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451" r:id="rId2"/>
    <p:sldId id="453" r:id="rId3"/>
    <p:sldId id="452" r:id="rId4"/>
    <p:sldId id="454" r:id="rId5"/>
    <p:sldId id="455" r:id="rId6"/>
    <p:sldId id="456" r:id="rId7"/>
    <p:sldId id="457" r:id="rId8"/>
    <p:sldId id="458" r:id="rId9"/>
    <p:sldId id="459" r:id="rId10"/>
    <p:sldId id="460" r:id="rId11"/>
    <p:sldId id="461" r:id="rId12"/>
    <p:sldId id="447" r:id="rId13"/>
    <p:sldId id="462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060CC"/>
    <a:srgbClr val="FFFF99"/>
    <a:srgbClr val="00A7FA"/>
    <a:srgbClr val="EEB500"/>
    <a:srgbClr val="FF9900"/>
    <a:srgbClr val="FFCC00"/>
    <a:srgbClr val="00A84C"/>
    <a:srgbClr val="00A7DC"/>
    <a:srgbClr val="64A5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20" autoAdjust="0"/>
    <p:restoredTop sz="94706" autoAdjust="0"/>
  </p:normalViewPr>
  <p:slideViewPr>
    <p:cSldViewPr>
      <p:cViewPr>
        <p:scale>
          <a:sx n="75" d="100"/>
          <a:sy n="75" d="100"/>
        </p:scale>
        <p:origin x="859" y="19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36417-7B58-450F-BECC-B036CFC93360}" type="datetimeFigureOut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CAE43-ACC3-46A2-B54E-1BDE2F6717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6CAE43-ACC3-46A2-B54E-1BDE2F67173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3712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6CAE43-ACC3-46A2-B54E-1BDE2F67173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5675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标题页模板副本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5720"/>
            <a:ext cx="12192000" cy="6863720"/>
          </a:xfrm>
          <a:prstGeom prst="rect">
            <a:avLst/>
          </a:prstGeom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75520" y="5107632"/>
            <a:ext cx="8534400" cy="985664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27381" y="1094879"/>
            <a:ext cx="11233248" cy="1470025"/>
          </a:xfrm>
        </p:spPr>
        <p:txBody>
          <a:bodyPr/>
          <a:lstStyle>
            <a:lvl1pPr algn="ctr">
              <a:defRPr sz="54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EEB500"/>
                </a:soli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692150"/>
            <a:ext cx="2743200" cy="543401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692150"/>
            <a:ext cx="8026400" cy="543401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692150"/>
            <a:ext cx="10972800" cy="64928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461" y="142852"/>
            <a:ext cx="11093157" cy="714380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14422"/>
            <a:ext cx="10972800" cy="491174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28D731A-62C8-447A-B5E8-92C443DB86BA}"/>
              </a:ext>
            </a:extLst>
          </p:cNvPr>
          <p:cNvSpPr/>
          <p:nvPr userDrawn="1"/>
        </p:nvSpPr>
        <p:spPr bwMode="auto">
          <a:xfrm>
            <a:off x="0" y="1052736"/>
            <a:ext cx="12192000" cy="55446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9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BE44F7D-3D11-4A16-88BF-FFE8D944595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D9A0963-0493-4DDE-9158-1C98C4AE265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PPT标题页模板副本3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221" y="0"/>
            <a:ext cx="12183557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64638"/>
            <a:ext cx="10972800" cy="5000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85860"/>
            <a:ext cx="10972800" cy="484030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3" name="灯片编号占位符 5"/>
          <p:cNvSpPr txBox="1"/>
          <p:nvPr/>
        </p:nvSpPr>
        <p:spPr>
          <a:xfrm>
            <a:off x="380960" y="6597352"/>
            <a:ext cx="666755" cy="260648"/>
          </a:xfrm>
          <a:prstGeom prst="rect">
            <a:avLst/>
          </a:prstGeom>
          <a:solidFill>
            <a:schemeClr val="bg1"/>
          </a:solidFill>
        </p:spPr>
        <p:txBody>
          <a:bodyPr anchor="ctr" anchorCtr="1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0C5876-8388-41A3-8BE4-31463CEC1D15}" type="slidenum">
              <a:rPr kumimoji="0" lang="en-US" altLang="zh-CN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zoom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lang="zh-CN" altLang="en-US" sz="3600" b="1" dirty="0" smtClean="0">
          <a:solidFill>
            <a:schemeClr val="bg1"/>
          </a:solidFill>
          <a:latin typeface="微软雅黑" pitchFamily="34" charset="-122"/>
          <a:ea typeface="微软雅黑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FF3300"/>
          </a:solidFill>
          <a:latin typeface="Arial" panose="020B0604020202090204" pitchFamily="34" charset="0"/>
          <a:ea typeface="华文新魏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FF3300"/>
          </a:solidFill>
          <a:latin typeface="Arial" panose="020B0604020202090204" pitchFamily="34" charset="0"/>
          <a:ea typeface="华文新魏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FF3300"/>
          </a:solidFill>
          <a:latin typeface="Arial" panose="020B0604020202090204" pitchFamily="34" charset="0"/>
          <a:ea typeface="华文新魏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FF3300"/>
          </a:solidFill>
          <a:latin typeface="Arial" panose="020B0604020202090204" pitchFamily="34" charset="0"/>
          <a:ea typeface="华文新魏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3300"/>
          </a:solidFill>
          <a:latin typeface="Arial" panose="020B0604020202090204" pitchFamily="34" charset="0"/>
          <a:ea typeface="华文新魏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3300"/>
          </a:solidFill>
          <a:latin typeface="Arial" panose="020B0604020202090204" pitchFamily="34" charset="0"/>
          <a:ea typeface="华文新魏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3300"/>
          </a:solidFill>
          <a:latin typeface="Arial" panose="020B0604020202090204" pitchFamily="34" charset="0"/>
          <a:ea typeface="华文新魏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3300"/>
          </a:solidFill>
          <a:latin typeface="Arial" panose="020B0604020202090204" pitchFamily="34" charset="0"/>
          <a:ea typeface="华文新魏" pitchFamily="2" charset="-122"/>
        </a:defRPr>
      </a:lvl9pPr>
    </p:titleStyle>
    <p:bodyStyle>
      <a:lvl1pPr marL="342900" indent="-342900" algn="l" rtl="0" fontAlgn="base">
        <a:spcBef>
          <a:spcPct val="10000"/>
        </a:spcBef>
        <a:spcAft>
          <a:spcPct val="30000"/>
        </a:spcAft>
        <a:buClr>
          <a:srgbClr val="FFC000"/>
        </a:buClr>
        <a:buSzPct val="80000"/>
        <a:buFont typeface="Wingdings" panose="05000000000000000000" pitchFamily="2" charset="2"/>
        <a:buChar char="n"/>
        <a:defRPr sz="2600" b="1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B050"/>
        </a:buClr>
        <a:buSzPct val="80000"/>
        <a:buFont typeface="Wingdings" panose="05000000000000000000" pitchFamily="2" charset="2"/>
        <a:buChar char="n"/>
        <a:defRPr sz="2400" b="0">
          <a:solidFill>
            <a:schemeClr val="accent2"/>
          </a:solidFill>
          <a:latin typeface="微软雅黑" pitchFamily="34" charset="-122"/>
          <a:ea typeface="微软雅黑" pitchFamily="34" charset="-122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94AC0C-6342-4AE3-B9F8-242583B96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One cell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31E79EC-113D-4203-89E7-82EA72E6C23D}"/>
              </a:ext>
            </a:extLst>
          </p:cNvPr>
          <p:cNvPicPr/>
          <p:nvPr/>
        </p:nvPicPr>
        <p:blipFill rotWithShape="1">
          <a:blip r:embed="rId2"/>
          <a:srcRect t="4413"/>
          <a:stretch/>
        </p:blipFill>
        <p:spPr>
          <a:xfrm>
            <a:off x="2966397" y="1425306"/>
            <a:ext cx="2808312" cy="201433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603FDABE-9B79-418F-9865-64AC164C76F6}"/>
              </a:ext>
            </a:extLst>
          </p:cNvPr>
          <p:cNvSpPr txBox="1"/>
          <p:nvPr/>
        </p:nvSpPr>
        <p:spPr>
          <a:xfrm>
            <a:off x="2361521" y="610496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SiPM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A150055-25D5-46DE-B9D7-0177D986156F}"/>
              </a:ext>
            </a:extLst>
          </p:cNvPr>
          <p:cNvSpPr txBox="1"/>
          <p:nvPr/>
        </p:nvSpPr>
        <p:spPr>
          <a:xfrm>
            <a:off x="5879976" y="5934670"/>
            <a:ext cx="5784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Corner glass scintillator: there are four pyramid-shaped holes to locate </a:t>
            </a:r>
            <a:r>
              <a:rPr lang="en-US" altLang="zh-CN" dirty="0" err="1"/>
              <a:t>SiPMs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861D763-7203-4AB7-8004-CDE0AD522510}"/>
              </a:ext>
            </a:extLst>
          </p:cNvPr>
          <p:cNvSpPr txBox="1"/>
          <p:nvPr/>
        </p:nvSpPr>
        <p:spPr>
          <a:xfrm>
            <a:off x="264670" y="1792941"/>
            <a:ext cx="2464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Cell: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One cell consists of 4 </a:t>
            </a:r>
            <a:r>
              <a:rPr lang="en-US" altLang="zh-CN" dirty="0" err="1"/>
              <a:t>SiPMs</a:t>
            </a:r>
            <a:r>
              <a:rPr lang="en-US" altLang="zh-CN" dirty="0"/>
              <a:t> and one glass scintillator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03BC771-E441-4D6A-8A51-7D04124BE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002" y="3561344"/>
            <a:ext cx="4482791" cy="245994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6245A93-D0D3-4D7B-BB52-47A8BC5A6A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2060" y="1124744"/>
            <a:ext cx="6146588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39312"/>
      </p:ext>
    </p:extLst>
  </p:cSld>
  <p:clrMapOvr>
    <a:masterClrMapping/>
  </p:clrMapOvr>
  <p:transition spd="med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>
            <a:extLst>
              <a:ext uri="{FF2B5EF4-FFF2-40B4-BE49-F238E27FC236}">
                <a16:creationId xmlns:a16="http://schemas.microsoft.com/office/drawing/2014/main" id="{306B4438-0BD5-4F48-8D5D-AD3C7B5FF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61" y="142852"/>
            <a:ext cx="11093157" cy="714380"/>
          </a:xfrm>
        </p:spPr>
        <p:txBody>
          <a:bodyPr/>
          <a:lstStyle/>
          <a:p>
            <a:r>
              <a:rPr lang="en-US" altLang="zh-CN" dirty="0"/>
              <a:t>How to</a:t>
            </a:r>
            <a:r>
              <a:rPr lang="zh-CN" altLang="en-US" dirty="0"/>
              <a:t> </a:t>
            </a:r>
            <a:r>
              <a:rPr lang="en-US" altLang="zh-CN" dirty="0"/>
              <a:t>install</a:t>
            </a:r>
            <a:r>
              <a:rPr lang="zh-CN" altLang="en-US" dirty="0"/>
              <a:t> </a:t>
            </a:r>
            <a:r>
              <a:rPr lang="en-US" altLang="zh-CN" dirty="0"/>
              <a:t>the next layer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DAE270C-9C83-48BC-B453-F5476283A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83" y="1124744"/>
            <a:ext cx="5839768" cy="3074706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17747C76-1660-40E4-8631-92DAE055519F}"/>
              </a:ext>
            </a:extLst>
          </p:cNvPr>
          <p:cNvSpPr txBox="1"/>
          <p:nvPr/>
        </p:nvSpPr>
        <p:spPr>
          <a:xfrm>
            <a:off x="191344" y="4186653"/>
            <a:ext cx="6094070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/>
              <a:t>Installing the upper absorber layer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056D973-5A6B-49A9-A166-5905A1A31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151" y="1238324"/>
            <a:ext cx="5604552" cy="2678418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ED91B03F-AD23-4EFD-B67E-7311E74B94FA}"/>
              </a:ext>
            </a:extLst>
          </p:cNvPr>
          <p:cNvSpPr txBox="1"/>
          <p:nvPr/>
        </p:nvSpPr>
        <p:spPr>
          <a:xfrm>
            <a:off x="5881477" y="3841009"/>
            <a:ext cx="6094070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/>
              <a:t>Using four</a:t>
            </a:r>
            <a:r>
              <a:rPr lang="zh-CN" altLang="en-US" dirty="0"/>
              <a:t> </a:t>
            </a:r>
            <a:r>
              <a:rPr lang="en-US" altLang="zh-CN" dirty="0"/>
              <a:t>M5 bolts to connect the two neighbor absorber layer through the box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499A19F-F657-49B1-88B7-8BF8DB8A76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423"/>
          <a:stretch/>
        </p:blipFill>
        <p:spPr>
          <a:xfrm>
            <a:off x="7032104" y="4680492"/>
            <a:ext cx="2611760" cy="1878367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E475F4FD-42D6-4320-BD11-63F7069F39F8}"/>
              </a:ext>
            </a:extLst>
          </p:cNvPr>
          <p:cNvSpPr/>
          <p:nvPr/>
        </p:nvSpPr>
        <p:spPr bwMode="auto">
          <a:xfrm>
            <a:off x="8237523" y="3340678"/>
            <a:ext cx="700003" cy="57606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90204" pitchFamily="34" charset="0"/>
              <a:ea typeface="宋体" panose="02010600030101010101" pitchFamily="2" charset="-122"/>
            </a:endParaRPr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27FFBBDB-9595-4F9C-BFA7-7106FABB8014}"/>
              </a:ext>
            </a:extLst>
          </p:cNvPr>
          <p:cNvCxnSpPr>
            <a:cxnSpLocks/>
          </p:cNvCxnSpPr>
          <p:nvPr/>
        </p:nvCxnSpPr>
        <p:spPr bwMode="auto">
          <a:xfrm>
            <a:off x="8544272" y="3916742"/>
            <a:ext cx="0" cy="7637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pic>
        <p:nvPicPr>
          <p:cNvPr id="11" name="图片 10">
            <a:extLst>
              <a:ext uri="{FF2B5EF4-FFF2-40B4-BE49-F238E27FC236}">
                <a16:creationId xmlns:a16="http://schemas.microsoft.com/office/drawing/2014/main" id="{BB7D3C99-B94B-440E-9982-F2A9A097AB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0824" y="4680492"/>
            <a:ext cx="2732937" cy="1914315"/>
          </a:xfrm>
          <a:prstGeom prst="rect">
            <a:avLst/>
          </a:prstGeom>
        </p:spPr>
      </p:pic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8D68717E-6C54-46CE-8F52-F2FC82D2F48C}"/>
              </a:ext>
            </a:extLst>
          </p:cNvPr>
          <p:cNvCxnSpPr>
            <a:cxnSpLocks/>
          </p:cNvCxnSpPr>
          <p:nvPr/>
        </p:nvCxnSpPr>
        <p:spPr bwMode="auto">
          <a:xfrm flipH="1">
            <a:off x="5231904" y="5619675"/>
            <a:ext cx="174911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F588B294-816C-4223-9276-8E4135FF36DD}"/>
              </a:ext>
            </a:extLst>
          </p:cNvPr>
          <p:cNvSpPr txBox="1"/>
          <p:nvPr/>
        </p:nvSpPr>
        <p:spPr>
          <a:xfrm>
            <a:off x="5245016" y="5296509"/>
            <a:ext cx="60940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Hide the corner</a:t>
            </a:r>
          </a:p>
          <a:p>
            <a:r>
              <a:rPr lang="en-US" altLang="zh-CN" dirty="0"/>
              <a:t>Glass scintillator</a:t>
            </a:r>
            <a:endParaRPr lang="zh-CN" altLang="en-US" dirty="0"/>
          </a:p>
        </p:txBody>
      </p: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8489F260-02FD-48A8-9418-268887270649}"/>
              </a:ext>
            </a:extLst>
          </p:cNvPr>
          <p:cNvCxnSpPr>
            <a:cxnSpLocks/>
          </p:cNvCxnSpPr>
          <p:nvPr/>
        </p:nvCxnSpPr>
        <p:spPr bwMode="auto">
          <a:xfrm flipH="1">
            <a:off x="1741149" y="5805264"/>
            <a:ext cx="174911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40936C45-23CF-4A45-AD38-E5ACDF72E632}"/>
              </a:ext>
            </a:extLst>
          </p:cNvPr>
          <p:cNvSpPr txBox="1"/>
          <p:nvPr/>
        </p:nvSpPr>
        <p:spPr>
          <a:xfrm>
            <a:off x="544258" y="5610812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M5 bolts</a:t>
            </a:r>
          </a:p>
        </p:txBody>
      </p: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3D02D94A-1AFC-4F60-A2B2-4BD3AB4C2239}"/>
              </a:ext>
            </a:extLst>
          </p:cNvPr>
          <p:cNvCxnSpPr>
            <a:cxnSpLocks/>
          </p:cNvCxnSpPr>
          <p:nvPr/>
        </p:nvCxnSpPr>
        <p:spPr bwMode="auto">
          <a:xfrm flipH="1">
            <a:off x="1741149" y="5842569"/>
            <a:ext cx="2178220" cy="33202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C3255483-18F9-49A4-B51C-CC45033D928C}"/>
              </a:ext>
            </a:extLst>
          </p:cNvPr>
          <p:cNvSpPr txBox="1"/>
          <p:nvPr/>
        </p:nvSpPr>
        <p:spPr>
          <a:xfrm>
            <a:off x="544258" y="5980142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Pin</a:t>
            </a:r>
          </a:p>
        </p:txBody>
      </p:sp>
    </p:spTree>
    <p:extLst>
      <p:ext uri="{BB962C8B-B14F-4D97-AF65-F5344CB8AC3E}">
        <p14:creationId xmlns:p14="http://schemas.microsoft.com/office/powerpoint/2010/main" val="4236453060"/>
      </p:ext>
    </p:extLst>
  </p:cSld>
  <p:clrMapOvr>
    <a:masterClrMapping/>
  </p:clrMapOvr>
  <p:transition spd="med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id="{40EDB9E4-4112-412D-BCB6-CC30F0E8C920}"/>
              </a:ext>
            </a:extLst>
          </p:cNvPr>
          <p:cNvGraphicFramePr>
            <a:graphicFrameLocks noGrp="1"/>
          </p:cNvGraphicFramePr>
          <p:nvPr/>
        </p:nvGraphicFramePr>
        <p:xfrm>
          <a:off x="398052" y="2595931"/>
          <a:ext cx="5328592" cy="2743200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1782417973"/>
                    </a:ext>
                  </a:extLst>
                </a:gridCol>
                <a:gridCol w="1504914">
                  <a:extLst>
                    <a:ext uri="{9D8B030D-6E8A-4147-A177-3AD203B41FA5}">
                      <a16:colId xmlns:a16="http://schemas.microsoft.com/office/drawing/2014/main" val="3421226565"/>
                    </a:ext>
                  </a:extLst>
                </a:gridCol>
                <a:gridCol w="1735446">
                  <a:extLst>
                    <a:ext uri="{9D8B030D-6E8A-4147-A177-3AD203B41FA5}">
                      <a16:colId xmlns:a16="http://schemas.microsoft.com/office/drawing/2014/main" val="31308610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zh-CN" alt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Box quantities/wedge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Glass quantities/ wedge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030374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1st ~3rd 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3200/layer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61745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4th ~7th 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3360/layer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201177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8th~10th 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3520/layer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3157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11th~14th 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3680/layer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29760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15th~18th 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3840/layer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01499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19th~22nd 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4000/layer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303246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23rd~25th 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4160/layer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4305191"/>
                  </a:ext>
                </a:extLst>
              </a:tr>
            </a:tbl>
          </a:graphicData>
        </a:graphic>
      </p:graphicFrame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262A461E-703F-43D9-A56B-3BDAB0996594}"/>
              </a:ext>
            </a:extLst>
          </p:cNvPr>
          <p:cNvGraphicFramePr>
            <a:graphicFrameLocks noGrp="1"/>
          </p:cNvGraphicFramePr>
          <p:nvPr/>
        </p:nvGraphicFramePr>
        <p:xfrm>
          <a:off x="5807108" y="2595931"/>
          <a:ext cx="5328592" cy="2743200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1782417973"/>
                    </a:ext>
                  </a:extLst>
                </a:gridCol>
                <a:gridCol w="1504914">
                  <a:extLst>
                    <a:ext uri="{9D8B030D-6E8A-4147-A177-3AD203B41FA5}">
                      <a16:colId xmlns:a16="http://schemas.microsoft.com/office/drawing/2014/main" val="3421226565"/>
                    </a:ext>
                  </a:extLst>
                </a:gridCol>
                <a:gridCol w="1735446">
                  <a:extLst>
                    <a:ext uri="{9D8B030D-6E8A-4147-A177-3AD203B41FA5}">
                      <a16:colId xmlns:a16="http://schemas.microsoft.com/office/drawing/2014/main" val="31308610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zh-CN" alt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Box quantities/wedge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Glass quantities/ wedge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030374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26th ~29th 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4320/layer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61745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30th ~33rd 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4480/layer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201177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34th~36th 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4640/layer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3157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37th~40th 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4800/layer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29760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41st~44th 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4960/layer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01499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45th~48th 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5120/layer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303246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1740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200800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4305191"/>
                  </a:ext>
                </a:extLst>
              </a:tr>
            </a:tbl>
          </a:graphicData>
        </a:graphic>
      </p:graphicFrame>
      <p:sp>
        <p:nvSpPr>
          <p:cNvPr id="11" name="标题 1">
            <a:extLst>
              <a:ext uri="{FF2B5EF4-FFF2-40B4-BE49-F238E27FC236}">
                <a16:creationId xmlns:a16="http://schemas.microsoft.com/office/drawing/2014/main" id="{76393CB6-5A1C-411C-9F0A-8DE6EB10E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61" y="142852"/>
            <a:ext cx="11093157" cy="714380"/>
          </a:xfrm>
        </p:spPr>
        <p:txBody>
          <a:bodyPr/>
          <a:lstStyle/>
          <a:p>
            <a:r>
              <a:rPr lang="en-US" altLang="zh-CN" dirty="0"/>
              <a:t>Statistic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5082374"/>
      </p:ext>
    </p:extLst>
  </p:cSld>
  <p:clrMapOvr>
    <a:masterClrMapping/>
  </p:clrMapOvr>
  <p:transition spd="med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id="{40EDB9E4-4112-412D-BCB6-CC30F0E8C9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271961"/>
              </p:ext>
            </p:extLst>
          </p:nvPr>
        </p:nvGraphicFramePr>
        <p:xfrm>
          <a:off x="398907" y="1772816"/>
          <a:ext cx="5328592" cy="2743200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1782417973"/>
                    </a:ext>
                  </a:extLst>
                </a:gridCol>
                <a:gridCol w="1504914">
                  <a:extLst>
                    <a:ext uri="{9D8B030D-6E8A-4147-A177-3AD203B41FA5}">
                      <a16:colId xmlns:a16="http://schemas.microsoft.com/office/drawing/2014/main" val="3421226565"/>
                    </a:ext>
                  </a:extLst>
                </a:gridCol>
                <a:gridCol w="1735446">
                  <a:extLst>
                    <a:ext uri="{9D8B030D-6E8A-4147-A177-3AD203B41FA5}">
                      <a16:colId xmlns:a16="http://schemas.microsoft.com/office/drawing/2014/main" val="31308610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zh-CN" alt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Cable  quantities in layer/wedge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Cable quantities at end/ wedge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030374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1st ~3rd 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61745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4th ~7th 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201177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8th~10th 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3157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11th~14th 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29760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15th~18th 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01499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19th~22nd 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303246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23rd~25th 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4305191"/>
                  </a:ext>
                </a:extLst>
              </a:tr>
            </a:tbl>
          </a:graphicData>
        </a:graphic>
      </p:graphicFrame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262A461E-703F-43D9-A56B-3BDAB09965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016447"/>
              </p:ext>
            </p:extLst>
          </p:nvPr>
        </p:nvGraphicFramePr>
        <p:xfrm>
          <a:off x="5807963" y="1772816"/>
          <a:ext cx="5328592" cy="2743200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1782417973"/>
                    </a:ext>
                  </a:extLst>
                </a:gridCol>
                <a:gridCol w="1504914">
                  <a:extLst>
                    <a:ext uri="{9D8B030D-6E8A-4147-A177-3AD203B41FA5}">
                      <a16:colId xmlns:a16="http://schemas.microsoft.com/office/drawing/2014/main" val="3421226565"/>
                    </a:ext>
                  </a:extLst>
                </a:gridCol>
                <a:gridCol w="1735446">
                  <a:extLst>
                    <a:ext uri="{9D8B030D-6E8A-4147-A177-3AD203B41FA5}">
                      <a16:colId xmlns:a16="http://schemas.microsoft.com/office/drawing/2014/main" val="31308610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zh-CN" alt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Box quantities/wedge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Cable quantities at end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wedge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030374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26th ~29th 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61745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30th ~33rd 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201177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34th~36th 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3157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37th~40th 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29760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41st~44th 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01499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45th~48th 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24/layer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303246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8700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1044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4305191"/>
                  </a:ext>
                </a:extLst>
              </a:tr>
            </a:tbl>
          </a:graphicData>
        </a:graphic>
      </p:graphicFrame>
      <p:sp>
        <p:nvSpPr>
          <p:cNvPr id="11" name="标题 1">
            <a:extLst>
              <a:ext uri="{FF2B5EF4-FFF2-40B4-BE49-F238E27FC236}">
                <a16:creationId xmlns:a16="http://schemas.microsoft.com/office/drawing/2014/main" id="{76393CB6-5A1C-411C-9F0A-8DE6EB10E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61" y="142852"/>
            <a:ext cx="11093157" cy="714380"/>
          </a:xfrm>
        </p:spPr>
        <p:txBody>
          <a:bodyPr/>
          <a:lstStyle/>
          <a:p>
            <a:r>
              <a:rPr lang="en-US" altLang="zh-CN" dirty="0"/>
              <a:t>Statistic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6212C1F-0C96-4694-B258-A1C9FFC29170}"/>
              </a:ext>
            </a:extLst>
          </p:cNvPr>
          <p:cNvSpPr txBox="1"/>
          <p:nvPr/>
        </p:nvSpPr>
        <p:spPr>
          <a:xfrm>
            <a:off x="263347" y="4992340"/>
            <a:ext cx="113772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dirty="0">
                <a:effectLst/>
                <a:latin typeface="Times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There are 27840 bo</a:t>
            </a:r>
            <a:r>
              <a:rPr lang="en-US" altLang="zh-CN" sz="2000" dirty="0">
                <a:latin typeface="Times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xes in total, </a:t>
            </a:r>
            <a:r>
              <a:rPr lang="en-US" altLang="zh-CN" sz="2000" dirty="0">
                <a:effectLst/>
                <a:latin typeface="Times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3212800</a:t>
            </a:r>
            <a:r>
              <a:rPr lang="en-US" altLang="zh-CN" sz="2000" dirty="0">
                <a:latin typeface="Times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glass scintillator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Times" panose="02020603050405020304" pitchFamily="18" charset="0"/>
                <a:ea typeface="宋体" panose="02010600030101010101" pitchFamily="2" charset="-122"/>
              </a:rPr>
              <a:t>There are 139200 cables in the layer in total, 16704 cables at end in total</a:t>
            </a:r>
            <a:endParaRPr lang="zh-CN" altLang="en-US" sz="2000" dirty="0"/>
          </a:p>
        </p:txBody>
      </p:sp>
    </p:spTree>
  </p:cSld>
  <p:clrMapOvr>
    <a:masterClrMapping/>
  </p:clrMapOvr>
  <p:transition spd="med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29CFE9-46B6-407A-A549-DE6CC286C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07B8760-05B2-466E-89BF-2CCA38E85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加两页，一页</a:t>
            </a:r>
            <a:r>
              <a:rPr lang="en-US" altLang="zh-CN" dirty="0"/>
              <a:t>box</a:t>
            </a:r>
            <a:r>
              <a:rPr lang="zh-CN" altLang="en-US" dirty="0"/>
              <a:t>安装，一页外部走线</a:t>
            </a:r>
          </a:p>
        </p:txBody>
      </p:sp>
    </p:spTree>
    <p:extLst>
      <p:ext uri="{BB962C8B-B14F-4D97-AF65-F5344CB8AC3E}">
        <p14:creationId xmlns:p14="http://schemas.microsoft.com/office/powerpoint/2010/main" val="187550268"/>
      </p:ext>
    </p:extLst>
  </p:cSld>
  <p:clrMapOvr>
    <a:masterClrMapping/>
  </p:clrMapOvr>
  <p:transition spd="med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F0863D2-7148-4934-8BD5-F13BB6B7E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2" y="1067198"/>
            <a:ext cx="5384211" cy="4393412"/>
          </a:xfrm>
          <a:prstGeom prst="rect">
            <a:avLst/>
          </a:prstGeom>
        </p:spPr>
      </p:pic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5ED51362-683A-4992-BEC7-A3A03E5F6579}"/>
              </a:ext>
            </a:extLst>
          </p:cNvPr>
          <p:cNvCxnSpPr>
            <a:cxnSpLocks/>
          </p:cNvCxnSpPr>
          <p:nvPr/>
        </p:nvCxnSpPr>
        <p:spPr bwMode="auto">
          <a:xfrm flipH="1">
            <a:off x="4836160" y="1412776"/>
            <a:ext cx="899800" cy="604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926C7168-836E-470E-A96B-4B4C40031509}"/>
              </a:ext>
            </a:extLst>
          </p:cNvPr>
          <p:cNvSpPr txBox="1"/>
          <p:nvPr/>
        </p:nvSpPr>
        <p:spPr>
          <a:xfrm>
            <a:off x="5735960" y="1228110"/>
            <a:ext cx="5711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4-M1.6 bolts: Connecting the components of each box</a:t>
            </a:r>
            <a:endParaRPr lang="zh-CN" altLang="en-US" dirty="0"/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75AE47B7-C3EA-4448-B794-9A8746BC4CA1}"/>
              </a:ext>
            </a:extLst>
          </p:cNvPr>
          <p:cNvCxnSpPr>
            <a:cxnSpLocks/>
          </p:cNvCxnSpPr>
          <p:nvPr/>
        </p:nvCxnSpPr>
        <p:spPr bwMode="auto">
          <a:xfrm flipH="1">
            <a:off x="4331804" y="2060848"/>
            <a:ext cx="140415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48131820-DD97-4715-8D17-78F752FBA257}"/>
              </a:ext>
            </a:extLst>
          </p:cNvPr>
          <p:cNvSpPr txBox="1"/>
          <p:nvPr/>
        </p:nvSpPr>
        <p:spPr>
          <a:xfrm>
            <a:off x="5735960" y="1876182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Upper cover plate</a:t>
            </a:r>
            <a:endParaRPr lang="zh-CN" altLang="en-US" dirty="0"/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4313FB4A-72EB-4068-BCA7-9F84B23EB699}"/>
              </a:ext>
            </a:extLst>
          </p:cNvPr>
          <p:cNvCxnSpPr>
            <a:cxnSpLocks/>
          </p:cNvCxnSpPr>
          <p:nvPr/>
        </p:nvCxnSpPr>
        <p:spPr bwMode="auto">
          <a:xfrm flipH="1">
            <a:off x="3719736" y="2924944"/>
            <a:ext cx="201622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24F14E90-F7B5-4D46-ADEA-5932B7F62DB0}"/>
              </a:ext>
            </a:extLst>
          </p:cNvPr>
          <p:cNvSpPr txBox="1"/>
          <p:nvPr/>
        </p:nvSpPr>
        <p:spPr>
          <a:xfrm>
            <a:off x="5713852" y="2617573"/>
            <a:ext cx="6478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2.2mm gasket: Playing a role of buffer layer to prevent ASIC chip 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oppins-Medium"/>
              </a:rPr>
              <a:t>from being compressed by upper cover plate</a:t>
            </a:r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9CE300D7-BCFF-4E9F-A42B-B38D840C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61" y="142852"/>
            <a:ext cx="11093157" cy="714380"/>
          </a:xfrm>
        </p:spPr>
        <p:txBody>
          <a:bodyPr/>
          <a:lstStyle/>
          <a:p>
            <a:r>
              <a:rPr lang="en-US" altLang="zh-CN" dirty="0"/>
              <a:t>One box</a:t>
            </a:r>
            <a:endParaRPr lang="zh-CN" altLang="en-US" dirty="0"/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4DBC9ECD-1AF4-42E5-8394-270DFE4FC64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991544" y="3460358"/>
            <a:ext cx="3722308" cy="1846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A717BDD0-7F84-4EF4-BE07-601EF5C94831}"/>
              </a:ext>
            </a:extLst>
          </p:cNvPr>
          <p:cNvSpPr txBox="1"/>
          <p:nvPr/>
        </p:nvSpPr>
        <p:spPr>
          <a:xfrm>
            <a:off x="5713852" y="3460358"/>
            <a:ext cx="6300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ASIC chip</a:t>
            </a:r>
            <a:r>
              <a:rPr lang="zh-CN" altLang="en-US" dirty="0"/>
              <a:t>：</a:t>
            </a:r>
            <a:r>
              <a:rPr lang="en-US" altLang="zh-CN" dirty="0"/>
              <a:t>One chip 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oppins-Medium"/>
              </a:rPr>
              <a:t>corresponds to 32 or 28 channels.</a:t>
            </a:r>
          </a:p>
          <a:p>
            <a:r>
              <a:rPr lang="en-US" altLang="zh-CN" dirty="0">
                <a:solidFill>
                  <a:srgbClr val="000000"/>
                </a:solidFill>
                <a:latin typeface="Poppins-Medium"/>
              </a:rPr>
              <a:t>One channel corresponds to one glass scintillator.</a:t>
            </a:r>
            <a:endParaRPr lang="zh-CN" altLang="en-US" dirty="0"/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41F43E8E-818D-40CE-8E10-9BEC00E9BDA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724117" y="3700743"/>
            <a:ext cx="3011843" cy="7870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5D6D1330-FEE6-4B22-A444-19B94F704E22}"/>
              </a:ext>
            </a:extLst>
          </p:cNvPr>
          <p:cNvSpPr txBox="1"/>
          <p:nvPr/>
        </p:nvSpPr>
        <p:spPr>
          <a:xfrm>
            <a:off x="5713852" y="4291355"/>
            <a:ext cx="345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PCB plate: gasket is glued on it </a:t>
            </a:r>
            <a:endParaRPr lang="zh-CN" altLang="en-US" dirty="0"/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8414173E-A842-4818-B5A4-D0EA6F14266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999656" y="4411075"/>
            <a:ext cx="2714197" cy="53404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6A3AD5C2-3FF7-427C-9808-10719518FFD1}"/>
              </a:ext>
            </a:extLst>
          </p:cNvPr>
          <p:cNvSpPr txBox="1"/>
          <p:nvPr/>
        </p:nvSpPr>
        <p:spPr>
          <a:xfrm>
            <a:off x="5713852" y="4760449"/>
            <a:ext cx="6300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Cell</a:t>
            </a:r>
            <a:r>
              <a:rPr lang="zh-CN" altLang="en-US" dirty="0"/>
              <a:t>：</a:t>
            </a:r>
            <a:r>
              <a:rPr lang="en-US" altLang="zh-CN" dirty="0"/>
              <a:t>128/112/96</a:t>
            </a:r>
            <a:r>
              <a:rPr lang="zh-CN" altLang="en-US" dirty="0"/>
              <a:t> </a:t>
            </a:r>
            <a:r>
              <a:rPr lang="en-US" altLang="zh-CN" dirty="0"/>
              <a:t>cells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box, </a:t>
            </a:r>
            <a:r>
              <a:rPr lang="en-US" altLang="zh-CN" dirty="0" err="1"/>
              <a:t>SiPM</a:t>
            </a:r>
            <a:r>
              <a:rPr lang="en-US" altLang="zh-CN" dirty="0"/>
              <a:t> is welded on PCB plate</a:t>
            </a:r>
            <a:endParaRPr lang="zh-CN" altLang="en-US" dirty="0"/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AA1077C4-35C5-4841-BD4A-19248D59817E}"/>
              </a:ext>
            </a:extLst>
          </p:cNvPr>
          <p:cNvCxnSpPr>
            <a:cxnSpLocks/>
            <a:stCxn id="28" idx="1"/>
          </p:cNvCxnSpPr>
          <p:nvPr/>
        </p:nvCxnSpPr>
        <p:spPr bwMode="auto">
          <a:xfrm flipH="1" flipV="1">
            <a:off x="2999658" y="5141570"/>
            <a:ext cx="2736302" cy="55264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5E38E1AF-15E8-447D-AEAB-F214BA2A3BBF}"/>
              </a:ext>
            </a:extLst>
          </p:cNvPr>
          <p:cNvSpPr txBox="1"/>
          <p:nvPr/>
        </p:nvSpPr>
        <p:spPr>
          <a:xfrm>
            <a:off x="5735960" y="5509550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Bottom cover plate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05405026"/>
      </p:ext>
    </p:extLst>
  </p:cSld>
  <p:clrMapOvr>
    <a:masterClrMapping/>
  </p:clrMapOvr>
  <p:transition spd="med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6CCAA495-2912-460F-BF8C-0D8611979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34" y="3212976"/>
            <a:ext cx="4258990" cy="3192488"/>
          </a:xfrm>
          <a:prstGeom prst="rect">
            <a:avLst/>
          </a:prstGeom>
        </p:spPr>
      </p:pic>
      <p:sp>
        <p:nvSpPr>
          <p:cNvPr id="12" name="标题 1">
            <a:extLst>
              <a:ext uri="{FF2B5EF4-FFF2-40B4-BE49-F238E27FC236}">
                <a16:creationId xmlns:a16="http://schemas.microsoft.com/office/drawing/2014/main" id="{306B4438-0BD5-4F48-8D5D-AD3C7B5FF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61" y="142852"/>
            <a:ext cx="11093157" cy="714380"/>
          </a:xfrm>
        </p:spPr>
        <p:txBody>
          <a:bodyPr/>
          <a:lstStyle/>
          <a:p>
            <a:r>
              <a:rPr lang="en-US" altLang="zh-CN" dirty="0"/>
              <a:t>One box</a:t>
            </a:r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34E3AACB-EC38-48DF-8C6A-D062A6A59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52736"/>
            <a:ext cx="5447928" cy="2141979"/>
          </a:xfrm>
          <a:prstGeom prst="rect">
            <a:avLst/>
          </a:prstGeom>
        </p:spPr>
      </p:pic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3991EB93-9BFD-4738-A2CB-3FBCFF275CAF}"/>
              </a:ext>
            </a:extLst>
          </p:cNvPr>
          <p:cNvCxnSpPr>
            <a:cxnSpLocks/>
          </p:cNvCxnSpPr>
          <p:nvPr/>
        </p:nvCxnSpPr>
        <p:spPr bwMode="auto">
          <a:xfrm>
            <a:off x="2813601" y="2821683"/>
            <a:ext cx="0" cy="50549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F01062B3-9E38-4DB4-A1DB-96D1A29C85AE}"/>
              </a:ext>
            </a:extLst>
          </p:cNvPr>
          <p:cNvCxnSpPr>
            <a:cxnSpLocks/>
          </p:cNvCxnSpPr>
          <p:nvPr/>
        </p:nvCxnSpPr>
        <p:spPr bwMode="auto">
          <a:xfrm flipH="1">
            <a:off x="1590241" y="3327181"/>
            <a:ext cx="1584176" cy="115944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242A89D8-8C43-4624-A105-19E266341D56}"/>
              </a:ext>
            </a:extLst>
          </p:cNvPr>
          <p:cNvCxnSpPr>
            <a:cxnSpLocks/>
          </p:cNvCxnSpPr>
          <p:nvPr/>
        </p:nvCxnSpPr>
        <p:spPr bwMode="auto">
          <a:xfrm flipH="1">
            <a:off x="2526345" y="3327181"/>
            <a:ext cx="648072" cy="101542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C15C64F8-B454-4388-8BF9-F16BF1B878B5}"/>
              </a:ext>
            </a:extLst>
          </p:cNvPr>
          <p:cNvSpPr txBox="1"/>
          <p:nvPr/>
        </p:nvSpPr>
        <p:spPr>
          <a:xfrm>
            <a:off x="3265067" y="2877017"/>
            <a:ext cx="209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Two φ5.1 holes</a:t>
            </a:r>
            <a:r>
              <a:rPr lang="zh-CN" altLang="en-US" dirty="0"/>
              <a:t>：</a:t>
            </a:r>
            <a:endParaRPr lang="en-US" altLang="zh-CN" dirty="0"/>
          </a:p>
          <a:p>
            <a:r>
              <a:rPr lang="en-US" altLang="zh-CN" dirty="0"/>
              <a:t>Connecting absorber layer</a:t>
            </a:r>
            <a:endParaRPr lang="zh-CN" altLang="en-US" dirty="0"/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8FA5E59F-C17A-4D05-8172-AC2A96C2B1F8}"/>
              </a:ext>
            </a:extLst>
          </p:cNvPr>
          <p:cNvCxnSpPr>
            <a:cxnSpLocks/>
          </p:cNvCxnSpPr>
          <p:nvPr/>
        </p:nvCxnSpPr>
        <p:spPr bwMode="auto">
          <a:xfrm flipV="1">
            <a:off x="1703512" y="3906903"/>
            <a:ext cx="2188752" cy="105675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8B9C6F2D-5539-4988-8B39-A6141714E4D3}"/>
              </a:ext>
            </a:extLst>
          </p:cNvPr>
          <p:cNvCxnSpPr/>
          <p:nvPr/>
        </p:nvCxnSpPr>
        <p:spPr bwMode="auto">
          <a:xfrm flipH="1" flipV="1">
            <a:off x="1127448" y="4941168"/>
            <a:ext cx="576064" cy="2249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61A84246-71D8-4139-85C5-8404D9C08ACD}"/>
              </a:ext>
            </a:extLst>
          </p:cNvPr>
          <p:cNvCxnSpPr/>
          <p:nvPr/>
        </p:nvCxnSpPr>
        <p:spPr bwMode="auto">
          <a:xfrm flipH="1" flipV="1">
            <a:off x="3316200" y="3864032"/>
            <a:ext cx="576064" cy="2249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pic>
        <p:nvPicPr>
          <p:cNvPr id="38" name="图片 37">
            <a:extLst>
              <a:ext uri="{FF2B5EF4-FFF2-40B4-BE49-F238E27FC236}">
                <a16:creationId xmlns:a16="http://schemas.microsoft.com/office/drawing/2014/main" id="{47229268-E384-4FBE-BF66-20DD55F5A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1241" y="1249235"/>
            <a:ext cx="3166066" cy="2467797"/>
          </a:xfrm>
          <a:prstGeom prst="rect">
            <a:avLst/>
          </a:prstGeom>
        </p:spPr>
      </p:pic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B2AB9ADA-EDDF-40B7-A922-254D8819594A}"/>
              </a:ext>
            </a:extLst>
          </p:cNvPr>
          <p:cNvCxnSpPr>
            <a:cxnSpLocks/>
          </p:cNvCxnSpPr>
          <p:nvPr/>
        </p:nvCxnSpPr>
        <p:spPr bwMode="auto">
          <a:xfrm flipH="1">
            <a:off x="7134274" y="1988840"/>
            <a:ext cx="249011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41" name="文本框 40">
            <a:extLst>
              <a:ext uri="{FF2B5EF4-FFF2-40B4-BE49-F238E27FC236}">
                <a16:creationId xmlns:a16="http://schemas.microsoft.com/office/drawing/2014/main" id="{C1C61A22-D72D-4184-8243-D6D0081DE6C6}"/>
              </a:ext>
            </a:extLst>
          </p:cNvPr>
          <p:cNvSpPr txBox="1"/>
          <p:nvPr/>
        </p:nvSpPr>
        <p:spPr>
          <a:xfrm>
            <a:off x="9658941" y="180417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M1.6 bolts</a:t>
            </a:r>
            <a:endParaRPr lang="zh-CN" altLang="en-US" dirty="0"/>
          </a:p>
        </p:txBody>
      </p: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B7DBF148-696D-42DE-938C-D9C5E16B6B41}"/>
              </a:ext>
            </a:extLst>
          </p:cNvPr>
          <p:cNvCxnSpPr>
            <a:cxnSpLocks/>
          </p:cNvCxnSpPr>
          <p:nvPr/>
        </p:nvCxnSpPr>
        <p:spPr bwMode="auto">
          <a:xfrm flipH="1">
            <a:off x="7168823" y="1556792"/>
            <a:ext cx="2490118" cy="3600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45" name="文本框 44">
            <a:extLst>
              <a:ext uri="{FF2B5EF4-FFF2-40B4-BE49-F238E27FC236}">
                <a16:creationId xmlns:a16="http://schemas.microsoft.com/office/drawing/2014/main" id="{2F5252F7-28E7-455C-8E89-A6DC5DD159FB}"/>
              </a:ext>
            </a:extLst>
          </p:cNvPr>
          <p:cNvSpPr txBox="1"/>
          <p:nvPr/>
        </p:nvSpPr>
        <p:spPr>
          <a:xfrm>
            <a:off x="9654421" y="136748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counterbore</a:t>
            </a:r>
            <a:endParaRPr lang="zh-CN" altLang="en-US" dirty="0"/>
          </a:p>
        </p:txBody>
      </p: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B56DD1E8-2E27-4D33-97AB-D09D754249E6}"/>
              </a:ext>
            </a:extLst>
          </p:cNvPr>
          <p:cNvCxnSpPr>
            <a:cxnSpLocks/>
          </p:cNvCxnSpPr>
          <p:nvPr/>
        </p:nvCxnSpPr>
        <p:spPr bwMode="auto">
          <a:xfrm flipH="1">
            <a:off x="7134274" y="3212976"/>
            <a:ext cx="249011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47" name="文本框 46">
            <a:extLst>
              <a:ext uri="{FF2B5EF4-FFF2-40B4-BE49-F238E27FC236}">
                <a16:creationId xmlns:a16="http://schemas.microsoft.com/office/drawing/2014/main" id="{2C4664BD-CE7B-4A26-B0EB-E190C0A620B0}"/>
              </a:ext>
            </a:extLst>
          </p:cNvPr>
          <p:cNvSpPr txBox="1"/>
          <p:nvPr/>
        </p:nvSpPr>
        <p:spPr>
          <a:xfrm>
            <a:off x="9654421" y="3010049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Inside thread pin</a:t>
            </a:r>
            <a:endParaRPr lang="zh-CN" altLang="en-US" dirty="0"/>
          </a:p>
        </p:txBody>
      </p:sp>
      <p:pic>
        <p:nvPicPr>
          <p:cNvPr id="53" name="图片 6">
            <a:extLst>
              <a:ext uri="{FF2B5EF4-FFF2-40B4-BE49-F238E27FC236}">
                <a16:creationId xmlns:a16="http://schemas.microsoft.com/office/drawing/2014/main" id="{2011862D-CE8E-4C79-9F62-3E415E10C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350696" y="3960614"/>
            <a:ext cx="2849447" cy="1533918"/>
          </a:xfrm>
          <a:prstGeom prst="rect">
            <a:avLst/>
          </a:prstGeom>
        </p:spPr>
      </p:pic>
      <p:pic>
        <p:nvPicPr>
          <p:cNvPr id="54" name="图片 8">
            <a:extLst>
              <a:ext uri="{FF2B5EF4-FFF2-40B4-BE49-F238E27FC236}">
                <a16:creationId xmlns:a16="http://schemas.microsoft.com/office/drawing/2014/main" id="{96BD6B0B-64C6-4184-8CF4-0E086E1081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5469855" y="3996956"/>
            <a:ext cx="2880841" cy="1574196"/>
          </a:xfrm>
          <a:prstGeom prst="rect">
            <a:avLst/>
          </a:prstGeom>
        </p:spPr>
      </p:pic>
      <p:sp>
        <p:nvSpPr>
          <p:cNvPr id="55" name="文本框 10">
            <a:extLst>
              <a:ext uri="{FF2B5EF4-FFF2-40B4-BE49-F238E27FC236}">
                <a16:creationId xmlns:a16="http://schemas.microsoft.com/office/drawing/2014/main" id="{34AA8D33-A41D-4389-9E81-40702033D97B}"/>
              </a:ext>
            </a:extLst>
          </p:cNvPr>
          <p:cNvSpPr>
            <a:spLocks/>
          </p:cNvSpPr>
          <p:nvPr/>
        </p:nvSpPr>
        <p:spPr bwMode="auto">
          <a:xfrm>
            <a:off x="5311148" y="5400774"/>
            <a:ext cx="61163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/>
              <a:t>Maximum deformation</a:t>
            </a:r>
          </a:p>
          <a:p>
            <a:pPr>
              <a:defRPr/>
            </a:pPr>
            <a:r>
              <a:rPr lang="en-US" b="1" dirty="0"/>
              <a:t> 0.11mm</a:t>
            </a:r>
            <a:endParaRPr dirty="0"/>
          </a:p>
        </p:txBody>
      </p:sp>
      <p:sp>
        <p:nvSpPr>
          <p:cNvPr id="56" name="文本框 11">
            <a:extLst>
              <a:ext uri="{FF2B5EF4-FFF2-40B4-BE49-F238E27FC236}">
                <a16:creationId xmlns:a16="http://schemas.microsoft.com/office/drawing/2014/main" id="{14C878F9-B500-4FB8-9581-ED1296D8B205}"/>
              </a:ext>
            </a:extLst>
          </p:cNvPr>
          <p:cNvSpPr>
            <a:spLocks/>
          </p:cNvSpPr>
          <p:nvPr/>
        </p:nvSpPr>
        <p:spPr bwMode="auto">
          <a:xfrm>
            <a:off x="8546627" y="5393274"/>
            <a:ext cx="28808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/>
              <a:t>Maximum principal stress 2.1MPa of GS</a:t>
            </a:r>
            <a:endParaRPr dirty="0"/>
          </a:p>
        </p:txBody>
      </p:sp>
      <p:sp>
        <p:nvSpPr>
          <p:cNvPr id="57" name="矩形 15">
            <a:extLst>
              <a:ext uri="{FF2B5EF4-FFF2-40B4-BE49-F238E27FC236}">
                <a16:creationId xmlns:a16="http://schemas.microsoft.com/office/drawing/2014/main" id="{AD55EE7B-A226-4DFD-B4E3-313FCFB1361A}"/>
              </a:ext>
            </a:extLst>
          </p:cNvPr>
          <p:cNvSpPr/>
          <p:nvPr/>
        </p:nvSpPr>
        <p:spPr bwMode="auto">
          <a:xfrm>
            <a:off x="5342942" y="3933433"/>
            <a:ext cx="5960082" cy="211367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/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3604C2D3-E283-4B0E-A5AA-692373FD131A}"/>
              </a:ext>
            </a:extLst>
          </p:cNvPr>
          <p:cNvSpPr txBox="1"/>
          <p:nvPr/>
        </p:nvSpPr>
        <p:spPr>
          <a:xfrm>
            <a:off x="6705722" y="6161706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Gravity condition during moving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3201789"/>
      </p:ext>
    </p:extLst>
  </p:cSld>
  <p:clrMapOvr>
    <a:masterClrMapping/>
  </p:clrMapOvr>
  <p:transition spd="med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FB613AB-34C1-4E72-9E29-7FB4C458C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12" y="1116201"/>
            <a:ext cx="7505661" cy="5291701"/>
          </a:xfrm>
          <a:prstGeom prst="rect">
            <a:avLst/>
          </a:prstGeom>
        </p:spPr>
      </p:pic>
      <p:sp>
        <p:nvSpPr>
          <p:cNvPr id="12" name="标题 1">
            <a:extLst>
              <a:ext uri="{FF2B5EF4-FFF2-40B4-BE49-F238E27FC236}">
                <a16:creationId xmlns:a16="http://schemas.microsoft.com/office/drawing/2014/main" id="{306B4438-0BD5-4F48-8D5D-AD3C7B5FF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61" y="142852"/>
            <a:ext cx="11093157" cy="714380"/>
          </a:xfrm>
        </p:spPr>
        <p:txBody>
          <a:bodyPr/>
          <a:lstStyle/>
          <a:p>
            <a:r>
              <a:rPr lang="en-US" altLang="zh-CN" dirty="0"/>
              <a:t>Cable of one box</a:t>
            </a:r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BE97474-8081-4D39-83D8-C4729EB6CEBD}"/>
              </a:ext>
            </a:extLst>
          </p:cNvPr>
          <p:cNvSpPr/>
          <p:nvPr/>
        </p:nvSpPr>
        <p:spPr bwMode="auto">
          <a:xfrm>
            <a:off x="3770141" y="3074763"/>
            <a:ext cx="453652" cy="570261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90204" pitchFamily="34" charset="0"/>
              <a:ea typeface="宋体" panose="02010600030101010101" pitchFamily="2" charset="-122"/>
            </a:endParaRPr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D578B20F-97FD-4E02-BB9A-6EACDF08205B}"/>
              </a:ext>
            </a:extLst>
          </p:cNvPr>
          <p:cNvCxnSpPr>
            <a:cxnSpLocks/>
            <a:stCxn id="6" idx="0"/>
          </p:cNvCxnSpPr>
          <p:nvPr/>
        </p:nvCxnSpPr>
        <p:spPr bwMode="auto">
          <a:xfrm flipH="1" flipV="1">
            <a:off x="2783632" y="2060848"/>
            <a:ext cx="1213335" cy="101391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938C34D1-6105-4D34-8B70-407A6F5CB95D}"/>
              </a:ext>
            </a:extLst>
          </p:cNvPr>
          <p:cNvSpPr txBox="1"/>
          <p:nvPr/>
        </p:nvSpPr>
        <p:spPr>
          <a:xfrm>
            <a:off x="7971372" y="1493925"/>
            <a:ext cx="3850555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/>
              <a:t>5 cables of each box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/>
              <a:t>Each of them is 2mm in diameter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/>
              <a:t>Five cables needs to be at the same side of box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/>
              <a:t>Cables are located between upper cover plate and PCB plate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6ACDE55-B48D-4349-ACAF-A744D3AC0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770140" y="5513797"/>
            <a:ext cx="8136904" cy="954659"/>
          </a:xfrm>
          <a:prstGeom prst="rect">
            <a:avLst/>
          </a:prstGeom>
        </p:spPr>
      </p:pic>
      <p:sp>
        <p:nvSpPr>
          <p:cNvPr id="36" name="矩形 35">
            <a:extLst>
              <a:ext uri="{FF2B5EF4-FFF2-40B4-BE49-F238E27FC236}">
                <a16:creationId xmlns:a16="http://schemas.microsoft.com/office/drawing/2014/main" id="{242678E3-5CFD-4CF0-83FD-B760FB77CF7E}"/>
              </a:ext>
            </a:extLst>
          </p:cNvPr>
          <p:cNvSpPr/>
          <p:nvPr/>
        </p:nvSpPr>
        <p:spPr bwMode="auto">
          <a:xfrm>
            <a:off x="3770140" y="5513797"/>
            <a:ext cx="2181844" cy="57606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90204" pitchFamily="34" charset="0"/>
              <a:ea typeface="宋体" panose="02010600030101010101" pitchFamily="2" charset="-122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B6136159-5A6C-481A-AA5A-F50FAD654D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6020105" y="4046112"/>
            <a:ext cx="5818818" cy="1584401"/>
          </a:xfrm>
          <a:prstGeom prst="rect">
            <a:avLst/>
          </a:prstGeom>
        </p:spPr>
      </p:pic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4EF2A354-8874-4927-818E-4BD538AD57D9}"/>
              </a:ext>
            </a:extLst>
          </p:cNvPr>
          <p:cNvCxnSpPr>
            <a:cxnSpLocks/>
          </p:cNvCxnSpPr>
          <p:nvPr/>
        </p:nvCxnSpPr>
        <p:spPr bwMode="auto">
          <a:xfrm flipV="1">
            <a:off x="5015880" y="4958253"/>
            <a:ext cx="1080120" cy="55741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id="{2F2D37E4-0901-4631-8549-21D14300EB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042" t="20519" r="39533" b="40113"/>
          <a:stretch/>
        </p:blipFill>
        <p:spPr>
          <a:xfrm>
            <a:off x="592020" y="1148209"/>
            <a:ext cx="2191612" cy="153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31083"/>
      </p:ext>
    </p:extLst>
  </p:cSld>
  <p:clrMapOvr>
    <a:masterClrMapping/>
  </p:clrMapOvr>
  <p:transition spd="med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>
            <a:extLst>
              <a:ext uri="{FF2B5EF4-FFF2-40B4-BE49-F238E27FC236}">
                <a16:creationId xmlns:a16="http://schemas.microsoft.com/office/drawing/2014/main" id="{306B4438-0BD5-4F48-8D5D-AD3C7B5FF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61" y="142852"/>
            <a:ext cx="11093157" cy="714380"/>
          </a:xfrm>
        </p:spPr>
        <p:txBody>
          <a:bodyPr/>
          <a:lstStyle/>
          <a:p>
            <a:r>
              <a:rPr lang="en-US" altLang="zh-CN" dirty="0"/>
              <a:t>How to</a:t>
            </a:r>
            <a:r>
              <a:rPr lang="zh-CN" altLang="en-US" dirty="0"/>
              <a:t> </a:t>
            </a:r>
            <a:r>
              <a:rPr lang="en-US" altLang="zh-CN" dirty="0"/>
              <a:t>install</a:t>
            </a:r>
            <a:r>
              <a:rPr lang="zh-CN" altLang="en-US" dirty="0"/>
              <a:t> </a:t>
            </a:r>
            <a:r>
              <a:rPr lang="en-US" altLang="zh-CN" dirty="0"/>
              <a:t>one box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EE97648-68C0-4D3C-B5B3-4E49EA745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1268760"/>
            <a:ext cx="5907113" cy="2504505"/>
          </a:xfrm>
          <a:prstGeom prst="rect">
            <a:avLst/>
          </a:prstGeom>
        </p:spPr>
      </p:pic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A770D8FD-5CF8-47B7-9DC1-DC19B2A785FF}"/>
              </a:ext>
            </a:extLst>
          </p:cNvPr>
          <p:cNvCxnSpPr>
            <a:cxnSpLocks/>
          </p:cNvCxnSpPr>
          <p:nvPr/>
        </p:nvCxnSpPr>
        <p:spPr bwMode="auto">
          <a:xfrm>
            <a:off x="2927648" y="3212976"/>
            <a:ext cx="187220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D3735C27-141E-4526-86D8-FD95B44A3399}"/>
              </a:ext>
            </a:extLst>
          </p:cNvPr>
          <p:cNvSpPr txBox="1"/>
          <p:nvPr/>
        </p:nvSpPr>
        <p:spPr>
          <a:xfrm>
            <a:off x="4799856" y="2939961"/>
            <a:ext cx="6096000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4 locating pins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2A1DC7AA-052A-44CF-AA7E-ED6591B50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73" y="3933056"/>
            <a:ext cx="3761866" cy="2664296"/>
          </a:xfrm>
          <a:prstGeom prst="rect">
            <a:avLst/>
          </a:prstGeom>
        </p:spPr>
      </p:pic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5B621BC7-0F98-44EF-9319-D3923D5CC52E}"/>
              </a:ext>
            </a:extLst>
          </p:cNvPr>
          <p:cNvCxnSpPr>
            <a:cxnSpLocks/>
          </p:cNvCxnSpPr>
          <p:nvPr/>
        </p:nvCxnSpPr>
        <p:spPr bwMode="auto">
          <a:xfrm flipV="1">
            <a:off x="1991544" y="2684596"/>
            <a:ext cx="2188752" cy="105675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6060CC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DED09875-3DA5-4936-A1DD-23214E738343}"/>
              </a:ext>
            </a:extLst>
          </p:cNvPr>
          <p:cNvCxnSpPr/>
          <p:nvPr/>
        </p:nvCxnSpPr>
        <p:spPr bwMode="auto">
          <a:xfrm flipH="1" flipV="1">
            <a:off x="1415480" y="3718861"/>
            <a:ext cx="576064" cy="2249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6060CC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54715333-A249-4EBD-8387-FF2564321E82}"/>
              </a:ext>
            </a:extLst>
          </p:cNvPr>
          <p:cNvCxnSpPr/>
          <p:nvPr/>
        </p:nvCxnSpPr>
        <p:spPr bwMode="auto">
          <a:xfrm flipH="1" flipV="1">
            <a:off x="3604232" y="2641725"/>
            <a:ext cx="576064" cy="2249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6060CC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169100FE-2566-404B-9F24-90FA82D39E41}"/>
              </a:ext>
            </a:extLst>
          </p:cNvPr>
          <p:cNvCxnSpPr>
            <a:cxnSpLocks/>
          </p:cNvCxnSpPr>
          <p:nvPr/>
        </p:nvCxnSpPr>
        <p:spPr bwMode="auto">
          <a:xfrm>
            <a:off x="2386600" y="5661248"/>
            <a:ext cx="226924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C53A2701-1E58-43F8-BA25-E140DC362BD6}"/>
              </a:ext>
            </a:extLst>
          </p:cNvPr>
          <p:cNvSpPr txBox="1"/>
          <p:nvPr/>
        </p:nvSpPr>
        <p:spPr>
          <a:xfrm>
            <a:off x="4746929" y="5367888"/>
            <a:ext cx="2069151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4-M5 bolts used to fix two neighbor absorber layer</a:t>
            </a:r>
          </a:p>
        </p:txBody>
      </p: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61DE132F-721A-45E3-AC1B-FD3D4839B204}"/>
              </a:ext>
            </a:extLst>
          </p:cNvPr>
          <p:cNvCxnSpPr>
            <a:cxnSpLocks/>
          </p:cNvCxnSpPr>
          <p:nvPr/>
        </p:nvCxnSpPr>
        <p:spPr bwMode="auto">
          <a:xfrm>
            <a:off x="2477689" y="4869160"/>
            <a:ext cx="226924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33" name="文本框 32">
            <a:extLst>
              <a:ext uri="{FF2B5EF4-FFF2-40B4-BE49-F238E27FC236}">
                <a16:creationId xmlns:a16="http://schemas.microsoft.com/office/drawing/2014/main" id="{4EAC740B-3544-409E-935E-67974BA59E82}"/>
              </a:ext>
            </a:extLst>
          </p:cNvPr>
          <p:cNvSpPr txBox="1"/>
          <p:nvPr/>
        </p:nvSpPr>
        <p:spPr>
          <a:xfrm>
            <a:off x="4813568" y="4620195"/>
            <a:ext cx="2069151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M14 thread</a:t>
            </a:r>
          </a:p>
        </p:txBody>
      </p: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24A23162-9D1F-4572-AB57-1BD00BECF5DB}"/>
              </a:ext>
            </a:extLst>
          </p:cNvPr>
          <p:cNvCxnSpPr>
            <a:cxnSpLocks/>
          </p:cNvCxnSpPr>
          <p:nvPr/>
        </p:nvCxnSpPr>
        <p:spPr bwMode="auto">
          <a:xfrm>
            <a:off x="2302249" y="4365104"/>
            <a:ext cx="244468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35" name="文本框 34">
            <a:extLst>
              <a:ext uri="{FF2B5EF4-FFF2-40B4-BE49-F238E27FC236}">
                <a16:creationId xmlns:a16="http://schemas.microsoft.com/office/drawing/2014/main" id="{C1B5F89D-B8C9-4CD8-808F-0CAA69CE23D7}"/>
              </a:ext>
            </a:extLst>
          </p:cNvPr>
          <p:cNvSpPr txBox="1"/>
          <p:nvPr/>
        </p:nvSpPr>
        <p:spPr>
          <a:xfrm>
            <a:off x="4799856" y="4064423"/>
            <a:ext cx="2069151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altLang="zh-CN" dirty="0"/>
              <a:t>Φ</a:t>
            </a:r>
            <a:r>
              <a:rPr lang="en-US" altLang="zh-CN" dirty="0"/>
              <a:t>5 bar</a:t>
            </a:r>
          </a:p>
        </p:txBody>
      </p:sp>
      <p:sp>
        <p:nvSpPr>
          <p:cNvPr id="28" name="右大括号 27">
            <a:extLst>
              <a:ext uri="{FF2B5EF4-FFF2-40B4-BE49-F238E27FC236}">
                <a16:creationId xmlns:a16="http://schemas.microsoft.com/office/drawing/2014/main" id="{985DA6C2-0EA8-461C-BE8E-5E2A3FDB1287}"/>
              </a:ext>
            </a:extLst>
          </p:cNvPr>
          <p:cNvSpPr/>
          <p:nvPr/>
        </p:nvSpPr>
        <p:spPr bwMode="auto">
          <a:xfrm>
            <a:off x="6153365" y="4308475"/>
            <a:ext cx="172379" cy="576470"/>
          </a:xfrm>
          <a:prstGeom prst="rightBrace">
            <a:avLst>
              <a:gd name="adj1" fmla="val 8333"/>
              <a:gd name="adj2" fmla="val 46475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90204" pitchFamily="34" charset="0"/>
              <a:ea typeface="宋体" panose="02010600030101010101" pitchFamily="2" charset="-122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3F15C42E-7089-49B7-BFAF-27292122B447}"/>
              </a:ext>
            </a:extLst>
          </p:cNvPr>
          <p:cNvSpPr txBox="1"/>
          <p:nvPr/>
        </p:nvSpPr>
        <p:spPr>
          <a:xfrm>
            <a:off x="6323472" y="438591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pin</a:t>
            </a:r>
            <a:endParaRPr lang="zh-CN" altLang="en-US" dirty="0"/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5AB4AA16-3021-45F8-92CF-445A98508B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1768" y="1068511"/>
            <a:ext cx="4723340" cy="2504505"/>
          </a:xfrm>
          <a:prstGeom prst="rect">
            <a:avLst/>
          </a:prstGeom>
        </p:spPr>
      </p:pic>
      <p:sp>
        <p:nvSpPr>
          <p:cNvPr id="43" name="矩形 42">
            <a:extLst>
              <a:ext uri="{FF2B5EF4-FFF2-40B4-BE49-F238E27FC236}">
                <a16:creationId xmlns:a16="http://schemas.microsoft.com/office/drawing/2014/main" id="{793D4E1B-09E6-42C5-88AD-F2BD368241DD}"/>
              </a:ext>
            </a:extLst>
          </p:cNvPr>
          <p:cNvSpPr/>
          <p:nvPr/>
        </p:nvSpPr>
        <p:spPr bwMode="auto">
          <a:xfrm>
            <a:off x="7909320" y="3115367"/>
            <a:ext cx="700003" cy="35856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90204" pitchFamily="34" charset="0"/>
              <a:ea typeface="宋体" panose="02010600030101010101" pitchFamily="2" charset="-122"/>
            </a:endParaRPr>
          </a:p>
        </p:txBody>
      </p: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104CCB52-ABA1-4CEF-BA63-FCD2ABC99F59}"/>
              </a:ext>
            </a:extLst>
          </p:cNvPr>
          <p:cNvCxnSpPr>
            <a:cxnSpLocks/>
          </p:cNvCxnSpPr>
          <p:nvPr/>
        </p:nvCxnSpPr>
        <p:spPr bwMode="auto">
          <a:xfrm>
            <a:off x="8259321" y="3502136"/>
            <a:ext cx="1005031" cy="30425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46" name="文本框 45">
            <a:extLst>
              <a:ext uri="{FF2B5EF4-FFF2-40B4-BE49-F238E27FC236}">
                <a16:creationId xmlns:a16="http://schemas.microsoft.com/office/drawing/2014/main" id="{E7AE0600-3E87-40E8-92A9-2F38DE7D95EB}"/>
              </a:ext>
            </a:extLst>
          </p:cNvPr>
          <p:cNvSpPr txBox="1"/>
          <p:nvPr/>
        </p:nvSpPr>
        <p:spPr>
          <a:xfrm>
            <a:off x="8245970" y="6130812"/>
            <a:ext cx="6096000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Positioning the</a:t>
            </a:r>
            <a:r>
              <a:rPr lang="zh-CN" altLang="en-US" dirty="0"/>
              <a:t> </a:t>
            </a:r>
            <a:r>
              <a:rPr lang="en-US" altLang="zh-CN" dirty="0"/>
              <a:t>box </a:t>
            </a: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1F09D03D-2E69-40AE-BE11-220B1A68AD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9982" y="3815151"/>
            <a:ext cx="3938414" cy="243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65812"/>
      </p:ext>
    </p:extLst>
  </p:cSld>
  <p:clrMapOvr>
    <a:masterClrMapping/>
  </p:clrMapOvr>
  <p:transition spd="med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D657D2A3-553E-4B7F-B0D5-9F8D435C53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55"/>
          <a:stretch/>
        </p:blipFill>
        <p:spPr>
          <a:xfrm>
            <a:off x="3349043" y="3539974"/>
            <a:ext cx="3608436" cy="240930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3C8AF8E-5336-489A-8D40-53863565F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9963" y="1113704"/>
            <a:ext cx="3517516" cy="245931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177D368-D550-41BB-8418-12376BFA0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1189" y="3751467"/>
            <a:ext cx="4226915" cy="2762933"/>
          </a:xfrm>
          <a:prstGeom prst="rect">
            <a:avLst/>
          </a:prstGeom>
        </p:spPr>
      </p:pic>
      <p:sp>
        <p:nvSpPr>
          <p:cNvPr id="12" name="标题 1">
            <a:extLst>
              <a:ext uri="{FF2B5EF4-FFF2-40B4-BE49-F238E27FC236}">
                <a16:creationId xmlns:a16="http://schemas.microsoft.com/office/drawing/2014/main" id="{306B4438-0BD5-4F48-8D5D-AD3C7B5FF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61" y="142852"/>
            <a:ext cx="11093157" cy="714380"/>
          </a:xfrm>
        </p:spPr>
        <p:txBody>
          <a:bodyPr/>
          <a:lstStyle/>
          <a:p>
            <a:r>
              <a:rPr lang="en-US" altLang="zh-CN" dirty="0"/>
              <a:t>How to</a:t>
            </a:r>
            <a:r>
              <a:rPr lang="zh-CN" altLang="en-US" dirty="0"/>
              <a:t> </a:t>
            </a:r>
            <a:r>
              <a:rPr lang="en-US" altLang="zh-CN" dirty="0"/>
              <a:t>install</a:t>
            </a:r>
            <a:r>
              <a:rPr lang="zh-CN" altLang="en-US" dirty="0"/>
              <a:t> </a:t>
            </a:r>
            <a:r>
              <a:rPr lang="en-US" altLang="zh-CN" dirty="0"/>
              <a:t>next box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1EF55C9-6D4A-45A3-AEBC-6F52DE14C3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61" y="3140968"/>
            <a:ext cx="2563054" cy="1687928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8FA89C18-B520-4FB0-B731-49B95B50DD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61" y="1196752"/>
            <a:ext cx="2563054" cy="1584176"/>
          </a:xfrm>
          <a:prstGeom prst="rect">
            <a:avLst/>
          </a:prstGeom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id="{6E7F48F3-26D2-4E36-B85F-7C6623FA4DA5}"/>
              </a:ext>
            </a:extLst>
          </p:cNvPr>
          <p:cNvSpPr/>
          <p:nvPr/>
        </p:nvSpPr>
        <p:spPr bwMode="auto">
          <a:xfrm>
            <a:off x="1559496" y="1628800"/>
            <a:ext cx="288032" cy="216024"/>
          </a:xfrm>
          <a:prstGeom prst="ellipse">
            <a:avLst/>
          </a:prstGeom>
          <a:noFill/>
          <a:ln w="190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90204" pitchFamily="34" charset="0"/>
              <a:ea typeface="宋体" panose="02010600030101010101" pitchFamily="2" charset="-122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D4C2497F-7126-425A-AAE0-7CA5A432C81E}"/>
              </a:ext>
            </a:extLst>
          </p:cNvPr>
          <p:cNvSpPr/>
          <p:nvPr/>
        </p:nvSpPr>
        <p:spPr bwMode="auto">
          <a:xfrm>
            <a:off x="1559496" y="3573016"/>
            <a:ext cx="288032" cy="216024"/>
          </a:xfrm>
          <a:prstGeom prst="ellipse">
            <a:avLst/>
          </a:prstGeom>
          <a:noFill/>
          <a:ln w="190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90204" pitchFamily="34" charset="0"/>
              <a:ea typeface="宋体" panose="02010600030101010101" pitchFamily="2" charset="-122"/>
            </a:endParaRPr>
          </a:p>
        </p:txBody>
      </p: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91ECD4B5-1283-48E8-A96B-4DA60875C99A}"/>
              </a:ext>
            </a:extLst>
          </p:cNvPr>
          <p:cNvCxnSpPr>
            <a:cxnSpLocks/>
            <a:endCxn id="30" idx="0"/>
          </p:cNvCxnSpPr>
          <p:nvPr/>
        </p:nvCxnSpPr>
        <p:spPr bwMode="auto">
          <a:xfrm>
            <a:off x="1703512" y="1811928"/>
            <a:ext cx="0" cy="17610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37" name="文本框 36">
            <a:extLst>
              <a:ext uri="{FF2B5EF4-FFF2-40B4-BE49-F238E27FC236}">
                <a16:creationId xmlns:a16="http://schemas.microsoft.com/office/drawing/2014/main" id="{BD8E625A-BAE1-4CFF-8F51-A8F7773B7353}"/>
              </a:ext>
            </a:extLst>
          </p:cNvPr>
          <p:cNvSpPr txBox="1"/>
          <p:nvPr/>
        </p:nvSpPr>
        <p:spPr>
          <a:xfrm>
            <a:off x="1078982" y="5132934"/>
            <a:ext cx="1685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Removing four</a:t>
            </a:r>
          </a:p>
          <a:p>
            <a:r>
              <a:rPr lang="en-US" altLang="zh-CN" dirty="0"/>
              <a:t>M1.6 bolts</a:t>
            </a:r>
            <a:endParaRPr lang="zh-CN" altLang="en-US" dirty="0"/>
          </a:p>
        </p:txBody>
      </p: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37D366E9-8D2B-4D07-A6F5-A26CDE135DEE}"/>
              </a:ext>
            </a:extLst>
          </p:cNvPr>
          <p:cNvCxnSpPr>
            <a:cxnSpLocks/>
          </p:cNvCxnSpPr>
          <p:nvPr/>
        </p:nvCxnSpPr>
        <p:spPr bwMode="auto">
          <a:xfrm>
            <a:off x="3719736" y="2974359"/>
            <a:ext cx="0" cy="167877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41" name="文本框 40">
            <a:extLst>
              <a:ext uri="{FF2B5EF4-FFF2-40B4-BE49-F238E27FC236}">
                <a16:creationId xmlns:a16="http://schemas.microsoft.com/office/drawing/2014/main" id="{B19E6145-E43B-4174-B9C2-B2749E74D873}"/>
              </a:ext>
            </a:extLst>
          </p:cNvPr>
          <p:cNvSpPr txBox="1"/>
          <p:nvPr/>
        </p:nvSpPr>
        <p:spPr>
          <a:xfrm>
            <a:off x="3525269" y="5951021"/>
            <a:ext cx="4226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Removing the upper cover plate and</a:t>
            </a:r>
            <a:r>
              <a:rPr lang="zh-CN" altLang="en-US" dirty="0"/>
              <a:t> </a:t>
            </a:r>
            <a:r>
              <a:rPr lang="en-US" altLang="zh-CN" dirty="0"/>
              <a:t>make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cables straight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9A413978-6D41-49EE-B852-340D31A695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6160" y="1079644"/>
            <a:ext cx="4528939" cy="2750103"/>
          </a:xfrm>
          <a:prstGeom prst="rect">
            <a:avLst/>
          </a:prstGeom>
        </p:spPr>
      </p:pic>
      <p:sp>
        <p:nvSpPr>
          <p:cNvPr id="42" name="矩形 41">
            <a:extLst>
              <a:ext uri="{FF2B5EF4-FFF2-40B4-BE49-F238E27FC236}">
                <a16:creationId xmlns:a16="http://schemas.microsoft.com/office/drawing/2014/main" id="{A05D83AB-0957-46EA-B15C-4E7361A7DF86}"/>
              </a:ext>
            </a:extLst>
          </p:cNvPr>
          <p:cNvSpPr/>
          <p:nvPr/>
        </p:nvSpPr>
        <p:spPr bwMode="auto">
          <a:xfrm rot="18208437">
            <a:off x="10171054" y="1036865"/>
            <a:ext cx="49099" cy="1015085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90204" pitchFamily="34" charset="0"/>
              <a:ea typeface="宋体" panose="02010600030101010101" pitchFamily="2" charset="-122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48DDBF7F-333C-4232-9B27-887DB9C55DF6}"/>
              </a:ext>
            </a:extLst>
          </p:cNvPr>
          <p:cNvSpPr/>
          <p:nvPr/>
        </p:nvSpPr>
        <p:spPr bwMode="auto">
          <a:xfrm rot="18208437">
            <a:off x="10161002" y="3773441"/>
            <a:ext cx="49099" cy="1015085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90204" pitchFamily="34" charset="0"/>
              <a:ea typeface="宋体" panose="02010600030101010101" pitchFamily="2" charset="-122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6EF3E26E-88CB-4CCE-B203-8D9C49424E94}"/>
              </a:ext>
            </a:extLst>
          </p:cNvPr>
          <p:cNvSpPr/>
          <p:nvPr/>
        </p:nvSpPr>
        <p:spPr bwMode="auto">
          <a:xfrm rot="18208437">
            <a:off x="8640145" y="4734042"/>
            <a:ext cx="49099" cy="1015085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90204" pitchFamily="34" charset="0"/>
              <a:ea typeface="宋体" panose="02010600030101010101" pitchFamily="2" charset="-122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B6C92858-8CBF-4E9C-8EF1-261569F6E729}"/>
              </a:ext>
            </a:extLst>
          </p:cNvPr>
          <p:cNvSpPr txBox="1"/>
          <p:nvPr/>
        </p:nvSpPr>
        <p:spPr>
          <a:xfrm>
            <a:off x="9866614" y="2935660"/>
            <a:ext cx="4226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Positioning with pins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55D12859-DA96-4E81-A937-4CCBB22A0407}"/>
              </a:ext>
            </a:extLst>
          </p:cNvPr>
          <p:cNvSpPr txBox="1"/>
          <p:nvPr/>
        </p:nvSpPr>
        <p:spPr>
          <a:xfrm>
            <a:off x="10490218" y="5135363"/>
            <a:ext cx="19403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Removing the upper cover plate and</a:t>
            </a:r>
            <a:r>
              <a:rPr lang="zh-CN" altLang="en-US" dirty="0"/>
              <a:t> </a:t>
            </a:r>
            <a:r>
              <a:rPr lang="en-US" altLang="zh-CN" dirty="0"/>
              <a:t>make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cables straight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F3BAE861-2079-4646-8D00-F2A35DF505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8220" y="1110615"/>
            <a:ext cx="1384084" cy="1284984"/>
          </a:xfrm>
          <a:prstGeom prst="rect">
            <a:avLst/>
          </a:prstGeom>
        </p:spPr>
      </p:pic>
      <p:sp>
        <p:nvSpPr>
          <p:cNvPr id="52" name="矩形 51">
            <a:extLst>
              <a:ext uri="{FF2B5EF4-FFF2-40B4-BE49-F238E27FC236}">
                <a16:creationId xmlns:a16="http://schemas.microsoft.com/office/drawing/2014/main" id="{E1654B92-F011-463C-808E-1DEAF6E76DFA}"/>
              </a:ext>
            </a:extLst>
          </p:cNvPr>
          <p:cNvSpPr/>
          <p:nvPr/>
        </p:nvSpPr>
        <p:spPr bwMode="auto">
          <a:xfrm>
            <a:off x="4151737" y="3083097"/>
            <a:ext cx="563867" cy="46403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90204" pitchFamily="34" charset="0"/>
              <a:ea typeface="宋体" panose="02010600030101010101" pitchFamily="2" charset="-122"/>
            </a:endParaRPr>
          </a:p>
        </p:txBody>
      </p:sp>
      <p:cxnSp>
        <p:nvCxnSpPr>
          <p:cNvPr id="53" name="直接箭头连接符 52">
            <a:extLst>
              <a:ext uri="{FF2B5EF4-FFF2-40B4-BE49-F238E27FC236}">
                <a16:creationId xmlns:a16="http://schemas.microsoft.com/office/drawing/2014/main" id="{D38877B3-9A1F-4A80-AE4F-BB5A300C6E80}"/>
              </a:ext>
            </a:extLst>
          </p:cNvPr>
          <p:cNvCxnSpPr>
            <a:cxnSpLocks/>
          </p:cNvCxnSpPr>
          <p:nvPr/>
        </p:nvCxnSpPr>
        <p:spPr bwMode="auto">
          <a:xfrm flipV="1">
            <a:off x="4715604" y="2370016"/>
            <a:ext cx="3218990" cy="11047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</p:spTree>
    <p:extLst>
      <p:ext uri="{BB962C8B-B14F-4D97-AF65-F5344CB8AC3E}">
        <p14:creationId xmlns:p14="http://schemas.microsoft.com/office/powerpoint/2010/main" val="2801819727"/>
      </p:ext>
    </p:extLst>
  </p:cSld>
  <p:clrMapOvr>
    <a:masterClrMapping/>
  </p:clrMapOvr>
  <p:transition spd="med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>
            <a:extLst>
              <a:ext uri="{FF2B5EF4-FFF2-40B4-BE49-F238E27FC236}">
                <a16:creationId xmlns:a16="http://schemas.microsoft.com/office/drawing/2014/main" id="{306B4438-0BD5-4F48-8D5D-AD3C7B5FF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61" y="142852"/>
            <a:ext cx="11093157" cy="714380"/>
          </a:xfrm>
        </p:spPr>
        <p:txBody>
          <a:bodyPr/>
          <a:lstStyle/>
          <a:p>
            <a:r>
              <a:rPr lang="en-US" altLang="zh-CN" dirty="0"/>
              <a:t>How to</a:t>
            </a:r>
            <a:r>
              <a:rPr lang="zh-CN" altLang="en-US" dirty="0"/>
              <a:t> </a:t>
            </a:r>
            <a:r>
              <a:rPr lang="en-US" altLang="zh-CN" dirty="0"/>
              <a:t>install</a:t>
            </a:r>
            <a:r>
              <a:rPr lang="zh-CN" altLang="en-US" dirty="0"/>
              <a:t> </a:t>
            </a:r>
            <a:r>
              <a:rPr lang="en-US" altLang="zh-CN" dirty="0"/>
              <a:t>one layer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215423A-58FB-46CE-95F2-6CF9F8548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1252505"/>
            <a:ext cx="5232798" cy="352604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411E31C-D45A-40AF-B91F-1AE5B64A98C6}"/>
              </a:ext>
            </a:extLst>
          </p:cNvPr>
          <p:cNvSpPr txBox="1"/>
          <p:nvPr/>
        </p:nvSpPr>
        <p:spPr>
          <a:xfrm rot="19358421">
            <a:off x="2712209" y="2675316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1-1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B608B846-2295-47C2-AEC1-23A513F7ABA9}"/>
              </a:ext>
            </a:extLst>
          </p:cNvPr>
          <p:cNvSpPr txBox="1"/>
          <p:nvPr/>
        </p:nvSpPr>
        <p:spPr>
          <a:xfrm rot="19358421">
            <a:off x="3119629" y="2418664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1-2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E1E4D0E2-F3E2-486B-A14D-E6585F0FF33F}"/>
              </a:ext>
            </a:extLst>
          </p:cNvPr>
          <p:cNvSpPr txBox="1"/>
          <p:nvPr/>
        </p:nvSpPr>
        <p:spPr>
          <a:xfrm rot="19358421">
            <a:off x="3623685" y="2075347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1-3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2A511B66-A214-411F-956F-D3B9164FD749}"/>
              </a:ext>
            </a:extLst>
          </p:cNvPr>
          <p:cNvSpPr txBox="1"/>
          <p:nvPr/>
        </p:nvSpPr>
        <p:spPr>
          <a:xfrm rot="19358421">
            <a:off x="4009215" y="1818696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1-4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CEA26FC0-969E-4BF2-A7DD-69BA0559857F}"/>
              </a:ext>
            </a:extLst>
          </p:cNvPr>
          <p:cNvSpPr txBox="1"/>
          <p:nvPr/>
        </p:nvSpPr>
        <p:spPr>
          <a:xfrm rot="19358421">
            <a:off x="4415773" y="1551021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1-5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F359DD1E-8A60-4D33-AC59-DBC8A61DE781}"/>
              </a:ext>
            </a:extLst>
          </p:cNvPr>
          <p:cNvSpPr txBox="1"/>
          <p:nvPr/>
        </p:nvSpPr>
        <p:spPr>
          <a:xfrm rot="19358421">
            <a:off x="2559058" y="2505332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1-6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A401BF8D-2D49-4DF5-A200-20A5E8A87D8F}"/>
              </a:ext>
            </a:extLst>
          </p:cNvPr>
          <p:cNvSpPr txBox="1"/>
          <p:nvPr/>
        </p:nvSpPr>
        <p:spPr>
          <a:xfrm rot="19358421">
            <a:off x="2966478" y="2248680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1-7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4FF0251D-D063-45D1-A4EA-E05BDDF8B0A8}"/>
              </a:ext>
            </a:extLst>
          </p:cNvPr>
          <p:cNvSpPr txBox="1"/>
          <p:nvPr/>
        </p:nvSpPr>
        <p:spPr>
          <a:xfrm rot="19358421">
            <a:off x="3470534" y="1905363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1-8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50D86BBA-F4F8-4527-841A-90EE284A8811}"/>
              </a:ext>
            </a:extLst>
          </p:cNvPr>
          <p:cNvSpPr txBox="1"/>
          <p:nvPr/>
        </p:nvSpPr>
        <p:spPr>
          <a:xfrm rot="19358421">
            <a:off x="3856064" y="1648712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1-9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BE08A90D-159C-4128-94EB-937FEE7335FF}"/>
              </a:ext>
            </a:extLst>
          </p:cNvPr>
          <p:cNvSpPr txBox="1"/>
          <p:nvPr/>
        </p:nvSpPr>
        <p:spPr>
          <a:xfrm rot="19358421">
            <a:off x="4212929" y="1381037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1-10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49973CF-3920-43E2-A37F-F46850D1A73A}"/>
              </a:ext>
            </a:extLst>
          </p:cNvPr>
          <p:cNvSpPr txBox="1"/>
          <p:nvPr/>
        </p:nvSpPr>
        <p:spPr>
          <a:xfrm>
            <a:off x="3906652" y="224981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②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50E4A028-BD81-4B70-920F-204FCD6798F4}"/>
              </a:ext>
            </a:extLst>
          </p:cNvPr>
          <p:cNvSpPr txBox="1"/>
          <p:nvPr/>
        </p:nvSpPr>
        <p:spPr>
          <a:xfrm>
            <a:off x="1343472" y="341433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③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F173290E-BB7E-41B0-82F2-6939D2D2547B}"/>
              </a:ext>
            </a:extLst>
          </p:cNvPr>
          <p:cNvSpPr txBox="1"/>
          <p:nvPr/>
        </p:nvSpPr>
        <p:spPr>
          <a:xfrm>
            <a:off x="1703512" y="370077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④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86213316-9AD0-4122-8EAB-1702AF625B15}"/>
              </a:ext>
            </a:extLst>
          </p:cNvPr>
          <p:cNvSpPr txBox="1"/>
          <p:nvPr/>
        </p:nvSpPr>
        <p:spPr>
          <a:xfrm>
            <a:off x="217311" y="4991031"/>
            <a:ext cx="5475620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/>
              <a:t>The installation sequence for each region is like this picture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/>
              <a:t>Boxes can be installed in parallel for all 4 regions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C5567AA-2FE1-49D0-BA84-EC33574CF131}"/>
              </a:ext>
            </a:extLst>
          </p:cNvPr>
          <p:cNvSpPr txBox="1"/>
          <p:nvPr/>
        </p:nvSpPr>
        <p:spPr>
          <a:xfrm>
            <a:off x="2342821" y="4234839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48</a:t>
            </a:r>
            <a:r>
              <a:rPr lang="en-US" altLang="zh-CN" baseline="30000" dirty="0"/>
              <a:t>th</a:t>
            </a:r>
            <a:r>
              <a:rPr lang="en-US" altLang="zh-CN" dirty="0"/>
              <a:t> layer as an example</a:t>
            </a:r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89FDF27-A8CB-4099-AA51-162086346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100" y="1125901"/>
            <a:ext cx="4932617" cy="3108938"/>
          </a:xfrm>
          <a:prstGeom prst="rect">
            <a:avLst/>
          </a:prstGeom>
        </p:spPr>
      </p:pic>
      <p:sp>
        <p:nvSpPr>
          <p:cNvPr id="48" name="文本框 47">
            <a:extLst>
              <a:ext uri="{FF2B5EF4-FFF2-40B4-BE49-F238E27FC236}">
                <a16:creationId xmlns:a16="http://schemas.microsoft.com/office/drawing/2014/main" id="{184EBC6C-0F53-4AE6-A8E7-2AE1CB8B1E86}"/>
              </a:ext>
            </a:extLst>
          </p:cNvPr>
          <p:cNvSpPr txBox="1"/>
          <p:nvPr/>
        </p:nvSpPr>
        <p:spPr>
          <a:xfrm>
            <a:off x="8040216" y="4234839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Final situation of one layer</a:t>
            </a:r>
            <a:endParaRPr lang="zh-CN" altLang="en-US" dirty="0"/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381907C5-99F9-4433-8A60-E682F80EB386}"/>
              </a:ext>
            </a:extLst>
          </p:cNvPr>
          <p:cNvSpPr txBox="1"/>
          <p:nvPr/>
        </p:nvSpPr>
        <p:spPr>
          <a:xfrm>
            <a:off x="6499069" y="4503508"/>
            <a:ext cx="5475620" cy="2287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Step continuing: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ea"/>
              <a:buAutoNum type="circleNumDbPlain"/>
            </a:pPr>
            <a:r>
              <a:rPr lang="en-US" altLang="zh-CN" dirty="0"/>
              <a:t>After finishing installation of 1-1 to 1-5 cables need to be bended and arranged first time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ea"/>
              <a:buAutoNum type="circleNumDbPlain"/>
            </a:pPr>
            <a:r>
              <a:rPr lang="en-US" altLang="zh-CN" dirty="0"/>
              <a:t>After finishing installation of 1-6 to 1-10 cables need to be bended and arranged second time </a:t>
            </a: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13431F2B-383E-488F-A4DB-01742365EB73}"/>
              </a:ext>
            </a:extLst>
          </p:cNvPr>
          <p:cNvCxnSpPr/>
          <p:nvPr/>
        </p:nvCxnSpPr>
        <p:spPr bwMode="auto">
          <a:xfrm flipV="1">
            <a:off x="695400" y="1545949"/>
            <a:ext cx="4345596" cy="295755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46A1D224-141E-44E2-8A3A-564FF2C28E3A}"/>
              </a:ext>
            </a:extLst>
          </p:cNvPr>
          <p:cNvCxnSpPr>
            <a:cxnSpLocks/>
          </p:cNvCxnSpPr>
          <p:nvPr/>
        </p:nvCxnSpPr>
        <p:spPr bwMode="auto">
          <a:xfrm>
            <a:off x="2422264" y="2790958"/>
            <a:ext cx="780661" cy="50738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152915878"/>
      </p:ext>
    </p:extLst>
  </p:cSld>
  <p:clrMapOvr>
    <a:masterClrMapping/>
  </p:clrMapOvr>
  <p:transition spd="med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A5494CE-040F-4AE0-8CFA-D60F18C68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7" y="1239280"/>
            <a:ext cx="8248708" cy="4138785"/>
          </a:xfrm>
          <a:prstGeom prst="rect">
            <a:avLst/>
          </a:prstGeom>
        </p:spPr>
      </p:pic>
      <p:sp>
        <p:nvSpPr>
          <p:cNvPr id="12" name="标题 1">
            <a:extLst>
              <a:ext uri="{FF2B5EF4-FFF2-40B4-BE49-F238E27FC236}">
                <a16:creationId xmlns:a16="http://schemas.microsoft.com/office/drawing/2014/main" id="{306B4438-0BD5-4F48-8D5D-AD3C7B5FF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61" y="142852"/>
            <a:ext cx="11093157" cy="714380"/>
          </a:xfrm>
        </p:spPr>
        <p:txBody>
          <a:bodyPr/>
          <a:lstStyle/>
          <a:p>
            <a:r>
              <a:rPr lang="en-US" altLang="zh-CN" dirty="0"/>
              <a:t>How to</a:t>
            </a:r>
            <a:r>
              <a:rPr lang="zh-CN" altLang="en-US" dirty="0"/>
              <a:t> </a:t>
            </a:r>
            <a:r>
              <a:rPr lang="en-US" altLang="zh-CN" dirty="0"/>
              <a:t>install</a:t>
            </a:r>
            <a:r>
              <a:rPr lang="zh-CN" altLang="en-US" dirty="0"/>
              <a:t> </a:t>
            </a:r>
            <a:r>
              <a:rPr lang="en-US" altLang="zh-CN" dirty="0"/>
              <a:t>one layer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411E31C-D45A-40AF-B91F-1AE5B64A98C6}"/>
              </a:ext>
            </a:extLst>
          </p:cNvPr>
          <p:cNvSpPr txBox="1"/>
          <p:nvPr/>
        </p:nvSpPr>
        <p:spPr>
          <a:xfrm rot="19358421">
            <a:off x="1884491" y="2675316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1-1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B608B846-2295-47C2-AEC1-23A513F7ABA9}"/>
              </a:ext>
            </a:extLst>
          </p:cNvPr>
          <p:cNvSpPr txBox="1"/>
          <p:nvPr/>
        </p:nvSpPr>
        <p:spPr>
          <a:xfrm rot="19358421">
            <a:off x="2291911" y="2418664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1-2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E1E4D0E2-F3E2-486B-A14D-E6585F0FF33F}"/>
              </a:ext>
            </a:extLst>
          </p:cNvPr>
          <p:cNvSpPr txBox="1"/>
          <p:nvPr/>
        </p:nvSpPr>
        <p:spPr>
          <a:xfrm rot="19358421">
            <a:off x="2795967" y="2075347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1-3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2A511B66-A214-411F-956F-D3B9164FD749}"/>
              </a:ext>
            </a:extLst>
          </p:cNvPr>
          <p:cNvSpPr txBox="1"/>
          <p:nvPr/>
        </p:nvSpPr>
        <p:spPr>
          <a:xfrm rot="19358421">
            <a:off x="3181497" y="1818696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1-4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CEA26FC0-969E-4BF2-A7DD-69BA0559857F}"/>
              </a:ext>
            </a:extLst>
          </p:cNvPr>
          <p:cNvSpPr txBox="1"/>
          <p:nvPr/>
        </p:nvSpPr>
        <p:spPr>
          <a:xfrm rot="19358421">
            <a:off x="3588055" y="1551021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1-5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F359DD1E-8A60-4D33-AC59-DBC8A61DE781}"/>
              </a:ext>
            </a:extLst>
          </p:cNvPr>
          <p:cNvSpPr txBox="1"/>
          <p:nvPr/>
        </p:nvSpPr>
        <p:spPr>
          <a:xfrm rot="19358421">
            <a:off x="1731340" y="2505332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1-6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A401BF8D-2D49-4DF5-A200-20A5E8A87D8F}"/>
              </a:ext>
            </a:extLst>
          </p:cNvPr>
          <p:cNvSpPr txBox="1"/>
          <p:nvPr/>
        </p:nvSpPr>
        <p:spPr>
          <a:xfrm rot="19358421">
            <a:off x="2138760" y="2248680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1-7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4FF0251D-D063-45D1-A4EA-E05BDDF8B0A8}"/>
              </a:ext>
            </a:extLst>
          </p:cNvPr>
          <p:cNvSpPr txBox="1"/>
          <p:nvPr/>
        </p:nvSpPr>
        <p:spPr>
          <a:xfrm rot="19358421">
            <a:off x="2642816" y="1905363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1-8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50D86BBA-F4F8-4527-841A-90EE284A8811}"/>
              </a:ext>
            </a:extLst>
          </p:cNvPr>
          <p:cNvSpPr txBox="1"/>
          <p:nvPr/>
        </p:nvSpPr>
        <p:spPr>
          <a:xfrm rot="19358421">
            <a:off x="3028346" y="1648712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1-9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BE08A90D-159C-4128-94EB-937FEE7335FF}"/>
              </a:ext>
            </a:extLst>
          </p:cNvPr>
          <p:cNvSpPr txBox="1"/>
          <p:nvPr/>
        </p:nvSpPr>
        <p:spPr>
          <a:xfrm rot="19358421">
            <a:off x="3385211" y="1381037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1-10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50E4A028-BD81-4B70-920F-204FCD6798F4}"/>
              </a:ext>
            </a:extLst>
          </p:cNvPr>
          <p:cNvSpPr txBox="1"/>
          <p:nvPr/>
        </p:nvSpPr>
        <p:spPr>
          <a:xfrm>
            <a:off x="515754" y="341433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③</a:t>
            </a:r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7A9BB557-7EA8-40C9-AAD0-7DA79A148BA9}"/>
              </a:ext>
            </a:extLst>
          </p:cNvPr>
          <p:cNvCxnSpPr>
            <a:cxnSpLocks/>
          </p:cNvCxnSpPr>
          <p:nvPr/>
        </p:nvCxnSpPr>
        <p:spPr bwMode="auto">
          <a:xfrm flipH="1">
            <a:off x="3249721" y="4963053"/>
            <a:ext cx="838127" cy="44668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6210E3A4-6DF0-4F61-B547-A704C1C4CAF7}"/>
              </a:ext>
            </a:extLst>
          </p:cNvPr>
          <p:cNvSpPr txBox="1"/>
          <p:nvPr/>
        </p:nvSpPr>
        <p:spPr>
          <a:xfrm>
            <a:off x="1836525" y="5352050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effectLst/>
                <a:latin typeface="PingFangSC-Regular"/>
              </a:rPr>
              <a:t>Administration board</a:t>
            </a:r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63E1A154-2ABE-4816-AEC9-6761C8449D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38"/>
          <a:stretch/>
        </p:blipFill>
        <p:spPr>
          <a:xfrm>
            <a:off x="8320774" y="1371532"/>
            <a:ext cx="3824139" cy="3929720"/>
          </a:xfrm>
          <a:prstGeom prst="rect">
            <a:avLst/>
          </a:prstGeom>
        </p:spPr>
      </p:pic>
      <p:sp>
        <p:nvSpPr>
          <p:cNvPr id="36" name="矩形 35">
            <a:extLst>
              <a:ext uri="{FF2B5EF4-FFF2-40B4-BE49-F238E27FC236}">
                <a16:creationId xmlns:a16="http://schemas.microsoft.com/office/drawing/2014/main" id="{852E9980-F0EE-44CC-8D59-364C4382CF07}"/>
              </a:ext>
            </a:extLst>
          </p:cNvPr>
          <p:cNvSpPr/>
          <p:nvPr/>
        </p:nvSpPr>
        <p:spPr bwMode="auto">
          <a:xfrm>
            <a:off x="5005841" y="4910404"/>
            <a:ext cx="700003" cy="57606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90204" pitchFamily="34" charset="0"/>
              <a:ea typeface="宋体" panose="02010600030101010101" pitchFamily="2" charset="-122"/>
            </a:endParaRPr>
          </a:p>
        </p:txBody>
      </p: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BB81D12D-388C-46DF-8546-49F4A1574EE7}"/>
              </a:ext>
            </a:extLst>
          </p:cNvPr>
          <p:cNvCxnSpPr>
            <a:cxnSpLocks/>
            <a:stCxn id="36" idx="3"/>
          </p:cNvCxnSpPr>
          <p:nvPr/>
        </p:nvCxnSpPr>
        <p:spPr bwMode="auto">
          <a:xfrm flipV="1">
            <a:off x="5705844" y="4070110"/>
            <a:ext cx="2614930" cy="112832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40" name="文本框 39">
            <a:extLst>
              <a:ext uri="{FF2B5EF4-FFF2-40B4-BE49-F238E27FC236}">
                <a16:creationId xmlns:a16="http://schemas.microsoft.com/office/drawing/2014/main" id="{0DF14D93-7AE7-4AE8-A0EB-40F3BCDB4F17}"/>
              </a:ext>
            </a:extLst>
          </p:cNvPr>
          <p:cNvSpPr txBox="1"/>
          <p:nvPr/>
        </p:nvSpPr>
        <p:spPr>
          <a:xfrm>
            <a:off x="242570" y="5762944"/>
            <a:ext cx="9957886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/>
              <a:t>There are 8 or 6 administration boards for each layer, each boards is 20mm*60mm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/>
              <a:t>The input of one board is 25 cables and output of one board is 2 cables and one fiber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36395329"/>
      </p:ext>
    </p:extLst>
  </p:cSld>
  <p:clrMapOvr>
    <a:masterClrMapping/>
  </p:clrMapOvr>
  <p:transition spd="med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237DE893-94DD-4892-9E66-569829D66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945" y="3929257"/>
            <a:ext cx="5082695" cy="2505688"/>
          </a:xfrm>
          <a:prstGeom prst="rect">
            <a:avLst/>
          </a:prstGeom>
        </p:spPr>
      </p:pic>
      <p:sp>
        <p:nvSpPr>
          <p:cNvPr id="12" name="标题 1">
            <a:extLst>
              <a:ext uri="{FF2B5EF4-FFF2-40B4-BE49-F238E27FC236}">
                <a16:creationId xmlns:a16="http://schemas.microsoft.com/office/drawing/2014/main" id="{306B4438-0BD5-4F48-8D5D-AD3C7B5FF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61" y="142852"/>
            <a:ext cx="11093157" cy="714380"/>
          </a:xfrm>
        </p:spPr>
        <p:txBody>
          <a:bodyPr/>
          <a:lstStyle/>
          <a:p>
            <a:r>
              <a:rPr lang="en-US" altLang="zh-CN" dirty="0"/>
              <a:t>How to</a:t>
            </a:r>
            <a:r>
              <a:rPr lang="zh-CN" altLang="en-US" dirty="0"/>
              <a:t> </a:t>
            </a:r>
            <a:r>
              <a:rPr lang="en-US" altLang="zh-CN" dirty="0"/>
              <a:t>install</a:t>
            </a:r>
            <a:r>
              <a:rPr lang="zh-CN" altLang="en-US" dirty="0"/>
              <a:t> </a:t>
            </a:r>
            <a:r>
              <a:rPr lang="en-US" altLang="zh-CN" dirty="0"/>
              <a:t>the next layer</a:t>
            </a:r>
            <a:endParaRPr lang="zh-CN" altLang="en-US" dirty="0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9E993DFF-8B7A-4819-B965-DBF38C399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1252505"/>
            <a:ext cx="5232798" cy="3526043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F665B5CF-FEC4-4C7D-BD69-34B04637C6DD}"/>
              </a:ext>
            </a:extLst>
          </p:cNvPr>
          <p:cNvSpPr txBox="1"/>
          <p:nvPr/>
        </p:nvSpPr>
        <p:spPr>
          <a:xfrm>
            <a:off x="191344" y="4945553"/>
            <a:ext cx="6094070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/>
              <a:t>Installing all the upper cover plate and M1.6 bolts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24ED5E7-2BC7-4259-BA05-F0C8F6BFA3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5414" y="1124744"/>
            <a:ext cx="5232799" cy="2738433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id="{12FAAC35-6FCB-4092-882D-062247F50A18}"/>
              </a:ext>
            </a:extLst>
          </p:cNvPr>
          <p:cNvSpPr/>
          <p:nvPr/>
        </p:nvSpPr>
        <p:spPr bwMode="auto">
          <a:xfrm rot="19537871">
            <a:off x="194533" y="3950642"/>
            <a:ext cx="818122" cy="37410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90204" pitchFamily="34" charset="0"/>
              <a:ea typeface="宋体" panose="02010600030101010101" pitchFamily="2" charset="-122"/>
            </a:endParaRPr>
          </a:p>
        </p:txBody>
      </p: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6E47811F-6479-4537-9E07-D50A63474AA2}"/>
              </a:ext>
            </a:extLst>
          </p:cNvPr>
          <p:cNvCxnSpPr>
            <a:cxnSpLocks/>
          </p:cNvCxnSpPr>
          <p:nvPr/>
        </p:nvCxnSpPr>
        <p:spPr bwMode="auto">
          <a:xfrm flipV="1">
            <a:off x="911424" y="3212976"/>
            <a:ext cx="5544616" cy="65020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E642DF38-A930-4FF6-A204-A0AE49709833}"/>
              </a:ext>
            </a:extLst>
          </p:cNvPr>
          <p:cNvSpPr txBox="1"/>
          <p:nvPr/>
        </p:nvSpPr>
        <p:spPr>
          <a:xfrm>
            <a:off x="9104511" y="3429000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One box with lower absorber</a:t>
            </a:r>
            <a:endParaRPr lang="zh-CN" altLang="en-US" dirty="0"/>
          </a:p>
        </p:txBody>
      </p: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CE801AB9-0E11-4492-A75A-6DE9E93029F9}"/>
              </a:ext>
            </a:extLst>
          </p:cNvPr>
          <p:cNvCxnSpPr>
            <a:cxnSpLocks/>
          </p:cNvCxnSpPr>
          <p:nvPr/>
        </p:nvCxnSpPr>
        <p:spPr bwMode="auto">
          <a:xfrm>
            <a:off x="7248128" y="3596215"/>
            <a:ext cx="0" cy="66608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45" name="文本框 44">
            <a:extLst>
              <a:ext uri="{FF2B5EF4-FFF2-40B4-BE49-F238E27FC236}">
                <a16:creationId xmlns:a16="http://schemas.microsoft.com/office/drawing/2014/main" id="{E344F826-3D9F-4178-A90E-7A27298E0668}"/>
              </a:ext>
            </a:extLst>
          </p:cNvPr>
          <p:cNvSpPr txBox="1"/>
          <p:nvPr/>
        </p:nvSpPr>
        <p:spPr>
          <a:xfrm>
            <a:off x="8629150" y="5786419"/>
            <a:ext cx="3562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Add 0.2mm thermal conductive silicone 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top</a:t>
            </a:r>
            <a:r>
              <a:rPr lang="zh-CN" altLang="en-US" dirty="0"/>
              <a:t> </a:t>
            </a:r>
            <a:r>
              <a:rPr lang="en-US" altLang="zh-CN" dirty="0"/>
              <a:t>surface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47354567"/>
      </p:ext>
    </p:extLst>
  </p:cSld>
  <p:clrMapOvr>
    <a:masterClrMapping/>
  </p:clrMapOvr>
  <p:transition spd="med">
    <p:zoom/>
  </p:transition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华文新魏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2400" b="0" i="0" u="none" strike="noStrike" cap="none" normalizeH="0" baseline="0" smtClean="0">
            <a:ln>
              <a:noFill/>
            </a:ln>
            <a:solidFill>
              <a:srgbClr val="FFCC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9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2400" b="0" i="0" u="none" strike="noStrike" cap="none" normalizeH="0" baseline="0" smtClean="0">
            <a:ln>
              <a:noFill/>
            </a:ln>
            <a:solidFill>
              <a:srgbClr val="FFCC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9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3505</TotalTime>
  <Words>780</Words>
  <Application>Microsoft Office PowerPoint</Application>
  <PresentationFormat>宽屏</PresentationFormat>
  <Paragraphs>192</Paragraphs>
  <Slides>13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PingFangSC-Regular</vt:lpstr>
      <vt:lpstr>Poppins-Medium</vt:lpstr>
      <vt:lpstr>微软雅黑</vt:lpstr>
      <vt:lpstr>Arial</vt:lpstr>
      <vt:lpstr>Calibri</vt:lpstr>
      <vt:lpstr>Times</vt:lpstr>
      <vt:lpstr>Wingdings</vt:lpstr>
      <vt:lpstr>默认设计模板</vt:lpstr>
      <vt:lpstr>One cell</vt:lpstr>
      <vt:lpstr>One box</vt:lpstr>
      <vt:lpstr>One box</vt:lpstr>
      <vt:lpstr>Cable of one box</vt:lpstr>
      <vt:lpstr>How to install one box</vt:lpstr>
      <vt:lpstr>How to install next box</vt:lpstr>
      <vt:lpstr>How to install one layer</vt:lpstr>
      <vt:lpstr>How to install one layer</vt:lpstr>
      <vt:lpstr>How to install the next layer</vt:lpstr>
      <vt:lpstr>How to install the next layer</vt:lpstr>
      <vt:lpstr>Statistic</vt:lpstr>
      <vt:lpstr>Statistic</vt:lpstr>
      <vt:lpstr>PowerPoint 演示文稿</vt:lpstr>
    </vt:vector>
  </TitlesOfParts>
  <Company>soft.netnest.com.cn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软件仓库</dc:creator>
  <cp:lastModifiedBy>yatian pei</cp:lastModifiedBy>
  <cp:revision>312</cp:revision>
  <dcterms:created xsi:type="dcterms:W3CDTF">2024-03-19T02:27:14Z</dcterms:created>
  <dcterms:modified xsi:type="dcterms:W3CDTF">2024-12-09T11:43:24Z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2052-1.1.0.1454</vt:lpwstr>
  </property>
</Properties>
</file>