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Lst>
  <p:notesMasterIdLst>
    <p:notesMasterId r:id="rId26"/>
  </p:notesMasterIdLst>
  <p:sldIdLst>
    <p:sldId id="281" r:id="rId25"/>
    <p:sldId id="326" r:id="rId27"/>
    <p:sldId id="349" r:id="rId28"/>
    <p:sldId id="257" r:id="rId29"/>
    <p:sldId id="258" r:id="rId30"/>
    <p:sldId id="324" r:id="rId31"/>
    <p:sldId id="330" r:id="rId32"/>
    <p:sldId id="331" r:id="rId33"/>
    <p:sldId id="332" r:id="rId34"/>
    <p:sldId id="333" r:id="rId35"/>
    <p:sldId id="334" r:id="rId36"/>
    <p:sldId id="325" r:id="rId37"/>
    <p:sldId id="337" r:id="rId38"/>
    <p:sldId id="338" r:id="rId39"/>
    <p:sldId id="339" r:id="rId40"/>
    <p:sldId id="340" r:id="rId41"/>
    <p:sldId id="335" r:id="rId42"/>
    <p:sldId id="342" r:id="rId43"/>
    <p:sldId id="343" r:id="rId44"/>
    <p:sldId id="344" r:id="rId45"/>
    <p:sldId id="348" r:id="rId46"/>
    <p:sldId id="336" r:id="rId47"/>
    <p:sldId id="345" r:id="rId48"/>
    <p:sldId id="347" r:id="rId49"/>
    <p:sldId id="272" r:id="rId50"/>
  </p:sldIdLst>
  <p:sldSz cx="12192000" cy="6858000"/>
  <p:notesSz cx="6858000" cy="9144000"/>
  <p:embeddedFontLst>
    <p:embeddedFont>
      <p:font typeface="Source Han Sans" panose="020B0400000000000000" charset="-122"/>
      <p:regular r:id="rId54"/>
    </p:embeddedFont>
    <p:embeddedFont>
      <p:font typeface="黑体" panose="02010609060101010101" charset="-122"/>
      <p:regular r:id="rId55"/>
    </p:embeddedFont>
    <p:embeddedFont>
      <p:font typeface="OPPOSans H" panose="00020600040101010101" charset="-122"/>
      <p:regular r:id="rId56"/>
    </p:embeddedFont>
    <p:embeddedFont>
      <p:font typeface="Source Han Sans CN Bold" panose="020B0800000000000000" charset="-122"/>
      <p:bold r:id="rId57"/>
    </p:embeddedFont>
    <p:embeddedFont>
      <p:font typeface="等线" panose="02010600030101010101" charset="-122"/>
      <p:regular r:id="rId58"/>
    </p:embeddedFont>
    <p:embeddedFont>
      <p:font typeface="Calibri" panose="020F0502020204030204" charset="0"/>
      <p:regular r:id="rId59"/>
      <p:bold r:id="rId60"/>
      <p:italic r:id="rId61"/>
      <p:boldItalic r:id="rId62"/>
    </p:embeddedFont>
  </p:embeddedFontLst>
  <p:custDataLst>
    <p:tags r:id="rId63"/>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3" Type="http://schemas.openxmlformats.org/officeDocument/2006/relationships/tags" Target="tags/tag36.xml"/><Relationship Id="rId62" Type="http://schemas.openxmlformats.org/officeDocument/2006/relationships/font" Target="fonts/font9.fntdata"/><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slideMaster" Target="slideMasters/slideMaster5.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25.xml"/><Relationship Id="rId5" Type="http://schemas.openxmlformats.org/officeDocument/2006/relationships/slideMaster" Target="slideMasters/slideMaster4.xml"/><Relationship Id="rId49" Type="http://schemas.openxmlformats.org/officeDocument/2006/relationships/slide" Target="slides/slide24.xml"/><Relationship Id="rId48" Type="http://schemas.openxmlformats.org/officeDocument/2006/relationships/slide" Target="slides/slide23.xml"/><Relationship Id="rId47" Type="http://schemas.openxmlformats.org/officeDocument/2006/relationships/slide" Target="slides/slide22.xml"/><Relationship Id="rId46" Type="http://schemas.openxmlformats.org/officeDocument/2006/relationships/slide" Target="slides/slide21.xml"/><Relationship Id="rId45" Type="http://schemas.openxmlformats.org/officeDocument/2006/relationships/slide" Target="slides/slide20.xml"/><Relationship Id="rId44" Type="http://schemas.openxmlformats.org/officeDocument/2006/relationships/slide" Target="slides/slide19.xml"/><Relationship Id="rId43" Type="http://schemas.openxmlformats.org/officeDocument/2006/relationships/slide" Target="slides/slide18.xml"/><Relationship Id="rId42" Type="http://schemas.openxmlformats.org/officeDocument/2006/relationships/slide" Target="slides/slide17.xml"/><Relationship Id="rId41" Type="http://schemas.openxmlformats.org/officeDocument/2006/relationships/slide" Target="slides/slide16.xml"/><Relationship Id="rId40" Type="http://schemas.openxmlformats.org/officeDocument/2006/relationships/slide" Target="slides/slide15.xml"/><Relationship Id="rId4" Type="http://schemas.openxmlformats.org/officeDocument/2006/relationships/slideMaster" Target="slideMasters/slideMaster3.xml"/><Relationship Id="rId39" Type="http://schemas.openxmlformats.org/officeDocument/2006/relationships/slide" Target="slides/slide14.xml"/><Relationship Id="rId38" Type="http://schemas.openxmlformats.org/officeDocument/2006/relationships/slide" Target="slides/slide13.xml"/><Relationship Id="rId37" Type="http://schemas.openxmlformats.org/officeDocument/2006/relationships/slide" Target="slides/slide12.xml"/><Relationship Id="rId36" Type="http://schemas.openxmlformats.org/officeDocument/2006/relationships/slide" Target="slides/slide11.xml"/><Relationship Id="rId35" Type="http://schemas.openxmlformats.org/officeDocument/2006/relationships/slide" Target="slides/slide10.xml"/><Relationship Id="rId34" Type="http://schemas.openxmlformats.org/officeDocument/2006/relationships/slide" Target="slides/slide9.xml"/><Relationship Id="rId33" Type="http://schemas.openxmlformats.org/officeDocument/2006/relationships/slide" Target="slides/slide8.xml"/><Relationship Id="rId32" Type="http://schemas.openxmlformats.org/officeDocument/2006/relationships/slide" Target="slides/slide7.xml"/><Relationship Id="rId31" Type="http://schemas.openxmlformats.org/officeDocument/2006/relationships/slide" Target="slides/slide6.xml"/><Relationship Id="rId30" Type="http://schemas.openxmlformats.org/officeDocument/2006/relationships/slide" Target="slides/slide5.xml"/><Relationship Id="rId3" Type="http://schemas.openxmlformats.org/officeDocument/2006/relationships/slideMaster" Target="slideMasters/slideMaster2.xml"/><Relationship Id="rId29" Type="http://schemas.openxmlformats.org/officeDocument/2006/relationships/slide" Target="slides/slide4.xml"/><Relationship Id="rId28" Type="http://schemas.openxmlformats.org/officeDocument/2006/relationships/slide" Target="slides/slide3.xml"/><Relationship Id="rId27" Type="http://schemas.openxmlformats.org/officeDocument/2006/relationships/slide" Target="slides/slide2.xml"/><Relationship Id="rId26" Type="http://schemas.openxmlformats.org/officeDocument/2006/relationships/notesMaster" Target="notesMasters/notesMaster1.xml"/><Relationship Id="rId25" Type="http://schemas.openxmlformats.org/officeDocument/2006/relationships/slide" Target="slides/slide1.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各位老师同学大家上午好，今天</a:t>
            </a:r>
            <a:r>
              <a:rPr lang="zh-CN" altLang="en-US">
                <a:sym typeface="+mn-ea"/>
              </a:rPr>
              <a:t>我</a:t>
            </a:r>
            <a:r>
              <a:rPr lang="zh-CN" altLang="en-US"/>
              <a:t>和大家分享一下关于阵列探测成像集成化的技术内容。</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buFont typeface="Arial" panose="020B0604020202020204" pitchFamily="34" charset="0"/>
              <a:buNone/>
            </a:pPr>
            <a:r>
              <a:rPr lang="zh-CN"/>
              <a:t>将以上工艺进行组合重构，即成为各大封装供应商的封装工艺，如代表的</a:t>
            </a:r>
            <a:r>
              <a:rPr lang="zh-CN">
                <a:latin typeface="Times New Roman" panose="02020603050405020304" charset="0"/>
                <a:ea typeface="黑体" panose="02010609060101010101" charset="-122"/>
                <a:cs typeface="Times New Roman" panose="02020603050405020304" charset="0"/>
                <a:sym typeface="+mn-ea"/>
              </a:rPr>
              <a:t>台积电</a:t>
            </a:r>
            <a:r>
              <a:rPr lang="en-US" altLang="zh-CN">
                <a:latin typeface="Times New Roman" panose="02020603050405020304" charset="0"/>
                <a:ea typeface="黑体" panose="02010609060101010101" charset="-122"/>
                <a:cs typeface="Times New Roman" panose="02020603050405020304" charset="0"/>
                <a:sym typeface="+mn-ea"/>
              </a:rPr>
              <a:t>SoIC</a:t>
            </a:r>
            <a:r>
              <a:rPr lang="zh-CN" altLang="en-US">
                <a:latin typeface="Times New Roman" panose="02020603050405020304" charset="0"/>
                <a:ea typeface="黑体" panose="02010609060101010101" charset="-122"/>
                <a:cs typeface="Times New Roman" panose="02020603050405020304" charset="0"/>
                <a:sym typeface="+mn-ea"/>
              </a:rPr>
              <a:t>、英特尔</a:t>
            </a:r>
            <a:r>
              <a:rPr lang="en-US" altLang="zh-CN">
                <a:latin typeface="Times New Roman" panose="02020603050405020304" charset="0"/>
                <a:ea typeface="黑体" panose="02010609060101010101" charset="-122"/>
                <a:cs typeface="Times New Roman" panose="02020603050405020304" charset="0"/>
                <a:sym typeface="+mn-ea"/>
              </a:rPr>
              <a:t>3D Foveros</a:t>
            </a:r>
            <a:r>
              <a:rPr lang="zh-CN" altLang="en-US">
                <a:latin typeface="Times New Roman" panose="02020603050405020304" charset="0"/>
                <a:ea typeface="黑体" panose="02010609060101010101" charset="-122"/>
                <a:cs typeface="Times New Roman" panose="02020603050405020304" charset="0"/>
                <a:sym typeface="+mn-ea"/>
              </a:rPr>
              <a:t>。根据封装市场的占比，可以看出中国的封装发展还是很好的，这就为我们实现集成化的工艺加工奠定了一个稳定可靠的基础。</a:t>
            </a:r>
            <a:endParaRPr lang="en-US" altLang="zh-CN">
              <a:latin typeface="Times New Roman" panose="02020603050405020304" charset="0"/>
              <a:ea typeface="黑体" panose="02010609060101010101" charset="-122"/>
              <a:cs typeface="Times New Roman" panose="02020603050405020304" charset="0"/>
            </a:endParaRPr>
          </a:p>
          <a:p>
            <a:endParaRPr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第二，集成化的多物理场特性与耦合发展</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85750" indent="-285750">
              <a:buFont typeface="Arial" panose="020B0604020202020204" pitchFamily="34" charset="0"/>
              <a:buChar char="•"/>
            </a:pPr>
            <a:r>
              <a:rPr lang="zh-CN" altLang="en-US"/>
              <a:t>在集成化当中，我们实现的是多芯片集成的小体积多功能系统，从整个耦合和相互关系来看，集成化的中心因素来源于我们工艺参数的设计。在芯片运行时，首先会有载流子输运的电学特性，它会受温度分布和电磁损耗的影响，</a:t>
            </a:r>
            <a:r>
              <a:rPr lang="zh-CN" altLang="en-US">
                <a:latin typeface="Times New Roman" panose="02020603050405020304" charset="0"/>
                <a:ea typeface="黑体" panose="02010609060101010101" charset="-122"/>
                <a:cs typeface="Times New Roman" panose="02020603050405020304" charset="0"/>
                <a:sym typeface="+mn-ea"/>
              </a:rPr>
              <a:t>导致电路损耗，引起</a:t>
            </a:r>
            <a:r>
              <a:rPr lang="zh-CN" altLang="en-US">
                <a:solidFill>
                  <a:srgbClr val="C00000"/>
                </a:solidFill>
                <a:latin typeface="Times New Roman" panose="02020603050405020304" charset="0"/>
                <a:ea typeface="黑体" panose="02010609060101010101" charset="-122"/>
                <a:cs typeface="Times New Roman" panose="02020603050405020304" charset="0"/>
                <a:sym typeface="+mn-ea"/>
              </a:rPr>
              <a:t>电失效</a:t>
            </a:r>
            <a:r>
              <a:rPr lang="zh-CN" altLang="en-US">
                <a:latin typeface="Times New Roman" panose="02020603050405020304" charset="0"/>
                <a:ea typeface="黑体" panose="02010609060101010101" charset="-122"/>
                <a:cs typeface="Times New Roman" panose="02020603050405020304" charset="0"/>
                <a:sym typeface="+mn-ea"/>
              </a:rPr>
              <a:t>；有电就会产生电磁场，它与载流子输运会存在电磁耦合，同样引起</a:t>
            </a:r>
            <a:r>
              <a:rPr lang="zh-CN" altLang="en-US">
                <a:solidFill>
                  <a:srgbClr val="C00000"/>
                </a:solidFill>
                <a:latin typeface="Times New Roman" panose="02020603050405020304" charset="0"/>
                <a:ea typeface="黑体" panose="02010609060101010101" charset="-122"/>
                <a:cs typeface="Times New Roman" panose="02020603050405020304" charset="0"/>
                <a:sym typeface="+mn-ea"/>
              </a:rPr>
              <a:t>电失效</a:t>
            </a:r>
            <a:r>
              <a:rPr lang="zh-CN" altLang="en-US">
                <a:latin typeface="Times New Roman" panose="02020603050405020304" charset="0"/>
                <a:ea typeface="黑体" panose="02010609060101010101" charset="-122"/>
                <a:cs typeface="Times New Roman" panose="02020603050405020304" charset="0"/>
                <a:sym typeface="+mn-ea"/>
              </a:rPr>
              <a:t>；热载流子和和自热会产生热场，它受温度分布影响，与</a:t>
            </a:r>
            <a:r>
              <a:rPr lang="zh-CN" altLang="en-US">
                <a:latin typeface="Times New Roman" panose="02020603050405020304" charset="0"/>
                <a:ea typeface="黑体" panose="02010609060101010101" charset="-122"/>
                <a:cs typeface="Times New Roman" panose="02020603050405020304" charset="0"/>
                <a:sym typeface="+mn-ea"/>
              </a:rPr>
              <a:t>载流子输运和应力场相互作用，容易引起</a:t>
            </a:r>
            <a:r>
              <a:rPr lang="zh-CN" altLang="en-US">
                <a:solidFill>
                  <a:srgbClr val="C00000"/>
                </a:solidFill>
                <a:latin typeface="Times New Roman" panose="02020603050405020304" charset="0"/>
                <a:ea typeface="黑体" panose="02010609060101010101" charset="-122"/>
                <a:cs typeface="Times New Roman" panose="02020603050405020304" charset="0"/>
                <a:sym typeface="+mn-ea"/>
              </a:rPr>
              <a:t>热失效</a:t>
            </a:r>
            <a:r>
              <a:rPr lang="zh-CN" altLang="en-US">
                <a:latin typeface="Times New Roman" panose="02020603050405020304" charset="0"/>
                <a:ea typeface="黑体" panose="02010609060101010101" charset="-122"/>
                <a:cs typeface="Times New Roman" panose="02020603050405020304" charset="0"/>
                <a:sym typeface="+mn-ea"/>
              </a:rPr>
              <a:t>；最后对于</a:t>
            </a:r>
            <a:r>
              <a:rPr lang="zh-CN" altLang="en-US">
                <a:latin typeface="Times New Roman" panose="02020603050405020304" charset="0"/>
                <a:ea typeface="黑体" panose="02010609060101010101" charset="-122"/>
                <a:cs typeface="Times New Roman" panose="02020603050405020304" charset="0"/>
                <a:sym typeface="+mn-ea"/>
              </a:rPr>
              <a:t>应力场，受形变和应变的影响，会与热场和电磁场相互作用，引起</a:t>
            </a:r>
            <a:r>
              <a:rPr lang="zh-CN" altLang="en-US">
                <a:solidFill>
                  <a:srgbClr val="C00000"/>
                </a:solidFill>
                <a:latin typeface="Times New Roman" panose="02020603050405020304" charset="0"/>
                <a:ea typeface="黑体" panose="02010609060101010101" charset="-122"/>
                <a:cs typeface="Times New Roman" panose="02020603050405020304" charset="0"/>
                <a:sym typeface="+mn-ea"/>
              </a:rPr>
              <a:t>机械失效</a:t>
            </a:r>
            <a:r>
              <a:rPr lang="zh-CN" altLang="en-US">
                <a:latin typeface="Times New Roman" panose="02020603050405020304" charset="0"/>
                <a:ea typeface="黑体" panose="02010609060101010101" charset="-122"/>
                <a:cs typeface="Times New Roman" panose="02020603050405020304" charset="0"/>
                <a:sym typeface="+mn-ea"/>
              </a:rPr>
              <a:t>；这就是他们基本的一个物理和耦合特性。相互影响相互耦合。</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第一，电学特性。集成化的探测器和读出电路，它的顶部芯片一般为光电二极管阵列，底部为读出电路芯片</a:t>
            </a:r>
            <a:r>
              <a:rPr lang="zh-CN"/>
              <a:t>。</a:t>
            </a:r>
            <a:r>
              <a:rPr lang="zh-CN" altLang="en-US"/>
              <a:t>随着载流子输运的进行，互连尺度缩短，当波长与元件尺寸接近，就需要考虑寄生参数效应，包含导线电感，寄生电容等，尤其界面处的电容，这些都会对其电学参数有影响。当其各种影响叠加就会有可能产生电失效，导致阈值电压漂移，响应延时增加等特性。而我们去研究集成化的电学特性时，一般会采用</a:t>
            </a:r>
            <a:r>
              <a:rPr lang="en-US" altLang="zh-CN"/>
              <a:t>TCAD</a:t>
            </a:r>
            <a:r>
              <a:rPr lang="zh-CN" altLang="en-US"/>
              <a:t>仿真基本电学参数，</a:t>
            </a:r>
            <a:r>
              <a:rPr lang="en-US" altLang="zh-CN"/>
              <a:t>HFSS</a:t>
            </a:r>
            <a:r>
              <a:rPr lang="zh-CN" altLang="en-US"/>
              <a:t>建立等效电路模型仿真信号参数。</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电学特性必然伴随电磁特性，在三维结构的芯片内部集成了数字、模拟、光电等模块，内部环境复杂，尤其小体积内互连尺度缩短，加剧内部电磁耦合的特性。我们在对电磁特性进行研究的时候，一般会给整个三维结构进行建模，通过建模的等效计算和仿真去得到它在不同频率下的损耗，上面的图片就展示了一个三维结构，建模计算结果的过程，可以看出，随着频率的升高，它的损耗逐渐增加，而超过一定频率后会出现毛刺，现有理论计算可能不适用于更高频的一个研究。</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随着载流子输运过程的继续，热载流子产生，功耗越大，热量越高。目前主流的研究方式就是通过多层材料等效热传导率进行计算，或者通过建立等效电路模型来进行热路建模的耦合仿真。因为电学传输和热学传输都是遵循一定的规律公式的，我们以单通孔互连路径为例，建立模型仿真，构造出它的等效热路模型，进行仿真计算。而在实际的工程应用中，我们的互连通孔是阵列形式，就需要将模型阵列化，研究其整体的电热特性。</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应力一般是由材料的热膨胀系数不匹配引起的，会使材料产生翘曲、裂纹、形变等各种问题，而载流子在进行传输的过程当中，就会受其影响。热应力的研究方式也是通过单个建模来进行研究，我们从结果上发现，对于通孔的间距而言，间距增加，热应力增加，电阻减小，这些仿真和计算的结果数据都是反过来作用于我们互连时所选工艺参数的一个平衡，根据目的点，着重分析。</a:t>
            </a:r>
            <a:endParaRPr lang="zh-CN" altLang="en-US"/>
          </a:p>
          <a:p>
            <a:r>
              <a:rPr lang="zh-CN" altLang="en-US"/>
              <a:t>从以上的几个分析我们可以发现，三维结构的多物理场耦合是相互影响的，多用等效模型计算和仿真进行研究，还有一些协同设计的，会引进人工智能算法，但是对于系统下的特征和其演变规律没有深入的研究。尤其对于器件和芯片的集成时，一般器件尺寸会做到纳米级，三维互连会在微米级，整个系统大概在厘米量级，这种跨尺度下的特性如何，也有待探究。</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第三，集成化的探测器和光电图像传感器。</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对于集成的探测器，文献资料比较少，探测器的集成一般为异质集成，也就说异质外延材料的变化和集成，用于三维异质异构集成的，重庆光电所的李老师做的这个单片集成的高响应光电探测器，是将前端探测单元和后端的处理电路进行组成，它能达到的高响应（峰值响应达到</a:t>
            </a:r>
            <a:r>
              <a:rPr lang="en-US" altLang="zh-CN"/>
              <a:t>0.462A/W</a:t>
            </a:r>
            <a:r>
              <a:rPr lang="zh-CN" altLang="en-US"/>
              <a:t>），较高响应范围在</a:t>
            </a:r>
            <a:r>
              <a:rPr lang="en-US" altLang="zh-CN"/>
              <a:t>500-800nm</a:t>
            </a:r>
            <a:r>
              <a:rPr lang="zh-CN" altLang="en-US"/>
              <a:t>。这篇文章没有具体的架构和工艺，但验证了集成式对于快响应的优势。</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对于图像传感器，我们以索尼的图像传感器为例，描述三维堆叠的一个发展，</a:t>
            </a:r>
            <a:r>
              <a:rPr lang="en-US" altLang="zh-CN"/>
              <a:t>16</a:t>
            </a:r>
            <a:r>
              <a:rPr lang="zh-CN" altLang="en-US"/>
              <a:t>年的时候，索尼提出利用</a:t>
            </a:r>
            <a:r>
              <a:rPr lang="en-US" altLang="zh-CN"/>
              <a:t>TSV</a:t>
            </a:r>
            <a:r>
              <a:rPr lang="zh-CN" altLang="en-US"/>
              <a:t>实现互连，</a:t>
            </a:r>
            <a:r>
              <a:rPr lang="en-US" altLang="zh-CN"/>
              <a:t>19</a:t>
            </a:r>
            <a:r>
              <a:rPr lang="zh-CN" altLang="en-US"/>
              <a:t>年将互连模式迭代为</a:t>
            </a:r>
            <a:r>
              <a:rPr lang="en-US" altLang="zh-CN"/>
              <a:t>Cu-Cu</a:t>
            </a:r>
            <a:r>
              <a:rPr lang="zh-CN" altLang="en-US"/>
              <a:t>键合，到</a:t>
            </a:r>
            <a:r>
              <a:rPr lang="en-US" altLang="zh-CN"/>
              <a:t>21</a:t>
            </a:r>
            <a:r>
              <a:rPr lang="zh-CN" altLang="en-US"/>
              <a:t>年，迭代为多层堆叠加键合的模式，像素间距越来越小，</a:t>
            </a:r>
            <a:r>
              <a:rPr lang="en-US" altLang="zh-CN"/>
              <a:t>cis</a:t>
            </a:r>
            <a:r>
              <a:rPr lang="zh-CN" altLang="en-US"/>
              <a:t>的暗电流也越来越小，性能有了显著的提升。它的研究趋势是将计算结合，形成兼具光感，存储，计算的芯片，即感存算一体化。从它互连的结构我们可以看出，光电二极管探测阵列单独占一层，读出电路根据需要进行布局，。</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上面提到的阵列探测成像，主要是用于脉冲辐射场诊断，它本身具有持续时间短、瞬时能量强的特点，对于探测器和读出电路有着快响应的需求。常见提高响应速度的方法第一是设计不同工艺或结构的探测器来达到快选响应的目标，第二是优化读出电路芯片的设计，通过提升带宽，降低寄生来达到快响应低延时的目的。第三是集成探测器和读出电路芯片，通过缩短互连线尺度来达成快响应目的。集成化可同时兼具更快的探测器、更快的读出电路芯片和更小的寄生参数，从而有望大幅提升信号的响应速度。这里我们只针对集成化进行讨论。</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除了图像传感器，还有一种</a:t>
            </a:r>
            <a:r>
              <a:rPr lang="en-US" altLang="zh-CN"/>
              <a:t>SPAD</a:t>
            </a:r>
            <a:r>
              <a:rPr lang="zh-CN" altLang="en-US"/>
              <a:t>传感器，它是前端利用雪崩二极管阵列进行光电转换。再通过两个阵列之前的匹配互连实现堆叠。从图中可以看出，它的探测阵列和像素阵列式完全匹配的，其余的电路结构平铺放在底层的电路上，测试结果表明，可以看出它在低光照下的图像。</a:t>
            </a:r>
            <a:r>
              <a:rPr lang="en-US" altLang="zh-CN"/>
              <a:t>2.4V</a:t>
            </a:r>
            <a:r>
              <a:rPr lang="zh-CN" altLang="en-US"/>
              <a:t>它的暗计数率是很大的，</a:t>
            </a:r>
            <a:r>
              <a:rPr lang="zh-CN"/>
              <a:t>而</a:t>
            </a:r>
            <a:r>
              <a:rPr lang="zh-CN" altLang="en-US"/>
              <a:t>在整个像素阵列中，暗计数低于</a:t>
            </a:r>
            <a:r>
              <a:rPr lang="en-US" altLang="zh-CN"/>
              <a:t>100</a:t>
            </a:r>
            <a:r>
              <a:rPr lang="zh-CN" altLang="en-US"/>
              <a:t>的像素占比</a:t>
            </a:r>
            <a:r>
              <a:rPr lang="en-US" altLang="zh-CN"/>
              <a:t>97.1%</a:t>
            </a:r>
            <a:r>
              <a:rPr lang="zh-CN" altLang="en-US"/>
              <a:t>，暗计数超过</a:t>
            </a:r>
            <a:r>
              <a:rPr lang="en-US" altLang="zh-CN"/>
              <a:t>1000</a:t>
            </a:r>
            <a:r>
              <a:rPr lang="zh-CN" altLang="en-US"/>
              <a:t>的像素仅占</a:t>
            </a:r>
            <a:r>
              <a:rPr lang="en-US" altLang="zh-CN"/>
              <a:t>0.6%</a:t>
            </a:r>
            <a:r>
              <a:rPr lang="zh-CN" altLang="en-US"/>
              <a:t>，这些都会影响最终的成像质量。</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对于</a:t>
            </a:r>
            <a:r>
              <a:rPr lang="en-US" altLang="zh-CN"/>
              <a:t>SPAD</a:t>
            </a:r>
            <a:r>
              <a:rPr lang="zh-CN" altLang="en-US"/>
              <a:t>的阵列，可分为了一维，全并形二维和列并行二维，在一维阵列架构中，所有像素电路都可以集成在像素外部，从而实现比其他类型更高的填充因子。然而，生成二维图像需要依靠扫描技术。另一方面，二维架构虽然无需任何扫描即可直接生成二维图像，但代价是需要在像素内部增加额外电路，导致填充因子降低。为了提高二维配置的填充因子，可以考虑采用列并行架构，即部分电路可以在多个像素之间共享，并集成在阵列外部。在三维堆叠中，前照式</a:t>
            </a:r>
            <a:r>
              <a:rPr lang="en-US" altLang="zh-CN"/>
              <a:t>3D</a:t>
            </a:r>
            <a:r>
              <a:rPr lang="zh-CN" altLang="en-US"/>
              <a:t>堆叠结构需要为每个器件单独采用硅通孔（</a:t>
            </a:r>
            <a:r>
              <a:rPr lang="en-US" altLang="zh-CN"/>
              <a:t>TSV</a:t>
            </a:r>
            <a:r>
              <a:rPr lang="zh-CN" altLang="en-US"/>
              <a:t>）工艺，将</a:t>
            </a:r>
            <a:r>
              <a:rPr lang="en-US" altLang="zh-CN"/>
              <a:t>SPAD</a:t>
            </a:r>
            <a:r>
              <a:rPr lang="zh-CN" altLang="en-US"/>
              <a:t>输出端与像素电路垂直连接。背照式架构则可通过正面直接接触实现，无需</a:t>
            </a:r>
            <a:r>
              <a:rPr lang="en-US" altLang="zh-CN"/>
              <a:t>TSV</a:t>
            </a:r>
            <a:r>
              <a:rPr lang="zh-CN" altLang="en-US"/>
              <a:t>工艺，但需采用更先进的背面减薄工艺。前照式用于近紫外和蓝光波段，而后照式在红光和近红外波段表现最佳。</a:t>
            </a:r>
            <a:endParaRPr lang="zh-CN" altLang="en-US"/>
          </a:p>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第四，阵列探测成像的集成化需求与挑战</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我们希望将它应用在脉冲辐射场诊断的快响应探测读出中，那么它的快响应时间最好能在</a:t>
            </a:r>
            <a:r>
              <a:rPr lang="en-US" altLang="zh-CN"/>
              <a:t>ps</a:t>
            </a:r>
            <a:r>
              <a:rPr lang="zh-CN" altLang="en-US"/>
              <a:t>量级或者亚皮秒，在高频信号传输下，信号延时和损耗越小越好。目前我们尝试利用中介层转接板来实现已有探测器阵列和读出电路芯片的一个集成，将其互连尺度缩短，互连结构内置，从而达到快响应的目标。而在进行集成前，需要探究中介层材料通孔、结构和厚度对于高频信号传输特性的影响，这样就可以确定我的互连如何实现了。</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然而，在实际集成过程中，因为我们是拿的已有的探测器阵列和读出芯片，它的阵列是在设计流片前没有进行过电极等阵列匹配的，所以如何在阵列不匹配的情况下实现阵列电极的有效互连，是很重要的一个挑战。其次，我们瞄准的使用场景是高能量的</a:t>
            </a:r>
            <a:r>
              <a:rPr lang="en-US" altLang="zh-CN"/>
              <a:t>X</a:t>
            </a:r>
            <a:r>
              <a:rPr lang="zh-CN" altLang="en-US"/>
              <a:t>射线，在进行集成时，需要将探测器阵列倒置，那么就会引出新的问题，减薄后的衬底和中介层厚度之和是否可以使检测到高能量射线呢？检测不到要如何解决？这几个问题我们正在进行探究。</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以上就是我的汇报，谢谢大家。</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那么集成化，要怎么集成，用什么集成？集成下又有什么样的物理特性？有无前沿案例可参考？我们要做阵列探测成像的集成是基于什么需求又面临什么问题？基于以上几个问题，引出今天的内容</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第一个，三维互连工艺发展</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三维互连工艺来源于封装，前期的封装是引线键合，互连间距大于</a:t>
            </a:r>
            <a:r>
              <a:rPr lang="en-US" altLang="zh-CN"/>
              <a:t>500um</a:t>
            </a:r>
            <a:r>
              <a:rPr lang="zh-CN" altLang="en-US"/>
              <a:t>，这会给系统引入额外的延时和噪声，导致系统的响应时间延长。随着工艺发展，互连间距越来短，相应的带宽密度得以提升，封装形式也逐渐走进堆叠和三维封装，此时的互连尺度在</a:t>
            </a:r>
            <a:r>
              <a:rPr lang="en-US" altLang="zh-CN"/>
              <a:t>10</a:t>
            </a:r>
            <a:r>
              <a:rPr lang="en-US"/>
              <a:t>um</a:t>
            </a:r>
            <a:r>
              <a:rPr lang="zh-CN" altLang="en-US"/>
              <a:t>左右，能有效达到高密度、高带宽、低延迟的目标，现在很多高算力的</a:t>
            </a:r>
            <a:r>
              <a:rPr lang="en-US" altLang="zh-CN"/>
              <a:t>AI</a:t>
            </a:r>
            <a:r>
              <a:rPr lang="zh-CN" altLang="en-US"/>
              <a:t>芯片用的基本都是三维封装实现的。支撑三维互连工艺的核心是</a:t>
            </a:r>
            <a:r>
              <a:rPr lang="zh-CN" altLang="en-US">
                <a:latin typeface="Times New Roman" panose="02020603050405020304" charset="0"/>
                <a:ea typeface="黑体" panose="02010609060101010101" charset="-122"/>
                <a:cs typeface="Times New Roman" panose="02020603050405020304" charset="0"/>
                <a:sym typeface="+mn-ea"/>
              </a:rPr>
              <a:t>垂直方向硅通孔</a:t>
            </a:r>
            <a:r>
              <a:rPr lang="en-US" altLang="zh-CN">
                <a:latin typeface="Times New Roman" panose="02020603050405020304" charset="0"/>
                <a:ea typeface="黑体" panose="02010609060101010101" charset="-122"/>
                <a:cs typeface="Times New Roman" panose="02020603050405020304" charset="0"/>
                <a:sym typeface="+mn-ea"/>
              </a:rPr>
              <a:t>TSV</a:t>
            </a:r>
            <a:r>
              <a:rPr lang="zh-CN" altLang="en-US">
                <a:latin typeface="Times New Roman" panose="02020603050405020304" charset="0"/>
                <a:ea typeface="黑体" panose="02010609060101010101" charset="-122"/>
                <a:cs typeface="Times New Roman" panose="02020603050405020304" charset="0"/>
                <a:sym typeface="+mn-ea"/>
              </a:rPr>
              <a:t>、玻璃通孔</a:t>
            </a:r>
            <a:r>
              <a:rPr lang="en-US" altLang="zh-CN">
                <a:latin typeface="Times New Roman" panose="02020603050405020304" charset="0"/>
                <a:ea typeface="黑体" panose="02010609060101010101" charset="-122"/>
                <a:cs typeface="Times New Roman" panose="02020603050405020304" charset="0"/>
                <a:sym typeface="+mn-ea"/>
              </a:rPr>
              <a:t>TGV</a:t>
            </a:r>
            <a:r>
              <a:rPr lang="zh-CN" altLang="en-US">
                <a:latin typeface="Times New Roman" panose="02020603050405020304" charset="0"/>
                <a:ea typeface="黑体" panose="02010609060101010101" charset="-122"/>
                <a:cs typeface="Times New Roman" panose="02020603050405020304" charset="0"/>
                <a:sym typeface="+mn-ea"/>
              </a:rPr>
              <a:t>等；水平方向重布线层</a:t>
            </a:r>
            <a:r>
              <a:rPr lang="en-US" altLang="zh-CN">
                <a:latin typeface="Times New Roman" panose="02020603050405020304" charset="0"/>
                <a:ea typeface="黑体" panose="02010609060101010101" charset="-122"/>
                <a:cs typeface="Times New Roman" panose="02020603050405020304" charset="0"/>
                <a:sym typeface="+mn-ea"/>
              </a:rPr>
              <a:t>RDL</a:t>
            </a:r>
            <a:r>
              <a:rPr lang="zh-CN" altLang="en-US">
                <a:latin typeface="Times New Roman" panose="02020603050405020304" charset="0"/>
                <a:ea typeface="黑体" panose="02010609060101010101" charset="-122"/>
                <a:cs typeface="Times New Roman" panose="02020603050405020304" charset="0"/>
                <a:sym typeface="+mn-ea"/>
              </a:rPr>
              <a:t>；界面层方向：键合</a:t>
            </a:r>
            <a:r>
              <a:rPr lang="en-US" altLang="zh-CN">
                <a:latin typeface="Times New Roman" panose="02020603050405020304" charset="0"/>
                <a:ea typeface="黑体" panose="02010609060101010101" charset="-122"/>
                <a:cs typeface="Times New Roman" panose="02020603050405020304" charset="0"/>
                <a:sym typeface="+mn-ea"/>
              </a:rPr>
              <a:t>Bonding</a:t>
            </a:r>
            <a:r>
              <a:rPr lang="zh-CN" altLang="en-US">
                <a:latin typeface="Times New Roman" panose="02020603050405020304" charset="0"/>
                <a:ea typeface="黑体" panose="02010609060101010101" charset="-122"/>
                <a:cs typeface="Times New Roman" panose="02020603050405020304" charset="0"/>
                <a:sym typeface="+mn-ea"/>
              </a:rPr>
              <a:t>、凸点</a:t>
            </a:r>
            <a:r>
              <a:rPr lang="en-US" altLang="zh-CN">
                <a:latin typeface="Times New Roman" panose="02020603050405020304" charset="0"/>
                <a:ea typeface="黑体" panose="02010609060101010101" charset="-122"/>
                <a:cs typeface="Times New Roman" panose="02020603050405020304" charset="0"/>
                <a:sym typeface="+mn-ea"/>
              </a:rPr>
              <a:t>bumping</a:t>
            </a:r>
            <a:r>
              <a:rPr lang="zh-CN" altLang="en-US">
                <a:latin typeface="Times New Roman" panose="02020603050405020304" charset="0"/>
                <a:ea typeface="黑体" panose="02010609060101010101" charset="-122"/>
                <a:cs typeface="Times New Roman" panose="02020603050405020304" charset="0"/>
                <a:sym typeface="+mn-ea"/>
              </a:rPr>
              <a:t>等</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对于垂直方向的硅通孔和玻璃通孔，它的核心参数是深宽比，也就是刻蚀深度和刻蚀宽度的比值，在工艺加工中，常规通用的深宽比和前沿的深宽比区别尺度相差较大，而玻璃通孔因为材料优势能够做比较大的深宽比</a:t>
            </a:r>
            <a:r>
              <a:rPr lang="en-US" altLang="zh-CN"/>
              <a:t>100:1</a:t>
            </a:r>
            <a:r>
              <a:rPr lang="zh-CN" altLang="en-US"/>
              <a:t>，机械稳定性更好，适用于高频线路。而硅通孔因中介层是硅，可以兼容</a:t>
            </a:r>
            <a:r>
              <a:rPr lang="en-US" altLang="zh-CN"/>
              <a:t>Si</a:t>
            </a:r>
            <a:r>
              <a:rPr lang="zh-CN" altLang="en-US"/>
              <a:t>的</a:t>
            </a:r>
            <a:r>
              <a:rPr lang="en-US" altLang="zh-CN"/>
              <a:t>CMOS</a:t>
            </a:r>
            <a:r>
              <a:rPr lang="zh-CN" altLang="en-US"/>
              <a:t>工艺，可以实现直接的单片集成设计加工。对比来看，</a:t>
            </a:r>
            <a:r>
              <a:rPr lang="en-US" altLang="zh-CN"/>
              <a:t>TSV</a:t>
            </a:r>
            <a:r>
              <a:rPr lang="zh-CN" altLang="en-US"/>
              <a:t>可以用在前道、中道和后道工艺，玻璃通孔常用在后道工艺。</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对于水平方面的重布线层</a:t>
            </a:r>
            <a:r>
              <a:rPr lang="en-US" altLang="zh-CN"/>
              <a:t>RDL</a:t>
            </a:r>
            <a:r>
              <a:rPr lang="zh-CN" altLang="en-US"/>
              <a:t>，它的核心参数是线宽比，即刻蚀沉积的线长和线宽，它可以应用于单层和多层堆叠中，具有设计灵活的特点，可以实现水平方向的密度互连，目前可实现的线宽比在</a:t>
            </a:r>
            <a:r>
              <a:rPr lang="en-US" altLang="zh-CN"/>
              <a:t>5um</a:t>
            </a:r>
            <a:r>
              <a:rPr lang="zh-CN" altLang="en-US"/>
              <a:t>左右。</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对于界面方向的键合和凸点的发展，首先凸点是有一个发展演进的过程的，从焊球固体，到凸点，到铜柱加凸点，到无凸点，间距和直径越来越小，界面处的互连密度越来越大，但它的参数基本控制在</a:t>
            </a:r>
            <a:r>
              <a:rPr lang="en-US" altLang="zh-CN"/>
              <a:t>um</a:t>
            </a:r>
            <a:r>
              <a:rPr lang="zh-CN" altLang="en-US"/>
              <a:t>内。对于键合，界面互连尺度属于最小最短，可达到亚微米量级。其结构基本为</a:t>
            </a:r>
            <a:r>
              <a:rPr lang="en-US" altLang="zh-CN"/>
              <a:t>Cu-Cu</a:t>
            </a:r>
            <a:r>
              <a:rPr lang="zh-CN" altLang="en-US"/>
              <a:t>键合。</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9"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1"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3"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5" r:id="rId1"/>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7"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9" r:id="rId1"/>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1" r:id="rId1"/>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3"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5"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7" r:id="rId1"/>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9" r:id="rId1"/>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91" r:id="rId1"/>
  </p:sldLayoutIdLst>
  <p:txStyles>
    <p:titleStyle/>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93"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9.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4.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0" Type="http://schemas.openxmlformats.org/officeDocument/2006/relationships/notesSlide" Target="../notesSlides/notesSlide15.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6.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image" Target="../media/image42.png"/><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41.png"/><Relationship Id="rId2" Type="http://schemas.openxmlformats.org/officeDocument/2006/relationships/tags" Target="../tags/tag29.xml"/><Relationship Id="rId14" Type="http://schemas.openxmlformats.org/officeDocument/2006/relationships/notesSlide" Target="../notesSlides/notesSlide19.xml"/><Relationship Id="rId13" Type="http://schemas.openxmlformats.org/officeDocument/2006/relationships/slideLayout" Target="../slideLayouts/slideLayout18.xml"/><Relationship Id="rId12" Type="http://schemas.openxmlformats.org/officeDocument/2006/relationships/image" Target="../media/image44.png"/><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2.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a:off x="0" y="4669605"/>
            <a:ext cx="12192000" cy="2188395"/>
          </a:xfrm>
          <a:custGeom>
            <a:avLst/>
            <a:gdLst>
              <a:gd name="connsiteX0" fmla="*/ 416101 w 12192000"/>
              <a:gd name="connsiteY0" fmla="*/ 0 h 2188395"/>
              <a:gd name="connsiteX1" fmla="*/ 5514777 w 12192000"/>
              <a:gd name="connsiteY1" fmla="*/ 0 h 2188395"/>
              <a:gd name="connsiteX2" fmla="*/ 5525570 w 12192000"/>
              <a:gd name="connsiteY2" fmla="*/ 107072 h 2188395"/>
              <a:gd name="connsiteX3" fmla="*/ 6096000 w 12192000"/>
              <a:gd name="connsiteY3" fmla="*/ 571985 h 2188395"/>
              <a:gd name="connsiteX4" fmla="*/ 6666430 w 12192000"/>
              <a:gd name="connsiteY4" fmla="*/ 107072 h 2188395"/>
              <a:gd name="connsiteX5" fmla="*/ 6677224 w 12192000"/>
              <a:gd name="connsiteY5" fmla="*/ 0 h 2188395"/>
              <a:gd name="connsiteX6" fmla="*/ 11775899 w 12192000"/>
              <a:gd name="connsiteY6" fmla="*/ 0 h 2188395"/>
              <a:gd name="connsiteX7" fmla="*/ 12192000 w 12192000"/>
              <a:gd name="connsiteY7" fmla="*/ 416101 h 2188395"/>
              <a:gd name="connsiteX8" fmla="*/ 12192000 w 12192000"/>
              <a:gd name="connsiteY8" fmla="*/ 2188395 h 2188395"/>
              <a:gd name="connsiteX9" fmla="*/ 0 w 12192000"/>
              <a:gd name="connsiteY9" fmla="*/ 2188395 h 2188395"/>
              <a:gd name="connsiteX10" fmla="*/ 0 w 12192000"/>
              <a:gd name="connsiteY10" fmla="*/ 416101 h 2188395"/>
              <a:gd name="connsiteX11" fmla="*/ 416101 w 12192000"/>
              <a:gd name="connsiteY11" fmla="*/ 0 h 2188395"/>
            </a:gdLst>
            <a:ahLst/>
            <a:cxnLst/>
            <a:rect l="l" t="t" r="r" b="b"/>
            <a:pathLst>
              <a:path w="12192000" h="2188395">
                <a:moveTo>
                  <a:pt x="416101" y="0"/>
                </a:moveTo>
                <a:lnTo>
                  <a:pt x="5514777" y="0"/>
                </a:lnTo>
                <a:lnTo>
                  <a:pt x="5525570" y="107072"/>
                </a:lnTo>
                <a:cubicBezTo>
                  <a:pt x="5579864" y="372398"/>
                  <a:pt x="5814624" y="571985"/>
                  <a:pt x="6096000" y="571985"/>
                </a:cubicBezTo>
                <a:cubicBezTo>
                  <a:pt x="6377377" y="571985"/>
                  <a:pt x="6612136" y="372398"/>
                  <a:pt x="6666430" y="107072"/>
                </a:cubicBezTo>
                <a:lnTo>
                  <a:pt x="6677224" y="0"/>
                </a:lnTo>
                <a:lnTo>
                  <a:pt x="11775899" y="0"/>
                </a:lnTo>
                <a:cubicBezTo>
                  <a:pt x="12005705" y="0"/>
                  <a:pt x="12192000" y="186295"/>
                  <a:pt x="12192000" y="416101"/>
                </a:cubicBezTo>
                <a:lnTo>
                  <a:pt x="12192000" y="2188395"/>
                </a:lnTo>
                <a:lnTo>
                  <a:pt x="0" y="2188395"/>
                </a:lnTo>
                <a:lnTo>
                  <a:pt x="0" y="416101"/>
                </a:lnTo>
                <a:cubicBezTo>
                  <a:pt x="0" y="186295"/>
                  <a:pt x="186295" y="0"/>
                  <a:pt x="416101" y="0"/>
                </a:cubicBezTo>
                <a:close/>
              </a:path>
            </a:pathLst>
          </a:custGeom>
          <a:gradFill>
            <a:gsLst>
              <a:gs pos="0">
                <a:schemeClr val="accent1"/>
              </a:gs>
              <a:gs pos="100000">
                <a:schemeClr val="accent1">
                  <a:lumMod val="60000"/>
                  <a:lumOff val="40000"/>
                </a:schemeClr>
              </a:gs>
            </a:gsLst>
            <a:lin ang="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08660" y="1388110"/>
            <a:ext cx="10793095" cy="3106420"/>
          </a:xfrm>
          <a:prstGeom prst="rect">
            <a:avLst/>
          </a:prstGeom>
          <a:noFill/>
          <a:ln>
            <a:noFill/>
          </a:ln>
        </p:spPr>
        <p:txBody>
          <a:bodyPr vert="horz" wrap="square" lIns="91440" tIns="45720" rIns="91440" bIns="45720" rtlCol="0" anchor="ctr"/>
          <a:lstStyle/>
          <a:p>
            <a:pPr algn="ctr">
              <a:lnSpc>
                <a:spcPct val="130000"/>
              </a:lnSpc>
            </a:pPr>
            <a:r>
              <a:rPr kumimoji="1" lang="en-US" altLang="zh-CN" sz="5400">
                <a:latin typeface="Times New Roman" panose="02020603050405020304" charset="0"/>
                <a:cs typeface="Times New Roman" panose="02020603050405020304" charset="0"/>
              </a:rPr>
              <a:t>Research on circuit </a:t>
            </a:r>
            <a:endParaRPr kumimoji="1" lang="en-US" altLang="zh-CN" sz="5400">
              <a:latin typeface="Times New Roman" panose="02020603050405020304" charset="0"/>
              <a:cs typeface="Times New Roman" panose="02020603050405020304" charset="0"/>
            </a:endParaRPr>
          </a:p>
          <a:p>
            <a:pPr algn="ctr">
              <a:lnSpc>
                <a:spcPct val="130000"/>
              </a:lnSpc>
            </a:pPr>
            <a:r>
              <a:rPr kumimoji="1" lang="en-US" altLang="zh-CN" sz="5400">
                <a:latin typeface="Times New Roman" panose="02020603050405020304" charset="0"/>
                <a:cs typeface="Times New Roman" panose="02020603050405020304" charset="0"/>
              </a:rPr>
              <a:t>with high voltage and ramp signal based on streak camera</a:t>
            </a:r>
            <a:endParaRPr kumimoji="1" lang="en-US" altLang="zh-CN" sz="5400">
              <a:latin typeface="Times New Roman" panose="02020603050405020304" charset="0"/>
              <a:cs typeface="Times New Roman" panose="02020603050405020304" charset="0"/>
            </a:endParaRPr>
          </a:p>
        </p:txBody>
      </p:sp>
      <p:sp>
        <p:nvSpPr>
          <p:cNvPr id="15" name="标题 1"/>
          <p:cNvSpPr txBox="1"/>
          <p:nvPr/>
        </p:nvSpPr>
        <p:spPr>
          <a:xfrm>
            <a:off x="0" y="6153374"/>
            <a:ext cx="12192000" cy="403412"/>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0" y="6282465"/>
            <a:ext cx="12192000" cy="57553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842467"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1421948"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1001429"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580910"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25" name="标题 1"/>
          <p:cNvCxnSpPr/>
          <p:nvPr/>
        </p:nvCxnSpPr>
        <p:spPr>
          <a:xfrm>
            <a:off x="2312894" y="6570232"/>
            <a:ext cx="9649610" cy="0"/>
          </a:xfrm>
          <a:prstGeom prst="line">
            <a:avLst/>
          </a:prstGeom>
          <a:noFill/>
          <a:ln w="6350" cap="sq">
            <a:gradFill>
              <a:gsLst>
                <a:gs pos="0">
                  <a:schemeClr val="accent1"/>
                </a:gs>
                <a:gs pos="100000">
                  <a:schemeClr val="accent1">
                    <a:lumMod val="20000"/>
                    <a:lumOff val="80000"/>
                    <a:alpha val="0"/>
                  </a:schemeClr>
                </a:gs>
              </a:gsLst>
              <a:lin ang="0" scaled="0"/>
            </a:gradFill>
            <a:prstDash val="solid"/>
            <a:miter/>
          </a:ln>
        </p:spPr>
      </p:cxnSp>
      <p:sp>
        <p:nvSpPr>
          <p:cNvPr id="32" name="标题 1"/>
          <p:cNvSpPr txBox="1"/>
          <p:nvPr/>
        </p:nvSpPr>
        <p:spPr>
          <a:xfrm rot="5400000">
            <a:off x="10121040" y="2360492"/>
            <a:ext cx="540562" cy="937497"/>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42" name="标题 1"/>
          <p:cNvSpPr txBox="1"/>
          <p:nvPr>
            <p:custDataLst>
              <p:tags r:id="rId1"/>
            </p:custDataLst>
          </p:nvPr>
        </p:nvSpPr>
        <p:spPr>
          <a:xfrm>
            <a:off x="6992361" y="5060048"/>
            <a:ext cx="2098891" cy="497114"/>
          </a:xfrm>
          <a:prstGeom prst="roundRect">
            <a:avLst/>
          </a:prstGeom>
          <a:solidFill>
            <a:schemeClr val="accent2">
              <a:lumMod val="20000"/>
              <a:lumOff val="80000"/>
            </a:schemeClr>
          </a:solidFill>
          <a:ln w="31750" cap="flat">
            <a:solidFill>
              <a:schemeClr val="bg1"/>
            </a:solidFill>
            <a:miter/>
          </a:ln>
          <a:effectLst>
            <a:outerShdw blurRad="190500" dist="63500" dir="2700000" algn="tl" rotWithShape="0">
              <a:schemeClr val="tx1">
                <a:alpha val="10000"/>
              </a:schemeClr>
            </a:outerShdw>
          </a:effectLst>
        </p:spPr>
        <p:txBody>
          <a:bodyPr vert="horz" wrap="square" lIns="91440" tIns="45720" rIns="91440" bIns="45720" rtlCol="0" anchor="ctr"/>
          <a:p>
            <a:pPr algn="ctr">
              <a:lnSpc>
                <a:spcPct val="100000"/>
              </a:lnSpc>
            </a:pPr>
            <a:endParaRPr kumimoji="1" lang="zh-CN" altLang="en-US"/>
          </a:p>
        </p:txBody>
      </p:sp>
      <p:grpSp>
        <p:nvGrpSpPr>
          <p:cNvPr id="53" name="组合 52"/>
          <p:cNvGrpSpPr/>
          <p:nvPr/>
        </p:nvGrpSpPr>
        <p:grpSpPr>
          <a:xfrm>
            <a:off x="2383155" y="5060315"/>
            <a:ext cx="2994660" cy="496570"/>
            <a:chOff x="3753" y="7969"/>
            <a:chExt cx="4716" cy="782"/>
          </a:xfrm>
        </p:grpSpPr>
        <p:sp>
          <p:nvSpPr>
            <p:cNvPr id="43" name="标题 1"/>
            <p:cNvSpPr txBox="1"/>
            <p:nvPr>
              <p:custDataLst>
                <p:tags r:id="rId2"/>
              </p:custDataLst>
            </p:nvPr>
          </p:nvSpPr>
          <p:spPr>
            <a:xfrm>
              <a:off x="3753" y="7969"/>
              <a:ext cx="4716" cy="783"/>
            </a:xfrm>
            <a:prstGeom prst="roundRect">
              <a:avLst/>
            </a:prstGeom>
            <a:solidFill>
              <a:schemeClr val="accent1">
                <a:lumMod val="10000"/>
                <a:lumOff val="90000"/>
              </a:schemeClr>
            </a:solidFill>
            <a:ln w="31750" cap="flat">
              <a:solidFill>
                <a:schemeClr val="bg1"/>
              </a:solidFill>
              <a:miter/>
            </a:ln>
            <a:effectLst>
              <a:outerShdw blurRad="190500" dist="63500" dir="2700000" algn="tl" rotWithShape="0">
                <a:schemeClr val="tx1">
                  <a:alpha val="10000"/>
                </a:schemeClr>
              </a:outerShdw>
            </a:effectLst>
          </p:spPr>
          <p:txBody>
            <a:bodyPr vert="horz" wrap="square" lIns="91440" tIns="45720" rIns="91440" bIns="45720" rtlCol="0" anchor="ctr"/>
            <a:p>
              <a:pPr algn="ctr">
                <a:lnSpc>
                  <a:spcPct val="100000"/>
                </a:lnSpc>
              </a:pPr>
              <a:endParaRPr kumimoji="1" lang="zh-CN" altLang="en-US"/>
            </a:p>
          </p:txBody>
        </p:sp>
        <p:sp>
          <p:nvSpPr>
            <p:cNvPr id="44" name="标题 1"/>
            <p:cNvSpPr txBox="1"/>
            <p:nvPr>
              <p:custDataLst>
                <p:tags r:id="rId3"/>
              </p:custDataLst>
            </p:nvPr>
          </p:nvSpPr>
          <p:spPr>
            <a:xfrm>
              <a:off x="3941" y="8114"/>
              <a:ext cx="491" cy="491"/>
            </a:xfrm>
            <a:prstGeom prst="roundRect">
              <a:avLst/>
            </a:prstGeom>
            <a:solidFill>
              <a:schemeClr val="accent1"/>
            </a:solidFill>
            <a:ln w="12700" cap="sq">
              <a:noFill/>
              <a:miter/>
            </a:ln>
          </p:spPr>
          <p:txBody>
            <a:bodyPr vert="horz" wrap="square" lIns="91440" tIns="45720" rIns="91440" bIns="45720" rtlCol="0" anchor="ctr"/>
            <a:p>
              <a:pPr algn="ctr">
                <a:lnSpc>
                  <a:spcPct val="100000"/>
                </a:lnSpc>
              </a:pPr>
              <a:endParaRPr kumimoji="1" lang="zh-CN" altLang="en-US"/>
            </a:p>
          </p:txBody>
        </p:sp>
        <p:sp>
          <p:nvSpPr>
            <p:cNvPr id="45" name="标题 1"/>
            <p:cNvSpPr txBox="1"/>
            <p:nvPr>
              <p:custDataLst>
                <p:tags r:id="rId4"/>
              </p:custDataLst>
            </p:nvPr>
          </p:nvSpPr>
          <p:spPr>
            <a:xfrm>
              <a:off x="4058" y="8221"/>
              <a:ext cx="257" cy="278"/>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p>
              <a:pPr algn="l">
                <a:lnSpc>
                  <a:spcPct val="100000"/>
                </a:lnSpc>
              </a:pPr>
              <a:endParaRPr kumimoji="1" lang="zh-CN" altLang="en-US"/>
            </a:p>
          </p:txBody>
        </p:sp>
        <p:sp>
          <p:nvSpPr>
            <p:cNvPr id="48" name="标题 1"/>
            <p:cNvSpPr txBox="1"/>
            <p:nvPr>
              <p:custDataLst>
                <p:tags r:id="rId5"/>
              </p:custDataLst>
            </p:nvPr>
          </p:nvSpPr>
          <p:spPr>
            <a:xfrm>
              <a:off x="6479" y="8139"/>
              <a:ext cx="1991" cy="442"/>
            </a:xfrm>
            <a:prstGeom prst="rect">
              <a:avLst/>
            </a:prstGeom>
            <a:noFill/>
            <a:ln>
              <a:noFill/>
            </a:ln>
          </p:spPr>
          <p:txBody>
            <a:bodyPr vert="horz" wrap="square" lIns="0" tIns="0" rIns="0" bIns="0" rtlCol="0" anchor="ctr"/>
            <a:p>
              <a:pPr algn="l">
                <a:lnSpc>
                  <a:spcPct val="110000"/>
                </a:lnSpc>
              </a:pPr>
              <a:r>
                <a:rPr kumimoji="1" lang="en-US" altLang="zh-CN" sz="17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SHI Mingyue</a:t>
              </a:r>
              <a:endParaRPr kumimoji="1" lang="zh-CN" altLang="en-US"/>
            </a:p>
          </p:txBody>
        </p:sp>
        <p:sp>
          <p:nvSpPr>
            <p:cNvPr id="49" name="标题 1"/>
            <p:cNvSpPr txBox="1"/>
            <p:nvPr>
              <p:custDataLst>
                <p:tags r:id="rId6"/>
              </p:custDataLst>
            </p:nvPr>
          </p:nvSpPr>
          <p:spPr>
            <a:xfrm>
              <a:off x="4638" y="8139"/>
              <a:ext cx="1840" cy="442"/>
            </a:xfrm>
            <a:prstGeom prst="rect">
              <a:avLst/>
            </a:prstGeom>
            <a:noFill/>
            <a:ln>
              <a:noFill/>
            </a:ln>
          </p:spPr>
          <p:txBody>
            <a:bodyPr vert="horz" wrap="square" lIns="0" tIns="0" rIns="0" bIns="0" rtlCol="0" anchor="ctr"/>
            <a:p>
              <a:pPr algn="r">
                <a:lnSpc>
                  <a:spcPct val="110000"/>
                </a:lnSpc>
              </a:pPr>
              <a:r>
                <a:rPr kumimoji="1" lang="en-US" altLang="zh-CN" sz="17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Presenter：</a:t>
              </a:r>
              <a:endParaRPr kumimoji="1" lang="zh-CN" altLang="en-US"/>
            </a:p>
          </p:txBody>
        </p:sp>
      </p:grpSp>
      <p:sp>
        <p:nvSpPr>
          <p:cNvPr id="50" name="标题 1"/>
          <p:cNvSpPr txBox="1"/>
          <p:nvPr>
            <p:custDataLst>
              <p:tags r:id="rId7"/>
            </p:custDataLst>
          </p:nvPr>
        </p:nvSpPr>
        <p:spPr>
          <a:xfrm>
            <a:off x="7558536" y="5177646"/>
            <a:ext cx="679552" cy="261918"/>
          </a:xfrm>
          <a:prstGeom prst="rect">
            <a:avLst/>
          </a:prstGeom>
          <a:noFill/>
          <a:ln>
            <a:noFill/>
          </a:ln>
        </p:spPr>
        <p:txBody>
          <a:bodyPr vert="horz" wrap="square" lIns="0" tIns="0" rIns="0" bIns="0" rtlCol="0" anchor="ctr"/>
          <a:p>
            <a:pPr algn="r">
              <a:lnSpc>
                <a:spcPct val="110000"/>
              </a:lnSpc>
            </a:pPr>
            <a:r>
              <a:rPr kumimoji="1" lang="en-US" altLang="zh-CN" sz="17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Time：</a:t>
            </a:r>
            <a:endParaRPr kumimoji="1" lang="zh-CN" altLang="en-US"/>
          </a:p>
        </p:txBody>
      </p:sp>
      <p:sp>
        <p:nvSpPr>
          <p:cNvPr id="51" name="标题 1"/>
          <p:cNvSpPr txBox="1"/>
          <p:nvPr>
            <p:custDataLst>
              <p:tags r:id="rId8"/>
            </p:custDataLst>
          </p:nvPr>
        </p:nvSpPr>
        <p:spPr>
          <a:xfrm>
            <a:off x="8204200" y="5177790"/>
            <a:ext cx="967105" cy="261620"/>
          </a:xfrm>
          <a:prstGeom prst="rect">
            <a:avLst/>
          </a:prstGeom>
          <a:noFill/>
          <a:ln>
            <a:noFill/>
          </a:ln>
        </p:spPr>
        <p:txBody>
          <a:bodyPr vert="horz" wrap="square" lIns="0" tIns="0" rIns="0" bIns="0" rtlCol="0" anchor="ctr"/>
          <a:p>
            <a:pPr algn="l">
              <a:lnSpc>
                <a:spcPct val="110000"/>
              </a:lnSpc>
            </a:pPr>
            <a:r>
              <a:rPr kumimoji="1" lang="en-US" altLang="zh-CN" sz="17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2025.05</a:t>
            </a:r>
            <a:endParaRPr kumimoji="1" lang="zh-CN" altLang="en-US"/>
          </a:p>
        </p:txBody>
      </p:sp>
      <p:sp>
        <p:nvSpPr>
          <p:cNvPr id="55" name="标题 1"/>
          <p:cNvSpPr txBox="1"/>
          <p:nvPr/>
        </p:nvSpPr>
        <p:spPr>
          <a:xfrm>
            <a:off x="383569" y="760288"/>
            <a:ext cx="11424863" cy="5085708"/>
          </a:xfrm>
          <a:prstGeom prst="roundRect">
            <a:avLst>
              <a:gd name="adj" fmla="val 7816"/>
            </a:avLst>
          </a:prstGeom>
          <a:solidFill>
            <a:schemeClr val="bg1"/>
          </a:solidFill>
          <a:ln w="28575" cap="sq">
            <a:solidFill>
              <a:schemeClr val="accent1"/>
            </a:solidFill>
            <a:miter/>
          </a:ln>
        </p:spPr>
        <p:txBody>
          <a:bodyPr vert="horz" wrap="square" lIns="91440" tIns="45720" rIns="91440" bIns="45720" rtlCol="0" anchor="ctr"/>
          <a:p>
            <a:pPr algn="ctr">
              <a:lnSpc>
                <a:spcPct val="110000"/>
              </a:lnSpc>
            </a:pPr>
            <a:endParaRPr kumimoji="1" lang="zh-CN" altLang="en-US"/>
          </a:p>
        </p:txBody>
      </p:sp>
      <p:sp>
        <p:nvSpPr>
          <p:cNvPr id="69" name="标题 1"/>
          <p:cNvSpPr txBox="1"/>
          <p:nvPr/>
        </p:nvSpPr>
        <p:spPr>
          <a:xfrm rot="225329">
            <a:off x="-321304" y="889553"/>
            <a:ext cx="820987" cy="364103"/>
          </a:xfrm>
          <a:custGeom>
            <a:avLst/>
            <a:gdLst>
              <a:gd name="connsiteX0" fmla="*/ 820987 w 820987"/>
              <a:gd name="connsiteY0" fmla="*/ 0 h 364103"/>
              <a:gd name="connsiteX1" fmla="*/ 117602 w 820987"/>
              <a:gd name="connsiteY1" fmla="*/ 120580 h 364103"/>
              <a:gd name="connsiteX2" fmla="*/ 17119 w 820987"/>
              <a:gd name="connsiteY2" fmla="*/ 351692 h 364103"/>
              <a:gd name="connsiteX3" fmla="*/ 298473 w 820987"/>
              <a:gd name="connsiteY3" fmla="*/ 311499 h 364103"/>
              <a:gd name="connsiteX4" fmla="*/ 700407 w 820987"/>
              <a:gd name="connsiteY4" fmla="*/ 130628 h 364103"/>
            </a:gdLst>
            <a:ahLst/>
            <a:cxnLst/>
            <a:rect l="l" t="t" r="r" b="b"/>
            <a:pathLst>
              <a:path w="820987" h="364103">
                <a:moveTo>
                  <a:pt x="820987" y="0"/>
                </a:moveTo>
                <a:cubicBezTo>
                  <a:pt x="536283" y="30982"/>
                  <a:pt x="251580" y="61965"/>
                  <a:pt x="117602" y="120580"/>
                </a:cubicBezTo>
                <a:cubicBezTo>
                  <a:pt x="-16376" y="179195"/>
                  <a:pt x="-13026" y="319872"/>
                  <a:pt x="17119" y="351692"/>
                </a:cubicBezTo>
                <a:cubicBezTo>
                  <a:pt x="47264" y="383512"/>
                  <a:pt x="184592" y="348343"/>
                  <a:pt x="298473" y="311499"/>
                </a:cubicBezTo>
                <a:cubicBezTo>
                  <a:pt x="412354" y="274655"/>
                  <a:pt x="556380" y="202641"/>
                  <a:pt x="700407" y="130628"/>
                </a:cubicBezTo>
              </a:path>
            </a:pathLst>
          </a:custGeom>
          <a:noFill/>
          <a:ln w="19050" cap="sq">
            <a:solidFill>
              <a:schemeClr val="accent1">
                <a:lumMod val="20000"/>
                <a:lumOff val="80000"/>
              </a:schemeClr>
            </a:solidFill>
            <a:miter/>
          </a:ln>
        </p:spPr>
        <p:txBody>
          <a:bodyPr vert="horz" wrap="square" lIns="91440" tIns="45720" rIns="91440" bIns="45720" rtlCol="0" anchor="ctr"/>
          <a:p>
            <a:pPr algn="ctr">
              <a:lnSpc>
                <a:spcPct val="110000"/>
              </a:lnSpc>
            </a:pPr>
            <a:endParaRPr kumimoji="1" lang="zh-CN" altLang="en-US"/>
          </a:p>
        </p:txBody>
      </p:sp>
      <p:sp>
        <p:nvSpPr>
          <p:cNvPr id="47" name="标题 1"/>
          <p:cNvSpPr txBox="1"/>
          <p:nvPr>
            <p:custDataLst>
              <p:tags r:id="rId9"/>
            </p:custDataLst>
          </p:nvPr>
        </p:nvSpPr>
        <p:spPr>
          <a:xfrm>
            <a:off x="7202170" y="4509135"/>
            <a:ext cx="156210" cy="162560"/>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p>
            <a:pPr algn="l">
              <a:lnSpc>
                <a:spcPct val="100000"/>
              </a:lnSpc>
            </a:pPr>
            <a:endParaRPr kumimoji="1" lang="zh-CN" altLang="en-US"/>
          </a:p>
        </p:txBody>
      </p:sp>
      <p:sp>
        <p:nvSpPr>
          <p:cNvPr id="60" name="标题 1"/>
          <p:cNvSpPr txBox="1"/>
          <p:nvPr>
            <p:custDataLst>
              <p:tags r:id="rId10"/>
            </p:custDataLst>
          </p:nvPr>
        </p:nvSpPr>
        <p:spPr>
          <a:xfrm>
            <a:off x="5031740" y="4700905"/>
            <a:ext cx="168910" cy="17653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p>
            <a:pPr algn="l">
              <a:lnSpc>
                <a:spcPct val="100000"/>
              </a:lnSpc>
            </a:pPr>
            <a:endParaRPr kumimoji="1" lang="zh-CN" altLang="en-US"/>
          </a:p>
        </p:txBody>
      </p:sp>
      <p:grpSp>
        <p:nvGrpSpPr>
          <p:cNvPr id="4" name="组合 3"/>
          <p:cNvGrpSpPr/>
          <p:nvPr/>
        </p:nvGrpSpPr>
        <p:grpSpPr>
          <a:xfrm>
            <a:off x="623570" y="1515110"/>
            <a:ext cx="10792460" cy="4330700"/>
            <a:chOff x="1316" y="2386"/>
            <a:chExt cx="16996" cy="6820"/>
          </a:xfrm>
        </p:grpSpPr>
        <p:sp>
          <p:nvSpPr>
            <p:cNvPr id="56" name="标题 1"/>
            <p:cNvSpPr txBox="1"/>
            <p:nvPr/>
          </p:nvSpPr>
          <p:spPr>
            <a:xfrm>
              <a:off x="1316" y="2386"/>
              <a:ext cx="16997" cy="3065"/>
            </a:xfrm>
            <a:prstGeom prst="rect">
              <a:avLst/>
            </a:prstGeom>
            <a:noFill/>
            <a:ln>
              <a:noFill/>
            </a:ln>
          </p:spPr>
          <p:txBody>
            <a:bodyPr vert="horz" wrap="square" lIns="91440" tIns="45720" rIns="91440" bIns="45720" rtlCol="0" anchor="ctr"/>
            <a:p>
              <a:pPr algn="ctr">
                <a:lnSpc>
                  <a:spcPct val="150000"/>
                </a:lnSpc>
              </a:pPr>
              <a:r>
                <a:rPr kumimoji="1" lang="zh-CN" altLang="en-US" sz="4800">
                  <a:ln w="12700">
                    <a:noFill/>
                  </a:ln>
                  <a:solidFill>
                    <a:schemeClr val="tx1"/>
                  </a:solidFill>
                  <a:latin typeface="黑体" panose="02010609060101010101" charset="-122"/>
                  <a:ea typeface="黑体" panose="02010609060101010101" charset="-122"/>
                  <a:cs typeface="Times New Roman" panose="02020603050405020304" charset="0"/>
                </a:rPr>
                <a:t>用于阵列探测成像的集成化技术综述</a:t>
              </a:r>
              <a:endParaRPr kumimoji="1" lang="zh-CN" altLang="en-US" sz="4800">
                <a:ln w="12700">
                  <a:noFill/>
                </a:ln>
                <a:solidFill>
                  <a:schemeClr val="tx1"/>
                </a:solidFill>
                <a:latin typeface="黑体" panose="02010609060101010101" charset="-122"/>
                <a:ea typeface="黑体" panose="02010609060101010101" charset="-122"/>
                <a:cs typeface="Times New Roman" panose="02020603050405020304" charset="0"/>
              </a:endParaRPr>
            </a:p>
          </p:txBody>
        </p:sp>
        <p:sp>
          <p:nvSpPr>
            <p:cNvPr id="62" name="标题 1"/>
            <p:cNvSpPr txBox="1"/>
            <p:nvPr>
              <p:custDataLst>
                <p:tags r:id="rId11"/>
              </p:custDataLst>
            </p:nvPr>
          </p:nvSpPr>
          <p:spPr>
            <a:xfrm>
              <a:off x="8290" y="6880"/>
              <a:ext cx="3049" cy="442"/>
            </a:xfrm>
            <a:prstGeom prst="rect">
              <a:avLst/>
            </a:prstGeom>
            <a:noFill/>
            <a:ln>
              <a:noFill/>
            </a:ln>
          </p:spPr>
          <p:txBody>
            <a:bodyPr vert="horz" wrap="square" lIns="0" tIns="0" rIns="0" bIns="0" rtlCol="0" anchor="ctr"/>
            <a:p>
              <a:pPr algn="r">
                <a:lnSpc>
                  <a:spcPct val="110000"/>
                </a:lnSpc>
              </a:pPr>
              <a:r>
                <a:rPr kumimoji="1" lang="zh-CN" altLang="en-US" sz="2000">
                  <a:ln w="12700">
                    <a:noFill/>
                  </a:ln>
                  <a:solidFill>
                    <a:schemeClr val="tx1"/>
                  </a:solidFill>
                  <a:latin typeface="Times New Roman" panose="02020603050405020304" charset="0"/>
                  <a:ea typeface="OPPOSans H" panose="00020600040101010101" charset="-122"/>
                  <a:cs typeface="Times New Roman" panose="02020603050405020304" charset="0"/>
                </a:rPr>
                <a:t>报告人</a:t>
              </a:r>
              <a:r>
                <a:rPr kumimoji="1" lang="en-US" altLang="zh-CN" sz="2000">
                  <a:ln w="12700">
                    <a:noFill/>
                  </a:ln>
                  <a:solidFill>
                    <a:schemeClr val="tx1"/>
                  </a:solidFill>
                  <a:latin typeface="Times New Roman" panose="02020603050405020304" charset="0"/>
                  <a:ea typeface="OPPOSans H" panose="00020600040101010101" charset="-122"/>
                  <a:cs typeface="Times New Roman" panose="02020603050405020304" charset="0"/>
                </a:rPr>
                <a:t>：</a:t>
              </a:r>
              <a:r>
                <a:rPr kumimoji="1" lang="zh-CN" altLang="en-US" sz="2000">
                  <a:ln w="12700">
                    <a:noFill/>
                  </a:ln>
                  <a:solidFill>
                    <a:schemeClr val="tx1"/>
                  </a:solidFill>
                  <a:latin typeface="Times New Roman" panose="02020603050405020304" charset="0"/>
                  <a:ea typeface="OPPOSans H" panose="00020600040101010101" charset="-122"/>
                  <a:cs typeface="Times New Roman" panose="02020603050405020304" charset="0"/>
                </a:rPr>
                <a:t>时明月</a:t>
              </a:r>
              <a:endParaRPr kumimoji="1" lang="zh-CN" altLang="en-US" sz="2000">
                <a:ln w="12700">
                  <a:noFill/>
                </a:ln>
                <a:solidFill>
                  <a:schemeClr val="tx1"/>
                </a:solidFill>
                <a:latin typeface="Times New Roman" panose="02020603050405020304" charset="0"/>
                <a:ea typeface="OPPOSans H" panose="00020600040101010101" charset="-122"/>
                <a:cs typeface="Times New Roman" panose="02020603050405020304" charset="0"/>
              </a:endParaRPr>
            </a:p>
          </p:txBody>
        </p:sp>
        <p:sp>
          <p:nvSpPr>
            <p:cNvPr id="3" name="文本框 2"/>
            <p:cNvSpPr txBox="1"/>
            <p:nvPr/>
          </p:nvSpPr>
          <p:spPr>
            <a:xfrm>
              <a:off x="7145" y="7536"/>
              <a:ext cx="5339" cy="1670"/>
            </a:xfrm>
            <a:prstGeom prst="rect">
              <a:avLst/>
            </a:prstGeom>
            <a:noFill/>
          </p:spPr>
          <p:txBody>
            <a:bodyPr wrap="square" rtlCol="0">
              <a:spAutoFit/>
            </a:bodyPr>
            <a:p>
              <a:pPr algn="ctr">
                <a:lnSpc>
                  <a:spcPct val="150000"/>
                </a:lnSpc>
              </a:pPr>
              <a:endParaRPr lang="zh-CN" altLang="en-US" sz="1400">
                <a:latin typeface="黑体" panose="02010609060101010101" charset="-122"/>
                <a:ea typeface="黑体" panose="02010609060101010101" charset="-122"/>
              </a:endParaRPr>
            </a:p>
            <a:p>
              <a:pPr algn="ctr">
                <a:lnSpc>
                  <a:spcPct val="150000"/>
                </a:lnSpc>
              </a:pPr>
              <a:r>
                <a:rPr lang="zh-CN" altLang="en-US" sz="1400">
                  <a:latin typeface="黑体" panose="02010609060101010101" charset="-122"/>
                  <a:ea typeface="黑体" panose="02010609060101010101" charset="-122"/>
                  <a:sym typeface="+mn-ea"/>
                </a:rPr>
                <a:t>火箭军工程大学</a:t>
              </a:r>
              <a:r>
                <a:rPr lang="en-US" altLang="zh-CN" sz="1400">
                  <a:latin typeface="黑体" panose="02010609060101010101" charset="-122"/>
                  <a:ea typeface="黑体" panose="02010609060101010101" charset="-122"/>
                </a:rPr>
                <a:t> </a:t>
              </a:r>
              <a:r>
                <a:rPr lang="zh-CN" altLang="en-US" sz="1400">
                  <a:latin typeface="黑体" panose="02010609060101010101" charset="-122"/>
                  <a:ea typeface="黑体" panose="02010609060101010101" charset="-122"/>
                </a:rPr>
                <a:t>西北核技术研究所</a:t>
              </a:r>
              <a:endParaRPr lang="zh-CN" altLang="en-US" sz="1400">
                <a:latin typeface="黑体" panose="02010609060101010101" charset="-122"/>
                <a:ea typeface="黑体" panose="02010609060101010101" charset="-122"/>
              </a:endParaRPr>
            </a:p>
            <a:p>
              <a:pPr algn="ctr">
                <a:lnSpc>
                  <a:spcPct val="150000"/>
                </a:lnSpc>
              </a:pPr>
              <a:r>
                <a:rPr lang="en-US" altLang="zh-CN" sz="1400">
                  <a:latin typeface="黑体" panose="02010609060101010101" charset="-122"/>
                  <a:ea typeface="黑体" panose="02010609060101010101" charset="-122"/>
                </a:rPr>
                <a:t>2025</a:t>
              </a:r>
              <a:r>
                <a:rPr lang="zh-CN" altLang="en-US" sz="1400">
                  <a:latin typeface="黑体" panose="02010609060101010101" charset="-122"/>
                  <a:ea typeface="黑体" panose="02010609060101010101" charset="-122"/>
                </a:rPr>
                <a:t>年</a:t>
              </a:r>
              <a:r>
                <a:rPr lang="en-US" altLang="zh-CN" sz="1400">
                  <a:latin typeface="黑体" panose="02010609060101010101" charset="-122"/>
                  <a:ea typeface="黑体" panose="02010609060101010101" charset="-122"/>
                </a:rPr>
                <a:t>07</a:t>
              </a:r>
              <a:r>
                <a:rPr lang="zh-CN" altLang="en-US" sz="1400">
                  <a:latin typeface="黑体" panose="02010609060101010101" charset="-122"/>
                  <a:ea typeface="黑体" panose="02010609060101010101" charset="-122"/>
                </a:rPr>
                <a:t>月</a:t>
              </a:r>
              <a:endParaRPr lang="zh-CN" altLang="en-US" sz="1400">
                <a:latin typeface="黑体" panose="02010609060101010101" charset="-122"/>
                <a:ea typeface="黑体" panose="02010609060101010101"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三维互连工艺发展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sz="2400">
                <a:latin typeface="Times New Roman" panose="02020603050405020304" charset="0"/>
                <a:ea typeface="黑体" panose="02010609060101010101" charset="-122"/>
                <a:cs typeface="Times New Roman" panose="02020603050405020304" charset="0"/>
                <a:sym typeface="+mn-ea"/>
              </a:rPr>
              <a:t>封装供应商及产品情况</a:t>
            </a:r>
            <a:endParaRPr lang="zh-CN" sz="2400">
              <a:latin typeface="Times New Roman" panose="02020603050405020304" charset="0"/>
              <a:ea typeface="黑体" panose="02010609060101010101" charset="-122"/>
              <a:cs typeface="Times New Roman" panose="02020603050405020304" charset="0"/>
              <a:sym typeface="+mn-ea"/>
            </a:endParaRPr>
          </a:p>
        </p:txBody>
      </p:sp>
      <p:sp>
        <p:nvSpPr>
          <p:cNvPr id="32" name="文本框 31"/>
          <p:cNvSpPr txBox="1"/>
          <p:nvPr/>
        </p:nvSpPr>
        <p:spPr>
          <a:xfrm>
            <a:off x="10776585" y="6381115"/>
            <a:ext cx="1249680" cy="275590"/>
          </a:xfrm>
          <a:prstGeom prst="rect">
            <a:avLst/>
          </a:prstGeom>
          <a:noFill/>
        </p:spPr>
        <p:txBody>
          <a:bodyPr wrap="square" rtlCol="0">
            <a:spAutoFit/>
          </a:bodyPr>
          <a:p>
            <a:r>
              <a:rPr lang="zh-CN" sz="1200">
                <a:latin typeface="Times New Roman" panose="02020603050405020304" charset="0"/>
                <a:ea typeface="黑体" panose="02010609060101010101" charset="-122"/>
                <a:cs typeface="Times New Roman" panose="02020603050405020304" charset="0"/>
              </a:rPr>
              <a:t>来源：</a:t>
            </a:r>
            <a:r>
              <a:rPr lang="en-US" altLang="zh-CN" sz="1200">
                <a:latin typeface="Times New Roman" panose="02020603050405020304" charset="0"/>
                <a:ea typeface="黑体" panose="02010609060101010101" charset="-122"/>
                <a:cs typeface="Times New Roman" panose="02020603050405020304" charset="0"/>
              </a:rPr>
              <a:t>2024Yola</a:t>
            </a:r>
            <a:endParaRPr lang="en-US" altLang="zh-CN" sz="1200">
              <a:latin typeface="Times New Roman" panose="02020603050405020304" charset="0"/>
              <a:ea typeface="黑体" panose="02010609060101010101" charset="-122"/>
              <a:cs typeface="Times New Roman" panose="02020603050405020304" charset="0"/>
            </a:endParaRPr>
          </a:p>
        </p:txBody>
      </p:sp>
      <p:pic>
        <p:nvPicPr>
          <p:cNvPr id="8" name="图片 7"/>
          <p:cNvPicPr>
            <a:picLocks noChangeAspect="1"/>
          </p:cNvPicPr>
          <p:nvPr/>
        </p:nvPicPr>
        <p:blipFill>
          <a:blip r:embed="rId1"/>
          <a:stretch>
            <a:fillRect/>
          </a:stretch>
        </p:blipFill>
        <p:spPr>
          <a:xfrm>
            <a:off x="1127760" y="2060575"/>
            <a:ext cx="5765165" cy="2891155"/>
          </a:xfrm>
          <a:prstGeom prst="rect">
            <a:avLst/>
          </a:prstGeom>
          <a:ln>
            <a:solidFill>
              <a:srgbClr val="C00000"/>
            </a:solidFill>
          </a:ln>
        </p:spPr>
      </p:pic>
      <p:pic>
        <p:nvPicPr>
          <p:cNvPr id="9" name="图片 8"/>
          <p:cNvPicPr>
            <a:picLocks noChangeAspect="1"/>
          </p:cNvPicPr>
          <p:nvPr/>
        </p:nvPicPr>
        <p:blipFill>
          <a:blip r:embed="rId2"/>
          <a:stretch>
            <a:fillRect/>
          </a:stretch>
        </p:blipFill>
        <p:spPr>
          <a:xfrm>
            <a:off x="7104380" y="2060575"/>
            <a:ext cx="4540250" cy="2887980"/>
          </a:xfrm>
          <a:prstGeom prst="rect">
            <a:avLst/>
          </a:prstGeom>
          <a:ln>
            <a:solidFill>
              <a:srgbClr val="C00000"/>
            </a:solidFill>
          </a:ln>
        </p:spPr>
      </p:pic>
      <p:sp>
        <p:nvSpPr>
          <p:cNvPr id="11" name="文本框 10"/>
          <p:cNvSpPr txBox="1"/>
          <p:nvPr/>
        </p:nvSpPr>
        <p:spPr>
          <a:xfrm>
            <a:off x="1127760" y="5085080"/>
            <a:ext cx="10521315" cy="1322070"/>
          </a:xfrm>
          <a:prstGeom prst="rect">
            <a:avLst/>
          </a:prstGeom>
          <a:noFill/>
          <a:ln>
            <a:solidFill>
              <a:srgbClr val="C00000"/>
            </a:solidFill>
          </a:ln>
        </p:spPr>
        <p:txBody>
          <a:bodyPr wrap="square" rtlCol="0">
            <a:spAutoFit/>
          </a:bodyPr>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台积电：</a:t>
            </a:r>
            <a:r>
              <a:rPr lang="en-US" altLang="zh-CN" sz="1600">
                <a:latin typeface="Times New Roman" panose="02020603050405020304" charset="0"/>
                <a:ea typeface="黑体" panose="02010609060101010101" charset="-122"/>
                <a:cs typeface="Times New Roman" panose="02020603050405020304" charset="0"/>
              </a:rPr>
              <a:t>CoWoS</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InFO</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SoIC</a:t>
            </a:r>
            <a:endParaRPr lang="en-US" alt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英特尔：</a:t>
            </a:r>
            <a:r>
              <a:rPr lang="en-US" altLang="zh-CN" sz="1600">
                <a:latin typeface="Times New Roman" panose="02020603050405020304" charset="0"/>
                <a:ea typeface="黑体" panose="02010609060101010101" charset="-122"/>
                <a:cs typeface="Times New Roman" panose="02020603050405020304" charset="0"/>
              </a:rPr>
              <a:t>EMIB</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3D Foveros</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Co-EMIB</a:t>
            </a:r>
            <a:endParaRPr lang="en-US" alt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三星：</a:t>
            </a:r>
            <a:r>
              <a:rPr lang="en-US" altLang="zh-CN" sz="1600">
                <a:latin typeface="Times New Roman" panose="02020603050405020304" charset="0"/>
                <a:ea typeface="黑体" panose="02010609060101010101" charset="-122"/>
                <a:cs typeface="Times New Roman" panose="02020603050405020304" charset="0"/>
              </a:rPr>
              <a:t>I-Cube</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2.5D</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X-Cube</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3D</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FO-PLP</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SAINT</a:t>
            </a:r>
            <a:endParaRPr lang="en-US" alt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en-US" altLang="zh-CN" sz="1600">
                <a:latin typeface="Times New Roman" panose="02020603050405020304" charset="0"/>
                <a:ea typeface="黑体" panose="02010609060101010101" charset="-122"/>
                <a:cs typeface="Times New Roman" panose="02020603050405020304" charset="0"/>
              </a:rPr>
              <a:t>SK</a:t>
            </a:r>
            <a:r>
              <a:rPr lang="zh-CN" altLang="en-US" sz="1600">
                <a:latin typeface="Times New Roman" panose="02020603050405020304" charset="0"/>
                <a:ea typeface="黑体" panose="02010609060101010101" charset="-122"/>
                <a:cs typeface="Times New Roman" panose="02020603050405020304" charset="0"/>
              </a:rPr>
              <a:t>海力士：</a:t>
            </a:r>
            <a:r>
              <a:rPr lang="en-US" altLang="zh-CN" sz="1600">
                <a:latin typeface="Times New Roman" panose="02020603050405020304" charset="0"/>
                <a:ea typeface="黑体" panose="02010609060101010101" charset="-122"/>
                <a:cs typeface="Times New Roman" panose="02020603050405020304" charset="0"/>
              </a:rPr>
              <a:t>2.5D Fan-out</a:t>
            </a:r>
            <a:endParaRPr lang="en-US" alt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长电科技：</a:t>
            </a:r>
            <a:r>
              <a:rPr lang="en-US" altLang="zh-CN" sz="1600">
                <a:latin typeface="Times New Roman" panose="02020603050405020304" charset="0"/>
                <a:ea typeface="黑体" panose="02010609060101010101" charset="-122"/>
                <a:cs typeface="Times New Roman" panose="02020603050405020304" charset="0"/>
              </a:rPr>
              <a:t>FIWLP</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FOWLP</a:t>
            </a:r>
            <a:endParaRPr lang="en-US" altLang="zh-CN" sz="1600">
              <a:latin typeface="Times New Roman" panose="02020603050405020304" charset="0"/>
              <a:ea typeface="黑体" panose="02010609060101010101" charset="-122"/>
              <a:cs typeface="Times New Roman" panose="02020603050405020304" charset="0"/>
            </a:endParaRPr>
          </a:p>
        </p:txBody>
      </p:sp>
      <p:pic>
        <p:nvPicPr>
          <p:cNvPr id="12" name="图片 11"/>
          <p:cNvPicPr>
            <a:picLocks noChangeAspect="1"/>
          </p:cNvPicPr>
          <p:nvPr/>
        </p:nvPicPr>
        <p:blipFill>
          <a:blip r:embed="rId3"/>
          <a:stretch>
            <a:fillRect/>
          </a:stretch>
        </p:blipFill>
        <p:spPr>
          <a:xfrm>
            <a:off x="7104380" y="5147310"/>
            <a:ext cx="2082165" cy="116713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83569" y="760288"/>
            <a:ext cx="11424863" cy="5085708"/>
          </a:xfrm>
          <a:prstGeom prst="roundRect">
            <a:avLst>
              <a:gd name="adj" fmla="val 7816"/>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a:off x="0" y="4669605"/>
            <a:ext cx="12192000" cy="2188395"/>
          </a:xfrm>
          <a:custGeom>
            <a:avLst/>
            <a:gdLst>
              <a:gd name="connsiteX0" fmla="*/ 416101 w 12192000"/>
              <a:gd name="connsiteY0" fmla="*/ 0 h 2188395"/>
              <a:gd name="connsiteX1" fmla="*/ 5514777 w 12192000"/>
              <a:gd name="connsiteY1" fmla="*/ 0 h 2188395"/>
              <a:gd name="connsiteX2" fmla="*/ 5525570 w 12192000"/>
              <a:gd name="connsiteY2" fmla="*/ 107072 h 2188395"/>
              <a:gd name="connsiteX3" fmla="*/ 6096000 w 12192000"/>
              <a:gd name="connsiteY3" fmla="*/ 571985 h 2188395"/>
              <a:gd name="connsiteX4" fmla="*/ 6666430 w 12192000"/>
              <a:gd name="connsiteY4" fmla="*/ 107072 h 2188395"/>
              <a:gd name="connsiteX5" fmla="*/ 6677224 w 12192000"/>
              <a:gd name="connsiteY5" fmla="*/ 0 h 2188395"/>
              <a:gd name="connsiteX6" fmla="*/ 11775899 w 12192000"/>
              <a:gd name="connsiteY6" fmla="*/ 0 h 2188395"/>
              <a:gd name="connsiteX7" fmla="*/ 12192000 w 12192000"/>
              <a:gd name="connsiteY7" fmla="*/ 416101 h 2188395"/>
              <a:gd name="connsiteX8" fmla="*/ 12192000 w 12192000"/>
              <a:gd name="connsiteY8" fmla="*/ 2188395 h 2188395"/>
              <a:gd name="connsiteX9" fmla="*/ 0 w 12192000"/>
              <a:gd name="connsiteY9" fmla="*/ 2188395 h 2188395"/>
              <a:gd name="connsiteX10" fmla="*/ 0 w 12192000"/>
              <a:gd name="connsiteY10" fmla="*/ 416101 h 2188395"/>
              <a:gd name="connsiteX11" fmla="*/ 416101 w 12192000"/>
              <a:gd name="connsiteY11" fmla="*/ 0 h 2188395"/>
            </a:gdLst>
            <a:ahLst/>
            <a:cxnLst/>
            <a:rect l="l" t="t" r="r" b="b"/>
            <a:pathLst>
              <a:path w="12192000" h="2188395">
                <a:moveTo>
                  <a:pt x="416101" y="0"/>
                </a:moveTo>
                <a:lnTo>
                  <a:pt x="5514777" y="0"/>
                </a:lnTo>
                <a:lnTo>
                  <a:pt x="5525570" y="107072"/>
                </a:lnTo>
                <a:cubicBezTo>
                  <a:pt x="5579864" y="372398"/>
                  <a:pt x="5814624" y="571985"/>
                  <a:pt x="6096000" y="571985"/>
                </a:cubicBezTo>
                <a:cubicBezTo>
                  <a:pt x="6377377" y="571985"/>
                  <a:pt x="6612136" y="372398"/>
                  <a:pt x="6666430" y="107072"/>
                </a:cubicBezTo>
                <a:lnTo>
                  <a:pt x="6677224" y="0"/>
                </a:lnTo>
                <a:lnTo>
                  <a:pt x="11775899" y="0"/>
                </a:lnTo>
                <a:cubicBezTo>
                  <a:pt x="12005705" y="0"/>
                  <a:pt x="12192000" y="186295"/>
                  <a:pt x="12192000" y="416101"/>
                </a:cubicBezTo>
                <a:lnTo>
                  <a:pt x="12192000" y="2188395"/>
                </a:lnTo>
                <a:lnTo>
                  <a:pt x="0" y="2188395"/>
                </a:lnTo>
                <a:lnTo>
                  <a:pt x="0" y="416101"/>
                </a:lnTo>
                <a:cubicBezTo>
                  <a:pt x="0" y="186295"/>
                  <a:pt x="186295" y="0"/>
                  <a:pt x="416101" y="0"/>
                </a:cubicBezTo>
                <a:close/>
              </a:path>
            </a:pathLst>
          </a:custGeom>
          <a:gradFill>
            <a:gsLst>
              <a:gs pos="0">
                <a:schemeClr val="accent1"/>
              </a:gs>
              <a:gs pos="100000">
                <a:schemeClr val="accent1">
                  <a:lumMod val="60000"/>
                  <a:lumOff val="40000"/>
                </a:schemeClr>
              </a:gs>
            </a:gsLst>
            <a:lin ang="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199457" y="1547280"/>
            <a:ext cx="9793088" cy="2521288"/>
          </a:xfrm>
          <a:prstGeom prst="rect">
            <a:avLst/>
          </a:prstGeom>
          <a:noFill/>
          <a:ln>
            <a:noFill/>
          </a:ln>
        </p:spPr>
        <p:txBody>
          <a:bodyPr vert="horz" wrap="square" lIns="91440" tIns="45720" rIns="91440" bIns="45720" rtlCol="0" anchor="t"/>
          <a:lstStyle/>
          <a:p>
            <a:pPr algn="ctr">
              <a:lnSpc>
                <a:spcPct val="110000"/>
              </a:lnSpc>
            </a:pPr>
            <a:endParaRPr kumimoji="1" lang="zh-CN" altLang="en-US"/>
          </a:p>
        </p:txBody>
      </p:sp>
      <p:sp>
        <p:nvSpPr>
          <p:cNvPr id="9" name="标题 1"/>
          <p:cNvSpPr txBox="1"/>
          <p:nvPr/>
        </p:nvSpPr>
        <p:spPr>
          <a:xfrm>
            <a:off x="0" y="6153374"/>
            <a:ext cx="12192000" cy="403412"/>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0" y="6282465"/>
            <a:ext cx="12192000" cy="57553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842467"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1421948"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001429"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580910"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19" name="标题 1"/>
          <p:cNvCxnSpPr/>
          <p:nvPr/>
        </p:nvCxnSpPr>
        <p:spPr>
          <a:xfrm>
            <a:off x="2312894" y="6570232"/>
            <a:ext cx="9649610" cy="0"/>
          </a:xfrm>
          <a:prstGeom prst="line">
            <a:avLst/>
          </a:prstGeom>
          <a:noFill/>
          <a:ln w="6350" cap="sq">
            <a:gradFill>
              <a:gsLst>
                <a:gs pos="0">
                  <a:schemeClr val="accent1"/>
                </a:gs>
                <a:gs pos="100000">
                  <a:schemeClr val="accent1">
                    <a:lumMod val="20000"/>
                    <a:lumOff val="80000"/>
                    <a:alpha val="0"/>
                  </a:schemeClr>
                </a:gs>
              </a:gsLst>
              <a:lin ang="0" scaled="0"/>
            </a:gradFill>
            <a:prstDash val="solid"/>
            <a:miter/>
          </a:ln>
        </p:spPr>
      </p:cxnSp>
      <p:sp>
        <p:nvSpPr>
          <p:cNvPr id="25" name="标题 1"/>
          <p:cNvSpPr txBox="1"/>
          <p:nvPr/>
        </p:nvSpPr>
        <p:spPr>
          <a:xfrm rot="5400000">
            <a:off x="10121040" y="2360492"/>
            <a:ext cx="540562" cy="937497"/>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26" name="标题 1"/>
          <p:cNvSpPr txBox="1"/>
          <p:nvPr/>
        </p:nvSpPr>
        <p:spPr>
          <a:xfrm>
            <a:off x="2840990" y="2660650"/>
            <a:ext cx="6323330" cy="1742440"/>
          </a:xfrm>
          <a:prstGeom prst="rect">
            <a:avLst/>
          </a:prstGeom>
          <a:noFill/>
          <a:ln>
            <a:noFill/>
          </a:ln>
        </p:spPr>
        <p:txBody>
          <a:bodyPr vert="horz" wrap="square" lIns="91440" tIns="45720" rIns="91440" bIns="45720" rtlCol="0" anchor="t"/>
          <a:lstStyle/>
          <a:p>
            <a:pPr algn="ctr">
              <a:lnSpc>
                <a:spcPct val="150000"/>
              </a:lnSpc>
            </a:pPr>
            <a:r>
              <a:rPr kumimoji="1" lang="zh-CN" altLang="en-US" sz="4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endParaRPr kumimoji="1" lang="zh-CN" altLang="en-US" sz="4400">
              <a:ln w="12700">
                <a:noFill/>
              </a:ln>
              <a:solidFill>
                <a:schemeClr val="tx1">
                  <a:alpha val="100000"/>
                </a:schemeClr>
              </a:solidFill>
              <a:latin typeface="黑体" panose="02010609060101010101" charset="-122"/>
              <a:ea typeface="黑体" panose="02010609060101010101" charset="-122"/>
              <a:cs typeface="黑体" panose="02010609060101010101" charset="-122"/>
              <a:sym typeface="+mn-ea"/>
            </a:endParaRPr>
          </a:p>
        </p:txBody>
      </p:sp>
      <p:sp>
        <p:nvSpPr>
          <p:cNvPr id="28" name="标题 1"/>
          <p:cNvSpPr txBox="1"/>
          <p:nvPr/>
        </p:nvSpPr>
        <p:spPr>
          <a:xfrm>
            <a:off x="4175613" y="1456982"/>
            <a:ext cx="2457316" cy="952408"/>
          </a:xfrm>
          <a:prstGeom prst="rect">
            <a:avLst/>
          </a:prstGeom>
          <a:noFill/>
          <a:ln>
            <a:noFill/>
          </a:ln>
        </p:spPr>
        <p:txBody>
          <a:bodyPr vert="horz" wrap="square" lIns="91440" tIns="45720" rIns="91440" bIns="45720" rtlCol="0" anchor="b"/>
          <a:lstStyle/>
          <a:p>
            <a:pPr algn="r">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PART</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
        <p:nvSpPr>
          <p:cNvPr id="29" name="标题 1"/>
          <p:cNvSpPr txBox="1"/>
          <p:nvPr/>
        </p:nvSpPr>
        <p:spPr>
          <a:xfrm>
            <a:off x="6756400" y="1173480"/>
            <a:ext cx="1602740" cy="1235710"/>
          </a:xfrm>
          <a:prstGeom prst="rect">
            <a:avLst/>
          </a:prstGeom>
          <a:noFill/>
          <a:ln>
            <a:noFill/>
          </a:ln>
        </p:spPr>
        <p:txBody>
          <a:bodyPr vert="horz" wrap="square" lIns="91440" tIns="45720" rIns="91440" bIns="45720" rtlCol="0" anchor="b"/>
          <a:lstStyle/>
          <a:p>
            <a:pPr algn="l">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02</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集成化耦合特性</a:t>
            </a:r>
            <a:r>
              <a:rPr lang="en-US" altLang="zh-CN" sz="2400">
                <a:latin typeface="黑体" panose="02010609060101010101" charset="-122"/>
                <a:ea typeface="黑体" panose="02010609060101010101" charset="-122"/>
                <a:sym typeface="+mn-ea"/>
              </a:rPr>
              <a:t> </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pic>
        <p:nvPicPr>
          <p:cNvPr id="9" name="图片 8"/>
          <p:cNvPicPr>
            <a:picLocks noChangeAspect="1"/>
          </p:cNvPicPr>
          <p:nvPr/>
        </p:nvPicPr>
        <p:blipFill>
          <a:blip r:embed="rId1"/>
          <a:srcRect l="2754" r="1253"/>
          <a:stretch>
            <a:fillRect/>
          </a:stretch>
        </p:blipFill>
        <p:spPr>
          <a:xfrm>
            <a:off x="1127760" y="2204085"/>
            <a:ext cx="5572125" cy="3730625"/>
          </a:xfrm>
          <a:prstGeom prst="rect">
            <a:avLst/>
          </a:prstGeom>
          <a:ln>
            <a:solidFill>
              <a:srgbClr val="C00000"/>
            </a:solidFill>
          </a:ln>
          <a:effectLst/>
        </p:spPr>
      </p:pic>
      <p:sp>
        <p:nvSpPr>
          <p:cNvPr id="17" name="文本框 16"/>
          <p:cNvSpPr txBox="1"/>
          <p:nvPr/>
        </p:nvSpPr>
        <p:spPr>
          <a:xfrm>
            <a:off x="6816090" y="3063240"/>
            <a:ext cx="4895850" cy="2870200"/>
          </a:xfrm>
          <a:prstGeom prst="rect">
            <a:avLst/>
          </a:prstGeom>
          <a:noFill/>
          <a:ln>
            <a:solidFill>
              <a:srgbClr val="C00000"/>
            </a:solidFill>
          </a:ln>
        </p:spPr>
        <p:txBody>
          <a:bodyPr wrap="square" rtlCol="0">
            <a:noAutofit/>
          </a:bodyPr>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载流子输运：受温度分布和电磁损耗影响。导致电路损耗，引起</a:t>
            </a:r>
            <a:r>
              <a:rPr lang="zh-CN" altLang="en-US" sz="1600">
                <a:solidFill>
                  <a:srgbClr val="C00000"/>
                </a:solidFill>
                <a:latin typeface="Times New Roman" panose="02020603050405020304" charset="0"/>
                <a:ea typeface="黑体" panose="02010609060101010101" charset="-122"/>
                <a:cs typeface="Times New Roman" panose="02020603050405020304" charset="0"/>
              </a:rPr>
              <a:t>电失效</a:t>
            </a:r>
            <a:r>
              <a:rPr lang="zh-CN" altLang="en-US" sz="1600">
                <a:latin typeface="Times New Roman" panose="02020603050405020304" charset="0"/>
                <a:ea typeface="黑体" panose="02010609060101010101" charset="-122"/>
                <a:cs typeface="Times New Roman" panose="02020603050405020304" charset="0"/>
              </a:rPr>
              <a:t>；</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电磁场：与载流子输运存在电磁耦合，产生电磁力，引起</a:t>
            </a:r>
            <a:r>
              <a:rPr lang="zh-CN" altLang="en-US" sz="1600">
                <a:solidFill>
                  <a:srgbClr val="C00000"/>
                </a:solidFill>
                <a:latin typeface="Times New Roman" panose="02020603050405020304" charset="0"/>
                <a:ea typeface="黑体" panose="02010609060101010101" charset="-122"/>
                <a:cs typeface="Times New Roman" panose="02020603050405020304" charset="0"/>
              </a:rPr>
              <a:t>电失效</a:t>
            </a:r>
            <a:r>
              <a:rPr lang="zh-CN" altLang="en-US" sz="1600">
                <a:latin typeface="Times New Roman" panose="02020603050405020304" charset="0"/>
                <a:ea typeface="黑体" panose="02010609060101010101" charset="-122"/>
                <a:cs typeface="Times New Roman" panose="02020603050405020304" charset="0"/>
              </a:rPr>
              <a:t>；</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热场：受温度分布影响，与</a:t>
            </a:r>
            <a:r>
              <a:rPr lang="zh-CN" altLang="en-US" sz="1600">
                <a:latin typeface="Times New Roman" panose="02020603050405020304" charset="0"/>
                <a:ea typeface="黑体" panose="02010609060101010101" charset="-122"/>
                <a:cs typeface="Times New Roman" panose="02020603050405020304" charset="0"/>
                <a:sym typeface="+mn-ea"/>
              </a:rPr>
              <a:t>载流子输运和应力场相互作用，引起</a:t>
            </a:r>
            <a:r>
              <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rPr>
              <a:t>热失效</a:t>
            </a:r>
            <a:r>
              <a:rPr lang="zh-CN" altLang="en-US" sz="1600">
                <a:latin typeface="Times New Roman" panose="02020603050405020304" charset="0"/>
                <a:ea typeface="黑体" panose="02010609060101010101" charset="-122"/>
                <a:cs typeface="Times New Roman" panose="02020603050405020304" charset="0"/>
                <a:sym typeface="+mn-ea"/>
              </a:rPr>
              <a:t>；</a:t>
            </a: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应力场：受形变和应变的影响，与热场和电磁场相互作用，引起</a:t>
            </a:r>
            <a:r>
              <a:rPr lang="zh-CN" altLang="en-US" sz="1600">
                <a:solidFill>
                  <a:srgbClr val="C00000"/>
                </a:solidFill>
                <a:latin typeface="Times New Roman" panose="02020603050405020304" charset="0"/>
                <a:ea typeface="黑体" panose="02010609060101010101" charset="-122"/>
                <a:cs typeface="Times New Roman" panose="02020603050405020304" charset="0"/>
              </a:rPr>
              <a:t>机械失效</a:t>
            </a:r>
            <a:r>
              <a:rPr lang="zh-CN" altLang="en-US" sz="1600">
                <a:latin typeface="Times New Roman" panose="02020603050405020304" charset="0"/>
                <a:ea typeface="黑体" panose="02010609060101010101" charset="-122"/>
                <a:cs typeface="Times New Roman" panose="02020603050405020304" charset="0"/>
              </a:rPr>
              <a:t>；</a:t>
            </a:r>
            <a:endParaRPr lang="zh-CN" altLang="en-US" sz="1600">
              <a:latin typeface="Times New Roman" panose="02020603050405020304" charset="0"/>
              <a:ea typeface="黑体" panose="02010609060101010101" charset="-122"/>
              <a:cs typeface="Times New Roman" panose="02020603050405020304" charset="0"/>
            </a:endParaRPr>
          </a:p>
        </p:txBody>
      </p:sp>
      <p:sp>
        <p:nvSpPr>
          <p:cNvPr id="7" name="文本框 6"/>
          <p:cNvSpPr txBox="1"/>
          <p:nvPr/>
        </p:nvSpPr>
        <p:spPr>
          <a:xfrm>
            <a:off x="6816090" y="2204085"/>
            <a:ext cx="4895850" cy="716915"/>
          </a:xfrm>
          <a:prstGeom prst="rect">
            <a:avLst/>
          </a:prstGeom>
          <a:noFill/>
          <a:ln>
            <a:solidFill>
              <a:srgbClr val="C00000"/>
            </a:solidFill>
          </a:ln>
        </p:spPr>
        <p:txBody>
          <a:bodyPr wrap="square" rtlCol="0">
            <a:noAutofit/>
          </a:bodyPr>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中心因素：</a:t>
            </a:r>
            <a:r>
              <a:rPr lang="zh-CN" sz="1600">
                <a:solidFill>
                  <a:srgbClr val="C00000"/>
                </a:solidFill>
                <a:latin typeface="Times New Roman" panose="02020603050405020304" charset="0"/>
                <a:ea typeface="黑体" panose="02010609060101010101" charset="-122"/>
                <a:cs typeface="Times New Roman" panose="02020603050405020304" charset="0"/>
              </a:rPr>
              <a:t>几何结构、本征参数、本构关系</a:t>
            </a:r>
            <a:r>
              <a:rPr lang="zh-CN" sz="1600">
                <a:latin typeface="Times New Roman" panose="02020603050405020304" charset="0"/>
                <a:ea typeface="黑体" panose="02010609060101010101" charset="-122"/>
                <a:cs typeface="Times New Roman" panose="02020603050405020304" charset="0"/>
              </a:rPr>
              <a:t>（如欧姆定律、傅里叶定律等）</a:t>
            </a:r>
            <a:endParaRPr lang="zh-CN" sz="1600">
              <a:latin typeface="Times New Roman" panose="02020603050405020304" charset="0"/>
              <a:ea typeface="黑体" panose="02010609060101010101" charset="-122"/>
              <a:cs typeface="Times New Roman" panose="02020603050405020304" charset="0"/>
            </a:endParaRPr>
          </a:p>
        </p:txBody>
      </p:sp>
      <p:sp>
        <p:nvSpPr>
          <p:cNvPr id="239" name="文本框 238"/>
          <p:cNvSpPr txBox="1"/>
          <p:nvPr/>
        </p:nvSpPr>
        <p:spPr>
          <a:xfrm>
            <a:off x="1055370" y="6523990"/>
            <a:ext cx="8352790" cy="21399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a:t>
            </a:r>
            <a:r>
              <a:rPr lang="zh-CN" altLang="en-US" sz="800">
                <a:latin typeface="Times New Roman" panose="02020603050405020304" charset="0"/>
                <a:ea typeface="黑体" panose="02010609060101010101" charset="-122"/>
                <a:cs typeface="Times New Roman" panose="02020603050405020304" charset="0"/>
              </a:rPr>
              <a:t>吴林晟</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毛军发</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从集成电路到集成系统</a:t>
            </a:r>
            <a:r>
              <a:rPr lang="en-US" altLang="zh-CN" sz="800">
                <a:latin typeface="Times New Roman" panose="02020603050405020304" charset="0"/>
                <a:ea typeface="黑体" panose="02010609060101010101" charset="-122"/>
                <a:cs typeface="Times New Roman" panose="02020603050405020304" charset="0"/>
              </a:rPr>
              <a:t>[J].</a:t>
            </a:r>
            <a:r>
              <a:rPr lang="zh-CN" altLang="en-US" sz="800">
                <a:latin typeface="Times New Roman" panose="02020603050405020304" charset="0"/>
                <a:ea typeface="黑体" panose="02010609060101010101" charset="-122"/>
                <a:cs typeface="Times New Roman" panose="02020603050405020304" charset="0"/>
              </a:rPr>
              <a:t>中国科学</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信息科学</a:t>
            </a:r>
            <a:r>
              <a:rPr lang="en-US" altLang="zh-CN" sz="800">
                <a:latin typeface="Times New Roman" panose="02020603050405020304" charset="0"/>
                <a:ea typeface="黑体" panose="02010609060101010101" charset="-122"/>
                <a:cs typeface="Times New Roman" panose="02020603050405020304" charset="0"/>
              </a:rPr>
              <a:t>,2023,53(10):1843-1857.</a:t>
            </a:r>
            <a:endParaRPr lang="en-US" altLang="zh-CN" sz="800">
              <a:latin typeface="Times New Roman" panose="02020603050405020304" charset="0"/>
              <a:ea typeface="黑体" panose="02010609060101010101" charset="-122"/>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集成化多物理场特性</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电学特性</a:t>
            </a:r>
            <a:r>
              <a:rPr lang="en-US" altLang="zh-CN" sz="2400">
                <a:latin typeface="黑体" panose="02010609060101010101" charset="-122"/>
                <a:ea typeface="黑体" panose="02010609060101010101" charset="-122"/>
                <a:sym typeface="+mn-ea"/>
              </a:rPr>
              <a:t> </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sp>
        <p:nvSpPr>
          <p:cNvPr id="17" name="文本框 16"/>
          <p:cNvSpPr txBox="1"/>
          <p:nvPr/>
        </p:nvSpPr>
        <p:spPr>
          <a:xfrm>
            <a:off x="1127760" y="1988820"/>
            <a:ext cx="2785745" cy="4445635"/>
          </a:xfrm>
          <a:prstGeom prst="rect">
            <a:avLst/>
          </a:prstGeom>
          <a:noFill/>
          <a:ln>
            <a:solidFill>
              <a:srgbClr val="C00000"/>
            </a:solidFill>
          </a:ln>
        </p:spPr>
        <p:txBody>
          <a:bodyPr wrap="square" rtlCol="0">
            <a:noAutofit/>
          </a:bodyPr>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电学特性：</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en-US" altLang="zh-CN" sz="1600">
                <a:latin typeface="Times New Roman" panose="02020603050405020304" charset="0"/>
                <a:ea typeface="黑体" panose="02010609060101010101" charset="-122"/>
                <a:cs typeface="Times New Roman" panose="02020603050405020304" charset="0"/>
              </a:rPr>
              <a:t>TOP CHIP</a:t>
            </a:r>
            <a:r>
              <a:rPr lang="zh-CN" altLang="en-US" sz="1600">
                <a:latin typeface="Times New Roman" panose="02020603050405020304" charset="0"/>
                <a:ea typeface="黑体" panose="02010609060101010101" charset="-122"/>
                <a:cs typeface="Times New Roman" panose="02020603050405020304" charset="0"/>
              </a:rPr>
              <a:t>：</a:t>
            </a:r>
            <a:r>
              <a:rPr lang="zh-CN" altLang="en-US" sz="1600">
                <a:latin typeface="Times New Roman" panose="02020603050405020304" charset="0"/>
                <a:ea typeface="黑体" panose="02010609060101010101" charset="-122"/>
                <a:cs typeface="Times New Roman" panose="02020603050405020304" charset="0"/>
              </a:rPr>
              <a:t>光电二极管</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en-US" altLang="zh-CN" sz="1600">
                <a:latin typeface="Times New Roman" panose="02020603050405020304" charset="0"/>
                <a:ea typeface="黑体" panose="02010609060101010101" charset="-122"/>
                <a:cs typeface="Times New Roman" panose="02020603050405020304" charset="0"/>
                <a:sym typeface="+mn-ea"/>
              </a:rPr>
              <a:t>BOTTOM CHIP</a:t>
            </a:r>
            <a:r>
              <a:rPr lang="zh-CN" altLang="en-US" sz="1600">
                <a:latin typeface="Times New Roman" panose="02020603050405020304" charset="0"/>
                <a:ea typeface="黑体" panose="02010609060101010101" charset="-122"/>
                <a:cs typeface="Times New Roman" panose="02020603050405020304" charset="0"/>
                <a:sym typeface="+mn-ea"/>
              </a:rPr>
              <a:t>：读出电路芯片（逻辑、存储、读出阵列、模数转换等）</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阈值电压、载流子迁移率、漏电流</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en-US" altLang="zh-CN" sz="1600">
                <a:latin typeface="Times New Roman" panose="02020603050405020304" charset="0"/>
                <a:ea typeface="黑体" panose="02010609060101010101" charset="-122"/>
                <a:cs typeface="Times New Roman" panose="02020603050405020304" charset="0"/>
                <a:sym typeface="+mn-ea"/>
              </a:rPr>
              <a:t>I-V</a:t>
            </a:r>
            <a:r>
              <a:rPr lang="zh-CN" altLang="en-US" sz="1600">
                <a:latin typeface="Times New Roman" panose="02020603050405020304" charset="0"/>
                <a:ea typeface="黑体" panose="02010609060101010101" charset="-122"/>
                <a:cs typeface="Times New Roman" panose="02020603050405020304" charset="0"/>
                <a:sym typeface="+mn-ea"/>
              </a:rPr>
              <a:t>特性、</a:t>
            </a:r>
            <a:r>
              <a:rPr lang="en-US" altLang="zh-CN" sz="1600">
                <a:latin typeface="Times New Roman" panose="02020603050405020304" charset="0"/>
                <a:ea typeface="黑体" panose="02010609060101010101" charset="-122"/>
                <a:cs typeface="Times New Roman" panose="02020603050405020304" charset="0"/>
                <a:sym typeface="+mn-ea"/>
              </a:rPr>
              <a:t>C-V</a:t>
            </a:r>
            <a:r>
              <a:rPr lang="zh-CN" altLang="en-US" sz="1600">
                <a:latin typeface="Times New Roman" panose="02020603050405020304" charset="0"/>
                <a:ea typeface="黑体" panose="02010609060101010101" charset="-122"/>
                <a:cs typeface="Times New Roman" panose="02020603050405020304" charset="0"/>
                <a:sym typeface="+mn-ea"/>
              </a:rPr>
              <a:t>特性</a:t>
            </a: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暗电流</a:t>
            </a: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寄生参数（</a:t>
            </a:r>
            <a:r>
              <a:rPr lang="en-US" altLang="zh-CN" sz="1600">
                <a:latin typeface="Times New Roman" panose="02020603050405020304" charset="0"/>
                <a:ea typeface="黑体" panose="02010609060101010101" charset="-122"/>
                <a:cs typeface="Times New Roman" panose="02020603050405020304" charset="0"/>
                <a:sym typeface="+mn-ea"/>
              </a:rPr>
              <a:t>R</a:t>
            </a:r>
            <a:r>
              <a:rPr lang="zh-CN" altLang="en-US" sz="1600">
                <a:latin typeface="Times New Roman" panose="02020603050405020304" charset="0"/>
                <a:ea typeface="黑体" panose="02010609060101010101" charset="-122"/>
                <a:cs typeface="Times New Roman" panose="02020603050405020304" charset="0"/>
                <a:sym typeface="+mn-ea"/>
              </a:rPr>
              <a:t>、</a:t>
            </a:r>
            <a:r>
              <a:rPr lang="en-US" altLang="zh-CN" sz="1600">
                <a:latin typeface="Times New Roman" panose="02020603050405020304" charset="0"/>
                <a:ea typeface="黑体" panose="02010609060101010101" charset="-122"/>
                <a:cs typeface="Times New Roman" panose="02020603050405020304" charset="0"/>
                <a:sym typeface="+mn-ea"/>
              </a:rPr>
              <a:t>C</a:t>
            </a:r>
            <a:r>
              <a:rPr lang="zh-CN" altLang="en-US" sz="1600">
                <a:latin typeface="Times New Roman" panose="02020603050405020304" charset="0"/>
                <a:ea typeface="黑体" panose="02010609060101010101" charset="-122"/>
                <a:cs typeface="Times New Roman" panose="02020603050405020304" charset="0"/>
                <a:sym typeface="+mn-ea"/>
              </a:rPr>
              <a:t>、</a:t>
            </a:r>
            <a:r>
              <a:rPr lang="en-US" altLang="zh-CN" sz="1600">
                <a:latin typeface="Times New Roman" panose="02020603050405020304" charset="0"/>
                <a:ea typeface="黑体" panose="02010609060101010101" charset="-122"/>
                <a:cs typeface="Times New Roman" panose="02020603050405020304" charset="0"/>
                <a:sym typeface="+mn-ea"/>
              </a:rPr>
              <a:t>L</a:t>
            </a:r>
            <a:r>
              <a:rPr lang="zh-CN" altLang="en-US" sz="1600">
                <a:latin typeface="Times New Roman" panose="02020603050405020304" charset="0"/>
                <a:ea typeface="黑体" panose="02010609060101010101" charset="-122"/>
                <a:cs typeface="Times New Roman" panose="02020603050405020304" charset="0"/>
                <a:sym typeface="+mn-ea"/>
              </a:rPr>
              <a:t>、</a:t>
            </a:r>
            <a:r>
              <a:rPr lang="en-US" altLang="zh-CN" sz="1600">
                <a:latin typeface="Times New Roman" panose="02020603050405020304" charset="0"/>
                <a:ea typeface="黑体" panose="02010609060101010101" charset="-122"/>
                <a:cs typeface="Times New Roman" panose="02020603050405020304" charset="0"/>
                <a:sym typeface="+mn-ea"/>
              </a:rPr>
              <a:t>Z</a:t>
            </a:r>
            <a:r>
              <a:rPr lang="zh-CN" altLang="en-US" sz="1600">
                <a:latin typeface="Times New Roman" panose="02020603050405020304" charset="0"/>
                <a:ea typeface="黑体" panose="02010609060101010101" charset="-122"/>
                <a:cs typeface="Times New Roman" panose="02020603050405020304" charset="0"/>
                <a:sym typeface="+mn-ea"/>
              </a:rPr>
              <a:t>）</a:t>
            </a: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信号抖动、延迟、串扰</a:t>
            </a: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功耗、噪声</a:t>
            </a: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增益、线性度、带宽</a:t>
            </a:r>
            <a:endParaRPr lang="zh-CN" altLang="en-US" sz="1600">
              <a:latin typeface="Times New Roman" panose="02020603050405020304" charset="0"/>
              <a:ea typeface="黑体" panose="02010609060101010101" charset="-122"/>
              <a:cs typeface="Times New Roman" panose="02020603050405020304" charset="0"/>
              <a:sym typeface="+mn-ea"/>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sym typeface="+mn-ea"/>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rPr>
              <a:t>寄生参数效应、趋肤效应、电磁串扰</a:t>
            </a:r>
            <a:endPar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endParaRPr lang="en-US" altLang="zh-CN"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p:txBody>
      </p:sp>
      <p:sp>
        <p:nvSpPr>
          <p:cNvPr id="2" name="文本框 1"/>
          <p:cNvSpPr txBox="1"/>
          <p:nvPr/>
        </p:nvSpPr>
        <p:spPr>
          <a:xfrm>
            <a:off x="7804785" y="1916430"/>
            <a:ext cx="3907155" cy="2040890"/>
          </a:xfrm>
          <a:prstGeom prst="rect">
            <a:avLst/>
          </a:prstGeom>
          <a:noFill/>
          <a:ln>
            <a:solidFill>
              <a:srgbClr val="C00000"/>
            </a:solidFill>
          </a:ln>
        </p:spPr>
        <p:txBody>
          <a:bodyPr wrap="square" rtlCol="0">
            <a:noAutofit/>
          </a:bodyPr>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电失效表现：</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器件阈值电压漂移、漏电流变化率、载流子迁移率</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三维互连电阻、电容、电感因界面缺陷等变化影响信号传输</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延迟、串扰、抖动变大，影响信号完整性</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p:txBody>
      </p:sp>
      <p:pic>
        <p:nvPicPr>
          <p:cNvPr id="18" name="图片 17"/>
          <p:cNvPicPr>
            <a:picLocks noChangeAspect="1"/>
          </p:cNvPicPr>
          <p:nvPr/>
        </p:nvPicPr>
        <p:blipFill>
          <a:blip r:embed="rId1"/>
          <a:stretch>
            <a:fillRect/>
          </a:stretch>
        </p:blipFill>
        <p:spPr>
          <a:xfrm>
            <a:off x="4367530" y="1988820"/>
            <a:ext cx="2294255" cy="2088515"/>
          </a:xfrm>
          <a:prstGeom prst="rect">
            <a:avLst/>
          </a:prstGeom>
        </p:spPr>
      </p:pic>
      <p:pic>
        <p:nvPicPr>
          <p:cNvPr id="20" name="图片 19"/>
          <p:cNvPicPr>
            <a:picLocks noChangeAspect="1"/>
          </p:cNvPicPr>
          <p:nvPr/>
        </p:nvPicPr>
        <p:blipFill>
          <a:blip r:embed="rId2"/>
          <a:stretch>
            <a:fillRect/>
          </a:stretch>
        </p:blipFill>
        <p:spPr>
          <a:xfrm>
            <a:off x="4439920" y="4112895"/>
            <a:ext cx="4522470" cy="2428875"/>
          </a:xfrm>
          <a:prstGeom prst="rect">
            <a:avLst/>
          </a:prstGeom>
        </p:spPr>
      </p:pic>
      <p:sp>
        <p:nvSpPr>
          <p:cNvPr id="21" name="下箭头 20"/>
          <p:cNvSpPr/>
          <p:nvPr/>
        </p:nvSpPr>
        <p:spPr>
          <a:xfrm>
            <a:off x="9912350" y="3789045"/>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9048115" y="4293235"/>
            <a:ext cx="2659380" cy="2203450"/>
          </a:xfrm>
          <a:prstGeom prst="rect">
            <a:avLst/>
          </a:prstGeom>
          <a:noFill/>
          <a:ln>
            <a:solidFill>
              <a:srgbClr val="C00000"/>
            </a:solidFill>
          </a:ln>
        </p:spPr>
        <p:txBody>
          <a:bodyPr wrap="square" rtlCol="0">
            <a:noAutofit/>
          </a:bodyPr>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等效电路模型</a:t>
            </a:r>
            <a:r>
              <a:rPr lang="en-US" altLang="zh-CN" sz="1600">
                <a:latin typeface="Times New Roman" panose="02020603050405020304" charset="0"/>
                <a:ea typeface="黑体" panose="02010609060101010101" charset="-122"/>
                <a:cs typeface="Times New Roman" panose="02020603050405020304" charset="0"/>
              </a:rPr>
              <a:t>RC</a:t>
            </a:r>
            <a:r>
              <a:rPr lang="en-US" altLang="zh-CN" sz="1600">
                <a:latin typeface="Times New Roman" panose="02020603050405020304" charset="0"/>
                <a:ea typeface="黑体" panose="02010609060101010101" charset="-122"/>
                <a:cs typeface="Times New Roman" panose="02020603050405020304" charset="0"/>
                <a:sym typeface="+mn-ea"/>
              </a:rPr>
              <a:t>LG</a:t>
            </a:r>
            <a:r>
              <a:rPr lang="zh-CN" sz="1600">
                <a:latin typeface="Times New Roman" panose="02020603050405020304" charset="0"/>
                <a:ea typeface="黑体" panose="02010609060101010101" charset="-122"/>
                <a:cs typeface="Times New Roman" panose="02020603050405020304" charset="0"/>
              </a:rPr>
              <a:t>（光电二极管、互连结构）</a:t>
            </a:r>
            <a:endParaRPr lang="zh-CN" sz="1600">
              <a:latin typeface="Times New Roman" panose="02020603050405020304" charset="0"/>
              <a:ea typeface="黑体" panose="02010609060101010101" charset="-122"/>
              <a:cs typeface="Times New Roman" panose="02020603050405020304" charset="0"/>
            </a:endParaRPr>
          </a:p>
        </p:txBody>
      </p:sp>
      <p:pic>
        <p:nvPicPr>
          <p:cNvPr id="37" name="图片 36"/>
          <p:cNvPicPr>
            <a:picLocks noChangeAspect="1"/>
          </p:cNvPicPr>
          <p:nvPr/>
        </p:nvPicPr>
        <p:blipFill>
          <a:blip r:embed="rId3"/>
          <a:stretch>
            <a:fillRect/>
          </a:stretch>
        </p:blipFill>
        <p:spPr>
          <a:xfrm>
            <a:off x="9148445" y="5085080"/>
            <a:ext cx="2468245" cy="836930"/>
          </a:xfrm>
          <a:prstGeom prst="rect">
            <a:avLst/>
          </a:prstGeom>
        </p:spPr>
      </p:pic>
      <p:sp>
        <p:nvSpPr>
          <p:cNvPr id="239" name="文本框 238"/>
          <p:cNvSpPr txBox="1"/>
          <p:nvPr/>
        </p:nvSpPr>
        <p:spPr>
          <a:xfrm>
            <a:off x="1055370" y="6523990"/>
            <a:ext cx="9131935" cy="21399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a:t>
            </a:r>
            <a:r>
              <a:rPr lang="zh-CN" altLang="en-US" sz="800">
                <a:latin typeface="Times New Roman" panose="02020603050405020304" charset="0"/>
                <a:ea typeface="黑体" panose="02010609060101010101" charset="-122"/>
                <a:cs typeface="Times New Roman" panose="02020603050405020304" charset="0"/>
              </a:rPr>
              <a:t>赵冉冉</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张玉明</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吕红亮</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等</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异质互连通孔等效电路模型及其特性分析</a:t>
            </a:r>
            <a:r>
              <a:rPr lang="en-US" altLang="zh-CN" sz="800">
                <a:latin typeface="Times New Roman" panose="02020603050405020304" charset="0"/>
                <a:ea typeface="黑体" panose="02010609060101010101" charset="-122"/>
                <a:cs typeface="Times New Roman" panose="02020603050405020304" charset="0"/>
              </a:rPr>
              <a:t>[J].</a:t>
            </a:r>
            <a:r>
              <a:rPr lang="zh-CN" altLang="en-US" sz="800">
                <a:latin typeface="Times New Roman" panose="02020603050405020304" charset="0"/>
                <a:ea typeface="黑体" panose="02010609060101010101" charset="-122"/>
                <a:cs typeface="Times New Roman" panose="02020603050405020304" charset="0"/>
              </a:rPr>
              <a:t>固体电子学研究与进展</a:t>
            </a:r>
            <a:r>
              <a:rPr lang="en-US" altLang="zh-CN" sz="800">
                <a:latin typeface="Times New Roman" panose="02020603050405020304" charset="0"/>
                <a:ea typeface="黑体" panose="02010609060101010101" charset="-122"/>
                <a:cs typeface="Times New Roman" panose="02020603050405020304" charset="0"/>
              </a:rPr>
              <a:t>,2021,41(06):413-418.DOI:10.19623/j.cnki.rpsse.2021.06.002.</a:t>
            </a:r>
            <a:endParaRPr lang="en-US" altLang="zh-CN" sz="800">
              <a:latin typeface="Times New Roman" panose="02020603050405020304" charset="0"/>
              <a:ea typeface="黑体" panose="02010609060101010101" charset="-122"/>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集成化多物理场特性</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电磁特性</a:t>
            </a:r>
            <a:r>
              <a:rPr lang="en-US" altLang="zh-CN" sz="2400">
                <a:latin typeface="黑体" panose="02010609060101010101" charset="-122"/>
                <a:ea typeface="黑体" panose="02010609060101010101" charset="-122"/>
                <a:sym typeface="+mn-ea"/>
              </a:rPr>
              <a:t> </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sp>
        <p:nvSpPr>
          <p:cNvPr id="17" name="文本框 16"/>
          <p:cNvSpPr txBox="1"/>
          <p:nvPr/>
        </p:nvSpPr>
        <p:spPr>
          <a:xfrm>
            <a:off x="1127760" y="1988820"/>
            <a:ext cx="2785745" cy="4445635"/>
          </a:xfrm>
          <a:prstGeom prst="rect">
            <a:avLst/>
          </a:prstGeom>
          <a:noFill/>
          <a:ln>
            <a:solidFill>
              <a:srgbClr val="C00000"/>
            </a:solidFill>
          </a:ln>
        </p:spPr>
        <p:txBody>
          <a:bodyPr wrap="square" rtlCol="0">
            <a:noAutofit/>
          </a:bodyPr>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电磁背景：</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三维结构芯片内部集成了数字、模拟、光电等模块，内部环境复杂。而</a:t>
            </a:r>
            <a:r>
              <a:rPr lang="en-US" altLang="zh-CN" sz="1600">
                <a:latin typeface="Times New Roman" panose="02020603050405020304" charset="0"/>
                <a:ea typeface="黑体" panose="02010609060101010101" charset="-122"/>
                <a:cs typeface="Times New Roman" panose="02020603050405020304" charset="0"/>
              </a:rPr>
              <a:t>TSV</a:t>
            </a:r>
            <a:r>
              <a:rPr lang="zh-CN" altLang="en-US" sz="1600">
                <a:latin typeface="Times New Roman" panose="02020603050405020304" charset="0"/>
                <a:ea typeface="黑体" panose="02010609060101010101" charset="-122"/>
                <a:cs typeface="Times New Roman" panose="02020603050405020304" charset="0"/>
              </a:rPr>
              <a:t>或</a:t>
            </a:r>
            <a:r>
              <a:rPr lang="en-US" altLang="zh-CN" sz="1600">
                <a:latin typeface="Times New Roman" panose="02020603050405020304" charset="0"/>
                <a:ea typeface="黑体" panose="02010609060101010101" charset="-122"/>
                <a:cs typeface="Times New Roman" panose="02020603050405020304" charset="0"/>
              </a:rPr>
              <a:t>Cu</a:t>
            </a:r>
            <a:r>
              <a:rPr lang="zh-CN" altLang="en-US" sz="1600">
                <a:latin typeface="Times New Roman" panose="02020603050405020304" charset="0"/>
                <a:ea typeface="黑体" panose="02010609060101010101" charset="-122"/>
                <a:cs typeface="Times New Roman" panose="02020603050405020304" charset="0"/>
              </a:rPr>
              <a:t>键合等使系统互连尺度缩短的同时，加剧了电磁耦合的特性。</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en-US" altLang="zh-CN"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研究方式：</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rPr>
              <a:t>等效电路模型（计算、仿真</a:t>
            </a:r>
            <a:r>
              <a:rPr lang="en-US" altLang="zh-CN" sz="1600">
                <a:solidFill>
                  <a:srgbClr val="C00000"/>
                </a:solidFill>
                <a:latin typeface="Times New Roman" panose="02020603050405020304" charset="0"/>
                <a:ea typeface="黑体" panose="02010609060101010101" charset="-122"/>
                <a:cs typeface="Times New Roman" panose="02020603050405020304" charset="0"/>
              </a:rPr>
              <a:t>HFSS</a:t>
            </a:r>
            <a:r>
              <a:rPr lang="zh-CN" altLang="en-US" sz="1600">
                <a:solidFill>
                  <a:srgbClr val="C00000"/>
                </a:solidFill>
                <a:latin typeface="Times New Roman" panose="02020603050405020304" charset="0"/>
                <a:ea typeface="黑体" panose="02010609060101010101" charset="-122"/>
                <a:cs typeface="Times New Roman" panose="02020603050405020304" charset="0"/>
              </a:rPr>
              <a:t>）</a:t>
            </a:r>
            <a:endParaRPr lang="en-US" altLang="zh-CN" sz="1600">
              <a:solidFill>
                <a:srgbClr val="C00000"/>
              </a:solidFill>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插入损耗</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寄生参数</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p:txBody>
      </p:sp>
      <p:pic>
        <p:nvPicPr>
          <p:cNvPr id="3" name="图片 2"/>
          <p:cNvPicPr>
            <a:picLocks noChangeAspect="1"/>
          </p:cNvPicPr>
          <p:nvPr/>
        </p:nvPicPr>
        <p:blipFill>
          <a:blip r:embed="rId1"/>
          <a:stretch>
            <a:fillRect/>
          </a:stretch>
        </p:blipFill>
        <p:spPr>
          <a:xfrm>
            <a:off x="4151630" y="1988820"/>
            <a:ext cx="3058160" cy="1765300"/>
          </a:xfrm>
          <a:prstGeom prst="rect">
            <a:avLst/>
          </a:prstGeom>
        </p:spPr>
      </p:pic>
      <p:pic>
        <p:nvPicPr>
          <p:cNvPr id="4" name="图片 3"/>
          <p:cNvPicPr>
            <a:picLocks noChangeAspect="1"/>
          </p:cNvPicPr>
          <p:nvPr/>
        </p:nvPicPr>
        <p:blipFill>
          <a:blip r:embed="rId2"/>
          <a:stretch>
            <a:fillRect/>
          </a:stretch>
        </p:blipFill>
        <p:spPr>
          <a:xfrm>
            <a:off x="7824470" y="2132965"/>
            <a:ext cx="3772535" cy="1579880"/>
          </a:xfrm>
          <a:prstGeom prst="rect">
            <a:avLst/>
          </a:prstGeom>
        </p:spPr>
      </p:pic>
      <p:sp>
        <p:nvSpPr>
          <p:cNvPr id="7" name="下箭头 6"/>
          <p:cNvSpPr/>
          <p:nvPr/>
        </p:nvSpPr>
        <p:spPr>
          <a:xfrm rot="16200000">
            <a:off x="7320280" y="2853055"/>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3"/>
          <a:stretch>
            <a:fillRect/>
          </a:stretch>
        </p:blipFill>
        <p:spPr>
          <a:xfrm>
            <a:off x="6555105" y="3933190"/>
            <a:ext cx="5156835" cy="2530475"/>
          </a:xfrm>
          <a:prstGeom prst="rect">
            <a:avLst/>
          </a:prstGeom>
        </p:spPr>
      </p:pic>
      <p:sp>
        <p:nvSpPr>
          <p:cNvPr id="9" name="下箭头 8"/>
          <p:cNvSpPr/>
          <p:nvPr/>
        </p:nvSpPr>
        <p:spPr>
          <a:xfrm>
            <a:off x="9336405" y="3500755"/>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4"/>
          <a:stretch>
            <a:fillRect/>
          </a:stretch>
        </p:blipFill>
        <p:spPr>
          <a:xfrm>
            <a:off x="4037330" y="4653280"/>
            <a:ext cx="2517775" cy="1609090"/>
          </a:xfrm>
          <a:prstGeom prst="rect">
            <a:avLst/>
          </a:prstGeom>
        </p:spPr>
      </p:pic>
      <p:sp>
        <p:nvSpPr>
          <p:cNvPr id="11" name="下箭头 10"/>
          <p:cNvSpPr/>
          <p:nvPr/>
        </p:nvSpPr>
        <p:spPr>
          <a:xfrm rot="5400000" flipH="1">
            <a:off x="6600190" y="5661025"/>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9" name="文本框 238"/>
          <p:cNvSpPr txBox="1"/>
          <p:nvPr/>
        </p:nvSpPr>
        <p:spPr>
          <a:xfrm>
            <a:off x="660400" y="6525895"/>
            <a:ext cx="11092180" cy="33718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[1]J. Kim et al., "High-Frequency Scalable Modeling and Analysis of a Differential Signal Through-Silicon Via," in IEEE Transactions on Components, Packaging and Manufacturing Technology, vol. 4, no. 4, pp. 697-707, April 2014, doi: 10.1109/TCPMT.2013.2239362. </a:t>
            </a:r>
            <a:endParaRPr lang="en-US" altLang="zh-CN" sz="800">
              <a:latin typeface="Times New Roman" panose="02020603050405020304" charset="0"/>
              <a:ea typeface="黑体" panose="02010609060101010101" charset="-122"/>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集成化多物理场特性</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电热特性</a:t>
            </a:r>
            <a:r>
              <a:rPr lang="en-US" altLang="zh-CN" sz="2400">
                <a:latin typeface="黑体" panose="02010609060101010101" charset="-122"/>
                <a:ea typeface="黑体" panose="02010609060101010101" charset="-122"/>
                <a:sym typeface="+mn-ea"/>
              </a:rPr>
              <a:t> </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sp>
        <p:nvSpPr>
          <p:cNvPr id="17" name="文本框 16"/>
          <p:cNvSpPr txBox="1"/>
          <p:nvPr/>
        </p:nvSpPr>
        <p:spPr>
          <a:xfrm>
            <a:off x="1127760" y="1988820"/>
            <a:ext cx="2785745" cy="4445635"/>
          </a:xfrm>
          <a:prstGeom prst="rect">
            <a:avLst/>
          </a:prstGeom>
          <a:noFill/>
          <a:ln>
            <a:solidFill>
              <a:srgbClr val="C00000"/>
            </a:solidFill>
          </a:ln>
        </p:spPr>
        <p:txBody>
          <a:bodyPr wrap="square" rtlCol="0">
            <a:noAutofit/>
          </a:bodyPr>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电热背景：</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功率密度引起的电热耦合。</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高功率密度升高引起的自热效应（</a:t>
            </a:r>
            <a:r>
              <a:rPr lang="en-US" altLang="zh-CN" sz="1600">
                <a:latin typeface="Times New Roman" panose="02020603050405020304" charset="0"/>
                <a:ea typeface="黑体" panose="02010609060101010101" charset="-122"/>
                <a:cs typeface="Times New Roman" panose="02020603050405020304" charset="0"/>
              </a:rPr>
              <a:t>HEMT</a:t>
            </a:r>
            <a:r>
              <a:rPr lang="zh-CN" altLang="en-US" sz="1600">
                <a:latin typeface="Times New Roman" panose="02020603050405020304" charset="0"/>
                <a:ea typeface="黑体" panose="02010609060101010101" charset="-122"/>
                <a:cs typeface="Times New Roman" panose="02020603050405020304" charset="0"/>
              </a:rPr>
              <a:t>），尤其在高算力芯片中热功耗发展可达千瓦级。</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挑战：</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热输运困难</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热分布不均</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研究方式：</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rPr>
              <a:t>等效热传导计算</a:t>
            </a:r>
            <a:endParaRPr lang="zh-CN" altLang="en-US" sz="1600">
              <a:solidFill>
                <a:srgbClr val="C00000"/>
              </a:solidFill>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rPr>
              <a:t>等效电路、热路建模耦合</a:t>
            </a:r>
            <a:endParaRPr lang="zh-CN" altLang="en-US" sz="1600">
              <a:solidFill>
                <a:srgbClr val="C00000"/>
              </a:solidFill>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rPr>
              <a:t>有限元仿真（</a:t>
            </a:r>
            <a:r>
              <a:rPr lang="en-US" altLang="zh-CN" sz="1600">
                <a:solidFill>
                  <a:srgbClr val="C00000"/>
                </a:solidFill>
                <a:latin typeface="Times New Roman" panose="02020603050405020304" charset="0"/>
                <a:ea typeface="黑体" panose="02010609060101010101" charset="-122"/>
                <a:cs typeface="Times New Roman" panose="02020603050405020304" charset="0"/>
              </a:rPr>
              <a:t>CMOSOL</a:t>
            </a:r>
            <a:r>
              <a:rPr lang="zh-CN" altLang="en-US" sz="1600">
                <a:solidFill>
                  <a:srgbClr val="C00000"/>
                </a:solidFill>
                <a:latin typeface="Times New Roman" panose="02020603050405020304" charset="0"/>
                <a:ea typeface="黑体" panose="02010609060101010101" charset="-122"/>
                <a:cs typeface="Times New Roman" panose="02020603050405020304" charset="0"/>
              </a:rPr>
              <a:t>、</a:t>
            </a:r>
            <a:r>
              <a:rPr lang="en-US" altLang="zh-CN" sz="1600">
                <a:solidFill>
                  <a:srgbClr val="C00000"/>
                </a:solidFill>
                <a:latin typeface="Times New Roman" panose="02020603050405020304" charset="0"/>
                <a:ea typeface="黑体" panose="02010609060101010101" charset="-122"/>
                <a:cs typeface="Times New Roman" panose="02020603050405020304" charset="0"/>
              </a:rPr>
              <a:t>ANSYS</a:t>
            </a:r>
            <a:r>
              <a:rPr lang="zh-CN" altLang="en-US" sz="1600">
                <a:solidFill>
                  <a:srgbClr val="C00000"/>
                </a:solidFill>
                <a:latin typeface="Times New Roman" panose="02020603050405020304" charset="0"/>
                <a:ea typeface="黑体" panose="02010609060101010101" charset="-122"/>
                <a:cs typeface="Times New Roman" panose="02020603050405020304" charset="0"/>
              </a:rPr>
              <a:t>）</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p:txBody>
      </p:sp>
      <p:sp>
        <p:nvSpPr>
          <p:cNvPr id="3" name="文本框 2"/>
          <p:cNvSpPr txBox="1"/>
          <p:nvPr/>
        </p:nvSpPr>
        <p:spPr>
          <a:xfrm>
            <a:off x="4008120" y="1988820"/>
            <a:ext cx="2659380" cy="400685"/>
          </a:xfrm>
          <a:prstGeom prst="rect">
            <a:avLst/>
          </a:prstGeom>
          <a:noFill/>
          <a:ln>
            <a:noFill/>
          </a:ln>
        </p:spPr>
        <p:txBody>
          <a:bodyPr wrap="square" rtlCol="0">
            <a:noAutofit/>
          </a:bodyPr>
          <a:p>
            <a:pPr indent="0">
              <a:buFont typeface="Arial" panose="020B0604020202020204" pitchFamily="34" charset="0"/>
              <a:buNone/>
            </a:pPr>
            <a:r>
              <a:rPr lang="zh-CN" sz="1600">
                <a:latin typeface="Times New Roman" panose="02020603050405020304" charset="0"/>
                <a:ea typeface="黑体" panose="02010609060101010101" charset="-122"/>
                <a:cs typeface="Times New Roman" panose="02020603050405020304" charset="0"/>
              </a:rPr>
              <a:t>基本方程</a:t>
            </a:r>
            <a:endParaRPr lang="zh-CN" sz="1600">
              <a:latin typeface="Times New Roman" panose="02020603050405020304" charset="0"/>
              <a:ea typeface="黑体" panose="02010609060101010101" charset="-122"/>
              <a:cs typeface="Times New Roman" panose="02020603050405020304" charset="0"/>
            </a:endParaRPr>
          </a:p>
        </p:txBody>
      </p:sp>
      <p:pic>
        <p:nvPicPr>
          <p:cNvPr id="4" name="图片 3"/>
          <p:cNvPicPr>
            <a:picLocks noChangeAspect="1"/>
          </p:cNvPicPr>
          <p:nvPr/>
        </p:nvPicPr>
        <p:blipFill>
          <a:blip r:embed="rId1"/>
          <a:stretch>
            <a:fillRect/>
          </a:stretch>
        </p:blipFill>
        <p:spPr>
          <a:xfrm>
            <a:off x="4088130" y="2477770"/>
            <a:ext cx="1581150" cy="371475"/>
          </a:xfrm>
          <a:prstGeom prst="rect">
            <a:avLst/>
          </a:prstGeom>
        </p:spPr>
      </p:pic>
      <p:pic>
        <p:nvPicPr>
          <p:cNvPr id="7" name="图片 6"/>
          <p:cNvPicPr>
            <a:picLocks noChangeAspect="1"/>
          </p:cNvPicPr>
          <p:nvPr/>
        </p:nvPicPr>
        <p:blipFill>
          <a:blip r:embed="rId2"/>
          <a:stretch>
            <a:fillRect/>
          </a:stretch>
        </p:blipFill>
        <p:spPr>
          <a:xfrm>
            <a:off x="4088130" y="2997200"/>
            <a:ext cx="1228725" cy="409575"/>
          </a:xfrm>
          <a:prstGeom prst="rect">
            <a:avLst/>
          </a:prstGeom>
        </p:spPr>
      </p:pic>
      <p:pic>
        <p:nvPicPr>
          <p:cNvPr id="8" name="图片 7"/>
          <p:cNvPicPr>
            <a:picLocks noChangeAspect="1"/>
          </p:cNvPicPr>
          <p:nvPr/>
        </p:nvPicPr>
        <p:blipFill>
          <a:blip r:embed="rId3"/>
          <a:stretch>
            <a:fillRect/>
          </a:stretch>
        </p:blipFill>
        <p:spPr>
          <a:xfrm>
            <a:off x="4088130" y="3554730"/>
            <a:ext cx="1247775" cy="361950"/>
          </a:xfrm>
          <a:prstGeom prst="rect">
            <a:avLst/>
          </a:prstGeom>
        </p:spPr>
      </p:pic>
      <p:pic>
        <p:nvPicPr>
          <p:cNvPr id="9" name="图片 8"/>
          <p:cNvPicPr>
            <a:picLocks noChangeAspect="1"/>
          </p:cNvPicPr>
          <p:nvPr/>
        </p:nvPicPr>
        <p:blipFill>
          <a:blip r:embed="rId4"/>
          <a:stretch>
            <a:fillRect/>
          </a:stretch>
        </p:blipFill>
        <p:spPr>
          <a:xfrm>
            <a:off x="4088130" y="4064635"/>
            <a:ext cx="990600" cy="276225"/>
          </a:xfrm>
          <a:prstGeom prst="rect">
            <a:avLst/>
          </a:prstGeom>
        </p:spPr>
      </p:pic>
      <p:pic>
        <p:nvPicPr>
          <p:cNvPr id="10" name="图片 9"/>
          <p:cNvPicPr>
            <a:picLocks noChangeAspect="1"/>
          </p:cNvPicPr>
          <p:nvPr/>
        </p:nvPicPr>
        <p:blipFill>
          <a:blip r:embed="rId5"/>
          <a:stretch>
            <a:fillRect/>
          </a:stretch>
        </p:blipFill>
        <p:spPr>
          <a:xfrm>
            <a:off x="5843905" y="2389505"/>
            <a:ext cx="5726430" cy="2165985"/>
          </a:xfrm>
          <a:prstGeom prst="rect">
            <a:avLst/>
          </a:prstGeom>
        </p:spPr>
      </p:pic>
      <p:pic>
        <p:nvPicPr>
          <p:cNvPr id="11" name="图片 10"/>
          <p:cNvPicPr>
            <a:picLocks noChangeAspect="1"/>
          </p:cNvPicPr>
          <p:nvPr/>
        </p:nvPicPr>
        <p:blipFill>
          <a:blip r:embed="rId6"/>
          <a:stretch>
            <a:fillRect/>
          </a:stretch>
        </p:blipFill>
        <p:spPr>
          <a:xfrm>
            <a:off x="4064000" y="4946650"/>
            <a:ext cx="2492375" cy="1479550"/>
          </a:xfrm>
          <a:prstGeom prst="rect">
            <a:avLst/>
          </a:prstGeom>
        </p:spPr>
      </p:pic>
      <p:pic>
        <p:nvPicPr>
          <p:cNvPr id="12" name="图片 11"/>
          <p:cNvPicPr>
            <a:picLocks noChangeAspect="1"/>
          </p:cNvPicPr>
          <p:nvPr/>
        </p:nvPicPr>
        <p:blipFill>
          <a:blip r:embed="rId7"/>
          <a:stretch>
            <a:fillRect/>
          </a:stretch>
        </p:blipFill>
        <p:spPr>
          <a:xfrm>
            <a:off x="8328660" y="4946650"/>
            <a:ext cx="1542415" cy="1501140"/>
          </a:xfrm>
          <a:prstGeom prst="rect">
            <a:avLst/>
          </a:prstGeom>
        </p:spPr>
      </p:pic>
      <p:pic>
        <p:nvPicPr>
          <p:cNvPr id="16" name="图片 15"/>
          <p:cNvPicPr>
            <a:picLocks noChangeAspect="1"/>
          </p:cNvPicPr>
          <p:nvPr/>
        </p:nvPicPr>
        <p:blipFill>
          <a:blip r:embed="rId8"/>
          <a:stretch>
            <a:fillRect/>
          </a:stretch>
        </p:blipFill>
        <p:spPr>
          <a:xfrm>
            <a:off x="6649085" y="4940935"/>
            <a:ext cx="1522095" cy="1487170"/>
          </a:xfrm>
          <a:prstGeom prst="rect">
            <a:avLst/>
          </a:prstGeom>
        </p:spPr>
      </p:pic>
      <p:sp>
        <p:nvSpPr>
          <p:cNvPr id="19" name="文本框 18"/>
          <p:cNvSpPr txBox="1"/>
          <p:nvPr/>
        </p:nvSpPr>
        <p:spPr>
          <a:xfrm>
            <a:off x="9987280" y="4950460"/>
            <a:ext cx="1791970" cy="1483995"/>
          </a:xfrm>
          <a:prstGeom prst="rect">
            <a:avLst/>
          </a:prstGeom>
          <a:noFill/>
          <a:ln>
            <a:solidFill>
              <a:srgbClr val="C00000"/>
            </a:solidFill>
          </a:ln>
        </p:spPr>
        <p:txBody>
          <a:bodyPr wrap="square" rtlCol="0">
            <a:noAutofit/>
          </a:bodyPr>
          <a:p>
            <a:pPr indent="0">
              <a:buFont typeface="Arial" panose="020B0604020202020204" pitchFamily="34" charset="0"/>
              <a:buNone/>
            </a:pPr>
            <a:r>
              <a:rPr lang="zh-CN" sz="1600">
                <a:latin typeface="Times New Roman" panose="02020603050405020304" charset="0"/>
                <a:ea typeface="黑体" panose="02010609060101010101" charset="-122"/>
                <a:cs typeface="Times New Roman" panose="02020603050405020304" charset="0"/>
              </a:rPr>
              <a:t>热失效表现：</a:t>
            </a:r>
            <a:endParaRPr lang="zh-CN"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延迟增大</a:t>
            </a: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功耗上升</a:t>
            </a: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功能异常</a:t>
            </a: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可靠性下降</a:t>
            </a:r>
            <a:endParaRPr lang="zh-CN" sz="1600">
              <a:latin typeface="Times New Roman" panose="02020603050405020304" charset="0"/>
              <a:ea typeface="黑体" panose="02010609060101010101" charset="-122"/>
              <a:cs typeface="Times New Roman" panose="02020603050405020304" charset="0"/>
            </a:endParaRPr>
          </a:p>
        </p:txBody>
      </p:sp>
      <p:sp>
        <p:nvSpPr>
          <p:cNvPr id="23" name="下箭头 22"/>
          <p:cNvSpPr/>
          <p:nvPr/>
        </p:nvSpPr>
        <p:spPr>
          <a:xfrm>
            <a:off x="8760460" y="4292600"/>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集成化多物理场特性</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热应力特性</a:t>
            </a:r>
            <a:r>
              <a:rPr lang="en-US" altLang="zh-CN" sz="2400">
                <a:latin typeface="黑体" panose="02010609060101010101" charset="-122"/>
                <a:ea typeface="黑体" panose="02010609060101010101" charset="-122"/>
                <a:sym typeface="+mn-ea"/>
              </a:rPr>
              <a:t> </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sp>
        <p:nvSpPr>
          <p:cNvPr id="17" name="文本框 16"/>
          <p:cNvSpPr txBox="1"/>
          <p:nvPr/>
        </p:nvSpPr>
        <p:spPr>
          <a:xfrm>
            <a:off x="1127760" y="1988820"/>
            <a:ext cx="2088515" cy="4474210"/>
          </a:xfrm>
          <a:prstGeom prst="rect">
            <a:avLst/>
          </a:prstGeom>
          <a:noFill/>
          <a:ln>
            <a:solidFill>
              <a:srgbClr val="C00000"/>
            </a:solidFill>
          </a:ln>
        </p:spPr>
        <p:txBody>
          <a:bodyPr wrap="square" rtlCol="0">
            <a:noAutofit/>
          </a:bodyPr>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rPr>
              <a:t>热应力背景：</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zh-CN" sz="1600">
                <a:latin typeface="Times New Roman" panose="02020603050405020304" charset="0"/>
                <a:ea typeface="黑体" panose="02010609060101010101" charset="-122"/>
                <a:cs typeface="Times New Roman" panose="02020603050405020304" charset="0"/>
              </a:rPr>
              <a:t>材料热膨胀系数不匹配，会导致严重的热应力，产生翘曲、裂纹、形变、分层等问题，使系统功能衰退。</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r>
              <a:rPr lang="zh-CN" altLang="en-US" sz="1600">
                <a:latin typeface="Times New Roman" panose="02020603050405020304" charset="0"/>
                <a:ea typeface="黑体" panose="02010609060101010101" charset="-122"/>
                <a:cs typeface="Times New Roman" panose="02020603050405020304" charset="0"/>
                <a:sym typeface="+mn-ea"/>
              </a:rPr>
              <a:t>研究方式：</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solidFill>
                <a:srgbClr val="C00000"/>
              </a:solidFill>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rPr>
              <a:t>有限元仿真（</a:t>
            </a:r>
            <a:r>
              <a:rPr lang="en-US" altLang="zh-CN" sz="1600">
                <a:solidFill>
                  <a:srgbClr val="C00000"/>
                </a:solidFill>
                <a:latin typeface="Times New Roman" panose="02020603050405020304" charset="0"/>
                <a:ea typeface="黑体" panose="02010609060101010101" charset="-122"/>
                <a:cs typeface="Times New Roman" panose="02020603050405020304" charset="0"/>
                <a:sym typeface="+mn-ea"/>
              </a:rPr>
              <a:t>CMOSOL</a:t>
            </a:r>
            <a:r>
              <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rPr>
              <a:t>、</a:t>
            </a:r>
            <a:r>
              <a:rPr lang="en-US" altLang="zh-CN" sz="1600">
                <a:solidFill>
                  <a:srgbClr val="C00000"/>
                </a:solidFill>
                <a:latin typeface="Times New Roman" panose="02020603050405020304" charset="0"/>
                <a:ea typeface="黑体" panose="02010609060101010101" charset="-122"/>
                <a:cs typeface="Times New Roman" panose="02020603050405020304" charset="0"/>
                <a:sym typeface="+mn-ea"/>
              </a:rPr>
              <a:t>ANSYS</a:t>
            </a:r>
            <a:r>
              <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rPr>
              <a:t>）</a:t>
            </a:r>
            <a:endPar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endParaRPr>
          </a:p>
          <a:p>
            <a:pPr marL="285750" indent="-285750">
              <a:buFont typeface="Wingdings" panose="05000000000000000000" charset="0"/>
              <a:buChar char="u"/>
            </a:pPr>
            <a:endParaRPr lang="zh-CN" altLang="en-US" sz="1600">
              <a:solidFill>
                <a:srgbClr val="C00000"/>
              </a:solidFill>
              <a:latin typeface="Times New Roman" panose="02020603050405020304" charset="0"/>
              <a:ea typeface="黑体" panose="02010609060101010101" charset="-122"/>
              <a:cs typeface="Times New Roman" panose="02020603050405020304" charset="0"/>
              <a:sym typeface="+mn-ea"/>
            </a:endParaRPr>
          </a:p>
          <a:p>
            <a:pPr indent="0">
              <a:buFont typeface="Wingdings" panose="05000000000000000000" charset="0"/>
              <a:buNone/>
            </a:pPr>
            <a:r>
              <a:rPr lang="zh-CN" altLang="en-US" sz="1600">
                <a:latin typeface="Times New Roman" panose="02020603050405020304" charset="0"/>
                <a:ea typeface="黑体" panose="02010609060101010101" charset="-122"/>
                <a:cs typeface="Times New Roman" panose="02020603050405020304" charset="0"/>
              </a:rPr>
              <a:t>耦合分析作用：</a:t>
            </a:r>
            <a:endParaRPr lang="zh-CN" altLang="en-US" sz="1600">
              <a:latin typeface="Times New Roman" panose="02020603050405020304" charset="0"/>
              <a:ea typeface="黑体" panose="02010609060101010101" charset="-122"/>
              <a:cs typeface="Times New Roman" panose="02020603050405020304" charset="0"/>
            </a:endParaRPr>
          </a:p>
          <a:p>
            <a:pPr indent="0">
              <a:buFont typeface="Wingdings" panose="05000000000000000000"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rPr>
              <a:t>机理和特性探究</a:t>
            </a:r>
            <a:endParaRPr lang="zh-CN" altLang="en-US" sz="1600">
              <a:solidFill>
                <a:srgbClr val="C00000"/>
              </a:solidFill>
              <a:latin typeface="Times New Roman" panose="02020603050405020304" charset="0"/>
              <a:ea typeface="黑体" panose="02010609060101010101" charset="-122"/>
              <a:cs typeface="Times New Roman" panose="02020603050405020304" charset="0"/>
            </a:endParaRPr>
          </a:p>
          <a:p>
            <a:pPr marL="285750" indent="-285750">
              <a:buFont typeface="Wingdings" panose="05000000000000000000" charset="0"/>
              <a:buChar char="u"/>
            </a:pPr>
            <a:r>
              <a:rPr lang="zh-CN" altLang="en-US" sz="1600">
                <a:solidFill>
                  <a:srgbClr val="C00000"/>
                </a:solidFill>
                <a:latin typeface="Times New Roman" panose="02020603050405020304" charset="0"/>
                <a:ea typeface="黑体" panose="02010609060101010101" charset="-122"/>
                <a:cs typeface="Times New Roman" panose="02020603050405020304" charset="0"/>
              </a:rPr>
              <a:t>结构参数设计</a:t>
            </a:r>
            <a:endParaRPr lang="zh-CN" altLang="en-US" sz="1600">
              <a:solidFill>
                <a:srgbClr val="C00000"/>
              </a:solidFill>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altLang="en-US" sz="1600">
              <a:latin typeface="Times New Roman" panose="02020603050405020304" charset="0"/>
              <a:ea typeface="黑体" panose="02010609060101010101" charset="-122"/>
              <a:cs typeface="Times New Roman" panose="02020603050405020304" charset="0"/>
            </a:endParaRPr>
          </a:p>
        </p:txBody>
      </p:sp>
      <p:pic>
        <p:nvPicPr>
          <p:cNvPr id="3" name="图片 2"/>
          <p:cNvPicPr>
            <a:picLocks noChangeAspect="1"/>
          </p:cNvPicPr>
          <p:nvPr/>
        </p:nvPicPr>
        <p:blipFill>
          <a:blip r:embed="rId1"/>
          <a:stretch>
            <a:fillRect/>
          </a:stretch>
        </p:blipFill>
        <p:spPr>
          <a:xfrm>
            <a:off x="3431540" y="2060575"/>
            <a:ext cx="5061585" cy="3180715"/>
          </a:xfrm>
          <a:prstGeom prst="rect">
            <a:avLst/>
          </a:prstGeom>
        </p:spPr>
      </p:pic>
      <p:pic>
        <p:nvPicPr>
          <p:cNvPr id="7" name="图片 6"/>
          <p:cNvPicPr>
            <a:picLocks noChangeAspect="1"/>
          </p:cNvPicPr>
          <p:nvPr/>
        </p:nvPicPr>
        <p:blipFill>
          <a:blip r:embed="rId2"/>
          <a:stretch>
            <a:fillRect/>
          </a:stretch>
        </p:blipFill>
        <p:spPr>
          <a:xfrm>
            <a:off x="8493125" y="1556385"/>
            <a:ext cx="2806700" cy="2395220"/>
          </a:xfrm>
          <a:prstGeom prst="rect">
            <a:avLst/>
          </a:prstGeom>
        </p:spPr>
      </p:pic>
      <p:sp>
        <p:nvSpPr>
          <p:cNvPr id="19" name="文本框 18"/>
          <p:cNvSpPr txBox="1"/>
          <p:nvPr/>
        </p:nvSpPr>
        <p:spPr>
          <a:xfrm>
            <a:off x="3503930" y="5445125"/>
            <a:ext cx="4859020" cy="1021080"/>
          </a:xfrm>
          <a:prstGeom prst="rect">
            <a:avLst/>
          </a:prstGeom>
          <a:noFill/>
          <a:ln>
            <a:solidFill>
              <a:srgbClr val="C00000"/>
            </a:solidFill>
          </a:ln>
        </p:spPr>
        <p:txBody>
          <a:bodyPr wrap="square" rtlCol="0">
            <a:noAutofit/>
          </a:bodyPr>
          <a:p>
            <a:pPr indent="0">
              <a:buFont typeface="Arial" panose="020B0604020202020204" pitchFamily="34" charset="0"/>
              <a:buNone/>
            </a:pPr>
            <a:r>
              <a:rPr lang="zh-CN" sz="1600">
                <a:latin typeface="Times New Roman" panose="02020603050405020304" charset="0"/>
                <a:ea typeface="黑体" panose="02010609060101010101" charset="-122"/>
                <a:cs typeface="Times New Roman" panose="02020603050405020304" charset="0"/>
              </a:rPr>
              <a:t>机械失效表现：</a:t>
            </a:r>
            <a:endParaRPr lang="zh-CN" sz="1600">
              <a:latin typeface="Times New Roman" panose="02020603050405020304" charset="0"/>
              <a:ea typeface="黑体" panose="02010609060101010101" charset="-122"/>
              <a:cs typeface="Times New Roman" panose="02020603050405020304" charset="0"/>
            </a:endParaRPr>
          </a:p>
          <a:p>
            <a:pPr indent="0">
              <a:buFont typeface="Arial" panose="020B0604020202020204" pitchFamily="34" charset="0"/>
              <a:buNone/>
            </a:pP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界面缺陷、填充缺陷、裂纹、翘曲、断裂、互连性下降，影响电学特性。</a:t>
            </a:r>
            <a:endParaRPr lang="zh-CN" sz="1600">
              <a:latin typeface="Times New Roman" panose="02020603050405020304" charset="0"/>
              <a:ea typeface="黑体" panose="02010609060101010101" charset="-122"/>
              <a:cs typeface="Times New Roman" panose="02020603050405020304" charset="0"/>
            </a:endParaRPr>
          </a:p>
        </p:txBody>
      </p:sp>
      <p:pic>
        <p:nvPicPr>
          <p:cNvPr id="8" name="图片 7"/>
          <p:cNvPicPr>
            <a:picLocks noChangeAspect="1"/>
          </p:cNvPicPr>
          <p:nvPr/>
        </p:nvPicPr>
        <p:blipFill>
          <a:blip r:embed="rId3"/>
          <a:stretch>
            <a:fillRect/>
          </a:stretch>
        </p:blipFill>
        <p:spPr>
          <a:xfrm>
            <a:off x="8616315" y="4206240"/>
            <a:ext cx="2838450" cy="2116455"/>
          </a:xfrm>
          <a:prstGeom prst="rect">
            <a:avLst/>
          </a:prstGeom>
        </p:spPr>
      </p:pic>
      <p:sp>
        <p:nvSpPr>
          <p:cNvPr id="9" name="下箭头 8"/>
          <p:cNvSpPr/>
          <p:nvPr/>
        </p:nvSpPr>
        <p:spPr>
          <a:xfrm rot="16200000">
            <a:off x="7931150" y="2564765"/>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下箭头 9"/>
          <p:cNvSpPr/>
          <p:nvPr/>
        </p:nvSpPr>
        <p:spPr>
          <a:xfrm>
            <a:off x="10632440" y="3860800"/>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83569" y="760288"/>
            <a:ext cx="11424863" cy="5085708"/>
          </a:xfrm>
          <a:prstGeom prst="roundRect">
            <a:avLst>
              <a:gd name="adj" fmla="val 7816"/>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a:off x="0" y="4669605"/>
            <a:ext cx="12192000" cy="2188395"/>
          </a:xfrm>
          <a:custGeom>
            <a:avLst/>
            <a:gdLst>
              <a:gd name="connsiteX0" fmla="*/ 416101 w 12192000"/>
              <a:gd name="connsiteY0" fmla="*/ 0 h 2188395"/>
              <a:gd name="connsiteX1" fmla="*/ 5514777 w 12192000"/>
              <a:gd name="connsiteY1" fmla="*/ 0 h 2188395"/>
              <a:gd name="connsiteX2" fmla="*/ 5525570 w 12192000"/>
              <a:gd name="connsiteY2" fmla="*/ 107072 h 2188395"/>
              <a:gd name="connsiteX3" fmla="*/ 6096000 w 12192000"/>
              <a:gd name="connsiteY3" fmla="*/ 571985 h 2188395"/>
              <a:gd name="connsiteX4" fmla="*/ 6666430 w 12192000"/>
              <a:gd name="connsiteY4" fmla="*/ 107072 h 2188395"/>
              <a:gd name="connsiteX5" fmla="*/ 6677224 w 12192000"/>
              <a:gd name="connsiteY5" fmla="*/ 0 h 2188395"/>
              <a:gd name="connsiteX6" fmla="*/ 11775899 w 12192000"/>
              <a:gd name="connsiteY6" fmla="*/ 0 h 2188395"/>
              <a:gd name="connsiteX7" fmla="*/ 12192000 w 12192000"/>
              <a:gd name="connsiteY7" fmla="*/ 416101 h 2188395"/>
              <a:gd name="connsiteX8" fmla="*/ 12192000 w 12192000"/>
              <a:gd name="connsiteY8" fmla="*/ 2188395 h 2188395"/>
              <a:gd name="connsiteX9" fmla="*/ 0 w 12192000"/>
              <a:gd name="connsiteY9" fmla="*/ 2188395 h 2188395"/>
              <a:gd name="connsiteX10" fmla="*/ 0 w 12192000"/>
              <a:gd name="connsiteY10" fmla="*/ 416101 h 2188395"/>
              <a:gd name="connsiteX11" fmla="*/ 416101 w 12192000"/>
              <a:gd name="connsiteY11" fmla="*/ 0 h 2188395"/>
            </a:gdLst>
            <a:ahLst/>
            <a:cxnLst/>
            <a:rect l="l" t="t" r="r" b="b"/>
            <a:pathLst>
              <a:path w="12192000" h="2188395">
                <a:moveTo>
                  <a:pt x="416101" y="0"/>
                </a:moveTo>
                <a:lnTo>
                  <a:pt x="5514777" y="0"/>
                </a:lnTo>
                <a:lnTo>
                  <a:pt x="5525570" y="107072"/>
                </a:lnTo>
                <a:cubicBezTo>
                  <a:pt x="5579864" y="372398"/>
                  <a:pt x="5814624" y="571985"/>
                  <a:pt x="6096000" y="571985"/>
                </a:cubicBezTo>
                <a:cubicBezTo>
                  <a:pt x="6377377" y="571985"/>
                  <a:pt x="6612136" y="372398"/>
                  <a:pt x="6666430" y="107072"/>
                </a:cubicBezTo>
                <a:lnTo>
                  <a:pt x="6677224" y="0"/>
                </a:lnTo>
                <a:lnTo>
                  <a:pt x="11775899" y="0"/>
                </a:lnTo>
                <a:cubicBezTo>
                  <a:pt x="12005705" y="0"/>
                  <a:pt x="12192000" y="186295"/>
                  <a:pt x="12192000" y="416101"/>
                </a:cubicBezTo>
                <a:lnTo>
                  <a:pt x="12192000" y="2188395"/>
                </a:lnTo>
                <a:lnTo>
                  <a:pt x="0" y="2188395"/>
                </a:lnTo>
                <a:lnTo>
                  <a:pt x="0" y="416101"/>
                </a:lnTo>
                <a:cubicBezTo>
                  <a:pt x="0" y="186295"/>
                  <a:pt x="186295" y="0"/>
                  <a:pt x="416101" y="0"/>
                </a:cubicBezTo>
                <a:close/>
              </a:path>
            </a:pathLst>
          </a:custGeom>
          <a:gradFill>
            <a:gsLst>
              <a:gs pos="0">
                <a:schemeClr val="accent1"/>
              </a:gs>
              <a:gs pos="100000">
                <a:schemeClr val="accent1">
                  <a:lumMod val="60000"/>
                  <a:lumOff val="40000"/>
                </a:schemeClr>
              </a:gs>
            </a:gsLst>
            <a:lin ang="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199457" y="1547280"/>
            <a:ext cx="9793088" cy="2521288"/>
          </a:xfrm>
          <a:prstGeom prst="rect">
            <a:avLst/>
          </a:prstGeom>
          <a:noFill/>
          <a:ln>
            <a:noFill/>
          </a:ln>
        </p:spPr>
        <p:txBody>
          <a:bodyPr vert="horz" wrap="square" lIns="91440" tIns="45720" rIns="91440" bIns="45720" rtlCol="0" anchor="t"/>
          <a:lstStyle/>
          <a:p>
            <a:pPr algn="ctr">
              <a:lnSpc>
                <a:spcPct val="110000"/>
              </a:lnSpc>
            </a:pPr>
            <a:endParaRPr kumimoji="1" lang="zh-CN" altLang="en-US"/>
          </a:p>
        </p:txBody>
      </p:sp>
      <p:sp>
        <p:nvSpPr>
          <p:cNvPr id="9" name="标题 1"/>
          <p:cNvSpPr txBox="1"/>
          <p:nvPr/>
        </p:nvSpPr>
        <p:spPr>
          <a:xfrm>
            <a:off x="0" y="6153374"/>
            <a:ext cx="12192000" cy="403412"/>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0" y="6282465"/>
            <a:ext cx="12192000" cy="57553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842467"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1421948"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001429"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580910"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19" name="标题 1"/>
          <p:cNvCxnSpPr/>
          <p:nvPr/>
        </p:nvCxnSpPr>
        <p:spPr>
          <a:xfrm>
            <a:off x="2312894" y="6570232"/>
            <a:ext cx="9649610" cy="0"/>
          </a:xfrm>
          <a:prstGeom prst="line">
            <a:avLst/>
          </a:prstGeom>
          <a:noFill/>
          <a:ln w="6350" cap="sq">
            <a:gradFill>
              <a:gsLst>
                <a:gs pos="0">
                  <a:schemeClr val="accent1"/>
                </a:gs>
                <a:gs pos="100000">
                  <a:schemeClr val="accent1">
                    <a:lumMod val="20000"/>
                    <a:lumOff val="80000"/>
                    <a:alpha val="0"/>
                  </a:schemeClr>
                </a:gs>
              </a:gsLst>
              <a:lin ang="0" scaled="0"/>
            </a:gradFill>
            <a:prstDash val="solid"/>
            <a:miter/>
          </a:ln>
        </p:spPr>
      </p:cxnSp>
      <p:sp>
        <p:nvSpPr>
          <p:cNvPr id="25" name="标题 1"/>
          <p:cNvSpPr txBox="1"/>
          <p:nvPr/>
        </p:nvSpPr>
        <p:spPr>
          <a:xfrm rot="5400000">
            <a:off x="10121040" y="2360492"/>
            <a:ext cx="540562" cy="937497"/>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26" name="标题 1"/>
          <p:cNvSpPr txBox="1"/>
          <p:nvPr/>
        </p:nvSpPr>
        <p:spPr>
          <a:xfrm>
            <a:off x="2840990" y="2660650"/>
            <a:ext cx="6323330" cy="1742440"/>
          </a:xfrm>
          <a:prstGeom prst="rect">
            <a:avLst/>
          </a:prstGeom>
          <a:noFill/>
          <a:ln>
            <a:noFill/>
          </a:ln>
        </p:spPr>
        <p:txBody>
          <a:bodyPr vert="horz" wrap="square" lIns="91440" tIns="45720" rIns="91440" bIns="45720" rtlCol="0" anchor="t"/>
          <a:lstStyle/>
          <a:p>
            <a:pPr algn="ctr">
              <a:lnSpc>
                <a:spcPct val="150000"/>
              </a:lnSpc>
            </a:pPr>
            <a:r>
              <a:rPr kumimoji="1" lang="zh-CN" altLang="en-US" sz="4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集成化的辐射探测器和光电图像传感器</a:t>
            </a:r>
            <a:endParaRPr kumimoji="1" lang="zh-CN" altLang="en-US" sz="4400">
              <a:ln w="12700">
                <a:noFill/>
              </a:ln>
              <a:solidFill>
                <a:schemeClr val="tx1">
                  <a:alpha val="100000"/>
                </a:schemeClr>
              </a:solidFill>
              <a:latin typeface="黑体" panose="02010609060101010101" charset="-122"/>
              <a:ea typeface="黑体" panose="02010609060101010101" charset="-122"/>
              <a:cs typeface="黑体" panose="02010609060101010101" charset="-122"/>
              <a:sym typeface="+mn-ea"/>
            </a:endParaRPr>
          </a:p>
        </p:txBody>
      </p:sp>
      <p:sp>
        <p:nvSpPr>
          <p:cNvPr id="28" name="标题 1"/>
          <p:cNvSpPr txBox="1"/>
          <p:nvPr/>
        </p:nvSpPr>
        <p:spPr>
          <a:xfrm>
            <a:off x="4175613" y="1456982"/>
            <a:ext cx="2457316" cy="952408"/>
          </a:xfrm>
          <a:prstGeom prst="rect">
            <a:avLst/>
          </a:prstGeom>
          <a:noFill/>
          <a:ln>
            <a:noFill/>
          </a:ln>
        </p:spPr>
        <p:txBody>
          <a:bodyPr vert="horz" wrap="square" lIns="91440" tIns="45720" rIns="91440" bIns="45720" rtlCol="0" anchor="b"/>
          <a:lstStyle/>
          <a:p>
            <a:pPr algn="r">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PART</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
        <p:nvSpPr>
          <p:cNvPr id="29" name="标题 1"/>
          <p:cNvSpPr txBox="1"/>
          <p:nvPr/>
        </p:nvSpPr>
        <p:spPr>
          <a:xfrm>
            <a:off x="6756400" y="1173480"/>
            <a:ext cx="1602740" cy="1235710"/>
          </a:xfrm>
          <a:prstGeom prst="rect">
            <a:avLst/>
          </a:prstGeom>
          <a:noFill/>
          <a:ln>
            <a:noFill/>
          </a:ln>
        </p:spPr>
        <p:txBody>
          <a:bodyPr vert="horz" wrap="square" lIns="91440" tIns="45720" rIns="91440" bIns="45720" rtlCol="0" anchor="b"/>
          <a:lstStyle/>
          <a:p>
            <a:pPr algn="l">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03</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辐射探测器和光电图像传感器</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集成化辐射探测器</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cs typeface="Times New Roman" panose="02020603050405020304" charset="0"/>
                <a:sym typeface="+mn-ea"/>
              </a:rPr>
              <a:t>单片集成式高响应光电探测器</a:t>
            </a:r>
            <a:endParaRPr lang="zh-CN" altLang="en-US" sz="2400">
              <a:latin typeface="黑体" panose="02010609060101010101" charset="-122"/>
              <a:ea typeface="黑体" panose="02010609060101010101" charset="-122"/>
              <a:cs typeface="Times New Roman" panose="02020603050405020304" charset="0"/>
              <a:sym typeface="+mn-ea"/>
            </a:endParaRPr>
          </a:p>
        </p:txBody>
      </p:sp>
      <p:pic>
        <p:nvPicPr>
          <p:cNvPr id="4" name="图片 3"/>
          <p:cNvPicPr>
            <a:picLocks noChangeAspect="1"/>
          </p:cNvPicPr>
          <p:nvPr/>
        </p:nvPicPr>
        <p:blipFill>
          <a:blip r:embed="rId1"/>
          <a:stretch>
            <a:fillRect/>
          </a:stretch>
        </p:blipFill>
        <p:spPr>
          <a:xfrm>
            <a:off x="1205230" y="4083050"/>
            <a:ext cx="5415915" cy="1852295"/>
          </a:xfrm>
          <a:prstGeom prst="rect">
            <a:avLst/>
          </a:prstGeom>
        </p:spPr>
      </p:pic>
      <p:pic>
        <p:nvPicPr>
          <p:cNvPr id="11" name="图片 10"/>
          <p:cNvPicPr>
            <a:picLocks noChangeAspect="1"/>
          </p:cNvPicPr>
          <p:nvPr/>
        </p:nvPicPr>
        <p:blipFill>
          <a:blip r:embed="rId2"/>
          <a:stretch>
            <a:fillRect/>
          </a:stretch>
        </p:blipFill>
        <p:spPr>
          <a:xfrm>
            <a:off x="7104380" y="2021840"/>
            <a:ext cx="3763645" cy="1566545"/>
          </a:xfrm>
          <a:prstGeom prst="rect">
            <a:avLst/>
          </a:prstGeom>
        </p:spPr>
      </p:pic>
      <p:pic>
        <p:nvPicPr>
          <p:cNvPr id="12" name="图片 11"/>
          <p:cNvPicPr>
            <a:picLocks noChangeAspect="1"/>
          </p:cNvPicPr>
          <p:nvPr/>
        </p:nvPicPr>
        <p:blipFill>
          <a:blip r:embed="rId3"/>
          <a:stretch>
            <a:fillRect/>
          </a:stretch>
        </p:blipFill>
        <p:spPr>
          <a:xfrm>
            <a:off x="7176135" y="3737610"/>
            <a:ext cx="3526790" cy="2811145"/>
          </a:xfrm>
          <a:prstGeom prst="rect">
            <a:avLst/>
          </a:prstGeom>
        </p:spPr>
      </p:pic>
      <p:sp>
        <p:nvSpPr>
          <p:cNvPr id="18" name="下箭头 17"/>
          <p:cNvSpPr/>
          <p:nvPr/>
        </p:nvSpPr>
        <p:spPr>
          <a:xfrm rot="16200000">
            <a:off x="6671945" y="4509135"/>
            <a:ext cx="431800" cy="431800"/>
          </a:xfrm>
          <a:prstGeom prst="down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1199515" y="2173605"/>
            <a:ext cx="5493385" cy="1414780"/>
          </a:xfrm>
          <a:prstGeom prst="rect">
            <a:avLst/>
          </a:prstGeom>
          <a:noFill/>
          <a:ln>
            <a:solidFill>
              <a:srgbClr val="C00000"/>
            </a:solidFill>
          </a:ln>
        </p:spPr>
        <p:txBody>
          <a:bodyPr wrap="square" rtlCol="0">
            <a:noAutofit/>
          </a:bodyPr>
          <a:p>
            <a:pPr marL="285750" indent="-285750">
              <a:buFont typeface="Arial" panose="020B0604020202020204" pitchFamily="34" charset="0"/>
              <a:buChar char="•"/>
            </a:pPr>
            <a:r>
              <a:rPr lang="zh-CN" altLang="en-US" sz="1600">
                <a:solidFill>
                  <a:srgbClr val="000000"/>
                </a:solidFill>
                <a:latin typeface="黑体" panose="02010609060101010101" charset="-122"/>
                <a:ea typeface="黑体" panose="02010609060101010101" charset="-122"/>
                <a:cs typeface="黑体" panose="02010609060101010101" charset="-122"/>
                <a:sym typeface="+mn-ea"/>
              </a:rPr>
              <a:t>单片集成光电探测器件由光电探测单元和信号处理电路组成，通过光电二极管将入射光子转化为光生电流，再利用信号处理电路将光生电流转换为电压信号，结合后级放大电路处理，最终输出满足幅度要求的电压或数字信号。</a:t>
            </a:r>
            <a:endParaRPr lang="zh-CN" sz="1600">
              <a:latin typeface="Times New Roman" panose="02020603050405020304" charset="0"/>
              <a:ea typeface="黑体" panose="02010609060101010101" charset="-122"/>
              <a:cs typeface="Times New Roman" panose="020206030504050203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1156970" y="2493010"/>
            <a:ext cx="10191115" cy="3096260"/>
          </a:xfrm>
          <a:prstGeom prst="rect">
            <a:avLst/>
          </a:prstGeom>
          <a:solidFill>
            <a:srgbClr val="000000">
              <a:alpha val="0"/>
            </a:srgbClr>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辐射探测器和光电图像传感器</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集成化光电图像传感器</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sp>
        <p:nvSpPr>
          <p:cNvPr id="29" name="内容占位符 2"/>
          <p:cNvSpPr>
            <a:spLocks noGrp="1"/>
          </p:cNvSpPr>
          <p:nvPr/>
        </p:nvSpPr>
        <p:spPr>
          <a:xfrm>
            <a:off x="983615" y="1843405"/>
            <a:ext cx="10258425" cy="666750"/>
          </a:xfrm>
          <a:prstGeom prst="rect">
            <a:avLst/>
          </a:prstGeom>
          <a:noFill/>
          <a:ln w="9525">
            <a:noFill/>
          </a:ln>
        </p:spPr>
        <p:txBody>
          <a:bodyPr vert="horz" wrap="square" lIns="91440" tIns="45720" rIns="91440" bIns="45720" anchor="t"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黑体" panose="02010609060101010101" charset="-122"/>
                <a:ea typeface="黑体" panose="02010609060101010101"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Char char="•"/>
            </a:pPr>
            <a:r>
              <a:rPr lang="zh-CN" altLang="en-US" sz="2000">
                <a:latin typeface="Times New Roman" panose="02020603050405020304" charset="0"/>
                <a:cs typeface="Times New Roman" panose="02020603050405020304" charset="0"/>
              </a:rPr>
              <a:t>索尼</a:t>
            </a:r>
            <a:r>
              <a:rPr lang="en-US" altLang="zh-CN" sz="2000">
                <a:latin typeface="Times New Roman" panose="02020603050405020304" charset="0"/>
                <a:cs typeface="Times New Roman" panose="02020603050405020304" charset="0"/>
              </a:rPr>
              <a:t>CIS</a:t>
            </a:r>
            <a:r>
              <a:rPr lang="zh-CN" altLang="en-US" sz="2000">
                <a:latin typeface="Times New Roman" panose="02020603050405020304" charset="0"/>
                <a:cs typeface="Times New Roman" panose="02020603050405020304" charset="0"/>
              </a:rPr>
              <a:t>发展：</a:t>
            </a:r>
            <a:r>
              <a:rPr kumimoji="1" lang="en-US" sz="2000">
                <a:latin typeface="Times New Roman" panose="02020603050405020304" charset="0"/>
                <a:cs typeface="Times New Roman" panose="02020603050405020304" charset="0"/>
                <a:sym typeface="+mn-ea"/>
              </a:rPr>
              <a:t>FSI   ---&gt;   BSI   ---&gt;   </a:t>
            </a:r>
            <a:r>
              <a:rPr lang="en-US" altLang="zh-CN" sz="2000">
                <a:latin typeface="Times New Roman" panose="02020603050405020304" charset="0"/>
                <a:cs typeface="Times New Roman" panose="02020603050405020304" charset="0"/>
                <a:sym typeface="+mn-ea"/>
              </a:rPr>
              <a:t>3D-stacked</a:t>
            </a:r>
            <a:r>
              <a:rPr lang="en-US" altLang="zh-CN" sz="2000">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sym typeface="+mn-ea"/>
            </a:endParaRPr>
          </a:p>
        </p:txBody>
      </p:sp>
      <p:pic>
        <p:nvPicPr>
          <p:cNvPr id="27" name="图片 26"/>
          <p:cNvPicPr>
            <a:picLocks noChangeAspect="1"/>
          </p:cNvPicPr>
          <p:nvPr>
            <p:custDataLst>
              <p:tags r:id="rId2"/>
            </p:custDataLst>
          </p:nvPr>
        </p:nvPicPr>
        <p:blipFill>
          <a:blip r:embed="rId3"/>
          <a:srcRect t="5573" b="6384"/>
          <a:stretch>
            <a:fillRect/>
          </a:stretch>
        </p:blipFill>
        <p:spPr>
          <a:xfrm>
            <a:off x="1344295" y="2640330"/>
            <a:ext cx="3159125" cy="2277110"/>
          </a:xfrm>
          <a:prstGeom prst="rect">
            <a:avLst/>
          </a:prstGeom>
        </p:spPr>
      </p:pic>
      <p:sp>
        <p:nvSpPr>
          <p:cNvPr id="21" name="文本框 20"/>
          <p:cNvSpPr txBox="1"/>
          <p:nvPr>
            <p:custDataLst>
              <p:tags r:id="rId4"/>
            </p:custDataLst>
          </p:nvPr>
        </p:nvSpPr>
        <p:spPr>
          <a:xfrm>
            <a:off x="1254125" y="5157470"/>
            <a:ext cx="3105785" cy="363220"/>
          </a:xfrm>
          <a:prstGeom prst="rect">
            <a:avLst/>
          </a:prstGeom>
          <a:noFill/>
        </p:spPr>
        <p:txBody>
          <a:bodyPr wrap="square" rtlCol="0">
            <a:noAutofit/>
          </a:bodyPr>
          <a:p>
            <a:pPr indent="0" fontAlgn="auto">
              <a:lnSpc>
                <a:spcPct val="150000"/>
              </a:lnSpc>
              <a:buFont typeface="Arial" panose="020B0604020202020204" pitchFamily="34" charset="0"/>
              <a:buNone/>
            </a:pPr>
            <a:r>
              <a:rPr lang="en-US" altLang="zh-CN" sz="1200">
                <a:latin typeface="Times New Roman" panose="02020603050405020304" charset="0"/>
                <a:ea typeface="黑体" panose="02010609060101010101" charset="-122"/>
                <a:cs typeface="Times New Roman" panose="02020603050405020304" charset="0"/>
                <a:sym typeface="+mn-ea"/>
              </a:rPr>
              <a:t>2016</a:t>
            </a:r>
            <a:r>
              <a:rPr lang="zh-CN" altLang="en-US" sz="1200">
                <a:latin typeface="Times New Roman" panose="02020603050405020304" charset="0"/>
                <a:ea typeface="黑体" panose="02010609060101010101" charset="-122"/>
                <a:cs typeface="Times New Roman" panose="02020603050405020304" charset="0"/>
                <a:sym typeface="+mn-ea"/>
              </a:rPr>
              <a:t>传统堆叠</a:t>
            </a:r>
            <a:r>
              <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rPr>
              <a:t>CIS+ISP（</a:t>
            </a:r>
            <a:r>
              <a:rPr lang="en-US" altLang="zh-CN" sz="1200">
                <a:solidFill>
                  <a:schemeClr val="tx1"/>
                </a:solidFill>
                <a:latin typeface="Times New Roman" panose="02020603050405020304" charset="0"/>
                <a:ea typeface="黑体" panose="02010609060101010101" charset="-122"/>
                <a:cs typeface="Times New Roman" panose="02020603050405020304" charset="0"/>
                <a:sym typeface="+mn-ea"/>
              </a:rPr>
              <a:t>TSV Cu-Cu-2w</a:t>
            </a:r>
            <a:r>
              <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rPr>
              <a:t>）</a:t>
            </a:r>
            <a:endPar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endParaRPr>
          </a:p>
        </p:txBody>
      </p:sp>
      <p:pic>
        <p:nvPicPr>
          <p:cNvPr id="19" name="图片 18"/>
          <p:cNvPicPr>
            <a:picLocks noChangeAspect="1"/>
          </p:cNvPicPr>
          <p:nvPr>
            <p:custDataLst>
              <p:tags r:id="rId5"/>
            </p:custDataLst>
          </p:nvPr>
        </p:nvPicPr>
        <p:blipFill>
          <a:blip r:embed="rId6"/>
          <a:srcRect b="14310"/>
          <a:stretch>
            <a:fillRect/>
          </a:stretch>
        </p:blipFill>
        <p:spPr>
          <a:xfrm>
            <a:off x="4799965" y="2708910"/>
            <a:ext cx="2927350" cy="1954530"/>
          </a:xfrm>
          <a:prstGeom prst="rect">
            <a:avLst/>
          </a:prstGeom>
        </p:spPr>
      </p:pic>
      <p:sp>
        <p:nvSpPr>
          <p:cNvPr id="20" name="文本框 19"/>
          <p:cNvSpPr txBox="1"/>
          <p:nvPr>
            <p:custDataLst>
              <p:tags r:id="rId7"/>
            </p:custDataLst>
          </p:nvPr>
        </p:nvSpPr>
        <p:spPr>
          <a:xfrm>
            <a:off x="4968875" y="5140960"/>
            <a:ext cx="2900680" cy="363220"/>
          </a:xfrm>
          <a:prstGeom prst="rect">
            <a:avLst/>
          </a:prstGeom>
          <a:noFill/>
        </p:spPr>
        <p:txBody>
          <a:bodyPr wrap="square" rtlCol="0">
            <a:noAutofit/>
          </a:bodyPr>
          <a:p>
            <a:pPr indent="0" fontAlgn="auto">
              <a:lnSpc>
                <a:spcPct val="150000"/>
              </a:lnSpc>
              <a:buFont typeface="Arial" panose="020B0604020202020204" pitchFamily="34" charset="0"/>
              <a:buNone/>
            </a:pPr>
            <a:r>
              <a:rPr lang="en-US" altLang="zh-CN" sz="1200">
                <a:latin typeface="Times New Roman" panose="02020603050405020304" charset="0"/>
                <a:ea typeface="黑体" panose="02010609060101010101" charset="-122"/>
                <a:cs typeface="Times New Roman" panose="02020603050405020304" charset="0"/>
                <a:sym typeface="+mn-ea"/>
              </a:rPr>
              <a:t> 2019</a:t>
            </a:r>
            <a:r>
              <a:rPr lang="zh-CN" altLang="en-US" sz="1200">
                <a:latin typeface="Times New Roman" panose="02020603050405020304" charset="0"/>
                <a:ea typeface="黑体" panose="02010609060101010101" charset="-122"/>
                <a:cs typeface="Times New Roman" panose="02020603050405020304" charset="0"/>
                <a:sym typeface="+mn-ea"/>
              </a:rPr>
              <a:t>新型</a:t>
            </a:r>
            <a:r>
              <a:rPr lang="zh-CN" altLang="en-US" sz="1200">
                <a:latin typeface="Times New Roman" panose="02020603050405020304" charset="0"/>
                <a:ea typeface="黑体" panose="02010609060101010101" charset="-122"/>
                <a:cs typeface="Times New Roman" panose="02020603050405020304" charset="0"/>
                <a:sym typeface="+mn-ea"/>
              </a:rPr>
              <a:t>堆叠</a:t>
            </a:r>
            <a:r>
              <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rPr>
              <a:t>CIS（</a:t>
            </a:r>
            <a:r>
              <a:rPr lang="en-US" altLang="zh-CN" sz="1200">
                <a:solidFill>
                  <a:schemeClr val="tx1"/>
                </a:solidFill>
                <a:latin typeface="Times New Roman" panose="02020603050405020304" charset="0"/>
                <a:ea typeface="黑体" panose="02010609060101010101" charset="-122"/>
                <a:cs typeface="Times New Roman" panose="02020603050405020304" charset="0"/>
                <a:sym typeface="+mn-ea"/>
              </a:rPr>
              <a:t>TSV Cu-Cu-150w</a:t>
            </a:r>
            <a:r>
              <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rPr>
              <a:t>）</a:t>
            </a:r>
            <a:endPar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endParaRPr>
          </a:p>
        </p:txBody>
      </p:sp>
      <p:pic>
        <p:nvPicPr>
          <p:cNvPr id="22" name="图片 21"/>
          <p:cNvPicPr>
            <a:picLocks noChangeAspect="1"/>
          </p:cNvPicPr>
          <p:nvPr>
            <p:custDataLst>
              <p:tags r:id="rId8"/>
            </p:custDataLst>
          </p:nvPr>
        </p:nvPicPr>
        <p:blipFill>
          <a:blip r:embed="rId9"/>
          <a:stretch>
            <a:fillRect/>
          </a:stretch>
        </p:blipFill>
        <p:spPr>
          <a:xfrm>
            <a:off x="7967980" y="2637155"/>
            <a:ext cx="2981960" cy="2175510"/>
          </a:xfrm>
          <a:prstGeom prst="rect">
            <a:avLst/>
          </a:prstGeom>
        </p:spPr>
      </p:pic>
      <p:sp>
        <p:nvSpPr>
          <p:cNvPr id="23" name="文本框 22"/>
          <p:cNvSpPr txBox="1"/>
          <p:nvPr>
            <p:custDataLst>
              <p:tags r:id="rId10"/>
            </p:custDataLst>
          </p:nvPr>
        </p:nvSpPr>
        <p:spPr>
          <a:xfrm>
            <a:off x="8540115" y="5124450"/>
            <a:ext cx="2519680" cy="363220"/>
          </a:xfrm>
          <a:prstGeom prst="rect">
            <a:avLst/>
          </a:prstGeom>
          <a:noFill/>
        </p:spPr>
        <p:txBody>
          <a:bodyPr wrap="square" rtlCol="0">
            <a:noAutofit/>
          </a:bodyPr>
          <a:p>
            <a:pPr indent="0" fontAlgn="auto">
              <a:lnSpc>
                <a:spcPct val="150000"/>
              </a:lnSpc>
              <a:buFont typeface="Arial" panose="020B0604020202020204" pitchFamily="34" charset="0"/>
              <a:buNone/>
            </a:pPr>
            <a:r>
              <a:rPr lang="en-US" altLang="zh-CN" sz="1200">
                <a:latin typeface="Times New Roman" panose="02020603050405020304" charset="0"/>
                <a:ea typeface="黑体" panose="02010609060101010101" charset="-122"/>
                <a:cs typeface="Times New Roman" panose="02020603050405020304" charset="0"/>
                <a:sym typeface="+mn-ea"/>
              </a:rPr>
              <a:t>2021</a:t>
            </a:r>
            <a:r>
              <a:rPr lang="zh-CN" altLang="en-US" sz="1200">
                <a:latin typeface="Times New Roman" panose="02020603050405020304" charset="0"/>
                <a:ea typeface="黑体" panose="02010609060101010101" charset="-122"/>
                <a:cs typeface="Times New Roman" panose="02020603050405020304" charset="0"/>
                <a:sym typeface="+mn-ea"/>
              </a:rPr>
              <a:t>双层堆叠</a:t>
            </a:r>
            <a:r>
              <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rPr>
              <a:t>CIS（</a:t>
            </a:r>
            <a:r>
              <a:rPr lang="en-US" altLang="zh-CN" sz="1200">
                <a:latin typeface="Times New Roman" panose="02020603050405020304" charset="0"/>
                <a:ea typeface="黑体" panose="02010609060101010101" charset="-122"/>
                <a:cs typeface="Times New Roman" panose="02020603050405020304" charset="0"/>
                <a:sym typeface="+mn-ea"/>
              </a:rPr>
              <a:t>LYT-T808</a:t>
            </a:r>
            <a:r>
              <a:rPr lang="zh-CN" altLang="en-US" sz="1200">
                <a:solidFill>
                  <a:schemeClr val="tx1"/>
                </a:solidFill>
                <a:latin typeface="Times New Roman" panose="02020603050405020304" charset="0"/>
                <a:ea typeface="黑体" panose="02010609060101010101" charset="-122"/>
                <a:cs typeface="Times New Roman" panose="02020603050405020304" charset="0"/>
                <a:sym typeface="+mn-ea"/>
              </a:rPr>
              <a:t>）</a:t>
            </a:r>
            <a:endParaRPr lang="en-US" altLang="zh-CN" sz="1200">
              <a:solidFill>
                <a:schemeClr val="tx1"/>
              </a:solidFill>
              <a:latin typeface="Times New Roman" panose="02020603050405020304" charset="0"/>
              <a:ea typeface="黑体" panose="02010609060101010101" charset="-122"/>
              <a:cs typeface="Times New Roman" panose="02020603050405020304" charset="0"/>
              <a:sym typeface="+mn-ea"/>
            </a:endParaRPr>
          </a:p>
        </p:txBody>
      </p:sp>
      <p:sp>
        <p:nvSpPr>
          <p:cNvPr id="2" name="文本框 1"/>
          <p:cNvSpPr txBox="1"/>
          <p:nvPr/>
        </p:nvSpPr>
        <p:spPr>
          <a:xfrm>
            <a:off x="1156335" y="5715635"/>
            <a:ext cx="10191750" cy="804545"/>
          </a:xfrm>
          <a:prstGeom prst="rect">
            <a:avLst/>
          </a:prstGeom>
          <a:noFill/>
          <a:ln>
            <a:solidFill>
              <a:srgbClr val="C00000"/>
            </a:solidFill>
          </a:ln>
        </p:spPr>
        <p:txBody>
          <a:bodyPr wrap="square" rtlCol="0">
            <a:noAutofit/>
          </a:bodyPr>
          <a:p>
            <a:pPr marL="285750" indent="-285750">
              <a:buFont typeface="Arial" panose="020B0604020202020204" pitchFamily="34" charset="0"/>
              <a:buChar char="•"/>
            </a:pPr>
            <a:r>
              <a:rPr lang="zh-CN" sz="1600">
                <a:latin typeface="黑体" panose="02010609060101010101" charset="-122"/>
                <a:ea typeface="黑体" panose="02010609060101010101" charset="-122"/>
                <a:cs typeface="黑体" panose="02010609060101010101" charset="-122"/>
              </a:rPr>
              <a:t>架构特征演进：二维</a:t>
            </a:r>
            <a:r>
              <a:rPr kumimoji="1" lang="en-US" sz="1600">
                <a:latin typeface="黑体" panose="02010609060101010101" charset="-122"/>
                <a:ea typeface="黑体" panose="02010609060101010101" charset="-122"/>
                <a:cs typeface="黑体" panose="02010609060101010101" charset="-122"/>
                <a:sym typeface="+mn-ea"/>
              </a:rPr>
              <a:t>---&gt; </a:t>
            </a:r>
            <a:r>
              <a:rPr kumimoji="1" lang="zh-CN" altLang="en-US" sz="1600">
                <a:latin typeface="黑体" panose="02010609060101010101" charset="-122"/>
                <a:ea typeface="黑体" panose="02010609060101010101" charset="-122"/>
                <a:cs typeface="黑体" panose="02010609060101010101" charset="-122"/>
                <a:sym typeface="+mn-ea"/>
              </a:rPr>
              <a:t>三维堆叠（</a:t>
            </a:r>
            <a:r>
              <a:rPr kumimoji="1" lang="en-US" altLang="zh-CN" sz="1600">
                <a:latin typeface="黑体" panose="02010609060101010101" charset="-122"/>
                <a:ea typeface="黑体" panose="02010609060101010101" charset="-122"/>
                <a:cs typeface="黑体" panose="02010609060101010101" charset="-122"/>
                <a:sym typeface="+mn-ea"/>
              </a:rPr>
              <a:t>TSV</a:t>
            </a:r>
            <a:r>
              <a:rPr kumimoji="1" lang="en-US" sz="1600">
                <a:latin typeface="Times New Roman" panose="02020603050405020304" charset="0"/>
                <a:cs typeface="Times New Roman" panose="02020603050405020304" charset="0"/>
                <a:sym typeface="+mn-ea"/>
              </a:rPr>
              <a:t>---&gt; Bonding</a:t>
            </a:r>
            <a:r>
              <a:rPr kumimoji="1" lang="zh-CN" altLang="en-US" sz="1600">
                <a:latin typeface="黑体" panose="02010609060101010101" charset="-122"/>
                <a:ea typeface="黑体" panose="02010609060101010101" charset="-122"/>
                <a:cs typeface="黑体" panose="02010609060101010101" charset="-122"/>
                <a:sym typeface="+mn-ea"/>
              </a:rPr>
              <a:t>）</a:t>
            </a: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性能参数演进：暗电流随着堆叠的演进越来越小。</a:t>
            </a:r>
            <a:endParaRPr lang="zh-CN"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发展趋势：</a:t>
            </a:r>
            <a:r>
              <a:rPr lang="zh-CN" sz="1600">
                <a:latin typeface="Times New Roman" panose="02020603050405020304" charset="0"/>
                <a:ea typeface="黑体" panose="02010609060101010101" charset="-122"/>
                <a:cs typeface="Times New Roman" panose="02020603050405020304" charset="0"/>
                <a:sym typeface="+mn-ea"/>
              </a:rPr>
              <a:t>感存算一体化、热功耗和热处理。</a:t>
            </a:r>
            <a:endParaRPr lang="zh-CN" sz="1600">
              <a:latin typeface="Times New Roman" panose="02020603050405020304" charset="0"/>
              <a:ea typeface="黑体" panose="02010609060101010101" charset="-122"/>
              <a:cs typeface="Times New Roman" panose="02020603050405020304" charset="0"/>
              <a:sym typeface="+mn-ea"/>
            </a:endParaRPr>
          </a:p>
          <a:p>
            <a:pPr marL="285750" indent="-285750">
              <a:buFont typeface="Arial" panose="020B0604020202020204" pitchFamily="34" charset="0"/>
              <a:buChar char="•"/>
            </a:pPr>
            <a:endParaRPr lang="zh-CN" sz="1600">
              <a:latin typeface="Times New Roman" panose="02020603050405020304" charset="0"/>
              <a:ea typeface="黑体" panose="02010609060101010101" charset="-122"/>
              <a:cs typeface="Times New Roman" panose="02020603050405020304" charset="0"/>
            </a:endParaRPr>
          </a:p>
        </p:txBody>
      </p:sp>
      <p:pic>
        <p:nvPicPr>
          <p:cNvPr id="9" name="图片 8"/>
          <p:cNvPicPr>
            <a:picLocks noChangeAspect="1"/>
          </p:cNvPicPr>
          <p:nvPr>
            <p:custDataLst>
              <p:tags r:id="rId11"/>
            </p:custDataLst>
          </p:nvPr>
        </p:nvPicPr>
        <p:blipFill>
          <a:blip r:embed="rId12"/>
          <a:srcRect b="9886"/>
          <a:stretch>
            <a:fillRect/>
          </a:stretch>
        </p:blipFill>
        <p:spPr>
          <a:xfrm>
            <a:off x="8040370" y="44450"/>
            <a:ext cx="3411220" cy="243268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图片 41"/>
          <p:cNvPicPr>
            <a:picLocks noChangeAspect="1"/>
          </p:cNvPicPr>
          <p:nvPr/>
        </p:nvPicPr>
        <p:blipFill>
          <a:blip r:embed="rId1"/>
          <a:stretch>
            <a:fillRect/>
          </a:stretch>
        </p:blipFill>
        <p:spPr>
          <a:xfrm>
            <a:off x="5249545" y="3582035"/>
            <a:ext cx="2448560" cy="1829435"/>
          </a:xfrm>
          <a:prstGeom prst="rect">
            <a:avLst/>
          </a:prstGeom>
        </p:spPr>
      </p:pic>
      <p:sp>
        <p:nvSpPr>
          <p:cNvPr id="49" name="矩形 48"/>
          <p:cNvSpPr/>
          <p:nvPr/>
        </p:nvSpPr>
        <p:spPr>
          <a:xfrm>
            <a:off x="8399780" y="1125220"/>
            <a:ext cx="3312795" cy="4648200"/>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研究背景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grpSp>
        <p:nvGrpSpPr>
          <p:cNvPr id="25" name="组合 24"/>
          <p:cNvGrpSpPr/>
          <p:nvPr/>
        </p:nvGrpSpPr>
        <p:grpSpPr>
          <a:xfrm rot="0">
            <a:off x="695325" y="1120775"/>
            <a:ext cx="2663825" cy="5045075"/>
            <a:chOff x="869" y="2217"/>
            <a:chExt cx="4195" cy="7945"/>
          </a:xfrm>
        </p:grpSpPr>
        <p:pic>
          <p:nvPicPr>
            <p:cNvPr id="9" name="图片 8" descr="p1"/>
            <p:cNvPicPr>
              <a:picLocks noChangeAspect="1"/>
            </p:cNvPicPr>
            <p:nvPr/>
          </p:nvPicPr>
          <p:blipFill>
            <a:blip r:embed="rId2"/>
            <a:stretch>
              <a:fillRect/>
            </a:stretch>
          </p:blipFill>
          <p:spPr>
            <a:xfrm>
              <a:off x="1094" y="4733"/>
              <a:ext cx="3635" cy="2067"/>
            </a:xfrm>
            <a:prstGeom prst="rect">
              <a:avLst/>
            </a:prstGeom>
          </p:spPr>
        </p:pic>
        <p:pic>
          <p:nvPicPr>
            <p:cNvPr id="11" name="图片 10" descr="p2"/>
            <p:cNvPicPr>
              <a:picLocks noChangeAspect="1"/>
            </p:cNvPicPr>
            <p:nvPr/>
          </p:nvPicPr>
          <p:blipFill>
            <a:blip r:embed="rId3"/>
            <a:srcRect l="11146" r="10832"/>
            <a:stretch>
              <a:fillRect/>
            </a:stretch>
          </p:blipFill>
          <p:spPr>
            <a:xfrm>
              <a:off x="1093" y="7001"/>
              <a:ext cx="3636" cy="2358"/>
            </a:xfrm>
            <a:prstGeom prst="rect">
              <a:avLst/>
            </a:prstGeom>
          </p:spPr>
        </p:pic>
        <p:sp>
          <p:nvSpPr>
            <p:cNvPr id="12" name="文本框 11"/>
            <p:cNvSpPr txBox="1"/>
            <p:nvPr/>
          </p:nvSpPr>
          <p:spPr>
            <a:xfrm>
              <a:off x="1094" y="2238"/>
              <a:ext cx="3963" cy="2373"/>
            </a:xfrm>
            <a:prstGeom prst="rect">
              <a:avLst/>
            </a:prstGeom>
            <a:noFill/>
          </p:spPr>
          <p:txBody>
            <a:bodyPr wrap="square" rtlCol="0">
              <a:spAutoFit/>
            </a:bodyPr>
            <a:p>
              <a:pPr>
                <a:lnSpc>
                  <a:spcPct val="100000"/>
                </a:lnSpc>
              </a:pPr>
              <a:r>
                <a:rPr lang="zh-CN" altLang="en-US" sz="2000" b="1">
                  <a:latin typeface="黑体" panose="02010609060101010101" charset="-122"/>
                  <a:ea typeface="黑体" panose="02010609060101010101" charset="-122"/>
                </a:rPr>
                <a:t>脉冲辐射场特点：</a:t>
              </a:r>
              <a:endParaRPr lang="zh-CN" altLang="en-US" sz="2000" b="1">
                <a:latin typeface="黑体" panose="02010609060101010101" charset="-122"/>
                <a:ea typeface="黑体" panose="02010609060101010101" charset="-122"/>
              </a:endParaRPr>
            </a:p>
            <a:p>
              <a:pPr>
                <a:lnSpc>
                  <a:spcPct val="100000"/>
                </a:lnSpc>
              </a:pPr>
              <a:endParaRPr lang="zh-CN" altLang="en-US">
                <a:latin typeface="黑体" panose="02010609060101010101" charset="-122"/>
                <a:ea typeface="黑体" panose="02010609060101010101" charset="-122"/>
              </a:endParaRPr>
            </a:p>
            <a:p>
              <a:pPr marL="285750" indent="-285750">
                <a:lnSpc>
                  <a:spcPct val="100000"/>
                </a:lnSpc>
                <a:buFont typeface="Arial" panose="020B0604020202020204" pitchFamily="34" charset="0"/>
                <a:buChar char="•"/>
              </a:pPr>
              <a:r>
                <a:rPr lang="zh-CN" altLang="en-US">
                  <a:latin typeface="黑体" panose="02010609060101010101" charset="-122"/>
                  <a:ea typeface="黑体" panose="02010609060101010101" charset="-122"/>
                </a:rPr>
                <a:t>持续时间短</a:t>
              </a:r>
              <a:r>
                <a:rPr lang="zh-CN" altLang="en-US">
                  <a:latin typeface="Times New Roman" panose="02020603050405020304" charset="0"/>
                  <a:ea typeface="黑体" panose="02010609060101010101" charset="-122"/>
                  <a:cs typeface="Times New Roman" panose="02020603050405020304" charset="0"/>
                </a:rPr>
                <a:t>（</a:t>
              </a:r>
              <a:r>
                <a:rPr lang="en-US" altLang="zh-CN">
                  <a:latin typeface="Times New Roman" panose="02020603050405020304" charset="0"/>
                  <a:ea typeface="黑体" panose="02010609060101010101" charset="-122"/>
                  <a:cs typeface="Times New Roman" panose="02020603050405020304" charset="0"/>
                </a:rPr>
                <a:t>ps-ns</a:t>
              </a:r>
              <a:r>
                <a:rPr lang="zh-CN" altLang="en-US">
                  <a:latin typeface="Times New Roman" panose="02020603050405020304" charset="0"/>
                  <a:ea typeface="黑体" panose="02010609060101010101" charset="-122"/>
                  <a:cs typeface="Times New Roman" panose="02020603050405020304" charset="0"/>
                </a:rPr>
                <a:t>）</a:t>
              </a:r>
              <a:endParaRPr lang="zh-CN" altLang="en-US">
                <a:latin typeface="黑体" panose="02010609060101010101" charset="-122"/>
                <a:ea typeface="黑体" panose="02010609060101010101" charset="-122"/>
              </a:endParaRPr>
            </a:p>
            <a:p>
              <a:pPr marL="285750" indent="-285750">
                <a:lnSpc>
                  <a:spcPct val="100000"/>
                </a:lnSpc>
                <a:buFont typeface="Arial" panose="020B0604020202020204" pitchFamily="34" charset="0"/>
                <a:buChar char="•"/>
              </a:pPr>
              <a:r>
                <a:rPr lang="zh-CN" altLang="en-US">
                  <a:latin typeface="黑体" panose="02010609060101010101" charset="-122"/>
                  <a:ea typeface="黑体" panose="02010609060101010101" charset="-122"/>
                </a:rPr>
                <a:t>瞬时能量强</a:t>
              </a:r>
              <a:endParaRPr lang="zh-CN" altLang="en-US">
                <a:latin typeface="黑体" panose="02010609060101010101" charset="-122"/>
                <a:ea typeface="黑体" panose="02010609060101010101" charset="-122"/>
              </a:endParaRPr>
            </a:p>
            <a:p>
              <a:pPr marL="285750" indent="-285750">
                <a:lnSpc>
                  <a:spcPct val="100000"/>
                </a:lnSpc>
                <a:buFont typeface="Arial" panose="020B0604020202020204" pitchFamily="34" charset="0"/>
                <a:buChar char="•"/>
              </a:pPr>
              <a:r>
                <a:rPr lang="zh-CN" altLang="en-US">
                  <a:latin typeface="黑体" panose="02010609060101010101" charset="-122"/>
                  <a:ea typeface="黑体" panose="02010609060101010101" charset="-122"/>
                </a:rPr>
                <a:t>宽能谱范围等</a:t>
              </a:r>
              <a:endParaRPr lang="zh-CN" altLang="en-US">
                <a:latin typeface="黑体" panose="02010609060101010101" charset="-122"/>
                <a:ea typeface="黑体" panose="02010609060101010101" charset="-122"/>
              </a:endParaRPr>
            </a:p>
          </p:txBody>
        </p:sp>
        <p:sp>
          <p:nvSpPr>
            <p:cNvPr id="21" name="矩形 20"/>
            <p:cNvSpPr/>
            <p:nvPr/>
          </p:nvSpPr>
          <p:spPr>
            <a:xfrm>
              <a:off x="869" y="2217"/>
              <a:ext cx="4195" cy="7378"/>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圆角矩形 22"/>
            <p:cNvSpPr/>
            <p:nvPr/>
          </p:nvSpPr>
          <p:spPr>
            <a:xfrm>
              <a:off x="869" y="9595"/>
              <a:ext cx="4195" cy="567"/>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黑体" panose="02010609060101010101" charset="-122"/>
                  <a:ea typeface="黑体" panose="02010609060101010101" charset="-122"/>
                </a:rPr>
                <a:t>应用背景</a:t>
              </a:r>
              <a:endParaRPr lang="zh-CN" altLang="en-US">
                <a:latin typeface="黑体" panose="02010609060101010101" charset="-122"/>
                <a:ea typeface="黑体" panose="02010609060101010101" charset="-122"/>
              </a:endParaRPr>
            </a:p>
          </p:txBody>
        </p:sp>
      </p:grpSp>
      <p:sp>
        <p:nvSpPr>
          <p:cNvPr id="38" name="矩形 37"/>
          <p:cNvSpPr/>
          <p:nvPr/>
        </p:nvSpPr>
        <p:spPr>
          <a:xfrm>
            <a:off x="4539615" y="1125220"/>
            <a:ext cx="3545205" cy="2226945"/>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a:off x="4530725" y="3519805"/>
            <a:ext cx="3544570" cy="2226945"/>
          </a:xfrm>
          <a:prstGeom prst="rect">
            <a:avLst/>
          </a:prstGeom>
          <a:noFill/>
          <a:ln w="127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圆角矩形 38"/>
          <p:cNvSpPr/>
          <p:nvPr/>
        </p:nvSpPr>
        <p:spPr>
          <a:xfrm>
            <a:off x="3848100" y="1785620"/>
            <a:ext cx="1236345" cy="85915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chemeClr val="bg1"/>
                </a:solidFill>
                <a:latin typeface="黑体" panose="02010609060101010101" charset="-122"/>
                <a:ea typeface="黑体" panose="02010609060101010101" charset="-122"/>
                <a:sym typeface="+mn-ea"/>
              </a:rPr>
              <a:t>新型</a:t>
            </a:r>
            <a:endParaRPr lang="zh-CN" altLang="en-US">
              <a:solidFill>
                <a:schemeClr val="bg1"/>
              </a:solidFill>
              <a:latin typeface="黑体" panose="02010609060101010101" charset="-122"/>
              <a:ea typeface="黑体" panose="02010609060101010101" charset="-122"/>
              <a:sym typeface="+mn-ea"/>
            </a:endParaRPr>
          </a:p>
          <a:p>
            <a:pPr algn="ctr"/>
            <a:r>
              <a:rPr lang="zh-CN" altLang="en-US">
                <a:solidFill>
                  <a:schemeClr val="bg1"/>
                </a:solidFill>
                <a:latin typeface="黑体" panose="02010609060101010101" charset="-122"/>
                <a:ea typeface="黑体" panose="02010609060101010101" charset="-122"/>
                <a:sym typeface="+mn-ea"/>
              </a:rPr>
              <a:t>探测器</a:t>
            </a:r>
            <a:endParaRPr lang="zh-CN" altLang="en-US"/>
          </a:p>
        </p:txBody>
      </p:sp>
      <p:sp>
        <p:nvSpPr>
          <p:cNvPr id="40" name="圆角矩形 39"/>
          <p:cNvSpPr/>
          <p:nvPr/>
        </p:nvSpPr>
        <p:spPr>
          <a:xfrm>
            <a:off x="3860165" y="4158615"/>
            <a:ext cx="1224280" cy="94996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黑体" panose="02010609060101010101" charset="-122"/>
                <a:ea typeface="黑体" panose="02010609060101010101" charset="-122"/>
                <a:sym typeface="+mn-ea"/>
              </a:rPr>
              <a:t>新型</a:t>
            </a:r>
            <a:endParaRPr lang="zh-CN" altLang="en-US">
              <a:latin typeface="黑体" panose="02010609060101010101" charset="-122"/>
              <a:ea typeface="黑体" panose="02010609060101010101" charset="-122"/>
              <a:sym typeface="+mn-ea"/>
            </a:endParaRPr>
          </a:p>
          <a:p>
            <a:pPr algn="ctr"/>
            <a:r>
              <a:rPr lang="zh-CN" altLang="en-US">
                <a:latin typeface="黑体" panose="02010609060101010101" charset="-122"/>
                <a:ea typeface="黑体" panose="02010609060101010101" charset="-122"/>
                <a:sym typeface="+mn-ea"/>
              </a:rPr>
              <a:t>读出电路芯片设计</a:t>
            </a:r>
            <a:endParaRPr lang="zh-CN" altLang="en-US"/>
          </a:p>
        </p:txBody>
      </p:sp>
      <p:sp>
        <p:nvSpPr>
          <p:cNvPr id="41" name="圆角矩形 40"/>
          <p:cNvSpPr/>
          <p:nvPr/>
        </p:nvSpPr>
        <p:spPr>
          <a:xfrm>
            <a:off x="7465060" y="2924810"/>
            <a:ext cx="1490345" cy="9728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黑体" panose="02010609060101010101" charset="-122"/>
                <a:ea typeface="黑体" panose="02010609060101010101" charset="-122"/>
                <a:sym typeface="+mn-ea"/>
              </a:rPr>
              <a:t>集成化</a:t>
            </a:r>
            <a:endParaRPr lang="zh-CN" altLang="en-US">
              <a:latin typeface="黑体" panose="02010609060101010101" charset="-122"/>
              <a:ea typeface="黑体" panose="02010609060101010101" charset="-122"/>
              <a:sym typeface="+mn-ea"/>
            </a:endParaRPr>
          </a:p>
          <a:p>
            <a:pPr algn="ctr"/>
            <a:r>
              <a:rPr lang="zh-CN" altLang="en-US">
                <a:latin typeface="黑体" panose="02010609060101010101" charset="-122"/>
                <a:ea typeface="黑体" panose="02010609060101010101" charset="-122"/>
                <a:sym typeface="+mn-ea"/>
              </a:rPr>
              <a:t>探测器和读出电路芯片</a:t>
            </a:r>
            <a:endParaRPr lang="zh-CN" altLang="en-US"/>
          </a:p>
        </p:txBody>
      </p:sp>
      <p:sp>
        <p:nvSpPr>
          <p:cNvPr id="43" name="圆角矩形 42"/>
          <p:cNvSpPr/>
          <p:nvPr/>
        </p:nvSpPr>
        <p:spPr>
          <a:xfrm>
            <a:off x="4537710" y="5746750"/>
            <a:ext cx="7177405" cy="36004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黑体" panose="02010609060101010101" charset="-122"/>
                <a:ea typeface="黑体" panose="02010609060101010101" charset="-122"/>
                <a:sym typeface="+mn-ea"/>
              </a:rPr>
              <a:t>快响应探测方法</a:t>
            </a:r>
            <a:r>
              <a:rPr lang="zh-CN" altLang="en-US" b="1">
                <a:latin typeface="Times New Roman" panose="02020603050405020304" charset="0"/>
                <a:ea typeface="黑体" panose="02010609060101010101" charset="-122"/>
                <a:cs typeface="Times New Roman" panose="02020603050405020304" charset="0"/>
                <a:sym typeface="+mn-ea"/>
              </a:rPr>
              <a:t>（以</a:t>
            </a:r>
            <a:r>
              <a:rPr lang="en-US" altLang="zh-CN" b="1">
                <a:latin typeface="Times New Roman" panose="02020603050405020304" charset="0"/>
                <a:ea typeface="黑体" panose="02010609060101010101" charset="-122"/>
                <a:cs typeface="Times New Roman" panose="02020603050405020304" charset="0"/>
                <a:sym typeface="+mn-ea"/>
              </a:rPr>
              <a:t>X</a:t>
            </a:r>
            <a:r>
              <a:rPr lang="zh-CN" altLang="en-US" b="1">
                <a:latin typeface="Times New Roman" panose="02020603050405020304" charset="0"/>
                <a:ea typeface="黑体" panose="02010609060101010101" charset="-122"/>
                <a:cs typeface="Times New Roman" panose="02020603050405020304" charset="0"/>
                <a:sym typeface="+mn-ea"/>
              </a:rPr>
              <a:t>射线为例）</a:t>
            </a:r>
            <a:endParaRPr lang="zh-CN" altLang="en-US">
              <a:latin typeface="Times New Roman" panose="02020603050405020304" charset="0"/>
              <a:cs typeface="Times New Roman" panose="02020603050405020304" charset="0"/>
            </a:endParaRPr>
          </a:p>
        </p:txBody>
      </p:sp>
      <p:sp>
        <p:nvSpPr>
          <p:cNvPr id="26" name="燕尾形 25"/>
          <p:cNvSpPr/>
          <p:nvPr/>
        </p:nvSpPr>
        <p:spPr>
          <a:xfrm>
            <a:off x="3503295" y="5878195"/>
            <a:ext cx="288290" cy="215900"/>
          </a:xfrm>
          <a:prstGeom prst="chevr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燕尾形 43"/>
          <p:cNvSpPr/>
          <p:nvPr/>
        </p:nvSpPr>
        <p:spPr>
          <a:xfrm>
            <a:off x="3791585" y="5878195"/>
            <a:ext cx="288290" cy="215900"/>
          </a:xfrm>
          <a:prstGeom prst="chevr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燕尾形 44"/>
          <p:cNvSpPr/>
          <p:nvPr/>
        </p:nvSpPr>
        <p:spPr>
          <a:xfrm>
            <a:off x="4079875" y="5878195"/>
            <a:ext cx="288290" cy="215900"/>
          </a:xfrm>
          <a:prstGeom prst="chevr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9" name="组合 18"/>
          <p:cNvGrpSpPr/>
          <p:nvPr/>
        </p:nvGrpSpPr>
        <p:grpSpPr>
          <a:xfrm>
            <a:off x="5172710" y="1557020"/>
            <a:ext cx="2680970" cy="1381760"/>
            <a:chOff x="1985" y="1338"/>
            <a:chExt cx="3641" cy="1580"/>
          </a:xfrm>
        </p:grpSpPr>
        <p:sp>
          <p:nvSpPr>
            <p:cNvPr id="20" name="矩形 19"/>
            <p:cNvSpPr/>
            <p:nvPr/>
          </p:nvSpPr>
          <p:spPr>
            <a:xfrm>
              <a:off x="1985" y="1890"/>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r>
                <a:rPr lang="en-US" altLang="zh-CN" sz="1200" strike="noStrike" noProof="1">
                  <a:latin typeface="Times New Roman" panose="02020603050405020304" charset="0"/>
                  <a:cs typeface="Times New Roman" panose="02020603050405020304" charset="0"/>
                </a:rPr>
                <a:t>Metal</a:t>
              </a:r>
              <a:endParaRPr lang="en-US" altLang="zh-CN" sz="1200" strike="noStrike" noProof="1">
                <a:latin typeface="Times New Roman" panose="02020603050405020304" charset="0"/>
                <a:cs typeface="Times New Roman" panose="02020603050405020304" charset="0"/>
              </a:endParaRPr>
            </a:p>
          </p:txBody>
        </p:sp>
        <p:sp>
          <p:nvSpPr>
            <p:cNvPr id="22" name="矩形 21"/>
            <p:cNvSpPr/>
            <p:nvPr/>
          </p:nvSpPr>
          <p:spPr>
            <a:xfrm>
              <a:off x="1985" y="2680"/>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r>
                <a:rPr lang="en-US" altLang="zh-CN" sz="1200" strike="noStrike" noProof="1">
                  <a:latin typeface="Times New Roman" panose="02020603050405020304" charset="0"/>
                  <a:cs typeface="Times New Roman" panose="02020603050405020304" charset="0"/>
                  <a:sym typeface="+mn-ea"/>
                </a:rPr>
                <a:t>Metal</a:t>
              </a:r>
              <a:endParaRPr lang="en-US" altLang="zh-CN" sz="1200" strike="noStrike" noProof="1">
                <a:latin typeface="Times New Roman" panose="02020603050405020304" charset="0"/>
                <a:cs typeface="Times New Roman" panose="02020603050405020304" charset="0"/>
                <a:sym typeface="+mn-ea"/>
              </a:endParaRPr>
            </a:p>
          </p:txBody>
        </p:sp>
        <p:sp>
          <p:nvSpPr>
            <p:cNvPr id="24" name="矩形 23"/>
            <p:cNvSpPr/>
            <p:nvPr/>
          </p:nvSpPr>
          <p:spPr>
            <a:xfrm>
              <a:off x="1985" y="2113"/>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r>
                <a:rPr lang="en-US" altLang="zh-CN" sz="1200" strike="noStrike" noProof="1">
                  <a:latin typeface="Times New Roman" panose="02020603050405020304" charset="0"/>
                  <a:cs typeface="Times New Roman" panose="02020603050405020304" charset="0"/>
                </a:rPr>
                <a:t>Semiconductor</a:t>
              </a:r>
              <a:endParaRPr lang="en-US" altLang="zh-CN" sz="1200" strike="noStrike" noProof="1">
                <a:latin typeface="Times New Roman" panose="02020603050405020304" charset="0"/>
                <a:cs typeface="Times New Roman" panose="02020603050405020304" charset="0"/>
              </a:endParaRPr>
            </a:p>
          </p:txBody>
        </p:sp>
        <p:grpSp>
          <p:nvGrpSpPr>
            <p:cNvPr id="27" name="组合 43"/>
            <p:cNvGrpSpPr/>
            <p:nvPr/>
          </p:nvGrpSpPr>
          <p:grpSpPr>
            <a:xfrm>
              <a:off x="2890" y="1338"/>
              <a:ext cx="751" cy="432"/>
              <a:chOff x="2891" y="1337"/>
              <a:chExt cx="749" cy="434"/>
            </a:xfrm>
          </p:grpSpPr>
          <p:cxnSp>
            <p:nvCxnSpPr>
              <p:cNvPr id="28" name="直接箭头连接符 27"/>
              <p:cNvCxnSpPr/>
              <p:nvPr/>
            </p:nvCxnSpPr>
            <p:spPr>
              <a:xfrm flipH="1">
                <a:off x="2891" y="1431"/>
                <a:ext cx="227" cy="34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9" name="文本框 42"/>
              <p:cNvSpPr txBox="1"/>
              <p:nvPr/>
            </p:nvSpPr>
            <p:spPr>
              <a:xfrm>
                <a:off x="3231" y="1337"/>
                <a:ext cx="409" cy="317"/>
              </a:xfrm>
              <a:prstGeom prst="rect">
                <a:avLst/>
              </a:prstGeom>
              <a:noFill/>
              <a:ln w="9525">
                <a:noFill/>
              </a:ln>
            </p:spPr>
            <p:txBody>
              <a:bodyPr wrap="square" anchor="t" anchorCtr="0">
                <a:spAutoFit/>
              </a:bodyPr>
              <a:p>
                <a:r>
                  <a:rPr lang="en-US" altLang="zh-CN" sz="1200">
                    <a:solidFill>
                      <a:srgbClr val="C00000"/>
                    </a:solidFill>
                    <a:latin typeface="Times New Roman" panose="02020603050405020304" charset="0"/>
                    <a:ea typeface="宋体" panose="02010600030101010101" pitchFamily="2" charset="-122"/>
                  </a:rPr>
                  <a:t>X</a:t>
                </a:r>
                <a:endParaRPr lang="en-US" altLang="zh-CN" sz="1200">
                  <a:solidFill>
                    <a:srgbClr val="C00000"/>
                  </a:solidFill>
                  <a:latin typeface="Times New Roman" panose="02020603050405020304" charset="0"/>
                  <a:ea typeface="宋体" panose="02010600030101010101" pitchFamily="2" charset="-122"/>
                </a:endParaRPr>
              </a:p>
            </p:txBody>
          </p:sp>
        </p:grpSp>
        <p:sp>
          <p:nvSpPr>
            <p:cNvPr id="30" name="右大括号 29"/>
            <p:cNvSpPr/>
            <p:nvPr/>
          </p:nvSpPr>
          <p:spPr>
            <a:xfrm>
              <a:off x="4025" y="2111"/>
              <a:ext cx="119" cy="567"/>
            </a:xfrm>
            <a:prstGeom prst="rightBrace">
              <a:avLst/>
            </a:prstGeom>
            <a:noFill/>
            <a:ln>
              <a:solidFill>
                <a:srgbClr val="C00000"/>
              </a:solidFill>
            </a:ln>
            <a:extLst>
              <a:ext uri="{909E8E84-426E-40DD-AFC4-6F175D3DCCD1}">
                <a14:hiddenFill xmlns:a14="http://schemas.microsoft.com/office/drawing/2010/main">
                  <a:solidFill>
                    <a:srgbClr val="C00000"/>
                  </a:solidFill>
                </a14:hiddenFill>
              </a:ext>
            </a:extLst>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1" name="文本框 30"/>
            <p:cNvSpPr txBox="1"/>
            <p:nvPr/>
          </p:nvSpPr>
          <p:spPr>
            <a:xfrm>
              <a:off x="4365" y="2025"/>
              <a:ext cx="1261" cy="738"/>
            </a:xfrm>
            <a:prstGeom prst="rect">
              <a:avLst/>
            </a:prstGeom>
            <a:noFill/>
          </p:spPr>
          <p:txBody>
            <a:bodyPr wrap="square" rtlCol="0">
              <a:spAutoFit/>
            </a:bodyPr>
            <a:p>
              <a:pPr>
                <a:buFont typeface="Arial" panose="020B0604020202020204" pitchFamily="34" charset="0"/>
              </a:pPr>
              <a:r>
                <a:rPr lang="en-US" altLang="zh-CN" sz="1200">
                  <a:latin typeface="Times New Roman" panose="02020603050405020304" charset="0"/>
                  <a:cs typeface="Times New Roman" panose="02020603050405020304" charset="0"/>
                </a:rPr>
                <a:t>Diamond</a:t>
              </a:r>
              <a:endParaRPr lang="en-US" altLang="zh-CN" sz="1200">
                <a:latin typeface="Times New Roman" panose="02020603050405020304" charset="0"/>
                <a:cs typeface="Times New Roman" panose="02020603050405020304" charset="0"/>
              </a:endParaRPr>
            </a:p>
            <a:p>
              <a:pPr>
                <a:buFont typeface="Arial" panose="020B0604020202020204" pitchFamily="34" charset="0"/>
              </a:pPr>
              <a:r>
                <a:rPr lang="en-US" altLang="zh-CN" sz="1200">
                  <a:latin typeface="Times New Roman" panose="02020603050405020304" charset="0"/>
                  <a:cs typeface="Times New Roman" panose="02020603050405020304" charset="0"/>
                  <a:sym typeface="+mn-ea"/>
                </a:rPr>
                <a:t>GaN</a:t>
              </a:r>
              <a:endParaRPr lang="en-US" altLang="zh-CN" sz="1200">
                <a:latin typeface="Times New Roman" panose="02020603050405020304" charset="0"/>
                <a:cs typeface="Times New Roman" panose="02020603050405020304" charset="0"/>
              </a:endParaRPr>
            </a:p>
            <a:p>
              <a:pPr>
                <a:buFont typeface="Arial" panose="020B0604020202020204" pitchFamily="34" charset="0"/>
              </a:pPr>
              <a:r>
                <a:rPr lang="en-US" altLang="zh-CN" sz="1200">
                  <a:latin typeface="Times New Roman" panose="02020603050405020304" charset="0"/>
                  <a:cs typeface="Times New Roman" panose="02020603050405020304" charset="0"/>
                </a:rPr>
                <a:t>SiC</a:t>
              </a:r>
              <a:endParaRPr lang="en-US" altLang="zh-CN" sz="1200">
                <a:latin typeface="Times New Roman" panose="02020603050405020304" charset="0"/>
                <a:cs typeface="Times New Roman" panose="02020603050405020304" charset="0"/>
              </a:endParaRPr>
            </a:p>
          </p:txBody>
        </p:sp>
      </p:grpSp>
      <p:sp>
        <p:nvSpPr>
          <p:cNvPr id="32" name="文本框 31"/>
          <p:cNvSpPr txBox="1"/>
          <p:nvPr/>
        </p:nvSpPr>
        <p:spPr>
          <a:xfrm>
            <a:off x="4632325" y="1196975"/>
            <a:ext cx="3452495" cy="337185"/>
          </a:xfrm>
          <a:prstGeom prst="rect">
            <a:avLst/>
          </a:prstGeom>
          <a:noFill/>
        </p:spPr>
        <p:txBody>
          <a:bodyPr wrap="square" rtlCol="0">
            <a:spAutoFit/>
          </a:bodyPr>
          <a:p>
            <a:r>
              <a:rPr lang="zh-CN" sz="1600">
                <a:latin typeface="Times New Roman" panose="02020603050405020304" charset="0"/>
                <a:ea typeface="黑体" panose="02010609060101010101" charset="-122"/>
                <a:cs typeface="Times New Roman" panose="02020603050405020304" charset="0"/>
              </a:rPr>
              <a:t>新型结构、材料、工艺构成的探测器</a:t>
            </a:r>
            <a:endParaRPr lang="zh-CN" sz="1600">
              <a:latin typeface="Times New Roman" panose="02020603050405020304" charset="0"/>
              <a:ea typeface="黑体" panose="02010609060101010101" charset="-122"/>
              <a:cs typeface="Times New Roman" panose="02020603050405020304" charset="0"/>
            </a:endParaRPr>
          </a:p>
        </p:txBody>
      </p:sp>
      <p:sp>
        <p:nvSpPr>
          <p:cNvPr id="33" name="文本框 32"/>
          <p:cNvSpPr txBox="1"/>
          <p:nvPr/>
        </p:nvSpPr>
        <p:spPr>
          <a:xfrm>
            <a:off x="5667375" y="2997200"/>
            <a:ext cx="1529080" cy="306705"/>
          </a:xfrm>
          <a:prstGeom prst="rect">
            <a:avLst/>
          </a:prstGeom>
          <a:noFill/>
        </p:spPr>
        <p:txBody>
          <a:bodyPr wrap="square" rtlCol="0">
            <a:spAutoFit/>
          </a:bodyPr>
          <a:p>
            <a:r>
              <a:rPr lang="zh-CN" altLang="en-US" sz="1400">
                <a:latin typeface="Times New Roman" panose="02020603050405020304" charset="0"/>
                <a:ea typeface="黑体" panose="02010609060101010101" charset="-122"/>
                <a:cs typeface="Times New Roman" panose="02020603050405020304" charset="0"/>
              </a:rPr>
              <a:t>典型</a:t>
            </a:r>
            <a:r>
              <a:rPr lang="en-US" altLang="zh-CN" sz="1400">
                <a:latin typeface="Times New Roman" panose="02020603050405020304" charset="0"/>
                <a:ea typeface="黑体" panose="02010609060101010101" charset="-122"/>
                <a:cs typeface="Times New Roman" panose="02020603050405020304" charset="0"/>
              </a:rPr>
              <a:t>MSM</a:t>
            </a:r>
            <a:r>
              <a:rPr lang="zh-CN" altLang="en-US" sz="1400">
                <a:latin typeface="Times New Roman" panose="02020603050405020304" charset="0"/>
                <a:ea typeface="黑体" panose="02010609060101010101" charset="-122"/>
                <a:cs typeface="Times New Roman" panose="02020603050405020304" charset="0"/>
              </a:rPr>
              <a:t>结构</a:t>
            </a:r>
            <a:endParaRPr lang="zh-CN" altLang="en-US" sz="1400">
              <a:latin typeface="Times New Roman" panose="02020603050405020304" charset="0"/>
              <a:ea typeface="黑体" panose="02010609060101010101" charset="-122"/>
              <a:cs typeface="Times New Roman" panose="02020603050405020304" charset="0"/>
            </a:endParaRPr>
          </a:p>
        </p:txBody>
      </p:sp>
      <p:grpSp>
        <p:nvGrpSpPr>
          <p:cNvPr id="37" name="组合 36"/>
          <p:cNvGrpSpPr/>
          <p:nvPr/>
        </p:nvGrpSpPr>
        <p:grpSpPr>
          <a:xfrm>
            <a:off x="5259070" y="2931160"/>
            <a:ext cx="747395" cy="789305"/>
            <a:chOff x="15950" y="3924"/>
            <a:chExt cx="1781" cy="2122"/>
          </a:xfrm>
        </p:grpSpPr>
        <p:pic>
          <p:nvPicPr>
            <p:cNvPr id="35" name="图片 34" descr="1074181252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5609" y="4265"/>
              <a:ext cx="2122" cy="1440"/>
            </a:xfrm>
            <a:prstGeom prst="rect">
              <a:avLst/>
            </a:prstGeom>
          </p:spPr>
        </p:pic>
        <p:pic>
          <p:nvPicPr>
            <p:cNvPr id="36" name="图片 35" descr="10741812523"/>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6200000">
              <a:off x="15950" y="4265"/>
              <a:ext cx="2122" cy="1440"/>
            </a:xfrm>
            <a:prstGeom prst="rect">
              <a:avLst/>
            </a:prstGeom>
          </p:spPr>
        </p:pic>
      </p:grpSp>
      <p:sp>
        <p:nvSpPr>
          <p:cNvPr id="46" name="文本框 45"/>
          <p:cNvSpPr txBox="1"/>
          <p:nvPr/>
        </p:nvSpPr>
        <p:spPr>
          <a:xfrm>
            <a:off x="4539615" y="5399405"/>
            <a:ext cx="3556000" cy="337185"/>
          </a:xfrm>
          <a:prstGeom prst="rect">
            <a:avLst/>
          </a:prstGeom>
          <a:noFill/>
        </p:spPr>
        <p:txBody>
          <a:bodyPr wrap="square" rtlCol="0">
            <a:spAutoFit/>
          </a:bodyPr>
          <a:p>
            <a:r>
              <a:rPr lang="zh-CN" sz="1600">
                <a:latin typeface="Times New Roman" panose="02020603050405020304" charset="0"/>
                <a:ea typeface="黑体" panose="02010609060101010101" charset="-122"/>
                <a:cs typeface="Times New Roman" panose="02020603050405020304" charset="0"/>
              </a:rPr>
              <a:t>混合模式（计数</a:t>
            </a:r>
            <a:r>
              <a:rPr lang="en-US" altLang="zh-CN" sz="1600">
                <a:latin typeface="Times New Roman" panose="02020603050405020304" charset="0"/>
                <a:ea typeface="黑体" panose="02010609060101010101" charset="-122"/>
                <a:cs typeface="Times New Roman" panose="02020603050405020304" charset="0"/>
              </a:rPr>
              <a:t>+</a:t>
            </a:r>
            <a:r>
              <a:rPr lang="zh-CN" altLang="en-US" sz="1600">
                <a:latin typeface="Times New Roman" panose="02020603050405020304" charset="0"/>
                <a:ea typeface="黑体" panose="02010609060101010101" charset="-122"/>
                <a:cs typeface="Times New Roman" panose="02020603050405020304" charset="0"/>
              </a:rPr>
              <a:t>积分</a:t>
            </a:r>
            <a:r>
              <a:rPr lang="zh-CN" sz="1600">
                <a:latin typeface="Times New Roman" panose="02020603050405020304" charset="0"/>
                <a:ea typeface="黑体" panose="02010609060101010101" charset="-122"/>
                <a:cs typeface="Times New Roman" panose="02020603050405020304" charset="0"/>
              </a:rPr>
              <a:t>）读出电路设计</a:t>
            </a:r>
            <a:endParaRPr lang="zh-CN" sz="1600">
              <a:latin typeface="Times New Roman" panose="02020603050405020304" charset="0"/>
              <a:ea typeface="黑体" panose="02010609060101010101" charset="-122"/>
              <a:cs typeface="Times New Roman" panose="02020603050405020304" charset="0"/>
            </a:endParaRPr>
          </a:p>
        </p:txBody>
      </p:sp>
      <p:sp>
        <p:nvSpPr>
          <p:cNvPr id="47" name="文本框 46"/>
          <p:cNvSpPr txBox="1"/>
          <p:nvPr/>
        </p:nvSpPr>
        <p:spPr>
          <a:xfrm>
            <a:off x="8328025" y="4509135"/>
            <a:ext cx="3349625" cy="1076325"/>
          </a:xfrm>
          <a:prstGeom prst="rect">
            <a:avLst/>
          </a:prstGeom>
          <a:noFill/>
        </p:spPr>
        <p:txBody>
          <a:bodyPr wrap="square" rtlCol="0">
            <a:spAutoFit/>
          </a:bodyPr>
          <a:p>
            <a:pPr algn="ctr"/>
            <a:r>
              <a:rPr lang="zh-CN" sz="1600">
                <a:latin typeface="Times New Roman" panose="02020603050405020304" charset="0"/>
                <a:ea typeface="黑体" panose="02010609060101010101" charset="-122"/>
                <a:cs typeface="Times New Roman" panose="02020603050405020304" charset="0"/>
              </a:rPr>
              <a:t>独特优势：</a:t>
            </a:r>
            <a:endParaRPr lang="zh-CN" sz="1600">
              <a:latin typeface="Times New Roman" panose="02020603050405020304" charset="0"/>
              <a:ea typeface="黑体" panose="02010609060101010101" charset="-122"/>
              <a:cs typeface="Times New Roman" panose="02020603050405020304" charset="0"/>
            </a:endParaRPr>
          </a:p>
          <a:p>
            <a:pPr algn="ctr"/>
            <a:endParaRPr lang="zh-CN" sz="1600">
              <a:latin typeface="Times New Roman" panose="02020603050405020304" charset="0"/>
              <a:ea typeface="黑体" panose="02010609060101010101" charset="-122"/>
              <a:cs typeface="Times New Roman" panose="02020603050405020304" charset="0"/>
            </a:endParaRPr>
          </a:p>
          <a:p>
            <a:pPr marL="285750" indent="-285750" algn="ctr">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集成化（小体积和一体化）</a:t>
            </a:r>
            <a:endParaRPr lang="zh-CN" sz="1600">
              <a:latin typeface="Times New Roman" panose="02020603050405020304" charset="0"/>
              <a:ea typeface="黑体" panose="02010609060101010101" charset="-122"/>
              <a:cs typeface="Times New Roman" panose="02020603050405020304" charset="0"/>
            </a:endParaRPr>
          </a:p>
          <a:p>
            <a:pPr marL="285750" indent="-285750" algn="ctr">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更快探测（互连尺度缩短）</a:t>
            </a:r>
            <a:endParaRPr lang="zh-CN" sz="1600">
              <a:latin typeface="Times New Roman" panose="02020603050405020304" charset="0"/>
              <a:ea typeface="黑体" panose="02010609060101010101" charset="-122"/>
              <a:cs typeface="Times New Roman" panose="02020603050405020304" charset="0"/>
            </a:endParaRPr>
          </a:p>
        </p:txBody>
      </p:sp>
      <p:grpSp>
        <p:nvGrpSpPr>
          <p:cNvPr id="227" name="组合 226"/>
          <p:cNvGrpSpPr/>
          <p:nvPr/>
        </p:nvGrpSpPr>
        <p:grpSpPr>
          <a:xfrm>
            <a:off x="8472805" y="1169035"/>
            <a:ext cx="3384550" cy="3053715"/>
            <a:chOff x="6179" y="864"/>
            <a:chExt cx="4684" cy="4184"/>
          </a:xfrm>
        </p:grpSpPr>
        <p:grpSp>
          <p:nvGrpSpPr>
            <p:cNvPr id="225" name="组合 224"/>
            <p:cNvGrpSpPr/>
            <p:nvPr/>
          </p:nvGrpSpPr>
          <p:grpSpPr>
            <a:xfrm>
              <a:off x="7859" y="3990"/>
              <a:ext cx="1147" cy="954"/>
              <a:chOff x="3344" y="4723"/>
              <a:chExt cx="2656" cy="2712"/>
            </a:xfrm>
          </p:grpSpPr>
          <p:grpSp>
            <p:nvGrpSpPr>
              <p:cNvPr id="73" name="组合 72"/>
              <p:cNvGrpSpPr/>
              <p:nvPr/>
            </p:nvGrpSpPr>
            <p:grpSpPr>
              <a:xfrm>
                <a:off x="3344" y="4723"/>
                <a:ext cx="387" cy="426"/>
                <a:chOff x="3344" y="4723"/>
                <a:chExt cx="2040" cy="1028"/>
              </a:xfrm>
            </p:grpSpPr>
            <p:sp>
              <p:nvSpPr>
                <p:cNvPr id="74" name="矩形 7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75" name="矩形 7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76" name="矩形 7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77" name="组合 76"/>
              <p:cNvGrpSpPr/>
              <p:nvPr/>
            </p:nvGrpSpPr>
            <p:grpSpPr>
              <a:xfrm>
                <a:off x="3798" y="4723"/>
                <a:ext cx="387" cy="426"/>
                <a:chOff x="3344" y="4723"/>
                <a:chExt cx="2040" cy="1028"/>
              </a:xfrm>
            </p:grpSpPr>
            <p:sp>
              <p:nvSpPr>
                <p:cNvPr id="78" name="矩形 7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79" name="矩形 7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80" name="矩形 7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81" name="组合 80"/>
              <p:cNvGrpSpPr/>
              <p:nvPr/>
            </p:nvGrpSpPr>
            <p:grpSpPr>
              <a:xfrm>
                <a:off x="4252" y="4724"/>
                <a:ext cx="387" cy="426"/>
                <a:chOff x="3344" y="4723"/>
                <a:chExt cx="2040" cy="1028"/>
              </a:xfrm>
            </p:grpSpPr>
            <p:sp>
              <p:nvSpPr>
                <p:cNvPr id="82" name="矩形 8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83" name="矩形 8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84" name="矩形 8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85" name="组合 84"/>
              <p:cNvGrpSpPr/>
              <p:nvPr/>
            </p:nvGrpSpPr>
            <p:grpSpPr>
              <a:xfrm>
                <a:off x="4706" y="4724"/>
                <a:ext cx="387" cy="426"/>
                <a:chOff x="3344" y="4723"/>
                <a:chExt cx="2040" cy="1028"/>
              </a:xfrm>
            </p:grpSpPr>
            <p:sp>
              <p:nvSpPr>
                <p:cNvPr id="86" name="矩形 8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87" name="矩形 8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88" name="矩形 8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89" name="组合 88"/>
              <p:cNvGrpSpPr/>
              <p:nvPr/>
            </p:nvGrpSpPr>
            <p:grpSpPr>
              <a:xfrm>
                <a:off x="3344" y="5189"/>
                <a:ext cx="387" cy="426"/>
                <a:chOff x="3344" y="4723"/>
                <a:chExt cx="2040" cy="1028"/>
              </a:xfrm>
            </p:grpSpPr>
            <p:sp>
              <p:nvSpPr>
                <p:cNvPr id="90" name="矩形 8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91" name="矩形 9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92" name="矩形 9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93" name="组合 92"/>
              <p:cNvGrpSpPr/>
              <p:nvPr/>
            </p:nvGrpSpPr>
            <p:grpSpPr>
              <a:xfrm>
                <a:off x="3798" y="5189"/>
                <a:ext cx="387" cy="426"/>
                <a:chOff x="3344" y="4723"/>
                <a:chExt cx="2040" cy="1028"/>
              </a:xfrm>
            </p:grpSpPr>
            <p:sp>
              <p:nvSpPr>
                <p:cNvPr id="94" name="矩形 9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95" name="矩形 9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96" name="矩形 9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97" name="组合 96"/>
              <p:cNvGrpSpPr/>
              <p:nvPr/>
            </p:nvGrpSpPr>
            <p:grpSpPr>
              <a:xfrm>
                <a:off x="4252" y="5190"/>
                <a:ext cx="387" cy="426"/>
                <a:chOff x="3344" y="4723"/>
                <a:chExt cx="2040" cy="1028"/>
              </a:xfrm>
            </p:grpSpPr>
            <p:sp>
              <p:nvSpPr>
                <p:cNvPr id="98" name="矩形 9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99" name="矩形 9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00" name="矩形 9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01" name="组合 100"/>
              <p:cNvGrpSpPr/>
              <p:nvPr/>
            </p:nvGrpSpPr>
            <p:grpSpPr>
              <a:xfrm>
                <a:off x="4706" y="5190"/>
                <a:ext cx="387" cy="426"/>
                <a:chOff x="3344" y="4723"/>
                <a:chExt cx="2040" cy="1028"/>
              </a:xfrm>
            </p:grpSpPr>
            <p:sp>
              <p:nvSpPr>
                <p:cNvPr id="102" name="矩形 10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03" name="矩形 10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04" name="矩形 10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05" name="组合 104"/>
              <p:cNvGrpSpPr/>
              <p:nvPr/>
            </p:nvGrpSpPr>
            <p:grpSpPr>
              <a:xfrm>
                <a:off x="3344" y="5635"/>
                <a:ext cx="387" cy="426"/>
                <a:chOff x="3344" y="4723"/>
                <a:chExt cx="2040" cy="1028"/>
              </a:xfrm>
            </p:grpSpPr>
            <p:sp>
              <p:nvSpPr>
                <p:cNvPr id="106" name="矩形 10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07" name="矩形 10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08" name="矩形 10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09" name="组合 108"/>
              <p:cNvGrpSpPr/>
              <p:nvPr/>
            </p:nvGrpSpPr>
            <p:grpSpPr>
              <a:xfrm>
                <a:off x="3798" y="5635"/>
                <a:ext cx="387" cy="426"/>
                <a:chOff x="3344" y="4723"/>
                <a:chExt cx="2040" cy="1028"/>
              </a:xfrm>
            </p:grpSpPr>
            <p:sp>
              <p:nvSpPr>
                <p:cNvPr id="110" name="矩形 10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11" name="矩形 11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12" name="矩形 11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13" name="组合 112"/>
              <p:cNvGrpSpPr/>
              <p:nvPr/>
            </p:nvGrpSpPr>
            <p:grpSpPr>
              <a:xfrm>
                <a:off x="4252" y="5636"/>
                <a:ext cx="387" cy="426"/>
                <a:chOff x="3344" y="4723"/>
                <a:chExt cx="2040" cy="1028"/>
              </a:xfrm>
            </p:grpSpPr>
            <p:sp>
              <p:nvSpPr>
                <p:cNvPr id="114" name="矩形 11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15" name="矩形 11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16" name="矩形 11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17" name="组合 116"/>
              <p:cNvGrpSpPr/>
              <p:nvPr/>
            </p:nvGrpSpPr>
            <p:grpSpPr>
              <a:xfrm>
                <a:off x="4706" y="5636"/>
                <a:ext cx="387" cy="426"/>
                <a:chOff x="3344" y="4723"/>
                <a:chExt cx="2040" cy="1028"/>
              </a:xfrm>
            </p:grpSpPr>
            <p:sp>
              <p:nvSpPr>
                <p:cNvPr id="118" name="矩形 11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19" name="矩形 11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20" name="矩形 11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21" name="组合 120"/>
              <p:cNvGrpSpPr/>
              <p:nvPr/>
            </p:nvGrpSpPr>
            <p:grpSpPr>
              <a:xfrm>
                <a:off x="3344" y="6101"/>
                <a:ext cx="387" cy="426"/>
                <a:chOff x="3344" y="4723"/>
                <a:chExt cx="2040" cy="1028"/>
              </a:xfrm>
            </p:grpSpPr>
            <p:sp>
              <p:nvSpPr>
                <p:cNvPr id="122" name="矩形 12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23" name="矩形 12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24" name="矩形 12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25" name="组合 124"/>
              <p:cNvGrpSpPr/>
              <p:nvPr/>
            </p:nvGrpSpPr>
            <p:grpSpPr>
              <a:xfrm>
                <a:off x="3798" y="6101"/>
                <a:ext cx="387" cy="426"/>
                <a:chOff x="3344" y="4723"/>
                <a:chExt cx="2040" cy="1028"/>
              </a:xfrm>
            </p:grpSpPr>
            <p:sp>
              <p:nvSpPr>
                <p:cNvPr id="126" name="矩形 12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27" name="矩形 12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28" name="矩形 12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29" name="组合 128"/>
              <p:cNvGrpSpPr/>
              <p:nvPr/>
            </p:nvGrpSpPr>
            <p:grpSpPr>
              <a:xfrm>
                <a:off x="4252" y="6102"/>
                <a:ext cx="387" cy="426"/>
                <a:chOff x="3344" y="4723"/>
                <a:chExt cx="2040" cy="1028"/>
              </a:xfrm>
            </p:grpSpPr>
            <p:sp>
              <p:nvSpPr>
                <p:cNvPr id="130" name="矩形 12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31" name="矩形 13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32" name="矩形 13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33" name="组合 132"/>
              <p:cNvGrpSpPr/>
              <p:nvPr/>
            </p:nvGrpSpPr>
            <p:grpSpPr>
              <a:xfrm>
                <a:off x="4706" y="6102"/>
                <a:ext cx="387" cy="426"/>
                <a:chOff x="3344" y="4723"/>
                <a:chExt cx="2040" cy="1028"/>
              </a:xfrm>
            </p:grpSpPr>
            <p:sp>
              <p:nvSpPr>
                <p:cNvPr id="134" name="矩形 13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35" name="矩形 13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36" name="矩形 13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37" name="组合 136"/>
              <p:cNvGrpSpPr/>
              <p:nvPr/>
            </p:nvGrpSpPr>
            <p:grpSpPr>
              <a:xfrm>
                <a:off x="5160" y="4724"/>
                <a:ext cx="387" cy="426"/>
                <a:chOff x="3344" y="4723"/>
                <a:chExt cx="2040" cy="1028"/>
              </a:xfrm>
            </p:grpSpPr>
            <p:sp>
              <p:nvSpPr>
                <p:cNvPr id="138" name="矩形 13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39" name="矩形 13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40" name="矩形 13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41" name="组合 140"/>
              <p:cNvGrpSpPr/>
              <p:nvPr/>
            </p:nvGrpSpPr>
            <p:grpSpPr>
              <a:xfrm>
                <a:off x="5614" y="4724"/>
                <a:ext cx="387" cy="426"/>
                <a:chOff x="3344" y="4723"/>
                <a:chExt cx="2040" cy="1028"/>
              </a:xfrm>
            </p:grpSpPr>
            <p:sp>
              <p:nvSpPr>
                <p:cNvPr id="142" name="矩形 14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43" name="矩形 14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44" name="矩形 14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45" name="组合 144"/>
              <p:cNvGrpSpPr/>
              <p:nvPr/>
            </p:nvGrpSpPr>
            <p:grpSpPr>
              <a:xfrm>
                <a:off x="5160" y="5190"/>
                <a:ext cx="387" cy="426"/>
                <a:chOff x="3344" y="4723"/>
                <a:chExt cx="2040" cy="1028"/>
              </a:xfrm>
            </p:grpSpPr>
            <p:sp>
              <p:nvSpPr>
                <p:cNvPr id="146" name="矩形 14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47" name="矩形 14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48" name="矩形 14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49" name="组合 148"/>
              <p:cNvGrpSpPr/>
              <p:nvPr/>
            </p:nvGrpSpPr>
            <p:grpSpPr>
              <a:xfrm>
                <a:off x="5614" y="5190"/>
                <a:ext cx="387" cy="426"/>
                <a:chOff x="3344" y="4723"/>
                <a:chExt cx="2040" cy="1028"/>
              </a:xfrm>
            </p:grpSpPr>
            <p:sp>
              <p:nvSpPr>
                <p:cNvPr id="150" name="矩形 14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51" name="矩形 15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52" name="矩形 15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53" name="组合 152"/>
              <p:cNvGrpSpPr/>
              <p:nvPr/>
            </p:nvGrpSpPr>
            <p:grpSpPr>
              <a:xfrm>
                <a:off x="5160" y="5636"/>
                <a:ext cx="387" cy="426"/>
                <a:chOff x="3344" y="4723"/>
                <a:chExt cx="2040" cy="1028"/>
              </a:xfrm>
            </p:grpSpPr>
            <p:sp>
              <p:nvSpPr>
                <p:cNvPr id="154" name="矩形 15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55" name="矩形 15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56" name="矩形 15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57" name="组合 156"/>
              <p:cNvGrpSpPr/>
              <p:nvPr/>
            </p:nvGrpSpPr>
            <p:grpSpPr>
              <a:xfrm>
                <a:off x="5614" y="5636"/>
                <a:ext cx="387" cy="426"/>
                <a:chOff x="3344" y="4723"/>
                <a:chExt cx="2040" cy="1028"/>
              </a:xfrm>
            </p:grpSpPr>
            <p:sp>
              <p:nvSpPr>
                <p:cNvPr id="158" name="矩形 15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59" name="矩形 15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60" name="矩形 15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61" name="组合 160"/>
              <p:cNvGrpSpPr/>
              <p:nvPr/>
            </p:nvGrpSpPr>
            <p:grpSpPr>
              <a:xfrm>
                <a:off x="5160" y="6102"/>
                <a:ext cx="387" cy="426"/>
                <a:chOff x="3344" y="4723"/>
                <a:chExt cx="2040" cy="1028"/>
              </a:xfrm>
            </p:grpSpPr>
            <p:sp>
              <p:nvSpPr>
                <p:cNvPr id="162" name="矩形 16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63" name="矩形 16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64" name="矩形 16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65" name="组合 164"/>
              <p:cNvGrpSpPr/>
              <p:nvPr/>
            </p:nvGrpSpPr>
            <p:grpSpPr>
              <a:xfrm>
                <a:off x="5614" y="6102"/>
                <a:ext cx="387" cy="426"/>
                <a:chOff x="3344" y="4723"/>
                <a:chExt cx="2040" cy="1028"/>
              </a:xfrm>
            </p:grpSpPr>
            <p:sp>
              <p:nvSpPr>
                <p:cNvPr id="166" name="矩形 16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67" name="矩形 16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68" name="矩形 16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77" name="组合 176"/>
              <p:cNvGrpSpPr/>
              <p:nvPr/>
            </p:nvGrpSpPr>
            <p:grpSpPr>
              <a:xfrm>
                <a:off x="3344" y="6542"/>
                <a:ext cx="387" cy="426"/>
                <a:chOff x="3344" y="4723"/>
                <a:chExt cx="2040" cy="1028"/>
              </a:xfrm>
            </p:grpSpPr>
            <p:sp>
              <p:nvSpPr>
                <p:cNvPr id="178" name="矩形 17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79" name="矩形 17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80" name="矩形 17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81" name="组合 180"/>
              <p:cNvGrpSpPr/>
              <p:nvPr/>
            </p:nvGrpSpPr>
            <p:grpSpPr>
              <a:xfrm>
                <a:off x="3798" y="6542"/>
                <a:ext cx="387" cy="426"/>
                <a:chOff x="3344" y="4723"/>
                <a:chExt cx="2040" cy="1028"/>
              </a:xfrm>
            </p:grpSpPr>
            <p:sp>
              <p:nvSpPr>
                <p:cNvPr id="182" name="矩形 18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83" name="矩形 18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84" name="矩形 18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85" name="组合 184"/>
              <p:cNvGrpSpPr/>
              <p:nvPr/>
            </p:nvGrpSpPr>
            <p:grpSpPr>
              <a:xfrm>
                <a:off x="4252" y="6543"/>
                <a:ext cx="387" cy="426"/>
                <a:chOff x="3344" y="4723"/>
                <a:chExt cx="2040" cy="1028"/>
              </a:xfrm>
            </p:grpSpPr>
            <p:sp>
              <p:nvSpPr>
                <p:cNvPr id="186" name="矩形 18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87" name="矩形 18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88" name="矩形 18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89" name="组合 188"/>
              <p:cNvGrpSpPr/>
              <p:nvPr/>
            </p:nvGrpSpPr>
            <p:grpSpPr>
              <a:xfrm>
                <a:off x="4706" y="6543"/>
                <a:ext cx="387" cy="426"/>
                <a:chOff x="3344" y="4723"/>
                <a:chExt cx="2040" cy="1028"/>
              </a:xfrm>
            </p:grpSpPr>
            <p:sp>
              <p:nvSpPr>
                <p:cNvPr id="190" name="矩形 18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91" name="矩形 19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92" name="矩形 19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93" name="组合 192"/>
              <p:cNvGrpSpPr/>
              <p:nvPr/>
            </p:nvGrpSpPr>
            <p:grpSpPr>
              <a:xfrm>
                <a:off x="3344" y="7008"/>
                <a:ext cx="387" cy="426"/>
                <a:chOff x="3344" y="4723"/>
                <a:chExt cx="2040" cy="1028"/>
              </a:xfrm>
            </p:grpSpPr>
            <p:sp>
              <p:nvSpPr>
                <p:cNvPr id="194" name="矩形 19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95" name="矩形 19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96" name="矩形 19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97" name="组合 196"/>
              <p:cNvGrpSpPr/>
              <p:nvPr/>
            </p:nvGrpSpPr>
            <p:grpSpPr>
              <a:xfrm>
                <a:off x="3798" y="7008"/>
                <a:ext cx="387" cy="426"/>
                <a:chOff x="3344" y="4723"/>
                <a:chExt cx="2040" cy="1028"/>
              </a:xfrm>
            </p:grpSpPr>
            <p:sp>
              <p:nvSpPr>
                <p:cNvPr id="198" name="矩形 19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99" name="矩形 19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00" name="矩形 19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01" name="组合 200"/>
              <p:cNvGrpSpPr/>
              <p:nvPr/>
            </p:nvGrpSpPr>
            <p:grpSpPr>
              <a:xfrm>
                <a:off x="4252" y="7009"/>
                <a:ext cx="387" cy="426"/>
                <a:chOff x="3344" y="4723"/>
                <a:chExt cx="2040" cy="1028"/>
              </a:xfrm>
            </p:grpSpPr>
            <p:sp>
              <p:nvSpPr>
                <p:cNvPr id="202" name="矩形 20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03" name="矩形 20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04" name="矩形 20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05" name="组合 204"/>
              <p:cNvGrpSpPr/>
              <p:nvPr/>
            </p:nvGrpSpPr>
            <p:grpSpPr>
              <a:xfrm>
                <a:off x="4706" y="7009"/>
                <a:ext cx="387" cy="426"/>
                <a:chOff x="3344" y="4723"/>
                <a:chExt cx="2040" cy="1028"/>
              </a:xfrm>
            </p:grpSpPr>
            <p:sp>
              <p:nvSpPr>
                <p:cNvPr id="206" name="矩形 20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07" name="矩形 20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08" name="矩形 20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09" name="组合 208"/>
              <p:cNvGrpSpPr/>
              <p:nvPr/>
            </p:nvGrpSpPr>
            <p:grpSpPr>
              <a:xfrm>
                <a:off x="5160" y="6543"/>
                <a:ext cx="387" cy="426"/>
                <a:chOff x="3344" y="4723"/>
                <a:chExt cx="2040" cy="1028"/>
              </a:xfrm>
            </p:grpSpPr>
            <p:sp>
              <p:nvSpPr>
                <p:cNvPr id="210" name="矩形 20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11" name="矩形 21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12" name="矩形 21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13" name="组合 212"/>
              <p:cNvGrpSpPr/>
              <p:nvPr/>
            </p:nvGrpSpPr>
            <p:grpSpPr>
              <a:xfrm>
                <a:off x="5614" y="6543"/>
                <a:ext cx="387" cy="426"/>
                <a:chOff x="3344" y="4723"/>
                <a:chExt cx="2040" cy="1028"/>
              </a:xfrm>
            </p:grpSpPr>
            <p:sp>
              <p:nvSpPr>
                <p:cNvPr id="214" name="矩形 21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15" name="矩形 21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16" name="矩形 21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17" name="组合 216"/>
              <p:cNvGrpSpPr/>
              <p:nvPr/>
            </p:nvGrpSpPr>
            <p:grpSpPr>
              <a:xfrm>
                <a:off x="5160" y="7009"/>
                <a:ext cx="387" cy="426"/>
                <a:chOff x="3344" y="4723"/>
                <a:chExt cx="2040" cy="1028"/>
              </a:xfrm>
            </p:grpSpPr>
            <p:sp>
              <p:nvSpPr>
                <p:cNvPr id="218" name="矩形 21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19" name="矩形 21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20" name="矩形 21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21" name="组合 220"/>
              <p:cNvGrpSpPr/>
              <p:nvPr/>
            </p:nvGrpSpPr>
            <p:grpSpPr>
              <a:xfrm>
                <a:off x="5614" y="7009"/>
                <a:ext cx="387" cy="426"/>
                <a:chOff x="3344" y="4723"/>
                <a:chExt cx="2040" cy="1028"/>
              </a:xfrm>
            </p:grpSpPr>
            <p:sp>
              <p:nvSpPr>
                <p:cNvPr id="222" name="矩形 22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23" name="矩形 22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24" name="矩形 22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grpSp>
          <p:nvGrpSpPr>
            <p:cNvPr id="169" name="组合 168"/>
            <p:cNvGrpSpPr/>
            <p:nvPr/>
          </p:nvGrpSpPr>
          <p:grpSpPr>
            <a:xfrm>
              <a:off x="6179" y="1257"/>
              <a:ext cx="2040" cy="1981"/>
              <a:chOff x="6179" y="1257"/>
              <a:chExt cx="2040" cy="1981"/>
            </a:xfrm>
          </p:grpSpPr>
          <p:grpSp>
            <p:nvGrpSpPr>
              <p:cNvPr id="170" name="组合 169"/>
              <p:cNvGrpSpPr/>
              <p:nvPr/>
            </p:nvGrpSpPr>
            <p:grpSpPr>
              <a:xfrm rot="0">
                <a:off x="6179" y="1658"/>
                <a:ext cx="2040" cy="1580"/>
                <a:chOff x="1985" y="1338"/>
                <a:chExt cx="2040" cy="1580"/>
              </a:xfrm>
            </p:grpSpPr>
            <p:sp>
              <p:nvSpPr>
                <p:cNvPr id="171" name="矩形 170"/>
                <p:cNvSpPr/>
                <p:nvPr/>
              </p:nvSpPr>
              <p:spPr>
                <a:xfrm>
                  <a:off x="1985" y="1890"/>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r>
                    <a:rPr lang="en-US" altLang="zh-CN" sz="1200" strike="noStrike" noProof="1">
                      <a:latin typeface="Times New Roman" panose="02020603050405020304" charset="0"/>
                      <a:cs typeface="Times New Roman" panose="02020603050405020304" charset="0"/>
                    </a:rPr>
                    <a:t>Ti/Au</a:t>
                  </a:r>
                  <a:endParaRPr lang="zh-CN" altLang="en-US" sz="1200" strike="noStrike" noProof="1">
                    <a:latin typeface="Times New Roman" panose="02020603050405020304" charset="0"/>
                    <a:cs typeface="Times New Roman" panose="02020603050405020304" charset="0"/>
                  </a:endParaRPr>
                </a:p>
              </p:txBody>
            </p:sp>
            <p:sp>
              <p:nvSpPr>
                <p:cNvPr id="172" name="矩形 171"/>
                <p:cNvSpPr/>
                <p:nvPr/>
              </p:nvSpPr>
              <p:spPr>
                <a:xfrm>
                  <a:off x="1985" y="2680"/>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r>
                    <a:rPr lang="en-US" altLang="zh-CN" sz="1200">
                      <a:latin typeface="Times New Roman" panose="02020603050405020304" charset="0"/>
                      <a:cs typeface="Times New Roman" panose="02020603050405020304" charset="0"/>
                      <a:sym typeface="+mn-ea"/>
                    </a:rPr>
                    <a:t>Ti/Au</a:t>
                  </a:r>
                  <a:endParaRPr lang="en-US" altLang="zh-CN" sz="1200" strike="noStrike" noProof="1">
                    <a:latin typeface="Times New Roman" panose="02020603050405020304" charset="0"/>
                    <a:cs typeface="Times New Roman" panose="02020603050405020304" charset="0"/>
                    <a:sym typeface="+mn-ea"/>
                  </a:endParaRPr>
                </a:p>
              </p:txBody>
            </p:sp>
            <p:sp>
              <p:nvSpPr>
                <p:cNvPr id="173" name="矩形 172"/>
                <p:cNvSpPr/>
                <p:nvPr/>
              </p:nvSpPr>
              <p:spPr>
                <a:xfrm>
                  <a:off x="1985" y="2113"/>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r>
                    <a:rPr lang="en-US" altLang="zh-CN" sz="1200" strike="noStrike" noProof="1">
                      <a:latin typeface="Times New Roman" panose="02020603050405020304" charset="0"/>
                      <a:cs typeface="Times New Roman" panose="02020603050405020304" charset="0"/>
                    </a:rPr>
                    <a:t>β-Ga</a:t>
                  </a:r>
                  <a:r>
                    <a:rPr lang="en-US" altLang="zh-CN" sz="1200" strike="noStrike" baseline="-25000" noProof="1">
                      <a:latin typeface="Times New Roman" panose="02020603050405020304" charset="0"/>
                      <a:cs typeface="Times New Roman" panose="02020603050405020304" charset="0"/>
                    </a:rPr>
                    <a:t>2</a:t>
                  </a:r>
                  <a:r>
                    <a:rPr lang="en-US" altLang="zh-CN" sz="1200" strike="noStrike" noProof="1">
                      <a:latin typeface="Times New Roman" panose="02020603050405020304" charset="0"/>
                      <a:cs typeface="Times New Roman" panose="02020603050405020304" charset="0"/>
                    </a:rPr>
                    <a:t>O</a:t>
                  </a:r>
                  <a:r>
                    <a:rPr lang="en-US" altLang="zh-CN" sz="1200" strike="noStrike" baseline="-25000" noProof="1">
                      <a:latin typeface="Times New Roman" panose="02020603050405020304" charset="0"/>
                      <a:cs typeface="Times New Roman" panose="02020603050405020304" charset="0"/>
                    </a:rPr>
                    <a:t>3</a:t>
                  </a:r>
                  <a:r>
                    <a:rPr lang="en-US" altLang="zh-CN" sz="1200">
                      <a:latin typeface="Times New Roman" panose="02020603050405020304" charset="0"/>
                      <a:cs typeface="Times New Roman" panose="02020603050405020304" charset="0"/>
                      <a:sym typeface="+mn-ea"/>
                    </a:rPr>
                    <a:t>:</a:t>
                  </a:r>
                  <a:r>
                    <a:rPr lang="en-US" altLang="zh-CN" sz="1200">
                      <a:latin typeface="Times New Roman" panose="02020603050405020304" charset="0"/>
                      <a:cs typeface="Times New Roman" panose="02020603050405020304" charset="0"/>
                      <a:sym typeface="+mn-ea"/>
                    </a:rPr>
                    <a:t>Fe</a:t>
                  </a:r>
                  <a:endParaRPr lang="en-US" altLang="zh-CN" sz="1200" strike="noStrike" baseline="-25000" noProof="1">
                    <a:latin typeface="Times New Roman" panose="02020603050405020304" charset="0"/>
                    <a:cs typeface="Times New Roman" panose="02020603050405020304" charset="0"/>
                    <a:sym typeface="+mn-ea"/>
                  </a:endParaRPr>
                </a:p>
              </p:txBody>
            </p:sp>
            <p:grpSp>
              <p:nvGrpSpPr>
                <p:cNvPr id="174" name="组合 43"/>
                <p:cNvGrpSpPr/>
                <p:nvPr/>
              </p:nvGrpSpPr>
              <p:grpSpPr>
                <a:xfrm>
                  <a:off x="2890" y="1338"/>
                  <a:ext cx="751" cy="432"/>
                  <a:chOff x="2891" y="1337"/>
                  <a:chExt cx="749" cy="434"/>
                </a:xfrm>
              </p:grpSpPr>
              <p:cxnSp>
                <p:nvCxnSpPr>
                  <p:cNvPr id="175" name="直接箭头连接符 174"/>
                  <p:cNvCxnSpPr/>
                  <p:nvPr/>
                </p:nvCxnSpPr>
                <p:spPr>
                  <a:xfrm flipH="1">
                    <a:off x="2891" y="1431"/>
                    <a:ext cx="227" cy="34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76" name="文本框 42"/>
                  <p:cNvSpPr txBox="1"/>
                  <p:nvPr/>
                </p:nvSpPr>
                <p:spPr>
                  <a:xfrm>
                    <a:off x="3231" y="1337"/>
                    <a:ext cx="409" cy="379"/>
                  </a:xfrm>
                  <a:prstGeom prst="rect">
                    <a:avLst/>
                  </a:prstGeom>
                  <a:noFill/>
                  <a:ln w="9525">
                    <a:noFill/>
                  </a:ln>
                </p:spPr>
                <p:txBody>
                  <a:bodyPr wrap="square" anchor="t" anchorCtr="0">
                    <a:spAutoFit/>
                  </a:bodyPr>
                  <a:p>
                    <a:r>
                      <a:rPr lang="en-US" altLang="zh-CN" sz="1200">
                        <a:solidFill>
                          <a:srgbClr val="C00000"/>
                        </a:solidFill>
                        <a:latin typeface="Times New Roman" panose="02020603050405020304" charset="0"/>
                        <a:ea typeface="宋体" panose="02010600030101010101" pitchFamily="2" charset="-122"/>
                      </a:rPr>
                      <a:t>X</a:t>
                    </a:r>
                    <a:endParaRPr lang="en-US" altLang="zh-CN" sz="1200">
                      <a:solidFill>
                        <a:srgbClr val="C00000"/>
                      </a:solidFill>
                      <a:latin typeface="Times New Roman" panose="02020603050405020304" charset="0"/>
                      <a:ea typeface="宋体" panose="02010600030101010101" pitchFamily="2" charset="-122"/>
                    </a:endParaRPr>
                  </a:p>
                </p:txBody>
              </p:sp>
            </p:grpSp>
          </p:grpSp>
          <p:sp>
            <p:nvSpPr>
              <p:cNvPr id="226" name="文本框 225"/>
              <p:cNvSpPr txBox="1"/>
              <p:nvPr/>
            </p:nvSpPr>
            <p:spPr>
              <a:xfrm>
                <a:off x="6179" y="1257"/>
                <a:ext cx="2035" cy="336"/>
              </a:xfrm>
              <a:prstGeom prst="rect">
                <a:avLst/>
              </a:prstGeom>
            </p:spPr>
            <p:txBody>
              <a:bodyPr wrap="square">
                <a:spAutoFit/>
              </a:bodyPr>
              <a:p>
                <a:r>
                  <a:rPr lang="en-US" altLang="zh-CN" sz="1000">
                    <a:solidFill>
                      <a:srgbClr val="231F20"/>
                    </a:solidFill>
                    <a:latin typeface="Times New Roman" panose="02020603050405020304" charset="0"/>
                    <a:ea typeface="黑体" panose="02010609060101010101" charset="-122"/>
                    <a:cs typeface="Times New Roman" panose="02020603050405020304" charset="0"/>
                  </a:rPr>
                  <a:t>β-Ga2O3 :Mg</a:t>
                </a:r>
                <a:r>
                  <a:rPr lang="zh-CN" altLang="en-US" sz="1000">
                    <a:solidFill>
                      <a:srgbClr val="231F20"/>
                    </a:solidFill>
                    <a:latin typeface="Times New Roman" panose="02020603050405020304" charset="0"/>
                    <a:ea typeface="黑体" panose="02010609060101010101" charset="-122"/>
                    <a:cs typeface="Times New Roman" panose="02020603050405020304" charset="0"/>
                  </a:rPr>
                  <a:t>探测器</a:t>
                </a:r>
                <a:endParaRPr lang="zh-CN" altLang="en-US" sz="1000">
                  <a:solidFill>
                    <a:srgbClr val="231F20"/>
                  </a:solidFill>
                  <a:latin typeface="Times New Roman" panose="02020603050405020304" charset="0"/>
                  <a:ea typeface="黑体" panose="02010609060101010101" charset="-122"/>
                  <a:cs typeface="Times New Roman" panose="02020603050405020304" charset="0"/>
                </a:endParaRPr>
              </a:p>
            </p:txBody>
          </p:sp>
        </p:grpSp>
        <p:grpSp>
          <p:nvGrpSpPr>
            <p:cNvPr id="228" name="组合 227"/>
            <p:cNvGrpSpPr/>
            <p:nvPr/>
          </p:nvGrpSpPr>
          <p:grpSpPr>
            <a:xfrm>
              <a:off x="8553" y="864"/>
              <a:ext cx="2310" cy="2360"/>
              <a:chOff x="8553" y="862"/>
              <a:chExt cx="2310" cy="2360"/>
            </a:xfrm>
          </p:grpSpPr>
          <p:sp>
            <p:nvSpPr>
              <p:cNvPr id="229" name="矩形 228"/>
              <p:cNvSpPr/>
              <p:nvPr/>
            </p:nvSpPr>
            <p:spPr>
              <a:xfrm>
                <a:off x="8610" y="1322"/>
                <a:ext cx="1597" cy="113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solidFill>
                      <a:srgbClr val="C00000"/>
                    </a:solidFill>
                    <a:latin typeface="Times New Roman" panose="02020603050405020304" charset="0"/>
                    <a:cs typeface="Times New Roman" panose="02020603050405020304" charset="0"/>
                  </a:rPr>
                  <a:t>Pixel </a:t>
                </a:r>
                <a:endParaRPr lang="en-US" altLang="zh-CN" sz="900">
                  <a:solidFill>
                    <a:srgbClr val="C00000"/>
                  </a:solidFill>
                  <a:latin typeface="Times New Roman" panose="02020603050405020304" charset="0"/>
                  <a:cs typeface="Times New Roman" panose="02020603050405020304" charset="0"/>
                </a:endParaRPr>
              </a:p>
              <a:p>
                <a:pPr algn="ctr"/>
                <a:r>
                  <a:rPr lang="en-US" altLang="zh-CN" sz="900">
                    <a:solidFill>
                      <a:srgbClr val="C00000"/>
                    </a:solidFill>
                    <a:latin typeface="Times New Roman" panose="02020603050405020304" charset="0"/>
                    <a:cs typeface="Times New Roman" panose="02020603050405020304" charset="0"/>
                  </a:rPr>
                  <a:t>array</a:t>
                </a:r>
                <a:endParaRPr lang="en-US" altLang="zh-CN" sz="900">
                  <a:solidFill>
                    <a:srgbClr val="C00000"/>
                  </a:solidFill>
                  <a:latin typeface="Times New Roman" panose="02020603050405020304" charset="0"/>
                  <a:cs typeface="Times New Roman" panose="02020603050405020304" charset="0"/>
                </a:endParaRPr>
              </a:p>
            </p:txBody>
          </p:sp>
          <p:sp>
            <p:nvSpPr>
              <p:cNvPr id="230" name="矩形 229"/>
              <p:cNvSpPr/>
              <p:nvPr/>
            </p:nvSpPr>
            <p:spPr>
              <a:xfrm>
                <a:off x="10266" y="1322"/>
                <a:ext cx="349" cy="113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800">
                    <a:solidFill>
                      <a:srgbClr val="C00000"/>
                    </a:solidFill>
                    <a:latin typeface="Times New Roman" panose="02020603050405020304" charset="0"/>
                    <a:cs typeface="Times New Roman" panose="02020603050405020304" charset="0"/>
                  </a:rPr>
                  <a:t>Logic</a:t>
                </a:r>
                <a:endParaRPr lang="en-US" altLang="zh-CN" sz="800">
                  <a:solidFill>
                    <a:srgbClr val="C00000"/>
                  </a:solidFill>
                  <a:latin typeface="Times New Roman" panose="02020603050405020304" charset="0"/>
                  <a:cs typeface="Times New Roman" panose="02020603050405020304" charset="0"/>
                </a:endParaRPr>
              </a:p>
            </p:txBody>
          </p:sp>
          <p:sp>
            <p:nvSpPr>
              <p:cNvPr id="231" name="矩形 230"/>
              <p:cNvSpPr/>
              <p:nvPr/>
            </p:nvSpPr>
            <p:spPr>
              <a:xfrm>
                <a:off x="8609" y="2998"/>
                <a:ext cx="2006" cy="224"/>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solidFill>
                      <a:srgbClr val="C00000"/>
                    </a:solidFill>
                    <a:latin typeface="Times New Roman" panose="02020603050405020304" charset="0"/>
                    <a:cs typeface="Times New Roman" panose="02020603050405020304" charset="0"/>
                  </a:rPr>
                  <a:t>Memory</a:t>
                </a:r>
                <a:endParaRPr lang="en-US" altLang="zh-CN" sz="900">
                  <a:solidFill>
                    <a:srgbClr val="C00000"/>
                  </a:solidFill>
                  <a:latin typeface="Times New Roman" panose="02020603050405020304" charset="0"/>
                  <a:cs typeface="Times New Roman" panose="02020603050405020304" charset="0"/>
                </a:endParaRPr>
              </a:p>
            </p:txBody>
          </p:sp>
          <p:sp>
            <p:nvSpPr>
              <p:cNvPr id="232" name="矩形 231"/>
              <p:cNvSpPr/>
              <p:nvPr/>
            </p:nvSpPr>
            <p:spPr>
              <a:xfrm>
                <a:off x="8609" y="2744"/>
                <a:ext cx="2006" cy="18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solidFill>
                      <a:srgbClr val="C00000"/>
                    </a:solidFill>
                    <a:latin typeface="Times New Roman" panose="02020603050405020304" charset="0"/>
                    <a:cs typeface="Times New Roman" panose="02020603050405020304" charset="0"/>
                  </a:rPr>
                  <a:t>ADC</a:t>
                </a:r>
                <a:endParaRPr lang="en-US" altLang="zh-CN" sz="900">
                  <a:solidFill>
                    <a:srgbClr val="C00000"/>
                  </a:solidFill>
                  <a:latin typeface="Times New Roman" panose="02020603050405020304" charset="0"/>
                  <a:cs typeface="Times New Roman" panose="02020603050405020304" charset="0"/>
                </a:endParaRPr>
              </a:p>
            </p:txBody>
          </p:sp>
          <p:sp>
            <p:nvSpPr>
              <p:cNvPr id="233" name="文本框 232"/>
              <p:cNvSpPr txBox="1"/>
              <p:nvPr/>
            </p:nvSpPr>
            <p:spPr>
              <a:xfrm>
                <a:off x="8553" y="862"/>
                <a:ext cx="2310" cy="336"/>
              </a:xfrm>
              <a:prstGeom prst="rect">
                <a:avLst/>
              </a:prstGeom>
            </p:spPr>
            <p:txBody>
              <a:bodyPr wrap="square">
                <a:spAutoFit/>
              </a:bodyPr>
              <a:p>
                <a:r>
                  <a:rPr lang="zh-CN" altLang="en-US" sz="1000">
                    <a:solidFill>
                      <a:srgbClr val="231F20"/>
                    </a:solidFill>
                    <a:latin typeface="Times New Roman" panose="02020603050405020304" charset="0"/>
                    <a:ea typeface="黑体" panose="02010609060101010101" charset="-122"/>
                    <a:cs typeface="Times New Roman" panose="02020603050405020304" charset="0"/>
                  </a:rPr>
                  <a:t>读出电路芯片功能组成</a:t>
                </a:r>
                <a:endParaRPr lang="zh-CN" altLang="en-US" sz="1000">
                  <a:solidFill>
                    <a:srgbClr val="231F20"/>
                  </a:solidFill>
                  <a:latin typeface="Times New Roman" panose="02020603050405020304" charset="0"/>
                  <a:ea typeface="黑体" panose="02010609060101010101" charset="-122"/>
                  <a:cs typeface="Times New Roman" panose="02020603050405020304" charset="0"/>
                </a:endParaRPr>
              </a:p>
            </p:txBody>
          </p:sp>
          <p:sp>
            <p:nvSpPr>
              <p:cNvPr id="234" name="矩形 233"/>
              <p:cNvSpPr/>
              <p:nvPr/>
            </p:nvSpPr>
            <p:spPr>
              <a:xfrm>
                <a:off x="8610" y="2490"/>
                <a:ext cx="909" cy="18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solidFill>
                      <a:srgbClr val="C00000"/>
                    </a:solidFill>
                    <a:latin typeface="Times New Roman" panose="02020603050405020304" charset="0"/>
                    <a:cs typeface="Times New Roman" panose="02020603050405020304" charset="0"/>
                  </a:rPr>
                  <a:t>Time</a:t>
                </a:r>
                <a:endParaRPr lang="en-US" altLang="zh-CN" sz="900">
                  <a:solidFill>
                    <a:srgbClr val="C00000"/>
                  </a:solidFill>
                  <a:latin typeface="Times New Roman" panose="02020603050405020304" charset="0"/>
                  <a:cs typeface="Times New Roman" panose="02020603050405020304" charset="0"/>
                </a:endParaRPr>
              </a:p>
            </p:txBody>
          </p:sp>
          <p:sp>
            <p:nvSpPr>
              <p:cNvPr id="235" name="矩形 234"/>
              <p:cNvSpPr/>
              <p:nvPr/>
            </p:nvSpPr>
            <p:spPr>
              <a:xfrm>
                <a:off x="9576" y="2490"/>
                <a:ext cx="1039" cy="18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solidFill>
                      <a:srgbClr val="C00000"/>
                    </a:solidFill>
                    <a:latin typeface="Times New Roman" panose="02020603050405020304" charset="0"/>
                    <a:cs typeface="Times New Roman" panose="02020603050405020304" charset="0"/>
                  </a:rPr>
                  <a:t>Pcle</a:t>
                </a:r>
                <a:endParaRPr lang="en-US" altLang="zh-CN" sz="900">
                  <a:solidFill>
                    <a:srgbClr val="C00000"/>
                  </a:solidFill>
                  <a:latin typeface="Times New Roman" panose="02020603050405020304" charset="0"/>
                  <a:cs typeface="Times New Roman" panose="02020603050405020304" charset="0"/>
                </a:endParaRPr>
              </a:p>
            </p:txBody>
          </p:sp>
        </p:grpSp>
        <p:cxnSp>
          <p:nvCxnSpPr>
            <p:cNvPr id="236" name="直接箭头连接符 235"/>
            <p:cNvCxnSpPr/>
            <p:nvPr/>
          </p:nvCxnSpPr>
          <p:spPr>
            <a:xfrm flipH="1">
              <a:off x="8561" y="2100"/>
              <a:ext cx="569" cy="1599"/>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37" name="直接箭头连接符 236"/>
            <p:cNvCxnSpPr/>
            <p:nvPr/>
          </p:nvCxnSpPr>
          <p:spPr>
            <a:xfrm>
              <a:off x="7745" y="2790"/>
              <a:ext cx="702" cy="909"/>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38" name="矩形 237"/>
            <p:cNvSpPr/>
            <p:nvPr/>
          </p:nvSpPr>
          <p:spPr>
            <a:xfrm>
              <a:off x="7654" y="3916"/>
              <a:ext cx="1597" cy="113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900">
                  <a:solidFill>
                    <a:srgbClr val="C00000"/>
                  </a:solidFill>
                  <a:latin typeface="Times New Roman" panose="02020603050405020304" charset="0"/>
                  <a:cs typeface="Times New Roman" panose="02020603050405020304" charset="0"/>
                </a:rPr>
                <a:t>Pixel </a:t>
              </a:r>
              <a:endParaRPr lang="en-US" altLang="zh-CN" sz="900">
                <a:solidFill>
                  <a:srgbClr val="C00000"/>
                </a:solidFill>
                <a:latin typeface="Times New Roman" panose="02020603050405020304" charset="0"/>
                <a:cs typeface="Times New Roman" panose="02020603050405020304" charset="0"/>
              </a:endParaRPr>
            </a:p>
            <a:p>
              <a:pPr algn="ctr"/>
              <a:r>
                <a:rPr lang="en-US" altLang="zh-CN" sz="900">
                  <a:solidFill>
                    <a:srgbClr val="C00000"/>
                  </a:solidFill>
                  <a:latin typeface="Times New Roman" panose="02020603050405020304" charset="0"/>
                  <a:cs typeface="Times New Roman" panose="02020603050405020304" charset="0"/>
                </a:rPr>
                <a:t>array</a:t>
              </a:r>
              <a:endParaRPr lang="en-US" altLang="zh-CN" sz="900">
                <a:solidFill>
                  <a:srgbClr val="C00000"/>
                </a:solidFill>
                <a:latin typeface="Times New Roman" panose="02020603050405020304" charset="0"/>
                <a:cs typeface="Times New Roman" panose="02020603050405020304" charset="0"/>
              </a:endParaRPr>
            </a:p>
          </p:txBody>
        </p:sp>
      </p:grpSp>
      <p:sp>
        <p:nvSpPr>
          <p:cNvPr id="239" name="文本框 238"/>
          <p:cNvSpPr txBox="1"/>
          <p:nvPr/>
        </p:nvSpPr>
        <p:spPr>
          <a:xfrm>
            <a:off x="660400" y="6669405"/>
            <a:ext cx="11092180" cy="21399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a:t>
            </a:r>
            <a:r>
              <a:rPr lang="zh-CN" altLang="en-US" sz="800">
                <a:latin typeface="Times New Roman" panose="02020603050405020304" charset="0"/>
                <a:ea typeface="黑体" panose="02010609060101010101" charset="-122"/>
                <a:cs typeface="Times New Roman" panose="02020603050405020304" charset="0"/>
              </a:rPr>
              <a:t>杨京澳</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张晓龙</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彭家丽</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等</a:t>
            </a:r>
            <a:r>
              <a:rPr lang="en-US" altLang="zh-CN" sz="800">
                <a:latin typeface="Times New Roman" panose="02020603050405020304" charset="0"/>
                <a:ea typeface="黑体" panose="02010609060101010101" charset="-122"/>
                <a:cs typeface="Times New Roman" panose="02020603050405020304" charset="0"/>
              </a:rPr>
              <a:t>.</a:t>
            </a:r>
            <a:r>
              <a:rPr lang="zh-CN" altLang="en-US" sz="800">
                <a:latin typeface="Times New Roman" panose="02020603050405020304" charset="0"/>
                <a:ea typeface="黑体" panose="02010609060101010101" charset="-122"/>
                <a:cs typeface="Times New Roman" panose="02020603050405020304" charset="0"/>
              </a:rPr>
              <a:t>一种针对直接型</a:t>
            </a:r>
            <a:r>
              <a:rPr lang="en-US" altLang="zh-CN" sz="800">
                <a:latin typeface="Times New Roman" panose="02020603050405020304" charset="0"/>
                <a:ea typeface="黑体" panose="02010609060101010101" charset="-122"/>
                <a:cs typeface="Times New Roman" panose="02020603050405020304" charset="0"/>
              </a:rPr>
              <a:t>X</a:t>
            </a:r>
            <a:r>
              <a:rPr lang="zh-CN" altLang="en-US" sz="800">
                <a:latin typeface="Times New Roman" panose="02020603050405020304" charset="0"/>
                <a:ea typeface="黑体" panose="02010609060101010101" charset="-122"/>
                <a:cs typeface="Times New Roman" panose="02020603050405020304" charset="0"/>
              </a:rPr>
              <a:t>射线图像传感器的混合模式</a:t>
            </a:r>
            <a:r>
              <a:rPr lang="en-US" altLang="zh-CN" sz="800">
                <a:latin typeface="Times New Roman" panose="02020603050405020304" charset="0"/>
                <a:ea typeface="黑体" panose="02010609060101010101" charset="-122"/>
                <a:cs typeface="Times New Roman" panose="02020603050405020304" charset="0"/>
              </a:rPr>
              <a:t>CMOS</a:t>
            </a:r>
            <a:r>
              <a:rPr lang="zh-CN" altLang="en-US" sz="800">
                <a:latin typeface="Times New Roman" panose="02020603050405020304" charset="0"/>
                <a:ea typeface="黑体" panose="02010609060101010101" charset="-122"/>
                <a:cs typeface="Times New Roman" panose="02020603050405020304" charset="0"/>
              </a:rPr>
              <a:t>读出电路设计</a:t>
            </a:r>
            <a:r>
              <a:rPr lang="en-US" altLang="zh-CN" sz="800">
                <a:latin typeface="Times New Roman" panose="02020603050405020304" charset="0"/>
                <a:ea typeface="黑体" panose="02010609060101010101" charset="-122"/>
                <a:cs typeface="Times New Roman" panose="02020603050405020304" charset="0"/>
              </a:rPr>
              <a:t>[J/OL].</a:t>
            </a:r>
            <a:r>
              <a:rPr lang="zh-CN" altLang="en-US" sz="800">
                <a:latin typeface="Times New Roman" panose="02020603050405020304" charset="0"/>
                <a:ea typeface="黑体" panose="02010609060101010101" charset="-122"/>
                <a:cs typeface="Times New Roman" panose="02020603050405020304" charset="0"/>
              </a:rPr>
              <a:t>微电子学</a:t>
            </a:r>
            <a:r>
              <a:rPr lang="en-US" altLang="zh-CN" sz="800">
                <a:latin typeface="Times New Roman" panose="02020603050405020304" charset="0"/>
                <a:ea typeface="黑体" panose="02010609060101010101" charset="-122"/>
                <a:cs typeface="Times New Roman" panose="02020603050405020304" charset="0"/>
              </a:rPr>
              <a:t>,1-13[2025-07-14].http://kns.cnki.net/kcms/detail/50.1090.tn.20250508.1851.002.html.</a:t>
            </a:r>
            <a:endParaRPr lang="en-US" altLang="zh-CN" sz="800">
              <a:latin typeface="Times New Roman" panose="02020603050405020304" charset="0"/>
              <a:ea typeface="黑体" panose="02010609060101010101" charset="-122"/>
              <a:cs typeface="Times New Roman" panose="020206030504050203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辐射探测器和光电图像传感器</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集成化光电图像传感器</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三维堆叠CMOS雪崩光电二极管（SPAD）图像传感器</a:t>
            </a:r>
            <a:endParaRPr lang="zh-CN" altLang="en-US" sz="2400">
              <a:latin typeface="黑体" panose="02010609060101010101" charset="-122"/>
              <a:ea typeface="黑体" panose="02010609060101010101" charset="-122"/>
              <a:cs typeface="Times New Roman" panose="02020603050405020304" charset="0"/>
              <a:sym typeface="+mn-ea"/>
            </a:endParaRPr>
          </a:p>
        </p:txBody>
      </p:sp>
      <p:grpSp>
        <p:nvGrpSpPr>
          <p:cNvPr id="29" name="组合 28"/>
          <p:cNvGrpSpPr/>
          <p:nvPr/>
        </p:nvGrpSpPr>
        <p:grpSpPr>
          <a:xfrm>
            <a:off x="1271905" y="1988820"/>
            <a:ext cx="4895850" cy="4536440"/>
            <a:chOff x="2003" y="3132"/>
            <a:chExt cx="7710" cy="7144"/>
          </a:xfrm>
        </p:grpSpPr>
        <p:pic>
          <p:nvPicPr>
            <p:cNvPr id="17" name="图片 16"/>
            <p:cNvPicPr>
              <a:picLocks noChangeAspect="1"/>
            </p:cNvPicPr>
            <p:nvPr/>
          </p:nvPicPr>
          <p:blipFill>
            <a:blip r:embed="rId1"/>
            <a:stretch>
              <a:fillRect/>
            </a:stretch>
          </p:blipFill>
          <p:spPr>
            <a:xfrm>
              <a:off x="2003" y="3472"/>
              <a:ext cx="3073" cy="2222"/>
            </a:xfrm>
            <a:prstGeom prst="rect">
              <a:avLst/>
            </a:prstGeom>
          </p:spPr>
        </p:pic>
        <p:pic>
          <p:nvPicPr>
            <p:cNvPr id="18" name="图片 17"/>
            <p:cNvPicPr>
              <a:picLocks noChangeAspect="1"/>
            </p:cNvPicPr>
            <p:nvPr/>
          </p:nvPicPr>
          <p:blipFill>
            <a:blip r:embed="rId2"/>
            <a:stretch>
              <a:fillRect/>
            </a:stretch>
          </p:blipFill>
          <p:spPr>
            <a:xfrm>
              <a:off x="5632" y="3510"/>
              <a:ext cx="3799" cy="2431"/>
            </a:xfrm>
            <a:prstGeom prst="rect">
              <a:avLst/>
            </a:prstGeom>
          </p:spPr>
        </p:pic>
        <p:pic>
          <p:nvPicPr>
            <p:cNvPr id="19" name="图片 18"/>
            <p:cNvPicPr>
              <a:picLocks noChangeAspect="1"/>
            </p:cNvPicPr>
            <p:nvPr/>
          </p:nvPicPr>
          <p:blipFill>
            <a:blip r:embed="rId3"/>
            <a:stretch>
              <a:fillRect/>
            </a:stretch>
          </p:blipFill>
          <p:spPr>
            <a:xfrm>
              <a:off x="2456" y="6162"/>
              <a:ext cx="6480" cy="3975"/>
            </a:xfrm>
            <a:prstGeom prst="rect">
              <a:avLst/>
            </a:prstGeom>
          </p:spPr>
        </p:pic>
        <p:sp>
          <p:nvSpPr>
            <p:cNvPr id="20" name="矩形 19"/>
            <p:cNvSpPr/>
            <p:nvPr/>
          </p:nvSpPr>
          <p:spPr>
            <a:xfrm>
              <a:off x="2003" y="3132"/>
              <a:ext cx="7711" cy="7144"/>
            </a:xfrm>
            <a:prstGeom prst="rect">
              <a:avLst/>
            </a:prstGeom>
            <a:no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22" name="图片 21"/>
          <p:cNvPicPr>
            <a:picLocks noChangeAspect="1"/>
          </p:cNvPicPr>
          <p:nvPr/>
        </p:nvPicPr>
        <p:blipFill>
          <a:blip r:embed="rId4"/>
          <a:stretch>
            <a:fillRect/>
          </a:stretch>
        </p:blipFill>
        <p:spPr>
          <a:xfrm>
            <a:off x="6384290" y="1988820"/>
            <a:ext cx="4765040" cy="2751455"/>
          </a:xfrm>
          <a:prstGeom prst="rect">
            <a:avLst/>
          </a:prstGeom>
        </p:spPr>
      </p:pic>
      <p:grpSp>
        <p:nvGrpSpPr>
          <p:cNvPr id="28" name="组合 27"/>
          <p:cNvGrpSpPr/>
          <p:nvPr/>
        </p:nvGrpSpPr>
        <p:grpSpPr>
          <a:xfrm>
            <a:off x="6312535" y="4096385"/>
            <a:ext cx="5513070" cy="2428240"/>
            <a:chOff x="9941" y="6534"/>
            <a:chExt cx="8682" cy="3824"/>
          </a:xfrm>
        </p:grpSpPr>
        <p:grpSp>
          <p:nvGrpSpPr>
            <p:cNvPr id="26" name="组合 25"/>
            <p:cNvGrpSpPr/>
            <p:nvPr/>
          </p:nvGrpSpPr>
          <p:grpSpPr>
            <a:xfrm>
              <a:off x="10054" y="6818"/>
              <a:ext cx="8518" cy="3540"/>
              <a:chOff x="10054" y="6818"/>
              <a:chExt cx="8518" cy="3540"/>
            </a:xfrm>
          </p:grpSpPr>
          <p:pic>
            <p:nvPicPr>
              <p:cNvPr id="23" name="图片 22"/>
              <p:cNvPicPr>
                <a:picLocks noChangeAspect="1"/>
              </p:cNvPicPr>
              <p:nvPr/>
            </p:nvPicPr>
            <p:blipFill>
              <a:blip r:embed="rId5"/>
              <a:stretch>
                <a:fillRect/>
              </a:stretch>
            </p:blipFill>
            <p:spPr>
              <a:xfrm>
                <a:off x="10054" y="6818"/>
                <a:ext cx="4290" cy="3540"/>
              </a:xfrm>
              <a:prstGeom prst="rect">
                <a:avLst/>
              </a:prstGeom>
            </p:spPr>
          </p:pic>
          <p:pic>
            <p:nvPicPr>
              <p:cNvPr id="25" name="图片 24"/>
              <p:cNvPicPr>
                <a:picLocks noChangeAspect="1"/>
              </p:cNvPicPr>
              <p:nvPr/>
            </p:nvPicPr>
            <p:blipFill>
              <a:blip r:embed="rId6"/>
              <a:stretch>
                <a:fillRect/>
              </a:stretch>
            </p:blipFill>
            <p:spPr>
              <a:xfrm>
                <a:off x="14610" y="6822"/>
                <a:ext cx="3962" cy="3315"/>
              </a:xfrm>
              <a:prstGeom prst="rect">
                <a:avLst/>
              </a:prstGeom>
            </p:spPr>
          </p:pic>
        </p:grpSp>
        <p:sp>
          <p:nvSpPr>
            <p:cNvPr id="27" name="矩形 26"/>
            <p:cNvSpPr/>
            <p:nvPr/>
          </p:nvSpPr>
          <p:spPr>
            <a:xfrm>
              <a:off x="9941" y="6534"/>
              <a:ext cx="8683" cy="3825"/>
            </a:xfrm>
            <a:prstGeom prst="rect">
              <a:avLst/>
            </a:prstGeom>
            <a:no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a:t>
            </a: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辐射探测器和光电图像传感器</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集成化光电图像传感器</a:t>
            </a:r>
            <a:r>
              <a:rPr lang="en-US" altLang="zh-CN" sz="2400">
                <a:latin typeface="黑体" panose="02010609060101010101" charset="-122"/>
                <a:ea typeface="黑体" panose="02010609060101010101" charset="-122"/>
                <a:sym typeface="+mn-ea"/>
              </a:rPr>
              <a:t>——</a:t>
            </a:r>
            <a:r>
              <a:rPr lang="zh-CN" altLang="en-US" sz="2400">
                <a:latin typeface="黑体" panose="02010609060101010101" charset="-122"/>
                <a:ea typeface="黑体" panose="02010609060101010101" charset="-122"/>
                <a:sym typeface="+mn-ea"/>
              </a:rPr>
              <a:t>三维堆叠CMOS雪崩光电二极管（SPAD）图像传感器</a:t>
            </a:r>
            <a:endParaRPr lang="zh-CN" altLang="en-US" sz="2400">
              <a:latin typeface="黑体" panose="02010609060101010101" charset="-122"/>
              <a:ea typeface="黑体" panose="02010609060101010101" charset="-122"/>
              <a:cs typeface="Times New Roman" panose="02020603050405020304" charset="0"/>
              <a:sym typeface="+mn-ea"/>
            </a:endParaRPr>
          </a:p>
        </p:txBody>
      </p:sp>
      <p:pic>
        <p:nvPicPr>
          <p:cNvPr id="2" name="图片 1"/>
          <p:cNvPicPr>
            <a:picLocks noChangeAspect="1"/>
          </p:cNvPicPr>
          <p:nvPr/>
        </p:nvPicPr>
        <p:blipFill>
          <a:blip r:embed="rId1"/>
          <a:stretch>
            <a:fillRect/>
          </a:stretch>
        </p:blipFill>
        <p:spPr>
          <a:xfrm>
            <a:off x="1127760" y="2204720"/>
            <a:ext cx="4451985" cy="3922395"/>
          </a:xfrm>
          <a:prstGeom prst="rect">
            <a:avLst/>
          </a:prstGeom>
          <a:ln>
            <a:solidFill>
              <a:srgbClr val="C00000"/>
            </a:solidFill>
          </a:ln>
        </p:spPr>
      </p:pic>
      <p:pic>
        <p:nvPicPr>
          <p:cNvPr id="3" name="图片 2"/>
          <p:cNvPicPr>
            <a:picLocks noChangeAspect="1"/>
          </p:cNvPicPr>
          <p:nvPr/>
        </p:nvPicPr>
        <p:blipFill>
          <a:blip r:embed="rId2"/>
          <a:stretch>
            <a:fillRect/>
          </a:stretch>
        </p:blipFill>
        <p:spPr>
          <a:xfrm>
            <a:off x="5880100" y="2132965"/>
            <a:ext cx="2442210" cy="1896110"/>
          </a:xfrm>
          <a:prstGeom prst="rect">
            <a:avLst/>
          </a:prstGeom>
        </p:spPr>
      </p:pic>
      <p:pic>
        <p:nvPicPr>
          <p:cNvPr id="4" name="图片 3"/>
          <p:cNvPicPr>
            <a:picLocks noChangeAspect="1"/>
          </p:cNvPicPr>
          <p:nvPr/>
        </p:nvPicPr>
        <p:blipFill>
          <a:blip r:embed="rId3"/>
          <a:stretch>
            <a:fillRect/>
          </a:stretch>
        </p:blipFill>
        <p:spPr>
          <a:xfrm>
            <a:off x="8544560" y="2105660"/>
            <a:ext cx="2284730" cy="1948180"/>
          </a:xfrm>
          <a:prstGeom prst="rect">
            <a:avLst/>
          </a:prstGeom>
        </p:spPr>
      </p:pic>
      <p:pic>
        <p:nvPicPr>
          <p:cNvPr id="10" name="图片 9"/>
          <p:cNvPicPr>
            <a:picLocks noChangeAspect="1"/>
          </p:cNvPicPr>
          <p:nvPr/>
        </p:nvPicPr>
        <p:blipFill>
          <a:blip r:embed="rId4"/>
          <a:stretch>
            <a:fillRect/>
          </a:stretch>
        </p:blipFill>
        <p:spPr>
          <a:xfrm>
            <a:off x="5880100" y="4450715"/>
            <a:ext cx="5181600" cy="1943100"/>
          </a:xfrm>
          <a:prstGeom prst="rect">
            <a:avLst/>
          </a:prstGeom>
        </p:spPr>
      </p:pic>
      <p:sp>
        <p:nvSpPr>
          <p:cNvPr id="11" name="矩形 10"/>
          <p:cNvSpPr/>
          <p:nvPr/>
        </p:nvSpPr>
        <p:spPr>
          <a:xfrm>
            <a:off x="7248525" y="2420620"/>
            <a:ext cx="360045" cy="575945"/>
          </a:xfrm>
          <a:prstGeom prst="rect">
            <a:avLst/>
          </a:prstGeom>
          <a:noFill/>
          <a:ln w="25400">
            <a:solidFill>
              <a:srgbClr val="C0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9120505" y="2564765"/>
            <a:ext cx="360045" cy="575945"/>
          </a:xfrm>
          <a:prstGeom prst="rect">
            <a:avLst/>
          </a:prstGeom>
          <a:noFill/>
          <a:ln w="25400">
            <a:solidFill>
              <a:srgbClr val="C0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5880100" y="5589270"/>
            <a:ext cx="5181600" cy="575945"/>
          </a:xfrm>
          <a:prstGeom prst="rect">
            <a:avLst/>
          </a:prstGeom>
          <a:noFill/>
          <a:ln w="25400">
            <a:solidFill>
              <a:srgbClr val="C0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83569" y="760288"/>
            <a:ext cx="11424863" cy="5085708"/>
          </a:xfrm>
          <a:prstGeom prst="roundRect">
            <a:avLst>
              <a:gd name="adj" fmla="val 7816"/>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a:off x="0" y="4669605"/>
            <a:ext cx="12192000" cy="2188395"/>
          </a:xfrm>
          <a:custGeom>
            <a:avLst/>
            <a:gdLst>
              <a:gd name="connsiteX0" fmla="*/ 416101 w 12192000"/>
              <a:gd name="connsiteY0" fmla="*/ 0 h 2188395"/>
              <a:gd name="connsiteX1" fmla="*/ 5514777 w 12192000"/>
              <a:gd name="connsiteY1" fmla="*/ 0 h 2188395"/>
              <a:gd name="connsiteX2" fmla="*/ 5525570 w 12192000"/>
              <a:gd name="connsiteY2" fmla="*/ 107072 h 2188395"/>
              <a:gd name="connsiteX3" fmla="*/ 6096000 w 12192000"/>
              <a:gd name="connsiteY3" fmla="*/ 571985 h 2188395"/>
              <a:gd name="connsiteX4" fmla="*/ 6666430 w 12192000"/>
              <a:gd name="connsiteY4" fmla="*/ 107072 h 2188395"/>
              <a:gd name="connsiteX5" fmla="*/ 6677224 w 12192000"/>
              <a:gd name="connsiteY5" fmla="*/ 0 h 2188395"/>
              <a:gd name="connsiteX6" fmla="*/ 11775899 w 12192000"/>
              <a:gd name="connsiteY6" fmla="*/ 0 h 2188395"/>
              <a:gd name="connsiteX7" fmla="*/ 12192000 w 12192000"/>
              <a:gd name="connsiteY7" fmla="*/ 416101 h 2188395"/>
              <a:gd name="connsiteX8" fmla="*/ 12192000 w 12192000"/>
              <a:gd name="connsiteY8" fmla="*/ 2188395 h 2188395"/>
              <a:gd name="connsiteX9" fmla="*/ 0 w 12192000"/>
              <a:gd name="connsiteY9" fmla="*/ 2188395 h 2188395"/>
              <a:gd name="connsiteX10" fmla="*/ 0 w 12192000"/>
              <a:gd name="connsiteY10" fmla="*/ 416101 h 2188395"/>
              <a:gd name="connsiteX11" fmla="*/ 416101 w 12192000"/>
              <a:gd name="connsiteY11" fmla="*/ 0 h 2188395"/>
            </a:gdLst>
            <a:ahLst/>
            <a:cxnLst/>
            <a:rect l="l" t="t" r="r" b="b"/>
            <a:pathLst>
              <a:path w="12192000" h="2188395">
                <a:moveTo>
                  <a:pt x="416101" y="0"/>
                </a:moveTo>
                <a:lnTo>
                  <a:pt x="5514777" y="0"/>
                </a:lnTo>
                <a:lnTo>
                  <a:pt x="5525570" y="107072"/>
                </a:lnTo>
                <a:cubicBezTo>
                  <a:pt x="5579864" y="372398"/>
                  <a:pt x="5814624" y="571985"/>
                  <a:pt x="6096000" y="571985"/>
                </a:cubicBezTo>
                <a:cubicBezTo>
                  <a:pt x="6377377" y="571985"/>
                  <a:pt x="6612136" y="372398"/>
                  <a:pt x="6666430" y="107072"/>
                </a:cubicBezTo>
                <a:lnTo>
                  <a:pt x="6677224" y="0"/>
                </a:lnTo>
                <a:lnTo>
                  <a:pt x="11775899" y="0"/>
                </a:lnTo>
                <a:cubicBezTo>
                  <a:pt x="12005705" y="0"/>
                  <a:pt x="12192000" y="186295"/>
                  <a:pt x="12192000" y="416101"/>
                </a:cubicBezTo>
                <a:lnTo>
                  <a:pt x="12192000" y="2188395"/>
                </a:lnTo>
                <a:lnTo>
                  <a:pt x="0" y="2188395"/>
                </a:lnTo>
                <a:lnTo>
                  <a:pt x="0" y="416101"/>
                </a:lnTo>
                <a:cubicBezTo>
                  <a:pt x="0" y="186295"/>
                  <a:pt x="186295" y="0"/>
                  <a:pt x="416101" y="0"/>
                </a:cubicBezTo>
                <a:close/>
              </a:path>
            </a:pathLst>
          </a:custGeom>
          <a:gradFill>
            <a:gsLst>
              <a:gs pos="0">
                <a:schemeClr val="accent1"/>
              </a:gs>
              <a:gs pos="100000">
                <a:schemeClr val="accent1">
                  <a:lumMod val="60000"/>
                  <a:lumOff val="40000"/>
                </a:schemeClr>
              </a:gs>
            </a:gsLst>
            <a:lin ang="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199457" y="1547280"/>
            <a:ext cx="9793088" cy="2521288"/>
          </a:xfrm>
          <a:prstGeom prst="rect">
            <a:avLst/>
          </a:prstGeom>
          <a:noFill/>
          <a:ln>
            <a:noFill/>
          </a:ln>
        </p:spPr>
        <p:txBody>
          <a:bodyPr vert="horz" wrap="square" lIns="91440" tIns="45720" rIns="91440" bIns="45720" rtlCol="0" anchor="t"/>
          <a:lstStyle/>
          <a:p>
            <a:pPr algn="ctr">
              <a:lnSpc>
                <a:spcPct val="110000"/>
              </a:lnSpc>
            </a:pPr>
            <a:endParaRPr kumimoji="1" lang="zh-CN" altLang="en-US"/>
          </a:p>
        </p:txBody>
      </p:sp>
      <p:sp>
        <p:nvSpPr>
          <p:cNvPr id="9" name="标题 1"/>
          <p:cNvSpPr txBox="1"/>
          <p:nvPr/>
        </p:nvSpPr>
        <p:spPr>
          <a:xfrm>
            <a:off x="0" y="6153374"/>
            <a:ext cx="12192000" cy="403412"/>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0" y="6282465"/>
            <a:ext cx="12192000" cy="57553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842467"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1421948"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001429"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580910"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19" name="标题 1"/>
          <p:cNvCxnSpPr/>
          <p:nvPr/>
        </p:nvCxnSpPr>
        <p:spPr>
          <a:xfrm>
            <a:off x="2312894" y="6570232"/>
            <a:ext cx="9649610" cy="0"/>
          </a:xfrm>
          <a:prstGeom prst="line">
            <a:avLst/>
          </a:prstGeom>
          <a:noFill/>
          <a:ln w="6350" cap="sq">
            <a:gradFill>
              <a:gsLst>
                <a:gs pos="0">
                  <a:schemeClr val="accent1"/>
                </a:gs>
                <a:gs pos="100000">
                  <a:schemeClr val="accent1">
                    <a:lumMod val="20000"/>
                    <a:lumOff val="80000"/>
                    <a:alpha val="0"/>
                  </a:schemeClr>
                </a:gs>
              </a:gsLst>
              <a:lin ang="0" scaled="0"/>
            </a:gradFill>
            <a:prstDash val="solid"/>
            <a:miter/>
          </a:ln>
        </p:spPr>
      </p:cxnSp>
      <p:sp>
        <p:nvSpPr>
          <p:cNvPr id="25" name="标题 1"/>
          <p:cNvSpPr txBox="1"/>
          <p:nvPr/>
        </p:nvSpPr>
        <p:spPr>
          <a:xfrm rot="5400000">
            <a:off x="10121040" y="2360492"/>
            <a:ext cx="540562" cy="937497"/>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26" name="标题 1"/>
          <p:cNvSpPr txBox="1"/>
          <p:nvPr/>
        </p:nvSpPr>
        <p:spPr>
          <a:xfrm>
            <a:off x="2840990" y="2660650"/>
            <a:ext cx="6323330" cy="1742440"/>
          </a:xfrm>
          <a:prstGeom prst="rect">
            <a:avLst/>
          </a:prstGeom>
          <a:noFill/>
          <a:ln>
            <a:noFill/>
          </a:ln>
        </p:spPr>
        <p:txBody>
          <a:bodyPr vert="horz" wrap="square" lIns="91440" tIns="45720" rIns="91440" bIns="45720" rtlCol="0" anchor="t"/>
          <a:lstStyle/>
          <a:p>
            <a:pPr algn="ctr">
              <a:lnSpc>
                <a:spcPct val="150000"/>
              </a:lnSpc>
            </a:pPr>
            <a:r>
              <a:rPr kumimoji="1" lang="zh-CN" altLang="en-US" sz="4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阵列探测成像的集成化需求与挑战</a:t>
            </a:r>
            <a:endParaRPr kumimoji="1" lang="zh-CN" altLang="en-US" sz="4400">
              <a:ln w="12700">
                <a:noFill/>
              </a:ln>
              <a:solidFill>
                <a:schemeClr val="tx1">
                  <a:alpha val="100000"/>
                </a:schemeClr>
              </a:solidFill>
              <a:latin typeface="黑体" panose="02010609060101010101" charset="-122"/>
              <a:ea typeface="黑体" panose="02010609060101010101" charset="-122"/>
              <a:cs typeface="黑体" panose="02010609060101010101" charset="-122"/>
              <a:sym typeface="+mn-ea"/>
            </a:endParaRPr>
          </a:p>
        </p:txBody>
      </p:sp>
      <p:sp>
        <p:nvSpPr>
          <p:cNvPr id="28" name="标题 1"/>
          <p:cNvSpPr txBox="1"/>
          <p:nvPr/>
        </p:nvSpPr>
        <p:spPr>
          <a:xfrm>
            <a:off x="4175613" y="1456982"/>
            <a:ext cx="2457316" cy="952408"/>
          </a:xfrm>
          <a:prstGeom prst="rect">
            <a:avLst/>
          </a:prstGeom>
          <a:noFill/>
          <a:ln>
            <a:noFill/>
          </a:ln>
        </p:spPr>
        <p:txBody>
          <a:bodyPr vert="horz" wrap="square" lIns="91440" tIns="45720" rIns="91440" bIns="45720" rtlCol="0" anchor="b"/>
          <a:lstStyle/>
          <a:p>
            <a:pPr algn="r">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PART</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
        <p:nvSpPr>
          <p:cNvPr id="29" name="标题 1"/>
          <p:cNvSpPr txBox="1"/>
          <p:nvPr/>
        </p:nvSpPr>
        <p:spPr>
          <a:xfrm>
            <a:off x="6756400" y="1173480"/>
            <a:ext cx="1602740" cy="1235710"/>
          </a:xfrm>
          <a:prstGeom prst="rect">
            <a:avLst/>
          </a:prstGeom>
          <a:noFill/>
          <a:ln>
            <a:noFill/>
          </a:ln>
        </p:spPr>
        <p:txBody>
          <a:bodyPr vert="horz" wrap="square" lIns="91440" tIns="45720" rIns="91440" bIns="45720" rtlCol="0" anchor="b"/>
          <a:lstStyle/>
          <a:p>
            <a:pPr algn="l">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04</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阵列探测成像的集成化需求与挑战</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119888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应用需求：</a:t>
            </a:r>
            <a:r>
              <a:rPr lang="zh-CN" altLang="en-US" sz="2400">
                <a:latin typeface="黑体" panose="02010609060101010101" charset="-122"/>
                <a:ea typeface="黑体" panose="02010609060101010101" charset="-122"/>
                <a:sym typeface="+mn-ea"/>
              </a:rPr>
              <a:t>超快成像所需的阵列探测快响应时间在ns量级甚至ps量级，要求高频下信号延时、噪声和插入损耗尽可能小。</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pic>
        <p:nvPicPr>
          <p:cNvPr id="21" name="图片 20" descr="架构1"/>
          <p:cNvPicPr>
            <a:picLocks noChangeAspect="1"/>
          </p:cNvPicPr>
          <p:nvPr/>
        </p:nvPicPr>
        <p:blipFill>
          <a:blip r:embed="rId1"/>
          <a:stretch>
            <a:fillRect/>
          </a:stretch>
        </p:blipFill>
        <p:spPr>
          <a:xfrm>
            <a:off x="1127760" y="2634615"/>
            <a:ext cx="7294245" cy="2999105"/>
          </a:xfrm>
          <a:prstGeom prst="rect">
            <a:avLst/>
          </a:prstGeom>
        </p:spPr>
      </p:pic>
      <p:sp>
        <p:nvSpPr>
          <p:cNvPr id="23" name="文本框 22"/>
          <p:cNvSpPr txBox="1"/>
          <p:nvPr/>
        </p:nvSpPr>
        <p:spPr>
          <a:xfrm>
            <a:off x="8579485" y="2565400"/>
            <a:ext cx="3051175" cy="3592195"/>
          </a:xfrm>
          <a:prstGeom prst="rect">
            <a:avLst/>
          </a:prstGeom>
          <a:noFill/>
          <a:ln>
            <a:solidFill>
              <a:srgbClr val="C00000"/>
            </a:solidFill>
          </a:ln>
        </p:spPr>
        <p:txBody>
          <a:bodyPr wrap="square" rtlCol="0">
            <a:noAutofit/>
          </a:bodyPr>
          <a:p>
            <a:pPr marL="336550" marR="20320" indent="-285750" algn="just">
              <a:spcBef>
                <a:spcPts val="360"/>
              </a:spcBef>
              <a:buFont typeface="Arial" panose="020B0604020202020204" pitchFamily="34" charset="0"/>
              <a:buChar char="•"/>
            </a:pPr>
            <a:r>
              <a:rPr lang="zh-CN" sz="1600" spc="-20" dirty="0">
                <a:latin typeface="Times New Roman" panose="02020603050405020304" charset="0"/>
                <a:ea typeface="黑体" panose="02010609060101010101" charset="-122"/>
                <a:cs typeface="Times New Roman" panose="02020603050405020304" charset="0"/>
                <a:sym typeface="+mn-ea"/>
              </a:rPr>
              <a:t>基于中介层的集成架构设计与基于</a:t>
            </a:r>
            <a:r>
              <a:rPr lang="en-US" altLang="zh-CN" sz="1600" spc="-20" dirty="0">
                <a:latin typeface="Times New Roman" panose="02020603050405020304" charset="0"/>
                <a:ea typeface="黑体" panose="02010609060101010101" charset="-122"/>
                <a:cs typeface="Times New Roman" panose="02020603050405020304" charset="0"/>
                <a:sym typeface="+mn-ea"/>
              </a:rPr>
              <a:t>TSV/TGV</a:t>
            </a:r>
            <a:r>
              <a:rPr lang="zh-CN" altLang="en-US" sz="1600" spc="-20" dirty="0">
                <a:latin typeface="Times New Roman" panose="02020603050405020304" charset="0"/>
                <a:ea typeface="黑体" panose="02010609060101010101" charset="-122"/>
                <a:cs typeface="Times New Roman" panose="02020603050405020304" charset="0"/>
                <a:sym typeface="+mn-ea"/>
              </a:rPr>
              <a:t>的信号传输仿真模型图。</a:t>
            </a:r>
            <a:endParaRPr lang="zh-CN" altLang="en-US" sz="1600" spc="-20" dirty="0">
              <a:latin typeface="Times New Roman" panose="02020603050405020304" charset="0"/>
              <a:ea typeface="黑体" panose="02010609060101010101" charset="-122"/>
              <a:cs typeface="Times New Roman" panose="02020603050405020304" charset="0"/>
              <a:sym typeface="+mn-ea"/>
            </a:endParaRPr>
          </a:p>
          <a:p>
            <a:pPr marL="336550" marR="20320" indent="-285750" algn="just">
              <a:spcBef>
                <a:spcPts val="360"/>
              </a:spcBef>
              <a:buFont typeface="Arial" panose="020B0604020202020204" pitchFamily="34" charset="0"/>
              <a:buChar char="•"/>
            </a:pPr>
            <a:r>
              <a:rPr lang="zh-CN" sz="1600" spc="-20" dirty="0">
                <a:latin typeface="Times New Roman" panose="02020603050405020304" charset="0"/>
                <a:ea typeface="黑体" panose="02010609060101010101" charset="-122"/>
                <a:cs typeface="Times New Roman" panose="02020603050405020304" charset="0"/>
                <a:sym typeface="+mn-ea"/>
              </a:rPr>
              <a:t>其中</a:t>
            </a:r>
            <a:r>
              <a:rPr lang="en-US" sz="1600" spc="20" dirty="0">
                <a:latin typeface="Times New Roman" panose="02020603050405020304" charset="0"/>
                <a:ea typeface="黑体" panose="02010609060101010101" charset="-122"/>
                <a:cs typeface="Times New Roman" panose="02020603050405020304" charset="0"/>
                <a:sym typeface="+mn-ea"/>
              </a:rPr>
              <a:t>CMOS-SPAD</a:t>
            </a:r>
            <a:r>
              <a:rPr lang="zh-CN" altLang="en-US" sz="1600" spc="20" dirty="0">
                <a:latin typeface="Times New Roman" panose="02020603050405020304" charset="0"/>
                <a:ea typeface="黑体" panose="02010609060101010101" charset="-122"/>
                <a:cs typeface="Times New Roman" panose="02020603050405020304" charset="0"/>
                <a:sym typeface="+mn-ea"/>
              </a:rPr>
              <a:t>芯片和</a:t>
            </a:r>
            <a:r>
              <a:rPr lang="en-US" altLang="zh-CN" sz="1600" spc="20" dirty="0">
                <a:latin typeface="Times New Roman" panose="02020603050405020304" charset="0"/>
                <a:ea typeface="黑体" panose="02010609060101010101" charset="-122"/>
                <a:cs typeface="Times New Roman" panose="02020603050405020304" charset="0"/>
                <a:sym typeface="+mn-ea"/>
              </a:rPr>
              <a:t>CMOS-Readout</a:t>
            </a:r>
            <a:r>
              <a:rPr lang="zh-CN" altLang="en-US" sz="1600" spc="20" dirty="0">
                <a:latin typeface="Times New Roman" panose="02020603050405020304" charset="0"/>
                <a:ea typeface="黑体" panose="02010609060101010101" charset="-122"/>
                <a:cs typeface="Times New Roman" panose="02020603050405020304" charset="0"/>
                <a:sym typeface="+mn-ea"/>
              </a:rPr>
              <a:t>芯片均为已加工成品的探测器阵列和读出电路阵列芯片，计划通过中介层的</a:t>
            </a:r>
            <a:r>
              <a:rPr lang="en-US" altLang="zh-CN" sz="1600" spc="20" dirty="0">
                <a:latin typeface="Times New Roman" panose="02020603050405020304" charset="0"/>
                <a:ea typeface="黑体" panose="02010609060101010101" charset="-122"/>
                <a:cs typeface="Times New Roman" panose="02020603050405020304" charset="0"/>
                <a:sym typeface="+mn-ea"/>
              </a:rPr>
              <a:t>TSV/TGV</a:t>
            </a:r>
            <a:r>
              <a:rPr lang="zh-CN" altLang="en-US" sz="1600" spc="20" dirty="0">
                <a:latin typeface="Times New Roman" panose="02020603050405020304" charset="0"/>
                <a:ea typeface="黑体" panose="02010609060101010101" charset="-122"/>
                <a:cs typeface="Times New Roman" panose="02020603050405020304" charset="0"/>
                <a:sym typeface="+mn-ea"/>
              </a:rPr>
              <a:t>通孔和重布线层</a:t>
            </a:r>
            <a:r>
              <a:rPr lang="en-US" altLang="zh-CN" sz="1600" spc="20" dirty="0">
                <a:latin typeface="Times New Roman" panose="02020603050405020304" charset="0"/>
                <a:ea typeface="黑体" panose="02010609060101010101" charset="-122"/>
                <a:cs typeface="Times New Roman" panose="02020603050405020304" charset="0"/>
                <a:sym typeface="+mn-ea"/>
              </a:rPr>
              <a:t>RDL</a:t>
            </a:r>
            <a:r>
              <a:rPr lang="zh-CN" altLang="en-US" sz="1600" spc="20" dirty="0">
                <a:latin typeface="Times New Roman" panose="02020603050405020304" charset="0"/>
                <a:ea typeface="黑体" panose="02010609060101010101" charset="-122"/>
                <a:cs typeface="Times New Roman" panose="02020603050405020304" charset="0"/>
                <a:sym typeface="+mn-ea"/>
              </a:rPr>
              <a:t>进行有效集成。</a:t>
            </a:r>
            <a:endParaRPr lang="zh-CN" altLang="en-US" sz="1600" spc="20" dirty="0">
              <a:latin typeface="Times New Roman" panose="02020603050405020304" charset="0"/>
              <a:ea typeface="黑体" panose="02010609060101010101" charset="-122"/>
              <a:cs typeface="Times New Roman" panose="02020603050405020304" charset="0"/>
              <a:sym typeface="+mn-ea"/>
            </a:endParaRPr>
          </a:p>
          <a:p>
            <a:pPr marL="336550" marR="20320" indent="-285750" algn="just">
              <a:spcBef>
                <a:spcPts val="360"/>
              </a:spcBef>
              <a:buFont typeface="Arial" panose="020B0604020202020204" pitchFamily="34" charset="0"/>
              <a:buChar char="•"/>
            </a:pPr>
            <a:r>
              <a:rPr lang="zh-CN" altLang="en-US" sz="1600" spc="20" dirty="0">
                <a:latin typeface="Times New Roman" panose="02020603050405020304" charset="0"/>
                <a:ea typeface="黑体" panose="02010609060101010101" charset="-122"/>
                <a:cs typeface="Times New Roman" panose="02020603050405020304" charset="0"/>
                <a:sym typeface="+mn-ea"/>
              </a:rPr>
              <a:t>仿真模型的目的用于探求不同中介层介电材料和通孔结构对信号传输的影响，其中通孔分为单端、同轴、差分、屏蔽差分共</a:t>
            </a:r>
            <a:r>
              <a:rPr lang="en-US" altLang="zh-CN" sz="1600" spc="20" dirty="0">
                <a:latin typeface="Times New Roman" panose="02020603050405020304" charset="0"/>
                <a:ea typeface="黑体" panose="02010609060101010101" charset="-122"/>
                <a:cs typeface="Times New Roman" panose="02020603050405020304" charset="0"/>
                <a:sym typeface="+mn-ea"/>
              </a:rPr>
              <a:t>4</a:t>
            </a:r>
            <a:r>
              <a:rPr lang="zh-CN" altLang="en-US" sz="1600" spc="20" dirty="0">
                <a:latin typeface="Times New Roman" panose="02020603050405020304" charset="0"/>
                <a:ea typeface="黑体" panose="02010609060101010101" charset="-122"/>
                <a:cs typeface="Times New Roman" panose="02020603050405020304" charset="0"/>
                <a:sym typeface="+mn-ea"/>
              </a:rPr>
              <a:t>种结构。</a:t>
            </a:r>
            <a:endParaRPr lang="zh-CN" sz="1600">
              <a:latin typeface="Times New Roman" panose="02020603050405020304" charset="0"/>
              <a:ea typeface="黑体" panose="02010609060101010101" charset="-122"/>
              <a:cs typeface="Times New Roman" panose="02020603050405020304" charset="0"/>
            </a:endParaRPr>
          </a:p>
        </p:txBody>
      </p:sp>
      <p:sp>
        <p:nvSpPr>
          <p:cNvPr id="2" name="文本框 1"/>
          <p:cNvSpPr txBox="1"/>
          <p:nvPr/>
        </p:nvSpPr>
        <p:spPr>
          <a:xfrm>
            <a:off x="1919605" y="5814060"/>
            <a:ext cx="1062990" cy="337185"/>
          </a:xfrm>
          <a:prstGeom prst="rect">
            <a:avLst/>
          </a:prstGeom>
          <a:noFill/>
        </p:spPr>
        <p:txBody>
          <a:bodyPr wrap="square" rtlCol="0">
            <a:spAutoFit/>
          </a:bodyPr>
          <a:p>
            <a:r>
              <a:rPr lang="zh-CN" altLang="en-US" sz="1600">
                <a:latin typeface="黑体" panose="02010609060101010101" charset="-122"/>
                <a:ea typeface="黑体" panose="02010609060101010101" charset="-122"/>
                <a:cs typeface="黑体" panose="02010609060101010101" charset="-122"/>
              </a:rPr>
              <a:t>架构组成</a:t>
            </a:r>
            <a:endParaRPr lang="zh-CN" altLang="en-US" sz="1600">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5357495" y="5814060"/>
            <a:ext cx="1333500" cy="337185"/>
          </a:xfrm>
          <a:prstGeom prst="rect">
            <a:avLst/>
          </a:prstGeom>
          <a:noFill/>
        </p:spPr>
        <p:txBody>
          <a:bodyPr wrap="square" rtlCol="0">
            <a:spAutoFit/>
          </a:bodyPr>
          <a:p>
            <a:r>
              <a:rPr lang="en-US" altLang="zh-CN" sz="1600">
                <a:latin typeface="黑体" panose="02010609060101010101" charset="-122"/>
                <a:ea typeface="黑体" panose="02010609060101010101" charset="-122"/>
                <a:cs typeface="黑体" panose="02010609060101010101" charset="-122"/>
              </a:rPr>
              <a:t>TSV</a:t>
            </a:r>
            <a:r>
              <a:rPr lang="zh-CN" altLang="en-US" sz="1600">
                <a:latin typeface="黑体" panose="02010609060101010101" charset="-122"/>
                <a:ea typeface="黑体" panose="02010609060101010101" charset="-122"/>
                <a:cs typeface="黑体" panose="02010609060101010101" charset="-122"/>
              </a:rPr>
              <a:t>仿真模型</a:t>
            </a:r>
            <a:endParaRPr lang="zh-CN" altLang="en-US" sz="1600">
              <a:latin typeface="黑体" panose="02010609060101010101" charset="-122"/>
              <a:ea typeface="黑体" panose="02010609060101010101" charset="-122"/>
              <a:cs typeface="黑体" panose="02010609060101010101" charset="-122"/>
            </a:endParaRPr>
          </a:p>
        </p:txBody>
      </p:sp>
      <p:sp>
        <p:nvSpPr>
          <p:cNvPr id="4" name="矩形 3"/>
          <p:cNvSpPr/>
          <p:nvPr/>
        </p:nvSpPr>
        <p:spPr>
          <a:xfrm>
            <a:off x="1127760" y="2565400"/>
            <a:ext cx="7344410" cy="3599815"/>
          </a:xfrm>
          <a:prstGeom prst="rect">
            <a:avLst/>
          </a:prstGeom>
          <a:solidFill>
            <a:srgbClr val="000000">
              <a:alpha val="0"/>
            </a:srgbClr>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阵列探测成像的集成化需求与挑战</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黑体" panose="02010609060101010101" charset="-122"/>
                <a:ea typeface="黑体" panose="02010609060101010101" charset="-122"/>
                <a:sym typeface="+mn-ea"/>
              </a:rPr>
              <a:t>挑战：</a:t>
            </a:r>
            <a:endParaRPr lang="zh-CN" altLang="en-US" sz="1600">
              <a:latin typeface="Times New Roman" panose="02020603050405020304" charset="0"/>
              <a:ea typeface="黑体" panose="02010609060101010101" charset="-122"/>
              <a:cs typeface="Times New Roman" panose="02020603050405020304" charset="0"/>
              <a:sym typeface="+mn-ea"/>
            </a:endParaRPr>
          </a:p>
        </p:txBody>
      </p:sp>
      <p:sp>
        <p:nvSpPr>
          <p:cNvPr id="23" name="文本框 22"/>
          <p:cNvSpPr txBox="1"/>
          <p:nvPr/>
        </p:nvSpPr>
        <p:spPr>
          <a:xfrm>
            <a:off x="826770" y="2023745"/>
            <a:ext cx="10803890" cy="1270000"/>
          </a:xfrm>
          <a:prstGeom prst="rect">
            <a:avLst/>
          </a:prstGeom>
          <a:noFill/>
          <a:ln>
            <a:solidFill>
              <a:srgbClr val="C00000"/>
            </a:solidFill>
          </a:ln>
        </p:spPr>
        <p:txBody>
          <a:bodyPr wrap="square" rtlCol="0">
            <a:noAutofit/>
          </a:bodyPr>
          <a:p>
            <a:pPr marL="342900" indent="-342900" algn="just" defTabSz="266700">
              <a:lnSpc>
                <a:spcPct val="150000"/>
              </a:lnSpc>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探测阵列与读出阵列不完全匹配背景下，如何实现阵列电极的有效互连，且保证互连长度尽可能小。</a:t>
            </a:r>
            <a:endParaRPr lang="zh-CN" altLang="en-US" sz="1600">
              <a:latin typeface="Times New Roman" panose="02020603050405020304" charset="0"/>
              <a:ea typeface="黑体" panose="02010609060101010101" charset="-122"/>
              <a:cs typeface="Times New Roman" panose="02020603050405020304" charset="0"/>
              <a:sym typeface="+mn-ea"/>
            </a:endParaRPr>
          </a:p>
          <a:p>
            <a:pPr marL="342900" indent="-342900" algn="just" defTabSz="266700">
              <a:lnSpc>
                <a:spcPct val="150000"/>
              </a:lnSpc>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sym typeface="+mn-ea"/>
              </a:rPr>
              <a:t>最薄衬底与中介层厚度之和是否可满足高能量射线探测深度。现有芯片的衬底最小可减薄至</a:t>
            </a:r>
            <a:r>
              <a:rPr lang="en-US" altLang="zh-CN" sz="1600">
                <a:latin typeface="Times New Roman" panose="02020603050405020304" charset="0"/>
                <a:ea typeface="黑体" panose="02010609060101010101" charset="-122"/>
                <a:cs typeface="Times New Roman" panose="02020603050405020304" charset="0"/>
                <a:sym typeface="+mn-ea"/>
              </a:rPr>
              <a:t>200um</a:t>
            </a:r>
            <a:r>
              <a:rPr lang="zh-CN" altLang="en-US" sz="1600">
                <a:latin typeface="Times New Roman" panose="02020603050405020304" charset="0"/>
                <a:ea typeface="黑体" panose="02010609060101010101" charset="-122"/>
                <a:cs typeface="Times New Roman" panose="02020603050405020304" charset="0"/>
                <a:sym typeface="+mn-ea"/>
              </a:rPr>
              <a:t>左右，中介层厚度可做几十微米。</a:t>
            </a:r>
            <a:endParaRPr lang="zh-CN" sz="1600">
              <a:latin typeface="Times New Roman" panose="02020603050405020304" charset="0"/>
              <a:ea typeface="黑体" panose="02010609060101010101" charset="-122"/>
              <a:cs typeface="Times New Roman" panose="02020603050405020304" charset="0"/>
            </a:endParaRPr>
          </a:p>
        </p:txBody>
      </p:sp>
      <p:grpSp>
        <p:nvGrpSpPr>
          <p:cNvPr id="225" name="组合 224"/>
          <p:cNvGrpSpPr/>
          <p:nvPr/>
        </p:nvGrpSpPr>
        <p:grpSpPr>
          <a:xfrm rot="0">
            <a:off x="1713865" y="4794885"/>
            <a:ext cx="932815" cy="749935"/>
            <a:chOff x="3344" y="4723"/>
            <a:chExt cx="2656" cy="2712"/>
          </a:xfrm>
        </p:grpSpPr>
        <p:grpSp>
          <p:nvGrpSpPr>
            <p:cNvPr id="73" name="组合 72"/>
            <p:cNvGrpSpPr/>
            <p:nvPr/>
          </p:nvGrpSpPr>
          <p:grpSpPr>
            <a:xfrm>
              <a:off x="3344" y="4723"/>
              <a:ext cx="387" cy="426"/>
              <a:chOff x="3344" y="4723"/>
              <a:chExt cx="2040" cy="1028"/>
            </a:xfrm>
          </p:grpSpPr>
          <p:sp>
            <p:nvSpPr>
              <p:cNvPr id="74" name="矩形 7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75" name="矩形 7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76" name="矩形 7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77" name="组合 76"/>
            <p:cNvGrpSpPr/>
            <p:nvPr/>
          </p:nvGrpSpPr>
          <p:grpSpPr>
            <a:xfrm>
              <a:off x="3798" y="4723"/>
              <a:ext cx="387" cy="426"/>
              <a:chOff x="3344" y="4723"/>
              <a:chExt cx="2040" cy="1028"/>
            </a:xfrm>
          </p:grpSpPr>
          <p:sp>
            <p:nvSpPr>
              <p:cNvPr id="78" name="矩形 7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79" name="矩形 7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80" name="矩形 7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81" name="组合 80"/>
            <p:cNvGrpSpPr/>
            <p:nvPr/>
          </p:nvGrpSpPr>
          <p:grpSpPr>
            <a:xfrm>
              <a:off x="4252" y="4724"/>
              <a:ext cx="387" cy="426"/>
              <a:chOff x="3344" y="4723"/>
              <a:chExt cx="2040" cy="1028"/>
            </a:xfrm>
          </p:grpSpPr>
          <p:sp>
            <p:nvSpPr>
              <p:cNvPr id="82" name="矩形 8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83" name="矩形 8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84" name="矩形 8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85" name="组合 84"/>
            <p:cNvGrpSpPr/>
            <p:nvPr/>
          </p:nvGrpSpPr>
          <p:grpSpPr>
            <a:xfrm>
              <a:off x="4706" y="4724"/>
              <a:ext cx="387" cy="426"/>
              <a:chOff x="3344" y="4723"/>
              <a:chExt cx="2040" cy="1028"/>
            </a:xfrm>
          </p:grpSpPr>
          <p:sp>
            <p:nvSpPr>
              <p:cNvPr id="86" name="矩形 8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87" name="矩形 8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88" name="矩形 8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89" name="组合 88"/>
            <p:cNvGrpSpPr/>
            <p:nvPr/>
          </p:nvGrpSpPr>
          <p:grpSpPr>
            <a:xfrm>
              <a:off x="3344" y="5189"/>
              <a:ext cx="387" cy="426"/>
              <a:chOff x="3344" y="4723"/>
              <a:chExt cx="2040" cy="1028"/>
            </a:xfrm>
          </p:grpSpPr>
          <p:sp>
            <p:nvSpPr>
              <p:cNvPr id="90" name="矩形 8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91" name="矩形 9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92" name="矩形 9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93" name="组合 92"/>
            <p:cNvGrpSpPr/>
            <p:nvPr/>
          </p:nvGrpSpPr>
          <p:grpSpPr>
            <a:xfrm>
              <a:off x="3798" y="5189"/>
              <a:ext cx="387" cy="426"/>
              <a:chOff x="3344" y="4723"/>
              <a:chExt cx="2040" cy="1028"/>
            </a:xfrm>
          </p:grpSpPr>
          <p:sp>
            <p:nvSpPr>
              <p:cNvPr id="94" name="矩形 9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95" name="矩形 9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96" name="矩形 9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97" name="组合 96"/>
            <p:cNvGrpSpPr/>
            <p:nvPr/>
          </p:nvGrpSpPr>
          <p:grpSpPr>
            <a:xfrm>
              <a:off x="4252" y="5190"/>
              <a:ext cx="387" cy="426"/>
              <a:chOff x="3344" y="4723"/>
              <a:chExt cx="2040" cy="1028"/>
            </a:xfrm>
          </p:grpSpPr>
          <p:sp>
            <p:nvSpPr>
              <p:cNvPr id="98" name="矩形 9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99" name="矩形 9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00" name="矩形 9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01" name="组合 100"/>
            <p:cNvGrpSpPr/>
            <p:nvPr/>
          </p:nvGrpSpPr>
          <p:grpSpPr>
            <a:xfrm>
              <a:off x="4706" y="5190"/>
              <a:ext cx="387" cy="426"/>
              <a:chOff x="3344" y="4723"/>
              <a:chExt cx="2040" cy="1028"/>
            </a:xfrm>
          </p:grpSpPr>
          <p:sp>
            <p:nvSpPr>
              <p:cNvPr id="102" name="矩形 10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03" name="矩形 10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04" name="矩形 10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05" name="组合 104"/>
            <p:cNvGrpSpPr/>
            <p:nvPr/>
          </p:nvGrpSpPr>
          <p:grpSpPr>
            <a:xfrm>
              <a:off x="3344" y="5635"/>
              <a:ext cx="387" cy="426"/>
              <a:chOff x="3344" y="4723"/>
              <a:chExt cx="2040" cy="1028"/>
            </a:xfrm>
          </p:grpSpPr>
          <p:sp>
            <p:nvSpPr>
              <p:cNvPr id="106" name="矩形 10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07" name="矩形 10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08" name="矩形 10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09" name="组合 108"/>
            <p:cNvGrpSpPr/>
            <p:nvPr/>
          </p:nvGrpSpPr>
          <p:grpSpPr>
            <a:xfrm>
              <a:off x="3798" y="5635"/>
              <a:ext cx="387" cy="426"/>
              <a:chOff x="3344" y="4723"/>
              <a:chExt cx="2040" cy="1028"/>
            </a:xfrm>
          </p:grpSpPr>
          <p:sp>
            <p:nvSpPr>
              <p:cNvPr id="110" name="矩形 10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11" name="矩形 11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12" name="矩形 11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13" name="组合 112"/>
            <p:cNvGrpSpPr/>
            <p:nvPr/>
          </p:nvGrpSpPr>
          <p:grpSpPr>
            <a:xfrm>
              <a:off x="4252" y="5636"/>
              <a:ext cx="387" cy="426"/>
              <a:chOff x="3344" y="4723"/>
              <a:chExt cx="2040" cy="1028"/>
            </a:xfrm>
          </p:grpSpPr>
          <p:sp>
            <p:nvSpPr>
              <p:cNvPr id="114" name="矩形 11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15" name="矩形 11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16" name="矩形 11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17" name="组合 116"/>
            <p:cNvGrpSpPr/>
            <p:nvPr/>
          </p:nvGrpSpPr>
          <p:grpSpPr>
            <a:xfrm>
              <a:off x="4706" y="5636"/>
              <a:ext cx="387" cy="426"/>
              <a:chOff x="3344" y="4723"/>
              <a:chExt cx="2040" cy="1028"/>
            </a:xfrm>
          </p:grpSpPr>
          <p:sp>
            <p:nvSpPr>
              <p:cNvPr id="118" name="矩形 11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19" name="矩形 11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20" name="矩形 11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21" name="组合 120"/>
            <p:cNvGrpSpPr/>
            <p:nvPr/>
          </p:nvGrpSpPr>
          <p:grpSpPr>
            <a:xfrm>
              <a:off x="3344" y="6101"/>
              <a:ext cx="387" cy="426"/>
              <a:chOff x="3344" y="4723"/>
              <a:chExt cx="2040" cy="1028"/>
            </a:xfrm>
          </p:grpSpPr>
          <p:sp>
            <p:nvSpPr>
              <p:cNvPr id="122" name="矩形 12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23" name="矩形 12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24" name="矩形 12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25" name="组合 124"/>
            <p:cNvGrpSpPr/>
            <p:nvPr/>
          </p:nvGrpSpPr>
          <p:grpSpPr>
            <a:xfrm>
              <a:off x="3798" y="6101"/>
              <a:ext cx="387" cy="426"/>
              <a:chOff x="3344" y="4723"/>
              <a:chExt cx="2040" cy="1028"/>
            </a:xfrm>
          </p:grpSpPr>
          <p:sp>
            <p:nvSpPr>
              <p:cNvPr id="126" name="矩形 12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27" name="矩形 12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28" name="矩形 12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29" name="组合 128"/>
            <p:cNvGrpSpPr/>
            <p:nvPr/>
          </p:nvGrpSpPr>
          <p:grpSpPr>
            <a:xfrm>
              <a:off x="4252" y="6102"/>
              <a:ext cx="387" cy="426"/>
              <a:chOff x="3344" y="4723"/>
              <a:chExt cx="2040" cy="1028"/>
            </a:xfrm>
          </p:grpSpPr>
          <p:sp>
            <p:nvSpPr>
              <p:cNvPr id="130" name="矩形 12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31" name="矩形 13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32" name="矩形 13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33" name="组合 132"/>
            <p:cNvGrpSpPr/>
            <p:nvPr/>
          </p:nvGrpSpPr>
          <p:grpSpPr>
            <a:xfrm>
              <a:off x="4706" y="6102"/>
              <a:ext cx="387" cy="426"/>
              <a:chOff x="3344" y="4723"/>
              <a:chExt cx="2040" cy="1028"/>
            </a:xfrm>
          </p:grpSpPr>
          <p:sp>
            <p:nvSpPr>
              <p:cNvPr id="134" name="矩形 13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35" name="矩形 13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36" name="矩形 13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37" name="组合 136"/>
            <p:cNvGrpSpPr/>
            <p:nvPr/>
          </p:nvGrpSpPr>
          <p:grpSpPr>
            <a:xfrm>
              <a:off x="5160" y="4724"/>
              <a:ext cx="387" cy="426"/>
              <a:chOff x="3344" y="4723"/>
              <a:chExt cx="2040" cy="1028"/>
            </a:xfrm>
          </p:grpSpPr>
          <p:sp>
            <p:nvSpPr>
              <p:cNvPr id="138" name="矩形 13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39" name="矩形 13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40" name="矩形 13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41" name="组合 140"/>
            <p:cNvGrpSpPr/>
            <p:nvPr/>
          </p:nvGrpSpPr>
          <p:grpSpPr>
            <a:xfrm>
              <a:off x="5614" y="4724"/>
              <a:ext cx="387" cy="426"/>
              <a:chOff x="3344" y="4723"/>
              <a:chExt cx="2040" cy="1028"/>
            </a:xfrm>
          </p:grpSpPr>
          <p:sp>
            <p:nvSpPr>
              <p:cNvPr id="142" name="矩形 14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43" name="矩形 14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44" name="矩形 14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45" name="组合 144"/>
            <p:cNvGrpSpPr/>
            <p:nvPr/>
          </p:nvGrpSpPr>
          <p:grpSpPr>
            <a:xfrm>
              <a:off x="5160" y="5190"/>
              <a:ext cx="387" cy="426"/>
              <a:chOff x="3344" y="4723"/>
              <a:chExt cx="2040" cy="1028"/>
            </a:xfrm>
          </p:grpSpPr>
          <p:sp>
            <p:nvSpPr>
              <p:cNvPr id="146" name="矩形 14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47" name="矩形 14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48" name="矩形 14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49" name="组合 148"/>
            <p:cNvGrpSpPr/>
            <p:nvPr/>
          </p:nvGrpSpPr>
          <p:grpSpPr>
            <a:xfrm>
              <a:off x="5614" y="5190"/>
              <a:ext cx="387" cy="426"/>
              <a:chOff x="3344" y="4723"/>
              <a:chExt cx="2040" cy="1028"/>
            </a:xfrm>
          </p:grpSpPr>
          <p:sp>
            <p:nvSpPr>
              <p:cNvPr id="150" name="矩形 14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51" name="矩形 15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52" name="矩形 15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53" name="组合 152"/>
            <p:cNvGrpSpPr/>
            <p:nvPr/>
          </p:nvGrpSpPr>
          <p:grpSpPr>
            <a:xfrm>
              <a:off x="5160" y="5636"/>
              <a:ext cx="387" cy="426"/>
              <a:chOff x="3344" y="4723"/>
              <a:chExt cx="2040" cy="1028"/>
            </a:xfrm>
          </p:grpSpPr>
          <p:sp>
            <p:nvSpPr>
              <p:cNvPr id="154" name="矩形 15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55" name="矩形 15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56" name="矩形 15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57" name="组合 156"/>
            <p:cNvGrpSpPr/>
            <p:nvPr/>
          </p:nvGrpSpPr>
          <p:grpSpPr>
            <a:xfrm>
              <a:off x="5614" y="5636"/>
              <a:ext cx="387" cy="426"/>
              <a:chOff x="3344" y="4723"/>
              <a:chExt cx="2040" cy="1028"/>
            </a:xfrm>
          </p:grpSpPr>
          <p:sp>
            <p:nvSpPr>
              <p:cNvPr id="158" name="矩形 15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59" name="矩形 15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60" name="矩形 15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61" name="组合 160"/>
            <p:cNvGrpSpPr/>
            <p:nvPr/>
          </p:nvGrpSpPr>
          <p:grpSpPr>
            <a:xfrm>
              <a:off x="5160" y="6102"/>
              <a:ext cx="387" cy="426"/>
              <a:chOff x="3344" y="4723"/>
              <a:chExt cx="2040" cy="1028"/>
            </a:xfrm>
          </p:grpSpPr>
          <p:sp>
            <p:nvSpPr>
              <p:cNvPr id="162" name="矩形 16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63" name="矩形 16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64" name="矩形 16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65" name="组合 164"/>
            <p:cNvGrpSpPr/>
            <p:nvPr/>
          </p:nvGrpSpPr>
          <p:grpSpPr>
            <a:xfrm>
              <a:off x="5614" y="6102"/>
              <a:ext cx="387" cy="426"/>
              <a:chOff x="3344" y="4723"/>
              <a:chExt cx="2040" cy="1028"/>
            </a:xfrm>
          </p:grpSpPr>
          <p:sp>
            <p:nvSpPr>
              <p:cNvPr id="166" name="矩形 16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67" name="矩形 16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68" name="矩形 16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77" name="组合 176"/>
            <p:cNvGrpSpPr/>
            <p:nvPr/>
          </p:nvGrpSpPr>
          <p:grpSpPr>
            <a:xfrm>
              <a:off x="3344" y="6542"/>
              <a:ext cx="387" cy="426"/>
              <a:chOff x="3344" y="4723"/>
              <a:chExt cx="2040" cy="1028"/>
            </a:xfrm>
          </p:grpSpPr>
          <p:sp>
            <p:nvSpPr>
              <p:cNvPr id="178" name="矩形 17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79" name="矩形 17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80" name="矩形 17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81" name="组合 180"/>
            <p:cNvGrpSpPr/>
            <p:nvPr/>
          </p:nvGrpSpPr>
          <p:grpSpPr>
            <a:xfrm>
              <a:off x="3798" y="6542"/>
              <a:ext cx="387" cy="426"/>
              <a:chOff x="3344" y="4723"/>
              <a:chExt cx="2040" cy="1028"/>
            </a:xfrm>
          </p:grpSpPr>
          <p:sp>
            <p:nvSpPr>
              <p:cNvPr id="182" name="矩形 18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83" name="矩形 18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84" name="矩形 18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85" name="组合 184"/>
            <p:cNvGrpSpPr/>
            <p:nvPr/>
          </p:nvGrpSpPr>
          <p:grpSpPr>
            <a:xfrm>
              <a:off x="4252" y="6543"/>
              <a:ext cx="387" cy="426"/>
              <a:chOff x="3344" y="4723"/>
              <a:chExt cx="2040" cy="1028"/>
            </a:xfrm>
          </p:grpSpPr>
          <p:sp>
            <p:nvSpPr>
              <p:cNvPr id="186" name="矩形 18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87" name="矩形 18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88" name="矩形 18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89" name="组合 188"/>
            <p:cNvGrpSpPr/>
            <p:nvPr/>
          </p:nvGrpSpPr>
          <p:grpSpPr>
            <a:xfrm>
              <a:off x="4706" y="6543"/>
              <a:ext cx="387" cy="426"/>
              <a:chOff x="3344" y="4723"/>
              <a:chExt cx="2040" cy="1028"/>
            </a:xfrm>
          </p:grpSpPr>
          <p:sp>
            <p:nvSpPr>
              <p:cNvPr id="190" name="矩形 18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91" name="矩形 19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92" name="矩形 19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93" name="组合 192"/>
            <p:cNvGrpSpPr/>
            <p:nvPr/>
          </p:nvGrpSpPr>
          <p:grpSpPr>
            <a:xfrm>
              <a:off x="3344" y="7008"/>
              <a:ext cx="387" cy="426"/>
              <a:chOff x="3344" y="4723"/>
              <a:chExt cx="2040" cy="1028"/>
            </a:xfrm>
          </p:grpSpPr>
          <p:sp>
            <p:nvSpPr>
              <p:cNvPr id="194" name="矩形 19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95" name="矩形 19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196" name="矩形 19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197" name="组合 196"/>
            <p:cNvGrpSpPr/>
            <p:nvPr/>
          </p:nvGrpSpPr>
          <p:grpSpPr>
            <a:xfrm>
              <a:off x="3798" y="7008"/>
              <a:ext cx="387" cy="426"/>
              <a:chOff x="3344" y="4723"/>
              <a:chExt cx="2040" cy="1028"/>
            </a:xfrm>
          </p:grpSpPr>
          <p:sp>
            <p:nvSpPr>
              <p:cNvPr id="198" name="矩形 19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199" name="矩形 19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00" name="矩形 19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01" name="组合 200"/>
            <p:cNvGrpSpPr/>
            <p:nvPr/>
          </p:nvGrpSpPr>
          <p:grpSpPr>
            <a:xfrm>
              <a:off x="4252" y="7009"/>
              <a:ext cx="387" cy="426"/>
              <a:chOff x="3344" y="4723"/>
              <a:chExt cx="2040" cy="1028"/>
            </a:xfrm>
          </p:grpSpPr>
          <p:sp>
            <p:nvSpPr>
              <p:cNvPr id="202" name="矩形 20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03" name="矩形 20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04" name="矩形 20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05" name="组合 204"/>
            <p:cNvGrpSpPr/>
            <p:nvPr/>
          </p:nvGrpSpPr>
          <p:grpSpPr>
            <a:xfrm>
              <a:off x="4706" y="7009"/>
              <a:ext cx="387" cy="426"/>
              <a:chOff x="3344" y="4723"/>
              <a:chExt cx="2040" cy="1028"/>
            </a:xfrm>
          </p:grpSpPr>
          <p:sp>
            <p:nvSpPr>
              <p:cNvPr id="206" name="矩形 205"/>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07" name="矩形 206"/>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08" name="矩形 207"/>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09" name="组合 208"/>
            <p:cNvGrpSpPr/>
            <p:nvPr/>
          </p:nvGrpSpPr>
          <p:grpSpPr>
            <a:xfrm>
              <a:off x="5160" y="6543"/>
              <a:ext cx="387" cy="426"/>
              <a:chOff x="3344" y="4723"/>
              <a:chExt cx="2040" cy="1028"/>
            </a:xfrm>
          </p:grpSpPr>
          <p:sp>
            <p:nvSpPr>
              <p:cNvPr id="210" name="矩形 209"/>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11" name="矩形 210"/>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12" name="矩形 211"/>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13" name="组合 212"/>
            <p:cNvGrpSpPr/>
            <p:nvPr/>
          </p:nvGrpSpPr>
          <p:grpSpPr>
            <a:xfrm>
              <a:off x="5614" y="6543"/>
              <a:ext cx="387" cy="426"/>
              <a:chOff x="3344" y="4723"/>
              <a:chExt cx="2040" cy="1028"/>
            </a:xfrm>
          </p:grpSpPr>
          <p:sp>
            <p:nvSpPr>
              <p:cNvPr id="214" name="矩形 213"/>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15" name="矩形 214"/>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16" name="矩形 215"/>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17" name="组合 216"/>
            <p:cNvGrpSpPr/>
            <p:nvPr/>
          </p:nvGrpSpPr>
          <p:grpSpPr>
            <a:xfrm>
              <a:off x="5160" y="7009"/>
              <a:ext cx="387" cy="426"/>
              <a:chOff x="3344" y="4723"/>
              <a:chExt cx="2040" cy="1028"/>
            </a:xfrm>
          </p:grpSpPr>
          <p:sp>
            <p:nvSpPr>
              <p:cNvPr id="218" name="矩形 217"/>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19" name="矩形 218"/>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20" name="矩形 219"/>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nvGrpSpPr>
            <p:cNvPr id="221" name="组合 220"/>
            <p:cNvGrpSpPr/>
            <p:nvPr/>
          </p:nvGrpSpPr>
          <p:grpSpPr>
            <a:xfrm>
              <a:off x="5614" y="7009"/>
              <a:ext cx="387" cy="426"/>
              <a:chOff x="3344" y="4723"/>
              <a:chExt cx="2040" cy="1028"/>
            </a:xfrm>
          </p:grpSpPr>
          <p:sp>
            <p:nvSpPr>
              <p:cNvPr id="222" name="矩形 221"/>
              <p:cNvSpPr/>
              <p:nvPr/>
            </p:nvSpPr>
            <p:spPr>
              <a:xfrm>
                <a:off x="3344" y="4723"/>
                <a:ext cx="2040" cy="22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sp>
            <p:nvSpPr>
              <p:cNvPr id="223" name="矩形 222"/>
              <p:cNvSpPr/>
              <p:nvPr/>
            </p:nvSpPr>
            <p:spPr>
              <a:xfrm>
                <a:off x="3344" y="5513"/>
                <a:ext cx="2040" cy="238"/>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sym typeface="+mn-ea"/>
                </a:endParaRPr>
              </a:p>
            </p:txBody>
          </p:sp>
          <p:sp>
            <p:nvSpPr>
              <p:cNvPr id="224" name="矩形 223"/>
              <p:cNvSpPr/>
              <p:nvPr/>
            </p:nvSpPr>
            <p:spPr>
              <a:xfrm>
                <a:off x="3344" y="4946"/>
                <a:ext cx="2040" cy="568"/>
              </a:xfrm>
              <a:prstGeom prst="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base"/>
                <a:endParaRPr lang="en-US" altLang="zh-CN" sz="1200" strike="noStrike" noProof="1">
                  <a:latin typeface="Times New Roman" panose="02020603050405020304" charset="0"/>
                  <a:cs typeface="Times New Roman" panose="02020603050405020304" charset="0"/>
                </a:endParaRPr>
              </a:p>
            </p:txBody>
          </p:sp>
        </p:grpSp>
      </p:grpSp>
      <p:sp>
        <p:nvSpPr>
          <p:cNvPr id="3" name="文本框 2"/>
          <p:cNvSpPr txBox="1"/>
          <p:nvPr/>
        </p:nvSpPr>
        <p:spPr>
          <a:xfrm>
            <a:off x="1392555" y="5661025"/>
            <a:ext cx="1591310" cy="306705"/>
          </a:xfrm>
          <a:prstGeom prst="rect">
            <a:avLst/>
          </a:prstGeom>
          <a:noFill/>
        </p:spPr>
        <p:txBody>
          <a:bodyPr wrap="square" rtlCol="0">
            <a:spAutoFit/>
          </a:bodyPr>
          <a:p>
            <a:r>
              <a:rPr lang="zh-CN" altLang="en-US" sz="1400">
                <a:latin typeface="黑体" panose="02010609060101010101" charset="-122"/>
                <a:ea typeface="黑体" panose="02010609060101010101" charset="-122"/>
              </a:rPr>
              <a:t>探测器阵列</a:t>
            </a:r>
            <a:r>
              <a:rPr lang="en-US" altLang="zh-CN" sz="1400">
                <a:latin typeface="黑体" panose="02010609060101010101" charset="-122"/>
                <a:ea typeface="黑体" panose="02010609060101010101" charset="-122"/>
              </a:rPr>
              <a:t>6</a:t>
            </a:r>
            <a:r>
              <a:rPr lang="en-US" altLang="zh-CN" sz="1400">
                <a:latin typeface="Arial" panose="020B0604020202020204" pitchFamily="34" charset="0"/>
                <a:ea typeface="黑体" panose="02010609060101010101" charset="-122"/>
              </a:rPr>
              <a:t>×</a:t>
            </a:r>
            <a:r>
              <a:rPr lang="en-US" altLang="zh-CN" sz="1400">
                <a:latin typeface="黑体" panose="02010609060101010101" charset="-122"/>
                <a:ea typeface="黑体" panose="02010609060101010101" charset="-122"/>
              </a:rPr>
              <a:t>6</a:t>
            </a:r>
            <a:endParaRPr lang="en-US" altLang="zh-CN" sz="1400">
              <a:latin typeface="黑体" panose="02010609060101010101" charset="-122"/>
              <a:ea typeface="黑体" panose="02010609060101010101" charset="-122"/>
            </a:endParaRPr>
          </a:p>
        </p:txBody>
      </p:sp>
      <p:sp>
        <p:nvSpPr>
          <p:cNvPr id="249" name="文本框 248"/>
          <p:cNvSpPr txBox="1"/>
          <p:nvPr/>
        </p:nvSpPr>
        <p:spPr>
          <a:xfrm>
            <a:off x="4605655" y="5661025"/>
            <a:ext cx="1791335" cy="306705"/>
          </a:xfrm>
          <a:prstGeom prst="rect">
            <a:avLst/>
          </a:prstGeom>
          <a:noFill/>
        </p:spPr>
        <p:txBody>
          <a:bodyPr wrap="square" rtlCol="0">
            <a:spAutoFit/>
          </a:bodyPr>
          <a:p>
            <a:r>
              <a:rPr lang="zh-CN" altLang="en-US" sz="1400">
                <a:latin typeface="黑体" panose="02010609060101010101" charset="-122"/>
                <a:ea typeface="黑体" panose="02010609060101010101" charset="-122"/>
              </a:rPr>
              <a:t>探测器阵列</a:t>
            </a:r>
            <a:r>
              <a:rPr lang="en-US" altLang="zh-CN" sz="1400">
                <a:latin typeface="黑体" panose="02010609060101010101" charset="-122"/>
                <a:ea typeface="黑体" panose="02010609060101010101" charset="-122"/>
              </a:rPr>
              <a:t>16</a:t>
            </a:r>
            <a:r>
              <a:rPr lang="en-US" altLang="zh-CN" sz="1400">
                <a:latin typeface="Arial" panose="020B0604020202020204" pitchFamily="34" charset="0"/>
                <a:ea typeface="黑体" panose="02010609060101010101" charset="-122"/>
              </a:rPr>
              <a:t>×</a:t>
            </a:r>
            <a:r>
              <a:rPr lang="en-US" altLang="zh-CN" sz="1400">
                <a:latin typeface="黑体" panose="02010609060101010101" charset="-122"/>
                <a:ea typeface="黑体" panose="02010609060101010101" charset="-122"/>
              </a:rPr>
              <a:t>16</a:t>
            </a:r>
            <a:endParaRPr lang="en-US" altLang="zh-CN" sz="1400">
              <a:latin typeface="黑体" panose="02010609060101010101" charset="-122"/>
              <a:ea typeface="黑体" panose="02010609060101010101" charset="-122"/>
            </a:endParaRPr>
          </a:p>
        </p:txBody>
      </p:sp>
      <p:grpSp>
        <p:nvGrpSpPr>
          <p:cNvPr id="448" name="组合 447"/>
          <p:cNvGrpSpPr/>
          <p:nvPr/>
        </p:nvGrpSpPr>
        <p:grpSpPr>
          <a:xfrm>
            <a:off x="4133850" y="3716655"/>
            <a:ext cx="2792730" cy="1828165"/>
            <a:chOff x="6510" y="5853"/>
            <a:chExt cx="4398" cy="2879"/>
          </a:xfrm>
        </p:grpSpPr>
        <p:grpSp>
          <p:nvGrpSpPr>
            <p:cNvPr id="248" name="组合 247"/>
            <p:cNvGrpSpPr/>
            <p:nvPr/>
          </p:nvGrpSpPr>
          <p:grpSpPr>
            <a:xfrm rot="0">
              <a:off x="6510" y="5853"/>
              <a:ext cx="2139" cy="1403"/>
              <a:chOff x="6763" y="5987"/>
              <a:chExt cx="6078" cy="4560"/>
            </a:xfrm>
          </p:grpSpPr>
          <p:sp>
            <p:nvSpPr>
              <p:cNvPr id="4" name="矩形 3"/>
              <p:cNvSpPr/>
              <p:nvPr/>
            </p:nvSpPr>
            <p:spPr>
              <a:xfrm>
                <a:off x="676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6765"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765"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6765"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6765"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nvSpPr>
            <p:spPr>
              <a:xfrm>
                <a:off x="676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矩形 16"/>
              <p:cNvSpPr/>
              <p:nvPr/>
            </p:nvSpPr>
            <p:spPr>
              <a:xfrm>
                <a:off x="7559"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nvSpPr>
            <p:spPr>
              <a:xfrm>
                <a:off x="755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矩形 18"/>
              <p:cNvSpPr/>
              <p:nvPr/>
            </p:nvSpPr>
            <p:spPr>
              <a:xfrm>
                <a:off x="755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矩形 19"/>
              <p:cNvSpPr/>
              <p:nvPr/>
            </p:nvSpPr>
            <p:spPr>
              <a:xfrm>
                <a:off x="755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矩形 20"/>
              <p:cNvSpPr/>
              <p:nvPr/>
            </p:nvSpPr>
            <p:spPr>
              <a:xfrm>
                <a:off x="755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755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矩形 25"/>
              <p:cNvSpPr/>
              <p:nvPr/>
            </p:nvSpPr>
            <p:spPr>
              <a:xfrm>
                <a:off x="8353"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矩形 26"/>
              <p:cNvSpPr/>
              <p:nvPr/>
            </p:nvSpPr>
            <p:spPr>
              <a:xfrm>
                <a:off x="8355"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矩形 27"/>
              <p:cNvSpPr/>
              <p:nvPr/>
            </p:nvSpPr>
            <p:spPr>
              <a:xfrm>
                <a:off x="8353"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矩形 28"/>
              <p:cNvSpPr/>
              <p:nvPr/>
            </p:nvSpPr>
            <p:spPr>
              <a:xfrm>
                <a:off x="8353"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nvSpPr>
            <p:spPr>
              <a:xfrm>
                <a:off x="8353"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835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9147"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a:off x="914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nvSpPr>
            <p:spPr>
              <a:xfrm>
                <a:off x="914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矩形 35"/>
              <p:cNvSpPr/>
              <p:nvPr/>
            </p:nvSpPr>
            <p:spPr>
              <a:xfrm>
                <a:off x="914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矩形 36"/>
              <p:cNvSpPr/>
              <p:nvPr/>
            </p:nvSpPr>
            <p:spPr>
              <a:xfrm>
                <a:off x="914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矩形 37"/>
              <p:cNvSpPr/>
              <p:nvPr/>
            </p:nvSpPr>
            <p:spPr>
              <a:xfrm>
                <a:off x="914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矩形 39"/>
              <p:cNvSpPr/>
              <p:nvPr/>
            </p:nvSpPr>
            <p:spPr>
              <a:xfrm>
                <a:off x="9941"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矩形 40"/>
              <p:cNvSpPr/>
              <p:nvPr/>
            </p:nvSpPr>
            <p:spPr>
              <a:xfrm>
                <a:off x="9941"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9939"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9939"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矩形 43"/>
              <p:cNvSpPr/>
              <p:nvPr/>
            </p:nvSpPr>
            <p:spPr>
              <a:xfrm>
                <a:off x="9939"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矩形 44"/>
              <p:cNvSpPr/>
              <p:nvPr/>
            </p:nvSpPr>
            <p:spPr>
              <a:xfrm>
                <a:off x="9941"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矩形 46"/>
              <p:cNvSpPr/>
              <p:nvPr/>
            </p:nvSpPr>
            <p:spPr>
              <a:xfrm>
                <a:off x="1073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矩形 47"/>
              <p:cNvSpPr/>
              <p:nvPr/>
            </p:nvSpPr>
            <p:spPr>
              <a:xfrm>
                <a:off x="10736"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矩形 48"/>
              <p:cNvSpPr/>
              <p:nvPr/>
            </p:nvSpPr>
            <p:spPr>
              <a:xfrm>
                <a:off x="10734"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矩形 49"/>
              <p:cNvSpPr/>
              <p:nvPr/>
            </p:nvSpPr>
            <p:spPr>
              <a:xfrm>
                <a:off x="10734"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矩形 50"/>
              <p:cNvSpPr/>
              <p:nvPr/>
            </p:nvSpPr>
            <p:spPr>
              <a:xfrm>
                <a:off x="10734"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矩形 51"/>
              <p:cNvSpPr/>
              <p:nvPr/>
            </p:nvSpPr>
            <p:spPr>
              <a:xfrm>
                <a:off x="10736"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矩形 52"/>
              <p:cNvSpPr/>
              <p:nvPr/>
            </p:nvSpPr>
            <p:spPr>
              <a:xfrm>
                <a:off x="11528"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矩形 53"/>
              <p:cNvSpPr/>
              <p:nvPr/>
            </p:nvSpPr>
            <p:spPr>
              <a:xfrm>
                <a:off x="11528"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矩形 54"/>
              <p:cNvSpPr/>
              <p:nvPr/>
            </p:nvSpPr>
            <p:spPr>
              <a:xfrm>
                <a:off x="11526"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矩形 55"/>
              <p:cNvSpPr/>
              <p:nvPr/>
            </p:nvSpPr>
            <p:spPr>
              <a:xfrm>
                <a:off x="11526"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矩形 56"/>
              <p:cNvSpPr/>
              <p:nvPr/>
            </p:nvSpPr>
            <p:spPr>
              <a:xfrm>
                <a:off x="11526"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矩形 57"/>
              <p:cNvSpPr/>
              <p:nvPr/>
            </p:nvSpPr>
            <p:spPr>
              <a:xfrm>
                <a:off x="11528"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9" name="矩形 58"/>
              <p:cNvSpPr/>
              <p:nvPr/>
            </p:nvSpPr>
            <p:spPr>
              <a:xfrm>
                <a:off x="12322"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0" name="矩形 59"/>
              <p:cNvSpPr/>
              <p:nvPr/>
            </p:nvSpPr>
            <p:spPr>
              <a:xfrm>
                <a:off x="12323"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1" name="矩形 60"/>
              <p:cNvSpPr/>
              <p:nvPr/>
            </p:nvSpPr>
            <p:spPr>
              <a:xfrm>
                <a:off x="12321"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矩形 61"/>
              <p:cNvSpPr/>
              <p:nvPr/>
            </p:nvSpPr>
            <p:spPr>
              <a:xfrm>
                <a:off x="12321"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矩形 62"/>
              <p:cNvSpPr/>
              <p:nvPr/>
            </p:nvSpPr>
            <p:spPr>
              <a:xfrm>
                <a:off x="12321"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4" name="矩形 63"/>
              <p:cNvSpPr/>
              <p:nvPr/>
            </p:nvSpPr>
            <p:spPr>
              <a:xfrm>
                <a:off x="12323"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矩形 65"/>
              <p:cNvSpPr/>
              <p:nvPr/>
            </p:nvSpPr>
            <p:spPr>
              <a:xfrm>
                <a:off x="6763"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矩形 66"/>
              <p:cNvSpPr/>
              <p:nvPr/>
            </p:nvSpPr>
            <p:spPr>
              <a:xfrm>
                <a:off x="676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8" name="矩形 67"/>
              <p:cNvSpPr/>
              <p:nvPr/>
            </p:nvSpPr>
            <p:spPr>
              <a:xfrm>
                <a:off x="755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9" name="矩形 68"/>
              <p:cNvSpPr/>
              <p:nvPr/>
            </p:nvSpPr>
            <p:spPr>
              <a:xfrm>
                <a:off x="755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0" name="矩形 69"/>
              <p:cNvSpPr/>
              <p:nvPr/>
            </p:nvSpPr>
            <p:spPr>
              <a:xfrm>
                <a:off x="8351"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矩形 70"/>
              <p:cNvSpPr/>
              <p:nvPr/>
            </p:nvSpPr>
            <p:spPr>
              <a:xfrm>
                <a:off x="835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矩形 71"/>
              <p:cNvSpPr/>
              <p:nvPr/>
            </p:nvSpPr>
            <p:spPr>
              <a:xfrm>
                <a:off x="914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9" name="矩形 238"/>
              <p:cNvSpPr/>
              <p:nvPr/>
            </p:nvSpPr>
            <p:spPr>
              <a:xfrm>
                <a:off x="914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0" name="矩形 239"/>
              <p:cNvSpPr/>
              <p:nvPr/>
            </p:nvSpPr>
            <p:spPr>
              <a:xfrm>
                <a:off x="9937"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1" name="矩形 240"/>
              <p:cNvSpPr/>
              <p:nvPr/>
            </p:nvSpPr>
            <p:spPr>
              <a:xfrm>
                <a:off x="9939"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2" name="矩形 241"/>
              <p:cNvSpPr/>
              <p:nvPr/>
            </p:nvSpPr>
            <p:spPr>
              <a:xfrm>
                <a:off x="10732"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3" name="矩形 242"/>
              <p:cNvSpPr/>
              <p:nvPr/>
            </p:nvSpPr>
            <p:spPr>
              <a:xfrm>
                <a:off x="10734"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4" name="矩形 243"/>
              <p:cNvSpPr/>
              <p:nvPr/>
            </p:nvSpPr>
            <p:spPr>
              <a:xfrm>
                <a:off x="11524"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5" name="矩形 244"/>
              <p:cNvSpPr/>
              <p:nvPr/>
            </p:nvSpPr>
            <p:spPr>
              <a:xfrm>
                <a:off x="11526"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6" name="矩形 245"/>
              <p:cNvSpPr/>
              <p:nvPr/>
            </p:nvSpPr>
            <p:spPr>
              <a:xfrm>
                <a:off x="12319"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7" name="矩形 246"/>
              <p:cNvSpPr/>
              <p:nvPr/>
            </p:nvSpPr>
            <p:spPr>
              <a:xfrm>
                <a:off x="12321"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50" name="组合 249"/>
            <p:cNvGrpSpPr/>
            <p:nvPr/>
          </p:nvGrpSpPr>
          <p:grpSpPr>
            <a:xfrm rot="0">
              <a:off x="8770" y="5853"/>
              <a:ext cx="2139" cy="1403"/>
              <a:chOff x="6763" y="5987"/>
              <a:chExt cx="6078" cy="4560"/>
            </a:xfrm>
          </p:grpSpPr>
          <p:sp>
            <p:nvSpPr>
              <p:cNvPr id="251" name="矩形 250"/>
              <p:cNvSpPr/>
              <p:nvPr/>
            </p:nvSpPr>
            <p:spPr>
              <a:xfrm>
                <a:off x="676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2" name="矩形 251"/>
              <p:cNvSpPr/>
              <p:nvPr/>
            </p:nvSpPr>
            <p:spPr>
              <a:xfrm>
                <a:off x="6765"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3" name="矩形 252"/>
              <p:cNvSpPr/>
              <p:nvPr/>
            </p:nvSpPr>
            <p:spPr>
              <a:xfrm>
                <a:off x="6765"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4" name="矩形 253"/>
              <p:cNvSpPr/>
              <p:nvPr/>
            </p:nvSpPr>
            <p:spPr>
              <a:xfrm>
                <a:off x="6765"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5" name="矩形 254"/>
              <p:cNvSpPr/>
              <p:nvPr/>
            </p:nvSpPr>
            <p:spPr>
              <a:xfrm>
                <a:off x="6765"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6" name="矩形 255"/>
              <p:cNvSpPr/>
              <p:nvPr/>
            </p:nvSpPr>
            <p:spPr>
              <a:xfrm>
                <a:off x="676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7" name="矩形 256"/>
              <p:cNvSpPr/>
              <p:nvPr/>
            </p:nvSpPr>
            <p:spPr>
              <a:xfrm>
                <a:off x="7559"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8" name="矩形 257"/>
              <p:cNvSpPr/>
              <p:nvPr/>
            </p:nvSpPr>
            <p:spPr>
              <a:xfrm>
                <a:off x="755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9" name="矩形 258"/>
              <p:cNvSpPr/>
              <p:nvPr/>
            </p:nvSpPr>
            <p:spPr>
              <a:xfrm>
                <a:off x="755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0" name="矩形 259"/>
              <p:cNvSpPr/>
              <p:nvPr/>
            </p:nvSpPr>
            <p:spPr>
              <a:xfrm>
                <a:off x="755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1" name="矩形 260"/>
              <p:cNvSpPr/>
              <p:nvPr/>
            </p:nvSpPr>
            <p:spPr>
              <a:xfrm>
                <a:off x="755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2" name="矩形 261"/>
              <p:cNvSpPr/>
              <p:nvPr/>
            </p:nvSpPr>
            <p:spPr>
              <a:xfrm>
                <a:off x="755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3" name="矩形 262"/>
              <p:cNvSpPr/>
              <p:nvPr/>
            </p:nvSpPr>
            <p:spPr>
              <a:xfrm>
                <a:off x="8353"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4" name="矩形 263"/>
              <p:cNvSpPr/>
              <p:nvPr/>
            </p:nvSpPr>
            <p:spPr>
              <a:xfrm>
                <a:off x="8355"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5" name="矩形 264"/>
              <p:cNvSpPr/>
              <p:nvPr/>
            </p:nvSpPr>
            <p:spPr>
              <a:xfrm>
                <a:off x="8353"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6" name="矩形 265"/>
              <p:cNvSpPr/>
              <p:nvPr/>
            </p:nvSpPr>
            <p:spPr>
              <a:xfrm>
                <a:off x="8353"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7" name="矩形 266"/>
              <p:cNvSpPr/>
              <p:nvPr/>
            </p:nvSpPr>
            <p:spPr>
              <a:xfrm>
                <a:off x="8353"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8" name="矩形 267"/>
              <p:cNvSpPr/>
              <p:nvPr/>
            </p:nvSpPr>
            <p:spPr>
              <a:xfrm>
                <a:off x="835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9" name="矩形 268"/>
              <p:cNvSpPr/>
              <p:nvPr/>
            </p:nvSpPr>
            <p:spPr>
              <a:xfrm>
                <a:off x="9147"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0" name="矩形 269"/>
              <p:cNvSpPr/>
              <p:nvPr/>
            </p:nvSpPr>
            <p:spPr>
              <a:xfrm>
                <a:off x="914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1" name="矩形 270"/>
              <p:cNvSpPr/>
              <p:nvPr/>
            </p:nvSpPr>
            <p:spPr>
              <a:xfrm>
                <a:off x="914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2" name="矩形 271"/>
              <p:cNvSpPr/>
              <p:nvPr/>
            </p:nvSpPr>
            <p:spPr>
              <a:xfrm>
                <a:off x="914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3" name="矩形 272"/>
              <p:cNvSpPr/>
              <p:nvPr/>
            </p:nvSpPr>
            <p:spPr>
              <a:xfrm>
                <a:off x="914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4" name="矩形 273"/>
              <p:cNvSpPr/>
              <p:nvPr/>
            </p:nvSpPr>
            <p:spPr>
              <a:xfrm>
                <a:off x="914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5" name="矩形 274"/>
              <p:cNvSpPr/>
              <p:nvPr/>
            </p:nvSpPr>
            <p:spPr>
              <a:xfrm>
                <a:off x="9941"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6" name="矩形 275"/>
              <p:cNvSpPr/>
              <p:nvPr/>
            </p:nvSpPr>
            <p:spPr>
              <a:xfrm>
                <a:off x="9941"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7" name="矩形 276"/>
              <p:cNvSpPr/>
              <p:nvPr/>
            </p:nvSpPr>
            <p:spPr>
              <a:xfrm>
                <a:off x="9939"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8" name="矩形 277"/>
              <p:cNvSpPr/>
              <p:nvPr/>
            </p:nvSpPr>
            <p:spPr>
              <a:xfrm>
                <a:off x="9939"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9" name="矩形 278"/>
              <p:cNvSpPr/>
              <p:nvPr/>
            </p:nvSpPr>
            <p:spPr>
              <a:xfrm>
                <a:off x="9939"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0" name="矩形 279"/>
              <p:cNvSpPr/>
              <p:nvPr/>
            </p:nvSpPr>
            <p:spPr>
              <a:xfrm>
                <a:off x="9941"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1" name="矩形 280"/>
              <p:cNvSpPr/>
              <p:nvPr/>
            </p:nvSpPr>
            <p:spPr>
              <a:xfrm>
                <a:off x="1073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2" name="矩形 281"/>
              <p:cNvSpPr/>
              <p:nvPr/>
            </p:nvSpPr>
            <p:spPr>
              <a:xfrm>
                <a:off x="10736"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3" name="矩形 282"/>
              <p:cNvSpPr/>
              <p:nvPr/>
            </p:nvSpPr>
            <p:spPr>
              <a:xfrm>
                <a:off x="10734"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4" name="矩形 283"/>
              <p:cNvSpPr/>
              <p:nvPr/>
            </p:nvSpPr>
            <p:spPr>
              <a:xfrm>
                <a:off x="10734"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5" name="矩形 284"/>
              <p:cNvSpPr/>
              <p:nvPr/>
            </p:nvSpPr>
            <p:spPr>
              <a:xfrm>
                <a:off x="10734"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6" name="矩形 285"/>
              <p:cNvSpPr/>
              <p:nvPr/>
            </p:nvSpPr>
            <p:spPr>
              <a:xfrm>
                <a:off x="10736"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7" name="矩形 286"/>
              <p:cNvSpPr/>
              <p:nvPr/>
            </p:nvSpPr>
            <p:spPr>
              <a:xfrm>
                <a:off x="11528"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8" name="矩形 287"/>
              <p:cNvSpPr/>
              <p:nvPr/>
            </p:nvSpPr>
            <p:spPr>
              <a:xfrm>
                <a:off x="11528"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9" name="矩形 288"/>
              <p:cNvSpPr/>
              <p:nvPr/>
            </p:nvSpPr>
            <p:spPr>
              <a:xfrm>
                <a:off x="11526"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0" name="矩形 289"/>
              <p:cNvSpPr/>
              <p:nvPr/>
            </p:nvSpPr>
            <p:spPr>
              <a:xfrm>
                <a:off x="11526"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1" name="矩形 290"/>
              <p:cNvSpPr/>
              <p:nvPr/>
            </p:nvSpPr>
            <p:spPr>
              <a:xfrm>
                <a:off x="11526"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2" name="矩形 291"/>
              <p:cNvSpPr/>
              <p:nvPr/>
            </p:nvSpPr>
            <p:spPr>
              <a:xfrm>
                <a:off x="11528"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3" name="矩形 292"/>
              <p:cNvSpPr/>
              <p:nvPr/>
            </p:nvSpPr>
            <p:spPr>
              <a:xfrm>
                <a:off x="12322"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4" name="矩形 293"/>
              <p:cNvSpPr/>
              <p:nvPr/>
            </p:nvSpPr>
            <p:spPr>
              <a:xfrm>
                <a:off x="12323"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5" name="矩形 294"/>
              <p:cNvSpPr/>
              <p:nvPr/>
            </p:nvSpPr>
            <p:spPr>
              <a:xfrm>
                <a:off x="12321"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6" name="矩形 295"/>
              <p:cNvSpPr/>
              <p:nvPr/>
            </p:nvSpPr>
            <p:spPr>
              <a:xfrm>
                <a:off x="12321"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7" name="矩形 296"/>
              <p:cNvSpPr/>
              <p:nvPr/>
            </p:nvSpPr>
            <p:spPr>
              <a:xfrm>
                <a:off x="12321"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8" name="矩形 297"/>
              <p:cNvSpPr/>
              <p:nvPr/>
            </p:nvSpPr>
            <p:spPr>
              <a:xfrm>
                <a:off x="12323"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9" name="矩形 298"/>
              <p:cNvSpPr/>
              <p:nvPr/>
            </p:nvSpPr>
            <p:spPr>
              <a:xfrm>
                <a:off x="6763"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0" name="矩形 299"/>
              <p:cNvSpPr/>
              <p:nvPr/>
            </p:nvSpPr>
            <p:spPr>
              <a:xfrm>
                <a:off x="676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1" name="矩形 300"/>
              <p:cNvSpPr/>
              <p:nvPr/>
            </p:nvSpPr>
            <p:spPr>
              <a:xfrm>
                <a:off x="755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2" name="矩形 301"/>
              <p:cNvSpPr/>
              <p:nvPr/>
            </p:nvSpPr>
            <p:spPr>
              <a:xfrm>
                <a:off x="755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3" name="矩形 302"/>
              <p:cNvSpPr/>
              <p:nvPr/>
            </p:nvSpPr>
            <p:spPr>
              <a:xfrm>
                <a:off x="8351"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4" name="矩形 303"/>
              <p:cNvSpPr/>
              <p:nvPr/>
            </p:nvSpPr>
            <p:spPr>
              <a:xfrm>
                <a:off x="835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5" name="矩形 304"/>
              <p:cNvSpPr/>
              <p:nvPr/>
            </p:nvSpPr>
            <p:spPr>
              <a:xfrm>
                <a:off x="914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6" name="矩形 305"/>
              <p:cNvSpPr/>
              <p:nvPr/>
            </p:nvSpPr>
            <p:spPr>
              <a:xfrm>
                <a:off x="914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7" name="矩形 306"/>
              <p:cNvSpPr/>
              <p:nvPr/>
            </p:nvSpPr>
            <p:spPr>
              <a:xfrm>
                <a:off x="9937"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8" name="矩形 307"/>
              <p:cNvSpPr/>
              <p:nvPr/>
            </p:nvSpPr>
            <p:spPr>
              <a:xfrm>
                <a:off x="9939"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9" name="矩形 308"/>
              <p:cNvSpPr/>
              <p:nvPr/>
            </p:nvSpPr>
            <p:spPr>
              <a:xfrm>
                <a:off x="10732"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0" name="矩形 309"/>
              <p:cNvSpPr/>
              <p:nvPr/>
            </p:nvSpPr>
            <p:spPr>
              <a:xfrm>
                <a:off x="10734"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1" name="矩形 310"/>
              <p:cNvSpPr/>
              <p:nvPr/>
            </p:nvSpPr>
            <p:spPr>
              <a:xfrm>
                <a:off x="11524"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2" name="矩形 311"/>
              <p:cNvSpPr/>
              <p:nvPr/>
            </p:nvSpPr>
            <p:spPr>
              <a:xfrm>
                <a:off x="11526"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3" name="矩形 312"/>
              <p:cNvSpPr/>
              <p:nvPr/>
            </p:nvSpPr>
            <p:spPr>
              <a:xfrm>
                <a:off x="12319"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4" name="矩形 313"/>
              <p:cNvSpPr/>
              <p:nvPr/>
            </p:nvSpPr>
            <p:spPr>
              <a:xfrm>
                <a:off x="12321"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17" name="组合 316"/>
            <p:cNvGrpSpPr/>
            <p:nvPr/>
          </p:nvGrpSpPr>
          <p:grpSpPr>
            <a:xfrm rot="0">
              <a:off x="6510" y="7325"/>
              <a:ext cx="2139" cy="1403"/>
              <a:chOff x="6763" y="5987"/>
              <a:chExt cx="6078" cy="4560"/>
            </a:xfrm>
          </p:grpSpPr>
          <p:sp>
            <p:nvSpPr>
              <p:cNvPr id="318" name="矩形 317"/>
              <p:cNvSpPr/>
              <p:nvPr/>
            </p:nvSpPr>
            <p:spPr>
              <a:xfrm>
                <a:off x="676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9" name="矩形 318"/>
              <p:cNvSpPr/>
              <p:nvPr/>
            </p:nvSpPr>
            <p:spPr>
              <a:xfrm>
                <a:off x="6765"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0" name="矩形 319"/>
              <p:cNvSpPr/>
              <p:nvPr/>
            </p:nvSpPr>
            <p:spPr>
              <a:xfrm>
                <a:off x="6765"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1" name="矩形 320"/>
              <p:cNvSpPr/>
              <p:nvPr/>
            </p:nvSpPr>
            <p:spPr>
              <a:xfrm>
                <a:off x="6765"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2" name="矩形 321"/>
              <p:cNvSpPr/>
              <p:nvPr/>
            </p:nvSpPr>
            <p:spPr>
              <a:xfrm>
                <a:off x="6765"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3" name="矩形 322"/>
              <p:cNvSpPr/>
              <p:nvPr/>
            </p:nvSpPr>
            <p:spPr>
              <a:xfrm>
                <a:off x="676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4" name="矩形 323"/>
              <p:cNvSpPr/>
              <p:nvPr/>
            </p:nvSpPr>
            <p:spPr>
              <a:xfrm>
                <a:off x="7559"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5" name="矩形 324"/>
              <p:cNvSpPr/>
              <p:nvPr/>
            </p:nvSpPr>
            <p:spPr>
              <a:xfrm>
                <a:off x="755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6" name="矩形 325"/>
              <p:cNvSpPr/>
              <p:nvPr/>
            </p:nvSpPr>
            <p:spPr>
              <a:xfrm>
                <a:off x="755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7" name="矩形 326"/>
              <p:cNvSpPr/>
              <p:nvPr/>
            </p:nvSpPr>
            <p:spPr>
              <a:xfrm>
                <a:off x="755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8" name="矩形 327"/>
              <p:cNvSpPr/>
              <p:nvPr/>
            </p:nvSpPr>
            <p:spPr>
              <a:xfrm>
                <a:off x="755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9" name="矩形 328"/>
              <p:cNvSpPr/>
              <p:nvPr/>
            </p:nvSpPr>
            <p:spPr>
              <a:xfrm>
                <a:off x="755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0" name="矩形 329"/>
              <p:cNvSpPr/>
              <p:nvPr/>
            </p:nvSpPr>
            <p:spPr>
              <a:xfrm>
                <a:off x="8353"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1" name="矩形 330"/>
              <p:cNvSpPr/>
              <p:nvPr/>
            </p:nvSpPr>
            <p:spPr>
              <a:xfrm>
                <a:off x="8355"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2" name="矩形 331"/>
              <p:cNvSpPr/>
              <p:nvPr/>
            </p:nvSpPr>
            <p:spPr>
              <a:xfrm>
                <a:off x="8353"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3" name="矩形 332"/>
              <p:cNvSpPr/>
              <p:nvPr/>
            </p:nvSpPr>
            <p:spPr>
              <a:xfrm>
                <a:off x="8353"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4" name="矩形 333"/>
              <p:cNvSpPr/>
              <p:nvPr/>
            </p:nvSpPr>
            <p:spPr>
              <a:xfrm>
                <a:off x="8353"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5" name="矩形 334"/>
              <p:cNvSpPr/>
              <p:nvPr/>
            </p:nvSpPr>
            <p:spPr>
              <a:xfrm>
                <a:off x="835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6" name="矩形 335"/>
              <p:cNvSpPr/>
              <p:nvPr/>
            </p:nvSpPr>
            <p:spPr>
              <a:xfrm>
                <a:off x="9147"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7" name="矩形 336"/>
              <p:cNvSpPr/>
              <p:nvPr/>
            </p:nvSpPr>
            <p:spPr>
              <a:xfrm>
                <a:off x="914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8" name="矩形 337"/>
              <p:cNvSpPr/>
              <p:nvPr/>
            </p:nvSpPr>
            <p:spPr>
              <a:xfrm>
                <a:off x="914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9" name="矩形 338"/>
              <p:cNvSpPr/>
              <p:nvPr/>
            </p:nvSpPr>
            <p:spPr>
              <a:xfrm>
                <a:off x="914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0" name="矩形 339"/>
              <p:cNvSpPr/>
              <p:nvPr/>
            </p:nvSpPr>
            <p:spPr>
              <a:xfrm>
                <a:off x="914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1" name="矩形 340"/>
              <p:cNvSpPr/>
              <p:nvPr/>
            </p:nvSpPr>
            <p:spPr>
              <a:xfrm>
                <a:off x="914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2" name="矩形 341"/>
              <p:cNvSpPr/>
              <p:nvPr/>
            </p:nvSpPr>
            <p:spPr>
              <a:xfrm>
                <a:off x="9941"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3" name="矩形 342"/>
              <p:cNvSpPr/>
              <p:nvPr/>
            </p:nvSpPr>
            <p:spPr>
              <a:xfrm>
                <a:off x="9941"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4" name="矩形 343"/>
              <p:cNvSpPr/>
              <p:nvPr/>
            </p:nvSpPr>
            <p:spPr>
              <a:xfrm>
                <a:off x="9939"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5" name="矩形 344"/>
              <p:cNvSpPr/>
              <p:nvPr/>
            </p:nvSpPr>
            <p:spPr>
              <a:xfrm>
                <a:off x="9939"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6" name="矩形 345"/>
              <p:cNvSpPr/>
              <p:nvPr/>
            </p:nvSpPr>
            <p:spPr>
              <a:xfrm>
                <a:off x="9939"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7" name="矩形 346"/>
              <p:cNvSpPr/>
              <p:nvPr/>
            </p:nvSpPr>
            <p:spPr>
              <a:xfrm>
                <a:off x="9941"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8" name="矩形 347"/>
              <p:cNvSpPr/>
              <p:nvPr/>
            </p:nvSpPr>
            <p:spPr>
              <a:xfrm>
                <a:off x="1073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9" name="矩形 348"/>
              <p:cNvSpPr/>
              <p:nvPr/>
            </p:nvSpPr>
            <p:spPr>
              <a:xfrm>
                <a:off x="10736"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0" name="矩形 349"/>
              <p:cNvSpPr/>
              <p:nvPr/>
            </p:nvSpPr>
            <p:spPr>
              <a:xfrm>
                <a:off x="10734"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1" name="矩形 350"/>
              <p:cNvSpPr/>
              <p:nvPr/>
            </p:nvSpPr>
            <p:spPr>
              <a:xfrm>
                <a:off x="10734"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2" name="矩形 351"/>
              <p:cNvSpPr/>
              <p:nvPr/>
            </p:nvSpPr>
            <p:spPr>
              <a:xfrm>
                <a:off x="10734"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3" name="矩形 352"/>
              <p:cNvSpPr/>
              <p:nvPr/>
            </p:nvSpPr>
            <p:spPr>
              <a:xfrm>
                <a:off x="10736"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4" name="矩形 353"/>
              <p:cNvSpPr/>
              <p:nvPr/>
            </p:nvSpPr>
            <p:spPr>
              <a:xfrm>
                <a:off x="11528"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5" name="矩形 354"/>
              <p:cNvSpPr/>
              <p:nvPr/>
            </p:nvSpPr>
            <p:spPr>
              <a:xfrm>
                <a:off x="11528"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6" name="矩形 355"/>
              <p:cNvSpPr/>
              <p:nvPr/>
            </p:nvSpPr>
            <p:spPr>
              <a:xfrm>
                <a:off x="11526"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7" name="矩形 356"/>
              <p:cNvSpPr/>
              <p:nvPr/>
            </p:nvSpPr>
            <p:spPr>
              <a:xfrm>
                <a:off x="11526"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8" name="矩形 357"/>
              <p:cNvSpPr/>
              <p:nvPr/>
            </p:nvSpPr>
            <p:spPr>
              <a:xfrm>
                <a:off x="11526"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9" name="矩形 358"/>
              <p:cNvSpPr/>
              <p:nvPr/>
            </p:nvSpPr>
            <p:spPr>
              <a:xfrm>
                <a:off x="11528"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0" name="矩形 359"/>
              <p:cNvSpPr/>
              <p:nvPr/>
            </p:nvSpPr>
            <p:spPr>
              <a:xfrm>
                <a:off x="12322"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1" name="矩形 360"/>
              <p:cNvSpPr/>
              <p:nvPr/>
            </p:nvSpPr>
            <p:spPr>
              <a:xfrm>
                <a:off x="12323"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2" name="矩形 361"/>
              <p:cNvSpPr/>
              <p:nvPr/>
            </p:nvSpPr>
            <p:spPr>
              <a:xfrm>
                <a:off x="12321"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3" name="矩形 362"/>
              <p:cNvSpPr/>
              <p:nvPr/>
            </p:nvSpPr>
            <p:spPr>
              <a:xfrm>
                <a:off x="12321"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4" name="矩形 363"/>
              <p:cNvSpPr/>
              <p:nvPr/>
            </p:nvSpPr>
            <p:spPr>
              <a:xfrm>
                <a:off x="12321"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5" name="矩形 364"/>
              <p:cNvSpPr/>
              <p:nvPr/>
            </p:nvSpPr>
            <p:spPr>
              <a:xfrm>
                <a:off x="12323"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6" name="矩形 365"/>
              <p:cNvSpPr/>
              <p:nvPr/>
            </p:nvSpPr>
            <p:spPr>
              <a:xfrm>
                <a:off x="6763"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7" name="矩形 366"/>
              <p:cNvSpPr/>
              <p:nvPr/>
            </p:nvSpPr>
            <p:spPr>
              <a:xfrm>
                <a:off x="676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8" name="矩形 367"/>
              <p:cNvSpPr/>
              <p:nvPr/>
            </p:nvSpPr>
            <p:spPr>
              <a:xfrm>
                <a:off x="755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9" name="矩形 368"/>
              <p:cNvSpPr/>
              <p:nvPr/>
            </p:nvSpPr>
            <p:spPr>
              <a:xfrm>
                <a:off x="755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0" name="矩形 369"/>
              <p:cNvSpPr/>
              <p:nvPr/>
            </p:nvSpPr>
            <p:spPr>
              <a:xfrm>
                <a:off x="8351"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1" name="矩形 370"/>
              <p:cNvSpPr/>
              <p:nvPr/>
            </p:nvSpPr>
            <p:spPr>
              <a:xfrm>
                <a:off x="835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2" name="矩形 371"/>
              <p:cNvSpPr/>
              <p:nvPr/>
            </p:nvSpPr>
            <p:spPr>
              <a:xfrm>
                <a:off x="914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3" name="矩形 372"/>
              <p:cNvSpPr/>
              <p:nvPr/>
            </p:nvSpPr>
            <p:spPr>
              <a:xfrm>
                <a:off x="914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4" name="矩形 373"/>
              <p:cNvSpPr/>
              <p:nvPr/>
            </p:nvSpPr>
            <p:spPr>
              <a:xfrm>
                <a:off x="9937"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5" name="矩形 374"/>
              <p:cNvSpPr/>
              <p:nvPr/>
            </p:nvSpPr>
            <p:spPr>
              <a:xfrm>
                <a:off x="9939"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6" name="矩形 375"/>
              <p:cNvSpPr/>
              <p:nvPr/>
            </p:nvSpPr>
            <p:spPr>
              <a:xfrm>
                <a:off x="10732"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7" name="矩形 376"/>
              <p:cNvSpPr/>
              <p:nvPr/>
            </p:nvSpPr>
            <p:spPr>
              <a:xfrm>
                <a:off x="10734"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8" name="矩形 377"/>
              <p:cNvSpPr/>
              <p:nvPr/>
            </p:nvSpPr>
            <p:spPr>
              <a:xfrm>
                <a:off x="11524"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9" name="矩形 378"/>
              <p:cNvSpPr/>
              <p:nvPr/>
            </p:nvSpPr>
            <p:spPr>
              <a:xfrm>
                <a:off x="11526"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0" name="矩形 379"/>
              <p:cNvSpPr/>
              <p:nvPr/>
            </p:nvSpPr>
            <p:spPr>
              <a:xfrm>
                <a:off x="12319"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1" name="矩形 380"/>
              <p:cNvSpPr/>
              <p:nvPr/>
            </p:nvSpPr>
            <p:spPr>
              <a:xfrm>
                <a:off x="12321"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82" name="组合 381"/>
            <p:cNvGrpSpPr/>
            <p:nvPr/>
          </p:nvGrpSpPr>
          <p:grpSpPr>
            <a:xfrm rot="0">
              <a:off x="8769" y="7330"/>
              <a:ext cx="2139" cy="1403"/>
              <a:chOff x="6763" y="5987"/>
              <a:chExt cx="6078" cy="4560"/>
            </a:xfrm>
          </p:grpSpPr>
          <p:sp>
            <p:nvSpPr>
              <p:cNvPr id="383" name="矩形 382"/>
              <p:cNvSpPr/>
              <p:nvPr/>
            </p:nvSpPr>
            <p:spPr>
              <a:xfrm>
                <a:off x="676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4" name="矩形 383"/>
              <p:cNvSpPr/>
              <p:nvPr/>
            </p:nvSpPr>
            <p:spPr>
              <a:xfrm>
                <a:off x="6765"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5" name="矩形 384"/>
              <p:cNvSpPr/>
              <p:nvPr/>
            </p:nvSpPr>
            <p:spPr>
              <a:xfrm>
                <a:off x="6765"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6" name="矩形 385"/>
              <p:cNvSpPr/>
              <p:nvPr/>
            </p:nvSpPr>
            <p:spPr>
              <a:xfrm>
                <a:off x="6765"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7" name="矩形 386"/>
              <p:cNvSpPr/>
              <p:nvPr/>
            </p:nvSpPr>
            <p:spPr>
              <a:xfrm>
                <a:off x="6765"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8" name="矩形 387"/>
              <p:cNvSpPr/>
              <p:nvPr/>
            </p:nvSpPr>
            <p:spPr>
              <a:xfrm>
                <a:off x="676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9" name="矩形 388"/>
              <p:cNvSpPr/>
              <p:nvPr/>
            </p:nvSpPr>
            <p:spPr>
              <a:xfrm>
                <a:off x="7559"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0" name="矩形 389"/>
              <p:cNvSpPr/>
              <p:nvPr/>
            </p:nvSpPr>
            <p:spPr>
              <a:xfrm>
                <a:off x="755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1" name="矩形 390"/>
              <p:cNvSpPr/>
              <p:nvPr/>
            </p:nvSpPr>
            <p:spPr>
              <a:xfrm>
                <a:off x="755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2" name="矩形 391"/>
              <p:cNvSpPr/>
              <p:nvPr/>
            </p:nvSpPr>
            <p:spPr>
              <a:xfrm>
                <a:off x="755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3" name="矩形 392"/>
              <p:cNvSpPr/>
              <p:nvPr/>
            </p:nvSpPr>
            <p:spPr>
              <a:xfrm>
                <a:off x="755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4" name="矩形 393"/>
              <p:cNvSpPr/>
              <p:nvPr/>
            </p:nvSpPr>
            <p:spPr>
              <a:xfrm>
                <a:off x="755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5" name="矩形 394"/>
              <p:cNvSpPr/>
              <p:nvPr/>
            </p:nvSpPr>
            <p:spPr>
              <a:xfrm>
                <a:off x="8353"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6" name="矩形 395"/>
              <p:cNvSpPr/>
              <p:nvPr/>
            </p:nvSpPr>
            <p:spPr>
              <a:xfrm>
                <a:off x="8355"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7" name="矩形 396"/>
              <p:cNvSpPr/>
              <p:nvPr/>
            </p:nvSpPr>
            <p:spPr>
              <a:xfrm>
                <a:off x="8353"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8" name="矩形 397"/>
              <p:cNvSpPr/>
              <p:nvPr/>
            </p:nvSpPr>
            <p:spPr>
              <a:xfrm>
                <a:off x="8353"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9" name="矩形 398"/>
              <p:cNvSpPr/>
              <p:nvPr/>
            </p:nvSpPr>
            <p:spPr>
              <a:xfrm>
                <a:off x="8353"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0" name="矩形 399"/>
              <p:cNvSpPr/>
              <p:nvPr/>
            </p:nvSpPr>
            <p:spPr>
              <a:xfrm>
                <a:off x="8355"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1" name="矩形 400"/>
              <p:cNvSpPr/>
              <p:nvPr/>
            </p:nvSpPr>
            <p:spPr>
              <a:xfrm>
                <a:off x="9147"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2" name="矩形 401"/>
              <p:cNvSpPr/>
              <p:nvPr/>
            </p:nvSpPr>
            <p:spPr>
              <a:xfrm>
                <a:off x="9149" y="658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3" name="矩形 402"/>
              <p:cNvSpPr/>
              <p:nvPr/>
            </p:nvSpPr>
            <p:spPr>
              <a:xfrm>
                <a:off x="9147" y="717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4" name="矩形 403"/>
              <p:cNvSpPr/>
              <p:nvPr/>
            </p:nvSpPr>
            <p:spPr>
              <a:xfrm>
                <a:off x="9147" y="77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5" name="矩形 404"/>
              <p:cNvSpPr/>
              <p:nvPr/>
            </p:nvSpPr>
            <p:spPr>
              <a:xfrm>
                <a:off x="9147" y="836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6" name="矩形 405"/>
              <p:cNvSpPr/>
              <p:nvPr/>
            </p:nvSpPr>
            <p:spPr>
              <a:xfrm>
                <a:off x="9149"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7" name="矩形 406"/>
              <p:cNvSpPr/>
              <p:nvPr/>
            </p:nvSpPr>
            <p:spPr>
              <a:xfrm>
                <a:off x="9941"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8" name="矩形 407"/>
              <p:cNvSpPr/>
              <p:nvPr/>
            </p:nvSpPr>
            <p:spPr>
              <a:xfrm>
                <a:off x="9941"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9" name="矩形 408"/>
              <p:cNvSpPr/>
              <p:nvPr/>
            </p:nvSpPr>
            <p:spPr>
              <a:xfrm>
                <a:off x="9939"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0" name="矩形 409"/>
              <p:cNvSpPr/>
              <p:nvPr/>
            </p:nvSpPr>
            <p:spPr>
              <a:xfrm>
                <a:off x="9939"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1" name="矩形 410"/>
              <p:cNvSpPr/>
              <p:nvPr/>
            </p:nvSpPr>
            <p:spPr>
              <a:xfrm>
                <a:off x="9939"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2" name="矩形 411"/>
              <p:cNvSpPr/>
              <p:nvPr/>
            </p:nvSpPr>
            <p:spPr>
              <a:xfrm>
                <a:off x="9941"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3" name="矩形 412"/>
              <p:cNvSpPr/>
              <p:nvPr/>
            </p:nvSpPr>
            <p:spPr>
              <a:xfrm>
                <a:off x="10735"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4" name="矩形 413"/>
              <p:cNvSpPr/>
              <p:nvPr/>
            </p:nvSpPr>
            <p:spPr>
              <a:xfrm>
                <a:off x="10736"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5" name="矩形 414"/>
              <p:cNvSpPr/>
              <p:nvPr/>
            </p:nvSpPr>
            <p:spPr>
              <a:xfrm>
                <a:off x="10734"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6" name="矩形 415"/>
              <p:cNvSpPr/>
              <p:nvPr/>
            </p:nvSpPr>
            <p:spPr>
              <a:xfrm>
                <a:off x="10734"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7" name="矩形 416"/>
              <p:cNvSpPr/>
              <p:nvPr/>
            </p:nvSpPr>
            <p:spPr>
              <a:xfrm>
                <a:off x="10734"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8" name="矩形 417"/>
              <p:cNvSpPr/>
              <p:nvPr/>
            </p:nvSpPr>
            <p:spPr>
              <a:xfrm>
                <a:off x="10736"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9" name="矩形 418"/>
              <p:cNvSpPr/>
              <p:nvPr/>
            </p:nvSpPr>
            <p:spPr>
              <a:xfrm>
                <a:off x="11528"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0" name="矩形 419"/>
              <p:cNvSpPr/>
              <p:nvPr/>
            </p:nvSpPr>
            <p:spPr>
              <a:xfrm>
                <a:off x="11528"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1" name="矩形 420"/>
              <p:cNvSpPr/>
              <p:nvPr/>
            </p:nvSpPr>
            <p:spPr>
              <a:xfrm>
                <a:off x="11526"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2" name="矩形 421"/>
              <p:cNvSpPr/>
              <p:nvPr/>
            </p:nvSpPr>
            <p:spPr>
              <a:xfrm>
                <a:off x="11526"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3" name="矩形 422"/>
              <p:cNvSpPr/>
              <p:nvPr/>
            </p:nvSpPr>
            <p:spPr>
              <a:xfrm>
                <a:off x="11526"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4" name="矩形 423"/>
              <p:cNvSpPr/>
              <p:nvPr/>
            </p:nvSpPr>
            <p:spPr>
              <a:xfrm>
                <a:off x="11528"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5" name="矩形 424"/>
              <p:cNvSpPr/>
              <p:nvPr/>
            </p:nvSpPr>
            <p:spPr>
              <a:xfrm>
                <a:off x="12322" y="5987"/>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6" name="矩形 425"/>
              <p:cNvSpPr/>
              <p:nvPr/>
            </p:nvSpPr>
            <p:spPr>
              <a:xfrm>
                <a:off x="12323" y="6533"/>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7" name="矩形 426"/>
              <p:cNvSpPr/>
              <p:nvPr/>
            </p:nvSpPr>
            <p:spPr>
              <a:xfrm>
                <a:off x="12321" y="71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8" name="矩形 427"/>
              <p:cNvSpPr/>
              <p:nvPr/>
            </p:nvSpPr>
            <p:spPr>
              <a:xfrm>
                <a:off x="12321" y="775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9" name="矩形 428"/>
              <p:cNvSpPr/>
              <p:nvPr/>
            </p:nvSpPr>
            <p:spPr>
              <a:xfrm>
                <a:off x="12321" y="837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0" name="矩形 429"/>
              <p:cNvSpPr/>
              <p:nvPr/>
            </p:nvSpPr>
            <p:spPr>
              <a:xfrm>
                <a:off x="12323" y="8962"/>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1" name="矩形 430"/>
              <p:cNvSpPr/>
              <p:nvPr/>
            </p:nvSpPr>
            <p:spPr>
              <a:xfrm>
                <a:off x="6763"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2" name="矩形 431"/>
              <p:cNvSpPr/>
              <p:nvPr/>
            </p:nvSpPr>
            <p:spPr>
              <a:xfrm>
                <a:off x="676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3" name="矩形 432"/>
              <p:cNvSpPr/>
              <p:nvPr/>
            </p:nvSpPr>
            <p:spPr>
              <a:xfrm>
                <a:off x="755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4" name="矩形 433"/>
              <p:cNvSpPr/>
              <p:nvPr/>
            </p:nvSpPr>
            <p:spPr>
              <a:xfrm>
                <a:off x="755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5" name="矩形 434"/>
              <p:cNvSpPr/>
              <p:nvPr/>
            </p:nvSpPr>
            <p:spPr>
              <a:xfrm>
                <a:off x="8351"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6" name="矩形 435"/>
              <p:cNvSpPr/>
              <p:nvPr/>
            </p:nvSpPr>
            <p:spPr>
              <a:xfrm>
                <a:off x="8353"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7" name="矩形 436"/>
              <p:cNvSpPr/>
              <p:nvPr/>
            </p:nvSpPr>
            <p:spPr>
              <a:xfrm>
                <a:off x="9145" y="9540"/>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8" name="矩形 437"/>
              <p:cNvSpPr/>
              <p:nvPr/>
            </p:nvSpPr>
            <p:spPr>
              <a:xfrm>
                <a:off x="9147"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9" name="矩形 438"/>
              <p:cNvSpPr/>
              <p:nvPr/>
            </p:nvSpPr>
            <p:spPr>
              <a:xfrm>
                <a:off x="9937"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0" name="矩形 439"/>
              <p:cNvSpPr/>
              <p:nvPr/>
            </p:nvSpPr>
            <p:spPr>
              <a:xfrm>
                <a:off x="9939"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1" name="矩形 440"/>
              <p:cNvSpPr/>
              <p:nvPr/>
            </p:nvSpPr>
            <p:spPr>
              <a:xfrm>
                <a:off x="10732"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2" name="矩形 441"/>
              <p:cNvSpPr/>
              <p:nvPr/>
            </p:nvSpPr>
            <p:spPr>
              <a:xfrm>
                <a:off x="10734"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3" name="矩形 442"/>
              <p:cNvSpPr/>
              <p:nvPr/>
            </p:nvSpPr>
            <p:spPr>
              <a:xfrm>
                <a:off x="11524"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4" name="矩形 443"/>
              <p:cNvSpPr/>
              <p:nvPr/>
            </p:nvSpPr>
            <p:spPr>
              <a:xfrm>
                <a:off x="11526"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5" name="矩形 444"/>
              <p:cNvSpPr/>
              <p:nvPr/>
            </p:nvSpPr>
            <p:spPr>
              <a:xfrm>
                <a:off x="12319" y="954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6" name="矩形 445"/>
              <p:cNvSpPr/>
              <p:nvPr/>
            </p:nvSpPr>
            <p:spPr>
              <a:xfrm>
                <a:off x="12321" y="10135"/>
                <a:ext cx="519" cy="41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83569" y="760288"/>
            <a:ext cx="11424863" cy="5085708"/>
          </a:xfrm>
          <a:prstGeom prst="roundRect">
            <a:avLst>
              <a:gd name="adj" fmla="val 7816"/>
            </a:avLst>
          </a:prstGeom>
          <a:solidFill>
            <a:schemeClr val="bg1"/>
          </a:solidFill>
          <a:ln w="28575"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a:off x="0" y="4669605"/>
            <a:ext cx="12192000" cy="2188395"/>
          </a:xfrm>
          <a:custGeom>
            <a:avLst/>
            <a:gdLst>
              <a:gd name="connsiteX0" fmla="*/ 416101 w 12192000"/>
              <a:gd name="connsiteY0" fmla="*/ 0 h 2188395"/>
              <a:gd name="connsiteX1" fmla="*/ 5514777 w 12192000"/>
              <a:gd name="connsiteY1" fmla="*/ 0 h 2188395"/>
              <a:gd name="connsiteX2" fmla="*/ 5525570 w 12192000"/>
              <a:gd name="connsiteY2" fmla="*/ 107072 h 2188395"/>
              <a:gd name="connsiteX3" fmla="*/ 6096000 w 12192000"/>
              <a:gd name="connsiteY3" fmla="*/ 571985 h 2188395"/>
              <a:gd name="connsiteX4" fmla="*/ 6666430 w 12192000"/>
              <a:gd name="connsiteY4" fmla="*/ 107072 h 2188395"/>
              <a:gd name="connsiteX5" fmla="*/ 6677224 w 12192000"/>
              <a:gd name="connsiteY5" fmla="*/ 0 h 2188395"/>
              <a:gd name="connsiteX6" fmla="*/ 11775899 w 12192000"/>
              <a:gd name="connsiteY6" fmla="*/ 0 h 2188395"/>
              <a:gd name="connsiteX7" fmla="*/ 12192000 w 12192000"/>
              <a:gd name="connsiteY7" fmla="*/ 416101 h 2188395"/>
              <a:gd name="connsiteX8" fmla="*/ 12192000 w 12192000"/>
              <a:gd name="connsiteY8" fmla="*/ 2188395 h 2188395"/>
              <a:gd name="connsiteX9" fmla="*/ 0 w 12192000"/>
              <a:gd name="connsiteY9" fmla="*/ 2188395 h 2188395"/>
              <a:gd name="connsiteX10" fmla="*/ 0 w 12192000"/>
              <a:gd name="connsiteY10" fmla="*/ 416101 h 2188395"/>
              <a:gd name="connsiteX11" fmla="*/ 416101 w 12192000"/>
              <a:gd name="connsiteY11" fmla="*/ 0 h 2188395"/>
            </a:gdLst>
            <a:ahLst/>
            <a:cxnLst/>
            <a:rect l="l" t="t" r="r" b="b"/>
            <a:pathLst>
              <a:path w="12192000" h="2188395">
                <a:moveTo>
                  <a:pt x="416101" y="0"/>
                </a:moveTo>
                <a:lnTo>
                  <a:pt x="5514777" y="0"/>
                </a:lnTo>
                <a:lnTo>
                  <a:pt x="5525570" y="107072"/>
                </a:lnTo>
                <a:cubicBezTo>
                  <a:pt x="5579864" y="372398"/>
                  <a:pt x="5814624" y="571985"/>
                  <a:pt x="6096000" y="571985"/>
                </a:cubicBezTo>
                <a:cubicBezTo>
                  <a:pt x="6377377" y="571985"/>
                  <a:pt x="6612136" y="372398"/>
                  <a:pt x="6666430" y="107072"/>
                </a:cubicBezTo>
                <a:lnTo>
                  <a:pt x="6677224" y="0"/>
                </a:lnTo>
                <a:lnTo>
                  <a:pt x="11775899" y="0"/>
                </a:lnTo>
                <a:cubicBezTo>
                  <a:pt x="12005705" y="0"/>
                  <a:pt x="12192000" y="186295"/>
                  <a:pt x="12192000" y="416101"/>
                </a:cubicBezTo>
                <a:lnTo>
                  <a:pt x="12192000" y="2188395"/>
                </a:lnTo>
                <a:lnTo>
                  <a:pt x="0" y="2188395"/>
                </a:lnTo>
                <a:lnTo>
                  <a:pt x="0" y="416101"/>
                </a:lnTo>
                <a:cubicBezTo>
                  <a:pt x="0" y="186295"/>
                  <a:pt x="186295" y="0"/>
                  <a:pt x="416101" y="0"/>
                </a:cubicBezTo>
                <a:close/>
              </a:path>
            </a:pathLst>
          </a:custGeom>
          <a:gradFill>
            <a:gsLst>
              <a:gs pos="0">
                <a:schemeClr val="accent1"/>
              </a:gs>
              <a:gs pos="100000">
                <a:schemeClr val="accent1">
                  <a:lumMod val="60000"/>
                  <a:lumOff val="40000"/>
                </a:schemeClr>
              </a:gs>
            </a:gsLst>
            <a:lin ang="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2296940" y="1798912"/>
            <a:ext cx="7598121" cy="1953657"/>
          </a:xfrm>
          <a:prstGeom prst="rect">
            <a:avLst/>
          </a:prstGeom>
          <a:noFill/>
          <a:ln>
            <a:noFill/>
          </a:ln>
        </p:spPr>
        <p:txBody>
          <a:bodyPr vert="horz" wrap="square" lIns="91440" tIns="45720" rIns="91440" bIns="45720" rtlCol="0" anchor="ctr"/>
          <a:lstStyle/>
          <a:p>
            <a:pPr algn="ctr">
              <a:lnSpc>
                <a:spcPct val="130000"/>
              </a:lnSpc>
            </a:pPr>
            <a:r>
              <a:rPr kumimoji="1" lang="zh-CN" altLang="en-US" sz="4800">
                <a:ln w="12700">
                  <a:noFill/>
                </a:ln>
                <a:solidFill>
                  <a:srgbClr val="000000">
                    <a:alpha val="100000"/>
                  </a:srgbClr>
                </a:solidFill>
                <a:latin typeface="黑体" panose="02010609060101010101" charset="-122"/>
                <a:ea typeface="黑体" panose="02010609060101010101" charset="-122"/>
                <a:cs typeface="Source Han Sans CN Bold" panose="020B0800000000000000" charset="-122"/>
              </a:rPr>
              <a:t>谢谢大家聆听</a:t>
            </a:r>
            <a:endParaRPr kumimoji="1" lang="zh-CN" altLang="en-US" sz="4800">
              <a:ln w="12700">
                <a:noFill/>
              </a:ln>
              <a:solidFill>
                <a:srgbClr val="000000">
                  <a:alpha val="100000"/>
                </a:srgbClr>
              </a:solidFill>
              <a:latin typeface="黑体" panose="02010609060101010101" charset="-122"/>
              <a:ea typeface="黑体" panose="02010609060101010101" charset="-122"/>
              <a:cs typeface="Source Han Sans CN Bold" panose="020B0800000000000000" charset="-122"/>
            </a:endParaRPr>
          </a:p>
        </p:txBody>
      </p:sp>
      <p:sp>
        <p:nvSpPr>
          <p:cNvPr id="15" name="标题 1"/>
          <p:cNvSpPr txBox="1"/>
          <p:nvPr/>
        </p:nvSpPr>
        <p:spPr>
          <a:xfrm>
            <a:off x="0" y="6153374"/>
            <a:ext cx="12192000" cy="403412"/>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0" y="6282465"/>
            <a:ext cx="12192000" cy="57553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842467"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1421948"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1001429"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580910"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25" name="标题 1"/>
          <p:cNvCxnSpPr/>
          <p:nvPr/>
        </p:nvCxnSpPr>
        <p:spPr>
          <a:xfrm>
            <a:off x="2312894" y="6570232"/>
            <a:ext cx="9649610" cy="0"/>
          </a:xfrm>
          <a:prstGeom prst="line">
            <a:avLst/>
          </a:prstGeom>
          <a:noFill/>
          <a:ln w="6350" cap="sq">
            <a:gradFill>
              <a:gsLst>
                <a:gs pos="0">
                  <a:schemeClr val="accent1"/>
                </a:gs>
                <a:gs pos="100000">
                  <a:schemeClr val="accent1">
                    <a:lumMod val="20000"/>
                    <a:lumOff val="80000"/>
                    <a:alpha val="0"/>
                  </a:schemeClr>
                </a:gs>
              </a:gsLst>
              <a:lin ang="0" scaled="0"/>
            </a:gradFill>
            <a:prstDash val="solid"/>
            <a:miter/>
          </a:ln>
        </p:spPr>
      </p:cxnSp>
      <p:sp>
        <p:nvSpPr>
          <p:cNvPr id="31" name="标题 1"/>
          <p:cNvSpPr txBox="1"/>
          <p:nvPr/>
        </p:nvSpPr>
        <p:spPr>
          <a:xfrm flipH="1">
            <a:off x="3063876" y="3873056"/>
            <a:ext cx="633724" cy="287811"/>
          </a:xfrm>
          <a:custGeom>
            <a:avLst/>
            <a:gdLst>
              <a:gd name="connsiteX0" fmla="*/ 651510 w 765810"/>
              <a:gd name="connsiteY0" fmla="*/ 253093 h 347799"/>
              <a:gd name="connsiteX1" fmla="*/ 543741 w 765810"/>
              <a:gd name="connsiteY1" fmla="*/ 318407 h 347799"/>
              <a:gd name="connsiteX2" fmla="*/ 435973 w 765810"/>
              <a:gd name="connsiteY2" fmla="*/ 253093 h 347799"/>
              <a:gd name="connsiteX3" fmla="*/ 329837 w 765810"/>
              <a:gd name="connsiteY3" fmla="*/ 318407 h 347799"/>
              <a:gd name="connsiteX4" fmla="*/ 222069 w 765810"/>
              <a:gd name="connsiteY4" fmla="*/ 253093 h 347799"/>
              <a:gd name="connsiteX5" fmla="*/ 114300 w 765810"/>
              <a:gd name="connsiteY5" fmla="*/ 318407 h 347799"/>
              <a:gd name="connsiteX6" fmla="*/ 13063 w 765810"/>
              <a:gd name="connsiteY6" fmla="*/ 256358 h 347799"/>
              <a:gd name="connsiteX7" fmla="*/ 0 w 765810"/>
              <a:gd name="connsiteY7" fmla="*/ 277586 h 347799"/>
              <a:gd name="connsiteX8" fmla="*/ 114300 w 765810"/>
              <a:gd name="connsiteY8" fmla="*/ 347799 h 347799"/>
              <a:gd name="connsiteX9" fmla="*/ 222069 w 765810"/>
              <a:gd name="connsiteY9" fmla="*/ 282484 h 347799"/>
              <a:gd name="connsiteX10" fmla="*/ 329837 w 765810"/>
              <a:gd name="connsiteY10" fmla="*/ 347799 h 347799"/>
              <a:gd name="connsiteX11" fmla="*/ 435973 w 765810"/>
              <a:gd name="connsiteY11" fmla="*/ 282484 h 347799"/>
              <a:gd name="connsiteX12" fmla="*/ 543741 w 765810"/>
              <a:gd name="connsiteY12" fmla="*/ 347799 h 347799"/>
              <a:gd name="connsiteX13" fmla="*/ 651510 w 765810"/>
              <a:gd name="connsiteY13" fmla="*/ 282484 h 347799"/>
              <a:gd name="connsiteX14" fmla="*/ 752747 w 765810"/>
              <a:gd name="connsiteY14" fmla="*/ 342900 h 347799"/>
              <a:gd name="connsiteX15" fmla="*/ 765810 w 765810"/>
              <a:gd name="connsiteY15" fmla="*/ 321673 h 347799"/>
              <a:gd name="connsiteX16" fmla="*/ 651510 w 765810"/>
              <a:gd name="connsiteY16" fmla="*/ 125730 h 347799"/>
              <a:gd name="connsiteX17" fmla="*/ 543741 w 765810"/>
              <a:gd name="connsiteY17" fmla="*/ 191044 h 347799"/>
              <a:gd name="connsiteX18" fmla="*/ 435973 w 765810"/>
              <a:gd name="connsiteY18" fmla="*/ 125730 h 347799"/>
              <a:gd name="connsiteX19" fmla="*/ 329837 w 765810"/>
              <a:gd name="connsiteY19" fmla="*/ 191044 h 347799"/>
              <a:gd name="connsiteX20" fmla="*/ 222069 w 765810"/>
              <a:gd name="connsiteY20" fmla="*/ 125730 h 347799"/>
              <a:gd name="connsiteX21" fmla="*/ 114300 w 765810"/>
              <a:gd name="connsiteY21" fmla="*/ 191044 h 347799"/>
              <a:gd name="connsiteX22" fmla="*/ 13063 w 765810"/>
              <a:gd name="connsiteY22" fmla="*/ 130629 h 347799"/>
              <a:gd name="connsiteX23" fmla="*/ 0 w 765810"/>
              <a:gd name="connsiteY23" fmla="*/ 151856 h 347799"/>
              <a:gd name="connsiteX24" fmla="*/ 114300 w 765810"/>
              <a:gd name="connsiteY24" fmla="*/ 220436 h 347799"/>
              <a:gd name="connsiteX25" fmla="*/ 222069 w 765810"/>
              <a:gd name="connsiteY25" fmla="*/ 155122 h 347799"/>
              <a:gd name="connsiteX26" fmla="*/ 329837 w 765810"/>
              <a:gd name="connsiteY26" fmla="*/ 220436 h 347799"/>
              <a:gd name="connsiteX27" fmla="*/ 435973 w 765810"/>
              <a:gd name="connsiteY27" fmla="*/ 155122 h 347799"/>
              <a:gd name="connsiteX28" fmla="*/ 543741 w 765810"/>
              <a:gd name="connsiteY28" fmla="*/ 220436 h 347799"/>
              <a:gd name="connsiteX29" fmla="*/ 651510 w 765810"/>
              <a:gd name="connsiteY29" fmla="*/ 155122 h 347799"/>
              <a:gd name="connsiteX30" fmla="*/ 752747 w 765810"/>
              <a:gd name="connsiteY30" fmla="*/ 217170 h 347799"/>
              <a:gd name="connsiteX31" fmla="*/ 765810 w 765810"/>
              <a:gd name="connsiteY31" fmla="*/ 195943 h 347799"/>
              <a:gd name="connsiteX32" fmla="*/ 651510 w 765810"/>
              <a:gd name="connsiteY32" fmla="*/ 0 h 347799"/>
              <a:gd name="connsiteX33" fmla="*/ 543741 w 765810"/>
              <a:gd name="connsiteY33" fmla="*/ 65314 h 347799"/>
              <a:gd name="connsiteX34" fmla="*/ 435973 w 765810"/>
              <a:gd name="connsiteY34" fmla="*/ 0 h 347799"/>
              <a:gd name="connsiteX35" fmla="*/ 329837 w 765810"/>
              <a:gd name="connsiteY35" fmla="*/ 65314 h 347799"/>
              <a:gd name="connsiteX36" fmla="*/ 222069 w 765810"/>
              <a:gd name="connsiteY36" fmla="*/ 0 h 347799"/>
              <a:gd name="connsiteX37" fmla="*/ 114300 w 765810"/>
              <a:gd name="connsiteY37" fmla="*/ 65314 h 347799"/>
              <a:gd name="connsiteX38" fmla="*/ 13063 w 765810"/>
              <a:gd name="connsiteY38" fmla="*/ 3265 h 347799"/>
              <a:gd name="connsiteX39" fmla="*/ 0 w 765810"/>
              <a:gd name="connsiteY39" fmla="*/ 24493 h 347799"/>
              <a:gd name="connsiteX40" fmla="*/ 114300 w 765810"/>
              <a:gd name="connsiteY40" fmla="*/ 93073 h 347799"/>
              <a:gd name="connsiteX41" fmla="*/ 222069 w 765810"/>
              <a:gd name="connsiteY41" fmla="*/ 27758 h 347799"/>
              <a:gd name="connsiteX42" fmla="*/ 329837 w 765810"/>
              <a:gd name="connsiteY42" fmla="*/ 93073 h 347799"/>
              <a:gd name="connsiteX43" fmla="*/ 435973 w 765810"/>
              <a:gd name="connsiteY43" fmla="*/ 27758 h 347799"/>
              <a:gd name="connsiteX44" fmla="*/ 543741 w 765810"/>
              <a:gd name="connsiteY44" fmla="*/ 93073 h 347799"/>
              <a:gd name="connsiteX45" fmla="*/ 651510 w 765810"/>
              <a:gd name="connsiteY45" fmla="*/ 27758 h 347799"/>
              <a:gd name="connsiteX46" fmla="*/ 752747 w 765810"/>
              <a:gd name="connsiteY46" fmla="*/ 89807 h 347799"/>
              <a:gd name="connsiteX47" fmla="*/ 765810 w 765810"/>
              <a:gd name="connsiteY47" fmla="*/ 68580 h 347799"/>
            </a:gdLst>
            <a:ahLst/>
            <a:cxnLst/>
            <a:rect l="l" t="t" r="r" b="b"/>
            <a:pathLst>
              <a:path w="765810" h="347799">
                <a:moveTo>
                  <a:pt x="651510" y="253093"/>
                </a:moveTo>
                <a:lnTo>
                  <a:pt x="543741" y="318407"/>
                </a:lnTo>
                <a:lnTo>
                  <a:pt x="435973" y="253093"/>
                </a:lnTo>
                <a:lnTo>
                  <a:pt x="329837" y="318407"/>
                </a:lnTo>
                <a:lnTo>
                  <a:pt x="222069" y="253093"/>
                </a:lnTo>
                <a:lnTo>
                  <a:pt x="114300" y="318407"/>
                </a:lnTo>
                <a:lnTo>
                  <a:pt x="13063" y="256358"/>
                </a:lnTo>
                <a:lnTo>
                  <a:pt x="0" y="277586"/>
                </a:lnTo>
                <a:lnTo>
                  <a:pt x="114300" y="347799"/>
                </a:lnTo>
                <a:lnTo>
                  <a:pt x="222069" y="282484"/>
                </a:lnTo>
                <a:lnTo>
                  <a:pt x="329837" y="347799"/>
                </a:lnTo>
                <a:lnTo>
                  <a:pt x="435973" y="282484"/>
                </a:lnTo>
                <a:lnTo>
                  <a:pt x="543741" y="347799"/>
                </a:lnTo>
                <a:lnTo>
                  <a:pt x="651510" y="282484"/>
                </a:lnTo>
                <a:lnTo>
                  <a:pt x="752747" y="342900"/>
                </a:lnTo>
                <a:lnTo>
                  <a:pt x="765810" y="321673"/>
                </a:lnTo>
                <a:close/>
                <a:moveTo>
                  <a:pt x="651510" y="125730"/>
                </a:moveTo>
                <a:lnTo>
                  <a:pt x="543741" y="191044"/>
                </a:lnTo>
                <a:lnTo>
                  <a:pt x="435973" y="125730"/>
                </a:lnTo>
                <a:lnTo>
                  <a:pt x="329837" y="191044"/>
                </a:lnTo>
                <a:lnTo>
                  <a:pt x="222069" y="125730"/>
                </a:lnTo>
                <a:lnTo>
                  <a:pt x="114300" y="191044"/>
                </a:lnTo>
                <a:lnTo>
                  <a:pt x="13063" y="130629"/>
                </a:lnTo>
                <a:lnTo>
                  <a:pt x="0" y="151856"/>
                </a:lnTo>
                <a:lnTo>
                  <a:pt x="114300" y="220436"/>
                </a:lnTo>
                <a:lnTo>
                  <a:pt x="222069" y="155122"/>
                </a:lnTo>
                <a:lnTo>
                  <a:pt x="329837" y="220436"/>
                </a:lnTo>
                <a:lnTo>
                  <a:pt x="435973" y="155122"/>
                </a:lnTo>
                <a:lnTo>
                  <a:pt x="543741" y="220436"/>
                </a:lnTo>
                <a:lnTo>
                  <a:pt x="651510" y="155122"/>
                </a:lnTo>
                <a:lnTo>
                  <a:pt x="752747" y="217170"/>
                </a:lnTo>
                <a:lnTo>
                  <a:pt x="765810" y="195943"/>
                </a:lnTo>
                <a:close/>
                <a:moveTo>
                  <a:pt x="651510" y="0"/>
                </a:moveTo>
                <a:lnTo>
                  <a:pt x="543741" y="65314"/>
                </a:lnTo>
                <a:lnTo>
                  <a:pt x="435973" y="0"/>
                </a:lnTo>
                <a:lnTo>
                  <a:pt x="329837" y="65314"/>
                </a:lnTo>
                <a:lnTo>
                  <a:pt x="222069" y="0"/>
                </a:lnTo>
                <a:lnTo>
                  <a:pt x="114300" y="65314"/>
                </a:lnTo>
                <a:lnTo>
                  <a:pt x="13063" y="3265"/>
                </a:lnTo>
                <a:lnTo>
                  <a:pt x="0" y="24493"/>
                </a:lnTo>
                <a:lnTo>
                  <a:pt x="114300" y="93073"/>
                </a:lnTo>
                <a:lnTo>
                  <a:pt x="222069" y="27758"/>
                </a:lnTo>
                <a:lnTo>
                  <a:pt x="329837" y="93073"/>
                </a:lnTo>
                <a:lnTo>
                  <a:pt x="435973" y="27758"/>
                </a:lnTo>
                <a:lnTo>
                  <a:pt x="543741" y="93073"/>
                </a:lnTo>
                <a:lnTo>
                  <a:pt x="651510" y="27758"/>
                </a:lnTo>
                <a:lnTo>
                  <a:pt x="752747" y="89807"/>
                </a:lnTo>
                <a:lnTo>
                  <a:pt x="765810" y="68580"/>
                </a:lnTo>
                <a:close/>
              </a:path>
            </a:pathLst>
          </a:custGeom>
          <a:solidFill>
            <a:schemeClr val="accent1"/>
          </a:solidFill>
          <a:ln w="16329" cap="flat">
            <a:noFill/>
            <a:miter/>
          </a:ln>
        </p:spPr>
        <p:txBody>
          <a:bodyPr vert="horz" wrap="square" lIns="91440" tIns="45720" rIns="91440" bIns="45720" rtlCol="0" anchor="ctr"/>
          <a:lstStyle/>
          <a:p>
            <a:pPr algn="l">
              <a:lnSpc>
                <a:spcPct val="110000"/>
              </a:lnSpc>
            </a:pPr>
            <a:endParaRPr kumimoji="1" lang="zh-CN" altLang="en-US"/>
          </a:p>
        </p:txBody>
      </p:sp>
      <p:sp>
        <p:nvSpPr>
          <p:cNvPr id="32" name="标题 1"/>
          <p:cNvSpPr txBox="1"/>
          <p:nvPr/>
        </p:nvSpPr>
        <p:spPr>
          <a:xfrm rot="5400000">
            <a:off x="10121040" y="2360492"/>
            <a:ext cx="540562" cy="937497"/>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研究背景引出问题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pic>
        <p:nvPicPr>
          <p:cNvPr id="9" name="图片 8" descr="图片1"/>
          <p:cNvPicPr>
            <a:picLocks noChangeAspect="1"/>
          </p:cNvPicPr>
          <p:nvPr/>
        </p:nvPicPr>
        <p:blipFill>
          <a:blip r:embed="rId1"/>
          <a:stretch>
            <a:fillRect/>
          </a:stretch>
        </p:blipFill>
        <p:spPr>
          <a:xfrm>
            <a:off x="1631315" y="2924810"/>
            <a:ext cx="8385810" cy="2708275"/>
          </a:xfrm>
          <a:prstGeom prst="rect">
            <a:avLst/>
          </a:prstGeom>
        </p:spPr>
      </p:pic>
      <p:grpSp>
        <p:nvGrpSpPr>
          <p:cNvPr id="17" name="组合 16"/>
          <p:cNvGrpSpPr/>
          <p:nvPr/>
        </p:nvGrpSpPr>
        <p:grpSpPr>
          <a:xfrm>
            <a:off x="785495" y="1484630"/>
            <a:ext cx="10345420" cy="1205230"/>
            <a:chOff x="1237" y="3628"/>
            <a:chExt cx="16292" cy="1898"/>
          </a:xfrm>
        </p:grpSpPr>
        <p:sp>
          <p:nvSpPr>
            <p:cNvPr id="11" name="圆角矩形 10"/>
            <p:cNvSpPr/>
            <p:nvPr/>
          </p:nvSpPr>
          <p:spPr>
            <a:xfrm>
              <a:off x="1237" y="3628"/>
              <a:ext cx="7053" cy="1898"/>
            </a:xfrm>
            <a:prstGeom prst="round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a:lnSpc>
                  <a:spcPct val="150000"/>
                </a:lnSpc>
                <a:buFont typeface="Arial" panose="020B0604020202020204" pitchFamily="34" charset="0"/>
                <a:buNone/>
              </a:pPr>
              <a:r>
                <a:rPr lang="zh-CN" altLang="en-US">
                  <a:solidFill>
                    <a:srgbClr val="C00000"/>
                  </a:solidFill>
                  <a:latin typeface="黑体" panose="02010609060101010101" charset="-122"/>
                  <a:ea typeface="黑体" panose="02010609060101010101" charset="-122"/>
                </a:rPr>
                <a:t>问题：</a:t>
              </a:r>
              <a:endParaRPr lang="zh-CN" altLang="en-US">
                <a:solidFill>
                  <a:srgbClr val="C00000"/>
                </a:solidFill>
                <a:latin typeface="黑体" panose="02010609060101010101" charset="-122"/>
                <a:ea typeface="黑体" panose="02010609060101010101" charset="-122"/>
              </a:endParaRPr>
            </a:p>
            <a:p>
              <a:pPr marL="285750" indent="-285750" algn="l">
                <a:lnSpc>
                  <a:spcPct val="150000"/>
                </a:lnSpc>
                <a:buFont typeface="Arial" panose="020B0604020202020204" pitchFamily="34" charset="0"/>
                <a:buChar char="•"/>
              </a:pPr>
              <a:r>
                <a:rPr lang="en-US" altLang="zh-CN">
                  <a:solidFill>
                    <a:schemeClr val="tx1"/>
                  </a:solidFill>
                  <a:latin typeface="Times New Roman" panose="02020603050405020304" charset="0"/>
                  <a:ea typeface="黑体" panose="02010609060101010101" charset="-122"/>
                  <a:cs typeface="Times New Roman" panose="02020603050405020304" charset="0"/>
                  <a:sym typeface="+mn-ea"/>
                </a:rPr>
                <a:t>How</a:t>
              </a:r>
              <a:r>
                <a:rPr lang="zh-CN" altLang="en-US">
                  <a:solidFill>
                    <a:schemeClr val="tx1"/>
                  </a:solidFill>
                  <a:latin typeface="Times New Roman" panose="02020603050405020304" charset="0"/>
                  <a:ea typeface="黑体" panose="02010609060101010101" charset="-122"/>
                  <a:cs typeface="Times New Roman" panose="02020603050405020304" charset="0"/>
                  <a:sym typeface="+mn-ea"/>
                </a:rPr>
                <a:t>？怎么集成，用什么集成？</a:t>
              </a:r>
              <a:endParaRPr lang="zh-CN" altLang="en-US">
                <a:solidFill>
                  <a:schemeClr val="tx1"/>
                </a:solidFill>
                <a:latin typeface="Times New Roman" panose="02020603050405020304" charset="0"/>
                <a:ea typeface="黑体" panose="02010609060101010101" charset="-122"/>
                <a:cs typeface="Times New Roman" panose="02020603050405020304" charset="0"/>
                <a:sym typeface="+mn-ea"/>
              </a:endParaRPr>
            </a:p>
            <a:p>
              <a:pPr marL="285750" indent="-285750" algn="l">
                <a:lnSpc>
                  <a:spcPct val="150000"/>
                </a:lnSpc>
                <a:buFont typeface="Arial" panose="020B0604020202020204" pitchFamily="34" charset="0"/>
                <a:buChar char="•"/>
              </a:pPr>
              <a:r>
                <a:rPr lang="en-US" altLang="zh-CN">
                  <a:solidFill>
                    <a:schemeClr val="tx1"/>
                  </a:solidFill>
                  <a:latin typeface="Times New Roman" panose="02020603050405020304" charset="0"/>
                  <a:ea typeface="黑体" panose="02010609060101010101" charset="-122"/>
                  <a:cs typeface="Times New Roman" panose="02020603050405020304" charset="0"/>
                  <a:sym typeface="+mn-ea"/>
                </a:rPr>
                <a:t>What</a:t>
              </a:r>
              <a:r>
                <a:rPr lang="zh-CN" altLang="en-US">
                  <a:solidFill>
                    <a:schemeClr val="tx1"/>
                  </a:solidFill>
                  <a:latin typeface="Times New Roman" panose="02020603050405020304" charset="0"/>
                  <a:ea typeface="黑体" panose="02010609060101010101" charset="-122"/>
                  <a:cs typeface="Times New Roman" panose="02020603050405020304" charset="0"/>
                  <a:sym typeface="+mn-ea"/>
                </a:rPr>
                <a:t>？集成下具有什么样的物理特性？</a:t>
              </a:r>
              <a:endParaRPr lang="zh-CN" altLang="en-US">
                <a:solidFill>
                  <a:schemeClr val="accent1"/>
                </a:solidFill>
                <a:latin typeface="黑体" panose="02010609060101010101" charset="-122"/>
                <a:ea typeface="黑体" panose="02010609060101010101" charset="-122"/>
              </a:endParaRPr>
            </a:p>
          </p:txBody>
        </p:sp>
        <p:sp>
          <p:nvSpPr>
            <p:cNvPr id="12" name="圆角矩形 11"/>
            <p:cNvSpPr/>
            <p:nvPr/>
          </p:nvSpPr>
          <p:spPr>
            <a:xfrm>
              <a:off x="10237" y="3628"/>
              <a:ext cx="7293" cy="1898"/>
            </a:xfrm>
            <a:prstGeom prst="round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a:lnSpc>
                  <a:spcPct val="150000"/>
                </a:lnSpc>
                <a:buFont typeface="Arial" panose="020B0604020202020204" pitchFamily="34" charset="0"/>
                <a:buNone/>
              </a:pPr>
              <a:r>
                <a:rPr lang="zh-CN" altLang="en-US">
                  <a:solidFill>
                    <a:srgbClr val="C00000"/>
                  </a:solidFill>
                  <a:latin typeface="黑体" panose="02010609060101010101" charset="-122"/>
                  <a:ea typeface="黑体" panose="02010609060101010101" charset="-122"/>
                </a:rPr>
                <a:t>问题：</a:t>
              </a:r>
              <a:endParaRPr lang="zh-CN" altLang="en-US">
                <a:solidFill>
                  <a:srgbClr val="C00000"/>
                </a:solidFill>
                <a:latin typeface="黑体" panose="02010609060101010101" charset="-122"/>
                <a:ea typeface="黑体" panose="02010609060101010101" charset="-122"/>
              </a:endParaRPr>
            </a:p>
            <a:p>
              <a:pPr marL="285750" indent="-285750" algn="l">
                <a:lnSpc>
                  <a:spcPct val="150000"/>
                </a:lnSpc>
                <a:buFont typeface="Arial" panose="020B0604020202020204" pitchFamily="34" charset="0"/>
                <a:buChar char="•"/>
              </a:pPr>
              <a:r>
                <a:rPr lang="en-US" altLang="zh-CN">
                  <a:solidFill>
                    <a:schemeClr val="tx1"/>
                  </a:solidFill>
                  <a:latin typeface="Times New Roman" panose="02020603050405020304" charset="0"/>
                  <a:ea typeface="黑体" panose="02010609060101010101" charset="-122"/>
                  <a:cs typeface="Times New Roman" panose="02020603050405020304" charset="0"/>
                  <a:sym typeface="+mn-ea"/>
                </a:rPr>
                <a:t>How to do</a:t>
              </a:r>
              <a:r>
                <a:rPr lang="zh-CN" altLang="en-US">
                  <a:solidFill>
                    <a:schemeClr val="tx1"/>
                  </a:solidFill>
                  <a:latin typeface="Times New Roman" panose="02020603050405020304" charset="0"/>
                  <a:ea typeface="黑体" panose="02010609060101010101" charset="-122"/>
                  <a:cs typeface="Times New Roman" panose="02020603050405020304" charset="0"/>
                  <a:sym typeface="+mn-ea"/>
                </a:rPr>
                <a:t>？集成的相似案例？</a:t>
              </a:r>
              <a:endParaRPr lang="zh-CN" altLang="en-US">
                <a:solidFill>
                  <a:schemeClr val="tx1"/>
                </a:solidFill>
                <a:latin typeface="Times New Roman" panose="02020603050405020304" charset="0"/>
                <a:ea typeface="黑体" panose="02010609060101010101" charset="-122"/>
                <a:cs typeface="Times New Roman" panose="02020603050405020304" charset="0"/>
                <a:sym typeface="+mn-ea"/>
              </a:endParaRPr>
            </a:p>
            <a:p>
              <a:pPr marL="285750" indent="-285750" algn="l">
                <a:lnSpc>
                  <a:spcPct val="150000"/>
                </a:lnSpc>
                <a:buFont typeface="Arial" panose="020B0604020202020204" pitchFamily="34" charset="0"/>
                <a:buChar char="•"/>
              </a:pPr>
              <a:r>
                <a:rPr lang="en-US" altLang="zh-CN">
                  <a:solidFill>
                    <a:schemeClr val="tx1"/>
                  </a:solidFill>
                  <a:latin typeface="Times New Roman" panose="02020603050405020304" charset="0"/>
                  <a:ea typeface="黑体" panose="02010609060101010101" charset="-122"/>
                  <a:cs typeface="Times New Roman" panose="02020603050405020304" charset="0"/>
                  <a:sym typeface="+mn-ea"/>
                </a:rPr>
                <a:t>To do</a:t>
              </a:r>
              <a:r>
                <a:rPr lang="zh-CN" altLang="en-US">
                  <a:solidFill>
                    <a:schemeClr val="tx1"/>
                  </a:solidFill>
                  <a:latin typeface="Times New Roman" panose="02020603050405020304" charset="0"/>
                  <a:ea typeface="黑体" panose="02010609060101010101" charset="-122"/>
                  <a:cs typeface="Times New Roman" panose="02020603050405020304" charset="0"/>
                  <a:sym typeface="+mn-ea"/>
                </a:rPr>
                <a:t>！应用需求下的设计思路和挑战！</a:t>
              </a:r>
              <a:endParaRPr lang="zh-CN" altLang="en-US">
                <a:solidFill>
                  <a:schemeClr val="accent1"/>
                </a:solidFill>
                <a:latin typeface="黑体" panose="02010609060101010101" charset="-122"/>
                <a:ea typeface="黑体" panose="02010609060101010101"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 name="圆角矩形 2"/>
          <p:cNvSpPr/>
          <p:nvPr/>
        </p:nvSpPr>
        <p:spPr>
          <a:xfrm>
            <a:off x="335280" y="404495"/>
            <a:ext cx="11456035" cy="604393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标题 1"/>
          <p:cNvSpPr txBox="1"/>
          <p:nvPr/>
        </p:nvSpPr>
        <p:spPr>
          <a:xfrm>
            <a:off x="983467" y="2058900"/>
            <a:ext cx="626314" cy="2907662"/>
          </a:xfrm>
          <a:prstGeom prst="rect">
            <a:avLst/>
          </a:prstGeom>
          <a:noFill/>
          <a:ln>
            <a:noFill/>
          </a:ln>
        </p:spPr>
        <p:txBody>
          <a:bodyPr vert="eaVert" wrap="square" lIns="0" tIns="0" rIns="0" bIns="0" rtlCol="0" anchor="ctr"/>
          <a:p>
            <a:pPr algn="ctr">
              <a:lnSpc>
                <a:spcPct val="110000"/>
              </a:lnSpc>
            </a:pPr>
            <a:r>
              <a:rPr kumimoji="1" lang="en-US" altLang="zh-CN" sz="3200">
                <a:ln w="12700">
                  <a:noFill/>
                </a:ln>
                <a:gradFill>
                  <a:gsLst>
                    <a:gs pos="0">
                      <a:srgbClr val="FFF0CC">
                        <a:alpha val="100000"/>
                      </a:srgbClr>
                    </a:gs>
                    <a:gs pos="90000">
                      <a:srgbClr val="FFB601">
                        <a:alpha val="100000"/>
                      </a:srgbClr>
                    </a:gs>
                  </a:gsLst>
                  <a:lin ang="2700000" scaled="0"/>
                </a:gradFill>
                <a:latin typeface="OPPOSans H" panose="00020600040101010101" charset="-122"/>
                <a:ea typeface="OPPOSans H" panose="00020600040101010101" charset="-122"/>
                <a:cs typeface="OPPOSans H" panose="00020600040101010101" charset="-122"/>
              </a:rPr>
              <a:t>CONTENTS</a:t>
            </a:r>
            <a:endParaRPr kumimoji="1" lang="zh-CN" altLang="en-US"/>
          </a:p>
        </p:txBody>
      </p:sp>
      <p:grpSp>
        <p:nvGrpSpPr>
          <p:cNvPr id="40" name="组合 39"/>
          <p:cNvGrpSpPr/>
          <p:nvPr>
            <p:custDataLst>
              <p:tags r:id="rId1"/>
            </p:custDataLst>
          </p:nvPr>
        </p:nvGrpSpPr>
        <p:grpSpPr>
          <a:xfrm>
            <a:off x="2712085" y="1611630"/>
            <a:ext cx="7056120" cy="3789045"/>
            <a:chOff x="3364" y="2538"/>
            <a:chExt cx="11112" cy="5967"/>
          </a:xfrm>
        </p:grpSpPr>
        <p:grpSp>
          <p:nvGrpSpPr>
            <p:cNvPr id="15" name="组合 14"/>
            <p:cNvGrpSpPr/>
            <p:nvPr/>
          </p:nvGrpSpPr>
          <p:grpSpPr>
            <a:xfrm>
              <a:off x="3364" y="7371"/>
              <a:ext cx="11113" cy="1134"/>
              <a:chOff x="3930" y="8802"/>
              <a:chExt cx="11113" cy="1134"/>
            </a:xfrm>
          </p:grpSpPr>
          <p:sp>
            <p:nvSpPr>
              <p:cNvPr id="16" name="圆角矩形 15"/>
              <p:cNvSpPr/>
              <p:nvPr>
                <p:custDataLst>
                  <p:tags r:id="rId2"/>
                </p:custDataLst>
              </p:nvPr>
            </p:nvSpPr>
            <p:spPr>
              <a:xfrm>
                <a:off x="3930" y="8802"/>
                <a:ext cx="11113" cy="1134"/>
              </a:xfrm>
              <a:prstGeom prst="roundRect">
                <a:avLst/>
              </a:prstGeom>
              <a:solidFill>
                <a:schemeClr val="bg1"/>
              </a:solidFill>
              <a:ln>
                <a:noFill/>
              </a:ln>
              <a:effectLst>
                <a:outerShdw blurRad="50800" dist="50800" dir="5400000" algn="ctr" rotWithShape="0">
                  <a:srgbClr val="000000">
                    <a:alpha val="12000"/>
                  </a:srgbClr>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custDataLst>
                  <p:tags r:id="rId3"/>
                </p:custDataLst>
              </p:nvPr>
            </p:nvSpPr>
            <p:spPr>
              <a:xfrm>
                <a:off x="4384" y="8908"/>
                <a:ext cx="810" cy="806"/>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latin typeface="Times New Roman" panose="02020603050405020304" charset="0"/>
                    <a:cs typeface="Times New Roman" panose="02020603050405020304" charset="0"/>
                  </a:rPr>
                  <a:t>04</a:t>
                </a:r>
                <a:endParaRPr lang="en-US" altLang="zh-CN">
                  <a:latin typeface="Times New Roman" panose="02020603050405020304" charset="0"/>
                  <a:cs typeface="Times New Roman" panose="02020603050405020304" charset="0"/>
                </a:endParaRPr>
              </a:p>
            </p:txBody>
          </p:sp>
          <p:sp>
            <p:nvSpPr>
              <p:cNvPr id="21" name="标题 1"/>
              <p:cNvSpPr txBox="1"/>
              <p:nvPr>
                <p:custDataLst>
                  <p:tags r:id="rId4"/>
                </p:custDataLst>
              </p:nvPr>
            </p:nvSpPr>
            <p:spPr>
              <a:xfrm>
                <a:off x="5401" y="8961"/>
                <a:ext cx="8899" cy="700"/>
              </a:xfrm>
              <a:prstGeom prst="rect">
                <a:avLst/>
              </a:prstGeom>
              <a:noFill/>
              <a:ln>
                <a:noFill/>
              </a:ln>
            </p:spPr>
            <p:txBody>
              <a:bodyPr vert="horz" wrap="square" lIns="0" tIns="0" rIns="0" bIns="0" rtlCol="0" anchor="ctr"/>
              <a:p>
                <a:pPr algn="l">
                  <a:lnSpc>
                    <a:spcPct val="130000"/>
                  </a:lnSpc>
                </a:pPr>
                <a:r>
                  <a:rPr kumimoji="1" lang="zh-CN" altLang="en-US" sz="2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阵列探测成像的集成化需求与挑战</a:t>
                </a:r>
                <a:endPar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grpSp>
        <p:grpSp>
          <p:nvGrpSpPr>
            <p:cNvPr id="22" name="组合 21"/>
            <p:cNvGrpSpPr/>
            <p:nvPr/>
          </p:nvGrpSpPr>
          <p:grpSpPr>
            <a:xfrm>
              <a:off x="3364" y="4149"/>
              <a:ext cx="11113" cy="1134"/>
              <a:chOff x="3930" y="8802"/>
              <a:chExt cx="11113" cy="1134"/>
            </a:xfrm>
          </p:grpSpPr>
          <p:sp>
            <p:nvSpPr>
              <p:cNvPr id="25" name="圆角矩形 24"/>
              <p:cNvSpPr/>
              <p:nvPr>
                <p:custDataLst>
                  <p:tags r:id="rId5"/>
                </p:custDataLst>
              </p:nvPr>
            </p:nvSpPr>
            <p:spPr>
              <a:xfrm>
                <a:off x="3930" y="8802"/>
                <a:ext cx="11113" cy="1134"/>
              </a:xfrm>
              <a:prstGeom prst="roundRect">
                <a:avLst/>
              </a:prstGeom>
              <a:solidFill>
                <a:schemeClr val="bg1"/>
              </a:solidFill>
              <a:ln>
                <a:noFill/>
              </a:ln>
              <a:effectLst>
                <a:outerShdw blurRad="50800" dist="50800" dir="5400000" algn="ctr" rotWithShape="0">
                  <a:srgbClr val="000000">
                    <a:alpha val="12000"/>
                  </a:srgbClr>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圆角矩形 25"/>
              <p:cNvSpPr/>
              <p:nvPr>
                <p:custDataLst>
                  <p:tags r:id="rId6"/>
                </p:custDataLst>
              </p:nvPr>
            </p:nvSpPr>
            <p:spPr>
              <a:xfrm>
                <a:off x="4384" y="8908"/>
                <a:ext cx="810" cy="806"/>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latin typeface="Times New Roman" panose="02020603050405020304" charset="0"/>
                    <a:cs typeface="Times New Roman" panose="02020603050405020304" charset="0"/>
                  </a:rPr>
                  <a:t>02</a:t>
                </a:r>
                <a:endParaRPr lang="en-US" altLang="zh-CN">
                  <a:latin typeface="Times New Roman" panose="02020603050405020304" charset="0"/>
                  <a:cs typeface="Times New Roman" panose="02020603050405020304" charset="0"/>
                </a:endParaRPr>
              </a:p>
            </p:txBody>
          </p:sp>
          <p:sp>
            <p:nvSpPr>
              <p:cNvPr id="27" name="标题 1"/>
              <p:cNvSpPr txBox="1"/>
              <p:nvPr>
                <p:custDataLst>
                  <p:tags r:id="rId7"/>
                </p:custDataLst>
              </p:nvPr>
            </p:nvSpPr>
            <p:spPr>
              <a:xfrm>
                <a:off x="5401" y="8961"/>
                <a:ext cx="8899" cy="700"/>
              </a:xfrm>
              <a:prstGeom prst="rect">
                <a:avLst/>
              </a:prstGeom>
              <a:noFill/>
              <a:ln>
                <a:noFill/>
              </a:ln>
            </p:spPr>
            <p:txBody>
              <a:bodyPr vert="horz" wrap="square" lIns="0" tIns="0" rIns="0" bIns="0" rtlCol="0" anchor="ctr"/>
              <a:p>
                <a:pPr algn="l">
                  <a:lnSpc>
                    <a:spcPct val="130000"/>
                  </a:lnSpc>
                </a:pPr>
                <a:r>
                  <a:rPr kumimoji="1" lang="zh-CN" altLang="en-US" sz="2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集成化的多物理场特性与耦合发展</a:t>
                </a:r>
                <a:r>
                  <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rPr>
                  <a:t> </a:t>
                </a:r>
                <a:endPar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grpSp>
        <p:grpSp>
          <p:nvGrpSpPr>
            <p:cNvPr id="28" name="组合 27"/>
            <p:cNvGrpSpPr/>
            <p:nvPr/>
          </p:nvGrpSpPr>
          <p:grpSpPr>
            <a:xfrm>
              <a:off x="3364" y="5760"/>
              <a:ext cx="11113" cy="1134"/>
              <a:chOff x="3930" y="8802"/>
              <a:chExt cx="11113" cy="1134"/>
            </a:xfrm>
          </p:grpSpPr>
          <p:sp>
            <p:nvSpPr>
              <p:cNvPr id="29" name="圆角矩形 28"/>
              <p:cNvSpPr/>
              <p:nvPr>
                <p:custDataLst>
                  <p:tags r:id="rId8"/>
                </p:custDataLst>
              </p:nvPr>
            </p:nvSpPr>
            <p:spPr>
              <a:xfrm>
                <a:off x="3930" y="8802"/>
                <a:ext cx="11113" cy="1134"/>
              </a:xfrm>
              <a:prstGeom prst="roundRect">
                <a:avLst/>
              </a:prstGeom>
              <a:solidFill>
                <a:schemeClr val="bg1"/>
              </a:solidFill>
              <a:ln>
                <a:noFill/>
              </a:ln>
              <a:effectLst>
                <a:outerShdw blurRad="50800" dist="50800" dir="5400000" algn="ctr" rotWithShape="0">
                  <a:srgbClr val="000000">
                    <a:alpha val="12000"/>
                  </a:srgbClr>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圆角矩形 29"/>
              <p:cNvSpPr/>
              <p:nvPr>
                <p:custDataLst>
                  <p:tags r:id="rId9"/>
                </p:custDataLst>
              </p:nvPr>
            </p:nvSpPr>
            <p:spPr>
              <a:xfrm>
                <a:off x="4384" y="8908"/>
                <a:ext cx="810" cy="806"/>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latin typeface="Times New Roman" panose="02020603050405020304" charset="0"/>
                    <a:cs typeface="Times New Roman" panose="02020603050405020304" charset="0"/>
                  </a:rPr>
                  <a:t>03</a:t>
                </a:r>
                <a:endParaRPr lang="en-US" altLang="zh-CN">
                  <a:latin typeface="Times New Roman" panose="02020603050405020304" charset="0"/>
                  <a:cs typeface="Times New Roman" panose="02020603050405020304" charset="0"/>
                </a:endParaRPr>
              </a:p>
            </p:txBody>
          </p:sp>
          <p:sp>
            <p:nvSpPr>
              <p:cNvPr id="31" name="标题 1"/>
              <p:cNvSpPr txBox="1"/>
              <p:nvPr>
                <p:custDataLst>
                  <p:tags r:id="rId10"/>
                </p:custDataLst>
              </p:nvPr>
            </p:nvSpPr>
            <p:spPr>
              <a:xfrm>
                <a:off x="5401" y="8961"/>
                <a:ext cx="8899" cy="700"/>
              </a:xfrm>
              <a:prstGeom prst="rect">
                <a:avLst/>
              </a:prstGeom>
              <a:noFill/>
              <a:ln>
                <a:noFill/>
              </a:ln>
            </p:spPr>
            <p:txBody>
              <a:bodyPr vert="horz" wrap="square" lIns="0" tIns="0" rIns="0" bIns="0" rtlCol="0" anchor="ctr"/>
              <a:p>
                <a:pPr algn="l">
                  <a:lnSpc>
                    <a:spcPct val="130000"/>
                  </a:lnSpc>
                </a:pPr>
                <a:r>
                  <a:rPr kumimoji="1" lang="zh-CN" altLang="en-US" sz="2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集成化的辐射探测器和光电图像传感器</a:t>
                </a:r>
                <a:r>
                  <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rPr>
                  <a:t> </a:t>
                </a:r>
                <a:endPar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grpSp>
        <p:grpSp>
          <p:nvGrpSpPr>
            <p:cNvPr id="32" name="组合 31"/>
            <p:cNvGrpSpPr/>
            <p:nvPr/>
          </p:nvGrpSpPr>
          <p:grpSpPr>
            <a:xfrm>
              <a:off x="3364" y="2538"/>
              <a:ext cx="11113" cy="1134"/>
              <a:chOff x="3930" y="8802"/>
              <a:chExt cx="11113" cy="1134"/>
            </a:xfrm>
          </p:grpSpPr>
          <p:sp>
            <p:nvSpPr>
              <p:cNvPr id="37" name="圆角矩形 36"/>
              <p:cNvSpPr/>
              <p:nvPr>
                <p:custDataLst>
                  <p:tags r:id="rId11"/>
                </p:custDataLst>
              </p:nvPr>
            </p:nvSpPr>
            <p:spPr>
              <a:xfrm>
                <a:off x="3930" y="8802"/>
                <a:ext cx="11113" cy="1134"/>
              </a:xfrm>
              <a:prstGeom prst="roundRect">
                <a:avLst/>
              </a:prstGeom>
              <a:solidFill>
                <a:schemeClr val="bg1"/>
              </a:solidFill>
              <a:ln>
                <a:noFill/>
              </a:ln>
              <a:effectLst>
                <a:outerShdw blurRad="50800" dist="50800" dir="5400000" algn="ctr" rotWithShape="0">
                  <a:srgbClr val="000000">
                    <a:alpha val="12000"/>
                  </a:srgbClr>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圆角矩形 37"/>
              <p:cNvSpPr/>
              <p:nvPr>
                <p:custDataLst>
                  <p:tags r:id="rId12"/>
                </p:custDataLst>
              </p:nvPr>
            </p:nvSpPr>
            <p:spPr>
              <a:xfrm>
                <a:off x="4384" y="8908"/>
                <a:ext cx="810" cy="806"/>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latin typeface="Times New Roman" panose="02020603050405020304" charset="0"/>
                    <a:cs typeface="Times New Roman" panose="02020603050405020304" charset="0"/>
                  </a:rPr>
                  <a:t>01</a:t>
                </a:r>
                <a:endParaRPr lang="en-US" altLang="zh-CN">
                  <a:latin typeface="Times New Roman" panose="02020603050405020304" charset="0"/>
                  <a:cs typeface="Times New Roman" panose="02020603050405020304" charset="0"/>
                </a:endParaRPr>
              </a:p>
            </p:txBody>
          </p:sp>
          <p:sp>
            <p:nvSpPr>
              <p:cNvPr id="39" name="标题 1"/>
              <p:cNvSpPr txBox="1"/>
              <p:nvPr>
                <p:custDataLst>
                  <p:tags r:id="rId13"/>
                </p:custDataLst>
              </p:nvPr>
            </p:nvSpPr>
            <p:spPr>
              <a:xfrm>
                <a:off x="5401" y="8961"/>
                <a:ext cx="8899" cy="700"/>
              </a:xfrm>
              <a:prstGeom prst="rect">
                <a:avLst/>
              </a:prstGeom>
              <a:noFill/>
              <a:ln>
                <a:noFill/>
              </a:ln>
            </p:spPr>
            <p:txBody>
              <a:bodyPr vert="horz" wrap="square" lIns="0" tIns="0" rIns="0" bIns="0" rtlCol="0" anchor="ctr"/>
              <a:p>
                <a:pPr algn="l">
                  <a:lnSpc>
                    <a:spcPct val="130000"/>
                  </a:lnSpc>
                </a:pPr>
                <a:r>
                  <a:rPr kumimoji="1" lang="zh-CN" altLang="en-US" sz="2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rPr>
                  <a:t>三维互连工艺的发展</a:t>
                </a:r>
                <a:r>
                  <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rPr>
                  <a:t> </a:t>
                </a:r>
                <a:endParaRPr kumimoji="1" lang="en-US" altLang="zh-CN" sz="28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2000" cy="6858000"/>
          </a:xfrm>
          <a:prstGeom prst="rect">
            <a:avLst/>
          </a:prstGeom>
          <a:gradFill>
            <a:gsLst>
              <a:gs pos="0">
                <a:schemeClr val="accent1"/>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83569" y="760288"/>
            <a:ext cx="11424863" cy="5085708"/>
          </a:xfrm>
          <a:prstGeom prst="roundRect">
            <a:avLst>
              <a:gd name="adj" fmla="val 7816"/>
            </a:avLst>
          </a:prstGeom>
          <a:solidFill>
            <a:schemeClr val="bg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H="1">
            <a:off x="0" y="4669605"/>
            <a:ext cx="12192000" cy="2188395"/>
          </a:xfrm>
          <a:custGeom>
            <a:avLst/>
            <a:gdLst>
              <a:gd name="connsiteX0" fmla="*/ 416101 w 12192000"/>
              <a:gd name="connsiteY0" fmla="*/ 0 h 2188395"/>
              <a:gd name="connsiteX1" fmla="*/ 5514777 w 12192000"/>
              <a:gd name="connsiteY1" fmla="*/ 0 h 2188395"/>
              <a:gd name="connsiteX2" fmla="*/ 5525570 w 12192000"/>
              <a:gd name="connsiteY2" fmla="*/ 107072 h 2188395"/>
              <a:gd name="connsiteX3" fmla="*/ 6096000 w 12192000"/>
              <a:gd name="connsiteY3" fmla="*/ 571985 h 2188395"/>
              <a:gd name="connsiteX4" fmla="*/ 6666430 w 12192000"/>
              <a:gd name="connsiteY4" fmla="*/ 107072 h 2188395"/>
              <a:gd name="connsiteX5" fmla="*/ 6677224 w 12192000"/>
              <a:gd name="connsiteY5" fmla="*/ 0 h 2188395"/>
              <a:gd name="connsiteX6" fmla="*/ 11775899 w 12192000"/>
              <a:gd name="connsiteY6" fmla="*/ 0 h 2188395"/>
              <a:gd name="connsiteX7" fmla="*/ 12192000 w 12192000"/>
              <a:gd name="connsiteY7" fmla="*/ 416101 h 2188395"/>
              <a:gd name="connsiteX8" fmla="*/ 12192000 w 12192000"/>
              <a:gd name="connsiteY8" fmla="*/ 2188395 h 2188395"/>
              <a:gd name="connsiteX9" fmla="*/ 0 w 12192000"/>
              <a:gd name="connsiteY9" fmla="*/ 2188395 h 2188395"/>
              <a:gd name="connsiteX10" fmla="*/ 0 w 12192000"/>
              <a:gd name="connsiteY10" fmla="*/ 416101 h 2188395"/>
              <a:gd name="connsiteX11" fmla="*/ 416101 w 12192000"/>
              <a:gd name="connsiteY11" fmla="*/ 0 h 2188395"/>
            </a:gdLst>
            <a:ahLst/>
            <a:cxnLst/>
            <a:rect l="l" t="t" r="r" b="b"/>
            <a:pathLst>
              <a:path w="12192000" h="2188395">
                <a:moveTo>
                  <a:pt x="416101" y="0"/>
                </a:moveTo>
                <a:lnTo>
                  <a:pt x="5514777" y="0"/>
                </a:lnTo>
                <a:lnTo>
                  <a:pt x="5525570" y="107072"/>
                </a:lnTo>
                <a:cubicBezTo>
                  <a:pt x="5579864" y="372398"/>
                  <a:pt x="5814624" y="571985"/>
                  <a:pt x="6096000" y="571985"/>
                </a:cubicBezTo>
                <a:cubicBezTo>
                  <a:pt x="6377377" y="571985"/>
                  <a:pt x="6612136" y="372398"/>
                  <a:pt x="6666430" y="107072"/>
                </a:cubicBezTo>
                <a:lnTo>
                  <a:pt x="6677224" y="0"/>
                </a:lnTo>
                <a:lnTo>
                  <a:pt x="11775899" y="0"/>
                </a:lnTo>
                <a:cubicBezTo>
                  <a:pt x="12005705" y="0"/>
                  <a:pt x="12192000" y="186295"/>
                  <a:pt x="12192000" y="416101"/>
                </a:cubicBezTo>
                <a:lnTo>
                  <a:pt x="12192000" y="2188395"/>
                </a:lnTo>
                <a:lnTo>
                  <a:pt x="0" y="2188395"/>
                </a:lnTo>
                <a:lnTo>
                  <a:pt x="0" y="416101"/>
                </a:lnTo>
                <a:cubicBezTo>
                  <a:pt x="0" y="186295"/>
                  <a:pt x="186295" y="0"/>
                  <a:pt x="416101" y="0"/>
                </a:cubicBezTo>
                <a:close/>
              </a:path>
            </a:pathLst>
          </a:custGeom>
          <a:gradFill>
            <a:gsLst>
              <a:gs pos="0">
                <a:schemeClr val="accent1"/>
              </a:gs>
              <a:gs pos="100000">
                <a:schemeClr val="accent1">
                  <a:lumMod val="60000"/>
                  <a:lumOff val="40000"/>
                </a:schemeClr>
              </a:gs>
            </a:gsLst>
            <a:lin ang="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199457" y="1547280"/>
            <a:ext cx="9793088" cy="2521288"/>
          </a:xfrm>
          <a:prstGeom prst="rect">
            <a:avLst/>
          </a:prstGeom>
          <a:noFill/>
          <a:ln>
            <a:noFill/>
          </a:ln>
        </p:spPr>
        <p:txBody>
          <a:bodyPr vert="horz" wrap="square" lIns="91440" tIns="45720" rIns="91440" bIns="45720" rtlCol="0" anchor="t"/>
          <a:lstStyle/>
          <a:p>
            <a:pPr algn="ctr">
              <a:lnSpc>
                <a:spcPct val="110000"/>
              </a:lnSpc>
            </a:pPr>
            <a:endParaRPr kumimoji="1" lang="zh-CN" altLang="en-US"/>
          </a:p>
        </p:txBody>
      </p:sp>
      <p:sp>
        <p:nvSpPr>
          <p:cNvPr id="9" name="标题 1"/>
          <p:cNvSpPr txBox="1"/>
          <p:nvPr/>
        </p:nvSpPr>
        <p:spPr>
          <a:xfrm>
            <a:off x="0" y="6153374"/>
            <a:ext cx="12192000" cy="403412"/>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0" y="6282465"/>
            <a:ext cx="12192000" cy="57553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1842467"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1421948"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1001429"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580910" y="6457472"/>
            <a:ext cx="268552" cy="268552"/>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cxnSp>
        <p:nvCxnSpPr>
          <p:cNvPr id="19" name="标题 1"/>
          <p:cNvCxnSpPr/>
          <p:nvPr/>
        </p:nvCxnSpPr>
        <p:spPr>
          <a:xfrm>
            <a:off x="2312894" y="6570232"/>
            <a:ext cx="9649610" cy="0"/>
          </a:xfrm>
          <a:prstGeom prst="line">
            <a:avLst/>
          </a:prstGeom>
          <a:noFill/>
          <a:ln w="6350" cap="sq">
            <a:gradFill>
              <a:gsLst>
                <a:gs pos="0">
                  <a:schemeClr val="accent1"/>
                </a:gs>
                <a:gs pos="100000">
                  <a:schemeClr val="accent1">
                    <a:lumMod val="20000"/>
                    <a:lumOff val="80000"/>
                    <a:alpha val="0"/>
                  </a:schemeClr>
                </a:gs>
              </a:gsLst>
              <a:lin ang="0" scaled="0"/>
            </a:gradFill>
            <a:prstDash val="solid"/>
            <a:miter/>
          </a:ln>
        </p:spPr>
      </p:cxnSp>
      <p:sp>
        <p:nvSpPr>
          <p:cNvPr id="25" name="标题 1"/>
          <p:cNvSpPr txBox="1"/>
          <p:nvPr/>
        </p:nvSpPr>
        <p:spPr>
          <a:xfrm rot="5400000">
            <a:off x="10121040" y="2360492"/>
            <a:ext cx="540562" cy="937497"/>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26" name="标题 1"/>
          <p:cNvSpPr txBox="1"/>
          <p:nvPr/>
        </p:nvSpPr>
        <p:spPr>
          <a:xfrm>
            <a:off x="2840990" y="2660650"/>
            <a:ext cx="6323330" cy="1742440"/>
          </a:xfrm>
          <a:prstGeom prst="rect">
            <a:avLst/>
          </a:prstGeom>
          <a:noFill/>
          <a:ln>
            <a:noFill/>
          </a:ln>
        </p:spPr>
        <p:txBody>
          <a:bodyPr vert="horz" wrap="square" lIns="91440" tIns="45720" rIns="91440" bIns="45720" rtlCol="0" anchor="t"/>
          <a:lstStyle/>
          <a:p>
            <a:pPr algn="ctr">
              <a:lnSpc>
                <a:spcPct val="150000"/>
              </a:lnSpc>
            </a:pPr>
            <a:r>
              <a:rPr kumimoji="1" lang="zh-CN" altLang="en-US" sz="44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三维互连工艺的发展</a:t>
            </a:r>
            <a:endParaRPr kumimoji="1" lang="zh-CN" altLang="en-US" sz="4400">
              <a:ln w="12700">
                <a:noFill/>
              </a:ln>
              <a:solidFill>
                <a:schemeClr val="tx1">
                  <a:alpha val="100000"/>
                </a:schemeClr>
              </a:solidFill>
              <a:latin typeface="黑体" panose="02010609060101010101" charset="-122"/>
              <a:ea typeface="黑体" panose="02010609060101010101" charset="-122"/>
              <a:cs typeface="黑体" panose="02010609060101010101" charset="-122"/>
              <a:sym typeface="+mn-ea"/>
            </a:endParaRPr>
          </a:p>
        </p:txBody>
      </p:sp>
      <p:sp>
        <p:nvSpPr>
          <p:cNvPr id="28" name="标题 1"/>
          <p:cNvSpPr txBox="1"/>
          <p:nvPr/>
        </p:nvSpPr>
        <p:spPr>
          <a:xfrm>
            <a:off x="4175613" y="1456982"/>
            <a:ext cx="2457316" cy="952408"/>
          </a:xfrm>
          <a:prstGeom prst="rect">
            <a:avLst/>
          </a:prstGeom>
          <a:noFill/>
          <a:ln>
            <a:noFill/>
          </a:ln>
        </p:spPr>
        <p:txBody>
          <a:bodyPr vert="horz" wrap="square" lIns="91440" tIns="45720" rIns="91440" bIns="45720" rtlCol="0" anchor="b"/>
          <a:lstStyle/>
          <a:p>
            <a:pPr algn="r">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PART</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
        <p:nvSpPr>
          <p:cNvPr id="29" name="标题 1"/>
          <p:cNvSpPr txBox="1"/>
          <p:nvPr/>
        </p:nvSpPr>
        <p:spPr>
          <a:xfrm>
            <a:off x="6756400" y="1173480"/>
            <a:ext cx="1602740" cy="1235710"/>
          </a:xfrm>
          <a:prstGeom prst="rect">
            <a:avLst/>
          </a:prstGeom>
          <a:noFill/>
          <a:ln>
            <a:noFill/>
          </a:ln>
        </p:spPr>
        <p:txBody>
          <a:bodyPr vert="horz" wrap="square" lIns="91440" tIns="45720" rIns="91440" bIns="45720" rtlCol="0" anchor="b"/>
          <a:lstStyle/>
          <a:p>
            <a:pPr algn="l">
              <a:lnSpc>
                <a:spcPct val="100000"/>
              </a:lnSpc>
            </a:pPr>
            <a:r>
              <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rPr>
              <a:t>01</a:t>
            </a:r>
            <a:endParaRPr kumimoji="1" lang="en-US" altLang="zh-CN" sz="7200">
              <a:ln w="12700">
                <a:noFill/>
              </a:ln>
              <a:gradFill>
                <a:gsLst>
                  <a:gs pos="0">
                    <a:srgbClr val="C08900">
                      <a:alpha val="100000"/>
                    </a:srgbClr>
                  </a:gs>
                  <a:gs pos="100000">
                    <a:srgbClr val="FFB601">
                      <a:alpha val="100000"/>
                    </a:srgbClr>
                  </a:gs>
                </a:gsLst>
                <a:lin ang="18900000" scaled="0"/>
              </a:gradFill>
              <a:latin typeface="Times New Roman" panose="02020603050405020304" charset="0"/>
              <a:ea typeface="Source Han Sans CN Bold" panose="020B0800000000000000" charset="-122"/>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7689681" y="1825480"/>
            <a:ext cx="2329248" cy="1768620"/>
          </a:xfrm>
          <a:prstGeom prst="rect">
            <a:avLst/>
          </a:prstGeom>
          <a:noFill/>
          <a:ln>
            <a:noFill/>
          </a:ln>
        </p:spPr>
        <p:txBody>
          <a:bodyPr vert="horz" wrap="square" lIns="0" tIns="0" rIns="0" bIns="0" rtlCol="0" anchor="ctr"/>
          <a:lstStyle/>
          <a:p>
            <a:pPr algn="l">
              <a:lnSpc>
                <a:spcPct val="150000"/>
              </a:lnSpc>
            </a:pPr>
            <a:r>
              <a:rPr kumimoji="1" lang="en-US" altLang="zh-CN" sz="132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Unlike conventional cameras, they focus on recording rapid changes in light, making them essential for scientific research and specialized applications.</a:t>
            </a: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三维互连工艺发展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Times New Roman" panose="02020603050405020304" charset="0"/>
                <a:ea typeface="黑体" panose="02010609060101010101" charset="-122"/>
                <a:cs typeface="Times New Roman" panose="02020603050405020304" charset="0"/>
                <a:sym typeface="+mn-ea"/>
              </a:rPr>
              <a:t>发展演进过程</a:t>
            </a:r>
            <a:endParaRPr lang="zh-CN" altLang="en-US">
              <a:latin typeface="Times New Roman" panose="02020603050405020304" charset="0"/>
              <a:ea typeface="黑体" panose="02010609060101010101" charset="-122"/>
              <a:cs typeface="Times New Roman" panose="02020603050405020304" charset="0"/>
              <a:sym typeface="+mn-ea"/>
            </a:endParaRPr>
          </a:p>
        </p:txBody>
      </p:sp>
      <p:sp>
        <p:nvSpPr>
          <p:cNvPr id="32" name="文本框 31"/>
          <p:cNvSpPr txBox="1"/>
          <p:nvPr/>
        </p:nvSpPr>
        <p:spPr>
          <a:xfrm>
            <a:off x="10776585" y="6381115"/>
            <a:ext cx="1249680" cy="275590"/>
          </a:xfrm>
          <a:prstGeom prst="rect">
            <a:avLst/>
          </a:prstGeom>
          <a:noFill/>
        </p:spPr>
        <p:txBody>
          <a:bodyPr wrap="square" rtlCol="0">
            <a:spAutoFit/>
          </a:bodyPr>
          <a:p>
            <a:r>
              <a:rPr lang="zh-CN" sz="1200">
                <a:latin typeface="Times New Roman" panose="02020603050405020304" charset="0"/>
                <a:ea typeface="黑体" panose="02010609060101010101" charset="-122"/>
                <a:cs typeface="Times New Roman" panose="02020603050405020304" charset="0"/>
              </a:rPr>
              <a:t>来源：</a:t>
            </a:r>
            <a:r>
              <a:rPr lang="en-US" altLang="zh-CN" sz="1200">
                <a:latin typeface="Times New Roman" panose="02020603050405020304" charset="0"/>
                <a:ea typeface="黑体" panose="02010609060101010101" charset="-122"/>
                <a:cs typeface="Times New Roman" panose="02020603050405020304" charset="0"/>
              </a:rPr>
              <a:t>2023Yola</a:t>
            </a:r>
            <a:endParaRPr lang="en-US" altLang="zh-CN" sz="1200">
              <a:latin typeface="Times New Roman" panose="02020603050405020304" charset="0"/>
              <a:ea typeface="黑体" panose="02010609060101010101" charset="-122"/>
              <a:cs typeface="Times New Roman" panose="02020603050405020304" charset="0"/>
            </a:endParaRPr>
          </a:p>
        </p:txBody>
      </p:sp>
      <p:pic>
        <p:nvPicPr>
          <p:cNvPr id="9" name="图片 8"/>
          <p:cNvPicPr>
            <a:picLocks noChangeAspect="1"/>
          </p:cNvPicPr>
          <p:nvPr/>
        </p:nvPicPr>
        <p:blipFill>
          <a:blip r:embed="rId1"/>
          <a:stretch>
            <a:fillRect/>
          </a:stretch>
        </p:blipFill>
        <p:spPr>
          <a:xfrm>
            <a:off x="911860" y="1881505"/>
            <a:ext cx="5414645" cy="3047365"/>
          </a:xfrm>
          <a:prstGeom prst="rect">
            <a:avLst/>
          </a:prstGeom>
          <a:ln>
            <a:solidFill>
              <a:srgbClr val="C00000"/>
            </a:solidFill>
          </a:ln>
        </p:spPr>
      </p:pic>
      <p:pic>
        <p:nvPicPr>
          <p:cNvPr id="16" name="图片 15"/>
          <p:cNvPicPr>
            <a:picLocks noChangeAspect="1"/>
          </p:cNvPicPr>
          <p:nvPr/>
        </p:nvPicPr>
        <p:blipFill>
          <a:blip r:embed="rId2"/>
          <a:stretch>
            <a:fillRect/>
          </a:stretch>
        </p:blipFill>
        <p:spPr>
          <a:xfrm>
            <a:off x="6671945" y="1894205"/>
            <a:ext cx="4839970" cy="3034665"/>
          </a:xfrm>
          <a:prstGeom prst="rect">
            <a:avLst/>
          </a:prstGeom>
          <a:ln>
            <a:solidFill>
              <a:srgbClr val="C00000"/>
            </a:solidFill>
          </a:ln>
        </p:spPr>
      </p:pic>
      <p:sp>
        <p:nvSpPr>
          <p:cNvPr id="17" name="文本框 16"/>
          <p:cNvSpPr txBox="1"/>
          <p:nvPr/>
        </p:nvSpPr>
        <p:spPr>
          <a:xfrm>
            <a:off x="911860" y="5313680"/>
            <a:ext cx="10626090" cy="1076325"/>
          </a:xfrm>
          <a:prstGeom prst="rect">
            <a:avLst/>
          </a:prstGeom>
          <a:noFill/>
          <a:ln>
            <a:solidFill>
              <a:srgbClr val="C00000"/>
            </a:solidFill>
          </a:ln>
        </p:spPr>
        <p:txBody>
          <a:bodyPr wrap="square" rtlCol="0">
            <a:spAutoFit/>
          </a:bodyPr>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互连间距发展过程：大于</a:t>
            </a:r>
            <a:r>
              <a:rPr lang="en-US" altLang="zh-CN" sz="1600">
                <a:latin typeface="Times New Roman" panose="02020603050405020304" charset="0"/>
                <a:ea typeface="黑体" panose="02010609060101010101" charset="-122"/>
                <a:cs typeface="Times New Roman" panose="02020603050405020304" charset="0"/>
              </a:rPr>
              <a:t>500μm</a:t>
            </a:r>
            <a:r>
              <a:rPr lang="zh-CN" altLang="en-US" sz="1600">
                <a:latin typeface="Times New Roman" panose="02020603050405020304" charset="0"/>
                <a:ea typeface="黑体" panose="02010609060101010101" charset="-122"/>
                <a:cs typeface="Times New Roman" panose="02020603050405020304" charset="0"/>
              </a:rPr>
              <a:t>（引线键合）→</a:t>
            </a:r>
            <a:r>
              <a:rPr lang="en-US" altLang="zh-CN" sz="1600">
                <a:latin typeface="Times New Roman" panose="02020603050405020304" charset="0"/>
                <a:ea typeface="黑体" panose="02010609060101010101" charset="-122"/>
                <a:cs typeface="Times New Roman" panose="02020603050405020304" charset="0"/>
              </a:rPr>
              <a:t>150-200μm</a:t>
            </a:r>
            <a:r>
              <a:rPr lang="zh-CN" altLang="en-US" sz="1600">
                <a:latin typeface="Times New Roman" panose="02020603050405020304" charset="0"/>
                <a:ea typeface="黑体" panose="02010609060101010101" charset="-122"/>
                <a:cs typeface="Times New Roman" panose="02020603050405020304" charset="0"/>
              </a:rPr>
              <a:t>（阵列封装）</a:t>
            </a:r>
            <a:r>
              <a:rPr lang="en-US" altLang="zh-CN" sz="1600">
                <a:latin typeface="Times New Roman" panose="02020603050405020304" charset="0"/>
                <a:ea typeface="黑体" panose="02010609060101010101" charset="-122"/>
                <a:cs typeface="Times New Roman" panose="02020603050405020304" charset="0"/>
              </a:rPr>
              <a:t>→100um</a:t>
            </a:r>
            <a:r>
              <a:rPr lang="zh-CN" altLang="en-US" sz="1600">
                <a:latin typeface="Times New Roman" panose="02020603050405020304" charset="0"/>
                <a:ea typeface="黑体" panose="02010609060101010101" charset="-122"/>
                <a:cs typeface="Times New Roman" panose="02020603050405020304" charset="0"/>
              </a:rPr>
              <a:t>以下（</a:t>
            </a:r>
            <a:r>
              <a:rPr lang="en-US" altLang="zh-CN" sz="1600">
                <a:latin typeface="Times New Roman" panose="02020603050405020304" charset="0"/>
                <a:ea typeface="黑体" panose="02010609060101010101" charset="-122"/>
                <a:cs typeface="Times New Roman" panose="02020603050405020304" charset="0"/>
              </a:rPr>
              <a:t>2.5D</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10-20μm</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3D</a:t>
            </a:r>
            <a:r>
              <a:rPr lang="zh-CN" altLang="en-US" sz="1600">
                <a:latin typeface="Times New Roman" panose="02020603050405020304" charset="0"/>
                <a:ea typeface="黑体" panose="02010609060101010101" charset="-122"/>
                <a:cs typeface="Times New Roman" panose="02020603050405020304" charset="0"/>
              </a:rPr>
              <a:t>）；</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对应带宽和功耗发展：相应带宽密度提升，功耗密度下降；</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演进趋势：高密度、高带宽、高能效、低延迟；</a:t>
            </a:r>
            <a:endParaRPr lang="zh-CN" altLang="en-US" sz="1600">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altLang="en-US" sz="1600">
                <a:latin typeface="Times New Roman" panose="02020603050405020304" charset="0"/>
                <a:ea typeface="黑体" panose="02010609060101010101" charset="-122"/>
                <a:cs typeface="Times New Roman" panose="02020603050405020304" charset="0"/>
              </a:rPr>
              <a:t>核心工艺：垂直方向</a:t>
            </a:r>
            <a:r>
              <a:rPr lang="en-US" altLang="zh-CN" sz="1600">
                <a:latin typeface="Times New Roman" panose="02020603050405020304" charset="0"/>
                <a:ea typeface="黑体" panose="02010609060101010101" charset="-122"/>
                <a:cs typeface="Times New Roman" panose="02020603050405020304" charset="0"/>
              </a:rPr>
              <a:t>TSV</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TGV</a:t>
            </a:r>
            <a:r>
              <a:rPr lang="zh-CN" altLang="en-US" sz="1600">
                <a:latin typeface="Times New Roman" panose="02020603050405020304" charset="0"/>
                <a:ea typeface="黑体" panose="02010609060101010101" charset="-122"/>
                <a:cs typeface="Times New Roman" panose="02020603050405020304" charset="0"/>
              </a:rPr>
              <a:t>等；水平方向</a:t>
            </a:r>
            <a:r>
              <a:rPr lang="en-US" altLang="zh-CN" sz="1600">
                <a:latin typeface="Times New Roman" panose="02020603050405020304" charset="0"/>
                <a:ea typeface="黑体" panose="02010609060101010101" charset="-122"/>
                <a:cs typeface="Times New Roman" panose="02020603050405020304" charset="0"/>
              </a:rPr>
              <a:t>RDL</a:t>
            </a:r>
            <a:r>
              <a:rPr lang="zh-CN" altLang="en-US" sz="1600">
                <a:latin typeface="Times New Roman" panose="02020603050405020304" charset="0"/>
                <a:ea typeface="黑体" panose="02010609060101010101" charset="-122"/>
                <a:cs typeface="Times New Roman" panose="02020603050405020304" charset="0"/>
              </a:rPr>
              <a:t>；界面层方向：</a:t>
            </a:r>
            <a:r>
              <a:rPr lang="en-US" altLang="zh-CN" sz="1600">
                <a:latin typeface="Times New Roman" panose="02020603050405020304" charset="0"/>
                <a:ea typeface="黑体" panose="02010609060101010101" charset="-122"/>
                <a:cs typeface="Times New Roman" panose="02020603050405020304" charset="0"/>
              </a:rPr>
              <a:t>Bonding</a:t>
            </a:r>
            <a:r>
              <a:rPr lang="zh-CN" altLang="en-US" sz="1600">
                <a:latin typeface="Times New Roman" panose="02020603050405020304" charset="0"/>
                <a:ea typeface="黑体" panose="02010609060101010101" charset="-122"/>
                <a:cs typeface="Times New Roman" panose="02020603050405020304" charset="0"/>
              </a:rPr>
              <a:t>、</a:t>
            </a:r>
            <a:r>
              <a:rPr lang="en-US" altLang="zh-CN" sz="1600">
                <a:latin typeface="Times New Roman" panose="02020603050405020304" charset="0"/>
                <a:ea typeface="黑体" panose="02010609060101010101" charset="-122"/>
                <a:cs typeface="Times New Roman" panose="02020603050405020304" charset="0"/>
              </a:rPr>
              <a:t>bumping</a:t>
            </a:r>
            <a:r>
              <a:rPr lang="zh-CN" altLang="en-US" sz="1600">
                <a:latin typeface="Times New Roman" panose="02020603050405020304" charset="0"/>
                <a:ea typeface="黑体" panose="02010609060101010101" charset="-122"/>
                <a:cs typeface="Times New Roman" panose="02020603050405020304" charset="0"/>
              </a:rPr>
              <a:t>等。</a:t>
            </a:r>
            <a:endParaRPr lang="zh-CN" altLang="en-US" sz="1600">
              <a:latin typeface="Times New Roman" panose="02020603050405020304" charset="0"/>
              <a:ea typeface="黑体" panose="02010609060101010101" charset="-122"/>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7689681" y="1825480"/>
            <a:ext cx="2329248" cy="1768620"/>
          </a:xfrm>
          <a:prstGeom prst="rect">
            <a:avLst/>
          </a:prstGeom>
          <a:noFill/>
          <a:ln>
            <a:noFill/>
          </a:ln>
        </p:spPr>
        <p:txBody>
          <a:bodyPr vert="horz" wrap="square" lIns="0" tIns="0" rIns="0" bIns="0" rtlCol="0" anchor="ctr"/>
          <a:lstStyle/>
          <a:p>
            <a:pPr algn="l">
              <a:lnSpc>
                <a:spcPct val="150000"/>
              </a:lnSpc>
            </a:pPr>
            <a:r>
              <a:rPr kumimoji="1" lang="en-US" altLang="zh-CN" sz="132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Unlike conventional cameras, they focus on recording rapid changes in light, making them essential for scientific research and specialized applications.</a:t>
            </a: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三维互连工艺发展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Times New Roman" panose="02020603050405020304" charset="0"/>
                <a:ea typeface="黑体" panose="02010609060101010101" charset="-122"/>
                <a:cs typeface="Times New Roman" panose="02020603050405020304" charset="0"/>
                <a:sym typeface="+mn-ea"/>
              </a:rPr>
              <a:t>垂直方向通孔</a:t>
            </a:r>
            <a:r>
              <a:rPr lang="en-US" altLang="zh-CN" sz="2400">
                <a:latin typeface="Times New Roman" panose="02020603050405020304" charset="0"/>
                <a:ea typeface="黑体" panose="02010609060101010101" charset="-122"/>
                <a:cs typeface="Times New Roman" panose="02020603050405020304" charset="0"/>
                <a:sym typeface="+mn-ea"/>
              </a:rPr>
              <a:t>TSV</a:t>
            </a:r>
            <a:r>
              <a:rPr lang="zh-CN" altLang="en-US" sz="2400">
                <a:latin typeface="Times New Roman" panose="02020603050405020304" charset="0"/>
                <a:ea typeface="黑体" panose="02010609060101010101" charset="-122"/>
                <a:cs typeface="Times New Roman" panose="02020603050405020304" charset="0"/>
                <a:sym typeface="+mn-ea"/>
              </a:rPr>
              <a:t>、</a:t>
            </a:r>
            <a:r>
              <a:rPr lang="en-US" altLang="zh-CN" sz="2400">
                <a:latin typeface="Times New Roman" panose="02020603050405020304" charset="0"/>
                <a:ea typeface="黑体" panose="02010609060101010101" charset="-122"/>
                <a:cs typeface="Times New Roman" panose="02020603050405020304" charset="0"/>
                <a:sym typeface="+mn-ea"/>
              </a:rPr>
              <a:t>TGV</a:t>
            </a:r>
            <a:r>
              <a:rPr lang="zh-CN" altLang="en-US" sz="2400">
                <a:latin typeface="Times New Roman" panose="02020603050405020304" charset="0"/>
                <a:ea typeface="黑体" panose="02010609060101010101" charset="-122"/>
                <a:cs typeface="Times New Roman" panose="02020603050405020304" charset="0"/>
                <a:sym typeface="+mn-ea"/>
              </a:rPr>
              <a:t>发展</a:t>
            </a:r>
            <a:endParaRPr lang="zh-CN" altLang="en-US" sz="2400">
              <a:latin typeface="Times New Roman" panose="02020603050405020304" charset="0"/>
              <a:ea typeface="黑体" panose="02010609060101010101" charset="-122"/>
              <a:cs typeface="Times New Roman" panose="02020603050405020304" charset="0"/>
              <a:sym typeface="+mn-ea"/>
            </a:endParaRPr>
          </a:p>
        </p:txBody>
      </p:sp>
      <p:graphicFrame>
        <p:nvGraphicFramePr>
          <p:cNvPr id="3" name="表格 2"/>
          <p:cNvGraphicFramePr/>
          <p:nvPr>
            <p:custDataLst>
              <p:tags r:id="rId1"/>
            </p:custDataLst>
          </p:nvPr>
        </p:nvGraphicFramePr>
        <p:xfrm>
          <a:off x="1080770" y="2081530"/>
          <a:ext cx="10227945" cy="3918585"/>
        </p:xfrm>
        <a:graphic>
          <a:graphicData uri="http://schemas.openxmlformats.org/drawingml/2006/table">
            <a:tbl>
              <a:tblPr firstRow="1" bandRow="1">
                <a:tableStyleId>{5C22544A-7EE6-4342-B048-85BDC9FD1C3A}</a:tableStyleId>
              </a:tblPr>
              <a:tblGrid>
                <a:gridCol w="1529715"/>
                <a:gridCol w="711200"/>
                <a:gridCol w="1384935"/>
                <a:gridCol w="1463675"/>
                <a:gridCol w="815975"/>
                <a:gridCol w="909320"/>
                <a:gridCol w="1133475"/>
                <a:gridCol w="1187450"/>
                <a:gridCol w="1092200"/>
              </a:tblGrid>
              <a:tr h="847725">
                <a:tc>
                  <a:txBody>
                    <a:bodyPr/>
                    <a:p>
                      <a:pPr algn="ctr">
                        <a:buNone/>
                      </a:pPr>
                      <a:r>
                        <a:rPr lang="zh-CN" altLang="en-US" sz="1400">
                          <a:latin typeface="Times New Roman" panose="02020603050405020304" charset="0"/>
                        </a:rPr>
                        <a:t>序号</a:t>
                      </a:r>
                      <a:endParaRPr lang="zh-CN" altLang="en-US" sz="1400">
                        <a:latin typeface="Times New Roman" panose="02020603050405020304" charset="0"/>
                      </a:endParaRPr>
                    </a:p>
                  </a:txBody>
                  <a:tcPr anchor="ctr" anchorCtr="0"/>
                </a:tc>
                <a:tc>
                  <a:txBody>
                    <a:bodyPr/>
                    <a:p>
                      <a:pPr algn="ctr">
                        <a:buNone/>
                      </a:pPr>
                      <a:r>
                        <a:rPr lang="zh-CN" altLang="en-US" sz="1400">
                          <a:latin typeface="Times New Roman" panose="02020603050405020304" charset="0"/>
                        </a:rPr>
                        <a:t>名称</a:t>
                      </a:r>
                      <a:endParaRPr lang="zh-CN" altLang="en-US" sz="1400">
                        <a:latin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工艺参数</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sym typeface="+mn-ea"/>
                        </a:rPr>
                        <a:t>（通用）</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sym typeface="+mn-ea"/>
                        </a:rPr>
                        <a:t>深宽比</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工艺参数</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rPr>
                        <a:t>（前沿）</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sym typeface="+mn-ea"/>
                        </a:rPr>
                        <a:t>深宽比</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形状</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结构</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缺陷</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优点</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前沿</a:t>
                      </a:r>
                      <a:endParaRPr lang="zh-CN" altLang="en-US" sz="1400">
                        <a:latin typeface="Times New Roman" panose="02020603050405020304" charset="0"/>
                        <a:cs typeface="Times New Roman" panose="02020603050405020304" charset="0"/>
                      </a:endParaRPr>
                    </a:p>
                  </a:txBody>
                  <a:tcPr anchor="ctr" anchorCtr="0"/>
                </a:tc>
              </a:tr>
              <a:tr h="1704340">
                <a:tc>
                  <a:txBody>
                    <a:bodyPr/>
                    <a:p>
                      <a:pPr>
                        <a:buNone/>
                      </a:pPr>
                      <a:r>
                        <a:rPr lang="en-US" altLang="zh-CN" sz="1400">
                          <a:latin typeface="Times New Roman" panose="02020603050405020304" charset="0"/>
                          <a:cs typeface="Times New Roman" panose="02020603050405020304" charset="0"/>
                        </a:rPr>
                        <a:t>1</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ea typeface="宋体" panose="02010600030101010101" pitchFamily="2" charset="-122"/>
                          <a:cs typeface="Times New Roman" panose="02020603050405020304" charset="0"/>
                        </a:rPr>
                        <a:t>硅通孔</a:t>
                      </a:r>
                      <a:r>
                        <a:rPr lang="en-US" altLang="zh-CN" sz="1400">
                          <a:latin typeface="Times New Roman" panose="02020603050405020304" charset="0"/>
                          <a:cs typeface="Times New Roman" panose="02020603050405020304" charset="0"/>
                        </a:rPr>
                        <a:t>TSV</a:t>
                      </a:r>
                      <a:endParaRPr lang="en-US" altLang="zh-CN"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常规：</a:t>
                      </a:r>
                      <a:r>
                        <a:rPr lang="en-US" altLang="zh-CN" sz="1400">
                          <a:latin typeface="Times New Roman" panose="02020603050405020304" charset="0"/>
                          <a:ea typeface="宋体" panose="02010600030101010101" pitchFamily="2" charset="-122"/>
                          <a:cs typeface="Times New Roman" panose="02020603050405020304" charset="0"/>
                        </a:rPr>
                        <a:t>1:1~</a:t>
                      </a:r>
                      <a:r>
                        <a:rPr lang="en-US" altLang="zh-CN" sz="1400">
                          <a:latin typeface="Times New Roman" panose="02020603050405020304" charset="0"/>
                          <a:cs typeface="Times New Roman" panose="02020603050405020304" charset="0"/>
                        </a:rPr>
                        <a:t>20:1</a:t>
                      </a:r>
                      <a:r>
                        <a:rPr lang="zh-CN" altLang="en-US" sz="1400">
                          <a:latin typeface="Times New Roman" panose="02020603050405020304" charset="0"/>
                          <a:ea typeface="宋体" panose="02010600030101010101" pitchFamily="2" charset="-122"/>
                          <a:cs typeface="Times New Roman" panose="02020603050405020304" charset="0"/>
                        </a:rPr>
                        <a:t>，孔径</a:t>
                      </a:r>
                      <a:r>
                        <a:rPr lang="en-US" altLang="zh-CN" sz="1400">
                          <a:latin typeface="Times New Roman" panose="02020603050405020304" charset="0"/>
                          <a:ea typeface="宋体" panose="02010600030101010101" pitchFamily="2" charset="-122"/>
                          <a:cs typeface="Times New Roman" panose="02020603050405020304" charset="0"/>
                        </a:rPr>
                        <a:t>1-100μm</a:t>
                      </a:r>
                      <a:r>
                        <a:rPr lang="zh-CN" altLang="en-US" sz="1400">
                          <a:latin typeface="Times New Roman" panose="02020603050405020304" charset="0"/>
                          <a:ea typeface="宋体" panose="02010600030101010101" pitchFamily="2" charset="-122"/>
                          <a:cs typeface="Times New Roman" panose="02020603050405020304" charset="0"/>
                        </a:rPr>
                        <a:t>，深度</a:t>
                      </a:r>
                      <a:r>
                        <a:rPr lang="en-US" altLang="zh-CN" sz="1400">
                          <a:latin typeface="Times New Roman" panose="02020603050405020304" charset="0"/>
                          <a:ea typeface="宋体" panose="02010600030101010101" pitchFamily="2" charset="-122"/>
                          <a:cs typeface="Times New Roman" panose="02020603050405020304" charset="0"/>
                        </a:rPr>
                        <a:t>10-150μm</a:t>
                      </a:r>
                      <a:r>
                        <a:rPr lang="zh-CN" altLang="en-US" sz="1400">
                          <a:latin typeface="Times New Roman" panose="02020603050405020304" charset="0"/>
                          <a:ea typeface="宋体" panose="02010600030101010101" pitchFamily="2" charset="-122"/>
                          <a:cs typeface="Times New Roman" panose="02020603050405020304" charset="0"/>
                        </a:rPr>
                        <a:t>；</a:t>
                      </a:r>
                      <a:endParaRPr lang="zh-CN" altLang="en-US" sz="1400">
                        <a:latin typeface="Times New Roman" panose="02020603050405020304" charset="0"/>
                        <a:ea typeface="宋体" panose="02010600030101010101" pitchFamily="2" charset="-122"/>
                        <a:cs typeface="Times New Roman" panose="02020603050405020304" charset="0"/>
                      </a:endParaRPr>
                    </a:p>
                    <a:p>
                      <a:pPr marL="285750" indent="-285750">
                        <a:buFont typeface="Arial" panose="020B0604020202020204" pitchFamily="34" charset="0"/>
                        <a:buChar char="•"/>
                      </a:pPr>
                      <a:endParaRPr lang="en-US" altLang="zh-CN"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sym typeface="+mn-ea"/>
                        </a:rPr>
                        <a:t>主流：</a:t>
                      </a:r>
                      <a:r>
                        <a:rPr lang="en-US" altLang="zh-CN" sz="1400">
                          <a:latin typeface="Times New Roman" panose="02020603050405020304" charset="0"/>
                          <a:cs typeface="Times New Roman" panose="02020603050405020304" charset="0"/>
                          <a:sym typeface="+mn-ea"/>
                        </a:rPr>
                        <a:t>20:1</a:t>
                      </a:r>
                      <a:r>
                        <a:rPr lang="zh-CN" altLang="en-US" sz="1400">
                          <a:latin typeface="Times New Roman" panose="02020603050405020304" charset="0"/>
                          <a:ea typeface="宋体" panose="02010600030101010101" pitchFamily="2" charset="-122"/>
                          <a:cs typeface="Times New Roman" panose="02020603050405020304" charset="0"/>
                          <a:sym typeface="+mn-ea"/>
                        </a:rPr>
                        <a:t>，孔径</a:t>
                      </a:r>
                      <a:r>
                        <a:rPr lang="en-US" altLang="zh-CN" sz="1400">
                          <a:latin typeface="Times New Roman" panose="02020603050405020304" charset="0"/>
                          <a:ea typeface="宋体" panose="02010600030101010101" pitchFamily="2" charset="-122"/>
                          <a:cs typeface="Times New Roman" panose="02020603050405020304" charset="0"/>
                          <a:sym typeface="+mn-ea"/>
                        </a:rPr>
                        <a:t>5-10um</a:t>
                      </a:r>
                      <a:r>
                        <a:rPr lang="zh-CN" altLang="en-US" sz="1400">
                          <a:latin typeface="Times New Roman" panose="02020603050405020304" charset="0"/>
                          <a:ea typeface="宋体" panose="02010600030101010101" pitchFamily="2" charset="-122"/>
                          <a:cs typeface="Times New Roman" panose="02020603050405020304" charset="0"/>
                          <a:sym typeface="+mn-ea"/>
                        </a:rPr>
                        <a:t>；</a:t>
                      </a:r>
                      <a:endParaRPr lang="zh-CN" altLang="en-US" sz="1400">
                        <a:latin typeface="Times New Roman" panose="02020603050405020304" charset="0"/>
                        <a:ea typeface="宋体" panose="02010600030101010101" pitchFamily="2" charset="-122"/>
                        <a:cs typeface="Times New Roman" panose="02020603050405020304" charset="0"/>
                        <a:sym typeface="+mn-ea"/>
                      </a:endParaRPr>
                    </a:p>
                  </a:txBody>
                  <a:tcPr anchor="ctr" anchorCtr="0"/>
                </a:tc>
                <a:tc>
                  <a:txBody>
                    <a:bodyPr/>
                    <a:p>
                      <a:pPr marL="0" indent="0">
                        <a:buFont typeface="Arial" panose="020B0604020202020204" pitchFamily="34" charset="0"/>
                        <a:buNone/>
                      </a:pPr>
                      <a:r>
                        <a:rPr lang="en-US" altLang="zh-CN" sz="1400">
                          <a:latin typeface="Times New Roman" panose="02020603050405020304" charset="0"/>
                          <a:cs typeface="Times New Roman" panose="02020603050405020304" charset="0"/>
                        </a:rPr>
                        <a:t>15:1~20:1</a:t>
                      </a:r>
                      <a:r>
                        <a:rPr lang="zh-CN" altLang="en-US" sz="1400">
                          <a:latin typeface="Times New Roman" panose="02020603050405020304" charset="0"/>
                          <a:ea typeface="宋体" panose="02010600030101010101" pitchFamily="2" charset="-122"/>
                          <a:cs typeface="Times New Roman" panose="02020603050405020304" charset="0"/>
                        </a:rPr>
                        <a:t>，深度</a:t>
                      </a:r>
                      <a:r>
                        <a:rPr lang="en-US" altLang="zh-CN" sz="1400">
                          <a:latin typeface="Times New Roman" panose="02020603050405020304" charset="0"/>
                          <a:ea typeface="宋体" panose="02010600030101010101" pitchFamily="2" charset="-122"/>
                          <a:cs typeface="Times New Roman" panose="02020603050405020304" charset="0"/>
                        </a:rPr>
                        <a:t>15μm</a:t>
                      </a:r>
                      <a:r>
                        <a:rPr lang="zh-CN" altLang="en-US" sz="1400">
                          <a:latin typeface="Times New Roman" panose="02020603050405020304" charset="0"/>
                          <a:ea typeface="宋体" panose="02010600030101010101" pitchFamily="2" charset="-122"/>
                          <a:cs typeface="Times New Roman" panose="02020603050405020304" charset="0"/>
                        </a:rPr>
                        <a:t>，孔径</a:t>
                      </a:r>
                      <a:r>
                        <a:rPr lang="en-US" altLang="zh-CN" sz="1400">
                          <a:latin typeface="Times New Roman" panose="02020603050405020304" charset="0"/>
                          <a:ea typeface="宋体" panose="02010600030101010101" pitchFamily="2" charset="-122"/>
                          <a:cs typeface="Times New Roman" panose="02020603050405020304" charset="0"/>
                        </a:rPr>
                        <a:t>1μm</a:t>
                      </a:r>
                      <a:endParaRPr lang="en-US" altLang="zh-CN"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圆柱形</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四边形</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椭圆形</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三角形</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锥形等</a:t>
                      </a: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单端</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同轴</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差分</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屏蔽差分</a:t>
                      </a: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填充空洞</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热应力裂纹</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绝缘层剥离</a:t>
                      </a: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en-US" altLang="zh-CN" sz="1400">
                          <a:latin typeface="Times New Roman" panose="02020603050405020304" charset="0"/>
                          <a:cs typeface="Times New Roman" panose="02020603050405020304" charset="0"/>
                          <a:sym typeface="+mn-ea"/>
                        </a:rPr>
                        <a:t>兼容Si基CMOS工艺</a:t>
                      </a:r>
                      <a:endParaRPr lang="en-US" altLang="zh-CN" sz="1400">
                        <a:latin typeface="Times New Roman" panose="02020603050405020304" charset="0"/>
                        <a:cs typeface="Times New Roman" panose="02020603050405020304" charset="0"/>
                        <a:sym typeface="+mn-ea"/>
                      </a:endParaRPr>
                    </a:p>
                    <a:p>
                      <a:pPr marL="0" indent="0">
                        <a:buFont typeface="Arial" panose="020B0604020202020204" pitchFamily="34" charset="0"/>
                        <a:buNone/>
                      </a:pPr>
                      <a:endParaRPr lang="en-US" altLang="zh-CN" sz="1400">
                        <a:latin typeface="Times New Roman" panose="02020603050405020304" charset="0"/>
                        <a:cs typeface="Times New Roman" panose="02020603050405020304" charset="0"/>
                        <a:sym typeface="+mn-ea"/>
                      </a:endParaRPr>
                    </a:p>
                    <a:p>
                      <a:pPr marL="0" indent="0">
                        <a:buFont typeface="Arial" panose="020B0604020202020204" pitchFamily="34" charset="0"/>
                        <a:buNone/>
                      </a:pPr>
                      <a:r>
                        <a:rPr lang="en-US" altLang="zh-CN" sz="1400">
                          <a:latin typeface="Times New Roman" panose="02020603050405020304" charset="0"/>
                          <a:cs typeface="Times New Roman" panose="02020603050405020304" charset="0"/>
                          <a:sym typeface="+mn-ea"/>
                        </a:rPr>
                        <a:t>互连线短</a:t>
                      </a:r>
                      <a:endParaRPr lang="en-US" altLang="zh-CN"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ea typeface="宋体" panose="02010600030101010101" pitchFamily="2" charset="-122"/>
                          <a:cs typeface="Times New Roman" panose="02020603050405020304" charset="0"/>
                        </a:rPr>
                        <a:t>高深宽比填充和</a:t>
                      </a:r>
                      <a:r>
                        <a:rPr lang="zh-CN" altLang="en-US" sz="1400">
                          <a:latin typeface="Times New Roman" panose="02020603050405020304" charset="0"/>
                          <a:cs typeface="Times New Roman" panose="02020603050405020304" charset="0"/>
                          <a:sym typeface="+mn-ea"/>
                        </a:rPr>
                        <a:t>纳米级</a:t>
                      </a:r>
                      <a:r>
                        <a:rPr lang="en-US" altLang="zh-CN" sz="1400">
                          <a:latin typeface="Times New Roman" panose="02020603050405020304" charset="0"/>
                          <a:cs typeface="Times New Roman" panose="02020603050405020304" charset="0"/>
                          <a:sym typeface="+mn-ea"/>
                        </a:rPr>
                        <a:t>TSV</a:t>
                      </a:r>
                      <a:endParaRPr lang="zh-CN" altLang="en-US" sz="1400">
                        <a:latin typeface="Times New Roman" panose="02020603050405020304" charset="0"/>
                        <a:ea typeface="宋体" panose="02010600030101010101" pitchFamily="2" charset="-122"/>
                        <a:cs typeface="Times New Roman" panose="02020603050405020304" charset="0"/>
                      </a:endParaRPr>
                    </a:p>
                    <a:p>
                      <a:pPr marL="0" indent="0">
                        <a:buFont typeface="Arial" panose="020B0604020202020204" pitchFamily="34" charset="0"/>
                        <a:buNone/>
                      </a:pPr>
                      <a:endParaRPr lang="zh-CN" altLang="en-US" sz="1400">
                        <a:latin typeface="Times New Roman" panose="02020603050405020304" charset="0"/>
                        <a:ea typeface="宋体" panose="02010600030101010101" pitchFamily="2" charset="-122"/>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ea typeface="宋体" panose="02010600030101010101" pitchFamily="2" charset="-122"/>
                          <a:cs typeface="Times New Roman" panose="02020603050405020304" charset="0"/>
                        </a:rPr>
                        <a:t>碳纳米管等填充降低热应力</a:t>
                      </a:r>
                      <a:endParaRPr lang="zh-CN" altLang="en-US" sz="1400">
                        <a:latin typeface="Times New Roman" panose="02020603050405020304" charset="0"/>
                        <a:cs typeface="Times New Roman" panose="02020603050405020304" charset="0"/>
                      </a:endParaRPr>
                    </a:p>
                  </a:txBody>
                  <a:tcPr anchor="ctr" anchorCtr="0"/>
                </a:tc>
              </a:tr>
              <a:tr h="1366520">
                <a:tc>
                  <a:txBody>
                    <a:bodyPr/>
                    <a:p>
                      <a:pPr>
                        <a:buNone/>
                      </a:pPr>
                      <a:r>
                        <a:rPr lang="en-US" altLang="zh-CN" sz="1400">
                          <a:latin typeface="Times New Roman" panose="02020603050405020304" charset="0"/>
                          <a:cs typeface="Times New Roman" panose="02020603050405020304" charset="0"/>
                        </a:rPr>
                        <a:t>2</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玻璃通孔</a:t>
                      </a:r>
                      <a:r>
                        <a:rPr lang="en-US" altLang="zh-CN" sz="1400">
                          <a:latin typeface="Times New Roman" panose="02020603050405020304" charset="0"/>
                          <a:cs typeface="Times New Roman" panose="02020603050405020304" charset="0"/>
                        </a:rPr>
                        <a:t>TGV</a:t>
                      </a:r>
                      <a:endParaRPr lang="en-US" altLang="zh-CN"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sym typeface="+mn-ea"/>
                        </a:rPr>
                        <a:t>常规：</a:t>
                      </a:r>
                      <a:r>
                        <a:rPr lang="en-US" altLang="zh-CN" sz="1400">
                          <a:latin typeface="Times New Roman" panose="02020603050405020304" charset="0"/>
                          <a:cs typeface="Times New Roman" panose="02020603050405020304" charset="0"/>
                          <a:sym typeface="+mn-ea"/>
                        </a:rPr>
                        <a:t>5:1</a:t>
                      </a:r>
                      <a:r>
                        <a:rPr lang="en-US" altLang="zh-CN" sz="1400">
                          <a:latin typeface="Times New Roman" panose="02020603050405020304" charset="0"/>
                          <a:ea typeface="宋体" panose="02010600030101010101" pitchFamily="2" charset="-122"/>
                          <a:cs typeface="Times New Roman" panose="02020603050405020304" charset="0"/>
                          <a:sym typeface="+mn-ea"/>
                        </a:rPr>
                        <a:t>~</a:t>
                      </a:r>
                      <a:r>
                        <a:rPr lang="en-US" altLang="zh-CN" sz="1400">
                          <a:latin typeface="Times New Roman" panose="02020603050405020304" charset="0"/>
                          <a:cs typeface="Times New Roman" panose="02020603050405020304" charset="0"/>
                          <a:sym typeface="+mn-ea"/>
                        </a:rPr>
                        <a:t>75</a:t>
                      </a:r>
                      <a:r>
                        <a:rPr lang="en-US" altLang="zh-CN" sz="1400">
                          <a:latin typeface="Times New Roman" panose="02020603050405020304" charset="0"/>
                          <a:cs typeface="Times New Roman" panose="02020603050405020304" charset="0"/>
                          <a:sym typeface="+mn-ea"/>
                        </a:rPr>
                        <a:t>:1</a:t>
                      </a:r>
                      <a:r>
                        <a:rPr lang="zh-CN" altLang="en-US" sz="1400">
                          <a:latin typeface="Times New Roman" panose="02020603050405020304" charset="0"/>
                          <a:ea typeface="宋体" panose="02010600030101010101" pitchFamily="2" charset="-122"/>
                          <a:cs typeface="Times New Roman" panose="02020603050405020304" charset="0"/>
                          <a:sym typeface="+mn-ea"/>
                        </a:rPr>
                        <a:t>，孔径</a:t>
                      </a:r>
                      <a:r>
                        <a:rPr lang="en-US" altLang="zh-CN" sz="1400">
                          <a:latin typeface="Times New Roman" panose="02020603050405020304" charset="0"/>
                          <a:ea typeface="宋体" panose="02010600030101010101" pitchFamily="2" charset="-122"/>
                          <a:cs typeface="Times New Roman" panose="02020603050405020304" charset="0"/>
                          <a:sym typeface="+mn-ea"/>
                        </a:rPr>
                        <a:t>7</a:t>
                      </a:r>
                      <a:r>
                        <a:rPr lang="en-US" altLang="zh-CN" sz="1400">
                          <a:latin typeface="Times New Roman" panose="02020603050405020304" charset="0"/>
                          <a:ea typeface="宋体" panose="02010600030101010101" pitchFamily="2" charset="-122"/>
                          <a:cs typeface="Times New Roman" panose="02020603050405020304" charset="0"/>
                          <a:sym typeface="+mn-ea"/>
                        </a:rPr>
                        <a:t>-25μm</a:t>
                      </a:r>
                      <a:r>
                        <a:rPr lang="zh-CN" altLang="en-US" sz="1400">
                          <a:latin typeface="Times New Roman" panose="02020603050405020304" charset="0"/>
                          <a:ea typeface="宋体" panose="02010600030101010101" pitchFamily="2" charset="-122"/>
                          <a:cs typeface="Times New Roman" panose="02020603050405020304" charset="0"/>
                          <a:sym typeface="+mn-ea"/>
                        </a:rPr>
                        <a:t>；</a:t>
                      </a: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en-US" altLang="zh-CN" sz="1400">
                          <a:latin typeface="Times New Roman" panose="02020603050405020304" charset="0"/>
                          <a:cs typeface="Times New Roman" panose="02020603050405020304" charset="0"/>
                          <a:sym typeface="+mn-ea"/>
                        </a:rPr>
                        <a:t>100:1</a:t>
                      </a:r>
                      <a:r>
                        <a:rPr lang="zh-CN" altLang="en-US" sz="1400">
                          <a:latin typeface="Times New Roman" panose="02020603050405020304" charset="0"/>
                          <a:ea typeface="宋体" panose="02010600030101010101" pitchFamily="2" charset="-122"/>
                          <a:cs typeface="Times New Roman" panose="02020603050405020304" charset="0"/>
                          <a:sym typeface="+mn-ea"/>
                        </a:rPr>
                        <a:t>，孔径</a:t>
                      </a:r>
                      <a:r>
                        <a:rPr lang="en-US" altLang="zh-CN" sz="1400">
                          <a:latin typeface="Times New Roman" panose="02020603050405020304" charset="0"/>
                          <a:ea typeface="宋体" panose="02010600030101010101" pitchFamily="2" charset="-122"/>
                          <a:cs typeface="Times New Roman" panose="02020603050405020304" charset="0"/>
                          <a:sym typeface="+mn-ea"/>
                        </a:rPr>
                        <a:t>5</a:t>
                      </a:r>
                      <a:r>
                        <a:rPr lang="en-US" altLang="zh-CN" sz="1400">
                          <a:latin typeface="Times New Roman" panose="02020603050405020304" charset="0"/>
                          <a:ea typeface="宋体" panose="02010600030101010101" pitchFamily="2" charset="-122"/>
                          <a:cs typeface="Times New Roman" panose="02020603050405020304" charset="0"/>
                          <a:sym typeface="+mn-ea"/>
                        </a:rPr>
                        <a:t>μm</a:t>
                      </a:r>
                      <a:endParaRPr lang="en-US" altLang="zh-CN" sz="1400">
                        <a:latin typeface="Times New Roman" panose="02020603050405020304" charset="0"/>
                        <a:ea typeface="宋体" panose="02010600030101010101" pitchFamily="2" charset="-122"/>
                        <a:cs typeface="Times New Roman" panose="02020603050405020304" charset="0"/>
                      </a:endParaRPr>
                    </a:p>
                    <a:p>
                      <a:pPr>
                        <a:buNone/>
                      </a:pP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沙漏型</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en-US" altLang="zh-CN" sz="1400">
                          <a:latin typeface="Times New Roman" panose="02020603050405020304" charset="0"/>
                          <a:cs typeface="Times New Roman" panose="02020603050405020304" charset="0"/>
                        </a:rPr>
                        <a:t>V</a:t>
                      </a:r>
                      <a:r>
                        <a:rPr lang="zh-CN" altLang="en-US" sz="1400">
                          <a:latin typeface="Times New Roman" panose="02020603050405020304" charset="0"/>
                          <a:ea typeface="宋体" panose="02010600030101010101" pitchFamily="2" charset="-122"/>
                          <a:cs typeface="Times New Roman" panose="02020603050405020304" charset="0"/>
                        </a:rPr>
                        <a:t>形</a:t>
                      </a:r>
                      <a:endParaRPr lang="zh-CN" altLang="en-US"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en-US" altLang="zh-CN" sz="1400">
                          <a:latin typeface="Times New Roman" panose="02020603050405020304" charset="0"/>
                          <a:cs typeface="Times New Roman" panose="02020603050405020304" charset="0"/>
                        </a:rPr>
                        <a:t>/</a:t>
                      </a:r>
                      <a:endParaRPr lang="en-US" altLang="zh-CN"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sym typeface="+mn-ea"/>
                        </a:rPr>
                        <a:t>填充空洞</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sym typeface="+mn-ea"/>
                        </a:rPr>
                        <a:t>玻璃裂纹</a:t>
                      </a:r>
                      <a:endParaRPr lang="zh-CN" altLang="en-US" sz="1400">
                        <a:latin typeface="Times New Roman" panose="02020603050405020304" charset="0"/>
                        <a:cs typeface="Times New Roman" panose="02020603050405020304" charset="0"/>
                      </a:endParaRPr>
                    </a:p>
                    <a:p>
                      <a:pPr>
                        <a:buNone/>
                      </a:pP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高频损耗小</a:t>
                      </a:r>
                      <a:endParaRPr lang="zh-CN" altLang="en-US" sz="1400">
                        <a:latin typeface="Times New Roman" panose="02020603050405020304" charset="0"/>
                        <a:cs typeface="Times New Roman" panose="02020603050405020304" charset="0"/>
                      </a:endParaRPr>
                    </a:p>
                    <a:p>
                      <a:pPr marL="0" indent="0">
                        <a:buFont typeface="Arial" panose="020B0604020202020204" pitchFamily="34" charset="0"/>
                        <a:buNone/>
                      </a:pPr>
                      <a:r>
                        <a:rPr lang="zh-CN" altLang="en-US" sz="1400">
                          <a:latin typeface="Times New Roman" panose="02020603050405020304" charset="0"/>
                          <a:cs typeface="Times New Roman" panose="02020603050405020304" charset="0"/>
                        </a:rPr>
                        <a:t>机械稳定强</a:t>
                      </a:r>
                      <a:endParaRPr lang="zh-CN" altLang="en-US" sz="1400">
                        <a:latin typeface="Times New Roman" panose="02020603050405020304" charset="0"/>
                        <a:cs typeface="Times New Roman" panose="02020603050405020304" charset="0"/>
                      </a:endParaRPr>
                    </a:p>
                  </a:txBody>
                  <a:tcPr anchor="ctr" anchorCtr="0"/>
                </a:tc>
                <a:tc>
                  <a:txBody>
                    <a:bodyPr/>
                    <a:p>
                      <a:pPr marL="0" indent="0">
                        <a:buFont typeface="Arial" panose="020B0604020202020204" pitchFamily="34" charset="0"/>
                        <a:buNone/>
                      </a:pPr>
                      <a:r>
                        <a:rPr lang="zh-CN" altLang="en-US" sz="1400">
                          <a:latin typeface="Times New Roman" panose="02020603050405020304" charset="0"/>
                          <a:ea typeface="宋体" panose="02010600030101010101" pitchFamily="2" charset="-122"/>
                          <a:cs typeface="Times New Roman" panose="02020603050405020304" charset="0"/>
                          <a:sym typeface="+mn-ea"/>
                        </a:rPr>
                        <a:t>高深宽比填充</a:t>
                      </a:r>
                      <a:endParaRPr lang="zh-CN" altLang="en-US" sz="1400">
                        <a:latin typeface="Times New Roman" panose="02020603050405020304" charset="0"/>
                        <a:cs typeface="Times New Roman" panose="02020603050405020304" charset="0"/>
                      </a:endParaRPr>
                    </a:p>
                  </a:txBody>
                  <a:tcPr anchor="ctr" anchorCtr="0"/>
                </a:tc>
              </a:tr>
            </a:tbl>
          </a:graphicData>
        </a:graphic>
      </p:graphicFrame>
      <p:sp>
        <p:nvSpPr>
          <p:cNvPr id="239" name="文本框 238"/>
          <p:cNvSpPr txBox="1"/>
          <p:nvPr/>
        </p:nvSpPr>
        <p:spPr>
          <a:xfrm>
            <a:off x="1055370" y="6669405"/>
            <a:ext cx="8585200" cy="21399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[1]Jiao B, Qiao J, Jia S, et al. Low stress TSV arrays for high-density interconnection[J]. Engineering, 2024, 38: 201-208.</a:t>
            </a:r>
            <a:endParaRPr lang="en-US" altLang="zh-CN" sz="800">
              <a:latin typeface="Times New Roman" panose="02020603050405020304" charset="0"/>
              <a:ea typeface="黑体" panose="02010609060101010101" charset="-122"/>
              <a:cs typeface="Times New Roman" panose="02020603050405020304" charset="0"/>
            </a:endParaRPr>
          </a:p>
        </p:txBody>
      </p:sp>
      <p:grpSp>
        <p:nvGrpSpPr>
          <p:cNvPr id="12" name="组合 11"/>
          <p:cNvGrpSpPr/>
          <p:nvPr/>
        </p:nvGrpSpPr>
        <p:grpSpPr>
          <a:xfrm>
            <a:off x="1323340" y="3140075"/>
            <a:ext cx="1257300" cy="2766060"/>
            <a:chOff x="2084" y="4719"/>
            <a:chExt cx="1980" cy="4356"/>
          </a:xfrm>
        </p:grpSpPr>
        <p:pic>
          <p:nvPicPr>
            <p:cNvPr id="18" name="图片 17"/>
            <p:cNvPicPr>
              <a:picLocks noChangeAspect="1"/>
            </p:cNvPicPr>
            <p:nvPr/>
          </p:nvPicPr>
          <p:blipFill>
            <a:blip r:embed="rId2"/>
            <a:stretch>
              <a:fillRect/>
            </a:stretch>
          </p:blipFill>
          <p:spPr>
            <a:xfrm>
              <a:off x="2084" y="4719"/>
              <a:ext cx="1980" cy="1998"/>
            </a:xfrm>
            <a:prstGeom prst="rect">
              <a:avLst/>
            </a:prstGeom>
            <a:ln>
              <a:solidFill>
                <a:srgbClr val="C00000"/>
              </a:solidFill>
            </a:ln>
          </p:spPr>
        </p:pic>
        <p:pic>
          <p:nvPicPr>
            <p:cNvPr id="8" name="图片 7"/>
            <p:cNvPicPr>
              <a:picLocks noChangeAspect="1"/>
            </p:cNvPicPr>
            <p:nvPr/>
          </p:nvPicPr>
          <p:blipFill>
            <a:blip r:embed="rId3"/>
            <a:stretch>
              <a:fillRect/>
            </a:stretch>
          </p:blipFill>
          <p:spPr>
            <a:xfrm>
              <a:off x="2100" y="7327"/>
              <a:ext cx="1964" cy="1748"/>
            </a:xfrm>
            <a:prstGeom prst="rect">
              <a:avLst/>
            </a:prstGeom>
            <a:ln>
              <a:solidFill>
                <a:srgbClr val="C00000"/>
              </a:solid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7689681" y="1825480"/>
            <a:ext cx="2329248" cy="1768620"/>
          </a:xfrm>
          <a:prstGeom prst="rect">
            <a:avLst/>
          </a:prstGeom>
          <a:noFill/>
          <a:ln>
            <a:noFill/>
          </a:ln>
        </p:spPr>
        <p:txBody>
          <a:bodyPr vert="horz" wrap="square" lIns="0" tIns="0" rIns="0" bIns="0" rtlCol="0" anchor="ctr"/>
          <a:lstStyle/>
          <a:p>
            <a:pPr algn="l">
              <a:lnSpc>
                <a:spcPct val="150000"/>
              </a:lnSpc>
            </a:pPr>
            <a:r>
              <a:rPr kumimoji="1" lang="en-US" altLang="zh-CN" sz="132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Unlike conventional cameras, they focus on recording rapid changes in light, making them essential for scientific research and specialized applications.</a:t>
            </a: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三维互连工艺发展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Times New Roman" panose="02020603050405020304" charset="0"/>
                <a:ea typeface="黑体" panose="02010609060101010101" charset="-122"/>
                <a:cs typeface="Times New Roman" panose="02020603050405020304" charset="0"/>
                <a:sym typeface="+mn-ea"/>
              </a:rPr>
              <a:t>水平方向</a:t>
            </a:r>
            <a:r>
              <a:rPr lang="zh-CN" sz="2400">
                <a:latin typeface="Times New Roman" panose="02020603050405020304" charset="0"/>
                <a:ea typeface="黑体" panose="02010609060101010101" charset="-122"/>
                <a:cs typeface="Times New Roman" panose="02020603050405020304" charset="0"/>
                <a:sym typeface="+mn-ea"/>
              </a:rPr>
              <a:t>重布线层</a:t>
            </a:r>
            <a:r>
              <a:rPr lang="en-US" altLang="zh-CN" sz="2400">
                <a:latin typeface="Times New Roman" panose="02020603050405020304" charset="0"/>
                <a:ea typeface="黑体" panose="02010609060101010101" charset="-122"/>
                <a:cs typeface="Times New Roman" panose="02020603050405020304" charset="0"/>
                <a:sym typeface="+mn-ea"/>
              </a:rPr>
              <a:t>RDL</a:t>
            </a:r>
            <a:r>
              <a:rPr lang="zh-CN" altLang="en-US" sz="2400">
                <a:latin typeface="Times New Roman" panose="02020603050405020304" charset="0"/>
                <a:ea typeface="黑体" panose="02010609060101010101" charset="-122"/>
                <a:cs typeface="Times New Roman" panose="02020603050405020304" charset="0"/>
                <a:sym typeface="+mn-ea"/>
              </a:rPr>
              <a:t>发展</a:t>
            </a:r>
            <a:endParaRPr lang="zh-CN" altLang="en-US" sz="2400">
              <a:latin typeface="Times New Roman" panose="02020603050405020304" charset="0"/>
              <a:ea typeface="黑体" panose="02010609060101010101" charset="-122"/>
              <a:cs typeface="Times New Roman" panose="02020603050405020304" charset="0"/>
              <a:sym typeface="+mn-ea"/>
            </a:endParaRPr>
          </a:p>
        </p:txBody>
      </p:sp>
      <p:sp>
        <p:nvSpPr>
          <p:cNvPr id="17" name="文本框 16"/>
          <p:cNvSpPr txBox="1"/>
          <p:nvPr/>
        </p:nvSpPr>
        <p:spPr>
          <a:xfrm>
            <a:off x="7759065" y="4149090"/>
            <a:ext cx="3385820" cy="583565"/>
          </a:xfrm>
          <a:prstGeom prst="rect">
            <a:avLst/>
          </a:prstGeom>
          <a:noFill/>
          <a:ln>
            <a:solidFill>
              <a:srgbClr val="C00000"/>
            </a:solidFill>
          </a:ln>
        </p:spPr>
        <p:txBody>
          <a:bodyPr wrap="square" rtlCol="0">
            <a:spAutoFit/>
          </a:bodyPr>
          <a:p>
            <a:pPr marL="285750" indent="-285750">
              <a:buFont typeface="Arial" panose="020B0604020202020204" pitchFamily="34" charset="0"/>
              <a:buChar char="•"/>
            </a:pPr>
            <a:r>
              <a:rPr lang="zh-CN" sz="1600">
                <a:latin typeface="Times New Roman" panose="02020603050405020304" charset="0"/>
                <a:ea typeface="黑体" panose="02010609060101010101" charset="-122"/>
                <a:cs typeface="Times New Roman" panose="02020603050405020304" charset="0"/>
              </a:rPr>
              <a:t>当线宽突破</a:t>
            </a:r>
            <a:r>
              <a:rPr lang="en-US" altLang="zh-CN" sz="1600">
                <a:latin typeface="Times New Roman" panose="02020603050405020304" charset="0"/>
                <a:ea typeface="黑体" panose="02010609060101010101" charset="-122"/>
                <a:cs typeface="Times New Roman" panose="02020603050405020304" charset="0"/>
              </a:rPr>
              <a:t>1μm</a:t>
            </a:r>
            <a:r>
              <a:rPr lang="zh-CN" altLang="en-US" sz="1600">
                <a:latin typeface="Times New Roman" panose="02020603050405020304" charset="0"/>
                <a:ea typeface="黑体" panose="02010609060101010101" charset="-122"/>
                <a:cs typeface="Times New Roman" panose="02020603050405020304" charset="0"/>
              </a:rPr>
              <a:t>，我们或许可以见证封装与制程界限的消失。</a:t>
            </a:r>
            <a:endParaRPr lang="zh-CN" altLang="en-US" sz="1600">
              <a:latin typeface="Times New Roman" panose="02020603050405020304" charset="0"/>
              <a:ea typeface="黑体" panose="02010609060101010101" charset="-122"/>
              <a:cs typeface="Times New Roman" panose="02020603050405020304" charset="0"/>
            </a:endParaRPr>
          </a:p>
        </p:txBody>
      </p:sp>
      <p:graphicFrame>
        <p:nvGraphicFramePr>
          <p:cNvPr id="3" name="表格 2"/>
          <p:cNvGraphicFramePr/>
          <p:nvPr>
            <p:custDataLst>
              <p:tags r:id="rId1"/>
            </p:custDataLst>
          </p:nvPr>
        </p:nvGraphicFramePr>
        <p:xfrm>
          <a:off x="889000" y="1931670"/>
          <a:ext cx="10284460" cy="2027555"/>
        </p:xfrm>
        <a:graphic>
          <a:graphicData uri="http://schemas.openxmlformats.org/drawingml/2006/table">
            <a:tbl>
              <a:tblPr firstRow="1" bandRow="1">
                <a:tableStyleId>{5C22544A-7EE6-4342-B048-85BDC9FD1C3A}</a:tableStyleId>
              </a:tblPr>
              <a:tblGrid>
                <a:gridCol w="595630"/>
                <a:gridCol w="816610"/>
                <a:gridCol w="1412875"/>
                <a:gridCol w="1212215"/>
                <a:gridCol w="1172210"/>
                <a:gridCol w="939165"/>
                <a:gridCol w="1615440"/>
                <a:gridCol w="1082040"/>
                <a:gridCol w="1438275"/>
              </a:tblGrid>
              <a:tr h="884555">
                <a:tc>
                  <a:txBody>
                    <a:bodyPr/>
                    <a:p>
                      <a:pPr algn="ctr">
                        <a:buNone/>
                      </a:pPr>
                      <a:r>
                        <a:rPr lang="zh-CN" altLang="en-US" sz="1400">
                          <a:latin typeface="Times New Roman" panose="02020603050405020304" charset="0"/>
                        </a:rPr>
                        <a:t>序号</a:t>
                      </a:r>
                      <a:endParaRPr lang="zh-CN" altLang="en-US" sz="1400">
                        <a:latin typeface="Times New Roman" panose="02020603050405020304" charset="0"/>
                      </a:endParaRPr>
                    </a:p>
                  </a:txBody>
                  <a:tcPr anchor="ctr" anchorCtr="0"/>
                </a:tc>
                <a:tc>
                  <a:txBody>
                    <a:bodyPr/>
                    <a:p>
                      <a:pPr algn="ctr">
                        <a:buNone/>
                      </a:pPr>
                      <a:r>
                        <a:rPr lang="zh-CN" altLang="en-US" sz="1400">
                          <a:latin typeface="Times New Roman" panose="02020603050405020304" charset="0"/>
                        </a:rPr>
                        <a:t>名称</a:t>
                      </a:r>
                      <a:endParaRPr lang="zh-CN" altLang="en-US" sz="1400">
                        <a:latin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工艺参数</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rPr>
                        <a:t>（通用）</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rPr>
                        <a:t>线宽比</a:t>
                      </a:r>
                      <a:r>
                        <a:rPr lang="en-US" altLang="zh-CN" sz="1400">
                          <a:latin typeface="Times New Roman" panose="02020603050405020304" charset="0"/>
                          <a:cs typeface="Times New Roman" panose="02020603050405020304" charset="0"/>
                          <a:sym typeface="+mn-ea"/>
                        </a:rPr>
                        <a:t>L/S</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工艺参数（前沿）</a:t>
                      </a:r>
                      <a:endParaRPr lang="zh-CN" altLang="en-US" sz="1400">
                        <a:latin typeface="Times New Roman" panose="02020603050405020304" charset="0"/>
                        <a:cs typeface="Times New Roman" panose="02020603050405020304" charset="0"/>
                      </a:endParaRPr>
                    </a:p>
                    <a:p>
                      <a:pPr algn="ctr">
                        <a:buNone/>
                      </a:pPr>
                      <a:r>
                        <a:rPr lang="zh-CN" altLang="en-US" sz="1400">
                          <a:latin typeface="Times New Roman" panose="02020603050405020304" charset="0"/>
                          <a:cs typeface="Times New Roman" panose="02020603050405020304" charset="0"/>
                          <a:sym typeface="+mn-ea"/>
                        </a:rPr>
                        <a:t>线宽比</a:t>
                      </a:r>
                      <a:r>
                        <a:rPr lang="en-US" altLang="zh-CN" sz="1400">
                          <a:latin typeface="Times New Roman" panose="02020603050405020304" charset="0"/>
                          <a:cs typeface="Times New Roman" panose="02020603050405020304" charset="0"/>
                          <a:sym typeface="+mn-ea"/>
                        </a:rPr>
                        <a:t>L/S</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形状</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结构</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缺陷</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优点</a:t>
                      </a:r>
                      <a:endParaRPr lang="zh-CN" altLang="en-US" sz="1400">
                        <a:latin typeface="Times New Roman" panose="02020603050405020304" charset="0"/>
                        <a:cs typeface="Times New Roman" panose="02020603050405020304" charset="0"/>
                      </a:endParaRPr>
                    </a:p>
                  </a:txBody>
                  <a:tcPr anchor="ctr" anchorCtr="0"/>
                </a:tc>
                <a:tc>
                  <a:txBody>
                    <a:bodyPr/>
                    <a:p>
                      <a:pPr algn="ctr">
                        <a:buNone/>
                      </a:pPr>
                      <a:r>
                        <a:rPr lang="zh-CN" altLang="en-US" sz="1400">
                          <a:latin typeface="Times New Roman" panose="02020603050405020304" charset="0"/>
                          <a:cs typeface="Times New Roman" panose="02020603050405020304" charset="0"/>
                        </a:rPr>
                        <a:t>前沿</a:t>
                      </a:r>
                      <a:endParaRPr lang="zh-CN" altLang="en-US" sz="1400">
                        <a:latin typeface="Times New Roman" panose="02020603050405020304" charset="0"/>
                        <a:cs typeface="Times New Roman" panose="02020603050405020304" charset="0"/>
                      </a:endParaRPr>
                    </a:p>
                  </a:txBody>
                  <a:tcPr anchor="ctr" anchorCtr="0"/>
                </a:tc>
              </a:tr>
              <a:tr h="1143000">
                <a:tc>
                  <a:txBody>
                    <a:bodyPr/>
                    <a:p>
                      <a:pPr>
                        <a:buNone/>
                      </a:pPr>
                      <a:r>
                        <a:rPr lang="en-US" altLang="zh-CN" sz="1400">
                          <a:latin typeface="Times New Roman" panose="02020603050405020304" charset="0"/>
                          <a:cs typeface="Times New Roman" panose="02020603050405020304" charset="0"/>
                        </a:rPr>
                        <a:t>1</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zh-CN" sz="1400">
                          <a:latin typeface="Times New Roman" panose="02020603050405020304" charset="0"/>
                          <a:ea typeface="宋体" panose="02010600030101010101" pitchFamily="2" charset="-122"/>
                          <a:cs typeface="Times New Roman" panose="02020603050405020304" charset="0"/>
                        </a:rPr>
                        <a:t>重布线层</a:t>
                      </a:r>
                      <a:r>
                        <a:rPr lang="en-US" altLang="zh-CN" sz="1400">
                          <a:latin typeface="Times New Roman" panose="02020603050405020304" charset="0"/>
                          <a:ea typeface="宋体" panose="02010600030101010101" pitchFamily="2" charset="-122"/>
                          <a:cs typeface="Times New Roman" panose="02020603050405020304" charset="0"/>
                        </a:rPr>
                        <a:t>RDL</a:t>
                      </a:r>
                      <a:endParaRPr lang="en-US" altLang="zh-CN"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zh-CN" altLang="en-US" sz="1400">
                          <a:latin typeface="Times New Roman" panose="02020603050405020304" charset="0"/>
                          <a:ea typeface="宋体" panose="02010600030101010101" pitchFamily="2" charset="-122"/>
                          <a:cs typeface="Times New Roman" panose="02020603050405020304" charset="0"/>
                        </a:rPr>
                        <a:t>量产：</a:t>
                      </a:r>
                      <a:r>
                        <a:rPr lang="en-US" altLang="zh-CN" sz="1400">
                          <a:latin typeface="Times New Roman" panose="02020603050405020304" charset="0"/>
                          <a:ea typeface="宋体" panose="02010600030101010101" pitchFamily="2" charset="-122"/>
                          <a:cs typeface="Times New Roman" panose="02020603050405020304" charset="0"/>
                        </a:rPr>
                        <a:t>5-8μm</a:t>
                      </a:r>
                      <a:endParaRPr lang="en-US" altLang="zh-CN" sz="1400">
                        <a:latin typeface="Times New Roman" panose="02020603050405020304" charset="0"/>
                        <a:ea typeface="宋体" panose="02010600030101010101" pitchFamily="2" charset="-122"/>
                        <a:cs typeface="Times New Roman" panose="02020603050405020304" charset="0"/>
                      </a:endParaRPr>
                    </a:p>
                    <a:p>
                      <a:pPr>
                        <a:buNone/>
                      </a:pPr>
                      <a:r>
                        <a:rPr lang="zh-CN" altLang="en-US" sz="1400">
                          <a:latin typeface="Times New Roman" panose="02020603050405020304" charset="0"/>
                          <a:ea typeface="宋体" panose="02010600030101010101" pitchFamily="2" charset="-122"/>
                          <a:cs typeface="Times New Roman" panose="02020603050405020304" charset="0"/>
                        </a:rPr>
                        <a:t>高端：</a:t>
                      </a:r>
                      <a:r>
                        <a:rPr lang="en-US" altLang="zh-CN" sz="1400">
                          <a:latin typeface="Times New Roman" panose="02020603050405020304" charset="0"/>
                          <a:ea typeface="宋体" panose="02010600030101010101" pitchFamily="2" charset="-122"/>
                          <a:cs typeface="Times New Roman" panose="02020603050405020304" charset="0"/>
                        </a:rPr>
                        <a:t>2</a:t>
                      </a:r>
                      <a:r>
                        <a:rPr lang="en-US" altLang="zh-CN" sz="1400">
                          <a:latin typeface="Times New Roman" panose="02020603050405020304" charset="0"/>
                          <a:ea typeface="宋体" panose="02010600030101010101" pitchFamily="2" charset="-122"/>
                          <a:cs typeface="Times New Roman" panose="02020603050405020304" charset="0"/>
                          <a:sym typeface="+mn-ea"/>
                        </a:rPr>
                        <a:t>μm/2</a:t>
                      </a:r>
                      <a:r>
                        <a:rPr lang="en-US" altLang="zh-CN" sz="1400">
                          <a:latin typeface="Times New Roman" panose="02020603050405020304" charset="0"/>
                          <a:ea typeface="宋体" panose="02010600030101010101" pitchFamily="2" charset="-122"/>
                          <a:cs typeface="Times New Roman" panose="02020603050405020304" charset="0"/>
                          <a:sym typeface="+mn-ea"/>
                        </a:rPr>
                        <a:t>μm</a:t>
                      </a:r>
                      <a:endParaRPr lang="zh-CN" altLang="en-US" sz="1400">
                        <a:latin typeface="Times New Roman" panose="02020603050405020304" charset="0"/>
                        <a:ea typeface="宋体" panose="02010600030101010101" pitchFamily="2" charset="-122"/>
                        <a:cs typeface="Times New Roman" panose="02020603050405020304" charset="0"/>
                        <a:sym typeface="+mn-ea"/>
                      </a:endParaRPr>
                    </a:p>
                  </a:txBody>
                  <a:tcPr anchor="ctr" anchorCtr="0"/>
                </a:tc>
                <a:tc>
                  <a:txBody>
                    <a:bodyPr/>
                    <a:p>
                      <a:pPr>
                        <a:buNone/>
                      </a:pPr>
                      <a:r>
                        <a:rPr lang="en-US" altLang="zh-CN" sz="1400">
                          <a:latin typeface="Times New Roman" panose="02020603050405020304" charset="0"/>
                          <a:ea typeface="宋体" panose="02010600030101010101" pitchFamily="2" charset="-122"/>
                          <a:cs typeface="Times New Roman" panose="02020603050405020304" charset="0"/>
                          <a:sym typeface="+mn-ea"/>
                        </a:rPr>
                        <a:t>0.5μm/0.5μm</a:t>
                      </a:r>
                      <a:endParaRPr lang="zh-CN" altLang="en-US" sz="1400">
                        <a:latin typeface="Times New Roman" panose="02020603050405020304" charset="0"/>
                        <a:ea typeface="宋体" panose="02010600030101010101" pitchFamily="2" charset="-122"/>
                        <a:cs typeface="Times New Roman" panose="02020603050405020304" charset="0"/>
                        <a:sym typeface="+mn-ea"/>
                      </a:endParaRPr>
                    </a:p>
                    <a:p>
                      <a:pPr>
                        <a:buNone/>
                      </a:pP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直线</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曲线（蛇形）</a:t>
                      </a:r>
                      <a:endParaRPr lang="zh-CN" altLang="en-US" sz="1400">
                        <a:latin typeface="Times New Roman" panose="02020603050405020304" charset="0"/>
                        <a:cs typeface="Times New Roman" panose="02020603050405020304" charset="0"/>
                      </a:endParaRPr>
                    </a:p>
                    <a:p>
                      <a:pPr>
                        <a:buNone/>
                      </a:pP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单层</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多层堆叠</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铜凸起</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微孔填充不良</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sym typeface="+mn-ea"/>
                        </a:rPr>
                        <a:t>热膨胀系数不匹配</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设计灵活</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实现水平方向密度互连</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亚微米线宽比</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抗电迁移纳米合金导线</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智能布线</a:t>
                      </a:r>
                      <a:endParaRPr lang="zh-CN" altLang="en-US" sz="1400">
                        <a:latin typeface="Times New Roman" panose="02020603050405020304" charset="0"/>
                        <a:cs typeface="Times New Roman" panose="02020603050405020304" charset="0"/>
                      </a:endParaRPr>
                    </a:p>
                  </a:txBody>
                  <a:tcPr anchor="ctr" anchorCtr="0"/>
                </a:tc>
              </a:tr>
            </a:tbl>
          </a:graphicData>
        </a:graphic>
      </p:graphicFrame>
      <p:pic>
        <p:nvPicPr>
          <p:cNvPr id="18" name="图片 17" descr="三维互连1"/>
          <p:cNvPicPr>
            <a:picLocks noChangeAspect="1"/>
          </p:cNvPicPr>
          <p:nvPr/>
        </p:nvPicPr>
        <p:blipFill>
          <a:blip r:embed="rId2"/>
          <a:stretch>
            <a:fillRect/>
          </a:stretch>
        </p:blipFill>
        <p:spPr>
          <a:xfrm>
            <a:off x="889000" y="4149090"/>
            <a:ext cx="3168650" cy="2196465"/>
          </a:xfrm>
          <a:prstGeom prst="rect">
            <a:avLst/>
          </a:prstGeom>
          <a:ln>
            <a:solidFill>
              <a:srgbClr val="C00000"/>
            </a:solidFill>
          </a:ln>
        </p:spPr>
      </p:pic>
      <p:sp>
        <p:nvSpPr>
          <p:cNvPr id="7" name="圆角矩形 6"/>
          <p:cNvSpPr/>
          <p:nvPr/>
        </p:nvSpPr>
        <p:spPr>
          <a:xfrm>
            <a:off x="3430905" y="4076700"/>
            <a:ext cx="862965" cy="504190"/>
          </a:xfrm>
          <a:prstGeom prst="roundRect">
            <a:avLst/>
          </a:prstGeom>
          <a:noFill/>
          <a:ln w="19050">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9" name="文本框 238"/>
          <p:cNvSpPr txBox="1"/>
          <p:nvPr/>
        </p:nvSpPr>
        <p:spPr>
          <a:xfrm>
            <a:off x="660400" y="6525895"/>
            <a:ext cx="11092180" cy="33718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[1]K. H. Kuo Frank, D. Tai, S. Peng and F. L. Chien, "Comparable Study for Redistribution Layers in FO POP RDL First and Last (Fan-Out Package on Package)," 2023 IEEE 73rd Electronic Components and Technology Conference (ECTC), Orlando, FL, USA, 2023, pp. 253-257, doi: 10.1109/ECTC51909.2023.00391.</a:t>
            </a:r>
            <a:endParaRPr lang="en-US" altLang="zh-CN" sz="800">
              <a:latin typeface="Times New Roman" panose="02020603050405020304" charset="0"/>
              <a:ea typeface="黑体" panose="02010609060101010101" charset="-122"/>
              <a:cs typeface="Times New Roman" panose="02020603050405020304" charset="0"/>
            </a:endParaRPr>
          </a:p>
        </p:txBody>
      </p:sp>
      <p:grpSp>
        <p:nvGrpSpPr>
          <p:cNvPr id="19" name="组合 18"/>
          <p:cNvGrpSpPr/>
          <p:nvPr/>
        </p:nvGrpSpPr>
        <p:grpSpPr>
          <a:xfrm>
            <a:off x="4803140" y="4123690"/>
            <a:ext cx="2456180" cy="2216150"/>
            <a:chOff x="6879" y="6502"/>
            <a:chExt cx="3868" cy="3490"/>
          </a:xfrm>
        </p:grpSpPr>
        <p:pic>
          <p:nvPicPr>
            <p:cNvPr id="8" name="图片 7"/>
            <p:cNvPicPr>
              <a:picLocks noChangeAspect="1"/>
            </p:cNvPicPr>
            <p:nvPr/>
          </p:nvPicPr>
          <p:blipFill>
            <a:blip r:embed="rId3"/>
            <a:stretch>
              <a:fillRect/>
            </a:stretch>
          </p:blipFill>
          <p:spPr>
            <a:xfrm>
              <a:off x="6879" y="6502"/>
              <a:ext cx="3868" cy="3491"/>
            </a:xfrm>
            <a:prstGeom prst="rect">
              <a:avLst/>
            </a:prstGeom>
            <a:ln>
              <a:solidFill>
                <a:srgbClr val="C00000"/>
              </a:solidFill>
            </a:ln>
          </p:spPr>
        </p:pic>
        <p:sp>
          <p:nvSpPr>
            <p:cNvPr id="9" name="圆角矩形 8"/>
            <p:cNvSpPr/>
            <p:nvPr/>
          </p:nvSpPr>
          <p:spPr>
            <a:xfrm>
              <a:off x="8126" y="6620"/>
              <a:ext cx="1135" cy="794"/>
            </a:xfrm>
            <a:prstGeom prst="roundRect">
              <a:avLst/>
            </a:prstGeom>
            <a:noFill/>
            <a:ln w="19050">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7105" y="8802"/>
              <a:ext cx="1135" cy="794"/>
            </a:xfrm>
            <a:prstGeom prst="roundRect">
              <a:avLst/>
            </a:prstGeom>
            <a:noFill/>
            <a:ln w="19050">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9260" y="9028"/>
              <a:ext cx="1135" cy="794"/>
            </a:xfrm>
            <a:prstGeom prst="roundRect">
              <a:avLst/>
            </a:prstGeom>
            <a:noFill/>
            <a:ln w="19050">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0" y="6577068"/>
            <a:ext cx="12192000" cy="160838"/>
          </a:xfrm>
          <a:prstGeom prst="roundRect">
            <a:avLst>
              <a:gd name="adj" fmla="val 0"/>
            </a:avLst>
          </a:prstGeom>
          <a:solidFill>
            <a:schemeClr val="accent1">
              <a:lumMod val="40000"/>
              <a:lumOff val="60000"/>
            </a:schemeClr>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0" y="6698252"/>
            <a:ext cx="12192000" cy="159745"/>
          </a:xfrm>
          <a:prstGeom prst="roundRect">
            <a:avLst>
              <a:gd name="adj" fmla="val 0"/>
            </a:avLst>
          </a:prstGeom>
          <a:solidFill>
            <a:schemeClr val="bg1"/>
          </a:solidFill>
          <a:ln w="12700" cap="sq">
            <a:noFill/>
            <a:miter/>
          </a:ln>
          <a:effectLst>
            <a:outerShdw blurRad="317500" dist="127000" dir="5400000" sx="98000" sy="98000" algn="t" rotWithShape="0">
              <a:schemeClr val="accent1">
                <a:alpha val="1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7689681" y="1825480"/>
            <a:ext cx="2329248" cy="1768620"/>
          </a:xfrm>
          <a:prstGeom prst="rect">
            <a:avLst/>
          </a:prstGeom>
          <a:noFill/>
          <a:ln>
            <a:noFill/>
          </a:ln>
        </p:spPr>
        <p:txBody>
          <a:bodyPr vert="horz" wrap="square" lIns="0" tIns="0" rIns="0" bIns="0" rtlCol="0" anchor="ctr"/>
          <a:lstStyle/>
          <a:p>
            <a:pPr algn="l">
              <a:lnSpc>
                <a:spcPct val="150000"/>
              </a:lnSpc>
            </a:pPr>
            <a:r>
              <a:rPr kumimoji="1" lang="en-US" altLang="zh-CN" sz="132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Unlike conventional cameras, they focus on recording rapid changes in light, making them essential for scientific research and specialized applications.</a:t>
            </a:r>
            <a:endParaRPr kumimoji="1" lang="zh-CN" altLang="en-US"/>
          </a:p>
        </p:txBody>
      </p:sp>
      <p:sp>
        <p:nvSpPr>
          <p:cNvPr id="13" name="标题 1"/>
          <p:cNvSpPr txBox="1"/>
          <p:nvPr/>
        </p:nvSpPr>
        <p:spPr>
          <a:xfrm>
            <a:off x="660400" y="464190"/>
            <a:ext cx="10858500" cy="468000"/>
          </a:xfrm>
          <a:prstGeom prst="rect">
            <a:avLst/>
          </a:prstGeom>
          <a:noFill/>
          <a:ln>
            <a:noFill/>
          </a:ln>
        </p:spPr>
        <p:txBody>
          <a:bodyPr vert="horz" wrap="square" lIns="0" tIns="0" rIns="0" bIns="0" rtlCol="0" anchor="ctr"/>
          <a:lstStyle/>
          <a:p>
            <a:pPr algn="l">
              <a:lnSpc>
                <a:spcPct val="110000"/>
              </a:lnSpc>
            </a:pPr>
            <a:r>
              <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sym typeface="+mn-ea"/>
              </a:rPr>
              <a:t>三维互连工艺发展 </a:t>
            </a:r>
            <a:endParaRPr kumimoji="1" lang="zh-CN" altLang="en-US" sz="3200">
              <a:ln w="12700">
                <a:noFill/>
              </a:ln>
              <a:gradFill>
                <a:gsLst>
                  <a:gs pos="0">
                    <a:srgbClr val="FFD367">
                      <a:alpha val="100000"/>
                    </a:srgbClr>
                  </a:gs>
                  <a:gs pos="90000">
                    <a:srgbClr val="C08900">
                      <a:alpha val="100000"/>
                    </a:srgbClr>
                  </a:gs>
                </a:gsLst>
                <a:lin ang="2700000" scaled="0"/>
              </a:gradFill>
              <a:latin typeface="黑体" panose="02010609060101010101" charset="-122"/>
              <a:ea typeface="黑体" panose="02010609060101010101" charset="-122"/>
              <a:cs typeface="黑体" panose="02010609060101010101" charset="-122"/>
            </a:endParaRPr>
          </a:p>
        </p:txBody>
      </p:sp>
      <p:sp>
        <p:nvSpPr>
          <p:cNvPr id="14" name="标题 1"/>
          <p:cNvSpPr txBox="1"/>
          <p:nvPr/>
        </p:nvSpPr>
        <p:spPr>
          <a:xfrm rot="16200000">
            <a:off x="447531" y="88469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5" name="标题 1"/>
          <p:cNvCxnSpPr/>
          <p:nvPr/>
        </p:nvCxnSpPr>
        <p:spPr>
          <a:xfrm>
            <a:off x="516000" y="956699"/>
            <a:ext cx="7200000" cy="0"/>
          </a:xfrm>
          <a:prstGeom prst="line">
            <a:avLst/>
          </a:prstGeom>
          <a:noFill/>
          <a:ln w="12700" cap="sq">
            <a:gradFill>
              <a:gsLst>
                <a:gs pos="0">
                  <a:schemeClr val="accent1"/>
                </a:gs>
                <a:gs pos="80000">
                  <a:schemeClr val="bg1"/>
                </a:gs>
              </a:gsLst>
              <a:lin ang="0" scaled="0"/>
            </a:gradFill>
            <a:miter/>
          </a:ln>
        </p:spPr>
      </p:cxnSp>
      <p:sp>
        <p:nvSpPr>
          <p:cNvPr id="24" name="文本框 23"/>
          <p:cNvSpPr txBox="1"/>
          <p:nvPr/>
        </p:nvSpPr>
        <p:spPr>
          <a:xfrm>
            <a:off x="695960" y="1196340"/>
            <a:ext cx="11015980" cy="645160"/>
          </a:xfrm>
          <a:prstGeom prst="rect">
            <a:avLst/>
          </a:prstGeom>
          <a:noFill/>
        </p:spPr>
        <p:txBody>
          <a:bodyPr wrap="square" rtlCol="0" anchor="t">
            <a:spAutoFit/>
          </a:bodyPr>
          <a:p>
            <a:pPr marL="342900" indent="-342900" algn="l">
              <a:lnSpc>
                <a:spcPct val="150000"/>
              </a:lnSpc>
              <a:buFont typeface="Wingdings" panose="05000000000000000000" charset="0"/>
              <a:buChar char="l"/>
            </a:pPr>
            <a:r>
              <a:rPr lang="zh-CN" altLang="en-US" sz="2400">
                <a:latin typeface="Times New Roman" panose="02020603050405020304" charset="0"/>
                <a:ea typeface="黑体" panose="02010609060101010101" charset="-122"/>
                <a:cs typeface="Times New Roman" panose="02020603050405020304" charset="0"/>
                <a:sym typeface="+mn-ea"/>
              </a:rPr>
              <a:t>界面方向</a:t>
            </a:r>
            <a:r>
              <a:rPr lang="en-US" sz="2400">
                <a:latin typeface="Times New Roman" panose="02020603050405020304" charset="0"/>
                <a:ea typeface="黑体" panose="02010609060101010101" charset="-122"/>
                <a:cs typeface="Times New Roman" panose="02020603050405020304" charset="0"/>
                <a:sym typeface="+mn-ea"/>
              </a:rPr>
              <a:t>Bonding</a:t>
            </a:r>
            <a:r>
              <a:rPr lang="zh-CN" altLang="en-US" sz="2400">
                <a:latin typeface="Times New Roman" panose="02020603050405020304" charset="0"/>
                <a:ea typeface="黑体" panose="02010609060101010101" charset="-122"/>
                <a:cs typeface="Times New Roman" panose="02020603050405020304" charset="0"/>
                <a:sym typeface="+mn-ea"/>
              </a:rPr>
              <a:t>、</a:t>
            </a:r>
            <a:r>
              <a:rPr lang="en-US" altLang="zh-CN" sz="2400">
                <a:latin typeface="Times New Roman" panose="02020603050405020304" charset="0"/>
                <a:ea typeface="黑体" panose="02010609060101010101" charset="-122"/>
                <a:cs typeface="Times New Roman" panose="02020603050405020304" charset="0"/>
                <a:sym typeface="+mn-ea"/>
              </a:rPr>
              <a:t>Bumping</a:t>
            </a:r>
            <a:r>
              <a:rPr lang="zh-CN" altLang="en-US" sz="2400">
                <a:latin typeface="Times New Roman" panose="02020603050405020304" charset="0"/>
                <a:ea typeface="黑体" panose="02010609060101010101" charset="-122"/>
                <a:cs typeface="Times New Roman" panose="02020603050405020304" charset="0"/>
                <a:sym typeface="+mn-ea"/>
              </a:rPr>
              <a:t>发展</a:t>
            </a:r>
            <a:endParaRPr lang="zh-CN" altLang="en-US" sz="2400">
              <a:latin typeface="Times New Roman" panose="02020603050405020304" charset="0"/>
              <a:ea typeface="黑体" panose="02010609060101010101" charset="-122"/>
              <a:cs typeface="Times New Roman" panose="02020603050405020304" charset="0"/>
              <a:sym typeface="+mn-ea"/>
            </a:endParaRPr>
          </a:p>
        </p:txBody>
      </p:sp>
      <p:graphicFrame>
        <p:nvGraphicFramePr>
          <p:cNvPr id="3" name="表格 2"/>
          <p:cNvGraphicFramePr/>
          <p:nvPr>
            <p:custDataLst>
              <p:tags r:id="rId1"/>
            </p:custDataLst>
          </p:nvPr>
        </p:nvGraphicFramePr>
        <p:xfrm>
          <a:off x="889000" y="1931670"/>
          <a:ext cx="10630535" cy="2538095"/>
        </p:xfrm>
        <a:graphic>
          <a:graphicData uri="http://schemas.openxmlformats.org/drawingml/2006/table">
            <a:tbl>
              <a:tblPr firstRow="1" bandRow="1">
                <a:tableStyleId>{5C22544A-7EE6-4342-B048-85BDC9FD1C3A}</a:tableStyleId>
              </a:tblPr>
              <a:tblGrid>
                <a:gridCol w="680085"/>
                <a:gridCol w="897255"/>
                <a:gridCol w="1549400"/>
                <a:gridCol w="1577340"/>
                <a:gridCol w="1089025"/>
                <a:gridCol w="957580"/>
                <a:gridCol w="1092200"/>
                <a:gridCol w="1606550"/>
                <a:gridCol w="1181100"/>
              </a:tblGrid>
              <a:tr h="523875">
                <a:tc>
                  <a:txBody>
                    <a:bodyPr/>
                    <a:p>
                      <a:pPr>
                        <a:buNone/>
                      </a:pPr>
                      <a:r>
                        <a:rPr lang="zh-CN" altLang="en-US" sz="1400">
                          <a:latin typeface="Times New Roman" panose="02020603050405020304" charset="0"/>
                        </a:rPr>
                        <a:t>序号</a:t>
                      </a:r>
                      <a:endParaRPr lang="zh-CN" altLang="en-US" sz="1400">
                        <a:latin typeface="Times New Roman" panose="02020603050405020304" charset="0"/>
                      </a:endParaRPr>
                    </a:p>
                  </a:txBody>
                  <a:tcPr anchor="ctr" anchorCtr="0"/>
                </a:tc>
                <a:tc>
                  <a:txBody>
                    <a:bodyPr/>
                    <a:p>
                      <a:pPr>
                        <a:buNone/>
                      </a:pPr>
                      <a:r>
                        <a:rPr lang="zh-CN" altLang="en-US" sz="1400">
                          <a:latin typeface="Times New Roman" panose="02020603050405020304" charset="0"/>
                        </a:rPr>
                        <a:t>名称</a:t>
                      </a:r>
                      <a:endParaRPr lang="zh-CN" altLang="en-US" sz="1400">
                        <a:latin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工艺参数（通用）</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工艺参数（前沿）</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形状</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结构</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缺陷</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优点</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前沿</a:t>
                      </a:r>
                      <a:endParaRPr lang="zh-CN" altLang="en-US" sz="1400">
                        <a:latin typeface="Times New Roman" panose="02020603050405020304" charset="0"/>
                        <a:cs typeface="Times New Roman" panose="02020603050405020304" charset="0"/>
                      </a:endParaRPr>
                    </a:p>
                  </a:txBody>
                  <a:tcPr anchor="ctr" anchorCtr="0"/>
                </a:tc>
              </a:tr>
              <a:tr h="871220">
                <a:tc>
                  <a:txBody>
                    <a:bodyPr/>
                    <a:p>
                      <a:pPr>
                        <a:buNone/>
                      </a:pPr>
                      <a:r>
                        <a:rPr lang="en-US" altLang="zh-CN" sz="1400">
                          <a:latin typeface="Times New Roman" panose="02020603050405020304" charset="0"/>
                          <a:cs typeface="Times New Roman" panose="02020603050405020304" charset="0"/>
                        </a:rPr>
                        <a:t>1</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zh-CN" sz="1400">
                          <a:latin typeface="Times New Roman" panose="02020603050405020304" charset="0"/>
                          <a:ea typeface="宋体" panose="02010600030101010101" pitchFamily="2" charset="-122"/>
                          <a:cs typeface="Times New Roman" panose="02020603050405020304" charset="0"/>
                        </a:rPr>
                        <a:t>键合</a:t>
                      </a:r>
                      <a:r>
                        <a:rPr lang="en-US" altLang="zh-CN" sz="1400">
                          <a:latin typeface="Times New Roman" panose="02020603050405020304" charset="0"/>
                          <a:ea typeface="宋体" panose="02010600030101010101" pitchFamily="2" charset="-122"/>
                          <a:cs typeface="Times New Roman" panose="02020603050405020304" charset="0"/>
                        </a:rPr>
                        <a:t>Bonding</a:t>
                      </a:r>
                      <a:endParaRPr lang="en-US" altLang="zh-CN"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zh-CN" altLang="en-US" sz="1400">
                          <a:latin typeface="Times New Roman" panose="02020603050405020304" charset="0"/>
                          <a:ea typeface="宋体" panose="02010600030101010101" pitchFamily="2" charset="-122"/>
                          <a:cs typeface="Times New Roman" panose="02020603050405020304" charset="0"/>
                        </a:rPr>
                        <a:t>间距：</a:t>
                      </a:r>
                      <a:r>
                        <a:rPr lang="en-US" altLang="zh-CN" sz="1400">
                          <a:latin typeface="Times New Roman" panose="02020603050405020304" charset="0"/>
                          <a:ea typeface="宋体" panose="02010600030101010101" pitchFamily="2" charset="-122"/>
                          <a:cs typeface="Times New Roman" panose="02020603050405020304" charset="0"/>
                        </a:rPr>
                        <a:t>5</a:t>
                      </a:r>
                      <a:r>
                        <a:rPr lang="en-US" altLang="zh-CN" sz="1400">
                          <a:latin typeface="Times New Roman" panose="02020603050405020304" charset="0"/>
                          <a:ea typeface="宋体" panose="02010600030101010101" pitchFamily="2" charset="-122"/>
                          <a:cs typeface="Times New Roman" panose="02020603050405020304" charset="0"/>
                        </a:rPr>
                        <a:t>-40μm</a:t>
                      </a:r>
                      <a:endParaRPr lang="en-US" altLang="zh-CN"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小于</a:t>
                      </a:r>
                      <a:r>
                        <a:rPr lang="en-US" altLang="zh-CN" sz="1400">
                          <a:latin typeface="Times New Roman" panose="02020603050405020304" charset="0"/>
                          <a:cs typeface="Times New Roman" panose="02020603050405020304" charset="0"/>
                        </a:rPr>
                        <a:t>1</a:t>
                      </a:r>
                      <a:r>
                        <a:rPr lang="en-US" altLang="zh-CN" sz="1400">
                          <a:latin typeface="Times New Roman" panose="02020603050405020304" charset="0"/>
                          <a:cs typeface="Times New Roman" panose="02020603050405020304" charset="0"/>
                        </a:rPr>
                        <a:t>um</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en-US" altLang="zh-CN" sz="1400">
                          <a:latin typeface="Times New Roman" panose="02020603050405020304" charset="0"/>
                          <a:cs typeface="Times New Roman" panose="02020603050405020304" charset="0"/>
                        </a:rPr>
                        <a:t>/</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en-US" altLang="zh-CN" sz="1400">
                          <a:latin typeface="Times New Roman" panose="02020603050405020304" charset="0"/>
                          <a:cs typeface="Times New Roman" panose="02020603050405020304" charset="0"/>
                        </a:rPr>
                        <a:t>Cu-Cu</a:t>
                      </a:r>
                      <a:endParaRPr lang="en-US" altLang="zh-CN" sz="1400">
                        <a:latin typeface="Times New Roman" panose="02020603050405020304" charset="0"/>
                        <a:cs typeface="Times New Roman" panose="02020603050405020304" charset="0"/>
                      </a:endParaRPr>
                    </a:p>
                    <a:p>
                      <a:pPr>
                        <a:buNone/>
                      </a:pPr>
                      <a:r>
                        <a:rPr lang="en-US" altLang="zh-CN" sz="1400">
                          <a:latin typeface="Times New Roman" panose="02020603050405020304" charset="0"/>
                          <a:cs typeface="Times New Roman" panose="02020603050405020304" charset="0"/>
                        </a:rPr>
                        <a:t>SiO</a:t>
                      </a:r>
                      <a:r>
                        <a:rPr lang="en-US" altLang="zh-CN" sz="1400" baseline="-25000">
                          <a:latin typeface="Times New Roman" panose="02020603050405020304" charset="0"/>
                          <a:cs typeface="Times New Roman" panose="02020603050405020304" charset="0"/>
                        </a:rPr>
                        <a:t>2</a:t>
                      </a:r>
                      <a:r>
                        <a:rPr lang="en-US" altLang="zh-CN" sz="1400">
                          <a:latin typeface="Times New Roman" panose="02020603050405020304" charset="0"/>
                          <a:cs typeface="Times New Roman" panose="02020603050405020304" charset="0"/>
                          <a:sym typeface="+mn-ea"/>
                        </a:rPr>
                        <a:t>-SiO</a:t>
                      </a:r>
                      <a:r>
                        <a:rPr lang="en-US" altLang="zh-CN" sz="1400" baseline="-25000">
                          <a:latin typeface="Times New Roman" panose="02020603050405020304" charset="0"/>
                          <a:cs typeface="Times New Roman" panose="02020603050405020304" charset="0"/>
                          <a:sym typeface="+mn-ea"/>
                        </a:rPr>
                        <a:t>2</a:t>
                      </a:r>
                      <a:endParaRPr lang="en-US" altLang="zh-CN" sz="1400" baseline="-250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界面空洞</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界面失效</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介电层分层</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sym typeface="+mn-ea"/>
                        </a:rPr>
                        <a:t>更低的界面电阻</a:t>
                      </a:r>
                      <a:endParaRPr lang="zh-CN" altLang="en-US" sz="1400">
                        <a:latin typeface="Times New Roman" panose="02020603050405020304" charset="0"/>
                        <a:cs typeface="Times New Roman" panose="02020603050405020304" charset="0"/>
                        <a:sym typeface="+mn-ea"/>
                      </a:endParaRPr>
                    </a:p>
                    <a:p>
                      <a:pPr>
                        <a:buNone/>
                      </a:pPr>
                      <a:r>
                        <a:rPr lang="zh-CN" altLang="en-US" sz="1400">
                          <a:latin typeface="Times New Roman" panose="02020603050405020304" charset="0"/>
                          <a:cs typeface="Times New Roman" panose="02020603050405020304" charset="0"/>
                          <a:sym typeface="+mn-ea"/>
                        </a:rPr>
                        <a:t>更长的电迁移寿命</a:t>
                      </a:r>
                      <a:endParaRPr lang="zh-CN" altLang="en-US" sz="1400">
                        <a:latin typeface="Times New Roman" panose="02020603050405020304" charset="0"/>
                        <a:cs typeface="Times New Roman" panose="02020603050405020304" charset="0"/>
                        <a:sym typeface="+mn-ea"/>
                      </a:endParaRPr>
                    </a:p>
                    <a:p>
                      <a:pPr>
                        <a:buNone/>
                      </a:pPr>
                      <a:r>
                        <a:rPr lang="zh-CN" altLang="en-US" sz="1400">
                          <a:latin typeface="Times New Roman" panose="02020603050405020304" charset="0"/>
                          <a:cs typeface="Times New Roman" panose="02020603050405020304" charset="0"/>
                          <a:sym typeface="+mn-ea"/>
                        </a:rPr>
                        <a:t>更低的热机械应力</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ea typeface="宋体" panose="02010600030101010101" pitchFamily="2" charset="-122"/>
                          <a:cs typeface="Times New Roman" panose="02020603050405020304" charset="0"/>
                        </a:rPr>
                        <a:t>原子级清洁表面</a:t>
                      </a:r>
                      <a:endParaRPr lang="zh-CN" altLang="en-US" sz="1400">
                        <a:latin typeface="Times New Roman" panose="02020603050405020304" charset="0"/>
                        <a:ea typeface="宋体" panose="02010600030101010101" pitchFamily="2" charset="-122"/>
                        <a:cs typeface="Times New Roman" panose="02020603050405020304" charset="0"/>
                      </a:endParaRPr>
                    </a:p>
                  </a:txBody>
                  <a:tcPr anchor="ctr" anchorCtr="0"/>
                </a:tc>
              </a:tr>
              <a:tr h="1143000">
                <a:tc>
                  <a:txBody>
                    <a:bodyPr/>
                    <a:p>
                      <a:pPr>
                        <a:buNone/>
                      </a:pPr>
                      <a:r>
                        <a:rPr lang="en-US" altLang="zh-CN" sz="1400">
                          <a:latin typeface="Times New Roman" panose="02020603050405020304" charset="0"/>
                          <a:cs typeface="Times New Roman" panose="02020603050405020304" charset="0"/>
                        </a:rPr>
                        <a:t>2</a:t>
                      </a:r>
                      <a:endParaRPr lang="en-US" altLang="zh-CN"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ea typeface="宋体" panose="02010600030101010101" pitchFamily="2" charset="-122"/>
                          <a:cs typeface="Times New Roman" panose="02020603050405020304" charset="0"/>
                        </a:rPr>
                        <a:t>凸点</a:t>
                      </a:r>
                      <a:r>
                        <a:rPr lang="en-US" altLang="zh-CN" sz="1400">
                          <a:latin typeface="Times New Roman" panose="02020603050405020304" charset="0"/>
                          <a:ea typeface="宋体" panose="02010600030101010101" pitchFamily="2" charset="-122"/>
                          <a:cs typeface="Times New Roman" panose="02020603050405020304" charset="0"/>
                        </a:rPr>
                        <a:t>Bumping</a:t>
                      </a:r>
                      <a:endParaRPr lang="en-US" altLang="zh-CN"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zh-CN" altLang="en-US" sz="1400">
                          <a:latin typeface="Times New Roman" panose="02020603050405020304" charset="0"/>
                          <a:ea typeface="宋体" panose="02010600030101010101" pitchFamily="2" charset="-122"/>
                          <a:cs typeface="Times New Roman" panose="02020603050405020304" charset="0"/>
                        </a:rPr>
                        <a:t>直径：</a:t>
                      </a:r>
                      <a:r>
                        <a:rPr lang="en-US" altLang="zh-CN" sz="1400">
                          <a:latin typeface="Times New Roman" panose="02020603050405020304" charset="0"/>
                          <a:ea typeface="宋体" panose="02010600030101010101" pitchFamily="2" charset="-122"/>
                          <a:cs typeface="Times New Roman" panose="02020603050405020304" charset="0"/>
                        </a:rPr>
                        <a:t>20-25μm</a:t>
                      </a:r>
                      <a:endParaRPr lang="en-US" altLang="zh-CN" sz="1400">
                        <a:latin typeface="Times New Roman" panose="02020603050405020304" charset="0"/>
                        <a:ea typeface="宋体" panose="02010600030101010101" pitchFamily="2" charset="-122"/>
                        <a:cs typeface="Times New Roman" panose="02020603050405020304" charset="0"/>
                      </a:endParaRPr>
                    </a:p>
                    <a:p>
                      <a:pPr>
                        <a:buNone/>
                      </a:pPr>
                      <a:r>
                        <a:rPr lang="zh-CN" altLang="en-US" sz="1400">
                          <a:latin typeface="Times New Roman" panose="02020603050405020304" charset="0"/>
                          <a:ea typeface="宋体" panose="02010600030101010101" pitchFamily="2" charset="-122"/>
                          <a:cs typeface="Times New Roman" panose="02020603050405020304" charset="0"/>
                        </a:rPr>
                        <a:t>间距：</a:t>
                      </a:r>
                      <a:r>
                        <a:rPr lang="en-US" altLang="zh-CN" sz="1400">
                          <a:latin typeface="Times New Roman" panose="02020603050405020304" charset="0"/>
                          <a:ea typeface="宋体" panose="02010600030101010101" pitchFamily="2" charset="-122"/>
                          <a:cs typeface="Times New Roman" panose="02020603050405020304" charset="0"/>
                        </a:rPr>
                        <a:t>34-40</a:t>
                      </a:r>
                      <a:r>
                        <a:rPr lang="en-US" altLang="zh-CN" sz="1400">
                          <a:latin typeface="Times New Roman" panose="02020603050405020304" charset="0"/>
                          <a:ea typeface="宋体" panose="02010600030101010101" pitchFamily="2" charset="-122"/>
                          <a:cs typeface="Times New Roman" panose="02020603050405020304" charset="0"/>
                          <a:sym typeface="+mn-ea"/>
                        </a:rPr>
                        <a:t>μm</a:t>
                      </a:r>
                      <a:endParaRPr lang="en-US" altLang="zh-CN"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直径：</a:t>
                      </a:r>
                      <a:r>
                        <a:rPr lang="en-US" altLang="zh-CN" sz="1400">
                          <a:latin typeface="Times New Roman" panose="02020603050405020304" charset="0"/>
                          <a:cs typeface="Times New Roman" panose="02020603050405020304" charset="0"/>
                        </a:rPr>
                        <a:t>5μm</a:t>
                      </a:r>
                      <a:endParaRPr lang="en-US" altLang="zh-CN"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间距：</a:t>
                      </a:r>
                      <a:r>
                        <a:rPr lang="en-US" altLang="zh-CN" sz="1400">
                          <a:latin typeface="Times New Roman" panose="02020603050405020304" charset="0"/>
                          <a:cs typeface="Times New Roman" panose="02020603050405020304" charset="0"/>
                        </a:rPr>
                        <a:t>10μm</a:t>
                      </a:r>
                      <a:r>
                        <a:rPr lang="zh-CN" altLang="en-US" sz="1400">
                          <a:latin typeface="Times New Roman" panose="02020603050405020304" charset="0"/>
                          <a:ea typeface="宋体" panose="02010600030101010101" pitchFamily="2" charset="-122"/>
                          <a:cs typeface="Times New Roman" panose="02020603050405020304" charset="0"/>
                        </a:rPr>
                        <a:t>左右</a:t>
                      </a:r>
                      <a:endParaRPr lang="zh-CN" altLang="en-US" sz="1400">
                        <a:latin typeface="Times New Roman" panose="02020603050405020304" charset="0"/>
                        <a:ea typeface="宋体" panose="02010600030101010101" pitchFamily="2" charset="-122"/>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圆球</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铜柱加焊球垂直铜柱</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sym typeface="+mn-ea"/>
                        </a:rPr>
                        <a:t>无凸点</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sym typeface="+mn-ea"/>
                        </a:rPr>
                        <a:t>微凸点</a:t>
                      </a:r>
                      <a:endParaRPr lang="zh-CN" altLang="en-US" sz="1400">
                        <a:latin typeface="Times New Roman" panose="02020603050405020304" charset="0"/>
                        <a:cs typeface="Times New Roman" panose="02020603050405020304" charset="0"/>
                      </a:endParaRPr>
                    </a:p>
                    <a:p>
                      <a:pPr>
                        <a:buNone/>
                      </a:pPr>
                      <a:r>
                        <a:rPr lang="en-US" altLang="zh-CN" sz="1400">
                          <a:latin typeface="Times New Roman" panose="02020603050405020304" charset="0"/>
                          <a:cs typeface="Times New Roman" panose="02020603050405020304" charset="0"/>
                          <a:sym typeface="+mn-ea"/>
                        </a:rPr>
                        <a:t>C2</a:t>
                      </a:r>
                      <a:endParaRPr lang="en-US" altLang="zh-CN" sz="1400">
                        <a:latin typeface="Times New Roman" panose="02020603050405020304" charset="0"/>
                        <a:cs typeface="Times New Roman" panose="02020603050405020304" charset="0"/>
                      </a:endParaRPr>
                    </a:p>
                    <a:p>
                      <a:pPr>
                        <a:buNone/>
                      </a:pPr>
                      <a:r>
                        <a:rPr lang="en-US" altLang="zh-CN" sz="1400">
                          <a:latin typeface="Times New Roman" panose="02020603050405020304" charset="0"/>
                          <a:cs typeface="Times New Roman" panose="02020603050405020304" charset="0"/>
                          <a:sym typeface="+mn-ea"/>
                        </a:rPr>
                        <a:t>C4</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电迁移失效</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热应力裂纹</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尺寸逐渐减小</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界面互连尺度减少</a:t>
                      </a:r>
                      <a:endParaRPr lang="zh-CN" altLang="en-US" sz="1400">
                        <a:latin typeface="Times New Roman" panose="02020603050405020304" charset="0"/>
                        <a:cs typeface="Times New Roman" panose="02020603050405020304" charset="0"/>
                      </a:endParaRPr>
                    </a:p>
                  </a:txBody>
                  <a:tcPr anchor="ctr" anchorCtr="0"/>
                </a:tc>
                <a:tc>
                  <a:txBody>
                    <a:bodyPr/>
                    <a:p>
                      <a:pPr>
                        <a:buNone/>
                      </a:pPr>
                      <a:r>
                        <a:rPr lang="zh-CN" altLang="en-US" sz="1400">
                          <a:latin typeface="Times New Roman" panose="02020603050405020304" charset="0"/>
                          <a:cs typeface="Times New Roman" panose="02020603050405020304" charset="0"/>
                        </a:rPr>
                        <a:t>混合键合</a:t>
                      </a:r>
                      <a:endParaRPr lang="zh-CN" altLang="en-US" sz="1400">
                        <a:latin typeface="Times New Roman" panose="02020603050405020304" charset="0"/>
                        <a:cs typeface="Times New Roman" panose="02020603050405020304" charset="0"/>
                      </a:endParaRPr>
                    </a:p>
                    <a:p>
                      <a:pPr>
                        <a:buNone/>
                      </a:pPr>
                      <a:r>
                        <a:rPr lang="zh-CN" altLang="en-US" sz="1400">
                          <a:latin typeface="Times New Roman" panose="02020603050405020304" charset="0"/>
                          <a:cs typeface="Times New Roman" panose="02020603050405020304" charset="0"/>
                        </a:rPr>
                        <a:t>亚微米尺度</a:t>
                      </a:r>
                      <a:endParaRPr lang="zh-CN" altLang="en-US" sz="1400">
                        <a:latin typeface="Times New Roman" panose="02020603050405020304" charset="0"/>
                        <a:cs typeface="Times New Roman" panose="02020603050405020304" charset="0"/>
                      </a:endParaRPr>
                    </a:p>
                  </a:txBody>
                  <a:tcPr anchor="ctr" anchorCtr="0"/>
                </a:tc>
              </a:tr>
            </a:tbl>
          </a:graphicData>
        </a:graphic>
      </p:graphicFrame>
      <p:pic>
        <p:nvPicPr>
          <p:cNvPr id="7" name="图片 6"/>
          <p:cNvPicPr>
            <a:picLocks noChangeAspect="1"/>
          </p:cNvPicPr>
          <p:nvPr/>
        </p:nvPicPr>
        <p:blipFill>
          <a:blip r:embed="rId2"/>
          <a:stretch>
            <a:fillRect/>
          </a:stretch>
        </p:blipFill>
        <p:spPr>
          <a:xfrm>
            <a:off x="7392035" y="4514215"/>
            <a:ext cx="2007235" cy="1798955"/>
          </a:xfrm>
          <a:prstGeom prst="rect">
            <a:avLst/>
          </a:prstGeom>
          <a:ln>
            <a:solidFill>
              <a:srgbClr val="C00000"/>
            </a:solidFill>
          </a:ln>
        </p:spPr>
      </p:pic>
      <p:sp>
        <p:nvSpPr>
          <p:cNvPr id="239" name="文本框 238"/>
          <p:cNvSpPr txBox="1"/>
          <p:nvPr/>
        </p:nvSpPr>
        <p:spPr>
          <a:xfrm>
            <a:off x="660400" y="6525895"/>
            <a:ext cx="11092180" cy="337185"/>
          </a:xfrm>
          <a:prstGeom prst="rect">
            <a:avLst/>
          </a:prstGeom>
          <a:noFill/>
        </p:spPr>
        <p:txBody>
          <a:bodyPr wrap="square" rtlCol="0">
            <a:spAutoFit/>
          </a:bodyPr>
          <a:p>
            <a:r>
              <a:rPr lang="en-US" altLang="zh-CN" sz="800">
                <a:latin typeface="Times New Roman" panose="02020603050405020304" charset="0"/>
                <a:ea typeface="黑体" panose="02010609060101010101" charset="-122"/>
                <a:cs typeface="Times New Roman" panose="02020603050405020304" charset="0"/>
              </a:rPr>
              <a:t>[1]Y. Kagawa et al., "Development of face-to-face and face-to-back ultra-fine pitch Cu-Cu hybrid bonding," 2022 IEEE 72nd Electronic Components and Technology Conference (ECTC), San Diego, CA, USA, 2022, pp. 306-311, doi: 10.1109/ECTC51906.2022.00057.</a:t>
            </a:r>
            <a:endParaRPr lang="en-US" altLang="zh-CN" sz="800">
              <a:latin typeface="Times New Roman" panose="02020603050405020304" charset="0"/>
              <a:ea typeface="黑体" panose="02010609060101010101" charset="-122"/>
              <a:cs typeface="Times New Roman" panose="02020603050405020304" charset="0"/>
            </a:endParaRPr>
          </a:p>
        </p:txBody>
      </p:sp>
      <p:pic>
        <p:nvPicPr>
          <p:cNvPr id="8" name="图片 7"/>
          <p:cNvPicPr>
            <a:picLocks noChangeAspect="1"/>
          </p:cNvPicPr>
          <p:nvPr/>
        </p:nvPicPr>
        <p:blipFill>
          <a:blip r:embed="rId3"/>
          <a:stretch>
            <a:fillRect/>
          </a:stretch>
        </p:blipFill>
        <p:spPr>
          <a:xfrm>
            <a:off x="911860" y="4559935"/>
            <a:ext cx="5781675" cy="1781175"/>
          </a:xfrm>
          <a:prstGeom prst="rect">
            <a:avLst/>
          </a:prstGeom>
          <a:ln>
            <a:solidFill>
              <a:srgbClr val="C00000"/>
            </a:solidFill>
          </a:ln>
        </p:spPr>
      </p:pic>
      <p:sp>
        <p:nvSpPr>
          <p:cNvPr id="20" name="圆角矩形 19"/>
          <p:cNvSpPr/>
          <p:nvPr/>
        </p:nvSpPr>
        <p:spPr>
          <a:xfrm>
            <a:off x="8112125" y="5391785"/>
            <a:ext cx="1263015" cy="892175"/>
          </a:xfrm>
          <a:prstGeom prst="roundRect">
            <a:avLst/>
          </a:prstGeom>
          <a:noFill/>
          <a:ln w="19050">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DIAGRAM_VIRTUALLY_FRAME" val="{&quot;height&quot;:39.17102362204723,&quot;left&quot;:244.15,&quot;top&quot;:398.4289763779528,&quot;width&quot;:478}"/>
</p:tagLst>
</file>

<file path=ppt/tags/tag10.xml><?xml version="1.0" encoding="utf-8"?>
<p:tagLst xmlns:p="http://schemas.openxmlformats.org/presentationml/2006/main">
  <p:tag name="KSO_WM_DIAGRAM_VIRTUALLY_FRAME" val="{&quot;height&quot;:39.17102362204723,&quot;left&quot;:244.15,&quot;top&quot;:398.4289763779528,&quot;width&quot;:478}"/>
</p:tagLst>
</file>

<file path=ppt/tags/tag11.xml><?xml version="1.0" encoding="utf-8"?>
<p:tagLst xmlns:p="http://schemas.openxmlformats.org/presentationml/2006/main">
  <p:tag name="KSO_WM_DIAGRAM_VIRTUALLY_FRAME" val="{&quot;height&quot;:39.17102362204723,&quot;left&quot;:244.15,&quot;top&quot;:398.4289763779528,&quot;width&quot;:478}"/>
</p:tagLst>
</file>

<file path=ppt/tags/tag12.xml><?xml version="1.0" encoding="utf-8"?>
<p:tagLst xmlns:p="http://schemas.openxmlformats.org/presentationml/2006/main">
  <p:tag name="KSO_WM_DIAGRAM_VIRTUALLY_FRAME" val="{&quot;height&quot;:298.35,&quot;left&quot;:213.55,&quot;top&quot;:126.9,&quot;width&quot;:555.6}"/>
</p:tagLst>
</file>

<file path=ppt/tags/tag13.xml><?xml version="1.0" encoding="utf-8"?>
<p:tagLst xmlns:p="http://schemas.openxmlformats.org/presentationml/2006/main">
  <p:tag name="KSO_WM_DIAGRAM_VIRTUALLY_FRAME" val="{&quot;height&quot;:298.35,&quot;left&quot;:213.55,&quot;top&quot;:126.9,&quot;width&quot;:555.6}"/>
</p:tagLst>
</file>

<file path=ppt/tags/tag14.xml><?xml version="1.0" encoding="utf-8"?>
<p:tagLst xmlns:p="http://schemas.openxmlformats.org/presentationml/2006/main">
  <p:tag name="KSO_WM_DIAGRAM_VIRTUALLY_FRAME" val="{&quot;height&quot;:298.35,&quot;left&quot;:213.55,&quot;top&quot;:126.9,&quot;width&quot;:555.6}"/>
</p:tagLst>
</file>

<file path=ppt/tags/tag15.xml><?xml version="1.0" encoding="utf-8"?>
<p:tagLst xmlns:p="http://schemas.openxmlformats.org/presentationml/2006/main">
  <p:tag name="KSO_WM_DIAGRAM_VIRTUALLY_FRAME" val="{&quot;height&quot;:298.35,&quot;left&quot;:213.55,&quot;top&quot;:126.9,&quot;width&quot;:555.6}"/>
</p:tagLst>
</file>

<file path=ppt/tags/tag16.xml><?xml version="1.0" encoding="utf-8"?>
<p:tagLst xmlns:p="http://schemas.openxmlformats.org/presentationml/2006/main">
  <p:tag name="KSO_WM_DIAGRAM_VIRTUALLY_FRAME" val="{&quot;height&quot;:298.35,&quot;left&quot;:213.55,&quot;top&quot;:126.9,&quot;width&quot;:555.6}"/>
</p:tagLst>
</file>

<file path=ppt/tags/tag17.xml><?xml version="1.0" encoding="utf-8"?>
<p:tagLst xmlns:p="http://schemas.openxmlformats.org/presentationml/2006/main">
  <p:tag name="KSO_WM_DIAGRAM_VIRTUALLY_FRAME" val="{&quot;height&quot;:298.35,&quot;left&quot;:213.55,&quot;top&quot;:126.9,&quot;width&quot;:555.6}"/>
</p:tagLst>
</file>

<file path=ppt/tags/tag18.xml><?xml version="1.0" encoding="utf-8"?>
<p:tagLst xmlns:p="http://schemas.openxmlformats.org/presentationml/2006/main">
  <p:tag name="KSO_WM_DIAGRAM_VIRTUALLY_FRAME" val="{&quot;height&quot;:298.35,&quot;left&quot;:213.55,&quot;top&quot;:126.9,&quot;width&quot;:555.6}"/>
</p:tagLst>
</file>

<file path=ppt/tags/tag19.xml><?xml version="1.0" encoding="utf-8"?>
<p:tagLst xmlns:p="http://schemas.openxmlformats.org/presentationml/2006/main">
  <p:tag name="KSO_WM_DIAGRAM_VIRTUALLY_FRAME" val="{&quot;height&quot;:298.35,&quot;left&quot;:213.55,&quot;top&quot;:126.9,&quot;width&quot;:555.6}"/>
</p:tagLst>
</file>

<file path=ppt/tags/tag2.xml><?xml version="1.0" encoding="utf-8"?>
<p:tagLst xmlns:p="http://schemas.openxmlformats.org/presentationml/2006/main">
  <p:tag name="KSO_WM_DIAGRAM_VIRTUALLY_FRAME" val="{&quot;height&quot;:39.17102362204723,&quot;left&quot;:244.15,&quot;top&quot;:398.4289763779528,&quot;width&quot;:478}"/>
</p:tagLst>
</file>

<file path=ppt/tags/tag20.xml><?xml version="1.0" encoding="utf-8"?>
<p:tagLst xmlns:p="http://schemas.openxmlformats.org/presentationml/2006/main">
  <p:tag name="KSO_WM_DIAGRAM_VIRTUALLY_FRAME" val="{&quot;height&quot;:298.35,&quot;left&quot;:213.55,&quot;top&quot;:126.9,&quot;width&quot;:555.6}"/>
</p:tagLst>
</file>

<file path=ppt/tags/tag21.xml><?xml version="1.0" encoding="utf-8"?>
<p:tagLst xmlns:p="http://schemas.openxmlformats.org/presentationml/2006/main">
  <p:tag name="KSO_WM_DIAGRAM_VIRTUALLY_FRAME" val="{&quot;height&quot;:298.35,&quot;left&quot;:213.55,&quot;top&quot;:126.9,&quot;width&quot;:555.6}"/>
</p:tagLst>
</file>

<file path=ppt/tags/tag22.xml><?xml version="1.0" encoding="utf-8"?>
<p:tagLst xmlns:p="http://schemas.openxmlformats.org/presentationml/2006/main">
  <p:tag name="KSO_WM_DIAGRAM_VIRTUALLY_FRAME" val="{&quot;height&quot;:298.35,&quot;left&quot;:213.55,&quot;top&quot;:126.9,&quot;width&quot;:555.6}"/>
</p:tagLst>
</file>

<file path=ppt/tags/tag23.xml><?xml version="1.0" encoding="utf-8"?>
<p:tagLst xmlns:p="http://schemas.openxmlformats.org/presentationml/2006/main">
  <p:tag name="KSO_WM_DIAGRAM_VIRTUALLY_FRAME" val="{&quot;height&quot;:298.35,&quot;left&quot;:213.55,&quot;top&quot;:126.9,&quot;width&quot;:555.6}"/>
</p:tagLst>
</file>

<file path=ppt/tags/tag24.xml><?xml version="1.0" encoding="utf-8"?>
<p:tagLst xmlns:p="http://schemas.openxmlformats.org/presentationml/2006/main">
  <p:tag name="KSO_WM_DIAGRAM_VIRTUALLY_FRAME" val="{&quot;height&quot;:298.35,&quot;left&quot;:213.55,&quot;top&quot;:126.9,&quot;width&quot;:555.6}"/>
</p:tagLst>
</file>

<file path=ppt/tags/tag25.xml><?xml version="1.0" encoding="utf-8"?>
<p:tagLst xmlns:p="http://schemas.openxmlformats.org/presentationml/2006/main">
  <p:tag name="TABLE_ENDDRAG_ORIGIN_RECT" val="859*357"/>
  <p:tag name="TABLE_ENDDRAG_RECT" val="85*152*859*357"/>
</p:tagLst>
</file>

<file path=ppt/tags/tag26.xml><?xml version="1.0" encoding="utf-8"?>
<p:tagLst xmlns:p="http://schemas.openxmlformats.org/presentationml/2006/main">
  <p:tag name="TABLE_ENDDRAG_ORIGIN_RECT" val="837*257"/>
  <p:tag name="TABLE_ENDDRAG_RECT" val="70*152*837*257"/>
</p:tagLst>
</file>

<file path=ppt/tags/tag27.xml><?xml version="1.0" encoding="utf-8"?>
<p:tagLst xmlns:p="http://schemas.openxmlformats.org/presentationml/2006/main">
  <p:tag name="TABLE_ENDDRAG_ORIGIN_RECT" val="837*257"/>
  <p:tag name="TABLE_ENDDRAG_RECT" val="70*152*837*257"/>
</p:tagLst>
</file>

<file path=ppt/tags/tag28.xml><?xml version="1.0" encoding="utf-8"?>
<p:tagLst xmlns:p="http://schemas.openxmlformats.org/presentationml/2006/main">
  <p:tag name="KSO_WM_DIAGRAM_VIRTUALLY_FRAME" val="{&quot;height&quot;:436.6,&quot;left&quot;:91.1,&quot;top&quot;:3.5,&quot;width&quot;:827.6}"/>
</p:tagLst>
</file>

<file path=ppt/tags/tag29.xml><?xml version="1.0" encoding="utf-8"?>
<p:tagLst xmlns:p="http://schemas.openxmlformats.org/presentationml/2006/main">
  <p:tag name="KSO_WM_DIAGRAM_VIRTUALLY_FRAME" val="{&quot;height&quot;:436.6,&quot;left&quot;:91.1,&quot;top&quot;:3.5,&quot;width&quot;:827.6}"/>
</p:tagLst>
</file>

<file path=ppt/tags/tag3.xml><?xml version="1.0" encoding="utf-8"?>
<p:tagLst xmlns:p="http://schemas.openxmlformats.org/presentationml/2006/main">
  <p:tag name="KSO_WM_DIAGRAM_VIRTUALLY_FRAME" val="{&quot;height&quot;:39.17102362204723,&quot;left&quot;:244.15,&quot;top&quot;:398.4289763779528,&quot;width&quot;:478}"/>
</p:tagLst>
</file>

<file path=ppt/tags/tag30.xml><?xml version="1.0" encoding="utf-8"?>
<p:tagLst xmlns:p="http://schemas.openxmlformats.org/presentationml/2006/main">
  <p:tag name="KSO_WM_DIAGRAM_VIRTUALLY_FRAME" val="{&quot;height&quot;:436.6,&quot;left&quot;:91.1,&quot;top&quot;:3.5,&quot;width&quot;:827.6}"/>
</p:tagLst>
</file>

<file path=ppt/tags/tag31.xml><?xml version="1.0" encoding="utf-8"?>
<p:tagLst xmlns:p="http://schemas.openxmlformats.org/presentationml/2006/main">
  <p:tag name="KSO_WM_DIAGRAM_VIRTUALLY_FRAME" val="{&quot;height&quot;:436.6,&quot;left&quot;:91.1,&quot;top&quot;:3.5,&quot;width&quot;:827.6}"/>
</p:tagLst>
</file>

<file path=ppt/tags/tag32.xml><?xml version="1.0" encoding="utf-8"?>
<p:tagLst xmlns:p="http://schemas.openxmlformats.org/presentationml/2006/main">
  <p:tag name="KSO_WM_DIAGRAM_VIRTUALLY_FRAME" val="{&quot;height&quot;:436.6,&quot;left&quot;:91.1,&quot;top&quot;:3.5,&quot;width&quot;:827.6}"/>
</p:tagLst>
</file>

<file path=ppt/tags/tag33.xml><?xml version="1.0" encoding="utf-8"?>
<p:tagLst xmlns:p="http://schemas.openxmlformats.org/presentationml/2006/main">
  <p:tag name="KSO_WM_DIAGRAM_VIRTUALLY_FRAME" val="{&quot;height&quot;:436.6,&quot;left&quot;:91.1,&quot;top&quot;:3.5,&quot;width&quot;:827.6}"/>
</p:tagLst>
</file>

<file path=ppt/tags/tag34.xml><?xml version="1.0" encoding="utf-8"?>
<p:tagLst xmlns:p="http://schemas.openxmlformats.org/presentationml/2006/main">
  <p:tag name="KSO_WM_DIAGRAM_VIRTUALLY_FRAME" val="{&quot;height&quot;:436.6,&quot;left&quot;:91.1,&quot;top&quot;:3.5,&quot;width&quot;:827.6}"/>
</p:tagLst>
</file>

<file path=ppt/tags/tag35.xml><?xml version="1.0" encoding="utf-8"?>
<p:tagLst xmlns:p="http://schemas.openxmlformats.org/presentationml/2006/main">
  <p:tag name="KSO_WM_DIAGRAM_VIRTUALLY_FRAME" val="{&quot;height&quot;:436.6,&quot;left&quot;:91.1,&quot;top&quot;:3.5,&quot;width&quot;:827.6}"/>
</p:tagLst>
</file>

<file path=ppt/tags/tag36.xml><?xml version="1.0" encoding="utf-8"?>
<p:tagLst xmlns:p="http://schemas.openxmlformats.org/presentationml/2006/main">
  <p:tag name="resource_record_key" val="{&quot;13&quot;:[20419701]}"/>
</p:tagLst>
</file>

<file path=ppt/tags/tag4.xml><?xml version="1.0" encoding="utf-8"?>
<p:tagLst xmlns:p="http://schemas.openxmlformats.org/presentationml/2006/main">
  <p:tag name="KSO_WM_DIAGRAM_VIRTUALLY_FRAME" val="{&quot;height&quot;:39.17102362204723,&quot;left&quot;:244.15,&quot;top&quot;:398.4289763779528,&quot;width&quot;:478}"/>
</p:tagLst>
</file>

<file path=ppt/tags/tag5.xml><?xml version="1.0" encoding="utf-8"?>
<p:tagLst xmlns:p="http://schemas.openxmlformats.org/presentationml/2006/main">
  <p:tag name="KSO_WM_DIAGRAM_VIRTUALLY_FRAME" val="{&quot;height&quot;:39.17102362204723,&quot;left&quot;:244.15,&quot;top&quot;:398.4289763779528,&quot;width&quot;:478}"/>
</p:tagLst>
</file>

<file path=ppt/tags/tag6.xml><?xml version="1.0" encoding="utf-8"?>
<p:tagLst xmlns:p="http://schemas.openxmlformats.org/presentationml/2006/main">
  <p:tag name="KSO_WM_DIAGRAM_VIRTUALLY_FRAME" val="{&quot;height&quot;:39.17102362204723,&quot;left&quot;:244.15,&quot;top&quot;:398.4289763779528,&quot;width&quot;:478}"/>
</p:tagLst>
</file>

<file path=ppt/tags/tag7.xml><?xml version="1.0" encoding="utf-8"?>
<p:tagLst xmlns:p="http://schemas.openxmlformats.org/presentationml/2006/main">
  <p:tag name="KSO_WM_DIAGRAM_VIRTUALLY_FRAME" val="{&quot;height&quot;:39.17102362204723,&quot;left&quot;:244.15,&quot;top&quot;:398.4289763779528,&quot;width&quot;:478}"/>
</p:tagLst>
</file>

<file path=ppt/tags/tag8.xml><?xml version="1.0" encoding="utf-8"?>
<p:tagLst xmlns:p="http://schemas.openxmlformats.org/presentationml/2006/main">
  <p:tag name="KSO_WM_DIAGRAM_VIRTUALLY_FRAME" val="{&quot;height&quot;:39.17102362204723,&quot;left&quot;:244.15,&quot;top&quot;:398.4289763779528,&quot;width&quot;:478}"/>
</p:tagLst>
</file>

<file path=ppt/tags/tag9.xml><?xml version="1.0" encoding="utf-8"?>
<p:tagLst xmlns:p="http://schemas.openxmlformats.org/presentationml/2006/main">
  <p:tag name="KSO_WM_DIAGRAM_VIRTUALLY_FRAME" val="{&quot;height&quot;:39.17102362204723,&quot;left&quot;:244.15,&quot;top&quot;:398.4289763779528,&quot;width&quot;:478}"/>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2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3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7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rgbClr val="000000"/>
      </a:dk1>
      <a:lt1>
        <a:srgbClr val="FFFFFF"/>
      </a:lt1>
      <a:dk2>
        <a:srgbClr val="0E2841"/>
      </a:dk2>
      <a:lt2>
        <a:srgbClr val="E8E8E8"/>
      </a:lt2>
      <a:accent1>
        <a:srgbClr val="FFB601"/>
      </a:accent1>
      <a:accent2>
        <a:srgbClr val="FF760F"/>
      </a:accent2>
      <a:accent3>
        <a:srgbClr val="FFB601"/>
      </a:accent3>
      <a:accent4>
        <a:srgbClr val="FF760F"/>
      </a:accent4>
      <a:accent5>
        <a:srgbClr val="FFB601"/>
      </a:accent5>
      <a:accent6>
        <a:srgbClr val="FF760F"/>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5382</Words>
  <Application>WPS 演示</Application>
  <PresentationFormat/>
  <Paragraphs>585</Paragraphs>
  <Slides>25</Slides>
  <Notes>0</Notes>
  <HiddenSlides>0</HiddenSlides>
  <MMClips>0</MMClips>
  <ScaleCrop>false</ScaleCrop>
  <HeadingPairs>
    <vt:vector size="6" baseType="variant">
      <vt:variant>
        <vt:lpstr>已用的字体</vt:lpstr>
      </vt:variant>
      <vt:variant>
        <vt:i4>13</vt:i4>
      </vt:variant>
      <vt:variant>
        <vt:lpstr>主题</vt:lpstr>
      </vt:variant>
      <vt:variant>
        <vt:i4>23</vt:i4>
      </vt:variant>
      <vt:variant>
        <vt:lpstr>幻灯片标题</vt:lpstr>
      </vt:variant>
      <vt:variant>
        <vt:i4>25</vt:i4>
      </vt:variant>
    </vt:vector>
  </HeadingPairs>
  <TitlesOfParts>
    <vt:vector size="61" baseType="lpstr">
      <vt:lpstr>Arial</vt:lpstr>
      <vt:lpstr>宋体</vt:lpstr>
      <vt:lpstr>Wingdings</vt:lpstr>
      <vt:lpstr>Times New Roman</vt:lpstr>
      <vt:lpstr>Source Han Sans</vt:lpstr>
      <vt:lpstr>黑体</vt:lpstr>
      <vt:lpstr>OPPOSans H</vt:lpstr>
      <vt:lpstr>Source Han Sans CN Bold</vt:lpstr>
      <vt:lpstr>Wingdings</vt:lpstr>
      <vt:lpstr>等线</vt:lpstr>
      <vt:lpstr>微软雅黑</vt:lpstr>
      <vt:lpstr>Arial Unicode MS</vt:lpstr>
      <vt:lpstr>Calibri</vt:lpstr>
      <vt:lpstr>Office 主题​​</vt:lpstr>
      <vt:lpstr>8_Office 主题​​</vt:lpstr>
      <vt:lpstr>16_Office 主题​​</vt:lpstr>
      <vt:lpstr>17_Office 主题​​</vt:lpstr>
      <vt:lpstr>1_Office 主题​​</vt:lpstr>
      <vt:lpstr>4_Office 主题​​</vt:lpstr>
      <vt:lpstr>5_Office 主题​​</vt:lpstr>
      <vt:lpstr>3_Office 主题​​</vt:lpstr>
      <vt:lpstr>6_Office 主题​​</vt:lpstr>
      <vt:lpstr>7_Office 主题​​</vt:lpstr>
      <vt:lpstr>9_Office 主题​​</vt:lpstr>
      <vt:lpstr>10_Office 主题​​</vt:lpstr>
      <vt:lpstr>11_Office 主题​​</vt:lpstr>
      <vt:lpstr>12_Office 主题​​</vt:lpstr>
      <vt:lpstr>13_Office 主题​​</vt:lpstr>
      <vt:lpstr>14_Office 主题​​</vt:lpstr>
      <vt:lpstr>15_Office 主题​​</vt:lpstr>
      <vt:lpstr>18_Office 主题​​</vt:lpstr>
      <vt:lpstr>19_Office 主题​​</vt:lpstr>
      <vt:lpstr>20_Office 主题​​</vt:lpstr>
      <vt:lpstr>22_Office 主题​​</vt:lpstr>
      <vt:lpstr>23_Office 主题​​</vt:lpstr>
      <vt:lpstr>21_Office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shiye</cp:lastModifiedBy>
  <cp:revision>127</cp:revision>
  <dcterms:created xsi:type="dcterms:W3CDTF">2025-05-06T09:14:00Z</dcterms:created>
  <dcterms:modified xsi:type="dcterms:W3CDTF">2025-07-16T08:47:44Z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9492DC435023496EA507ACDEFFD5E169_12</vt:lpwstr>
  </property>
  <property fmtid="{D5CDD505-2E9C-101B-9397-08002B2CF9AE}" pid="3" name="KSOProductBuildVer">
    <vt:lpwstr>2052-12.1.0.21915</vt:lpwstr>
  </property>
</Properties>
</file>