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718" r:id="rId3"/>
    <p:sldId id="689" r:id="rId4"/>
    <p:sldId id="260" r:id="rId5"/>
    <p:sldId id="691" r:id="rId6"/>
    <p:sldId id="693" r:id="rId7"/>
    <p:sldId id="695" r:id="rId8"/>
    <p:sldId id="696" r:id="rId9"/>
    <p:sldId id="724" r:id="rId10"/>
    <p:sldId id="725" r:id="rId11"/>
    <p:sldId id="726" r:id="rId12"/>
    <p:sldId id="727" r:id="rId13"/>
    <p:sldId id="697" r:id="rId14"/>
    <p:sldId id="1110" r:id="rId15"/>
    <p:sldId id="1111" r:id="rId16"/>
    <p:sldId id="71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FFFF"/>
    <a:srgbClr val="FFF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9" y="9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噪声扫描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[工作簿3]Sheet1!$A$1:$A$41</c:f>
              <c:numCache>
                <c:formatCode>General</c:formatCode>
                <c:ptCount val="41"/>
                <c:pt idx="0">
                  <c:v>408</c:v>
                </c:pt>
                <c:pt idx="1">
                  <c:v>409</c:v>
                </c:pt>
                <c:pt idx="2">
                  <c:v>410</c:v>
                </c:pt>
                <c:pt idx="3">
                  <c:v>411</c:v>
                </c:pt>
                <c:pt idx="4">
                  <c:v>412</c:v>
                </c:pt>
                <c:pt idx="5">
                  <c:v>413</c:v>
                </c:pt>
                <c:pt idx="6">
                  <c:v>414</c:v>
                </c:pt>
                <c:pt idx="7">
                  <c:v>415</c:v>
                </c:pt>
                <c:pt idx="8">
                  <c:v>416</c:v>
                </c:pt>
                <c:pt idx="9">
                  <c:v>417</c:v>
                </c:pt>
                <c:pt idx="10">
                  <c:v>418</c:v>
                </c:pt>
                <c:pt idx="11">
                  <c:v>419</c:v>
                </c:pt>
                <c:pt idx="12">
                  <c:v>420</c:v>
                </c:pt>
                <c:pt idx="13">
                  <c:v>421</c:v>
                </c:pt>
                <c:pt idx="14">
                  <c:v>422</c:v>
                </c:pt>
                <c:pt idx="15">
                  <c:v>423</c:v>
                </c:pt>
                <c:pt idx="16">
                  <c:v>424</c:v>
                </c:pt>
                <c:pt idx="17">
                  <c:v>425</c:v>
                </c:pt>
                <c:pt idx="18">
                  <c:v>426</c:v>
                </c:pt>
                <c:pt idx="19">
                  <c:v>427</c:v>
                </c:pt>
                <c:pt idx="20">
                  <c:v>428</c:v>
                </c:pt>
                <c:pt idx="21">
                  <c:v>429</c:v>
                </c:pt>
                <c:pt idx="22">
                  <c:v>430</c:v>
                </c:pt>
                <c:pt idx="23">
                  <c:v>431</c:v>
                </c:pt>
                <c:pt idx="24">
                  <c:v>432</c:v>
                </c:pt>
                <c:pt idx="25">
                  <c:v>433</c:v>
                </c:pt>
                <c:pt idx="26">
                  <c:v>434</c:v>
                </c:pt>
                <c:pt idx="27">
                  <c:v>435</c:v>
                </c:pt>
                <c:pt idx="28">
                  <c:v>436</c:v>
                </c:pt>
                <c:pt idx="29">
                  <c:v>437</c:v>
                </c:pt>
                <c:pt idx="30">
                  <c:v>438</c:v>
                </c:pt>
                <c:pt idx="31">
                  <c:v>439</c:v>
                </c:pt>
                <c:pt idx="32">
                  <c:v>440</c:v>
                </c:pt>
                <c:pt idx="33">
                  <c:v>441</c:v>
                </c:pt>
                <c:pt idx="34">
                  <c:v>442</c:v>
                </c:pt>
                <c:pt idx="35">
                  <c:v>443</c:v>
                </c:pt>
                <c:pt idx="36">
                  <c:v>444</c:v>
                </c:pt>
                <c:pt idx="37">
                  <c:v>445</c:v>
                </c:pt>
                <c:pt idx="38">
                  <c:v>446</c:v>
                </c:pt>
                <c:pt idx="39">
                  <c:v>447</c:v>
                </c:pt>
                <c:pt idx="40">
                  <c:v>448</c:v>
                </c:pt>
              </c:numCache>
            </c:numRef>
          </c:xVal>
          <c:yVal>
            <c:numRef>
              <c:f>[工作簿3]Sheet1!$B$1:$B$41</c:f>
              <c:numCache>
                <c:formatCode>General</c:formatCode>
                <c:ptCount val="41"/>
                <c:pt idx="0">
                  <c:v>1.08</c:v>
                </c:pt>
                <c:pt idx="1">
                  <c:v>2.17</c:v>
                </c:pt>
                <c:pt idx="2">
                  <c:v>2.48</c:v>
                </c:pt>
                <c:pt idx="3">
                  <c:v>4.5</c:v>
                </c:pt>
                <c:pt idx="4">
                  <c:v>4.7300000000000004</c:v>
                </c:pt>
                <c:pt idx="5">
                  <c:v>5.95</c:v>
                </c:pt>
                <c:pt idx="6">
                  <c:v>7.35</c:v>
                </c:pt>
                <c:pt idx="7">
                  <c:v>8.25</c:v>
                </c:pt>
                <c:pt idx="8">
                  <c:v>11.48</c:v>
                </c:pt>
                <c:pt idx="9">
                  <c:v>13.13</c:v>
                </c:pt>
                <c:pt idx="10">
                  <c:v>14.25</c:v>
                </c:pt>
                <c:pt idx="11">
                  <c:v>18.350000000000001</c:v>
                </c:pt>
                <c:pt idx="12">
                  <c:v>22.45</c:v>
                </c:pt>
                <c:pt idx="13">
                  <c:v>27.1</c:v>
                </c:pt>
                <c:pt idx="14">
                  <c:v>28</c:v>
                </c:pt>
                <c:pt idx="15">
                  <c:v>34.700000000000003</c:v>
                </c:pt>
                <c:pt idx="16">
                  <c:v>38.15</c:v>
                </c:pt>
                <c:pt idx="17">
                  <c:v>40.049999999999997</c:v>
                </c:pt>
                <c:pt idx="18">
                  <c:v>44.9</c:v>
                </c:pt>
                <c:pt idx="19">
                  <c:v>50.31</c:v>
                </c:pt>
                <c:pt idx="20">
                  <c:v>51.4</c:v>
                </c:pt>
                <c:pt idx="21">
                  <c:v>56.7</c:v>
                </c:pt>
                <c:pt idx="22">
                  <c:v>63.55</c:v>
                </c:pt>
                <c:pt idx="23">
                  <c:v>69.05</c:v>
                </c:pt>
                <c:pt idx="24">
                  <c:v>70.040000000000006</c:v>
                </c:pt>
                <c:pt idx="25">
                  <c:v>75.75</c:v>
                </c:pt>
                <c:pt idx="26">
                  <c:v>78.349999999999994</c:v>
                </c:pt>
                <c:pt idx="27">
                  <c:v>81.849999999999994</c:v>
                </c:pt>
                <c:pt idx="28">
                  <c:v>83.05</c:v>
                </c:pt>
                <c:pt idx="29">
                  <c:v>86.8</c:v>
                </c:pt>
                <c:pt idx="30">
                  <c:v>88.2</c:v>
                </c:pt>
                <c:pt idx="31">
                  <c:v>89.7</c:v>
                </c:pt>
                <c:pt idx="32">
                  <c:v>91.35</c:v>
                </c:pt>
                <c:pt idx="33">
                  <c:v>93.2</c:v>
                </c:pt>
                <c:pt idx="34">
                  <c:v>94.75</c:v>
                </c:pt>
                <c:pt idx="35">
                  <c:v>95.2</c:v>
                </c:pt>
                <c:pt idx="36">
                  <c:v>96.38</c:v>
                </c:pt>
                <c:pt idx="37">
                  <c:v>97.3</c:v>
                </c:pt>
                <c:pt idx="38">
                  <c:v>97.8</c:v>
                </c:pt>
                <c:pt idx="39">
                  <c:v>97.85</c:v>
                </c:pt>
                <c:pt idx="40">
                  <c:v>98.25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94-40AC-BECA-B19B12F10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004703"/>
        <c:axId val="68379647"/>
      </c:scatterChart>
      <c:valAx>
        <c:axId val="69004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8379647"/>
        <c:crosses val="autoZero"/>
        <c:crossBetween val="midCat"/>
      </c:valAx>
      <c:valAx>
        <c:axId val="68379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004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60EDF-B154-4FE3-9944-506A056E4B0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B5ADB9B-4D0B-4CE0-AF3B-1DAF604F5A24}">
      <dgm:prSet phldrT="[文本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b="1" dirty="0"/>
            <a:t>光子数</a:t>
          </a:r>
        </a:p>
      </dgm:t>
    </dgm:pt>
    <dgm:pt modelId="{F351255A-8869-4432-BA80-861E8B4F894E}" type="parTrans" cxnId="{92632662-BBB8-4606-8669-5CB2B6D82D75}">
      <dgm:prSet/>
      <dgm:spPr/>
      <dgm:t>
        <a:bodyPr/>
        <a:lstStyle/>
        <a:p>
          <a:endParaRPr lang="zh-CN" altLang="en-US" b="1"/>
        </a:p>
      </dgm:t>
    </dgm:pt>
    <dgm:pt modelId="{FE2E58DD-9606-4F34-B8A7-88AD532CD5B4}" type="sibTrans" cxnId="{92632662-BBB8-4606-8669-5CB2B6D82D75}">
      <dgm:prSet/>
      <dgm:spPr/>
      <dgm:t>
        <a:bodyPr/>
        <a:lstStyle/>
        <a:p>
          <a:endParaRPr lang="zh-CN" altLang="en-US" b="1"/>
        </a:p>
      </dgm:t>
    </dgm:pt>
    <dgm:pt modelId="{1391729A-C375-4DF2-8159-EFDEA068DFE0}">
      <dgm:prSet phldrT="[文本]"/>
      <dgm:spPr/>
      <dgm:t>
        <a:bodyPr/>
        <a:lstStyle/>
        <a:p>
          <a:r>
            <a:rPr lang="zh-CN" altLang="en-US" b="1" dirty="0"/>
            <a:t>空间分辨</a:t>
          </a:r>
        </a:p>
      </dgm:t>
    </dgm:pt>
    <dgm:pt modelId="{86B08343-0FDB-4C5D-B036-03CC55F6E048}" type="parTrans" cxnId="{A37F2BB5-960C-4151-9FDE-2018B1E60E37}">
      <dgm:prSet/>
      <dgm:spPr/>
      <dgm:t>
        <a:bodyPr/>
        <a:lstStyle/>
        <a:p>
          <a:endParaRPr lang="zh-CN" altLang="en-US" b="1"/>
        </a:p>
      </dgm:t>
    </dgm:pt>
    <dgm:pt modelId="{30FA4398-9808-4E54-BE34-FC679DF82D8B}" type="sibTrans" cxnId="{A37F2BB5-960C-4151-9FDE-2018B1E60E37}">
      <dgm:prSet/>
      <dgm:spPr/>
      <dgm:t>
        <a:bodyPr/>
        <a:lstStyle/>
        <a:p>
          <a:endParaRPr lang="zh-CN" altLang="en-US" b="1"/>
        </a:p>
      </dgm:t>
    </dgm:pt>
    <dgm:pt modelId="{2ED87FDA-3E97-4873-B547-AC1DF55F1D70}">
      <dgm:prSet phldrT="[文本]"/>
      <dgm:spPr/>
      <dgm:t>
        <a:bodyPr/>
        <a:lstStyle/>
        <a:p>
          <a:r>
            <a:rPr lang="zh-CN" altLang="en-US" b="1" dirty="0"/>
            <a:t>偏振性</a:t>
          </a:r>
        </a:p>
      </dgm:t>
    </dgm:pt>
    <dgm:pt modelId="{DE072B11-40F9-4B94-9FF7-06CDF256441E}" type="parTrans" cxnId="{388D586C-194C-4DC3-A849-08CBF7669F35}">
      <dgm:prSet/>
      <dgm:spPr/>
      <dgm:t>
        <a:bodyPr/>
        <a:lstStyle/>
        <a:p>
          <a:endParaRPr lang="zh-CN" altLang="en-US" b="1"/>
        </a:p>
      </dgm:t>
    </dgm:pt>
    <dgm:pt modelId="{4EE2F785-5B40-4059-9FAE-7D2E3A7B5ED8}" type="sibTrans" cxnId="{388D586C-194C-4DC3-A849-08CBF7669F35}">
      <dgm:prSet/>
      <dgm:spPr/>
      <dgm:t>
        <a:bodyPr/>
        <a:lstStyle/>
        <a:p>
          <a:endParaRPr lang="zh-CN" altLang="en-US" b="1"/>
        </a:p>
      </dgm:t>
    </dgm:pt>
    <dgm:pt modelId="{6F78D13D-D74C-41E0-967D-46F7E3C5EBDE}">
      <dgm:prSet phldrT="[文本]"/>
      <dgm:spPr/>
      <dgm:t>
        <a:bodyPr/>
        <a:lstStyle/>
        <a:p>
          <a:r>
            <a:rPr lang="zh-CN" altLang="en-US" b="1" dirty="0"/>
            <a:t>能量分辨</a:t>
          </a:r>
        </a:p>
      </dgm:t>
    </dgm:pt>
    <dgm:pt modelId="{722C467E-1EDF-4E70-A71F-273CCCE0DBB6}" type="parTrans" cxnId="{1C299609-007F-45DD-AB7F-D91A24424387}">
      <dgm:prSet/>
      <dgm:spPr/>
      <dgm:t>
        <a:bodyPr/>
        <a:lstStyle/>
        <a:p>
          <a:endParaRPr lang="zh-CN" altLang="en-US" b="1"/>
        </a:p>
      </dgm:t>
    </dgm:pt>
    <dgm:pt modelId="{169EDED8-7E29-4F87-9A7D-31CA48153194}" type="sibTrans" cxnId="{1C299609-007F-45DD-AB7F-D91A24424387}">
      <dgm:prSet/>
      <dgm:spPr/>
      <dgm:t>
        <a:bodyPr/>
        <a:lstStyle/>
        <a:p>
          <a:endParaRPr lang="zh-CN" altLang="en-US" b="1"/>
        </a:p>
      </dgm:t>
    </dgm:pt>
    <dgm:pt modelId="{B403505B-E4CF-462D-94E4-5193D5B9F257}">
      <dgm:prSet phldrT="[文本]"/>
      <dgm:spPr/>
      <dgm:t>
        <a:bodyPr/>
        <a:lstStyle/>
        <a:p>
          <a:r>
            <a:rPr lang="zh-CN" altLang="en-US" b="1" dirty="0"/>
            <a:t>时间分辨</a:t>
          </a:r>
        </a:p>
      </dgm:t>
    </dgm:pt>
    <dgm:pt modelId="{9E07A196-A228-4B0C-899E-0EE048F4E2F4}" type="parTrans" cxnId="{7465A296-D10C-4B48-B9C1-284492CD3668}">
      <dgm:prSet/>
      <dgm:spPr/>
      <dgm:t>
        <a:bodyPr/>
        <a:lstStyle/>
        <a:p>
          <a:endParaRPr lang="zh-CN" altLang="en-US" b="1"/>
        </a:p>
      </dgm:t>
    </dgm:pt>
    <dgm:pt modelId="{ADFE9BAA-1EF9-4970-8898-0A55325C87F2}" type="sibTrans" cxnId="{7465A296-D10C-4B48-B9C1-284492CD3668}">
      <dgm:prSet/>
      <dgm:spPr/>
      <dgm:t>
        <a:bodyPr/>
        <a:lstStyle/>
        <a:p>
          <a:endParaRPr lang="zh-CN" altLang="en-US" b="1"/>
        </a:p>
      </dgm:t>
    </dgm:pt>
    <dgm:pt modelId="{9E811544-F9A3-4321-BA4D-7992C15DB0EC}" type="pres">
      <dgm:prSet presAssocID="{6D060EDF-B154-4FE3-9944-506A056E4B0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3A7309-198C-49F9-9FE0-CAAC9CE682B4}" type="pres">
      <dgm:prSet presAssocID="{5B5ADB9B-4D0B-4CE0-AF3B-1DAF604F5A24}" presName="centerShape" presStyleLbl="node0" presStyleIdx="0" presStyleCnt="1"/>
      <dgm:spPr/>
    </dgm:pt>
    <dgm:pt modelId="{41CEBF0D-087B-4CE7-A2F9-0812DA689840}" type="pres">
      <dgm:prSet presAssocID="{86B08343-0FDB-4C5D-B036-03CC55F6E048}" presName="parTrans" presStyleLbl="sibTrans2D1" presStyleIdx="0" presStyleCnt="4"/>
      <dgm:spPr/>
    </dgm:pt>
    <dgm:pt modelId="{43CBBAA2-9145-44ED-975E-95CCB13728E3}" type="pres">
      <dgm:prSet presAssocID="{86B08343-0FDB-4C5D-B036-03CC55F6E048}" presName="connectorText" presStyleLbl="sibTrans2D1" presStyleIdx="0" presStyleCnt="4"/>
      <dgm:spPr/>
    </dgm:pt>
    <dgm:pt modelId="{0517D960-812F-4CC4-9463-876C38ED162F}" type="pres">
      <dgm:prSet presAssocID="{1391729A-C375-4DF2-8159-EFDEA068DFE0}" presName="node" presStyleLbl="node1" presStyleIdx="0" presStyleCnt="4">
        <dgm:presLayoutVars>
          <dgm:bulletEnabled val="1"/>
        </dgm:presLayoutVars>
      </dgm:prSet>
      <dgm:spPr/>
    </dgm:pt>
    <dgm:pt modelId="{8D3466F5-FED5-45F7-A63A-DBDBD28FCCB3}" type="pres">
      <dgm:prSet presAssocID="{DE072B11-40F9-4B94-9FF7-06CDF256441E}" presName="parTrans" presStyleLbl="sibTrans2D1" presStyleIdx="1" presStyleCnt="4"/>
      <dgm:spPr/>
    </dgm:pt>
    <dgm:pt modelId="{159C5903-C491-4C25-909F-33FD654897D5}" type="pres">
      <dgm:prSet presAssocID="{DE072B11-40F9-4B94-9FF7-06CDF256441E}" presName="connectorText" presStyleLbl="sibTrans2D1" presStyleIdx="1" presStyleCnt="4"/>
      <dgm:spPr/>
    </dgm:pt>
    <dgm:pt modelId="{9EE82740-F870-436D-89F9-B3A71EFC4006}" type="pres">
      <dgm:prSet presAssocID="{2ED87FDA-3E97-4873-B547-AC1DF55F1D70}" presName="node" presStyleLbl="node1" presStyleIdx="1" presStyleCnt="4">
        <dgm:presLayoutVars>
          <dgm:bulletEnabled val="1"/>
        </dgm:presLayoutVars>
      </dgm:prSet>
      <dgm:spPr/>
    </dgm:pt>
    <dgm:pt modelId="{5771FE78-353B-41A1-B7E2-F910D583C05F}" type="pres">
      <dgm:prSet presAssocID="{722C467E-1EDF-4E70-A71F-273CCCE0DBB6}" presName="parTrans" presStyleLbl="sibTrans2D1" presStyleIdx="2" presStyleCnt="4"/>
      <dgm:spPr/>
    </dgm:pt>
    <dgm:pt modelId="{7C01437B-03E2-4A28-AE7E-1012EF7A2CF0}" type="pres">
      <dgm:prSet presAssocID="{722C467E-1EDF-4E70-A71F-273CCCE0DBB6}" presName="connectorText" presStyleLbl="sibTrans2D1" presStyleIdx="2" presStyleCnt="4"/>
      <dgm:spPr/>
    </dgm:pt>
    <dgm:pt modelId="{C59A28C4-E193-4322-A70E-5CDA8AA8036F}" type="pres">
      <dgm:prSet presAssocID="{6F78D13D-D74C-41E0-967D-46F7E3C5EBDE}" presName="node" presStyleLbl="node1" presStyleIdx="2" presStyleCnt="4">
        <dgm:presLayoutVars>
          <dgm:bulletEnabled val="1"/>
        </dgm:presLayoutVars>
      </dgm:prSet>
      <dgm:spPr/>
    </dgm:pt>
    <dgm:pt modelId="{A92F7172-1D00-4700-AE01-FB60EFE4946C}" type="pres">
      <dgm:prSet presAssocID="{9E07A196-A228-4B0C-899E-0EE048F4E2F4}" presName="parTrans" presStyleLbl="sibTrans2D1" presStyleIdx="3" presStyleCnt="4"/>
      <dgm:spPr/>
    </dgm:pt>
    <dgm:pt modelId="{0D220C53-A6E1-4202-81F6-125E3BD95448}" type="pres">
      <dgm:prSet presAssocID="{9E07A196-A228-4B0C-899E-0EE048F4E2F4}" presName="connectorText" presStyleLbl="sibTrans2D1" presStyleIdx="3" presStyleCnt="4"/>
      <dgm:spPr/>
    </dgm:pt>
    <dgm:pt modelId="{D5E4359C-6A0F-4E0C-89A7-BE46CEB679C5}" type="pres">
      <dgm:prSet presAssocID="{B403505B-E4CF-462D-94E4-5193D5B9F257}" presName="node" presStyleLbl="node1" presStyleIdx="3" presStyleCnt="4">
        <dgm:presLayoutVars>
          <dgm:bulletEnabled val="1"/>
        </dgm:presLayoutVars>
      </dgm:prSet>
      <dgm:spPr/>
    </dgm:pt>
  </dgm:ptLst>
  <dgm:cxnLst>
    <dgm:cxn modelId="{E7C34202-7692-43CC-A83C-702C47655A21}" type="presOf" srcId="{6D060EDF-B154-4FE3-9944-506A056E4B07}" destId="{9E811544-F9A3-4321-BA4D-7992C15DB0EC}" srcOrd="0" destOrd="0" presId="urn:microsoft.com/office/officeart/2005/8/layout/radial5"/>
    <dgm:cxn modelId="{1C299609-007F-45DD-AB7F-D91A24424387}" srcId="{5B5ADB9B-4D0B-4CE0-AF3B-1DAF604F5A24}" destId="{6F78D13D-D74C-41E0-967D-46F7E3C5EBDE}" srcOrd="2" destOrd="0" parTransId="{722C467E-1EDF-4E70-A71F-273CCCE0DBB6}" sibTransId="{169EDED8-7E29-4F87-9A7D-31CA48153194}"/>
    <dgm:cxn modelId="{FFA57812-74C9-49FA-88CE-013907F73A71}" type="presOf" srcId="{9E07A196-A228-4B0C-899E-0EE048F4E2F4}" destId="{A92F7172-1D00-4700-AE01-FB60EFE4946C}" srcOrd="0" destOrd="0" presId="urn:microsoft.com/office/officeart/2005/8/layout/radial5"/>
    <dgm:cxn modelId="{A716BA27-F27D-40B8-9CEE-412FEE954325}" type="presOf" srcId="{DE072B11-40F9-4B94-9FF7-06CDF256441E}" destId="{8D3466F5-FED5-45F7-A63A-DBDBD28FCCB3}" srcOrd="0" destOrd="0" presId="urn:microsoft.com/office/officeart/2005/8/layout/radial5"/>
    <dgm:cxn modelId="{3FEAFC27-3DDC-4858-B8DC-13B549FC18E4}" type="presOf" srcId="{2ED87FDA-3E97-4873-B547-AC1DF55F1D70}" destId="{9EE82740-F870-436D-89F9-B3A71EFC4006}" srcOrd="0" destOrd="0" presId="urn:microsoft.com/office/officeart/2005/8/layout/radial5"/>
    <dgm:cxn modelId="{00B90A39-8EBF-429A-9569-C6DAC2B38AAD}" type="presOf" srcId="{86B08343-0FDB-4C5D-B036-03CC55F6E048}" destId="{43CBBAA2-9145-44ED-975E-95CCB13728E3}" srcOrd="1" destOrd="0" presId="urn:microsoft.com/office/officeart/2005/8/layout/radial5"/>
    <dgm:cxn modelId="{7555CF40-6D8D-47A0-8612-9A48C0C8C013}" type="presOf" srcId="{86B08343-0FDB-4C5D-B036-03CC55F6E048}" destId="{41CEBF0D-087B-4CE7-A2F9-0812DA689840}" srcOrd="0" destOrd="0" presId="urn:microsoft.com/office/officeart/2005/8/layout/radial5"/>
    <dgm:cxn modelId="{65C2115E-D3A3-47D4-930A-AFA2A048EF48}" type="presOf" srcId="{1391729A-C375-4DF2-8159-EFDEA068DFE0}" destId="{0517D960-812F-4CC4-9463-876C38ED162F}" srcOrd="0" destOrd="0" presId="urn:microsoft.com/office/officeart/2005/8/layout/radial5"/>
    <dgm:cxn modelId="{8A2B6C60-79AD-47B0-9A27-C567707AEF10}" type="presOf" srcId="{DE072B11-40F9-4B94-9FF7-06CDF256441E}" destId="{159C5903-C491-4C25-909F-33FD654897D5}" srcOrd="1" destOrd="0" presId="urn:microsoft.com/office/officeart/2005/8/layout/radial5"/>
    <dgm:cxn modelId="{92632662-BBB8-4606-8669-5CB2B6D82D75}" srcId="{6D060EDF-B154-4FE3-9944-506A056E4B07}" destId="{5B5ADB9B-4D0B-4CE0-AF3B-1DAF604F5A24}" srcOrd="0" destOrd="0" parTransId="{F351255A-8869-4432-BA80-861E8B4F894E}" sibTransId="{FE2E58DD-9606-4F34-B8A7-88AD532CD5B4}"/>
    <dgm:cxn modelId="{EC524567-9E19-4FAD-B42E-E2A8FB4FEC6D}" type="presOf" srcId="{B403505B-E4CF-462D-94E4-5193D5B9F257}" destId="{D5E4359C-6A0F-4E0C-89A7-BE46CEB679C5}" srcOrd="0" destOrd="0" presId="urn:microsoft.com/office/officeart/2005/8/layout/radial5"/>
    <dgm:cxn modelId="{388D586C-194C-4DC3-A849-08CBF7669F35}" srcId="{5B5ADB9B-4D0B-4CE0-AF3B-1DAF604F5A24}" destId="{2ED87FDA-3E97-4873-B547-AC1DF55F1D70}" srcOrd="1" destOrd="0" parTransId="{DE072B11-40F9-4B94-9FF7-06CDF256441E}" sibTransId="{4EE2F785-5B40-4059-9FAE-7D2E3A7B5ED8}"/>
    <dgm:cxn modelId="{7465A296-D10C-4B48-B9C1-284492CD3668}" srcId="{5B5ADB9B-4D0B-4CE0-AF3B-1DAF604F5A24}" destId="{B403505B-E4CF-462D-94E4-5193D5B9F257}" srcOrd="3" destOrd="0" parTransId="{9E07A196-A228-4B0C-899E-0EE048F4E2F4}" sibTransId="{ADFE9BAA-1EF9-4970-8898-0A55325C87F2}"/>
    <dgm:cxn modelId="{AD4FACA0-4206-405F-B733-17B00FE04C68}" type="presOf" srcId="{9E07A196-A228-4B0C-899E-0EE048F4E2F4}" destId="{0D220C53-A6E1-4202-81F6-125E3BD95448}" srcOrd="1" destOrd="0" presId="urn:microsoft.com/office/officeart/2005/8/layout/radial5"/>
    <dgm:cxn modelId="{A37F2BB5-960C-4151-9FDE-2018B1E60E37}" srcId="{5B5ADB9B-4D0B-4CE0-AF3B-1DAF604F5A24}" destId="{1391729A-C375-4DF2-8159-EFDEA068DFE0}" srcOrd="0" destOrd="0" parTransId="{86B08343-0FDB-4C5D-B036-03CC55F6E048}" sibTransId="{30FA4398-9808-4E54-BE34-FC679DF82D8B}"/>
    <dgm:cxn modelId="{FE7222BF-1374-4A45-81D0-18AB4FDB8B0F}" type="presOf" srcId="{722C467E-1EDF-4E70-A71F-273CCCE0DBB6}" destId="{5771FE78-353B-41A1-B7E2-F910D583C05F}" srcOrd="0" destOrd="0" presId="urn:microsoft.com/office/officeart/2005/8/layout/radial5"/>
    <dgm:cxn modelId="{C05A62CD-37AA-4FE0-908B-B0AFBA25E5D7}" type="presOf" srcId="{5B5ADB9B-4D0B-4CE0-AF3B-1DAF604F5A24}" destId="{133A7309-198C-49F9-9FE0-CAAC9CE682B4}" srcOrd="0" destOrd="0" presId="urn:microsoft.com/office/officeart/2005/8/layout/radial5"/>
    <dgm:cxn modelId="{11BDCFEB-078B-4E01-83BA-2B83E0B1C909}" type="presOf" srcId="{6F78D13D-D74C-41E0-967D-46F7E3C5EBDE}" destId="{C59A28C4-E193-4322-A70E-5CDA8AA8036F}" srcOrd="0" destOrd="0" presId="urn:microsoft.com/office/officeart/2005/8/layout/radial5"/>
    <dgm:cxn modelId="{109C98F7-3B5C-4B59-A1B2-F65F4D8AD8FD}" type="presOf" srcId="{722C467E-1EDF-4E70-A71F-273CCCE0DBB6}" destId="{7C01437B-03E2-4A28-AE7E-1012EF7A2CF0}" srcOrd="1" destOrd="0" presId="urn:microsoft.com/office/officeart/2005/8/layout/radial5"/>
    <dgm:cxn modelId="{79AADD51-BD4D-4A1F-9B4B-B19FBCEF1729}" type="presParOf" srcId="{9E811544-F9A3-4321-BA4D-7992C15DB0EC}" destId="{133A7309-198C-49F9-9FE0-CAAC9CE682B4}" srcOrd="0" destOrd="0" presId="urn:microsoft.com/office/officeart/2005/8/layout/radial5"/>
    <dgm:cxn modelId="{061CC2EC-4845-47D4-9CBE-15DEEFB5B402}" type="presParOf" srcId="{9E811544-F9A3-4321-BA4D-7992C15DB0EC}" destId="{41CEBF0D-087B-4CE7-A2F9-0812DA689840}" srcOrd="1" destOrd="0" presId="urn:microsoft.com/office/officeart/2005/8/layout/radial5"/>
    <dgm:cxn modelId="{A41CD880-898C-4266-99F1-843215AB7AB9}" type="presParOf" srcId="{41CEBF0D-087B-4CE7-A2F9-0812DA689840}" destId="{43CBBAA2-9145-44ED-975E-95CCB13728E3}" srcOrd="0" destOrd="0" presId="urn:microsoft.com/office/officeart/2005/8/layout/radial5"/>
    <dgm:cxn modelId="{B2DAA4AE-A2AF-4A46-8E22-D869AB2A6CFA}" type="presParOf" srcId="{9E811544-F9A3-4321-BA4D-7992C15DB0EC}" destId="{0517D960-812F-4CC4-9463-876C38ED162F}" srcOrd="2" destOrd="0" presId="urn:microsoft.com/office/officeart/2005/8/layout/radial5"/>
    <dgm:cxn modelId="{547D84A3-7A9E-4025-B16C-F6ED685ABC52}" type="presParOf" srcId="{9E811544-F9A3-4321-BA4D-7992C15DB0EC}" destId="{8D3466F5-FED5-45F7-A63A-DBDBD28FCCB3}" srcOrd="3" destOrd="0" presId="urn:microsoft.com/office/officeart/2005/8/layout/radial5"/>
    <dgm:cxn modelId="{12E7BF0A-3D4E-4C8C-994D-C0BCF1CED3A8}" type="presParOf" srcId="{8D3466F5-FED5-45F7-A63A-DBDBD28FCCB3}" destId="{159C5903-C491-4C25-909F-33FD654897D5}" srcOrd="0" destOrd="0" presId="urn:microsoft.com/office/officeart/2005/8/layout/radial5"/>
    <dgm:cxn modelId="{A0EEC325-A671-4CCF-8AF0-8CF5FB489F94}" type="presParOf" srcId="{9E811544-F9A3-4321-BA4D-7992C15DB0EC}" destId="{9EE82740-F870-436D-89F9-B3A71EFC4006}" srcOrd="4" destOrd="0" presId="urn:microsoft.com/office/officeart/2005/8/layout/radial5"/>
    <dgm:cxn modelId="{F3FF4753-EDB3-4F8C-8470-0788206DDF1C}" type="presParOf" srcId="{9E811544-F9A3-4321-BA4D-7992C15DB0EC}" destId="{5771FE78-353B-41A1-B7E2-F910D583C05F}" srcOrd="5" destOrd="0" presId="urn:microsoft.com/office/officeart/2005/8/layout/radial5"/>
    <dgm:cxn modelId="{0B2DDADD-18AE-42DF-983A-2F10B6C96DCF}" type="presParOf" srcId="{5771FE78-353B-41A1-B7E2-F910D583C05F}" destId="{7C01437B-03E2-4A28-AE7E-1012EF7A2CF0}" srcOrd="0" destOrd="0" presId="urn:microsoft.com/office/officeart/2005/8/layout/radial5"/>
    <dgm:cxn modelId="{8AC4BFE3-9267-4B30-9819-EF86F6EEF556}" type="presParOf" srcId="{9E811544-F9A3-4321-BA4D-7992C15DB0EC}" destId="{C59A28C4-E193-4322-A70E-5CDA8AA8036F}" srcOrd="6" destOrd="0" presId="urn:microsoft.com/office/officeart/2005/8/layout/radial5"/>
    <dgm:cxn modelId="{21EC8639-1CBA-444A-B146-B065C5B303D5}" type="presParOf" srcId="{9E811544-F9A3-4321-BA4D-7992C15DB0EC}" destId="{A92F7172-1D00-4700-AE01-FB60EFE4946C}" srcOrd="7" destOrd="0" presId="urn:microsoft.com/office/officeart/2005/8/layout/radial5"/>
    <dgm:cxn modelId="{18C30C63-D701-41E0-B6A4-1ACB2227E8FA}" type="presParOf" srcId="{A92F7172-1D00-4700-AE01-FB60EFE4946C}" destId="{0D220C53-A6E1-4202-81F6-125E3BD95448}" srcOrd="0" destOrd="0" presId="urn:microsoft.com/office/officeart/2005/8/layout/radial5"/>
    <dgm:cxn modelId="{AE5FF73D-758B-4494-AA80-D3F24E268EA7}" type="presParOf" srcId="{9E811544-F9A3-4321-BA4D-7992C15DB0EC}" destId="{D5E4359C-6A0F-4E0C-89A7-BE46CEB679C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585FDD-DCC6-4DA3-AC74-CA19A7B52A8E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5105DABC-7021-4A9D-BF34-208F165BF743}">
      <dgm:prSet/>
      <dgm:spPr/>
      <dgm:t>
        <a:bodyPr/>
        <a:lstStyle/>
        <a:p>
          <a:r>
            <a:rPr lang="zh-CN" altLang="en-US" b="1" dirty="0"/>
            <a:t>探测技术发展</a:t>
          </a:r>
        </a:p>
      </dgm:t>
    </dgm:pt>
    <dgm:pt modelId="{01BEB4CB-62C6-44C6-8C90-F44C2E061B70}" type="parTrans" cxnId="{6C81504A-0DD0-4068-919F-E1159A23A499}">
      <dgm:prSet/>
      <dgm:spPr/>
      <dgm:t>
        <a:bodyPr/>
        <a:lstStyle/>
        <a:p>
          <a:endParaRPr lang="zh-CN" altLang="en-US"/>
        </a:p>
      </dgm:t>
    </dgm:pt>
    <dgm:pt modelId="{5B81F889-A041-4229-88AE-846F9B13E4E2}" type="sibTrans" cxnId="{6C81504A-0DD0-4068-919F-E1159A23A499}">
      <dgm:prSet/>
      <dgm:spPr/>
      <dgm:t>
        <a:bodyPr/>
        <a:lstStyle/>
        <a:p>
          <a:endParaRPr lang="zh-CN" altLang="en-US"/>
        </a:p>
      </dgm:t>
    </dgm:pt>
    <dgm:pt modelId="{56CA3F36-954E-47DA-8346-FAA9B2700809}">
      <dgm:prSet/>
      <dgm:spPr/>
      <dgm:t>
        <a:bodyPr/>
        <a:lstStyle/>
        <a:p>
          <a:r>
            <a:rPr lang="zh-CN" altLang="en-US" b="1" dirty="0"/>
            <a:t>光源需求引领</a:t>
          </a:r>
          <a:endParaRPr lang="zh-CN" altLang="en-US" dirty="0"/>
        </a:p>
      </dgm:t>
    </dgm:pt>
    <dgm:pt modelId="{3F0B3315-7291-4A17-A27D-1AA13F28EA29}" type="parTrans" cxnId="{D70E51A9-326F-4961-A9C0-5210569DDE4F}">
      <dgm:prSet/>
      <dgm:spPr/>
      <dgm:t>
        <a:bodyPr/>
        <a:lstStyle/>
        <a:p>
          <a:endParaRPr lang="zh-CN" altLang="en-US"/>
        </a:p>
      </dgm:t>
    </dgm:pt>
    <dgm:pt modelId="{5FA1AE2C-B3C3-4A90-96D2-8F6D658CBC35}" type="sibTrans" cxnId="{D70E51A9-326F-4961-A9C0-5210569DDE4F}">
      <dgm:prSet/>
      <dgm:spPr/>
      <dgm:t>
        <a:bodyPr/>
        <a:lstStyle/>
        <a:p>
          <a:endParaRPr lang="zh-CN" altLang="en-US"/>
        </a:p>
      </dgm:t>
    </dgm:pt>
    <dgm:pt modelId="{7A62A6D8-644D-435F-B941-37B11645293E}">
      <dgm:prSet/>
      <dgm:spPr/>
      <dgm:t>
        <a:bodyPr/>
        <a:lstStyle/>
        <a:p>
          <a:r>
            <a:rPr lang="zh-CN" altLang="en-US" b="1"/>
            <a:t>先进实验方法</a:t>
          </a:r>
          <a:endParaRPr lang="zh-CN" altLang="en-US" b="1" dirty="0"/>
        </a:p>
      </dgm:t>
    </dgm:pt>
    <dgm:pt modelId="{E5C6E4F2-D262-410B-9876-60D6764F5A0B}" type="parTrans" cxnId="{61316F8C-B575-40B4-B7E1-CB936CEE608A}">
      <dgm:prSet/>
      <dgm:spPr/>
      <dgm:t>
        <a:bodyPr/>
        <a:lstStyle/>
        <a:p>
          <a:endParaRPr lang="zh-CN" altLang="en-US"/>
        </a:p>
      </dgm:t>
    </dgm:pt>
    <dgm:pt modelId="{3EE15928-5A51-447F-8B3C-57D33769A1FA}" type="sibTrans" cxnId="{61316F8C-B575-40B4-B7E1-CB936CEE608A}">
      <dgm:prSet/>
      <dgm:spPr/>
      <dgm:t>
        <a:bodyPr/>
        <a:lstStyle/>
        <a:p>
          <a:endParaRPr lang="zh-CN" altLang="en-US"/>
        </a:p>
      </dgm:t>
    </dgm:pt>
    <dgm:pt modelId="{953A06F8-AEAA-4967-95B6-1404534C3449}" type="pres">
      <dgm:prSet presAssocID="{2E585FDD-DCC6-4DA3-AC74-CA19A7B52A8E}" presName="Name0" presStyleCnt="0">
        <dgm:presLayoutVars>
          <dgm:dir/>
          <dgm:resizeHandles val="exact"/>
        </dgm:presLayoutVars>
      </dgm:prSet>
      <dgm:spPr/>
    </dgm:pt>
    <dgm:pt modelId="{A137B95D-4C8F-4286-A4DC-FD954B07A877}" type="pres">
      <dgm:prSet presAssocID="{5105DABC-7021-4A9D-BF34-208F165BF743}" presName="node" presStyleLbl="node1" presStyleIdx="0" presStyleCnt="3">
        <dgm:presLayoutVars>
          <dgm:bulletEnabled val="1"/>
        </dgm:presLayoutVars>
      </dgm:prSet>
      <dgm:spPr/>
    </dgm:pt>
    <dgm:pt modelId="{43CDEBE6-5EA4-4A30-9411-AC062ADE57EB}" type="pres">
      <dgm:prSet presAssocID="{5B81F889-A041-4229-88AE-846F9B13E4E2}" presName="sibTrans" presStyleLbl="sibTrans2D1" presStyleIdx="0" presStyleCnt="3"/>
      <dgm:spPr/>
    </dgm:pt>
    <dgm:pt modelId="{E706ACF5-336F-48E8-A564-63BBC3E4BDC6}" type="pres">
      <dgm:prSet presAssocID="{5B81F889-A041-4229-88AE-846F9B13E4E2}" presName="connectorText" presStyleLbl="sibTrans2D1" presStyleIdx="0" presStyleCnt="3"/>
      <dgm:spPr/>
    </dgm:pt>
    <dgm:pt modelId="{01DF4E46-2BA2-4F74-98A5-50C72424658D}" type="pres">
      <dgm:prSet presAssocID="{7A62A6D8-644D-435F-B941-37B11645293E}" presName="node" presStyleLbl="node1" presStyleIdx="1" presStyleCnt="3">
        <dgm:presLayoutVars>
          <dgm:bulletEnabled val="1"/>
        </dgm:presLayoutVars>
      </dgm:prSet>
      <dgm:spPr/>
    </dgm:pt>
    <dgm:pt modelId="{15576384-24BA-48CA-B713-1E293C3AB3F0}" type="pres">
      <dgm:prSet presAssocID="{3EE15928-5A51-447F-8B3C-57D33769A1FA}" presName="sibTrans" presStyleLbl="sibTrans2D1" presStyleIdx="1" presStyleCnt="3"/>
      <dgm:spPr/>
    </dgm:pt>
    <dgm:pt modelId="{81095C87-72B5-464E-9B53-8F4D111D15E4}" type="pres">
      <dgm:prSet presAssocID="{3EE15928-5A51-447F-8B3C-57D33769A1FA}" presName="connectorText" presStyleLbl="sibTrans2D1" presStyleIdx="1" presStyleCnt="3"/>
      <dgm:spPr/>
    </dgm:pt>
    <dgm:pt modelId="{F324A3C5-E52D-41A5-9AFE-8185D4A4AB3B}" type="pres">
      <dgm:prSet presAssocID="{56CA3F36-954E-47DA-8346-FAA9B2700809}" presName="node" presStyleLbl="node1" presStyleIdx="2" presStyleCnt="3" custRadScaleRad="90857">
        <dgm:presLayoutVars>
          <dgm:bulletEnabled val="1"/>
        </dgm:presLayoutVars>
      </dgm:prSet>
      <dgm:spPr/>
    </dgm:pt>
    <dgm:pt modelId="{E624601F-ACD0-4760-B903-13054B6883A8}" type="pres">
      <dgm:prSet presAssocID="{5FA1AE2C-B3C3-4A90-96D2-8F6D658CBC35}" presName="sibTrans" presStyleLbl="sibTrans2D1" presStyleIdx="2" presStyleCnt="3"/>
      <dgm:spPr/>
    </dgm:pt>
    <dgm:pt modelId="{25760FF0-3C98-4F70-A1FF-67F9EF278BD0}" type="pres">
      <dgm:prSet presAssocID="{5FA1AE2C-B3C3-4A90-96D2-8F6D658CBC35}" presName="connectorText" presStyleLbl="sibTrans2D1" presStyleIdx="2" presStyleCnt="3"/>
      <dgm:spPr/>
    </dgm:pt>
  </dgm:ptLst>
  <dgm:cxnLst>
    <dgm:cxn modelId="{6068AA27-7D7A-4784-8797-F3F951CBC1B6}" type="presOf" srcId="{2E585FDD-DCC6-4DA3-AC74-CA19A7B52A8E}" destId="{953A06F8-AEAA-4967-95B6-1404534C3449}" srcOrd="0" destOrd="0" presId="urn:microsoft.com/office/officeart/2005/8/layout/cycle7"/>
    <dgm:cxn modelId="{7D67FF3F-E20E-41D1-BA88-7E33F2D18363}" type="presOf" srcId="{3EE15928-5A51-447F-8B3C-57D33769A1FA}" destId="{15576384-24BA-48CA-B713-1E293C3AB3F0}" srcOrd="0" destOrd="0" presId="urn:microsoft.com/office/officeart/2005/8/layout/cycle7"/>
    <dgm:cxn modelId="{A8E50A42-183F-4DE5-AF5A-43BA2325A3E1}" type="presOf" srcId="{5FA1AE2C-B3C3-4A90-96D2-8F6D658CBC35}" destId="{E624601F-ACD0-4760-B903-13054B6883A8}" srcOrd="0" destOrd="0" presId="urn:microsoft.com/office/officeart/2005/8/layout/cycle7"/>
    <dgm:cxn modelId="{14EC6363-FBD0-413E-8D2E-B6A48B6153AD}" type="presOf" srcId="{5FA1AE2C-B3C3-4A90-96D2-8F6D658CBC35}" destId="{25760FF0-3C98-4F70-A1FF-67F9EF278BD0}" srcOrd="1" destOrd="0" presId="urn:microsoft.com/office/officeart/2005/8/layout/cycle7"/>
    <dgm:cxn modelId="{6C81504A-0DD0-4068-919F-E1159A23A499}" srcId="{2E585FDD-DCC6-4DA3-AC74-CA19A7B52A8E}" destId="{5105DABC-7021-4A9D-BF34-208F165BF743}" srcOrd="0" destOrd="0" parTransId="{01BEB4CB-62C6-44C6-8C90-F44C2E061B70}" sibTransId="{5B81F889-A041-4229-88AE-846F9B13E4E2}"/>
    <dgm:cxn modelId="{4B1C2E6B-225A-4456-B810-EA3603FD5346}" type="presOf" srcId="{5B81F889-A041-4229-88AE-846F9B13E4E2}" destId="{E706ACF5-336F-48E8-A564-63BBC3E4BDC6}" srcOrd="1" destOrd="0" presId="urn:microsoft.com/office/officeart/2005/8/layout/cycle7"/>
    <dgm:cxn modelId="{61316F8C-B575-40B4-B7E1-CB936CEE608A}" srcId="{2E585FDD-DCC6-4DA3-AC74-CA19A7B52A8E}" destId="{7A62A6D8-644D-435F-B941-37B11645293E}" srcOrd="1" destOrd="0" parTransId="{E5C6E4F2-D262-410B-9876-60D6764F5A0B}" sibTransId="{3EE15928-5A51-447F-8B3C-57D33769A1FA}"/>
    <dgm:cxn modelId="{A999C48F-7DE9-4908-8CC2-86836FE8F698}" type="presOf" srcId="{56CA3F36-954E-47DA-8346-FAA9B2700809}" destId="{F324A3C5-E52D-41A5-9AFE-8185D4A4AB3B}" srcOrd="0" destOrd="0" presId="urn:microsoft.com/office/officeart/2005/8/layout/cycle7"/>
    <dgm:cxn modelId="{D70E51A9-326F-4961-A9C0-5210569DDE4F}" srcId="{2E585FDD-DCC6-4DA3-AC74-CA19A7B52A8E}" destId="{56CA3F36-954E-47DA-8346-FAA9B2700809}" srcOrd="2" destOrd="0" parTransId="{3F0B3315-7291-4A17-A27D-1AA13F28EA29}" sibTransId="{5FA1AE2C-B3C3-4A90-96D2-8F6D658CBC35}"/>
    <dgm:cxn modelId="{274C49AC-EE7C-4A83-8498-A2B1BF9E423C}" type="presOf" srcId="{5B81F889-A041-4229-88AE-846F9B13E4E2}" destId="{43CDEBE6-5EA4-4A30-9411-AC062ADE57EB}" srcOrd="0" destOrd="0" presId="urn:microsoft.com/office/officeart/2005/8/layout/cycle7"/>
    <dgm:cxn modelId="{BEDFA5C0-4443-4D27-A2AE-03626478685D}" type="presOf" srcId="{5105DABC-7021-4A9D-BF34-208F165BF743}" destId="{A137B95D-4C8F-4286-A4DC-FD954B07A877}" srcOrd="0" destOrd="0" presId="urn:microsoft.com/office/officeart/2005/8/layout/cycle7"/>
    <dgm:cxn modelId="{78DDE2C5-D172-4489-8226-29714DE08820}" type="presOf" srcId="{3EE15928-5A51-447F-8B3C-57D33769A1FA}" destId="{81095C87-72B5-464E-9B53-8F4D111D15E4}" srcOrd="1" destOrd="0" presId="urn:microsoft.com/office/officeart/2005/8/layout/cycle7"/>
    <dgm:cxn modelId="{9C3AC2FB-E1B9-4982-A34E-61E2C292D120}" type="presOf" srcId="{7A62A6D8-644D-435F-B941-37B11645293E}" destId="{01DF4E46-2BA2-4F74-98A5-50C72424658D}" srcOrd="0" destOrd="0" presId="urn:microsoft.com/office/officeart/2005/8/layout/cycle7"/>
    <dgm:cxn modelId="{B3691953-B1F1-496A-AB87-2601E15D3F9D}" type="presParOf" srcId="{953A06F8-AEAA-4967-95B6-1404534C3449}" destId="{A137B95D-4C8F-4286-A4DC-FD954B07A877}" srcOrd="0" destOrd="0" presId="urn:microsoft.com/office/officeart/2005/8/layout/cycle7"/>
    <dgm:cxn modelId="{A28D5A28-4C6F-4E51-855C-D6E6141606D3}" type="presParOf" srcId="{953A06F8-AEAA-4967-95B6-1404534C3449}" destId="{43CDEBE6-5EA4-4A30-9411-AC062ADE57EB}" srcOrd="1" destOrd="0" presId="urn:microsoft.com/office/officeart/2005/8/layout/cycle7"/>
    <dgm:cxn modelId="{4D27200B-888B-40E4-935F-A94C23A9818F}" type="presParOf" srcId="{43CDEBE6-5EA4-4A30-9411-AC062ADE57EB}" destId="{E706ACF5-336F-48E8-A564-63BBC3E4BDC6}" srcOrd="0" destOrd="0" presId="urn:microsoft.com/office/officeart/2005/8/layout/cycle7"/>
    <dgm:cxn modelId="{95D1BDB4-957E-4973-B0D0-9ED2D255B308}" type="presParOf" srcId="{953A06F8-AEAA-4967-95B6-1404534C3449}" destId="{01DF4E46-2BA2-4F74-98A5-50C72424658D}" srcOrd="2" destOrd="0" presId="urn:microsoft.com/office/officeart/2005/8/layout/cycle7"/>
    <dgm:cxn modelId="{19135146-2E7D-4F7C-87CE-0A7DC4FE22D9}" type="presParOf" srcId="{953A06F8-AEAA-4967-95B6-1404534C3449}" destId="{15576384-24BA-48CA-B713-1E293C3AB3F0}" srcOrd="3" destOrd="0" presId="urn:microsoft.com/office/officeart/2005/8/layout/cycle7"/>
    <dgm:cxn modelId="{2018B517-947A-4665-B2DF-00DDC3E97A99}" type="presParOf" srcId="{15576384-24BA-48CA-B713-1E293C3AB3F0}" destId="{81095C87-72B5-464E-9B53-8F4D111D15E4}" srcOrd="0" destOrd="0" presId="urn:microsoft.com/office/officeart/2005/8/layout/cycle7"/>
    <dgm:cxn modelId="{882CA560-A767-49D0-86C6-2312CAFE8191}" type="presParOf" srcId="{953A06F8-AEAA-4967-95B6-1404534C3449}" destId="{F324A3C5-E52D-41A5-9AFE-8185D4A4AB3B}" srcOrd="4" destOrd="0" presId="urn:microsoft.com/office/officeart/2005/8/layout/cycle7"/>
    <dgm:cxn modelId="{AC5A02E7-85B0-4512-B7E4-8211BD9971CB}" type="presParOf" srcId="{953A06F8-AEAA-4967-95B6-1404534C3449}" destId="{E624601F-ACD0-4760-B903-13054B6883A8}" srcOrd="5" destOrd="0" presId="urn:microsoft.com/office/officeart/2005/8/layout/cycle7"/>
    <dgm:cxn modelId="{555936B5-92C7-4347-A98E-C0FA0FC45F49}" type="presParOf" srcId="{E624601F-ACD0-4760-B903-13054B6883A8}" destId="{25760FF0-3C98-4F70-A1FF-67F9EF278BD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A7309-198C-49F9-9FE0-CAAC9CE682B4}">
      <dsp:nvSpPr>
        <dsp:cNvPr id="0" name=""/>
        <dsp:cNvSpPr/>
      </dsp:nvSpPr>
      <dsp:spPr>
        <a:xfrm>
          <a:off x="2311172" y="1539573"/>
          <a:ext cx="1097632" cy="109763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/>
            <a:t>光子数</a:t>
          </a:r>
        </a:p>
      </dsp:txBody>
      <dsp:txXfrm>
        <a:off x="2471916" y="1700317"/>
        <a:ext cx="776144" cy="776144"/>
      </dsp:txXfrm>
    </dsp:sp>
    <dsp:sp modelId="{41CEBF0D-087B-4CE7-A2F9-0812DA689840}">
      <dsp:nvSpPr>
        <dsp:cNvPr id="0" name=""/>
        <dsp:cNvSpPr/>
      </dsp:nvSpPr>
      <dsp:spPr>
        <a:xfrm rot="16200000">
          <a:off x="2743561" y="1139892"/>
          <a:ext cx="232854" cy="373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b="1" kern="1200"/>
        </a:p>
      </dsp:txBody>
      <dsp:txXfrm>
        <a:off x="2778489" y="1249459"/>
        <a:ext cx="162998" cy="223916"/>
      </dsp:txXfrm>
    </dsp:sp>
    <dsp:sp modelId="{0517D960-812F-4CC4-9463-876C38ED162F}">
      <dsp:nvSpPr>
        <dsp:cNvPr id="0" name=""/>
        <dsp:cNvSpPr/>
      </dsp:nvSpPr>
      <dsp:spPr>
        <a:xfrm>
          <a:off x="2311172" y="2594"/>
          <a:ext cx="1097632" cy="1097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/>
            <a:t>空间分辨</a:t>
          </a:r>
        </a:p>
      </dsp:txBody>
      <dsp:txXfrm>
        <a:off x="2471916" y="163338"/>
        <a:ext cx="776144" cy="776144"/>
      </dsp:txXfrm>
    </dsp:sp>
    <dsp:sp modelId="{8D3466F5-FED5-45F7-A63A-DBDBD28FCCB3}">
      <dsp:nvSpPr>
        <dsp:cNvPr id="0" name=""/>
        <dsp:cNvSpPr/>
      </dsp:nvSpPr>
      <dsp:spPr>
        <a:xfrm>
          <a:off x="3505461" y="1901792"/>
          <a:ext cx="232854" cy="373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b="1" kern="1200"/>
        </a:p>
      </dsp:txBody>
      <dsp:txXfrm>
        <a:off x="3505461" y="1976431"/>
        <a:ext cx="162998" cy="223916"/>
      </dsp:txXfrm>
    </dsp:sp>
    <dsp:sp modelId="{9EE82740-F870-436D-89F9-B3A71EFC4006}">
      <dsp:nvSpPr>
        <dsp:cNvPr id="0" name=""/>
        <dsp:cNvSpPr/>
      </dsp:nvSpPr>
      <dsp:spPr>
        <a:xfrm>
          <a:off x="3848152" y="1539573"/>
          <a:ext cx="1097632" cy="1097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/>
            <a:t>偏振性</a:t>
          </a:r>
        </a:p>
      </dsp:txBody>
      <dsp:txXfrm>
        <a:off x="4008896" y="1700317"/>
        <a:ext cx="776144" cy="776144"/>
      </dsp:txXfrm>
    </dsp:sp>
    <dsp:sp modelId="{5771FE78-353B-41A1-B7E2-F910D583C05F}">
      <dsp:nvSpPr>
        <dsp:cNvPr id="0" name=""/>
        <dsp:cNvSpPr/>
      </dsp:nvSpPr>
      <dsp:spPr>
        <a:xfrm rot="5400000">
          <a:off x="2743561" y="2663692"/>
          <a:ext cx="232854" cy="373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b="1" kern="1200"/>
        </a:p>
      </dsp:txBody>
      <dsp:txXfrm>
        <a:off x="2778489" y="2703403"/>
        <a:ext cx="162998" cy="223916"/>
      </dsp:txXfrm>
    </dsp:sp>
    <dsp:sp modelId="{C59A28C4-E193-4322-A70E-5CDA8AA8036F}">
      <dsp:nvSpPr>
        <dsp:cNvPr id="0" name=""/>
        <dsp:cNvSpPr/>
      </dsp:nvSpPr>
      <dsp:spPr>
        <a:xfrm>
          <a:off x="2311172" y="3076553"/>
          <a:ext cx="1097632" cy="1097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/>
            <a:t>能量分辨</a:t>
          </a:r>
        </a:p>
      </dsp:txBody>
      <dsp:txXfrm>
        <a:off x="2471916" y="3237297"/>
        <a:ext cx="776144" cy="776144"/>
      </dsp:txXfrm>
    </dsp:sp>
    <dsp:sp modelId="{A92F7172-1D00-4700-AE01-FB60EFE4946C}">
      <dsp:nvSpPr>
        <dsp:cNvPr id="0" name=""/>
        <dsp:cNvSpPr/>
      </dsp:nvSpPr>
      <dsp:spPr>
        <a:xfrm rot="10800000">
          <a:off x="1981661" y="1901792"/>
          <a:ext cx="232854" cy="373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b="1" kern="1200"/>
        </a:p>
      </dsp:txBody>
      <dsp:txXfrm rot="10800000">
        <a:off x="2051517" y="1976431"/>
        <a:ext cx="162998" cy="223916"/>
      </dsp:txXfrm>
    </dsp:sp>
    <dsp:sp modelId="{D5E4359C-6A0F-4E0C-89A7-BE46CEB679C5}">
      <dsp:nvSpPr>
        <dsp:cNvPr id="0" name=""/>
        <dsp:cNvSpPr/>
      </dsp:nvSpPr>
      <dsp:spPr>
        <a:xfrm>
          <a:off x="774192" y="1539573"/>
          <a:ext cx="1097632" cy="1097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/>
            <a:t>时间分辨</a:t>
          </a:r>
        </a:p>
      </dsp:txBody>
      <dsp:txXfrm>
        <a:off x="934936" y="1700317"/>
        <a:ext cx="776144" cy="776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7B95D-4C8F-4286-A4DC-FD954B07A877}">
      <dsp:nvSpPr>
        <dsp:cNvPr id="0" name=""/>
        <dsp:cNvSpPr/>
      </dsp:nvSpPr>
      <dsp:spPr>
        <a:xfrm>
          <a:off x="948376" y="197155"/>
          <a:ext cx="1147565" cy="573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/>
            <a:t>探测技术发展</a:t>
          </a:r>
        </a:p>
      </dsp:txBody>
      <dsp:txXfrm>
        <a:off x="965182" y="213961"/>
        <a:ext cx="1113953" cy="540170"/>
      </dsp:txXfrm>
    </dsp:sp>
    <dsp:sp modelId="{43CDEBE6-5EA4-4A30-9411-AC062ADE57EB}">
      <dsp:nvSpPr>
        <dsp:cNvPr id="0" name=""/>
        <dsp:cNvSpPr/>
      </dsp:nvSpPr>
      <dsp:spPr>
        <a:xfrm rot="3600000">
          <a:off x="1731458" y="1204282"/>
          <a:ext cx="529002" cy="200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1791705" y="1244447"/>
        <a:ext cx="408508" cy="120493"/>
      </dsp:txXfrm>
    </dsp:sp>
    <dsp:sp modelId="{01DF4E46-2BA2-4F74-98A5-50C72424658D}">
      <dsp:nvSpPr>
        <dsp:cNvPr id="0" name=""/>
        <dsp:cNvSpPr/>
      </dsp:nvSpPr>
      <dsp:spPr>
        <a:xfrm>
          <a:off x="1895978" y="1838451"/>
          <a:ext cx="1147565" cy="573782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/>
            <a:t>先进实验方法</a:t>
          </a:r>
          <a:endParaRPr lang="zh-CN" altLang="en-US" sz="1300" b="1" kern="1200" dirty="0"/>
        </a:p>
      </dsp:txBody>
      <dsp:txXfrm>
        <a:off x="1912784" y="1855257"/>
        <a:ext cx="1113953" cy="540170"/>
      </dsp:txXfrm>
    </dsp:sp>
    <dsp:sp modelId="{15576384-24BA-48CA-B713-1E293C3AB3F0}">
      <dsp:nvSpPr>
        <dsp:cNvPr id="0" name=""/>
        <dsp:cNvSpPr/>
      </dsp:nvSpPr>
      <dsp:spPr>
        <a:xfrm rot="10895057">
          <a:off x="1300977" y="1999919"/>
          <a:ext cx="529002" cy="200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 rot="10800000">
        <a:off x="1361224" y="2040084"/>
        <a:ext cx="408508" cy="120493"/>
      </dsp:txXfrm>
    </dsp:sp>
    <dsp:sp modelId="{F324A3C5-E52D-41A5-9AFE-8185D4A4AB3B}">
      <dsp:nvSpPr>
        <dsp:cNvPr id="0" name=""/>
        <dsp:cNvSpPr/>
      </dsp:nvSpPr>
      <dsp:spPr>
        <a:xfrm>
          <a:off x="87413" y="1788429"/>
          <a:ext cx="1147565" cy="573782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/>
            <a:t>光源需求引领</a:t>
          </a:r>
          <a:endParaRPr lang="zh-CN" altLang="en-US" sz="1300" kern="1200" dirty="0"/>
        </a:p>
      </dsp:txBody>
      <dsp:txXfrm>
        <a:off x="104219" y="1805235"/>
        <a:ext cx="1113953" cy="540170"/>
      </dsp:txXfrm>
    </dsp:sp>
    <dsp:sp modelId="{E624601F-ACD0-4760-B903-13054B6883A8}">
      <dsp:nvSpPr>
        <dsp:cNvPr id="0" name=""/>
        <dsp:cNvSpPr/>
      </dsp:nvSpPr>
      <dsp:spPr>
        <a:xfrm rot="17904943">
          <a:off x="827176" y="1179271"/>
          <a:ext cx="529002" cy="2008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887423" y="1219436"/>
        <a:ext cx="408508" cy="120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1C143-1EF8-47ED-9255-E3A03C46F046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7966-4650-4167-BB2A-BD861AB3D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699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6438A-D939-4FD3-A92B-1FF633BA4E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11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E2E47-CB53-3D14-E34C-DBD6C956E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714172-8938-FFFD-612C-A14B5FFC3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B3F3D0-972E-92F4-B58D-5DFE9018F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6A6D5F-D60B-EAC9-6748-317E12F04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6438A-D939-4FD3-A92B-1FF633BA4E3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3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2CE76-7FC8-14F6-241A-B2C2AEE1D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71E629B-E1E7-965A-9B78-9673E8EE0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DF0E3-7FB2-04EA-5623-98C61824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F730A0-CAD6-4435-98CF-EB837D91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543126-C8EF-FC40-AD1F-4A2CA9EC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080A65-DED8-CE7C-2DBA-EE68E64C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ED9E5A-3536-AC66-0403-F9F339FBE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C89E8F-79A6-1EA0-84DF-6FF31347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83573B-D332-391E-C981-A0D8616C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B8848C-18DB-5146-76F7-0FB867C0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8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FFABFB-F5A8-2922-D44E-3F949B719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D87873-5ED8-8AD6-CE31-08E3FA3A6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48D797-109E-8B7E-9D0F-3354BC81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980A47-2B91-38EC-94A0-23251E5A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53A8D3-B310-50F6-4E2F-39F8A34A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E9EC8D-4ECF-89D3-B82B-67016086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60C5E6-48F0-A22C-9AB3-905F11F6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190EB4-45A6-A52A-5CBB-4BC0BE23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41D26-6761-05CC-4199-559166552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6B3022-F3D6-77FB-C968-61DD873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57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91032-969C-557D-A94A-B6EEAF1D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83C58A-8207-D65B-F62D-149821F05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52768-38BB-6E55-0832-FA171D97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B8E3C4-F1D2-E497-6C6F-DA4AAFCA0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94745E-151D-CE5E-FB45-0BB25470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1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D89D2-0E97-96BC-2918-88DC26820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28C869-3935-868F-B50A-F559C5D16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BCFC24-999D-3884-18F1-0485CFBC9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9B28B1-0F48-3BF4-9E0F-16B72F3B9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F69D4B-1565-E210-3B27-6FEECAAA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2EF342-AE98-C564-E828-2DD52BEC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4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DBC80-8EC6-A0D4-FC8D-69CD4BD6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D2E338-AF3D-8D0B-7414-6A6027D3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FDBD71-0494-4A22-E809-BE869EBA8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3566ADF-3098-7732-7BEC-CCE03B8A8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6664F6-2053-9157-0FBE-7514D8736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5D9335-6C02-DD1E-413D-24C7AEC8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F08410-AEAA-BEEC-41AB-17484DD7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EE3D04-5DF5-457E-58BC-21F4DF0F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03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D644E-40FC-E420-535D-3D5522ED8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9755DD0-C6A2-2F40-8055-4F0693B4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1504C3-D830-9709-E347-36207BB3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74BDB5-ED06-D997-FF38-EC485DB3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26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D375C4-A4D3-F562-2047-D3195BC1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EBD631-3A24-5A77-0905-551C4362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3F7CB3-B54B-CF3B-6C15-965F17E6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3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9D094-BB9E-5918-9CB8-C685EB85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43E636-5054-8A1F-833D-EE3237C7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43298C-13C6-3426-720A-226D3F38C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BA4E1B-8328-C04B-AD59-528F3425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380C7D-CDB3-5ADE-5990-363A7437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49A070-0FEC-9531-E749-4D2829F2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1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73C616-77AD-830B-597C-35F74045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809EB93-B0D8-7FD6-C1C3-57006E702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95D4AB-3A29-1712-C2D9-C16E049BE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2A9B57-7A72-546C-A955-AF2CEC22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A86E25-3096-90B9-4EEF-3EAEF3A2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2BC9BA-BF89-630E-4BDF-A01B5C25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2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BA000FF-8815-A7A2-6313-C5D40431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E581D9-4F00-F349-8CBD-CA0A99183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1EFE04-F31D-6FF1-D557-842AFD15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BA221-AE66-4923-AAD7-8DA88EBF7E13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AEDDC-9B8A-0FBE-EA03-61ED2B8B2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17990D-F3ED-4FA2-B0FD-5B5B09C18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B99C-2088-4166-A6DA-B97FDAA94D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88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izj@ihep.ac.c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DD284-F540-4CAD-8B76-5920674C5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526" y="1091609"/>
            <a:ext cx="9626009" cy="29420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</a:t>
            </a:r>
            <a:r>
              <a:rPr lang="en-US" altLang="zh-CN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BPIX</a:t>
            </a:r>
            <a:r>
              <a:rPr lang="zh-CN" altLang="en-US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芯片的大规模像素探测器研</a:t>
            </a:r>
            <a:br>
              <a:rPr lang="zh-CN" altLang="en-US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制及进展</a:t>
            </a:r>
            <a:br>
              <a:rPr lang="zh-CN" altLang="en-US" sz="4800" dirty="0"/>
            </a:br>
            <a:endParaRPr lang="zh-CN" altLang="en-US" sz="4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719252A-3DD1-4EFE-9EB1-EF0CE6BD73A6}"/>
              </a:ext>
            </a:extLst>
          </p:cNvPr>
          <p:cNvCxnSpPr/>
          <p:nvPr/>
        </p:nvCxnSpPr>
        <p:spPr>
          <a:xfrm>
            <a:off x="0" y="922084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1D726C67-6196-48CE-8BD2-EAEAEF6AD280}"/>
              </a:ext>
            </a:extLst>
          </p:cNvPr>
          <p:cNvSpPr txBox="1"/>
          <p:nvPr/>
        </p:nvSpPr>
        <p:spPr>
          <a:xfrm>
            <a:off x="988000" y="3012039"/>
            <a:ext cx="762260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报告人：李贞杰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中国科学院高能物理研究所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先进光源技术研发预测试平台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-PAPS</a:t>
            </a: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高能同步辐射光源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-HEPS</a:t>
            </a: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团队成员：魏微、张杰、李航旭、季筱璐、张妍、刘瑶光、刘鹏、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  陈元柏、杨宣政、马雪珂等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AE127C-26F2-46B0-BCFF-F0D7D2FF8170}"/>
              </a:ext>
            </a:extLst>
          </p:cNvPr>
          <p:cNvSpPr txBox="1"/>
          <p:nvPr/>
        </p:nvSpPr>
        <p:spPr>
          <a:xfrm>
            <a:off x="900485" y="5796695"/>
            <a:ext cx="5391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07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西安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hlinkClick r:id="rId2"/>
              </a:rPr>
              <a:t>lizj@ihep.ac.cn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18010156512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4AC28B8-67AC-4E18-B2C4-9F55255FB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918" y="2923237"/>
            <a:ext cx="3496203" cy="382756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E827D-9AA2-4050-A71B-43A2AE8D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6C7845-C4B8-ADB9-1AB6-0340DE513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691" y="155142"/>
            <a:ext cx="3380103" cy="6531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46E749E-BB9A-3C2C-7D10-658127607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805"/>
            <a:ext cx="5940447" cy="7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8E31-2B46-3302-3EAC-D2743EC6E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6128E1-EE52-5F69-FAA5-05D3A46C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10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F96AFA1-B2DA-CAA8-4118-9AF00904A400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B9CBD08-A4D7-9CDB-42D8-755FBA0E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27A7776-5B55-8A80-EFBC-FE59655763D3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EC45E61C-3603-B837-DCD1-CD63F1360078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149CF16-0DB7-4514-5A09-939079F6A75A}"/>
              </a:ext>
            </a:extLst>
          </p:cNvPr>
          <p:cNvSpPr txBox="1"/>
          <p:nvPr/>
        </p:nvSpPr>
        <p:spPr>
          <a:xfrm>
            <a:off x="1072429" y="260732"/>
            <a:ext cx="790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735FBE-0F6C-925C-B742-534514CC7F4B}"/>
              </a:ext>
            </a:extLst>
          </p:cNvPr>
          <p:cNvSpPr txBox="1"/>
          <p:nvPr/>
        </p:nvSpPr>
        <p:spPr>
          <a:xfrm>
            <a:off x="669795" y="106446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Sensor</a:t>
            </a:r>
            <a:r>
              <a:rPr lang="zh-CN" altLang="en-US" sz="2400" b="1" dirty="0"/>
              <a:t>传感器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37501C-573C-06FC-C8DD-EC387DC0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0" y="1595429"/>
            <a:ext cx="3585139" cy="290626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511565B-7FA2-1919-2FC4-4C178DD56BAE}"/>
              </a:ext>
            </a:extLst>
          </p:cNvPr>
          <p:cNvSpPr txBox="1"/>
          <p:nvPr/>
        </p:nvSpPr>
        <p:spPr>
          <a:xfrm>
            <a:off x="6431779" y="1063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封装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896072-7727-7AAA-2551-767300A25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168" y="3498627"/>
            <a:ext cx="2636432" cy="1526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C7BC3A-A60D-3909-36DC-B94792C52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70" y="1644257"/>
            <a:ext cx="2481055" cy="133777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07460B8-9C58-087A-B09A-5449EA87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39" y="1615277"/>
            <a:ext cx="3217793" cy="128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E9D16DF-0985-5ED5-331F-F3FED6B89F8A}"/>
              </a:ext>
            </a:extLst>
          </p:cNvPr>
          <p:cNvSpPr txBox="1"/>
          <p:nvPr/>
        </p:nvSpPr>
        <p:spPr>
          <a:xfrm>
            <a:off x="5991470" y="5357951"/>
            <a:ext cx="6274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倒装焊工艺</a:t>
            </a:r>
            <a:r>
              <a:rPr lang="en-US" altLang="zh-CN" b="1" dirty="0"/>
              <a:t>+wire bonding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模块死区达到打线工艺最小尺寸，单边最大小于</a:t>
            </a:r>
            <a:r>
              <a:rPr lang="en-US" altLang="zh-CN" b="1" dirty="0"/>
              <a:t>1.5mm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2x6</a:t>
            </a:r>
            <a:r>
              <a:rPr lang="zh-CN" altLang="en-US" b="1" dirty="0"/>
              <a:t>封装，封装成品率</a:t>
            </a:r>
            <a:r>
              <a:rPr lang="en-US" altLang="zh-CN" b="1" dirty="0"/>
              <a:t>60%-70%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坏点率：小于</a:t>
            </a:r>
            <a:r>
              <a:rPr lang="en-US" altLang="zh-CN" b="1" dirty="0"/>
              <a:t>1‰</a:t>
            </a:r>
            <a:endParaRPr lang="zh-CN" altLang="en-US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B558412-B0DE-1DE8-1EAA-B365B87A36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4801" r="9035" b="26900"/>
          <a:stretch/>
        </p:blipFill>
        <p:spPr>
          <a:xfrm>
            <a:off x="8777639" y="3592851"/>
            <a:ext cx="2937278" cy="13377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5D081CD-82E3-2594-C615-122757BC9507}"/>
              </a:ext>
            </a:extLst>
          </p:cNvPr>
          <p:cNvSpPr txBox="1"/>
          <p:nvPr/>
        </p:nvSpPr>
        <p:spPr>
          <a:xfrm>
            <a:off x="412143" y="5175036"/>
            <a:ext cx="46121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Sensor</a:t>
            </a:r>
            <a:r>
              <a:rPr lang="zh-CN" altLang="en-US" b="1" dirty="0"/>
              <a:t>阵列规模</a:t>
            </a:r>
            <a:r>
              <a:rPr lang="en-US" altLang="zh-CN" b="1" dirty="0"/>
              <a:t>256×576, 3.6cm×8cm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全耗尽电压</a:t>
            </a:r>
            <a:r>
              <a:rPr lang="en-US" altLang="zh-CN" b="1" dirty="0"/>
              <a:t>&lt;80V, </a:t>
            </a:r>
            <a:r>
              <a:rPr lang="zh-CN" altLang="en-US" b="1" dirty="0"/>
              <a:t>击穿电压</a:t>
            </a:r>
            <a:r>
              <a:rPr lang="en-US" altLang="zh-CN" b="1" dirty="0"/>
              <a:t>&gt;500V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漏电</a:t>
            </a:r>
            <a:r>
              <a:rPr lang="en-US" altLang="zh-CN" b="1" dirty="0"/>
              <a:t>&lt;10nA/cm</a:t>
            </a:r>
            <a:r>
              <a:rPr lang="en-US" altLang="zh-CN" b="1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厚度：</a:t>
            </a:r>
            <a:r>
              <a:rPr lang="en-US" altLang="zh-CN" b="1" dirty="0"/>
              <a:t>450um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晶圆尺寸：</a:t>
            </a:r>
            <a:r>
              <a:rPr lang="en-US" altLang="zh-CN" b="1" dirty="0"/>
              <a:t>6</a:t>
            </a:r>
            <a:r>
              <a:rPr lang="zh-CN" altLang="en-US" b="1" dirty="0"/>
              <a:t>寸</a:t>
            </a:r>
          </a:p>
        </p:txBody>
      </p:sp>
    </p:spTree>
    <p:extLst>
      <p:ext uri="{BB962C8B-B14F-4D97-AF65-F5344CB8AC3E}">
        <p14:creationId xmlns:p14="http://schemas.microsoft.com/office/powerpoint/2010/main" val="21565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8AE42-1C46-C91C-9C63-3CF6859D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002A1A-0E9A-947C-0EBA-3F79F542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11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7FA8460-B349-B928-7043-06AB0B62D86E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E1838CFD-52CC-DA17-17D9-9135F1BB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F8F8605-0784-B61E-AE4F-401662A7F173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E9DDCE44-6E5A-0D34-23A9-656ADF5C52DF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FC3BE0-198E-0063-D241-C94D673F7D85}"/>
              </a:ext>
            </a:extLst>
          </p:cNvPr>
          <p:cNvSpPr txBox="1"/>
          <p:nvPr/>
        </p:nvSpPr>
        <p:spPr>
          <a:xfrm>
            <a:off x="1072429" y="260732"/>
            <a:ext cx="790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45D10F-F821-95D0-3B92-BDF043B4A2EB}"/>
              </a:ext>
            </a:extLst>
          </p:cNvPr>
          <p:cNvSpPr txBox="1"/>
          <p:nvPr/>
        </p:nvSpPr>
        <p:spPr>
          <a:xfrm>
            <a:off x="669795" y="106446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模块测试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23D9F9-4165-4D15-CF21-D74FAE6D13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2" y="1687564"/>
            <a:ext cx="2723036" cy="2042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1C86C0-09B8-86D9-3FF7-A4A55F1A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5" y="1596185"/>
            <a:ext cx="4044149" cy="21336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659C7F-E03A-E203-29AA-17C10282D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00" y="3887539"/>
            <a:ext cx="2269526" cy="182746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A86DE26-17F1-8A7F-CEB2-C3DAC83F943D}"/>
              </a:ext>
            </a:extLst>
          </p:cNvPr>
          <p:cNvSpPr txBox="1"/>
          <p:nvPr/>
        </p:nvSpPr>
        <p:spPr>
          <a:xfrm>
            <a:off x="97716" y="5888634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阈值和</a:t>
            </a:r>
            <a:r>
              <a:rPr lang="en-US" altLang="zh-CN" sz="1400" b="1" dirty="0"/>
              <a:t>X</a:t>
            </a:r>
            <a:r>
              <a:rPr lang="zh-CN" altLang="en-US" sz="1400" b="1" dirty="0"/>
              <a:t>射线能量之间的关系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B5B0DDC-8DFC-EEF0-E8BE-4CAB8FC94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969" y="3845145"/>
            <a:ext cx="2237508" cy="246881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7F60DE1-B494-2165-D104-CFDDB2D56A36}"/>
              </a:ext>
            </a:extLst>
          </p:cNvPr>
          <p:cNvSpPr txBox="1"/>
          <p:nvPr/>
        </p:nvSpPr>
        <p:spPr>
          <a:xfrm>
            <a:off x="2415920" y="6356350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不同增益下噪声和信号分布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CF26E71-2846-0F79-B93A-446E2CADE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122" y="3887539"/>
            <a:ext cx="2675936" cy="208559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5289059-5680-5AE3-3B3A-780212536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525" y="3873304"/>
            <a:ext cx="2339101" cy="209982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DC008A5-9DF7-F04E-90F7-0FFFCFA15F81}"/>
              </a:ext>
            </a:extLst>
          </p:cNvPr>
          <p:cNvSpPr txBox="1"/>
          <p:nvPr/>
        </p:nvSpPr>
        <p:spPr>
          <a:xfrm>
            <a:off x="6007440" y="6160068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刻度前和刻度后的阈值分布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6F5689F-E477-33ED-D5E1-DB8E6C621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8657" y="3972889"/>
            <a:ext cx="2455017" cy="190065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0EBCF7F0-98B4-1BDC-CD9A-6C39C27A20D6}"/>
              </a:ext>
            </a:extLst>
          </p:cNvPr>
          <p:cNvSpPr txBox="1"/>
          <p:nvPr/>
        </p:nvSpPr>
        <p:spPr>
          <a:xfrm>
            <a:off x="9876150" y="5976343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像素最低阈值分布统计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359D165-4A7B-78AC-A78F-54043ED1C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8016" y="4132117"/>
            <a:ext cx="1572171" cy="6130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01416F-10C4-9FF4-44ED-6D359A6E0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0163" y="4132117"/>
            <a:ext cx="1388494" cy="58098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EA64584-256E-30FB-F02C-8847B8ECE8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0163" y="984453"/>
            <a:ext cx="2920853" cy="260413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78B9C46A-0E56-BAB7-69EE-8852B1271BE6}"/>
              </a:ext>
            </a:extLst>
          </p:cNvPr>
          <p:cNvSpPr txBox="1"/>
          <p:nvPr/>
        </p:nvSpPr>
        <p:spPr>
          <a:xfrm>
            <a:off x="8729863" y="3541628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12keV</a:t>
            </a:r>
            <a:r>
              <a:rPr lang="zh-CN" altLang="en-US" sz="1400" b="1" dirty="0"/>
              <a:t>成像：双阈值成像</a:t>
            </a:r>
          </a:p>
        </p:txBody>
      </p:sp>
    </p:spTree>
    <p:extLst>
      <p:ext uri="{BB962C8B-B14F-4D97-AF65-F5344CB8AC3E}">
        <p14:creationId xmlns:p14="http://schemas.microsoft.com/office/powerpoint/2010/main" val="252891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F8A95-67C4-E9CB-03E5-2D05EA5D4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BE8459-1C46-8213-A572-8EFD139F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12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BF0599D-5274-3150-145F-C1513E47CB16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B3F64A0B-EF3A-2F7C-2D1D-D211F541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0AC2DB3-D71D-6E7D-2AEF-9A7569BAE1C6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6DED23B7-8835-2CBE-AF9A-A75A45B896C4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B39ACA-1469-2937-B610-8BF116E8C390}"/>
              </a:ext>
            </a:extLst>
          </p:cNvPr>
          <p:cNvSpPr txBox="1"/>
          <p:nvPr/>
        </p:nvSpPr>
        <p:spPr>
          <a:xfrm>
            <a:off x="1072429" y="260732"/>
            <a:ext cx="790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740BFB-7CFE-11C4-EE31-854EF7C4DE57}"/>
              </a:ext>
            </a:extLst>
          </p:cNvPr>
          <p:cNvSpPr txBox="1"/>
          <p:nvPr/>
        </p:nvSpPr>
        <p:spPr>
          <a:xfrm>
            <a:off x="669795" y="1064467"/>
            <a:ext cx="340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6M</a:t>
            </a:r>
            <a:r>
              <a:rPr lang="zh-CN" altLang="en-US" sz="2400" b="1" dirty="0"/>
              <a:t>探测器工程样机研制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6B464D-9F14-42FE-17DF-10BCF3CAC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3" y="1685552"/>
            <a:ext cx="5594344" cy="18778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3E64EC-6865-63D1-810A-B147D88DC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67" y="1295299"/>
            <a:ext cx="6035039" cy="268313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E8ADE7-2CE8-F740-59B3-02DDD492C7F2}"/>
              </a:ext>
            </a:extLst>
          </p:cNvPr>
          <p:cNvSpPr txBox="1"/>
          <p:nvPr/>
        </p:nvSpPr>
        <p:spPr>
          <a:xfrm>
            <a:off x="9428075" y="4136152"/>
            <a:ext cx="23998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600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万像素并行读出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3400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个数字链路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200Gbps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传输带宽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1500w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功率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50dB PSRR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300MHZ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以上频率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同步精度纳秒级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100Hz-1000Hz</a:t>
            </a:r>
          </a:p>
          <a:p>
            <a:pPr marL="342900" indent="-342900">
              <a:buFont typeface="+mj-ea"/>
              <a:buAutoNum type="circleNumDbPlain"/>
            </a:pP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table">
            <a:extLst>
              <a:ext uri="{FF2B5EF4-FFF2-40B4-BE49-F238E27FC236}">
                <a16:creationId xmlns:a16="http://schemas.microsoft.com/office/drawing/2014/main" id="{F7CD31CE-C3B3-4C6E-594E-27899ACFE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98" y="4079547"/>
            <a:ext cx="8887051" cy="261158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AAAC520-56C3-7747-78F6-3F5C9F4177D2}"/>
              </a:ext>
            </a:extLst>
          </p:cNvPr>
          <p:cNvSpPr/>
          <p:nvPr/>
        </p:nvSpPr>
        <p:spPr>
          <a:xfrm>
            <a:off x="7051964" y="4049205"/>
            <a:ext cx="2050472" cy="26115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40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4CF66-71BC-68BC-39F3-1008FB64B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EEAF43-129D-8DFB-EA6F-06798029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13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008912E-6236-E307-B9AB-A7EE3A3C82E5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3BC2FEC2-D61A-A798-D307-BBE1278B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0CBA5BB-4F6F-BEAD-D7E1-5A6C23B2014D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EC216426-78DB-A49B-8EFE-A74277B4181F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37DA1D-FC70-647A-B8C3-B65BB210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27" y="1024779"/>
            <a:ext cx="6027921" cy="37598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4C6E0BA-067D-751D-B091-2ECBBBAB91F8}"/>
              </a:ext>
            </a:extLst>
          </p:cNvPr>
          <p:cNvSpPr txBox="1"/>
          <p:nvPr/>
        </p:nvSpPr>
        <p:spPr>
          <a:xfrm>
            <a:off x="2709200" y="486580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6M</a:t>
            </a:r>
            <a:r>
              <a:rPr lang="zh-CN" altLang="en-US" b="1" dirty="0"/>
              <a:t>样机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49C689-BE0A-B37C-CD23-140AC148B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335" y="1134356"/>
            <a:ext cx="2205219" cy="17867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7DEB2ED-7DF3-8A68-9FAC-CF982D1C3B74}"/>
              </a:ext>
            </a:extLst>
          </p:cNvPr>
          <p:cNvSpPr txBox="1"/>
          <p:nvPr/>
        </p:nvSpPr>
        <p:spPr>
          <a:xfrm>
            <a:off x="7150352" y="24858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水冷小机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432E17B-CAF4-2B9F-AF32-493BB0BC4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172" y="1134356"/>
            <a:ext cx="2244767" cy="169676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1412DD3-211B-9280-FC13-C0714B4606D7}"/>
              </a:ext>
            </a:extLst>
          </p:cNvPr>
          <p:cNvSpPr txBox="1"/>
          <p:nvPr/>
        </p:nvSpPr>
        <p:spPr>
          <a:xfrm>
            <a:off x="10164349" y="2415858"/>
            <a:ext cx="134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风冷小样机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B4FDFD4-22CE-4581-C8BD-B3786709B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587" y="2855191"/>
            <a:ext cx="5361185" cy="343115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7172405-CB2E-AD0C-9F37-0646CBA1506C}"/>
              </a:ext>
            </a:extLst>
          </p:cNvPr>
          <p:cNvSpPr txBox="1"/>
          <p:nvPr/>
        </p:nvSpPr>
        <p:spPr>
          <a:xfrm>
            <a:off x="8847656" y="6286349"/>
            <a:ext cx="87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测试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5C47A8B-792E-C845-DA17-3B7EE9C5DB7A}"/>
              </a:ext>
            </a:extLst>
          </p:cNvPr>
          <p:cNvSpPr txBox="1"/>
          <p:nvPr/>
        </p:nvSpPr>
        <p:spPr>
          <a:xfrm>
            <a:off x="94595" y="5235132"/>
            <a:ext cx="6499183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国内同步辐射上实现国产探测器的工程应用；</a:t>
            </a:r>
            <a:endParaRPr lang="en-US" altLang="zh-CN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形成系列产品，满足同步辐射和其他领域应用需求。</a:t>
            </a:r>
            <a:endParaRPr lang="en-US" altLang="zh-CN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掌握此类探测器自主研制的全部流程和相关技术。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ED4909-C117-3ADB-4CDF-89E2B633ECF1}"/>
              </a:ext>
            </a:extLst>
          </p:cNvPr>
          <p:cNvSpPr txBox="1"/>
          <p:nvPr/>
        </p:nvSpPr>
        <p:spPr>
          <a:xfrm>
            <a:off x="1072429" y="260732"/>
            <a:ext cx="8085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57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0780" y="81482"/>
            <a:ext cx="6527548" cy="663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1676" tIns="96520" rIns="96520" bIns="96520" numCol="1" spcCol="1270" anchor="ctr" anchorCtr="0">
            <a:noAutofit/>
          </a:bodyPr>
          <a:lstStyle/>
          <a:p>
            <a:pPr lvl="0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、工作完成情况及成果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70780" y="81482"/>
            <a:ext cx="11289671" cy="751438"/>
            <a:chOff x="470780" y="81482"/>
            <a:chExt cx="11289671" cy="75143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332" y="81482"/>
              <a:ext cx="3576119" cy="75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470780" y="751438"/>
              <a:ext cx="1128967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2774AE7-3435-41FE-8611-EB662F09B02F}"/>
              </a:ext>
            </a:extLst>
          </p:cNvPr>
          <p:cNvSpPr txBox="1"/>
          <p:nvPr/>
        </p:nvSpPr>
        <p:spPr>
          <a:xfrm>
            <a:off x="470780" y="773316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6M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探测器测试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6" name="图片 205">
            <a:extLst>
              <a:ext uri="{FF2B5EF4-FFF2-40B4-BE49-F238E27FC236}">
                <a16:creationId xmlns:a16="http://schemas.microsoft.com/office/drawing/2014/main" id="{F66536CB-2FA0-4E3D-887F-C48226BD1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09" y="3968402"/>
            <a:ext cx="2552734" cy="1956212"/>
          </a:xfrm>
          <a:prstGeom prst="rect">
            <a:avLst/>
          </a:prstGeom>
        </p:spPr>
      </p:pic>
      <p:pic>
        <p:nvPicPr>
          <p:cNvPr id="207" name="图片 206">
            <a:extLst>
              <a:ext uri="{FF2B5EF4-FFF2-40B4-BE49-F238E27FC236}">
                <a16:creationId xmlns:a16="http://schemas.microsoft.com/office/drawing/2014/main" id="{FBEA2EA9-DDEE-4282-A009-562C8DFFB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875" y="1164446"/>
            <a:ext cx="3006559" cy="2254919"/>
          </a:xfrm>
          <a:prstGeom prst="rect">
            <a:avLst/>
          </a:prstGeom>
        </p:spPr>
      </p:pic>
      <p:pic>
        <p:nvPicPr>
          <p:cNvPr id="208" name="图片 207">
            <a:extLst>
              <a:ext uri="{FF2B5EF4-FFF2-40B4-BE49-F238E27FC236}">
                <a16:creationId xmlns:a16="http://schemas.microsoft.com/office/drawing/2014/main" id="{F9E1E5E5-038C-40B3-B2D4-DDC502193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38746"/>
            <a:ext cx="3006558" cy="2254918"/>
          </a:xfrm>
          <a:prstGeom prst="rect">
            <a:avLst/>
          </a:prstGeom>
        </p:spPr>
      </p:pic>
      <p:pic>
        <p:nvPicPr>
          <p:cNvPr id="209" name="图片 208">
            <a:extLst>
              <a:ext uri="{FF2B5EF4-FFF2-40B4-BE49-F238E27FC236}">
                <a16:creationId xmlns:a16="http://schemas.microsoft.com/office/drawing/2014/main" id="{27503457-CFAE-41F6-B098-8CBC65E5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451" y="1180094"/>
            <a:ext cx="3006558" cy="2254918"/>
          </a:xfrm>
          <a:prstGeom prst="rect">
            <a:avLst/>
          </a:prstGeom>
        </p:spPr>
      </p:pic>
      <p:pic>
        <p:nvPicPr>
          <p:cNvPr id="211" name="图片 210" descr="C:\Users\lhx\Documents\WeChat Files\lihangxu1992\FileStorage\Temp\90eedf9bab68c304788a6b158e62f41.jpg">
            <a:extLst>
              <a:ext uri="{FF2B5EF4-FFF2-40B4-BE49-F238E27FC236}">
                <a16:creationId xmlns:a16="http://schemas.microsoft.com/office/drawing/2014/main" id="{739013B5-0261-489D-ADD9-B76F979DB73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026" y="1303013"/>
            <a:ext cx="2697165" cy="219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图片 211">
            <a:extLst>
              <a:ext uri="{FF2B5EF4-FFF2-40B4-BE49-F238E27FC236}">
                <a16:creationId xmlns:a16="http://schemas.microsoft.com/office/drawing/2014/main" id="{8BD665E2-B84A-4797-9E02-D9897EF5E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7" y="1303013"/>
            <a:ext cx="2707373" cy="2191816"/>
          </a:xfrm>
          <a:prstGeom prst="rect">
            <a:avLst/>
          </a:prstGeom>
        </p:spPr>
      </p:pic>
      <p:pic>
        <p:nvPicPr>
          <p:cNvPr id="213" name="图片 212">
            <a:extLst>
              <a:ext uri="{FF2B5EF4-FFF2-40B4-BE49-F238E27FC236}">
                <a16:creationId xmlns:a16="http://schemas.microsoft.com/office/drawing/2014/main" id="{7332FA86-1D46-4976-840E-6A63CD387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0810" y="4321964"/>
            <a:ext cx="3292035" cy="1615547"/>
          </a:xfrm>
          <a:prstGeom prst="rect">
            <a:avLst/>
          </a:prstGeom>
        </p:spPr>
      </p:pic>
      <p:pic>
        <p:nvPicPr>
          <p:cNvPr id="214" name="图片 213">
            <a:extLst>
              <a:ext uri="{FF2B5EF4-FFF2-40B4-BE49-F238E27FC236}">
                <a16:creationId xmlns:a16="http://schemas.microsoft.com/office/drawing/2014/main" id="{325F553D-CC09-45BE-9AF1-80788DFBE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87" y="4321964"/>
            <a:ext cx="3344956" cy="1673536"/>
          </a:xfrm>
          <a:prstGeom prst="rect">
            <a:avLst/>
          </a:prstGeom>
        </p:spPr>
      </p:pic>
      <p:sp>
        <p:nvSpPr>
          <p:cNvPr id="219" name="矩形 218">
            <a:extLst>
              <a:ext uri="{FF2B5EF4-FFF2-40B4-BE49-F238E27FC236}">
                <a16:creationId xmlns:a16="http://schemas.microsoft.com/office/drawing/2014/main" id="{1FCAD081-2543-4FCA-8AFB-6741BD2DC80E}"/>
              </a:ext>
            </a:extLst>
          </p:cNvPr>
          <p:cNvSpPr/>
          <p:nvPr/>
        </p:nvSpPr>
        <p:spPr>
          <a:xfrm>
            <a:off x="10164289" y="3438636"/>
            <a:ext cx="1045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TiO2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5D5F7F1A-F3A5-4CDE-94F1-930AA0CA6050}"/>
              </a:ext>
            </a:extLst>
          </p:cNvPr>
          <p:cNvSpPr/>
          <p:nvPr/>
        </p:nvSpPr>
        <p:spPr>
          <a:xfrm>
            <a:off x="7365393" y="3322778"/>
            <a:ext cx="1045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3F69C053-D3B2-4118-8E79-B076A067DA81}"/>
              </a:ext>
            </a:extLst>
          </p:cNvPr>
          <p:cNvSpPr/>
          <p:nvPr/>
        </p:nvSpPr>
        <p:spPr>
          <a:xfrm>
            <a:off x="7141853" y="5937511"/>
            <a:ext cx="1269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glass slip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455293DA-AC19-4B02-9A6E-AEDEA8F2700B}"/>
              </a:ext>
            </a:extLst>
          </p:cNvPr>
          <p:cNvSpPr/>
          <p:nvPr/>
        </p:nvSpPr>
        <p:spPr>
          <a:xfrm>
            <a:off x="9222377" y="5892505"/>
            <a:ext cx="272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tube (μf4p@IHEP)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B0E3DCF1-F43A-4482-BE02-2A1DD3F3B4EC}"/>
              </a:ext>
            </a:extLst>
          </p:cNvPr>
          <p:cNvSpPr/>
          <p:nvPr/>
        </p:nvSpPr>
        <p:spPr>
          <a:xfrm>
            <a:off x="116987" y="6261837"/>
            <a:ext cx="275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threshold: 300 GDAC 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矩形 223">
            <a:extLst>
              <a:ext uri="{FF2B5EF4-FFF2-40B4-BE49-F238E27FC236}">
                <a16:creationId xmlns:a16="http://schemas.microsoft.com/office/drawing/2014/main" id="{6AA99356-B948-4705-A267-DF7520F4D448}"/>
              </a:ext>
            </a:extLst>
          </p:cNvPr>
          <p:cNvSpPr/>
          <p:nvPr/>
        </p:nvSpPr>
        <p:spPr>
          <a:xfrm>
            <a:off x="3016950" y="6261837"/>
            <a:ext cx="275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threshold: 70 GDAC 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灯片编号占位符 14">
            <a:extLst>
              <a:ext uri="{FF2B5EF4-FFF2-40B4-BE49-F238E27FC236}">
                <a16:creationId xmlns:a16="http://schemas.microsoft.com/office/drawing/2014/main" id="{238529D3-21CA-4A44-A595-687B57EA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fld id="{D6D3E63A-ACF1-4654-A9BE-EA208C771308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05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8"/>
    </mc:Choice>
    <mc:Fallback xmlns="">
      <p:transition spd="slow" advTm="155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665AC-3C9D-C284-75F2-8E975E9B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9055035-FDDC-55E9-1082-EE4E14E91014}"/>
              </a:ext>
            </a:extLst>
          </p:cNvPr>
          <p:cNvSpPr/>
          <p:nvPr/>
        </p:nvSpPr>
        <p:spPr>
          <a:xfrm>
            <a:off x="470780" y="81482"/>
            <a:ext cx="6527548" cy="663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1676" tIns="96520" rIns="96520" bIns="96520" numCol="1" spcCol="1270" anchor="ctr" anchorCtr="0">
            <a:noAutofit/>
          </a:bodyPr>
          <a:lstStyle/>
          <a:p>
            <a:pPr lvl="0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、工作完成情况及成果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2C57C9B-082F-7427-5A68-EB1986F9CE29}"/>
              </a:ext>
            </a:extLst>
          </p:cNvPr>
          <p:cNvGrpSpPr/>
          <p:nvPr/>
        </p:nvGrpSpPr>
        <p:grpSpPr>
          <a:xfrm>
            <a:off x="470780" y="81482"/>
            <a:ext cx="11289671" cy="751438"/>
            <a:chOff x="470780" y="81482"/>
            <a:chExt cx="11289671" cy="75143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888C453-EA0E-3A08-27A3-EA5B98E1E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332" y="81482"/>
              <a:ext cx="3576119" cy="75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FC28D885-FFD1-900A-AAA1-37514F8B976B}"/>
                </a:ext>
              </a:extLst>
            </p:cNvPr>
            <p:cNvCxnSpPr/>
            <p:nvPr/>
          </p:nvCxnSpPr>
          <p:spPr>
            <a:xfrm>
              <a:off x="470780" y="751438"/>
              <a:ext cx="1128967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灯片编号占位符 14">
            <a:extLst>
              <a:ext uri="{FF2B5EF4-FFF2-40B4-BE49-F238E27FC236}">
                <a16:creationId xmlns:a16="http://schemas.microsoft.com/office/drawing/2014/main" id="{1FB1024A-EF67-03BB-48EC-0B48F19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fld id="{D6D3E63A-ACF1-4654-A9BE-EA208C771308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04EF746-4952-0EC5-BC60-D3126D2AB3C6}"/>
              </a:ext>
            </a:extLst>
          </p:cNvPr>
          <p:cNvSpPr txBox="1"/>
          <p:nvPr/>
        </p:nvSpPr>
        <p:spPr>
          <a:xfrm>
            <a:off x="431549" y="177602"/>
            <a:ext cx="8085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总结与展望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CB57BC-C44D-B236-540B-310D37B2F637}"/>
              </a:ext>
            </a:extLst>
          </p:cNvPr>
          <p:cNvSpPr txBox="1"/>
          <p:nvPr/>
        </p:nvSpPr>
        <p:spPr>
          <a:xfrm>
            <a:off x="374073" y="1219144"/>
            <a:ext cx="11186076" cy="3360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BPIXE40</a:t>
            </a:r>
            <a:r>
              <a:rPr lang="zh-CN" altLang="en-US" sz="2400" b="1" dirty="0"/>
              <a:t>是一款计数型</a:t>
            </a:r>
            <a:r>
              <a:rPr lang="en-US" altLang="zh-CN" sz="2400" b="1" dirty="0"/>
              <a:t>X</a:t>
            </a:r>
            <a:r>
              <a:rPr lang="zh-CN" altLang="en-US" sz="2400" b="1" dirty="0"/>
              <a:t>射线信号读出芯片，专为</a:t>
            </a:r>
            <a:r>
              <a:rPr lang="en-US" altLang="zh-CN" sz="2400" b="1" dirty="0"/>
              <a:t>X</a:t>
            </a:r>
            <a:r>
              <a:rPr lang="zh-CN" altLang="en-US" sz="2400" b="1" dirty="0"/>
              <a:t>射线单光子探测研制；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/>
              <a:t>基于</a:t>
            </a:r>
            <a:r>
              <a:rPr lang="en-US" altLang="zh-CN" sz="2400" b="1" dirty="0"/>
              <a:t>BPIX40</a:t>
            </a:r>
            <a:r>
              <a:rPr lang="zh-CN" altLang="en-US" sz="2400" b="1" dirty="0"/>
              <a:t>完成了硅基像素阵列探测器的研制，用于高能同步辐射光源工程；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/>
              <a:t>在此技术基础上未来将发展高帧频、积分型、高低能等像素阵列探测器，实现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国产化研制和特色化发展；</a:t>
            </a:r>
            <a:endParaRPr lang="en-US" altLang="zh-CN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/>
              <a:t>希望在国家大科学装置</a:t>
            </a:r>
            <a:r>
              <a:rPr lang="en-US" altLang="zh-CN" sz="2400" b="1" dirty="0"/>
              <a:t>—</a:t>
            </a:r>
            <a:r>
              <a:rPr lang="zh-CN" altLang="en-US" sz="2400" b="1" dirty="0"/>
              <a:t>同步辐射光源、自由电子激光等，实现</a:t>
            </a:r>
            <a:r>
              <a:rPr lang="en-US" altLang="zh-CN" sz="2400" b="1" dirty="0"/>
              <a:t>X</a:t>
            </a:r>
            <a:r>
              <a:rPr lang="zh-CN" altLang="en-US" sz="2400" b="1" dirty="0"/>
              <a:t>射线探测器的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 </a:t>
            </a:r>
            <a:r>
              <a:rPr lang="zh-CN" altLang="en-US" sz="2400" b="1" dirty="0"/>
              <a:t>自主发展。</a:t>
            </a:r>
            <a:endParaRPr lang="en-US" altLang="zh-CN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CD9CB4-95F4-ACDF-6B5A-28016E86C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81" y="4026378"/>
            <a:ext cx="4759037" cy="26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8"/>
    </mc:Choice>
    <mc:Fallback xmlns="">
      <p:transition spd="slow" advTm="1559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2ADCD0-5162-CBF6-6FEC-917A29473039}"/>
              </a:ext>
            </a:extLst>
          </p:cNvPr>
          <p:cNvSpPr txBox="1"/>
          <p:nvPr/>
        </p:nvSpPr>
        <p:spPr>
          <a:xfrm>
            <a:off x="3707219" y="2835349"/>
            <a:ext cx="4339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i="1" dirty="0">
                <a:solidFill>
                  <a:srgbClr val="FF0000"/>
                </a:solidFill>
              </a:rPr>
              <a:t>谢谢各位老师</a:t>
            </a:r>
            <a:endParaRPr lang="en-US" altLang="zh-CN" sz="5400" b="1" i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5400" b="1" i="1" dirty="0">
                <a:solidFill>
                  <a:srgbClr val="FF0000"/>
                </a:solidFill>
              </a:rPr>
              <a:t>请批评指正！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8638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BFBD9-5934-20C4-159E-4F5C00F11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56D21-C954-FD22-11AA-33358B0F4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96" y="1380554"/>
            <a:ext cx="1601973" cy="800985"/>
          </a:xfrm>
        </p:spPr>
        <p:txBody>
          <a:bodyPr>
            <a:normAutofit/>
          </a:bodyPr>
          <a:lstStyle/>
          <a:p>
            <a:r>
              <a:rPr lang="zh-CN" altLang="en-US" sz="4400" b="1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内容：</a:t>
            </a:r>
            <a:endParaRPr lang="zh-CN" altLang="en-US" sz="4400" u="sng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1EB1371-74D4-2460-146A-902CF030BD47}"/>
              </a:ext>
            </a:extLst>
          </p:cNvPr>
          <p:cNvCxnSpPr/>
          <p:nvPr/>
        </p:nvCxnSpPr>
        <p:spPr>
          <a:xfrm>
            <a:off x="0" y="922084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7BCB3A-B68C-CFA4-4608-335C14BF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2726FEB-0A90-DD8A-BE7B-AD455275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691" y="155142"/>
            <a:ext cx="3380103" cy="6531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F8C10D-B546-2CC8-8717-BE624FD80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05"/>
            <a:ext cx="5940447" cy="794403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723F632F-EEAE-67E0-224C-D6F1CDF04DD4}"/>
              </a:ext>
            </a:extLst>
          </p:cNvPr>
          <p:cNvSpPr txBox="1">
            <a:spLocks/>
          </p:cNvSpPr>
          <p:nvPr/>
        </p:nvSpPr>
        <p:spPr>
          <a:xfrm>
            <a:off x="394233" y="2949066"/>
            <a:ext cx="11318254" cy="3208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、背景简介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、探测器国内外现状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、二维像素阵列探测器研制进展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、总结</a:t>
            </a:r>
            <a:endParaRPr lang="en-US" altLang="zh-CN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34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2CD0C-D855-1CC8-E1DD-62029549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>
            <a:extLst>
              <a:ext uri="{FF2B5EF4-FFF2-40B4-BE49-F238E27FC236}">
                <a16:creationId xmlns:a16="http://schemas.microsoft.com/office/drawing/2014/main" id="{2055CF4F-F9F7-22B3-D70D-2A29C3218EDF}"/>
              </a:ext>
            </a:extLst>
          </p:cNvPr>
          <p:cNvSpPr/>
          <p:nvPr/>
        </p:nvSpPr>
        <p:spPr>
          <a:xfrm rot="5400000">
            <a:off x="5259161" y="-1427227"/>
            <a:ext cx="1944216" cy="70452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27A84F4-112C-5DBE-A8E2-0F52C7BE601C}"/>
              </a:ext>
            </a:extLst>
          </p:cNvPr>
          <p:cNvSpPr/>
          <p:nvPr/>
        </p:nvSpPr>
        <p:spPr>
          <a:xfrm>
            <a:off x="1544982" y="1112194"/>
            <a:ext cx="1970370" cy="1970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加速器</a:t>
            </a:r>
            <a:endParaRPr lang="en-US" altLang="zh-CN" sz="2400" b="1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光源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F47F16-E18A-2B4A-FB59-55DFBE0C4469}"/>
              </a:ext>
            </a:extLst>
          </p:cNvPr>
          <p:cNvSpPr txBox="1"/>
          <p:nvPr/>
        </p:nvSpPr>
        <p:spPr>
          <a:xfrm>
            <a:off x="3573746" y="167981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瓶颈一</a:t>
            </a:r>
            <a:endParaRPr lang="en-US" altLang="zh-CN" sz="2400" b="1" dirty="0">
              <a:latin typeface="黑体" panose="02010600030101010101" charset="-122"/>
              <a:ea typeface="黑体" panose="02010600030101010101" charset="-122"/>
              <a:cs typeface="+mn-cs"/>
            </a:endParaRPr>
          </a:p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光学技术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29008B-D623-9E4E-B324-0DAC90876902}"/>
              </a:ext>
            </a:extLst>
          </p:cNvPr>
          <p:cNvSpPr txBox="1"/>
          <p:nvPr/>
        </p:nvSpPr>
        <p:spPr>
          <a:xfrm>
            <a:off x="5524749" y="167981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瓶颈二</a:t>
            </a:r>
            <a:endParaRPr lang="en-US" altLang="zh-CN" sz="2400" b="1" dirty="0">
              <a:latin typeface="黑体" panose="02010600030101010101" charset="-122"/>
              <a:ea typeface="黑体" panose="02010600030101010101" charset="-122"/>
              <a:cs typeface="+mn-cs"/>
            </a:endParaRPr>
          </a:p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探测技术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59C73D-3D85-CE55-A2AD-FB4FFFD47541}"/>
              </a:ext>
            </a:extLst>
          </p:cNvPr>
          <p:cNvSpPr txBox="1"/>
          <p:nvPr/>
        </p:nvSpPr>
        <p:spPr>
          <a:xfrm>
            <a:off x="7593654" y="167981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瓶颈三</a:t>
            </a:r>
            <a:endParaRPr lang="en-US" altLang="zh-CN" sz="2400" b="1" dirty="0">
              <a:latin typeface="黑体" panose="02010600030101010101" charset="-122"/>
              <a:ea typeface="黑体" panose="02010600030101010101" charset="-122"/>
              <a:cs typeface="+mn-cs"/>
            </a:endParaRPr>
          </a:p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数据分析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E7819B3-7EC7-7605-5338-23208F30F536}"/>
              </a:ext>
            </a:extLst>
          </p:cNvPr>
          <p:cNvSpPr txBox="1"/>
          <p:nvPr/>
        </p:nvSpPr>
        <p:spPr>
          <a:xfrm>
            <a:off x="9803798" y="1310482"/>
            <a:ext cx="667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0030101010101" charset="-122"/>
                <a:ea typeface="黑体" panose="02010600030101010101" charset="-122"/>
                <a:cs typeface="+mn-cs"/>
              </a:rPr>
              <a:t>用户成果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D698644-E50D-410E-2B44-F3085399B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4" y="3067335"/>
            <a:ext cx="4498726" cy="2772037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460EF1CD-B9C0-C56A-52EB-847467D6BD04}"/>
              </a:ext>
            </a:extLst>
          </p:cNvPr>
          <p:cNvSpPr txBox="1"/>
          <p:nvPr/>
        </p:nvSpPr>
        <p:spPr>
          <a:xfrm>
            <a:off x="939128" y="6084114"/>
            <a:ext cx="10176786" cy="70084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685800" fontAlgn="auto">
              <a:spcAft>
                <a:spcPts val="0"/>
              </a:spcAft>
              <a:defRPr/>
            </a:pP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  <a:cs typeface="+mj-cs"/>
              </a:rPr>
              <a:t>先进光源是国家科创中心与综合研究中心的核心装置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5AAFAF9-68AF-44D8-BF7F-2AE6B73B6C39}"/>
              </a:ext>
            </a:extLst>
          </p:cNvPr>
          <p:cNvGrpSpPr/>
          <p:nvPr/>
        </p:nvGrpSpPr>
        <p:grpSpPr>
          <a:xfrm>
            <a:off x="4663894" y="3235800"/>
            <a:ext cx="6445308" cy="2967557"/>
            <a:chOff x="5738452" y="3235801"/>
            <a:chExt cx="5859520" cy="270162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3644F7F-287A-6EAE-CDEF-93154157AEDA}"/>
                </a:ext>
              </a:extLst>
            </p:cNvPr>
            <p:cNvGrpSpPr/>
            <p:nvPr/>
          </p:nvGrpSpPr>
          <p:grpSpPr>
            <a:xfrm>
              <a:off x="5738452" y="3235802"/>
              <a:ext cx="5859520" cy="2701623"/>
              <a:chOff x="5087257" y="3266656"/>
              <a:chExt cx="5859520" cy="270162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68F7CB60-FDA9-5BEB-A0E2-E8991F0B7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7257" y="3266656"/>
                <a:ext cx="5859520" cy="2701623"/>
              </a:xfrm>
              <a:prstGeom prst="rect">
                <a:avLst/>
              </a:prstGeom>
            </p:spPr>
          </p:pic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586A4039-9576-820E-DB4B-11C2CC472C20}"/>
                  </a:ext>
                </a:extLst>
              </p:cNvPr>
              <p:cNvSpPr/>
              <p:nvPr/>
            </p:nvSpPr>
            <p:spPr>
              <a:xfrm>
                <a:off x="10595429" y="5558971"/>
                <a:ext cx="351348" cy="319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588495C-26CB-1340-8BD6-AB7F311D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252" y="3235801"/>
              <a:ext cx="2057948" cy="1231695"/>
            </a:xfrm>
            <a:prstGeom prst="rect">
              <a:avLst/>
            </a:prstGeom>
          </p:spPr>
        </p:pic>
      </p:grp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3819C019-184D-FFEF-4468-4650BFD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76A47C8-2EF6-6877-8ED8-B8004E2DA182}"/>
              </a:ext>
            </a:extLst>
          </p:cNvPr>
          <p:cNvSpPr/>
          <p:nvPr/>
        </p:nvSpPr>
        <p:spPr>
          <a:xfrm>
            <a:off x="5337210" y="1521622"/>
            <a:ext cx="1993390" cy="12528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61A7A9-AE6A-4771-6792-3EFF96043FE0}"/>
              </a:ext>
            </a:extLst>
          </p:cNvPr>
          <p:cNvSpPr txBox="1"/>
          <p:nvPr/>
        </p:nvSpPr>
        <p:spPr>
          <a:xfrm>
            <a:off x="4899183" y="3270220"/>
            <a:ext cx="207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高能同步辐射光源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E15A16-5AC3-D336-5A72-97BC2D3BC5A8}"/>
              </a:ext>
            </a:extLst>
          </p:cNvPr>
          <p:cNvSpPr txBox="1"/>
          <p:nvPr/>
        </p:nvSpPr>
        <p:spPr>
          <a:xfrm>
            <a:off x="6984553" y="3239813"/>
            <a:ext cx="207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</a:rPr>
              <a:t>上海光源</a:t>
            </a:r>
            <a:endParaRPr lang="en-US" altLang="zh-CN" b="1" dirty="0">
              <a:solidFill>
                <a:srgbClr val="FFC000"/>
              </a:solidFill>
            </a:endParaRPr>
          </a:p>
          <a:p>
            <a:pPr algn="ctr"/>
            <a:r>
              <a:rPr lang="zh-CN" altLang="en-US" b="1" dirty="0">
                <a:solidFill>
                  <a:srgbClr val="FFC000"/>
                </a:solidFill>
              </a:rPr>
              <a:t>上海自由电子激光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FF6D51-4D2C-EADA-E024-6D542E0EF44C}"/>
              </a:ext>
            </a:extLst>
          </p:cNvPr>
          <p:cNvSpPr txBox="1"/>
          <p:nvPr/>
        </p:nvSpPr>
        <p:spPr>
          <a:xfrm>
            <a:off x="9037256" y="3235186"/>
            <a:ext cx="207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</a:rPr>
              <a:t>合肥光源</a:t>
            </a:r>
            <a:endParaRPr lang="en-US" altLang="zh-CN" b="1" dirty="0">
              <a:solidFill>
                <a:srgbClr val="FFC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604B5E5-BDEF-FE4A-5535-96708C3C81B4}"/>
              </a:ext>
            </a:extLst>
          </p:cNvPr>
          <p:cNvSpPr txBox="1"/>
          <p:nvPr/>
        </p:nvSpPr>
        <p:spPr>
          <a:xfrm>
            <a:off x="5925580" y="4808854"/>
            <a:ext cx="207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</a:rPr>
              <a:t>南方光源</a:t>
            </a:r>
            <a:endParaRPr lang="en-US" altLang="zh-CN" b="1" dirty="0">
              <a:solidFill>
                <a:srgbClr val="FFC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9C380F7-A685-C577-9B8D-36A7ACC85DEE}"/>
              </a:ext>
            </a:extLst>
          </p:cNvPr>
          <p:cNvSpPr txBox="1"/>
          <p:nvPr/>
        </p:nvSpPr>
        <p:spPr>
          <a:xfrm>
            <a:off x="7903542" y="4808854"/>
            <a:ext cx="207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</a:rPr>
              <a:t>武汉光源</a:t>
            </a:r>
            <a:endParaRPr lang="en-US" altLang="zh-CN" b="1" dirty="0">
              <a:solidFill>
                <a:srgbClr val="FFC000"/>
              </a:solidFill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6517A4E-F97E-BAAE-9BA6-5B3A3660D9B2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A1A87214-A3ED-8CCC-8F76-DD0F7B35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27EB43-CC9D-B47F-4AD9-D82CAF652045}"/>
              </a:ext>
            </a:extLst>
          </p:cNvPr>
          <p:cNvSpPr txBox="1"/>
          <p:nvPr/>
        </p:nvSpPr>
        <p:spPr>
          <a:xfrm>
            <a:off x="1035213" y="249157"/>
            <a:ext cx="2835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、背景简介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80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738F0-3217-F9AB-7845-48346D09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A4F474-A7FE-3337-CBBB-9E85FC0E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BAC3284-64EA-C366-4589-DFBD7D31998C}"/>
              </a:ext>
            </a:extLst>
          </p:cNvPr>
          <p:cNvSpPr/>
          <p:nvPr/>
        </p:nvSpPr>
        <p:spPr>
          <a:xfrm>
            <a:off x="331921" y="1130858"/>
            <a:ext cx="429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光子探测的物理量有哪些？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D70AA604-DBD1-3128-DEA3-718C03DC5B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444721"/>
              </p:ext>
            </p:extLst>
          </p:nvPr>
        </p:nvGraphicFramePr>
        <p:xfrm>
          <a:off x="6287869" y="1319580"/>
          <a:ext cx="5719977" cy="4176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BA60BBF3-C7FE-F14A-4F55-14B40ADD6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88933"/>
              </p:ext>
            </p:extLst>
          </p:nvPr>
        </p:nvGraphicFramePr>
        <p:xfrm>
          <a:off x="331921" y="1677487"/>
          <a:ext cx="5276604" cy="212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11">
                  <a:extLst>
                    <a:ext uri="{9D8B030D-6E8A-4147-A177-3AD203B41FA5}">
                      <a16:colId xmlns:a16="http://schemas.microsoft.com/office/drawing/2014/main" val="2238130432"/>
                    </a:ext>
                  </a:extLst>
                </a:gridCol>
                <a:gridCol w="1720516">
                  <a:extLst>
                    <a:ext uri="{9D8B030D-6E8A-4147-A177-3AD203B41FA5}">
                      <a16:colId xmlns:a16="http://schemas.microsoft.com/office/drawing/2014/main" val="3111468471"/>
                    </a:ext>
                  </a:extLst>
                </a:gridCol>
                <a:gridCol w="1858877">
                  <a:extLst>
                    <a:ext uri="{9D8B030D-6E8A-4147-A177-3AD203B41FA5}">
                      <a16:colId xmlns:a16="http://schemas.microsoft.com/office/drawing/2014/main" val="2667692392"/>
                    </a:ext>
                  </a:extLst>
                </a:gridCol>
              </a:tblGrid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物理量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理想指标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其他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894126"/>
                  </a:ext>
                </a:extLst>
              </a:tr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通量（光子数）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0-</a:t>
                      </a:r>
                      <a:r>
                        <a:rPr lang="zh-CN" altLang="en-US" sz="1600" b="1" dirty="0"/>
                        <a:t>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均匀性，线性度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656913"/>
                  </a:ext>
                </a:extLst>
              </a:tr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空间分辨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1um/100nm……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点扩展函数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377401"/>
                  </a:ext>
                </a:extLst>
              </a:tr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能量分辨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eV/</a:t>
                      </a:r>
                      <a:r>
                        <a:rPr lang="en-US" altLang="zh-CN" sz="1600" b="1" dirty="0" err="1"/>
                        <a:t>meV</a:t>
                      </a:r>
                      <a:r>
                        <a:rPr lang="en-US" altLang="zh-CN" sz="1600" b="1" dirty="0"/>
                        <a:t>……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有效面积，像素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0097"/>
                  </a:ext>
                </a:extLst>
              </a:tr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时间分辨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ns/</a:t>
                      </a:r>
                      <a:r>
                        <a:rPr lang="en-US" altLang="zh-CN" sz="1600" b="1" dirty="0" err="1"/>
                        <a:t>ps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358167"/>
                  </a:ext>
                </a:extLst>
              </a:tr>
              <a:tr h="352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偏振特性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/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676039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1E659D78-8431-DD40-D946-B565A506DD1A}"/>
              </a:ext>
            </a:extLst>
          </p:cNvPr>
          <p:cNvSpPr txBox="1"/>
          <p:nvPr/>
        </p:nvSpPr>
        <p:spPr>
          <a:xfrm>
            <a:off x="331921" y="3911570"/>
            <a:ext cx="3044317" cy="129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软</a:t>
            </a:r>
            <a:r>
              <a:rPr lang="en-US" altLang="zh-CN" b="1" dirty="0"/>
              <a:t>X</a:t>
            </a:r>
            <a:r>
              <a:rPr lang="zh-CN" altLang="en-US" b="1" dirty="0"/>
              <a:t>射线：</a:t>
            </a:r>
            <a:r>
              <a:rPr lang="en-US" altLang="zh-CN" b="1" dirty="0"/>
              <a:t>100eV</a:t>
            </a:r>
            <a:r>
              <a:rPr lang="zh-CN" altLang="en-US" b="1" dirty="0"/>
              <a:t>以下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中能</a:t>
            </a:r>
            <a:r>
              <a:rPr lang="en-US" altLang="zh-CN" b="1" dirty="0"/>
              <a:t>X</a:t>
            </a:r>
            <a:r>
              <a:rPr lang="zh-CN" altLang="en-US" b="1" dirty="0"/>
              <a:t>射线：</a:t>
            </a:r>
            <a:r>
              <a:rPr lang="en-US" altLang="zh-CN" b="1" dirty="0"/>
              <a:t>500eV-30keV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高能</a:t>
            </a:r>
            <a:r>
              <a:rPr lang="en-US" altLang="zh-CN" b="1" dirty="0"/>
              <a:t>X</a:t>
            </a:r>
            <a:r>
              <a:rPr lang="zh-CN" altLang="en-US" b="1" dirty="0"/>
              <a:t>射线：</a:t>
            </a:r>
            <a:r>
              <a:rPr lang="en-US" altLang="zh-CN" b="1" dirty="0"/>
              <a:t>30keV</a:t>
            </a:r>
            <a:r>
              <a:rPr lang="zh-CN" altLang="en-US" b="1" dirty="0"/>
              <a:t>以上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859BBD-B23E-74EC-0AA9-F64C54E6069F}"/>
              </a:ext>
            </a:extLst>
          </p:cNvPr>
          <p:cNvSpPr txBox="1"/>
          <p:nvPr/>
        </p:nvSpPr>
        <p:spPr>
          <a:xfrm>
            <a:off x="184154" y="5315290"/>
            <a:ext cx="3935693" cy="881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无法实现理想探测器系统设计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在探测技术上只能不断发展、创新</a:t>
            </a:r>
          </a:p>
        </p:txBody>
      </p:sp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id="{1762255F-2375-25BC-5277-591A15732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84757"/>
              </p:ext>
            </p:extLst>
          </p:nvPr>
        </p:nvGraphicFramePr>
        <p:xfrm>
          <a:off x="4482271" y="4010595"/>
          <a:ext cx="3044318" cy="2609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FEBE33B-2972-EF94-BFAF-C7528B4E229F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C5E06107-EAB5-4AE3-C309-488EFFA98F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E8949A1-8E66-E70E-80F4-78EB5DC3631E}"/>
              </a:ext>
            </a:extLst>
          </p:cNvPr>
          <p:cNvSpPr txBox="1"/>
          <p:nvPr/>
        </p:nvSpPr>
        <p:spPr>
          <a:xfrm>
            <a:off x="1035212" y="249157"/>
            <a:ext cx="4573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、探测器国内外情况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57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F586-26F5-F548-9FDD-23C0F105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0B87D0-CE6E-09BC-EB7E-65C0BBCC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89EC39A-9CB9-C870-879F-96740ACE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76" y="1551323"/>
            <a:ext cx="6339920" cy="18776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FC55BDF-52E2-4B8C-3F0E-2BDF904F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46" y="1555568"/>
            <a:ext cx="2228250" cy="184406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5A57804-DDF0-D6E6-65DA-8DF939B86A39}"/>
              </a:ext>
            </a:extLst>
          </p:cNvPr>
          <p:cNvSpPr/>
          <p:nvPr/>
        </p:nvSpPr>
        <p:spPr>
          <a:xfrm>
            <a:off x="989876" y="3908697"/>
            <a:ext cx="3599543" cy="1625600"/>
          </a:xfrm>
          <a:prstGeom prst="rect">
            <a:avLst/>
          </a:prstGeom>
          <a:noFill/>
          <a:ln w="381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EB9F934-E050-9309-024B-D9B64F2FAF0E}"/>
              </a:ext>
            </a:extLst>
          </p:cNvPr>
          <p:cNvSpPr txBox="1"/>
          <p:nvPr/>
        </p:nvSpPr>
        <p:spPr>
          <a:xfrm>
            <a:off x="1216942" y="4145967"/>
            <a:ext cx="3145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/>
              <a:t>单光子计数，无噪声计数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X</a:t>
            </a:r>
            <a:r>
              <a:rPr lang="zh-CN" altLang="en-US" b="1" dirty="0"/>
              <a:t>射线直接探测，信噪比高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/>
              <a:t>独立像素读出，计数率高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/>
              <a:t>读出帧频高（</a:t>
            </a:r>
            <a:r>
              <a:rPr lang="en-US" altLang="zh-CN" b="1" dirty="0"/>
              <a:t>kHz</a:t>
            </a:r>
            <a:r>
              <a:rPr lang="zh-CN" altLang="en-US" b="1" dirty="0"/>
              <a:t>以上）</a:t>
            </a:r>
            <a:endParaRPr lang="en-US" altLang="zh-CN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2682A44-0D0C-53BA-9917-8F8CA07DC77A}"/>
              </a:ext>
            </a:extLst>
          </p:cNvPr>
          <p:cNvSpPr txBox="1"/>
          <p:nvPr/>
        </p:nvSpPr>
        <p:spPr>
          <a:xfrm>
            <a:off x="952603" y="346693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优势特点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91E3653-37A6-143B-B025-B573B2F80414}"/>
              </a:ext>
            </a:extLst>
          </p:cNvPr>
          <p:cNvSpPr txBox="1"/>
          <p:nvPr/>
        </p:nvSpPr>
        <p:spPr>
          <a:xfrm>
            <a:off x="914400" y="5748656"/>
            <a:ext cx="8840882" cy="858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先进光源上用于散射、衍射、成像等领域，直接探测型像素阵列探测器成为主流。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HEPS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几乎所有的线站都配有像素型探测器。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FFE7A420-F311-1EAE-FFE3-CC2B5CFAE461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07FFBC4A-C751-1F3D-C36D-9AF0BFA73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9EB2FED-9A8F-CF16-8AB2-9FE66DE0DEE8}"/>
              </a:ext>
            </a:extLst>
          </p:cNvPr>
          <p:cNvSpPr txBox="1"/>
          <p:nvPr/>
        </p:nvSpPr>
        <p:spPr>
          <a:xfrm>
            <a:off x="914400" y="1007219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二维像素阵列探测器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FA8F3A-DBB4-0FCC-4F5F-6A9980C282AB}"/>
              </a:ext>
            </a:extLst>
          </p:cNvPr>
          <p:cNvSpPr txBox="1"/>
          <p:nvPr/>
        </p:nvSpPr>
        <p:spPr>
          <a:xfrm>
            <a:off x="1035212" y="249157"/>
            <a:ext cx="4621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、探测器国内外情况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A9680C1-E97D-CC52-676D-D811495A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8" y="3522097"/>
            <a:ext cx="4523616" cy="21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3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9F2CC-226A-AE82-4658-50574F996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904249-2C78-24D9-8B87-74332958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0FB06B9-F7E3-0C4D-746C-C6FC97D30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9" y="1555377"/>
            <a:ext cx="6114224" cy="32270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0EA31B-FD48-3AD8-ADD7-B41FC071CACA}"/>
              </a:ext>
            </a:extLst>
          </p:cNvPr>
          <p:cNvSpPr txBox="1"/>
          <p:nvPr/>
        </p:nvSpPr>
        <p:spPr>
          <a:xfrm>
            <a:off x="2307771" y="50599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探测器研发关键技术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AE5DBDA-DA05-E375-51A1-9B32F01603E2}"/>
              </a:ext>
            </a:extLst>
          </p:cNvPr>
          <p:cNvSpPr/>
          <p:nvPr/>
        </p:nvSpPr>
        <p:spPr>
          <a:xfrm>
            <a:off x="7636588" y="1168174"/>
            <a:ext cx="3870037" cy="4664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2B47E4-DFF3-120E-54F2-B4B09C665E44}"/>
              </a:ext>
            </a:extLst>
          </p:cNvPr>
          <p:cNvSpPr txBox="1"/>
          <p:nvPr/>
        </p:nvSpPr>
        <p:spPr>
          <a:xfrm>
            <a:off x="8014581" y="1951644"/>
            <a:ext cx="3251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Technologies for assembling </a:t>
            </a:r>
          </a:p>
          <a:p>
            <a:r>
              <a:rPr lang="en-US" altLang="zh-CN" b="1" dirty="0">
                <a:solidFill>
                  <a:srgbClr val="FFFF00"/>
                </a:solidFill>
              </a:rPr>
              <a:t>highly integrated detectors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BF231C-3321-158F-C5BA-3DC97A3F8D4F}"/>
              </a:ext>
            </a:extLst>
          </p:cNvPr>
          <p:cNvSpPr txBox="1"/>
          <p:nvPr/>
        </p:nvSpPr>
        <p:spPr>
          <a:xfrm>
            <a:off x="8477591" y="2783771"/>
            <a:ext cx="2736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ASIC Design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Sensor Design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Packaging technology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System electronics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DAQ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Mechanical structure and 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Thermal design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42D476-5AF6-BC73-4ADC-5EB61FB22EB3}"/>
              </a:ext>
            </a:extLst>
          </p:cNvPr>
          <p:cNvSpPr txBox="1"/>
          <p:nvPr/>
        </p:nvSpPr>
        <p:spPr>
          <a:xfrm>
            <a:off x="457200" y="5832536"/>
            <a:ext cx="880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探测器研发是一个系统工程，包括单项关键技术研发、系统集成、工程应用。</a:t>
            </a:r>
            <a:endParaRPr lang="en-US" altLang="zh-CN" b="1" dirty="0"/>
          </a:p>
          <a:p>
            <a:r>
              <a:rPr lang="zh-CN" altLang="en-US" b="1" dirty="0"/>
              <a:t>学科交叉，涉及半导体传感器、集成电路、半导体封装、机械、散热、软件系统等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57EFD05-4200-2F10-8692-085AF419D3CD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C4910D1-CC9D-D851-8442-4CF73F17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A58223-1A1E-A056-5339-D346327AB962}"/>
              </a:ext>
            </a:extLst>
          </p:cNvPr>
          <p:cNvSpPr txBox="1"/>
          <p:nvPr/>
        </p:nvSpPr>
        <p:spPr>
          <a:xfrm>
            <a:off x="1035212" y="249157"/>
            <a:ext cx="3962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、探测器关键技术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545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2EB09-5629-620C-F6DA-994AD3694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AB5274-1247-20DA-7C4E-942E4F3D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6A4853-D891-1D5A-4F60-978195BDDD89}"/>
              </a:ext>
            </a:extLst>
          </p:cNvPr>
          <p:cNvSpPr txBox="1"/>
          <p:nvPr/>
        </p:nvSpPr>
        <p:spPr>
          <a:xfrm>
            <a:off x="8477591" y="2783771"/>
            <a:ext cx="2736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ASIC Design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Sensor Design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Packaging technology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System electronics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DAQ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Mechanical structure and 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Thermal design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E96AA3C-B893-76DA-ECF3-412C15817BC4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ED494C93-0A41-AAED-AF0C-D64E6B602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96B5557-A5F6-4D88-B774-F8A500DB6003}"/>
              </a:ext>
            </a:extLst>
          </p:cNvPr>
          <p:cNvSpPr txBox="1"/>
          <p:nvPr/>
        </p:nvSpPr>
        <p:spPr>
          <a:xfrm>
            <a:off x="1072429" y="260732"/>
            <a:ext cx="790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EE8657F-6B70-9341-E936-776B1EF0040D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6DDA1B8-CDD3-C09B-7EC1-9B0D0F895624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B487D1-6122-D561-8173-6A10F62FAA29}"/>
              </a:ext>
            </a:extLst>
          </p:cNvPr>
          <p:cNvSpPr txBox="1"/>
          <p:nvPr/>
        </p:nvSpPr>
        <p:spPr>
          <a:xfrm>
            <a:off x="457200" y="1070712"/>
            <a:ext cx="82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实现单光子计数像素阵列探测器   </a:t>
            </a:r>
            <a:r>
              <a:rPr lang="zh-CN" altLang="en-US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关键技术突破</a:t>
            </a:r>
            <a:r>
              <a:rPr lang="en-US" altLang="zh-CN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原理样机研制</a:t>
            </a:r>
            <a:r>
              <a:rPr lang="en-US" altLang="zh-CN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工程应用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D53A2E2-85DD-70D0-419E-4C62FEE8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6" y="1642215"/>
            <a:ext cx="3969656" cy="26941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480909E-3C22-B495-2E6E-ECAE1FE3B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706" y="1419204"/>
            <a:ext cx="2983053" cy="2535595"/>
          </a:xfrm>
          <a:prstGeom prst="rect">
            <a:avLst/>
          </a:prstGeom>
        </p:spPr>
      </p:pic>
      <p:pic>
        <p:nvPicPr>
          <p:cNvPr id="19" name="图片 24">
            <a:extLst>
              <a:ext uri="{FF2B5EF4-FFF2-40B4-BE49-F238E27FC236}">
                <a16:creationId xmlns:a16="http://schemas.microsoft.com/office/drawing/2014/main" id="{EF7AA958-51AA-B70F-4E29-7DC3DE1E8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"/>
          <a:stretch>
            <a:fillRect/>
          </a:stretch>
        </p:blipFill>
        <p:spPr bwMode="auto">
          <a:xfrm>
            <a:off x="4883080" y="1642215"/>
            <a:ext cx="2838887" cy="22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03D434A-D65F-FB71-596B-45DAB7BE9111}"/>
              </a:ext>
            </a:extLst>
          </p:cNvPr>
          <p:cNvSpPr txBox="1"/>
          <p:nvPr/>
        </p:nvSpPr>
        <p:spPr>
          <a:xfrm>
            <a:off x="5696857" y="39212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原理样机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0E8B9EF-6A81-DE55-272B-D3AA99B628B2}"/>
              </a:ext>
            </a:extLst>
          </p:cNvPr>
          <p:cNvSpPr txBox="1"/>
          <p:nvPr/>
        </p:nvSpPr>
        <p:spPr>
          <a:xfrm>
            <a:off x="10031719" y="39669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工程样机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BFEF42F-2A2F-55ED-E689-5453663ABE3C}"/>
              </a:ext>
            </a:extLst>
          </p:cNvPr>
          <p:cNvSpPr/>
          <p:nvPr/>
        </p:nvSpPr>
        <p:spPr>
          <a:xfrm>
            <a:off x="1981199" y="1642215"/>
            <a:ext cx="907143" cy="875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77BC12A-9C47-F2B7-E53D-54104B48635B}"/>
              </a:ext>
            </a:extLst>
          </p:cNvPr>
          <p:cNvSpPr/>
          <p:nvPr/>
        </p:nvSpPr>
        <p:spPr>
          <a:xfrm>
            <a:off x="1981198" y="3029460"/>
            <a:ext cx="907143" cy="875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3438D137-BFD5-7C77-1269-7BB45EABF153}"/>
              </a:ext>
            </a:extLst>
          </p:cNvPr>
          <p:cNvCxnSpPr>
            <a:stCxn id="22" idx="6"/>
          </p:cNvCxnSpPr>
          <p:nvPr/>
        </p:nvCxnSpPr>
        <p:spPr>
          <a:xfrm>
            <a:off x="2888342" y="2080139"/>
            <a:ext cx="689429" cy="6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8CA32D27-D6FC-5C0C-B4B5-3E0DD4A498A5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2888341" y="2857834"/>
            <a:ext cx="689430" cy="6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C650DB1-5915-754F-0233-B2D4778ABCA7}"/>
              </a:ext>
            </a:extLst>
          </p:cNvPr>
          <p:cNvSpPr txBox="1"/>
          <p:nvPr/>
        </p:nvSpPr>
        <p:spPr>
          <a:xfrm>
            <a:off x="3513672" y="25631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系统集成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4D81F5C-F896-9ABF-FC20-260A8BF340CB}"/>
              </a:ext>
            </a:extLst>
          </p:cNvPr>
          <p:cNvSpPr txBox="1"/>
          <p:nvPr/>
        </p:nvSpPr>
        <p:spPr>
          <a:xfrm>
            <a:off x="604610" y="4397863"/>
            <a:ext cx="6090129" cy="1296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难点：</a:t>
            </a:r>
            <a:endParaRPr lang="en-US" altLang="zh-CN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国内空白，无成熟的产业链，从</a:t>
            </a:r>
            <a:r>
              <a:rPr lang="en-US" altLang="zh-CN" b="1" dirty="0"/>
              <a:t>0</a:t>
            </a:r>
            <a:r>
              <a:rPr lang="zh-CN" altLang="en-US" b="1" dirty="0"/>
              <a:t>到</a:t>
            </a:r>
            <a:r>
              <a:rPr lang="en-US" altLang="zh-CN" b="1" dirty="0"/>
              <a:t>1</a:t>
            </a:r>
            <a:r>
              <a:rPr lang="zh-CN" altLang="en-US" b="1" dirty="0"/>
              <a:t>，还要从</a:t>
            </a:r>
            <a:r>
              <a:rPr lang="en-US" altLang="zh-CN" b="1" dirty="0"/>
              <a:t>1</a:t>
            </a:r>
            <a:r>
              <a:rPr lang="zh-CN" altLang="en-US" b="1" dirty="0"/>
              <a:t>到</a:t>
            </a:r>
            <a:r>
              <a:rPr lang="en-US" altLang="zh-CN" b="1" dirty="0"/>
              <a:t>100</a:t>
            </a:r>
            <a:r>
              <a:rPr lang="zh-CN" altLang="en-US" b="1" dirty="0"/>
              <a:t>；</a:t>
            </a:r>
            <a:endParaRPr lang="en-US" altLang="zh-CN" b="1" dirty="0"/>
          </a:p>
          <a:p>
            <a:pPr>
              <a:lnSpc>
                <a:spcPct val="150000"/>
              </a:lnSpc>
            </a:pPr>
            <a:endParaRPr lang="en-US" altLang="zh-CN" b="1" dirty="0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249320C4-D1C5-5311-CCE5-9BBD30CFE3F5}"/>
              </a:ext>
            </a:extLst>
          </p:cNvPr>
          <p:cNvSpPr/>
          <p:nvPr/>
        </p:nvSpPr>
        <p:spPr>
          <a:xfrm>
            <a:off x="7880895" y="2523132"/>
            <a:ext cx="987334" cy="42103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9CE31A83-355E-D0DC-8445-560FFD5D66C8}"/>
              </a:ext>
            </a:extLst>
          </p:cNvPr>
          <p:cNvSpPr/>
          <p:nvPr/>
        </p:nvSpPr>
        <p:spPr>
          <a:xfrm>
            <a:off x="604610" y="5503748"/>
            <a:ext cx="10439400" cy="3538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740EEBD3-F112-BC68-3CD3-1526C3B616CD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0575924" y="5737657"/>
            <a:ext cx="0" cy="42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3B592BD-C895-D218-67FB-E7C96C1002E0}"/>
              </a:ext>
            </a:extLst>
          </p:cNvPr>
          <p:cNvCxnSpPr/>
          <p:nvPr/>
        </p:nvCxnSpPr>
        <p:spPr>
          <a:xfrm>
            <a:off x="9509124" y="5748770"/>
            <a:ext cx="0" cy="217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688464DB-040B-3A4E-3332-1D69797F8898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8655470" y="5776761"/>
            <a:ext cx="0" cy="445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CC7387F9-8FC5-DECC-1268-668066144F34}"/>
              </a:ext>
            </a:extLst>
          </p:cNvPr>
          <p:cNvSpPr txBox="1"/>
          <p:nvPr/>
        </p:nvSpPr>
        <p:spPr>
          <a:xfrm>
            <a:off x="10144544" y="54916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BF2B323-FABC-E71D-BF16-1B9D28BFD9DA}"/>
              </a:ext>
            </a:extLst>
          </p:cNvPr>
          <p:cNvSpPr txBox="1"/>
          <p:nvPr/>
        </p:nvSpPr>
        <p:spPr>
          <a:xfrm>
            <a:off x="10073222" y="615863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工程应用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58CAF4B-4A9F-5A97-7BFE-420B3F53886D}"/>
              </a:ext>
            </a:extLst>
          </p:cNvPr>
          <p:cNvSpPr txBox="1"/>
          <p:nvPr/>
        </p:nvSpPr>
        <p:spPr>
          <a:xfrm>
            <a:off x="9188869" y="54916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2024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6D7F442-681F-4380-0060-7D2CC9A62EA9}"/>
              </a:ext>
            </a:extLst>
          </p:cNvPr>
          <p:cNvSpPr txBox="1"/>
          <p:nvPr/>
        </p:nvSpPr>
        <p:spPr>
          <a:xfrm>
            <a:off x="9047876" y="593742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批量生产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6AFA156-AA7C-BEBE-A709-FA366222FB55}"/>
              </a:ext>
            </a:extLst>
          </p:cNvPr>
          <p:cNvSpPr txBox="1"/>
          <p:nvPr/>
        </p:nvSpPr>
        <p:spPr>
          <a:xfrm>
            <a:off x="8050176" y="622179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单模块验证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1535032-EB74-D7C2-CC46-53999941C048}"/>
              </a:ext>
            </a:extLst>
          </p:cNvPr>
          <p:cNvSpPr txBox="1"/>
          <p:nvPr/>
        </p:nvSpPr>
        <p:spPr>
          <a:xfrm>
            <a:off x="8275552" y="54857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48AF30D-685A-1523-261F-8B5A22E908AA}"/>
              </a:ext>
            </a:extLst>
          </p:cNvPr>
          <p:cNvSpPr txBox="1"/>
          <p:nvPr/>
        </p:nvSpPr>
        <p:spPr>
          <a:xfrm>
            <a:off x="7429678" y="54857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2708BB3-AF5A-4E7A-FA60-3409A34FEE6B}"/>
              </a:ext>
            </a:extLst>
          </p:cNvPr>
          <p:cNvCxnSpPr>
            <a:cxnSpLocks/>
          </p:cNvCxnSpPr>
          <p:nvPr/>
        </p:nvCxnSpPr>
        <p:spPr>
          <a:xfrm flipH="1">
            <a:off x="7523022" y="5776761"/>
            <a:ext cx="260425" cy="18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649A1A68-72A3-AF68-E3EF-CECC5B3228D0}"/>
              </a:ext>
            </a:extLst>
          </p:cNvPr>
          <p:cNvSpPr txBox="1"/>
          <p:nvPr/>
        </p:nvSpPr>
        <p:spPr>
          <a:xfrm>
            <a:off x="6753346" y="5966484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V2</a:t>
            </a:r>
            <a:r>
              <a:rPr lang="zh-CN" altLang="en-US" sz="1600" b="1" dirty="0"/>
              <a:t>版设计</a:t>
            </a:r>
            <a:endParaRPr lang="en-US" altLang="zh-CN" sz="1600" b="1" dirty="0"/>
          </a:p>
          <a:p>
            <a:r>
              <a:rPr lang="zh-CN" altLang="en-US" sz="1600" b="1" dirty="0"/>
              <a:t>工程任务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D34C1EB-13E7-12A3-890D-C8E94DC33A0F}"/>
              </a:ext>
            </a:extLst>
          </p:cNvPr>
          <p:cNvSpPr txBox="1"/>
          <p:nvPr/>
        </p:nvSpPr>
        <p:spPr>
          <a:xfrm>
            <a:off x="6485656" y="54916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E7A63A9-5869-C9F5-0798-A1016638788B}"/>
              </a:ext>
            </a:extLst>
          </p:cNvPr>
          <p:cNvSpPr txBox="1"/>
          <p:nvPr/>
        </p:nvSpPr>
        <p:spPr>
          <a:xfrm>
            <a:off x="5572339" y="548097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A987E5F-8CF8-01EE-5C52-DAFED70AEEC1}"/>
              </a:ext>
            </a:extLst>
          </p:cNvPr>
          <p:cNvCxnSpPr>
            <a:cxnSpLocks/>
          </p:cNvCxnSpPr>
          <p:nvPr/>
        </p:nvCxnSpPr>
        <p:spPr>
          <a:xfrm>
            <a:off x="6834469" y="5725628"/>
            <a:ext cx="184442" cy="27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049AAF5F-ECEF-A823-97D2-87E58271B697}"/>
              </a:ext>
            </a:extLst>
          </p:cNvPr>
          <p:cNvSpPr txBox="1"/>
          <p:nvPr/>
        </p:nvSpPr>
        <p:spPr>
          <a:xfrm>
            <a:off x="4643670" y="548829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2019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4095F37-C60D-E40C-A124-D1A6F87AFE49}"/>
              </a:ext>
            </a:extLst>
          </p:cNvPr>
          <p:cNvSpPr txBox="1"/>
          <p:nvPr/>
        </p:nvSpPr>
        <p:spPr>
          <a:xfrm>
            <a:off x="3693987" y="54960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2018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B0A588E-B1DE-AAC0-97BE-9DF857620D48}"/>
              </a:ext>
            </a:extLst>
          </p:cNvPr>
          <p:cNvSpPr txBox="1"/>
          <p:nvPr/>
        </p:nvSpPr>
        <p:spPr>
          <a:xfrm>
            <a:off x="2794521" y="55037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2017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F3C6D2F-40AE-BCB1-4C08-AF29A8318657}"/>
              </a:ext>
            </a:extLst>
          </p:cNvPr>
          <p:cNvSpPr txBox="1"/>
          <p:nvPr/>
        </p:nvSpPr>
        <p:spPr>
          <a:xfrm>
            <a:off x="1810288" y="548097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2016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EB2B642-0D23-9A09-E98B-443391D0B2BF}"/>
              </a:ext>
            </a:extLst>
          </p:cNvPr>
          <p:cNvSpPr txBox="1"/>
          <p:nvPr/>
        </p:nvSpPr>
        <p:spPr>
          <a:xfrm>
            <a:off x="756220" y="550374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…2015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0" name="左大括号 49">
            <a:extLst>
              <a:ext uri="{FF2B5EF4-FFF2-40B4-BE49-F238E27FC236}">
                <a16:creationId xmlns:a16="http://schemas.microsoft.com/office/drawing/2014/main" id="{EFD3A71B-E2CA-907B-EBDE-79632E094D9C}"/>
              </a:ext>
            </a:extLst>
          </p:cNvPr>
          <p:cNvSpPr/>
          <p:nvPr/>
        </p:nvSpPr>
        <p:spPr>
          <a:xfrm rot="16200000">
            <a:off x="5236892" y="4893524"/>
            <a:ext cx="278225" cy="22519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左大括号 50">
            <a:extLst>
              <a:ext uri="{FF2B5EF4-FFF2-40B4-BE49-F238E27FC236}">
                <a16:creationId xmlns:a16="http://schemas.microsoft.com/office/drawing/2014/main" id="{0C551FF7-A025-4B1D-C249-3744F6BAED6B}"/>
              </a:ext>
            </a:extLst>
          </p:cNvPr>
          <p:cNvSpPr/>
          <p:nvPr/>
        </p:nvSpPr>
        <p:spPr>
          <a:xfrm rot="16200000">
            <a:off x="2349366" y="4591051"/>
            <a:ext cx="316960" cy="2911119"/>
          </a:xfrm>
          <a:prstGeom prst="lef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1A03C5E-574B-65FB-3644-5CC8106110F4}"/>
              </a:ext>
            </a:extLst>
          </p:cNvPr>
          <p:cNvSpPr txBox="1"/>
          <p:nvPr/>
        </p:nvSpPr>
        <p:spPr>
          <a:xfrm>
            <a:off x="1072429" y="6204797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关键技术研发，第一代原理样机</a:t>
            </a:r>
            <a:endParaRPr lang="en-US" altLang="zh-CN" sz="1600" b="1" dirty="0"/>
          </a:p>
          <a:p>
            <a:pPr algn="ctr"/>
            <a:r>
              <a:rPr lang="en-US" altLang="zh-CN" sz="1600" b="1" dirty="0"/>
              <a:t>HEPS-TF</a:t>
            </a:r>
            <a:r>
              <a:rPr lang="zh-CN" altLang="en-US" sz="1600" b="1" dirty="0"/>
              <a:t>支持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2DC96DA-07BB-3E62-DC9D-B891C19F51CC}"/>
              </a:ext>
            </a:extLst>
          </p:cNvPr>
          <p:cNvSpPr txBox="1"/>
          <p:nvPr/>
        </p:nvSpPr>
        <p:spPr>
          <a:xfrm>
            <a:off x="4707218" y="6157997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空白期</a:t>
            </a:r>
            <a:endParaRPr lang="en-US" altLang="zh-CN" sz="1600" b="1" dirty="0"/>
          </a:p>
          <a:p>
            <a:pPr algn="ctr"/>
            <a:r>
              <a:rPr lang="en-US" altLang="zh-CN" sz="1600" b="1" dirty="0"/>
              <a:t>TSV</a:t>
            </a:r>
            <a:r>
              <a:rPr lang="zh-CN" altLang="en-US" sz="1600" b="1" dirty="0"/>
              <a:t>技术探索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D817AB85-FEA3-501F-F08D-B904D8E52A49}"/>
              </a:ext>
            </a:extLst>
          </p:cNvPr>
          <p:cNvSpPr/>
          <p:nvPr/>
        </p:nvSpPr>
        <p:spPr>
          <a:xfrm>
            <a:off x="6557432" y="5438207"/>
            <a:ext cx="4582283" cy="445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8C3B9B9-2A3B-CD7E-AF57-EBFB6DAAB719}"/>
              </a:ext>
            </a:extLst>
          </p:cNvPr>
          <p:cNvSpPr txBox="1"/>
          <p:nvPr/>
        </p:nvSpPr>
        <p:spPr>
          <a:xfrm>
            <a:off x="7923156" y="30351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需求推动</a:t>
            </a:r>
            <a:endParaRPr lang="en-US" altLang="zh-CN" sz="1400" b="1" dirty="0"/>
          </a:p>
          <a:p>
            <a:r>
              <a:rPr lang="zh-CN" altLang="en-US" sz="1400" b="1" dirty="0"/>
              <a:t>经费保障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741BC9C-7E1C-9F1B-CC43-0C741059FB8B}"/>
              </a:ext>
            </a:extLst>
          </p:cNvPr>
          <p:cNvSpPr txBox="1"/>
          <p:nvPr/>
        </p:nvSpPr>
        <p:spPr>
          <a:xfrm>
            <a:off x="3766380" y="648424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BPIX20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1B1C43-D4B0-8013-244E-181E3923DEBB}"/>
              </a:ext>
            </a:extLst>
          </p:cNvPr>
          <p:cNvSpPr txBox="1"/>
          <p:nvPr/>
        </p:nvSpPr>
        <p:spPr>
          <a:xfrm>
            <a:off x="8664842" y="494588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BPIX40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3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50AC8-5A80-3934-83F7-01628E887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F24DAD-5AE6-52EB-FEB0-F2661C4C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8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2201EF7-0CBF-E4F5-1D2A-DAC15DB73608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36AFA24-CB6A-66D2-F682-2AD616E6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2FF6CA0-77B7-F742-606F-95D802F36D2C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4C7A6C79-7C83-23B1-5923-48664E80DA1F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9840A4-6BDA-5A01-6FEE-1D66F481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7" y="1094784"/>
            <a:ext cx="1761724" cy="23489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7B8AFB-CDD4-02D8-037A-A9EB56ED58EB}"/>
              </a:ext>
            </a:extLst>
          </p:cNvPr>
          <p:cNvSpPr txBox="1"/>
          <p:nvPr/>
        </p:nvSpPr>
        <p:spPr>
          <a:xfrm flipH="1">
            <a:off x="707513" y="3403449"/>
            <a:ext cx="145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ASIC</a:t>
            </a:r>
            <a:r>
              <a:rPr lang="zh-CN" altLang="en-US" b="1" dirty="0"/>
              <a:t>工程批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132B1A-EF32-9734-7C9C-5BDAFF762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01" r="7601" b="9051"/>
          <a:stretch/>
        </p:blipFill>
        <p:spPr>
          <a:xfrm>
            <a:off x="2644156" y="1084054"/>
            <a:ext cx="2257684" cy="22918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F6A201-0361-1EAA-0E9B-304DB99F3175}"/>
              </a:ext>
            </a:extLst>
          </p:cNvPr>
          <p:cNvSpPr txBox="1"/>
          <p:nvPr/>
        </p:nvSpPr>
        <p:spPr>
          <a:xfrm>
            <a:off x="3153609" y="3406799"/>
            <a:ext cx="1536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6</a:t>
            </a:r>
            <a:r>
              <a:rPr lang="zh-CN" altLang="en-US" b="1" dirty="0"/>
              <a:t>寸</a:t>
            </a:r>
            <a:r>
              <a:rPr lang="en-US" altLang="zh-CN" b="1" dirty="0"/>
              <a:t>Sensor</a:t>
            </a:r>
            <a:endParaRPr lang="zh-CN" altLang="en-US" dirty="0"/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9021A8D-D2C9-0D84-8706-53D07B378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09" y="1094784"/>
            <a:ext cx="3057046" cy="2291887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A20E270D-2FFC-B829-6933-73D82625E192}"/>
              </a:ext>
            </a:extLst>
          </p:cNvPr>
          <p:cNvSpPr txBox="1"/>
          <p:nvPr/>
        </p:nvSpPr>
        <p:spPr>
          <a:xfrm>
            <a:off x="5848857" y="3403449"/>
            <a:ext cx="145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模块封装</a:t>
            </a: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7FA4E9C2-6ACA-F6F5-EA2F-8E4AFE770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47" y="1057303"/>
            <a:ext cx="3055848" cy="2291886"/>
          </a:xfrm>
          <a:prstGeom prst="rect">
            <a:avLst/>
          </a:prstGeom>
        </p:spPr>
      </p:pic>
      <p:graphicFrame>
        <p:nvGraphicFramePr>
          <p:cNvPr id="59" name="表格 58">
            <a:extLst>
              <a:ext uri="{FF2B5EF4-FFF2-40B4-BE49-F238E27FC236}">
                <a16:creationId xmlns:a16="http://schemas.microsoft.com/office/drawing/2014/main" id="{03B3AF44-08CA-3475-F736-62350D877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75413"/>
              </p:ext>
            </p:extLst>
          </p:nvPr>
        </p:nvGraphicFramePr>
        <p:xfrm>
          <a:off x="454136" y="3816512"/>
          <a:ext cx="4827118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912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1929026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1794180">
                  <a:extLst>
                    <a:ext uri="{9D8B030D-6E8A-4147-A177-3AD203B41FA5}">
                      <a16:colId xmlns:a16="http://schemas.microsoft.com/office/drawing/2014/main" val="657738564"/>
                    </a:ext>
                  </a:extLst>
                </a:gridCol>
              </a:tblGrid>
              <a:tr h="3121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V1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V2-new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Sensor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320um silicon PIN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450-500μm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Pixel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150umX150um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140umX140um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module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208X288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256X576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&gt;1Mcps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&gt;1Mcps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1KHz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809198"/>
                  </a:ext>
                </a:extLst>
              </a:tr>
              <a:tr h="4823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 Range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8-20keV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&gt;6keV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861863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94043"/>
                  </a:ext>
                </a:extLst>
              </a:tr>
              <a:tr h="283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 pixel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&lt;1‰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&lt;1‰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43877"/>
                  </a:ext>
                </a:extLst>
              </a:tr>
            </a:tbl>
          </a:graphicData>
        </a:graphic>
      </p:graphicFrame>
      <p:pic>
        <p:nvPicPr>
          <p:cNvPr id="60" name="图片 59">
            <a:extLst>
              <a:ext uri="{FF2B5EF4-FFF2-40B4-BE49-F238E27FC236}">
                <a16:creationId xmlns:a16="http://schemas.microsoft.com/office/drawing/2014/main" id="{79C28A8D-8BC1-A044-324A-E6A807691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10" y="4098989"/>
            <a:ext cx="3331038" cy="2498279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EC269F0C-C953-C193-5752-587037367118}"/>
              </a:ext>
            </a:extLst>
          </p:cNvPr>
          <p:cNvSpPr txBox="1"/>
          <p:nvPr/>
        </p:nvSpPr>
        <p:spPr>
          <a:xfrm>
            <a:off x="8942612" y="3375945"/>
            <a:ext cx="20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探测器模块模块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A2C561-3532-83F1-AFBF-7788B443950B}"/>
              </a:ext>
            </a:extLst>
          </p:cNvPr>
          <p:cNvSpPr txBox="1"/>
          <p:nvPr/>
        </p:nvSpPr>
        <p:spPr>
          <a:xfrm>
            <a:off x="1072429" y="260732"/>
            <a:ext cx="790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F6F31D-643F-A6C0-BA87-28A35B1CD2C6}"/>
              </a:ext>
            </a:extLst>
          </p:cNvPr>
          <p:cNvSpPr txBox="1"/>
          <p:nvPr/>
        </p:nvSpPr>
        <p:spPr>
          <a:xfrm>
            <a:off x="5281254" y="4055466"/>
            <a:ext cx="35381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140μm</a:t>
            </a:r>
            <a:r>
              <a:rPr lang="zh-CN" altLang="en-US" b="1" dirty="0"/>
              <a:t>计数型</a:t>
            </a:r>
            <a:r>
              <a:rPr lang="en-US" altLang="zh-CN" b="1" dirty="0"/>
              <a:t>ASIC</a:t>
            </a:r>
            <a:r>
              <a:rPr lang="zh-CN" altLang="en-US" b="1" dirty="0"/>
              <a:t>得到验证，</a:t>
            </a:r>
            <a:endParaRPr lang="en-US" altLang="zh-CN" b="1" dirty="0"/>
          </a:p>
          <a:p>
            <a:r>
              <a:rPr lang="en-US" altLang="zh-CN" b="1" dirty="0"/>
              <a:t>     </a:t>
            </a:r>
            <a:r>
              <a:rPr lang="zh-CN" altLang="en-US" b="1" dirty="0"/>
              <a:t>性能达到工程应用目标。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硅基</a:t>
            </a:r>
            <a:r>
              <a:rPr lang="en-US" altLang="zh-CN" b="1" dirty="0"/>
              <a:t>PIN</a:t>
            </a:r>
            <a:r>
              <a:rPr lang="zh-CN" altLang="en-US" b="1" dirty="0"/>
              <a:t>像素</a:t>
            </a:r>
            <a:r>
              <a:rPr lang="en-US" altLang="zh-CN" b="1" dirty="0"/>
              <a:t>-6</a:t>
            </a:r>
            <a:r>
              <a:rPr lang="zh-CN" altLang="en-US" b="1" dirty="0"/>
              <a:t>寸晶圆完全成</a:t>
            </a:r>
            <a:endParaRPr lang="en-US" altLang="zh-CN" b="1" dirty="0"/>
          </a:p>
          <a:p>
            <a:r>
              <a:rPr lang="en-US" altLang="zh-CN" b="1" dirty="0"/>
              <a:t>     </a:t>
            </a:r>
            <a:r>
              <a:rPr lang="zh-CN" altLang="en-US" b="1" dirty="0"/>
              <a:t>熟，</a:t>
            </a:r>
            <a:r>
              <a:rPr lang="en-US" altLang="zh-CN" b="1" dirty="0"/>
              <a:t>1nA/cm</a:t>
            </a:r>
            <a:r>
              <a:rPr lang="en-US" altLang="zh-CN" b="1" baseline="30000" dirty="0"/>
              <a:t>2</a:t>
            </a:r>
            <a:r>
              <a:rPr lang="en-US" altLang="zh-CN" b="1" dirty="0"/>
              <a:t>, VB&gt;500V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封装工艺：开发各种封装方案</a:t>
            </a:r>
            <a:endParaRPr lang="en-US" altLang="zh-CN" b="1" dirty="0"/>
          </a:p>
          <a:p>
            <a:r>
              <a:rPr lang="en-US" altLang="zh-CN" b="1" dirty="0"/>
              <a:t>     TSV, In-In</a:t>
            </a:r>
            <a:r>
              <a:rPr lang="zh-CN" altLang="en-US" b="1" dirty="0"/>
              <a:t>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电子学系统：万兆</a:t>
            </a:r>
            <a:r>
              <a:rPr lang="en-US" altLang="zh-CN" b="1" dirty="0"/>
              <a:t>-100</a:t>
            </a:r>
            <a:r>
              <a:rPr lang="zh-CN" altLang="en-US" b="1" dirty="0"/>
              <a:t>万兆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刻度：软件，算法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DAQ</a:t>
            </a:r>
            <a:r>
              <a:rPr lang="zh-CN" altLang="en-US" b="1" dirty="0"/>
              <a:t>：交互</a:t>
            </a:r>
          </a:p>
        </p:txBody>
      </p:sp>
    </p:spTree>
    <p:extLst>
      <p:ext uri="{BB962C8B-B14F-4D97-AF65-F5344CB8AC3E}">
        <p14:creationId xmlns:p14="http://schemas.microsoft.com/office/powerpoint/2010/main" val="376015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66E7-1038-0006-D75C-A1DD83AF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6EC1BF-DC96-5497-2EBB-D680AFAE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ADB11-C73B-43A0-8E0D-A6300BD26FB8}" type="slidenum">
              <a:rPr lang="zh-CN" altLang="en-US" smtClean="0"/>
              <a:t>9</a:t>
            </a:fld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2B3D8BF-BE40-21E0-4B47-2F95FF945D4F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9997F2D8-3B58-2DC6-595B-9D0AA97C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2208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368CDCE-28F1-CEC5-E247-2247370397A0}"/>
              </a:ext>
            </a:extLst>
          </p:cNvPr>
          <p:cNvCxnSpPr/>
          <p:nvPr/>
        </p:nvCxnSpPr>
        <p:spPr>
          <a:xfrm>
            <a:off x="0" y="920575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73B2905-C36A-B574-F896-22FA8733EFC1}"/>
              </a:ext>
            </a:extLst>
          </p:cNvPr>
          <p:cNvSpPr txBox="1">
            <a:spLocks/>
          </p:cNvSpPr>
          <p:nvPr/>
        </p:nvSpPr>
        <p:spPr>
          <a:xfrm>
            <a:off x="10834914" y="6356350"/>
            <a:ext cx="518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DADB11-C73B-43A0-8E0D-A6300BD26FB8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7F8F704-4873-D40C-E234-34F736EF60E1}"/>
              </a:ext>
            </a:extLst>
          </p:cNvPr>
          <p:cNvSpPr txBox="1"/>
          <p:nvPr/>
        </p:nvSpPr>
        <p:spPr>
          <a:xfrm>
            <a:off x="1072429" y="260732"/>
            <a:ext cx="790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HEPS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探测器进展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二维像素阵列探测器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75B6DE-AF43-F8AC-E6B1-104A00D8FE6D}"/>
              </a:ext>
            </a:extLst>
          </p:cNvPr>
          <p:cNvSpPr txBox="1"/>
          <p:nvPr/>
        </p:nvSpPr>
        <p:spPr>
          <a:xfrm>
            <a:off x="669795" y="1064467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ASIC</a:t>
            </a:r>
            <a:r>
              <a:rPr lang="zh-CN" altLang="en-US" sz="2400" b="1" dirty="0"/>
              <a:t>芯片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DC76003-0091-6C5A-9C3F-F9BB049F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1" y="1656546"/>
            <a:ext cx="6129173" cy="22795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0495899-FC65-9DA3-E248-6191572464D1}"/>
              </a:ext>
            </a:extLst>
          </p:cNvPr>
          <p:cNvSpPr txBox="1"/>
          <p:nvPr/>
        </p:nvSpPr>
        <p:spPr>
          <a:xfrm>
            <a:off x="1700879" y="4066516"/>
            <a:ext cx="324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典型的计数型</a:t>
            </a:r>
            <a:r>
              <a:rPr lang="en-US" altLang="zh-CN" dirty="0"/>
              <a:t>ASIC</a:t>
            </a:r>
            <a:r>
              <a:rPr lang="zh-CN" altLang="en-US" dirty="0"/>
              <a:t>芯片架构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CB0759-8998-DF50-15F1-60EBFE933384}"/>
              </a:ext>
            </a:extLst>
          </p:cNvPr>
          <p:cNvSpPr txBox="1"/>
          <p:nvPr/>
        </p:nvSpPr>
        <p:spPr>
          <a:xfrm>
            <a:off x="338205" y="4700533"/>
            <a:ext cx="35654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像素尺寸：</a:t>
            </a:r>
            <a:r>
              <a:rPr lang="en-US" altLang="zh-CN" b="1" dirty="0"/>
              <a:t>140μm×140μm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单芯片规模：</a:t>
            </a:r>
            <a:r>
              <a:rPr lang="en-US" altLang="zh-CN" b="1" dirty="0"/>
              <a:t>96×128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阈值数量：</a:t>
            </a:r>
            <a:r>
              <a:rPr lang="en-US" altLang="zh-CN" b="1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计数率：</a:t>
            </a:r>
            <a:r>
              <a:rPr lang="en-US" altLang="zh-CN" b="1" dirty="0"/>
              <a:t>&gt;1Mcps/pixel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帧频</a:t>
            </a:r>
            <a:r>
              <a:rPr lang="en-US" altLang="zh-CN" b="1" dirty="0"/>
              <a:t>:1kHz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工艺</a:t>
            </a:r>
            <a:r>
              <a:rPr lang="en-US" altLang="zh-CN" b="1" dirty="0"/>
              <a:t>:130nm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功耗</a:t>
            </a:r>
            <a:r>
              <a:rPr lang="en-US" altLang="zh-CN" b="1" dirty="0"/>
              <a:t>:</a:t>
            </a:r>
            <a:r>
              <a:rPr lang="zh-CN" altLang="en-US" b="1" dirty="0"/>
              <a:t>模拟</a:t>
            </a:r>
            <a:r>
              <a:rPr lang="en-US" altLang="zh-CN" b="1" dirty="0"/>
              <a:t>250mA+</a:t>
            </a:r>
            <a:r>
              <a:rPr lang="zh-CN" altLang="en-US" b="1" dirty="0"/>
              <a:t>数字</a:t>
            </a:r>
            <a:r>
              <a:rPr lang="en-US" altLang="zh-CN" b="1" dirty="0"/>
              <a:t>150mA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C839D9-81F2-84C1-39C2-9865EB461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29" y="1633469"/>
            <a:ext cx="2462458" cy="2238620"/>
          </a:xfrm>
          <a:prstGeom prst="rect">
            <a:avLst/>
          </a:prstGeom>
        </p:spPr>
      </p:pic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B77E4236-7646-4387-A24D-CB85CD1E2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993853"/>
              </p:ext>
            </p:extLst>
          </p:nvPr>
        </p:nvGraphicFramePr>
        <p:xfrm>
          <a:off x="4571774" y="4386262"/>
          <a:ext cx="3623190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9FE2BF10-2530-012C-2725-D249BEE5CE7F}"/>
              </a:ext>
            </a:extLst>
          </p:cNvPr>
          <p:cNvSpPr txBox="1"/>
          <p:nvPr/>
        </p:nvSpPr>
        <p:spPr>
          <a:xfrm>
            <a:off x="8560377" y="5346863"/>
            <a:ext cx="3160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sigma=9.5mV</a:t>
            </a:r>
            <a:r>
              <a:rPr lang="zh-CN" altLang="zh-CN" sz="18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en-US" altLang="zh-CN" sz="18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ENC</a:t>
            </a:r>
            <a:r>
              <a:rPr lang="zh-CN" altLang="zh-CN" sz="18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大约</a:t>
            </a:r>
            <a:r>
              <a:rPr lang="en-US" altLang="zh-CN" sz="18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95e</a:t>
            </a:r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FEDB02A-471B-C9FC-EFF7-7CE67842D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16888" y="1858080"/>
            <a:ext cx="2556151" cy="18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50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4470</TotalTime>
  <Words>1070</Words>
  <Application>Microsoft Office PowerPoint</Application>
  <PresentationFormat>宽屏</PresentationFormat>
  <Paragraphs>257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黑体</vt:lpstr>
      <vt:lpstr>微软雅黑</vt:lpstr>
      <vt:lpstr>Arial</vt:lpstr>
      <vt:lpstr>Times New Roman</vt:lpstr>
      <vt:lpstr>Wingdings</vt:lpstr>
      <vt:lpstr>Office 主题​​</vt:lpstr>
      <vt:lpstr>基于BPIX芯片的大规模像素探测器研 制及进展 </vt:lpstr>
      <vt:lpstr>内容：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jie li</dc:creator>
  <cp:lastModifiedBy>jie li</cp:lastModifiedBy>
  <cp:revision>29</cp:revision>
  <dcterms:created xsi:type="dcterms:W3CDTF">2025-03-20T00:36:16Z</dcterms:created>
  <dcterms:modified xsi:type="dcterms:W3CDTF">2025-07-16T10:59:13Z</dcterms:modified>
</cp:coreProperties>
</file>