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256" r:id="rId5"/>
    <p:sldId id="475" r:id="rId7"/>
    <p:sldId id="476" r:id="rId8"/>
    <p:sldId id="479" r:id="rId9"/>
    <p:sldId id="513" r:id="rId10"/>
    <p:sldId id="538" r:id="rId11"/>
    <p:sldId id="539" r:id="rId12"/>
    <p:sldId id="529" r:id="rId13"/>
    <p:sldId id="537" r:id="rId14"/>
    <p:sldId id="536" r:id="rId15"/>
    <p:sldId id="531" r:id="rId16"/>
    <p:sldId id="534" r:id="rId17"/>
    <p:sldId id="533" r:id="rId18"/>
    <p:sldId id="535" r:id="rId19"/>
    <p:sldId id="502" r:id="rId20"/>
    <p:sldId id="427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954" y="180"/>
      </p:cViewPr>
      <p:guideLst>
        <p:guide orient="horz" pos="222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gs" Target="tags/tag8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72102-1432-4831-80E8-630E3DAD1E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1604D-9505-485E-96DC-C630F0666E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42D6E6-952F-4DDB-8C78-C84BF6AB09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069" y="1243013"/>
            <a:ext cx="5968999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961D6E-ECD4-476E-8FCD-FB1FEF9DDC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355868"/>
            <a:ext cx="12192000" cy="25021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 descr="\\DROBO-FS\QuickDrops\JB\PPTX NG\Droplets\LightingOverlay.png"/>
          <p:cNvPicPr>
            <a:picLocks noChangeAspect="1" noChangeArrowheads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7878" y="1830535"/>
            <a:ext cx="5284124" cy="253110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694011"/>
            <a:ext cx="9144000" cy="1406636"/>
          </a:xfr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655128"/>
            <a:ext cx="9144000" cy="123859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96A1-BE57-4DEA-AA01-11AA4A27450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7DCD-A2DD-4B0C-AB8A-F33BCC148565}" type="slidenum">
              <a:rPr lang="zh-CN" altLang="en-US" smtClean="0"/>
            </a:fld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74073" y="272935"/>
            <a:ext cx="2924694" cy="721822"/>
            <a:chOff x="374073" y="272935"/>
            <a:chExt cx="2924694" cy="721822"/>
          </a:xfrm>
        </p:grpSpPr>
        <p:pic>
          <p:nvPicPr>
            <p:cNvPr id="1026" name="Picture 2" descr="http://www.ccnu.edu.cn/__local/7/B7/24/0EA1E510D6F171BBEA51CFF88E8_A12ECAAB_5EDF.jpg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73" y="272935"/>
              <a:ext cx="721822" cy="721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ccnu.edu.cn/__local/D/BF/7F/E13D2FCC39EC7FDF12582E3298E_B54B2C8C_3F8F5.png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715" y="385073"/>
              <a:ext cx="1430481" cy="375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本框 11"/>
            <p:cNvSpPr txBox="1"/>
            <p:nvPr userDrawn="1"/>
          </p:nvSpPr>
          <p:spPr>
            <a:xfrm>
              <a:off x="1120833" y="714039"/>
              <a:ext cx="2177934" cy="24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0" i="0" kern="1200" dirty="0">
                  <a:solidFill>
                    <a:srgbClr val="00566D"/>
                  </a:solidFill>
                  <a:effectLst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Central China Normal University</a:t>
              </a:r>
              <a:endParaRPr lang="zh-CN" altLang="en-US" sz="1000" dirty="0">
                <a:solidFill>
                  <a:srgbClr val="00566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3103880" y="345440"/>
            <a:ext cx="7148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08B96-A76D-4472-B296-A5D969D56FE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7DCD-A2DD-4B0C-AB8A-F33BCC1485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823F-B9F3-40AD-9229-039BDC3D461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7DCD-A2DD-4B0C-AB8A-F33BCC1485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DE5A-7902-454C-89EB-958ACE69F21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423-3039-4586-B5BF-F44B7312C0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7B83-55C6-4B5E-AD21-D2046055330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423-3039-4586-B5BF-F44B7312C0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CB6C0-8142-4B26-89C1-841E37269A6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423-3039-4586-B5BF-F44B7312C0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3758-3DDE-4F39-91B9-3A5DDC3DFFFD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423-3039-4586-B5BF-F44B7312C0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67CE-160F-441F-B10D-022916362F5C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423-3039-4586-B5BF-F44B7312C0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7185-FD35-4E21-91C1-0FD39BA7FB8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423-3039-4586-B5BF-F44B7312C0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BBA4-857B-4EE8-84EE-4A1BE215DED8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423-3039-4586-B5BF-F44B7312C0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B0B9E-12EE-4767-B603-0CD3932706A8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423-3039-4586-B5BF-F44B7312C0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4267-63BD-42C4-9F3C-C0358EF0260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7DCD-A2DD-4B0C-AB8A-F33BCC148565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772145"/>
            <a:ext cx="12192000" cy="45719"/>
          </a:xfrm>
          <a:prstGeom prst="rect">
            <a:avLst/>
          </a:prstGeom>
          <a:solidFill>
            <a:srgbClr val="0056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9750828" y="102885"/>
            <a:ext cx="2441171" cy="602487"/>
            <a:chOff x="374073" y="272935"/>
            <a:chExt cx="2924694" cy="721822"/>
          </a:xfrm>
        </p:grpSpPr>
        <p:pic>
          <p:nvPicPr>
            <p:cNvPr id="9" name="Picture 2" descr="http://www.ccnu.edu.cn/__local/7/B7/24/0EA1E510D6F171BBEA51CFF88E8_A12ECAAB_5EDF.jpg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73" y="272935"/>
              <a:ext cx="721822" cy="721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www.ccnu.edu.cn/__local/D/BF/7F/E13D2FCC39EC7FDF12582E3298E_B54B2C8C_3F8F5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715" y="385073"/>
              <a:ext cx="1430481" cy="375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本框 10"/>
            <p:cNvSpPr txBox="1"/>
            <p:nvPr userDrawn="1"/>
          </p:nvSpPr>
          <p:spPr>
            <a:xfrm>
              <a:off x="1120832" y="714039"/>
              <a:ext cx="2177935" cy="256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b="0" i="0" kern="1200" dirty="0">
                  <a:solidFill>
                    <a:srgbClr val="00566D"/>
                  </a:solidFill>
                  <a:effectLst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Central China Normal University</a:t>
              </a:r>
              <a:endParaRPr lang="zh-CN" altLang="en-US" sz="800" dirty="0">
                <a:solidFill>
                  <a:srgbClr val="00566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AA59F-8BD6-4D56-831E-FEEACF313B1D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423-3039-4586-B5BF-F44B7312C0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1338-C316-4BFF-944B-87478BA17D1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423-3039-4586-B5BF-F44B7312C0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1AA7-C8D8-47B0-9FCC-93081B348747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423-3039-4586-B5BF-F44B7312C0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1755019" cy="365125"/>
          </a:xfrm>
        </p:spPr>
        <p:txBody>
          <a:bodyPr/>
          <a:lstStyle/>
          <a:p>
            <a:r>
              <a:rPr lang="en-US" altLang="zh-CN" dirty="0"/>
              <a:t>2016/5/29</a:t>
            </a: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64152" y="6356351"/>
            <a:ext cx="6096000" cy="365125"/>
          </a:xfrm>
        </p:spPr>
        <p:txBody>
          <a:bodyPr/>
          <a:lstStyle/>
          <a:p>
            <a:r>
              <a:rPr lang="en-US" altLang="zh-CN" dirty="0"/>
              <a:t>ALICE ITS</a:t>
            </a:r>
            <a:r>
              <a:rPr lang="zh-CN" altLang="en-US"/>
              <a:t>单片式有源像素传感器的低噪声前端电子学的研究与实现</a:t>
            </a: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1085" y="6356351"/>
            <a:ext cx="2122715" cy="365125"/>
          </a:xfrm>
        </p:spPr>
        <p:txBody>
          <a:bodyPr/>
          <a:lstStyle/>
          <a:p>
            <a:fld id="{D8B908CE-BB1D-4880-B289-6212B94EF5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2016/5/29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ALICE ITS</a:t>
            </a:r>
            <a:r>
              <a:rPr lang="zh-CN" altLang="en-US"/>
              <a:t>单片式有源像素传感器的低噪声前端电子学的研究与实现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08CE-BB1D-4880-B289-6212B94EF5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2016/5/29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ALICE ITS</a:t>
            </a:r>
            <a:r>
              <a:rPr lang="zh-CN" altLang="en-US"/>
              <a:t>单片式有源像素传感器的低噪声前端电子学的研究与实现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08CE-BB1D-4880-B289-6212B94EF5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2016/5/29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ALICE ITS</a:t>
            </a:r>
            <a:r>
              <a:rPr lang="zh-CN" altLang="en-US"/>
              <a:t>单片式有源像素传感器的低噪声前端电子学的研究与实现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08CE-BB1D-4880-B289-6212B94EF5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2016/5/29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ALICE ITS</a:t>
            </a:r>
            <a:r>
              <a:rPr lang="zh-CN" altLang="en-US"/>
              <a:t>单片式有源像素传感器的低噪声前端电子学的研究与实现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08CE-BB1D-4880-B289-6212B94EF5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2016/5/29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ALICE ITS</a:t>
            </a:r>
            <a:r>
              <a:rPr lang="zh-CN" altLang="en-US"/>
              <a:t>单片式有源像素传感器的低噪声前端电子学的研究与实现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08CE-BB1D-4880-B289-6212B94EF5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2016/5/29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ALICE ITS</a:t>
            </a:r>
            <a:r>
              <a:rPr lang="zh-CN" altLang="en-US"/>
              <a:t>单片式有源像素传感器的低噪声前端电子学的研究与实现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08CE-BB1D-4880-B289-6212B94EF5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0F87-FDFA-423A-876F-22072C0336C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7DCD-A2DD-4B0C-AB8A-F33BCC1485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2016/5/29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ALICE ITS</a:t>
            </a:r>
            <a:r>
              <a:rPr lang="zh-CN" altLang="en-US"/>
              <a:t>单片式有源像素传感器的低噪声前端电子学的研究与实现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08CE-BB1D-4880-B289-6212B94EF5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2016/5/29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ALICE ITS</a:t>
            </a:r>
            <a:r>
              <a:rPr lang="zh-CN" altLang="en-US"/>
              <a:t>单片式有源像素传感器的低噪声前端电子学的研究与实现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08CE-BB1D-4880-B289-6212B94EF5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2016/5/29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ALICE ITS</a:t>
            </a:r>
            <a:r>
              <a:rPr lang="zh-CN" altLang="en-US"/>
              <a:t>单片式有源像素传感器的低噪声前端电子学的研究与实现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08CE-BB1D-4880-B289-6212B94EF5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2016/5/29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ALICE ITS</a:t>
            </a:r>
            <a:r>
              <a:rPr lang="zh-CN" altLang="en-US"/>
              <a:t>单片式有源像素传感器的低噪声前端电子学的研究与实现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908CE-BB1D-4880-B289-6212B94EF5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A030B-17CC-4DEC-A5C1-A1013531C5E0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7DCD-A2DD-4B0C-AB8A-F33BCC1485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6F96-5865-43EA-A4C8-8BE183A9611C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7DCD-A2DD-4B0C-AB8A-F33BCC1485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F62B1-1C05-4297-8E45-0B867C87AD72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7DCD-A2DD-4B0C-AB8A-F33BCC1485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E4C5C-C1E0-4A9F-9FB5-AE9910520F8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7DCD-A2DD-4B0C-AB8A-F33BCC1485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D2AE-96C7-44DD-8445-8CEC9D66B02C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7DCD-A2DD-4B0C-AB8A-F33BCC1485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ED84C-DB3D-48EC-9CDC-78C4C47D1C66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B7DCD-A2DD-4B0C-AB8A-F33BCC1485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../media/image8.png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119781"/>
            <a:ext cx="10515600" cy="602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979952"/>
            <a:ext cx="10515600" cy="519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E349B-E7F8-4CA7-ABA2-FCCDDCCD2D89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B7DCD-A2DD-4B0C-AB8A-F33BCC14856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56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B97C5-E912-4666-9AFC-EEF36CDC1C8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10423-3039-4586-B5BF-F44B7312C0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175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2016/5/29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4152" y="6356351"/>
            <a:ext cx="609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ALICE ITS</a:t>
            </a:r>
            <a:r>
              <a:rPr lang="zh-CN" altLang="en-US"/>
              <a:t>单片式有源像素传感器的低噪声前端电子学的研究与实现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1085" y="6356351"/>
            <a:ext cx="2122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908CE-BB1D-4880-B289-6212B94EF5BD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8200" y="6356350"/>
            <a:ext cx="105156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8" descr="1501021_130905092_2.jpg"/>
          <p:cNvPicPr>
            <a:picLocks noChangeAspect="1"/>
          </p:cNvPicPr>
          <p:nvPr userDrawn="1"/>
        </p:nvPicPr>
        <p:blipFill rotWithShape="1">
          <a:blip r:embed="rId12" cstate="print"/>
          <a:srcRect t="13832" r="68912" b="19000"/>
          <a:stretch>
            <a:fillRect/>
          </a:stretch>
        </p:blipFill>
        <p:spPr>
          <a:xfrm>
            <a:off x="1" y="1"/>
            <a:ext cx="1083733" cy="59508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87291"/>
            <a:ext cx="515747" cy="52303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38200" y="530903"/>
            <a:ext cx="105156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9.emf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32.emf"/><Relationship Id="rId7" Type="http://schemas.openxmlformats.org/officeDocument/2006/relationships/image" Target="../media/image31.emf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image" Target="../media/image30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3.xml"/><Relationship Id="rId3" Type="http://schemas.openxmlformats.org/officeDocument/2006/relationships/tags" Target="../tags/tag7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.xml"/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0077" y="1397360"/>
            <a:ext cx="7544287" cy="1555607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altLang="zh-CN" sz="4000" b="1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CEE束流定位探测器像素芯片Topmetal-CEE的</a:t>
            </a:r>
            <a:r>
              <a:rPr lang="zh-CN" sz="4000" b="1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性能</a:t>
            </a:r>
            <a:r>
              <a:rPr lang="zh-CN" sz="4000" b="1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分析</a:t>
            </a:r>
            <a:endParaRPr lang="zh-CN" sz="4000" b="1" kern="100" dirty="0"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2950210" y="4508500"/>
            <a:ext cx="6043930" cy="1967230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报告人：刘君帅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指导老师：高超嵩 副教授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华中师范大学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硅像素实验室（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PLAC,CCNU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/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2025/7/16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408940"/>
            <a:ext cx="71621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第四届全国辐射探测微电子学术交流会NME‘202</a:t>
            </a:r>
            <a:r>
              <a:rPr lang="en-US" altLang="zh-CN" sz="2400"/>
              <a:t>4</a:t>
            </a:r>
            <a:endParaRPr lang="en-US" altLang="zh-CN"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0"/>
          <p:cNvSpPr txBox="1"/>
          <p:nvPr/>
        </p:nvSpPr>
        <p:spPr>
          <a:xfrm>
            <a:off x="2844165" y="111125"/>
            <a:ext cx="6672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171D25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三、芯片应用于系统的功能与性能测试</a:t>
            </a:r>
            <a:endParaRPr kumimoji="0" lang="zh-CN" altLang="en-US" sz="2800" b="1" i="0" u="none" strike="noStrike" cap="none" spc="0" normalizeH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8" name="图片 27"/>
          <p:cNvPicPr/>
          <p:nvPr/>
        </p:nvPicPr>
        <p:blipFill>
          <a:blip r:embed="rId2"/>
          <a:stretch>
            <a:fillRect/>
          </a:stretch>
        </p:blipFill>
        <p:spPr>
          <a:xfrm>
            <a:off x="733343" y="3949467"/>
            <a:ext cx="4464496" cy="1552821"/>
          </a:xfrm>
          <a:prstGeom prst="rect">
            <a:avLst/>
          </a:prstGeom>
        </p:spPr>
      </p:pic>
      <p:pic>
        <p:nvPicPr>
          <p:cNvPr id="2" name="内容占位符 7"/>
          <p:cNvPicPr/>
          <p:nvPr/>
        </p:nvPicPr>
        <p:blipFill>
          <a:blip r:embed="rId3"/>
          <a:stretch>
            <a:fillRect/>
          </a:stretch>
        </p:blipFill>
        <p:spPr>
          <a:xfrm>
            <a:off x="6068479" y="3343372"/>
            <a:ext cx="2880000" cy="252000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182495" y="3455670"/>
            <a:ext cx="153035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TID</a:t>
            </a:r>
            <a:r>
              <a:rPr lang="zh-CN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测试装置</a:t>
            </a:r>
            <a:endParaRPr lang="zh-CN" altLang="en-US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999510" y="5821361"/>
            <a:ext cx="6268411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芯片阈值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分别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随辐照剂量变化（左）随退火时间变化（右）</a:t>
            </a:r>
            <a:endParaRPr lang="zh-CN" altLang="en-US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9" name="图片 48"/>
          <p:cNvPicPr/>
          <p:nvPr/>
        </p:nvPicPr>
        <p:blipFill>
          <a:blip r:embed="rId4"/>
          <a:stretch>
            <a:fillRect/>
          </a:stretch>
        </p:blipFill>
        <p:spPr>
          <a:xfrm>
            <a:off x="9133716" y="3272739"/>
            <a:ext cx="2880000" cy="2520000"/>
          </a:xfrm>
          <a:prstGeom prst="rect">
            <a:avLst/>
          </a:prstGeom>
        </p:spPr>
      </p:pic>
      <p:sp>
        <p:nvSpPr>
          <p:cNvPr id="11" name="Rectangle 9"/>
          <p:cNvSpPr/>
          <p:nvPr/>
        </p:nvSpPr>
        <p:spPr bwMode="auto">
          <a:xfrm>
            <a:off x="1493965" y="1188213"/>
            <a:ext cx="9302496" cy="191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p>
            <a:pPr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测试目的：测试抗辐照性能</a:t>
            </a:r>
            <a:endParaRPr lang="zh-CN" altLang="en-US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测试方法：用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TID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进行辐照总剂量测试</a:t>
            </a:r>
            <a:endParaRPr lang="en-US" altLang="zh-CN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pitchFamily="2" charset="-122"/>
              </a:rPr>
              <a:t>测试结果：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测试方法：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pitchFamily="2" charset="-122"/>
              </a:rPr>
              <a:t>​​​​​​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pitchFamily="2" charset="-122"/>
              </a:rPr>
              <a:t>700kRad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pitchFamily="2" charset="-122"/>
              </a:rPr>
              <a:t>总剂量等效于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pitchFamily="2" charset="-122"/>
              </a:rPr>
              <a:t>束流环境运行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pitchFamily="2" charset="-122"/>
              </a:rPr>
              <a:t>810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pitchFamily="2" charset="-122"/>
              </a:rPr>
              <a:t>天</a:t>
            </a: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pitchFamily="2" charset="-122"/>
              </a:rPr>
              <a:t>，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pitchFamily="2" charset="-122"/>
              </a:rPr>
              <a:t>系统持续稳定，核心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pitchFamily="2" charset="-122"/>
              </a:rPr>
              <a:t>		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pitchFamily="2" charset="-122"/>
              </a:rPr>
              <a:t>芯片阈值全程受控，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pitchFamily="2" charset="-122"/>
              </a:rPr>
              <a:t>退火后性能可复原基准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华文楷体" panose="02010600040101010101" pitchFamily="2" charset="-122"/>
              </a:rPr>
              <a:t>！</a:t>
            </a:r>
            <a:endParaRPr lang="zh-CN" altLang="en-US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6499" name="Rectangle 1"/>
          <p:cNvSpPr/>
          <p:nvPr/>
        </p:nvSpPr>
        <p:spPr>
          <a:xfrm>
            <a:off x="1219835" y="765175"/>
            <a:ext cx="3810000" cy="422910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ctr" anchorCtr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TID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总剂量测试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499" name="Rectangle 1"/>
          <p:cNvSpPr/>
          <p:nvPr/>
        </p:nvSpPr>
        <p:spPr>
          <a:xfrm>
            <a:off x="424180" y="1329055"/>
            <a:ext cx="2185035" cy="513080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ctr" anchorCtr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束流测试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6848475" y="1806575"/>
            <a:ext cx="5343525" cy="4351655"/>
          </a:xfrm>
          <a:prstGeom prst="rect">
            <a:avLst/>
          </a:prstGeom>
        </p:spPr>
        <p:txBody>
          <a:bodyPr>
            <a:normAutofit fontScale="8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目的：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电子学束流联测验证</a:t>
            </a:r>
            <a:endParaRPr kumimoji="0" lang="zh-CN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验证位置分辨率以及单粒子径迹重建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探测器基本配置：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气体：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Ar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(70%)+CO</a:t>
            </a:r>
            <a:r>
              <a:rPr kumimoji="1" lang="en-US" altLang="zh-CN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(30%) </a:t>
            </a:r>
            <a:endParaRPr kumimoji="1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漂移电场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 300V/cm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感应电场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 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1000V/cm</a:t>
            </a:r>
            <a:endParaRPr kumimoji="1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1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阈值电压：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0.72V</a:t>
            </a:r>
            <a:r>
              <a:rPr kumimoji="1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0.76V</a:t>
            </a:r>
            <a:r>
              <a:rPr kumimoji="1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0.78V</a:t>
            </a:r>
            <a:endParaRPr kumimoji="1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GEM</a:t>
            </a:r>
            <a:r>
              <a:rPr kumimoji="1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电压：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300V</a:t>
            </a:r>
            <a:r>
              <a:rPr kumimoji="1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325V</a:t>
            </a:r>
            <a:r>
              <a:rPr kumimoji="1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350V</a:t>
            </a:r>
            <a:r>
              <a:rPr kumimoji="1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375V</a:t>
            </a:r>
            <a:endParaRPr kumimoji="1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TAC</a:t>
            </a:r>
            <a:r>
              <a:rPr kumimoji="1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电流：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5uA</a:t>
            </a:r>
            <a:r>
              <a:rPr kumimoji="1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10uA</a:t>
            </a:r>
            <a:r>
              <a:rPr kumimoji="1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20uA</a:t>
            </a:r>
            <a:r>
              <a:rPr kumimoji="1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1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40uA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6501" name="组合 9"/>
          <p:cNvGrpSpPr/>
          <p:nvPr/>
        </p:nvGrpSpPr>
        <p:grpSpPr>
          <a:xfrm>
            <a:off x="423863" y="1772920"/>
            <a:ext cx="6391275" cy="4714875"/>
            <a:chOff x="5754496" y="1249678"/>
            <a:chExt cx="6391562" cy="4715087"/>
          </a:xfrm>
        </p:grpSpPr>
        <p:pic>
          <p:nvPicPr>
            <p:cNvPr id="106502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4496" y="1249678"/>
              <a:ext cx="6391562" cy="47150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6503" name="文本框 11"/>
            <p:cNvSpPr txBox="1"/>
            <p:nvPr/>
          </p:nvSpPr>
          <p:spPr>
            <a:xfrm>
              <a:off x="6594575" y="2290234"/>
              <a:ext cx="1558825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solidFill>
                    <a:srgbClr val="FF0000"/>
                  </a:solidFill>
                  <a:ea typeface="微软雅黑" panose="020B0503020204020204" charset="-122"/>
                </a:rPr>
                <a:t>微像素探测器</a:t>
              </a:r>
              <a:endParaRPr lang="zh-CN" altLang="en-US" sz="1800" dirty="0">
                <a:solidFill>
                  <a:srgbClr val="FF0000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3" name="TextBox 10"/>
          <p:cNvSpPr txBox="1"/>
          <p:nvPr/>
        </p:nvSpPr>
        <p:spPr>
          <a:xfrm>
            <a:off x="2844165" y="111125"/>
            <a:ext cx="6672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171D25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三、芯片应用于系统的功能与性能测试</a:t>
            </a:r>
            <a:endParaRPr kumimoji="0" lang="zh-CN" altLang="en-US" sz="2800" b="1" i="0" u="none" strike="noStrike" cap="none" spc="0" normalizeH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55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3064510"/>
            <a:ext cx="4305300" cy="3290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49" name="文本框 17"/>
          <p:cNvSpPr txBox="1"/>
          <p:nvPr/>
        </p:nvSpPr>
        <p:spPr>
          <a:xfrm>
            <a:off x="1371600" y="1361758"/>
            <a:ext cx="10361613" cy="1614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lvl="0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位置重建：</a:t>
            </a:r>
            <a:r>
              <a:rPr lang="en-US" altLang="zh-CN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Cluster</a:t>
            </a:r>
            <a:r>
              <a:rPr lang="zh-CN" altLang="en-US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重心</a:t>
            </a:r>
            <a:endParaRPr lang="en-US" altLang="zh-CN" sz="18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Std. Dev. = 51.25 um</a:t>
            </a:r>
            <a:endParaRPr lang="en-US" altLang="zh-CN" sz="18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单列分辨</a:t>
            </a:r>
            <a:r>
              <a:rPr lang="en-US" altLang="zh-CN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=sqrt(2/3)* 51.25 um = 41.85 um</a:t>
            </a:r>
            <a:endParaRPr lang="en-US" altLang="zh-CN" sz="18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lvl="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zh-CN" sz="18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8548" name="文本框 16"/>
          <p:cNvSpPr txBox="1"/>
          <p:nvPr/>
        </p:nvSpPr>
        <p:spPr>
          <a:xfrm>
            <a:off x="1060450" y="956945"/>
            <a:ext cx="10887075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单列像素的位置分辨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：选取三列信号的事件，用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列信号定径迹，看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列信号和径迹的残差</a:t>
            </a:r>
            <a:endParaRPr lang="zh-CN" altLang="en-US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TextBox 10"/>
          <p:cNvSpPr txBox="1"/>
          <p:nvPr/>
        </p:nvSpPr>
        <p:spPr>
          <a:xfrm>
            <a:off x="2844165" y="111125"/>
            <a:ext cx="6672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171D25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三、芯片应用于系统的功能与性能测试</a:t>
            </a:r>
            <a:endParaRPr kumimoji="0" lang="zh-CN" altLang="en-US" sz="2800" b="1" i="0" u="none" strike="noStrike" cap="none" spc="0" normalizeH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481320" y="6310630"/>
            <a:ext cx="139827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位置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分辨率</a:t>
            </a:r>
            <a:endParaRPr lang="zh-CN" altLang="en-US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595" name="Rectangle 1"/>
          <p:cNvSpPr/>
          <p:nvPr/>
        </p:nvSpPr>
        <p:spPr>
          <a:xfrm>
            <a:off x="380365" y="1307783"/>
            <a:ext cx="2053590" cy="537845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ctr" anchorCtr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激光测试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6692265" y="1752600"/>
            <a:ext cx="5264785" cy="352742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微软雅黑" panose="020B0503020204020204" charset="-122"/>
                <a:cs typeface="+mn-cs"/>
              </a:rPr>
              <a:t>测试目的：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微软雅黑" panose="020B050302020402020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微软雅黑" panose="020B0503020204020204" charset="-122"/>
                <a:cs typeface="+mn-cs"/>
              </a:rPr>
              <a:t>同时测量两个方向的径迹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微软雅黑" panose="020B050302020402020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微软雅黑" panose="020B0503020204020204" charset="-122"/>
                <a:cs typeface="+mn-cs"/>
              </a:rPr>
              <a:t>时间重建精度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微软雅黑" panose="020B0503020204020204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微软雅黑" panose="020B0503020204020204" charset="-122"/>
                <a:cs typeface="+mn-cs"/>
              </a:rPr>
              <a:t>漂移速度</a:t>
            </a:r>
            <a:endParaRPr kumimoji="0" lang="zh-CN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微软雅黑" panose="020B0503020204020204" charset="-122"/>
              <a:cs typeface="+mn-cs"/>
            </a:endParaRPr>
          </a:p>
          <a:p>
            <a:pPr marL="228600" lvl="0" indent="-22860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测试条件：</a:t>
            </a:r>
            <a:endParaRPr lang="en-US" altLang="zh-CN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1" indent="-22860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l"/>
            </a:pPr>
            <a:r>
              <a:rPr lang="zh-CN" altLang="en-US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气体：</a:t>
            </a:r>
            <a:r>
              <a:rPr lang="en-US" altLang="zh-CN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Ar(70%)+CO</a:t>
            </a:r>
            <a:r>
              <a:rPr lang="en-US" altLang="zh-CN" sz="1800" baseline="-25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en-US" altLang="zh-CN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(30%) </a:t>
            </a:r>
            <a:endParaRPr lang="en-US" altLang="zh-CN" sz="18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1" indent="-22860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l"/>
            </a:pPr>
            <a:r>
              <a:rPr lang="zh-CN" altLang="en-US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阈值电压：</a:t>
            </a:r>
            <a:r>
              <a:rPr lang="en-US" altLang="zh-CN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0.72V</a:t>
            </a:r>
            <a:r>
              <a:rPr lang="zh-CN" altLang="en-US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0.76V</a:t>
            </a:r>
            <a:r>
              <a:rPr lang="zh-CN" altLang="en-US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0.78V</a:t>
            </a:r>
            <a:endParaRPr lang="en-US" altLang="zh-CN" sz="18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1" indent="-22860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GEM</a:t>
            </a:r>
            <a:r>
              <a:rPr lang="zh-CN" altLang="en-US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电压：</a:t>
            </a:r>
            <a:r>
              <a:rPr lang="en-US" altLang="zh-CN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300V</a:t>
            </a:r>
            <a:r>
              <a:rPr lang="zh-CN" altLang="en-US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325V</a:t>
            </a:r>
            <a:r>
              <a:rPr lang="zh-CN" altLang="en-US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350V</a:t>
            </a:r>
            <a:r>
              <a:rPr lang="zh-CN" altLang="en-US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1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375V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微软雅黑" panose="020B0503020204020204" charset="-122"/>
              <a:cs typeface="+mn-cs"/>
            </a:endParaRPr>
          </a:p>
        </p:txBody>
      </p:sp>
      <p:pic>
        <p:nvPicPr>
          <p:cNvPr id="110598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5" y="1909445"/>
            <a:ext cx="5715635" cy="328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10"/>
          <p:cNvSpPr txBox="1"/>
          <p:nvPr/>
        </p:nvSpPr>
        <p:spPr>
          <a:xfrm>
            <a:off x="2844165" y="111125"/>
            <a:ext cx="6672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171D25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三、芯片应用于系统的功能与性能测试</a:t>
            </a:r>
            <a:endParaRPr kumimoji="0" lang="zh-CN" altLang="en-US" sz="2800" b="1" i="0" u="none" strike="noStrike" cap="none" spc="0" normalizeH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44" name="内容占位符 2"/>
          <p:cNvSpPr txBox="1"/>
          <p:nvPr/>
        </p:nvSpPr>
        <p:spPr>
          <a:xfrm>
            <a:off x="1295400" y="4791075"/>
            <a:ext cx="9829800" cy="176022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28600" lvl="0" indent="-2286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探测器场笼在不同高度上开有孔径相同的小孔，测量激光从四个不同高度的小孔入射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</a:t>
            </a:r>
            <a:endParaRPr lang="zh-CN" altLang="en-US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28600" lvl="0" indent="-2286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探测器在当前工作条件下，电子漂移速度约为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0.728cm/us;</a:t>
            </a:r>
            <a:endParaRPr lang="en-US" altLang="zh-CN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8600" lvl="0" indent="-2286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对于同一位置的激光，粒子到达时间分布的标准差范围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~9 – 13 ns;</a:t>
            </a:r>
            <a:endParaRPr lang="en-US" altLang="zh-CN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2645" name="文本框 9"/>
          <p:cNvSpPr txBox="1"/>
          <p:nvPr>
            <p:custDataLst>
              <p:tags r:id="rId2"/>
            </p:custDataLst>
          </p:nvPr>
        </p:nvSpPr>
        <p:spPr>
          <a:xfrm>
            <a:off x="787718" y="4124643"/>
            <a:ext cx="3184525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不同位置粒子到达时间的分布</a:t>
            </a:r>
            <a:endParaRPr lang="zh-CN" altLang="en-US" sz="18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112646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19440" y="1299210"/>
            <a:ext cx="3939540" cy="2825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47" name="文本框 9"/>
          <p:cNvSpPr txBox="1"/>
          <p:nvPr>
            <p:custDataLst>
              <p:tags r:id="rId5"/>
            </p:custDataLst>
          </p:nvPr>
        </p:nvSpPr>
        <p:spPr>
          <a:xfrm>
            <a:off x="8653145" y="4089083"/>
            <a:ext cx="341630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不同位置粒子到达时间的标准差</a:t>
            </a:r>
            <a:endParaRPr lang="zh-CN" altLang="en-US" sz="18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112648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32410" y="1299210"/>
            <a:ext cx="3909060" cy="282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670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6715" y="1299210"/>
            <a:ext cx="3729355" cy="2663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669" name="文本框 9"/>
          <p:cNvSpPr txBox="1"/>
          <p:nvPr/>
        </p:nvSpPr>
        <p:spPr>
          <a:xfrm>
            <a:off x="4703128" y="4087495"/>
            <a:ext cx="2954337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漂移距离与漂移时间的关系</a:t>
            </a:r>
            <a:endParaRPr lang="zh-CN" altLang="en-US" sz="18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" name="TextBox 10"/>
          <p:cNvSpPr txBox="1"/>
          <p:nvPr/>
        </p:nvSpPr>
        <p:spPr>
          <a:xfrm>
            <a:off x="2844165" y="111125"/>
            <a:ext cx="6672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171D25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三、芯片应用于系统的功能与性能测试</a:t>
            </a:r>
            <a:endParaRPr kumimoji="0" lang="zh-CN" altLang="en-US" sz="2800" b="1" i="0" u="none" strike="noStrike" cap="none" spc="0" normalizeH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220074" y="6449763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0"/>
          <p:cNvSpPr txBox="1"/>
          <p:nvPr/>
        </p:nvSpPr>
        <p:spPr>
          <a:xfrm>
            <a:off x="3709670" y="157289"/>
            <a:ext cx="4314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四、总结与展望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2424" y="1016796"/>
            <a:ext cx="2637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主要工作总结：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72424" y="4093491"/>
            <a:ext cx="2637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提升与展望：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72185" y="1576705"/>
            <a:ext cx="10076815" cy="26460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0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设计了去掉钝化层裸露的顶层金属电极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Topmetal</a:t>
            </a:r>
            <a:r>
              <a:rPr lang="zh-CN" altLang="zh-CN" sz="20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，并配合</a:t>
            </a:r>
            <a:r>
              <a:rPr lang="en-US" altLang="zh-CN" sz="20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GEM</a:t>
            </a:r>
            <a:r>
              <a:rPr lang="zh-CN" altLang="en-US" sz="20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倍增电荷</a:t>
            </a:r>
            <a:r>
              <a:rPr lang="zh-CN" altLang="zh-CN" sz="20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，实现了对束流位置探测器气腔内电荷的直接收集</a:t>
            </a:r>
            <a:endParaRPr lang="en-US" altLang="zh-CN" sz="2000" kern="1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根据功能测试，实现了单粒子径迹重建。</a:t>
            </a:r>
            <a:endParaRPr lang="zh-CN" altLang="en-US" sz="2000" kern="1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根据性能测试，实现了</a:t>
            </a:r>
            <a:r>
              <a:rPr lang="en-US" altLang="zh-CN" sz="20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50um</a:t>
            </a:r>
            <a:r>
              <a:rPr lang="zh-CN" altLang="en-US" sz="20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内的位置分辨率，</a:t>
            </a:r>
            <a:r>
              <a:rPr lang="en-US" altLang="zh-CN" sz="20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1us</a:t>
            </a:r>
            <a:r>
              <a:rPr lang="zh-CN" altLang="en-US" sz="20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内的时间分辨率，</a:t>
            </a:r>
            <a:r>
              <a:rPr lang="en-US" altLang="zh-CN" sz="20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1.25MHz</a:t>
            </a:r>
            <a:r>
              <a:rPr lang="zh-CN" altLang="en-US" sz="20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事件率。</a:t>
            </a:r>
            <a:endParaRPr lang="zh-CN" altLang="en-US" sz="2000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72185" y="4598035"/>
            <a:ext cx="10602595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0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</a:t>
            </a:r>
            <a:r>
              <a:rPr lang="en-US" altLang="zh-CN" sz="20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Topmetal-CEE</a:t>
            </a:r>
            <a:r>
              <a:rPr lang="zh-CN" altLang="en-US" sz="20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芯片进行迭代优化，从而提高信噪比，简化系统的结构</a:t>
            </a:r>
            <a:endParaRPr lang="zh-CN" altLang="zh-CN" sz="2000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0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优化像素读出结构，使用令牌环读出，满足系统更高计数率下的正确读出。</a:t>
            </a:r>
            <a:endParaRPr lang="zh-CN" altLang="zh-CN" sz="2000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2000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view.jpg"/>
          <p:cNvPicPr>
            <a:picLocks noChangeAspect="1"/>
          </p:cNvPicPr>
          <p:nvPr/>
        </p:nvPicPr>
        <p:blipFill>
          <a:blip r:embed="rId1" cstate="print"/>
          <a:srcRect l="77344" t="73958"/>
          <a:stretch>
            <a:fillRect/>
          </a:stretch>
        </p:blipFill>
        <p:spPr>
          <a:xfrm>
            <a:off x="10096500" y="5036367"/>
            <a:ext cx="2071670" cy="1785926"/>
          </a:xfrm>
          <a:prstGeom prst="rect">
            <a:avLst/>
          </a:prstGeom>
        </p:spPr>
      </p:pic>
      <p:pic>
        <p:nvPicPr>
          <p:cNvPr id="14" name="图片 13" descr="view.jpg"/>
          <p:cNvPicPr>
            <a:picLocks noChangeAspect="1"/>
          </p:cNvPicPr>
          <p:nvPr/>
        </p:nvPicPr>
        <p:blipFill>
          <a:blip r:embed="rId1" cstate="print"/>
          <a:srcRect l="88282" t="59375" b="27083"/>
          <a:stretch>
            <a:fillRect/>
          </a:stretch>
        </p:blipFill>
        <p:spPr>
          <a:xfrm>
            <a:off x="11082362" y="4162254"/>
            <a:ext cx="1071538" cy="928694"/>
          </a:xfrm>
          <a:prstGeom prst="rect">
            <a:avLst/>
          </a:prstGeom>
        </p:spPr>
      </p:pic>
      <p:pic>
        <p:nvPicPr>
          <p:cNvPr id="13" name="图片 12" descr="view.jpg"/>
          <p:cNvPicPr>
            <a:picLocks noChangeAspect="1"/>
          </p:cNvPicPr>
          <p:nvPr/>
        </p:nvPicPr>
        <p:blipFill rotWithShape="1">
          <a:blip r:embed="rId1" cstate="print"/>
          <a:srcRect l="64843" t="86459" r="22501"/>
          <a:stretch>
            <a:fillRect/>
          </a:stretch>
        </p:blipFill>
        <p:spPr>
          <a:xfrm>
            <a:off x="8939222" y="5929330"/>
            <a:ext cx="1157278" cy="9286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28876" y="2099614"/>
            <a:ext cx="7128188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感谢各位老师和同学！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 descr="1501021_130905092_2.jpg"/>
          <p:cNvPicPr>
            <a:picLocks noChangeAspect="1"/>
          </p:cNvPicPr>
          <p:nvPr/>
        </p:nvPicPr>
        <p:blipFill>
          <a:blip r:embed="rId2" cstate="print"/>
          <a:srcRect t="13832" b="17003"/>
          <a:stretch>
            <a:fillRect/>
          </a:stretch>
        </p:blipFill>
        <p:spPr>
          <a:xfrm>
            <a:off x="702313" y="1"/>
            <a:ext cx="4857752" cy="1138544"/>
          </a:xfrm>
          <a:prstGeom prst="rect">
            <a:avLst/>
          </a:prstGeom>
        </p:spPr>
      </p:pic>
      <p:pic>
        <p:nvPicPr>
          <p:cNvPr id="15" name="图片 14" descr="view.jpg"/>
          <p:cNvPicPr>
            <a:picLocks noChangeAspect="1"/>
          </p:cNvPicPr>
          <p:nvPr/>
        </p:nvPicPr>
        <p:blipFill>
          <a:blip r:embed="rId1" cstate="print"/>
          <a:srcRect r="18750" b="89584"/>
          <a:stretch>
            <a:fillRect/>
          </a:stretch>
        </p:blipFill>
        <p:spPr>
          <a:xfrm rot="16200000">
            <a:off x="-3083887" y="3071822"/>
            <a:ext cx="6858000" cy="7143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9630" y="155870"/>
            <a:ext cx="490220" cy="24288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37F8D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忠诚博雅朴实刚毅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37F8D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59425" y="52705"/>
            <a:ext cx="6452870" cy="613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7560" y="6055995"/>
            <a:ext cx="8141335" cy="613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716655" y="4162425"/>
            <a:ext cx="71621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2400"/>
              <a:t>汇报人：</a:t>
            </a:r>
            <a:r>
              <a:rPr lang="zh-CN" altLang="en-US" sz="2400"/>
              <a:t>刘君帅</a:t>
            </a:r>
            <a:endParaRPr lang="zh-CN" altLang="en-US" sz="2400"/>
          </a:p>
          <a:p>
            <a:pPr algn="r"/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2025/7/16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en-US" altLang="zh-CN" sz="2400"/>
              <a:t> </a:t>
            </a:r>
            <a:endParaRPr lang="en-US" altLang="zh-CN" sz="2400"/>
          </a:p>
          <a:p>
            <a:r>
              <a:rPr lang="en-US" altLang="zh-CN" sz="2400"/>
              <a:t>                      </a:t>
            </a:r>
            <a:endParaRPr lang="en-US" altLang="zh-CN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11630" y="1531620"/>
            <a:ext cx="1124585" cy="3917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noFill/>
            <a:prstDash val="solid"/>
          </a:ln>
          <a:extLst>
            <a:ext uri="{91240B29-F687-4F45-9708-019B960494DF}">
              <a14:hiddenLine xmlns:a14="http://schemas.microsoft.com/office/drawing/2010/main" w="635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txBody>
          <a:bodyPr wrap="square" rtlCol="0">
            <a:noAutofit/>
          </a:bodyPr>
          <a:p>
            <a:pPr>
              <a:lnSpc>
                <a:spcPct val="100000"/>
              </a:lnSpc>
            </a:pPr>
            <a:endParaRPr lang="zh-CN" altLang="en-US" sz="2400"/>
          </a:p>
          <a:p>
            <a:pPr>
              <a:lnSpc>
                <a:spcPct val="100000"/>
              </a:lnSpc>
            </a:pPr>
            <a:r>
              <a:rPr lang="zh-CN" altLang="en-US" sz="2400"/>
              <a:t>    </a:t>
            </a:r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220074" y="624237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0"/>
          <p:cNvSpPr txBox="1"/>
          <p:nvPr/>
        </p:nvSpPr>
        <p:spPr>
          <a:xfrm>
            <a:off x="3709670" y="157289"/>
            <a:ext cx="4314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主要内容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1" name="TextBox 23"/>
          <p:cNvSpPr txBox="1"/>
          <p:nvPr/>
        </p:nvSpPr>
        <p:spPr>
          <a:xfrm>
            <a:off x="1772920" y="1480820"/>
            <a:ext cx="10269855" cy="4761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marR="0" lvl="0" indent="-8572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71D25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研究背景及意义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171D2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857250" marR="0" lvl="0" indent="-8572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sz="4400" b="1" noProof="0" dirty="0">
                <a:ln>
                  <a:noFill/>
                </a:ln>
                <a:solidFill>
                  <a:srgbClr val="171D25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Topmetal-CEE芯片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171D2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857250" marR="0" lvl="0" indent="-8572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zh-CN" altLang="en-US" sz="4400" b="1" noProof="0" dirty="0">
                <a:ln>
                  <a:noFill/>
                </a:ln>
                <a:solidFill>
                  <a:srgbClr val="171D25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芯片应用于系统的功能与</a:t>
            </a:r>
            <a:r>
              <a:rPr lang="zh-CN" altLang="en-US" sz="4400" b="1" noProof="0" dirty="0">
                <a:ln>
                  <a:noFill/>
                </a:ln>
                <a:solidFill>
                  <a:srgbClr val="171D25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性能测试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171D2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857250" marR="0" lvl="0" indent="-8572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zh-CN" altLang="en-US" sz="4400" b="1" dirty="0">
                <a:solidFill>
                  <a:srgbClr val="171D25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总结与展望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171D2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marL="857250" marR="0" lvl="0" indent="-8572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171D2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220074" y="6449763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0"/>
          <p:cNvSpPr txBox="1"/>
          <p:nvPr/>
        </p:nvSpPr>
        <p:spPr>
          <a:xfrm>
            <a:off x="3709670" y="157289"/>
            <a:ext cx="4314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一、研究背景及意义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35" y="2027555"/>
            <a:ext cx="4581525" cy="28060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00" y="2018030"/>
            <a:ext cx="3860165" cy="293751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687197" y="4919599"/>
            <a:ext cx="4379871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CEE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探测器系统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18143" y="4955628"/>
            <a:ext cx="4379871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HIRFL-CSR </a:t>
            </a:r>
            <a:r>
              <a:rPr lang="zh-CN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加速器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概念图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01310" y="760078"/>
            <a:ext cx="9870616" cy="210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 (CSR External-target Experiment)</a:t>
            </a:r>
            <a:r>
              <a:rPr lang="zh-CN" alt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zh-C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为充分发挥我国大科学装置</a:t>
            </a:r>
            <a:r>
              <a:rPr lang="en-US" altLang="zh-C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HIRFL-CSR</a:t>
            </a:r>
            <a:r>
              <a:rPr lang="zh-CN" altLang="zh-C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在低温高密能区的研究优势</a:t>
            </a:r>
            <a:r>
              <a:rPr lang="zh-CN" alt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建设低温高密核物质测量谱仪</a:t>
            </a:r>
            <a:r>
              <a:rPr lang="en-US" altLang="zh-C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(CEE)</a:t>
            </a:r>
            <a:r>
              <a:rPr lang="zh-CN" altLang="zh-C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zh-CN" altLang="zh-C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研究</a:t>
            </a:r>
            <a:r>
              <a:rPr lang="zh-CN" alt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该能区</a:t>
            </a:r>
            <a:r>
              <a:rPr lang="en-US" altLang="zh-C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QCD</a:t>
            </a:r>
            <a:r>
              <a:rPr lang="zh-CN" alt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相点</a:t>
            </a:r>
            <a:r>
              <a:rPr lang="zh-CN" altLang="zh-C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等提供实验数据</a:t>
            </a:r>
            <a:endParaRPr lang="zh-CN" altLang="zh-CN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束流位置探测器：位</a:t>
            </a:r>
            <a:r>
              <a:rPr lang="zh-CN" altLang="zh-CN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于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探测器系统的</a:t>
            </a:r>
            <a:r>
              <a:rPr lang="zh-CN" altLang="zh-CN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入射束流处，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用来确定每一个入射粒子的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位置信息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endParaRPr lang="zh-CN" alt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69107" y="5449539"/>
            <a:ext cx="9965758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系统对束流位置探测器的要求：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位置分辨率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</a:t>
            </a:r>
            <a:r>
              <a:rPr lang="en-US" altLang="zh-C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μm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、事件率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1MHz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、具有宽范围的能量测量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100MeV/c</a:t>
            </a:r>
            <a:r>
              <a:rPr lang="zh-CN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至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2.8GeV/u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、抗辐照、低阻挡性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160419" y="4530054"/>
            <a:ext cx="808831" cy="3167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220074" y="6449763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0"/>
          <p:cNvSpPr txBox="1"/>
          <p:nvPr/>
        </p:nvSpPr>
        <p:spPr>
          <a:xfrm>
            <a:off x="3709670" y="157289"/>
            <a:ext cx="4314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一、研究背景及意义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493" y="1710755"/>
            <a:ext cx="929560" cy="45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35" y="3790315"/>
            <a:ext cx="4829175" cy="25660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360" y="914400"/>
            <a:ext cx="4713605" cy="28759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196965" y="1032510"/>
            <a:ext cx="5334000" cy="53238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lvl="1" indent="-2857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硅像素芯片：采用标准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CMOS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工艺在一块硅片上集成传感器和读出电子学，具有高集成度、低功耗、低成本等优点。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0" lvl="1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基于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Topmetal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-Ⅱ-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的束流位置探测器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高位置分辨率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25MeV </a:t>
            </a:r>
            <a:r>
              <a:rPr lang="en-US" altLang="zh-CN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Kr</a:t>
            </a:r>
            <a:r>
              <a:rPr lang="zh-CN" altLang="en-US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离子束流优于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μm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漂移式探测对束流影响小、受辐射剂量小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事件率约为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2KHz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读出速率为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3ms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针对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CEE系统</a:t>
            </a:r>
            <a:r>
              <a:rPr lang="zh-CN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事件率</a:t>
            </a:r>
            <a:r>
              <a:rPr lang="zh-CN" altLang="en-US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输入动态范围</a:t>
            </a:r>
            <a:r>
              <a:rPr lang="zh-CN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以及</a:t>
            </a:r>
            <a:r>
              <a:rPr lang="zh-CN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读出速率</a:t>
            </a:r>
            <a:r>
              <a:rPr lang="zh-CN" altLang="en-US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zh-CN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要求，设计一</a:t>
            </a:r>
            <a:r>
              <a:rPr lang="zh-CN" altLang="en-US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款</a:t>
            </a:r>
            <a:r>
              <a:rPr lang="zh-CN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专用型</a:t>
            </a:r>
            <a:r>
              <a:rPr lang="en-US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Topmetal</a:t>
            </a:r>
            <a:r>
              <a:rPr lang="zh-CN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像素芯片，命名为</a:t>
            </a:r>
            <a:r>
              <a:rPr lang="en-US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Topmetal-CEE</a:t>
            </a:r>
            <a:r>
              <a:rPr lang="zh-CN" altLang="en-US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220074" y="6449763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264150" y="4552950"/>
            <a:ext cx="56489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像素结构：</a:t>
            </a:r>
            <a:r>
              <a:rPr lang="en-US" altLang="zh-CN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Topmetal</a:t>
            </a:r>
            <a:r>
              <a:rPr lang="zh-CN" altLang="zh-CN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电荷收集电极、模拟前端电路、</a:t>
            </a:r>
            <a:r>
              <a:rPr lang="en-US" altLang="zh-CN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TOT</a:t>
            </a:r>
            <a:r>
              <a:rPr lang="zh-CN" altLang="zh-CN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能量测量模块、读出触发模块、</a:t>
            </a:r>
            <a:r>
              <a:rPr lang="en-US" altLang="zh-CN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时间测量模块</a:t>
            </a:r>
            <a:endParaRPr lang="en-US" altLang="zh-CN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工作模式：正常工作</a:t>
            </a:r>
            <a:r>
              <a:rPr lang="en-US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模式</a:t>
            </a:r>
            <a:r>
              <a:rPr lang="zh-CN" altLang="en-US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、测试</a:t>
            </a:r>
            <a:r>
              <a:rPr lang="en-US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模式</a:t>
            </a:r>
            <a:r>
              <a:rPr lang="en-US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(DPLSE)</a:t>
            </a:r>
            <a:r>
              <a:rPr lang="zh-CN" altLang="en-US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以及屏蔽</a:t>
            </a:r>
            <a:r>
              <a:rPr lang="en-US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模式</a:t>
            </a:r>
            <a:r>
              <a:rPr lang="en-US" altLang="zh-CN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(MASK)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52891" y="4663131"/>
            <a:ext cx="3477332" cy="152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GSMC130nm CMOS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工艺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像素阵列：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180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行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x 1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列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事例驱动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型数字读出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列总线模拟读出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整体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05" y="1032510"/>
            <a:ext cx="3009900" cy="3520440"/>
          </a:xfrm>
          <a:prstGeom prst="rect">
            <a:avLst/>
          </a:prstGeom>
          <a:solidFill>
            <a:srgbClr val="FF0000"/>
          </a:solidFill>
        </p:spPr>
      </p:pic>
      <p:cxnSp>
        <p:nvCxnSpPr>
          <p:cNvPr id="7" name="直接连接符 6"/>
          <p:cNvCxnSpPr/>
          <p:nvPr/>
        </p:nvCxnSpPr>
        <p:spPr>
          <a:xfrm flipV="1">
            <a:off x="2171700" y="884057"/>
            <a:ext cx="3619997" cy="1542493"/>
          </a:xfrm>
          <a:prstGeom prst="lin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2171700" y="2698263"/>
            <a:ext cx="3613150" cy="1635125"/>
          </a:xfrm>
          <a:prstGeom prst="lin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0"/>
          <p:cNvSpPr txBox="1"/>
          <p:nvPr/>
        </p:nvSpPr>
        <p:spPr>
          <a:xfrm>
            <a:off x="3225800" y="101600"/>
            <a:ext cx="5493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zh-CN" altLang="en-US" sz="2800" b="1" i="0" u="none" strike="noStrike" cap="none" spc="0" normalizeH="0" baseline="0" dirty="0">
                <a:latin typeface="黑体" panose="02010609060101010101" pitchFamily="49" charset="-122"/>
                <a:ea typeface="黑体" panose="02010609060101010101" pitchFamily="49" charset="-122"/>
              </a:rPr>
              <a:t>二、Topmetal-CEE芯片</a:t>
            </a:r>
            <a:endParaRPr kumimoji="0" lang="zh-CN" altLang="en-US" sz="2800" b="1" i="0" u="none" strike="noStrike" cap="none" spc="0" normalizeH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 descr="单像素"/>
          <p:cNvPicPr>
            <a:picLocks noChangeAspect="1"/>
          </p:cNvPicPr>
          <p:nvPr/>
        </p:nvPicPr>
        <p:blipFill>
          <a:blip r:embed="rId3"/>
          <a:srcRect l="8254" t="10750"/>
          <a:stretch>
            <a:fillRect/>
          </a:stretch>
        </p:blipFill>
        <p:spPr>
          <a:xfrm>
            <a:off x="5791835" y="850900"/>
            <a:ext cx="5507355" cy="35433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95010" y="882650"/>
            <a:ext cx="5490845" cy="35026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表格 19"/>
          <p:cNvGraphicFramePr/>
          <p:nvPr>
            <p:custDataLst>
              <p:tags r:id="rId1"/>
            </p:custDataLst>
          </p:nvPr>
        </p:nvGraphicFramePr>
        <p:xfrm>
          <a:off x="6009005" y="4000500"/>
          <a:ext cx="4963160" cy="2277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975"/>
                <a:gridCol w="1441450"/>
                <a:gridCol w="1423035"/>
                <a:gridCol w="1028700"/>
              </a:tblGrid>
              <a:tr h="640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三档增益区间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增益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输入范围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ENC</a:t>
                      </a:r>
                      <a:endParaRPr lang="en-US" altLang="zh-CN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461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5.3fF</a:t>
                      </a:r>
                      <a:endParaRPr lang="en-US" altLang="zh-CN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149.2mV/fC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700~2ke-</a:t>
                      </a:r>
                      <a:endParaRPr lang="en-US" altLang="zh-CN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90.7e-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454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20fF</a:t>
                      </a:r>
                      <a:endParaRPr lang="en-US" altLang="zh-CN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44.3mV/fC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2k~40ke-</a:t>
                      </a:r>
                      <a:endParaRPr lang="en-US" altLang="zh-CN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136.7e-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461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100fF</a:t>
                      </a:r>
                      <a:endParaRPr lang="en-US" altLang="zh-CN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9.5mV/fC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1"/>
                          </a:solidFill>
                        </a:rPr>
                        <a:t>40k~200ke-</a:t>
                      </a:r>
                      <a:endParaRPr lang="en-US" altLang="zh-CN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257.4e-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8" name="图片 17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35" y="1111250"/>
            <a:ext cx="4714240" cy="3989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220074" y="6449763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661660" y="874395"/>
            <a:ext cx="6023610" cy="21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PMOS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管单端输入折叠式共源共栅结构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低噪声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、低功耗、紧凑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Layout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布局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可单独配置的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MOS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管反馈电阻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减小版图面积、反馈提供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DC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点、提高成形时间一致性</a:t>
            </a:r>
            <a:endParaRPr lang="en-US" altLang="zh-CN" kern="1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514725" y="1967865"/>
            <a:ext cx="1996440" cy="1851025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10"/>
          <p:cNvSpPr txBox="1"/>
          <p:nvPr>
            <p:custDataLst>
              <p:tags r:id="rId4"/>
            </p:custDataLst>
          </p:nvPr>
        </p:nvSpPr>
        <p:spPr>
          <a:xfrm>
            <a:off x="3225800" y="101600"/>
            <a:ext cx="5493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二、</a:t>
            </a:r>
            <a:r>
              <a:rPr lang="zh-CN" altLang="en-US" sz="2800" b="1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前置放大器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CSA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电路设计</a:t>
            </a:r>
            <a:endParaRPr kumimoji="0" lang="zh-CN" altLang="en-US" sz="2800" b="1" i="0" u="none" strike="noStrike" cap="none" spc="0" normalizeH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09005" y="2992755"/>
            <a:ext cx="54292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为了满足不同电离能力粒子的探测需求，</a:t>
            </a:r>
            <a:r>
              <a:rPr lang="en-US" altLang="zh-CN" dirty="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Topmetal-CEE</a:t>
            </a:r>
            <a:r>
              <a:rPr lang="zh-CN" altLang="en-US" dirty="0">
                <a:solidFill>
                  <a:srgbClr val="000000"/>
                </a:solidFill>
                <a:ea typeface="微软雅黑" panose="020B0503020204020204" charset="-122"/>
                <a:sym typeface="+mn-ea"/>
              </a:rPr>
              <a:t>芯片设计了高、中、低三挡增益；</a:t>
            </a:r>
            <a:endParaRPr lang="zh-CN" altLang="en-US" dirty="0">
              <a:solidFill>
                <a:srgbClr val="000000"/>
              </a:solidFill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220074" y="6449763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114800" y="4150995"/>
            <a:ext cx="723900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仿真结果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上升、下降沿时间：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1.08ns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10.56ns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上升、下降沿延时及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jitter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1.59ns(123ps)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、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7.55ns(98.8ps)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Wingdings" panose="05000000000000000000" pitchFamily="2" charset="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offset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2.48mV</a:t>
            </a:r>
            <a:endParaRPr lang="en-US" altLang="zh-CN" baseline="30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6" name="图片 25"/>
          <p:cNvPicPr/>
          <p:nvPr/>
        </p:nvPicPr>
        <p:blipFill>
          <a:blip r:embed="rId2"/>
          <a:stretch>
            <a:fillRect/>
          </a:stretch>
        </p:blipFill>
        <p:spPr>
          <a:xfrm>
            <a:off x="416796" y="3886098"/>
            <a:ext cx="2843762" cy="2032215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6465570" y="930275"/>
            <a:ext cx="5005070" cy="29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AC</a:t>
            </a:r>
            <a:r>
              <a:rPr lang="zh-CN" altLang="en-US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耦合</a:t>
            </a:r>
            <a:endParaRPr lang="en-US" altLang="zh-CN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避免</a:t>
            </a:r>
            <a:r>
              <a:rPr lang="en-US" altLang="zh-CN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CSA</a:t>
            </a:r>
            <a:r>
              <a:rPr lang="zh-CN" altLang="en-US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基线漂移影响甄别器阈值</a:t>
            </a:r>
            <a:endParaRPr lang="en-US" altLang="zh-CN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M7</a:t>
            </a:r>
            <a:r>
              <a:rPr lang="zh-CN" altLang="en-US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</a:t>
            </a:r>
            <a:r>
              <a:rPr lang="en-US" altLang="zh-CN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M8</a:t>
            </a:r>
            <a:r>
              <a:rPr lang="zh-CN" altLang="en-US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钳位管</a:t>
            </a:r>
            <a:endParaRPr lang="en-US" altLang="zh-CN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确保输入电平为给定偏置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VREF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静态比较器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无死区时间，任意时刻均工作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低失调电压</a:t>
            </a:r>
            <a:endParaRPr lang="en-US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-474118" y="5918313"/>
            <a:ext cx="4379871" cy="40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CSA+</a:t>
            </a: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甄别器功能仿真</a:t>
            </a:r>
            <a:endParaRPr lang="zh-CN" altLang="en-US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3336925" y="156654"/>
            <a:ext cx="59391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二、电压甄别器设计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171D25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5" y="922020"/>
            <a:ext cx="5330825" cy="30079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0"/>
          <p:cNvSpPr txBox="1"/>
          <p:nvPr/>
        </p:nvSpPr>
        <p:spPr>
          <a:xfrm>
            <a:off x="2844165" y="111125"/>
            <a:ext cx="6672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171D25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三、芯片应用于系统的功能与性能测试</a:t>
            </a:r>
            <a:endParaRPr kumimoji="0" lang="zh-CN" altLang="en-US" sz="2800" b="1" i="0" u="none" strike="noStrike" cap="none" spc="0" normalizeH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descr="_cgi-bin_mmwebwx-bin_webwxgetmsgimg__&amp;MsgID=30518224704715522&amp;skey=@crypt_d155b3_1a0ee28a52370f5e96906a225108d29b&amp;mmweb_appid=wx_webfilehelp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25" y="1000125"/>
            <a:ext cx="5276850" cy="32981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86980" y="4345940"/>
            <a:ext cx="302577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1.25MHz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事件率下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正确响应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51205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" y="1093788"/>
            <a:ext cx="5972175" cy="3109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6" name="文本框 10"/>
          <p:cNvSpPr txBox="1"/>
          <p:nvPr/>
        </p:nvSpPr>
        <p:spPr>
          <a:xfrm>
            <a:off x="2376805" y="4163060"/>
            <a:ext cx="1219200" cy="338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rgbClr val="000000"/>
                </a:solidFill>
                <a:ea typeface="微软雅黑" panose="020B0503020204020204" charset="-122"/>
              </a:rPr>
              <a:t>测试系统图</a:t>
            </a:r>
            <a:endParaRPr lang="zh-CN" altLang="en-US" sz="1600" dirty="0">
              <a:solidFill>
                <a:srgbClr val="000000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590" y="4665345"/>
            <a:ext cx="6439535" cy="216852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kern="1200" cap="none" spc="0" normalizeH="0" baseline="0" noProof="0" dirty="0" err="1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Topmetal</a:t>
            </a:r>
            <a:r>
              <a:rPr kumimoji="0" lang="en-US" altLang="zh-CN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-CEE</a:t>
            </a:r>
            <a:r>
              <a:rPr kumimoji="0" lang="zh-CN" altLang="en-US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芯片测试系统：</a:t>
            </a:r>
            <a:endParaRPr kumimoji="0" lang="zh-CN" altLang="en-US" b="0" kern="1200" cap="none" spc="0" normalizeH="0" baseline="0" noProof="0" dirty="0">
              <a:solidFill>
                <a:prstClr val="black"/>
              </a:solidFill>
              <a:latin typeface="Calibri" panose="020F0502020204030204"/>
              <a:ea typeface="微软雅黑" panose="020B0503020204020204" charset="-122"/>
              <a:cs typeface="+mn-cs"/>
            </a:endParaRPr>
          </a:p>
          <a:p>
            <a:pPr marL="285750" marR="0" indent="-28575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基于</a:t>
            </a:r>
            <a:r>
              <a:rPr kumimoji="0" lang="en-US" altLang="zh-CN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KC705</a:t>
            </a:r>
            <a:r>
              <a:rPr kumimoji="0" lang="zh-CN" altLang="en-US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开发板设计，由绑定板、母板和</a:t>
            </a:r>
            <a:r>
              <a:rPr kumimoji="0" lang="en-US" altLang="zh-CN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KC705</a:t>
            </a:r>
            <a:r>
              <a:rPr kumimoji="0" lang="zh-CN" altLang="en-US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读出板组成；</a:t>
            </a:r>
            <a:endParaRPr kumimoji="0" lang="zh-CN" altLang="en-US" b="0" kern="1200" cap="none" spc="0" normalizeH="0" baseline="0" noProof="0" dirty="0">
              <a:solidFill>
                <a:prstClr val="black"/>
              </a:solidFill>
              <a:latin typeface="Calibri" panose="020F0502020204030204"/>
              <a:ea typeface="微软雅黑" panose="020B0503020204020204" charset="-122"/>
              <a:cs typeface="+mn-cs"/>
            </a:endParaRPr>
          </a:p>
          <a:p>
            <a:pPr marL="285750" marR="0" indent="-28575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母板是一块</a:t>
            </a:r>
            <a:r>
              <a:rPr kumimoji="0" lang="en-US" altLang="zh-CN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FMC</a:t>
            </a:r>
            <a:r>
              <a:rPr kumimoji="0" lang="zh-CN" altLang="en-US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接口的子卡，为</a:t>
            </a:r>
            <a:r>
              <a:rPr kumimoji="0" lang="en-US" altLang="zh-CN" b="0" kern="1200" cap="none" spc="0" normalizeH="0" baseline="0" noProof="0" dirty="0" err="1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Topmetal</a:t>
            </a:r>
            <a:r>
              <a:rPr kumimoji="0" lang="en-US" altLang="zh-CN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-CEE</a:t>
            </a:r>
            <a:r>
              <a:rPr kumimoji="0" lang="zh-CN" altLang="en-US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提供电源、电压偏置、数字信号电平转换、模拟信号放大；</a:t>
            </a:r>
            <a:endParaRPr kumimoji="0" lang="en-US" altLang="zh-CN" b="0" kern="1200" cap="none" spc="0" normalizeH="0" baseline="0" noProof="0" dirty="0">
              <a:solidFill>
                <a:prstClr val="black"/>
              </a:solidFill>
              <a:latin typeface="Calibri" panose="020F0502020204030204"/>
              <a:ea typeface="微软雅黑" panose="020B0503020204020204" charset="-122"/>
              <a:cs typeface="+mn-cs"/>
            </a:endParaRPr>
          </a:p>
          <a:p>
            <a:pPr marL="285750" marR="0" indent="-28575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KC705</a:t>
            </a:r>
            <a:r>
              <a:rPr kumimoji="0" lang="zh-CN" altLang="en-US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和</a:t>
            </a:r>
            <a:r>
              <a:rPr kumimoji="0" lang="en-US" altLang="zh-CN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PC</a:t>
            </a:r>
            <a:r>
              <a:rPr kumimoji="0" lang="zh-CN" altLang="en-US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的通信接口为以太网；</a:t>
            </a:r>
            <a:endParaRPr kumimoji="0" lang="en-US" altLang="zh-CN" b="0" kern="1200" cap="none" spc="0" normalizeH="0" baseline="0" noProof="0" dirty="0">
              <a:solidFill>
                <a:prstClr val="black"/>
              </a:solidFill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74205" y="5136515"/>
            <a:ext cx="4763770" cy="50673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根据测试可知，事件率可达</a:t>
            </a:r>
            <a:r>
              <a:rPr kumimoji="0" lang="en-US" altLang="zh-CN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1.25MH</a:t>
            </a:r>
            <a:r>
              <a:rPr kumimoji="0" lang="en-US" altLang="zh-CN" b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微软雅黑" panose="020B0503020204020204" charset="-122"/>
                <a:cs typeface="+mn-cs"/>
              </a:rPr>
              <a:t>z</a:t>
            </a:r>
            <a:endParaRPr kumimoji="0" lang="en-US" altLang="zh-CN" b="0" kern="1200" cap="none" spc="0" normalizeH="0" baseline="0" noProof="0" dirty="0">
              <a:solidFill>
                <a:prstClr val="black"/>
              </a:solidFill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967" y="54044"/>
            <a:ext cx="868257" cy="868257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220074" y="736924"/>
            <a:ext cx="975185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0"/>
          <p:cNvSpPr txBox="1"/>
          <p:nvPr/>
        </p:nvSpPr>
        <p:spPr>
          <a:xfrm>
            <a:off x="2844165" y="111125"/>
            <a:ext cx="6672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171D25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三、芯片应用于系统的功能与性能测试</a:t>
            </a:r>
            <a:endParaRPr kumimoji="0" lang="zh-CN" altLang="en-US" sz="2800" b="1" i="0" u="none" strike="noStrike" cap="none" spc="0" normalizeH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5" name="picture" descr="descript"/>
          <p:cNvPicPr>
            <a:picLocks noGrp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47320" y="1385570"/>
            <a:ext cx="3463925" cy="218757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1353820"/>
            <a:ext cx="4538980" cy="221932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672715" y="4325620"/>
            <a:ext cx="7603490" cy="17532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zh-CN" altLang="en-US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对系统中</a:t>
            </a:r>
            <a:r>
              <a:rPr lang="zh-CN" altLang="en-US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的八颗芯片进行测试</a:t>
            </a:r>
            <a:endParaRPr lang="zh-CN" altLang="en-US" sz="1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噪声：</a:t>
            </a:r>
            <a:r>
              <a:rPr lang="en-US" altLang="zh-CN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&lt;500e</a:t>
            </a:r>
            <a:r>
              <a:rPr lang="en-US" altLang="zh-CN" sz="1800" kern="100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endParaRPr lang="en-US" altLang="zh-CN" sz="1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最小阈值：</a:t>
            </a:r>
            <a:r>
              <a:rPr lang="en-US" altLang="zh-CN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5000e</a:t>
            </a:r>
            <a:r>
              <a:rPr lang="en-US" altLang="zh-CN" sz="1800" kern="100" baseline="30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endParaRPr lang="en-US" altLang="zh-CN" sz="1800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电荷增益约为</a:t>
            </a:r>
            <a:r>
              <a:rPr lang="en-US" altLang="zh-CN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12uV/e- (</a:t>
            </a:r>
            <a:r>
              <a:rPr lang="zh-CN" altLang="en-US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lang="en-US" altLang="zh-CN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75mV/</a:t>
            </a:r>
            <a:r>
              <a:rPr lang="en-US" altLang="zh-CN" sz="1800" kern="1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fC</a:t>
            </a:r>
            <a:r>
              <a:rPr lang="en-US" altLang="zh-CN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)~12.5uV/e- (</a:t>
            </a:r>
            <a:r>
              <a:rPr lang="zh-CN" altLang="en-US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lang="en-US" altLang="zh-CN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78mV/</a:t>
            </a:r>
            <a:r>
              <a:rPr lang="en-US" altLang="zh-CN" sz="1800" kern="1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fC</a:t>
            </a:r>
            <a:r>
              <a:rPr lang="en-US" altLang="zh-CN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lang="zh-CN" altLang="en-US" sz="1800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之间</a:t>
            </a:r>
            <a:endParaRPr lang="zh-CN" altLang="en-US" sz="1800" b="0" i="0" dirty="0">
              <a:solidFill>
                <a:srgbClr val="00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7" name="内容占位符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24" y="987296"/>
            <a:ext cx="381642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390*176"/>
  <p:tag name="TABLE_ENDDRAG_RECT" val="473*242*390*176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253.27503937007873,&quot;left&quot;:326.1,&quot;top&quot;:133.15,&quot;width&quot;:633.8}"/>
</p:tagLst>
</file>

<file path=ppt/tags/tag4.xml><?xml version="1.0" encoding="utf-8"?>
<p:tagLst xmlns:p="http://schemas.openxmlformats.org/presentationml/2006/main">
  <p:tag name="KSO_WM_DIAGRAM_VIRTUALLY_FRAME" val="{&quot;height&quot;:253.27503937007873,&quot;left&quot;:326.1,&quot;top&quot;:133.15,&quot;width&quot;:633.8}"/>
</p:tagLst>
</file>

<file path=ppt/tags/tag5.xml><?xml version="1.0" encoding="utf-8"?>
<p:tagLst xmlns:p="http://schemas.openxmlformats.org/presentationml/2006/main">
  <p:tag name="KSO_WM_DIAGRAM_VIRTUALLY_FRAME" val="{&quot;height&quot;:253.27503937007873,&quot;left&quot;:326.1,&quot;top&quot;:133.15,&quot;width&quot;:633.8}"/>
</p:tagLst>
</file>

<file path=ppt/tags/tag6.xml><?xml version="1.0" encoding="utf-8"?>
<p:tagLst xmlns:p="http://schemas.openxmlformats.org/presentationml/2006/main">
  <p:tag name="KSO_WM_DIAGRAM_VIRTUALLY_FRAME" val="{&quot;height&quot;:253.27503937007873,&quot;left&quot;:326.1,&quot;top&quot;:133.15,&quot;width&quot;:633.8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COMMONDATA" val="eyJoZGlkIjoiOGI4NjI5OTBmMDM1ODFlMDkzNDFlZTFiMWNhZWU5ZTMifQ==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2474</Words>
  <Application>WPS 演示</Application>
  <PresentationFormat>宽屏</PresentationFormat>
  <Paragraphs>226</Paragraphs>
  <Slides>16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Times New Roman</vt:lpstr>
      <vt:lpstr>黑体</vt:lpstr>
      <vt:lpstr>等线</vt:lpstr>
      <vt:lpstr>楷体</vt:lpstr>
      <vt:lpstr>Wingdings</vt:lpstr>
      <vt:lpstr>微软雅黑</vt:lpstr>
      <vt:lpstr>Calibri</vt:lpstr>
      <vt:lpstr>华文楷体</vt:lpstr>
      <vt:lpstr>华文行楷</vt:lpstr>
      <vt:lpstr>Arial Unicode MS</vt:lpstr>
      <vt:lpstr>等线 Light</vt:lpstr>
      <vt:lpstr>1_Office 主题​​</vt:lpstr>
      <vt:lpstr>Office 主题​​</vt:lpstr>
      <vt:lpstr>Office Theme</vt:lpstr>
      <vt:lpstr>CEE束流定位探测器像素芯片Topmetal-CEE的性能分析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乔雨欣</dc:creator>
  <cp:lastModifiedBy>╰☆燃烧の火焰☆╮</cp:lastModifiedBy>
  <cp:revision>1315</cp:revision>
  <dcterms:created xsi:type="dcterms:W3CDTF">1900-01-01T00:00:00Z</dcterms:created>
  <dcterms:modified xsi:type="dcterms:W3CDTF">2025-07-15T09:09:29Z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77A2A4ABE07E419B844AE9DB2FFAFD03_12</vt:lpwstr>
  </property>
  <property fmtid="{D5CDD505-2E9C-101B-9397-08002B2CF9AE}" pid="3" name="KSOProductBuildVer">
    <vt:lpwstr>2052-12.1.0.21915</vt:lpwstr>
  </property>
</Properties>
</file>