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1047" r:id="rId6"/>
    <p:sldId id="1037" r:id="rId7"/>
    <p:sldId id="1034" r:id="rId8"/>
    <p:sldId id="260" r:id="rId9"/>
    <p:sldId id="1049" r:id="rId10"/>
    <p:sldId id="1050" r:id="rId11"/>
    <p:sldId id="1051" r:id="rId12"/>
    <p:sldId id="1053" r:id="rId13"/>
    <p:sldId id="1054" r:id="rId14"/>
    <p:sldId id="264" r:id="rId15"/>
    <p:sldId id="1035" r:id="rId16"/>
    <p:sldId id="265" r:id="rId17"/>
    <p:sldId id="1055" r:id="rId18"/>
    <p:sldId id="266" r:id="rId19"/>
    <p:sldId id="1045" r:id="rId20"/>
    <p:sldId id="1028" r:id="rId21"/>
    <p:sldId id="268" r:id="rId22"/>
    <p:sldId id="1033" r:id="rId23"/>
    <p:sldId id="270" r:id="rId24"/>
    <p:sldId id="1056" r:id="rId25"/>
    <p:sldId id="105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3366FF"/>
    <a:srgbClr val="4C4C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5659" autoAdjust="0"/>
  </p:normalViewPr>
  <p:slideViewPr>
    <p:cSldViewPr snapToGrid="0">
      <p:cViewPr varScale="1">
        <p:scale>
          <a:sx n="75" d="100"/>
          <a:sy n="75" d="100"/>
        </p:scale>
        <p:origin x="4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功耗贡献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2-4426-A1E2-8DAD0A4B0CB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2-4426-A1E2-8DAD0A4B0CB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2-4426-A1E2-8DAD0A4B0CB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2-4426-A1E2-8DAD0A4B0CB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2-4426-A1E2-8DAD0A4B0CB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2-4426-A1E2-8DAD0A4B0C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阵列模拟功耗</c:v>
                </c:pt>
                <c:pt idx="1">
                  <c:v>时间戳分发功耗</c:v>
                </c:pt>
                <c:pt idx="2">
                  <c:v>阵列动态功耗</c:v>
                </c:pt>
                <c:pt idx="3">
                  <c:v>数字电路功耗</c:v>
                </c:pt>
                <c:pt idx="4">
                  <c:v>串行接口功耗</c:v>
                </c:pt>
                <c:pt idx="5">
                  <c:v>模拟配置电路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0.42</c:v>
                </c:pt>
                <c:pt idx="1">
                  <c:v>0.2</c:v>
                </c:pt>
                <c:pt idx="2">
                  <c:v>0.04</c:v>
                </c:pt>
                <c:pt idx="3">
                  <c:v>0.1</c:v>
                </c:pt>
                <c:pt idx="4">
                  <c:v>0.16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02-4426-A1E2-8DAD0A4B0CB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CE6F-976F-43A8-8B79-50BB98F0F2E9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CB26-1B5F-4985-95FA-3620717ACB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3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0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0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57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52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8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13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350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20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09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146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9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5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19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48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420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01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CB26-1B5F-4985-95FA-3620717ACB2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38202" y="419118"/>
            <a:ext cx="4530297" cy="1133796"/>
            <a:chOff x="838200" y="158985"/>
            <a:chExt cx="4530297" cy="113379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984" y="280203"/>
              <a:ext cx="3321145" cy="44568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8985"/>
              <a:ext cx="1114784" cy="11337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858616" y="745882"/>
              <a:ext cx="3509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University of Science and Technology of China</a:t>
              </a:r>
              <a:endParaRPr lang="zh-CN" altLang="en-US" sz="140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102193"/>
            <a:ext cx="9144000" cy="150154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951514"/>
            <a:ext cx="9144000" cy="130628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D212-CD85-4715-BA9F-4AE725561470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02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CB6D9-7F1D-4872-95E1-CD1B9F5BDE47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13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94-68A2-42C9-8943-7898DD164CB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04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7636-4836-4717-AFA2-C17DB9C3B4BB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556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1F17-D7FD-4433-A586-ACF90D493575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0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5360"/>
            <a:ext cx="6477000" cy="59589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7141"/>
            <a:ext cx="10515600" cy="4859822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v"/>
              <a:defRPr sz="2000"/>
            </a:lvl1pPr>
            <a:lvl2pPr marL="685783" indent="-228594">
              <a:buFont typeface="Arial" panose="020B0604020202020204" pitchFamily="34" charset="0"/>
              <a:buChar char="•"/>
              <a:defRPr sz="1600"/>
            </a:lvl2pPr>
            <a:lvl3pPr marL="1142971" indent="-228594">
              <a:buFont typeface="Calibri" panose="020F0502020204030204" pitchFamily="34" charset="0"/>
              <a:buChar char="−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7717053" y="183763"/>
            <a:ext cx="3730679" cy="782385"/>
            <a:chOff x="838200" y="158985"/>
            <a:chExt cx="3730678" cy="78238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599" y="222664"/>
              <a:ext cx="2521965" cy="338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8985"/>
              <a:ext cx="769266" cy="782385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607467" y="594870"/>
              <a:ext cx="29614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University of Science and Technology of China</a:t>
              </a:r>
              <a:endParaRPr lang="zh-CN" altLang="en-US" sz="110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3" y="947169"/>
            <a:ext cx="10270399" cy="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9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5360"/>
            <a:ext cx="6477000" cy="59589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7141"/>
            <a:ext cx="10515600" cy="4859822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v"/>
              <a:defRPr sz="2000"/>
            </a:lvl1pPr>
            <a:lvl2pPr marL="685783" indent="-228594">
              <a:buFont typeface="Arial" panose="020B0604020202020204" pitchFamily="34" charset="0"/>
              <a:buChar char="•"/>
              <a:defRPr sz="1600"/>
            </a:lvl2pPr>
            <a:lvl3pPr marL="1142971" indent="-228594">
              <a:buFont typeface="Calibri" panose="020F0502020204030204" pitchFamily="34" charset="0"/>
              <a:buChar char="−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803" y="947169"/>
            <a:ext cx="10270399" cy="808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3EB9D5-A0C8-4D45-93B2-4DF54D0F0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4136"/>
            <a:ext cx="2620602" cy="6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4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5360"/>
            <a:ext cx="6477000" cy="59589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7141"/>
            <a:ext cx="10515600" cy="4859822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v"/>
              <a:defRPr sz="2000"/>
            </a:lvl1pPr>
            <a:lvl2pPr marL="685783" indent="-228594">
              <a:buFont typeface="Arial" panose="020B0604020202020204" pitchFamily="34" charset="0"/>
              <a:buChar char="•"/>
              <a:defRPr sz="1600"/>
            </a:lvl2pPr>
            <a:lvl3pPr marL="1142971" indent="-228594">
              <a:buFont typeface="Calibri" panose="020F0502020204030204" pitchFamily="34" charset="0"/>
              <a:buChar char="−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803" y="947169"/>
            <a:ext cx="10270399" cy="808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E8C5EA-ACE5-45C5-B249-D565547FF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42" y="303142"/>
            <a:ext cx="2831432" cy="55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C3D0-EEF3-4E20-824C-A1180BB63130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60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207374"/>
            <a:ext cx="5181600" cy="4969589"/>
          </a:xfrm>
        </p:spPr>
        <p:txBody>
          <a:bodyPr/>
          <a:lstStyle>
            <a:lvl1pPr>
              <a:defRPr sz="2000"/>
            </a:lvl1pPr>
            <a:lvl2pPr marL="685783" indent="-228594">
              <a:buFont typeface="Wingdings" panose="05000000000000000000" pitchFamily="2" charset="2"/>
              <a:buChar char="Ø"/>
              <a:defRPr sz="1800"/>
            </a:lvl2pPr>
            <a:lvl3pPr marL="1142971" indent="-228594">
              <a:buFont typeface="Wingdings" panose="05000000000000000000" pitchFamily="2" charset="2"/>
              <a:buChar char="ü"/>
              <a:defRPr sz="1600"/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207374"/>
            <a:ext cx="5181600" cy="4969589"/>
          </a:xfrm>
        </p:spPr>
        <p:txBody>
          <a:bodyPr/>
          <a:lstStyle>
            <a:lvl1pPr>
              <a:defRPr sz="2000"/>
            </a:lvl1pPr>
            <a:lvl2pPr marL="685783" indent="-228594">
              <a:buFont typeface="Wingdings" panose="05000000000000000000" pitchFamily="2" charset="2"/>
              <a:buChar char="Ø"/>
              <a:defRPr sz="1800"/>
            </a:lvl2pPr>
            <a:lvl3pPr marL="1142971" indent="-228594">
              <a:buFont typeface="Wingdings" panose="05000000000000000000" pitchFamily="2" charset="2"/>
              <a:buChar char="ü"/>
              <a:defRPr sz="1600"/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71EC-0CD8-4774-B901-F96F28CD2C46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838200" y="285360"/>
            <a:ext cx="6477000" cy="595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800" dirty="0"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17053" y="183763"/>
            <a:ext cx="3730679" cy="782385"/>
            <a:chOff x="838200" y="158985"/>
            <a:chExt cx="3730678" cy="78238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599" y="222664"/>
              <a:ext cx="2521965" cy="338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8985"/>
              <a:ext cx="769266" cy="78238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607467" y="594870"/>
              <a:ext cx="29614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University of Science and Technology of China</a:t>
              </a:r>
              <a:endParaRPr lang="zh-CN" altLang="en-US" sz="110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3" y="947169"/>
            <a:ext cx="10270399" cy="80818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960800" y="285360"/>
            <a:ext cx="6477000" cy="59589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04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2856-78F5-4037-B6B1-3103BD53C7E9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09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1530-4ADB-4EAB-AFF5-250604ACC03C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EADFA-14C7-4DC9-A12C-AEF2619229B1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3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CC88C10-FCA7-4772-B526-1B064F92257E}" type="datetime1">
              <a:rPr lang="zh-CN" altLang="en-US" smtClean="0"/>
              <a:pPr/>
              <a:t>2025/7/16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F7C150CD-BEE6-4B22-AD28-2CB77105CAD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21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package" Target="../embeddings/Microsoft_Visio_Drawing.vsdx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2.emf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5.1015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E6C-4455-4DAA-A4D7-592F701C21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基于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180nm CMOS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工艺的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芯片研究进展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EADB0C-8B81-4157-8BB8-E534C50BB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513"/>
            <a:ext cx="9144000" cy="1799581"/>
          </a:xfrm>
        </p:spPr>
        <p:txBody>
          <a:bodyPr>
            <a:normAutofit/>
          </a:bodyPr>
          <a:lstStyle/>
          <a:p>
            <a:r>
              <a:rPr lang="zh-CN" altLang="en-US" dirty="0"/>
              <a:t>宾心瑜</a:t>
            </a:r>
            <a:endParaRPr lang="en-US" altLang="zh-CN" dirty="0"/>
          </a:p>
          <a:p>
            <a:r>
              <a:rPr lang="zh-CN" altLang="en-US" dirty="0"/>
              <a:t>（代表</a:t>
            </a:r>
            <a:r>
              <a:rPr lang="en-US" altLang="zh-CN" dirty="0"/>
              <a:t>STCF ITK-MAPS</a:t>
            </a:r>
            <a:r>
              <a:rPr lang="zh-CN" altLang="en-US" dirty="0"/>
              <a:t>工作组）</a:t>
            </a:r>
            <a:endParaRPr lang="en-US" altLang="zh-CN" dirty="0"/>
          </a:p>
          <a:p>
            <a:r>
              <a:rPr lang="en-US" altLang="zh-CN" b="1" dirty="0"/>
              <a:t>NME’2025</a:t>
            </a:r>
          </a:p>
          <a:p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 西安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8D4E75-A017-4505-B3D6-6D58A7F1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D212-CD85-4715-BA9F-4AE725561470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670B37-2293-42A6-B970-532A7166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CCFF79-BF28-485E-86FB-CAAB6DA9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81" y="-5649"/>
            <a:ext cx="5022374" cy="12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6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EEA24-4D2A-4C07-8825-E7C1F9CD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读出芯片整体架构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FA9470-C802-4BEE-A485-E560B73F8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像素内电路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放大甄别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提取前后沿、分别锁存时间戳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分发格雷码时间戳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MHz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列级读出电路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数据驱动型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列优先级读出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读出效率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&gt;99%@8.72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MHz/cm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外围电路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阵列分组汇总数据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模拟偏置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串行接口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F84DF-DB81-4C43-BEE3-44BC32D8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5C09AF-C796-4906-BF8F-757469D7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517F3CC2-6069-47A9-BF14-60FF10B7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91" y="1425767"/>
            <a:ext cx="5251977" cy="411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06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954FA-2FBB-4670-A1E6-700A9CD1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像素内模拟前端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855BFE-52B7-426E-B117-AC09E740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792"/>
            <a:ext cx="10515600" cy="500217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dirty="0"/>
              <a:t>开环放大</a:t>
            </a:r>
            <a:r>
              <a:rPr lang="en-US" altLang="zh-CN" dirty="0"/>
              <a:t>+</a:t>
            </a:r>
            <a:r>
              <a:rPr lang="zh-CN" altLang="en-US" dirty="0"/>
              <a:t>电流比较器（参考</a:t>
            </a:r>
            <a:r>
              <a:rPr lang="en-US" altLang="zh-CN" dirty="0"/>
              <a:t>ALPIDE</a:t>
            </a:r>
            <a:r>
              <a:rPr lang="zh-CN" altLang="en-US" dirty="0"/>
              <a:t>、</a:t>
            </a:r>
            <a:r>
              <a:rPr lang="en-US" altLang="zh-CN" dirty="0" err="1"/>
              <a:t>Monopix</a:t>
            </a:r>
            <a:r>
              <a:rPr lang="zh-CN" altLang="en-US" dirty="0"/>
              <a:t>、</a:t>
            </a:r>
            <a:r>
              <a:rPr lang="en-US" altLang="zh-CN" dirty="0"/>
              <a:t>MALTA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以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strip-based 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(170×31)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前放为例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时间测量模式下，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Threshold=309.0 e-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ENC=11.4 e-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Mismatch=5.7 e-</a:t>
            </a: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功耗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~800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/pix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~26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29BED9-8338-410E-B2BE-DD20E585C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66ADBF-5B86-43F1-BD24-26A6B245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11</a:t>
            </a:fld>
            <a:endParaRPr lang="zh-CN" altLang="en-US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4439E992-3CE9-4780-82CE-9FC66F46B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927643"/>
              </p:ext>
            </p:extLst>
          </p:nvPr>
        </p:nvGraphicFramePr>
        <p:xfrm>
          <a:off x="1336188" y="3139564"/>
          <a:ext cx="3720413" cy="3255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839106" imgH="6867621" progId="Visio.Drawing.15">
                  <p:embed/>
                </p:oleObj>
              </mc:Choice>
              <mc:Fallback>
                <p:oleObj name="Visio" r:id="rId3" imgW="7839106" imgH="6867621" progId="Visio.Drawing.15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FE9A072C-8562-4656-8D9D-5F27A2544A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188" y="3139564"/>
                        <a:ext cx="3720413" cy="32553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D0989FC6-D701-4914-9875-6143CB89B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87" y="4442890"/>
            <a:ext cx="2852780" cy="220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377640-1D0B-4F21-9940-0C221D833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36" y="4432138"/>
            <a:ext cx="2947460" cy="22174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22">
            <a:extLst>
              <a:ext uri="{FF2B5EF4-FFF2-40B4-BE49-F238E27FC236}">
                <a16:creationId xmlns:a16="http://schemas.microsoft.com/office/drawing/2014/main" id="{5098F011-A6FF-4B08-937E-7FA1149BE8E4}"/>
              </a:ext>
            </a:extLst>
          </p:cNvPr>
          <p:cNvGrpSpPr>
            <a:grpSpLocks/>
          </p:cNvGrpSpPr>
          <p:nvPr/>
        </p:nvGrpSpPr>
        <p:grpSpPr bwMode="auto">
          <a:xfrm>
            <a:off x="5752905" y="2452615"/>
            <a:ext cx="2691080" cy="2088546"/>
            <a:chOff x="5024921" y="1417305"/>
            <a:chExt cx="3811335" cy="2865549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0576A3B7-20CE-4C79-89E8-C4081E2BA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0"/>
            <a:stretch>
              <a:fillRect/>
            </a:stretch>
          </p:blipFill>
          <p:spPr bwMode="auto">
            <a:xfrm>
              <a:off x="5024921" y="1417305"/>
              <a:ext cx="3561867" cy="249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组合 10">
              <a:extLst>
                <a:ext uri="{FF2B5EF4-FFF2-40B4-BE49-F238E27FC236}">
                  <a16:creationId xmlns:a16="http://schemas.microsoft.com/office/drawing/2014/main" id="{1BB915C7-D691-4E8D-9EC0-8B98005A2D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7829" y="1615528"/>
              <a:ext cx="1053858" cy="1415963"/>
              <a:chOff x="5633639" y="1409701"/>
              <a:chExt cx="1053858" cy="1415963"/>
            </a:xfrm>
          </p:grpSpPr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id="{223D89F4-3A05-4966-80BC-3491A7EF45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639" y="1454235"/>
                <a:ext cx="200000" cy="137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8E46F17-337B-4912-BAB7-0047E9082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639" y="1409701"/>
                <a:ext cx="853858" cy="215444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C932D7F-E64D-49E2-88E2-DFFC3F378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639" y="1584550"/>
                <a:ext cx="853858" cy="215444"/>
              </a:xfrm>
              <a:prstGeom prst="rect">
                <a:avLst/>
              </a:prstGeom>
              <a:blipFill>
                <a:blip r:embed="rId10"/>
                <a:stretch>
                  <a:fillRect b="-11429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4D8AED6-B88E-4B4C-B2E7-E4AD467FB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1757399"/>
                <a:ext cx="853858" cy="215444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48AB1F1-C31E-4E8F-BF58-2B4FED331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1914823"/>
                <a:ext cx="853858" cy="215444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F0D7F311-9A82-4868-94AB-821E329EB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105097"/>
                <a:ext cx="853858" cy="215444"/>
              </a:xfrm>
              <a:prstGeom prst="rect">
                <a:avLst/>
              </a:prstGeom>
              <a:blipFill>
                <a:blip r:embed="rId13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C2F3F1A-1B5A-4F40-BA84-43D11DD68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287691"/>
                <a:ext cx="853858" cy="215444"/>
              </a:xfrm>
              <a:prstGeom prst="rect">
                <a:avLst/>
              </a:prstGeom>
              <a:blipFill>
                <a:blip r:embed="rId14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21" name="文本框 17">
                <a:extLst>
                  <a:ext uri="{FF2B5EF4-FFF2-40B4-BE49-F238E27FC236}">
                    <a16:creationId xmlns:a16="http://schemas.microsoft.com/office/drawing/2014/main" id="{7E6D49D5-2FEB-41FD-95E0-2B88B0F05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457724"/>
                <a:ext cx="853858" cy="215444"/>
              </a:xfrm>
              <a:prstGeom prst="rect">
                <a:avLst/>
              </a:prstGeom>
              <a:blipFill>
                <a:blip r:embed="rId15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6AF5ED4E-C104-4A94-851F-982B50F89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609980"/>
                <a:ext cx="853858" cy="21544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</p:grpSp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6C78A981-2431-4488-8284-1BFF85DD1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712" y="3902803"/>
              <a:ext cx="3679544" cy="38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0713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8838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不同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Qinj</a:t>
              </a: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下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OUTA</a:t>
              </a: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波形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2F587318-56A5-4AB7-ACCC-F0F3943CFB0A}"/>
              </a:ext>
            </a:extLst>
          </p:cNvPr>
          <p:cNvGrpSpPr>
            <a:grpSpLocks/>
          </p:cNvGrpSpPr>
          <p:nvPr/>
        </p:nvGrpSpPr>
        <p:grpSpPr bwMode="auto">
          <a:xfrm>
            <a:off x="8428825" y="2453386"/>
            <a:ext cx="2488451" cy="2128772"/>
            <a:chOff x="5044850" y="3969124"/>
            <a:chExt cx="3668378" cy="288723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0C5C084-1922-4C7C-94C1-848428037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" r="-2"/>
            <a:stretch>
              <a:fillRect/>
            </a:stretch>
          </p:blipFill>
          <p:spPr bwMode="auto">
            <a:xfrm>
              <a:off x="5044850" y="3969124"/>
              <a:ext cx="3668378" cy="255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7CCFBD6C-55FE-4CFA-8EF9-FDA842486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5017" y="6480668"/>
              <a:ext cx="3017638" cy="37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0713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8838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不同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Qinj</a:t>
              </a: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下比较器响应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504F2EC-0F91-4819-8312-2BCD4E4D4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091" y="4336394"/>
              <a:ext cx="1053858" cy="1415963"/>
              <a:chOff x="5633639" y="1409701"/>
              <a:chExt cx="1053858" cy="1415963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A2791A1B-8D51-4B04-8408-95DC922B2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639" y="1454235"/>
                <a:ext cx="200000" cy="137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BC9F83C-499E-4B68-8AD6-F80019F9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639" y="1409701"/>
                <a:ext cx="853858" cy="215444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469DA36-BB0C-402E-ADE7-F1C6A2FC9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639" y="1584550"/>
                <a:ext cx="853858" cy="215444"/>
              </a:xfrm>
              <a:prstGeom prst="rect">
                <a:avLst/>
              </a:prstGeom>
              <a:blipFill>
                <a:blip r:embed="rId10"/>
                <a:stretch>
                  <a:fillRect b="-11429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D4E62EC-C826-457B-BE1C-412D64693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1757399"/>
                <a:ext cx="853858" cy="215444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182FD69-71AA-4806-9008-63091AE1A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1914823"/>
                <a:ext cx="853858" cy="215444"/>
              </a:xfrm>
              <a:prstGeom prst="rect">
                <a:avLst/>
              </a:prstGeom>
              <a:blipFill>
                <a:blip r:embed="rId19"/>
                <a:stretch>
                  <a:fillRect b="-5556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2" name="文本框 17">
                <a:extLst>
                  <a:ext uri="{FF2B5EF4-FFF2-40B4-BE49-F238E27FC236}">
                    <a16:creationId xmlns:a16="http://schemas.microsoft.com/office/drawing/2014/main" id="{7BFD5536-0753-436C-8FF4-8E74F76C1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105097"/>
                <a:ext cx="853858" cy="215444"/>
              </a:xfrm>
              <a:prstGeom prst="rect">
                <a:avLst/>
              </a:prstGeom>
              <a:blipFill>
                <a:blip r:embed="rId20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3" name="文本框 17">
                <a:extLst>
                  <a:ext uri="{FF2B5EF4-FFF2-40B4-BE49-F238E27FC236}">
                    <a16:creationId xmlns:a16="http://schemas.microsoft.com/office/drawing/2014/main" id="{455A08F2-6244-4589-BE8C-921D12C4F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287691"/>
                <a:ext cx="853858" cy="215444"/>
              </a:xfrm>
              <a:prstGeom prst="rect">
                <a:avLst/>
              </a:prstGeom>
              <a:blipFill>
                <a:blip r:embed="rId21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4" name="文本框 17">
                <a:extLst>
                  <a:ext uri="{FF2B5EF4-FFF2-40B4-BE49-F238E27FC236}">
                    <a16:creationId xmlns:a16="http://schemas.microsoft.com/office/drawing/2014/main" id="{E107B17F-BE8B-4B73-A3C6-AD3C9B270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457724"/>
                <a:ext cx="853858" cy="215444"/>
              </a:xfrm>
              <a:prstGeom prst="rect">
                <a:avLst/>
              </a:prstGeom>
              <a:blipFill>
                <a:blip r:embed="rId22"/>
                <a:stretch>
                  <a:fillRect b="-2778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  <p:sp>
            <p:nvSpPr>
              <p:cNvPr id="35" name="文本框 17">
                <a:extLst>
                  <a:ext uri="{FF2B5EF4-FFF2-40B4-BE49-F238E27FC236}">
                    <a16:creationId xmlns:a16="http://schemas.microsoft.com/office/drawing/2014/main" id="{E2C07D4C-06BA-48ED-A986-B25EECE13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337" y="2609980"/>
                <a:ext cx="853858" cy="21544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zh-CN" altLang="en-US">
                    <a:noFill/>
                  </a:rPr>
                  <a:t> </a:t>
                </a:r>
              </a:p>
            </p:txBody>
          </p:sp>
        </p:grpSp>
      </p:grpSp>
      <p:sp>
        <p:nvSpPr>
          <p:cNvPr id="36" name="文本框 28">
            <a:extLst>
              <a:ext uri="{FF2B5EF4-FFF2-40B4-BE49-F238E27FC236}">
                <a16:creationId xmlns:a16="http://schemas.microsoft.com/office/drawing/2014/main" id="{F4C9A53E-2F2D-4696-9E1E-4E53A4AF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97" y="6491103"/>
            <a:ext cx="21790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Noise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S-curve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ENC=11.4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4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8">
            <a:extLst>
              <a:ext uri="{FF2B5EF4-FFF2-40B4-BE49-F238E27FC236}">
                <a16:creationId xmlns:a16="http://schemas.microsoft.com/office/drawing/2014/main" id="{92172075-7C50-4520-8761-775D89FAD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683" y="6482801"/>
            <a:ext cx="25358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S-curve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MISMATCH=5.7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4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6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FF1CB9-CDD7-4AA6-9115-1D2BAAEC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数字电路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84BD46-B761-461F-A3B1-B108B685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141"/>
            <a:ext cx="3840890" cy="211185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dirty="0"/>
              <a:t>像素内数字电路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基于</a:t>
            </a:r>
            <a:r>
              <a:rPr lang="en-US" altLang="zh-CN" dirty="0"/>
              <a:t>Token</a:t>
            </a:r>
            <a:r>
              <a:rPr lang="zh-CN" altLang="en-US" dirty="0"/>
              <a:t>的优先级读出链</a:t>
            </a:r>
            <a:endParaRPr lang="en-US" altLang="zh-CN" dirty="0"/>
          </a:p>
          <a:p>
            <a:pPr lvl="2">
              <a:lnSpc>
                <a:spcPct val="120000"/>
              </a:lnSpc>
            </a:pPr>
            <a:r>
              <a:rPr lang="zh-CN" altLang="en-US" dirty="0"/>
              <a:t>事例驱动型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8-bit</a:t>
            </a:r>
            <a:r>
              <a:rPr lang="zh-CN" altLang="en-US" dirty="0"/>
              <a:t>前沿、</a:t>
            </a:r>
            <a:r>
              <a:rPr lang="en-US" altLang="zh-CN" dirty="0"/>
              <a:t>8-bit</a:t>
            </a:r>
            <a:r>
              <a:rPr lang="zh-CN" altLang="en-US" dirty="0"/>
              <a:t>后沿时间戳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602BD7-86D9-4F99-83FA-82CF3327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6E9B2C8-D4BB-418B-BC84-6AA25B7D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8F4603-76A3-439B-9E42-0A411A62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124" y="1237364"/>
            <a:ext cx="4485627" cy="2294109"/>
          </a:xfrm>
          <a:prstGeom prst="rect">
            <a:avLst/>
          </a:prstGeom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74C4FF00-A267-45CA-AE72-C5C69BBE7BAD}"/>
              </a:ext>
            </a:extLst>
          </p:cNvPr>
          <p:cNvGrpSpPr>
            <a:grpSpLocks/>
          </p:cNvGrpSpPr>
          <p:nvPr/>
        </p:nvGrpSpPr>
        <p:grpSpPr bwMode="auto">
          <a:xfrm>
            <a:off x="4679090" y="1317141"/>
            <a:ext cx="2010034" cy="2233367"/>
            <a:chOff x="270682" y="4152361"/>
            <a:chExt cx="1440160" cy="1932602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E85F59D7-1892-4C62-BD9B-8AFE701C5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82" y="4152361"/>
              <a:ext cx="1440160" cy="193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95B340C-3583-4CA7-8B87-CB4AED21B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215" y="4913460"/>
              <a:ext cx="47000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2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2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itchFamily="2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itchFamily="2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800" dirty="0">
                  <a:ea typeface="宋体" panose="02010600030101010101" pitchFamily="2" charset="-122"/>
                </a:rPr>
                <a:t>READ</a:t>
              </a:r>
              <a:endParaRPr lang="zh-CN" altLang="en-US" sz="800" dirty="0"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0BFA96C9-7E63-4A14-AA53-5EE23F4F1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997395"/>
              </p:ext>
            </p:extLst>
          </p:nvPr>
        </p:nvGraphicFramePr>
        <p:xfrm>
          <a:off x="4655495" y="3630281"/>
          <a:ext cx="6698305" cy="287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7905812" imgH="3400521" progId="Visio.Drawing.15">
                  <p:embed/>
                </p:oleObj>
              </mc:Choice>
              <mc:Fallback>
                <p:oleObj name="Visio" r:id="rId5" imgW="7905812" imgH="3400521" progId="Visio.Drawing.15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B198937D-4A44-4B49-8D40-93A9B3BD3D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495" y="3630281"/>
                        <a:ext cx="6698305" cy="2877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B88F95D-38A1-4D86-AD8C-72C7E38850DD}"/>
              </a:ext>
            </a:extLst>
          </p:cNvPr>
          <p:cNvSpPr txBox="1">
            <a:spLocks/>
          </p:cNvSpPr>
          <p:nvPr/>
        </p:nvSpPr>
        <p:spPr>
          <a:xfrm>
            <a:off x="838200" y="3779708"/>
            <a:ext cx="3840890" cy="257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dirty="0"/>
              <a:t>外围数字电路</a:t>
            </a:r>
            <a:endParaRPr lang="en-US" altLang="zh-CN" dirty="0"/>
          </a:p>
          <a:p>
            <a:pPr lvl="1">
              <a:lnSpc>
                <a:spcPct val="130000"/>
              </a:lnSpc>
            </a:pPr>
            <a:r>
              <a:rPr lang="zh-CN" altLang="en-US" dirty="0"/>
              <a:t>阵列分组，组内优先级读出</a:t>
            </a:r>
            <a:endParaRPr lang="en-US" altLang="zh-CN" dirty="0"/>
          </a:p>
          <a:p>
            <a:pPr lvl="1">
              <a:lnSpc>
                <a:spcPct val="130000"/>
              </a:lnSpc>
            </a:pPr>
            <a:r>
              <a:rPr lang="zh-CN" altLang="en-US" dirty="0"/>
              <a:t>电路功能：时间戳校准、数据汇总、缓存、组帧、编码、串行化</a:t>
            </a:r>
            <a:endParaRPr lang="en-US" altLang="zh-CN" dirty="0"/>
          </a:p>
          <a:p>
            <a:pPr lvl="1">
              <a:lnSpc>
                <a:spcPct val="130000"/>
              </a:lnSpc>
            </a:pPr>
            <a:r>
              <a:rPr lang="zh-CN" altLang="en-US" dirty="0"/>
              <a:t>读出事例率</a:t>
            </a:r>
            <a:r>
              <a:rPr lang="en-US" altLang="zh-CN" dirty="0"/>
              <a:t>~30 MHz/Chip</a:t>
            </a:r>
          </a:p>
          <a:p>
            <a:pPr lvl="1">
              <a:lnSpc>
                <a:spcPct val="130000"/>
              </a:lnSpc>
            </a:pPr>
            <a:r>
              <a:rPr lang="zh-CN" altLang="en-US" dirty="0"/>
              <a:t>串行速率</a:t>
            </a:r>
            <a:r>
              <a:rPr lang="en-US" altLang="zh-CN" dirty="0"/>
              <a:t>800 Mbps×2</a:t>
            </a:r>
          </a:p>
        </p:txBody>
      </p:sp>
    </p:spTree>
    <p:extLst>
      <p:ext uri="{BB962C8B-B14F-4D97-AF65-F5344CB8AC3E}">
        <p14:creationId xmlns:p14="http://schemas.microsoft.com/office/powerpoint/2010/main" val="131012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49B60A-37F6-40FF-B1B5-C4009DB0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功耗仿真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101C4F-E0EB-404D-A3AD-3E9B13BC1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170×31 sensor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结构延拓到全尺寸（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 cm×2 cm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Strip-based</a:t>
            </a:r>
            <a:r>
              <a:rPr lang="zh-CN" altLang="en-US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55.7 </a:t>
            </a:r>
            <a:r>
              <a:rPr lang="en-US" altLang="zh-CN" sz="1800" b="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mW</a:t>
            </a: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/cm</a:t>
            </a:r>
            <a:r>
              <a:rPr lang="en-US" altLang="zh-CN" sz="1800" b="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zh-CN" sz="1800" b="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Pixel-based</a:t>
            </a:r>
            <a:r>
              <a:rPr lang="zh-CN" altLang="en-US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46.2 </a:t>
            </a:r>
            <a:r>
              <a:rPr lang="en-US" altLang="zh-CN" sz="1800" b="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mW</a:t>
            </a:r>
            <a:r>
              <a:rPr lang="en-US" altLang="zh-CN" sz="18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/cm</a:t>
            </a:r>
            <a:r>
              <a:rPr lang="en-US" altLang="zh-CN" sz="1800" b="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功耗控制在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左右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为气冷提供可能性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DB79F9-63FC-4189-8C76-B7D23260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4789AA-FBF7-4A13-B389-60A16C21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13</a:t>
            </a:fld>
            <a:endParaRPr lang="zh-CN" altLang="en-US"/>
          </a:p>
        </p:txBody>
      </p:sp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E30DAC3A-7534-4495-964A-F01C9BB43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602987"/>
              </p:ext>
            </p:extLst>
          </p:nvPr>
        </p:nvGraphicFramePr>
        <p:xfrm>
          <a:off x="1331640" y="3517961"/>
          <a:ext cx="6828000" cy="2605475"/>
        </p:xfrm>
        <a:graphic>
          <a:graphicData uri="http://schemas.openxmlformats.org/drawingml/2006/table">
            <a:tbl>
              <a:tblPr firstRow="1" firstCol="1" bandRow="1"/>
              <a:tblGrid>
                <a:gridCol w="2376000">
                  <a:extLst>
                    <a:ext uri="{9D8B030D-6E8A-4147-A177-3AD203B41FA5}">
                      <a16:colId xmlns:a16="http://schemas.microsoft.com/office/drawing/2014/main" val="1870173600"/>
                    </a:ext>
                  </a:extLst>
                </a:gridCol>
                <a:gridCol w="1932000">
                  <a:extLst>
                    <a:ext uri="{9D8B030D-6E8A-4147-A177-3AD203B41FA5}">
                      <a16:colId xmlns:a16="http://schemas.microsoft.com/office/drawing/2014/main" val="227346615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301511433"/>
                    </a:ext>
                  </a:extLst>
                </a:gridCol>
              </a:tblGrid>
              <a:tr h="24534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贡献项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备注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53134"/>
                  </a:ext>
                </a:extLst>
              </a:tr>
              <a:tr h="245345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像素阵列模拟功耗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~26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Strip-based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067052"/>
                  </a:ext>
                </a:extLst>
              </a:tr>
              <a:tr h="2453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~15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Pixel-based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317703"/>
                  </a:ext>
                </a:extLst>
              </a:tr>
              <a:tr h="24534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时间戳分发功耗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12.2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b="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098257"/>
                  </a:ext>
                </a:extLst>
              </a:tr>
              <a:tr h="327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像素阵列动态功耗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2.4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8.7 MHz/cm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事例率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216318"/>
                  </a:ext>
                </a:extLst>
              </a:tr>
              <a:tr h="24534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外围数字电路功耗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23.5 </a:t>
                      </a:r>
                      <a:r>
                        <a:rPr kumimoji="0" lang="en-US" sz="1400" b="0" kern="1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kumimoji="0" lang="zh-CN" altLang="en-US" sz="1400" b="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MHz</a:t>
                      </a:r>
                      <a:r>
                        <a:rPr kumimoji="0" lang="en-US" altLang="zh-CN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/Chip</a:t>
                      </a:r>
                      <a:endParaRPr kumimoji="0" lang="zh-CN" altLang="en-US" sz="1400" b="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376683"/>
                  </a:ext>
                </a:extLst>
              </a:tr>
              <a:tr h="31511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PLL+</a:t>
                      </a:r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串行器</a:t>
                      </a:r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+LVDS</a:t>
                      </a:r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 </a:t>
                      </a:r>
                      <a:r>
                        <a:rPr kumimoji="0" lang="en-US" sz="1400" b="0" kern="1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kumimoji="0" lang="zh-CN" altLang="en-US" sz="1400" b="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两路数据</a:t>
                      </a:r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时钟输出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27614"/>
                  </a:ext>
                </a:extLst>
              </a:tr>
              <a:tr h="24534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zh-CN" alt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模拟配置电路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kumimoji="0" lang="en-US" sz="1400" b="0" kern="1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kumimoji="0" lang="zh-CN" altLang="en-US" sz="1400" b="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kumimoji="0" lang="en-US" sz="1400" b="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CN" altLang="en-US" sz="1400" b="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98346"/>
                  </a:ext>
                </a:extLst>
              </a:tr>
              <a:tr h="245345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6070"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总功耗</a:t>
                      </a: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222.6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Strip-based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456250"/>
                  </a:ext>
                </a:extLst>
              </a:tr>
              <a:tr h="2453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184.6 </a:t>
                      </a:r>
                      <a:r>
                        <a:rPr lang="en-US" sz="1400" b="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 Unicode"/>
                        </a:defRPr>
                      </a:lvl9pPr>
                    </a:lstStyle>
                    <a:p>
                      <a:pPr indent="304800"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Pixel-based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479" marR="6747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639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405033"/>
                  </a:ext>
                </a:extLst>
              </a:tr>
            </a:tbl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504D4991-DFB4-43C5-8AA5-B31B390E1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584235"/>
              </p:ext>
            </p:extLst>
          </p:nvPr>
        </p:nvGraphicFramePr>
        <p:xfrm>
          <a:off x="7620000" y="33862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9967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E0D68-5CF6-C71D-DFFE-5F83614A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CharTPix-TJ-v0.1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芯片总览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69A31A-38E2-2EFB-F198-11442C0B3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1725"/>
            <a:ext cx="10515600" cy="33552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比较多种模拟连接方式的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四块原型芯片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：小像素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ALPIDE-like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0/1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：大像素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(3×2)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ToA&amp;ToT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：大像素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(6×1)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ToA&amp;ToT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Chip4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：模拟读出，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种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52C824-E3CC-C57A-ECBA-E298FB2E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24388E-F024-E963-AFE2-520B34A4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25EA1B7-5512-4DFF-93D2-3307C6C49D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5197" y="1399147"/>
            <a:ext cx="6883128" cy="946618"/>
            <a:chOff x="457200" y="2420938"/>
            <a:chExt cx="8151813" cy="13562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D933A2F-7558-4D22-8705-F74D339FD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37238" y="1830387"/>
              <a:ext cx="471488" cy="199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CA8C1DB-2A0B-410C-8050-BCEA3C38D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45531" y="1866107"/>
              <a:ext cx="466725" cy="197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D3A0F65-C9D9-4033-B375-3C6755FED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02881" y="2370932"/>
              <a:ext cx="65246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D9D5BA4-A503-4E4A-96CD-7B45A622A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11225" y="2673350"/>
              <a:ext cx="35877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607886-210F-4617-998B-CF25213BF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2213" y="2268538"/>
              <a:ext cx="755650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9">
              <a:extLst>
                <a:ext uri="{FF2B5EF4-FFF2-40B4-BE49-F238E27FC236}">
                  <a16:creationId xmlns:a16="http://schemas.microsoft.com/office/drawing/2014/main" id="{32184394-EB3B-4EDA-9CD7-A91E8B686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179764"/>
              <a:ext cx="1058863" cy="381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1030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9155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28×30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995BBC9B-B501-480E-99C6-6BBD07B20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87" y="3141663"/>
              <a:ext cx="1563687" cy="6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1030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9155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Pixel-based 170×31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9">
              <a:extLst>
                <a:ext uri="{FF2B5EF4-FFF2-40B4-BE49-F238E27FC236}">
                  <a16:creationId xmlns:a16="http://schemas.microsoft.com/office/drawing/2014/main" id="{A1CD0DDC-1CBF-4BF4-80FF-2CD3FB546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450" y="3141663"/>
              <a:ext cx="1557338" cy="6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1030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9155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Pixel-based 96×60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E122E4DB-A17F-43DF-87A6-887A920EA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701" y="3141663"/>
              <a:ext cx="1452563" cy="6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1030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9155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Strip-based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170×31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9">
              <a:extLst>
                <a:ext uri="{FF2B5EF4-FFF2-40B4-BE49-F238E27FC236}">
                  <a16:creationId xmlns:a16="http://schemas.microsoft.com/office/drawing/2014/main" id="{F92BDFF3-7D7C-4AB2-BEE3-218D7EF4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450" y="3141663"/>
              <a:ext cx="1452563" cy="6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1030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9155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 Strip-based 96×60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DE7CDBB-6186-4CFB-8C44-1C4C03770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31156"/>
              </p:ext>
            </p:extLst>
          </p:nvPr>
        </p:nvGraphicFramePr>
        <p:xfrm>
          <a:off x="4905638" y="3510098"/>
          <a:ext cx="6555664" cy="252046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903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5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584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Chip1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Chip2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Chip3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Chip4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5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Pixel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size</a:t>
                      </a:r>
                    </a:p>
                    <a:p>
                      <a:pPr algn="ctr"/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μm×μm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28.1x30.1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96.4x59.6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170.0x31.0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Mixed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99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Sensor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A+B+C+D+E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9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Pixel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array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16x30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8x12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8x12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60x8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60x7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Mixed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5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Readout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Analog readout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9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ToA &amp; ToT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√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5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Chip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area</a:t>
                      </a:r>
                    </a:p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2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1.5x1.4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2.5x1.6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2.8x3.1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1.2x1.4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21" marR="91421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87247763-2229-4F8C-9761-BCFB9BD6BB9A}"/>
              </a:ext>
            </a:extLst>
          </p:cNvPr>
          <p:cNvGrpSpPr/>
          <p:nvPr/>
        </p:nvGrpSpPr>
        <p:grpSpPr>
          <a:xfrm>
            <a:off x="7954112" y="1246022"/>
            <a:ext cx="3488140" cy="2094629"/>
            <a:chOff x="7876285" y="1236954"/>
            <a:chExt cx="3488140" cy="209462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25FBED1-24F0-4C24-8B53-2059589431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76285" y="1236954"/>
              <a:ext cx="3477515" cy="2094629"/>
              <a:chOff x="1691681" y="2637359"/>
              <a:chExt cx="5976663" cy="3599953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3895481-ABA8-4188-84F4-9F97942BC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2125" y="2728758"/>
                <a:ext cx="5854035" cy="3418195"/>
              </a:xfrm>
              <a:prstGeom prst="rect">
                <a:avLst/>
              </a:prstGeom>
            </p:spPr>
          </p:pic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42FAF2-F73C-4E1A-86F5-9C2A506F935C}"/>
                  </a:ext>
                </a:extLst>
              </p:cNvPr>
              <p:cNvSpPr/>
              <p:nvPr/>
            </p:nvSpPr>
            <p:spPr>
              <a:xfrm>
                <a:off x="1691681" y="2637359"/>
                <a:ext cx="3167658" cy="359995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91C97F9-775A-4864-89D0-01B6A64F8AEC}"/>
                  </a:ext>
                </a:extLst>
              </p:cNvPr>
              <p:cNvSpPr/>
              <p:nvPr/>
            </p:nvSpPr>
            <p:spPr>
              <a:xfrm>
                <a:off x="4930775" y="2637360"/>
                <a:ext cx="1223963" cy="164267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8C48ECBD-EC72-4D80-B948-D0009844048A}"/>
                  </a:ext>
                </a:extLst>
              </p:cNvPr>
              <p:cNvSpPr/>
              <p:nvPr/>
            </p:nvSpPr>
            <p:spPr>
              <a:xfrm>
                <a:off x="6224588" y="2637360"/>
                <a:ext cx="1443756" cy="164267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20A472A-71D8-4EBC-8936-E9B13B53DB1C}"/>
                  </a:ext>
                </a:extLst>
              </p:cNvPr>
              <p:cNvSpPr/>
              <p:nvPr/>
            </p:nvSpPr>
            <p:spPr>
              <a:xfrm>
                <a:off x="4930774" y="4370388"/>
                <a:ext cx="2737569" cy="18669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1" name="文本框 12">
                <a:extLst>
                  <a:ext uri="{FF2B5EF4-FFF2-40B4-BE49-F238E27FC236}">
                    <a16:creationId xmlns:a16="http://schemas.microsoft.com/office/drawing/2014/main" id="{86D6A035-DC0D-4950-9154-A3F4468F91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4188" y="3897245"/>
                <a:ext cx="1567496" cy="89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2800" dirty="0">
                    <a:solidFill>
                      <a:schemeClr val="bg1"/>
                    </a:solidFill>
                    <a:ea typeface="宋体" panose="02010600030101010101" pitchFamily="2" charset="-122"/>
                  </a:rPr>
                  <a:t>3</a:t>
                </a:r>
                <a:endParaRPr lang="zh-CN" altLang="en-US" sz="2800" dirty="0">
                  <a:solidFill>
                    <a:schemeClr val="bg1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5" name="文本框 12">
              <a:extLst>
                <a:ext uri="{FF2B5EF4-FFF2-40B4-BE49-F238E27FC236}">
                  <a16:creationId xmlns:a16="http://schemas.microsoft.com/office/drawing/2014/main" id="{2FAB05E4-AAC8-4FF9-B607-69906884D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8154" y="1506115"/>
              <a:ext cx="9120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dirty="0">
                  <a:solidFill>
                    <a:schemeClr val="bg1"/>
                  </a:solidFill>
                  <a:ea typeface="宋体" panose="02010600030101010101" pitchFamily="2" charset="-122"/>
                </a:rPr>
                <a:t>4</a:t>
              </a:r>
              <a:endParaRPr lang="zh-CN" altLang="en-US" sz="28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文本框 12">
              <a:extLst>
                <a:ext uri="{FF2B5EF4-FFF2-40B4-BE49-F238E27FC236}">
                  <a16:creationId xmlns:a16="http://schemas.microsoft.com/office/drawing/2014/main" id="{B0E8DA01-8488-47E0-A04C-75733A8B9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6143" y="2408723"/>
              <a:ext cx="9120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dirty="0">
                  <a:solidFill>
                    <a:schemeClr val="bg1"/>
                  </a:solidFill>
                  <a:ea typeface="宋体" panose="02010600030101010101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262E5FAF-3733-4C15-A414-A15E4FBCA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2379" y="1513301"/>
              <a:ext cx="9120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dirty="0">
                  <a:solidFill>
                    <a:schemeClr val="bg1"/>
                  </a:solidFill>
                  <a:ea typeface="宋体" panose="02010600030101010101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38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D8BF4-5BD0-4C23-9F5F-4BBF0397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46518-1E30-4C03-86CE-34C7F3AF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原型芯片设计</a:t>
            </a:r>
            <a:endParaRPr lang="en-US" altLang="zh-CN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原型芯片测试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4D628-7454-4B41-91EB-5FEC72F9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B92BC4-D885-420E-9B4A-B8265D8D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28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34E47-A563-4E40-6330-6695F125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TJ180</a:t>
            </a:r>
            <a:r>
              <a:rPr lang="zh-CN" altLang="en-US" dirty="0"/>
              <a:t>测试平台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11E39-491C-E3E7-46FF-E882F144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03CF6C-F626-2C73-846B-EF1C054F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88C50C8-9BD9-4644-B084-1E73D09B7F9E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32" y="1341204"/>
            <a:ext cx="4434502" cy="3325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59ACC97-2D53-4E6F-B520-88692310807A}"/>
              </a:ext>
            </a:extLst>
          </p:cNvPr>
          <p:cNvCxnSpPr>
            <a:cxnSpLocks/>
          </p:cNvCxnSpPr>
          <p:nvPr/>
        </p:nvCxnSpPr>
        <p:spPr>
          <a:xfrm flipV="1">
            <a:off x="1671342" y="3921254"/>
            <a:ext cx="576064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本框 11">
            <a:extLst>
              <a:ext uri="{FF2B5EF4-FFF2-40B4-BE49-F238E27FC236}">
                <a16:creationId xmlns:a16="http://schemas.microsoft.com/office/drawing/2014/main" id="{21C8CDE0-1B37-46F5-99A5-C006A9CC6893}"/>
              </a:ext>
            </a:extLst>
          </p:cNvPr>
          <p:cNvSpPr txBox="1"/>
          <p:nvPr/>
        </p:nvSpPr>
        <p:spPr>
          <a:xfrm>
            <a:off x="375198" y="43126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测试转接板</a:t>
            </a: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FACA2D62-481B-486C-8DB9-3D95C147FBFB}"/>
              </a:ext>
            </a:extLst>
          </p:cNvPr>
          <p:cNvSpPr txBox="1"/>
          <p:nvPr/>
        </p:nvSpPr>
        <p:spPr>
          <a:xfrm>
            <a:off x="207404" y="360323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测试子板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9EB368F-60F0-4035-B551-89F606AA14D7}"/>
              </a:ext>
            </a:extLst>
          </p:cNvPr>
          <p:cNvCxnSpPr>
            <a:cxnSpLocks/>
          </p:cNvCxnSpPr>
          <p:nvPr/>
        </p:nvCxnSpPr>
        <p:spPr>
          <a:xfrm flipV="1">
            <a:off x="1431540" y="3626097"/>
            <a:ext cx="1224136" cy="1956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6">
            <a:extLst>
              <a:ext uri="{FF2B5EF4-FFF2-40B4-BE49-F238E27FC236}">
                <a16:creationId xmlns:a16="http://schemas.microsoft.com/office/drawing/2014/main" id="{C15D04FA-CF89-4F20-8997-0ABE32A43158}"/>
              </a:ext>
            </a:extLst>
          </p:cNvPr>
          <p:cNvSpPr txBox="1"/>
          <p:nvPr/>
        </p:nvSpPr>
        <p:spPr>
          <a:xfrm>
            <a:off x="303656" y="24387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示波器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24BFAD9-7C4A-402F-85E4-585AD3132818}"/>
              </a:ext>
            </a:extLst>
          </p:cNvPr>
          <p:cNvCxnSpPr>
            <a:cxnSpLocks/>
          </p:cNvCxnSpPr>
          <p:nvPr/>
        </p:nvCxnSpPr>
        <p:spPr>
          <a:xfrm flipV="1">
            <a:off x="1527792" y="2623381"/>
            <a:ext cx="1224136" cy="76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3252CFE-9AC9-4E4F-8B1F-CC6F4628ECDF}"/>
              </a:ext>
            </a:extLst>
          </p:cNvPr>
          <p:cNvCxnSpPr>
            <a:cxnSpLocks/>
          </p:cNvCxnSpPr>
          <p:nvPr/>
        </p:nvCxnSpPr>
        <p:spPr>
          <a:xfrm flipH="1">
            <a:off x="5532910" y="1669342"/>
            <a:ext cx="1080120" cy="216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文本框 21">
            <a:extLst>
              <a:ext uri="{FF2B5EF4-FFF2-40B4-BE49-F238E27FC236}">
                <a16:creationId xmlns:a16="http://schemas.microsoft.com/office/drawing/2014/main" id="{08AA27DA-5244-4ADC-BEB2-0A78A00905CD}"/>
              </a:ext>
            </a:extLst>
          </p:cNvPr>
          <p:cNvSpPr txBox="1"/>
          <p:nvPr/>
        </p:nvSpPr>
        <p:spPr>
          <a:xfrm>
            <a:off x="6062643" y="148467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电源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CFCAF62C-67B1-4E7C-99F2-97DFF69B1121}"/>
              </a:ext>
            </a:extLst>
          </p:cNvPr>
          <p:cNvCxnSpPr>
            <a:cxnSpLocks/>
          </p:cNvCxnSpPr>
          <p:nvPr/>
        </p:nvCxnSpPr>
        <p:spPr>
          <a:xfrm flipH="1" flipV="1">
            <a:off x="4936265" y="3619653"/>
            <a:ext cx="1656184" cy="692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24">
            <a:extLst>
              <a:ext uri="{FF2B5EF4-FFF2-40B4-BE49-F238E27FC236}">
                <a16:creationId xmlns:a16="http://schemas.microsoft.com/office/drawing/2014/main" id="{016D06A8-1A5F-4E7C-A042-6D0DCC8F301F}"/>
              </a:ext>
            </a:extLst>
          </p:cNvPr>
          <p:cNvSpPr txBox="1"/>
          <p:nvPr/>
        </p:nvSpPr>
        <p:spPr>
          <a:xfrm>
            <a:off x="6240465" y="2934873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PC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7CA4EEA-FE7D-40FD-AB43-3A106026DF39}"/>
              </a:ext>
            </a:extLst>
          </p:cNvPr>
          <p:cNvCxnSpPr>
            <a:cxnSpLocks/>
          </p:cNvCxnSpPr>
          <p:nvPr/>
        </p:nvCxnSpPr>
        <p:spPr>
          <a:xfrm flipH="1" flipV="1">
            <a:off x="5972757" y="2878302"/>
            <a:ext cx="566067" cy="199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27">
            <a:extLst>
              <a:ext uri="{FF2B5EF4-FFF2-40B4-BE49-F238E27FC236}">
                <a16:creationId xmlns:a16="http://schemas.microsoft.com/office/drawing/2014/main" id="{8E07161D-4230-4AD5-9D21-273DC791B4A9}"/>
              </a:ext>
            </a:extLst>
          </p:cNvPr>
          <p:cNvSpPr txBox="1"/>
          <p:nvPr/>
        </p:nvSpPr>
        <p:spPr>
          <a:xfrm>
            <a:off x="6240465" y="4312652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开发板</a:t>
            </a:r>
          </a:p>
        </p:txBody>
      </p:sp>
      <p:sp>
        <p:nvSpPr>
          <p:cNvPr id="19" name="文本框 28">
            <a:extLst>
              <a:ext uri="{FF2B5EF4-FFF2-40B4-BE49-F238E27FC236}">
                <a16:creationId xmlns:a16="http://schemas.microsoft.com/office/drawing/2014/main" id="{3BD0BE4C-F900-4A7E-A0AC-8FEDFF8D6A6D}"/>
              </a:ext>
            </a:extLst>
          </p:cNvPr>
          <p:cNvSpPr txBox="1"/>
          <p:nvPr/>
        </p:nvSpPr>
        <p:spPr>
          <a:xfrm>
            <a:off x="4254097" y="508448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FMC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转接板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3FA3C32-F115-412A-8E7F-D768334CE865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3822050" y="3540818"/>
            <a:ext cx="1224135" cy="1543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3F8F63E-5607-403C-8830-E2CAD98C7A09}"/>
              </a:ext>
            </a:extLst>
          </p:cNvPr>
          <p:cNvGrpSpPr/>
          <p:nvPr/>
        </p:nvGrpSpPr>
        <p:grpSpPr>
          <a:xfrm>
            <a:off x="8694885" y="1341204"/>
            <a:ext cx="2340000" cy="2344038"/>
            <a:chOff x="568235" y="1268761"/>
            <a:chExt cx="2340000" cy="2344038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E745DB0-71EE-4A32-9B1A-D54D83E37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-1" r="5062" b="-195"/>
            <a:stretch>
              <a:fillRect/>
            </a:stretch>
          </p:blipFill>
          <p:spPr>
            <a:xfrm>
              <a:off x="568235" y="1268761"/>
              <a:ext cx="2340000" cy="2039199"/>
            </a:xfrm>
            <a:prstGeom prst="rect">
              <a:avLst/>
            </a:prstGeom>
          </p:spPr>
        </p:pic>
        <p:sp>
          <p:nvSpPr>
            <p:cNvPr id="35" name="文本框 24">
              <a:extLst>
                <a:ext uri="{FF2B5EF4-FFF2-40B4-BE49-F238E27FC236}">
                  <a16:creationId xmlns:a16="http://schemas.microsoft.com/office/drawing/2014/main" id="{716C9BF7-F3A8-4C00-B93C-CFC6BAC5B67E}"/>
                </a:ext>
              </a:extLst>
            </p:cNvPr>
            <p:cNvSpPr txBox="1"/>
            <p:nvPr/>
          </p:nvSpPr>
          <p:spPr>
            <a:xfrm>
              <a:off x="1110099" y="3305022"/>
              <a:ext cx="125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MAPS</a:t>
              </a:r>
              <a:r>
                <a: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芯片</a:t>
              </a: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97E7AEED-624D-4EE9-8C2B-BFCF3DCF1F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21887" r="21778" b="5853"/>
          <a:stretch>
            <a:fillRect/>
          </a:stretch>
        </p:blipFill>
        <p:spPr>
          <a:xfrm>
            <a:off x="8694885" y="3900779"/>
            <a:ext cx="2340000" cy="2024502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BC3383CE-606C-4A36-A233-89C2CE2F7037}"/>
              </a:ext>
            </a:extLst>
          </p:cNvPr>
          <p:cNvSpPr txBox="1"/>
          <p:nvPr/>
        </p:nvSpPr>
        <p:spPr>
          <a:xfrm>
            <a:off x="3191132" y="5617504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测试平台</a:t>
            </a: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34AA6C0-7A6A-45CD-BDAC-C8111D4846DB}"/>
              </a:ext>
            </a:extLst>
          </p:cNvPr>
          <p:cNvSpPr txBox="1"/>
          <p:nvPr/>
        </p:nvSpPr>
        <p:spPr>
          <a:xfrm>
            <a:off x="8979316" y="5986929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芯片打线</a:t>
            </a:r>
          </a:p>
        </p:txBody>
      </p:sp>
    </p:spTree>
    <p:extLst>
      <p:ext uri="{BB962C8B-B14F-4D97-AF65-F5344CB8AC3E}">
        <p14:creationId xmlns:p14="http://schemas.microsoft.com/office/powerpoint/2010/main" val="29800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BB61-914D-4693-9040-05C3F190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片内串扰问题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1D67A6-1CDD-4679-BC00-558446047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140"/>
            <a:ext cx="10515600" cy="5039213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注入电荷后当前列出现持续读出且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信息错误：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70000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优先级读出电路对输入端串扰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70000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当前列出现错误击中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70000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甄别器输出对输入端串扰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2" fontAlgn="base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70000"/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丢失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解决方法：</a:t>
            </a: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数字复位：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FPGA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接收读出数据后，全局复位</a:t>
            </a: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模拟复位：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FPGA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接收读出数据后，复位偏置电流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后续测试均仅读取第一个击中信号</a:t>
            </a: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改版设计中优化像素电路版图，消除数字信号对输入端耦合</a:t>
            </a: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增加接衬底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guard ring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M1~M5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数字信号尽量远离输入端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53DFAB-B551-4431-BB0C-93CD4D58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18E847-2BBE-4E97-BE16-6243BE2F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9455B6D-CE8E-49CF-AE5E-1B3D752C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93" y="3224159"/>
            <a:ext cx="3407272" cy="3403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C88BC94-42F7-4C86-8780-CCCD61447F68}"/>
              </a:ext>
            </a:extLst>
          </p:cNvPr>
          <p:cNvGrpSpPr/>
          <p:nvPr/>
        </p:nvGrpSpPr>
        <p:grpSpPr>
          <a:xfrm>
            <a:off x="6913968" y="1374831"/>
            <a:ext cx="4262356" cy="1669937"/>
            <a:chOff x="6913968" y="1374831"/>
            <a:chExt cx="4262356" cy="166993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8170D8F-5F47-48FC-9524-0460A5C8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3968" y="1374831"/>
              <a:ext cx="4262356" cy="1669937"/>
            </a:xfrm>
            <a:prstGeom prst="rect">
              <a:avLst/>
            </a:prstGeom>
          </p:spPr>
        </p:pic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B2809A3-CF9F-4708-BA8D-375CDEF53E66}"/>
                </a:ext>
              </a:extLst>
            </p:cNvPr>
            <p:cNvSpPr/>
            <p:nvPr/>
          </p:nvSpPr>
          <p:spPr>
            <a:xfrm>
              <a:off x="7581185" y="2191264"/>
              <a:ext cx="1917041" cy="448732"/>
            </a:xfrm>
            <a:custGeom>
              <a:avLst/>
              <a:gdLst>
                <a:gd name="connsiteX0" fmla="*/ 879073 w 972728"/>
                <a:gd name="connsiteY0" fmla="*/ 0 h 448732"/>
                <a:gd name="connsiteX1" fmla="*/ 969690 w 972728"/>
                <a:gd name="connsiteY1" fmla="*/ 107092 h 448732"/>
                <a:gd name="connsiteX2" fmla="*/ 928500 w 972728"/>
                <a:gd name="connsiteY2" fmla="*/ 337752 h 448732"/>
                <a:gd name="connsiteX3" fmla="*/ 714317 w 972728"/>
                <a:gd name="connsiteY3" fmla="*/ 444844 h 448732"/>
                <a:gd name="connsiteX4" fmla="*/ 318900 w 972728"/>
                <a:gd name="connsiteY4" fmla="*/ 420130 h 448732"/>
                <a:gd name="connsiteX5" fmla="*/ 30576 w 972728"/>
                <a:gd name="connsiteY5" fmla="*/ 370703 h 448732"/>
                <a:gd name="connsiteX6" fmla="*/ 22338 w 972728"/>
                <a:gd name="connsiteY6" fmla="*/ 362465 h 44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2728" h="448732">
                  <a:moveTo>
                    <a:pt x="879073" y="0"/>
                  </a:moveTo>
                  <a:cubicBezTo>
                    <a:pt x="920262" y="25400"/>
                    <a:pt x="961452" y="50800"/>
                    <a:pt x="969690" y="107092"/>
                  </a:cubicBezTo>
                  <a:cubicBezTo>
                    <a:pt x="977928" y="163384"/>
                    <a:pt x="971062" y="281460"/>
                    <a:pt x="928500" y="337752"/>
                  </a:cubicBezTo>
                  <a:cubicBezTo>
                    <a:pt x="885938" y="394044"/>
                    <a:pt x="815917" y="431114"/>
                    <a:pt x="714317" y="444844"/>
                  </a:cubicBezTo>
                  <a:cubicBezTo>
                    <a:pt x="612717" y="458574"/>
                    <a:pt x="432857" y="432487"/>
                    <a:pt x="318900" y="420130"/>
                  </a:cubicBezTo>
                  <a:cubicBezTo>
                    <a:pt x="204943" y="407773"/>
                    <a:pt x="80003" y="380314"/>
                    <a:pt x="30576" y="370703"/>
                  </a:cubicBezTo>
                  <a:cubicBezTo>
                    <a:pt x="-18851" y="361092"/>
                    <a:pt x="1743" y="361778"/>
                    <a:pt x="22338" y="36246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E1E90BB-EBBD-4A38-A684-E0AA4682A663}"/>
                </a:ext>
              </a:extLst>
            </p:cNvPr>
            <p:cNvSpPr/>
            <p:nvPr/>
          </p:nvSpPr>
          <p:spPr>
            <a:xfrm>
              <a:off x="7652951" y="2652584"/>
              <a:ext cx="2817341" cy="239134"/>
            </a:xfrm>
            <a:custGeom>
              <a:avLst/>
              <a:gdLst>
                <a:gd name="connsiteX0" fmla="*/ 2817341 w 2817341"/>
                <a:gd name="connsiteY0" fmla="*/ 0 h 239134"/>
                <a:gd name="connsiteX1" fmla="*/ 2693773 w 2817341"/>
                <a:gd name="connsiteY1" fmla="*/ 107092 h 239134"/>
                <a:gd name="connsiteX2" fmla="*/ 2421925 w 2817341"/>
                <a:gd name="connsiteY2" fmla="*/ 214184 h 239134"/>
                <a:gd name="connsiteX3" fmla="*/ 2084173 w 2817341"/>
                <a:gd name="connsiteY3" fmla="*/ 238897 h 239134"/>
                <a:gd name="connsiteX4" fmla="*/ 1524000 w 2817341"/>
                <a:gd name="connsiteY4" fmla="*/ 205946 h 239134"/>
                <a:gd name="connsiteX5" fmla="*/ 255373 w 2817341"/>
                <a:gd name="connsiteY5" fmla="*/ 41189 h 239134"/>
                <a:gd name="connsiteX6" fmla="*/ 0 w 2817341"/>
                <a:gd name="connsiteY6" fmla="*/ 0 h 2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7341" h="239134">
                  <a:moveTo>
                    <a:pt x="2817341" y="0"/>
                  </a:moveTo>
                  <a:cubicBezTo>
                    <a:pt x="2788508" y="35697"/>
                    <a:pt x="2759676" y="71395"/>
                    <a:pt x="2693773" y="107092"/>
                  </a:cubicBezTo>
                  <a:cubicBezTo>
                    <a:pt x="2627870" y="142789"/>
                    <a:pt x="2523525" y="192217"/>
                    <a:pt x="2421925" y="214184"/>
                  </a:cubicBezTo>
                  <a:cubicBezTo>
                    <a:pt x="2320325" y="236151"/>
                    <a:pt x="2233827" y="240270"/>
                    <a:pt x="2084173" y="238897"/>
                  </a:cubicBezTo>
                  <a:cubicBezTo>
                    <a:pt x="1934519" y="237524"/>
                    <a:pt x="1828800" y="238897"/>
                    <a:pt x="1524000" y="205946"/>
                  </a:cubicBezTo>
                  <a:cubicBezTo>
                    <a:pt x="1219200" y="172995"/>
                    <a:pt x="509373" y="75513"/>
                    <a:pt x="255373" y="41189"/>
                  </a:cubicBezTo>
                  <a:cubicBezTo>
                    <a:pt x="1373" y="6865"/>
                    <a:pt x="686" y="3432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340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250065-3E5A-9321-9A33-A689A6B0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S-curve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31D049-6AC7-0059-AFCC-2D24CCCDE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117"/>
            <a:ext cx="10515600" cy="365126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-6V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衬底偏压下扫描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S-curve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AF014E-6F85-70A0-D677-088BCD2C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0BDF02-3A46-A090-5F38-2C8C686D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18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F0D75E0-2AC8-4C39-8626-0D44FBEBA58D}"/>
              </a:ext>
            </a:extLst>
          </p:cNvPr>
          <p:cNvGrpSpPr/>
          <p:nvPr/>
        </p:nvGrpSpPr>
        <p:grpSpPr>
          <a:xfrm>
            <a:off x="1292402" y="2818271"/>
            <a:ext cx="4155076" cy="3311201"/>
            <a:chOff x="816865" y="2460650"/>
            <a:chExt cx="4221455" cy="348638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04C25A6-B78E-4ECF-A695-7AECBA0C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066" y="2483510"/>
              <a:ext cx="2142254" cy="163618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DA07ABB-CFDC-4C7B-8156-809BCAB6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6066" y="4330221"/>
              <a:ext cx="2095964" cy="161681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C1160A6-C1AE-40FB-B155-D1C26534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865" y="2460650"/>
              <a:ext cx="1949685" cy="165904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9F83DE7-3ADE-4321-8275-0FD76C823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865" y="4294883"/>
              <a:ext cx="1949685" cy="1652152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3F5568D-F4C3-490B-890C-4E2EB8962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541" y="2764772"/>
            <a:ext cx="1782056" cy="16291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E1332D-3852-4B64-82A2-A071406FC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159" y="2764772"/>
            <a:ext cx="1891247" cy="17078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6955AF-2EBA-49B9-92A8-FEE6CE55A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539" y="4520340"/>
            <a:ext cx="1782057" cy="1603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D9D6C4-31D4-46B8-8744-CAD55127F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283" y="4467566"/>
            <a:ext cx="1891247" cy="1709397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E8532BB-3D1B-44E1-B2A1-CC81434E04C7}"/>
              </a:ext>
            </a:extLst>
          </p:cNvPr>
          <p:cNvSpPr txBox="1">
            <a:spLocks/>
          </p:cNvSpPr>
          <p:nvPr/>
        </p:nvSpPr>
        <p:spPr>
          <a:xfrm>
            <a:off x="773990" y="1601493"/>
            <a:ext cx="5125434" cy="1180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Strip-based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2">
              <a:buFont typeface="微软雅黑" panose="020B0503020204020204" pitchFamily="34" charset="-122"/>
              <a:buChar char="−"/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阈值均值</a:t>
            </a: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359 e-</a:t>
            </a: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，阈值离散</a:t>
            </a: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10.8 e-</a:t>
            </a:r>
          </a:p>
          <a:p>
            <a:pPr lvl="2">
              <a:buFont typeface="微软雅黑" panose="020B0503020204020204" pitchFamily="34" charset="-122"/>
              <a:buChar char="−"/>
            </a:pP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ENC</a:t>
            </a: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均值</a:t>
            </a: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35.0 e-</a:t>
            </a: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ENC</a:t>
            </a: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离散</a:t>
            </a:r>
            <a:r>
              <a:rPr lang="en-US" altLang="zh-CN" sz="1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2.3 e-</a:t>
            </a:r>
          </a:p>
          <a:p>
            <a:pPr lvl="2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ABFE9DF-A967-4902-88B9-9A8A74A3844B}"/>
              </a:ext>
            </a:extLst>
          </p:cNvPr>
          <p:cNvSpPr txBox="1">
            <a:spLocks/>
          </p:cNvSpPr>
          <p:nvPr/>
        </p:nvSpPr>
        <p:spPr>
          <a:xfrm>
            <a:off x="5939548" y="1601494"/>
            <a:ext cx="5642852" cy="1238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Pixel-based</a:t>
            </a:r>
            <a:r>
              <a:rPr lang="zh-CN" altLang="en-US" sz="19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9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2">
              <a:buFont typeface="Calibri" panose="020F0502020204030204" pitchFamily="34" charset="0"/>
              <a:buChar char="−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阈值均值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207.5 e-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，阈值离散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11.0 e-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（仅偶数列）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ENC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均值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11.6 e-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ENC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离散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1.4 e-</a:t>
            </a:r>
          </a:p>
          <a:p>
            <a:pPr lvl="2">
              <a:lnSpc>
                <a:spcPct val="120000"/>
              </a:lnSpc>
              <a:buFont typeface="Calibri" panose="020F0502020204030204" pitchFamily="34" charset="0"/>
              <a:buChar char="−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奇偶列阈值不一致，推测是由电荷标定电路的不一致导致</a:t>
            </a:r>
          </a:p>
        </p:txBody>
      </p:sp>
    </p:spTree>
    <p:extLst>
      <p:ext uri="{BB962C8B-B14F-4D97-AF65-F5344CB8AC3E}">
        <p14:creationId xmlns:p14="http://schemas.microsoft.com/office/powerpoint/2010/main" val="227638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E09BA6-7423-4875-808C-D060E329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激光效率测试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3FDBE-9338-456A-BBEF-EBCE42CE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219" y="5979693"/>
            <a:ext cx="6437959" cy="709394"/>
          </a:xfrm>
        </p:spPr>
        <p:txBody>
          <a:bodyPr>
            <a:normAutofit/>
          </a:bodyPr>
          <a:lstStyle/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Strip-based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像素探测性能好于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pixel-based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像素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~1MIP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能量沉积下都能达到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99.9%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以上探测效率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177A8-3328-4B6D-8183-FA948B98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7E2E4-D22A-4CA8-AEB4-0E2759F4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28797CD-6030-4A5F-A866-2880463B0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91" y="4485363"/>
            <a:ext cx="2575283" cy="2145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A591B5-AD94-4A89-A385-8C8BC3955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34" y="1162381"/>
            <a:ext cx="2390023" cy="3187943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C72E63D-CA2A-423E-9816-A4683CD51AAF}"/>
              </a:ext>
            </a:extLst>
          </p:cNvPr>
          <p:cNvCxnSpPr>
            <a:cxnSpLocks/>
          </p:cNvCxnSpPr>
          <p:nvPr/>
        </p:nvCxnSpPr>
        <p:spPr>
          <a:xfrm>
            <a:off x="8610600" y="2237147"/>
            <a:ext cx="795927" cy="264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4">
            <a:extLst>
              <a:ext uri="{FF2B5EF4-FFF2-40B4-BE49-F238E27FC236}">
                <a16:creationId xmlns:a16="http://schemas.microsoft.com/office/drawing/2014/main" id="{FCF482F7-BCCA-4DD7-B9CA-F6EF46CC8F8F}"/>
              </a:ext>
            </a:extLst>
          </p:cNvPr>
          <p:cNvSpPr txBox="1"/>
          <p:nvPr/>
        </p:nvSpPr>
        <p:spPr>
          <a:xfrm>
            <a:off x="7699475" y="2083259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 dirty="0">
                <a:ea typeface="微软雅黑" panose="020B0503020204020204" pitchFamily="34" charset="-122"/>
              </a:rPr>
              <a:t>激光头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D1256CD-E0FB-4362-9657-D7C39D0F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77" y="1585133"/>
            <a:ext cx="2046608" cy="196100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1B8F43-EF39-4765-93C4-8CB16ACAA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332" y="1585133"/>
            <a:ext cx="2072009" cy="196100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25AB2B9-4D0F-4731-9B59-F84FDAC68CCC}"/>
              </a:ext>
            </a:extLst>
          </p:cNvPr>
          <p:cNvSpPr txBox="1"/>
          <p:nvPr/>
        </p:nvSpPr>
        <p:spPr>
          <a:xfrm>
            <a:off x="838200" y="1170813"/>
            <a:ext cx="5184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S-curve</a:t>
            </a: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标定激光强度，约为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600e-</a:t>
            </a: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~0.3MIP</a:t>
            </a: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A36B68E-E1EF-4358-A247-BFBE457DE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590" y="3929356"/>
            <a:ext cx="2037617" cy="19295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BF63351-5272-4A8F-92E9-512CA1D62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497" y="3929355"/>
            <a:ext cx="2037616" cy="192398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A401AE4-0EDB-446B-A99C-3EC5412C907B}"/>
              </a:ext>
            </a:extLst>
          </p:cNvPr>
          <p:cNvSpPr txBox="1"/>
          <p:nvPr/>
        </p:nvSpPr>
        <p:spPr>
          <a:xfrm>
            <a:off x="838200" y="3546141"/>
            <a:ext cx="5184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激光强度约为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800e-</a:t>
            </a:r>
            <a:endParaRPr lang="zh-CN" altLang="en-US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36">
            <a:extLst>
              <a:ext uri="{FF2B5EF4-FFF2-40B4-BE49-F238E27FC236}">
                <a16:creationId xmlns:a16="http://schemas.microsoft.com/office/drawing/2014/main" id="{E6436F75-4B9D-4B4E-99F7-CD5F0913E2B7}"/>
              </a:ext>
            </a:extLst>
          </p:cNvPr>
          <p:cNvSpPr txBox="1"/>
          <p:nvPr/>
        </p:nvSpPr>
        <p:spPr>
          <a:xfrm>
            <a:off x="2742709" y="143609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91.62%</a:t>
            </a:r>
            <a:endParaRPr lang="zh-CN" altLang="en-US" sz="1400" dirty="0"/>
          </a:p>
        </p:txBody>
      </p:sp>
      <p:sp>
        <p:nvSpPr>
          <p:cNvPr id="31" name="文本框 36">
            <a:extLst>
              <a:ext uri="{FF2B5EF4-FFF2-40B4-BE49-F238E27FC236}">
                <a16:creationId xmlns:a16="http://schemas.microsoft.com/office/drawing/2014/main" id="{1C030A4B-876C-4174-9806-63026061605C}"/>
              </a:ext>
            </a:extLst>
          </p:cNvPr>
          <p:cNvSpPr txBox="1"/>
          <p:nvPr/>
        </p:nvSpPr>
        <p:spPr>
          <a:xfrm>
            <a:off x="6281129" y="143256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70.22%</a:t>
            </a:r>
            <a:endParaRPr lang="zh-CN" altLang="en-US" sz="1400" dirty="0"/>
          </a:p>
        </p:txBody>
      </p:sp>
      <p:sp>
        <p:nvSpPr>
          <p:cNvPr id="32" name="文本框 36">
            <a:extLst>
              <a:ext uri="{FF2B5EF4-FFF2-40B4-BE49-F238E27FC236}">
                <a16:creationId xmlns:a16="http://schemas.microsoft.com/office/drawing/2014/main" id="{63422003-ADA0-4268-9931-963522A43589}"/>
              </a:ext>
            </a:extLst>
          </p:cNvPr>
          <p:cNvSpPr txBox="1"/>
          <p:nvPr/>
        </p:nvSpPr>
        <p:spPr>
          <a:xfrm>
            <a:off x="2692018" y="379743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98.17%</a:t>
            </a:r>
            <a:endParaRPr lang="zh-CN" altLang="en-US" sz="1400" dirty="0"/>
          </a:p>
        </p:txBody>
      </p:sp>
      <p:sp>
        <p:nvSpPr>
          <p:cNvPr id="33" name="文本框 36">
            <a:extLst>
              <a:ext uri="{FF2B5EF4-FFF2-40B4-BE49-F238E27FC236}">
                <a16:creationId xmlns:a16="http://schemas.microsoft.com/office/drawing/2014/main" id="{55D04BFB-5211-467D-8834-CFBC67A4DD4C}"/>
              </a:ext>
            </a:extLst>
          </p:cNvPr>
          <p:cNvSpPr txBox="1"/>
          <p:nvPr/>
        </p:nvSpPr>
        <p:spPr>
          <a:xfrm>
            <a:off x="6240148" y="377546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95.74%</a:t>
            </a:r>
            <a:endParaRPr lang="zh-CN" altLang="en-US" sz="1400" dirty="0"/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38CADAD8-C367-44C5-A56E-2927B5C7A227}"/>
              </a:ext>
            </a:extLst>
          </p:cNvPr>
          <p:cNvSpPr txBox="1"/>
          <p:nvPr/>
        </p:nvSpPr>
        <p:spPr>
          <a:xfrm>
            <a:off x="2934587" y="5496266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Strip-based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像素</a:t>
            </a: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05262619-7992-49A8-9DB6-3B4EF36324CE}"/>
              </a:ext>
            </a:extLst>
          </p:cNvPr>
          <p:cNvSpPr txBox="1"/>
          <p:nvPr/>
        </p:nvSpPr>
        <p:spPr>
          <a:xfrm>
            <a:off x="2934587" y="3185608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Strip-based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像素</a:t>
            </a:r>
          </a:p>
        </p:txBody>
      </p:sp>
      <p:sp>
        <p:nvSpPr>
          <p:cNvPr id="36" name="文本框 13">
            <a:extLst>
              <a:ext uri="{FF2B5EF4-FFF2-40B4-BE49-F238E27FC236}">
                <a16:creationId xmlns:a16="http://schemas.microsoft.com/office/drawing/2014/main" id="{293707F7-61C2-47F7-A5B5-E7223621BDCC}"/>
              </a:ext>
            </a:extLst>
          </p:cNvPr>
          <p:cNvSpPr txBox="1"/>
          <p:nvPr/>
        </p:nvSpPr>
        <p:spPr>
          <a:xfrm>
            <a:off x="6558409" y="3185607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Pixel-based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像素</a:t>
            </a:r>
          </a:p>
        </p:txBody>
      </p:sp>
      <p:sp>
        <p:nvSpPr>
          <p:cNvPr id="37" name="文本框 13">
            <a:extLst>
              <a:ext uri="{FF2B5EF4-FFF2-40B4-BE49-F238E27FC236}">
                <a16:creationId xmlns:a16="http://schemas.microsoft.com/office/drawing/2014/main" id="{C5B63B9E-9F03-47EA-8301-25A1881BDFF5}"/>
              </a:ext>
            </a:extLst>
          </p:cNvPr>
          <p:cNvSpPr txBox="1"/>
          <p:nvPr/>
        </p:nvSpPr>
        <p:spPr>
          <a:xfrm>
            <a:off x="6642766" y="5496266"/>
            <a:ext cx="17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Pixel-based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像素</a:t>
            </a:r>
          </a:p>
        </p:txBody>
      </p:sp>
    </p:spTree>
    <p:extLst>
      <p:ext uri="{BB962C8B-B14F-4D97-AF65-F5344CB8AC3E}">
        <p14:creationId xmlns:p14="http://schemas.microsoft.com/office/powerpoint/2010/main" val="44014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D8BF4-5BD0-4C23-9F5F-4BBF0397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46518-1E30-4C03-86CE-34C7F3AF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原型芯片设计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原型芯片测试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4D628-7454-4B41-91EB-5FEC72F9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B92BC4-D885-420E-9B4A-B8265D8D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11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表, 折线图, 散点图&#10;&#10;AI 生成的内容可能不正确。">
            <a:extLst>
              <a:ext uri="{FF2B5EF4-FFF2-40B4-BE49-F238E27FC236}">
                <a16:creationId xmlns:a16="http://schemas.microsoft.com/office/drawing/2014/main" id="{E748AA18-5DA6-A1B4-34E5-6B83F93E7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04" y="3679018"/>
            <a:ext cx="3689272" cy="249794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9E5667D-C4A9-4786-94A8-858CF0DE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Sr90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时间精度测试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07CBF3-DD63-4D01-A2A5-F462F6297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7141"/>
            <a:ext cx="7367337" cy="4859822"/>
          </a:xfrm>
        </p:spPr>
        <p:txBody>
          <a:bodyPr/>
          <a:lstStyle/>
          <a:p>
            <a:pPr algn="just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测试方法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使用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320MHz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的高频时钟记录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LGAD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触发信号的时刻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T0</a:t>
            </a:r>
          </a:p>
          <a:p>
            <a:pPr lvl="1" algn="just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像素被击中时，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信息会以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40MHz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系统时钟频率记录下该击中的过阈时刻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T_hit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符合后将两个时刻相减，得到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timewalk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值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-6V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偏压下，在不同阈值下进行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1h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Sr90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事例采集</a:t>
            </a:r>
          </a:p>
          <a:p>
            <a:pPr algn="just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测试结果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使用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Sr90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测得的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时间分辨在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~50 ns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，如有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信息预计可以进一步提升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基本达到第一阶段目标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F04A5A-5D32-496D-B0C6-413AD64A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0F94D0-8659-4BF8-A287-E8FF873B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C4A685-0A20-46F3-AA27-1DA45C26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932" y="3124200"/>
            <a:ext cx="3222520" cy="32321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C36C-9507-6545-4930-0C6CCA645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069969"/>
            <a:ext cx="2568150" cy="19253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02CEBA-0D8D-4605-BBDB-7C7C28316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359" y="3679018"/>
            <a:ext cx="3210016" cy="24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97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700514-364C-4452-A62B-1319A862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67" y="4702787"/>
            <a:ext cx="2743200" cy="19248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737EF4-C6A5-492F-AE5F-DD60380DB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629" y="4776998"/>
            <a:ext cx="2518200" cy="1850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33B36A-34DA-42F6-947C-E88479D38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91" y="4771850"/>
            <a:ext cx="2647167" cy="18608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4F7A412-23A2-1550-B594-7BBDD290E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模拟读出芯片测试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C71724-F7BC-0C42-886A-9908A27E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2777"/>
            <a:ext cx="10515600" cy="832500"/>
          </a:xfrm>
        </p:spPr>
        <p:txBody>
          <a:bodyPr/>
          <a:lstStyle/>
          <a:p>
            <a:r>
              <a:rPr lang="en-US" altLang="zh-CN" sz="1600" dirty="0"/>
              <a:t>Sensor</a:t>
            </a:r>
            <a:r>
              <a:rPr lang="zh-CN" altLang="en-US" sz="1600" dirty="0"/>
              <a:t>电容</a:t>
            </a:r>
            <a:endParaRPr lang="en-US" altLang="zh-CN" sz="1600" dirty="0"/>
          </a:p>
          <a:p>
            <a:pPr lvl="1"/>
            <a:r>
              <a:rPr lang="zh-CN" altLang="en-US" sz="1400" dirty="0"/>
              <a:t>通过</a:t>
            </a:r>
            <a:r>
              <a:rPr lang="en-US" altLang="zh-CN" sz="1400" dirty="0"/>
              <a:t>Fe55</a:t>
            </a:r>
            <a:r>
              <a:rPr lang="zh-CN" altLang="en-US" sz="1400" dirty="0"/>
              <a:t>能谱标定输入端电容</a:t>
            </a:r>
            <a:endParaRPr lang="en-US" altLang="zh-CN" sz="1400" dirty="0"/>
          </a:p>
          <a:p>
            <a:pPr lvl="1"/>
            <a:r>
              <a:rPr lang="zh-CN" altLang="en-US" sz="1400" dirty="0"/>
              <a:t>为电路设计提供重要参考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B2401B-616D-5B28-F948-84CD7EF6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E372E6-BDAA-D799-AF94-5E658D79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A38DC5D-3AEC-49EF-997B-0700107D1B7E}"/>
              </a:ext>
            </a:extLst>
          </p:cNvPr>
          <p:cNvSpPr txBox="1">
            <a:spLocks/>
          </p:cNvSpPr>
          <p:nvPr/>
        </p:nvSpPr>
        <p:spPr>
          <a:xfrm>
            <a:off x="838200" y="1139498"/>
            <a:ext cx="10515600" cy="83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Fe55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测试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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Strip-based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像素观测到明显全能峰→更好的电荷收集效率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altLang="zh-CN" sz="1400" dirty="0"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6EFF04-96A4-4914-A179-22C0F2176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779" y="1809452"/>
            <a:ext cx="2583790" cy="18838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B24B39-F8A3-4319-9622-ADA9B3512F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74" y="1918009"/>
            <a:ext cx="2968052" cy="18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A6CB7B-C6F3-4599-AA2A-6F8AA3B0A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82" y="1918009"/>
            <a:ext cx="2747727" cy="1800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72A94C9-4F71-4796-A42E-C1F6637ABD13}"/>
              </a:ext>
            </a:extLst>
          </p:cNvPr>
          <p:cNvSpPr txBox="1"/>
          <p:nvPr/>
        </p:nvSpPr>
        <p:spPr>
          <a:xfrm>
            <a:off x="1843192" y="3542411"/>
            <a:ext cx="209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ea typeface="微软雅黑" panose="020B0503020204020204" pitchFamily="34" charset="-122"/>
              </a:rPr>
              <a:t>1×6 Strip-based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55C55F6-4B7C-47E5-AD48-64799AC14899}"/>
              </a:ext>
            </a:extLst>
          </p:cNvPr>
          <p:cNvSpPr txBox="1"/>
          <p:nvPr/>
        </p:nvSpPr>
        <p:spPr>
          <a:xfrm>
            <a:off x="4911921" y="3563001"/>
            <a:ext cx="209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ea typeface="微软雅黑" panose="020B0503020204020204" pitchFamily="34" charset="-122"/>
              </a:rPr>
              <a:t>1×6 Pixel-based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7BD999A-378F-4567-9989-B341629D3101}"/>
              </a:ext>
            </a:extLst>
          </p:cNvPr>
          <p:cNvSpPr txBox="1"/>
          <p:nvPr/>
        </p:nvSpPr>
        <p:spPr>
          <a:xfrm>
            <a:off x="8179947" y="3544666"/>
            <a:ext cx="209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ea typeface="微软雅黑" panose="020B0503020204020204" pitchFamily="34" charset="-122"/>
              </a:rPr>
              <a:t>2×3 Strip-based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B340F7-1881-E50C-EB4B-28DD7929F707}"/>
              </a:ext>
            </a:extLst>
          </p:cNvPr>
          <p:cNvSpPr txBox="1"/>
          <p:nvPr/>
        </p:nvSpPr>
        <p:spPr>
          <a:xfrm>
            <a:off x="4668779" y="4101629"/>
            <a:ext cx="7038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Cin= A</a:t>
            </a:r>
            <a:r>
              <a:rPr lang="en-US" altLang="zh-CN" sz="1400" baseline="-25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altLang="zh-CN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×Q/ V</a:t>
            </a:r>
            <a:r>
              <a:rPr lang="en-US" altLang="zh-CN" sz="1400" baseline="-25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Q=(5.895 KeV/3.64 eV)e-=1620 e-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00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A212AF-A906-4E4A-A386-B16EEE62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593DAA-0DD9-4777-BE25-C002CD40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140"/>
            <a:ext cx="10515600" cy="50392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探测器是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ITK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方案之一，要求同时实现位置、时间和电荷测量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位置分辨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时间分辨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50 ns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20 ns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功耗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单层物质量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&lt;0.3% X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Hit rate 1MHz/cm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TID 1Mrad/y, NIEL 1×10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/y</a:t>
            </a:r>
            <a:endParaRPr lang="en-US" altLang="zh-CN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设计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基于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TJ180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工艺完成原型芯片设计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(CharTPix-TJ-v0.1)</a:t>
            </a:r>
          </a:p>
          <a:p>
            <a:pPr lvl="2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Strip-based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：阈值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309 e-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ENC 11.4 e-</a:t>
            </a:r>
          </a:p>
          <a:p>
            <a:pPr lvl="2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Pixel-based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：阈值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314 e-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ENC 11.1 e-</a:t>
            </a:r>
          </a:p>
          <a:p>
            <a:pPr lvl="2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功耗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~50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测试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存在片内串扰现象，已在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CharTPix-TJ-v0.2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中修改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时间精度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~50 ns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，基本达到第一阶段目标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Fe55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能谱标定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电容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1BF3D0-7647-4E88-80B6-5F14CC12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C5CD83-C37F-4886-B967-95B2885F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7ADDCA1-9AA0-4C21-887F-BFC214C33ADB}"/>
              </a:ext>
            </a:extLst>
          </p:cNvPr>
          <p:cNvSpPr/>
          <p:nvPr/>
        </p:nvSpPr>
        <p:spPr>
          <a:xfrm>
            <a:off x="9484204" y="5309854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173442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4290B7-C671-278E-9806-365DFC66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6DDAC4-2D4A-EE47-57E1-EE3651DF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F8D738-EAC6-8467-0CF4-7CE7C729E1DE}"/>
              </a:ext>
            </a:extLst>
          </p:cNvPr>
          <p:cNvSpPr txBox="1"/>
          <p:nvPr/>
        </p:nvSpPr>
        <p:spPr>
          <a:xfrm>
            <a:off x="3969880" y="3264862"/>
            <a:ext cx="425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补充材料</a:t>
            </a:r>
          </a:p>
        </p:txBody>
      </p:sp>
    </p:spTree>
    <p:extLst>
      <p:ext uri="{BB962C8B-B14F-4D97-AF65-F5344CB8AC3E}">
        <p14:creationId xmlns:p14="http://schemas.microsoft.com/office/powerpoint/2010/main" val="409012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686B6F-E577-9A26-0B90-B0077D47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S-curve</a:t>
            </a:r>
            <a:r>
              <a:rPr lang="zh-CN" altLang="en-US" dirty="0"/>
              <a:t>方法介绍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EA271D-8819-3F89-7C54-7C3671FA2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在阈值附近，对于多次重复电荷输入，前端电路的数字输出受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噪声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影响存在击中概率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P(Hit)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扫描不同电荷下的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P(Hit)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，得到的曲线将呈现为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S-curve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形状，利用高斯误差函数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erf(x)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拟合得到均值和方差，分别对应阈值和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3111D-EF5F-A7CF-3006-500BFAC3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081F99-88D8-444D-56B9-053107C0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C792C9-061C-0B63-4BAE-827DDA61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87" y="2716736"/>
            <a:ext cx="4475113" cy="3460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862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0EA62-5B1A-4146-A9AC-6B202C73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/>
              <a:t>模拟前端性能汇总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F5F649-1B9C-44A2-9E18-65577A8FA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059"/>
            <a:ext cx="10653584" cy="2283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针对不同类型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设计了多种像素模拟前端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大尺寸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利于降低按列读出的数字电路规模，进而降低功耗，但模拟性能相较于小像素有所降低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Strip-based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电荷收集效率、电荷收集速度更好，但输入电容更大，要求更高的电路增益，模拟功耗增加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C463-A445-4897-B7FD-A240A02A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8DF471-00D8-4B51-9407-51DAE882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25</a:t>
            </a:fld>
            <a:endParaRPr lang="zh-CN" altLang="en-US"/>
          </a:p>
        </p:txBody>
      </p:sp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7A8D6A82-0AE7-4FC8-A2D9-13BCCE0A66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599670"/>
              </p:ext>
            </p:extLst>
          </p:nvPr>
        </p:nvGraphicFramePr>
        <p:xfrm>
          <a:off x="1878228" y="3245708"/>
          <a:ext cx="8048908" cy="2802507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678364">
                  <a:extLst>
                    <a:ext uri="{9D8B030D-6E8A-4147-A177-3AD203B41FA5}">
                      <a16:colId xmlns:a16="http://schemas.microsoft.com/office/drawing/2014/main" val="2860474609"/>
                    </a:ext>
                  </a:extLst>
                </a:gridCol>
                <a:gridCol w="915472">
                  <a:extLst>
                    <a:ext uri="{9D8B030D-6E8A-4147-A177-3AD203B41FA5}">
                      <a16:colId xmlns:a16="http://schemas.microsoft.com/office/drawing/2014/main" val="3156175709"/>
                    </a:ext>
                  </a:extLst>
                </a:gridCol>
                <a:gridCol w="915858">
                  <a:extLst>
                    <a:ext uri="{9D8B030D-6E8A-4147-A177-3AD203B41FA5}">
                      <a16:colId xmlns:a16="http://schemas.microsoft.com/office/drawing/2014/main" val="1972367065"/>
                    </a:ext>
                  </a:extLst>
                </a:gridCol>
                <a:gridCol w="1144340">
                  <a:extLst>
                    <a:ext uri="{9D8B030D-6E8A-4147-A177-3AD203B41FA5}">
                      <a16:colId xmlns:a16="http://schemas.microsoft.com/office/drawing/2014/main" val="2080469357"/>
                    </a:ext>
                  </a:extLst>
                </a:gridCol>
                <a:gridCol w="1182484">
                  <a:extLst>
                    <a:ext uri="{9D8B030D-6E8A-4147-A177-3AD203B41FA5}">
                      <a16:colId xmlns:a16="http://schemas.microsoft.com/office/drawing/2014/main" val="1793056340"/>
                    </a:ext>
                  </a:extLst>
                </a:gridCol>
                <a:gridCol w="801038">
                  <a:extLst>
                    <a:ext uri="{9D8B030D-6E8A-4147-A177-3AD203B41FA5}">
                      <a16:colId xmlns:a16="http://schemas.microsoft.com/office/drawing/2014/main" val="829157748"/>
                    </a:ext>
                  </a:extLst>
                </a:gridCol>
                <a:gridCol w="1411352">
                  <a:extLst>
                    <a:ext uri="{9D8B030D-6E8A-4147-A177-3AD203B41FA5}">
                      <a16:colId xmlns:a16="http://schemas.microsoft.com/office/drawing/2014/main" val="3846794687"/>
                    </a:ext>
                  </a:extLst>
                </a:gridCol>
              </a:tblGrid>
              <a:tr h="4695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</a:t>
                      </a:r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类型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工作模式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功耗</a:t>
                      </a:r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输入电容</a:t>
                      </a:r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fF</a:t>
                      </a:r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hreshold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ENC(e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MISMATCH(e</a:t>
                      </a:r>
                      <a:r>
                        <a:rPr lang="en-US" sz="1400" b="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8227334"/>
                  </a:ext>
                </a:extLst>
              </a:tr>
              <a:tr h="323324">
                <a:tc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01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zh-CN" alt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76.8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2.99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3.44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1176320"/>
                  </a:ext>
                </a:extLst>
              </a:tr>
              <a:tr h="467508">
                <a:tc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28.7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313.7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9461290"/>
                  </a:ext>
                </a:extLst>
              </a:tr>
              <a:tr h="560173">
                <a:tc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27.8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357.8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9556427"/>
                  </a:ext>
                </a:extLst>
              </a:tr>
              <a:tr h="420130">
                <a:tc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36.4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309.0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5931371"/>
                  </a:ext>
                </a:extLst>
              </a:tr>
              <a:tr h="561815">
                <a:tc>
                  <a:txBody>
                    <a:bodyPr/>
                    <a:lstStyle/>
                    <a:p>
                      <a:pPr algn="ctr"/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26.8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262.8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879789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6B82C629-6AB1-45C1-A201-9B4E6A01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0241" y="3706806"/>
            <a:ext cx="260637" cy="31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E9A5C3-12DE-45E6-A287-5837DA26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1029" y="3424701"/>
            <a:ext cx="339059" cy="17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F799247-DE08-48AB-B1E5-7B62B06F5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3562" y="4382158"/>
            <a:ext cx="473991" cy="8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F760329-C251-4E42-ADA1-80063C9E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297" y="4386883"/>
            <a:ext cx="342519" cy="174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3AAB7-1E08-4FD0-B4F7-8D61FFF9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6079" y="5297608"/>
            <a:ext cx="548953" cy="9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69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BB21F-6F70-4573-8D2D-E72BD00C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811" y="3104620"/>
            <a:ext cx="3674673" cy="31397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B4AF294-5A6E-4C9D-B52D-64395C31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STCF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4FB6E8-1223-4972-91D3-9084511C7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超级陶粲装置</a:t>
            </a:r>
            <a:r>
              <a:rPr lang="en-US" altLang="zh-CN" dirty="0"/>
              <a:t>(Super Tau-Charm Facility</a:t>
            </a:r>
            <a:r>
              <a:rPr lang="zh-CN" altLang="en-US" dirty="0"/>
              <a:t>，</a:t>
            </a:r>
            <a:r>
              <a:rPr lang="en-US" altLang="zh-CN" dirty="0"/>
              <a:t>STCF)</a:t>
            </a:r>
          </a:p>
          <a:p>
            <a:pPr lvl="1"/>
            <a:r>
              <a:rPr lang="zh-CN" altLang="en-US" dirty="0"/>
              <a:t>国内新一代正负电子对撞机</a:t>
            </a:r>
            <a:endParaRPr lang="en-US" altLang="zh-CN" dirty="0"/>
          </a:p>
          <a:p>
            <a:pPr lvl="1"/>
            <a:r>
              <a:rPr lang="zh-CN" altLang="en-US"/>
              <a:t>质心</a:t>
            </a:r>
            <a:r>
              <a:rPr lang="zh-CN" altLang="en-US" dirty="0"/>
              <a:t>能量</a:t>
            </a:r>
            <a:r>
              <a:rPr lang="en-US" altLang="zh-CN" dirty="0"/>
              <a:t>2~7 GeV</a:t>
            </a:r>
            <a:r>
              <a:rPr lang="zh-CN" altLang="en-US" dirty="0"/>
              <a:t>，亮度</a:t>
            </a:r>
            <a:r>
              <a:rPr lang="en-US" altLang="zh-CN" dirty="0"/>
              <a:t>&gt;0.5×10</a:t>
            </a:r>
            <a:r>
              <a:rPr lang="en-US" altLang="zh-CN" baseline="30000" dirty="0"/>
              <a:t>35</a:t>
            </a:r>
            <a:r>
              <a:rPr lang="en-US" altLang="zh-CN" dirty="0"/>
              <a:t>cm</a:t>
            </a:r>
            <a:r>
              <a:rPr lang="en-US" altLang="zh-CN" baseline="30000" dirty="0"/>
              <a:t>-2</a:t>
            </a:r>
            <a:r>
              <a:rPr lang="en-US" altLang="zh-CN" dirty="0"/>
              <a:t>s</a:t>
            </a:r>
            <a:r>
              <a:rPr lang="en-US" altLang="zh-CN" baseline="30000" dirty="0"/>
              <a:t>-1</a:t>
            </a:r>
            <a:r>
              <a:rPr lang="en-US" altLang="zh-CN" dirty="0"/>
              <a:t>@4 GeV</a:t>
            </a:r>
          </a:p>
          <a:p>
            <a:pPr lvl="1"/>
            <a:r>
              <a:rPr lang="zh-CN" altLang="en-US" dirty="0"/>
              <a:t>具备进一步提升峰值亮度和实现束流极化的潜力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92334D-D744-4D4F-85F2-90DDFBDB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F4748-AC7F-4420-904F-065C2ED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0EB884-00CF-4124-9F14-2D8B86827752}"/>
              </a:ext>
            </a:extLst>
          </p:cNvPr>
          <p:cNvSpPr/>
          <p:nvPr/>
        </p:nvSpPr>
        <p:spPr>
          <a:xfrm rot="20427491">
            <a:off x="8586110" y="4321399"/>
            <a:ext cx="1103838" cy="3673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727023F-D331-491B-9B28-43087ED5F029}"/>
              </a:ext>
            </a:extLst>
          </p:cNvPr>
          <p:cNvSpPr txBox="1"/>
          <p:nvPr/>
        </p:nvSpPr>
        <p:spPr>
          <a:xfrm>
            <a:off x="7312136" y="2536039"/>
            <a:ext cx="332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ea typeface="微软雅黑" panose="020B0503020204020204" pitchFamily="34" charset="-122"/>
              </a:rPr>
              <a:t>MAPS</a:t>
            </a:r>
            <a:r>
              <a:rPr lang="zh-CN" altLang="en-US" dirty="0">
                <a:solidFill>
                  <a:srgbClr val="FF0000"/>
                </a:solidFill>
                <a:ea typeface="微软雅黑" panose="020B0503020204020204" pitchFamily="34" charset="-122"/>
              </a:rPr>
              <a:t>为</a:t>
            </a:r>
            <a:r>
              <a:rPr lang="en-US" altLang="zh-CN" dirty="0">
                <a:solidFill>
                  <a:srgbClr val="FF0000"/>
                </a:solidFill>
                <a:ea typeface="微软雅黑" panose="020B0503020204020204" pitchFamily="34" charset="-122"/>
              </a:rPr>
              <a:t>STCF ITK</a:t>
            </a:r>
            <a:r>
              <a:rPr lang="zh-CN" altLang="en-US" dirty="0">
                <a:solidFill>
                  <a:srgbClr val="FF0000"/>
                </a:solidFill>
                <a:ea typeface="微软雅黑" panose="020B0503020204020204" pitchFamily="34" charset="-122"/>
              </a:rPr>
              <a:t>方案之一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31D5F63-232E-4576-AE93-6D68CB604B9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976505" y="2905371"/>
            <a:ext cx="200446" cy="12511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EC0BAE24-A918-40D2-9716-FBD295379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64" y="2767914"/>
            <a:ext cx="4986321" cy="3276157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B38EBCF-20BE-4E42-86FE-2D63161575AD}"/>
              </a:ext>
            </a:extLst>
          </p:cNvPr>
          <p:cNvCxnSpPr>
            <a:cxnSpLocks/>
          </p:cNvCxnSpPr>
          <p:nvPr/>
        </p:nvCxnSpPr>
        <p:spPr>
          <a:xfrm flipV="1">
            <a:off x="5468256" y="3583454"/>
            <a:ext cx="2217678" cy="7154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6990E4E-C6B4-42C4-918E-EA0A9F908FE5}"/>
              </a:ext>
            </a:extLst>
          </p:cNvPr>
          <p:cNvCxnSpPr>
            <a:cxnSpLocks/>
          </p:cNvCxnSpPr>
          <p:nvPr/>
        </p:nvCxnSpPr>
        <p:spPr>
          <a:xfrm>
            <a:off x="5436639" y="4365826"/>
            <a:ext cx="2323404" cy="14418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4A69B65-D0B5-4D3A-A798-0C2CE2EE43F1}"/>
              </a:ext>
            </a:extLst>
          </p:cNvPr>
          <p:cNvSpPr txBox="1"/>
          <p:nvPr/>
        </p:nvSpPr>
        <p:spPr>
          <a:xfrm>
            <a:off x="4916386" y="3779820"/>
            <a:ext cx="133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FF00"/>
                </a:solidFill>
              </a:rPr>
              <a:t>探测器谱仪</a:t>
            </a:r>
          </a:p>
        </p:txBody>
      </p:sp>
    </p:spTree>
    <p:extLst>
      <p:ext uri="{BB962C8B-B14F-4D97-AF65-F5344CB8AC3E}">
        <p14:creationId xmlns:p14="http://schemas.microsoft.com/office/powerpoint/2010/main" val="384623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9BA64-17B8-4076-8A8C-168ECC86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ITK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物理需求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49D359-8A33-4426-9597-E4D381697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141"/>
            <a:ext cx="10515600" cy="1642627"/>
          </a:xfrm>
        </p:spPr>
        <p:txBody>
          <a:bodyPr/>
          <a:lstStyle/>
          <a:p>
            <a:r>
              <a:rPr lang="en-US" altLang="zh-CN" dirty="0"/>
              <a:t>STCF</a:t>
            </a:r>
            <a:r>
              <a:rPr lang="zh-CN" altLang="en-US" dirty="0"/>
              <a:t>物理目标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30E68A-98AF-47B3-8A13-BDC7ECDA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3EE2B5-C791-46A0-B4AC-C0C51FBF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3C2D5C-B327-4B9E-882A-D9FE18F1B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5" y="1751872"/>
            <a:ext cx="9928193" cy="112768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BA65125C-B473-452A-89FB-FAD4A7F3FD10}"/>
              </a:ext>
            </a:extLst>
          </p:cNvPr>
          <p:cNvSpPr txBox="1">
            <a:spLocks/>
          </p:cNvSpPr>
          <p:nvPr/>
        </p:nvSpPr>
        <p:spPr>
          <a:xfrm>
            <a:off x="858253" y="3076919"/>
            <a:ext cx="10515600" cy="297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257DBF65-70A2-4952-883D-8347497265B2}"/>
              </a:ext>
            </a:extLst>
          </p:cNvPr>
          <p:cNvSpPr txBox="1">
            <a:spLocks/>
          </p:cNvSpPr>
          <p:nvPr/>
        </p:nvSpPr>
        <p:spPr>
          <a:xfrm>
            <a:off x="858253" y="3076919"/>
            <a:ext cx="10515600" cy="291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低动量能区粒子径迹探测的挑战</a:t>
            </a:r>
            <a:endParaRPr lang="en-US" altLang="zh-CN" dirty="0"/>
          </a:p>
          <a:p>
            <a:pPr lvl="1"/>
            <a:r>
              <a:rPr lang="zh-CN" altLang="en-US" dirty="0"/>
              <a:t>多次库仑散射，径迹探测效率低</a:t>
            </a:r>
            <a:endParaRPr lang="en-US" altLang="zh-CN" dirty="0"/>
          </a:p>
          <a:p>
            <a:pPr lvl="1"/>
            <a:r>
              <a:rPr lang="en-US" altLang="zh-CN" dirty="0"/>
              <a:t>BESIII</a:t>
            </a:r>
            <a:r>
              <a:rPr lang="zh-CN" altLang="en-US" dirty="0"/>
              <a:t>的径迹重建效率在</a:t>
            </a:r>
            <a:r>
              <a:rPr lang="en-US" altLang="zh-CN" dirty="0"/>
              <a:t>100MeV</a:t>
            </a:r>
            <a:r>
              <a:rPr lang="zh-CN" altLang="en-US" dirty="0"/>
              <a:t>迅速降低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270DB6-7F5D-4994-9A31-F9BE36E6F226}"/>
              </a:ext>
            </a:extLst>
          </p:cNvPr>
          <p:cNvSpPr/>
          <p:nvPr/>
        </p:nvSpPr>
        <p:spPr>
          <a:xfrm>
            <a:off x="6849979" y="2261937"/>
            <a:ext cx="4050632" cy="336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48638D6-473B-A92F-BEF3-0E4DE128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356" y="4047764"/>
            <a:ext cx="6421394" cy="1930813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7CC9A57-E01A-39EE-38B9-306EDF23E474}"/>
              </a:ext>
            </a:extLst>
          </p:cNvPr>
          <p:cNvSpPr txBox="1">
            <a:spLocks/>
          </p:cNvSpPr>
          <p:nvPr/>
        </p:nvSpPr>
        <p:spPr>
          <a:xfrm>
            <a:off x="858253" y="5946405"/>
            <a:ext cx="10515600" cy="626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18DF6C-D5A0-CCE5-28B1-9090B118B1B1}"/>
              </a:ext>
            </a:extLst>
          </p:cNvPr>
          <p:cNvSpPr txBox="1"/>
          <p:nvPr/>
        </p:nvSpPr>
        <p:spPr>
          <a:xfrm>
            <a:off x="9446930" y="5166084"/>
            <a:ext cx="267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BESIII tracking efficiency, </a:t>
            </a:r>
            <a:r>
              <a:rPr lang="en-US" altLang="zh-CN" sz="1400" dirty="0" err="1"/>
              <a:t>Chin.Phys.C</a:t>
            </a:r>
            <a:r>
              <a:rPr lang="en-US" altLang="zh-CN" sz="1400" dirty="0"/>
              <a:t> 40 (2016) 2, 026201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7192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33C879-586C-44F7-882B-A0100BFE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CMOS Pixel Sensor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3C2BE7-CF38-4764-B38F-027A1B98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Hybrid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Sensor</a:t>
            </a:r>
            <a:r>
              <a:rPr lang="zh-CN" altLang="en-US" dirty="0"/>
              <a:t>和电子学分别优化设计；抗辐照能力强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ATLAS/CMS</a:t>
            </a:r>
            <a:r>
              <a:rPr lang="zh-CN" altLang="en-US" dirty="0"/>
              <a:t>采用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缺点：物质量大；键合工艺复杂、成本高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Monolithic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仅需单层硅片 ，</a:t>
            </a:r>
            <a:r>
              <a:rPr lang="zh-CN" altLang="en-US" dirty="0">
                <a:solidFill>
                  <a:srgbClr val="0000FF"/>
                </a:solidFill>
              </a:rPr>
              <a:t>低物质量</a:t>
            </a:r>
            <a:endParaRPr lang="en-US" altLang="zh-CN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/>
              <a:t>易集成，低成本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STAR/ALICE ITS2</a:t>
            </a:r>
            <a:r>
              <a:rPr lang="zh-CN" altLang="en-US" dirty="0"/>
              <a:t>采用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缺点：抗辐照能力弱、电荷收集时间相对较长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D2A7C8-8788-4F86-8D1E-2E561581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F0D2E0-FBC8-4BF2-B417-BB84ED49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E8ACB6-6748-4518-A1B5-794F1E6D9CA6}"/>
              </a:ext>
            </a:extLst>
          </p:cNvPr>
          <p:cNvSpPr txBox="1"/>
          <p:nvPr/>
        </p:nvSpPr>
        <p:spPr>
          <a:xfrm>
            <a:off x="9308757" y="5807631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3"/>
              </a:rPr>
              <a:t>arXiv:1705.10150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DFBE11-8C22-4F1C-B61E-1FA3FCDF9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86" y="4280533"/>
            <a:ext cx="4376399" cy="13548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5FE662-78BA-48D1-8FED-9EDE4227B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404" y="1278919"/>
            <a:ext cx="4247881" cy="26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7E3139A-7722-4997-90B4-03792A30B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00"/>
          <a:stretch/>
        </p:blipFill>
        <p:spPr>
          <a:xfrm>
            <a:off x="1702690" y="4363910"/>
            <a:ext cx="2631626" cy="235756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BD564BF-8A88-4A04-AF5D-78E17AFD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设计目标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03DCBB-0A64-403B-B545-6C18FEF4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17141"/>
            <a:ext cx="4796482" cy="485982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设计需求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位置分辨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： ≤ 100 </a:t>
            </a:r>
            <a:r>
              <a:rPr lang="el-GR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物质量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单层≤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0.3% X</a:t>
            </a:r>
            <a:r>
              <a:rPr lang="en-US" altLang="zh-CN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功耗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 ≤ 100 </a:t>
            </a:r>
            <a:r>
              <a:rPr lang="en-US" altLang="zh-CN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5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altLang="zh-CN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时间分辨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 ≤ 20 ns（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去堆积）</a:t>
            </a:r>
          </a:p>
          <a:p>
            <a:pPr lvl="1">
              <a:lnSpc>
                <a:spcPct val="10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能量测量（</a:t>
            </a:r>
            <a:r>
              <a:rPr lang="en-US" altLang="zh-CN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time walk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修正、多次散射修正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Hit rate 1MHz/cm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TID 1Mrad/y, NIEL 1×10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08937-7679-4A90-B09B-FAC27418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37EC65-86D7-4BB0-854D-452A4151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6</a:t>
            </a:fld>
            <a:endParaRPr lang="zh-CN" altLang="en-US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FD3D0757-FF35-4CC8-81B6-17F87FDCA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626339"/>
              </p:ext>
            </p:extLst>
          </p:nvPr>
        </p:nvGraphicFramePr>
        <p:xfrm>
          <a:off x="5964195" y="1613695"/>
          <a:ext cx="5389605" cy="146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3783">
                  <a:extLst>
                    <a:ext uri="{9D8B030D-6E8A-4147-A177-3AD203B41FA5}">
                      <a16:colId xmlns:a16="http://schemas.microsoft.com/office/drawing/2014/main" val="129476110"/>
                    </a:ext>
                  </a:extLst>
                </a:gridCol>
                <a:gridCol w="930876">
                  <a:extLst>
                    <a:ext uri="{9D8B030D-6E8A-4147-A177-3AD203B41FA5}">
                      <a16:colId xmlns:a16="http://schemas.microsoft.com/office/drawing/2014/main" val="2682297311"/>
                    </a:ext>
                  </a:extLst>
                </a:gridCol>
                <a:gridCol w="1186249">
                  <a:extLst>
                    <a:ext uri="{9D8B030D-6E8A-4147-A177-3AD203B41FA5}">
                      <a16:colId xmlns:a16="http://schemas.microsoft.com/office/drawing/2014/main" val="3763448096"/>
                    </a:ext>
                  </a:extLst>
                </a:gridCol>
                <a:gridCol w="1370776">
                  <a:extLst>
                    <a:ext uri="{9D8B030D-6E8A-4147-A177-3AD203B41FA5}">
                      <a16:colId xmlns:a16="http://schemas.microsoft.com/office/drawing/2014/main" val="2110110657"/>
                    </a:ext>
                  </a:extLst>
                </a:gridCol>
                <a:gridCol w="1077921">
                  <a:extLst>
                    <a:ext uri="{9D8B030D-6E8A-4147-A177-3AD203B41FA5}">
                      <a16:colId xmlns:a16="http://schemas.microsoft.com/office/drawing/2014/main" val="3146959052"/>
                    </a:ext>
                  </a:extLst>
                </a:gridCol>
              </a:tblGrid>
              <a:tr h="3674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半径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Stave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Stave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全长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数量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73742"/>
                  </a:ext>
                </a:extLst>
              </a:tr>
              <a:tr h="3674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200.75mm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445207"/>
                  </a:ext>
                </a:extLst>
              </a:tr>
              <a:tr h="3674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592.25mm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924197"/>
                  </a:ext>
                </a:extLst>
              </a:tr>
              <a:tr h="3674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954.55mm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613560"/>
                  </a:ext>
                </a:extLst>
              </a:tr>
            </a:tbl>
          </a:graphicData>
        </a:graphic>
      </p:graphicFrame>
      <p:sp>
        <p:nvSpPr>
          <p:cNvPr id="8" name="TextBox 11">
            <a:extLst>
              <a:ext uri="{FF2B5EF4-FFF2-40B4-BE49-F238E27FC236}">
                <a16:creationId xmlns:a16="http://schemas.microsoft.com/office/drawing/2014/main" id="{3253AA14-12F2-42A5-A71D-C767AE13DB89}"/>
              </a:ext>
            </a:extLst>
          </p:cNvPr>
          <p:cNvSpPr txBox="1"/>
          <p:nvPr/>
        </p:nvSpPr>
        <p:spPr>
          <a:xfrm>
            <a:off x="6380847" y="1034196"/>
            <a:ext cx="44595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/>
              </a:rPr>
              <a:t>中科大、山大、华师、西工大合作研究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E035E2C-18B6-4924-BB6A-2ECA6B66C38A}"/>
              </a:ext>
            </a:extLst>
          </p:cNvPr>
          <p:cNvSpPr txBox="1">
            <a:spLocks/>
          </p:cNvSpPr>
          <p:nvPr/>
        </p:nvSpPr>
        <p:spPr>
          <a:xfrm>
            <a:off x="6526427" y="3393893"/>
            <a:ext cx="4796481" cy="317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探测器结构初步设计：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三层探测器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接收角度范围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20°~160°</a:t>
            </a: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单芯片尺寸：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 cm×2 cm</a:t>
            </a:r>
          </a:p>
          <a:p>
            <a:pPr lvl="1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3360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块芯片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总面积：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~1.5 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97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BD8BF4-5BD0-4C23-9F5F-4BBF0397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46518-1E30-4C03-86CE-34C7F3AF5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研究背景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dirty="0"/>
              <a:t>STCF MAPS</a:t>
            </a:r>
            <a:r>
              <a:rPr lang="zh-CN" altLang="en-US" dirty="0"/>
              <a:t>原型芯片设计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STCF MAPS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原型芯片测试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4D628-7454-4B41-91EB-5FEC72F9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B92BC4-D885-420E-9B4A-B8265D8D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93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048020-3A3A-48E7-9350-B18CA2DE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芯片设计路线总览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D254BF-67FE-4DCD-A6F6-B1730A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82" y="1531051"/>
            <a:ext cx="3227586" cy="1455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TJ180nm</a:t>
            </a:r>
          </a:p>
          <a:p>
            <a:pPr marL="0" indent="0" algn="ctr">
              <a:buNone/>
            </a:pP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国外成熟工艺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低阻衬底</a:t>
            </a:r>
            <a:r>
              <a:rPr lang="en-US" altLang="zh-CN" sz="16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高阻外延 </a:t>
            </a:r>
            <a:r>
              <a:rPr lang="en-US" altLang="zh-CN" sz="16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(&gt;1kΩ·cm)</a:t>
            </a: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四阱工艺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8323A3-2DEC-41EA-A46C-BF4CD6CB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0AC932-3ABE-4A68-8A09-9FEFF573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CCE009-033A-4DE5-AD04-EE2EEEC725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030"/>
          <a:stretch>
            <a:fillRect/>
          </a:stretch>
        </p:blipFill>
        <p:spPr>
          <a:xfrm>
            <a:off x="624549" y="5896477"/>
            <a:ext cx="1466858" cy="4454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2A5F4-762C-4E2F-BA31-58B8ADE6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9" y="3177243"/>
            <a:ext cx="1520057" cy="153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F52F6D-0924-49DE-9B07-DADE8E16A8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41628" r="5819" b="5305"/>
          <a:stretch/>
        </p:blipFill>
        <p:spPr>
          <a:xfrm>
            <a:off x="7732142" y="4531125"/>
            <a:ext cx="787494" cy="17623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D334D5-3992-444C-876B-057B40CE7E6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99202" y="4508244"/>
            <a:ext cx="2594894" cy="18161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44CF7B-C235-4609-A1C8-9D4C1F0FB6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8" r="3351"/>
          <a:stretch/>
        </p:blipFill>
        <p:spPr>
          <a:xfrm>
            <a:off x="9339909" y="4508244"/>
            <a:ext cx="1847850" cy="18484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57F7315-AC70-4140-9A90-621B20384508}"/>
              </a:ext>
            </a:extLst>
          </p:cNvPr>
          <p:cNvSpPr txBox="1"/>
          <p:nvPr/>
        </p:nvSpPr>
        <p:spPr>
          <a:xfrm>
            <a:off x="2940053" y="1029309"/>
            <a:ext cx="546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ea typeface="微软雅黑" panose="020B0503020204020204" pitchFamily="34" charset="-122"/>
              </a:rPr>
              <a:t>在四种不同工艺下开展</a:t>
            </a:r>
            <a:r>
              <a:rPr lang="en-US" altLang="zh-CN" sz="2400" b="1" dirty="0">
                <a:ea typeface="微软雅黑" panose="020B0503020204020204" pitchFamily="34" charset="-122"/>
              </a:rPr>
              <a:t>MAPS</a:t>
            </a:r>
            <a:r>
              <a:rPr lang="zh-CN" altLang="en-US" sz="2400" b="1" dirty="0">
                <a:ea typeface="微软雅黑" panose="020B0503020204020204" pitchFamily="34" charset="-122"/>
              </a:rPr>
              <a:t>芯片设计</a:t>
            </a: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DE6A9705-1273-40EC-B1AB-EC38CD0FF4D6}"/>
              </a:ext>
            </a:extLst>
          </p:cNvPr>
          <p:cNvSpPr txBox="1">
            <a:spLocks/>
          </p:cNvSpPr>
          <p:nvPr/>
        </p:nvSpPr>
        <p:spPr>
          <a:xfrm>
            <a:off x="3781168" y="1530098"/>
            <a:ext cx="2091235" cy="145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GSMC130nm</a:t>
            </a:r>
          </a:p>
          <a:p>
            <a:pPr marL="0" indent="0" algn="ctr">
              <a:buNone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国内工艺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高阻衬底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四阱工艺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72802DB0-ADDB-4AB7-8E3C-DA18CACC02F8}"/>
              </a:ext>
            </a:extLst>
          </p:cNvPr>
          <p:cNvSpPr txBox="1">
            <a:spLocks/>
          </p:cNvSpPr>
          <p:nvPr/>
        </p:nvSpPr>
        <p:spPr>
          <a:xfrm>
            <a:off x="6537593" y="1530099"/>
            <a:ext cx="2091236" cy="145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BCIS90nm</a:t>
            </a:r>
          </a:p>
          <a:p>
            <a:pPr marL="0" indent="0" algn="ctr">
              <a:buNone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国内工艺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低阻外延 </a:t>
            </a:r>
            <a:r>
              <a:rPr lang="en-US" altLang="zh-CN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(&lt;10Ω·cm)</a:t>
            </a: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预期实现四阱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76A7D0D0-9ED7-42D4-91AD-4B7D3C7F2E1D}"/>
              </a:ext>
            </a:extLst>
          </p:cNvPr>
          <p:cNvSpPr txBox="1">
            <a:spLocks/>
          </p:cNvSpPr>
          <p:nvPr/>
        </p:nvSpPr>
        <p:spPr>
          <a:xfrm>
            <a:off x="8981720" y="1530100"/>
            <a:ext cx="2553887" cy="145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IRAY180nm</a:t>
            </a:r>
          </a:p>
          <a:p>
            <a:pPr marL="0" indent="0" algn="ctr">
              <a:buNone/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国内工艺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联系到高阻外延层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sz="1600" dirty="0">
                <a:solidFill>
                  <a:srgbClr val="3366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预期实现四阱</a:t>
            </a: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1600" dirty="0">
              <a:solidFill>
                <a:srgbClr val="3366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DA26FFF-D4CD-E932-6548-FF0010D0F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550" y="4952731"/>
            <a:ext cx="840346" cy="91890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C0C9B97-864E-498C-9F6C-3D5A964D7FD9}"/>
              </a:ext>
            </a:extLst>
          </p:cNvPr>
          <p:cNvSpPr txBox="1"/>
          <p:nvPr/>
        </p:nvSpPr>
        <p:spPr>
          <a:xfrm>
            <a:off x="2143191" y="3159287"/>
            <a:ext cx="17121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CharTPix-TJ-v0.1</a:t>
            </a:r>
          </a:p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2024.12</a:t>
            </a:r>
            <a:r>
              <a:rPr lang="zh-CN" altLang="en-US" sz="1400" dirty="0">
                <a:ea typeface="微软雅黑" panose="020B0503020204020204" pitchFamily="34" charset="-122"/>
              </a:rPr>
              <a:t>回片</a:t>
            </a:r>
            <a:endParaRPr lang="en-US" altLang="zh-CN" sz="1400" dirty="0"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ea typeface="微软雅黑" panose="020B0503020204020204" pitchFamily="34" charset="-122"/>
              </a:rPr>
              <a:t>已完成大部分测试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A55634F-3BDB-4006-AC2C-51BF608BC923}"/>
              </a:ext>
            </a:extLst>
          </p:cNvPr>
          <p:cNvSpPr txBox="1"/>
          <p:nvPr/>
        </p:nvSpPr>
        <p:spPr>
          <a:xfrm>
            <a:off x="2150220" y="5172693"/>
            <a:ext cx="1519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CharTPix-TJ-v0.2</a:t>
            </a:r>
          </a:p>
          <a:p>
            <a:pPr algn="ctr"/>
            <a:r>
              <a:rPr lang="zh-CN" altLang="en-US" sz="1400" dirty="0">
                <a:ea typeface="微软雅黑" panose="020B0503020204020204" pitchFamily="34" charset="-122"/>
              </a:rPr>
              <a:t>提交中</a:t>
            </a:r>
            <a:endParaRPr lang="en-US" altLang="zh-CN" sz="1400" dirty="0"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268BF36-DAF5-4074-9724-B89A83C8C6B5}"/>
              </a:ext>
            </a:extLst>
          </p:cNvPr>
          <p:cNvSpPr txBox="1"/>
          <p:nvPr/>
        </p:nvSpPr>
        <p:spPr>
          <a:xfrm>
            <a:off x="3896604" y="3177243"/>
            <a:ext cx="25337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CharTPix-GSMC-v0.1</a:t>
            </a:r>
          </a:p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2025.6</a:t>
            </a:r>
            <a:r>
              <a:rPr lang="zh-CN" altLang="en-US" sz="1400" dirty="0">
                <a:ea typeface="微软雅黑" panose="020B0503020204020204" pitchFamily="34" charset="-122"/>
              </a:rPr>
              <a:t>回片</a:t>
            </a:r>
            <a:endParaRPr lang="en-US" altLang="zh-CN" sz="1400" dirty="0"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ea typeface="微软雅黑" panose="020B0503020204020204" pitchFamily="34" charset="-122"/>
              </a:rPr>
              <a:t>准备测试中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9874745-6B94-42ED-B8F3-1715036278A2}"/>
              </a:ext>
            </a:extLst>
          </p:cNvPr>
          <p:cNvSpPr txBox="1"/>
          <p:nvPr/>
        </p:nvSpPr>
        <p:spPr>
          <a:xfrm>
            <a:off x="6316601" y="3172856"/>
            <a:ext cx="2381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CharTPix-BCIS-v0.1</a:t>
            </a:r>
          </a:p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2025.1</a:t>
            </a:r>
            <a:r>
              <a:rPr lang="zh-CN" altLang="en-US" sz="1400" dirty="0">
                <a:ea typeface="微软雅黑" panose="020B0503020204020204" pitchFamily="34" charset="-122"/>
              </a:rPr>
              <a:t>提交流片</a:t>
            </a:r>
            <a:endParaRPr lang="en-US" altLang="zh-CN" sz="1400" dirty="0"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2025.6</a:t>
            </a:r>
            <a:r>
              <a:rPr lang="zh-CN" altLang="en-US" sz="1400" dirty="0">
                <a:ea typeface="微软雅黑" panose="020B0503020204020204" pitchFamily="34" charset="-122"/>
              </a:rPr>
              <a:t>回片</a:t>
            </a:r>
            <a:endParaRPr lang="en-US" altLang="zh-CN" sz="1400" dirty="0"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ea typeface="微软雅黑" panose="020B0503020204020204" pitchFamily="34" charset="-122"/>
              </a:rPr>
              <a:t>准备测试中</a:t>
            </a:r>
            <a:endParaRPr lang="en-US" altLang="zh-CN" sz="1400" dirty="0"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4B13260-8AE3-441E-888C-D0919E948347}"/>
              </a:ext>
            </a:extLst>
          </p:cNvPr>
          <p:cNvSpPr txBox="1"/>
          <p:nvPr/>
        </p:nvSpPr>
        <p:spPr>
          <a:xfrm>
            <a:off x="9197642" y="3155000"/>
            <a:ext cx="1847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CharTPix-IRAY-v0.1</a:t>
            </a:r>
          </a:p>
          <a:p>
            <a:pPr algn="ctr"/>
            <a:r>
              <a:rPr lang="en-US" altLang="zh-CN" sz="1400" dirty="0">
                <a:ea typeface="微软雅黑" panose="020B0503020204020204" pitchFamily="34" charset="-122"/>
              </a:rPr>
              <a:t>2025.5</a:t>
            </a:r>
            <a:r>
              <a:rPr lang="zh-CN" altLang="en-US" sz="1400" dirty="0">
                <a:ea typeface="微软雅黑" panose="020B0503020204020204" pitchFamily="34" charset="-122"/>
              </a:rPr>
              <a:t>提交流片</a:t>
            </a:r>
            <a:endParaRPr lang="en-US" altLang="zh-CN" sz="1400" dirty="0"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11E4125-B99C-43C5-8630-4189BD8C15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3724" r="5819" b="59132"/>
          <a:stretch/>
        </p:blipFill>
        <p:spPr>
          <a:xfrm>
            <a:off x="6905065" y="4527532"/>
            <a:ext cx="775522" cy="1214831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655C254D-2275-4BF1-8878-B55AC97D8B9F}"/>
              </a:ext>
            </a:extLst>
          </p:cNvPr>
          <p:cNvSpPr/>
          <p:nvPr/>
        </p:nvSpPr>
        <p:spPr>
          <a:xfrm>
            <a:off x="561789" y="3109516"/>
            <a:ext cx="1624116" cy="1681084"/>
          </a:xfrm>
          <a:prstGeom prst="rect">
            <a:avLst/>
          </a:prstGeom>
          <a:noFill/>
          <a:ln w="28575">
            <a:solidFill>
              <a:srgbClr val="66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37F2203-C7F0-4382-A340-301A16D40C5A}"/>
              </a:ext>
            </a:extLst>
          </p:cNvPr>
          <p:cNvSpPr/>
          <p:nvPr/>
        </p:nvSpPr>
        <p:spPr>
          <a:xfrm>
            <a:off x="561788" y="4868562"/>
            <a:ext cx="1624116" cy="1535395"/>
          </a:xfrm>
          <a:prstGeom prst="rect">
            <a:avLst/>
          </a:prstGeom>
          <a:noFill/>
          <a:ln w="28575">
            <a:solidFill>
              <a:srgbClr val="66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032A79A-769C-4F93-94EA-063766E4659E}"/>
              </a:ext>
            </a:extLst>
          </p:cNvPr>
          <p:cNvSpPr/>
          <p:nvPr/>
        </p:nvSpPr>
        <p:spPr>
          <a:xfrm>
            <a:off x="3847647" y="4446330"/>
            <a:ext cx="2646449" cy="1924103"/>
          </a:xfrm>
          <a:prstGeom prst="rect">
            <a:avLst/>
          </a:prstGeom>
          <a:noFill/>
          <a:ln w="28575">
            <a:solidFill>
              <a:srgbClr val="66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98BEDD6-BD62-40B0-9564-0C4EEAD3EAEA}"/>
              </a:ext>
            </a:extLst>
          </p:cNvPr>
          <p:cNvSpPr/>
          <p:nvPr/>
        </p:nvSpPr>
        <p:spPr>
          <a:xfrm>
            <a:off x="6813287" y="4446330"/>
            <a:ext cx="1884853" cy="1954190"/>
          </a:xfrm>
          <a:prstGeom prst="rect">
            <a:avLst/>
          </a:prstGeom>
          <a:noFill/>
          <a:ln w="28575">
            <a:solidFill>
              <a:srgbClr val="66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4DFDEF3-9C7B-4E20-A35F-69E1FED7C2E9}"/>
              </a:ext>
            </a:extLst>
          </p:cNvPr>
          <p:cNvSpPr/>
          <p:nvPr/>
        </p:nvSpPr>
        <p:spPr>
          <a:xfrm>
            <a:off x="9254156" y="4448839"/>
            <a:ext cx="2009016" cy="1954191"/>
          </a:xfrm>
          <a:prstGeom prst="rect">
            <a:avLst/>
          </a:prstGeom>
          <a:noFill/>
          <a:ln w="28575">
            <a:solidFill>
              <a:srgbClr val="66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5EBE105-3D52-4B74-0E01-527845656333}"/>
              </a:ext>
            </a:extLst>
          </p:cNvPr>
          <p:cNvSpPr/>
          <p:nvPr/>
        </p:nvSpPr>
        <p:spPr>
          <a:xfrm>
            <a:off x="417838" y="1530098"/>
            <a:ext cx="3388138" cy="3313623"/>
          </a:xfrm>
          <a:prstGeom prst="roundRect">
            <a:avLst>
              <a:gd name="adj" fmla="val 535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C49612-9179-EC92-9119-DD41162671D4}"/>
              </a:ext>
            </a:extLst>
          </p:cNvPr>
          <p:cNvSpPr txBox="1"/>
          <p:nvPr/>
        </p:nvSpPr>
        <p:spPr>
          <a:xfrm>
            <a:off x="2431198" y="4473381"/>
            <a:ext cx="1468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本次报告</a:t>
            </a:r>
          </a:p>
        </p:txBody>
      </p:sp>
    </p:spTree>
    <p:extLst>
      <p:ext uri="{BB962C8B-B14F-4D97-AF65-F5344CB8AC3E}">
        <p14:creationId xmlns:p14="http://schemas.microsoft.com/office/powerpoint/2010/main" val="27396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6"/>
    </mc:Choice>
    <mc:Fallback xmlns="">
      <p:transition spd="slow" advTm="421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92D60-5670-48C4-B79E-6B1E4CFC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/>
              <a:t>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B72105-AB09-4924-9B24-F8D1181A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479"/>
            <a:ext cx="10515600" cy="21227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尺寸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位置分辨要求不高→选择较大尺寸像素，减少读出电路规模从而降低功耗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尝试多种模拟连接方式的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，以及数字连接的多个小像素（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V0.2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1BE4F3-C9E0-4F53-9FA4-CF7EE680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015B-0C54-46D9-889F-0B447E01E794}" type="datetime1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B5AABA-956E-4719-9972-F185CE0C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50CD-BEE6-4B22-AD28-2CB77105CAD1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44D573-5151-4C45-8873-F1C7F327DE90}"/>
              </a:ext>
            </a:extLst>
          </p:cNvPr>
          <p:cNvGrpSpPr/>
          <p:nvPr/>
        </p:nvGrpSpPr>
        <p:grpSpPr>
          <a:xfrm>
            <a:off x="2527689" y="2845501"/>
            <a:ext cx="7136621" cy="1498429"/>
            <a:chOff x="2271367" y="2748554"/>
            <a:chExt cx="7136621" cy="149842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CCDBF4-122F-40B8-A085-42B326B30B49}"/>
                </a:ext>
              </a:extLst>
            </p:cNvPr>
            <p:cNvSpPr/>
            <p:nvPr/>
          </p:nvSpPr>
          <p:spPr>
            <a:xfrm>
              <a:off x="3265072" y="3684067"/>
              <a:ext cx="2920613" cy="5629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6D7F28D-D469-4A5A-B518-F70F9E0BD921}"/>
                </a:ext>
              </a:extLst>
            </p:cNvPr>
            <p:cNvGrpSpPr/>
            <p:nvPr/>
          </p:nvGrpSpPr>
          <p:grpSpPr bwMode="auto">
            <a:xfrm>
              <a:off x="2271367" y="2748554"/>
              <a:ext cx="7136621" cy="985246"/>
              <a:chOff x="457200" y="2420938"/>
              <a:chExt cx="8151813" cy="135622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0F0CDAC1-EEE3-4710-833E-E4C316A48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837238" y="1830387"/>
                <a:ext cx="471488" cy="1992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504DEED-264A-4529-8BA6-47B7A8649A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345531" y="1866107"/>
                <a:ext cx="466725" cy="1973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D32B6442-C9CA-47DF-8771-7CEC416BB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002881" y="2370932"/>
                <a:ext cx="652463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53A3C82E-2425-42BC-8FF6-69A3E54B8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1225" y="2673350"/>
                <a:ext cx="358775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7C044D1-3723-4EB6-8265-F4DC8E79A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542213" y="2268538"/>
                <a:ext cx="755650" cy="10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A5524CB2-CDB2-476F-BF99-6B87C4E50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179764"/>
                <a:ext cx="1058863" cy="381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1030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9155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28×30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文本框 19">
                <a:extLst>
                  <a:ext uri="{FF2B5EF4-FFF2-40B4-BE49-F238E27FC236}">
                    <a16:creationId xmlns:a16="http://schemas.microsoft.com/office/drawing/2014/main" id="{15A8F3B4-844A-43BF-AB58-98DD7B4280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6087" y="3141663"/>
                <a:ext cx="1563687" cy="63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1030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9155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Pixel-based 170×31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19">
                <a:extLst>
                  <a:ext uri="{FF2B5EF4-FFF2-40B4-BE49-F238E27FC236}">
                    <a16:creationId xmlns:a16="http://schemas.microsoft.com/office/drawing/2014/main" id="{0B9CF86D-01FB-4DCF-887B-6680CC87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3450" y="3141663"/>
                <a:ext cx="1557338" cy="63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1030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9155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Pixel-based 96×60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9">
                <a:extLst>
                  <a:ext uri="{FF2B5EF4-FFF2-40B4-BE49-F238E27FC236}">
                    <a16:creationId xmlns:a16="http://schemas.microsoft.com/office/drawing/2014/main" id="{D23A7C38-B679-431B-BA6B-4A31C7232E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6701" y="3141663"/>
                <a:ext cx="1452563" cy="63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1030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9155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Strip-based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170×31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5245C4DA-3FA6-4F3D-937C-E63972B207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450" y="3141663"/>
                <a:ext cx="1452563" cy="635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1030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9155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Strip-based 96×60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E36798C2-A916-473A-93C9-F0C702C9D203}"/>
                </a:ext>
              </a:extLst>
            </p:cNvPr>
            <p:cNvSpPr txBox="1"/>
            <p:nvPr/>
          </p:nvSpPr>
          <p:spPr>
            <a:xfrm>
              <a:off x="3537503" y="3708208"/>
              <a:ext cx="2173994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zh-CN" altLang="en-US" sz="14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Calibri"/>
                </a:rPr>
                <a:t>金属连接</a:t>
              </a:r>
              <a:endPara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/>
              </a:endParaRPr>
            </a:p>
            <a:p>
              <a:pPr marL="285750" indent="-285750" defTabSz="457200" hangingPunct="0"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Calibri"/>
                </a:rPr>
                <a:t>输入电容小</a:t>
              </a:r>
              <a:endPara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27AD59-4EE5-4C9A-9DF1-C45E6E95DF71}"/>
                </a:ext>
              </a:extLst>
            </p:cNvPr>
            <p:cNvSpPr/>
            <p:nvPr/>
          </p:nvSpPr>
          <p:spPr>
            <a:xfrm>
              <a:off x="6349711" y="3672730"/>
              <a:ext cx="2987322" cy="5629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66AC550C-EBE9-42C2-AD10-A409BB5BBB0C}"/>
                </a:ext>
              </a:extLst>
            </p:cNvPr>
            <p:cNvSpPr txBox="1"/>
            <p:nvPr/>
          </p:nvSpPr>
          <p:spPr>
            <a:xfrm>
              <a:off x="6621678" y="3686410"/>
              <a:ext cx="248059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zh-CN" altLang="en-US" sz="14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Calibri"/>
                </a:rPr>
                <a:t>有源区连接</a:t>
              </a:r>
              <a:endPara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/>
              </a:endParaRPr>
            </a:p>
            <a:p>
              <a:pPr marL="285750" indent="-285750" defTabSz="457200" hangingPunct="0"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Calibri"/>
                </a:rPr>
                <a:t>电荷收集效率高</a:t>
              </a:r>
              <a:endPara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/>
              </a:endParaRPr>
            </a:p>
          </p:txBody>
        </p:sp>
      </p:grp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5FA6F528-93E8-4277-94EA-36498958846C}"/>
              </a:ext>
            </a:extLst>
          </p:cNvPr>
          <p:cNvSpPr txBox="1">
            <a:spLocks/>
          </p:cNvSpPr>
          <p:nvPr/>
        </p:nvSpPr>
        <p:spPr>
          <a:xfrm>
            <a:off x="838200" y="4383142"/>
            <a:ext cx="10515600" cy="19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需求：高阻外延层、四阱工艺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基于国外成熟工艺（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TJ180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外延层电阻率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1kΩ·cm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83310"/>
      </p:ext>
    </p:extLst>
  </p:cSld>
  <p:clrMapOvr>
    <a:masterClrMapping/>
  </p:clrMapOvr>
</p:sld>
</file>

<file path=ppt/theme/theme1.xml><?xml version="1.0" encoding="utf-8"?>
<a:theme xmlns:a="http://schemas.openxmlformats.org/drawingml/2006/main" name="中科大PPT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中科大PPT模板" id="{108E64CB-6DD6-42CF-98FF-FB615E1AD925}" vid="{0D026BF1-1DE9-4DDA-96E5-40D34DA148C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中科大PPT模板16p9</Template>
  <TotalTime>6974</TotalTime>
  <Words>1842</Words>
  <Application>Microsoft Office PowerPoint</Application>
  <PresentationFormat>宽屏</PresentationFormat>
  <Paragraphs>469</Paragraphs>
  <Slides>25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等线</vt:lpstr>
      <vt:lpstr>宋体</vt:lpstr>
      <vt:lpstr>微软雅黑</vt:lpstr>
      <vt:lpstr>Arial</vt:lpstr>
      <vt:lpstr>Arial</vt:lpstr>
      <vt:lpstr>Calibri</vt:lpstr>
      <vt:lpstr>Calibri Light</vt:lpstr>
      <vt:lpstr>Times New Roman</vt:lpstr>
      <vt:lpstr>Wingdings</vt:lpstr>
      <vt:lpstr>中科大PPT模板</vt:lpstr>
      <vt:lpstr>Visio</vt:lpstr>
      <vt:lpstr>基于180nm CMOS工艺的 STCF MAPS芯片研究进展</vt:lpstr>
      <vt:lpstr>目录</vt:lpstr>
      <vt:lpstr>STCF</vt:lpstr>
      <vt:lpstr>STCF ITK物理需求</vt:lpstr>
      <vt:lpstr>CMOS Pixel Sensor</vt:lpstr>
      <vt:lpstr>STCF MAPS设计目标</vt:lpstr>
      <vt:lpstr>目录</vt:lpstr>
      <vt:lpstr>MAPS芯片设计路线总览</vt:lpstr>
      <vt:lpstr>Sensor设计</vt:lpstr>
      <vt:lpstr>读出芯片整体架构</vt:lpstr>
      <vt:lpstr>像素内模拟前端</vt:lpstr>
      <vt:lpstr>数字电路</vt:lpstr>
      <vt:lpstr>功耗仿真</vt:lpstr>
      <vt:lpstr>CharTPix-TJ-v0.1芯片总览</vt:lpstr>
      <vt:lpstr>目录</vt:lpstr>
      <vt:lpstr>TJ180测试平台</vt:lpstr>
      <vt:lpstr>片内串扰问题</vt:lpstr>
      <vt:lpstr>S-curve</vt:lpstr>
      <vt:lpstr>激光效率测试</vt:lpstr>
      <vt:lpstr>Sr90时间精度测试</vt:lpstr>
      <vt:lpstr>Sensor模拟读出芯片测试</vt:lpstr>
      <vt:lpstr>总结</vt:lpstr>
      <vt:lpstr>PowerPoint 演示文稿</vt:lpstr>
      <vt:lpstr>S-curve方法介绍</vt:lpstr>
      <vt:lpstr>Sensor模拟前端性能汇总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STCF实验硅像素内径迹探测器 研究进展</dc:title>
  <dc:creator>宾 心瑜</dc:creator>
  <cp:lastModifiedBy>心瑜 宾</cp:lastModifiedBy>
  <cp:revision>395</cp:revision>
  <dcterms:created xsi:type="dcterms:W3CDTF">2025-06-18T11:41:54Z</dcterms:created>
  <dcterms:modified xsi:type="dcterms:W3CDTF">2025-07-16T15:14:56Z</dcterms:modified>
</cp:coreProperties>
</file>