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303" r:id="rId4"/>
    <p:sldId id="300" r:id="rId5"/>
    <p:sldId id="301" r:id="rId6"/>
    <p:sldId id="304" r:id="rId7"/>
    <p:sldId id="258" r:id="rId8"/>
    <p:sldId id="277" r:id="rId9"/>
    <p:sldId id="306" r:id="rId10"/>
    <p:sldId id="305" r:id="rId11"/>
    <p:sldId id="259" r:id="rId12"/>
    <p:sldId id="299" r:id="rId13"/>
    <p:sldId id="285" r:id="rId14"/>
    <p:sldId id="307" r:id="rId15"/>
    <p:sldId id="271" r:id="rId16"/>
    <p:sldId id="280" r:id="rId17"/>
    <p:sldId id="281" r:id="rId18"/>
    <p:sldId id="302" r:id="rId19"/>
    <p:sldId id="283" r:id="rId20"/>
    <p:sldId id="267" r:id="rId21"/>
    <p:sldId id="292" r:id="rId22"/>
    <p:sldId id="309" r:id="rId23"/>
    <p:sldId id="260" r:id="rId24"/>
    <p:sldId id="27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FF"/>
    <a:srgbClr val="FFFF00"/>
    <a:srgbClr val="00B0F0"/>
    <a:srgbClr val="00B050"/>
    <a:srgbClr val="83A2D9"/>
    <a:srgbClr val="F8A8A6"/>
    <a:srgbClr val="F58683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88442" autoAdjust="0"/>
  </p:normalViewPr>
  <p:slideViewPr>
    <p:cSldViewPr snapToGrid="0">
      <p:cViewPr varScale="1">
        <p:scale>
          <a:sx n="59" d="100"/>
          <a:sy n="59" d="100"/>
        </p:scale>
        <p:origin x="792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7"/>
    </p:cViewPr>
  </p:sorterViewPr>
  <p:notesViewPr>
    <p:cSldViewPr snapToGrid="0">
      <p:cViewPr varScale="1">
        <p:scale>
          <a:sx n="51" d="100"/>
          <a:sy n="51" d="100"/>
        </p:scale>
        <p:origin x="2697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7B7A3FD-1A11-4DA3-9C9C-BFEFA3C5C0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D723A1E-D7AF-45BA-B945-07657B60F5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8528E-8BC6-4D7E-A11A-E513889CB039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F52E7E-BA9B-4F45-AB24-98DEACC286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E72B72-B77C-4D27-A649-3F690662E9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7376F-0AE0-4F03-A091-EAD54AEF7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273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76213-99F9-4B40-9F75-AB7D84956C3C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EFFDE-1CE2-4559-960A-6E68579382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77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076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116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875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9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247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Introduce briefly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314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067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325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31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Beetles?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579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949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Introduce briefly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594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703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78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3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Introduce briefly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234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368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Introduce briefly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598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Introduce briefly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982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287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501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Introduce briefly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EFFDE-1CE2-4559-960A-6E68579382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23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A8856D6-8F2D-4790-AAA4-D54C0BC4DF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4338" y="388125"/>
            <a:ext cx="2344894" cy="6278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6E57E8-2274-474C-B29A-162695B475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8" y="330975"/>
            <a:ext cx="3314746" cy="6278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765CD91-C45C-4F81-8B2F-7F3868FE15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33974" y="440550"/>
            <a:ext cx="2913011" cy="5311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2B9F13-F74F-4F65-A8B3-EDD87F3E37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6986" y="364637"/>
            <a:ext cx="2540744" cy="6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88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17th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NME2025-</a:t>
            </a:r>
            <a:r>
              <a:rPr lang="zh-CN" altLang="en-US"/>
              <a:t>西安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184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17th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NME2025-</a:t>
            </a:r>
            <a:r>
              <a:rPr lang="zh-CN" altLang="en-US"/>
              <a:t>西安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962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9584" y="6470654"/>
            <a:ext cx="27432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70654"/>
            <a:ext cx="4114800" cy="2880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60656" y="6470654"/>
            <a:ext cx="2743200" cy="288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fld id="{9D62F77C-4E47-4A93-83C9-430469F4C1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277B36-258C-40A3-95DE-79CDB0739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16" y="423841"/>
            <a:ext cx="2278562" cy="3530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3017B69-653F-4E1B-B84C-248CFF6F8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96420"/>
            <a:ext cx="723837" cy="4805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4F75D23-A06E-4159-9293-C929791A8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14" y="296420"/>
            <a:ext cx="7493758" cy="78128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Title 123 </a:t>
            </a:r>
            <a:r>
              <a:rPr lang="zh-CN" altLang="en-US" dirty="0"/>
              <a:t>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14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17th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NME2025-</a:t>
            </a:r>
            <a:r>
              <a:rPr lang="zh-CN" altLang="en-US"/>
              <a:t>西安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588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17th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NME2025-</a:t>
            </a:r>
            <a:r>
              <a:rPr lang="zh-CN" altLang="en-US"/>
              <a:t>西安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180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17th July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NME2025-</a:t>
            </a:r>
            <a:r>
              <a:rPr lang="zh-CN" altLang="en-US"/>
              <a:t>西安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646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17th July 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NME2025-</a:t>
            </a:r>
            <a:r>
              <a:rPr lang="zh-CN" altLang="en-US"/>
              <a:t>西安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256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17th July 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NME2025-</a:t>
            </a:r>
            <a:r>
              <a:rPr lang="zh-CN" altLang="en-US"/>
              <a:t>西安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9834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17th July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NME2025-</a:t>
            </a:r>
            <a:r>
              <a:rPr lang="zh-CN" altLang="en-US"/>
              <a:t>西安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289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zh-CN"/>
              <a:t>17th July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 altLang="zh-CN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/>
              <a:t>NME2025-</a:t>
            </a:r>
            <a:r>
              <a:rPr lang="zh-CN" altLang="en-US"/>
              <a:t>西安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9D62F77C-4E47-4A93-83C9-430469F4C1D3}" type="slidenum">
              <a:rPr lang="en-US" altLang="zh-CN" smtClean="0"/>
              <a:pPr algn="r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491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0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2.emf"/><Relationship Id="rId4" Type="http://schemas.openxmlformats.org/officeDocument/2006/relationships/package" Target="../embeddings/Microsoft_Visio_Drawing.vsd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jp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B71199F1-907B-438A-899E-4A9F2E03C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219" y="1723604"/>
            <a:ext cx="9818336" cy="2078080"/>
          </a:xfrm>
        </p:spPr>
        <p:txBody>
          <a:bodyPr>
            <a:noAutofit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面向自由电子激光的像素探测器</a:t>
            </a:r>
            <a:b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读出芯片设计</a:t>
            </a:r>
          </a:p>
        </p:txBody>
      </p:sp>
      <p:sp>
        <p:nvSpPr>
          <p:cNvPr id="8" name="副标题 7">
            <a:extLst>
              <a:ext uri="{FF2B5EF4-FFF2-40B4-BE49-F238E27FC236}">
                <a16:creationId xmlns:a16="http://schemas.microsoft.com/office/drawing/2014/main" id="{9AFF807F-AC41-4FBB-9ED5-D8B7CF783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1266" y="4109917"/>
            <a:ext cx="8696241" cy="165970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李木槿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魏微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张杰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江晓山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李筱婷</a:t>
            </a:r>
            <a:r>
              <a:rPr lang="en-US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鞠旭东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李正恒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刘鹏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翟琼华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孙涛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盛振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殷华湘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许高博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孙朋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it-IT" altLang="zh-CN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刘志</a:t>
            </a:r>
            <a:r>
              <a:rPr lang="it-IT" altLang="zh-CN" sz="20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</a:rPr>
              <a:t>1 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</a:rPr>
              <a:t>中国科学院高能物理研究所</a:t>
            </a: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</a:rPr>
              <a:t>2 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</a:rPr>
              <a:t>上海科技大学</a:t>
            </a: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</a:rPr>
              <a:t>中国科学院上海微系统与信息技术研究所</a:t>
            </a: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</a:rPr>
              <a:t>4 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</a:rPr>
              <a:t>中国科学院微电子研究所</a:t>
            </a:r>
            <a:r>
              <a:rPr lang="it-IT" altLang="zh-CN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0288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HYLITE: the Readout Chip</a:t>
            </a:r>
            <a:endParaRPr lang="zh-CN" altLang="en-US" dirty="0"/>
          </a:p>
        </p:txBody>
      </p:sp>
      <p:pic>
        <p:nvPicPr>
          <p:cNvPr id="151" name="图片 150">
            <a:extLst>
              <a:ext uri="{FF2B5EF4-FFF2-40B4-BE49-F238E27FC236}">
                <a16:creationId xmlns:a16="http://schemas.microsoft.com/office/drawing/2014/main" id="{BDF695CB-6685-4333-BF10-389EFE76F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62" y="929789"/>
            <a:ext cx="10374798" cy="526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90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DAADE208-8EC0-466A-A93C-1AC13E992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HYLITE200F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789D048-8564-4E20-821D-3C190AF1B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75" y="925542"/>
            <a:ext cx="3627359" cy="541209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8D459C5-6E5B-4BE7-9638-2F577AFA7A58}"/>
              </a:ext>
            </a:extLst>
          </p:cNvPr>
          <p:cNvSpPr txBox="1"/>
          <p:nvPr/>
        </p:nvSpPr>
        <p:spPr>
          <a:xfrm>
            <a:off x="769824" y="4031858"/>
            <a:ext cx="6379551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工艺</a:t>
            </a:r>
            <a:r>
              <a:rPr lang="en-US" altLang="zh-CN" dirty="0">
                <a:ea typeface="微软雅黑" panose="020B0503020204020204" pitchFamily="34" charset="-122"/>
              </a:rPr>
              <a:t>: 130 nm 1P8M CMOS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像素尺寸</a:t>
            </a:r>
            <a:r>
              <a:rPr lang="en-US" altLang="zh-CN" dirty="0">
                <a:ea typeface="微软雅黑" panose="020B0503020204020204" pitchFamily="34" charset="-122"/>
              </a:rPr>
              <a:t>: 200 μm		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阵列大小</a:t>
            </a:r>
            <a:r>
              <a:rPr lang="en-US" altLang="zh-CN" dirty="0">
                <a:ea typeface="微软雅黑" panose="020B0503020204020204" pitchFamily="34" charset="-122"/>
              </a:rPr>
              <a:t>: 64 × 64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像素内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ADC</a:t>
            </a:r>
            <a:r>
              <a:rPr lang="en-US" altLang="zh-CN" dirty="0">
                <a:ea typeface="微软雅黑" panose="020B0503020204020204" pitchFamily="34" charset="-122"/>
              </a:rPr>
              <a:t>: 10bits</a:t>
            </a:r>
            <a:r>
              <a:rPr lang="zh-CN" altLang="en-US" dirty="0">
                <a:ea typeface="微软雅黑" panose="020B0503020204020204" pitchFamily="34" charset="-122"/>
              </a:rPr>
              <a:t>分辨率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三级增益自适应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帧刷新率</a:t>
            </a:r>
            <a:r>
              <a:rPr lang="en-US" altLang="zh-CN" dirty="0">
                <a:ea typeface="微软雅黑" panose="020B0503020204020204" pitchFamily="34" charset="-122"/>
              </a:rPr>
              <a:t>: 6.3 kHz Maximum (@400MHz clock)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功耗</a:t>
            </a:r>
            <a:r>
              <a:rPr lang="en-US" altLang="zh-CN" dirty="0">
                <a:ea typeface="微软雅黑" panose="020B0503020204020204" pitchFamily="34" charset="-122"/>
              </a:rPr>
              <a:t> &lt;50</a:t>
            </a:r>
            <a:r>
              <a:rPr lang="el-GR" altLang="zh-CN" dirty="0">
                <a:ea typeface="微软雅黑" panose="020B0503020204020204" pitchFamily="34" charset="-122"/>
              </a:rPr>
              <a:t> μ</a:t>
            </a:r>
            <a:r>
              <a:rPr lang="en-US" altLang="zh-CN" dirty="0">
                <a:ea typeface="微软雅黑" panose="020B0503020204020204" pitchFamily="34" charset="-122"/>
              </a:rPr>
              <a:t>W/pixel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CB4A22-8D95-4563-A6E0-329546F16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66" y="1047149"/>
            <a:ext cx="5949683" cy="2749672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7C58559-F745-4814-A71A-8095DE8F90CA}"/>
              </a:ext>
            </a:extLst>
          </p:cNvPr>
          <p:cNvCxnSpPr>
            <a:cxnSpLocks/>
            <a:stCxn id="12" idx="1"/>
            <a:endCxn id="6" idx="3"/>
          </p:cNvCxnSpPr>
          <p:nvPr/>
        </p:nvCxnSpPr>
        <p:spPr>
          <a:xfrm flipH="1" flipV="1">
            <a:off x="7001649" y="2421985"/>
            <a:ext cx="629140" cy="24977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164A2AB9-1E74-422B-8F30-2C0F27757082}"/>
              </a:ext>
            </a:extLst>
          </p:cNvPr>
          <p:cNvSpPr/>
          <p:nvPr/>
        </p:nvSpPr>
        <p:spPr>
          <a:xfrm>
            <a:off x="7630789" y="2495119"/>
            <a:ext cx="374844" cy="3532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2D179B1-B201-4F32-9007-BA7CABDC8FB0}"/>
              </a:ext>
            </a:extLst>
          </p:cNvPr>
          <p:cNvSpPr txBox="1"/>
          <p:nvPr/>
        </p:nvSpPr>
        <p:spPr>
          <a:xfrm>
            <a:off x="1504265" y="3755429"/>
            <a:ext cx="4656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像素结构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44B843-1A45-4C5B-A572-C73EFAF7FA10}"/>
              </a:ext>
            </a:extLst>
          </p:cNvPr>
          <p:cNvSpPr txBox="1"/>
          <p:nvPr/>
        </p:nvSpPr>
        <p:spPr>
          <a:xfrm>
            <a:off x="7046867" y="6264899"/>
            <a:ext cx="4656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HYLITE200F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芯片架构</a:t>
            </a:r>
          </a:p>
        </p:txBody>
      </p:sp>
    </p:spTree>
    <p:extLst>
      <p:ext uri="{BB962C8B-B14F-4D97-AF65-F5344CB8AC3E}">
        <p14:creationId xmlns:p14="http://schemas.microsoft.com/office/powerpoint/2010/main" val="474273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DAADE208-8EC0-466A-A93C-1AC13E992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HYLITE100F</a:t>
            </a:r>
            <a:endParaRPr lang="zh-CN" altLang="en-US" dirty="0"/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3FEC22E2-8C7F-4FFF-9CFA-2FC39896B42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61" y="3792851"/>
            <a:ext cx="2944185" cy="1644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F6C9CCE4-55C4-442C-A44A-21E9BFFFD93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444" y="3792851"/>
            <a:ext cx="2946412" cy="164479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8AD3AD81-2CC2-4611-B045-910754E8312C}"/>
              </a:ext>
            </a:extLst>
          </p:cNvPr>
          <p:cNvSpPr txBox="1"/>
          <p:nvPr/>
        </p:nvSpPr>
        <p:spPr>
          <a:xfrm>
            <a:off x="5610272" y="5621575"/>
            <a:ext cx="609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dirty="0"/>
              <a:t>两个不同速率下的高速串行器输出眼图</a:t>
            </a:r>
            <a:r>
              <a:rPr lang="en-US" altLang="zh-CN" dirty="0"/>
              <a:t>, </a:t>
            </a:r>
            <a:r>
              <a:rPr lang="zh-CN" altLang="en-US" dirty="0"/>
              <a:t>线缆长度</a:t>
            </a:r>
            <a:r>
              <a:rPr lang="en-US" altLang="zh-CN" dirty="0"/>
              <a:t>30cm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(a): 2 Gbps. (b): 3.125 Gbps. </a:t>
            </a:r>
            <a:endParaRPr lang="zh-CN" altLang="en-US" dirty="0"/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B8E673AC-FB91-44A4-845E-C483AD4C3D8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8" y="1317397"/>
            <a:ext cx="6509802" cy="192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FED6440-0771-4DBA-AE8C-479F992DC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43" y="1180163"/>
            <a:ext cx="4583796" cy="3553789"/>
          </a:xfrm>
          <a:prstGeom prst="rect">
            <a:avLst/>
          </a:prstGeom>
        </p:spPr>
      </p:pic>
      <p:sp>
        <p:nvSpPr>
          <p:cNvPr id="85" name="文本框 84">
            <a:extLst>
              <a:ext uri="{FF2B5EF4-FFF2-40B4-BE49-F238E27FC236}">
                <a16:creationId xmlns:a16="http://schemas.microsoft.com/office/drawing/2014/main" id="{60B1D8E6-C5EE-4D74-8E5A-18E87973478C}"/>
              </a:ext>
            </a:extLst>
          </p:cNvPr>
          <p:cNvSpPr txBox="1"/>
          <p:nvPr/>
        </p:nvSpPr>
        <p:spPr>
          <a:xfrm>
            <a:off x="717353" y="4944430"/>
            <a:ext cx="4892919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像素尺寸</a:t>
            </a:r>
            <a:r>
              <a:rPr lang="en-US" altLang="zh-CN" dirty="0">
                <a:ea typeface="微软雅黑" panose="020B0503020204020204" pitchFamily="34" charset="-122"/>
              </a:rPr>
              <a:t>: 99 μm</a:t>
            </a:r>
            <a:r>
              <a:rPr lang="zh-CN" altLang="en-US" dirty="0"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ea typeface="微软雅黑" panose="020B0503020204020204" pitchFamily="34" charset="-122"/>
              </a:rPr>
              <a:t>110nm</a:t>
            </a:r>
            <a:r>
              <a:rPr lang="zh-CN" altLang="en-US" dirty="0">
                <a:ea typeface="微软雅黑" panose="020B0503020204020204" pitchFamily="34" charset="-122"/>
              </a:rPr>
              <a:t>工艺兼容）</a:t>
            </a:r>
            <a:endParaRPr lang="en-US" altLang="zh-CN" dirty="0">
              <a:ea typeface="微软雅黑" panose="020B0503020204020204" pitchFamily="34" charset="-122"/>
            </a:endParaRP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阵列大小</a:t>
            </a:r>
            <a:r>
              <a:rPr lang="en-US" altLang="zh-CN" dirty="0">
                <a:ea typeface="微软雅黑" panose="020B0503020204020204" pitchFamily="34" charset="-122"/>
              </a:rPr>
              <a:t>: 128 × 128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帧刷新率</a:t>
            </a:r>
            <a:r>
              <a:rPr lang="en-US" altLang="zh-CN" dirty="0">
                <a:ea typeface="微软雅黑" panose="020B0503020204020204" pitchFamily="34" charset="-122"/>
              </a:rPr>
              <a:t>: 10 kHz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芯片数据率</a:t>
            </a:r>
            <a:r>
              <a:rPr lang="en-US" altLang="zh-CN" dirty="0">
                <a:ea typeface="微软雅黑" panose="020B0503020204020204" pitchFamily="34" charset="-122"/>
              </a:rPr>
              <a:t>: ~3.2Gbps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4D2F3E-540C-41C7-8E68-EA994785D783}"/>
              </a:ext>
            </a:extLst>
          </p:cNvPr>
          <p:cNvSpPr txBox="1"/>
          <p:nvPr/>
        </p:nvSpPr>
        <p:spPr>
          <a:xfrm>
            <a:off x="689514" y="4622512"/>
            <a:ext cx="4656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HYLITE100F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外围电路结构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2E0BB19-7D36-4672-B549-69CEDAF7927E}"/>
              </a:ext>
            </a:extLst>
          </p:cNvPr>
          <p:cNvSpPr txBox="1"/>
          <p:nvPr/>
        </p:nvSpPr>
        <p:spPr>
          <a:xfrm>
            <a:off x="6330451" y="3322144"/>
            <a:ext cx="4656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8b10b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编码逻辑</a:t>
            </a:r>
          </a:p>
        </p:txBody>
      </p:sp>
    </p:spTree>
    <p:extLst>
      <p:ext uri="{BB962C8B-B14F-4D97-AF65-F5344CB8AC3E}">
        <p14:creationId xmlns:p14="http://schemas.microsoft.com/office/powerpoint/2010/main" val="1570170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9" y="255960"/>
            <a:ext cx="7493758" cy="781287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前端模块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based on 200F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35C7C41-ED2D-404D-BED3-7BB232B37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673" t="23685" r="6431" b="10745"/>
          <a:stretch/>
        </p:blipFill>
        <p:spPr>
          <a:xfrm>
            <a:off x="6542025" y="1233878"/>
            <a:ext cx="3393868" cy="1965958"/>
          </a:xfrm>
          <a:prstGeom prst="rect">
            <a:avLst/>
          </a:prstGeom>
        </p:spPr>
      </p:pic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82716645-6183-45CB-AD70-74C56C425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0656" y="6470654"/>
            <a:ext cx="2743200" cy="288000"/>
          </a:xfrm>
        </p:spPr>
        <p:txBody>
          <a:bodyPr/>
          <a:lstStyle/>
          <a:p>
            <a:fld id="{9D62F77C-4E47-4A93-83C9-430469F4C1D3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2DAE93-D69C-4154-AAE9-12FD4255C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14" y="3630528"/>
            <a:ext cx="2707958" cy="20810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0B92ACA-D705-4E63-90DC-38EE87184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71" y="3652611"/>
            <a:ext cx="4628015" cy="20810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54CD0EA-10B8-45D2-A6C4-2F000AB1F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0850" y="1233877"/>
            <a:ext cx="2209950" cy="1968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C4F695-1574-4368-A092-2595578A9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9" y="1233877"/>
            <a:ext cx="3491806" cy="1965959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18733167-9A49-43B1-A6BC-2F170A88BAE9}"/>
              </a:ext>
            </a:extLst>
          </p:cNvPr>
          <p:cNvSpPr/>
          <p:nvPr/>
        </p:nvSpPr>
        <p:spPr>
          <a:xfrm>
            <a:off x="8153400" y="3732255"/>
            <a:ext cx="365984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Sensor</a:t>
            </a:r>
          </a:p>
          <a:p>
            <a:pPr marL="540000" lvl="1" indent="-342900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大面积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10.5 cm × 2.8 cm</a:t>
            </a:r>
          </a:p>
          <a:p>
            <a:pPr marL="540000" lvl="1" indent="-342900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步进拼接技术生产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ASIC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40000" lvl="1" indent="-342900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片晶圆平均良率：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83.7%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085E940-61AA-4AE8-9F50-9828B2E66449}"/>
              </a:ext>
            </a:extLst>
          </p:cNvPr>
          <p:cNvSpPr txBox="1"/>
          <p:nvPr/>
        </p:nvSpPr>
        <p:spPr>
          <a:xfrm>
            <a:off x="979830" y="3228629"/>
            <a:ext cx="2899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HYLITE200F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晶圆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E03CFD9-65DA-407B-BB6F-C653DAE93F2C}"/>
              </a:ext>
            </a:extLst>
          </p:cNvPr>
          <p:cNvSpPr txBox="1"/>
          <p:nvPr/>
        </p:nvSpPr>
        <p:spPr>
          <a:xfrm>
            <a:off x="4322583" y="3238682"/>
            <a:ext cx="199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传感器晶圆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3D03B54-BE30-4027-AA14-12F8656A524D}"/>
              </a:ext>
            </a:extLst>
          </p:cNvPr>
          <p:cNvSpPr txBox="1"/>
          <p:nvPr/>
        </p:nvSpPr>
        <p:spPr>
          <a:xfrm>
            <a:off x="7155625" y="3283735"/>
            <a:ext cx="231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2*8 ASIC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Sensor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9D32B8D-F81E-4777-AA76-C397989DD607}"/>
              </a:ext>
            </a:extLst>
          </p:cNvPr>
          <p:cNvSpPr txBox="1"/>
          <p:nvPr/>
        </p:nvSpPr>
        <p:spPr>
          <a:xfrm>
            <a:off x="1619919" y="5794358"/>
            <a:ext cx="231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2*8 ASIC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Sensor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模块（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SL0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原型模块）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48F6D0A-49B9-4918-8F57-B8A6BC45845D}"/>
              </a:ext>
            </a:extLst>
          </p:cNvPr>
          <p:cNvSpPr txBox="1"/>
          <p:nvPr/>
        </p:nvSpPr>
        <p:spPr>
          <a:xfrm>
            <a:off x="5517893" y="5792406"/>
            <a:ext cx="231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SL0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原型单模块原型样机</a:t>
            </a:r>
          </a:p>
        </p:txBody>
      </p:sp>
    </p:spTree>
    <p:extLst>
      <p:ext uri="{BB962C8B-B14F-4D97-AF65-F5344CB8AC3E}">
        <p14:creationId xmlns:p14="http://schemas.microsoft.com/office/powerpoint/2010/main" val="1517647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NME2025-</a:t>
            </a:r>
            <a:r>
              <a:rPr lang="zh-CN" altLang="en-US" dirty="0"/>
              <a:t>西安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A992D-A975-4E5E-89EA-579D49FE1BBB}"/>
              </a:ext>
            </a:extLst>
          </p:cNvPr>
          <p:cNvSpPr txBox="1"/>
          <p:nvPr/>
        </p:nvSpPr>
        <p:spPr>
          <a:xfrm>
            <a:off x="1080389" y="1364430"/>
            <a:ext cx="101880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自由电子激光像素探测器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SHINE &amp; STARLIGHT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读出芯片</a:t>
            </a: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</a:t>
            </a: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HYLITE200F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HYLITE100F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测试结果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单芯片测试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模块初步测试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4438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测试环境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380D5FD-8983-4A29-A298-FFE94CDBF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430" y="1276849"/>
            <a:ext cx="6088856" cy="21296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50B89F2-7221-4BE8-B310-8516BA3D2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7" y="1238856"/>
            <a:ext cx="4729346" cy="18149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242A6D0-6A68-45A4-A205-3663C96FA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38" y="3452510"/>
            <a:ext cx="4637064" cy="261945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5F79D5E-419D-4B47-9608-C990114B43FA}"/>
              </a:ext>
            </a:extLst>
          </p:cNvPr>
          <p:cNvSpPr txBox="1"/>
          <p:nvPr/>
        </p:nvSpPr>
        <p:spPr>
          <a:xfrm>
            <a:off x="1278002" y="3061077"/>
            <a:ext cx="3250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后端电子学读出板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046ABD-7C2B-4557-96AD-1ABE92273F9A}"/>
              </a:ext>
            </a:extLst>
          </p:cNvPr>
          <p:cNvSpPr txBox="1"/>
          <p:nvPr/>
        </p:nvSpPr>
        <p:spPr>
          <a:xfrm>
            <a:off x="7081320" y="3394976"/>
            <a:ext cx="3250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读出系统结构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80F367A-E935-4325-B946-E114E7C7F4A8}"/>
              </a:ext>
            </a:extLst>
          </p:cNvPr>
          <p:cNvSpPr txBox="1"/>
          <p:nvPr/>
        </p:nvSpPr>
        <p:spPr>
          <a:xfrm>
            <a:off x="1278002" y="6071960"/>
            <a:ext cx="3250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测试环境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9605408-11CA-4DAA-94B7-6142377FFECB}"/>
              </a:ext>
            </a:extLst>
          </p:cNvPr>
          <p:cNvSpPr txBox="1"/>
          <p:nvPr/>
        </p:nvSpPr>
        <p:spPr>
          <a:xfrm>
            <a:off x="5668134" y="3909153"/>
            <a:ext cx="573354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测试系统的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读出板为探测器实际采用的后端电子学板（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RTM &amp; AMC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测试基于慢速轮询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,1kHz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并行读出已实现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信号源：内部刻度源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/X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光管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上海光源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BL09B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线站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5410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模块动态范围">
            <a:extLst>
              <a:ext uri="{FF2B5EF4-FFF2-40B4-BE49-F238E27FC236}">
                <a16:creationId xmlns:a16="http://schemas.microsoft.com/office/drawing/2014/main" id="{1DCC7CAF-A6A8-476D-A1C1-4FB38E9DD3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0280" y="3548135"/>
            <a:ext cx="3839809" cy="2880000"/>
          </a:xfrm>
          <a:prstGeom prst="rect">
            <a:avLst/>
          </a:prstGeom>
        </p:spPr>
      </p:pic>
      <p:pic>
        <p:nvPicPr>
          <p:cNvPr id="24" name="图片 23" descr="danxinp">
            <a:extLst>
              <a:ext uri="{FF2B5EF4-FFF2-40B4-BE49-F238E27FC236}">
                <a16:creationId xmlns:a16="http://schemas.microsoft.com/office/drawing/2014/main" id="{B55A0D3D-E6EB-4812-8B89-4A2C91BE6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4"/>
          <a:stretch/>
        </p:blipFill>
        <p:spPr>
          <a:xfrm>
            <a:off x="7985591" y="808295"/>
            <a:ext cx="3744498" cy="2880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900" y="6470654"/>
            <a:ext cx="2743200" cy="288000"/>
          </a:xfrm>
        </p:spPr>
        <p:txBody>
          <a:bodyPr/>
          <a:lstStyle/>
          <a:p>
            <a:fld id="{9D62F77C-4E47-4A93-83C9-430469F4C1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14" y="255960"/>
            <a:ext cx="7493758" cy="781287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动态范围和增益（自测试）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D0DD02-2E71-4664-81D7-E3B517CD8C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1" y="1098991"/>
            <a:ext cx="4031164" cy="3024000"/>
          </a:xfrm>
          <a:prstGeom prst="rect">
            <a:avLst/>
          </a:prstGeom>
        </p:spPr>
      </p:pic>
      <p:pic>
        <p:nvPicPr>
          <p:cNvPr id="15" name="图片 14" descr="带sensor高增益分布">
            <a:extLst>
              <a:ext uri="{FF2B5EF4-FFF2-40B4-BE49-F238E27FC236}">
                <a16:creationId xmlns:a16="http://schemas.microsoft.com/office/drawing/2014/main" id="{8934C9E4-ACCF-46A2-A001-7ABD3F59F1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2436" y="1114015"/>
            <a:ext cx="4031285" cy="3024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3DD5070-B9E1-4C42-910B-00436B66626B}"/>
              </a:ext>
            </a:extLst>
          </p:cNvPr>
          <p:cNvSpPr txBox="1"/>
          <p:nvPr/>
        </p:nvSpPr>
        <p:spPr>
          <a:xfrm>
            <a:off x="2071296" y="1336381"/>
            <a:ext cx="2240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</a:rPr>
              <a:t>Without Sensor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8C54B77-C361-4FA8-B0DB-E9A7585B7921}"/>
              </a:ext>
            </a:extLst>
          </p:cNvPr>
          <p:cNvSpPr txBox="1"/>
          <p:nvPr/>
        </p:nvSpPr>
        <p:spPr>
          <a:xfrm>
            <a:off x="5976759" y="1336381"/>
            <a:ext cx="1702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</a:rPr>
              <a:t>With Sensor</a:t>
            </a: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684DB004-FD43-4C3A-9358-D28C42CBF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347638"/>
              </p:ext>
            </p:extLst>
          </p:nvPr>
        </p:nvGraphicFramePr>
        <p:xfrm>
          <a:off x="972907" y="4723719"/>
          <a:ext cx="6830852" cy="14184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3220">
                  <a:extLst>
                    <a:ext uri="{9D8B030D-6E8A-4147-A177-3AD203B41FA5}">
                      <a16:colId xmlns:a16="http://schemas.microsoft.com/office/drawing/2014/main" val="1592369851"/>
                    </a:ext>
                  </a:extLst>
                </a:gridCol>
                <a:gridCol w="1546057">
                  <a:extLst>
                    <a:ext uri="{9D8B030D-6E8A-4147-A177-3AD203B41FA5}">
                      <a16:colId xmlns:a16="http://schemas.microsoft.com/office/drawing/2014/main" val="4067367394"/>
                    </a:ext>
                  </a:extLst>
                </a:gridCol>
                <a:gridCol w="1708429">
                  <a:extLst>
                    <a:ext uri="{9D8B030D-6E8A-4147-A177-3AD203B41FA5}">
                      <a16:colId xmlns:a16="http://schemas.microsoft.com/office/drawing/2014/main" val="2188770463"/>
                    </a:ext>
                  </a:extLst>
                </a:gridCol>
                <a:gridCol w="1823146">
                  <a:extLst>
                    <a:ext uri="{9D8B030D-6E8A-4147-A177-3AD203B41FA5}">
                      <a16:colId xmlns:a16="http://schemas.microsoft.com/office/drawing/2014/main" val="3935596362"/>
                    </a:ext>
                  </a:extLst>
                </a:gridCol>
              </a:tblGrid>
              <a:tr h="46612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n-US" altLang="zh-CN" sz="1800" b="1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1800" b="1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zh-CN" altLang="en-US" sz="1800" b="1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高增益</a:t>
                      </a:r>
                      <a:endParaRPr lang="zh-CN" sz="1800" b="1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zh-CN" altLang="en-US" sz="1800" b="1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中增益</a:t>
                      </a:r>
                      <a:endParaRPr lang="zh-CN" sz="1800" b="1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zh-CN" altLang="en-US" sz="1800" b="1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低增益</a:t>
                      </a:r>
                      <a:endParaRPr lang="zh-CN" sz="1800" b="1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635218"/>
                  </a:ext>
                </a:extLst>
              </a:tr>
              <a:tr h="476152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zh-CN" altLang="en-US" sz="1800" b="1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有</a:t>
                      </a:r>
                      <a:r>
                        <a:rPr lang="en-US" altLang="zh-CN" sz="1800" b="1" kern="100" dirty="0"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 Sensor</a:t>
                      </a:r>
                      <a:endParaRPr lang="zh-CN" sz="1800" b="1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n-US" altLang="zh-CN" sz="1800" dirty="0">
                          <a:latin typeface="+mn-lt"/>
                          <a:ea typeface="微软雅黑" panose="020B0503020204020204" pitchFamily="34" charset="-122"/>
                        </a:rPr>
                        <a:t>14.8 ADU/ph.</a:t>
                      </a:r>
                      <a:endParaRPr lang="zh-CN" sz="180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0.416 </a:t>
                      </a:r>
                      <a:r>
                        <a:rPr lang="en-US" altLang="zh-CN" sz="1800" dirty="0">
                          <a:latin typeface="+mn-lt"/>
                          <a:ea typeface="微软雅黑" panose="020B0503020204020204" pitchFamily="34" charset="-122"/>
                        </a:rPr>
                        <a:t>ADU/ph.</a:t>
                      </a:r>
                      <a:endParaRPr lang="zh-CN" sz="180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0.0413 </a:t>
                      </a:r>
                      <a:r>
                        <a:rPr lang="en-US" altLang="zh-CN" sz="1800" dirty="0">
                          <a:latin typeface="+mn-lt"/>
                          <a:ea typeface="微软雅黑" panose="020B0503020204020204" pitchFamily="34" charset="-122"/>
                        </a:rPr>
                        <a:t>ADU/ph.</a:t>
                      </a:r>
                      <a:endParaRPr lang="zh-CN" sz="180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1784790"/>
                  </a:ext>
                </a:extLst>
              </a:tr>
              <a:tr h="476152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zh-CN" altLang="en-US" sz="1800" b="1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无</a:t>
                      </a:r>
                      <a:r>
                        <a:rPr lang="en-US" altLang="zh-CN" sz="1800" b="1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Sensor</a:t>
                      </a:r>
                      <a:endParaRPr lang="zh-CN" sz="1800" b="1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n-US" altLang="zh-CN" sz="1800" dirty="0">
                          <a:latin typeface="+mn-lt"/>
                          <a:ea typeface="微软雅黑" panose="020B0503020204020204" pitchFamily="34" charset="-122"/>
                        </a:rPr>
                        <a:t>13.7 ADU/ph.</a:t>
                      </a:r>
                      <a:endParaRPr lang="zh-CN" sz="180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0.471 </a:t>
                      </a:r>
                      <a:r>
                        <a:rPr lang="en-US" altLang="zh-CN" sz="1800" dirty="0">
                          <a:latin typeface="+mn-lt"/>
                          <a:ea typeface="微软雅黑" panose="020B0503020204020204" pitchFamily="34" charset="-122"/>
                        </a:rPr>
                        <a:t>ADU/ph.</a:t>
                      </a:r>
                      <a:endParaRPr lang="zh-CN" sz="180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effectLst/>
                          <a:latin typeface="+mn-lt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0.0440 </a:t>
                      </a:r>
                      <a:r>
                        <a:rPr lang="en-US" altLang="zh-CN" sz="1800" dirty="0">
                          <a:latin typeface="+mn-lt"/>
                          <a:ea typeface="微软雅黑" panose="020B0503020204020204" pitchFamily="34" charset="-122"/>
                        </a:rPr>
                        <a:t>ADU/ph.</a:t>
                      </a:r>
                      <a:endParaRPr lang="zh-CN" sz="1800" kern="100" dirty="0">
                        <a:effectLst/>
                        <a:latin typeface="+mn-lt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5592464"/>
                  </a:ext>
                </a:extLst>
              </a:tr>
            </a:tbl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09561456-33E6-48DF-808E-46FD673E4522}"/>
              </a:ext>
            </a:extLst>
          </p:cNvPr>
          <p:cNvSpPr txBox="1"/>
          <p:nvPr/>
        </p:nvSpPr>
        <p:spPr>
          <a:xfrm>
            <a:off x="8736910" y="2947970"/>
            <a:ext cx="2240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</a:rPr>
              <a:t>Without Sensor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96ABFFE-348F-4AEA-9442-02E898D9CB2D}"/>
              </a:ext>
            </a:extLst>
          </p:cNvPr>
          <p:cNvSpPr txBox="1"/>
          <p:nvPr/>
        </p:nvSpPr>
        <p:spPr>
          <a:xfrm>
            <a:off x="9005699" y="5742042"/>
            <a:ext cx="1702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</a:rPr>
              <a:t>With Sensor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F44D04-2896-46CA-8C39-E4B8C9EAA2FD}"/>
              </a:ext>
            </a:extLst>
          </p:cNvPr>
          <p:cNvSpPr txBox="1"/>
          <p:nvPr/>
        </p:nvSpPr>
        <p:spPr>
          <a:xfrm>
            <a:off x="2707183" y="4069130"/>
            <a:ext cx="3250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高增益统计分布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E47E238-5715-4EFC-BFE3-DCD373223A81}"/>
              </a:ext>
            </a:extLst>
          </p:cNvPr>
          <p:cNvSpPr/>
          <p:nvPr/>
        </p:nvSpPr>
        <p:spPr>
          <a:xfrm>
            <a:off x="5297293" y="3348080"/>
            <a:ext cx="357196" cy="5381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32DFDB7-180F-4FEF-AE5D-CA0BFA3ED4C5}"/>
              </a:ext>
            </a:extLst>
          </p:cNvPr>
          <p:cNvSpPr txBox="1"/>
          <p:nvPr/>
        </p:nvSpPr>
        <p:spPr>
          <a:xfrm>
            <a:off x="4896306" y="3083270"/>
            <a:ext cx="2336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倒装焊脱焊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DEFC2A6-794C-4EB9-A22E-9EE833C7A10A}"/>
              </a:ext>
            </a:extLst>
          </p:cNvPr>
          <p:cNvSpPr txBox="1"/>
          <p:nvPr/>
        </p:nvSpPr>
        <p:spPr>
          <a:xfrm>
            <a:off x="8231521" y="6448860"/>
            <a:ext cx="3250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动态范围自测试</a:t>
            </a:r>
          </a:p>
        </p:txBody>
      </p:sp>
    </p:spTree>
    <p:extLst>
      <p:ext uri="{BB962C8B-B14F-4D97-AF65-F5344CB8AC3E}">
        <p14:creationId xmlns:p14="http://schemas.microsoft.com/office/powerpoint/2010/main" val="531851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NME2025-</a:t>
            </a:r>
            <a:r>
              <a:rPr lang="zh-CN" altLang="en-US" dirty="0"/>
              <a:t>西安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900" y="6470654"/>
            <a:ext cx="2743200" cy="288000"/>
          </a:xfrm>
        </p:spPr>
        <p:txBody>
          <a:bodyPr/>
          <a:lstStyle/>
          <a:p>
            <a:fld id="{9D62F77C-4E47-4A93-83C9-430469F4C1D3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14" y="255960"/>
            <a:ext cx="7493758" cy="781287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噪声性能</a:t>
            </a:r>
          </a:p>
        </p:txBody>
      </p:sp>
      <p:pic>
        <p:nvPicPr>
          <p:cNvPr id="9" name="图片 8" descr="不带sensor噪声统计图">
            <a:extLst>
              <a:ext uri="{FF2B5EF4-FFF2-40B4-BE49-F238E27FC236}">
                <a16:creationId xmlns:a16="http://schemas.microsoft.com/office/drawing/2014/main" id="{B069254C-23EA-4946-B716-D2F5702469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127" y="846214"/>
            <a:ext cx="4018011" cy="3013747"/>
          </a:xfrm>
          <a:prstGeom prst="rect">
            <a:avLst/>
          </a:prstGeom>
        </p:spPr>
      </p:pic>
      <p:pic>
        <p:nvPicPr>
          <p:cNvPr id="10" name="图片 9" descr="带sensor噪声测试统计图100V">
            <a:extLst>
              <a:ext uri="{FF2B5EF4-FFF2-40B4-BE49-F238E27FC236}">
                <a16:creationId xmlns:a16="http://schemas.microsoft.com/office/drawing/2014/main" id="{37234F87-1AFC-4DCB-939F-092942A45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0"/>
          <a:stretch/>
        </p:blipFill>
        <p:spPr>
          <a:xfrm>
            <a:off x="781210" y="3800399"/>
            <a:ext cx="3714033" cy="288556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8BBCF4D-EA57-44BB-8DE1-8CC85381D5F1}"/>
              </a:ext>
            </a:extLst>
          </p:cNvPr>
          <p:cNvSpPr txBox="1"/>
          <p:nvPr/>
        </p:nvSpPr>
        <p:spPr>
          <a:xfrm>
            <a:off x="1740549" y="2387397"/>
            <a:ext cx="201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SNR=8.7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8FE214F-ACDA-43F2-99A1-E9FF5948148C}"/>
              </a:ext>
            </a:extLst>
          </p:cNvPr>
          <p:cNvSpPr txBox="1"/>
          <p:nvPr/>
        </p:nvSpPr>
        <p:spPr>
          <a:xfrm>
            <a:off x="1740549" y="5042129"/>
            <a:ext cx="2010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SNR=6.9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6704D77-FF26-47BE-B596-CE65FD04E31C}"/>
              </a:ext>
            </a:extLst>
          </p:cNvPr>
          <p:cNvSpPr txBox="1"/>
          <p:nvPr/>
        </p:nvSpPr>
        <p:spPr>
          <a:xfrm>
            <a:off x="4632309" y="4125659"/>
            <a:ext cx="72301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  <a:defRPr sz="2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单光子附近</a:t>
            </a:r>
            <a:r>
              <a:rPr lang="en-US" altLang="zh-CN" dirty="0"/>
              <a:t>ENC: 386</a:t>
            </a:r>
            <a:r>
              <a:rPr lang="zh-CN" altLang="en-US" dirty="0"/>
              <a:t> </a:t>
            </a:r>
            <a:r>
              <a:rPr lang="en-US" altLang="zh-CN" dirty="0"/>
              <a:t>e-</a:t>
            </a:r>
            <a:r>
              <a:rPr lang="zh-CN" altLang="en-US" dirty="0"/>
              <a:t> </a:t>
            </a:r>
            <a:r>
              <a:rPr lang="en-US" altLang="zh-CN" dirty="0"/>
              <a:t>vs. 487e-</a:t>
            </a:r>
          </a:p>
          <a:p>
            <a:r>
              <a:rPr lang="en-US" altLang="zh-CN" dirty="0"/>
              <a:t>12keV</a:t>
            </a:r>
            <a:r>
              <a:rPr lang="zh-CN" altLang="en-US" dirty="0"/>
              <a:t>同步辐射：清晰的基线、单</a:t>
            </a:r>
            <a:r>
              <a:rPr lang="en-US" altLang="zh-CN" dirty="0"/>
              <a:t>/</a:t>
            </a:r>
            <a:r>
              <a:rPr lang="zh-CN" altLang="en-US" dirty="0"/>
              <a:t>双</a:t>
            </a:r>
            <a:r>
              <a:rPr lang="en-US" altLang="zh-CN" dirty="0"/>
              <a:t>/</a:t>
            </a:r>
            <a:r>
              <a:rPr lang="zh-CN" altLang="en-US" dirty="0"/>
              <a:t>三光子峰</a:t>
            </a:r>
            <a:endParaRPr lang="en-US" altLang="zh-CN" dirty="0"/>
          </a:p>
          <a:p>
            <a:r>
              <a:rPr lang="zh-CN" altLang="en-US" dirty="0"/>
              <a:t>束流实验显示了良好的能量线性</a:t>
            </a:r>
            <a:r>
              <a:rPr lang="en-US" altLang="zh-CN" dirty="0"/>
              <a:t>(10keV</a:t>
            </a:r>
            <a:r>
              <a:rPr lang="zh-CN" altLang="en-US" dirty="0"/>
              <a:t>异常点为</a:t>
            </a:r>
            <a:r>
              <a:rPr lang="en-US" altLang="zh-CN" dirty="0"/>
              <a:t>sensor</a:t>
            </a:r>
            <a:r>
              <a:rPr lang="zh-CN" altLang="en-US" dirty="0"/>
              <a:t>受损</a:t>
            </a:r>
            <a:r>
              <a:rPr lang="en-US" altLang="zh-CN" dirty="0"/>
              <a:t>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138BD5E-D45A-422C-9843-FDFEDA96BE2E}"/>
              </a:ext>
            </a:extLst>
          </p:cNvPr>
          <p:cNvSpPr txBox="1"/>
          <p:nvPr/>
        </p:nvSpPr>
        <p:spPr>
          <a:xfrm>
            <a:off x="1955445" y="1035950"/>
            <a:ext cx="2240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</a:rPr>
              <a:t>Without Sensor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488925-1B08-4643-B8BB-AE03B3914E5E}"/>
              </a:ext>
            </a:extLst>
          </p:cNvPr>
          <p:cNvSpPr txBox="1"/>
          <p:nvPr/>
        </p:nvSpPr>
        <p:spPr>
          <a:xfrm>
            <a:off x="2572475" y="4045783"/>
            <a:ext cx="1702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</a:rPr>
              <a:t>With Sensor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7A6FA8D-12A5-4CF7-B8F8-1DEECCD69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1767" y="978015"/>
            <a:ext cx="3828434" cy="249731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D2E1C10-2FA1-484C-BD1A-7BDBBD66D9B2}"/>
              </a:ext>
            </a:extLst>
          </p:cNvPr>
          <p:cNvSpPr txBox="1"/>
          <p:nvPr/>
        </p:nvSpPr>
        <p:spPr>
          <a:xfrm>
            <a:off x="8635163" y="3572386"/>
            <a:ext cx="3250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增益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能量束流测试结果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F4B26C6-9010-4380-81A1-CBB7E9355090}"/>
              </a:ext>
            </a:extLst>
          </p:cNvPr>
          <p:cNvSpPr txBox="1"/>
          <p:nvPr/>
        </p:nvSpPr>
        <p:spPr>
          <a:xfrm>
            <a:off x="4716869" y="3593429"/>
            <a:ext cx="3250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12keV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同步辐射单像素计数统计分布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DECD342-7C17-4756-B8F7-9B16489B2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512" y="914668"/>
            <a:ext cx="4018011" cy="25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86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静态成像测试</a:t>
            </a:r>
          </a:p>
        </p:txBody>
      </p:sp>
      <p:pic>
        <p:nvPicPr>
          <p:cNvPr id="6" name="Picture 6" descr="A blue barcode with numbers&#10;&#10;Description automatically generated">
            <a:extLst>
              <a:ext uri="{FF2B5EF4-FFF2-40B4-BE49-F238E27FC236}">
                <a16:creationId xmlns:a16="http://schemas.microsoft.com/office/drawing/2014/main" id="{0AB5EFB7-C05A-8AC5-4764-8863D5C3483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9337" y="1077708"/>
            <a:ext cx="6516000" cy="1656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6E5BFB6-E229-4CED-B357-A970B6509C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51979"/>
          <a:stretch/>
        </p:blipFill>
        <p:spPr>
          <a:xfrm>
            <a:off x="559584" y="2770310"/>
            <a:ext cx="6771800" cy="164984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EDA1BAE-67C7-47F5-8D38-E52544F692ED}"/>
              </a:ext>
            </a:extLst>
          </p:cNvPr>
          <p:cNvSpPr txBox="1"/>
          <p:nvPr/>
        </p:nvSpPr>
        <p:spPr>
          <a:xfrm>
            <a:off x="7377931" y="6082503"/>
            <a:ext cx="4533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无刻度条件下的初步成像测试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69FA6B8-D22F-47B4-854E-34DB01B84469}"/>
              </a:ext>
            </a:extLst>
          </p:cNvPr>
          <p:cNvSpPr txBox="1"/>
          <p:nvPr/>
        </p:nvSpPr>
        <p:spPr>
          <a:xfrm>
            <a:off x="3033443" y="2595208"/>
            <a:ext cx="20103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/>
              <a:t>X/pixel</a:t>
            </a:r>
            <a:r>
              <a:rPr lang="zh-CN" altLang="en-US" sz="1200" dirty="0"/>
              <a:t> </a:t>
            </a:r>
            <a:r>
              <a:rPr lang="en-US" altLang="zh-CN" sz="1200" dirty="0"/>
              <a:t>number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CCD2C29-C17E-4CB4-9172-39CA32D724FD}"/>
              </a:ext>
            </a:extLst>
          </p:cNvPr>
          <p:cNvSpPr txBox="1"/>
          <p:nvPr/>
        </p:nvSpPr>
        <p:spPr>
          <a:xfrm>
            <a:off x="3010202" y="4251208"/>
            <a:ext cx="20103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/>
              <a:t>X/pixel</a:t>
            </a:r>
            <a:r>
              <a:rPr lang="zh-CN" altLang="en-US" sz="1200" dirty="0"/>
              <a:t> </a:t>
            </a:r>
            <a:r>
              <a:rPr lang="en-US" altLang="zh-CN" sz="1200" dirty="0"/>
              <a:t>number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823F6AC-9D87-4F28-A8C4-C44FD0DD0DB9}"/>
              </a:ext>
            </a:extLst>
          </p:cNvPr>
          <p:cNvSpPr txBox="1"/>
          <p:nvPr/>
        </p:nvSpPr>
        <p:spPr>
          <a:xfrm rot="16200000">
            <a:off x="5870" y="1734658"/>
            <a:ext cx="12696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/>
              <a:t>Y/pixel</a:t>
            </a:r>
            <a:r>
              <a:rPr lang="zh-CN" altLang="en-US" sz="1200" dirty="0"/>
              <a:t> </a:t>
            </a:r>
            <a:r>
              <a:rPr lang="en-US" altLang="zh-CN" sz="1200" dirty="0"/>
              <a:t>number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2D537B-2641-48AF-BAB0-441A1FBA9EC1}"/>
              </a:ext>
            </a:extLst>
          </p:cNvPr>
          <p:cNvSpPr txBox="1"/>
          <p:nvPr/>
        </p:nvSpPr>
        <p:spPr>
          <a:xfrm rot="16200000">
            <a:off x="5869" y="3413300"/>
            <a:ext cx="12696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/>
              <a:t>Y/pixel</a:t>
            </a:r>
            <a:r>
              <a:rPr lang="zh-CN" altLang="en-US" sz="1200" dirty="0"/>
              <a:t> </a:t>
            </a:r>
            <a:r>
              <a:rPr lang="en-US" altLang="zh-CN" sz="1200" dirty="0"/>
              <a:t>number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AC9CAEF-9DBC-4B96-BB62-268062D8E513}"/>
              </a:ext>
            </a:extLst>
          </p:cNvPr>
          <p:cNvSpPr txBox="1"/>
          <p:nvPr/>
        </p:nvSpPr>
        <p:spPr>
          <a:xfrm>
            <a:off x="6440008" y="831151"/>
            <a:ext cx="8281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/>
              <a:t>ADU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BB19AA3-0C99-4C9A-BAD7-5A22512D8DDA}"/>
              </a:ext>
            </a:extLst>
          </p:cNvPr>
          <p:cNvSpPr txBox="1"/>
          <p:nvPr/>
        </p:nvSpPr>
        <p:spPr>
          <a:xfrm>
            <a:off x="6440007" y="2572372"/>
            <a:ext cx="8281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/>
              <a:t>ADU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0FF3AF0-CD26-4D0E-B627-4D157C93A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196" y="990437"/>
            <a:ext cx="3014855" cy="166920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71F4CCC-93C2-4C84-AB3D-42DEBDAC3446}"/>
              </a:ext>
            </a:extLst>
          </p:cNvPr>
          <p:cNvSpPr txBox="1"/>
          <p:nvPr/>
        </p:nvSpPr>
        <p:spPr>
          <a:xfrm>
            <a:off x="6549804" y="4227480"/>
            <a:ext cx="8281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/>
              <a:t>ADU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F02580-114B-429B-B3EE-4766BCD8B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8350981" y="4588808"/>
            <a:ext cx="2309890" cy="132632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B66D9AF-4A93-4C37-83B1-F38DB4D54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7008" y="2911343"/>
            <a:ext cx="3819059" cy="1326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FBD825D-482B-4256-80CF-F9426D84E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714" y="4528207"/>
            <a:ext cx="6768926" cy="182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19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动态成像测试（帧刷新率）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43251872-C9FC-43B6-A63C-AEE3D73EEA41}"/>
              </a:ext>
            </a:extLst>
          </p:cNvPr>
          <p:cNvSpPr txBox="1">
            <a:spLocks/>
          </p:cNvSpPr>
          <p:nvPr/>
        </p:nvSpPr>
        <p:spPr>
          <a:xfrm>
            <a:off x="8960656" y="6470654"/>
            <a:ext cx="2743200" cy="288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62F77C-4E47-4A93-83C9-430469F4C1D3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9CC8DD5-95FF-4269-BF7E-AC7A4B1C036C}"/>
              </a:ext>
            </a:extLst>
          </p:cNvPr>
          <p:cNvSpPr txBox="1"/>
          <p:nvPr/>
        </p:nvSpPr>
        <p:spPr>
          <a:xfrm>
            <a:off x="749067" y="6070544"/>
            <a:ext cx="67117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ea typeface="微软雅黑" panose="020B0503020204020204" pitchFamily="34" charset="-122"/>
              </a:rPr>
              <a:t>帧刷新率</a:t>
            </a:r>
            <a:r>
              <a:rPr lang="en-US" altLang="zh-CN" sz="2000" dirty="0">
                <a:ea typeface="微软雅黑" panose="020B0503020204020204" pitchFamily="34" charset="-122"/>
              </a:rPr>
              <a:t>: 1 kHz   	</a:t>
            </a:r>
            <a:r>
              <a:rPr lang="zh-CN" altLang="en-US" sz="2000" dirty="0">
                <a:ea typeface="微软雅黑" panose="020B0503020204020204" pitchFamily="34" charset="-122"/>
              </a:rPr>
              <a:t>斩波器转动频率</a:t>
            </a:r>
            <a:r>
              <a:rPr lang="en-US" altLang="zh-CN" sz="2000" dirty="0">
                <a:ea typeface="微软雅黑" panose="020B0503020204020204" pitchFamily="34" charset="-122"/>
              </a:rPr>
              <a:t>: 100 Hz</a:t>
            </a:r>
            <a:endParaRPr lang="en-US" altLang="zh-CN" sz="20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4" name="图片_SL_斩波器成像_高帧频验证_V04_20250415">
            <a:hlinkClick r:id="" action="ppaction://media"/>
            <a:extLst>
              <a:ext uri="{FF2B5EF4-FFF2-40B4-BE49-F238E27FC236}">
                <a16:creationId xmlns:a16="http://schemas.microsoft.com/office/drawing/2014/main" id="{AF349DD5-A399-4A09-98F0-88E411B7D4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49" b="1570"/>
          <a:stretch/>
        </p:blipFill>
        <p:spPr>
          <a:xfrm>
            <a:off x="1820707" y="3590237"/>
            <a:ext cx="8898541" cy="22802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A2D32F4-4499-4545-9CC9-6AAACE30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541" y="1222040"/>
            <a:ext cx="9634917" cy="202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A992D-A975-4E5E-89EA-579D49FE1BBB}"/>
              </a:ext>
            </a:extLst>
          </p:cNvPr>
          <p:cNvSpPr txBox="1"/>
          <p:nvPr/>
        </p:nvSpPr>
        <p:spPr>
          <a:xfrm>
            <a:off x="1080389" y="1364430"/>
            <a:ext cx="101880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自由电子激光像素探测器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SHINE &amp; STARLIGHT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读出芯片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HYLITE200F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HYLITE100F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测试结果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单芯片测试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模块初步测试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7372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6476024-8BE2-416C-AC81-6EBF6E598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974" y="5305422"/>
            <a:ext cx="2016893" cy="54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541B7C-8EEE-4E5C-AF13-CFEFC04A8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05422"/>
            <a:ext cx="2851080" cy="540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29A0E5F-77EA-4C13-A838-F725199DA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841665F-D9BC-4C4F-84FF-AD529154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675DEEA-E967-4DBA-A759-81DC2EF9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4" name="标题 4">
            <a:extLst>
              <a:ext uri="{FF2B5EF4-FFF2-40B4-BE49-F238E27FC236}">
                <a16:creationId xmlns:a16="http://schemas.microsoft.com/office/drawing/2014/main" id="{E763E7C0-3149-4B4C-9513-F0B6D3D7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84" y="296420"/>
            <a:ext cx="7493758" cy="781287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682D6BD-296D-4948-8420-E9A6B143DF80}"/>
              </a:ext>
            </a:extLst>
          </p:cNvPr>
          <p:cNvSpPr txBox="1"/>
          <p:nvPr/>
        </p:nvSpPr>
        <p:spPr>
          <a:xfrm>
            <a:off x="1246389" y="1397675"/>
            <a:ext cx="990443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是一款面向自由电子激光的积分型像素探测器读出芯片，目前已经完成两款工程批芯片的流片和测试，测试结果满足项目需求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HYLITE200F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已经实现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SL0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原型模块生产和初步测试，帧刷新率达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1kHz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欢迎用户申请试用：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juxd@shanghaitech.eda.cn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下一步，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SL1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模块将完成生产和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10kHz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帧刷新率模块级读出，同时基于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SL0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的进一步刻度工作也将展开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芯片还将进行前端噪声和功耗的优化设计，进一步提升性能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979B6A4-F532-46A1-A40B-C6AF29F25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561" y="5305422"/>
            <a:ext cx="2961288" cy="54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D68C2D-FD98-4A88-B0BB-6E0ACCC38E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4543" y="5297339"/>
            <a:ext cx="203510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9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A071245-54B3-476B-9144-9EE4B3A6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41136D4-2EE2-463F-92B5-0B462A3A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830C06-7699-4FED-8EB6-20171904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1187FA8-4CFD-46C8-B7C4-2255E9B4FD2F}"/>
              </a:ext>
            </a:extLst>
          </p:cNvPr>
          <p:cNvSpPr txBox="1"/>
          <p:nvPr/>
        </p:nvSpPr>
        <p:spPr>
          <a:xfrm>
            <a:off x="3810000" y="2967335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accent1"/>
                </a:solidFill>
              </a:rPr>
              <a:t>Thanks!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1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A071245-54B3-476B-9144-9EE4B3A6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41136D4-2EE2-463F-92B5-0B462A3A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830C06-7699-4FED-8EB6-20171904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1187FA8-4CFD-46C8-B7C4-2255E9B4FD2F}"/>
              </a:ext>
            </a:extLst>
          </p:cNvPr>
          <p:cNvSpPr txBox="1"/>
          <p:nvPr/>
        </p:nvSpPr>
        <p:spPr>
          <a:xfrm>
            <a:off x="3810000" y="2967335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accent1"/>
                </a:solidFill>
              </a:rPr>
              <a:t>Back Up Slides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94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58" name="页脚占位符 2">
            <a:extLst>
              <a:ext uri="{FF2B5EF4-FFF2-40B4-BE49-F238E27FC236}">
                <a16:creationId xmlns:a16="http://schemas.microsoft.com/office/drawing/2014/main" id="{1B2B060F-445D-40F2-A68A-740FC32F6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In-pixel ADC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4C7E9FE-CAD6-49E8-999E-24A6EE300F5A}"/>
              </a:ext>
            </a:extLst>
          </p:cNvPr>
          <p:cNvGrpSpPr/>
          <p:nvPr/>
        </p:nvGrpSpPr>
        <p:grpSpPr>
          <a:xfrm>
            <a:off x="723900" y="596556"/>
            <a:ext cx="10744200" cy="3546089"/>
            <a:chOff x="723900" y="1330711"/>
            <a:chExt cx="10744200" cy="3546089"/>
          </a:xfrm>
        </p:grpSpPr>
        <p:grpSp>
          <p:nvGrpSpPr>
            <p:cNvPr id="410" name="组合 409">
              <a:extLst>
                <a:ext uri="{FF2B5EF4-FFF2-40B4-BE49-F238E27FC236}">
                  <a16:creationId xmlns:a16="http://schemas.microsoft.com/office/drawing/2014/main" id="{6EB2ECC1-91B0-4E53-B825-7F88EF6B6EB2}"/>
                </a:ext>
              </a:extLst>
            </p:cNvPr>
            <p:cNvGrpSpPr/>
            <p:nvPr/>
          </p:nvGrpSpPr>
          <p:grpSpPr>
            <a:xfrm>
              <a:off x="723900" y="1330711"/>
              <a:ext cx="10744200" cy="3546089"/>
              <a:chOff x="1060867" y="646854"/>
              <a:chExt cx="10070266" cy="3227359"/>
            </a:xfrm>
          </p:grpSpPr>
          <p:grpSp>
            <p:nvGrpSpPr>
              <p:cNvPr id="119" name="组合 118">
                <a:extLst>
                  <a:ext uri="{FF2B5EF4-FFF2-40B4-BE49-F238E27FC236}">
                    <a16:creationId xmlns:a16="http://schemas.microsoft.com/office/drawing/2014/main" id="{48EA8E21-AECA-4109-8B0D-3DDD469FFB20}"/>
                  </a:ext>
                </a:extLst>
              </p:cNvPr>
              <p:cNvGrpSpPr/>
              <p:nvPr/>
            </p:nvGrpSpPr>
            <p:grpSpPr>
              <a:xfrm>
                <a:off x="1060867" y="646854"/>
                <a:ext cx="10070266" cy="3227359"/>
                <a:chOff x="217671" y="743447"/>
                <a:chExt cx="10070266" cy="3227359"/>
              </a:xfrm>
            </p:grpSpPr>
            <p:pic>
              <p:nvPicPr>
                <p:cNvPr id="14" name="图片 13">
                  <a:extLst>
                    <a:ext uri="{FF2B5EF4-FFF2-40B4-BE49-F238E27FC236}">
                      <a16:creationId xmlns:a16="http://schemas.microsoft.com/office/drawing/2014/main" id="{A0112FC6-24B6-4946-94AE-ADFE6264CA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5400000">
                  <a:off x="5724333" y="814823"/>
                  <a:ext cx="236220" cy="205740"/>
                </a:xfrm>
                <a:prstGeom prst="rect">
                  <a:avLst/>
                </a:prstGeom>
              </p:spPr>
            </p:pic>
            <p:cxnSp>
              <p:nvCxnSpPr>
                <p:cNvPr id="65" name="直接连接符 64">
                  <a:extLst>
                    <a:ext uri="{FF2B5EF4-FFF2-40B4-BE49-F238E27FC236}">
                      <a16:creationId xmlns:a16="http://schemas.microsoft.com/office/drawing/2014/main" id="{2152BD6F-60E0-4059-AA00-941FD02DCE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43972" y="989718"/>
                  <a:ext cx="0" cy="22910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98D3C1A9-74F3-4B57-92E2-AD9D12F79F74}"/>
                    </a:ext>
                  </a:extLst>
                </p:cNvPr>
                <p:cNvSpPr txBox="1"/>
                <p:nvPr/>
              </p:nvSpPr>
              <p:spPr>
                <a:xfrm>
                  <a:off x="3618426" y="743447"/>
                  <a:ext cx="229522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/>
                    <a:t>Output</a:t>
                  </a:r>
                  <a:r>
                    <a:rPr lang="zh-CN" altLang="en-US" sz="1600" dirty="0"/>
                    <a:t> </a:t>
                  </a:r>
                  <a:r>
                    <a:rPr lang="en-US" altLang="zh-CN" sz="1600" dirty="0"/>
                    <a:t>from</a:t>
                  </a:r>
                  <a:r>
                    <a:rPr lang="zh-CN" altLang="en-US" sz="1600" dirty="0"/>
                    <a:t> </a:t>
                  </a:r>
                  <a:r>
                    <a:rPr lang="en-US" altLang="zh-CN" sz="1600" dirty="0"/>
                    <a:t>Last</a:t>
                  </a:r>
                  <a:r>
                    <a:rPr lang="zh-CN" altLang="en-US" sz="1600" dirty="0"/>
                    <a:t> </a:t>
                  </a:r>
                  <a:r>
                    <a:rPr lang="en-US" altLang="zh-CN" sz="1600" dirty="0"/>
                    <a:t>Pixel</a:t>
                  </a:r>
                </a:p>
              </p:txBody>
            </p:sp>
            <p:grpSp>
              <p:nvGrpSpPr>
                <p:cNvPr id="118" name="组合 117">
                  <a:extLst>
                    <a:ext uri="{FF2B5EF4-FFF2-40B4-BE49-F238E27FC236}">
                      <a16:creationId xmlns:a16="http://schemas.microsoft.com/office/drawing/2014/main" id="{3915C40E-71A7-4948-AD3B-3056931820E0}"/>
                    </a:ext>
                  </a:extLst>
                </p:cNvPr>
                <p:cNvGrpSpPr/>
                <p:nvPr/>
              </p:nvGrpSpPr>
              <p:grpSpPr>
                <a:xfrm>
                  <a:off x="217671" y="1158328"/>
                  <a:ext cx="10070266" cy="2812478"/>
                  <a:chOff x="217671" y="1158328"/>
                  <a:chExt cx="10070266" cy="2812478"/>
                </a:xfrm>
              </p:grpSpPr>
              <p:pic>
                <p:nvPicPr>
                  <p:cNvPr id="9" name="图片 8">
                    <a:extLst>
                      <a:ext uri="{FF2B5EF4-FFF2-40B4-BE49-F238E27FC236}">
                        <a16:creationId xmlns:a16="http://schemas.microsoft.com/office/drawing/2014/main" id="{5104083E-85FB-42E0-AC5D-59D979EE08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32718" y="2240826"/>
                    <a:ext cx="236220" cy="205740"/>
                  </a:xfrm>
                  <a:prstGeom prst="rect">
                    <a:avLst/>
                  </a:prstGeom>
                </p:spPr>
              </p:pic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8AF3EC7A-2D84-4425-AE24-E3067B317953}"/>
                      </a:ext>
                    </a:extLst>
                  </p:cNvPr>
                  <p:cNvSpPr txBox="1"/>
                  <p:nvPr/>
                </p:nvSpPr>
                <p:spPr>
                  <a:xfrm>
                    <a:off x="217671" y="2158993"/>
                    <a:ext cx="153405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/>
                      <a:t>AOUT</a:t>
                    </a:r>
                    <a:endParaRPr lang="zh-CN" altLang="en-US" sz="1600" dirty="0"/>
                  </a:p>
                </p:txBody>
              </p:sp>
              <p:sp>
                <p:nvSpPr>
                  <p:cNvPr id="5" name="矩形 4">
                    <a:extLst>
                      <a:ext uri="{FF2B5EF4-FFF2-40B4-BE49-F238E27FC236}">
                        <a16:creationId xmlns:a16="http://schemas.microsoft.com/office/drawing/2014/main" id="{A28A8D78-5FCF-4E60-8D91-9000FD5FAF08}"/>
                      </a:ext>
                    </a:extLst>
                  </p:cNvPr>
                  <p:cNvSpPr/>
                  <p:nvPr/>
                </p:nvSpPr>
                <p:spPr>
                  <a:xfrm>
                    <a:off x="1877542" y="2108481"/>
                    <a:ext cx="1084668" cy="47043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2000" dirty="0">
                        <a:solidFill>
                          <a:schemeClr val="tx1"/>
                        </a:solidFill>
                      </a:rPr>
                      <a:t>S/H</a:t>
                    </a:r>
                    <a:endParaRPr lang="zh-CN" alt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" name="等腰三角形 10">
                    <a:extLst>
                      <a:ext uri="{FF2B5EF4-FFF2-40B4-BE49-F238E27FC236}">
                        <a16:creationId xmlns:a16="http://schemas.microsoft.com/office/drawing/2014/main" id="{A0AD6377-FB20-4451-81B6-F85638AC172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6827" y="2035043"/>
                    <a:ext cx="1332265" cy="1383706"/>
                  </a:xfrm>
                  <a:prstGeom prst="triangl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BCB17EDA-6C0F-43A2-9AD6-3DA03E2B3F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6200000">
                    <a:off x="3543537" y="3729439"/>
                    <a:ext cx="236220" cy="205740"/>
                  </a:xfrm>
                  <a:prstGeom prst="rect">
                    <a:avLst/>
                  </a:prstGeom>
                </p:spPr>
              </p:pic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BE17CF61-408C-4FF7-BD52-71095E5E52B4}"/>
                      </a:ext>
                    </a:extLst>
                  </p:cNvPr>
                  <p:cNvSpPr/>
                  <p:nvPr/>
                </p:nvSpPr>
                <p:spPr>
                  <a:xfrm>
                    <a:off x="561123" y="1158328"/>
                    <a:ext cx="9713177" cy="239497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5" name="梯形 14">
                    <a:extLst>
                      <a:ext uri="{FF2B5EF4-FFF2-40B4-BE49-F238E27FC236}">
                        <a16:creationId xmlns:a16="http://schemas.microsoft.com/office/drawing/2014/main" id="{4451AF0D-E529-4A18-AEE6-AEAB8A794D7D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622027" y="1639880"/>
                    <a:ext cx="845031" cy="415881"/>
                  </a:xfrm>
                  <a:prstGeom prst="trapezoid">
                    <a:avLst>
                      <a:gd name="adj" fmla="val 41787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704D72DF-6A40-44D4-90D3-70CF062AD543}"/>
                      </a:ext>
                    </a:extLst>
                  </p:cNvPr>
                  <p:cNvSpPr txBox="1"/>
                  <p:nvPr/>
                </p:nvSpPr>
                <p:spPr>
                  <a:xfrm>
                    <a:off x="3791026" y="2510700"/>
                    <a:ext cx="153405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2000" dirty="0"/>
                      <a:t>Comparator</a:t>
                    </a:r>
                    <a:endParaRPr lang="zh-CN" altLang="en-US" sz="2000" dirty="0"/>
                  </a:p>
                </p:txBody>
              </p:sp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D906E445-DB81-4DCF-A9A4-D5D502E3221F}"/>
                      </a:ext>
                    </a:extLst>
                  </p:cNvPr>
                  <p:cNvSpPr txBox="1"/>
                  <p:nvPr/>
                </p:nvSpPr>
                <p:spPr>
                  <a:xfrm>
                    <a:off x="6651910" y="1672881"/>
                    <a:ext cx="78526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dirty="0"/>
                      <a:t>MUX</a:t>
                    </a:r>
                    <a:endParaRPr lang="zh-CN" altLang="en-US" dirty="0"/>
                  </a:p>
                </p:txBody>
              </p: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343B27A6-4EFE-42E3-81B5-BE86D5C3D6E5}"/>
                      </a:ext>
                    </a:extLst>
                  </p:cNvPr>
                  <p:cNvCxnSpPr>
                    <a:cxnSpLocks/>
                    <a:endCxn id="5" idx="1"/>
                  </p:cNvCxnSpPr>
                  <p:nvPr/>
                </p:nvCxnSpPr>
                <p:spPr>
                  <a:xfrm>
                    <a:off x="1534244" y="2343696"/>
                    <a:ext cx="343298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>
                    <a:extLst>
                      <a:ext uri="{FF2B5EF4-FFF2-40B4-BE49-F238E27FC236}">
                        <a16:creationId xmlns:a16="http://schemas.microsoft.com/office/drawing/2014/main" id="{C6ABE8EC-799F-4AF4-A6B6-815B7350DAD0}"/>
                      </a:ext>
                    </a:extLst>
                  </p:cNvPr>
                  <p:cNvCxnSpPr>
                    <a:cxnSpLocks/>
                    <a:stCxn id="5" idx="3"/>
                  </p:cNvCxnSpPr>
                  <p:nvPr/>
                </p:nvCxnSpPr>
                <p:spPr>
                  <a:xfrm flipV="1">
                    <a:off x="2962210" y="2340978"/>
                    <a:ext cx="978896" cy="2718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接连接符 26">
                    <a:extLst>
                      <a:ext uri="{FF2B5EF4-FFF2-40B4-BE49-F238E27FC236}">
                        <a16:creationId xmlns:a16="http://schemas.microsoft.com/office/drawing/2014/main" id="{02D526BC-782C-4EF7-8C89-F23B9A2B59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53790" y="3099168"/>
                    <a:ext cx="287316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>
                    <a:extLst>
                      <a:ext uri="{FF2B5EF4-FFF2-40B4-BE49-F238E27FC236}">
                        <a16:creationId xmlns:a16="http://schemas.microsoft.com/office/drawing/2014/main" id="{E397D495-DA59-4306-B388-D47E48A9E7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62363" y="3092021"/>
                    <a:ext cx="0" cy="6480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文本框 31">
                    <a:extLst>
                      <a:ext uri="{FF2B5EF4-FFF2-40B4-BE49-F238E27FC236}">
                        <a16:creationId xmlns:a16="http://schemas.microsoft.com/office/drawing/2014/main" id="{D5F418EB-EFB4-4BBF-96C6-415DCEF1534F}"/>
                      </a:ext>
                    </a:extLst>
                  </p:cNvPr>
                  <p:cNvSpPr txBox="1"/>
                  <p:nvPr/>
                </p:nvSpPr>
                <p:spPr>
                  <a:xfrm>
                    <a:off x="2715256" y="3615126"/>
                    <a:ext cx="98424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/>
                      <a:t>RAMP</a:t>
                    </a:r>
                    <a:endParaRPr lang="zh-CN" altLang="en-US" sz="1600" dirty="0"/>
                  </a:p>
                </p:txBody>
              </p:sp>
              <p:cxnSp>
                <p:nvCxnSpPr>
                  <p:cNvPr id="33" name="直接连接符 32">
                    <a:extLst>
                      <a:ext uri="{FF2B5EF4-FFF2-40B4-BE49-F238E27FC236}">
                        <a16:creationId xmlns:a16="http://schemas.microsoft.com/office/drawing/2014/main" id="{E494608B-3BE7-4CEA-9378-9DBBD1119A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24813" y="2726896"/>
                    <a:ext cx="1031844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矩形 35">
                    <a:extLst>
                      <a:ext uri="{FF2B5EF4-FFF2-40B4-BE49-F238E27FC236}">
                        <a16:creationId xmlns:a16="http://schemas.microsoft.com/office/drawing/2014/main" id="{A7EE54DC-970D-479C-89B8-FD113DC57771}"/>
                      </a:ext>
                    </a:extLst>
                  </p:cNvPr>
                  <p:cNvSpPr/>
                  <p:nvPr/>
                </p:nvSpPr>
                <p:spPr>
                  <a:xfrm>
                    <a:off x="6356657" y="2286183"/>
                    <a:ext cx="1463040" cy="872491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2000" dirty="0">
                        <a:solidFill>
                          <a:schemeClr val="tx1"/>
                        </a:solidFill>
                      </a:rPr>
                      <a:t>Counter/</a:t>
                    </a:r>
                  </a:p>
                  <a:p>
                    <a:pPr algn="ctr"/>
                    <a:r>
                      <a:rPr lang="en-US" altLang="zh-CN" sz="2000" dirty="0">
                        <a:solidFill>
                          <a:schemeClr val="tx1"/>
                        </a:solidFill>
                      </a:rPr>
                      <a:t>Shifter</a:t>
                    </a:r>
                    <a:endParaRPr lang="zh-CN" alt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37" name="直接连接符 36">
                    <a:extLst>
                      <a:ext uri="{FF2B5EF4-FFF2-40B4-BE49-F238E27FC236}">
                        <a16:creationId xmlns:a16="http://schemas.microsoft.com/office/drawing/2014/main" id="{E35C4B33-0530-4043-8094-856A8C5BC3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94807" y="3158674"/>
                    <a:ext cx="0" cy="581347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3825ACDD-F969-4F93-8625-8042EDF10C06}"/>
                      </a:ext>
                    </a:extLst>
                  </p:cNvPr>
                  <p:cNvSpPr txBox="1"/>
                  <p:nvPr/>
                </p:nvSpPr>
                <p:spPr>
                  <a:xfrm>
                    <a:off x="5419871" y="3625070"/>
                    <a:ext cx="137603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/>
                      <a:t>READ_EN</a:t>
                    </a:r>
                    <a:endParaRPr lang="zh-CN" altLang="en-US" sz="1600" dirty="0"/>
                  </a:p>
                </p:txBody>
              </p:sp>
              <p:pic>
                <p:nvPicPr>
                  <p:cNvPr id="39" name="图片 38">
                    <a:extLst>
                      <a:ext uri="{FF2B5EF4-FFF2-40B4-BE49-F238E27FC236}">
                        <a16:creationId xmlns:a16="http://schemas.microsoft.com/office/drawing/2014/main" id="{8C012130-244B-4071-84DD-BD754F956E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6200000">
                    <a:off x="6676697" y="3729439"/>
                    <a:ext cx="236220" cy="205740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40">
                    <a:extLst>
                      <a:ext uri="{FF2B5EF4-FFF2-40B4-BE49-F238E27FC236}">
                        <a16:creationId xmlns:a16="http://schemas.microsoft.com/office/drawing/2014/main" id="{AF90734D-3D5A-4F6F-B106-E3E3A5884C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6200000">
                    <a:off x="7205580" y="3729438"/>
                    <a:ext cx="236220" cy="205740"/>
                  </a:xfrm>
                  <a:prstGeom prst="rect">
                    <a:avLst/>
                  </a:prstGeom>
                </p:spPr>
              </p:pic>
              <p:cxnSp>
                <p:nvCxnSpPr>
                  <p:cNvPr id="45" name="直接连接符 44">
                    <a:extLst>
                      <a:ext uri="{FF2B5EF4-FFF2-40B4-BE49-F238E27FC236}">
                        <a16:creationId xmlns:a16="http://schemas.microsoft.com/office/drawing/2014/main" id="{34A0ED36-D019-4667-8FA3-04DF62681A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23690" y="3158674"/>
                    <a:ext cx="0" cy="581347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8AC3B144-CCF2-414F-BE39-68AF5550FBD6}"/>
                      </a:ext>
                    </a:extLst>
                  </p:cNvPr>
                  <p:cNvSpPr txBox="1"/>
                  <p:nvPr/>
                </p:nvSpPr>
                <p:spPr>
                  <a:xfrm>
                    <a:off x="7414461" y="3632252"/>
                    <a:ext cx="137603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/>
                      <a:t>RAMP_EN</a:t>
                    </a:r>
                    <a:endParaRPr lang="zh-CN" altLang="en-US" sz="1600" dirty="0"/>
                  </a:p>
                </p:txBody>
              </p:sp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1CAA6EDF-C5DE-4538-9022-C961D578887A}"/>
                      </a:ext>
                    </a:extLst>
                  </p:cNvPr>
                  <p:cNvSpPr/>
                  <p:nvPr/>
                </p:nvSpPr>
                <p:spPr>
                  <a:xfrm>
                    <a:off x="5397308" y="1218033"/>
                    <a:ext cx="886854" cy="509441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Gain</a:t>
                    </a:r>
                  </a:p>
                  <a:p>
                    <a:pPr algn="ctr"/>
                    <a:r>
                      <a:rPr lang="en-US" altLang="zh-CN" dirty="0">
                        <a:solidFill>
                          <a:schemeClr val="tx1"/>
                        </a:solidFill>
                      </a:rPr>
                      <a:t>Latches</a:t>
                    </a:r>
                    <a:endParaRPr lang="zh-CN" alt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C6B7A50F-F810-4D69-B6CE-3999CB252134}"/>
                      </a:ext>
                    </a:extLst>
                  </p:cNvPr>
                  <p:cNvSpPr/>
                  <p:nvPr/>
                </p:nvSpPr>
                <p:spPr>
                  <a:xfrm flipH="1">
                    <a:off x="6014831" y="2634006"/>
                    <a:ext cx="180776" cy="176844"/>
                  </a:xfrm>
                  <a:prstGeom prst="arc">
                    <a:avLst>
                      <a:gd name="adj1" fmla="val 16200000"/>
                      <a:gd name="adj2" fmla="val 5467503"/>
                    </a:avLst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0" name="椭圆 49">
                    <a:extLst>
                      <a:ext uri="{FF2B5EF4-FFF2-40B4-BE49-F238E27FC236}">
                        <a16:creationId xmlns:a16="http://schemas.microsoft.com/office/drawing/2014/main" id="{02FDFDA8-AC5B-4806-9618-3CD6F822274B}"/>
                      </a:ext>
                    </a:extLst>
                  </p:cNvPr>
                  <p:cNvSpPr/>
                  <p:nvPr/>
                </p:nvSpPr>
                <p:spPr>
                  <a:xfrm>
                    <a:off x="6760395" y="3353096"/>
                    <a:ext cx="72000" cy="72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51" name="直接连接符 50">
                    <a:extLst>
                      <a:ext uri="{FF2B5EF4-FFF2-40B4-BE49-F238E27FC236}">
                        <a16:creationId xmlns:a16="http://schemas.microsoft.com/office/drawing/2014/main" id="{6E4BB15A-C2CF-43F2-ACE6-FBA30BD62F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9561" y="2801347"/>
                    <a:ext cx="0" cy="581347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接连接符 51">
                    <a:extLst>
                      <a:ext uri="{FF2B5EF4-FFF2-40B4-BE49-F238E27FC236}">
                        <a16:creationId xmlns:a16="http://schemas.microsoft.com/office/drawing/2014/main" id="{50C6C032-A914-491D-B258-652D34A38D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3211" y="3382694"/>
                    <a:ext cx="732706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接连接符 53">
                    <a:extLst>
                      <a:ext uri="{FF2B5EF4-FFF2-40B4-BE49-F238E27FC236}">
                        <a16:creationId xmlns:a16="http://schemas.microsoft.com/office/drawing/2014/main" id="{B48914B6-B7DB-4314-A9B7-DB45D19030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9561" y="1862532"/>
                    <a:ext cx="0" cy="77799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椭圆 55">
                    <a:extLst>
                      <a:ext uri="{FF2B5EF4-FFF2-40B4-BE49-F238E27FC236}">
                        <a16:creationId xmlns:a16="http://schemas.microsoft.com/office/drawing/2014/main" id="{B21FB753-A670-4720-98C9-64F88588686B}"/>
                      </a:ext>
                    </a:extLst>
                  </p:cNvPr>
                  <p:cNvSpPr/>
                  <p:nvPr/>
                </p:nvSpPr>
                <p:spPr>
                  <a:xfrm>
                    <a:off x="8299018" y="2690236"/>
                    <a:ext cx="72000" cy="72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57" name="直接连接符 56">
                    <a:extLst>
                      <a:ext uri="{FF2B5EF4-FFF2-40B4-BE49-F238E27FC236}">
                        <a16:creationId xmlns:a16="http://schemas.microsoft.com/office/drawing/2014/main" id="{829A40C1-4928-4E53-A98C-82FD09226C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3211" y="1862532"/>
                    <a:ext cx="614452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接连接符 60">
                    <a:extLst>
                      <a:ext uri="{FF2B5EF4-FFF2-40B4-BE49-F238E27FC236}">
                        <a16:creationId xmlns:a16="http://schemas.microsoft.com/office/drawing/2014/main" id="{7A2629E8-4339-4AFE-9679-035D4BBA4A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2523" y="2055761"/>
                    <a:ext cx="0" cy="22910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接连接符 65">
                    <a:extLst>
                      <a:ext uri="{FF2B5EF4-FFF2-40B4-BE49-F238E27FC236}">
                        <a16:creationId xmlns:a16="http://schemas.microsoft.com/office/drawing/2014/main" id="{8A8745E1-E7D6-46A2-B475-EBAAF1EBEE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84162" y="1424382"/>
                    <a:ext cx="585268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接连接符 67">
                    <a:extLst>
                      <a:ext uri="{FF2B5EF4-FFF2-40B4-BE49-F238E27FC236}">
                        <a16:creationId xmlns:a16="http://schemas.microsoft.com/office/drawing/2014/main" id="{128BF823-93A9-46F3-9B0F-DCD482B30C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69643" y="1414463"/>
                    <a:ext cx="0" cy="21981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接连接符 69">
                    <a:extLst>
                      <a:ext uri="{FF2B5EF4-FFF2-40B4-BE49-F238E27FC236}">
                        <a16:creationId xmlns:a16="http://schemas.microsoft.com/office/drawing/2014/main" id="{A9CC20F4-4AA4-4B8D-852D-4605EE6E7B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28418" y="1424382"/>
                    <a:ext cx="0" cy="219816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直接连接符 70">
                    <a:extLst>
                      <a:ext uri="{FF2B5EF4-FFF2-40B4-BE49-F238E27FC236}">
                        <a16:creationId xmlns:a16="http://schemas.microsoft.com/office/drawing/2014/main" id="{59A65878-CD8C-4486-B8DC-10C59ED098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18893" y="1424382"/>
                    <a:ext cx="1116726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接连接符 72">
                    <a:extLst>
                      <a:ext uri="{FF2B5EF4-FFF2-40B4-BE49-F238E27FC236}">
                        <a16:creationId xmlns:a16="http://schemas.microsoft.com/office/drawing/2014/main" id="{BCAFED00-2DE4-4A83-A4D4-7B99B99A23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19697" y="2726896"/>
                    <a:ext cx="1031844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74" name="图片 73">
                    <a:extLst>
                      <a:ext uri="{FF2B5EF4-FFF2-40B4-BE49-F238E27FC236}">
                        <a16:creationId xmlns:a16="http://schemas.microsoft.com/office/drawing/2014/main" id="{FA3E92E1-F04E-43FC-8D9C-6D1D51E018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8830378" y="2629109"/>
                    <a:ext cx="236220" cy="205740"/>
                  </a:xfrm>
                  <a:prstGeom prst="rect">
                    <a:avLst/>
                  </a:prstGeom>
                </p:spPr>
              </p:pic>
              <p:sp>
                <p:nvSpPr>
                  <p:cNvPr id="75" name="文本框 74">
                    <a:extLst>
                      <a:ext uri="{FF2B5EF4-FFF2-40B4-BE49-F238E27FC236}">
                        <a16:creationId xmlns:a16="http://schemas.microsoft.com/office/drawing/2014/main" id="{C35D95BE-935F-45AB-BE92-014F9C8CF3D5}"/>
                      </a:ext>
                    </a:extLst>
                  </p:cNvPr>
                  <p:cNvSpPr txBox="1"/>
                  <p:nvPr/>
                </p:nvSpPr>
                <p:spPr>
                  <a:xfrm>
                    <a:off x="8911898" y="2391282"/>
                    <a:ext cx="1376039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/>
                      <a:t>Output</a:t>
                    </a:r>
                    <a:r>
                      <a:rPr lang="zh-CN" altLang="en-US" sz="1600" dirty="0"/>
                      <a:t> </a:t>
                    </a:r>
                    <a:r>
                      <a:rPr lang="en-US" altLang="zh-CN" sz="1600" dirty="0"/>
                      <a:t>to</a:t>
                    </a:r>
                    <a:r>
                      <a:rPr lang="zh-CN" altLang="en-US" sz="1600" dirty="0"/>
                      <a:t> </a:t>
                    </a:r>
                    <a:r>
                      <a:rPr lang="en-US" altLang="zh-CN" sz="1600" dirty="0"/>
                      <a:t>Next</a:t>
                    </a:r>
                    <a:r>
                      <a:rPr lang="zh-CN" altLang="en-US" sz="1600" dirty="0"/>
                      <a:t> </a:t>
                    </a:r>
                    <a:r>
                      <a:rPr lang="en-US" altLang="zh-CN" sz="1600" dirty="0"/>
                      <a:t>Pixel</a:t>
                    </a:r>
                  </a:p>
                </p:txBody>
              </p:sp>
              <p:cxnSp>
                <p:nvCxnSpPr>
                  <p:cNvPr id="77" name="直接连接符 76">
                    <a:extLst>
                      <a:ext uri="{FF2B5EF4-FFF2-40B4-BE49-F238E27FC236}">
                        <a16:creationId xmlns:a16="http://schemas.microsoft.com/office/drawing/2014/main" id="{10857AEE-4E7C-4AD5-A76E-9871BBCCE6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35619" y="1414463"/>
                    <a:ext cx="0" cy="131551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2E6D9A0A-3006-43BF-8E71-57DFEA0F916F}"/>
                  </a:ext>
                </a:extLst>
              </p:cNvPr>
              <p:cNvSpPr txBox="1"/>
              <p:nvPr/>
            </p:nvSpPr>
            <p:spPr>
              <a:xfrm>
                <a:off x="3501207" y="1832217"/>
                <a:ext cx="15340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/>
                  <a:t>V</a:t>
                </a:r>
                <a:r>
                  <a:rPr lang="en-US" altLang="zh-CN" sz="2000" baseline="-25000" dirty="0"/>
                  <a:t>sample</a:t>
                </a:r>
                <a:endParaRPr lang="zh-CN" altLang="en-US" sz="2000" baseline="-25000" dirty="0"/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3A6560EE-F492-49EB-8580-9A66647DB386}"/>
                  </a:ext>
                </a:extLst>
              </p:cNvPr>
              <p:cNvSpPr txBox="1"/>
              <p:nvPr/>
            </p:nvSpPr>
            <p:spPr>
              <a:xfrm>
                <a:off x="5564757" y="2269292"/>
                <a:ext cx="17018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/>
                  <a:t>COUNT_STOP</a:t>
                </a:r>
                <a:endParaRPr lang="zh-CN" altLang="en-US" sz="1400" dirty="0"/>
              </a:p>
            </p:txBody>
          </p:sp>
        </p:grpSp>
        <p:sp>
          <p:nvSpPr>
            <p:cNvPr id="485" name="文本框 484">
              <a:extLst>
                <a:ext uri="{FF2B5EF4-FFF2-40B4-BE49-F238E27FC236}">
                  <a16:creationId xmlns:a16="http://schemas.microsoft.com/office/drawing/2014/main" id="{696A53B2-B7D0-4904-8A56-76A809D2869A}"/>
                </a:ext>
              </a:extLst>
            </p:cNvPr>
            <p:cNvSpPr txBox="1"/>
            <p:nvPr/>
          </p:nvSpPr>
          <p:spPr>
            <a:xfrm>
              <a:off x="1065135" y="4031207"/>
              <a:ext cx="25909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i="1" dirty="0">
                  <a:solidFill>
                    <a:schemeClr val="accent1"/>
                  </a:solidFill>
                </a:rPr>
                <a:t>Wilkinson ADC (WADC)</a:t>
              </a:r>
              <a:endParaRPr lang="zh-CN" altLang="en-US" sz="2000" i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57" name="文本框 356">
            <a:extLst>
              <a:ext uri="{FF2B5EF4-FFF2-40B4-BE49-F238E27FC236}">
                <a16:creationId xmlns:a16="http://schemas.microsoft.com/office/drawing/2014/main" id="{24D9C35B-C5BD-476E-AAE0-13A53F0D5C64}"/>
              </a:ext>
            </a:extLst>
          </p:cNvPr>
          <p:cNvSpPr txBox="1"/>
          <p:nvPr/>
        </p:nvSpPr>
        <p:spPr>
          <a:xfrm>
            <a:off x="939567" y="4172671"/>
            <a:ext cx="1099496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S/H</a:t>
            </a:r>
            <a:r>
              <a:rPr lang="en-US" altLang="zh-CN" sz="2000" dirty="0"/>
              <a:t>: Sample and Hold Circuit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Comparator</a:t>
            </a:r>
            <a:r>
              <a:rPr lang="en-US" altLang="zh-CN" sz="2000" dirty="0"/>
              <a:t>: Generates the stop signal of counting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Counter/Shifter</a:t>
            </a:r>
            <a:r>
              <a:rPr lang="en-US" altLang="zh-CN" sz="2000" dirty="0"/>
              <a:t>: Based on a 10-bit Linear Feedback Shift Register (LFSR), working frequency: 50 MHz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MUX</a:t>
            </a:r>
            <a:r>
              <a:rPr lang="en-US" altLang="zh-CN" sz="2000" dirty="0"/>
              <a:t>: Switches modes between counting and shifting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Gain Latches</a:t>
            </a:r>
            <a:r>
              <a:rPr lang="en-US" altLang="zh-CN" sz="2000" dirty="0"/>
              <a:t>: 2-bits registers latches gain, located in gain-switching circuits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Power Consumption</a:t>
            </a:r>
            <a:r>
              <a:rPr lang="en-US" altLang="zh-CN" sz="2000" dirty="0"/>
              <a:t>: 7.5 </a:t>
            </a:r>
            <a:r>
              <a:rPr lang="en-US" altLang="zh-CN" sz="2000" dirty="0" err="1"/>
              <a:t>μW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182042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34" y="234074"/>
            <a:ext cx="7493758" cy="781287"/>
          </a:xfrm>
        </p:spPr>
        <p:txBody>
          <a:bodyPr/>
          <a:lstStyle/>
          <a:p>
            <a:r>
              <a:rPr lang="en-US" altLang="zh-CN" dirty="0"/>
              <a:t>Calibration Block</a:t>
            </a:r>
            <a:endParaRPr lang="zh-CN" altLang="en-US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D6CC7829-74DD-4A64-A6E6-7B53692D57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65288"/>
          <a:ext cx="7934325" cy="506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" name="Visio" r:id="rId4" imgW="5186532" imgH="3309970" progId="Visio.Drawing.15">
                  <p:embed/>
                </p:oleObj>
              </mc:Choice>
              <mc:Fallback>
                <p:oleObj name="Visio" r:id="rId4" imgW="5186532" imgH="3309970" progId="Visio.Drawing.15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D6CC7829-74DD-4A64-A6E6-7B53692D57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165288"/>
                        <a:ext cx="7934325" cy="5062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01747275-2E4D-48FE-ADDF-1829B74D3076}"/>
              </a:ext>
            </a:extLst>
          </p:cNvPr>
          <p:cNvSpPr txBox="1"/>
          <p:nvPr/>
        </p:nvSpPr>
        <p:spPr>
          <a:xfrm>
            <a:off x="7550365" y="1047218"/>
            <a:ext cx="442472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Covers Full Dynamic Range of 10000 photons @12 keV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Voltage Mode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High Linearity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Small Input Range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8 mV amplitude voltage pulse -&gt; a 12 keV Photon (“equivalent photons” by calculating input charges)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Current Mode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Large Input Range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Worse Linearity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DAC Code=1, 150 ns width digital pulse -&gt; 10 12 keV Photons</a:t>
            </a:r>
          </a:p>
        </p:txBody>
      </p:sp>
    </p:spTree>
    <p:extLst>
      <p:ext uri="{BB962C8B-B14F-4D97-AF65-F5344CB8AC3E}">
        <p14:creationId xmlns:p14="http://schemas.microsoft.com/office/powerpoint/2010/main" val="3463024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A992D-A975-4E5E-89EA-579D49FE1BBB}"/>
              </a:ext>
            </a:extLst>
          </p:cNvPr>
          <p:cNvSpPr txBox="1"/>
          <p:nvPr/>
        </p:nvSpPr>
        <p:spPr>
          <a:xfrm>
            <a:off x="1080389" y="1364430"/>
            <a:ext cx="101880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自由电子激光像素探测器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SHINE &amp; STARLIGHT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读出芯片</a:t>
            </a: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</a:t>
            </a: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HYLITE200F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HYLITE100F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测试结果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单芯片测试</a:t>
            </a:r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模块初步测试</a:t>
            </a:r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7226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自由电子激光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5FFCFDC-0526-44A6-B614-8B2D37234AD9}"/>
              </a:ext>
            </a:extLst>
          </p:cNvPr>
          <p:cNvSpPr txBox="1"/>
          <p:nvPr/>
        </p:nvSpPr>
        <p:spPr>
          <a:xfrm>
            <a:off x="7414269" y="3465302"/>
            <a:ext cx="428124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  <a:defRPr sz="240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defRPr>
            </a:lvl1pPr>
            <a:lvl2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ea typeface="微软雅黑" panose="020B0503020204020204" pitchFamily="34" charset="-122"/>
              </a:defRPr>
            </a:lvl2pPr>
          </a:lstStyle>
          <a:p>
            <a:r>
              <a:rPr lang="zh-CN" altLang="en-US" sz="2000" dirty="0"/>
              <a:t>同步辐射</a:t>
            </a:r>
            <a:endParaRPr lang="en-US" altLang="zh-CN" sz="2000" dirty="0"/>
          </a:p>
          <a:p>
            <a:pPr lvl="1"/>
            <a:r>
              <a:rPr lang="zh-CN" altLang="en-US" sz="1800" dirty="0"/>
              <a:t>光子瞬时通量低</a:t>
            </a:r>
            <a:endParaRPr lang="en-US" altLang="zh-CN" sz="1800" dirty="0"/>
          </a:p>
          <a:p>
            <a:pPr lvl="1"/>
            <a:r>
              <a:rPr lang="zh-CN" altLang="en-US" sz="1800" dirty="0"/>
              <a:t>脉冲间隔较短</a:t>
            </a:r>
            <a:endParaRPr lang="en-US" altLang="zh-CN" sz="1800" dirty="0"/>
          </a:p>
          <a:p>
            <a:r>
              <a:rPr lang="zh-CN" altLang="en-US" sz="2000" dirty="0"/>
              <a:t>自由电子激光</a:t>
            </a:r>
            <a:endParaRPr lang="en-US" altLang="zh-CN" sz="2000" dirty="0"/>
          </a:p>
          <a:p>
            <a:pPr lvl="1"/>
            <a:r>
              <a:rPr lang="zh-CN" altLang="en-US" sz="1800" dirty="0"/>
              <a:t>光子瞬时通量高</a:t>
            </a:r>
            <a:endParaRPr lang="en-US" altLang="zh-CN" sz="1800" dirty="0"/>
          </a:p>
          <a:p>
            <a:pPr lvl="1"/>
            <a:r>
              <a:rPr lang="zh-CN" altLang="en-US" sz="1800" dirty="0"/>
              <a:t>脉冲底宽极短</a:t>
            </a:r>
            <a:endParaRPr lang="en-US" altLang="zh-CN" sz="1800" dirty="0"/>
          </a:p>
          <a:p>
            <a:pPr lvl="1"/>
            <a:r>
              <a:rPr lang="zh-CN" altLang="en-US" sz="1800" dirty="0"/>
              <a:t>脉冲间隔较长</a:t>
            </a:r>
            <a:endParaRPr lang="en-US" altLang="zh-CN" sz="1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8A2DEE8-A8D9-43BC-BC8A-43F20658B64E}"/>
              </a:ext>
            </a:extLst>
          </p:cNvPr>
          <p:cNvSpPr txBox="1"/>
          <p:nvPr/>
        </p:nvSpPr>
        <p:spPr>
          <a:xfrm>
            <a:off x="1847528" y="5949280"/>
            <a:ext cx="4032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chemeClr val="bg1"/>
                </a:solidFill>
              </a:rPr>
              <a:t>https://www6.slac.stanford.edu/news/2015-02-11-scientists-take-first-x-ray-portraits-living-bacteria-lcls</a:t>
            </a:r>
            <a:endParaRPr lang="zh-CN" altLang="en-US" sz="90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F7017A-2C8A-47E9-A62A-3A6F6487A92E}"/>
              </a:ext>
            </a:extLst>
          </p:cNvPr>
          <p:cNvSpPr txBox="1"/>
          <p:nvPr/>
        </p:nvSpPr>
        <p:spPr>
          <a:xfrm>
            <a:off x="2274404" y="3588546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同步辐射与</a:t>
            </a:r>
            <a:r>
              <a:rPr lang="en-US" altLang="zh-CN" dirty="0"/>
              <a:t>XFEL</a:t>
            </a:r>
            <a:r>
              <a:rPr lang="zh-CN" altLang="en-US" dirty="0"/>
              <a:t>束流特点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13528D1-4122-414D-8509-59E67F15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33" y="905335"/>
            <a:ext cx="5301165" cy="26850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FB48D4-A1FF-4FAC-A7D3-20DADEF49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85" y="3896324"/>
            <a:ext cx="7060035" cy="226613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AA25372-F8E9-4899-932E-CF9151EADBBA}"/>
              </a:ext>
            </a:extLst>
          </p:cNvPr>
          <p:cNvSpPr txBox="1"/>
          <p:nvPr/>
        </p:nvSpPr>
        <p:spPr>
          <a:xfrm>
            <a:off x="2099555" y="6164723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光子计数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积分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40D93FE-796D-48EF-910E-5D1B7B438025}"/>
              </a:ext>
            </a:extLst>
          </p:cNvPr>
          <p:cNvSpPr txBox="1"/>
          <p:nvPr/>
        </p:nvSpPr>
        <p:spPr>
          <a:xfrm>
            <a:off x="4668709" y="6099057"/>
            <a:ext cx="7060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457200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第四代同步辐射也开始出现光子堆积</a:t>
            </a:r>
            <a:r>
              <a:rPr lang="en-US" altLang="zh-CN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zh-CN" altLang="en-US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高亮度光源的共性问题</a:t>
            </a:r>
            <a:endParaRPr lang="en-US" altLang="zh-CN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0773467-27B5-43C3-AF56-88A9699B5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044" y="891398"/>
            <a:ext cx="3841992" cy="2158422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C03AD52-381F-4CB4-90A6-239BC4124F73}"/>
              </a:ext>
            </a:extLst>
          </p:cNvPr>
          <p:cNvSpPr/>
          <p:nvPr/>
        </p:nvSpPr>
        <p:spPr>
          <a:xfrm>
            <a:off x="8498921" y="2783820"/>
            <a:ext cx="29945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spc="-5" dirty="0">
                <a:solidFill>
                  <a:schemeClr val="bg1"/>
                </a:solidFill>
                <a:latin typeface="+mj-lt"/>
                <a:cs typeface="Arial"/>
              </a:rPr>
              <a:t>M. </a:t>
            </a:r>
            <a:r>
              <a:rPr lang="en-US" altLang="zh-CN" sz="1400" spc="-5" dirty="0" err="1">
                <a:solidFill>
                  <a:schemeClr val="bg1"/>
                </a:solidFill>
                <a:latin typeface="+mj-lt"/>
                <a:cs typeface="Arial"/>
              </a:rPr>
              <a:t>Minitti</a:t>
            </a:r>
            <a:r>
              <a:rPr lang="en-US" altLang="zh-CN" sz="1400" spc="-5" dirty="0">
                <a:solidFill>
                  <a:schemeClr val="bg1"/>
                </a:solidFill>
                <a:latin typeface="+mj-lt"/>
                <a:cs typeface="Arial"/>
              </a:rPr>
              <a:t>, et al., PRL, 2015</a:t>
            </a:r>
            <a:endParaRPr lang="zh-CN" altLang="en-US" sz="1400" spc="-5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FABFA94-9B54-4E8B-969D-AA3B2104F8B8}"/>
              </a:ext>
            </a:extLst>
          </p:cNvPr>
          <p:cNvSpPr txBox="1"/>
          <p:nvPr/>
        </p:nvSpPr>
        <p:spPr>
          <a:xfrm>
            <a:off x="7286500" y="3057435"/>
            <a:ext cx="4656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自由电子激光拍摄分子电影</a:t>
            </a:r>
          </a:p>
        </p:txBody>
      </p:sp>
    </p:spTree>
    <p:extLst>
      <p:ext uri="{BB962C8B-B14F-4D97-AF65-F5344CB8AC3E}">
        <p14:creationId xmlns:p14="http://schemas.microsoft.com/office/powerpoint/2010/main" val="262895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XFEL</a:t>
            </a:r>
            <a:r>
              <a:rPr lang="zh-CN" altLang="en-US" dirty="0"/>
              <a:t>像素阵列探测器</a:t>
            </a:r>
          </a:p>
        </p:txBody>
      </p:sp>
      <p:sp>
        <p:nvSpPr>
          <p:cNvPr id="5" name="左大括号 4">
            <a:extLst>
              <a:ext uri="{FF2B5EF4-FFF2-40B4-BE49-F238E27FC236}">
                <a16:creationId xmlns:a16="http://schemas.microsoft.com/office/drawing/2014/main" id="{89FF6120-14AE-445A-BCA5-046AB97E836F}"/>
              </a:ext>
            </a:extLst>
          </p:cNvPr>
          <p:cNvSpPr/>
          <p:nvPr/>
        </p:nvSpPr>
        <p:spPr>
          <a:xfrm>
            <a:off x="2629908" y="1424199"/>
            <a:ext cx="436970" cy="261372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AC81F78-E478-49B6-97DD-EE64B451CF11}"/>
              </a:ext>
            </a:extLst>
          </p:cNvPr>
          <p:cNvSpPr txBox="1"/>
          <p:nvPr/>
        </p:nvSpPr>
        <p:spPr>
          <a:xfrm>
            <a:off x="3277270" y="1204305"/>
            <a:ext cx="1351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连续读出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3C06C5-FAE7-471E-A20B-2ABA12B8B3F1}"/>
              </a:ext>
            </a:extLst>
          </p:cNvPr>
          <p:cNvSpPr txBox="1"/>
          <p:nvPr/>
        </p:nvSpPr>
        <p:spPr>
          <a:xfrm>
            <a:off x="3288399" y="3977264"/>
            <a:ext cx="1351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瞬发读出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0EAE7E2-8BFE-4A43-BF82-0758F11B0FC6}"/>
              </a:ext>
            </a:extLst>
          </p:cNvPr>
          <p:cNvSpPr txBox="1"/>
          <p:nvPr/>
        </p:nvSpPr>
        <p:spPr>
          <a:xfrm>
            <a:off x="4628640" y="954795"/>
            <a:ext cx="60443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l">
              <a:spcAft>
                <a:spcPts val="0"/>
              </a:spcAft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LCLS-II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20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epix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120 Hz / 1 kHz</a:t>
            </a:r>
          </a:p>
          <a:p>
            <a:pPr algn="l">
              <a:spcAft>
                <a:spcPts val="0"/>
              </a:spcAft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SwissFEL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Jungfrau: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kHz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(16 frames burst)</a:t>
            </a:r>
          </a:p>
          <a:p>
            <a:pPr algn="l">
              <a:spcAft>
                <a:spcPts val="0"/>
              </a:spcAft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SACLA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CITIUS: 5 kHz (XFEL variant)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C3A77C4-95CE-4193-99F3-98CAC5A77263}"/>
              </a:ext>
            </a:extLst>
          </p:cNvPr>
          <p:cNvSpPr txBox="1"/>
          <p:nvPr/>
        </p:nvSpPr>
        <p:spPr>
          <a:xfrm>
            <a:off x="4732487" y="3977264"/>
            <a:ext cx="699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l"/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EuXFEL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AGIPD/DSSC/LPD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帧刷新率：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MHz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帧）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4EF7F7F-72B0-4089-B972-3842D723AA85}"/>
              </a:ext>
            </a:extLst>
          </p:cNvPr>
          <p:cNvSpPr txBox="1"/>
          <p:nvPr/>
        </p:nvSpPr>
        <p:spPr>
          <a:xfrm>
            <a:off x="702645" y="1945045"/>
            <a:ext cx="19356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自由电子激光像素阵列探测器：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动态范围：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1~10</a:t>
            </a:r>
            <a:r>
              <a:rPr lang="en-US" altLang="zh-CN" sz="20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光子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/pulse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，单光子分辨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7E90DE6-D60D-4BE0-8BA6-B42614200D3D}"/>
              </a:ext>
            </a:extLst>
          </p:cNvPr>
          <p:cNvGrpSpPr/>
          <p:nvPr/>
        </p:nvGrpSpPr>
        <p:grpSpPr>
          <a:xfrm>
            <a:off x="3839447" y="2123396"/>
            <a:ext cx="1944003" cy="1842248"/>
            <a:chOff x="3839447" y="2123396"/>
            <a:chExt cx="1944003" cy="1842248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FE68C86-01A6-4B67-81A2-4956E17FB629}"/>
                </a:ext>
              </a:extLst>
            </p:cNvPr>
            <p:cNvSpPr txBox="1"/>
            <p:nvPr/>
          </p:nvSpPr>
          <p:spPr>
            <a:xfrm>
              <a:off x="4110533" y="3657867"/>
              <a:ext cx="1351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defRPr sz="1400">
                  <a:solidFill>
                    <a:schemeClr val="accent1">
                      <a:lumMod val="75000"/>
                    </a:schemeClr>
                  </a:solidFill>
                </a:defRPr>
              </a:lvl1pPr>
            </a:lstStyle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ePix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942EFAFB-7A16-4F8B-8A4D-77E7F94DC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9447" y="2123396"/>
              <a:ext cx="1944003" cy="1574299"/>
            </a:xfrm>
            <a:prstGeom prst="rect">
              <a:avLst/>
            </a:prstGeom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6C27875D-AC26-44A7-BF81-EB7D250FE655}"/>
              </a:ext>
            </a:extLst>
          </p:cNvPr>
          <p:cNvGrpSpPr/>
          <p:nvPr/>
        </p:nvGrpSpPr>
        <p:grpSpPr>
          <a:xfrm>
            <a:off x="6347980" y="2114659"/>
            <a:ext cx="2212614" cy="1865622"/>
            <a:chOff x="6347980" y="2114659"/>
            <a:chExt cx="2212614" cy="1865622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E2C9FE15-9D1E-44EC-BFAB-C9CB8AAA8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03" b="12213"/>
            <a:stretch/>
          </p:blipFill>
          <p:spPr>
            <a:xfrm>
              <a:off x="6347980" y="2114659"/>
              <a:ext cx="2212614" cy="1577317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E2007F9-61B1-46AB-A889-34B6F5A19D9E}"/>
                </a:ext>
              </a:extLst>
            </p:cNvPr>
            <p:cNvSpPr txBox="1"/>
            <p:nvPr/>
          </p:nvSpPr>
          <p:spPr>
            <a:xfrm>
              <a:off x="6778602" y="3672504"/>
              <a:ext cx="1351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defRPr sz="1400">
                  <a:solidFill>
                    <a:schemeClr val="accent1">
                      <a:lumMod val="75000"/>
                    </a:schemeClr>
                  </a:solidFill>
                </a:defRPr>
              </a:lvl1pPr>
            </a:lstStyle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Jungfrau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CCCF3E6-D821-45BF-A0CF-86A59CEEE919}"/>
              </a:ext>
            </a:extLst>
          </p:cNvPr>
          <p:cNvGrpSpPr/>
          <p:nvPr/>
        </p:nvGrpSpPr>
        <p:grpSpPr>
          <a:xfrm>
            <a:off x="9125124" y="2114659"/>
            <a:ext cx="1876191" cy="1856045"/>
            <a:chOff x="9125124" y="2114659"/>
            <a:chExt cx="1876191" cy="1856045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D0EEEB2-D6D9-4659-B6F5-F7438E4CE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5124" y="2114659"/>
              <a:ext cx="1876191" cy="1574300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B9BF4B6-A9D1-4521-A246-C7DF1D06B40B}"/>
                </a:ext>
              </a:extLst>
            </p:cNvPr>
            <p:cNvSpPr txBox="1"/>
            <p:nvPr/>
          </p:nvSpPr>
          <p:spPr>
            <a:xfrm>
              <a:off x="9400690" y="3662927"/>
              <a:ext cx="1351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defRPr sz="1400">
                  <a:solidFill>
                    <a:schemeClr val="accent1">
                      <a:lumMod val="75000"/>
                    </a:schemeClr>
                  </a:solidFill>
                </a:defRPr>
              </a:lvl1pPr>
            </a:lstStyle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CITIUS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9231168-81D3-446E-9050-01DE08811B9B}"/>
              </a:ext>
            </a:extLst>
          </p:cNvPr>
          <p:cNvGrpSpPr/>
          <p:nvPr/>
        </p:nvGrpSpPr>
        <p:grpSpPr>
          <a:xfrm>
            <a:off x="3001558" y="4435207"/>
            <a:ext cx="2512759" cy="2082178"/>
            <a:chOff x="3001558" y="4435207"/>
            <a:chExt cx="2512759" cy="208217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BF56662-0AB0-4ACB-A5DC-CBA5B5405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0493"/>
            <a:stretch/>
          </p:blipFill>
          <p:spPr>
            <a:xfrm>
              <a:off x="3001558" y="4435207"/>
              <a:ext cx="2512759" cy="1767498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890ACC4-0AF6-4AE7-B5B2-62461E91DEDA}"/>
                </a:ext>
              </a:extLst>
            </p:cNvPr>
            <p:cNvSpPr txBox="1"/>
            <p:nvPr/>
          </p:nvSpPr>
          <p:spPr>
            <a:xfrm>
              <a:off x="3623908" y="6209608"/>
              <a:ext cx="1351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defRPr sz="1400">
                  <a:solidFill>
                    <a:schemeClr val="accent1">
                      <a:lumMod val="75000"/>
                    </a:schemeClr>
                  </a:solidFill>
                </a:defRPr>
              </a:lvl1pPr>
            </a:lstStyle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AGIPD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5719E291-5EA6-4231-9E10-CA4E2027442C}"/>
              </a:ext>
            </a:extLst>
          </p:cNvPr>
          <p:cNvGrpSpPr/>
          <p:nvPr/>
        </p:nvGrpSpPr>
        <p:grpSpPr>
          <a:xfrm>
            <a:off x="6082585" y="4442110"/>
            <a:ext cx="1963887" cy="2075275"/>
            <a:chOff x="6082585" y="4442110"/>
            <a:chExt cx="1963887" cy="207527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7071A05-8B9D-4BCB-ACE1-DDF325C1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2585" y="4442110"/>
              <a:ext cx="1963887" cy="1767498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852E63D2-8943-4260-8628-FE8A0456344D}"/>
                </a:ext>
              </a:extLst>
            </p:cNvPr>
            <p:cNvSpPr txBox="1"/>
            <p:nvPr/>
          </p:nvSpPr>
          <p:spPr>
            <a:xfrm>
              <a:off x="6388843" y="6209608"/>
              <a:ext cx="1351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defRPr sz="1400">
                  <a:solidFill>
                    <a:schemeClr val="accent1">
                      <a:lumMod val="75000"/>
                    </a:schemeClr>
                  </a:solidFill>
                </a:defRPr>
              </a:lvl1pPr>
            </a:lstStyle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DSSC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77895B3C-117A-4446-A9AC-7BC68DDDC452}"/>
              </a:ext>
            </a:extLst>
          </p:cNvPr>
          <p:cNvGrpSpPr/>
          <p:nvPr/>
        </p:nvGrpSpPr>
        <p:grpSpPr>
          <a:xfrm>
            <a:off x="8614740" y="4435207"/>
            <a:ext cx="1765013" cy="2082178"/>
            <a:chOff x="8614740" y="4435207"/>
            <a:chExt cx="1765013" cy="208217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191FAC8-7E73-4F48-825C-92EE1AFC4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4740" y="4435207"/>
              <a:ext cx="1765013" cy="1774401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A4E3C03-9633-432A-9027-B9647EB449C1}"/>
                </a:ext>
              </a:extLst>
            </p:cNvPr>
            <p:cNvSpPr txBox="1"/>
            <p:nvPr/>
          </p:nvSpPr>
          <p:spPr>
            <a:xfrm>
              <a:off x="8853728" y="6209608"/>
              <a:ext cx="1351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defRPr sz="1400">
                  <a:solidFill>
                    <a:schemeClr val="accent1">
                      <a:lumMod val="75000"/>
                    </a:schemeClr>
                  </a:solidFill>
                </a:defRPr>
              </a:lvl1pPr>
            </a:lstStyle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LPD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2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A992D-A975-4E5E-89EA-579D49FE1BBB}"/>
              </a:ext>
            </a:extLst>
          </p:cNvPr>
          <p:cNvSpPr txBox="1"/>
          <p:nvPr/>
        </p:nvSpPr>
        <p:spPr>
          <a:xfrm>
            <a:off x="1080389" y="1364430"/>
            <a:ext cx="101880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自由电子激光像素探测器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SHINE &amp; STARLIGHT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读出芯片</a:t>
            </a: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</a:t>
            </a: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HYLITE200F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HYLITE100F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测试结果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单芯片测试</a:t>
            </a:r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模块初步测试</a:t>
            </a:r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0330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B4F4E5C-E49C-4131-9555-FDFA942A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SHINE XFEL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9B08D6-2C88-4105-9549-9F3A25B83961}"/>
              </a:ext>
            </a:extLst>
          </p:cNvPr>
          <p:cNvSpPr txBox="1"/>
          <p:nvPr/>
        </p:nvSpPr>
        <p:spPr>
          <a:xfrm>
            <a:off x="767034" y="1119269"/>
            <a:ext cx="3959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en-US" altLang="zh-CN" sz="2400" dirty="0"/>
              <a:t>hanghai </a:t>
            </a:r>
            <a:r>
              <a:rPr lang="en-US" altLang="zh-CN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HI</a:t>
            </a:r>
            <a:r>
              <a:rPr lang="en-US" altLang="zh-CN" sz="2400" dirty="0" err="1"/>
              <a:t>gh</a:t>
            </a:r>
            <a:r>
              <a:rPr lang="en-US" altLang="zh-CN" sz="2400" dirty="0"/>
              <a:t> </a:t>
            </a:r>
            <a:r>
              <a:rPr lang="en-US" altLang="zh-CN" sz="2400" dirty="0" err="1"/>
              <a:t>repetitio</a:t>
            </a:r>
            <a:r>
              <a:rPr lang="en-US" altLang="zh-CN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</a:t>
            </a:r>
            <a:r>
              <a:rPr lang="en-US" altLang="zh-CN" sz="2400" dirty="0"/>
              <a:t> rate XFEL and </a:t>
            </a:r>
            <a:r>
              <a:rPr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  <a:r>
              <a:rPr lang="en-US" altLang="zh-CN" sz="2400" dirty="0"/>
              <a:t>xtreme light facility</a:t>
            </a:r>
            <a:endParaRPr lang="zh-CN" altLang="en-US" sz="2400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4BBD420-E1F1-4AF4-9306-C10A77639400}"/>
              </a:ext>
            </a:extLst>
          </p:cNvPr>
          <p:cNvGrpSpPr/>
          <p:nvPr/>
        </p:nvGrpSpPr>
        <p:grpSpPr>
          <a:xfrm>
            <a:off x="5405489" y="1041413"/>
            <a:ext cx="5976537" cy="2990063"/>
            <a:chOff x="5175113" y="1102854"/>
            <a:chExt cx="6585535" cy="330701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3CFA52D-91A7-4014-9F94-7A087AABA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1" b="1544"/>
            <a:stretch/>
          </p:blipFill>
          <p:spPr>
            <a:xfrm>
              <a:off x="5175113" y="1102854"/>
              <a:ext cx="6585535" cy="3307018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4B74C8A-CF7E-498B-87F1-69576718DDE1}"/>
                </a:ext>
              </a:extLst>
            </p:cNvPr>
            <p:cNvSpPr txBox="1"/>
            <p:nvPr/>
          </p:nvSpPr>
          <p:spPr>
            <a:xfrm>
              <a:off x="6271670" y="3123836"/>
              <a:ext cx="900858" cy="4084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SHINE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7960579-8532-4F2F-90C2-2263CC38FE58}"/>
                </a:ext>
              </a:extLst>
            </p:cNvPr>
            <p:cNvSpPr txBox="1"/>
            <p:nvPr/>
          </p:nvSpPr>
          <p:spPr>
            <a:xfrm>
              <a:off x="7881413" y="1721447"/>
              <a:ext cx="758758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SSRF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9E4F457-A5BB-43B9-995F-6440AAFA4EF3}"/>
                </a:ext>
              </a:extLst>
            </p:cNvPr>
            <p:cNvSpPr txBox="1"/>
            <p:nvPr/>
          </p:nvSpPr>
          <p:spPr>
            <a:xfrm>
              <a:off x="7230894" y="2541012"/>
              <a:ext cx="854604" cy="4084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SXFEL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BD97F28-31E8-47AD-978C-440FBC2FB126}"/>
              </a:ext>
            </a:extLst>
          </p:cNvPr>
          <p:cNvSpPr txBox="1"/>
          <p:nvPr/>
        </p:nvSpPr>
        <p:spPr>
          <a:xfrm>
            <a:off x="705734" y="2260287"/>
            <a:ext cx="4388161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三条光束线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: </a:t>
            </a:r>
            <a:r>
              <a:rPr lang="en-US" altLang="zh-CN" sz="2200" dirty="0">
                <a:ea typeface="微软雅黑" panose="020B0503020204020204" pitchFamily="34" charset="-122"/>
              </a:rPr>
              <a:t>FEL-I, FEL-II, FEL-III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光子能量</a:t>
            </a:r>
            <a:r>
              <a:rPr lang="en-US" altLang="zh-CN" sz="2200" dirty="0">
                <a:ea typeface="微软雅黑" panose="020B0503020204020204" pitchFamily="34" charset="-122"/>
              </a:rPr>
              <a:t>: 0.4~25 keV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微软雅黑" panose="020B0503020204020204" pitchFamily="34" charset="-122"/>
              </a:rPr>
              <a:t>FEL-I: 3~15 keV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微软雅黑" panose="020B0503020204020204" pitchFamily="34" charset="-122"/>
              </a:rPr>
              <a:t>FEL-II: 0.4~3 keV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ea typeface="微软雅黑" panose="020B0503020204020204" pitchFamily="34" charset="-122"/>
              </a:rPr>
              <a:t>FEL-III: 10~25 keV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重复频率</a:t>
            </a:r>
            <a:r>
              <a:rPr lang="en-US" altLang="zh-CN" sz="2200" dirty="0">
                <a:ea typeface="微软雅黑" panose="020B0503020204020204" pitchFamily="34" charset="-122"/>
              </a:rPr>
              <a:t>: 1MHz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峰值亮度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ea typeface="微软雅黑" panose="020B0503020204020204" pitchFamily="34" charset="-122"/>
              </a:rPr>
              <a:t>: </a:t>
            </a:r>
            <a:r>
              <a:rPr lang="en-US" altLang="zh-CN" sz="2200" dirty="0">
                <a:ea typeface="微软雅黑" panose="020B0503020204020204" pitchFamily="34" charset="-122"/>
              </a:rPr>
              <a:t>10</a:t>
            </a:r>
            <a:r>
              <a:rPr lang="en-US" altLang="zh-CN" sz="2200" baseline="30000" dirty="0">
                <a:ea typeface="微软雅黑" panose="020B0503020204020204" pitchFamily="34" charset="-122"/>
              </a:rPr>
              <a:t>32</a:t>
            </a:r>
            <a:r>
              <a:rPr lang="en-US" altLang="zh-CN" sz="2200" dirty="0">
                <a:ea typeface="微软雅黑" panose="020B0503020204020204" pitchFamily="34" charset="-122"/>
              </a:rPr>
              <a:t> ~10</a:t>
            </a:r>
            <a:r>
              <a:rPr lang="en-US" altLang="zh-CN" sz="2200" baseline="30000" dirty="0">
                <a:ea typeface="微软雅黑" panose="020B0503020204020204" pitchFamily="34" charset="-122"/>
              </a:rPr>
              <a:t>33</a:t>
            </a:r>
            <a:r>
              <a:rPr lang="en-US" altLang="zh-CN" sz="2200" dirty="0">
                <a:ea typeface="微软雅黑" panose="020B0503020204020204" pitchFamily="34" charset="-122"/>
              </a:rPr>
              <a:t> photons/μm</a:t>
            </a:r>
            <a:r>
              <a:rPr lang="en-US" altLang="zh-CN" sz="2200" baseline="30000" dirty="0">
                <a:ea typeface="微软雅黑" panose="020B0503020204020204" pitchFamily="34" charset="-122"/>
              </a:rPr>
              <a:t>2</a:t>
            </a:r>
            <a:r>
              <a:rPr lang="en-US" altLang="zh-CN" sz="2200" dirty="0">
                <a:ea typeface="微软雅黑" panose="020B0503020204020204" pitchFamily="34" charset="-122"/>
              </a:rPr>
              <a:t>/rad</a:t>
            </a:r>
            <a:r>
              <a:rPr lang="en-US" altLang="zh-CN" sz="2200" baseline="30000" dirty="0">
                <a:ea typeface="微软雅黑" panose="020B0503020204020204" pitchFamily="34" charset="-122"/>
              </a:rPr>
              <a:t>2</a:t>
            </a:r>
            <a:r>
              <a:rPr lang="en-US" altLang="zh-CN" sz="2200" dirty="0">
                <a:ea typeface="微软雅黑" panose="020B0503020204020204" pitchFamily="34" charset="-122"/>
              </a:rPr>
              <a:t>/s/0.1%BW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F66E287-30B3-4B3F-AE09-4D4B62719DC5}"/>
              </a:ext>
            </a:extLst>
          </p:cNvPr>
          <p:cNvGrpSpPr/>
          <p:nvPr/>
        </p:nvGrpSpPr>
        <p:grpSpPr>
          <a:xfrm>
            <a:off x="5521207" y="4362015"/>
            <a:ext cx="5893345" cy="1709791"/>
            <a:chOff x="5855696" y="4378863"/>
            <a:chExt cx="5893345" cy="1709791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0FABC0B1-D118-44C6-98E1-286BDF858E4B}"/>
                </a:ext>
              </a:extLst>
            </p:cNvPr>
            <p:cNvGrpSpPr/>
            <p:nvPr/>
          </p:nvGrpSpPr>
          <p:grpSpPr>
            <a:xfrm>
              <a:off x="6420041" y="4901793"/>
              <a:ext cx="410505" cy="983006"/>
              <a:chOff x="7411290" y="4922837"/>
              <a:chExt cx="1094260" cy="957263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0A165156-8392-489D-97F8-2D14A9D587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1931"/>
              <a:stretch/>
            </p:blipFill>
            <p:spPr>
              <a:xfrm>
                <a:off x="7411290" y="4922837"/>
                <a:ext cx="547130" cy="957263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1A11B475-5ABA-473D-9080-86A5C8A86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1931"/>
              <a:stretch/>
            </p:blipFill>
            <p:spPr>
              <a:xfrm flipH="1">
                <a:off x="7958420" y="4922837"/>
                <a:ext cx="547130" cy="957263"/>
              </a:xfrm>
              <a:prstGeom prst="rect">
                <a:avLst/>
              </a:prstGeom>
            </p:spPr>
          </p:pic>
        </p:grp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150B9BAD-B681-4AD8-8837-C85128FE8FDC}"/>
                </a:ext>
              </a:extLst>
            </p:cNvPr>
            <p:cNvCxnSpPr>
              <a:cxnSpLocks/>
            </p:cNvCxnSpPr>
            <p:nvPr/>
          </p:nvCxnSpPr>
          <p:spPr>
            <a:xfrm>
              <a:off x="6625294" y="4667250"/>
              <a:ext cx="0" cy="123803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2730A05B-1EE9-4157-85A2-3BC03A69C153}"/>
                </a:ext>
              </a:extLst>
            </p:cNvPr>
            <p:cNvCxnSpPr/>
            <p:nvPr/>
          </p:nvCxnSpPr>
          <p:spPr>
            <a:xfrm>
              <a:off x="5855696" y="5905281"/>
              <a:ext cx="55689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A5395A58-4754-4C90-ACD7-06975588B0A0}"/>
                </a:ext>
              </a:extLst>
            </p:cNvPr>
            <p:cNvCxnSpPr>
              <a:cxnSpLocks/>
            </p:cNvCxnSpPr>
            <p:nvPr/>
          </p:nvCxnSpPr>
          <p:spPr>
            <a:xfrm>
              <a:off x="8467880" y="4667250"/>
              <a:ext cx="0" cy="123803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35C19430-3DD5-4487-BEE0-4BE2D83FF7AD}"/>
                </a:ext>
              </a:extLst>
            </p:cNvPr>
            <p:cNvCxnSpPr/>
            <p:nvPr/>
          </p:nvCxnSpPr>
          <p:spPr>
            <a:xfrm>
              <a:off x="6705600" y="4800600"/>
              <a:ext cx="17081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83FA339-C22B-4A54-8310-FF9715364F92}"/>
                </a:ext>
              </a:extLst>
            </p:cNvPr>
            <p:cNvCxnSpPr>
              <a:cxnSpLocks/>
            </p:cNvCxnSpPr>
            <p:nvPr/>
          </p:nvCxnSpPr>
          <p:spPr>
            <a:xfrm>
              <a:off x="10105213" y="4667250"/>
              <a:ext cx="0" cy="123803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893DCE67-71C0-4D94-8526-DCDA90AF7E45}"/>
                </a:ext>
              </a:extLst>
            </p:cNvPr>
            <p:cNvCxnSpPr>
              <a:cxnSpLocks/>
            </p:cNvCxnSpPr>
            <p:nvPr/>
          </p:nvCxnSpPr>
          <p:spPr>
            <a:xfrm>
              <a:off x="10515719" y="4667250"/>
              <a:ext cx="0" cy="123803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808BF567-7AC9-4D45-8B18-CDD2545ADDA3}"/>
                </a:ext>
              </a:extLst>
            </p:cNvPr>
            <p:cNvCxnSpPr>
              <a:cxnSpLocks/>
            </p:cNvCxnSpPr>
            <p:nvPr/>
          </p:nvCxnSpPr>
          <p:spPr>
            <a:xfrm>
              <a:off x="10105213" y="4800600"/>
              <a:ext cx="41050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7DB164EB-3752-466C-99B4-1191D7FE35C7}"/>
                </a:ext>
              </a:extLst>
            </p:cNvPr>
            <p:cNvSpPr/>
            <p:nvPr/>
          </p:nvSpPr>
          <p:spPr>
            <a:xfrm>
              <a:off x="7508257" y="5843588"/>
              <a:ext cx="104772" cy="123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10002157-2580-469C-943D-55DAA7A7159C}"/>
                </a:ext>
              </a:extLst>
            </p:cNvPr>
            <p:cNvSpPr txBox="1"/>
            <p:nvPr/>
          </p:nvSpPr>
          <p:spPr>
            <a:xfrm>
              <a:off x="7387415" y="5711089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//</a:t>
              </a:r>
              <a:endParaRPr lang="zh-CN" altLang="en-US" dirty="0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866C3848-BFEA-4038-A641-268A3583A129}"/>
                </a:ext>
              </a:extLst>
            </p:cNvPr>
            <p:cNvSpPr/>
            <p:nvPr/>
          </p:nvSpPr>
          <p:spPr>
            <a:xfrm>
              <a:off x="9153823" y="5780218"/>
              <a:ext cx="45720" cy="2091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B2514981-5B11-44FB-A0ED-17180BABA4D4}"/>
                </a:ext>
              </a:extLst>
            </p:cNvPr>
            <p:cNvSpPr txBox="1"/>
            <p:nvPr/>
          </p:nvSpPr>
          <p:spPr>
            <a:xfrm>
              <a:off x="8996636" y="5719322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//</a:t>
              </a:r>
              <a:endParaRPr lang="zh-CN" altLang="en-US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2A8BD5BA-E006-481D-BBA0-E1DB49268FF1}"/>
                </a:ext>
              </a:extLst>
            </p:cNvPr>
            <p:cNvSpPr txBox="1"/>
            <p:nvPr/>
          </p:nvSpPr>
          <p:spPr>
            <a:xfrm>
              <a:off x="9784667" y="4378863"/>
              <a:ext cx="10515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5~200 fs</a:t>
              </a:r>
              <a:endParaRPr lang="zh-CN" altLang="en-US" sz="1600" dirty="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6244AEEE-5C38-49C3-AE61-05FAED5CB2B6}"/>
                </a:ext>
              </a:extLst>
            </p:cNvPr>
            <p:cNvSpPr txBox="1"/>
            <p:nvPr/>
          </p:nvSpPr>
          <p:spPr>
            <a:xfrm>
              <a:off x="7035800" y="4422717"/>
              <a:ext cx="10515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1</a:t>
              </a: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μ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s</a:t>
              </a:r>
              <a:endParaRPr lang="zh-CN" altLang="en-US" sz="1600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3406A303-2DC6-4680-B394-BEE395A0536E}"/>
                </a:ext>
              </a:extLst>
            </p:cNvPr>
            <p:cNvSpPr txBox="1"/>
            <p:nvPr/>
          </p:nvSpPr>
          <p:spPr>
            <a:xfrm>
              <a:off x="11399050" y="5681222"/>
              <a:ext cx="3499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t</a:t>
              </a:r>
              <a:endParaRPr lang="zh-CN" altLang="en-US" sz="1600" dirty="0"/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F15072D7-FDC3-4CEB-98C8-2627DFDFAEFB}"/>
                </a:ext>
              </a:extLst>
            </p:cNvPr>
            <p:cNvGrpSpPr/>
            <p:nvPr/>
          </p:nvGrpSpPr>
          <p:grpSpPr>
            <a:xfrm>
              <a:off x="8260368" y="4894894"/>
              <a:ext cx="410505" cy="983006"/>
              <a:chOff x="7411290" y="4922837"/>
              <a:chExt cx="1094260" cy="957263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D958895B-ACEC-4EFB-A8E7-00B46FEEB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1931"/>
              <a:stretch/>
            </p:blipFill>
            <p:spPr>
              <a:xfrm>
                <a:off x="7411290" y="4922837"/>
                <a:ext cx="547130" cy="957263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3CFE6EFA-5530-4A45-94C5-AC89C6B5AB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1931"/>
              <a:stretch/>
            </p:blipFill>
            <p:spPr>
              <a:xfrm flipH="1">
                <a:off x="7958420" y="4922837"/>
                <a:ext cx="547130" cy="957263"/>
              </a:xfrm>
              <a:prstGeom prst="rect">
                <a:avLst/>
              </a:prstGeom>
            </p:spPr>
          </p:pic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46A82CD5-5429-4333-B3C5-E2EFADBD5D52}"/>
                </a:ext>
              </a:extLst>
            </p:cNvPr>
            <p:cNvGrpSpPr/>
            <p:nvPr/>
          </p:nvGrpSpPr>
          <p:grpSpPr>
            <a:xfrm>
              <a:off x="10105213" y="4892502"/>
              <a:ext cx="410505" cy="983006"/>
              <a:chOff x="7411290" y="4922837"/>
              <a:chExt cx="1094260" cy="957263"/>
            </a:xfrm>
          </p:grpSpPr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E84B6937-C98F-4800-8D89-3E72CF9E6F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1931"/>
              <a:stretch/>
            </p:blipFill>
            <p:spPr>
              <a:xfrm>
                <a:off x="7411290" y="4922837"/>
                <a:ext cx="547130" cy="957263"/>
              </a:xfrm>
              <a:prstGeom prst="rect">
                <a:avLst/>
              </a:prstGeom>
            </p:spPr>
          </p:pic>
          <p:pic>
            <p:nvPicPr>
              <p:cNvPr id="52" name="图片 51">
                <a:extLst>
                  <a:ext uri="{FF2B5EF4-FFF2-40B4-BE49-F238E27FC236}">
                    <a16:creationId xmlns:a16="http://schemas.microsoft.com/office/drawing/2014/main" id="{4196BF26-D4CB-48E9-94A7-A606748444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1931"/>
              <a:stretch/>
            </p:blipFill>
            <p:spPr>
              <a:xfrm flipH="1">
                <a:off x="7958420" y="4922837"/>
                <a:ext cx="547130" cy="957263"/>
              </a:xfrm>
              <a:prstGeom prst="rect">
                <a:avLst/>
              </a:prstGeom>
            </p:spPr>
          </p:pic>
        </p:grp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39DE207E-5760-4857-B944-93E2E17A5D2A}"/>
              </a:ext>
            </a:extLst>
          </p:cNvPr>
          <p:cNvSpPr txBox="1"/>
          <p:nvPr/>
        </p:nvSpPr>
        <p:spPr>
          <a:xfrm>
            <a:off x="6007890" y="6009604"/>
            <a:ext cx="4656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</a:rPr>
              <a:t>Typical Time Structure of the SHINE Photon Beam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530753B7-1C3F-4BEA-B39F-80BA48C0C158}"/>
              </a:ext>
            </a:extLst>
          </p:cNvPr>
          <p:cNvSpPr txBox="1"/>
          <p:nvPr/>
        </p:nvSpPr>
        <p:spPr>
          <a:xfrm>
            <a:off x="678794" y="6063573"/>
            <a:ext cx="4001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</a:rPr>
              <a:t>Ref:doi:10.18429/JACoW-FEL2017-MOP055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3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B52D7EE-0B74-4743-8F91-A4529001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STARLIGHT Detector</a:t>
            </a:r>
            <a:endParaRPr lang="zh-CN" altLang="en-US" dirty="0"/>
          </a:p>
        </p:txBody>
      </p:sp>
      <p:pic>
        <p:nvPicPr>
          <p:cNvPr id="10" name="图片 -2147482603">
            <a:extLst>
              <a:ext uri="{FF2B5EF4-FFF2-40B4-BE49-F238E27FC236}">
                <a16:creationId xmlns:a16="http://schemas.microsoft.com/office/drawing/2014/main" id="{0EB1C493-31CE-4C98-AC2D-CE1EB4A3A0D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1220" y="1161047"/>
            <a:ext cx="5536416" cy="24371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67DA2988-FB7F-45C0-92CE-EEAC5D401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813344"/>
              </p:ext>
            </p:extLst>
          </p:nvPr>
        </p:nvGraphicFramePr>
        <p:xfrm>
          <a:off x="5898758" y="3574666"/>
          <a:ext cx="5805098" cy="2692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0658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2798349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  <a:gridCol w="1756091">
                  <a:extLst>
                    <a:ext uri="{9D8B030D-6E8A-4147-A177-3AD203B41FA5}">
                      <a16:colId xmlns:a16="http://schemas.microsoft.com/office/drawing/2014/main" val="1134877017"/>
                    </a:ext>
                  </a:extLst>
                </a:gridCol>
              </a:tblGrid>
              <a:tr h="343781"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dirty="0"/>
                        <a:t>Specs</a:t>
                      </a:r>
                      <a:endParaRPr lang="zh-CN" altLang="en-US" sz="1600" b="1" dirty="0"/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dirty="0"/>
                        <a:t>SL1</a:t>
                      </a:r>
                      <a:endParaRPr lang="zh-CN" altLang="en-US" sz="1600" b="1" dirty="0"/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dirty="0"/>
                        <a:t>SL0</a:t>
                      </a:r>
                      <a:endParaRPr lang="zh-CN" altLang="en-US" sz="1600" b="1" dirty="0"/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343781">
                <a:tc>
                  <a:txBody>
                    <a:bodyPr/>
                    <a:lstStyle/>
                    <a:p>
                      <a:pPr marL="72000"/>
                      <a:r>
                        <a:rPr lang="zh-CN" altLang="en-US" sz="1600" b="1" kern="1200" dirty="0"/>
                        <a:t>传感器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/>
                        <a:t>500 μm silicon PIN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343781">
                <a:tc>
                  <a:txBody>
                    <a:bodyPr/>
                    <a:lstStyle/>
                    <a:p>
                      <a:pPr marL="72000"/>
                      <a:r>
                        <a:rPr lang="zh-CN" altLang="en-US" sz="1600" b="1" kern="1200" dirty="0"/>
                        <a:t>像素尺寸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/>
                        <a:t>100μm×100μm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/>
                        <a:t>200μm×200μm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293918">
                <a:tc>
                  <a:txBody>
                    <a:bodyPr/>
                    <a:lstStyle/>
                    <a:p>
                      <a:pPr marL="72000"/>
                      <a:r>
                        <a:rPr lang="zh-CN" alt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阵列大小</a:t>
                      </a: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128×</a:t>
                      </a:r>
                      <a:r>
                        <a:rPr lang="en-US" altLang="zh-CN" sz="1600" b="1" kern="1200" dirty="0"/>
                        <a:t>128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64×64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511880">
                <a:tc>
                  <a:txBody>
                    <a:bodyPr/>
                    <a:lstStyle/>
                    <a:p>
                      <a:pPr marL="72000"/>
                      <a:r>
                        <a:rPr lang="zh-CN" altLang="en-US" sz="1600" b="1" kern="1200" dirty="0">
                          <a:solidFill>
                            <a:schemeClr val="dk1"/>
                          </a:solidFill>
                        </a:rPr>
                        <a:t>动态范围</a:t>
                      </a:r>
                      <a:endParaRPr lang="en-US" altLang="zh-CN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1~10000 ph./pulse/pixel</a:t>
                      </a:r>
                    </a:p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@12 keV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343781">
                <a:tc>
                  <a:txBody>
                    <a:bodyPr/>
                    <a:lstStyle/>
                    <a:p>
                      <a:pPr marL="72000"/>
                      <a:r>
                        <a:rPr lang="zh-CN" alt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帧刷新率</a:t>
                      </a: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10 kHz (</a:t>
                      </a:r>
                      <a:r>
                        <a:rPr lang="en-US" altLang="zh-CN" sz="1600" b="1" dirty="0"/>
                        <a:t>continuous readout)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kHz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511880">
                <a:tc>
                  <a:txBody>
                    <a:bodyPr/>
                    <a:lstStyle/>
                    <a:p>
                      <a:pPr marL="72000"/>
                      <a:r>
                        <a:rPr lang="zh-CN" altLang="en-US" sz="1600" b="1" kern="1200" dirty="0">
                          <a:solidFill>
                            <a:schemeClr val="dk1"/>
                          </a:solidFill>
                        </a:rPr>
                        <a:t>探测器规模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</a:rPr>
                        <a:t>A 4M pixel detector in vaccum, quadrant movable </a:t>
                      </a:r>
                      <a:endParaRPr lang="en-US" altLang="zh-CN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06" marR="12506" marT="6253" marB="6253" anchor="ctr"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2×8 ASIC module</a:t>
                      </a:r>
                    </a:p>
                  </a:txBody>
                  <a:tcPr marL="12506" marR="12506" marT="6253" marB="6253" anchor="ctr"/>
                </a:tc>
                <a:extLst>
                  <a:ext uri="{0D108BD9-81ED-4DB2-BD59-A6C34878D82A}">
                    <a16:rowId xmlns:a16="http://schemas.microsoft.com/office/drawing/2014/main" val="3416032731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E80DEEC4-2406-4C8D-9A79-503047081DD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26465" y="3713565"/>
            <a:ext cx="4304965" cy="240730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169994F-90F1-4D56-95F6-AC0FE91CA4A4}"/>
              </a:ext>
            </a:extLst>
          </p:cNvPr>
          <p:cNvSpPr txBox="1"/>
          <p:nvPr/>
        </p:nvSpPr>
        <p:spPr>
          <a:xfrm>
            <a:off x="6451173" y="1132304"/>
            <a:ext cx="49291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b="1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emiconduc</a:t>
            </a:r>
            <a:r>
              <a:rPr lang="en-US" altLang="zh-CN" b="1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rray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detecto</a:t>
            </a:r>
            <a:r>
              <a:rPr lang="en-US" altLang="zh-CN" b="1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with 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arge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dynam</a:t>
            </a:r>
            <a:r>
              <a:rPr lang="en-US" altLang="zh-CN" b="1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ran</a:t>
            </a:r>
            <a:r>
              <a:rPr lang="en-US" altLang="zh-CN" b="1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b="1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arge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en-US" altLang="zh-CN" b="1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egrating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readout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SL0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 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像素尺寸，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kHz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帧率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SL1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 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 kHz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帧率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单模块数据率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51.2Gbps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FAD519CB-A951-4F55-A69C-7B18FB1E441C}"/>
              </a:ext>
            </a:extLst>
          </p:cNvPr>
          <p:cNvSpPr/>
          <p:nvPr/>
        </p:nvSpPr>
        <p:spPr>
          <a:xfrm>
            <a:off x="2783660" y="2031101"/>
            <a:ext cx="849664" cy="4612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A60D2FFA-3BFB-4D5A-A0AC-32969DA76972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2209126" y="2424799"/>
            <a:ext cx="698964" cy="142159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42B87BD-EE99-4745-9B6A-C04672060497}"/>
              </a:ext>
            </a:extLst>
          </p:cNvPr>
          <p:cNvSpPr txBox="1"/>
          <p:nvPr/>
        </p:nvSpPr>
        <p:spPr>
          <a:xfrm>
            <a:off x="650452" y="6162877"/>
            <a:ext cx="4656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STARLIGHT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前端模块结构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8267B16-A217-433B-BF9F-54D5CE9DD8F9}"/>
              </a:ext>
            </a:extLst>
          </p:cNvPr>
          <p:cNvSpPr txBox="1"/>
          <p:nvPr/>
        </p:nvSpPr>
        <p:spPr>
          <a:xfrm>
            <a:off x="1470647" y="3494143"/>
            <a:ext cx="4656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STARLIGHT 4M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像素探测器模型</a:t>
            </a:r>
          </a:p>
        </p:txBody>
      </p:sp>
    </p:spTree>
    <p:extLst>
      <p:ext uri="{BB962C8B-B14F-4D97-AF65-F5344CB8AC3E}">
        <p14:creationId xmlns:p14="http://schemas.microsoft.com/office/powerpoint/2010/main" val="378962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FBBE02-0424-4D26-A034-BBB2669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17th July 2025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D18A76-F0E9-4265-B097-15D291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NME2025-</a:t>
            </a:r>
            <a:r>
              <a:rPr lang="zh-CN" altLang="en-US"/>
              <a:t>西安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CBB62C-463D-4319-B1F8-9CD3C8D1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F77C-4E47-4A93-83C9-430469F4C1D3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4F67D27-0A92-4EDC-A66C-CA71DF59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CA992D-A975-4E5E-89EA-579D49FE1BBB}"/>
              </a:ext>
            </a:extLst>
          </p:cNvPr>
          <p:cNvSpPr txBox="1"/>
          <p:nvPr/>
        </p:nvSpPr>
        <p:spPr>
          <a:xfrm>
            <a:off x="1080389" y="1364430"/>
            <a:ext cx="101880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自由电子激光像素探测器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SHINE &amp; STARLIGHT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读出芯片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HYLITE200F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HYLITE100F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测试结果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单芯片测试</a:t>
            </a:r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模块初步测试</a:t>
            </a:r>
            <a:endParaRPr lang="en-US" altLang="zh-CN" sz="20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en-US" altLang="zh-CN" sz="2400" dirty="0">
              <a:solidFill>
                <a:schemeClr val="bg2">
                  <a:lumMod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98433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3115</TotalTime>
  <Words>1398</Words>
  <Application>Microsoft Office PowerPoint</Application>
  <PresentationFormat>宽屏</PresentationFormat>
  <Paragraphs>352</Paragraphs>
  <Slides>24</Slides>
  <Notes>22</Notes>
  <HiddenSlides>0</HiddenSlides>
  <MMClips>1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等线</vt:lpstr>
      <vt:lpstr>微软雅黑</vt:lpstr>
      <vt:lpstr>Arial</vt:lpstr>
      <vt:lpstr>Calibri</vt:lpstr>
      <vt:lpstr>Calibri Light</vt:lpstr>
      <vt:lpstr>Wingdings</vt:lpstr>
      <vt:lpstr>Office 主题​​</vt:lpstr>
      <vt:lpstr>Visio</vt:lpstr>
      <vt:lpstr>面向自由电子激光的像素探测器 读出芯片设计</vt:lpstr>
      <vt:lpstr>Outline</vt:lpstr>
      <vt:lpstr>Outline</vt:lpstr>
      <vt:lpstr>自由电子激光</vt:lpstr>
      <vt:lpstr>XFEL像素阵列探测器</vt:lpstr>
      <vt:lpstr>Outline</vt:lpstr>
      <vt:lpstr>SHINE XFEL</vt:lpstr>
      <vt:lpstr>STARLIGHT Detector</vt:lpstr>
      <vt:lpstr>Outline</vt:lpstr>
      <vt:lpstr>HYLITE: the Readout Chip</vt:lpstr>
      <vt:lpstr>HYLITE200F</vt:lpstr>
      <vt:lpstr>HYLITE100F</vt:lpstr>
      <vt:lpstr>前端模块based on 200F</vt:lpstr>
      <vt:lpstr>Outline</vt:lpstr>
      <vt:lpstr>测试环境</vt:lpstr>
      <vt:lpstr>动态范围和增益（自测试）</vt:lpstr>
      <vt:lpstr>噪声性能</vt:lpstr>
      <vt:lpstr>静态成像测试</vt:lpstr>
      <vt:lpstr>动态成像测试（帧刷新率）</vt:lpstr>
      <vt:lpstr>总结</vt:lpstr>
      <vt:lpstr>PowerPoint 演示文稿</vt:lpstr>
      <vt:lpstr>PowerPoint 演示文稿</vt:lpstr>
      <vt:lpstr>In-pixel ADC</vt:lpstr>
      <vt:lpstr>Calibration Block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 Jingzhe</dc:creator>
  <cp:lastModifiedBy>Jingzhe Li</cp:lastModifiedBy>
  <cp:revision>589</cp:revision>
  <dcterms:created xsi:type="dcterms:W3CDTF">2021-08-26T05:40:43Z</dcterms:created>
  <dcterms:modified xsi:type="dcterms:W3CDTF">2025-07-16T15:35:42Z</dcterms:modified>
</cp:coreProperties>
</file>