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25"/>
  </p:notesMasterIdLst>
  <p:handoutMasterIdLst>
    <p:handoutMasterId r:id="rId26"/>
  </p:handoutMasterIdLst>
  <p:sldIdLst>
    <p:sldId id="562" r:id="rId2"/>
    <p:sldId id="547" r:id="rId3"/>
    <p:sldId id="1140" r:id="rId4"/>
    <p:sldId id="1397" r:id="rId5"/>
    <p:sldId id="1398" r:id="rId6"/>
    <p:sldId id="1388" r:id="rId7"/>
    <p:sldId id="1817" r:id="rId8"/>
    <p:sldId id="1389" r:id="rId9"/>
    <p:sldId id="1390" r:id="rId10"/>
    <p:sldId id="1391" r:id="rId11"/>
    <p:sldId id="1400" r:id="rId12"/>
    <p:sldId id="1372" r:id="rId13"/>
    <p:sldId id="618" r:id="rId14"/>
    <p:sldId id="1404" r:id="rId15"/>
    <p:sldId id="1409" r:id="rId16"/>
    <p:sldId id="1410" r:id="rId17"/>
    <p:sldId id="1820" r:id="rId18"/>
    <p:sldId id="1413" r:id="rId19"/>
    <p:sldId id="1414" r:id="rId20"/>
    <p:sldId id="1819" r:id="rId21"/>
    <p:sldId id="1816" r:id="rId22"/>
    <p:sldId id="1394" r:id="rId23"/>
    <p:sldId id="1396" r:id="rId24"/>
  </p:sldIdLst>
  <p:sldSz cx="12192000" cy="6858000"/>
  <p:notesSz cx="6797675" cy="99298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000" u="sng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FF6600"/>
    <a:srgbClr val="FF0066"/>
    <a:srgbClr val="CC6600"/>
    <a:srgbClr val="003399"/>
    <a:srgbClr val="C4E7FE"/>
    <a:srgbClr val="CCFFFF"/>
    <a:srgbClr val="FFFFFF"/>
    <a:srgbClr val="FF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0" autoAdjust="0"/>
    <p:restoredTop sz="63381" autoAdjust="0"/>
  </p:normalViewPr>
  <p:slideViewPr>
    <p:cSldViewPr>
      <p:cViewPr varScale="1">
        <p:scale>
          <a:sx n="50" d="100"/>
          <a:sy n="50" d="100"/>
        </p:scale>
        <p:origin x="1260" y="3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16" y="-72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BFDCA-A9B0-4AC0-A1E9-2C5A053592B2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015E7283-914A-43FF-B7D8-E607DAC0C78C}">
      <dgm:prSet phldrT="[文本]" custT="1"/>
      <dgm:spPr>
        <a:ln w="19050"/>
      </dgm:spPr>
      <dgm:t>
        <a:bodyPr/>
        <a:lstStyle/>
        <a:p>
          <a:pPr>
            <a:lnSpc>
              <a:spcPts val="1680"/>
            </a:lnSpc>
            <a:spcAft>
              <a:spcPts val="0"/>
            </a:spcAft>
            <a:buNone/>
          </a:pPr>
          <a:r>
            <a:rPr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rPr>
            <a:t>接触式检测</a:t>
          </a:r>
          <a:endParaRPr lang="en-US" altLang="zh-CN" sz="1400" u="none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0C9893-88FC-47F8-8B91-8EA96AC89BF9}" type="parTrans" cxnId="{190CA912-88D1-4C09-A85E-1F39F6C50509}">
      <dgm:prSet/>
      <dgm:spPr/>
      <dgm:t>
        <a:bodyPr/>
        <a:lstStyle/>
        <a:p>
          <a:endParaRPr lang="zh-CN" altLang="en-US"/>
        </a:p>
      </dgm:t>
    </dgm:pt>
    <dgm:pt modelId="{0A4BA815-84F0-4FA7-B692-AFB8F948CDCF}" type="sibTrans" cxnId="{190CA912-88D1-4C09-A85E-1F39F6C50509}">
      <dgm:prSet/>
      <dgm:spPr/>
      <dgm:t>
        <a:bodyPr/>
        <a:lstStyle/>
        <a:p>
          <a:endParaRPr lang="zh-CN" altLang="en-US"/>
        </a:p>
      </dgm:t>
    </dgm:pt>
    <dgm:pt modelId="{67256682-A7A4-46C6-B6EB-D5E23F0964D0}">
      <dgm:prSet phldrT="[文本]" custT="1"/>
      <dgm:spPr>
        <a:ln w="19050"/>
      </dgm:spPr>
      <dgm:t>
        <a:bodyPr/>
        <a:lstStyle/>
        <a:p>
          <a:pPr>
            <a:lnSpc>
              <a:spcPts val="1680"/>
            </a:lnSpc>
            <a:spcAft>
              <a:spcPts val="0"/>
            </a:spcAft>
            <a:buNone/>
          </a:pPr>
          <a:r>
            <a:rPr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rPr>
            <a:t>光学检测</a:t>
          </a:r>
          <a:endParaRPr lang="en-US" altLang="zh-CN" sz="1400" u="none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1680"/>
            </a:lnSpc>
            <a:spcAft>
              <a:spcPts val="0"/>
            </a:spcAft>
            <a:buNone/>
          </a:pPr>
          <a:r>
            <a:rPr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rPr>
            <a:t>（只能检测表面特征</a:t>
          </a:r>
          <a:r>
            <a:rPr lang="zh-CN" altLang="en-US" sz="1200" u="none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zh-CN" altLang="en-US" sz="1200" dirty="0"/>
        </a:p>
      </dgm:t>
    </dgm:pt>
    <dgm:pt modelId="{FEB828A3-ED72-49D9-B598-8F090D100620}" type="sibTrans" cxnId="{3D6EAF9D-CB5C-4726-AD18-E4D33274DC2B}">
      <dgm:prSet/>
      <dgm:spPr/>
      <dgm:t>
        <a:bodyPr/>
        <a:lstStyle/>
        <a:p>
          <a:endParaRPr lang="zh-CN" altLang="en-US"/>
        </a:p>
      </dgm:t>
    </dgm:pt>
    <dgm:pt modelId="{673DE878-943C-4EED-BDF6-17052F546CEB}" type="parTrans" cxnId="{3D6EAF9D-CB5C-4726-AD18-E4D33274DC2B}">
      <dgm:prSet/>
      <dgm:spPr>
        <a:ln w="19050"/>
      </dgm:spPr>
      <dgm:t>
        <a:bodyPr/>
        <a:lstStyle/>
        <a:p>
          <a:endParaRPr lang="zh-CN" altLang="en-US"/>
        </a:p>
      </dgm:t>
    </dgm:pt>
    <dgm:pt modelId="{37E70436-487C-4875-A594-CD5C1EE5379C}">
      <dgm:prSet phldrT="[文本]" custT="1"/>
      <dgm:spPr>
        <a:ln w="19050"/>
      </dgm:spPr>
      <dgm:t>
        <a:bodyPr/>
        <a:lstStyle/>
        <a:p>
          <a:r>
            <a:rPr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rPr>
            <a:t>非接触式检测</a:t>
          </a:r>
          <a:endParaRPr lang="zh-CN" altLang="en-US" sz="1400" dirty="0"/>
        </a:p>
      </dgm:t>
    </dgm:pt>
    <dgm:pt modelId="{DCE28B30-FB82-4588-BB65-670F055A9C3A}" type="parTrans" cxnId="{F3D4D66A-CE47-498A-8046-E07BE2825328}">
      <dgm:prSet/>
      <dgm:spPr/>
      <dgm:t>
        <a:bodyPr/>
        <a:lstStyle/>
        <a:p>
          <a:endParaRPr lang="zh-CN" altLang="en-US"/>
        </a:p>
      </dgm:t>
    </dgm:pt>
    <dgm:pt modelId="{C887ACED-019A-4007-B44C-ADCF3B7890D6}" type="sibTrans" cxnId="{F3D4D66A-CE47-498A-8046-E07BE2825328}">
      <dgm:prSet/>
      <dgm:spPr/>
      <dgm:t>
        <a:bodyPr/>
        <a:lstStyle/>
        <a:p>
          <a:endParaRPr lang="zh-CN" altLang="en-US"/>
        </a:p>
      </dgm:t>
    </dgm:pt>
    <dgm:pt modelId="{B0BB2E54-675D-4F43-806D-23CBE1FF45A0}">
      <dgm:prSet phldrT="[文本]" custT="1"/>
      <dgm:spPr>
        <a:ln w="19050"/>
      </dgm:spPr>
      <dgm:t>
        <a:bodyPr/>
        <a:lstStyle/>
        <a:p>
          <a:pPr>
            <a:buNone/>
          </a:pPr>
          <a:r>
            <a:rPr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rPr>
            <a:t>功能测试</a:t>
          </a:r>
          <a:endParaRPr lang="zh-CN" altLang="en-US" sz="1400" dirty="0"/>
        </a:p>
      </dgm:t>
    </dgm:pt>
    <dgm:pt modelId="{E230384D-9E55-4D7F-A088-E8EDA49CE877}" type="parTrans" cxnId="{6969FA5E-85D6-4FE9-8EB9-8816886E926C}">
      <dgm:prSet/>
      <dgm:spPr>
        <a:ln w="19050"/>
      </dgm:spPr>
      <dgm:t>
        <a:bodyPr/>
        <a:lstStyle/>
        <a:p>
          <a:endParaRPr lang="zh-CN" altLang="en-US"/>
        </a:p>
      </dgm:t>
    </dgm:pt>
    <dgm:pt modelId="{734BF716-B920-4EF7-A7B6-EE2BF82B7FE2}" type="sibTrans" cxnId="{6969FA5E-85D6-4FE9-8EB9-8816886E926C}">
      <dgm:prSet/>
      <dgm:spPr/>
      <dgm:t>
        <a:bodyPr/>
        <a:lstStyle/>
        <a:p>
          <a:endParaRPr lang="zh-CN" altLang="en-US"/>
        </a:p>
      </dgm:t>
    </dgm:pt>
    <dgm:pt modelId="{42E7D521-89F3-4404-85ED-D7D89FD87C5A}">
      <dgm:prSet phldrT="[文本]" custT="1"/>
      <dgm:spPr>
        <a:ln w="19050"/>
      </dgm:spPr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电气测试</a:t>
          </a:r>
        </a:p>
      </dgm:t>
    </dgm:pt>
    <dgm:pt modelId="{46DC1248-36C5-4651-B24A-BBBD5B3DC20E}" type="parTrans" cxnId="{9E983DE2-F09B-4D87-82FB-476227906A48}">
      <dgm:prSet/>
      <dgm:spPr>
        <a:ln w="19050"/>
      </dgm:spPr>
      <dgm:t>
        <a:bodyPr/>
        <a:lstStyle/>
        <a:p>
          <a:endParaRPr lang="zh-CN" altLang="en-US"/>
        </a:p>
      </dgm:t>
    </dgm:pt>
    <dgm:pt modelId="{AA501C7E-400C-40FB-AB74-13A3BC96902A}" type="sibTrans" cxnId="{9E983DE2-F09B-4D87-82FB-476227906A48}">
      <dgm:prSet/>
      <dgm:spPr/>
      <dgm:t>
        <a:bodyPr/>
        <a:lstStyle/>
        <a:p>
          <a:endParaRPr lang="zh-CN" altLang="en-US"/>
        </a:p>
      </dgm:t>
    </dgm:pt>
    <dgm:pt modelId="{5F32DA28-B31E-4DCA-9E03-6EFB1BBB7ACE}">
      <dgm:prSet phldrT="[文本]"/>
      <dgm:spPr>
        <a:ln w="19050"/>
      </dgm:spPr>
      <dgm:t>
        <a:bodyPr/>
        <a:lstStyle/>
        <a:p>
          <a:pPr>
            <a:lnSpc>
              <a:spcPts val="1680"/>
            </a:lnSpc>
            <a:spcAft>
              <a:spcPts val="0"/>
            </a:spcAft>
            <a:buNone/>
          </a:pPr>
          <a:r>
            <a:rPr lang="zh-CN" altLang="en-US" u="none" dirty="0">
              <a:latin typeface="微软雅黑" panose="020B0503020204020204" pitchFamily="34" charset="-122"/>
              <a:ea typeface="微软雅黑" panose="020B0503020204020204" pitchFamily="34" charset="-122"/>
            </a:rPr>
            <a:t>红外检测</a:t>
          </a:r>
          <a:endParaRPr lang="en-US" altLang="zh-CN" u="none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1680"/>
            </a:lnSpc>
            <a:spcAft>
              <a:spcPts val="0"/>
            </a:spcAft>
            <a:buNone/>
          </a:pPr>
          <a:r>
            <a:rPr lang="zh-CN" altLang="en-US" u="none" dirty="0">
              <a:latin typeface="微软雅黑" panose="020B0503020204020204" pitchFamily="34" charset="-122"/>
              <a:ea typeface="微软雅黑" panose="020B0503020204020204" pitchFamily="34" charset="-122"/>
            </a:rPr>
            <a:t>（适用于裂纹检测）</a:t>
          </a:r>
          <a:endParaRPr lang="zh-CN" altLang="en-US" dirty="0"/>
        </a:p>
      </dgm:t>
    </dgm:pt>
    <dgm:pt modelId="{F02C12B5-A822-4698-B0C0-720EF551E2A5}" type="parTrans" cxnId="{209223CE-94A2-47E6-9110-0E9AA0C54796}">
      <dgm:prSet/>
      <dgm:spPr>
        <a:ln w="19050"/>
      </dgm:spPr>
      <dgm:t>
        <a:bodyPr/>
        <a:lstStyle/>
        <a:p>
          <a:endParaRPr lang="zh-CN" altLang="en-US"/>
        </a:p>
      </dgm:t>
    </dgm:pt>
    <dgm:pt modelId="{E16C1008-FAE2-4D03-B2CE-1ED0D4A151BD}" type="sibTrans" cxnId="{209223CE-94A2-47E6-9110-0E9AA0C54796}">
      <dgm:prSet/>
      <dgm:spPr/>
      <dgm:t>
        <a:bodyPr/>
        <a:lstStyle/>
        <a:p>
          <a:endParaRPr lang="zh-CN" altLang="en-US"/>
        </a:p>
      </dgm:t>
    </dgm:pt>
    <dgm:pt modelId="{961C594A-0D28-4BB6-A040-7C7B8F5B36D1}">
      <dgm:prSet phldrT="[文本]" custT="1"/>
      <dgm:spPr>
        <a:ln w="19050"/>
      </dgm:spPr>
      <dgm:t>
        <a:bodyPr/>
        <a:lstStyle/>
        <a:p>
          <a:pPr>
            <a:lnSpc>
              <a:spcPts val="1680"/>
            </a:lnSpc>
            <a:spcAft>
              <a:spcPts val="0"/>
            </a:spcAft>
            <a:buNone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声学检测</a:t>
          </a:r>
          <a:endParaRPr lang="en-US" altLang="zh-CN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1680"/>
            </a:lnSpc>
            <a:spcAft>
              <a:spcPts val="0"/>
            </a:spcAft>
            <a:buNone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（分辨率受限）</a:t>
          </a:r>
        </a:p>
      </dgm:t>
    </dgm:pt>
    <dgm:pt modelId="{EE7BF914-C11B-45D4-9F3F-1E1CC535057D}" type="parTrans" cxnId="{7999C326-8A00-4D90-9D37-1E8607B7A767}">
      <dgm:prSet/>
      <dgm:spPr>
        <a:ln w="19050"/>
      </dgm:spPr>
      <dgm:t>
        <a:bodyPr/>
        <a:lstStyle/>
        <a:p>
          <a:endParaRPr lang="zh-CN" altLang="en-US"/>
        </a:p>
      </dgm:t>
    </dgm:pt>
    <dgm:pt modelId="{2E8496BD-7F4E-43C7-AFF0-DC49261A2871}" type="sibTrans" cxnId="{7999C326-8A00-4D90-9D37-1E8607B7A767}">
      <dgm:prSet/>
      <dgm:spPr/>
      <dgm:t>
        <a:bodyPr/>
        <a:lstStyle/>
        <a:p>
          <a:endParaRPr lang="zh-CN" altLang="en-US"/>
        </a:p>
      </dgm:t>
    </dgm:pt>
    <dgm:pt modelId="{AEA4C10F-62AA-482C-8FD2-AF5B51670CA8}">
      <dgm:prSet phldrT="[文本]" custT="1"/>
      <dgm:spPr>
        <a:solidFill>
          <a:schemeClr val="bg1">
            <a:lumMod val="85000"/>
          </a:schemeClr>
        </a:solidFill>
        <a:ln w="19050"/>
      </dgm:spPr>
      <dgm:t>
        <a:bodyPr/>
        <a:lstStyle/>
        <a:p>
          <a:pPr>
            <a:lnSpc>
              <a:spcPts val="1680"/>
            </a:lnSpc>
            <a:spcAft>
              <a:spcPts val="0"/>
            </a:spcAft>
            <a:buNone/>
          </a:pPr>
          <a:r>
            <a:rPr lang="en-US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射线检测</a:t>
          </a:r>
          <a:endParaRPr lang="en-US" altLang="zh-CN" sz="1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1680"/>
            </a:lnSpc>
            <a:spcAft>
              <a:spcPts val="0"/>
            </a:spcAft>
            <a:buNone/>
          </a:pPr>
          <a:r>
            <a: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rPr>
            <a:t>（高精度、可穿透）</a:t>
          </a:r>
        </a:p>
      </dgm:t>
    </dgm:pt>
    <dgm:pt modelId="{0B3CFB42-BD71-4C80-9E89-C3B69B565414}" type="parTrans" cxnId="{46CACD2F-17F8-49EC-9327-15C34C938C32}">
      <dgm:prSet/>
      <dgm:spPr>
        <a:ln w="19050"/>
      </dgm:spPr>
      <dgm:t>
        <a:bodyPr/>
        <a:lstStyle/>
        <a:p>
          <a:endParaRPr lang="zh-CN" altLang="en-US"/>
        </a:p>
      </dgm:t>
    </dgm:pt>
    <dgm:pt modelId="{5AAB3ADC-C82A-47D5-AB41-8D4F2501B728}" type="sibTrans" cxnId="{46CACD2F-17F8-49EC-9327-15C34C938C32}">
      <dgm:prSet/>
      <dgm:spPr/>
      <dgm:t>
        <a:bodyPr/>
        <a:lstStyle/>
        <a:p>
          <a:endParaRPr lang="zh-CN" altLang="en-US"/>
        </a:p>
      </dgm:t>
    </dgm:pt>
    <dgm:pt modelId="{FB4264C5-E6CD-4D2B-AC3F-1A6EEAA03813}" type="pres">
      <dgm:prSet presAssocID="{7FBBFDCA-A9B0-4AC0-A1E9-2C5A053592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BFB511-35F7-487C-806F-5583D5D1B070}" type="pres">
      <dgm:prSet presAssocID="{015E7283-914A-43FF-B7D8-E607DAC0C78C}" presName="root1" presStyleCnt="0"/>
      <dgm:spPr/>
    </dgm:pt>
    <dgm:pt modelId="{ED44173A-E55F-49C9-8CBD-C4BDEE497F8F}" type="pres">
      <dgm:prSet presAssocID="{015E7283-914A-43FF-B7D8-E607DAC0C78C}" presName="LevelOneTextNode" presStyleLbl="node0" presStyleIdx="0" presStyleCnt="2" custScaleX="97286" custScaleY="88506">
        <dgm:presLayoutVars>
          <dgm:chPref val="3"/>
        </dgm:presLayoutVars>
      </dgm:prSet>
      <dgm:spPr/>
    </dgm:pt>
    <dgm:pt modelId="{7286F460-6976-438F-8961-35952412E13E}" type="pres">
      <dgm:prSet presAssocID="{015E7283-914A-43FF-B7D8-E607DAC0C78C}" presName="level2hierChild" presStyleCnt="0"/>
      <dgm:spPr/>
    </dgm:pt>
    <dgm:pt modelId="{1D2DECE6-13FF-4DD1-9149-F2663F25E379}" type="pres">
      <dgm:prSet presAssocID="{E230384D-9E55-4D7F-A088-E8EDA49CE877}" presName="conn2-1" presStyleLbl="parChTrans1D2" presStyleIdx="0" presStyleCnt="6"/>
      <dgm:spPr/>
    </dgm:pt>
    <dgm:pt modelId="{135B6E69-8BA0-4F19-A4BB-F0556DD1E3F8}" type="pres">
      <dgm:prSet presAssocID="{E230384D-9E55-4D7F-A088-E8EDA49CE877}" presName="connTx" presStyleLbl="parChTrans1D2" presStyleIdx="0" presStyleCnt="6"/>
      <dgm:spPr/>
    </dgm:pt>
    <dgm:pt modelId="{5B0CB577-A6FC-4804-8E06-E6B6977CEBEE}" type="pres">
      <dgm:prSet presAssocID="{B0BB2E54-675D-4F43-806D-23CBE1FF45A0}" presName="root2" presStyleCnt="0"/>
      <dgm:spPr/>
    </dgm:pt>
    <dgm:pt modelId="{AB93FA70-F4F0-4EB5-98EE-B664A1E60C97}" type="pres">
      <dgm:prSet presAssocID="{B0BB2E54-675D-4F43-806D-23CBE1FF45A0}" presName="LevelTwoTextNode" presStyleLbl="node2" presStyleIdx="0" presStyleCnt="6" custScaleY="46987">
        <dgm:presLayoutVars>
          <dgm:chPref val="3"/>
        </dgm:presLayoutVars>
      </dgm:prSet>
      <dgm:spPr/>
    </dgm:pt>
    <dgm:pt modelId="{BF74E1DF-1928-41EF-9179-45779294B359}" type="pres">
      <dgm:prSet presAssocID="{B0BB2E54-675D-4F43-806D-23CBE1FF45A0}" presName="level3hierChild" presStyleCnt="0"/>
      <dgm:spPr/>
    </dgm:pt>
    <dgm:pt modelId="{D6ECB418-5C90-459C-964C-9C3975C45D72}" type="pres">
      <dgm:prSet presAssocID="{46DC1248-36C5-4651-B24A-BBBD5B3DC20E}" presName="conn2-1" presStyleLbl="parChTrans1D2" presStyleIdx="1" presStyleCnt="6"/>
      <dgm:spPr/>
    </dgm:pt>
    <dgm:pt modelId="{BB572F64-86EE-49F4-BB00-F3072C6E222F}" type="pres">
      <dgm:prSet presAssocID="{46DC1248-36C5-4651-B24A-BBBD5B3DC20E}" presName="connTx" presStyleLbl="parChTrans1D2" presStyleIdx="1" presStyleCnt="6"/>
      <dgm:spPr/>
    </dgm:pt>
    <dgm:pt modelId="{C2A9C285-8622-4215-9C57-4148518ED914}" type="pres">
      <dgm:prSet presAssocID="{42E7D521-89F3-4404-85ED-D7D89FD87C5A}" presName="root2" presStyleCnt="0"/>
      <dgm:spPr/>
    </dgm:pt>
    <dgm:pt modelId="{4B8DD460-FFCF-4CC2-A2A9-72C5DDBE31D8}" type="pres">
      <dgm:prSet presAssocID="{42E7D521-89F3-4404-85ED-D7D89FD87C5A}" presName="LevelTwoTextNode" presStyleLbl="node2" presStyleIdx="1" presStyleCnt="6" custScaleY="42174">
        <dgm:presLayoutVars>
          <dgm:chPref val="3"/>
        </dgm:presLayoutVars>
      </dgm:prSet>
      <dgm:spPr/>
    </dgm:pt>
    <dgm:pt modelId="{1F1F17FB-88ED-45DD-8365-BF61BB7B6C71}" type="pres">
      <dgm:prSet presAssocID="{42E7D521-89F3-4404-85ED-D7D89FD87C5A}" presName="level3hierChild" presStyleCnt="0"/>
      <dgm:spPr/>
    </dgm:pt>
    <dgm:pt modelId="{8DE6FA55-5FB0-4B89-B12B-0DB1C9B07552}" type="pres">
      <dgm:prSet presAssocID="{37E70436-487C-4875-A594-CD5C1EE5379C}" presName="root1" presStyleCnt="0"/>
      <dgm:spPr/>
    </dgm:pt>
    <dgm:pt modelId="{8723C71F-6B4E-4F82-B244-286DC28EDCD0}" type="pres">
      <dgm:prSet presAssocID="{37E70436-487C-4875-A594-CD5C1EE5379C}" presName="LevelOneTextNode" presStyleLbl="node0" presStyleIdx="1" presStyleCnt="2" custScaleX="96740" custLinFactNeighborX="-903" custLinFactNeighborY="32">
        <dgm:presLayoutVars>
          <dgm:chPref val="3"/>
        </dgm:presLayoutVars>
      </dgm:prSet>
      <dgm:spPr/>
    </dgm:pt>
    <dgm:pt modelId="{473C4B80-8785-469B-932E-D43D728F3AB1}" type="pres">
      <dgm:prSet presAssocID="{37E70436-487C-4875-A594-CD5C1EE5379C}" presName="level2hierChild" presStyleCnt="0"/>
      <dgm:spPr/>
    </dgm:pt>
    <dgm:pt modelId="{5B065AD4-0ACC-4E63-8ACD-4FBA624CE6F7}" type="pres">
      <dgm:prSet presAssocID="{673DE878-943C-4EED-BDF6-17052F546CEB}" presName="conn2-1" presStyleLbl="parChTrans1D2" presStyleIdx="2" presStyleCnt="6"/>
      <dgm:spPr/>
    </dgm:pt>
    <dgm:pt modelId="{36B5C42F-10AA-4337-B17C-C7B75AE8230E}" type="pres">
      <dgm:prSet presAssocID="{673DE878-943C-4EED-BDF6-17052F546CEB}" presName="connTx" presStyleLbl="parChTrans1D2" presStyleIdx="2" presStyleCnt="6"/>
      <dgm:spPr/>
    </dgm:pt>
    <dgm:pt modelId="{C766EF64-3DB0-44D3-A7BC-42EF9646908D}" type="pres">
      <dgm:prSet presAssocID="{67256682-A7A4-46C6-B6EB-D5E23F0964D0}" presName="root2" presStyleCnt="0"/>
      <dgm:spPr/>
    </dgm:pt>
    <dgm:pt modelId="{21A2157C-C879-42BE-A21A-97DE339913E2}" type="pres">
      <dgm:prSet presAssocID="{67256682-A7A4-46C6-B6EB-D5E23F0964D0}" presName="LevelTwoTextNode" presStyleLbl="node2" presStyleIdx="2" presStyleCnt="6" custScaleY="76867">
        <dgm:presLayoutVars>
          <dgm:chPref val="3"/>
        </dgm:presLayoutVars>
      </dgm:prSet>
      <dgm:spPr/>
    </dgm:pt>
    <dgm:pt modelId="{C4ED516C-71F5-472E-9E66-319AA3A31076}" type="pres">
      <dgm:prSet presAssocID="{67256682-A7A4-46C6-B6EB-D5E23F0964D0}" presName="level3hierChild" presStyleCnt="0"/>
      <dgm:spPr/>
    </dgm:pt>
    <dgm:pt modelId="{B341B74A-FBE8-4FA0-8A59-F6C9A3AA89A2}" type="pres">
      <dgm:prSet presAssocID="{F02C12B5-A822-4698-B0C0-720EF551E2A5}" presName="conn2-1" presStyleLbl="parChTrans1D2" presStyleIdx="3" presStyleCnt="6"/>
      <dgm:spPr/>
    </dgm:pt>
    <dgm:pt modelId="{5A663D5F-152D-4B0B-ACAB-7ECF9AF1C731}" type="pres">
      <dgm:prSet presAssocID="{F02C12B5-A822-4698-B0C0-720EF551E2A5}" presName="connTx" presStyleLbl="parChTrans1D2" presStyleIdx="3" presStyleCnt="6"/>
      <dgm:spPr/>
    </dgm:pt>
    <dgm:pt modelId="{9E70D51F-CA37-4A57-B89F-D7C7291CA018}" type="pres">
      <dgm:prSet presAssocID="{5F32DA28-B31E-4DCA-9E03-6EFB1BBB7ACE}" presName="root2" presStyleCnt="0"/>
      <dgm:spPr/>
    </dgm:pt>
    <dgm:pt modelId="{3C4FB2E2-97CC-4490-A2A1-83BD8F0BCEB5}" type="pres">
      <dgm:prSet presAssocID="{5F32DA28-B31E-4DCA-9E03-6EFB1BBB7ACE}" presName="LevelTwoTextNode" presStyleLbl="node2" presStyleIdx="3" presStyleCnt="6" custScaleY="78629">
        <dgm:presLayoutVars>
          <dgm:chPref val="3"/>
        </dgm:presLayoutVars>
      </dgm:prSet>
      <dgm:spPr/>
    </dgm:pt>
    <dgm:pt modelId="{F632D3F9-B49B-41F5-BF42-61D1AD232446}" type="pres">
      <dgm:prSet presAssocID="{5F32DA28-B31E-4DCA-9E03-6EFB1BBB7ACE}" presName="level3hierChild" presStyleCnt="0"/>
      <dgm:spPr/>
    </dgm:pt>
    <dgm:pt modelId="{1517DE36-0690-4196-92C9-836D753F16DE}" type="pres">
      <dgm:prSet presAssocID="{EE7BF914-C11B-45D4-9F3F-1E1CC535057D}" presName="conn2-1" presStyleLbl="parChTrans1D2" presStyleIdx="4" presStyleCnt="6"/>
      <dgm:spPr/>
    </dgm:pt>
    <dgm:pt modelId="{9A540FD0-432C-47CB-A7BA-E80C3CA29A9F}" type="pres">
      <dgm:prSet presAssocID="{EE7BF914-C11B-45D4-9F3F-1E1CC535057D}" presName="connTx" presStyleLbl="parChTrans1D2" presStyleIdx="4" presStyleCnt="6"/>
      <dgm:spPr/>
    </dgm:pt>
    <dgm:pt modelId="{31FF573A-BF63-41EF-B59C-1272D23DA814}" type="pres">
      <dgm:prSet presAssocID="{961C594A-0D28-4BB6-A040-7C7B8F5B36D1}" presName="root2" presStyleCnt="0"/>
      <dgm:spPr/>
    </dgm:pt>
    <dgm:pt modelId="{09BB455E-FA91-40EB-B077-DF67741EBDFF}" type="pres">
      <dgm:prSet presAssocID="{961C594A-0D28-4BB6-A040-7C7B8F5B36D1}" presName="LevelTwoTextNode" presStyleLbl="node2" presStyleIdx="4" presStyleCnt="6" custScaleY="73668">
        <dgm:presLayoutVars>
          <dgm:chPref val="3"/>
        </dgm:presLayoutVars>
      </dgm:prSet>
      <dgm:spPr/>
    </dgm:pt>
    <dgm:pt modelId="{C42D3E2B-60EF-4AAA-89F3-50E47BD23D36}" type="pres">
      <dgm:prSet presAssocID="{961C594A-0D28-4BB6-A040-7C7B8F5B36D1}" presName="level3hierChild" presStyleCnt="0"/>
      <dgm:spPr/>
    </dgm:pt>
    <dgm:pt modelId="{37F4EB1B-5A49-4A9A-80FB-F76EF26FF167}" type="pres">
      <dgm:prSet presAssocID="{0B3CFB42-BD71-4C80-9E89-C3B69B565414}" presName="conn2-1" presStyleLbl="parChTrans1D2" presStyleIdx="5" presStyleCnt="6"/>
      <dgm:spPr/>
    </dgm:pt>
    <dgm:pt modelId="{B8E27B4C-C665-4887-B7B8-F4BA13DC7CEB}" type="pres">
      <dgm:prSet presAssocID="{0B3CFB42-BD71-4C80-9E89-C3B69B565414}" presName="connTx" presStyleLbl="parChTrans1D2" presStyleIdx="5" presStyleCnt="6"/>
      <dgm:spPr/>
    </dgm:pt>
    <dgm:pt modelId="{E58DF023-C7F1-497B-9531-4F8820C50B0F}" type="pres">
      <dgm:prSet presAssocID="{AEA4C10F-62AA-482C-8FD2-AF5B51670CA8}" presName="root2" presStyleCnt="0"/>
      <dgm:spPr/>
    </dgm:pt>
    <dgm:pt modelId="{E9316A6D-6C74-47AF-82B5-9284D6EEDE35}" type="pres">
      <dgm:prSet presAssocID="{AEA4C10F-62AA-482C-8FD2-AF5B51670CA8}" presName="LevelTwoTextNode" presStyleLbl="node2" presStyleIdx="5" presStyleCnt="6" custScaleY="84824">
        <dgm:presLayoutVars>
          <dgm:chPref val="3"/>
        </dgm:presLayoutVars>
      </dgm:prSet>
      <dgm:spPr/>
    </dgm:pt>
    <dgm:pt modelId="{9083B7A0-7129-4C4C-93D1-B781093D293A}" type="pres">
      <dgm:prSet presAssocID="{AEA4C10F-62AA-482C-8FD2-AF5B51670CA8}" presName="level3hierChild" presStyleCnt="0"/>
      <dgm:spPr/>
    </dgm:pt>
  </dgm:ptLst>
  <dgm:cxnLst>
    <dgm:cxn modelId="{9DAB270A-1C44-4138-83C1-78B9F6706A31}" type="presOf" srcId="{EE7BF914-C11B-45D4-9F3F-1E1CC535057D}" destId="{1517DE36-0690-4196-92C9-836D753F16DE}" srcOrd="0" destOrd="0" presId="urn:microsoft.com/office/officeart/2005/8/layout/hierarchy2"/>
    <dgm:cxn modelId="{D16A5D0B-89ED-4C85-8833-E474F0D76CDF}" type="presOf" srcId="{673DE878-943C-4EED-BDF6-17052F546CEB}" destId="{5B065AD4-0ACC-4E63-8ACD-4FBA624CE6F7}" srcOrd="0" destOrd="0" presId="urn:microsoft.com/office/officeart/2005/8/layout/hierarchy2"/>
    <dgm:cxn modelId="{190CA912-88D1-4C09-A85E-1F39F6C50509}" srcId="{7FBBFDCA-A9B0-4AC0-A1E9-2C5A053592B2}" destId="{015E7283-914A-43FF-B7D8-E607DAC0C78C}" srcOrd="0" destOrd="0" parTransId="{450C9893-88FC-47F8-8B91-8EA96AC89BF9}" sibTransId="{0A4BA815-84F0-4FA7-B692-AFB8F948CDCF}"/>
    <dgm:cxn modelId="{1F8F8122-5F9E-44CF-88A3-0E12E3BE7B40}" type="presOf" srcId="{961C594A-0D28-4BB6-A040-7C7B8F5B36D1}" destId="{09BB455E-FA91-40EB-B077-DF67741EBDFF}" srcOrd="0" destOrd="0" presId="urn:microsoft.com/office/officeart/2005/8/layout/hierarchy2"/>
    <dgm:cxn modelId="{7999C326-8A00-4D90-9D37-1E8607B7A767}" srcId="{37E70436-487C-4875-A594-CD5C1EE5379C}" destId="{961C594A-0D28-4BB6-A040-7C7B8F5B36D1}" srcOrd="2" destOrd="0" parTransId="{EE7BF914-C11B-45D4-9F3F-1E1CC535057D}" sibTransId="{2E8496BD-7F4E-43C7-AFF0-DC49261A2871}"/>
    <dgm:cxn modelId="{E0003B27-79D4-4A92-8633-DBE426180164}" type="presOf" srcId="{7FBBFDCA-A9B0-4AC0-A1E9-2C5A053592B2}" destId="{FB4264C5-E6CD-4D2B-AC3F-1A6EEAA03813}" srcOrd="0" destOrd="0" presId="urn:microsoft.com/office/officeart/2005/8/layout/hierarchy2"/>
    <dgm:cxn modelId="{598BEA2B-0387-403D-BF87-EF4172098E02}" type="presOf" srcId="{015E7283-914A-43FF-B7D8-E607DAC0C78C}" destId="{ED44173A-E55F-49C9-8CBD-C4BDEE497F8F}" srcOrd="0" destOrd="0" presId="urn:microsoft.com/office/officeart/2005/8/layout/hierarchy2"/>
    <dgm:cxn modelId="{46CACD2F-17F8-49EC-9327-15C34C938C32}" srcId="{37E70436-487C-4875-A594-CD5C1EE5379C}" destId="{AEA4C10F-62AA-482C-8FD2-AF5B51670CA8}" srcOrd="3" destOrd="0" parTransId="{0B3CFB42-BD71-4C80-9E89-C3B69B565414}" sibTransId="{5AAB3ADC-C82A-47D5-AB41-8D4F2501B728}"/>
    <dgm:cxn modelId="{652F8C36-5015-4E8B-849C-B2AEF7E17145}" type="presOf" srcId="{F02C12B5-A822-4698-B0C0-720EF551E2A5}" destId="{B341B74A-FBE8-4FA0-8A59-F6C9A3AA89A2}" srcOrd="0" destOrd="0" presId="urn:microsoft.com/office/officeart/2005/8/layout/hierarchy2"/>
    <dgm:cxn modelId="{6969FA5E-85D6-4FE9-8EB9-8816886E926C}" srcId="{015E7283-914A-43FF-B7D8-E607DAC0C78C}" destId="{B0BB2E54-675D-4F43-806D-23CBE1FF45A0}" srcOrd="0" destOrd="0" parTransId="{E230384D-9E55-4D7F-A088-E8EDA49CE877}" sibTransId="{734BF716-B920-4EF7-A7B6-EE2BF82B7FE2}"/>
    <dgm:cxn modelId="{DDD19049-F3D9-4214-B113-E016E0825D74}" type="presOf" srcId="{46DC1248-36C5-4651-B24A-BBBD5B3DC20E}" destId="{D6ECB418-5C90-459C-964C-9C3975C45D72}" srcOrd="0" destOrd="0" presId="urn:microsoft.com/office/officeart/2005/8/layout/hierarchy2"/>
    <dgm:cxn modelId="{F3D4D66A-CE47-498A-8046-E07BE2825328}" srcId="{7FBBFDCA-A9B0-4AC0-A1E9-2C5A053592B2}" destId="{37E70436-487C-4875-A594-CD5C1EE5379C}" srcOrd="1" destOrd="0" parTransId="{DCE28B30-FB82-4588-BB65-670F055A9C3A}" sibTransId="{C887ACED-019A-4007-B44C-ADCF3B7890D6}"/>
    <dgm:cxn modelId="{77F5A04C-657C-4AED-930D-CA2A77923FE9}" type="presOf" srcId="{46DC1248-36C5-4651-B24A-BBBD5B3DC20E}" destId="{BB572F64-86EE-49F4-BB00-F3072C6E222F}" srcOrd="1" destOrd="0" presId="urn:microsoft.com/office/officeart/2005/8/layout/hierarchy2"/>
    <dgm:cxn modelId="{B5A6584D-5E1D-415D-9208-60D530C5067B}" type="presOf" srcId="{673DE878-943C-4EED-BDF6-17052F546CEB}" destId="{36B5C42F-10AA-4337-B17C-C7B75AE8230E}" srcOrd="1" destOrd="0" presId="urn:microsoft.com/office/officeart/2005/8/layout/hierarchy2"/>
    <dgm:cxn modelId="{DC25A77A-461E-4B51-8A81-5E17E1BF6C45}" type="presOf" srcId="{0B3CFB42-BD71-4C80-9E89-C3B69B565414}" destId="{37F4EB1B-5A49-4A9A-80FB-F76EF26FF167}" srcOrd="0" destOrd="0" presId="urn:microsoft.com/office/officeart/2005/8/layout/hierarchy2"/>
    <dgm:cxn modelId="{1D43DF7C-C088-4FF1-89F5-8C3AD295D68A}" type="presOf" srcId="{5F32DA28-B31E-4DCA-9E03-6EFB1BBB7ACE}" destId="{3C4FB2E2-97CC-4490-A2A1-83BD8F0BCEB5}" srcOrd="0" destOrd="0" presId="urn:microsoft.com/office/officeart/2005/8/layout/hierarchy2"/>
    <dgm:cxn modelId="{E8E3037E-92DF-41BD-830D-299BA33A4594}" type="presOf" srcId="{F02C12B5-A822-4698-B0C0-720EF551E2A5}" destId="{5A663D5F-152D-4B0B-ACAB-7ECF9AF1C731}" srcOrd="1" destOrd="0" presId="urn:microsoft.com/office/officeart/2005/8/layout/hierarchy2"/>
    <dgm:cxn modelId="{107ABD83-CC95-4422-A02C-4DA65D5819B0}" type="presOf" srcId="{E230384D-9E55-4D7F-A088-E8EDA49CE877}" destId="{1D2DECE6-13FF-4DD1-9149-F2663F25E379}" srcOrd="0" destOrd="0" presId="urn:microsoft.com/office/officeart/2005/8/layout/hierarchy2"/>
    <dgm:cxn modelId="{3D7C5386-22A8-48E4-887B-0F12BA0F0AC9}" type="presOf" srcId="{E230384D-9E55-4D7F-A088-E8EDA49CE877}" destId="{135B6E69-8BA0-4F19-A4BB-F0556DD1E3F8}" srcOrd="1" destOrd="0" presId="urn:microsoft.com/office/officeart/2005/8/layout/hierarchy2"/>
    <dgm:cxn modelId="{3D6EAF9D-CB5C-4726-AD18-E4D33274DC2B}" srcId="{37E70436-487C-4875-A594-CD5C1EE5379C}" destId="{67256682-A7A4-46C6-B6EB-D5E23F0964D0}" srcOrd="0" destOrd="0" parTransId="{673DE878-943C-4EED-BDF6-17052F546CEB}" sibTransId="{FEB828A3-ED72-49D9-B598-8F090D100620}"/>
    <dgm:cxn modelId="{A01208B0-B884-4AF1-8CF2-A59C54F6A2C9}" type="presOf" srcId="{67256682-A7A4-46C6-B6EB-D5E23F0964D0}" destId="{21A2157C-C879-42BE-A21A-97DE339913E2}" srcOrd="0" destOrd="0" presId="urn:microsoft.com/office/officeart/2005/8/layout/hierarchy2"/>
    <dgm:cxn modelId="{F009BABE-907C-4FE9-B3AD-B9248ACE34C8}" type="presOf" srcId="{B0BB2E54-675D-4F43-806D-23CBE1FF45A0}" destId="{AB93FA70-F4F0-4EB5-98EE-B664A1E60C97}" srcOrd="0" destOrd="0" presId="urn:microsoft.com/office/officeart/2005/8/layout/hierarchy2"/>
    <dgm:cxn modelId="{3ED8A7BF-6DB9-4E7E-8019-CAB65290EA01}" type="presOf" srcId="{AEA4C10F-62AA-482C-8FD2-AF5B51670CA8}" destId="{E9316A6D-6C74-47AF-82B5-9284D6EEDE35}" srcOrd="0" destOrd="0" presId="urn:microsoft.com/office/officeart/2005/8/layout/hierarchy2"/>
    <dgm:cxn modelId="{DA9521C3-7F33-46BD-8EEB-AF6D91778E9B}" type="presOf" srcId="{EE7BF914-C11B-45D4-9F3F-1E1CC535057D}" destId="{9A540FD0-432C-47CB-A7BA-E80C3CA29A9F}" srcOrd="1" destOrd="0" presId="urn:microsoft.com/office/officeart/2005/8/layout/hierarchy2"/>
    <dgm:cxn modelId="{209223CE-94A2-47E6-9110-0E9AA0C54796}" srcId="{37E70436-487C-4875-A594-CD5C1EE5379C}" destId="{5F32DA28-B31E-4DCA-9E03-6EFB1BBB7ACE}" srcOrd="1" destOrd="0" parTransId="{F02C12B5-A822-4698-B0C0-720EF551E2A5}" sibTransId="{E16C1008-FAE2-4D03-B2CE-1ED0D4A151BD}"/>
    <dgm:cxn modelId="{F070E3D8-45F0-4098-AED3-282E86BDD620}" type="presOf" srcId="{42E7D521-89F3-4404-85ED-D7D89FD87C5A}" destId="{4B8DD460-FFCF-4CC2-A2A9-72C5DDBE31D8}" srcOrd="0" destOrd="0" presId="urn:microsoft.com/office/officeart/2005/8/layout/hierarchy2"/>
    <dgm:cxn modelId="{9E983DE2-F09B-4D87-82FB-476227906A48}" srcId="{015E7283-914A-43FF-B7D8-E607DAC0C78C}" destId="{42E7D521-89F3-4404-85ED-D7D89FD87C5A}" srcOrd="1" destOrd="0" parTransId="{46DC1248-36C5-4651-B24A-BBBD5B3DC20E}" sibTransId="{AA501C7E-400C-40FB-AB74-13A3BC96902A}"/>
    <dgm:cxn modelId="{5F8C60F1-100A-474D-BE8B-B893696A5F9C}" type="presOf" srcId="{37E70436-487C-4875-A594-CD5C1EE5379C}" destId="{8723C71F-6B4E-4F82-B244-286DC28EDCD0}" srcOrd="0" destOrd="0" presId="urn:microsoft.com/office/officeart/2005/8/layout/hierarchy2"/>
    <dgm:cxn modelId="{72D672FF-62A3-4832-818A-D68E17B4BA9A}" type="presOf" srcId="{0B3CFB42-BD71-4C80-9E89-C3B69B565414}" destId="{B8E27B4C-C665-4887-B7B8-F4BA13DC7CEB}" srcOrd="1" destOrd="0" presId="urn:microsoft.com/office/officeart/2005/8/layout/hierarchy2"/>
    <dgm:cxn modelId="{8F82A27F-814D-4513-B504-A3F34FD2998B}" type="presParOf" srcId="{FB4264C5-E6CD-4D2B-AC3F-1A6EEAA03813}" destId="{38BFB511-35F7-487C-806F-5583D5D1B070}" srcOrd="0" destOrd="0" presId="urn:microsoft.com/office/officeart/2005/8/layout/hierarchy2"/>
    <dgm:cxn modelId="{79D07A3C-66E8-49CB-84FA-6CE73AE70E73}" type="presParOf" srcId="{38BFB511-35F7-487C-806F-5583D5D1B070}" destId="{ED44173A-E55F-49C9-8CBD-C4BDEE497F8F}" srcOrd="0" destOrd="0" presId="urn:microsoft.com/office/officeart/2005/8/layout/hierarchy2"/>
    <dgm:cxn modelId="{BAA85683-6DC6-4602-84BB-8F0C8F6646BB}" type="presParOf" srcId="{38BFB511-35F7-487C-806F-5583D5D1B070}" destId="{7286F460-6976-438F-8961-35952412E13E}" srcOrd="1" destOrd="0" presId="urn:microsoft.com/office/officeart/2005/8/layout/hierarchy2"/>
    <dgm:cxn modelId="{B3C1CA3E-6082-40E5-8BC3-274140C4C382}" type="presParOf" srcId="{7286F460-6976-438F-8961-35952412E13E}" destId="{1D2DECE6-13FF-4DD1-9149-F2663F25E379}" srcOrd="0" destOrd="0" presId="urn:microsoft.com/office/officeart/2005/8/layout/hierarchy2"/>
    <dgm:cxn modelId="{CE1D690E-F2BF-4BCA-A1C4-2E2F9D53A37D}" type="presParOf" srcId="{1D2DECE6-13FF-4DD1-9149-F2663F25E379}" destId="{135B6E69-8BA0-4F19-A4BB-F0556DD1E3F8}" srcOrd="0" destOrd="0" presId="urn:microsoft.com/office/officeart/2005/8/layout/hierarchy2"/>
    <dgm:cxn modelId="{D1AA1547-97A5-4E7F-8FCA-8E7BB34DD181}" type="presParOf" srcId="{7286F460-6976-438F-8961-35952412E13E}" destId="{5B0CB577-A6FC-4804-8E06-E6B6977CEBEE}" srcOrd="1" destOrd="0" presId="urn:microsoft.com/office/officeart/2005/8/layout/hierarchy2"/>
    <dgm:cxn modelId="{716E2192-934A-4902-959E-73AF9E3A0FF6}" type="presParOf" srcId="{5B0CB577-A6FC-4804-8E06-E6B6977CEBEE}" destId="{AB93FA70-F4F0-4EB5-98EE-B664A1E60C97}" srcOrd="0" destOrd="0" presId="urn:microsoft.com/office/officeart/2005/8/layout/hierarchy2"/>
    <dgm:cxn modelId="{787306AE-B50E-41C4-B459-B5EE87F17D03}" type="presParOf" srcId="{5B0CB577-A6FC-4804-8E06-E6B6977CEBEE}" destId="{BF74E1DF-1928-41EF-9179-45779294B359}" srcOrd="1" destOrd="0" presId="urn:microsoft.com/office/officeart/2005/8/layout/hierarchy2"/>
    <dgm:cxn modelId="{022DC3A8-9FF5-4023-B07C-CCB801AF72F8}" type="presParOf" srcId="{7286F460-6976-438F-8961-35952412E13E}" destId="{D6ECB418-5C90-459C-964C-9C3975C45D72}" srcOrd="2" destOrd="0" presId="urn:microsoft.com/office/officeart/2005/8/layout/hierarchy2"/>
    <dgm:cxn modelId="{3E2A0FBD-F5ED-4E94-B98A-4EAE566D9B28}" type="presParOf" srcId="{D6ECB418-5C90-459C-964C-9C3975C45D72}" destId="{BB572F64-86EE-49F4-BB00-F3072C6E222F}" srcOrd="0" destOrd="0" presId="urn:microsoft.com/office/officeart/2005/8/layout/hierarchy2"/>
    <dgm:cxn modelId="{4DD6F47C-C9FA-422F-9D23-245BFEE059C3}" type="presParOf" srcId="{7286F460-6976-438F-8961-35952412E13E}" destId="{C2A9C285-8622-4215-9C57-4148518ED914}" srcOrd="3" destOrd="0" presId="urn:microsoft.com/office/officeart/2005/8/layout/hierarchy2"/>
    <dgm:cxn modelId="{841A9E69-8606-48F2-8B17-B525076BEDF3}" type="presParOf" srcId="{C2A9C285-8622-4215-9C57-4148518ED914}" destId="{4B8DD460-FFCF-4CC2-A2A9-72C5DDBE31D8}" srcOrd="0" destOrd="0" presId="urn:microsoft.com/office/officeart/2005/8/layout/hierarchy2"/>
    <dgm:cxn modelId="{F3FE3791-B95B-4A4B-B626-42C7634D03BA}" type="presParOf" srcId="{C2A9C285-8622-4215-9C57-4148518ED914}" destId="{1F1F17FB-88ED-45DD-8365-BF61BB7B6C71}" srcOrd="1" destOrd="0" presId="urn:microsoft.com/office/officeart/2005/8/layout/hierarchy2"/>
    <dgm:cxn modelId="{2224F5CA-4BE3-454C-8D4E-B7003B0D55D7}" type="presParOf" srcId="{FB4264C5-E6CD-4D2B-AC3F-1A6EEAA03813}" destId="{8DE6FA55-5FB0-4B89-B12B-0DB1C9B07552}" srcOrd="1" destOrd="0" presId="urn:microsoft.com/office/officeart/2005/8/layout/hierarchy2"/>
    <dgm:cxn modelId="{F308572D-1BE2-4AEB-942C-AAFB6A4FDFA6}" type="presParOf" srcId="{8DE6FA55-5FB0-4B89-B12B-0DB1C9B07552}" destId="{8723C71F-6B4E-4F82-B244-286DC28EDCD0}" srcOrd="0" destOrd="0" presId="urn:microsoft.com/office/officeart/2005/8/layout/hierarchy2"/>
    <dgm:cxn modelId="{365C75E8-24A6-4B2F-9EA0-2EA732D79C19}" type="presParOf" srcId="{8DE6FA55-5FB0-4B89-B12B-0DB1C9B07552}" destId="{473C4B80-8785-469B-932E-D43D728F3AB1}" srcOrd="1" destOrd="0" presId="urn:microsoft.com/office/officeart/2005/8/layout/hierarchy2"/>
    <dgm:cxn modelId="{EA12154A-A342-4C78-A386-6F875170201B}" type="presParOf" srcId="{473C4B80-8785-469B-932E-D43D728F3AB1}" destId="{5B065AD4-0ACC-4E63-8ACD-4FBA624CE6F7}" srcOrd="0" destOrd="0" presId="urn:microsoft.com/office/officeart/2005/8/layout/hierarchy2"/>
    <dgm:cxn modelId="{D1AC6CA6-3C0C-448C-95B3-1443E92C711D}" type="presParOf" srcId="{5B065AD4-0ACC-4E63-8ACD-4FBA624CE6F7}" destId="{36B5C42F-10AA-4337-B17C-C7B75AE8230E}" srcOrd="0" destOrd="0" presId="urn:microsoft.com/office/officeart/2005/8/layout/hierarchy2"/>
    <dgm:cxn modelId="{E0130C76-B9E6-4792-9CCC-4CEB494FD295}" type="presParOf" srcId="{473C4B80-8785-469B-932E-D43D728F3AB1}" destId="{C766EF64-3DB0-44D3-A7BC-42EF9646908D}" srcOrd="1" destOrd="0" presId="urn:microsoft.com/office/officeart/2005/8/layout/hierarchy2"/>
    <dgm:cxn modelId="{60A40870-9A14-4C10-B904-F46E9AE5C85A}" type="presParOf" srcId="{C766EF64-3DB0-44D3-A7BC-42EF9646908D}" destId="{21A2157C-C879-42BE-A21A-97DE339913E2}" srcOrd="0" destOrd="0" presId="urn:microsoft.com/office/officeart/2005/8/layout/hierarchy2"/>
    <dgm:cxn modelId="{B42900C7-916B-4873-A90B-DF170B383FE2}" type="presParOf" srcId="{C766EF64-3DB0-44D3-A7BC-42EF9646908D}" destId="{C4ED516C-71F5-472E-9E66-319AA3A31076}" srcOrd="1" destOrd="0" presId="urn:microsoft.com/office/officeart/2005/8/layout/hierarchy2"/>
    <dgm:cxn modelId="{F1FB6F18-8FFE-4DFF-84E3-E1EB5BD5C2B9}" type="presParOf" srcId="{473C4B80-8785-469B-932E-D43D728F3AB1}" destId="{B341B74A-FBE8-4FA0-8A59-F6C9A3AA89A2}" srcOrd="2" destOrd="0" presId="urn:microsoft.com/office/officeart/2005/8/layout/hierarchy2"/>
    <dgm:cxn modelId="{A9D016EB-82C0-476D-89B8-F2C3EC1FFBCE}" type="presParOf" srcId="{B341B74A-FBE8-4FA0-8A59-F6C9A3AA89A2}" destId="{5A663D5F-152D-4B0B-ACAB-7ECF9AF1C731}" srcOrd="0" destOrd="0" presId="urn:microsoft.com/office/officeart/2005/8/layout/hierarchy2"/>
    <dgm:cxn modelId="{FF1E10D1-3E3E-4484-8B82-1EDF351E220D}" type="presParOf" srcId="{473C4B80-8785-469B-932E-D43D728F3AB1}" destId="{9E70D51F-CA37-4A57-B89F-D7C7291CA018}" srcOrd="3" destOrd="0" presId="urn:microsoft.com/office/officeart/2005/8/layout/hierarchy2"/>
    <dgm:cxn modelId="{50AC15BF-4907-46BC-9E96-F10037CEF860}" type="presParOf" srcId="{9E70D51F-CA37-4A57-B89F-D7C7291CA018}" destId="{3C4FB2E2-97CC-4490-A2A1-83BD8F0BCEB5}" srcOrd="0" destOrd="0" presId="urn:microsoft.com/office/officeart/2005/8/layout/hierarchy2"/>
    <dgm:cxn modelId="{2B10537D-0447-402A-916B-4BDE4FC36EFF}" type="presParOf" srcId="{9E70D51F-CA37-4A57-B89F-D7C7291CA018}" destId="{F632D3F9-B49B-41F5-BF42-61D1AD232446}" srcOrd="1" destOrd="0" presId="urn:microsoft.com/office/officeart/2005/8/layout/hierarchy2"/>
    <dgm:cxn modelId="{5B24D60F-B461-40C8-A409-E2BB70AF20CE}" type="presParOf" srcId="{473C4B80-8785-469B-932E-D43D728F3AB1}" destId="{1517DE36-0690-4196-92C9-836D753F16DE}" srcOrd="4" destOrd="0" presId="urn:microsoft.com/office/officeart/2005/8/layout/hierarchy2"/>
    <dgm:cxn modelId="{0B519983-F730-4694-960E-42F61E6EB7FD}" type="presParOf" srcId="{1517DE36-0690-4196-92C9-836D753F16DE}" destId="{9A540FD0-432C-47CB-A7BA-E80C3CA29A9F}" srcOrd="0" destOrd="0" presId="urn:microsoft.com/office/officeart/2005/8/layout/hierarchy2"/>
    <dgm:cxn modelId="{7319F878-1271-4683-ABE7-A090019589A5}" type="presParOf" srcId="{473C4B80-8785-469B-932E-D43D728F3AB1}" destId="{31FF573A-BF63-41EF-B59C-1272D23DA814}" srcOrd="5" destOrd="0" presId="urn:microsoft.com/office/officeart/2005/8/layout/hierarchy2"/>
    <dgm:cxn modelId="{118C0102-13B2-4A05-9611-C3B87836AEC0}" type="presParOf" srcId="{31FF573A-BF63-41EF-B59C-1272D23DA814}" destId="{09BB455E-FA91-40EB-B077-DF67741EBDFF}" srcOrd="0" destOrd="0" presId="urn:microsoft.com/office/officeart/2005/8/layout/hierarchy2"/>
    <dgm:cxn modelId="{E19910EF-D8BB-4008-BA91-A14EC1C1D7EA}" type="presParOf" srcId="{31FF573A-BF63-41EF-B59C-1272D23DA814}" destId="{C42D3E2B-60EF-4AAA-89F3-50E47BD23D36}" srcOrd="1" destOrd="0" presId="urn:microsoft.com/office/officeart/2005/8/layout/hierarchy2"/>
    <dgm:cxn modelId="{620612B3-60FD-4233-9CBA-1FA367A5924B}" type="presParOf" srcId="{473C4B80-8785-469B-932E-D43D728F3AB1}" destId="{37F4EB1B-5A49-4A9A-80FB-F76EF26FF167}" srcOrd="6" destOrd="0" presId="urn:microsoft.com/office/officeart/2005/8/layout/hierarchy2"/>
    <dgm:cxn modelId="{09471E5E-00FB-4E8A-9511-5308C7723840}" type="presParOf" srcId="{37F4EB1B-5A49-4A9A-80FB-F76EF26FF167}" destId="{B8E27B4C-C665-4887-B7B8-F4BA13DC7CEB}" srcOrd="0" destOrd="0" presId="urn:microsoft.com/office/officeart/2005/8/layout/hierarchy2"/>
    <dgm:cxn modelId="{D1666822-76A3-4F46-A07F-0D9599E7355E}" type="presParOf" srcId="{473C4B80-8785-469B-932E-D43D728F3AB1}" destId="{E58DF023-C7F1-497B-9531-4F8820C50B0F}" srcOrd="7" destOrd="0" presId="urn:microsoft.com/office/officeart/2005/8/layout/hierarchy2"/>
    <dgm:cxn modelId="{8B7B33B5-F15E-4903-B0A5-01CAC79D0E47}" type="presParOf" srcId="{E58DF023-C7F1-497B-9531-4F8820C50B0F}" destId="{E9316A6D-6C74-47AF-82B5-9284D6EEDE35}" srcOrd="0" destOrd="0" presId="urn:microsoft.com/office/officeart/2005/8/layout/hierarchy2"/>
    <dgm:cxn modelId="{7092685E-391E-4099-93A8-C18458339242}" type="presParOf" srcId="{E58DF023-C7F1-497B-9531-4F8820C50B0F}" destId="{9083B7A0-7129-4C4C-93D1-B781093D293A}" srcOrd="1" destOrd="0" presId="urn:microsoft.com/office/officeart/2005/8/layout/hierarchy2"/>
  </dgm:cxnLst>
  <dgm:bg/>
  <dgm:whole>
    <a:ln w="12700"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4173A-E55F-49C9-8CBD-C4BDEE497F8F}">
      <dsp:nvSpPr>
        <dsp:cNvPr id="0" name=""/>
        <dsp:cNvSpPr/>
      </dsp:nvSpPr>
      <dsp:spPr>
        <a:xfrm>
          <a:off x="416133" y="67227"/>
          <a:ext cx="1633989" cy="7432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400" u="none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接触式检测</a:t>
          </a:r>
          <a:endParaRPr lang="en-US" altLang="zh-CN" sz="1400" u="none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7902" y="88996"/>
        <a:ext cx="1590451" cy="699723"/>
      </dsp:txXfrm>
    </dsp:sp>
    <dsp:sp modelId="{1D2DECE6-13FF-4DD1-9149-F2663F25E379}">
      <dsp:nvSpPr>
        <dsp:cNvPr id="0" name=""/>
        <dsp:cNvSpPr/>
      </dsp:nvSpPr>
      <dsp:spPr>
        <a:xfrm rot="20420177">
          <a:off x="2029319" y="300014"/>
          <a:ext cx="713433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713433" y="18808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368200" y="300987"/>
        <a:ext cx="35671" cy="35671"/>
      </dsp:txXfrm>
    </dsp:sp>
    <dsp:sp modelId="{AB93FA70-F4F0-4EB5-98EE-B664A1E60C97}">
      <dsp:nvSpPr>
        <dsp:cNvPr id="0" name=""/>
        <dsp:cNvSpPr/>
      </dsp:nvSpPr>
      <dsp:spPr>
        <a:xfrm>
          <a:off x="2721951" y="1493"/>
          <a:ext cx="1679572" cy="3945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u="none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功能测试</a:t>
          </a:r>
          <a:endParaRPr lang="zh-CN" altLang="en-US" sz="1400" kern="1200" dirty="0"/>
        </a:p>
      </dsp:txBody>
      <dsp:txXfrm>
        <a:off x="2733508" y="13050"/>
        <a:ext cx="1656458" cy="371476"/>
      </dsp:txXfrm>
    </dsp:sp>
    <dsp:sp modelId="{D6ECB418-5C90-459C-964C-9C3975C45D72}">
      <dsp:nvSpPr>
        <dsp:cNvPr id="0" name=""/>
        <dsp:cNvSpPr/>
      </dsp:nvSpPr>
      <dsp:spPr>
        <a:xfrm rot="1270638">
          <a:off x="2025793" y="550189"/>
          <a:ext cx="720485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720485" y="18808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368024" y="550985"/>
        <a:ext cx="36024" cy="36024"/>
      </dsp:txXfrm>
    </dsp:sp>
    <dsp:sp modelId="{4B8DD460-FFCF-4CC2-A2A9-72C5DDBE31D8}">
      <dsp:nvSpPr>
        <dsp:cNvPr id="0" name=""/>
        <dsp:cNvSpPr/>
      </dsp:nvSpPr>
      <dsp:spPr>
        <a:xfrm>
          <a:off x="2721951" y="522051"/>
          <a:ext cx="1679572" cy="3541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电气测试</a:t>
          </a:r>
        </a:p>
      </dsp:txBody>
      <dsp:txXfrm>
        <a:off x="2732324" y="532424"/>
        <a:ext cx="1658826" cy="333425"/>
      </dsp:txXfrm>
    </dsp:sp>
    <dsp:sp modelId="{8723C71F-6B4E-4F82-B244-286DC28EDCD0}">
      <dsp:nvSpPr>
        <dsp:cNvPr id="0" name=""/>
        <dsp:cNvSpPr/>
      </dsp:nvSpPr>
      <dsp:spPr>
        <a:xfrm>
          <a:off x="400966" y="2089932"/>
          <a:ext cx="1624818" cy="839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u="none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非接触式检测</a:t>
          </a:r>
          <a:endParaRPr lang="zh-CN" altLang="en-US" sz="1400" kern="1200" dirty="0"/>
        </a:p>
      </dsp:txBody>
      <dsp:txXfrm>
        <a:off x="425562" y="2114528"/>
        <a:ext cx="1575626" cy="790594"/>
      </dsp:txXfrm>
    </dsp:sp>
    <dsp:sp modelId="{5B065AD4-0ACC-4E63-8ACD-4FBA624CE6F7}">
      <dsp:nvSpPr>
        <dsp:cNvPr id="0" name=""/>
        <dsp:cNvSpPr/>
      </dsp:nvSpPr>
      <dsp:spPr>
        <a:xfrm rot="18006320">
          <a:off x="1684466" y="1898579"/>
          <a:ext cx="1369632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369632" y="18808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335042" y="1883147"/>
        <a:ext cx="68481" cy="68481"/>
      </dsp:txXfrm>
    </dsp:sp>
    <dsp:sp modelId="{21A2157C-C879-42BE-A21A-97DE339913E2}">
      <dsp:nvSpPr>
        <dsp:cNvPr id="0" name=""/>
        <dsp:cNvSpPr/>
      </dsp:nvSpPr>
      <dsp:spPr>
        <a:xfrm>
          <a:off x="2712780" y="1002191"/>
          <a:ext cx="1679572" cy="6455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400" u="none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光学检测</a:t>
          </a:r>
          <a:endParaRPr lang="en-US" altLang="zh-CN" sz="1400" u="none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400" u="none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（只能检测表面特征</a:t>
          </a:r>
          <a:r>
            <a:rPr lang="zh-CN" altLang="en-US" sz="1200" u="none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）</a:t>
          </a:r>
          <a:endParaRPr lang="zh-CN" altLang="en-US" sz="1200" kern="1200" dirty="0"/>
        </a:p>
      </dsp:txBody>
      <dsp:txXfrm>
        <a:off x="2731687" y="1021098"/>
        <a:ext cx="1641758" cy="607704"/>
      </dsp:txXfrm>
    </dsp:sp>
    <dsp:sp modelId="{B341B74A-FBE8-4FA0-8A59-F6C9A3AA89A2}">
      <dsp:nvSpPr>
        <dsp:cNvPr id="0" name=""/>
        <dsp:cNvSpPr/>
      </dsp:nvSpPr>
      <dsp:spPr>
        <a:xfrm rot="19765103">
          <a:off x="1970286" y="2288022"/>
          <a:ext cx="797992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797992" y="18808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349333" y="2286881"/>
        <a:ext cx="39899" cy="39899"/>
      </dsp:txXfrm>
    </dsp:sp>
    <dsp:sp modelId="{3C4FB2E2-97CC-4490-A2A1-83BD8F0BCEB5}">
      <dsp:nvSpPr>
        <dsp:cNvPr id="0" name=""/>
        <dsp:cNvSpPr/>
      </dsp:nvSpPr>
      <dsp:spPr>
        <a:xfrm>
          <a:off x="2712780" y="1773677"/>
          <a:ext cx="1679572" cy="660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500" u="none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红外检测</a:t>
          </a:r>
          <a:endParaRPr lang="en-US" altLang="zh-CN" sz="1500" u="none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66675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500" u="none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（适用于裂纹检测）</a:t>
          </a:r>
          <a:endParaRPr lang="zh-CN" altLang="en-US" sz="1500" kern="1200" dirty="0"/>
        </a:p>
      </dsp:txBody>
      <dsp:txXfrm>
        <a:off x="2732120" y="1793017"/>
        <a:ext cx="1640892" cy="621635"/>
      </dsp:txXfrm>
    </dsp:sp>
    <dsp:sp modelId="{1517DE36-0690-4196-92C9-836D753F16DE}">
      <dsp:nvSpPr>
        <dsp:cNvPr id="0" name=""/>
        <dsp:cNvSpPr/>
      </dsp:nvSpPr>
      <dsp:spPr>
        <a:xfrm rot="1657216">
          <a:off x="1981605" y="2670748"/>
          <a:ext cx="775355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775355" y="18808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349899" y="2670173"/>
        <a:ext cx="38767" cy="38767"/>
      </dsp:txXfrm>
    </dsp:sp>
    <dsp:sp modelId="{09BB455E-FA91-40EB-B077-DF67741EBDFF}">
      <dsp:nvSpPr>
        <dsp:cNvPr id="0" name=""/>
        <dsp:cNvSpPr/>
      </dsp:nvSpPr>
      <dsp:spPr>
        <a:xfrm>
          <a:off x="2712780" y="2559961"/>
          <a:ext cx="1679572" cy="6186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声学检测</a:t>
          </a:r>
          <a:endParaRPr lang="en-US" altLang="zh-CN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（分辨率受限）</a:t>
          </a:r>
        </a:p>
      </dsp:txBody>
      <dsp:txXfrm>
        <a:off x="2730900" y="2578081"/>
        <a:ext cx="1643332" cy="582413"/>
      </dsp:txXfrm>
    </dsp:sp>
    <dsp:sp modelId="{37F4EB1B-5A49-4A9A-80FB-F76EF26FF167}">
      <dsp:nvSpPr>
        <dsp:cNvPr id="0" name=""/>
        <dsp:cNvSpPr/>
      </dsp:nvSpPr>
      <dsp:spPr>
        <a:xfrm rot="3550006">
          <a:off x="1699097" y="3066481"/>
          <a:ext cx="1340371" cy="37617"/>
        </a:xfrm>
        <a:custGeom>
          <a:avLst/>
          <a:gdLst/>
          <a:ahLst/>
          <a:cxnLst/>
          <a:rect l="0" t="0" r="0" b="0"/>
          <a:pathLst>
            <a:path>
              <a:moveTo>
                <a:pt x="0" y="18808"/>
              </a:moveTo>
              <a:lnTo>
                <a:pt x="1340371" y="18808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335773" y="3051780"/>
        <a:ext cx="67018" cy="67018"/>
      </dsp:txXfrm>
    </dsp:sp>
    <dsp:sp modelId="{E9316A6D-6C74-47AF-82B5-9284D6EEDE35}">
      <dsp:nvSpPr>
        <dsp:cNvPr id="0" name=""/>
        <dsp:cNvSpPr/>
      </dsp:nvSpPr>
      <dsp:spPr>
        <a:xfrm>
          <a:off x="2712780" y="3304583"/>
          <a:ext cx="1679572" cy="71234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射线检测</a:t>
          </a:r>
          <a:endParaRPr lang="en-US" altLang="zh-CN" sz="1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622300">
            <a:lnSpc>
              <a:spcPts val="1680"/>
            </a:lnSpc>
            <a:spcBef>
              <a:spcPct val="0"/>
            </a:spcBef>
            <a:spcAft>
              <a:spcPts val="0"/>
            </a:spcAft>
            <a:buNone/>
          </a:pPr>
          <a:r>
            <a:rPr lang="zh-CN" altLang="en-US" sz="14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（高精度、可穿透）</a:t>
          </a:r>
        </a:p>
      </dsp:txBody>
      <dsp:txXfrm>
        <a:off x="2733644" y="3325447"/>
        <a:ext cx="1637844" cy="670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DAD6608-03F2-E22E-B046-3850B72AA8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047"/>
          </a:xfrm>
          <a:prstGeom prst="rect">
            <a:avLst/>
          </a:prstGeom>
        </p:spPr>
        <p:txBody>
          <a:bodyPr vert="horz" lIns="90714" tIns="45357" rIns="90714" bIns="45357" rtlCol="0"/>
          <a:lstStyle>
            <a:lvl1pPr algn="l" eaLnBrk="1" hangingPunct="1">
              <a:defRPr sz="11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E63C110-C2D3-B8E2-0381-B64C685279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6" y="0"/>
            <a:ext cx="2944813" cy="497047"/>
          </a:xfrm>
          <a:prstGeom prst="rect">
            <a:avLst/>
          </a:prstGeom>
        </p:spPr>
        <p:txBody>
          <a:bodyPr vert="horz" lIns="90714" tIns="45357" rIns="90714" bIns="45357" rtlCol="0"/>
          <a:lstStyle>
            <a:lvl1pPr algn="r" eaLnBrk="1" hangingPunct="1">
              <a:defRPr sz="1100">
                <a:ea typeface="宋体" pitchFamily="2" charset="-122"/>
              </a:defRPr>
            </a:lvl1pPr>
          </a:lstStyle>
          <a:p>
            <a:pPr>
              <a:defRPr/>
            </a:pPr>
            <a:fld id="{5290A2D1-B22E-4939-8B85-6DE46D3AFD41}" type="datetime1">
              <a:rPr lang="zh-CN" altLang="en-US"/>
              <a:pPr>
                <a:defRPr/>
              </a:pPr>
              <a:t>2025/7/16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92C90E-5127-31CD-7687-4CAAF127EC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6400" cy="497046"/>
          </a:xfrm>
          <a:prstGeom prst="rect">
            <a:avLst/>
          </a:prstGeom>
        </p:spPr>
        <p:txBody>
          <a:bodyPr vert="horz" lIns="90714" tIns="45357" rIns="90714" bIns="45357" rtlCol="0" anchor="b"/>
          <a:lstStyle>
            <a:lvl1pPr algn="l" eaLnBrk="1" hangingPunct="1">
              <a:defRPr sz="11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FE3939A-EDCE-622E-19AC-2AECC716E2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6" y="9431179"/>
            <a:ext cx="2944813" cy="497046"/>
          </a:xfrm>
          <a:prstGeom prst="rect">
            <a:avLst/>
          </a:prstGeom>
        </p:spPr>
        <p:txBody>
          <a:bodyPr vert="horz" wrap="square" lIns="90714" tIns="45357" rIns="90714" bIns="453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F69F3823-80AB-406A-8FE6-44DCCDD47D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65CE945-3F2E-CD01-263E-933CAC8A39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57" rIns="90714" bIns="45357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100" u="none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975AF51-40B9-BB13-1246-788C4D25E7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57" rIns="90714" bIns="453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100" u="none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B818CE-3310-47F2-8F5C-D0677A09FA47}" type="datetime1">
              <a:rPr lang="zh-CN" altLang="en-US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43CDD3D2-82F1-72D4-EE86-5188DEBD71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A92B6359-918F-A81F-BEB2-D0CB71841CD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384"/>
            <a:ext cx="5438775" cy="447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57" rIns="90714" bIns="45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F45A4430-6583-5347-89A9-2BC45E6364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179"/>
            <a:ext cx="2946400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57" rIns="90714" bIns="45357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100" u="none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5D3EEFCA-50BF-AE89-7D01-FCDB83BA5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31179"/>
            <a:ext cx="2944813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4" tIns="45357" rIns="90714" bIns="453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100" u="none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11B2A5-C2AE-49BD-B500-CDBAD3E87B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0BC1C00B-4F16-6994-044F-FB6327767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DA1B2216-D586-07E2-51B0-2BB96EE8F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各位老师大家上午好，我是来自西北工业大学的博士生徐德，今天我汇报的题目是：集成脉冲神经网络加速器的像素型读出</a:t>
            </a:r>
            <a:r>
              <a:rPr lang="en-US" altLang="zh-CN" dirty="0"/>
              <a:t>ASIC</a:t>
            </a:r>
            <a:r>
              <a:rPr lang="zh-CN" altLang="en-US" dirty="0"/>
              <a:t>设计进展</a:t>
            </a:r>
          </a:p>
        </p:txBody>
      </p:sp>
      <p:sp>
        <p:nvSpPr>
          <p:cNvPr id="19460" name="日期占位符 3">
            <a:extLst>
              <a:ext uri="{FF2B5EF4-FFF2-40B4-BE49-F238E27FC236}">
                <a16:creationId xmlns:a16="http://schemas.microsoft.com/office/drawing/2014/main" id="{9CDE64A2-BE4B-3280-98AB-A6801B7CE3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33C1559-34F9-4793-817E-1C27F506A555}" type="datetime1">
              <a:rPr kumimoji="0" lang="zh-CN" altLang="en-US" sz="1100" u="none" smtClean="0">
                <a:latin typeface="Arial" panose="020B0604020202020204" pitchFamily="34" charset="0"/>
              </a:rPr>
              <a:pPr/>
              <a:t>2025/7/16</a:t>
            </a:fld>
            <a:endParaRPr kumimoji="0" lang="en-US" altLang="zh-CN" sz="1100" u="none">
              <a:latin typeface="Arial" panose="020B0604020202020204" pitchFamily="34" charset="0"/>
            </a:endParaRPr>
          </a:p>
        </p:txBody>
      </p:sp>
      <p:sp>
        <p:nvSpPr>
          <p:cNvPr id="19461" name="灯片编号占位符 4">
            <a:extLst>
              <a:ext uri="{FF2B5EF4-FFF2-40B4-BE49-F238E27FC236}">
                <a16:creationId xmlns:a16="http://schemas.microsoft.com/office/drawing/2014/main" id="{02E50660-C5D6-7823-3CDC-83E75AF3FF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A2620B7-BF24-49A4-930F-525547F595BA}" type="slidenum">
              <a:rPr kumimoji="0" lang="en-US" altLang="zh-CN" sz="1100" u="none" smtClean="0">
                <a:latin typeface="Arial" panose="020B0604020202020204" pitchFamily="34" charset="0"/>
              </a:rPr>
              <a:pPr/>
              <a:t>1</a:t>
            </a:fld>
            <a:endParaRPr kumimoji="0" lang="en-US" altLang="zh-CN" sz="11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9345-F11A-8161-D735-450E0C573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39B66B-5FA3-99E4-5C6C-6A2E1E69B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0223F2-7FF5-E347-D913-CEBA13CEF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基于以上讨论，我们提出了集成脉冲神经网络加速器的像素型读出芯片</a:t>
            </a:r>
            <a:endParaRPr lang="en-US" altLang="zh-CN" dirty="0"/>
          </a:p>
          <a:p>
            <a:pPr algn="l"/>
            <a:r>
              <a:rPr lang="zh-CN" altLang="en-US" dirty="0"/>
              <a:t>通过将</a:t>
            </a:r>
            <a:r>
              <a:rPr lang="en-US" altLang="zh-CN" dirty="0"/>
              <a:t>SNN</a:t>
            </a:r>
            <a:r>
              <a:rPr lang="zh-CN" altLang="en-US" dirty="0"/>
              <a:t>计算集成到模拟前端中，</a:t>
            </a:r>
            <a:br>
              <a:rPr lang="en-US" altLang="zh-CN" dirty="0"/>
            </a:br>
            <a:r>
              <a:rPr lang="zh-CN" altLang="en-US" dirty="0"/>
              <a:t>由感内计算阵列以及近感端的存算一体加速器完成图像的特征提取、推理及分类。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7041DC-7F34-1F98-2531-A01C2F020A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D6E4B9-3001-4B11-8FE6-5FA9A7902FF3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B5E285-A1C1-F63B-0253-A5F1B7601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B4730-E3B1-4664-B5DB-F2AD9A6ED010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795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D47AB-B440-CD5F-596F-A159D4C0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0B02904-37E0-83D8-E8A6-ED8E90320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6525" y="768350"/>
            <a:ext cx="6826250" cy="3840163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40FD91B-9945-CDF2-AAD5-C84750E1B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下面是研究工作介绍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4F72EB-C6B7-8520-06EE-72D0A417D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002FD-1114-4026-AA12-688F4B99ADC5}" type="slidenum">
              <a:rPr lang="fr-FR" altLang="zh-CN" smtClean="0"/>
              <a:pPr>
                <a:defRPr/>
              </a:pPr>
              <a:t>11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880251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BB917-20F9-7142-CF40-B7F442961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EF6432-6272-7892-900F-1310727C6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A70524-750F-AB91-0C7D-F4E3126A8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为了实现所提架构，我们分三个阶段来逐步进行验证。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BEFE75-FEE7-472E-0DC1-1C9EDB19AE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B818CE-3310-47F2-8F5C-D0677A09FA47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28E09D-D64D-C212-2E48-F1AE29D9E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1B2A5-C2AE-49BD-B500-CDBAD3E87BC4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9001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首先，为了在有限的带宽和功耗限制下提升成像帧率，我们提出了动态可重构像素型读出</a:t>
            </a:r>
            <a:r>
              <a:rPr lang="en-US" altLang="zh-CN" dirty="0"/>
              <a:t>ASIC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该架构通过对数据稀疏度的判断，从而自适应的在全帧数据读出、感兴趣区域读出和零抑制读出模式之间进行切换，</a:t>
            </a:r>
            <a:endParaRPr lang="en-US" altLang="zh-CN" dirty="0"/>
          </a:p>
          <a:p>
            <a:r>
              <a:rPr lang="zh-CN" altLang="en-US" dirty="0"/>
              <a:t>从而可以节省</a:t>
            </a:r>
            <a:r>
              <a:rPr lang="en-US" altLang="zh-CN" dirty="0"/>
              <a:t>40%</a:t>
            </a:r>
            <a:r>
              <a:rPr lang="zh-CN" altLang="en-US" dirty="0"/>
              <a:t>以上的数据读出时间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B818CE-3310-47F2-8F5C-D0677A09FA47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1B2A5-C2AE-49BD-B500-CDBAD3E87BC4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4800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C257A-5DF8-0F49-D7C8-1829B7926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19330FA-75E4-6D0F-A175-6C70FEEBA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F449D7C-7E30-9007-77E9-241EC35C7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为验证所提架构，采用</a:t>
            </a:r>
            <a:r>
              <a:rPr lang="en-US" altLang="zh-CN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180nm </a:t>
            </a:r>
            <a:r>
              <a:rPr lang="en-US" altLang="zh-CN" sz="1800" b="0" i="0" u="none" strike="noStrike" baseline="0" dirty="0" err="1">
                <a:latin typeface="宋体" panose="02010600030101010101" pitchFamily="2" charset="-122"/>
                <a:ea typeface="宋体" panose="02010600030101010101" pitchFamily="2" charset="-122"/>
              </a:rPr>
              <a:t>cmos</a:t>
            </a:r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工艺进行了原理样片验证</a:t>
            </a:r>
            <a:br>
              <a:rPr lang="en-US" altLang="zh-CN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像素规模为</a:t>
            </a:r>
            <a:r>
              <a:rPr lang="en-US" altLang="zh-CN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32×32</a:t>
            </a:r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，单像素尺寸</a:t>
            </a:r>
            <a:r>
              <a:rPr lang="en-US" altLang="zh-CN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75um</a:t>
            </a:r>
            <a:br>
              <a:rPr lang="en-US" altLang="zh-CN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通过动态调整数据输出模式，该成像帧率在</a:t>
            </a:r>
            <a:r>
              <a:rPr lang="en-US" altLang="zh-CN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50MHz</a:t>
            </a:r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的时钟频率下可达到</a:t>
            </a:r>
            <a:r>
              <a:rPr lang="en-US" altLang="zh-CN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1200</a:t>
            </a:r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帧以上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C5EEEF-334C-DA33-9CD1-2A5C230090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D6E4B9-3001-4B11-8FE6-5FA9A7902FF3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38BB61-593D-3749-28F2-6C1A9E333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B4730-E3B1-4664-B5DB-F2AD9A6ED010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9576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然而，以上方案的帧率提升有限，更高效的方案是将神经网络加速器与读出电路融合，直接输出识别结果。</a:t>
            </a:r>
            <a:br>
              <a:rPr lang="en-US" altLang="zh-CN" dirty="0"/>
            </a:br>
            <a:r>
              <a:rPr lang="zh-CN" altLang="en-US" dirty="0"/>
              <a:t>因此，我们将具有低功耗计算特性的</a:t>
            </a:r>
            <a:r>
              <a:rPr lang="en-US" altLang="zh-CN" dirty="0"/>
              <a:t>SNN</a:t>
            </a:r>
            <a:r>
              <a:rPr lang="zh-CN" altLang="en-US" dirty="0"/>
              <a:t>加速器与像素阵列相结合，在像素内执行一层卷积计算，像素外执行推理计算。</a:t>
            </a:r>
            <a:endParaRPr lang="en-US" altLang="zh-CN" dirty="0"/>
          </a:p>
          <a:p>
            <a:r>
              <a:rPr lang="zh-CN" altLang="en-US" dirty="0"/>
              <a:t>并进一步提出时钟</a:t>
            </a:r>
            <a:r>
              <a:rPr lang="en-US" altLang="zh-CN" dirty="0"/>
              <a:t>/</a:t>
            </a:r>
            <a:r>
              <a:rPr lang="zh-CN" altLang="en-US" dirty="0"/>
              <a:t>事件混合计算模式，降低计算延时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B818CE-3310-47F2-8F5C-D0677A09FA47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1B2A5-C2AE-49BD-B500-CDBAD3E87BC4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7477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86458-150A-82D6-78B4-6DACA558A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856FA2-89E5-3FB2-3CC3-D797389AD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1659900-7D15-CEDE-74AC-7037B40AB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我们基于</a:t>
            </a:r>
            <a:r>
              <a:rPr lang="en-US" altLang="zh-CN" dirty="0"/>
              <a:t>cadence</a:t>
            </a:r>
            <a:r>
              <a:rPr lang="zh-CN" altLang="en-US" dirty="0"/>
              <a:t>和</a:t>
            </a:r>
            <a:r>
              <a:rPr lang="en-US" altLang="zh-CN" dirty="0"/>
              <a:t>FPGA</a:t>
            </a:r>
            <a:r>
              <a:rPr lang="zh-CN" altLang="en-US" dirty="0"/>
              <a:t>平台进行了联合仿真，在</a:t>
            </a:r>
            <a:r>
              <a:rPr lang="en-US" altLang="zh-CN" dirty="0"/>
              <a:t>MNIST</a:t>
            </a:r>
            <a:r>
              <a:rPr lang="zh-CN" altLang="en-US" dirty="0"/>
              <a:t>数据集下实现了</a:t>
            </a:r>
            <a:r>
              <a:rPr lang="en-US" altLang="zh-CN" dirty="0"/>
              <a:t>98.3</a:t>
            </a:r>
            <a:r>
              <a:rPr lang="zh-CN" altLang="en-US" dirty="0"/>
              <a:t>的准确率，并通过混合驱动计算实现了超</a:t>
            </a:r>
            <a:r>
              <a:rPr lang="en-US" altLang="zh-CN" dirty="0"/>
              <a:t>5000</a:t>
            </a:r>
            <a:r>
              <a:rPr lang="zh-CN" altLang="en-US" dirty="0"/>
              <a:t>帧的计算帧率，但缺点是能效较低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2A186D-300F-0D97-267A-840DA3AB0C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D6E4B9-3001-4B11-8FE6-5FA9A7902FF3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7F6E7C-6A52-01C4-41BA-8515157C3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B4730-E3B1-4664-B5DB-F2AD9A6ED010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3630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07330-653F-D7EE-7FD0-609CB15A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31D58B-1F7C-54CC-BF3B-192B8580F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CA0BE42-106A-6742-EC56-02DB1C5B8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由于数字</a:t>
            </a:r>
            <a:r>
              <a:rPr lang="en-US" altLang="zh-CN" dirty="0"/>
              <a:t>SNN</a:t>
            </a:r>
            <a:r>
              <a:rPr lang="zh-CN" altLang="en-US" dirty="0"/>
              <a:t>加速器的功耗较高，导致能效比较低。因此我们进一步将运行</a:t>
            </a:r>
            <a:r>
              <a:rPr lang="en-US" altLang="zh-CN" dirty="0"/>
              <a:t>SRAM</a:t>
            </a:r>
            <a:r>
              <a:rPr lang="zh-CN" altLang="en-US" dirty="0"/>
              <a:t>实现的</a:t>
            </a:r>
            <a:r>
              <a:rPr lang="en-US" altLang="zh-CN" dirty="0"/>
              <a:t>SNN</a:t>
            </a:r>
            <a:r>
              <a:rPr lang="zh-CN" altLang="en-US" dirty="0"/>
              <a:t>的存算一体加速器代替数字加速器，实现感存算一体化架构。该架构采用层次化计算方案，支持神经网络可重构计算，可将能效提升至</a:t>
            </a:r>
            <a:r>
              <a:rPr lang="en-US" altLang="zh-CN" dirty="0"/>
              <a:t>TOPS/W</a:t>
            </a:r>
            <a:r>
              <a:rPr lang="zh-CN" altLang="en-US" dirty="0"/>
              <a:t>的量级</a:t>
            </a:r>
            <a:endParaRPr lang="en-US" altLang="zh-CN" dirty="0"/>
          </a:p>
          <a:p>
            <a:r>
              <a:rPr lang="zh-CN" altLang="en-US" dirty="0"/>
              <a:t>芯片架构及版图实现如图所示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E1B2B-7E5E-53DF-8CCC-781530B6C1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B818CE-3310-47F2-8F5C-D0677A09FA47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786A78-36CC-3147-5AB0-589DAF553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1B2A5-C2AE-49BD-B500-CDBAD3E87BC4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6751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2BA14-02F5-642B-D959-4388BDED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E9A44A-AECE-403D-7367-A17C47BD3A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4C1AC0-14E0-5C7A-5E33-9F69D01A8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我们在</a:t>
            </a:r>
            <a:r>
              <a:rPr lang="en-US" altLang="zh-CN" dirty="0"/>
              <a:t>180nm CMOS</a:t>
            </a:r>
            <a:r>
              <a:rPr lang="zh-CN" altLang="en-US" dirty="0"/>
              <a:t>工艺下进行了版图实现，如下表所示，在</a:t>
            </a:r>
            <a:r>
              <a:rPr lang="en-US" altLang="zh-CN" dirty="0"/>
              <a:t>32×32</a:t>
            </a:r>
            <a:r>
              <a:rPr lang="zh-CN" altLang="en-US" dirty="0"/>
              <a:t>的阵列规模下，集成了</a:t>
            </a:r>
            <a:r>
              <a:rPr lang="en-US" altLang="zh-CN" dirty="0"/>
              <a:t>1Kb</a:t>
            </a:r>
            <a:r>
              <a:rPr lang="zh-CN" altLang="en-US" dirty="0"/>
              <a:t>大小的存算一体加速器</a:t>
            </a:r>
            <a:br>
              <a:rPr lang="en-US" altLang="zh-CN" dirty="0"/>
            </a:br>
            <a:r>
              <a:rPr lang="zh-CN" altLang="en-US" dirty="0"/>
              <a:t>通过运行</a:t>
            </a:r>
            <a:r>
              <a:rPr lang="en-US" altLang="zh-CN" dirty="0"/>
              <a:t>SNN</a:t>
            </a:r>
            <a:r>
              <a:rPr lang="zh-CN" altLang="en-US" dirty="0"/>
              <a:t>算法，在不降低计算准确率的情况下，可将能效比可提升至</a:t>
            </a:r>
            <a:r>
              <a:rPr lang="en-US" altLang="zh-CN" dirty="0"/>
              <a:t>3.88TOPS/W</a:t>
            </a:r>
          </a:p>
          <a:p>
            <a:pPr algn="l"/>
            <a:r>
              <a:rPr lang="zh-CN" altLang="en-US" dirty="0"/>
              <a:t>为了验证阵列的可扩展性，</a:t>
            </a:r>
            <a:endParaRPr lang="en-US" altLang="zh-CN" dirty="0"/>
          </a:p>
          <a:p>
            <a:pPr algn="l"/>
            <a:r>
              <a:rPr lang="zh-CN" altLang="en-US" dirty="0"/>
              <a:t>我们在不同像素阵列规模下对吞吐量和能效进行了仿真。</a:t>
            </a:r>
            <a:br>
              <a:rPr lang="en-US" altLang="zh-CN" dirty="0"/>
            </a:br>
            <a:r>
              <a:rPr lang="zh-CN" altLang="en-US" dirty="0"/>
              <a:t>随着阵列规模的扩大，由于功耗的增加，能效比有所下降。</a:t>
            </a:r>
            <a:br>
              <a:rPr lang="en-US" altLang="zh-CN" dirty="0"/>
            </a:br>
            <a:r>
              <a:rPr lang="zh-CN" altLang="en-US" dirty="0"/>
              <a:t>但通过扩大存算一体加速器规模，可进一步提升能效，证明了该架构在大阵列规模应用下的潜力。</a:t>
            </a: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24E013-083B-2B21-531A-1FACEBF9AF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D6E4B9-3001-4B11-8FE6-5FA9A7902FF3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BF1F7B-B0F5-75E4-E024-1337BB0B5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B4730-E3B1-4664-B5DB-F2AD9A6ED010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0326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27F0C-7FD7-F3CB-493C-F2A66EEFB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BEE1157-8539-D03A-6EC8-A2601E439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6525" y="768350"/>
            <a:ext cx="6826250" cy="3840163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8362F0-96FA-357A-8FDE-BB54E949A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最后是总结与展望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0B35D3-D055-30EA-1F96-5BADC4A32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002FD-1114-4026-AA12-688F4B99ADC5}" type="slidenum">
              <a:rPr lang="fr-FR" altLang="zh-CN" smtClean="0"/>
              <a:pPr>
                <a:defRPr/>
              </a:pPr>
              <a:t>19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59132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6FE6A33F-6A87-73FD-3D30-84A9EAFA5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D8B13734-4245-0441-A2E6-57DAA544C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接下来我将从以下几个方面讲起</a:t>
            </a:r>
          </a:p>
        </p:txBody>
      </p:sp>
      <p:sp>
        <p:nvSpPr>
          <p:cNvPr id="21508" name="日期占位符 3">
            <a:extLst>
              <a:ext uri="{FF2B5EF4-FFF2-40B4-BE49-F238E27FC236}">
                <a16:creationId xmlns:a16="http://schemas.microsoft.com/office/drawing/2014/main" id="{F9418BE2-B3FB-4753-A065-F02AD9528D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35B9433-244C-461F-811A-89D05F6EADC9}" type="datetime1">
              <a:rPr kumimoji="0" lang="zh-CN" altLang="en-US" sz="1100" u="none" smtClean="0">
                <a:latin typeface="Arial" panose="020B0604020202020204" pitchFamily="34" charset="0"/>
              </a:rPr>
              <a:pPr/>
              <a:t>2025/7/16</a:t>
            </a:fld>
            <a:endParaRPr kumimoji="0" lang="en-US" altLang="zh-CN" sz="1100" u="none">
              <a:latin typeface="Arial" panose="020B0604020202020204" pitchFamily="34" charset="0"/>
            </a:endParaRPr>
          </a:p>
        </p:txBody>
      </p:sp>
      <p:sp>
        <p:nvSpPr>
          <p:cNvPr id="21509" name="灯片编号占位符 4">
            <a:extLst>
              <a:ext uri="{FF2B5EF4-FFF2-40B4-BE49-F238E27FC236}">
                <a16:creationId xmlns:a16="http://schemas.microsoft.com/office/drawing/2014/main" id="{E2AB878E-9093-A817-6D77-81DD64577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7E7062E-0FA7-43B1-BA59-2541C81B3331}" type="slidenum">
              <a:rPr kumimoji="0" lang="en-US" altLang="zh-CN" sz="1100" u="none" smtClean="0">
                <a:latin typeface="Arial" panose="020B0604020202020204" pitchFamily="34" charset="0"/>
              </a:rPr>
              <a:pPr/>
              <a:t>2</a:t>
            </a:fld>
            <a:endParaRPr kumimoji="0" lang="en-US" altLang="zh-CN" sz="1100" u="non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71433-5E8B-18BA-ADFE-E36EFC1CC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6B2420-CAC7-E555-CDED-2BF6B7A4D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FAC4A59-520F-24B7-483B-15467F915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基于以上研究，为了在有限的数据带宽和功耗限制下提升计算帧率，将前端读出电路与</a:t>
            </a:r>
            <a:r>
              <a:rPr lang="en-US" altLang="zh-CN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SNN</a:t>
            </a:r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进行融合是一种可行的方案</a:t>
            </a:r>
            <a:endParaRPr lang="en-US" altLang="zh-CN" sz="1800" b="0" i="0" u="none" strike="noStrike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而采用可重构</a:t>
            </a:r>
            <a:r>
              <a:rPr lang="en-US" altLang="zh-CN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SNN</a:t>
            </a:r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加速器以及存算一体的实现方案可实现高能效计算，并实现不同像素阵列的扩展</a:t>
            </a:r>
            <a:endParaRPr lang="en-US" altLang="zh-CN" sz="1800" b="0" i="0" u="none" strike="noStrike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endParaRPr lang="en-US" altLang="zh-CN" sz="1800" b="0" i="0" u="none" strike="noStrike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在未来，我们将完成该芯片的流片及测试验证工作，并将像素规模扩展为</a:t>
            </a:r>
            <a:r>
              <a:rPr lang="en-US" altLang="zh-CN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256×256</a:t>
            </a:r>
            <a:r>
              <a:rPr lang="zh-CN" altLang="en-US" sz="1800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阵列大小</a:t>
            </a:r>
            <a:endParaRPr lang="en-US" altLang="zh-CN" sz="1800" b="0" i="0" u="none" strike="noStrike" baseline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C2F064-02CA-AC9C-DE7B-00052DB6ED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D6E4B9-3001-4B11-8FE6-5FA9A7902FF3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D6FADD-6DE3-AC46-4D04-050B83974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B4730-E3B1-4664-B5DB-F2AD9A6ED010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1502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0ED3D60-DC23-450B-A394-A4338A7D0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5F56241-996D-4249-98E6-B422BD9FD4CA}" type="slidenum">
              <a:rPr lang="en-US" altLang="zh-CN" sz="1100" smtClean="0"/>
              <a:pPr>
                <a:spcBef>
                  <a:spcPct val="0"/>
                </a:spcBef>
              </a:pPr>
              <a:t>21</a:t>
            </a:fld>
            <a:endParaRPr lang="en-US" altLang="zh-CN" sz="11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BA631429-67B6-4643-87DB-0A8B19BAB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9989611-EB08-41BC-A0C2-BFE9D362C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384"/>
            <a:ext cx="4984750" cy="44702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/>
              <a:t>以上是我今天的汇报，谢谢大家</a:t>
            </a:r>
            <a:endParaRPr lang="zh-CN" altLang="zh-CN" dirty="0"/>
          </a:p>
        </p:txBody>
      </p:sp>
      <p:sp>
        <p:nvSpPr>
          <p:cNvPr id="50181" name="日期占位符 4">
            <a:extLst>
              <a:ext uri="{FF2B5EF4-FFF2-40B4-BE49-F238E27FC236}">
                <a16:creationId xmlns:a16="http://schemas.microsoft.com/office/drawing/2014/main" id="{7A4A22E9-3460-414D-88D5-A96DD8F353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8659487-98B3-481C-933D-347708277096}" type="datetime1">
              <a:rPr lang="zh-CN" altLang="en-US" sz="1100" smtClean="0"/>
              <a:pPr>
                <a:spcBef>
                  <a:spcPct val="0"/>
                </a:spcBef>
              </a:pPr>
              <a:t>2025/7/16</a:t>
            </a:fld>
            <a:endParaRPr lang="en-US" altLang="zh-CN" sz="11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3D11C-1FDD-9BF1-F015-B16BAC13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1162639-D276-790E-0232-AB1C838F17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A41B54D-1815-B9B6-C5F1-0C7B99127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随着芯片尺寸的减小，制作过程中产生的缺陷也将更小，芯片缺陷检测已经成为半导体制造过程中的重要挑战。</a:t>
            </a:r>
            <a:br>
              <a:rPr lang="en-US" altLang="zh-CN" dirty="0"/>
            </a:br>
            <a:r>
              <a:rPr lang="zh-CN" altLang="en-US" dirty="0"/>
              <a:t>芯片检测主要分为物理性检测和电性能检测，其中基于</a:t>
            </a:r>
            <a:r>
              <a:rPr lang="en-US" altLang="zh-CN" dirty="0"/>
              <a:t>X</a:t>
            </a:r>
            <a:r>
              <a:rPr lang="zh-CN" altLang="en-US" dirty="0"/>
              <a:t>射线成像的无损检测技术以其高精度、可穿透等特性，已成为缺陷检测的重要手段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DCB755-16EE-809C-3089-78BA0F6AA4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D6E4B9-3001-4B11-8FE6-5FA9A7902FF3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F48399-2A8B-D806-8A5B-3BEDAC6FF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B4730-E3B1-4664-B5DB-F2AD9A6ED010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3378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C5029-42A8-AB8C-7EC0-DAEEFEAC3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F20214-B308-9CC2-81D4-3585A1603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4F2E81-C07F-E0BF-EB34-CBBCC5D78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作为检测系统的关键部件之一：混合型</a:t>
            </a:r>
            <a:r>
              <a:rPr lang="en-US" altLang="zh-CN" dirty="0"/>
              <a:t>X</a:t>
            </a:r>
            <a:r>
              <a:rPr lang="zh-CN" altLang="en-US" dirty="0"/>
              <a:t>射线探测器。主要分为像素型和硅微条型，其中像素型探测器具有更高空间分辨率的优势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A8A9CD-C161-9AA0-5F17-1962D3E89CE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D6E4B9-3001-4B11-8FE6-5FA9A7902FF3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FC7D0D-1A22-24B1-D48A-AFC20C532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B4730-E3B1-4664-B5DB-F2AD9A6ED010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891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6525" y="768350"/>
            <a:ext cx="6826250" cy="38401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首先是研究背景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002FD-1114-4026-AA12-688F4B99ADC5}" type="slidenum">
              <a:rPr lang="fr-FR" altLang="zh-CN" smtClean="0"/>
              <a:pPr>
                <a:defRPr/>
              </a:pPr>
              <a:t>3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58210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EF039-D30E-B08E-D4D8-D48F29820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0D9D8C-F9EC-D0DF-E464-095D75157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50ED29-26C6-8BF3-62C6-F5075131D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基于</a:t>
            </a:r>
            <a:r>
              <a:rPr lang="en-US" altLang="zh-CN" dirty="0"/>
              <a:t>X</a:t>
            </a:r>
            <a:r>
              <a:rPr lang="zh-CN" altLang="en-US" dirty="0"/>
              <a:t>射线成像的无损检测技术以其高精度、可穿透等特性，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目前已成为芯片缺陷检测的重要手段。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随着芯片封装技术的进步</a:t>
            </a:r>
            <a:br>
              <a:rPr lang="en-US" altLang="zh-CN" dirty="0"/>
            </a:br>
            <a:r>
              <a:rPr lang="zh-CN" altLang="en-US" dirty="0"/>
              <a:t>其对</a:t>
            </a:r>
            <a:r>
              <a:rPr lang="en-US" altLang="zh-CN" dirty="0"/>
              <a:t>X</a:t>
            </a:r>
            <a:r>
              <a:rPr lang="zh-CN" altLang="en-US" dirty="0"/>
              <a:t>射线无损检测系统提出了更高要求</a:t>
            </a:r>
            <a:br>
              <a:rPr lang="en-US" altLang="zh-CN" dirty="0"/>
            </a:br>
            <a:r>
              <a:rPr lang="zh-CN" altLang="en-US" dirty="0"/>
              <a:t>首先，随着封装尺寸减小至微米量级，这对成像探测器的空间分辨率提出了更高要求</a:t>
            </a:r>
            <a:endParaRPr lang="en-US" altLang="zh-CN" dirty="0"/>
          </a:p>
          <a:p>
            <a:pPr algn="l"/>
            <a:r>
              <a:rPr lang="zh-CN" altLang="en-US" dirty="0"/>
              <a:t>其次，缺陷种类的增加使得基于神经网络的检测技术迫在眉睫</a:t>
            </a:r>
            <a:br>
              <a:rPr lang="en-US" altLang="zh-CN" dirty="0"/>
            </a:br>
            <a:r>
              <a:rPr lang="zh-CN" altLang="en-US" dirty="0"/>
              <a:t>此外，元件数量增加对检测时间提出了更高需求，迫使系统追求更低延时和更高能效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9BCD1C-4487-1CB5-55DE-1E31B793CC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D6E4B9-3001-4B11-8FE6-5FA9A7902FF3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1BE624-2231-FAA3-1065-4916145CF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B4730-E3B1-4664-B5DB-F2AD9A6ED010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804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F90C-74CC-C10F-14B2-07AA97C59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8223148-75ED-A243-4EAC-AD9C6F08F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FDF9CA7-15C7-36F1-B653-CD6E180B9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然而，传统的读出电子学系统在应对</a:t>
            </a:r>
            <a:r>
              <a:rPr lang="en-US" altLang="zh-CN" dirty="0"/>
              <a:t>AI</a:t>
            </a:r>
            <a:r>
              <a:rPr lang="zh-CN" altLang="en-US" dirty="0"/>
              <a:t>计算时存在以下几点问题：</a:t>
            </a:r>
            <a:endParaRPr lang="en-US" altLang="zh-CN" dirty="0"/>
          </a:p>
          <a:p>
            <a:pPr algn="l"/>
            <a:r>
              <a:rPr lang="zh-CN" altLang="en-US" dirty="0"/>
              <a:t>像素规模的扩大使得源端数据量急剧增加</a:t>
            </a:r>
            <a:br>
              <a:rPr lang="en-US" altLang="zh-CN" dirty="0"/>
            </a:br>
            <a:r>
              <a:rPr lang="zh-CN" altLang="en-US" dirty="0"/>
              <a:t>而神经网络计算复杂度的提升进一步对计算时间和功耗带来了挑战</a:t>
            </a:r>
            <a:endParaRPr lang="en-US" altLang="zh-CN" dirty="0"/>
          </a:p>
          <a:p>
            <a:pPr algn="l"/>
            <a:r>
              <a:rPr lang="zh-CN" altLang="en-US" dirty="0"/>
              <a:t>目前业界普遍采用</a:t>
            </a:r>
            <a:r>
              <a:rPr lang="en-US" altLang="zh-CN" dirty="0"/>
              <a:t>FPGA</a:t>
            </a:r>
            <a:r>
              <a:rPr lang="zh-CN" altLang="en-US" dirty="0"/>
              <a:t>、</a:t>
            </a:r>
            <a:r>
              <a:rPr lang="en-US" altLang="zh-CN" dirty="0"/>
              <a:t>GPU</a:t>
            </a:r>
            <a:r>
              <a:rPr lang="zh-CN" altLang="en-US" dirty="0"/>
              <a:t>等进行计算加速，但存在功耗墙等问题</a:t>
            </a:r>
            <a:br>
              <a:rPr lang="en-US" altLang="zh-CN" dirty="0"/>
            </a:br>
            <a:r>
              <a:rPr lang="zh-CN" altLang="en-US" dirty="0"/>
              <a:t>因此，在探测器源端部署</a:t>
            </a:r>
            <a:r>
              <a:rPr lang="en-US" altLang="zh-CN" dirty="0"/>
              <a:t>AI</a:t>
            </a:r>
            <a:r>
              <a:rPr lang="zh-CN" altLang="en-US" dirty="0"/>
              <a:t>成为解决以上痛点的必然趋势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EB180-0594-735A-3CCC-35DAFC1EB4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D6E4B9-3001-4B11-8FE6-5FA9A7902FF3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014DA0-BAF6-A8C3-E8CC-A54831DE3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B4730-E3B1-4664-B5DB-F2AD9A6ED010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654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0A051-34A7-0BF6-F670-90BFBB41E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C3E4B5D-8815-8E39-425E-DAB2239BF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B82EF0-0241-C491-D2A8-9CBDAFDF3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dirty="0"/>
              <a:t>利用感内</a:t>
            </a:r>
            <a:r>
              <a:rPr lang="en-US" altLang="zh-CN" dirty="0"/>
              <a:t>AI</a:t>
            </a:r>
            <a:r>
              <a:rPr lang="zh-CN" altLang="en-US" dirty="0"/>
              <a:t>可以实现模拟到信息的转换，它有以下几点好处：</a:t>
            </a:r>
            <a:endParaRPr lang="en-US" altLang="zh-CN" dirty="0"/>
          </a:p>
          <a:p>
            <a:pPr algn="l"/>
            <a:r>
              <a:rPr lang="en-US" altLang="zh-CN" dirty="0"/>
              <a:t>1.</a:t>
            </a:r>
            <a:r>
              <a:rPr lang="zh-CN" altLang="en-US" dirty="0"/>
              <a:t>降低延时：避免冗余信息传输；</a:t>
            </a:r>
            <a:r>
              <a:rPr lang="en-US" altLang="zh-CN" dirty="0"/>
              <a:t>2.</a:t>
            </a:r>
            <a:r>
              <a:rPr lang="zh-CN" altLang="en-US" dirty="0"/>
              <a:t>降低功耗：减少</a:t>
            </a:r>
            <a:r>
              <a:rPr lang="en-US" altLang="zh-CN" dirty="0"/>
              <a:t>ADC</a:t>
            </a:r>
            <a:r>
              <a:rPr lang="zh-CN" altLang="en-US" dirty="0"/>
              <a:t>的使用；</a:t>
            </a:r>
            <a:r>
              <a:rPr lang="en-US" altLang="zh-CN" dirty="0"/>
              <a:t>3.</a:t>
            </a:r>
            <a:r>
              <a:rPr lang="zh-CN" altLang="en-US" dirty="0"/>
              <a:t>利用像素阵列提升能效</a:t>
            </a:r>
            <a:endParaRPr lang="en-US" altLang="zh-CN" dirty="0"/>
          </a:p>
          <a:p>
            <a:pPr algn="l"/>
            <a:r>
              <a:rPr lang="zh-CN" altLang="en-US" dirty="0"/>
              <a:t>但实现感内</a:t>
            </a:r>
            <a:r>
              <a:rPr lang="en-US" altLang="zh-CN" dirty="0"/>
              <a:t>AI</a:t>
            </a:r>
            <a:r>
              <a:rPr lang="zh-CN" altLang="en-US" dirty="0"/>
              <a:t>仍存在以下几点挑战：</a:t>
            </a:r>
            <a:endParaRPr lang="en-US" altLang="zh-CN" dirty="0"/>
          </a:p>
          <a:p>
            <a:pPr algn="l"/>
            <a:r>
              <a:rPr lang="en-US" altLang="zh-CN" dirty="0"/>
              <a:t>1.</a:t>
            </a:r>
            <a:r>
              <a:rPr lang="zh-CN" altLang="en-US" dirty="0"/>
              <a:t>如何实现像素阵列数据压缩，降低带宽需求；</a:t>
            </a:r>
            <a:r>
              <a:rPr lang="en-US" altLang="zh-CN" dirty="0"/>
              <a:t>2.</a:t>
            </a:r>
            <a:r>
              <a:rPr lang="zh-CN" altLang="en-US" dirty="0"/>
              <a:t>如何实现算法与模拟前端的融合；</a:t>
            </a:r>
            <a:r>
              <a:rPr lang="en-US" altLang="zh-CN" dirty="0"/>
              <a:t>3.</a:t>
            </a:r>
            <a:r>
              <a:rPr lang="zh-CN" altLang="en-US" dirty="0"/>
              <a:t>有限面积下如何实现高能效计算</a:t>
            </a:r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7EDA34-D188-6477-2D8A-E6401137F01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D6E4B9-3001-4B11-8FE6-5FA9A7902FF3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81CD1B-7545-B1C1-784D-F4F4C2D63C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B4730-E3B1-4664-B5DB-F2AD9A6ED010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858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9D5CC-2B57-3F6B-AE94-7C784D83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E5CF26-9880-5FAC-6AFD-D64A0BD9B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6525" y="768350"/>
            <a:ext cx="6826250" cy="3840163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5102DCD-F4E1-1E1F-AD0D-741987DEC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下面是国内外研究现状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1C5B4B-E2A3-EDFF-5FFA-32FFB448C4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002FD-1114-4026-AA12-688F4B99ADC5}" type="slidenum">
              <a:rPr lang="fr-FR" altLang="zh-CN" smtClean="0"/>
              <a:pPr>
                <a:defRPr/>
              </a:pPr>
              <a:t>7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72977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随着</a:t>
            </a:r>
            <a:r>
              <a:rPr lang="en-US" altLang="zh-CN" dirty="0"/>
              <a:t>20</a:t>
            </a:r>
            <a:r>
              <a:rPr lang="zh-CN" altLang="en-US" dirty="0"/>
              <a:t>年维也纳工业大学首次在提出感内计算，感内计算技术在视觉成像领域已有广泛应用。</a:t>
            </a:r>
            <a:br>
              <a:rPr lang="en-US" altLang="zh-CN" dirty="0"/>
            </a:br>
            <a:r>
              <a:rPr lang="zh-CN" altLang="en-US" dirty="0"/>
              <a:t>然而在</a:t>
            </a:r>
            <a:r>
              <a:rPr lang="en-US" altLang="zh-CN" dirty="0"/>
              <a:t>X</a:t>
            </a:r>
            <a:r>
              <a:rPr lang="zh-CN" altLang="en-US" dirty="0"/>
              <a:t>射线成像领域，该技术尚处于初步发展阶段。</a:t>
            </a:r>
            <a:br>
              <a:rPr lang="en-US" altLang="zh-CN" dirty="0"/>
            </a:br>
            <a:r>
              <a:rPr lang="zh-CN" altLang="en-US" dirty="0"/>
              <a:t>目前国外已形成基于</a:t>
            </a:r>
            <a:r>
              <a:rPr lang="en-US" altLang="zh-CN" dirty="0"/>
              <a:t>CMOS</a:t>
            </a:r>
            <a:r>
              <a:rPr lang="zh-CN" altLang="en-US" dirty="0"/>
              <a:t>实现的成熟方案，而国内多偏向新型器件的研发，限制了规模化应用。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B818CE-3310-47F2-8F5C-D0677A09FA47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1B2A5-C2AE-49BD-B500-CDBAD3E87BC4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49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现有方案主要分为感算分离方案、模拟计算方案和感内计算方案等。</a:t>
            </a:r>
            <a:endParaRPr lang="en-US" altLang="zh-CN" dirty="0"/>
          </a:p>
          <a:p>
            <a:r>
              <a:rPr lang="zh-CN" altLang="en-US" dirty="0"/>
              <a:t>他们仍然存在以下几点问题：</a:t>
            </a:r>
            <a:endParaRPr lang="en-US" altLang="zh-CN" dirty="0"/>
          </a:p>
          <a:p>
            <a:r>
              <a:rPr lang="zh-CN" altLang="en-US" dirty="0"/>
              <a:t>首先：感算分离方案数据源端产生的大量数据导致读出时间长、功耗高</a:t>
            </a:r>
            <a:endParaRPr lang="en-US" altLang="zh-CN" dirty="0"/>
          </a:p>
          <a:p>
            <a:r>
              <a:rPr lang="zh-CN" altLang="en-US" dirty="0"/>
              <a:t>对此我们的解决思路是：</a:t>
            </a:r>
            <a:r>
              <a:rPr lang="en-US" altLang="zh-CN" dirty="0"/>
              <a:t>1.</a:t>
            </a:r>
            <a:r>
              <a:rPr lang="zh-CN" altLang="en-US" dirty="0"/>
              <a:t>选择性的读出部分数据，降低带宽依赖</a:t>
            </a:r>
            <a:br>
              <a:rPr lang="en-US" altLang="zh-CN" dirty="0"/>
            </a:br>
            <a:r>
              <a:rPr lang="en-US" altLang="zh-CN" dirty="0"/>
              <a:t>2.</a:t>
            </a:r>
            <a:r>
              <a:rPr lang="zh-CN" altLang="en-US" dirty="0"/>
              <a:t>在像素内部署卷积层，实现像素内数据压缩</a:t>
            </a:r>
            <a:endParaRPr lang="en-US" altLang="zh-CN" dirty="0"/>
          </a:p>
          <a:p>
            <a:r>
              <a:rPr lang="zh-CN" altLang="en-US" dirty="0"/>
              <a:t>其次：模拟神经网络实现精度较低，针对该问题，具有低功耗计算特性的</a:t>
            </a:r>
            <a:r>
              <a:rPr lang="en-US" altLang="zh-CN" dirty="0"/>
              <a:t>SNN</a:t>
            </a:r>
            <a:r>
              <a:rPr lang="zh-CN" altLang="en-US" dirty="0"/>
              <a:t>给我们提供了借鉴，</a:t>
            </a:r>
            <a:endParaRPr lang="en-US" altLang="zh-CN" dirty="0"/>
          </a:p>
          <a:p>
            <a:r>
              <a:rPr lang="zh-CN" altLang="en-US" dirty="0"/>
              <a:t>我们通过部署基于数字实现的低功耗脉冲神经网络来解决精度问题</a:t>
            </a:r>
            <a:br>
              <a:rPr lang="en-US" altLang="zh-CN" dirty="0"/>
            </a:br>
            <a:r>
              <a:rPr lang="zh-CN" altLang="en-US" dirty="0"/>
              <a:t>最后，存算分离式架构存在功耗墙等问题，该问题可以通过部署存算一体加速器来解决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B818CE-3310-47F2-8F5C-D0677A09FA47}" type="datetime1">
              <a:rPr lang="zh-CN" altLang="en-US" smtClean="0"/>
              <a:pPr>
                <a:defRPr/>
              </a:pPr>
              <a:t>2025/7/16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11B2A5-C2AE-49BD-B500-CDBAD3E87BC4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170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0CC5BC-F2CB-04FE-C14B-ECDEF27A2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F84B0D-F2D6-F284-2594-3A549CF8D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9AB09D-2460-8FCA-AFDF-EBA450B49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177F-1C04-41F1-B390-D283DDDFD4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90374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C179D5-EA1C-483D-95CB-1551125AC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BF965D-86AA-9341-1E67-F63A7A87E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A9EA54-ECE8-DA0E-27BF-E9174443B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9450-D9A3-4B5A-8377-56D74AFD36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21425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4ECCA0-8C94-88A4-D049-5E95C4B6FE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D00469-370D-1F42-6B0E-04C4DD1A13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6ED335-CEDE-CD63-F116-CFFC79FF6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1174-7564-49AB-BEB6-32B8C8F54A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4747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363200" cy="66673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914400" y="1412776"/>
            <a:ext cx="103632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BA4B2020-10A5-A61F-CE90-7CCDC30AEE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CFB7-355A-4582-9CDE-8477121C9F9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412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914400" y="190500"/>
            <a:ext cx="10363200" cy="666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914400" y="1124744"/>
            <a:ext cx="10363200" cy="4971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Rectangle 24">
            <a:extLst>
              <a:ext uri="{FF2B5EF4-FFF2-40B4-BE49-F238E27FC236}">
                <a16:creationId xmlns:a16="http://schemas.microsoft.com/office/drawing/2014/main" id="{75117531-DF95-07B8-0077-8BB1FD0098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7A4B-5832-41E5-9416-C9C6FDB0DF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270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38884" y="641118"/>
            <a:ext cx="10995683" cy="389006"/>
          </a:xfrm>
          <a:prstGeom prst="rect">
            <a:avLst/>
          </a:prstGeom>
        </p:spPr>
        <p:txBody>
          <a:bodyPr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78F4FCB6-E86C-8A0F-2322-3D6DB3EC6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3638" y="252413"/>
            <a:ext cx="2844800" cy="363537"/>
          </a:xfrm>
        </p:spPr>
        <p:txBody>
          <a:bodyPr/>
          <a:lstStyle>
            <a:lvl1pPr>
              <a:defRPr sz="9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9C5804-025B-488A-A1B6-B27ECA07D1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01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6">
            <a:extLst>
              <a:ext uri="{FF2B5EF4-FFF2-40B4-BE49-F238E27FC236}">
                <a16:creationId xmlns:a16="http://schemas.microsoft.com/office/drawing/2014/main" id="{DBA835A5-54A8-4171-0258-8F9A0AB36F9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87388"/>
            <a:ext cx="121920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5357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762002"/>
            <a:ext cx="10972800" cy="533399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p"/>
              <a:defRPr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E113D7-F21A-B9EB-3785-3B8DBED6C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4222C-7FB5-0395-2BFC-C802F3E95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C8F4D2-8C43-0489-6D4E-9FAF24DA0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u="none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B904C4A0-C05F-4C3A-8F25-D74A76A519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54883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533D47-5533-CEB8-82CD-1F95DF063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E4423E-04F8-0B4B-E755-DD21FD194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530B08-2D1F-A829-42AE-861F4B4E1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9AB8-740D-489A-AD1A-150E74EF71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19387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8748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748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C31664-BFD8-1249-C4F3-97B1DD6B2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D5789-A4EE-C4D4-7CE0-AF2B830B9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0B4F5-6194-A05A-70F1-5F218EC85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D353-1D5A-4BAF-AEB0-2FFFD43C00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4173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5D5A31-8904-3C52-2DC7-DCFED6A51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896862-2F62-4DE8-5D0C-1E4178B6E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74457F-C574-1CE4-EF0B-7A877BDA7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F5A5-D6A0-4FC5-93FD-259ED17FB9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60869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B84E54-EEE8-10EC-7717-10ABA1269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6E560-5084-CACD-ACC7-79FC019CF4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87F4A6-8F82-69C1-F9A1-94413C2842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C166-8236-4202-B80A-56561CC723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95697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70EEA1-183E-1FC2-4604-951E7C2F1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C6D402-23A7-EA16-3CDA-C9F6F3F81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FC9E50-CAB1-5DAC-9E9E-6ECBED807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09C81-9CBE-4530-B0FF-959D0B8A60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17812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955B27-74CF-2A77-753E-0F11CA9B4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0E338E-5CDC-05C7-618A-FD5E0515A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759B5-68A1-01CE-D607-27AFF18AD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BC3-EEA9-4E98-AB17-4A12DCDA5C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84184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DE62F4-B6B5-C1E3-A8DE-16154C5A27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BFE84E-53E0-470B-C82E-4D2CAB291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464B7-DC44-5A40-B5F7-480A54688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3F8D-A9DF-430C-98C1-798E9454C1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89654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E489DB-B40F-9069-81DB-3268E0E82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</a:t>
            </a:r>
            <a:endParaRPr lang="zh-CN" altLang="zh-CN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D2F727-45AD-976A-93AA-8646CD69A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First</a:t>
            </a:r>
            <a:endParaRPr lang="zh-CN" altLang="en-US"/>
          </a:p>
          <a:p>
            <a:pPr lvl="1"/>
            <a:r>
              <a:rPr lang="en-US" altLang="zh-CN"/>
              <a:t>Second</a:t>
            </a:r>
            <a:endParaRPr lang="zh-CN" altLang="en-US"/>
          </a:p>
          <a:p>
            <a:pPr lvl="2"/>
            <a:r>
              <a:rPr lang="en-US" altLang="zh-CN"/>
              <a:t>Third</a:t>
            </a:r>
            <a:endParaRPr lang="zh-CN" altLang="en-US"/>
          </a:p>
          <a:p>
            <a:pPr lvl="3"/>
            <a:r>
              <a:rPr lang="en-US" altLang="zh-CN"/>
              <a:t>Fourth</a:t>
            </a:r>
            <a:endParaRPr lang="zh-CN" altLang="en-US"/>
          </a:p>
          <a:p>
            <a:pPr lvl="4"/>
            <a:r>
              <a:rPr lang="en-US" altLang="zh-CN"/>
              <a:t>Fifth</a:t>
            </a:r>
            <a:endParaRPr lang="zh-CN" alt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0F9A9AF-168D-98D2-7D8C-BBB216B520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Date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D0E89F-3CFA-D71A-A035-30674F7D0A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subtitle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C75662-0A72-3B91-E5A0-3070826491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AC020A-5AFF-4D44-96EE-E6AAC94351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Visio_Drawing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Visio_Drawing2.vsdx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Visio_Drawing3.vsdx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microsoft.com/office/2007/relationships/diagramDrawing" Target="../diagrams/drawing1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C1CB70C8-5829-D542-0BFB-0496C704A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E74B6022-0752-1943-4E1D-89ECF463CC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12192000" cy="1335087"/>
          </a:xfrm>
          <a:solidFill>
            <a:srgbClr val="003399"/>
          </a:solidFill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集成脉冲神经网络加速器的像素型读出</a:t>
            </a:r>
            <a:r>
              <a:rPr lang="en-US" altLang="zh-CN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ASIC</a:t>
            </a:r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设计进展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6" name="矩形 4">
            <a:extLst>
              <a:ext uri="{FF2B5EF4-FFF2-40B4-BE49-F238E27FC236}">
                <a16:creationId xmlns:a16="http://schemas.microsoft.com/office/drawing/2014/main" id="{714FA93A-6994-DB6A-8747-BEE5CDE97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5255197"/>
            <a:ext cx="3143250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西北工业大学</a:t>
            </a:r>
            <a:endParaRPr lang="en-US" altLang="zh-CN" sz="18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仿生芯片交叉研究中心</a:t>
            </a:r>
            <a:endParaRPr lang="en-US" altLang="zh-CN" sz="18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8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68753DD-81A6-84CB-2ADB-622AE793B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429115"/>
              </p:ext>
            </p:extLst>
          </p:nvPr>
        </p:nvGraphicFramePr>
        <p:xfrm>
          <a:off x="3886199" y="3886200"/>
          <a:ext cx="4953000" cy="95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44519039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u="none" dirty="0">
                          <a:solidFill>
                            <a:srgbClr val="8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徐 德、</a:t>
                      </a:r>
                      <a:r>
                        <a:rPr lang="zh-CN" altLang="en-US" sz="20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杨舒傲、武晓余、林圣博、高 武</a:t>
                      </a:r>
                      <a:r>
                        <a:rPr lang="en-US" altLang="zh-CN" sz="20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zh-CN" altLang="en-US" sz="20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通信作者：</a:t>
                      </a:r>
                      <a:r>
                        <a:rPr lang="en-US" altLang="zh-CN" sz="2000" b="1" u="non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gaowu@nwpu.edu.cn</a:t>
                      </a:r>
                      <a:endParaRPr lang="zh-CN" altLang="en-US" sz="20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74593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369CB2F-23D4-60B0-A490-251E6E1E68F6}"/>
              </a:ext>
            </a:extLst>
          </p:cNvPr>
          <p:cNvSpPr txBox="1"/>
          <p:nvPr/>
        </p:nvSpPr>
        <p:spPr>
          <a:xfrm>
            <a:off x="3405187" y="819090"/>
            <a:ext cx="5915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第四届全国辐射探测微电子学术年会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b="1" u="none" dirty="0">
                <a:latin typeface="+mn-lt"/>
                <a:ea typeface="微软雅黑" panose="020B0503020204020204" pitchFamily="34" charset="-122"/>
              </a:rPr>
              <a:t>NME’2025</a:t>
            </a:r>
            <a:r>
              <a: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105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88171-FD28-CD67-EC1E-EB8EDAE77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C4921C22-E86A-F574-9C1D-C84AA2128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7F52BD-BA42-4EEC-964D-07341779FC5C}" type="slidenum">
              <a:rPr lang="en-US" altLang="zh-CN" sz="1400" u="none" smtClean="0">
                <a:latin typeface="Arial" panose="020B0604020202020204" pitchFamily="34" charset="0"/>
              </a:rPr>
              <a:pPr/>
              <a:t>10</a:t>
            </a:fld>
            <a:endParaRPr lang="en-US" altLang="zh-CN" sz="1400" u="none" dirty="0">
              <a:latin typeface="Arial" panose="020B060402020202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808666D-F008-930A-3500-00115F398EC6}"/>
              </a:ext>
            </a:extLst>
          </p:cNvPr>
          <p:cNvCxnSpPr>
            <a:cxnSpLocks/>
          </p:cNvCxnSpPr>
          <p:nvPr/>
        </p:nvCxnSpPr>
        <p:spPr bwMode="auto">
          <a:xfrm>
            <a:off x="8534400" y="381000"/>
            <a:ext cx="1981200" cy="442822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332DE6FE-2143-CC70-FADE-09A13D12B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2 </a:t>
            </a:r>
            <a:r>
              <a:rPr lang="zh-CN" altLang="en-US" dirty="0"/>
              <a:t>解决方案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98AD2B-08FA-DD5E-D7BF-DAC0113BD853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集成脉冲神经网络加速器的像素型读出芯片</a:t>
            </a:r>
            <a:endParaRPr lang="en-US" altLang="zh-CN" sz="2400" b="1" u="none" dirty="0">
              <a:solidFill>
                <a:srgbClr val="0070C0"/>
              </a:solidFill>
              <a:latin typeface="Arial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9CE3DF3-474F-ABCA-125A-848AE57B6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95600"/>
            <a:ext cx="6296767" cy="3588709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B99FB4B7-BA99-3D0F-A533-CB0AED3C82EB}"/>
              </a:ext>
            </a:extLst>
          </p:cNvPr>
          <p:cNvSpPr/>
          <p:nvPr/>
        </p:nvSpPr>
        <p:spPr bwMode="auto">
          <a:xfrm rot="5400000">
            <a:off x="4182644" y="2602717"/>
            <a:ext cx="369878" cy="838200"/>
          </a:xfrm>
          <a:prstGeom prst="rightArrow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214DE917-8E0D-91D5-DD36-9FA8974A4A11}"/>
              </a:ext>
            </a:extLst>
          </p:cNvPr>
          <p:cNvSpPr/>
          <p:nvPr/>
        </p:nvSpPr>
        <p:spPr bwMode="auto">
          <a:xfrm>
            <a:off x="7723511" y="3826613"/>
            <a:ext cx="369878" cy="838200"/>
          </a:xfrm>
          <a:prstGeom prst="rightArrow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AAF6C4F-CCCF-18A6-25CD-FA71AB86F477}"/>
              </a:ext>
            </a:extLst>
          </p:cNvPr>
          <p:cNvGrpSpPr/>
          <p:nvPr/>
        </p:nvGrpSpPr>
        <p:grpSpPr>
          <a:xfrm>
            <a:off x="8382000" y="2362200"/>
            <a:ext cx="3505200" cy="3450896"/>
            <a:chOff x="8381602" y="2836878"/>
            <a:chExt cx="3258270" cy="317605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465A393-D905-81F9-8979-B49155DE57DE}"/>
                </a:ext>
              </a:extLst>
            </p:cNvPr>
            <p:cNvSpPr/>
            <p:nvPr/>
          </p:nvSpPr>
          <p:spPr bwMode="auto">
            <a:xfrm>
              <a:off x="8381602" y="3142913"/>
              <a:ext cx="3258270" cy="2870017"/>
            </a:xfrm>
            <a:prstGeom prst="rect">
              <a:avLst/>
            </a:prstGeom>
            <a:noFill/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76D8CC1-FF75-A2B3-1956-D088163E8D9A}"/>
                </a:ext>
              </a:extLst>
            </p:cNvPr>
            <p:cNvSpPr/>
            <p:nvPr/>
          </p:nvSpPr>
          <p:spPr bwMode="auto">
            <a:xfrm>
              <a:off x="8382000" y="2836878"/>
              <a:ext cx="3257871" cy="4176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kumimoji="0" lang="zh-CN" altLang="en-US" b="1" i="0" u="none" strike="noStrike" cap="none" normalizeH="0" baseline="0" dirty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挑战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463E7E0-97C8-65F3-1522-493B32D9168C}"/>
                </a:ext>
              </a:extLst>
            </p:cNvPr>
            <p:cNvSpPr/>
            <p:nvPr/>
          </p:nvSpPr>
          <p:spPr bwMode="auto">
            <a:xfrm>
              <a:off x="8495634" y="3357287"/>
              <a:ext cx="3032270" cy="4686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1" hangingPunct="1"/>
              <a:r>
                <a:rPr kumimoji="0" lang="en-US" altLang="zh-CN" sz="1800" b="1" i="0" u="none" strike="noStrike" cap="none" normalizeH="0" baseline="0" dirty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kumimoji="0" lang="zh-CN" altLang="en-US" sz="1800" b="1" i="0" u="none" strike="noStrike" cap="none" normalizeH="0" baseline="0" dirty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高精度</a:t>
              </a:r>
              <a:r>
                <a:rPr kumimoji="0" lang="en-US" altLang="zh-CN" sz="1800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SNN</a:t>
              </a:r>
              <a:r>
                <a:rPr kumimoji="0" lang="zh-CN" altLang="en-US" sz="1800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信号处理算法</a:t>
              </a:r>
              <a:endParaRPr kumimoji="0" lang="en-US" altLang="zh-CN" sz="18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8D61BFC-3984-A3B0-1687-14D43059437A}"/>
                </a:ext>
              </a:extLst>
            </p:cNvPr>
            <p:cNvSpPr/>
            <p:nvPr/>
          </p:nvSpPr>
          <p:spPr bwMode="auto">
            <a:xfrm>
              <a:off x="8495634" y="3999865"/>
              <a:ext cx="3032270" cy="4686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1" hangingPunct="1"/>
              <a:r>
                <a:rPr lang="en-US" altLang="zh-CN" sz="1800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 SNN</a:t>
              </a:r>
              <a:r>
                <a:rPr lang="zh-CN" altLang="en-US" sz="1800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与模拟前端融合问题</a:t>
              </a:r>
              <a:endParaRPr lang="en-US" altLang="zh-CN" sz="1800" b="1" u="none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5AA073E-8ACF-ECAC-D30B-007FF9C738CC}"/>
                </a:ext>
              </a:extLst>
            </p:cNvPr>
            <p:cNvSpPr/>
            <p:nvPr/>
          </p:nvSpPr>
          <p:spPr bwMode="auto">
            <a:xfrm>
              <a:off x="8495634" y="4642444"/>
              <a:ext cx="3032270" cy="4686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1" hangingPunct="1"/>
              <a:r>
                <a:rPr kumimoji="0" lang="en-US" altLang="zh-CN" sz="1800" b="1" i="0" u="none" strike="noStrike" cap="none" normalizeH="0" baseline="0" dirty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800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高能效</a:t>
              </a:r>
              <a:r>
                <a:rPr kumimoji="0" lang="zh-CN" altLang="en-US" sz="1800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可重构感内架构实现</a:t>
              </a:r>
              <a:endParaRPr kumimoji="0" lang="en-US" altLang="zh-CN" sz="18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8163766-7240-DC80-4E1E-3FA6D01FA4C8}"/>
                </a:ext>
              </a:extLst>
            </p:cNvPr>
            <p:cNvSpPr/>
            <p:nvPr/>
          </p:nvSpPr>
          <p:spPr bwMode="auto">
            <a:xfrm>
              <a:off x="8494602" y="5285023"/>
              <a:ext cx="3032270" cy="4686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just" eaLnBrk="1" hangingPunct="1"/>
              <a:r>
                <a:rPr kumimoji="0" lang="en-US" altLang="zh-CN" sz="1800" b="1" i="0" u="none" strike="noStrike" cap="none" normalizeH="0" baseline="0" dirty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4. </a:t>
              </a:r>
              <a:r>
                <a:rPr kumimoji="0" lang="zh-CN" altLang="en-US" sz="1800" b="1" i="0" u="none" strike="noStrike" cap="none" normalizeH="0" baseline="0" dirty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测试和验证系统搭建</a:t>
              </a:r>
              <a:endParaRPr kumimoji="0" lang="en-US" altLang="zh-CN" sz="1800" b="1" i="0" u="none" strike="noStrike" cap="none" normalizeH="0" baseline="0" dirty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7C152A7F-F0B3-0C11-69D0-E6EC3281E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71415"/>
            <a:ext cx="70389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760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D8D39-45C9-2564-A800-808E81B9C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AF7EDA6-3C48-7FBB-7A08-2446A41F5F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64905"/>
            <a:ext cx="12192000" cy="1296144"/>
          </a:xfrm>
          <a:solidFill>
            <a:srgbClr val="003399"/>
          </a:solidFill>
        </p:spPr>
        <p:txBody>
          <a:bodyPr anchor="ctr"/>
          <a:lstStyle/>
          <a:p>
            <a:pPr eaLnBrk="1" hangingPunct="1">
              <a:buClr>
                <a:srgbClr val="2100DC"/>
              </a:buClr>
            </a:pPr>
            <a:r>
              <a: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rPr>
              <a:t>研究工作介绍</a:t>
            </a:r>
            <a:endParaRPr lang="en-US" altLang="zh-CN" sz="3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9968807-B6CC-3377-BDB0-52778654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243571"/>
      </p:ext>
    </p:extLst>
  </p:cSld>
  <p:clrMapOvr>
    <a:masterClrMapping/>
  </p:clrMapOvr>
  <p:transition advTm="434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7FE2B-7ACE-678F-6E41-0907DEC19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D721435D-349E-AF60-4C3D-9DC711930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F9389E-06CB-4655-8A1E-BAC3E19EA306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CB71F344-3709-D8FD-B54D-7A64CD592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3 </a:t>
            </a:r>
            <a:r>
              <a:rPr lang="zh-CN" altLang="en-US" dirty="0"/>
              <a:t>研究工作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9CF36F7-3F66-4B6C-CD0D-91A7782CBEA8}"/>
              </a:ext>
            </a:extLst>
          </p:cNvPr>
          <p:cNvGrpSpPr/>
          <p:nvPr/>
        </p:nvGrpSpPr>
        <p:grpSpPr>
          <a:xfrm>
            <a:off x="762000" y="2487398"/>
            <a:ext cx="10972798" cy="3634456"/>
            <a:chOff x="1832070" y="2492306"/>
            <a:chExt cx="9359131" cy="3634456"/>
          </a:xfrm>
        </p:grpSpPr>
        <p:sp>
          <p:nvSpPr>
            <p:cNvPr id="18" name="L 形 17">
              <a:extLst>
                <a:ext uri="{FF2B5EF4-FFF2-40B4-BE49-F238E27FC236}">
                  <a16:creationId xmlns:a16="http://schemas.microsoft.com/office/drawing/2014/main" id="{222C37E2-9566-340D-88C3-4B72C30438F9}"/>
                </a:ext>
              </a:extLst>
            </p:cNvPr>
            <p:cNvSpPr/>
            <p:nvPr/>
          </p:nvSpPr>
          <p:spPr>
            <a:xfrm rot="5400000">
              <a:off x="2336473" y="3370720"/>
              <a:ext cx="1519334" cy="252813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92D050"/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44832874-8013-95DA-F761-61748DFEDE71}"/>
                </a:ext>
              </a:extLst>
            </p:cNvPr>
            <p:cNvSpPr/>
            <p:nvPr/>
          </p:nvSpPr>
          <p:spPr>
            <a:xfrm>
              <a:off x="2082858" y="4126089"/>
              <a:ext cx="2282418" cy="2000673"/>
            </a:xfrm>
            <a:custGeom>
              <a:avLst/>
              <a:gdLst>
                <a:gd name="connsiteX0" fmla="*/ 0 w 2282418"/>
                <a:gd name="connsiteY0" fmla="*/ 0 h 2000673"/>
                <a:gd name="connsiteX1" fmla="*/ 2282418 w 2282418"/>
                <a:gd name="connsiteY1" fmla="*/ 0 h 2000673"/>
                <a:gd name="connsiteX2" fmla="*/ 2282418 w 2282418"/>
                <a:gd name="connsiteY2" fmla="*/ 2000673 h 2000673"/>
                <a:gd name="connsiteX3" fmla="*/ 0 w 2282418"/>
                <a:gd name="connsiteY3" fmla="*/ 2000673 h 2000673"/>
                <a:gd name="connsiteX4" fmla="*/ 0 w 2282418"/>
                <a:gd name="connsiteY4" fmla="*/ 0 h 2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2418" h="2000673">
                  <a:moveTo>
                    <a:pt x="0" y="0"/>
                  </a:moveTo>
                  <a:lnTo>
                    <a:pt x="2282418" y="0"/>
                  </a:lnTo>
                  <a:lnTo>
                    <a:pt x="2282418" y="2000673"/>
                  </a:lnTo>
                  <a:lnTo>
                    <a:pt x="0" y="2000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6220" tIns="236220" rIns="236220" bIns="236220" numCol="1" spcCol="1270" anchor="t" anchorCtr="0">
              <a:noAutofit/>
            </a:bodyPr>
            <a:lstStyle/>
            <a:p>
              <a:pPr marL="0" lvl="0" indent="0" algn="l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200" kern="1200"/>
            </a:p>
          </p:txBody>
        </p:sp>
        <p:sp>
          <p:nvSpPr>
            <p:cNvPr id="21" name="等腰三角形 20">
              <a:extLst>
                <a:ext uri="{FF2B5EF4-FFF2-40B4-BE49-F238E27FC236}">
                  <a16:creationId xmlns:a16="http://schemas.microsoft.com/office/drawing/2014/main" id="{E737F8FC-9F6B-B984-C70A-2F39FF889C48}"/>
                </a:ext>
              </a:extLst>
            </p:cNvPr>
            <p:cNvSpPr/>
            <p:nvPr/>
          </p:nvSpPr>
          <p:spPr>
            <a:xfrm>
              <a:off x="3934632" y="3184596"/>
              <a:ext cx="430644" cy="430644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L 形 23">
              <a:extLst>
                <a:ext uri="{FF2B5EF4-FFF2-40B4-BE49-F238E27FC236}">
                  <a16:creationId xmlns:a16="http://schemas.microsoft.com/office/drawing/2014/main" id="{A5199602-F997-A43D-49C1-29B3DA2D664A}"/>
                </a:ext>
              </a:extLst>
            </p:cNvPr>
            <p:cNvSpPr/>
            <p:nvPr/>
          </p:nvSpPr>
          <p:spPr>
            <a:xfrm rot="5400000">
              <a:off x="5130599" y="2679311"/>
              <a:ext cx="1519334" cy="252813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00B0F0"/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DB6AA469-2639-0EA2-D8C7-349A8D153F09}"/>
                </a:ext>
              </a:extLst>
            </p:cNvPr>
            <p:cNvSpPr/>
            <p:nvPr/>
          </p:nvSpPr>
          <p:spPr>
            <a:xfrm>
              <a:off x="4876984" y="3434680"/>
              <a:ext cx="2282418" cy="2000673"/>
            </a:xfrm>
            <a:custGeom>
              <a:avLst/>
              <a:gdLst>
                <a:gd name="connsiteX0" fmla="*/ 0 w 2282418"/>
                <a:gd name="connsiteY0" fmla="*/ 0 h 2000673"/>
                <a:gd name="connsiteX1" fmla="*/ 2282418 w 2282418"/>
                <a:gd name="connsiteY1" fmla="*/ 0 h 2000673"/>
                <a:gd name="connsiteX2" fmla="*/ 2282418 w 2282418"/>
                <a:gd name="connsiteY2" fmla="*/ 2000673 h 2000673"/>
                <a:gd name="connsiteX3" fmla="*/ 0 w 2282418"/>
                <a:gd name="connsiteY3" fmla="*/ 2000673 h 2000673"/>
                <a:gd name="connsiteX4" fmla="*/ 0 w 2282418"/>
                <a:gd name="connsiteY4" fmla="*/ 0 h 2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2418" h="2000673">
                  <a:moveTo>
                    <a:pt x="0" y="0"/>
                  </a:moveTo>
                  <a:lnTo>
                    <a:pt x="2282418" y="0"/>
                  </a:lnTo>
                  <a:lnTo>
                    <a:pt x="2282418" y="2000673"/>
                  </a:lnTo>
                  <a:lnTo>
                    <a:pt x="0" y="2000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6220" tIns="236220" rIns="236220" bIns="236220" numCol="1" spcCol="1270" anchor="t" anchorCtr="0">
              <a:noAutofit/>
            </a:bodyPr>
            <a:lstStyle/>
            <a:p>
              <a:pPr marL="0" lvl="0" indent="0" algn="l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200" kern="1200"/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9FCC9FF8-5FE0-7499-BBC7-E43FD4F24343}"/>
                </a:ext>
              </a:extLst>
            </p:cNvPr>
            <p:cNvSpPr/>
            <p:nvPr/>
          </p:nvSpPr>
          <p:spPr>
            <a:xfrm>
              <a:off x="6728757" y="2493186"/>
              <a:ext cx="430644" cy="430644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L 形 26">
              <a:extLst>
                <a:ext uri="{FF2B5EF4-FFF2-40B4-BE49-F238E27FC236}">
                  <a16:creationId xmlns:a16="http://schemas.microsoft.com/office/drawing/2014/main" id="{19D306AA-FC8B-E6CF-0E41-C1820C0A470D}"/>
                </a:ext>
              </a:extLst>
            </p:cNvPr>
            <p:cNvSpPr/>
            <p:nvPr/>
          </p:nvSpPr>
          <p:spPr>
            <a:xfrm rot="5400000">
              <a:off x="8546095" y="1366533"/>
              <a:ext cx="1519334" cy="3770879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C00000"/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76FEA8A-BAF4-F98A-73A3-3402701A569C}"/>
                </a:ext>
              </a:extLst>
            </p:cNvPr>
            <p:cNvSpPr/>
            <p:nvPr/>
          </p:nvSpPr>
          <p:spPr>
            <a:xfrm>
              <a:off x="7671110" y="2743270"/>
              <a:ext cx="2282418" cy="2000673"/>
            </a:xfrm>
            <a:custGeom>
              <a:avLst/>
              <a:gdLst>
                <a:gd name="connsiteX0" fmla="*/ 0 w 2282418"/>
                <a:gd name="connsiteY0" fmla="*/ 0 h 2000673"/>
                <a:gd name="connsiteX1" fmla="*/ 2282418 w 2282418"/>
                <a:gd name="connsiteY1" fmla="*/ 0 h 2000673"/>
                <a:gd name="connsiteX2" fmla="*/ 2282418 w 2282418"/>
                <a:gd name="connsiteY2" fmla="*/ 2000673 h 2000673"/>
                <a:gd name="connsiteX3" fmla="*/ 0 w 2282418"/>
                <a:gd name="connsiteY3" fmla="*/ 2000673 h 2000673"/>
                <a:gd name="connsiteX4" fmla="*/ 0 w 2282418"/>
                <a:gd name="connsiteY4" fmla="*/ 0 h 200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2418" h="2000673">
                  <a:moveTo>
                    <a:pt x="0" y="0"/>
                  </a:moveTo>
                  <a:lnTo>
                    <a:pt x="2282418" y="0"/>
                  </a:lnTo>
                  <a:lnTo>
                    <a:pt x="2282418" y="2000673"/>
                  </a:lnTo>
                  <a:lnTo>
                    <a:pt x="0" y="20006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6220" tIns="236220" rIns="236220" bIns="236220" numCol="1" spcCol="1270" anchor="t" anchorCtr="0">
              <a:noAutofit/>
            </a:bodyPr>
            <a:lstStyle/>
            <a:p>
              <a:pPr marL="0" lvl="0" indent="0" algn="l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200" kern="1200"/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F1097B3F-5B03-166C-7737-F84FDD45EE8D}"/>
              </a:ext>
            </a:extLst>
          </p:cNvPr>
          <p:cNvSpPr/>
          <p:nvPr/>
        </p:nvSpPr>
        <p:spPr bwMode="auto">
          <a:xfrm>
            <a:off x="975352" y="4341857"/>
            <a:ext cx="2786819" cy="11530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第一阶段</a:t>
            </a:r>
            <a:endParaRPr lang="en-US" altLang="zh-CN" sz="1800" b="1" u="none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1800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像素型前端读出</a:t>
            </a:r>
            <a:r>
              <a:rPr lang="en-US" altLang="zh-CN" sz="1800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ASIC</a:t>
            </a:r>
            <a:r>
              <a:rPr lang="zh-CN" altLang="en-US" sz="1800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关键技术研究</a:t>
            </a:r>
            <a:endParaRPr lang="en-US" altLang="zh-CN" sz="1800" u="none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>
              <a:lnSpc>
                <a:spcPct val="120000"/>
              </a:lnSpc>
            </a:pPr>
            <a:endParaRPr lang="en-US" altLang="zh-CN" sz="1800" u="none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DFA56E5-E014-838D-95CE-2289F53589FA}"/>
              </a:ext>
            </a:extLst>
          </p:cNvPr>
          <p:cNvSpPr/>
          <p:nvPr/>
        </p:nvSpPr>
        <p:spPr bwMode="auto">
          <a:xfrm>
            <a:off x="999999" y="3030688"/>
            <a:ext cx="2221139" cy="826078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动态可重构像素型读出</a:t>
            </a:r>
            <a:r>
              <a:rPr lang="en-US" altLang="zh-CN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ASIC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6B47ABF-5BE8-BD2B-8B87-BEC55A242CF3}"/>
              </a:ext>
            </a:extLst>
          </p:cNvPr>
          <p:cNvSpPr/>
          <p:nvPr/>
        </p:nvSpPr>
        <p:spPr bwMode="auto">
          <a:xfrm>
            <a:off x="4405583" y="3335046"/>
            <a:ext cx="2718554" cy="13630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第二阶段</a:t>
            </a:r>
            <a:endParaRPr lang="en-US" altLang="zh-CN" sz="1800" b="1" u="none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1800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脉冲型感内计算架构研究</a:t>
            </a:r>
            <a:endParaRPr lang="en-US" altLang="zh-CN" sz="1800" u="none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1F1F97B-74AB-4EDF-6F00-D08AF3E2D38C}"/>
              </a:ext>
            </a:extLst>
          </p:cNvPr>
          <p:cNvSpPr/>
          <p:nvPr/>
        </p:nvSpPr>
        <p:spPr bwMode="auto">
          <a:xfrm>
            <a:off x="7790117" y="2790785"/>
            <a:ext cx="3944682" cy="10221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第三阶段</a:t>
            </a:r>
            <a:endParaRPr lang="en-US" altLang="zh-CN" sz="1800" b="1" u="none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lnSpc>
                <a:spcPct val="120000"/>
              </a:lnSpc>
            </a:pPr>
            <a:r>
              <a:rPr lang="zh-CN" altLang="en-US" sz="1800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脉冲型感存算一体</a:t>
            </a:r>
            <a:r>
              <a:rPr lang="en-US" altLang="zh-CN" sz="1800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ASIC</a:t>
            </a:r>
            <a:r>
              <a:rPr lang="zh-CN" altLang="en-US" sz="1800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endParaRPr lang="en-US" altLang="zh-CN" sz="1800" u="none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BF14DCA-AF03-83DA-AAC0-A91332F0AB59}"/>
              </a:ext>
            </a:extLst>
          </p:cNvPr>
          <p:cNvSpPr/>
          <p:nvPr/>
        </p:nvSpPr>
        <p:spPr bwMode="auto">
          <a:xfrm>
            <a:off x="4447637" y="2290561"/>
            <a:ext cx="2063028" cy="826078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集成数字</a:t>
            </a:r>
            <a:r>
              <a:rPr lang="en-US" altLang="zh-CN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SNN</a:t>
            </a:r>
            <a:r>
              <a:rPr lang="zh-CN" altLang="en-US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的感算融合架构</a:t>
            </a:r>
            <a:endParaRPr lang="en-US" altLang="zh-CN" sz="1800" u="none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F53907C-2745-3B68-8007-C2819464D495}"/>
              </a:ext>
            </a:extLst>
          </p:cNvPr>
          <p:cNvSpPr/>
          <p:nvPr/>
        </p:nvSpPr>
        <p:spPr bwMode="auto">
          <a:xfrm>
            <a:off x="8610600" y="1564497"/>
            <a:ext cx="2063028" cy="1022171"/>
          </a:xfrm>
          <a:prstGeom prst="rect">
            <a:avLst/>
          </a:prstGeom>
          <a:noFill/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r>
              <a:rPr lang="en-US" altLang="zh-CN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CIM-SNN</a:t>
            </a:r>
            <a:r>
              <a:rPr lang="zh-CN" altLang="en-US" sz="1800" b="1" u="none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的感存算一体化架构</a:t>
            </a:r>
            <a:endParaRPr lang="en-US" altLang="zh-CN" sz="1800" u="none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23117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4B477-DD25-603F-E4A0-FFBE2E902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>
            <a:extLst>
              <a:ext uri="{FF2B5EF4-FFF2-40B4-BE49-F238E27FC236}">
                <a16:creationId xmlns:a16="http://schemas.microsoft.com/office/drawing/2014/main" id="{9822F5CF-BF4E-990C-4FD2-4D41DC154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1734800" cy="534988"/>
          </a:xfrm>
        </p:spPr>
        <p:txBody>
          <a:bodyPr/>
          <a:lstStyle/>
          <a:p>
            <a:r>
              <a:rPr lang="en-US" altLang="zh-CN" dirty="0"/>
              <a:t>3 </a:t>
            </a:r>
            <a:r>
              <a:rPr lang="zh-CN" altLang="en-US" dirty="0"/>
              <a:t>研究工作</a:t>
            </a:r>
            <a:r>
              <a:rPr lang="en-US" altLang="zh-CN" dirty="0"/>
              <a:t>1——</a:t>
            </a:r>
            <a:r>
              <a:rPr lang="zh-CN" altLang="en-US" dirty="0"/>
              <a:t>动态可重构像素型读出</a:t>
            </a:r>
            <a:r>
              <a:rPr lang="en-US" altLang="zh-CN" dirty="0"/>
              <a:t>ASIC</a:t>
            </a:r>
            <a:endParaRPr lang="zh-CN" altLang="en-US" dirty="0"/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99DDB0B4-3856-7DD9-E517-045A6A667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2E3185-4058-4375-A6C9-8031AE4AAA1A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7512F5-73A9-881D-CDE2-3C55B1616D3F}"/>
              </a:ext>
            </a:extLst>
          </p:cNvPr>
          <p:cNvSpPr txBox="1"/>
          <p:nvPr/>
        </p:nvSpPr>
        <p:spPr>
          <a:xfrm>
            <a:off x="609600" y="1306735"/>
            <a:ext cx="10515600" cy="170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研究思路：通过对像素数据稀疏度的判断，</a:t>
            </a: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自适应选择数据读出模式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，实现高帧率成像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实现方案：</a:t>
            </a: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两步动态可重构读出方案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：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1.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标志位读出；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2.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根据标志信号读出像素数据；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lvl="3">
              <a:lnSpc>
                <a:spcPct val="150000"/>
              </a:lnSpc>
              <a:defRPr/>
            </a:pP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	   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实现全帧读出、感兴趣区域读出和零抑制读出</a:t>
            </a: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三种模式动态切换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取得效果：可节省</a:t>
            </a:r>
            <a:r>
              <a:rPr lang="en-US" altLang="zh-CN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40%</a:t>
            </a: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以上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的数据传输时间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6DF57F9-FA75-2457-BF9D-D7DAA4ADC44D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动态可重构像素型读出</a:t>
            </a:r>
            <a:r>
              <a:rPr lang="en-US" altLang="zh-CN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ASIC</a:t>
            </a: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系统架构</a:t>
            </a:r>
            <a:endParaRPr lang="en-US" altLang="zh-CN" sz="24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EE3F3175-424A-A90E-F099-174EAD00331F}"/>
              </a:ext>
            </a:extLst>
          </p:cNvPr>
          <p:cNvSpPr/>
          <p:nvPr/>
        </p:nvSpPr>
        <p:spPr bwMode="auto">
          <a:xfrm>
            <a:off x="4953000" y="4572000"/>
            <a:ext cx="228600" cy="609600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A14D85F8-D6AA-3069-5B5C-A6F0CC9F8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50548" b="54160"/>
          <a:stretch>
            <a:fillRect/>
          </a:stretch>
        </p:blipFill>
        <p:spPr bwMode="auto">
          <a:xfrm>
            <a:off x="5410200" y="3571204"/>
            <a:ext cx="577743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2">
            <a:extLst>
              <a:ext uri="{FF2B5EF4-FFF2-40B4-BE49-F238E27FC236}">
                <a16:creationId xmlns:a16="http://schemas.microsoft.com/office/drawing/2014/main" id="{80662276-D013-45E2-54E3-E16F6E07C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178613"/>
              </p:ext>
            </p:extLst>
          </p:nvPr>
        </p:nvGraphicFramePr>
        <p:xfrm>
          <a:off x="1004367" y="3571204"/>
          <a:ext cx="3657600" cy="286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3802484" imgH="2964083" progId="Visio.Drawing.15">
                  <p:embed/>
                </p:oleObj>
              </mc:Choice>
              <mc:Fallback>
                <p:oleObj name="Visio" r:id="rId4" imgW="3802484" imgH="2964083" progId="Visio.Drawing.15">
                  <p:embed/>
                  <p:pic>
                    <p:nvPicPr>
                      <p:cNvPr id="5" name="对象 2">
                        <a:extLst>
                          <a:ext uri="{FF2B5EF4-FFF2-40B4-BE49-F238E27FC236}">
                            <a16:creationId xmlns:a16="http://schemas.microsoft.com/office/drawing/2014/main" id="{EE78A288-BABF-63FE-E97F-BA0B8AEF5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367" y="3571204"/>
                        <a:ext cx="3657600" cy="2866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7851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6CDAC-7471-366A-9704-827A201D0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E340B6DE-56B9-0488-971F-0FB0CB7C4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7F52BD-BA42-4EEC-964D-07341779FC5C}" type="slidenum">
              <a:rPr lang="en-US" altLang="zh-CN" sz="1400" smtClean="0">
                <a:latin typeface="Arial" panose="020B0604020202020204" pitchFamily="34" charset="0"/>
              </a:rPr>
              <a:pPr/>
              <a:t>14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AB3EE83-D00D-3E01-2D0B-4A512AA48FD2}"/>
              </a:ext>
            </a:extLst>
          </p:cNvPr>
          <p:cNvCxnSpPr/>
          <p:nvPr/>
        </p:nvCxnSpPr>
        <p:spPr bwMode="auto">
          <a:xfrm>
            <a:off x="9677400" y="1981200"/>
            <a:ext cx="152400" cy="3810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CAEFE2B-6DFB-759C-D9AC-3D1071540816}"/>
              </a:ext>
            </a:extLst>
          </p:cNvPr>
          <p:cNvCxnSpPr>
            <a:cxnSpLocks/>
          </p:cNvCxnSpPr>
          <p:nvPr/>
        </p:nvCxnSpPr>
        <p:spPr bwMode="auto">
          <a:xfrm>
            <a:off x="8534400" y="372373"/>
            <a:ext cx="1981200" cy="442822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836B2D1B-AD24-003C-F5B9-9278DAF87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3 </a:t>
            </a:r>
            <a:r>
              <a:rPr lang="zh-CN" altLang="en-US" dirty="0"/>
              <a:t>研究工作</a:t>
            </a:r>
            <a:r>
              <a:rPr lang="en-US" altLang="zh-CN" dirty="0"/>
              <a:t>1——</a:t>
            </a:r>
            <a:r>
              <a:rPr lang="zh-CN" altLang="en-US" dirty="0"/>
              <a:t>动态可重构像素型读出</a:t>
            </a:r>
            <a:r>
              <a:rPr lang="en-US" altLang="zh-CN" dirty="0"/>
              <a:t>ASIC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3AF669-4D93-8B7C-7C07-995377A8C737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动态可重构像素型读出芯片测试验证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256AE2-263B-C832-2233-D3B38215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17E9848-13FB-5CAB-D1D7-FB20B9B2D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74DD427-A36C-53A0-4CCF-9F7F91AEA7EE}"/>
              </a:ext>
            </a:extLst>
          </p:cNvPr>
          <p:cNvSpPr txBox="1"/>
          <p:nvPr/>
        </p:nvSpPr>
        <p:spPr>
          <a:xfrm>
            <a:off x="0" y="6415072"/>
            <a:ext cx="815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[1]D. Xu et al., "A Dynamically Reconfigurable Readout Scheme of a Pixel Readout ASIC for Space X-Ray Imaging," in IEEE TNS, vol. 72, no. 4, pp. 1620-1630, April 2025.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EDE4933-D8E8-AD07-2E97-C3629F81CCA2}"/>
              </a:ext>
            </a:extLst>
          </p:cNvPr>
          <p:cNvSpPr txBox="1"/>
          <p:nvPr/>
        </p:nvSpPr>
        <p:spPr>
          <a:xfrm>
            <a:off x="609600" y="1295400"/>
            <a:ext cx="9906000" cy="212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工艺：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180nm CMOS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阵列规模：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32×32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像素尺寸：</a:t>
            </a:r>
            <a:r>
              <a:rPr lang="el-GR" altLang="zh-CN" sz="1800" b="1" u="none" dirty="0">
                <a:latin typeface="Arial"/>
                <a:ea typeface="微软雅黑" panose="020B0503020204020204" pitchFamily="34" charset="-122"/>
              </a:rPr>
              <a:t>75 μ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m×75 </a:t>
            </a:r>
            <a:r>
              <a:rPr lang="el-GR" altLang="zh-CN" sz="1800" b="1" u="none" dirty="0">
                <a:latin typeface="Arial"/>
                <a:ea typeface="微软雅黑" panose="020B0503020204020204" pitchFamily="34" charset="-122"/>
              </a:rPr>
              <a:t>μ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m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芯片尺寸：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2470 μm×3830 </a:t>
            </a:r>
            <a:r>
              <a:rPr lang="en-US" altLang="zh-CN" sz="1800" b="1" u="none" dirty="0" err="1">
                <a:latin typeface="Arial"/>
                <a:ea typeface="微软雅黑" panose="020B0503020204020204" pitchFamily="34" charset="-122"/>
              </a:rPr>
              <a:t>μm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成像帧率：</a:t>
            </a:r>
            <a:r>
              <a:rPr lang="en-US" altLang="zh-CN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&gt;1200fps@50MHz</a:t>
            </a:r>
          </a:p>
        </p:txBody>
      </p:sp>
      <p:pic>
        <p:nvPicPr>
          <p:cNvPr id="8" name="图片 7" descr="日程表&#10;&#10;描述已自动生成">
            <a:extLst>
              <a:ext uri="{FF2B5EF4-FFF2-40B4-BE49-F238E27FC236}">
                <a16:creationId xmlns:a16="http://schemas.microsoft.com/office/drawing/2014/main" id="{207AAC02-D88D-FA00-3A70-AF92F4E65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33" y="1827019"/>
            <a:ext cx="2552518" cy="1980000"/>
          </a:xfrm>
          <a:prstGeom prst="rect">
            <a:avLst/>
          </a:prstGeom>
        </p:spPr>
      </p:pic>
      <p:pic>
        <p:nvPicPr>
          <p:cNvPr id="11" name="图片 10" descr="日程表&#10;&#10;描述已自动生成">
            <a:extLst>
              <a:ext uri="{FF2B5EF4-FFF2-40B4-BE49-F238E27FC236}">
                <a16:creationId xmlns:a16="http://schemas.microsoft.com/office/drawing/2014/main" id="{80702AEB-D894-247B-8DD4-C9BD70116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0" y="4106773"/>
            <a:ext cx="2551315" cy="1980000"/>
          </a:xfrm>
          <a:prstGeom prst="rect">
            <a:avLst/>
          </a:prstGeom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1BE6D1C0-4E1B-3593-2D7D-C4C08C9CA70D}"/>
              </a:ext>
            </a:extLst>
          </p:cNvPr>
          <p:cNvSpPr/>
          <p:nvPr/>
        </p:nvSpPr>
        <p:spPr bwMode="auto">
          <a:xfrm>
            <a:off x="5486400" y="4724400"/>
            <a:ext cx="228600" cy="609600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6A6492C-92F9-D984-FAB9-8094C36E7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096" y="3746343"/>
            <a:ext cx="7848600" cy="243673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69E76F8-9097-9405-A58D-9122A7F4AE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16" y="1816345"/>
            <a:ext cx="2478435" cy="19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5531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810B0-8112-1CE7-E00A-90E4FB74C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>
            <a:extLst>
              <a:ext uri="{FF2B5EF4-FFF2-40B4-BE49-F238E27FC236}">
                <a16:creationId xmlns:a16="http://schemas.microsoft.com/office/drawing/2014/main" id="{2B865340-F211-796F-A770-3F515C0F5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1734800" cy="534988"/>
          </a:xfrm>
        </p:spPr>
        <p:txBody>
          <a:bodyPr/>
          <a:lstStyle/>
          <a:p>
            <a:r>
              <a:rPr lang="en-US" altLang="zh-CN" dirty="0"/>
              <a:t>3 </a:t>
            </a:r>
            <a:r>
              <a:rPr lang="zh-CN" altLang="en-US" dirty="0"/>
              <a:t>研究工作</a:t>
            </a:r>
            <a:r>
              <a:rPr lang="en-US" altLang="zh-CN" dirty="0"/>
              <a:t>2——</a:t>
            </a:r>
            <a:r>
              <a:rPr lang="zh-CN" altLang="en-US" dirty="0"/>
              <a:t>集成数字</a:t>
            </a:r>
            <a:r>
              <a:rPr lang="en-US" altLang="zh-CN" dirty="0"/>
              <a:t>SNN</a:t>
            </a:r>
            <a:r>
              <a:rPr lang="zh-CN" altLang="en-US" dirty="0"/>
              <a:t>的感算融合架构</a:t>
            </a: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D600980B-43DF-AAE7-1EE0-77413E647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2E3185-4058-4375-A6C9-8031AE4AAA1A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1CA03F-F371-6727-DD2A-F3E317816AF5}"/>
              </a:ext>
            </a:extLst>
          </p:cNvPr>
          <p:cNvSpPr txBox="1"/>
          <p:nvPr/>
        </p:nvSpPr>
        <p:spPr>
          <a:xfrm>
            <a:off x="609600" y="1306735"/>
            <a:ext cx="9982200" cy="170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研究思路：将低功耗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SNN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加速器与读出电路融合，实现</a:t>
            </a: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模拟到信息转换</a:t>
            </a:r>
            <a:endParaRPr lang="en-US" altLang="zh-CN" sz="1800" b="1" u="none" dirty="0">
              <a:solidFill>
                <a:srgbClr val="0070C0"/>
              </a:solidFill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实现方案：</a:t>
            </a: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像素内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集成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LIF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神经元实现像素内卷积计算；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		   </a:t>
            </a: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像素阵列外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集成可重构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SNN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加速器实现推理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/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分类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性能优化：提出时钟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/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事件混合驱动计算的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SNN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加速器，降低计算延时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C6FA82-93ED-D098-9F4D-67C59A34AF6C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感算融合系统架构</a:t>
            </a:r>
            <a:endParaRPr lang="en-US" altLang="zh-CN" sz="24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B8905EC9-3A31-959D-1915-822C46B07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9519"/>
              </p:ext>
            </p:extLst>
          </p:nvPr>
        </p:nvGraphicFramePr>
        <p:xfrm>
          <a:off x="6553200" y="3429000"/>
          <a:ext cx="3886200" cy="291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6164870" imgH="19597649" progId="Visio.Drawing.15">
                  <p:embed/>
                </p:oleObj>
              </mc:Choice>
              <mc:Fallback>
                <p:oleObj name="Visio" r:id="rId3" imgW="26164870" imgH="19597649" progId="Visio.Drawing.15">
                  <p:embed/>
                  <p:pic>
                    <p:nvPicPr>
                      <p:cNvPr id="34821" name="对象 3">
                        <a:extLst>
                          <a:ext uri="{FF2B5EF4-FFF2-40B4-BE49-F238E27FC236}">
                            <a16:creationId xmlns:a16="http://schemas.microsoft.com/office/drawing/2014/main" id="{2580AE09-F2BE-0E6E-0768-5F268125C9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429000"/>
                        <a:ext cx="3886200" cy="291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6">
            <a:extLst>
              <a:ext uri="{FF2B5EF4-FFF2-40B4-BE49-F238E27FC236}">
                <a16:creationId xmlns:a16="http://schemas.microsoft.com/office/drawing/2014/main" id="{C7F881A1-1DBE-5F0B-9DCE-6E0829EB3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320729"/>
              </p:ext>
            </p:extLst>
          </p:nvPr>
        </p:nvGraphicFramePr>
        <p:xfrm>
          <a:off x="994464" y="5049886"/>
          <a:ext cx="4564271" cy="1463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1096587" imgH="3562045" progId="Visio.Drawing.15">
                  <p:embed/>
                </p:oleObj>
              </mc:Choice>
              <mc:Fallback>
                <p:oleObj name="Visio" r:id="rId5" imgW="11096587" imgH="3562045" progId="Visio.Drawing.15">
                  <p:embed/>
                  <p:pic>
                    <p:nvPicPr>
                      <p:cNvPr id="34822" name="对象 6">
                        <a:extLst>
                          <a:ext uri="{FF2B5EF4-FFF2-40B4-BE49-F238E27FC236}">
                            <a16:creationId xmlns:a16="http://schemas.microsoft.com/office/drawing/2014/main" id="{E4708DFB-EDB6-2E20-58CC-2A6AA99D3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464" y="5049886"/>
                        <a:ext cx="4564271" cy="1463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5A9F510-EE07-2F68-FE71-EE5DDBFE78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953000" y="4114800"/>
            <a:ext cx="1905000" cy="222451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346007B-3CD5-5CEA-1CBE-929DB57F11BC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6800" y="3707236"/>
            <a:ext cx="1981200" cy="13633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2" descr="如何看待第三代神经网络SNN？详解脉冲神经网络的架构原理、数据集和训练方法-极市开发者社区">
            <a:extLst>
              <a:ext uri="{FF2B5EF4-FFF2-40B4-BE49-F238E27FC236}">
                <a16:creationId xmlns:a16="http://schemas.microsoft.com/office/drawing/2014/main" id="{03241C57-C850-22FF-51A8-A56D8386D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6" b="8183"/>
          <a:stretch>
            <a:fillRect/>
          </a:stretch>
        </p:blipFill>
        <p:spPr bwMode="auto">
          <a:xfrm>
            <a:off x="1371600" y="3344932"/>
            <a:ext cx="3163323" cy="14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6FF472F9-9406-767A-CF61-C7DEE85C46A9}"/>
              </a:ext>
            </a:extLst>
          </p:cNvPr>
          <p:cNvCxnSpPr/>
          <p:nvPr/>
        </p:nvCxnSpPr>
        <p:spPr bwMode="auto">
          <a:xfrm flipH="1" flipV="1">
            <a:off x="4038600" y="4648200"/>
            <a:ext cx="304800" cy="4224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059682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F9536-5575-27CE-FC9B-714FC2770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07DB20F8-B2B3-370A-C03D-6F996E634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7F52BD-BA42-4EEC-964D-07341779FC5C}" type="slidenum">
              <a:rPr lang="en-US" altLang="zh-CN" sz="1400" smtClean="0">
                <a:latin typeface="Arial" panose="020B0604020202020204" pitchFamily="34" charset="0"/>
              </a:rPr>
              <a:pPr/>
              <a:t>16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D7336C69-F5AC-F9FE-468F-59722EF0FFF6}"/>
              </a:ext>
            </a:extLst>
          </p:cNvPr>
          <p:cNvCxnSpPr/>
          <p:nvPr/>
        </p:nvCxnSpPr>
        <p:spPr bwMode="auto">
          <a:xfrm>
            <a:off x="9677400" y="1981200"/>
            <a:ext cx="152400" cy="3810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667443D-F0E1-4A1E-D484-A133A59ACACE}"/>
              </a:ext>
            </a:extLst>
          </p:cNvPr>
          <p:cNvCxnSpPr>
            <a:cxnSpLocks/>
          </p:cNvCxnSpPr>
          <p:nvPr/>
        </p:nvCxnSpPr>
        <p:spPr bwMode="auto">
          <a:xfrm>
            <a:off x="8534400" y="372373"/>
            <a:ext cx="1981200" cy="442822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29EF76A1-BF11-5054-BBA6-294F7D617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3 </a:t>
            </a:r>
            <a:r>
              <a:rPr lang="zh-CN" altLang="en-US" dirty="0"/>
              <a:t>研究工作</a:t>
            </a:r>
            <a:r>
              <a:rPr lang="en-US" altLang="zh-CN" dirty="0"/>
              <a:t>2——</a:t>
            </a:r>
            <a:r>
              <a:rPr lang="zh-CN" altLang="en-US" dirty="0"/>
              <a:t>集成数字</a:t>
            </a:r>
            <a:r>
              <a:rPr lang="en-US" altLang="zh-CN" dirty="0"/>
              <a:t>SNN</a:t>
            </a:r>
            <a:r>
              <a:rPr lang="zh-CN" altLang="en-US" dirty="0"/>
              <a:t>的感算融合架构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CF4692E-6087-678A-8A8D-AE711FCCD6FB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集成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SNN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的感算融合架构测试验证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08B74AA-B37D-9E5C-3E83-8D27BAD12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23A9C32-7EF2-E7FA-FAFA-44EFFB2F8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B85ABD-0874-EAE5-F718-AFC0DAC19612}"/>
              </a:ext>
            </a:extLst>
          </p:cNvPr>
          <p:cNvSpPr txBox="1"/>
          <p:nvPr/>
        </p:nvSpPr>
        <p:spPr>
          <a:xfrm>
            <a:off x="609600" y="1295400"/>
            <a:ext cx="99822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实验平台：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Cadence Virtuoso + FPGA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分类准确率（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MNIST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）：</a:t>
            </a:r>
            <a:r>
              <a:rPr lang="en-US" altLang="zh-CN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98.3%@4bit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计算帧率：</a:t>
            </a:r>
            <a:r>
              <a:rPr lang="en-US" altLang="zh-CN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&gt;5000fps@100MHz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计算能效：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575GOPS/W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F1AE7FF7-A850-57EF-05CB-77C45363F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04" y="1677551"/>
            <a:ext cx="2350361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9B4CC55F-CDD6-7FE6-D9B7-03E3F227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123" y="4120215"/>
            <a:ext cx="2338312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06DEB92C-A875-439F-C68C-8FFADE13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34" y="1685590"/>
            <a:ext cx="2336984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2705057-E302-94DA-F717-61A17DE4D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9D010A80-8BD6-F844-43B6-8DCF35B1C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86463"/>
              </p:ext>
            </p:extLst>
          </p:nvPr>
        </p:nvGraphicFramePr>
        <p:xfrm>
          <a:off x="987938" y="3691228"/>
          <a:ext cx="7707627" cy="245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10982173" imgH="3495637" progId="Visio.Drawing.15">
                  <p:embed/>
                </p:oleObj>
              </mc:Choice>
              <mc:Fallback>
                <p:oleObj name="Visio" r:id="rId6" imgW="10982173" imgH="349563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938" y="3691228"/>
                        <a:ext cx="7707627" cy="2450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9184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19FD4-445B-A866-CA4B-2B529C876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4E8FAAD2-E304-0668-EA4E-D5DC43F7C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F9389E-06CB-4655-8A1E-BAC3E19EA306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208DE7-5B30-55E1-0F55-23ADFB225836}"/>
              </a:ext>
            </a:extLst>
          </p:cNvPr>
          <p:cNvSpPr txBox="1"/>
          <p:nvPr/>
        </p:nvSpPr>
        <p:spPr>
          <a:xfrm>
            <a:off x="685800" y="845070"/>
            <a:ext cx="1005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集成</a:t>
            </a:r>
            <a:r>
              <a:rPr lang="en-US" altLang="zh-CN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CIM-SNN</a:t>
            </a: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的感存算一体化架构</a:t>
            </a:r>
            <a:endParaRPr lang="en-US" altLang="zh-CN" sz="24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796D5D5-885D-8AD9-1FB7-25FE9588B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3 </a:t>
            </a:r>
            <a:r>
              <a:rPr lang="zh-CN" altLang="en-US" dirty="0"/>
              <a:t>研究工作</a:t>
            </a:r>
            <a:r>
              <a:rPr lang="en-US" altLang="zh-CN" dirty="0"/>
              <a:t>3——</a:t>
            </a:r>
            <a:r>
              <a:rPr lang="zh-CN" altLang="en-US" dirty="0"/>
              <a:t>集成</a:t>
            </a:r>
            <a:r>
              <a:rPr lang="en-US" altLang="zh-CN" dirty="0"/>
              <a:t>CIM-SNN</a:t>
            </a:r>
            <a:r>
              <a:rPr lang="zh-CN" altLang="en-US" dirty="0"/>
              <a:t>的感存算一体化架构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F25A8D-5D0B-F639-937D-FFF3ABEDE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3548006"/>
            <a:ext cx="4546343" cy="2505986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81B1503F-2486-9D37-DCEC-3E240699695D}"/>
              </a:ext>
            </a:extLst>
          </p:cNvPr>
          <p:cNvSpPr/>
          <p:nvPr/>
        </p:nvSpPr>
        <p:spPr bwMode="auto">
          <a:xfrm>
            <a:off x="5793475" y="4363313"/>
            <a:ext cx="304800" cy="609600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12720F-FF30-8BDD-166E-C001697B634D}"/>
              </a:ext>
            </a:extLst>
          </p:cNvPr>
          <p:cNvSpPr txBox="1"/>
          <p:nvPr/>
        </p:nvSpPr>
        <p:spPr>
          <a:xfrm>
            <a:off x="609600" y="1306735"/>
            <a:ext cx="9982200" cy="170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研究思路：为提高能效，将</a:t>
            </a:r>
            <a:r>
              <a:rPr lang="en-US" altLang="zh-CN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CIM-SNN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代替数字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SNN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加速器，实现感存算一体架构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实现方案：采用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2 × 2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大小的超像素方案，完成像素内卷积，降低数据传输量；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		   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阵列外采用层次化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CIM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架构，支持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SNN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可重构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预期效果：能效提升至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TOPS/W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量级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	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0785ECC-DFCC-7CEB-8A1A-FA5FE39C22D6}"/>
              </a:ext>
            </a:extLst>
          </p:cNvPr>
          <p:cNvGrpSpPr/>
          <p:nvPr/>
        </p:nvGrpSpPr>
        <p:grpSpPr>
          <a:xfrm>
            <a:off x="6261100" y="2787987"/>
            <a:ext cx="4953000" cy="3638011"/>
            <a:chOff x="772368" y="2520099"/>
            <a:chExt cx="5333868" cy="400454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1229A0D-C9AC-DDE6-0F63-914FFF5E47EC}"/>
                </a:ext>
              </a:extLst>
            </p:cNvPr>
            <p:cNvGrpSpPr/>
            <p:nvPr/>
          </p:nvGrpSpPr>
          <p:grpSpPr>
            <a:xfrm>
              <a:off x="3818488" y="2520099"/>
              <a:ext cx="2287748" cy="4004547"/>
              <a:chOff x="3808253" y="416427"/>
              <a:chExt cx="3430748" cy="6085120"/>
            </a:xfrm>
          </p:grpSpPr>
          <p:sp>
            <p:nvSpPr>
              <p:cNvPr id="22" name="箭头: 右 21">
                <a:extLst>
                  <a:ext uri="{FF2B5EF4-FFF2-40B4-BE49-F238E27FC236}">
                    <a16:creationId xmlns:a16="http://schemas.microsoft.com/office/drawing/2014/main" id="{E2C6E9A6-786B-1343-5370-65D48A2C972F}"/>
                  </a:ext>
                </a:extLst>
              </p:cNvPr>
              <p:cNvSpPr/>
              <p:nvPr/>
            </p:nvSpPr>
            <p:spPr bwMode="auto">
              <a:xfrm>
                <a:off x="6454254" y="4191000"/>
                <a:ext cx="304800" cy="609600"/>
              </a:xfrm>
              <a:prstGeom prst="rightArrow">
                <a:avLst/>
              </a:prstGeom>
              <a:noFill/>
              <a:ln w="9525" cap="flat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FA58EA5-D0BF-A183-08FE-9C66780BC9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8253" y="416427"/>
                <a:ext cx="3430748" cy="6085120"/>
              </a:xfrm>
              <a:prstGeom prst="rect">
                <a:avLst/>
              </a:prstGeom>
            </p:spPr>
          </p:pic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3119B45-B931-90A2-0E87-2E43D4FD138C}"/>
                  </a:ext>
                </a:extLst>
              </p:cNvPr>
              <p:cNvSpPr/>
              <p:nvPr/>
            </p:nvSpPr>
            <p:spPr bwMode="auto">
              <a:xfrm>
                <a:off x="3853744" y="457200"/>
                <a:ext cx="3309056" cy="342900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宋体" pitchFamily="2" charset="-122"/>
                  </a:rPr>
                  <a:t>Pixel Array</a:t>
                </a:r>
                <a:endParaRPr kumimoji="0" lang="zh-CN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DD6E062-89F6-1F92-9CA3-ADBC0D0825D5}"/>
                  </a:ext>
                </a:extLst>
              </p:cNvPr>
              <p:cNvSpPr/>
              <p:nvPr/>
            </p:nvSpPr>
            <p:spPr bwMode="auto">
              <a:xfrm>
                <a:off x="3853744" y="3886200"/>
                <a:ext cx="3309056" cy="45033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宋体" pitchFamily="2" charset="-122"/>
                  </a:rPr>
                  <a:t>CIM Array</a:t>
                </a:r>
                <a:endParaRPr kumimoji="0" lang="zh-CN" altLang="en-US" sz="16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2EB026D-331B-F9EC-E9B1-AA48D27FFE08}"/>
                  </a:ext>
                </a:extLst>
              </p:cNvPr>
              <p:cNvSpPr/>
              <p:nvPr/>
            </p:nvSpPr>
            <p:spPr bwMode="auto">
              <a:xfrm>
                <a:off x="3853744" y="4350270"/>
                <a:ext cx="3309056" cy="1352360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ea typeface="宋体" pitchFamily="2" charset="-122"/>
                  </a:rPr>
                  <a:t>CTR, Buffer, I/O</a:t>
                </a:r>
                <a:endParaRPr kumimoji="0" lang="zh-CN" altLang="en-US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17803B8-575F-28C4-A7E2-8969A50AC5A7}"/>
                </a:ext>
              </a:extLst>
            </p:cNvPr>
            <p:cNvGrpSpPr/>
            <p:nvPr/>
          </p:nvGrpSpPr>
          <p:grpSpPr>
            <a:xfrm>
              <a:off x="772368" y="3630600"/>
              <a:ext cx="2340000" cy="2340000"/>
              <a:chOff x="890891" y="2325303"/>
              <a:chExt cx="3635483" cy="3666075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E2E36A26-7C03-962C-CCED-638013CA5B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03"/>
              <a:stretch>
                <a:fillRect/>
              </a:stretch>
            </p:blipFill>
            <p:spPr>
              <a:xfrm>
                <a:off x="890891" y="2325303"/>
                <a:ext cx="3635483" cy="3666075"/>
              </a:xfrm>
              <a:prstGeom prst="rect">
                <a:avLst/>
              </a:prstGeom>
            </p:spPr>
          </p:pic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0A3FDF4-E320-57F1-004B-BBE3B6C453BD}"/>
                  </a:ext>
                </a:extLst>
              </p:cNvPr>
              <p:cNvSpPr/>
              <p:nvPr/>
            </p:nvSpPr>
            <p:spPr bwMode="auto">
              <a:xfrm>
                <a:off x="914400" y="2362200"/>
                <a:ext cx="1143000" cy="1752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rPr>
                  <a:t>Pixel0</a:t>
                </a:r>
                <a:endParaRPr kumimoji="0" lang="zh-CN" alt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64661E85-1FA9-2809-0B1F-6846F01CEE06}"/>
                  </a:ext>
                </a:extLst>
              </p:cNvPr>
              <p:cNvSpPr/>
              <p:nvPr/>
            </p:nvSpPr>
            <p:spPr bwMode="auto">
              <a:xfrm>
                <a:off x="914400" y="4163013"/>
                <a:ext cx="1143000" cy="1752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kumimoji="0" lang="en-US" altLang="zh-CN" sz="1400" b="1" u="none" dirty="0">
                    <a:solidFill>
                      <a:schemeClr val="bg1"/>
                    </a:solidFill>
                    <a:latin typeface="Arial" charset="0"/>
                  </a:rPr>
                  <a:t>Pixel1</a:t>
                </a:r>
                <a:endParaRPr kumimoji="0" lang="zh-CN" altLang="en-US" sz="1400" b="1" u="none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A36C18B-B4E1-2498-15C2-969B427CF953}"/>
                  </a:ext>
                </a:extLst>
              </p:cNvPr>
              <p:cNvSpPr/>
              <p:nvPr/>
            </p:nvSpPr>
            <p:spPr bwMode="auto">
              <a:xfrm>
                <a:off x="3315424" y="2362200"/>
                <a:ext cx="1143000" cy="1752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kumimoji="0" lang="en-US" altLang="zh-CN" sz="1400" b="1" u="none" dirty="0">
                    <a:solidFill>
                      <a:schemeClr val="bg1"/>
                    </a:solidFill>
                    <a:latin typeface="Arial" charset="0"/>
                  </a:rPr>
                  <a:t>Pixel2</a:t>
                </a:r>
                <a:endParaRPr kumimoji="0" lang="zh-CN" altLang="en-US" sz="1400" b="1" u="none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A4E95DE-34A7-B622-B152-F72AC819DCA7}"/>
                  </a:ext>
                </a:extLst>
              </p:cNvPr>
              <p:cNvSpPr/>
              <p:nvPr/>
            </p:nvSpPr>
            <p:spPr bwMode="auto">
              <a:xfrm>
                <a:off x="3315424" y="4163013"/>
                <a:ext cx="1143000" cy="1752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kumimoji="0" lang="en-US" altLang="zh-CN" sz="1400" b="1" u="none" dirty="0">
                    <a:solidFill>
                      <a:schemeClr val="bg1"/>
                    </a:solidFill>
                    <a:latin typeface="Arial" charset="0"/>
                  </a:rPr>
                  <a:t>Pixel3</a:t>
                </a:r>
                <a:endParaRPr kumimoji="0" lang="zh-CN" altLang="en-US" sz="1400" b="1" u="none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600B4BF-3021-D23A-AC55-5B63B858AB2F}"/>
                  </a:ext>
                </a:extLst>
              </p:cNvPr>
              <p:cNvSpPr/>
              <p:nvPr/>
            </p:nvSpPr>
            <p:spPr bwMode="auto">
              <a:xfrm>
                <a:off x="2080910" y="2362199"/>
                <a:ext cx="1234512" cy="3553414"/>
              </a:xfrm>
              <a:prstGeom prst="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kumimoji="0" lang="en-US" altLang="zh-CN" sz="1400" b="1" u="none" dirty="0">
                    <a:solidFill>
                      <a:schemeClr val="bg1"/>
                    </a:solidFill>
                    <a:latin typeface="Arial" charset="0"/>
                  </a:rPr>
                  <a:t>LIF</a:t>
                </a:r>
              </a:p>
              <a:p>
                <a:pPr algn="ctr" eaLnBrk="1" hangingPunct="1"/>
                <a:r>
                  <a:rPr kumimoji="0" lang="en-US" altLang="zh-CN" sz="1400" b="1" u="none" dirty="0">
                    <a:solidFill>
                      <a:schemeClr val="bg1"/>
                    </a:solidFill>
                    <a:latin typeface="Arial" charset="0"/>
                  </a:rPr>
                  <a:t>neuron</a:t>
                </a:r>
                <a:endParaRPr kumimoji="0" lang="zh-CN" altLang="en-US" sz="1400" b="1" u="none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5DE5C94-B122-2342-3B78-BFE44A64E04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27500" y="2569791"/>
              <a:ext cx="690988" cy="103599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FE094E4-C840-D96A-F84B-7E5917F3EB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42238" y="2770234"/>
              <a:ext cx="706586" cy="315200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984369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FA25E-99FB-3CC7-1873-96C9BD402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600F376F-FC1E-9E1B-2D4D-A465FB8AA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7F52BD-BA42-4EEC-964D-07341779FC5C}" type="slidenum">
              <a:rPr lang="en-US" altLang="zh-CN" sz="1400" smtClean="0">
                <a:latin typeface="Arial" panose="020B0604020202020204" pitchFamily="34" charset="0"/>
              </a:rPr>
              <a:pPr/>
              <a:t>18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22D9409-3809-5226-98E6-217C4420CEFD}"/>
              </a:ext>
            </a:extLst>
          </p:cNvPr>
          <p:cNvCxnSpPr/>
          <p:nvPr/>
        </p:nvCxnSpPr>
        <p:spPr bwMode="auto">
          <a:xfrm>
            <a:off x="9677400" y="1981200"/>
            <a:ext cx="152400" cy="3810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AD32851-3C2C-2EC3-0853-57523AB56953}"/>
              </a:ext>
            </a:extLst>
          </p:cNvPr>
          <p:cNvCxnSpPr>
            <a:cxnSpLocks/>
          </p:cNvCxnSpPr>
          <p:nvPr/>
        </p:nvCxnSpPr>
        <p:spPr bwMode="auto">
          <a:xfrm>
            <a:off x="8534400" y="372373"/>
            <a:ext cx="1981200" cy="442822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67E85DA0-6CF6-0D79-DB83-227D537EC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3 </a:t>
            </a:r>
            <a:r>
              <a:rPr lang="zh-CN" altLang="en-US" dirty="0"/>
              <a:t>研究工作</a:t>
            </a:r>
            <a:r>
              <a:rPr lang="en-US" altLang="zh-CN" dirty="0"/>
              <a:t>3——</a:t>
            </a:r>
            <a:r>
              <a:rPr lang="zh-CN" altLang="en-US" dirty="0"/>
              <a:t>集成</a:t>
            </a:r>
            <a:r>
              <a:rPr lang="en-US" altLang="zh-CN" dirty="0"/>
              <a:t>CIM-SNN</a:t>
            </a:r>
            <a:r>
              <a:rPr lang="zh-CN" altLang="en-US" dirty="0"/>
              <a:t>的感存算一体化架构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10B27F-973E-112D-A4FF-C25485270EE2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集成</a:t>
            </a:r>
            <a:r>
              <a: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CIM-SNN</a:t>
            </a: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的感存算一体化芯片实现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0776B3-FA3F-63D1-98A9-4B1617550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51174D-71A1-2385-4152-3A8A89612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292C8FB1-BF2A-ED02-7C14-DC9F09AC1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74574"/>
              </p:ext>
            </p:extLst>
          </p:nvPr>
        </p:nvGraphicFramePr>
        <p:xfrm>
          <a:off x="1100737" y="3269277"/>
          <a:ext cx="3581400" cy="312540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9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</a:rPr>
                        <a:t>参数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微软雅黑" panose="020B0503020204020204" pitchFamily="34" charset="-122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指标</a:t>
                      </a: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年份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2025</a:t>
                      </a:r>
                      <a:endParaRPr lang="zh-CN" altLang="en-US" sz="14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CMOS</a:t>
                      </a: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工艺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180</a:t>
                      </a:r>
                      <a:endParaRPr lang="zh-CN" altLang="en-US" sz="14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阵列规模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32×32</a:t>
                      </a:r>
                      <a:endParaRPr lang="zh-CN" altLang="en-US" sz="14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SRAM</a:t>
                      </a: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类型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6T+4T</a:t>
                      </a:r>
                      <a:endParaRPr lang="zh-CN" altLang="zh-CN" sz="14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CIM</a:t>
                      </a: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阵列规模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1Kb</a:t>
                      </a:r>
                      <a:endParaRPr lang="zh-CN" altLang="zh-CN" sz="14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773792145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权重精度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 – 8b</a:t>
                      </a:r>
                      <a:endParaRPr lang="zh-CN" altLang="en-US" sz="14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计算类型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Digital</a:t>
                      </a:r>
                      <a:endParaRPr lang="zh-CN" altLang="en-US" sz="14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算法类型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SNN</a:t>
                      </a:r>
                      <a:endParaRPr lang="zh-CN" altLang="en-US" sz="14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准确率</a:t>
                      </a: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(MNIST)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98.3%</a:t>
                      </a: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97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能效（</a:t>
                      </a: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TOPS/W</a:t>
                      </a: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10" marR="5141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3.88</a:t>
                      </a:r>
                      <a:endParaRPr lang="zh-CN" alt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1410" marR="5141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" name="箭头: 右 16">
            <a:extLst>
              <a:ext uri="{FF2B5EF4-FFF2-40B4-BE49-F238E27FC236}">
                <a16:creationId xmlns:a16="http://schemas.microsoft.com/office/drawing/2014/main" id="{4C088EAF-4058-E09B-558E-80A3B51477D6}"/>
              </a:ext>
            </a:extLst>
          </p:cNvPr>
          <p:cNvSpPr/>
          <p:nvPr/>
        </p:nvSpPr>
        <p:spPr bwMode="auto">
          <a:xfrm>
            <a:off x="5334000" y="4419600"/>
            <a:ext cx="304800" cy="609600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0903DB4-C6EC-151B-285B-C40D1BFAFDC9}"/>
              </a:ext>
            </a:extLst>
          </p:cNvPr>
          <p:cNvSpPr txBox="1"/>
          <p:nvPr/>
        </p:nvSpPr>
        <p:spPr>
          <a:xfrm>
            <a:off x="609600" y="1295400"/>
            <a:ext cx="9906000" cy="170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工艺：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180nm CMOS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阵列规模：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32×32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像素尺寸：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1</a:t>
            </a:r>
            <a:r>
              <a:rPr lang="el-GR" altLang="zh-CN" sz="1800" b="1" u="none" dirty="0">
                <a:latin typeface="Arial"/>
                <a:ea typeface="微软雅黑" panose="020B0503020204020204" pitchFamily="34" charset="-122"/>
              </a:rPr>
              <a:t>5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0</a:t>
            </a:r>
            <a:r>
              <a:rPr lang="el-GR" altLang="zh-CN" sz="1800" b="1" u="none" dirty="0">
                <a:latin typeface="Arial"/>
                <a:ea typeface="微软雅黑" panose="020B0503020204020204" pitchFamily="34" charset="-122"/>
              </a:rPr>
              <a:t> μ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m×150 </a:t>
            </a:r>
            <a:r>
              <a:rPr lang="el-GR" altLang="zh-CN" sz="1800" b="1" u="none" dirty="0">
                <a:latin typeface="Arial"/>
                <a:ea typeface="微软雅黑" panose="020B0503020204020204" pitchFamily="34" charset="-122"/>
              </a:rPr>
              <a:t>μ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m(2×2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超像素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芯片尺寸：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2400 μm×4500 </a:t>
            </a:r>
            <a:r>
              <a:rPr lang="en-US" altLang="zh-CN" sz="1800" b="1" u="none" dirty="0" err="1">
                <a:latin typeface="Arial"/>
                <a:ea typeface="微软雅黑" panose="020B0503020204020204" pitchFamily="34" charset="-122"/>
              </a:rPr>
              <a:t>μm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1607C6D-2DBB-5F3C-7A4F-8144AFD00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147" y="4395989"/>
            <a:ext cx="2563636" cy="21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7DF78ED-9E13-E519-A629-50C9A0134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95" y="1897833"/>
            <a:ext cx="2601864" cy="21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0B5E13-C83B-4ECE-D501-AE9440C82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40" y="4395989"/>
            <a:ext cx="2487127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F60EA8-7CE5-3A70-245F-12D53F12A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40" y="1897833"/>
            <a:ext cx="256363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396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F53F1-B252-F3CF-7B33-AB3865927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8D6C73E-0F52-1BA1-C410-83E21748D5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64905"/>
            <a:ext cx="12192000" cy="1296144"/>
          </a:xfrm>
          <a:solidFill>
            <a:srgbClr val="003399"/>
          </a:solidFill>
        </p:spPr>
        <p:txBody>
          <a:bodyPr anchor="ctr"/>
          <a:lstStyle/>
          <a:p>
            <a:pPr eaLnBrk="1" hangingPunct="1">
              <a:buClr>
                <a:srgbClr val="2100DC"/>
              </a:buClr>
            </a:pPr>
            <a:r>
              <a: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rPr>
              <a:t>总结与展望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3565D4C-B710-981A-7032-846732FF7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25018"/>
      </p:ext>
    </p:extLst>
  </p:cSld>
  <p:clrMapOvr>
    <a:masterClrMapping/>
  </p:clrMapOvr>
  <p:transition advTm="4344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>
            <a:extLst>
              <a:ext uri="{FF2B5EF4-FFF2-40B4-BE49-F238E27FC236}">
                <a16:creationId xmlns:a16="http://schemas.microsoft.com/office/drawing/2014/main" id="{8F60C433-2242-AFC4-82D6-2ABFE85CE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441D61B-E8D7-666E-A403-423707906868}"/>
              </a:ext>
            </a:extLst>
          </p:cNvPr>
          <p:cNvGrpSpPr/>
          <p:nvPr/>
        </p:nvGrpSpPr>
        <p:grpSpPr>
          <a:xfrm>
            <a:off x="3048000" y="1877306"/>
            <a:ext cx="5872163" cy="560388"/>
            <a:chOff x="3048000" y="1447800"/>
            <a:chExt cx="5872163" cy="560388"/>
          </a:xfrm>
        </p:grpSpPr>
        <p:sp>
          <p:nvSpPr>
            <p:cNvPr id="20484" name="六边形 6">
              <a:extLst>
                <a:ext uri="{FF2B5EF4-FFF2-40B4-BE49-F238E27FC236}">
                  <a16:creationId xmlns:a16="http://schemas.microsoft.com/office/drawing/2014/main" id="{37807277-BFC1-1BC7-40DD-DD54F626B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1447800"/>
              <a:ext cx="601663" cy="560388"/>
            </a:xfrm>
            <a:prstGeom prst="hexagon">
              <a:avLst>
                <a:gd name="adj" fmla="val 25002"/>
                <a:gd name="vf" fmla="val 115470"/>
              </a:avLst>
            </a:pr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85" name="TextBox 9">
              <a:extLst>
                <a:ext uri="{FF2B5EF4-FFF2-40B4-BE49-F238E27FC236}">
                  <a16:creationId xmlns:a16="http://schemas.microsoft.com/office/drawing/2014/main" id="{F62E1DC0-49B7-B977-4C8B-E14D1FE0B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1493838"/>
              <a:ext cx="3063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u="none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u="none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88" name="TextBox 10">
              <a:extLst>
                <a:ext uri="{FF2B5EF4-FFF2-40B4-BE49-F238E27FC236}">
                  <a16:creationId xmlns:a16="http://schemas.microsoft.com/office/drawing/2014/main" id="{2460D6CB-1E77-30FC-EB3B-947087E78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974" y="1499393"/>
              <a:ext cx="2663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</a:t>
              </a:r>
              <a:endPara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12">
              <a:extLst>
                <a:ext uri="{FF2B5EF4-FFF2-40B4-BE49-F238E27FC236}">
                  <a16:creationId xmlns:a16="http://schemas.microsoft.com/office/drawing/2014/main" id="{C51A80FC-B96B-8034-8F41-49569F132C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33788" y="1726900"/>
              <a:ext cx="214312" cy="280987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直接连接符 14">
              <a:extLst>
                <a:ext uri="{FF2B5EF4-FFF2-40B4-BE49-F238E27FC236}">
                  <a16:creationId xmlns:a16="http://schemas.microsoft.com/office/drawing/2014/main" id="{CBF10BD3-64CE-346B-DCED-5182209B1A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48100" y="2006300"/>
              <a:ext cx="5072063" cy="1587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8DCB922-1F6B-4052-BD8D-3CC46389DFB0}"/>
              </a:ext>
            </a:extLst>
          </p:cNvPr>
          <p:cNvGrpSpPr/>
          <p:nvPr/>
        </p:nvGrpSpPr>
        <p:grpSpPr>
          <a:xfrm>
            <a:off x="3048000" y="3521368"/>
            <a:ext cx="5872163" cy="560388"/>
            <a:chOff x="3048000" y="2209800"/>
            <a:chExt cx="5872163" cy="560388"/>
          </a:xfrm>
        </p:grpSpPr>
        <p:sp>
          <p:nvSpPr>
            <p:cNvPr id="20489" name="六边形 6">
              <a:extLst>
                <a:ext uri="{FF2B5EF4-FFF2-40B4-BE49-F238E27FC236}">
                  <a16:creationId xmlns:a16="http://schemas.microsoft.com/office/drawing/2014/main" id="{0EBDF1D4-4DFB-629A-A39F-78A526F20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2209800"/>
              <a:ext cx="601663" cy="560388"/>
            </a:xfrm>
            <a:prstGeom prst="hexagon">
              <a:avLst>
                <a:gd name="adj" fmla="val 25002"/>
                <a:gd name="vf" fmla="val 115470"/>
              </a:avLst>
            </a:pr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90" name="TextBox 9">
              <a:extLst>
                <a:ext uri="{FF2B5EF4-FFF2-40B4-BE49-F238E27FC236}">
                  <a16:creationId xmlns:a16="http://schemas.microsoft.com/office/drawing/2014/main" id="{4A126DD8-545C-9787-82DB-7A86C12D1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2255838"/>
              <a:ext cx="3063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CBF70DFE-11F1-3287-4222-9CCB0C10F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974" y="2255043"/>
              <a:ext cx="47212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近期研究工作进展</a:t>
              </a:r>
              <a:endPara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12">
              <a:extLst>
                <a:ext uri="{FF2B5EF4-FFF2-40B4-BE49-F238E27FC236}">
                  <a16:creationId xmlns:a16="http://schemas.microsoft.com/office/drawing/2014/main" id="{4EA52EC3-6BE7-E980-DA62-4C4DBE0DD4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33788" y="2489201"/>
              <a:ext cx="214312" cy="280987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接连接符 14">
              <a:extLst>
                <a:ext uri="{FF2B5EF4-FFF2-40B4-BE49-F238E27FC236}">
                  <a16:creationId xmlns:a16="http://schemas.microsoft.com/office/drawing/2014/main" id="{A1572283-F4E2-723B-5382-1BFC23769B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48100" y="2768601"/>
              <a:ext cx="5072063" cy="1587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DD7CEAB-18AC-B639-74B9-7B4CA08479CC}"/>
              </a:ext>
            </a:extLst>
          </p:cNvPr>
          <p:cNvGrpSpPr/>
          <p:nvPr/>
        </p:nvGrpSpPr>
        <p:grpSpPr>
          <a:xfrm>
            <a:off x="3048000" y="4343400"/>
            <a:ext cx="5903913" cy="562149"/>
            <a:chOff x="3048000" y="4494213"/>
            <a:chExt cx="5903913" cy="562149"/>
          </a:xfrm>
        </p:grpSpPr>
        <p:sp>
          <p:nvSpPr>
            <p:cNvPr id="2" name="六边形 6">
              <a:extLst>
                <a:ext uri="{FF2B5EF4-FFF2-40B4-BE49-F238E27FC236}">
                  <a16:creationId xmlns:a16="http://schemas.microsoft.com/office/drawing/2014/main" id="{E5FDAF68-25B4-4960-95AD-7AAD1310D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4494213"/>
              <a:ext cx="601663" cy="560388"/>
            </a:xfrm>
            <a:prstGeom prst="hexagon">
              <a:avLst>
                <a:gd name="adj" fmla="val 25002"/>
                <a:gd name="vf" fmla="val 115470"/>
              </a:avLst>
            </a:pr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TextBox 9">
              <a:extLst>
                <a:ext uri="{FF2B5EF4-FFF2-40B4-BE49-F238E27FC236}">
                  <a16:creationId xmlns:a16="http://schemas.microsoft.com/office/drawing/2014/main" id="{F8D6AEA8-2951-3822-882E-73BFE544A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4540251"/>
              <a:ext cx="3063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0A097B6F-C7F4-EA83-09C3-7E469DFD1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974" y="4538961"/>
              <a:ext cx="35782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总结与展望</a:t>
              </a:r>
              <a:endPara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12">
              <a:extLst>
                <a:ext uri="{FF2B5EF4-FFF2-40B4-BE49-F238E27FC236}">
                  <a16:creationId xmlns:a16="http://schemas.microsoft.com/office/drawing/2014/main" id="{95B3E428-402E-93C8-A250-F3DC66A8AE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65538" y="4775375"/>
              <a:ext cx="214312" cy="280987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直接连接符 14">
              <a:extLst>
                <a:ext uri="{FF2B5EF4-FFF2-40B4-BE49-F238E27FC236}">
                  <a16:creationId xmlns:a16="http://schemas.microsoft.com/office/drawing/2014/main" id="{C1957CF0-2056-272B-9EB7-5B2778FA4F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79850" y="5054775"/>
              <a:ext cx="5072063" cy="1587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3846AA-9769-9BDB-D9F3-54E90947538F}"/>
              </a:ext>
            </a:extLst>
          </p:cNvPr>
          <p:cNvGrpSpPr/>
          <p:nvPr/>
        </p:nvGrpSpPr>
        <p:grpSpPr>
          <a:xfrm>
            <a:off x="3048000" y="2699337"/>
            <a:ext cx="5872163" cy="560388"/>
            <a:chOff x="3048000" y="2209800"/>
            <a:chExt cx="5872163" cy="560388"/>
          </a:xfrm>
        </p:grpSpPr>
        <p:sp>
          <p:nvSpPr>
            <p:cNvPr id="11" name="六边形 6">
              <a:extLst>
                <a:ext uri="{FF2B5EF4-FFF2-40B4-BE49-F238E27FC236}">
                  <a16:creationId xmlns:a16="http://schemas.microsoft.com/office/drawing/2014/main" id="{038F1AAE-7B59-C251-9A07-276E6A084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2209800"/>
              <a:ext cx="601663" cy="560388"/>
            </a:xfrm>
            <a:prstGeom prst="hexagon">
              <a:avLst>
                <a:gd name="adj" fmla="val 25002"/>
                <a:gd name="vf" fmla="val 115470"/>
              </a:avLst>
            </a:prstGeom>
            <a:noFill/>
            <a:ln w="19050" algn="ctr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39DE2039-A004-7954-9A07-74C612AD4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2255838"/>
              <a:ext cx="30638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b="1" u="none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u="none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48EBB15D-EC04-1440-E80F-BD5CFC9C6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7974" y="2255043"/>
              <a:ext cx="47212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国内外研究现状</a:t>
              </a:r>
              <a:endParaRPr lang="en-US" altLang="zh-CN" b="1" u="none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2">
              <a:extLst>
                <a:ext uri="{FF2B5EF4-FFF2-40B4-BE49-F238E27FC236}">
                  <a16:creationId xmlns:a16="http://schemas.microsoft.com/office/drawing/2014/main" id="{0E9ADAEF-25E1-D6EA-015C-B0BA71B4B9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33788" y="2489201"/>
              <a:ext cx="214312" cy="280987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14">
              <a:extLst>
                <a:ext uri="{FF2B5EF4-FFF2-40B4-BE49-F238E27FC236}">
                  <a16:creationId xmlns:a16="http://schemas.microsoft.com/office/drawing/2014/main" id="{25B2EE01-0539-5D0B-1196-4538098779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48100" y="2768601"/>
              <a:ext cx="5072063" cy="1587"/>
            </a:xfrm>
            <a:prstGeom prst="line">
              <a:avLst/>
            </a:prstGeom>
            <a:noFill/>
            <a:ln w="19050" algn="ctr">
              <a:solidFill>
                <a:srgbClr val="003399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D2303-BDE6-861A-0925-653EA379D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A16C2D32-6142-15FC-F5B7-641EF4EF9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7F52BD-BA42-4EEC-964D-07341779FC5C}" type="slidenum">
              <a:rPr lang="en-US" altLang="zh-CN" sz="1400" smtClean="0">
                <a:latin typeface="Arial" panose="020B0604020202020204" pitchFamily="34" charset="0"/>
              </a:rPr>
              <a:pPr/>
              <a:t>20</a:t>
            </a:fld>
            <a:endParaRPr lang="en-US" altLang="zh-CN" sz="1400">
              <a:latin typeface="Arial" panose="020B060402020202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5D553773-E90A-F2E4-D188-1E0647825C1B}"/>
              </a:ext>
            </a:extLst>
          </p:cNvPr>
          <p:cNvCxnSpPr/>
          <p:nvPr/>
        </p:nvCxnSpPr>
        <p:spPr bwMode="auto">
          <a:xfrm>
            <a:off x="9677400" y="1981200"/>
            <a:ext cx="152400" cy="3810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7FF5C50-A2D8-CA92-0702-66859F3F939C}"/>
              </a:ext>
            </a:extLst>
          </p:cNvPr>
          <p:cNvCxnSpPr>
            <a:cxnSpLocks/>
          </p:cNvCxnSpPr>
          <p:nvPr/>
        </p:nvCxnSpPr>
        <p:spPr bwMode="auto">
          <a:xfrm>
            <a:off x="8534400" y="372373"/>
            <a:ext cx="1981200" cy="442822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BDABCB43-936C-1C3B-3983-56D38F04B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4 </a:t>
            </a:r>
            <a:r>
              <a:rPr lang="zh-CN" altLang="en-US" dirty="0"/>
              <a:t>总结与展望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6AA779A-03A1-EE64-75C1-3404F89AA3C6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0D7DF9-25FD-2910-3AB8-391A59A6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A5DCE33-159D-166C-BB3B-70447AC9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9308BF1-8641-B96D-ACA1-CEB3A7945F95}"/>
              </a:ext>
            </a:extLst>
          </p:cNvPr>
          <p:cNvSpPr txBox="1"/>
          <p:nvPr/>
        </p:nvSpPr>
        <p:spPr>
          <a:xfrm>
            <a:off x="609600" y="1295400"/>
            <a:ext cx="990600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前端读出电路与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SNN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的融合可极大降低计算延时，提高能效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基于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CIM-SNN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的感算融合架构可实现高精度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/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高能效计算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通过集成可重构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SNN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加速器可适配不同规模的像素阵列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0B5421-355F-77F6-414C-035A4BE05DD4}"/>
              </a:ext>
            </a:extLst>
          </p:cNvPr>
          <p:cNvSpPr txBox="1"/>
          <p:nvPr/>
        </p:nvSpPr>
        <p:spPr>
          <a:xfrm>
            <a:off x="685800" y="3062738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展望</a:t>
            </a:r>
            <a:endParaRPr kumimoji="1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7DC556-A278-8CC2-4C98-C37C6FE85E30}"/>
              </a:ext>
            </a:extLst>
          </p:cNvPr>
          <p:cNvSpPr txBox="1"/>
          <p:nvPr/>
        </p:nvSpPr>
        <p:spPr>
          <a:xfrm>
            <a:off x="609600" y="3513068"/>
            <a:ext cx="990600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将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8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月中旬流片，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10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月底完成测试评估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像素规模扩展为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256×256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阵列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24369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A92FC8D-2A7D-51E5-8610-FB8A3D9D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89DFB5C-FAF7-4C2B-9566-EF39A100A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1" y="1600200"/>
            <a:ext cx="12192001" cy="1600200"/>
          </a:xfrm>
          <a:prstGeom prst="rect">
            <a:avLst/>
          </a:prstGeom>
          <a:solidFill>
            <a:schemeClr val="accent2">
              <a:alpha val="23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SzPct val="70000"/>
            </a:pPr>
            <a:r>
              <a:rPr lang="zh-CN" altLang="en-US" sz="4000" u="none" dirty="0">
                <a:solidFill>
                  <a:srgbClr val="FFFF00"/>
                </a:solidFill>
                <a:latin typeface="Arial Black" panose="020B0A04020102020204" pitchFamily="34" charset="0"/>
                <a:ea typeface="华文隶书" panose="02010800040101010101" pitchFamily="2" charset="-122"/>
                <a:cs typeface="Arial" panose="020B0604020202020204" pitchFamily="34" charset="0"/>
              </a:rPr>
              <a:t>汇报结束，谢谢大家！</a:t>
            </a:r>
            <a:endParaRPr lang="en-US" altLang="zh-CN" sz="4000" u="none" dirty="0">
              <a:solidFill>
                <a:srgbClr val="FFFF00"/>
              </a:solidFill>
              <a:latin typeface="Arial Black" panose="020B0A04020102020204" pitchFamily="34" charset="0"/>
              <a:ea typeface="华文隶书" panose="020108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47">
            <a:extLst>
              <a:ext uri="{FF2B5EF4-FFF2-40B4-BE49-F238E27FC236}">
                <a16:creationId xmlns:a16="http://schemas.microsoft.com/office/drawing/2014/main" id="{C098B7C7-3505-49E0-827E-11133B8F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38100"/>
            <a:ext cx="685800" cy="685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508FC-ACB6-DD21-363F-487C12F1A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" name="组合 9215">
            <a:extLst>
              <a:ext uri="{FF2B5EF4-FFF2-40B4-BE49-F238E27FC236}">
                <a16:creationId xmlns:a16="http://schemas.microsoft.com/office/drawing/2014/main" id="{47099240-973D-04E1-B93B-7E1796F4BDED}"/>
              </a:ext>
            </a:extLst>
          </p:cNvPr>
          <p:cNvGrpSpPr/>
          <p:nvPr/>
        </p:nvGrpSpPr>
        <p:grpSpPr>
          <a:xfrm>
            <a:off x="843782" y="2640490"/>
            <a:ext cx="3864629" cy="3494195"/>
            <a:chOff x="405846" y="2632170"/>
            <a:chExt cx="4444465" cy="4004817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C8289B7-9D9B-94C5-D572-A5D7A8475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642" y="2632170"/>
              <a:ext cx="2029108" cy="1762371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8501EF6C-F785-91E8-3493-7090B661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46" y="4648200"/>
              <a:ext cx="2486372" cy="171473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28FB3FB-0AF0-9B2B-8B3B-EE50F8975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2725" y="3470687"/>
              <a:ext cx="2238687" cy="1581371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A763C76-0331-C48A-F035-CE01DE6A8985}"/>
                </a:ext>
              </a:extLst>
            </p:cNvPr>
            <p:cNvSpPr/>
            <p:nvPr/>
          </p:nvSpPr>
          <p:spPr bwMode="auto">
            <a:xfrm>
              <a:off x="405846" y="2632170"/>
              <a:ext cx="4415566" cy="4004817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A2FDA0C-6614-4959-365D-1C6BB882F94E}"/>
                </a:ext>
              </a:extLst>
            </p:cNvPr>
            <p:cNvSpPr txBox="1"/>
            <p:nvPr/>
          </p:nvSpPr>
          <p:spPr>
            <a:xfrm>
              <a:off x="511375" y="4410265"/>
              <a:ext cx="2076717" cy="31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双列直插式（</a:t>
              </a:r>
              <a:r>
                <a:rPr lang="en-US" altLang="zh-CN" sz="1200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DIP</a:t>
              </a:r>
              <a:r>
                <a:rPr lang="zh-CN" altLang="en-US" sz="1200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6DA5B21E-04FD-2DC6-6214-6AD254FE61CE}"/>
                </a:ext>
              </a:extLst>
            </p:cNvPr>
            <p:cNvSpPr txBox="1"/>
            <p:nvPr/>
          </p:nvSpPr>
          <p:spPr>
            <a:xfrm>
              <a:off x="609600" y="6298433"/>
              <a:ext cx="2305027" cy="31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方型扁平式（</a:t>
              </a:r>
              <a:r>
                <a:rPr lang="en-US" altLang="zh-CN" sz="1200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QFP</a:t>
              </a:r>
              <a:r>
                <a:rPr lang="zh-CN" altLang="en-US" sz="1200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8064ECC4-FDFB-9223-25D2-5DA7FA99679D}"/>
                </a:ext>
              </a:extLst>
            </p:cNvPr>
            <p:cNvSpPr txBox="1"/>
            <p:nvPr/>
          </p:nvSpPr>
          <p:spPr>
            <a:xfrm>
              <a:off x="2773594" y="5081420"/>
              <a:ext cx="2076717" cy="31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球栅阵列（</a:t>
              </a:r>
              <a:r>
                <a:rPr lang="en-US" altLang="zh-CN" sz="1200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BGA</a:t>
              </a:r>
              <a:r>
                <a:rPr lang="zh-CN" altLang="en-US" sz="1200" u="none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</p:grpSp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176EE05F-CC70-FA89-AD13-4746E6354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7F52BD-BA42-4EEC-964D-07341779FC5C}" type="slidenum">
              <a:rPr lang="en-US" altLang="zh-CN" sz="1400" u="none" smtClean="0">
                <a:latin typeface="Arial" panose="020B0604020202020204" pitchFamily="34" charset="0"/>
              </a:rPr>
              <a:pPr/>
              <a:t>22</a:t>
            </a:fld>
            <a:endParaRPr lang="en-US" altLang="zh-CN" sz="1400" u="none" dirty="0">
              <a:latin typeface="Arial" panose="020B060402020202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F23E549-04D8-1023-2AA5-C2E9F82B57C9}"/>
              </a:ext>
            </a:extLst>
          </p:cNvPr>
          <p:cNvCxnSpPr>
            <a:cxnSpLocks/>
          </p:cNvCxnSpPr>
          <p:nvPr/>
        </p:nvCxnSpPr>
        <p:spPr bwMode="auto">
          <a:xfrm>
            <a:off x="8534400" y="372373"/>
            <a:ext cx="1981200" cy="442822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6810F32D-F68D-6ACF-77CB-01AD56836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1 </a:t>
            </a:r>
            <a:r>
              <a:rPr lang="zh-CN" altLang="en-US" dirty="0"/>
              <a:t>研究背景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9253FC-6BC6-5708-9085-9E8CE6E1B750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  <a:defRPr/>
            </a:pPr>
            <a:r>
              <a:rPr lang="en-US" altLang="zh-CN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X</a:t>
            </a: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射线无损检测技术是芯片封装缺陷检测的重要手段</a:t>
            </a:r>
            <a:endParaRPr lang="en-US" altLang="zh-CN" sz="24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graphicFrame>
        <p:nvGraphicFramePr>
          <p:cNvPr id="63" name="图示 62">
            <a:extLst>
              <a:ext uri="{FF2B5EF4-FFF2-40B4-BE49-F238E27FC236}">
                <a16:creationId xmlns:a16="http://schemas.microsoft.com/office/drawing/2014/main" id="{01FE406F-A586-70C6-BD2F-B6528905C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788557"/>
              </p:ext>
            </p:extLst>
          </p:nvPr>
        </p:nvGraphicFramePr>
        <p:xfrm>
          <a:off x="6880543" y="2445269"/>
          <a:ext cx="4817657" cy="4018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047E4B76-81E9-CF99-A02D-5C5C5A065F37}"/>
              </a:ext>
            </a:extLst>
          </p:cNvPr>
          <p:cNvSpPr/>
          <p:nvPr/>
        </p:nvSpPr>
        <p:spPr bwMode="auto">
          <a:xfrm>
            <a:off x="685800" y="1828800"/>
            <a:ext cx="6258225" cy="4800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F30A1F5-7086-CDD7-743A-1166ECFC7DE4}"/>
              </a:ext>
            </a:extLst>
          </p:cNvPr>
          <p:cNvSpPr/>
          <p:nvPr/>
        </p:nvSpPr>
        <p:spPr bwMode="auto">
          <a:xfrm>
            <a:off x="7154031" y="1835374"/>
            <a:ext cx="4199769" cy="4800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401E91-23EC-4E6D-6BBC-F06AF2AE435B}"/>
              </a:ext>
            </a:extLst>
          </p:cNvPr>
          <p:cNvSpPr/>
          <p:nvPr/>
        </p:nvSpPr>
        <p:spPr bwMode="auto">
          <a:xfrm>
            <a:off x="2443217" y="1630598"/>
            <a:ext cx="2281183" cy="3488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en-US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芯片封装及其缺陷类型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0A1F67C-113C-42E8-0B93-985992FF11B2}"/>
              </a:ext>
            </a:extLst>
          </p:cNvPr>
          <p:cNvSpPr/>
          <p:nvPr/>
        </p:nvSpPr>
        <p:spPr bwMode="auto">
          <a:xfrm>
            <a:off x="8737600" y="1636918"/>
            <a:ext cx="1147817" cy="3488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zh-CN" altLang="en-US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检测手段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315CF26C-D506-9277-99A3-732C2D325040}"/>
              </a:ext>
            </a:extLst>
          </p:cNvPr>
          <p:cNvSpPr/>
          <p:nvPr/>
        </p:nvSpPr>
        <p:spPr bwMode="auto">
          <a:xfrm>
            <a:off x="4902186" y="4263977"/>
            <a:ext cx="152400" cy="381000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80CB42D8-8426-A66A-476B-B16C6B9B17A5}"/>
              </a:ext>
            </a:extLst>
          </p:cNvPr>
          <p:cNvSpPr/>
          <p:nvPr/>
        </p:nvSpPr>
        <p:spPr bwMode="auto">
          <a:xfrm>
            <a:off x="6965031" y="4262348"/>
            <a:ext cx="152400" cy="381000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1386DA0-37AD-1F8B-F995-57AE340027B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2560"/>
          <a:stretch>
            <a:fillRect/>
          </a:stretch>
        </p:blipFill>
        <p:spPr>
          <a:xfrm>
            <a:off x="5311458" y="2445269"/>
            <a:ext cx="1339593" cy="12048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5A23570-8F77-1C61-6213-D3A3AC12D2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1458" y="3861322"/>
            <a:ext cx="1339200" cy="12354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F04EC40-B88F-1D8D-941A-24E18379B6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595" y="5356238"/>
            <a:ext cx="1339200" cy="101594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C13C5D0-0800-76A6-E324-045A14252D5C}"/>
              </a:ext>
            </a:extLst>
          </p:cNvPr>
          <p:cNvSpPr txBox="1"/>
          <p:nvPr/>
        </p:nvSpPr>
        <p:spPr>
          <a:xfrm>
            <a:off x="5493262" y="3632371"/>
            <a:ext cx="98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表面缺陷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712AF93-DB45-8B1A-8BFE-18AFFC1AB146}"/>
              </a:ext>
            </a:extLst>
          </p:cNvPr>
          <p:cNvSpPr txBox="1"/>
          <p:nvPr/>
        </p:nvSpPr>
        <p:spPr>
          <a:xfrm>
            <a:off x="5489470" y="5098791"/>
            <a:ext cx="98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引脚缺陷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1BB8FBA-E81F-4FE1-DF09-BC199E62BB43}"/>
              </a:ext>
            </a:extLst>
          </p:cNvPr>
          <p:cNvSpPr txBox="1"/>
          <p:nvPr/>
        </p:nvSpPr>
        <p:spPr>
          <a:xfrm>
            <a:off x="5527161" y="6372183"/>
            <a:ext cx="983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焊点缺陷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7A8791F-102F-EEB5-BEF9-24080EE1B86A}"/>
              </a:ext>
            </a:extLst>
          </p:cNvPr>
          <p:cNvSpPr txBox="1"/>
          <p:nvPr/>
        </p:nvSpPr>
        <p:spPr>
          <a:xfrm>
            <a:off x="9635294" y="6596390"/>
            <a:ext cx="236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1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Hu Zhiqiang ,</a:t>
            </a:r>
            <a:r>
              <a:rPr lang="zh-CN" altLang="en-US" sz="11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</a:t>
            </a:r>
            <a:r>
              <a:rPr lang="en-US" altLang="zh-CN" sz="11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1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10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82008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A8925-B202-0888-1EA1-8DD9E29BB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70EDA956-B38B-1494-2345-01AE7783E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7F52BD-BA42-4EEC-964D-07341779FC5C}" type="slidenum">
              <a:rPr lang="en-US" altLang="zh-CN" sz="1400" u="none" smtClean="0">
                <a:latin typeface="Arial" panose="020B0604020202020204" pitchFamily="34" charset="0"/>
              </a:rPr>
              <a:pPr/>
              <a:t>23</a:t>
            </a:fld>
            <a:endParaRPr lang="en-US" altLang="zh-CN" sz="1400" u="none" dirty="0">
              <a:latin typeface="Arial" panose="020B060402020202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416C342-1AE5-C8F0-2874-15706DE0F30A}"/>
              </a:ext>
            </a:extLst>
          </p:cNvPr>
          <p:cNvCxnSpPr>
            <a:cxnSpLocks/>
          </p:cNvCxnSpPr>
          <p:nvPr/>
        </p:nvCxnSpPr>
        <p:spPr bwMode="auto">
          <a:xfrm>
            <a:off x="8534400" y="372373"/>
            <a:ext cx="1981200" cy="442822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67027882-FA6D-E2A0-71F2-E268872C3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1 </a:t>
            </a:r>
            <a:r>
              <a:rPr lang="zh-CN" altLang="en-US" dirty="0"/>
              <a:t>研究背景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FA52FB9-9401-DDB5-1676-511BB4243ECA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混合型</a:t>
            </a:r>
            <a:r>
              <a:rPr lang="en-US" altLang="zh-CN" sz="24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X</a:t>
            </a:r>
            <a:r>
              <a:rPr lang="zh-CN" altLang="en-US" sz="24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射线探测器</a:t>
            </a: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是关键部件之一</a:t>
            </a:r>
            <a:endParaRPr lang="en-US" altLang="zh-CN" sz="24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06F114-B087-FC6A-3491-2E529C085FC5}"/>
              </a:ext>
            </a:extLst>
          </p:cNvPr>
          <p:cNvSpPr txBox="1"/>
          <p:nvPr/>
        </p:nvSpPr>
        <p:spPr>
          <a:xfrm>
            <a:off x="605049" y="1280507"/>
            <a:ext cx="731520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像素型探测器：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通过倒装焊集成、高探测效率、</a:t>
            </a:r>
            <a:r>
              <a:rPr lang="zh-CN" altLang="en-US" sz="1800" b="1" u="none" dirty="0">
                <a:solidFill>
                  <a:srgbClr val="FF0000"/>
                </a:solidFill>
                <a:latin typeface="Arial"/>
                <a:ea typeface="微软雅黑" panose="020B0503020204020204" pitchFamily="34" charset="-122"/>
              </a:rPr>
              <a:t>高空间分辨率</a:t>
            </a:r>
            <a:endParaRPr lang="en-US" altLang="zh-CN" sz="1800" b="1" u="none" dirty="0">
              <a:solidFill>
                <a:srgbClr val="FF0000"/>
              </a:solidFill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深硅探测器：高能兼容性（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&gt;100keV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）、抗辐照性强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DE6D1C9-36B0-D7CE-2BD2-D4AF6A93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22" y="2724322"/>
            <a:ext cx="6484872" cy="32886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D5F4DA-3643-00EC-2260-182866658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249" y="1103807"/>
            <a:ext cx="2468987" cy="252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2DFC14-70E8-612C-C3AA-047A5A556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278" y="3882544"/>
            <a:ext cx="2222927" cy="252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6F3AEEA-4BE4-03DC-13A6-07708DF5233A}"/>
              </a:ext>
            </a:extLst>
          </p:cNvPr>
          <p:cNvSpPr txBox="1"/>
          <p:nvPr/>
        </p:nvSpPr>
        <p:spPr>
          <a:xfrm>
            <a:off x="8501060" y="3632091"/>
            <a:ext cx="1615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像素型探测器</a:t>
            </a:r>
            <a:endParaRPr lang="zh-CN" altLang="en-US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5DAA921-3182-539F-7E60-265D29157901}"/>
              </a:ext>
            </a:extLst>
          </p:cNvPr>
          <p:cNvSpPr txBox="1"/>
          <p:nvPr/>
        </p:nvSpPr>
        <p:spPr>
          <a:xfrm>
            <a:off x="8501059" y="6409368"/>
            <a:ext cx="1615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深硅探测器</a:t>
            </a:r>
            <a:endParaRPr lang="zh-CN" altLang="en-US" sz="1600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9E3AD34-F800-3541-A494-7DEF1B839615}"/>
              </a:ext>
            </a:extLst>
          </p:cNvPr>
          <p:cNvCxnSpPr>
            <a:cxnSpLocks/>
          </p:cNvCxnSpPr>
          <p:nvPr/>
        </p:nvCxnSpPr>
        <p:spPr bwMode="auto">
          <a:xfrm flipV="1">
            <a:off x="5715000" y="2814424"/>
            <a:ext cx="1617161" cy="98694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A7A13B8-06EF-9CB3-7BDC-D5F02F39038F}"/>
              </a:ext>
            </a:extLst>
          </p:cNvPr>
          <p:cNvCxnSpPr>
            <a:cxnSpLocks/>
          </p:cNvCxnSpPr>
          <p:nvPr/>
        </p:nvCxnSpPr>
        <p:spPr bwMode="auto">
          <a:xfrm>
            <a:off x="5715000" y="4495800"/>
            <a:ext cx="1689350" cy="6968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094150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64905"/>
            <a:ext cx="12192000" cy="1296144"/>
          </a:xfrm>
          <a:solidFill>
            <a:srgbClr val="003399"/>
          </a:solidFill>
        </p:spPr>
        <p:txBody>
          <a:bodyPr anchor="ctr"/>
          <a:lstStyle/>
          <a:p>
            <a:pPr eaLnBrk="1" hangingPunct="1">
              <a:buClr>
                <a:srgbClr val="2100DC"/>
              </a:buClr>
            </a:pPr>
            <a:r>
              <a: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rPr>
              <a:t>研究背景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5430762-3F45-770F-7FBE-08978EE62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484718"/>
      </p:ext>
    </p:extLst>
  </p:cSld>
  <p:clrMapOvr>
    <a:masterClrMapping/>
  </p:clrMapOvr>
  <p:transition advTm="434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F3319-FF89-CB71-0876-B1B1B834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61D03B6E-4AE2-ED38-FDAF-877AAEEAE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7F52BD-BA42-4EEC-964D-07341779FC5C}" type="slidenum">
              <a:rPr lang="en-US" altLang="zh-CN" sz="1400" u="none" smtClean="0">
                <a:latin typeface="Arial" panose="020B0604020202020204" pitchFamily="34" charset="0"/>
              </a:rPr>
              <a:pPr/>
              <a:t>4</a:t>
            </a:fld>
            <a:endParaRPr lang="en-US" altLang="zh-CN" sz="1400" u="none" dirty="0">
              <a:latin typeface="Arial" panose="020B060402020202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5BE4836-E2FF-2463-7058-E4A916B7E6BD}"/>
              </a:ext>
            </a:extLst>
          </p:cNvPr>
          <p:cNvCxnSpPr/>
          <p:nvPr/>
        </p:nvCxnSpPr>
        <p:spPr bwMode="auto">
          <a:xfrm>
            <a:off x="9231453" y="2839365"/>
            <a:ext cx="152400" cy="38100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0B25803-7F77-A47E-484B-FE3236DEFAD1}"/>
              </a:ext>
            </a:extLst>
          </p:cNvPr>
          <p:cNvCxnSpPr>
            <a:cxnSpLocks/>
          </p:cNvCxnSpPr>
          <p:nvPr/>
        </p:nvCxnSpPr>
        <p:spPr bwMode="auto">
          <a:xfrm>
            <a:off x="8534400" y="372373"/>
            <a:ext cx="1981200" cy="442822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CEAC4AF1-A886-AEA5-9F87-52FB23054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1 </a:t>
            </a:r>
            <a:r>
              <a:rPr lang="zh-CN" altLang="en-US" dirty="0"/>
              <a:t>研究背景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6EEC3C-0DC4-72DE-47AC-DE091B72AE77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芯片的先进封装手段对</a:t>
            </a:r>
            <a:r>
              <a:rPr lang="en-US" altLang="zh-CN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X</a:t>
            </a: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射线无损检测系统提出了更高要求</a:t>
            </a:r>
            <a:endParaRPr lang="en-US" altLang="zh-CN" sz="24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1322D6B-0EBF-B69F-3A38-5FC040ACE25C}"/>
              </a:ext>
            </a:extLst>
          </p:cNvPr>
          <p:cNvSpPr txBox="1"/>
          <p:nvPr/>
        </p:nvSpPr>
        <p:spPr>
          <a:xfrm>
            <a:off x="605049" y="1280507"/>
            <a:ext cx="7315200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E57EE4-42E9-0EC3-C7C5-B8C33DFCD743}"/>
              </a:ext>
            </a:extLst>
          </p:cNvPr>
          <p:cNvSpPr txBox="1"/>
          <p:nvPr/>
        </p:nvSpPr>
        <p:spPr>
          <a:xfrm>
            <a:off x="605049" y="1280507"/>
            <a:ext cx="9991302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封装尺寸减小：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芯片封装尺寸已减小到 </a:t>
            </a:r>
            <a:r>
              <a:rPr lang="en-US" altLang="zh-CN" sz="1800" b="1" u="none" dirty="0" err="1">
                <a:latin typeface="Arial"/>
                <a:ea typeface="微软雅黑" panose="020B0503020204020204" pitchFamily="34" charset="-122"/>
              </a:rPr>
              <a:t>μm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级别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1800" b="1" u="none" dirty="0">
                <a:solidFill>
                  <a:srgbClr val="FF0000"/>
                </a:solidFill>
                <a:latin typeface="Arial"/>
                <a:ea typeface="微软雅黑" panose="020B0503020204020204" pitchFamily="34" charset="-122"/>
                <a:sym typeface="Wingdings" panose="05000000000000000000" pitchFamily="2" charset="2"/>
              </a:rPr>
              <a:t>更高空间分辨率</a:t>
            </a:r>
            <a:endParaRPr lang="en-US" altLang="zh-CN" sz="1800" b="1" u="none" dirty="0">
              <a:solidFill>
                <a:srgbClr val="FF0000"/>
              </a:solidFill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缺陷种类增多：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依赖人工检测效率低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1800" b="1" u="none" dirty="0">
                <a:solidFill>
                  <a:srgbClr val="FF0000"/>
                </a:solidFill>
                <a:latin typeface="Arial"/>
                <a:ea typeface="微软雅黑" panose="020B0503020204020204" pitchFamily="34" charset="-122"/>
                <a:sym typeface="Wingdings" panose="05000000000000000000" pitchFamily="2" charset="2"/>
              </a:rPr>
              <a:t>基于神经网络的检测技术</a:t>
            </a:r>
            <a:endParaRPr lang="en-US" altLang="zh-CN" sz="1800" b="1" u="none" dirty="0">
              <a:solidFill>
                <a:srgbClr val="FF0000"/>
              </a:solidFill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元件数量增加：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单个芯片的检测时间大于 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100ms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  <a:sym typeface="Wingdings" panose="05000000000000000000" pitchFamily="2" charset="2"/>
              </a:rPr>
              <a:t> </a:t>
            </a:r>
            <a:r>
              <a:rPr kumimoji="0" lang="zh-CN" altLang="en-US" sz="1800" b="1" u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更低延时、更高能效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648F504-A82A-E14C-3F65-71813E6C40F9}"/>
              </a:ext>
            </a:extLst>
          </p:cNvPr>
          <p:cNvGrpSpPr/>
          <p:nvPr/>
        </p:nvGrpSpPr>
        <p:grpSpPr>
          <a:xfrm>
            <a:off x="981517" y="2805643"/>
            <a:ext cx="9523637" cy="3843722"/>
            <a:chOff x="981517" y="2805643"/>
            <a:chExt cx="9523637" cy="3843722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1615CECA-AD84-EA7D-4B22-E8B60D659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3650" t="14820" b="19149"/>
            <a:stretch>
              <a:fillRect/>
            </a:stretch>
          </p:blipFill>
          <p:spPr>
            <a:xfrm>
              <a:off x="9172913" y="3062419"/>
              <a:ext cx="1332241" cy="3586946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5308801-3078-A0C4-FA3B-8C0CB018E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2221" t="15181" r="20849" b="36791"/>
            <a:stretch>
              <a:fillRect/>
            </a:stretch>
          </p:blipFill>
          <p:spPr>
            <a:xfrm>
              <a:off x="5821109" y="3239282"/>
              <a:ext cx="2440885" cy="2902008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267EEA4B-3A2F-EA5E-2CC9-EA9553C78F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99"/>
            <a:stretch>
              <a:fillRect/>
            </a:stretch>
          </p:blipFill>
          <p:spPr bwMode="auto">
            <a:xfrm>
              <a:off x="981517" y="3504036"/>
              <a:ext cx="3911381" cy="2508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4E9C17DD-8406-E276-9968-85E04164C575}"/>
                </a:ext>
              </a:extLst>
            </p:cNvPr>
            <p:cNvSpPr txBox="1"/>
            <p:nvPr/>
          </p:nvSpPr>
          <p:spPr>
            <a:xfrm>
              <a:off x="9281175" y="2805643"/>
              <a:ext cx="11667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u="none" dirty="0"/>
                <a:t>Results</a:t>
              </a:r>
              <a:endParaRPr lang="zh-CN" altLang="en-US" sz="1600" b="1" u="none" dirty="0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382566F-77D7-2EBB-D357-2C1AFB16A6FB}"/>
                </a:ext>
              </a:extLst>
            </p:cNvPr>
            <p:cNvSpPr txBox="1"/>
            <p:nvPr/>
          </p:nvSpPr>
          <p:spPr>
            <a:xfrm>
              <a:off x="5971342" y="2805643"/>
              <a:ext cx="1981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u="none" dirty="0"/>
                <a:t>Neural Network</a:t>
              </a:r>
              <a:endParaRPr lang="zh-CN" altLang="en-US" sz="1600" b="1" u="none" dirty="0"/>
            </a:p>
          </p:txBody>
        </p: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546FBBF4-D837-B423-833E-8A8EC03C63BA}"/>
                </a:ext>
              </a:extLst>
            </p:cNvPr>
            <p:cNvSpPr/>
            <p:nvPr/>
          </p:nvSpPr>
          <p:spPr bwMode="auto">
            <a:xfrm>
              <a:off x="5029200" y="4644183"/>
              <a:ext cx="502211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BBFF3032-332D-650A-D329-D99DE2F37340}"/>
                </a:ext>
              </a:extLst>
            </p:cNvPr>
            <p:cNvSpPr/>
            <p:nvPr/>
          </p:nvSpPr>
          <p:spPr bwMode="auto">
            <a:xfrm>
              <a:off x="8448190" y="4706701"/>
              <a:ext cx="502211" cy="228600"/>
            </a:xfrm>
            <a:prstGeom prst="rightArrow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29D9782-F2BB-6567-7AC7-404EA6792724}"/>
              </a:ext>
            </a:extLst>
          </p:cNvPr>
          <p:cNvSpPr txBox="1"/>
          <p:nvPr/>
        </p:nvSpPr>
        <p:spPr>
          <a:xfrm>
            <a:off x="9635294" y="6596390"/>
            <a:ext cx="236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1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Lei Su</a:t>
            </a:r>
            <a:r>
              <a:rPr lang="en-US" altLang="zh-CN" sz="11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,</a:t>
            </a:r>
            <a:r>
              <a:rPr lang="zh-CN" altLang="en-US" sz="11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i="0" u="none" strike="noStrike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1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100" i="0" u="none" strike="noStrike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6454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A962C-5597-F8AD-D1FD-3938D0FF6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6CEE54FC-02B0-D8BF-748C-20CF0C141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7F52BD-BA42-4EEC-964D-07341779FC5C}" type="slidenum">
              <a:rPr lang="en-US" altLang="zh-CN" sz="1400" u="none" smtClean="0">
                <a:latin typeface="Arial" panose="020B0604020202020204" pitchFamily="34" charset="0"/>
              </a:rPr>
              <a:pPr/>
              <a:t>5</a:t>
            </a:fld>
            <a:endParaRPr lang="en-US" altLang="zh-CN" sz="1400" u="none" dirty="0">
              <a:latin typeface="Arial" panose="020B060402020202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BC4FF1B-76DB-AE72-5BA3-FCDC81BF6F7C}"/>
              </a:ext>
            </a:extLst>
          </p:cNvPr>
          <p:cNvCxnSpPr>
            <a:cxnSpLocks/>
          </p:cNvCxnSpPr>
          <p:nvPr/>
        </p:nvCxnSpPr>
        <p:spPr bwMode="auto">
          <a:xfrm>
            <a:off x="8534400" y="372373"/>
            <a:ext cx="1981200" cy="442822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8B84EDA5-E259-5749-6A89-B3570C001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1 </a:t>
            </a:r>
            <a:r>
              <a:rPr lang="zh-CN" altLang="en-US" dirty="0"/>
              <a:t>研究背景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980EDE8-3817-4C3B-8407-FC66DB1DE86C}"/>
              </a:ext>
            </a:extLst>
          </p:cNvPr>
          <p:cNvSpPr txBox="1"/>
          <p:nvPr/>
        </p:nvSpPr>
        <p:spPr>
          <a:xfrm>
            <a:off x="685800" y="845070"/>
            <a:ext cx="1066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现有读出电子系统存在问题</a:t>
            </a:r>
            <a:endParaRPr lang="en-US" altLang="zh-CN" sz="24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  <a:p>
            <a:pPr marL="457200" lvl="0" indent="-457200">
              <a:buFont typeface="Wingdings" panose="05000000000000000000" pitchFamily="2" charset="2"/>
              <a:buChar char="p"/>
              <a:defRPr/>
            </a:pPr>
            <a:endParaRPr lang="en-US" altLang="zh-CN" sz="24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760AF13-1EA8-0583-157C-1B85FCA15A4F}"/>
              </a:ext>
            </a:extLst>
          </p:cNvPr>
          <p:cNvSpPr txBox="1"/>
          <p:nvPr/>
        </p:nvSpPr>
        <p:spPr>
          <a:xfrm>
            <a:off x="762000" y="1351951"/>
            <a:ext cx="8686800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数据带宽需求提升：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像素阵列规模扩大、计数率提高→</a:t>
            </a:r>
            <a:r>
              <a:rPr lang="zh-CN" altLang="en-US" sz="1800" b="1" u="none" dirty="0">
                <a:solidFill>
                  <a:srgbClr val="FF0000"/>
                </a:solidFill>
                <a:latin typeface="Arial"/>
                <a:ea typeface="微软雅黑" panose="020B0503020204020204" pitchFamily="34" charset="-122"/>
              </a:rPr>
              <a:t>源端数据量提升</a:t>
            </a:r>
            <a:endParaRPr lang="en-US" altLang="zh-CN" sz="1800" b="1" u="none" dirty="0">
              <a:solidFill>
                <a:srgbClr val="0070C0"/>
              </a:solidFill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神经网络计算需求：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数据压缩、特征提取、目标分类→</a:t>
            </a:r>
            <a:r>
              <a:rPr lang="zh-CN" altLang="en-US" sz="1800" b="1" u="none" dirty="0">
                <a:solidFill>
                  <a:srgbClr val="FF0000"/>
                </a:solidFill>
                <a:latin typeface="Arial"/>
                <a:ea typeface="微软雅黑" panose="020B0503020204020204" pitchFamily="34" charset="-122"/>
              </a:rPr>
              <a:t>计算复杂度提升</a:t>
            </a:r>
            <a:endParaRPr lang="en-US" altLang="zh-CN" sz="1800" b="1" u="none" dirty="0">
              <a:solidFill>
                <a:srgbClr val="FF0000"/>
              </a:solidFill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数据处理系统需求：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采用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FPGA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、</a:t>
            </a:r>
            <a:r>
              <a:rPr lang="en-US" altLang="zh-CN" sz="1800" b="1" u="none" dirty="0">
                <a:latin typeface="Arial"/>
                <a:ea typeface="微软雅黑" panose="020B0503020204020204" pitchFamily="34" charset="-122"/>
              </a:rPr>
              <a:t>GPU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等加速→</a:t>
            </a:r>
            <a:r>
              <a:rPr lang="zh-CN" altLang="en-US" sz="1800" b="1" u="none" dirty="0">
                <a:solidFill>
                  <a:srgbClr val="FF0000"/>
                </a:solidFill>
                <a:latin typeface="Arial"/>
                <a:ea typeface="微软雅黑" panose="020B0503020204020204" pitchFamily="34" charset="-122"/>
              </a:rPr>
              <a:t>功耗墙、存储墙等问题</a:t>
            </a:r>
            <a:endParaRPr lang="en-US" altLang="zh-CN" sz="1800" b="1" u="none" dirty="0">
              <a:solidFill>
                <a:srgbClr val="FF0000"/>
              </a:solidFill>
              <a:latin typeface="Arial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ACBE49-7AAD-DF84-2864-89192C1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512" y="3329523"/>
            <a:ext cx="4874040" cy="2918877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4FD9DBD-AC1C-9231-6A72-C63B4F23136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17571" y="3329523"/>
            <a:ext cx="1475964" cy="28981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3A93D45-F586-7F5D-3FF7-B281D3203152}"/>
              </a:ext>
            </a:extLst>
          </p:cNvPr>
          <p:cNvCxnSpPr>
            <a:cxnSpLocks/>
          </p:cNvCxnSpPr>
          <p:nvPr/>
        </p:nvCxnSpPr>
        <p:spPr bwMode="auto">
          <a:xfrm flipH="1">
            <a:off x="4245735" y="5791200"/>
            <a:ext cx="1447800" cy="26653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4D9850E-5CD1-47C6-3520-145A2AC9FF29}"/>
              </a:ext>
            </a:extLst>
          </p:cNvPr>
          <p:cNvSpPr txBox="1"/>
          <p:nvPr/>
        </p:nvSpPr>
        <p:spPr>
          <a:xfrm>
            <a:off x="2159000" y="6315999"/>
            <a:ext cx="772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u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在探测器源端部署</a:t>
            </a:r>
            <a:r>
              <a:rPr lang="en-US" altLang="zh-CN" b="1" u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是下一代探测器的</a:t>
            </a:r>
            <a:r>
              <a:rPr lang="zh-CN" altLang="en-US" b="1" u="non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必然趋势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3FB2B6-A06E-AB82-6C13-59AF21747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33" y="2641928"/>
            <a:ext cx="3096000" cy="34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410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50EB-2D9F-32E5-AEE7-CAB5D8120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灯片编号占位符 3">
            <a:extLst>
              <a:ext uri="{FF2B5EF4-FFF2-40B4-BE49-F238E27FC236}">
                <a16:creationId xmlns:a16="http://schemas.microsoft.com/office/drawing/2014/main" id="{53D9A76B-0F2A-ECB0-0FE6-0E55C5BF8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B7F52BD-BA42-4EEC-964D-07341779FC5C}" type="slidenum">
              <a:rPr lang="en-US" altLang="zh-CN" sz="1400" u="none" smtClean="0">
                <a:latin typeface="Arial" panose="020B0604020202020204" pitchFamily="34" charset="0"/>
              </a:rPr>
              <a:pPr/>
              <a:t>6</a:t>
            </a:fld>
            <a:endParaRPr lang="en-US" altLang="zh-CN" sz="1400" u="none" dirty="0">
              <a:latin typeface="Arial" panose="020B0604020202020204" pitchFamily="34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E95D6B5-8647-2131-7C9B-F96BBEBC4B51}"/>
              </a:ext>
            </a:extLst>
          </p:cNvPr>
          <p:cNvCxnSpPr>
            <a:cxnSpLocks/>
          </p:cNvCxnSpPr>
          <p:nvPr/>
        </p:nvCxnSpPr>
        <p:spPr bwMode="auto">
          <a:xfrm>
            <a:off x="8534400" y="372373"/>
            <a:ext cx="1981200" cy="442822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F3C11748-D334-B346-B6C1-34EDDA5FD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1 </a:t>
            </a:r>
            <a:r>
              <a:rPr lang="zh-CN" altLang="en-US" dirty="0"/>
              <a:t>研究背景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2ECECA9-48A7-AC0C-ADC9-409A31C028BE}"/>
              </a:ext>
            </a:extLst>
          </p:cNvPr>
          <p:cNvSpPr txBox="1"/>
          <p:nvPr/>
        </p:nvSpPr>
        <p:spPr>
          <a:xfrm>
            <a:off x="685800" y="845070"/>
            <a:ext cx="807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利用感内</a:t>
            </a:r>
            <a:r>
              <a:rPr lang="en-US" altLang="zh-CN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AI</a:t>
            </a: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实现</a:t>
            </a:r>
            <a:r>
              <a:rPr lang="zh-CN" altLang="en-US" sz="24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模拟到信息转换</a:t>
            </a:r>
            <a:endParaRPr lang="en-US" altLang="zh-CN" sz="24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D448D80-4AC7-FBE7-B134-B0D41811073B}"/>
              </a:ext>
            </a:extLst>
          </p:cNvPr>
          <p:cNvSpPr txBox="1"/>
          <p:nvPr/>
        </p:nvSpPr>
        <p:spPr>
          <a:xfrm>
            <a:off x="762000" y="1351951"/>
            <a:ext cx="5638800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降低延时：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避免冗余信息传输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降低功耗：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减少模数转换器的使用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8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提升能效：</a:t>
            </a:r>
            <a:r>
              <a:rPr lang="zh-CN" altLang="en-US" sz="1800" b="1" u="none" dirty="0">
                <a:latin typeface="Arial"/>
                <a:ea typeface="微软雅黑" panose="020B0503020204020204" pitchFamily="34" charset="-122"/>
              </a:rPr>
              <a:t>利用像素阵列实现并行计算</a:t>
            </a:r>
            <a:endParaRPr lang="en-US" altLang="zh-CN" sz="1800" b="1" u="none" dirty="0">
              <a:latin typeface="Arial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9C7868A-B957-D0F9-C60C-3B75349F4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93" y="3155822"/>
            <a:ext cx="3934614" cy="3327528"/>
          </a:xfrm>
          <a:prstGeom prst="rect">
            <a:avLst/>
          </a:prstGeom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5D1B3800-226B-FBBD-884E-4687CD7E726A}"/>
              </a:ext>
            </a:extLst>
          </p:cNvPr>
          <p:cNvSpPr/>
          <p:nvPr/>
        </p:nvSpPr>
        <p:spPr bwMode="auto">
          <a:xfrm>
            <a:off x="6276186" y="1601752"/>
            <a:ext cx="505614" cy="838200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A3AB752-D5B6-8AE3-A9B7-666CB94B6487}"/>
              </a:ext>
            </a:extLst>
          </p:cNvPr>
          <p:cNvSpPr txBox="1"/>
          <p:nvPr/>
        </p:nvSpPr>
        <p:spPr>
          <a:xfrm>
            <a:off x="6781800" y="1377095"/>
            <a:ext cx="487680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zh-CN" altLang="en-US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像素阵列内数据压缩</a:t>
            </a:r>
            <a:endParaRPr kumimoji="0" lang="en-US" altLang="zh-CN" sz="18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神经网络算法与模拟前端的融合</a:t>
            </a:r>
            <a:endParaRPr lang="en-US" altLang="zh-CN" sz="18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CN" altLang="en-US" sz="18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面积与能效的权衡问题</a:t>
            </a:r>
            <a:endParaRPr lang="en-US" altLang="zh-CN" sz="18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6C6ECA4-CEEF-ABBB-3F53-E734E54A89BE}"/>
              </a:ext>
            </a:extLst>
          </p:cNvPr>
          <p:cNvSpPr txBox="1"/>
          <p:nvPr/>
        </p:nvSpPr>
        <p:spPr>
          <a:xfrm>
            <a:off x="3062591" y="6273800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算法</a:t>
            </a:r>
            <a:endParaRPr lang="zh-CN" altLang="en-US" sz="16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35085CD-B208-D6F9-C1FC-5EB5031D49A2}"/>
              </a:ext>
            </a:extLst>
          </p:cNvPr>
          <p:cNvSpPr txBox="1"/>
          <p:nvPr/>
        </p:nvSpPr>
        <p:spPr>
          <a:xfrm>
            <a:off x="8001000" y="6280150"/>
            <a:ext cx="76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架构</a:t>
            </a:r>
            <a:endParaRPr lang="zh-CN" altLang="en-US" sz="1600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E13558D-8D93-17A1-8730-D639C3A2C9B0}"/>
              </a:ext>
            </a:extLst>
          </p:cNvPr>
          <p:cNvCxnSpPr>
            <a:cxnSpLocks/>
          </p:cNvCxnSpPr>
          <p:nvPr/>
        </p:nvCxnSpPr>
        <p:spPr bwMode="auto">
          <a:xfrm>
            <a:off x="1752600" y="3065012"/>
            <a:ext cx="8763000" cy="3518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34FF30A-F75D-4ECA-6F91-FDFA6D675CAE}"/>
              </a:ext>
            </a:extLst>
          </p:cNvPr>
          <p:cNvGrpSpPr/>
          <p:nvPr/>
        </p:nvGrpSpPr>
        <p:grpSpPr>
          <a:xfrm>
            <a:off x="1686004" y="3246621"/>
            <a:ext cx="3163323" cy="3001779"/>
            <a:chOff x="1686004" y="3246621"/>
            <a:chExt cx="3163323" cy="3001779"/>
          </a:xfrm>
        </p:grpSpPr>
        <p:pic>
          <p:nvPicPr>
            <p:cNvPr id="2050" name="Picture 2" descr="如何看待第三代神经网络SNN？详解脉冲神经网络的架构原理、数据集和训练方法-极市开发者社区">
              <a:extLst>
                <a:ext uri="{FF2B5EF4-FFF2-40B4-BE49-F238E27FC236}">
                  <a16:creationId xmlns:a16="http://schemas.microsoft.com/office/drawing/2014/main" id="{289D92F9-AE43-F94C-641A-BDECB30D96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3"/>
            <a:stretch>
              <a:fillRect/>
            </a:stretch>
          </p:blipFill>
          <p:spPr bwMode="auto">
            <a:xfrm>
              <a:off x="1686004" y="3246621"/>
              <a:ext cx="3163323" cy="3001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A60A33F-D3AC-2D5B-0C94-0B176220AE5E}"/>
                </a:ext>
              </a:extLst>
            </p:cNvPr>
            <p:cNvSpPr/>
            <p:nvPr/>
          </p:nvSpPr>
          <p:spPr bwMode="auto">
            <a:xfrm>
              <a:off x="3062591" y="4495800"/>
              <a:ext cx="518809" cy="2188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6341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F4D5B-4B84-E8CC-2ADD-072029BF7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A2446B0-2DDB-0D8D-9333-5B7691456A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564905"/>
            <a:ext cx="12192000" cy="1296144"/>
          </a:xfrm>
          <a:solidFill>
            <a:srgbClr val="003399"/>
          </a:solidFill>
        </p:spPr>
        <p:txBody>
          <a:bodyPr anchor="ctr"/>
          <a:lstStyle/>
          <a:p>
            <a:pPr eaLnBrk="1" hangingPunct="1">
              <a:buClr>
                <a:srgbClr val="2100DC"/>
              </a:buClr>
            </a:pPr>
            <a:r>
              <a: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</a:rPr>
              <a:t>国内外研究现状</a:t>
            </a:r>
            <a:endParaRPr lang="en-US" altLang="zh-CN" sz="32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F218B25-2149-301A-F80F-33F02662C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71851"/>
      </p:ext>
    </p:extLst>
  </p:cSld>
  <p:clrMapOvr>
    <a:masterClrMapping/>
  </p:clrMapOvr>
  <p:transition advTm="434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A39D0-B6B2-C240-48AA-12CF1809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:a16="http://schemas.microsoft.com/office/drawing/2014/main" id="{85A644EB-22FD-4169-3ED0-5B15A65B27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2 </a:t>
            </a:r>
            <a:r>
              <a:rPr lang="zh-CN" altLang="en-US" dirty="0"/>
              <a:t>国内外研究现状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7964817-4E50-0833-A131-04C780F1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42ABA56A-7A9B-5E5A-D677-93E1FAEEE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EAAF0-EEEE-9DC5-2037-FC9BC1AA8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F9389E-06CB-4655-8A1E-BAC3E19EA306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25">
            <a:extLst>
              <a:ext uri="{FF2B5EF4-FFF2-40B4-BE49-F238E27FC236}">
                <a16:creationId xmlns:a16="http://schemas.microsoft.com/office/drawing/2014/main" id="{B40753A5-E7D6-2ED5-308F-34FFF3FC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10237"/>
            <a:ext cx="1753403" cy="962364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维也纳工业大学：</a:t>
            </a:r>
            <a:endParaRPr kumimoji="0" lang="en-US" altLang="zh-CN" sz="1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首次提出感内计算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ANN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与光电二极管集成</a:t>
            </a:r>
          </a:p>
        </p:txBody>
      </p:sp>
      <p:sp>
        <p:nvSpPr>
          <p:cNvPr id="13" name="矩形: 圆角 25">
            <a:extLst>
              <a:ext uri="{FF2B5EF4-FFF2-40B4-BE49-F238E27FC236}">
                <a16:creationId xmlns:a16="http://schemas.microsoft.com/office/drawing/2014/main" id="{9B0BAF63-0116-DED4-3A43-3BA18E49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4597" y="1910237"/>
            <a:ext cx="1753403" cy="9623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kumimoji="0" lang="en-US" altLang="zh-CN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AGH</a:t>
            </a: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科技大学：</a:t>
            </a:r>
            <a:endParaRPr kumimoji="0" lang="en-US" altLang="zh-CN" sz="1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像素内集成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CNN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，实现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射线脉冲幅度测量</a:t>
            </a:r>
            <a:endParaRPr kumimoji="0" lang="en-US" altLang="zh-CN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25">
            <a:extLst>
              <a:ext uri="{FF2B5EF4-FFF2-40B4-BE49-F238E27FC236}">
                <a16:creationId xmlns:a16="http://schemas.microsoft.com/office/drawing/2014/main" id="{F7FC79E5-8AA0-C874-6495-470A7035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4342" y="1905000"/>
            <a:ext cx="1753404" cy="962363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费米实验室：</a:t>
            </a:r>
            <a:endParaRPr lang="en-US" altLang="zh-CN" sz="1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超低功耗</a:t>
            </a:r>
            <a:r>
              <a:rPr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射线感内计算架构，功耗低至</a:t>
            </a:r>
            <a:r>
              <a:rPr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300uW</a:t>
            </a:r>
            <a:endParaRPr kumimoji="0"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箭头连接符 21">
            <a:extLst>
              <a:ext uri="{FF2B5EF4-FFF2-40B4-BE49-F238E27FC236}">
                <a16:creationId xmlns:a16="http://schemas.microsoft.com/office/drawing/2014/main" id="{7664F910-4121-8244-1EC4-14603A27C971}"/>
              </a:ext>
            </a:extLst>
          </p:cNvPr>
          <p:cNvCxnSpPr>
            <a:cxnSpLocks/>
          </p:cNvCxnSpPr>
          <p:nvPr/>
        </p:nvCxnSpPr>
        <p:spPr bwMode="auto">
          <a:xfrm flipV="1">
            <a:off x="2133600" y="2864845"/>
            <a:ext cx="0" cy="45413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箭头连接符 21">
            <a:extLst>
              <a:ext uri="{FF2B5EF4-FFF2-40B4-BE49-F238E27FC236}">
                <a16:creationId xmlns:a16="http://schemas.microsoft.com/office/drawing/2014/main" id="{C535507A-CE25-C705-D517-DEF1D389EA80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 flipV="1">
            <a:off x="8101044" y="2867363"/>
            <a:ext cx="0" cy="3612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箭头: 燕尾形 11">
            <a:extLst>
              <a:ext uri="{FF2B5EF4-FFF2-40B4-BE49-F238E27FC236}">
                <a16:creationId xmlns:a16="http://schemas.microsoft.com/office/drawing/2014/main" id="{B9A2F362-7321-4566-A87A-6EC4E1F52ACF}"/>
              </a:ext>
            </a:extLst>
          </p:cNvPr>
          <p:cNvSpPr/>
          <p:nvPr/>
        </p:nvSpPr>
        <p:spPr bwMode="auto">
          <a:xfrm>
            <a:off x="838200" y="3016785"/>
            <a:ext cx="10668000" cy="872587"/>
          </a:xfrm>
          <a:prstGeom prst="notchedRightArrow">
            <a:avLst/>
          </a:prstGeom>
          <a:solidFill>
            <a:srgbClr val="C000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矩形: 圆角 32">
            <a:extLst>
              <a:ext uri="{FF2B5EF4-FFF2-40B4-BE49-F238E27FC236}">
                <a16:creationId xmlns:a16="http://schemas.microsoft.com/office/drawing/2014/main" id="{B91612D2-829C-DA61-D5C0-390BB8900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2020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17" name="矩形: 圆角 32">
            <a:extLst>
              <a:ext uri="{FF2B5EF4-FFF2-40B4-BE49-F238E27FC236}">
                <a16:creationId xmlns:a16="http://schemas.microsoft.com/office/drawing/2014/main" id="{82317BC5-0A65-7FE3-834F-44EF62C45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641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2022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cxnSp>
        <p:nvCxnSpPr>
          <p:cNvPr id="25" name="直接箭头连接符 21">
            <a:extLst>
              <a:ext uri="{FF2B5EF4-FFF2-40B4-BE49-F238E27FC236}">
                <a16:creationId xmlns:a16="http://schemas.microsoft.com/office/drawing/2014/main" id="{11F8F837-BEE0-E57A-529C-4D9F8D13440F}"/>
              </a:ext>
            </a:extLst>
          </p:cNvPr>
          <p:cNvCxnSpPr>
            <a:cxnSpLocks/>
          </p:cNvCxnSpPr>
          <p:nvPr/>
        </p:nvCxnSpPr>
        <p:spPr bwMode="auto">
          <a:xfrm flipV="1">
            <a:off x="6121400" y="2862331"/>
            <a:ext cx="0" cy="42020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矩形: 圆角 32">
            <a:extLst>
              <a:ext uri="{FF2B5EF4-FFF2-40B4-BE49-F238E27FC236}">
                <a16:creationId xmlns:a16="http://schemas.microsoft.com/office/drawing/2014/main" id="{9A919D75-89D2-9014-A536-42D01187A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123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2024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31" name="矩形: 圆角 32">
            <a:extLst>
              <a:ext uri="{FF2B5EF4-FFF2-40B4-BE49-F238E27FC236}">
                <a16:creationId xmlns:a16="http://schemas.microsoft.com/office/drawing/2014/main" id="{3C413F04-26F0-46B6-60DC-BCFAF130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6882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2023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32" name="矩形: 圆角 32">
            <a:extLst>
              <a:ext uri="{FF2B5EF4-FFF2-40B4-BE49-F238E27FC236}">
                <a16:creationId xmlns:a16="http://schemas.microsoft.com/office/drawing/2014/main" id="{68C4829A-BA64-A626-7132-B2A383AA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366" y="3274560"/>
            <a:ext cx="762000" cy="3349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1800" b="1" u="none" dirty="0">
                <a:solidFill>
                  <a:schemeClr val="bg1"/>
                </a:solidFill>
              </a:rPr>
              <a:t>2025</a:t>
            </a:r>
            <a:endParaRPr kumimoji="0" lang="zh-CN" altLang="en-US" sz="1800" b="1" u="none" dirty="0">
              <a:solidFill>
                <a:schemeClr val="bg1"/>
              </a:solidFill>
            </a:endParaRPr>
          </a:p>
        </p:txBody>
      </p:sp>
      <p:sp>
        <p:nvSpPr>
          <p:cNvPr id="37" name="矩形: 圆角 25">
            <a:extLst>
              <a:ext uri="{FF2B5EF4-FFF2-40B4-BE49-F238E27FC236}">
                <a16:creationId xmlns:a16="http://schemas.microsoft.com/office/drawing/2014/main" id="{59F2F316-1A02-92C6-60F9-392E10AA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3985" y="1914655"/>
            <a:ext cx="1753404" cy="962362"/>
          </a:xfrm>
          <a:prstGeom prst="roundRect">
            <a:avLst>
              <a:gd name="adj" fmla="val 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米兰理工大学：</a:t>
            </a:r>
            <a:endParaRPr kumimoji="0" lang="en-US" altLang="zh-CN" sz="1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ts val="0"/>
              </a:spcBef>
              <a:buNone/>
              <a:defRPr/>
            </a:pP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基于模拟神经网络实现感内计算，能耗降低至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12nJ</a:t>
            </a:r>
            <a:endParaRPr kumimoji="0" lang="zh-CN" altLang="en-US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箭头连接符 21">
            <a:extLst>
              <a:ext uri="{FF2B5EF4-FFF2-40B4-BE49-F238E27FC236}">
                <a16:creationId xmlns:a16="http://schemas.microsoft.com/office/drawing/2014/main" id="{6E174C79-D091-C9FF-922B-0AA608C70FF3}"/>
              </a:ext>
            </a:extLst>
          </p:cNvPr>
          <p:cNvCxnSpPr>
            <a:cxnSpLocks/>
          </p:cNvCxnSpPr>
          <p:nvPr/>
        </p:nvCxnSpPr>
        <p:spPr bwMode="auto">
          <a:xfrm>
            <a:off x="8466571" y="3671764"/>
            <a:ext cx="0" cy="442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接箭头连接符 21">
            <a:extLst>
              <a:ext uri="{FF2B5EF4-FFF2-40B4-BE49-F238E27FC236}">
                <a16:creationId xmlns:a16="http://schemas.microsoft.com/office/drawing/2014/main" id="{8E3547E6-E682-1551-2978-12AAF1560E5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39400" y="2877017"/>
            <a:ext cx="0" cy="35155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箭头: 虚尾 47">
            <a:extLst>
              <a:ext uri="{FF2B5EF4-FFF2-40B4-BE49-F238E27FC236}">
                <a16:creationId xmlns:a16="http://schemas.microsoft.com/office/drawing/2014/main" id="{42252AF7-1CC7-FF7A-6041-8CD8A4DD842C}"/>
              </a:ext>
            </a:extLst>
          </p:cNvPr>
          <p:cNvSpPr/>
          <p:nvPr/>
        </p:nvSpPr>
        <p:spPr bwMode="auto">
          <a:xfrm>
            <a:off x="6658882" y="5475107"/>
            <a:ext cx="4267200" cy="695547"/>
          </a:xfrm>
          <a:prstGeom prst="stripedRightArrow">
            <a:avLst>
              <a:gd name="adj1" fmla="val 51826"/>
              <a:gd name="adj2" fmla="val 85605"/>
            </a:avLst>
          </a:prstGeom>
          <a:gradFill>
            <a:gsLst>
              <a:gs pos="5000">
                <a:srgbClr val="CC66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u="none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低功耗、低延时、高能效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21">
            <a:extLst>
              <a:ext uri="{FF2B5EF4-FFF2-40B4-BE49-F238E27FC236}">
                <a16:creationId xmlns:a16="http://schemas.microsoft.com/office/drawing/2014/main" id="{11275BE3-7E58-D2F3-2A7C-14485ACA2345}"/>
              </a:ext>
            </a:extLst>
          </p:cNvPr>
          <p:cNvCxnSpPr>
            <a:cxnSpLocks/>
          </p:cNvCxnSpPr>
          <p:nvPr/>
        </p:nvCxnSpPr>
        <p:spPr bwMode="auto">
          <a:xfrm>
            <a:off x="4150633" y="3652132"/>
            <a:ext cx="0" cy="46241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C22DB6CE-B65E-EAD8-D636-851EC2E3CEDF}"/>
              </a:ext>
            </a:extLst>
          </p:cNvPr>
          <p:cNvSpPr txBox="1"/>
          <p:nvPr/>
        </p:nvSpPr>
        <p:spPr>
          <a:xfrm>
            <a:off x="685800" y="845070"/>
            <a:ext cx="1066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p"/>
              <a:defRPr/>
            </a:pP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用于</a:t>
            </a:r>
            <a:r>
              <a:rPr lang="en-US" altLang="zh-CN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X</a:t>
            </a:r>
            <a:r>
              <a:rPr lang="zh-CN" altLang="en-US" sz="2400" b="1" u="none" dirty="0">
                <a:solidFill>
                  <a:srgbClr val="000000"/>
                </a:solidFill>
                <a:latin typeface="Arial"/>
                <a:ea typeface="微软雅黑" panose="020B0503020204020204" pitchFamily="34" charset="-122"/>
              </a:rPr>
              <a:t>射线成像的感内计算芯片研究现状</a:t>
            </a:r>
            <a:endParaRPr lang="en-US" altLang="zh-CN" sz="2400" b="1" u="none" dirty="0">
              <a:solidFill>
                <a:srgbClr val="000000"/>
              </a:solidFill>
              <a:latin typeface="Arial"/>
              <a:ea typeface="微软雅黑" panose="020B0503020204020204" pitchFamily="34" charset="-122"/>
            </a:endParaRPr>
          </a:p>
        </p:txBody>
      </p:sp>
      <p:cxnSp>
        <p:nvCxnSpPr>
          <p:cNvPr id="49" name="直接箭头连接符 21">
            <a:extLst>
              <a:ext uri="{FF2B5EF4-FFF2-40B4-BE49-F238E27FC236}">
                <a16:creationId xmlns:a16="http://schemas.microsoft.com/office/drawing/2014/main" id="{52AB4EFC-E3D0-8663-AF1C-7A003C460D46}"/>
              </a:ext>
            </a:extLst>
          </p:cNvPr>
          <p:cNvCxnSpPr>
            <a:cxnSpLocks/>
          </p:cNvCxnSpPr>
          <p:nvPr/>
        </p:nvCxnSpPr>
        <p:spPr bwMode="auto">
          <a:xfrm>
            <a:off x="6248400" y="3671764"/>
            <a:ext cx="0" cy="442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矩形 41">
            <a:extLst>
              <a:ext uri="{FF2B5EF4-FFF2-40B4-BE49-F238E27FC236}">
                <a16:creationId xmlns:a16="http://schemas.microsoft.com/office/drawing/2014/main" id="{1004BD6B-F686-E6E7-8125-120EE1776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425" y="5386588"/>
            <a:ext cx="5266171" cy="872587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国外已形成基于</a:t>
            </a:r>
            <a:r>
              <a:rPr kumimoji="0" lang="en-US" altLang="zh-CN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kumimoji="0" lang="zh-CN" altLang="en-US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实现的成熟方案；</a:t>
            </a:r>
            <a:endParaRPr kumimoji="0" lang="en-US" altLang="zh-CN" sz="16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6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国内多偏向新型器件的研发，限制了规模化应用</a:t>
            </a:r>
          </a:p>
        </p:txBody>
      </p:sp>
      <p:sp>
        <p:nvSpPr>
          <p:cNvPr id="23" name="矩形: 圆角 25">
            <a:extLst>
              <a:ext uri="{FF2B5EF4-FFF2-40B4-BE49-F238E27FC236}">
                <a16:creationId xmlns:a16="http://schemas.microsoft.com/office/drawing/2014/main" id="{E56A73A9-A06E-483C-7085-E37E79C7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931" y="4113676"/>
            <a:ext cx="1753403" cy="9623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清华大学：</a:t>
            </a:r>
            <a:endParaRPr kumimoji="0" lang="en-US" altLang="zh-CN" sz="1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基于无铅钙钛矿在传感器内实现</a:t>
            </a:r>
            <a:r>
              <a:rPr kumimoji="0" lang="en-US" altLang="zh-CN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Transformer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kumimoji="0" lang="en-US" altLang="zh-CN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: 圆角 25">
            <a:extLst>
              <a:ext uri="{FF2B5EF4-FFF2-40B4-BE49-F238E27FC236}">
                <a16:creationId xmlns:a16="http://schemas.microsoft.com/office/drawing/2014/main" id="{3548EFD1-52D3-7553-D4BB-7B3BDD9EA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1180" y="4113676"/>
            <a:ext cx="1753403" cy="9623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南京航空航天大学：</a:t>
            </a:r>
            <a:endParaRPr kumimoji="0" lang="en-US" altLang="zh-CN" sz="1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kumimoji="0" lang="en-US" altLang="zh-CN" sz="1400" u="none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SiPM</a:t>
            </a: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硬编码实现模拟域感内图像识别</a:t>
            </a:r>
            <a:endParaRPr kumimoji="0" lang="en-US" altLang="zh-CN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E4E1F72-31A0-93A2-D214-796430E2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869" y="4113676"/>
            <a:ext cx="1753403" cy="9623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b="1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华中科技大学：</a:t>
            </a:r>
            <a:endParaRPr kumimoji="0" lang="en-US" altLang="zh-CN" sz="1400" b="1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 u="none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基于单晶探测器实现感内计算的边缘提取成像</a:t>
            </a:r>
            <a:endParaRPr kumimoji="0" lang="en-US" altLang="zh-CN" sz="1400" u="non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3330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B8CB5-91D0-C893-0744-18988EF7C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>
            <a:extLst>
              <a:ext uri="{FF2B5EF4-FFF2-40B4-BE49-F238E27FC236}">
                <a16:creationId xmlns:a16="http://schemas.microsoft.com/office/drawing/2014/main" id="{C31B7C4B-F317-3027-104A-4236173CA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534988"/>
          </a:xfrm>
        </p:spPr>
        <p:txBody>
          <a:bodyPr/>
          <a:lstStyle/>
          <a:p>
            <a:r>
              <a:rPr lang="en-US" altLang="zh-CN" dirty="0"/>
              <a:t>2 </a:t>
            </a:r>
            <a:r>
              <a:rPr lang="zh-CN" altLang="en-US" dirty="0"/>
              <a:t>现有方案存在问题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0C06F44-93D3-8F85-175C-1B32D987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C4DBA3F5-61AE-CF73-DE06-A3C1D207B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CD8FD5-0AD6-9C7C-B40D-4738EFA41A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F9389E-06CB-4655-8A1E-BAC3E19EA306}" type="slidenum">
              <a:rPr lang="en-US" altLang="zh-CN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5348CC8-186F-CEFD-09A1-2A3938BFF06C}"/>
              </a:ext>
            </a:extLst>
          </p:cNvPr>
          <p:cNvGrpSpPr/>
          <p:nvPr/>
        </p:nvGrpSpPr>
        <p:grpSpPr>
          <a:xfrm>
            <a:off x="685801" y="845070"/>
            <a:ext cx="11048999" cy="1776461"/>
            <a:chOff x="685800" y="845070"/>
            <a:chExt cx="11048999" cy="1776461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1B9AE2B-CA6C-1A35-DFDE-7F570CE9BBCA}"/>
                </a:ext>
              </a:extLst>
            </p:cNvPr>
            <p:cNvSpPr txBox="1"/>
            <p:nvPr/>
          </p:nvSpPr>
          <p:spPr>
            <a:xfrm>
              <a:off x="685800" y="845070"/>
              <a:ext cx="10668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0" indent="-457200">
                <a:buFont typeface="Wingdings" panose="05000000000000000000" pitchFamily="2" charset="2"/>
                <a:buChar char="Ø"/>
                <a:defRPr/>
              </a:pPr>
              <a:r>
                <a:rPr lang="zh-CN" altLang="en-US" b="1" u="none" dirty="0">
                  <a:solidFill>
                    <a:srgbClr val="000000"/>
                  </a:solidFill>
                  <a:latin typeface="Arial"/>
                  <a:ea typeface="微软雅黑" panose="020B0503020204020204" pitchFamily="34" charset="-122"/>
                </a:rPr>
                <a:t>感算分离方案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261CD4C-67F2-DF90-ED17-985B1895C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704" y="1314468"/>
              <a:ext cx="3744000" cy="1294774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A6EB056-FFDE-D522-643D-080FFFB0C694}"/>
                </a:ext>
              </a:extLst>
            </p:cNvPr>
            <p:cNvSpPr/>
            <p:nvPr/>
          </p:nvSpPr>
          <p:spPr bwMode="auto">
            <a:xfrm>
              <a:off x="5943599" y="1355532"/>
              <a:ext cx="5791200" cy="1265999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600" b="1" u="none" dirty="0">
                  <a:latin typeface="Arial"/>
                  <a:ea typeface="微软雅黑" panose="020B0503020204020204" pitchFamily="34" charset="-122"/>
                </a:rPr>
                <a:t>存在问题：源端产生的大量数据导致读出时间长、功耗高</a:t>
              </a:r>
              <a:endParaRPr lang="en-US" altLang="zh-CN" sz="1600" b="1" u="none" dirty="0">
                <a:latin typeface="Arial"/>
                <a:ea typeface="微软雅黑" panose="020B0503020204020204" pitchFamily="34" charset="-122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600" b="1" u="none" dirty="0">
                  <a:latin typeface="Arial"/>
                  <a:ea typeface="微软雅黑" panose="020B0503020204020204" pitchFamily="34" charset="-122"/>
                </a:rPr>
                <a:t>解决思路：</a:t>
              </a:r>
              <a:r>
                <a:rPr lang="en-US" altLang="zh-CN" sz="1600" b="1" u="none" dirty="0">
                  <a:solidFill>
                    <a:srgbClr val="0070C0"/>
                  </a:solidFill>
                  <a:latin typeface="Arial"/>
                  <a:ea typeface="微软雅黑" panose="020B0503020204020204" pitchFamily="34" charset="-122"/>
                </a:rPr>
                <a:t>1.</a:t>
              </a:r>
              <a:r>
                <a:rPr lang="zh-CN" altLang="en-US" sz="1600" b="1" u="none" dirty="0">
                  <a:solidFill>
                    <a:srgbClr val="0070C0"/>
                  </a:solidFill>
                  <a:latin typeface="Arial"/>
                  <a:ea typeface="微软雅黑" panose="020B0503020204020204" pitchFamily="34" charset="-122"/>
                </a:rPr>
                <a:t>选择性读出部分数据</a:t>
              </a:r>
              <a:endParaRPr lang="en-US" altLang="zh-CN" sz="16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endParaRPr>
            </a:p>
            <a:p>
              <a:pPr lvl="3">
                <a:lnSpc>
                  <a:spcPct val="150000"/>
                </a:lnSpc>
                <a:defRPr/>
              </a:pPr>
              <a:r>
                <a:rPr lang="en-US" altLang="zh-CN" sz="1600" b="1" u="none" dirty="0">
                  <a:solidFill>
                    <a:srgbClr val="0070C0"/>
                  </a:solidFill>
                  <a:latin typeface="Arial"/>
                  <a:ea typeface="微软雅黑" panose="020B0503020204020204" pitchFamily="34" charset="-122"/>
                </a:rPr>
                <a:t>  2.</a:t>
              </a:r>
              <a:r>
                <a:rPr lang="zh-CN" altLang="en-US" sz="1600" b="1" u="none" dirty="0">
                  <a:solidFill>
                    <a:srgbClr val="0070C0"/>
                  </a:solidFill>
                  <a:latin typeface="Arial"/>
                  <a:ea typeface="微软雅黑" panose="020B0503020204020204" pitchFamily="34" charset="-122"/>
                </a:rPr>
                <a:t>在像素内集成</a:t>
              </a:r>
              <a:r>
                <a:rPr lang="en-US" altLang="zh-CN" sz="1600" b="1" u="none" dirty="0">
                  <a:solidFill>
                    <a:srgbClr val="0070C0"/>
                  </a:solidFill>
                  <a:latin typeface="Arial"/>
                  <a:ea typeface="微软雅黑" panose="020B0503020204020204" pitchFamily="34" charset="-122"/>
                </a:rPr>
                <a:t>AI</a:t>
              </a:r>
              <a:r>
                <a:rPr lang="zh-CN" altLang="en-US" sz="1600" b="1" u="none" dirty="0">
                  <a:solidFill>
                    <a:srgbClr val="0070C0"/>
                  </a:solidFill>
                  <a:latin typeface="Arial"/>
                  <a:ea typeface="微软雅黑" panose="020B0503020204020204" pitchFamily="34" charset="-122"/>
                </a:rPr>
                <a:t>，实现数据压缩</a:t>
              </a:r>
              <a:endParaRPr lang="en-US" altLang="zh-CN" sz="16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A4511D3-167A-3320-6E18-98058CAFCB65}"/>
              </a:ext>
            </a:extLst>
          </p:cNvPr>
          <p:cNvSpPr/>
          <p:nvPr/>
        </p:nvSpPr>
        <p:spPr bwMode="auto">
          <a:xfrm>
            <a:off x="5943600" y="3303000"/>
            <a:ext cx="5791200" cy="12672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u="none" dirty="0">
                <a:latin typeface="Arial"/>
                <a:ea typeface="微软雅黑" panose="020B0503020204020204" pitchFamily="34" charset="-122"/>
              </a:rPr>
              <a:t>存在问题：模拟</a:t>
            </a:r>
            <a:r>
              <a:rPr lang="en-US" altLang="zh-CN" sz="1600" b="1" u="none" dirty="0">
                <a:latin typeface="Arial"/>
                <a:ea typeface="微软雅黑" panose="020B0503020204020204" pitchFamily="34" charset="-122"/>
              </a:rPr>
              <a:t>CNN</a:t>
            </a:r>
            <a:r>
              <a:rPr lang="zh-CN" altLang="en-US" sz="1600" b="1" u="none" dirty="0">
                <a:latin typeface="Arial"/>
                <a:ea typeface="微软雅黑" panose="020B0503020204020204" pitchFamily="34" charset="-122"/>
              </a:rPr>
              <a:t>实现的</a:t>
            </a:r>
            <a:r>
              <a:rPr lang="en-US" altLang="zh-CN" sz="1600" b="1" u="none" dirty="0">
                <a:latin typeface="Arial"/>
                <a:ea typeface="微软雅黑" panose="020B0503020204020204" pitchFamily="34" charset="-122"/>
              </a:rPr>
              <a:t>PVT</a:t>
            </a:r>
            <a:r>
              <a:rPr lang="zh-CN" altLang="en-US" sz="1600" b="1" u="none" dirty="0">
                <a:latin typeface="Arial"/>
                <a:ea typeface="微软雅黑" panose="020B0503020204020204" pitchFamily="34" charset="-122"/>
              </a:rPr>
              <a:t>特性</a:t>
            </a:r>
            <a:r>
              <a:rPr lang="en-US" altLang="zh-CN" sz="1600" b="1" u="none" dirty="0">
                <a:latin typeface="Arial"/>
                <a:ea typeface="微软雅黑" panose="020B0503020204020204" pitchFamily="34" charset="-122"/>
                <a:sym typeface="Wingdings" panose="05000000000000000000" pitchFamily="2" charset="2"/>
              </a:rPr>
              <a:t></a:t>
            </a:r>
            <a:r>
              <a:rPr lang="zh-CN" altLang="en-US" sz="16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计算精度与功耗的   </a:t>
            </a:r>
            <a:r>
              <a:rPr lang="en-US" altLang="zh-CN" sz="16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	          </a:t>
            </a:r>
            <a:r>
              <a:rPr lang="zh-CN" altLang="en-US" sz="16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权衡</a:t>
            </a:r>
            <a:endParaRPr lang="en-US" altLang="zh-CN" sz="1600" b="1" u="none" dirty="0">
              <a:solidFill>
                <a:srgbClr val="0070C0"/>
              </a:solidFill>
              <a:latin typeface="Arial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u="none" dirty="0">
                <a:latin typeface="Arial"/>
                <a:ea typeface="微软雅黑" panose="020B0503020204020204" pitchFamily="34" charset="-122"/>
              </a:rPr>
              <a:t>解决思路：</a:t>
            </a:r>
            <a:r>
              <a:rPr lang="zh-CN" altLang="en-US" sz="16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采用基于数字实现的低功耗</a:t>
            </a:r>
            <a:r>
              <a:rPr lang="en-US" altLang="zh-CN" sz="1600" b="1" u="none" dirty="0">
                <a:solidFill>
                  <a:srgbClr val="0070C0"/>
                </a:solidFill>
                <a:latin typeface="Arial"/>
                <a:ea typeface="微软雅黑" panose="020B0503020204020204" pitchFamily="34" charset="-122"/>
              </a:rPr>
              <a:t>SNN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AFFEE98-0D02-DBBB-B8DB-B4E4F1E4B2D7}"/>
              </a:ext>
            </a:extLst>
          </p:cNvPr>
          <p:cNvGrpSpPr/>
          <p:nvPr/>
        </p:nvGrpSpPr>
        <p:grpSpPr>
          <a:xfrm>
            <a:off x="685801" y="2750181"/>
            <a:ext cx="10668000" cy="1820019"/>
            <a:chOff x="685800" y="2832467"/>
            <a:chExt cx="10668000" cy="18200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0590E53-EF2C-1180-0CCF-55997C08F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300572"/>
              <a:ext cx="3744000" cy="1351914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35C33C9-0027-9A0A-9ADD-6C4408B446AB}"/>
                </a:ext>
              </a:extLst>
            </p:cNvPr>
            <p:cNvSpPr txBox="1"/>
            <p:nvPr/>
          </p:nvSpPr>
          <p:spPr>
            <a:xfrm>
              <a:off x="685800" y="2832467"/>
              <a:ext cx="10668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0" indent="-457200">
                <a:buFont typeface="Wingdings" panose="05000000000000000000" pitchFamily="2" charset="2"/>
                <a:buChar char="Ø"/>
                <a:defRPr/>
              </a:pPr>
              <a:r>
                <a:rPr lang="zh-CN" altLang="en-US" b="1" u="none" dirty="0">
                  <a:solidFill>
                    <a:srgbClr val="000000"/>
                  </a:solidFill>
                  <a:latin typeface="Arial"/>
                  <a:ea typeface="微软雅黑" panose="020B0503020204020204" pitchFamily="34" charset="-122"/>
                </a:rPr>
                <a:t>模拟计算方案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586FF05-1E0E-937F-4EAD-253F284EFC4B}"/>
              </a:ext>
            </a:extLst>
          </p:cNvPr>
          <p:cNvGrpSpPr/>
          <p:nvPr/>
        </p:nvGrpSpPr>
        <p:grpSpPr>
          <a:xfrm>
            <a:off x="685801" y="4698851"/>
            <a:ext cx="11048999" cy="1848509"/>
            <a:chOff x="685800" y="4698851"/>
            <a:chExt cx="11048999" cy="184850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BC4927C-4B45-87C3-ED20-177D17467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704" y="5105400"/>
              <a:ext cx="3744000" cy="144196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489376E-D3D7-9B6F-1EE3-058C557FB36D}"/>
                </a:ext>
              </a:extLst>
            </p:cNvPr>
            <p:cNvSpPr/>
            <p:nvPr/>
          </p:nvSpPr>
          <p:spPr bwMode="auto">
            <a:xfrm>
              <a:off x="5943599" y="5192780"/>
              <a:ext cx="5791200" cy="1267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600" b="1" u="none" dirty="0">
                  <a:latin typeface="Arial"/>
                  <a:ea typeface="微软雅黑" panose="020B0503020204020204" pitchFamily="34" charset="-122"/>
                </a:rPr>
                <a:t>存在问题：“存储墙” 问题难以解决</a:t>
              </a:r>
              <a:endParaRPr lang="en-US" altLang="zh-CN" sz="1600" b="1" u="none" dirty="0">
                <a:latin typeface="Arial"/>
                <a:ea typeface="微软雅黑" panose="020B0503020204020204" pitchFamily="34" charset="-122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600" b="1" u="none" dirty="0">
                  <a:latin typeface="Arial"/>
                  <a:ea typeface="微软雅黑" panose="020B0503020204020204" pitchFamily="34" charset="-122"/>
                </a:rPr>
                <a:t>解决思路：</a:t>
              </a:r>
              <a:r>
                <a:rPr lang="zh-CN" altLang="en-US" sz="1600" b="1" u="none" dirty="0">
                  <a:solidFill>
                    <a:srgbClr val="0070C0"/>
                  </a:solidFill>
                  <a:latin typeface="Arial"/>
                  <a:ea typeface="微软雅黑" panose="020B0503020204020204" pitchFamily="34" charset="-122"/>
                </a:rPr>
                <a:t>像素阵列外部署</a:t>
              </a:r>
              <a:r>
                <a:rPr lang="en-US" altLang="zh-CN" sz="1600" b="1" u="none" dirty="0">
                  <a:solidFill>
                    <a:srgbClr val="0070C0"/>
                  </a:solidFill>
                  <a:latin typeface="Arial"/>
                  <a:ea typeface="微软雅黑" panose="020B0503020204020204" pitchFamily="34" charset="-122"/>
                </a:rPr>
                <a:t>CIM-SNN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B2A95D7-A68F-62F2-0E99-CAC07A3BC2A3}"/>
                </a:ext>
              </a:extLst>
            </p:cNvPr>
            <p:cNvSpPr txBox="1"/>
            <p:nvPr/>
          </p:nvSpPr>
          <p:spPr>
            <a:xfrm>
              <a:off x="685800" y="4698851"/>
              <a:ext cx="10668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0" indent="-457200">
                <a:buFont typeface="Wingdings" panose="05000000000000000000" pitchFamily="2" charset="2"/>
                <a:buChar char="Ø"/>
                <a:defRPr/>
              </a:pPr>
              <a:r>
                <a:rPr lang="zh-CN" altLang="en-US" b="1" u="none" dirty="0">
                  <a:solidFill>
                    <a:srgbClr val="000000"/>
                  </a:solidFill>
                  <a:latin typeface="Arial"/>
                  <a:ea typeface="微软雅黑" panose="020B0503020204020204" pitchFamily="34" charset="-122"/>
                </a:rPr>
                <a:t>感内计算方案</a:t>
              </a:r>
            </a:p>
          </p:txBody>
        </p:sp>
      </p:grpSp>
      <p:sp>
        <p:nvSpPr>
          <p:cNvPr id="15" name="箭头: 右 14">
            <a:extLst>
              <a:ext uri="{FF2B5EF4-FFF2-40B4-BE49-F238E27FC236}">
                <a16:creationId xmlns:a16="http://schemas.microsoft.com/office/drawing/2014/main" id="{F1F6E1BD-46E7-72F7-5CCD-767AD00DCB7A}"/>
              </a:ext>
            </a:extLst>
          </p:cNvPr>
          <p:cNvSpPr/>
          <p:nvPr/>
        </p:nvSpPr>
        <p:spPr bwMode="auto">
          <a:xfrm>
            <a:off x="5246400" y="1683731"/>
            <a:ext cx="228600" cy="609600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7E8D6D90-E928-1D7A-E5B8-9A1ADBA54CA4}"/>
              </a:ext>
            </a:extLst>
          </p:cNvPr>
          <p:cNvSpPr/>
          <p:nvPr/>
        </p:nvSpPr>
        <p:spPr bwMode="auto">
          <a:xfrm>
            <a:off x="5246400" y="3619771"/>
            <a:ext cx="228600" cy="609600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2C009801-284C-F53E-B962-B84E439F0CFD}"/>
              </a:ext>
            </a:extLst>
          </p:cNvPr>
          <p:cNvSpPr/>
          <p:nvPr/>
        </p:nvSpPr>
        <p:spPr bwMode="auto">
          <a:xfrm>
            <a:off x="5246400" y="5521580"/>
            <a:ext cx="228600" cy="609600"/>
          </a:xfrm>
          <a:prstGeom prst="rightArrow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9877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30493</TotalTime>
  <Words>2656</Words>
  <Application>Microsoft Office PowerPoint</Application>
  <PresentationFormat>宽屏</PresentationFormat>
  <Paragraphs>307</Paragraphs>
  <Slides>23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宋体</vt:lpstr>
      <vt:lpstr>微软雅黑</vt:lpstr>
      <vt:lpstr>Arial</vt:lpstr>
      <vt:lpstr>Arial Black</vt:lpstr>
      <vt:lpstr>Times New Roman</vt:lpstr>
      <vt:lpstr>Wingdings</vt:lpstr>
      <vt:lpstr>默认设计模板</vt:lpstr>
      <vt:lpstr>Visio</vt:lpstr>
      <vt:lpstr>集成脉冲神经网络加速器的像素型读出ASIC设计进展</vt:lpstr>
      <vt:lpstr>目录</vt:lpstr>
      <vt:lpstr>研究背景</vt:lpstr>
      <vt:lpstr>1 研究背景</vt:lpstr>
      <vt:lpstr>1 研究背景</vt:lpstr>
      <vt:lpstr>1 研究背景</vt:lpstr>
      <vt:lpstr>国内外研究现状</vt:lpstr>
      <vt:lpstr>2 国内外研究现状</vt:lpstr>
      <vt:lpstr>2 现有方案存在问题</vt:lpstr>
      <vt:lpstr>2 解决方案</vt:lpstr>
      <vt:lpstr>研究工作介绍</vt:lpstr>
      <vt:lpstr>3 研究工作</vt:lpstr>
      <vt:lpstr>3 研究工作1——动态可重构像素型读出ASIC</vt:lpstr>
      <vt:lpstr>3 研究工作1——动态可重构像素型读出ASIC</vt:lpstr>
      <vt:lpstr>3 研究工作2——集成数字SNN的感算融合架构</vt:lpstr>
      <vt:lpstr>3 研究工作2——集成数字SNN的感算融合架构</vt:lpstr>
      <vt:lpstr>3 研究工作3——集成CIM-SNN的感存算一体化架构</vt:lpstr>
      <vt:lpstr>3 研究工作3——集成CIM-SNN的感存算一体化架构</vt:lpstr>
      <vt:lpstr>总结与展望</vt:lpstr>
      <vt:lpstr>4 总结与展望</vt:lpstr>
      <vt:lpstr>PowerPoint 演示文稿</vt:lpstr>
      <vt:lpstr>1 研究背景</vt:lpstr>
      <vt:lpstr>1 研究背景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jwq</dc:creator>
  <cp:lastModifiedBy>德 徐</cp:lastModifiedBy>
  <cp:revision>2174</cp:revision>
  <cp:lastPrinted>2025-07-16T07:56:52Z</cp:lastPrinted>
  <dcterms:created xsi:type="dcterms:W3CDTF">1601-01-01T00:00:00Z</dcterms:created>
  <dcterms:modified xsi:type="dcterms:W3CDTF">2025-07-16T13:13:17Z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