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3"/>
  </p:notesMasterIdLst>
  <p:handoutMasterIdLst>
    <p:handoutMasterId r:id="rId34"/>
  </p:handoutMasterIdLst>
  <p:sldIdLst>
    <p:sldId id="256" r:id="rId2"/>
    <p:sldId id="292" r:id="rId3"/>
    <p:sldId id="476" r:id="rId4"/>
    <p:sldId id="477" r:id="rId5"/>
    <p:sldId id="478" r:id="rId6"/>
    <p:sldId id="498" r:id="rId7"/>
    <p:sldId id="479" r:id="rId8"/>
    <p:sldId id="480" r:id="rId9"/>
    <p:sldId id="481" r:id="rId10"/>
    <p:sldId id="482" r:id="rId11"/>
    <p:sldId id="490" r:id="rId12"/>
    <p:sldId id="485" r:id="rId13"/>
    <p:sldId id="489" r:id="rId14"/>
    <p:sldId id="499" r:id="rId15"/>
    <p:sldId id="504" r:id="rId16"/>
    <p:sldId id="505" r:id="rId17"/>
    <p:sldId id="501" r:id="rId18"/>
    <p:sldId id="491" r:id="rId19"/>
    <p:sldId id="492" r:id="rId20"/>
    <p:sldId id="493" r:id="rId21"/>
    <p:sldId id="494" r:id="rId22"/>
    <p:sldId id="506" r:id="rId23"/>
    <p:sldId id="500" r:id="rId24"/>
    <p:sldId id="502" r:id="rId25"/>
    <p:sldId id="507" r:id="rId26"/>
    <p:sldId id="484" r:id="rId27"/>
    <p:sldId id="486" r:id="rId28"/>
    <p:sldId id="487" r:id="rId29"/>
    <p:sldId id="488" r:id="rId30"/>
    <p:sldId id="495" r:id="rId31"/>
    <p:sldId id="503" r:id="rId3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y Zhang" initials="hy" lastIdx="5" clrIdx="0">
    <p:extLst>
      <p:ext uri="{19B8F6BF-5375-455C-9EA6-DF929625EA0E}">
        <p15:presenceInfo xmlns:p15="http://schemas.microsoft.com/office/powerpoint/2012/main" userId="hy Zh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D03"/>
    <a:srgbClr val="BD03B0"/>
    <a:srgbClr val="800080"/>
    <a:srgbClr val="EDBFE8"/>
    <a:srgbClr val="995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77" autoAdjust="0"/>
    <p:restoredTop sz="92175" autoAdjust="0"/>
  </p:normalViewPr>
  <p:slideViewPr>
    <p:cSldViewPr snapToGrid="0">
      <p:cViewPr varScale="1">
        <p:scale>
          <a:sx n="92" d="100"/>
          <a:sy n="92" d="100"/>
        </p:scale>
        <p:origin x="1416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2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71E90-1996-49CC-8E22-45A19EF9BBB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B5A24-0948-4DBE-A138-85086B6C7F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145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288A7-429E-4B31-B917-032B60BDBE7D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67907-3958-44CF-BC57-E8B45ACE72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90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None/>
              <a:defRPr/>
            </a:pPr>
            <a:endParaRPr lang="zh-CN" altLang="en-US" sz="1200" b="1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607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896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016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consumption = 3.42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@ 20 MHz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38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927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674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729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311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222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077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704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482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183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925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625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93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133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None/>
              <a:defRPr/>
            </a:pPr>
            <a:endParaRPr lang="zh-CN" altLang="en-US" sz="1200" b="1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9980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2798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8233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534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67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7014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1107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997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432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451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307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795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764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67907-3958-44CF-BC57-E8B45ACE722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203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核电子学实验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-62143" y="6648014"/>
            <a:ext cx="9277165" cy="194400"/>
          </a:xfrm>
          <a:prstGeom prst="rect">
            <a:avLst/>
          </a:prstGeom>
          <a:solidFill>
            <a:srgbClr val="80008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894699">
              <a:defRPr/>
            </a:pPr>
            <a:endParaRPr lang="zh-CN" altLang="en-US" sz="490"/>
          </a:p>
        </p:txBody>
      </p:sp>
      <p:pic>
        <p:nvPicPr>
          <p:cNvPr id="5" name="图片 4" descr="二校门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069" y="4175501"/>
            <a:ext cx="3520313" cy="2261645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  <a:effectLst>
            <a:softEdge rad="317500"/>
          </a:effectLst>
        </p:spPr>
      </p:pic>
      <p:pic>
        <p:nvPicPr>
          <p:cNvPr id="7" name="图片 9" descr="图片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64" y="46653"/>
            <a:ext cx="2456677" cy="75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142695" y="116308"/>
            <a:ext cx="39247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4699">
              <a:defRPr/>
            </a:pPr>
            <a:r>
              <a:rPr lang="zh-CN" altLang="en-US" sz="2400" dirty="0">
                <a:solidFill>
                  <a:srgbClr val="800080"/>
                </a:solidFill>
                <a:latin typeface="华文行楷" pitchFamily="2" charset="-122"/>
                <a:ea typeface="华文行楷" pitchFamily="2" charset="-122"/>
              </a:rPr>
              <a:t>粒子技术与辐射成像实验室</a:t>
            </a:r>
            <a:endParaRPr lang="en-US" altLang="zh-CN" sz="2400" dirty="0">
              <a:solidFill>
                <a:srgbClr val="800080"/>
              </a:solidFill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2696" y="532627"/>
            <a:ext cx="39247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94699">
              <a:defRPr/>
            </a:pPr>
            <a:r>
              <a:rPr lang="en-US" altLang="zh-CN" sz="1400" dirty="0">
                <a:solidFill>
                  <a:srgbClr val="800080"/>
                </a:solidFill>
                <a:latin typeface="Franklin Gothic Demi" pitchFamily="34" charset="0"/>
                <a:ea typeface="宋体" pitchFamily="2" charset="-122"/>
              </a:rPr>
              <a:t>Key Laboratory of Particle &amp; Radiation Imaging</a:t>
            </a:r>
            <a:endParaRPr lang="zh-CN" altLang="en-US" sz="1400" dirty="0">
              <a:solidFill>
                <a:srgbClr val="800080"/>
              </a:solidFill>
              <a:latin typeface="Franklin Gothic Demi" pitchFamily="34" charset="0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</a:defRPr>
            </a:lvl1pPr>
            <a:lvl2pPr marL="447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2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9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7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4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2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79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13" name="矩形 12"/>
          <p:cNvSpPr/>
          <p:nvPr userDrawn="1"/>
        </p:nvSpPr>
        <p:spPr>
          <a:xfrm>
            <a:off x="-63" y="914238"/>
            <a:ext cx="9144000" cy="19594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90"/>
          </a:p>
        </p:txBody>
      </p:sp>
    </p:spTree>
    <p:extLst>
      <p:ext uri="{BB962C8B-B14F-4D97-AF65-F5344CB8AC3E}">
        <p14:creationId xmlns:p14="http://schemas.microsoft.com/office/powerpoint/2010/main" val="2557351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 baseline="0"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>
              <a:defRPr baseline="0"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>
              <a:defRPr baseline="0"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>
              <a:defRPr baseline="0"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>
              <a:defRPr baseline="0"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 baseline="0"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>
              <a:defRPr baseline="0"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>
              <a:defRPr baseline="0"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>
              <a:defRPr baseline="0"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>
              <a:defRPr baseline="0"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-63" y="887604"/>
            <a:ext cx="9144000" cy="19594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90"/>
          </a:p>
        </p:txBody>
      </p:sp>
      <p:sp>
        <p:nvSpPr>
          <p:cNvPr id="18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4"/>
            <a:ext cx="3124200" cy="365125"/>
          </a:xfrm>
        </p:spPr>
        <p:txBody>
          <a:bodyPr/>
          <a:lstStyle>
            <a:lvl1pPr>
              <a:defRPr sz="1200"/>
            </a:lvl1pPr>
          </a:lstStyle>
          <a:p>
            <a:pPr algn="ctr"/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4"/>
            <a:ext cx="2057400" cy="365125"/>
          </a:xfrm>
        </p:spPr>
        <p:txBody>
          <a:bodyPr/>
          <a:lstStyle>
            <a:lvl1pPr algn="r">
              <a:defRPr sz="16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F822D0B3-86C0-48A6-87B1-903C1698B4B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20" name="标题 1"/>
          <p:cNvSpPr>
            <a:spLocks noGrp="1"/>
          </p:cNvSpPr>
          <p:nvPr>
            <p:ph type="title"/>
          </p:nvPr>
        </p:nvSpPr>
        <p:spPr>
          <a:xfrm>
            <a:off x="324035" y="49054"/>
            <a:ext cx="7000200" cy="824158"/>
          </a:xfrm>
        </p:spPr>
        <p:txBody>
          <a:bodyPr>
            <a:normAutofit/>
          </a:bodyPr>
          <a:lstStyle>
            <a:lvl1pPr algn="l">
              <a:defRPr sz="4000" baseline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91459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381" y="274735"/>
            <a:ext cx="822924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8903" tIns="164452" rIns="328903" bIns="1644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381" y="1600031"/>
            <a:ext cx="8229242" cy="452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8903" tIns="164452" rIns="328903" bIns="1644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381" y="6356484"/>
            <a:ext cx="2133242" cy="365017"/>
          </a:xfrm>
          <a:prstGeom prst="rect">
            <a:avLst/>
          </a:prstGeom>
        </p:spPr>
        <p:txBody>
          <a:bodyPr vert="horz" lIns="328903" tIns="164452" rIns="328903" bIns="164452" rtlCol="0" anchor="ctr"/>
          <a:lstStyle>
            <a:lvl1pPr algn="l" defTabSz="894699">
              <a:defRPr sz="1170">
                <a:solidFill>
                  <a:schemeClr val="tx1">
                    <a:tint val="75000"/>
                  </a:schemeClr>
                </a:solidFill>
                <a:latin typeface="Arial" charset="0"/>
                <a:ea typeface="宋体" pitchFamily="2" charset="-122"/>
              </a:defRPr>
            </a:lvl1pPr>
          </a:lstStyle>
          <a:p>
            <a:fld id="{5A9C8E97-9A55-43F0-B9A0-6F9D2573863F}" type="datetime1">
              <a:rPr lang="en-US" altLang="zh-CN" smtClean="0"/>
              <a:t>7/17/2025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155" y="6356484"/>
            <a:ext cx="3328896" cy="365017"/>
          </a:xfrm>
          <a:prstGeom prst="rect">
            <a:avLst/>
          </a:prstGeom>
        </p:spPr>
        <p:txBody>
          <a:bodyPr vert="horz" lIns="328903" tIns="164452" rIns="328903" bIns="164452" rtlCol="0" anchor="ctr"/>
          <a:lstStyle>
            <a:lvl1pPr algn="ctr" defTabSz="894699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宋体" pitchFamily="2" charset="-122"/>
              </a:defRPr>
            </a:lvl1pPr>
          </a:lstStyle>
          <a:p>
            <a:pPr algn="ctr"/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8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3" r:id="rId2"/>
  </p:sldLayoutIdLst>
  <p:hf hdr="0" dt="0"/>
  <p:txStyles>
    <p:titleStyle>
      <a:lvl1pPr algn="ctr" defTabSz="894587" rtl="0" eaLnBrk="1" fontAlgn="base" hangingPunct="1">
        <a:spcBef>
          <a:spcPct val="0"/>
        </a:spcBef>
        <a:spcAft>
          <a:spcPct val="0"/>
        </a:spcAft>
        <a:defRPr sz="429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94587" rtl="0" eaLnBrk="1" fontAlgn="base" hangingPunct="1">
        <a:spcBef>
          <a:spcPct val="0"/>
        </a:spcBef>
        <a:spcAft>
          <a:spcPct val="0"/>
        </a:spcAft>
        <a:defRPr sz="4299">
          <a:solidFill>
            <a:schemeClr val="tx1"/>
          </a:solidFill>
          <a:latin typeface="Calibri" pitchFamily="34" charset="0"/>
          <a:ea typeface="宋体" charset="-122"/>
        </a:defRPr>
      </a:lvl2pPr>
      <a:lvl3pPr algn="ctr" defTabSz="894587" rtl="0" eaLnBrk="1" fontAlgn="base" hangingPunct="1">
        <a:spcBef>
          <a:spcPct val="0"/>
        </a:spcBef>
        <a:spcAft>
          <a:spcPct val="0"/>
        </a:spcAft>
        <a:defRPr sz="4299">
          <a:solidFill>
            <a:schemeClr val="tx1"/>
          </a:solidFill>
          <a:latin typeface="Calibri" pitchFamily="34" charset="0"/>
          <a:ea typeface="宋体" charset="-122"/>
        </a:defRPr>
      </a:lvl3pPr>
      <a:lvl4pPr algn="ctr" defTabSz="894587" rtl="0" eaLnBrk="1" fontAlgn="base" hangingPunct="1">
        <a:spcBef>
          <a:spcPct val="0"/>
        </a:spcBef>
        <a:spcAft>
          <a:spcPct val="0"/>
        </a:spcAft>
        <a:defRPr sz="4299">
          <a:solidFill>
            <a:schemeClr val="tx1"/>
          </a:solidFill>
          <a:latin typeface="Calibri" pitchFamily="34" charset="0"/>
          <a:ea typeface="宋体" charset="-122"/>
        </a:defRPr>
      </a:lvl4pPr>
      <a:lvl5pPr algn="ctr" defTabSz="894587" rtl="0" eaLnBrk="1" fontAlgn="base" hangingPunct="1">
        <a:spcBef>
          <a:spcPct val="0"/>
        </a:spcBef>
        <a:spcAft>
          <a:spcPct val="0"/>
        </a:spcAft>
        <a:defRPr sz="4299">
          <a:solidFill>
            <a:schemeClr val="tx1"/>
          </a:solidFill>
          <a:latin typeface="Calibri" pitchFamily="34" charset="0"/>
          <a:ea typeface="宋体" charset="-122"/>
        </a:defRPr>
      </a:lvl5pPr>
      <a:lvl6pPr marL="124404" algn="ctr" defTabSz="894587" rtl="0" eaLnBrk="1" fontAlgn="base" hangingPunct="1">
        <a:spcBef>
          <a:spcPct val="0"/>
        </a:spcBef>
        <a:spcAft>
          <a:spcPct val="0"/>
        </a:spcAft>
        <a:defRPr sz="4299">
          <a:solidFill>
            <a:schemeClr val="tx1"/>
          </a:solidFill>
          <a:latin typeface="Calibri" pitchFamily="34" charset="0"/>
          <a:ea typeface="宋体" charset="-122"/>
        </a:defRPr>
      </a:lvl6pPr>
      <a:lvl7pPr marL="248808" algn="ctr" defTabSz="894587" rtl="0" eaLnBrk="1" fontAlgn="base" hangingPunct="1">
        <a:spcBef>
          <a:spcPct val="0"/>
        </a:spcBef>
        <a:spcAft>
          <a:spcPct val="0"/>
        </a:spcAft>
        <a:defRPr sz="4299">
          <a:solidFill>
            <a:schemeClr val="tx1"/>
          </a:solidFill>
          <a:latin typeface="Calibri" pitchFamily="34" charset="0"/>
          <a:ea typeface="宋体" charset="-122"/>
        </a:defRPr>
      </a:lvl7pPr>
      <a:lvl8pPr marL="373212" algn="ctr" defTabSz="894587" rtl="0" eaLnBrk="1" fontAlgn="base" hangingPunct="1">
        <a:spcBef>
          <a:spcPct val="0"/>
        </a:spcBef>
        <a:spcAft>
          <a:spcPct val="0"/>
        </a:spcAft>
        <a:defRPr sz="4299">
          <a:solidFill>
            <a:schemeClr val="tx1"/>
          </a:solidFill>
          <a:latin typeface="Calibri" pitchFamily="34" charset="0"/>
          <a:ea typeface="宋体" charset="-122"/>
        </a:defRPr>
      </a:lvl8pPr>
      <a:lvl9pPr marL="497616" algn="ctr" defTabSz="894587" rtl="0" eaLnBrk="1" fontAlgn="base" hangingPunct="1">
        <a:spcBef>
          <a:spcPct val="0"/>
        </a:spcBef>
        <a:spcAft>
          <a:spcPct val="0"/>
        </a:spcAft>
        <a:defRPr sz="4299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35200" indent="-335200" algn="l" defTabSz="894587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129" kern="1200">
          <a:solidFill>
            <a:schemeClr val="tx1"/>
          </a:solidFill>
          <a:latin typeface="+mn-lt"/>
          <a:ea typeface="+mn-ea"/>
          <a:cs typeface="+mn-cs"/>
        </a:defRPr>
      </a:lvl1pPr>
      <a:lvl2pPr marL="726987" indent="-279477" algn="l" defTabSz="894587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748" kern="1200">
          <a:solidFill>
            <a:schemeClr val="tx1"/>
          </a:solidFill>
          <a:latin typeface="+mn-lt"/>
          <a:ea typeface="+mn-ea"/>
          <a:cs typeface="+mn-cs"/>
        </a:defRPr>
      </a:lvl2pPr>
      <a:lvl3pPr marL="1118341" indent="-223323" algn="l" defTabSz="894587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340" kern="1200">
          <a:solidFill>
            <a:schemeClr val="tx1"/>
          </a:solidFill>
          <a:latin typeface="+mn-lt"/>
          <a:ea typeface="+mn-ea"/>
          <a:cs typeface="+mn-cs"/>
        </a:defRPr>
      </a:lvl3pPr>
      <a:lvl4pPr marL="1565851" indent="-223323" algn="l" defTabSz="894587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959" kern="1200">
          <a:solidFill>
            <a:schemeClr val="tx1"/>
          </a:solidFill>
          <a:latin typeface="+mn-lt"/>
          <a:ea typeface="+mn-ea"/>
          <a:cs typeface="+mn-cs"/>
        </a:defRPr>
      </a:lvl4pPr>
      <a:lvl5pPr marL="2013360" indent="-223323" algn="l" defTabSz="894587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959" kern="1200">
          <a:solidFill>
            <a:schemeClr val="tx1"/>
          </a:solidFill>
          <a:latin typeface="+mn-lt"/>
          <a:ea typeface="+mn-ea"/>
          <a:cs typeface="+mn-cs"/>
        </a:defRPr>
      </a:lvl5pPr>
      <a:lvl6pPr marL="2461133" indent="-223739" algn="l" defTabSz="894957" rtl="0" eaLnBrk="1" latinLnBrk="0" hangingPunct="1">
        <a:spcBef>
          <a:spcPct val="20000"/>
        </a:spcBef>
        <a:buFont typeface="Arial" pitchFamily="34" charset="0"/>
        <a:buChar char="•"/>
        <a:defRPr sz="1959" kern="1200">
          <a:solidFill>
            <a:schemeClr val="tx1"/>
          </a:solidFill>
          <a:latin typeface="+mn-lt"/>
          <a:ea typeface="+mn-ea"/>
          <a:cs typeface="+mn-cs"/>
        </a:defRPr>
      </a:lvl6pPr>
      <a:lvl7pPr marL="2908611" indent="-223739" algn="l" defTabSz="894957" rtl="0" eaLnBrk="1" latinLnBrk="0" hangingPunct="1">
        <a:spcBef>
          <a:spcPct val="20000"/>
        </a:spcBef>
        <a:buFont typeface="Arial" pitchFamily="34" charset="0"/>
        <a:buChar char="•"/>
        <a:defRPr sz="1959" kern="1200">
          <a:solidFill>
            <a:schemeClr val="tx1"/>
          </a:solidFill>
          <a:latin typeface="+mn-lt"/>
          <a:ea typeface="+mn-ea"/>
          <a:cs typeface="+mn-cs"/>
        </a:defRPr>
      </a:lvl7pPr>
      <a:lvl8pPr marL="3356090" indent="-223739" algn="l" defTabSz="894957" rtl="0" eaLnBrk="1" latinLnBrk="0" hangingPunct="1">
        <a:spcBef>
          <a:spcPct val="20000"/>
        </a:spcBef>
        <a:buFont typeface="Arial" pitchFamily="34" charset="0"/>
        <a:buChar char="•"/>
        <a:defRPr sz="1959" kern="1200">
          <a:solidFill>
            <a:schemeClr val="tx1"/>
          </a:solidFill>
          <a:latin typeface="+mn-lt"/>
          <a:ea typeface="+mn-ea"/>
          <a:cs typeface="+mn-cs"/>
        </a:defRPr>
      </a:lvl8pPr>
      <a:lvl9pPr marL="3803569" indent="-223739" algn="l" defTabSz="894957" rtl="0" eaLnBrk="1" latinLnBrk="0" hangingPunct="1">
        <a:spcBef>
          <a:spcPct val="20000"/>
        </a:spcBef>
        <a:buFont typeface="Arial" pitchFamily="34" charset="0"/>
        <a:buChar char="•"/>
        <a:defRPr sz="19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94957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1pPr>
      <a:lvl2pPr marL="447479" algn="l" defTabSz="894957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2pPr>
      <a:lvl3pPr marL="894957" algn="l" defTabSz="894957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3pPr>
      <a:lvl4pPr marL="1342436" algn="l" defTabSz="894957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4pPr>
      <a:lvl5pPr marL="1789915" algn="l" defTabSz="894957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5pPr>
      <a:lvl6pPr marL="2237393" algn="l" defTabSz="894957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6pPr>
      <a:lvl7pPr marL="2684872" algn="l" defTabSz="894957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7pPr>
      <a:lvl8pPr marL="3132351" algn="l" defTabSz="894957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8pPr>
      <a:lvl9pPr marL="3579830" algn="l" defTabSz="894957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3.emf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microsoft.com/office/2007/relationships/hdphoto" Target="../media/hdphoto3.wdp"/><Relationship Id="rId9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-364767" y="1843309"/>
            <a:ext cx="9873534" cy="164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28903" tIns="164452" rIns="328903" bIns="164452" numCol="1" anchor="ctr" anchorCtr="0" compatLnSpc="1">
            <a:prstTxWarp prst="textNoShape">
              <a:avLst/>
            </a:prstTxWarp>
          </a:bodyPr>
          <a:lstStyle>
            <a:lvl1pPr algn="ctr" defTabSz="894587" rtl="0" eaLnBrk="1" fontAlgn="base" hangingPunct="1">
              <a:spcBef>
                <a:spcPct val="0"/>
              </a:spcBef>
              <a:spcAft>
                <a:spcPct val="0"/>
              </a:spcAft>
              <a:defRPr sz="4299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defTabSz="894587" rtl="0" eaLnBrk="1" fontAlgn="base" hangingPunct="1">
              <a:spcBef>
                <a:spcPct val="0"/>
              </a:spcBef>
              <a:spcAft>
                <a:spcPct val="0"/>
              </a:spcAft>
              <a:defRPr sz="4299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defTabSz="894587" rtl="0" eaLnBrk="1" fontAlgn="base" hangingPunct="1">
              <a:spcBef>
                <a:spcPct val="0"/>
              </a:spcBef>
              <a:spcAft>
                <a:spcPct val="0"/>
              </a:spcAft>
              <a:defRPr sz="4299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defTabSz="894587" rtl="0" eaLnBrk="1" fontAlgn="base" hangingPunct="1">
              <a:spcBef>
                <a:spcPct val="0"/>
              </a:spcBef>
              <a:spcAft>
                <a:spcPct val="0"/>
              </a:spcAft>
              <a:defRPr sz="4299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defTabSz="894587" rtl="0" eaLnBrk="1" fontAlgn="base" hangingPunct="1">
              <a:spcBef>
                <a:spcPct val="0"/>
              </a:spcBef>
              <a:spcAft>
                <a:spcPct val="0"/>
              </a:spcAft>
              <a:defRPr sz="4299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124404" algn="ctr" defTabSz="894587" rtl="0" eaLnBrk="1" fontAlgn="base" hangingPunct="1">
              <a:spcBef>
                <a:spcPct val="0"/>
              </a:spcBef>
              <a:spcAft>
                <a:spcPct val="0"/>
              </a:spcAft>
              <a:defRPr sz="4299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48808" algn="ctr" defTabSz="894587" rtl="0" eaLnBrk="1" fontAlgn="base" hangingPunct="1">
              <a:spcBef>
                <a:spcPct val="0"/>
              </a:spcBef>
              <a:spcAft>
                <a:spcPct val="0"/>
              </a:spcAft>
              <a:defRPr sz="4299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73212" algn="ctr" defTabSz="894587" rtl="0" eaLnBrk="1" fontAlgn="base" hangingPunct="1">
              <a:spcBef>
                <a:spcPct val="0"/>
              </a:spcBef>
              <a:spcAft>
                <a:spcPct val="0"/>
              </a:spcAft>
              <a:defRPr sz="4299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497616" algn="ctr" defTabSz="894587" rtl="0" eaLnBrk="1" fontAlgn="base" hangingPunct="1">
              <a:spcBef>
                <a:spcPct val="0"/>
              </a:spcBef>
              <a:spcAft>
                <a:spcPct val="0"/>
              </a:spcAft>
              <a:defRPr sz="4299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spcBef>
                <a:spcPct val="200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zh-CN" altLang="en-US" sz="3600" dirty="0">
                <a:solidFill>
                  <a:srgbClr val="20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基于</a:t>
            </a:r>
            <a:r>
              <a:rPr lang="en-US" altLang="zh-CN" sz="3600" dirty="0">
                <a:solidFill>
                  <a:srgbClr val="20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WASA</a:t>
            </a:r>
            <a:r>
              <a:rPr lang="zh-CN" altLang="en-US" sz="3600" dirty="0">
                <a:solidFill>
                  <a:srgbClr val="20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芯片的</a:t>
            </a:r>
            <a:endParaRPr lang="en-US" altLang="zh-CN" sz="3600" dirty="0">
              <a:solidFill>
                <a:srgbClr val="2020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Clr>
                <a:srgbClr val="C00000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zh-CN" altLang="en-US" sz="3600" dirty="0">
                <a:solidFill>
                  <a:srgbClr val="20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可扩展微结构气体探测器读出电子学研制</a:t>
            </a:r>
            <a:endParaRPr lang="zh-CN" altLang="en-US" sz="3600" b="1" dirty="0">
              <a:solidFill>
                <a:schemeClr val="accent2">
                  <a:lumMod val="2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TextBox 90"/>
          <p:cNvSpPr txBox="1"/>
          <p:nvPr/>
        </p:nvSpPr>
        <p:spPr>
          <a:xfrm>
            <a:off x="0" y="3806361"/>
            <a:ext cx="9144000" cy="1144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刘灿文</a:t>
            </a:r>
            <a:r>
              <a:rPr lang="zh-CN" altLang="en-US" sz="1600" dirty="0"/>
              <a:t>，董建蒙，杨衍骁，邓智，龚光华</a:t>
            </a:r>
            <a:endParaRPr lang="en-US" altLang="zh-CN" sz="1600" dirty="0"/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清华大学  工程物理系</a:t>
            </a:r>
          </a:p>
          <a:p>
            <a:pPr algn="ctr">
              <a:lnSpc>
                <a:spcPct val="120000"/>
              </a:lnSpc>
              <a:defRPr/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9C18A78-C1DA-4A9A-84B2-46D25B6448B6}"/>
              </a:ext>
            </a:extLst>
          </p:cNvPr>
          <p:cNvSpPr txBox="1"/>
          <p:nvPr/>
        </p:nvSpPr>
        <p:spPr>
          <a:xfrm>
            <a:off x="1499721" y="5719483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日，西安</a:t>
            </a:r>
          </a:p>
        </p:txBody>
      </p:sp>
    </p:spTree>
    <p:extLst>
      <p:ext uri="{BB962C8B-B14F-4D97-AF65-F5344CB8AC3E}">
        <p14:creationId xmlns:p14="http://schemas.microsoft.com/office/powerpoint/2010/main" val="1231625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芯片设计进展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A423EE0-B9C2-4FBF-B48D-F30FC44D25B4}"/>
              </a:ext>
            </a:extLst>
          </p:cNvPr>
          <p:cNvSpPr txBox="1"/>
          <p:nvPr/>
        </p:nvSpPr>
        <p:spPr>
          <a:xfrm>
            <a:off x="826910" y="133887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644BDC4-F563-44D4-9071-3A921B271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44" y="1895037"/>
            <a:ext cx="4838783" cy="5533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A6E1705-1A62-43DB-A62D-18653FFE7013}"/>
              </a:ext>
            </a:extLst>
          </p:cNvPr>
          <p:cNvSpPr txBox="1"/>
          <p:nvPr/>
        </p:nvSpPr>
        <p:spPr>
          <a:xfrm>
            <a:off x="2972069" y="133887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55A88BB-4C15-4D6D-958D-4EBF1CDCDCAB}"/>
              </a:ext>
            </a:extLst>
          </p:cNvPr>
          <p:cNvSpPr txBox="1"/>
          <p:nvPr/>
        </p:nvSpPr>
        <p:spPr>
          <a:xfrm>
            <a:off x="5202444" y="133887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左大括号 16">
            <a:extLst>
              <a:ext uri="{FF2B5EF4-FFF2-40B4-BE49-F238E27FC236}">
                <a16:creationId xmlns:a16="http://schemas.microsoft.com/office/drawing/2014/main" id="{3589C2E2-B9FB-4822-A3A2-9A58FFDF39B6}"/>
              </a:ext>
            </a:extLst>
          </p:cNvPr>
          <p:cNvSpPr>
            <a:spLocks noChangeAspect="1"/>
          </p:cNvSpPr>
          <p:nvPr/>
        </p:nvSpPr>
        <p:spPr>
          <a:xfrm rot="5400000">
            <a:off x="926038" y="1941212"/>
            <a:ext cx="438150" cy="161460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84EACD4-0593-4E38-AC5A-9D9252C8D9AF}"/>
              </a:ext>
            </a:extLst>
          </p:cNvPr>
          <p:cNvSpPr txBox="1"/>
          <p:nvPr/>
        </p:nvSpPr>
        <p:spPr>
          <a:xfrm>
            <a:off x="53019" y="3160443"/>
            <a:ext cx="1370632" cy="376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5ch Analog FEE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AA9F05A-E655-4DDA-BE65-4065251A9AA3}"/>
              </a:ext>
            </a:extLst>
          </p:cNvPr>
          <p:cNvSpPr txBox="1"/>
          <p:nvPr/>
        </p:nvSpPr>
        <p:spPr>
          <a:xfrm>
            <a:off x="1922972" y="2974371"/>
            <a:ext cx="2610715" cy="376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WASA_v0: 16ch AFE+SARADC</a:t>
            </a:r>
            <a:endParaRPr lang="zh-CN" altLang="en-US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3338157-92E4-4494-9AF8-658F583B083C}"/>
              </a:ext>
            </a:extLst>
          </p:cNvPr>
          <p:cNvSpPr txBox="1"/>
          <p:nvPr/>
        </p:nvSpPr>
        <p:spPr>
          <a:xfrm>
            <a:off x="3799878" y="3300371"/>
            <a:ext cx="2870401" cy="376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WASA_v1p0: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16ch AFE+ADC+DSP</a:t>
            </a:r>
            <a:endParaRPr lang="zh-CN" altLang="en-US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左大括号 20">
            <a:extLst>
              <a:ext uri="{FF2B5EF4-FFF2-40B4-BE49-F238E27FC236}">
                <a16:creationId xmlns:a16="http://schemas.microsoft.com/office/drawing/2014/main" id="{9894114F-E2C8-4507-94A0-175B7F9A7947}"/>
              </a:ext>
            </a:extLst>
          </p:cNvPr>
          <p:cNvSpPr>
            <a:spLocks noChangeAspect="1"/>
          </p:cNvSpPr>
          <p:nvPr/>
        </p:nvSpPr>
        <p:spPr>
          <a:xfrm rot="5400000">
            <a:off x="3029962" y="1964798"/>
            <a:ext cx="438150" cy="156742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左大括号 21">
            <a:extLst>
              <a:ext uri="{FF2B5EF4-FFF2-40B4-BE49-F238E27FC236}">
                <a16:creationId xmlns:a16="http://schemas.microsoft.com/office/drawing/2014/main" id="{AA4DD8A9-4FDB-4F80-83AB-37DDFDC4FBB6}"/>
              </a:ext>
            </a:extLst>
          </p:cNvPr>
          <p:cNvSpPr>
            <a:spLocks noChangeAspect="1"/>
          </p:cNvSpPr>
          <p:nvPr/>
        </p:nvSpPr>
        <p:spPr>
          <a:xfrm rot="5400000">
            <a:off x="5160228" y="1913234"/>
            <a:ext cx="438150" cy="16146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BF0AD3-1CAD-47E4-827B-F5F4BE6076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35" y="3523610"/>
            <a:ext cx="1945672" cy="22933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129637F-9279-4088-8792-57F8873672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3" y="3527403"/>
            <a:ext cx="1292251" cy="74674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8800343-9C75-42E3-89CD-DAA9D98B38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3" r="2582"/>
          <a:stretch/>
        </p:blipFill>
        <p:spPr>
          <a:xfrm>
            <a:off x="1600976" y="3535197"/>
            <a:ext cx="682070" cy="746747"/>
          </a:xfrm>
          <a:prstGeom prst="rect">
            <a:avLst/>
          </a:prstGeom>
        </p:spPr>
      </p:pic>
      <p:pic>
        <p:nvPicPr>
          <p:cNvPr id="26" name="内容占位符 5">
            <a:extLst>
              <a:ext uri="{FF2B5EF4-FFF2-40B4-BE49-F238E27FC236}">
                <a16:creationId xmlns:a16="http://schemas.microsoft.com/office/drawing/2014/main" id="{6D14DDD6-A4DF-4FE9-884B-0AD3973A4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" y="4925849"/>
            <a:ext cx="2273882" cy="574616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BFB21F81-2057-44AC-9B38-FB5F25C152BF}"/>
              </a:ext>
            </a:extLst>
          </p:cNvPr>
          <p:cNvSpPr txBox="1"/>
          <p:nvPr/>
        </p:nvSpPr>
        <p:spPr>
          <a:xfrm>
            <a:off x="1448034" y="3151368"/>
            <a:ext cx="949042" cy="376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SAR ADC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52E11B3-30C8-4C11-B3DC-946AF36D9633}"/>
              </a:ext>
            </a:extLst>
          </p:cNvPr>
          <p:cNvSpPr txBox="1"/>
          <p:nvPr/>
        </p:nvSpPr>
        <p:spPr>
          <a:xfrm>
            <a:off x="459148" y="4481883"/>
            <a:ext cx="1388265" cy="376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AFE+SAR ADC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8C9C8238-2F2E-4675-82FC-D628F698F6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4"/>
          <a:stretch/>
        </p:blipFill>
        <p:spPr>
          <a:xfrm>
            <a:off x="4234177" y="3750706"/>
            <a:ext cx="2347155" cy="13332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F701D7F-0D24-45FC-B67B-49CD754F5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14"/>
          <a:stretch/>
        </p:blipFill>
        <p:spPr>
          <a:xfrm>
            <a:off x="5664217" y="1890722"/>
            <a:ext cx="2263868" cy="553309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9C8D1942-319F-4E50-B848-024572C798F7}"/>
              </a:ext>
            </a:extLst>
          </p:cNvPr>
          <p:cNvSpPr txBox="1"/>
          <p:nvPr/>
        </p:nvSpPr>
        <p:spPr>
          <a:xfrm>
            <a:off x="7275342" y="133887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2022-2023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8826B86-17C7-4061-BD84-1ADA70043E1B}"/>
              </a:ext>
            </a:extLst>
          </p:cNvPr>
          <p:cNvSpPr txBox="1"/>
          <p:nvPr/>
        </p:nvSpPr>
        <p:spPr>
          <a:xfrm>
            <a:off x="6326145" y="4802309"/>
            <a:ext cx="2870401" cy="376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WASA_v1p1: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16ch AFE+ADC+DSP</a:t>
            </a:r>
            <a:endParaRPr lang="zh-CN" altLang="en-US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左大括号 32">
            <a:extLst>
              <a:ext uri="{FF2B5EF4-FFF2-40B4-BE49-F238E27FC236}">
                <a16:creationId xmlns:a16="http://schemas.microsoft.com/office/drawing/2014/main" id="{3BA9BF4D-115D-4988-91E7-314CA2E74ACB}"/>
              </a:ext>
            </a:extLst>
          </p:cNvPr>
          <p:cNvSpPr>
            <a:spLocks noChangeAspect="1"/>
          </p:cNvSpPr>
          <p:nvPr/>
        </p:nvSpPr>
        <p:spPr>
          <a:xfrm rot="5400000">
            <a:off x="7384379" y="1897762"/>
            <a:ext cx="438150" cy="16146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42195C01-6CF2-4109-933E-35BEFA2115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6284" y="5151997"/>
            <a:ext cx="2520000" cy="15174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6327B70-58FD-4B2E-9E79-52ACB74F5E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9494" y="3201117"/>
            <a:ext cx="2160000" cy="1651909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F15FB4BB-15CC-4353-BE1E-79498F0DDF65}"/>
              </a:ext>
            </a:extLst>
          </p:cNvPr>
          <p:cNvSpPr txBox="1"/>
          <p:nvPr/>
        </p:nvSpPr>
        <p:spPr>
          <a:xfrm>
            <a:off x="6216725" y="2836549"/>
            <a:ext cx="2849563" cy="376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WASA_DSP_v1p0: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16ch ADC+DSP</a:t>
            </a:r>
            <a:endParaRPr lang="zh-CN" altLang="en-US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989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WASA_v1p1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版图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272AE68-0C8B-4FE4-82EF-EA96B7C3015C}"/>
              </a:ext>
            </a:extLst>
          </p:cNvPr>
          <p:cNvSpPr txBox="1"/>
          <p:nvPr/>
        </p:nvSpPr>
        <p:spPr>
          <a:xfrm>
            <a:off x="4669905" y="1203413"/>
            <a:ext cx="4419508" cy="419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Layout floor plan:</a:t>
            </a:r>
          </a:p>
          <a:p>
            <a:pPr marL="6840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die size: 3783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x 2243 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6840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Separated power supply: </a:t>
            </a:r>
          </a:p>
          <a:p>
            <a:pPr marL="114120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Analog Front-End</a:t>
            </a:r>
          </a:p>
          <a:p>
            <a:pPr marL="114120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SAR ADC</a:t>
            </a:r>
          </a:p>
          <a:p>
            <a:pPr marL="114120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Digital Logics</a:t>
            </a:r>
          </a:p>
          <a:p>
            <a:pPr marL="114120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LVDS driver</a:t>
            </a:r>
          </a:p>
          <a:p>
            <a:pPr marL="6840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Guarding ring insert between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ASIC submitted in March, 2023 and received in June, 2023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62772BE-856A-4351-9959-BFFB5631E826}"/>
              </a:ext>
            </a:extLst>
          </p:cNvPr>
          <p:cNvGrpSpPr>
            <a:grpSpLocks noChangeAspect="1"/>
          </p:cNvGrpSpPr>
          <p:nvPr/>
        </p:nvGrpSpPr>
        <p:grpSpPr>
          <a:xfrm>
            <a:off x="85295" y="1197988"/>
            <a:ext cx="4342653" cy="3822609"/>
            <a:chOff x="-147727" y="1803702"/>
            <a:chExt cx="5041261" cy="443755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34525D6-53B9-4E40-9226-D5AEA4853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620" y="2217276"/>
              <a:ext cx="4313358" cy="2597290"/>
            </a:xfrm>
            <a:prstGeom prst="rect">
              <a:avLst/>
            </a:prstGeom>
          </p:spPr>
        </p:pic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92067FB7-1F73-4669-8BF3-73F20D5F321D}"/>
                </a:ext>
              </a:extLst>
            </p:cNvPr>
            <p:cNvCxnSpPr/>
            <p:nvPr/>
          </p:nvCxnSpPr>
          <p:spPr>
            <a:xfrm flipV="1">
              <a:off x="342620" y="2113206"/>
              <a:ext cx="4316420" cy="1943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88A6FA92-1031-453B-A39D-F8FFA580A505}"/>
                </a:ext>
              </a:extLst>
            </p:cNvPr>
            <p:cNvCxnSpPr/>
            <p:nvPr/>
          </p:nvCxnSpPr>
          <p:spPr>
            <a:xfrm>
              <a:off x="235612" y="2184450"/>
              <a:ext cx="0" cy="2578818"/>
            </a:xfrm>
            <a:prstGeom prst="straightConnector1">
              <a:avLst/>
            </a:prstGeom>
            <a:ln>
              <a:solidFill>
                <a:srgbClr val="FC6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E1069C54-C637-4C33-9B3F-F78F507E58A9}"/>
                </a:ext>
              </a:extLst>
            </p:cNvPr>
            <p:cNvSpPr txBox="1"/>
            <p:nvPr/>
          </p:nvSpPr>
          <p:spPr>
            <a:xfrm>
              <a:off x="1902033" y="1803702"/>
              <a:ext cx="904761" cy="357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3856</a:t>
              </a:r>
              <a:r>
                <a:rPr lang="el-GR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328D18F-228B-47A1-9AC7-74EEE0DEEC74}"/>
                </a:ext>
              </a:extLst>
            </p:cNvPr>
            <p:cNvSpPr txBox="1"/>
            <p:nvPr/>
          </p:nvSpPr>
          <p:spPr>
            <a:xfrm rot="10800000">
              <a:off x="-147727" y="2996906"/>
              <a:ext cx="464476" cy="79757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2243</a:t>
              </a:r>
              <a:r>
                <a:rPr lang="el-GR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26E65B4-A035-457F-A2BB-9DBA4E867A0D}"/>
                </a:ext>
              </a:extLst>
            </p:cNvPr>
            <p:cNvSpPr txBox="1"/>
            <p:nvPr/>
          </p:nvSpPr>
          <p:spPr>
            <a:xfrm>
              <a:off x="492790" y="5348097"/>
              <a:ext cx="720533" cy="428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AFE</a:t>
              </a:r>
              <a:endPara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495B73B6-6C32-4900-B86B-3D566EDDF233}"/>
                </a:ext>
              </a:extLst>
            </p:cNvPr>
            <p:cNvSpPr txBox="1"/>
            <p:nvPr/>
          </p:nvSpPr>
          <p:spPr>
            <a:xfrm>
              <a:off x="1573416" y="5812512"/>
              <a:ext cx="1301128" cy="428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SARADC</a:t>
              </a:r>
              <a:endPara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7A05F11-8E4C-48B4-B310-C31906657AA7}"/>
                </a:ext>
              </a:extLst>
            </p:cNvPr>
            <p:cNvSpPr txBox="1"/>
            <p:nvPr/>
          </p:nvSpPr>
          <p:spPr>
            <a:xfrm>
              <a:off x="2652544" y="5347321"/>
              <a:ext cx="1755182" cy="428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Digital Logics</a:t>
              </a:r>
              <a:endPara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5B964D3-7214-43A2-9F81-4E58F38F5C47}"/>
                </a:ext>
              </a:extLst>
            </p:cNvPr>
            <p:cNvSpPr txBox="1"/>
            <p:nvPr/>
          </p:nvSpPr>
          <p:spPr>
            <a:xfrm>
              <a:off x="3937041" y="5812512"/>
              <a:ext cx="956493" cy="428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LVDS</a:t>
              </a:r>
              <a:r>
                <a:rPr lang="zh-CN" altLang="en-US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11CAB81-C0EA-4E0E-84D0-22657F35ACFE}"/>
                </a:ext>
              </a:extLst>
            </p:cNvPr>
            <p:cNvSpPr/>
            <p:nvPr/>
          </p:nvSpPr>
          <p:spPr>
            <a:xfrm>
              <a:off x="649352" y="2523162"/>
              <a:ext cx="1454150" cy="192405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D7178A49-88F5-4483-A7FD-128D943906F8}"/>
                </a:ext>
              </a:extLst>
            </p:cNvPr>
            <p:cNvSpPr/>
            <p:nvPr/>
          </p:nvSpPr>
          <p:spPr>
            <a:xfrm>
              <a:off x="2154301" y="2523162"/>
              <a:ext cx="431800" cy="192405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CA800FFF-64F6-42F0-9DF5-F669DFD706F5}"/>
                </a:ext>
              </a:extLst>
            </p:cNvPr>
            <p:cNvSpPr/>
            <p:nvPr/>
          </p:nvSpPr>
          <p:spPr>
            <a:xfrm>
              <a:off x="2635053" y="2523164"/>
              <a:ext cx="1513148" cy="183197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90A346E3-8B03-4C4C-8EB0-749BD2D77DCD}"/>
                </a:ext>
              </a:extLst>
            </p:cNvPr>
            <p:cNvSpPr/>
            <p:nvPr/>
          </p:nvSpPr>
          <p:spPr>
            <a:xfrm>
              <a:off x="4197153" y="2523162"/>
              <a:ext cx="128848" cy="192405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896A9D7B-0F76-4991-B629-E50B294446BF}"/>
                </a:ext>
              </a:extLst>
            </p:cNvPr>
            <p:cNvCxnSpPr>
              <a:endCxn id="20" idx="0"/>
            </p:cNvCxnSpPr>
            <p:nvPr/>
          </p:nvCxnSpPr>
          <p:spPr>
            <a:xfrm flipH="1">
              <a:off x="853057" y="4185140"/>
              <a:ext cx="311625" cy="116295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4EC9DC7D-3A25-47C9-A173-8EFCB6F36915}"/>
                </a:ext>
              </a:extLst>
            </p:cNvPr>
            <p:cNvCxnSpPr>
              <a:endCxn id="21" idx="0"/>
            </p:cNvCxnSpPr>
            <p:nvPr/>
          </p:nvCxnSpPr>
          <p:spPr>
            <a:xfrm flipH="1">
              <a:off x="2223980" y="4292910"/>
              <a:ext cx="101772" cy="151960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F2560DDC-A8C6-47FB-AA5D-98D9EDBA80A0}"/>
                </a:ext>
              </a:extLst>
            </p:cNvPr>
            <p:cNvCxnSpPr>
              <a:endCxn id="22" idx="0"/>
            </p:cNvCxnSpPr>
            <p:nvPr/>
          </p:nvCxnSpPr>
          <p:spPr>
            <a:xfrm>
              <a:off x="3368574" y="4185140"/>
              <a:ext cx="161561" cy="116218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F3D981F3-0436-4537-A4B0-C1286A576C50}"/>
                </a:ext>
              </a:extLst>
            </p:cNvPr>
            <p:cNvCxnSpPr/>
            <p:nvPr/>
          </p:nvCxnSpPr>
          <p:spPr>
            <a:xfrm>
              <a:off x="4246108" y="4447214"/>
              <a:ext cx="79895" cy="142303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8A71060F-9D96-4D9A-89A2-139A55BCD6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5" t="31389" r="22478" b="35277"/>
          <a:stretch/>
        </p:blipFill>
        <p:spPr>
          <a:xfrm>
            <a:off x="1113474" y="4969416"/>
            <a:ext cx="2199839" cy="1478883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2FEAD299-82B9-4F2C-9D34-F19F5C82C1BF}"/>
              </a:ext>
            </a:extLst>
          </p:cNvPr>
          <p:cNvSpPr txBox="1"/>
          <p:nvPr/>
        </p:nvSpPr>
        <p:spPr>
          <a:xfrm>
            <a:off x="3120021" y="5602007"/>
            <a:ext cx="5421351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400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BGA package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16 x 11 (11.05 mm x 7.8 mm)</a:t>
            </a:r>
          </a:p>
        </p:txBody>
      </p:sp>
    </p:spTree>
    <p:extLst>
      <p:ext uri="{BB962C8B-B14F-4D97-AF65-F5344CB8AC3E}">
        <p14:creationId xmlns:p14="http://schemas.microsoft.com/office/powerpoint/2010/main" val="3909428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芯片测试结果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C2C1589-EF39-47BF-BDA2-A85B29026095}"/>
              </a:ext>
            </a:extLst>
          </p:cNvPr>
          <p:cNvSpPr txBox="1"/>
          <p:nvPr/>
        </p:nvSpPr>
        <p:spPr>
          <a:xfrm>
            <a:off x="434850" y="1134141"/>
            <a:ext cx="81222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单通道功耗：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4.94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@ 40 MHz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AFE: 1.38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ADC: 0.83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logics: 2.73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数字梯形输出波形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7D15866-5B10-455C-967B-B19988B0CFFD}"/>
              </a:ext>
            </a:extLst>
          </p:cNvPr>
          <p:cNvGrpSpPr/>
          <p:nvPr/>
        </p:nvGrpSpPr>
        <p:grpSpPr>
          <a:xfrm>
            <a:off x="47964" y="3259219"/>
            <a:ext cx="4398264" cy="2932176"/>
            <a:chOff x="47964" y="2939555"/>
            <a:chExt cx="4398264" cy="293217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071344A-927F-4B48-B5E2-BB78C86FB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4" y="2939555"/>
              <a:ext cx="4398264" cy="2932176"/>
            </a:xfrm>
            <a:prstGeom prst="rect">
              <a:avLst/>
            </a:prstGeom>
          </p:spPr>
        </p:pic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7BC3FAEA-BFE3-458A-8DD2-13821959AFF5}"/>
                </a:ext>
              </a:extLst>
            </p:cNvPr>
            <p:cNvSpPr/>
            <p:nvPr/>
          </p:nvSpPr>
          <p:spPr>
            <a:xfrm>
              <a:off x="2011135" y="4248191"/>
              <a:ext cx="229948" cy="191942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B255DA7-C4E1-4CFC-ABA7-00D8B420486B}"/>
                </a:ext>
              </a:extLst>
            </p:cNvPr>
            <p:cNvSpPr txBox="1"/>
            <p:nvPr/>
          </p:nvSpPr>
          <p:spPr>
            <a:xfrm>
              <a:off x="2989711" y="4553403"/>
              <a:ext cx="9492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0.83 </a:t>
              </a:r>
              <a:r>
                <a:rPr lang="en-US" altLang="zh-CN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mW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B72C2787-5E4A-401E-BA29-2E288E6D758C}"/>
                </a:ext>
              </a:extLst>
            </p:cNvPr>
            <p:cNvCxnSpPr>
              <a:stCxn id="16" idx="1"/>
            </p:cNvCxnSpPr>
            <p:nvPr/>
          </p:nvCxnSpPr>
          <p:spPr>
            <a:xfrm flipH="1" flipV="1">
              <a:off x="2241083" y="4391615"/>
              <a:ext cx="748628" cy="331065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C0D8FB9-82BE-4353-9EAF-BA36CEB11CBF}"/>
              </a:ext>
            </a:extLst>
          </p:cNvPr>
          <p:cNvGrpSpPr/>
          <p:nvPr/>
        </p:nvGrpSpPr>
        <p:grpSpPr>
          <a:xfrm>
            <a:off x="4515910" y="3457446"/>
            <a:ext cx="4246874" cy="2831249"/>
            <a:chOff x="4518787" y="3071577"/>
            <a:chExt cx="4246874" cy="283124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A406295-8967-4E8E-82C1-DE9D41794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8787" y="3071577"/>
              <a:ext cx="4246874" cy="2831249"/>
            </a:xfrm>
            <a:prstGeom prst="rect">
              <a:avLst/>
            </a:prstGeom>
          </p:spPr>
        </p:pic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7AE249D5-F4DC-4786-B559-C31CB229FEF6}"/>
                </a:ext>
              </a:extLst>
            </p:cNvPr>
            <p:cNvSpPr/>
            <p:nvPr/>
          </p:nvSpPr>
          <p:spPr>
            <a:xfrm>
              <a:off x="6421915" y="4499167"/>
              <a:ext cx="229948" cy="191942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4D0D6187-B2B2-4531-B7FC-735BFDE1A699}"/>
                </a:ext>
              </a:extLst>
            </p:cNvPr>
            <p:cNvSpPr txBox="1"/>
            <p:nvPr/>
          </p:nvSpPr>
          <p:spPr>
            <a:xfrm>
              <a:off x="7396940" y="4794289"/>
              <a:ext cx="9492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2.73 </a:t>
              </a:r>
              <a:r>
                <a:rPr lang="en-US" altLang="zh-CN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mW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0E79905B-A233-41B6-9AC1-1B5B31E8CF76}"/>
                </a:ext>
              </a:extLst>
            </p:cNvPr>
            <p:cNvCxnSpPr/>
            <p:nvPr/>
          </p:nvCxnSpPr>
          <p:spPr>
            <a:xfrm flipH="1" flipV="1">
              <a:off x="6648312" y="4629519"/>
              <a:ext cx="748628" cy="331065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D06CD485-CAC1-44B8-AA91-552B88DEF2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66" t="4363" r="70271" b="71731"/>
          <a:stretch/>
        </p:blipFill>
        <p:spPr>
          <a:xfrm>
            <a:off x="4974744" y="1602756"/>
            <a:ext cx="3329206" cy="190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1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芯片测试结果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D360DFB-8C9C-4CAA-AE1C-537B7A4979C3}"/>
              </a:ext>
            </a:extLst>
          </p:cNvPr>
          <p:cNvSpPr txBox="1"/>
          <p:nvPr/>
        </p:nvSpPr>
        <p:spPr>
          <a:xfrm>
            <a:off x="288270" y="1171308"/>
            <a:ext cx="8904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与现有的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读出前端电子学的对比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E71731C-A8CC-432C-9845-2C4BB52C5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43236"/>
              </p:ext>
            </p:extLst>
          </p:nvPr>
        </p:nvGraphicFramePr>
        <p:xfrm>
          <a:off x="66679" y="1880605"/>
          <a:ext cx="8904225" cy="4337464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876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22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PASA+ALTRO</a:t>
                      </a:r>
                      <a:endParaRPr lang="zh-CN" sz="1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Super-ALTRO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SAMPA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WASA_v1p0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TPC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ALICE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ILC</a:t>
                      </a:r>
                      <a:endParaRPr lang="zh-CN" sz="14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ALICE upgrade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CEPC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Pad</a:t>
                      </a:r>
                      <a:r>
                        <a:rPr lang="zh-CN" alt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Size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4x7.5 mm</a:t>
                      </a:r>
                      <a:r>
                        <a:rPr lang="en-US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1x6 mm</a:t>
                      </a:r>
                      <a:r>
                        <a:rPr lang="en-US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4x7.5 mm</a:t>
                      </a:r>
                      <a:r>
                        <a:rPr lang="en-US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1x6 mm</a:t>
                      </a: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No. of Channels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5.7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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lang="en-US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1-2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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lang="en-US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5.7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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lang="en-US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 x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Wingdings 2" panose="05020102010507070707" pitchFamily="18" charset="2"/>
                        </a:rPr>
                        <a:t>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Readout Detector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MWPC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GEM/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MicroMegas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GEM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GEM/</a:t>
                      </a:r>
                      <a:r>
                        <a:rPr lang="en-US" altLang="zh-CN" sz="14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MicroMegas</a:t>
                      </a:r>
                      <a:endParaRPr lang="zh-CN" alt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Gain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 mV/fC 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12-27 mV/fC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20/30 mV/fC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10-40 mV/</a:t>
                      </a:r>
                      <a:r>
                        <a:rPr lang="en-US" altLang="zh-CN" sz="14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fC</a:t>
                      </a:r>
                      <a:endParaRPr lang="zh-CN" alt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Shaper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CR-(RC)</a:t>
                      </a:r>
                      <a:r>
                        <a:rPr lang="en-US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CR-(RC)</a:t>
                      </a:r>
                      <a:r>
                        <a:rPr lang="en-US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CR-(RC)</a:t>
                      </a: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400" kern="100" baseline="30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CR-RC</a:t>
                      </a:r>
                      <a:endParaRPr lang="zh-CN" altLang="zh-CN" sz="1400" kern="100" baseline="30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Peaking</a:t>
                      </a:r>
                      <a:r>
                        <a:rPr lang="zh-CN" alt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time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 ns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30-120 ns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80/160 ns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160-400 ns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ENC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370+14.6 e/pF  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520 e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246+36 e/pF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569+14.8 e/pF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9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Waveform Sampler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Pipeline ADC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Pipeline 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ADC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SAR ADC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SAR ADC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Sampling</a:t>
                      </a:r>
                      <a:r>
                        <a:rPr lang="zh-CN" alt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Rate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MHz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 MHz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 MHz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10-100 MHz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Sampling</a:t>
                      </a:r>
                      <a:r>
                        <a:rPr lang="zh-CN" alt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Resolution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 bit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 bit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 bit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 bit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Power: AFE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11.7 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mW/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10.3 </a:t>
                      </a: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mW/</a:t>
                      </a:r>
                      <a:r>
                        <a:rPr lang="en-US" sz="14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 mW/</a:t>
                      </a:r>
                      <a:r>
                        <a:rPr lang="en-US" altLang="zh-CN" sz="14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1.4 mW/</a:t>
                      </a:r>
                      <a:r>
                        <a:rPr lang="en-US" altLang="zh-CN" sz="14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endParaRPr lang="zh-CN" alt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Power: ADC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12.5 mW/</a:t>
                      </a:r>
                      <a:r>
                        <a:rPr lang="en-US" altLang="zh-CN" sz="14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endParaRPr lang="zh-CN" alt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33 mW/</a:t>
                      </a:r>
                      <a:r>
                        <a:rPr lang="en-US" altLang="zh-CN" sz="14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endParaRPr lang="zh-CN" alt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 mW/</a:t>
                      </a:r>
                      <a:r>
                        <a:rPr lang="en-US" altLang="zh-CN" sz="14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endParaRPr lang="zh-CN" alt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0.8 mW/ch@40 MHz</a:t>
                      </a:r>
                      <a:endParaRPr lang="zh-CN" alt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Power:</a:t>
                      </a:r>
                      <a:r>
                        <a:rPr lang="zh-CN" alt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Digital</a:t>
                      </a:r>
                      <a:r>
                        <a:rPr lang="zh-CN" alt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Logics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7.5 mW/</a:t>
                      </a:r>
                      <a:r>
                        <a:rPr lang="en-US" altLang="zh-CN" sz="14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endParaRPr lang="zh-CN" alt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4.0 mW/</a:t>
                      </a:r>
                      <a:r>
                        <a:rPr lang="en-US" altLang="zh-CN" sz="14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endParaRPr lang="zh-CN" alt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6.5 mW/</a:t>
                      </a:r>
                      <a:r>
                        <a:rPr lang="en-US" altLang="zh-CN" sz="1400" kern="10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</a:t>
                      </a:r>
                      <a:endParaRPr lang="zh-CN" alt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2.7 mW/ch@40 MHz</a:t>
                      </a:r>
                      <a:endParaRPr lang="zh-CN" alt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zh-CN" alt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Power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31.7 mW/ch@10MHz</a:t>
                      </a:r>
                      <a:endParaRPr lang="zh-CN" alt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47.3 mW/ch@40 MHz</a:t>
                      </a:r>
                      <a:endParaRPr lang="zh-CN" alt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 mW/ch@10 MHz</a:t>
                      </a:r>
                      <a:endParaRPr lang="zh-CN" alt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4.9 mW/ch@40 MHz</a:t>
                      </a:r>
                      <a:endParaRPr lang="zh-CN" alt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3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CMOS</a:t>
                      </a:r>
                      <a:r>
                        <a:rPr lang="zh-CN" alt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Process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250 nm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130 nm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130 nm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65 nm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B19DAD2-7EBE-4B78-A271-D3E34747CD77}"/>
              </a:ext>
            </a:extLst>
          </p:cNvPr>
          <p:cNvSpPr/>
          <p:nvPr/>
        </p:nvSpPr>
        <p:spPr>
          <a:xfrm>
            <a:off x="0" y="4913971"/>
            <a:ext cx="9037574" cy="11076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252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目录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0" y="1286016"/>
            <a:ext cx="9144000" cy="29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5334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背景简介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895350" indent="-5334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WASA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芯片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895350" indent="-5334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可扩展读出电子学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895350" indent="-5334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总结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57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CUBES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： 基于分层的模块化电路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C8FFFB4-0D87-4E4A-8466-CD3F1D219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427771"/>
            <a:ext cx="4568743" cy="3164616"/>
          </a:xfrm>
          <a:prstGeom prst="rect">
            <a:avLst/>
          </a:prstGeom>
        </p:spPr>
      </p:pic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E829D8F4-4114-4597-9DF4-2A02250BF319}"/>
              </a:ext>
            </a:extLst>
          </p:cNvPr>
          <p:cNvSpPr txBox="1">
            <a:spLocks/>
          </p:cNvSpPr>
          <p:nvPr/>
        </p:nvSpPr>
        <p:spPr>
          <a:xfrm>
            <a:off x="4275555" y="1617059"/>
            <a:ext cx="4813543" cy="316434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CUBES-</a:t>
            </a:r>
            <a:r>
              <a:rPr lang="en-US" altLang="zh-CN" sz="1400" dirty="0">
                <a:solidFill>
                  <a:srgbClr val="C00000"/>
                </a:solidFill>
              </a:rPr>
              <a:t>C</a:t>
            </a:r>
            <a:r>
              <a:rPr lang="en-US" altLang="zh-CN" sz="1400" dirty="0"/>
              <a:t>-xxx</a:t>
            </a:r>
            <a:r>
              <a:rPr lang="zh-CN" altLang="en-US" sz="1400" dirty="0"/>
              <a:t>： </a:t>
            </a:r>
            <a:r>
              <a:rPr lang="en-US" altLang="zh-CN" sz="1400" dirty="0">
                <a:solidFill>
                  <a:srgbClr val="C00000"/>
                </a:solidFill>
              </a:rPr>
              <a:t>C</a:t>
            </a:r>
            <a:r>
              <a:rPr lang="en-US" altLang="zh-CN" sz="1400" dirty="0"/>
              <a:t>ommander      </a:t>
            </a:r>
            <a:r>
              <a:rPr lang="zh-CN" altLang="en-US" sz="1400" dirty="0"/>
              <a:t>           </a:t>
            </a:r>
            <a:r>
              <a:rPr lang="en-US" altLang="zh-CN" sz="1400" b="1" dirty="0">
                <a:solidFill>
                  <a:srgbClr val="0070C0"/>
                </a:solidFill>
              </a:rPr>
              <a:t>CL</a:t>
            </a:r>
            <a:r>
              <a:rPr lang="zh-CN" altLang="en-US" sz="1400" dirty="0">
                <a:solidFill>
                  <a:srgbClr val="0070C0"/>
                </a:solidFill>
              </a:rPr>
              <a:t>   </a:t>
            </a:r>
            <a:r>
              <a:rPr lang="en-US" altLang="zh-CN" sz="1400" dirty="0"/>
              <a:t>and/or   </a:t>
            </a:r>
            <a:r>
              <a:rPr lang="en-US" altLang="zh-CN" sz="1400" b="1" dirty="0">
                <a:solidFill>
                  <a:srgbClr val="0070C0"/>
                </a:solidFill>
              </a:rPr>
              <a:t>LL</a:t>
            </a:r>
            <a:r>
              <a:rPr lang="en-US" altLang="zh-CN" sz="1400" dirty="0">
                <a:solidFill>
                  <a:srgbClr val="0070C0"/>
                </a:solidFill>
              </a:rPr>
              <a:t>    </a:t>
            </a:r>
          </a:p>
          <a:p>
            <a:r>
              <a:rPr lang="en-US" altLang="zh-CN" sz="1400" dirty="0"/>
              <a:t>CUBES-</a:t>
            </a:r>
            <a:r>
              <a:rPr lang="en-US" altLang="zh-CN" sz="1400" dirty="0">
                <a:solidFill>
                  <a:srgbClr val="C00000"/>
                </a:solidFill>
              </a:rPr>
              <a:t>U</a:t>
            </a:r>
            <a:r>
              <a:rPr lang="en-US" altLang="zh-CN" sz="1400" dirty="0"/>
              <a:t>-xxx</a:t>
            </a:r>
            <a:r>
              <a:rPr lang="zh-CN" altLang="en-US" sz="1400" dirty="0"/>
              <a:t>：</a:t>
            </a:r>
            <a:r>
              <a:rPr lang="en-US" altLang="zh-CN" sz="1400" dirty="0">
                <a:solidFill>
                  <a:srgbClr val="C00000"/>
                </a:solidFill>
              </a:rPr>
              <a:t>U</a:t>
            </a:r>
            <a:r>
              <a:rPr lang="en-US" altLang="zh-CN" sz="1400" dirty="0"/>
              <a:t>tility                            </a:t>
            </a:r>
            <a:r>
              <a:rPr lang="zh-CN" altLang="en-US" sz="1400" dirty="0"/>
              <a:t>给</a:t>
            </a:r>
            <a:r>
              <a:rPr lang="en-US" altLang="zh-CN" sz="1400" dirty="0"/>
              <a:t>CUBES-C</a:t>
            </a:r>
            <a:r>
              <a:rPr lang="zh-CN" altLang="en-US" sz="1400" dirty="0"/>
              <a:t>提供支撑</a:t>
            </a:r>
            <a:endParaRPr lang="en-US" altLang="zh-CN" sz="1400" dirty="0"/>
          </a:p>
          <a:p>
            <a:r>
              <a:rPr lang="en-US" altLang="zh-CN" sz="1400" dirty="0"/>
              <a:t>CUBES-</a:t>
            </a:r>
            <a:r>
              <a:rPr lang="en-US" altLang="zh-CN" sz="1400" dirty="0">
                <a:solidFill>
                  <a:srgbClr val="C00000"/>
                </a:solidFill>
              </a:rPr>
              <a:t>B-</a:t>
            </a:r>
            <a:r>
              <a:rPr lang="en-US" altLang="zh-CN" sz="1400" dirty="0" err="1">
                <a:solidFill>
                  <a:srgbClr val="C00000"/>
                </a:solidFill>
              </a:rPr>
              <a:t>H</a:t>
            </a:r>
            <a:r>
              <a:rPr lang="en-US" altLang="zh-CN" sz="1400" dirty="0" err="1"/>
              <a:t>xx</a:t>
            </a:r>
            <a:r>
              <a:rPr lang="zh-CN" altLang="en-US" sz="1400" dirty="0"/>
              <a:t>：</a:t>
            </a:r>
            <a:r>
              <a:rPr lang="en-US" altLang="zh-CN" sz="1400" dirty="0">
                <a:solidFill>
                  <a:srgbClr val="C00000"/>
                </a:solidFill>
              </a:rPr>
              <a:t>B</a:t>
            </a:r>
            <a:r>
              <a:rPr lang="en-US" altLang="zh-CN" sz="1400" dirty="0"/>
              <a:t>rick                              </a:t>
            </a:r>
            <a:r>
              <a:rPr lang="zh-CN" altLang="en-US" sz="1400" dirty="0"/>
              <a:t>高速</a:t>
            </a:r>
            <a:r>
              <a:rPr lang="en-US" altLang="zh-CN" sz="1400" b="1" dirty="0">
                <a:solidFill>
                  <a:srgbClr val="0070C0"/>
                </a:solidFill>
              </a:rPr>
              <a:t>FL</a:t>
            </a:r>
            <a:r>
              <a:rPr lang="zh-CN" altLang="en-US" sz="1400" dirty="0"/>
              <a:t>功能</a:t>
            </a:r>
            <a:endParaRPr lang="en-US" altLang="zh-CN" sz="1400" dirty="0"/>
          </a:p>
          <a:p>
            <a:r>
              <a:rPr lang="en-US" altLang="zh-CN" sz="1400" dirty="0"/>
              <a:t>CUBES-</a:t>
            </a:r>
            <a:r>
              <a:rPr lang="en-US" altLang="zh-CN" sz="1400" dirty="0">
                <a:solidFill>
                  <a:srgbClr val="C00000"/>
                </a:solidFill>
              </a:rPr>
              <a:t>B-</a:t>
            </a:r>
            <a:r>
              <a:rPr lang="en-US" altLang="zh-CN" sz="1400" dirty="0" err="1">
                <a:solidFill>
                  <a:srgbClr val="C00000"/>
                </a:solidFill>
              </a:rPr>
              <a:t>L</a:t>
            </a:r>
            <a:r>
              <a:rPr lang="en-US" altLang="zh-CN" sz="1400" dirty="0" err="1"/>
              <a:t>xx</a:t>
            </a:r>
            <a:r>
              <a:rPr lang="zh-CN" altLang="en-US" sz="1400" dirty="0"/>
              <a:t>： </a:t>
            </a:r>
            <a:r>
              <a:rPr lang="en-US" altLang="zh-CN" sz="1400" dirty="0">
                <a:solidFill>
                  <a:srgbClr val="C00000"/>
                </a:solidFill>
              </a:rPr>
              <a:t>B</a:t>
            </a:r>
            <a:r>
              <a:rPr lang="en-US" altLang="zh-CN" sz="1400" dirty="0"/>
              <a:t>ridge/</a:t>
            </a:r>
            <a:r>
              <a:rPr lang="en-US" altLang="zh-CN" sz="1400" dirty="0">
                <a:solidFill>
                  <a:srgbClr val="C00000"/>
                </a:solidFill>
              </a:rPr>
              <a:t>B</a:t>
            </a:r>
            <a:r>
              <a:rPr lang="en-US" altLang="zh-CN" sz="1400" dirty="0"/>
              <a:t>reakout         </a:t>
            </a:r>
            <a:r>
              <a:rPr lang="zh-CN" altLang="en-US" sz="1400" dirty="0"/>
              <a:t>低速</a:t>
            </a:r>
            <a:r>
              <a:rPr lang="en-US" altLang="zh-CN" sz="1400" dirty="0"/>
              <a:t>HDR</a:t>
            </a:r>
            <a:r>
              <a:rPr lang="zh-CN" altLang="en-US" sz="1400" dirty="0"/>
              <a:t>信号分接</a:t>
            </a:r>
            <a:endParaRPr lang="en-US" altLang="zh-CN" sz="1400" dirty="0"/>
          </a:p>
          <a:p>
            <a:r>
              <a:rPr lang="en-US" altLang="zh-CN" sz="1400" dirty="0"/>
              <a:t>CUBES-</a:t>
            </a:r>
            <a:r>
              <a:rPr lang="en-US" altLang="zh-CN" sz="1400" dirty="0">
                <a:solidFill>
                  <a:srgbClr val="C00000"/>
                </a:solidFill>
              </a:rPr>
              <a:t>E</a:t>
            </a:r>
            <a:r>
              <a:rPr lang="en-US" altLang="zh-CN" sz="1400" dirty="0"/>
              <a:t>-xxx:    </a:t>
            </a:r>
            <a:r>
              <a:rPr lang="en-US" altLang="zh-CN" sz="1400" dirty="0">
                <a:solidFill>
                  <a:srgbClr val="C00000"/>
                </a:solidFill>
              </a:rPr>
              <a:t>E</a:t>
            </a:r>
            <a:r>
              <a:rPr lang="en-US" altLang="zh-CN" sz="1400" dirty="0"/>
              <a:t>nd-node                      </a:t>
            </a:r>
            <a:r>
              <a:rPr lang="zh-CN" altLang="en-US" sz="1400" dirty="0"/>
              <a:t>低速</a:t>
            </a:r>
            <a:r>
              <a:rPr lang="en-US" altLang="zh-CN" sz="1400" b="1" dirty="0">
                <a:solidFill>
                  <a:srgbClr val="0070C0"/>
                </a:solidFill>
              </a:rPr>
              <a:t>FL</a:t>
            </a:r>
            <a:r>
              <a:rPr lang="zh-CN" altLang="en-US" sz="1400" dirty="0"/>
              <a:t>功能</a:t>
            </a:r>
            <a:r>
              <a:rPr lang="en-US" altLang="zh-CN" sz="1000" dirty="0"/>
              <a:t> </a:t>
            </a:r>
          </a:p>
          <a:p>
            <a:r>
              <a:rPr lang="en-US" altLang="zh-CN" sz="1400" dirty="0"/>
              <a:t>CUBES-</a:t>
            </a:r>
            <a:r>
              <a:rPr lang="en-US" altLang="zh-CN" sz="1400" dirty="0">
                <a:solidFill>
                  <a:srgbClr val="C00000"/>
                </a:solidFill>
              </a:rPr>
              <a:t>S</a:t>
            </a:r>
            <a:r>
              <a:rPr lang="en-US" altLang="zh-CN" sz="1400" dirty="0"/>
              <a:t>-xxx:    </a:t>
            </a:r>
            <a:r>
              <a:rPr lang="en-US" altLang="zh-CN" sz="1400" dirty="0">
                <a:solidFill>
                  <a:srgbClr val="C00000"/>
                </a:solidFill>
              </a:rPr>
              <a:t>S</a:t>
            </a:r>
            <a:r>
              <a:rPr lang="en-US" altLang="zh-CN" sz="1400" dirty="0"/>
              <a:t>ervices                         DUT</a:t>
            </a:r>
            <a:r>
              <a:rPr lang="zh-CN" altLang="en-US" sz="1400" dirty="0"/>
              <a:t>适配板</a:t>
            </a:r>
            <a:r>
              <a:rPr lang="en-US" altLang="zh-CN" sz="1400" dirty="0"/>
              <a:t>/</a:t>
            </a:r>
            <a:r>
              <a:rPr lang="zh-CN" altLang="en-US" sz="1400" dirty="0"/>
              <a:t>转接板</a:t>
            </a:r>
            <a:endParaRPr lang="en-US" altLang="zh-CN" sz="1400" dirty="0"/>
          </a:p>
          <a:p>
            <a:endParaRPr lang="en-US" altLang="zh-CN" sz="1400" dirty="0"/>
          </a:p>
          <a:p>
            <a:r>
              <a:rPr lang="en-US" altLang="zh-CN" sz="1400" dirty="0"/>
              <a:t>CUBES-</a:t>
            </a:r>
            <a:r>
              <a:rPr lang="en-US" altLang="zh-CN" sz="1400" dirty="0">
                <a:solidFill>
                  <a:srgbClr val="0070C0"/>
                </a:solidFill>
              </a:rPr>
              <a:t>P</a:t>
            </a:r>
            <a:r>
              <a:rPr lang="en-US" altLang="zh-CN" sz="1400" dirty="0"/>
              <a:t>-xxx:</a:t>
            </a:r>
            <a:r>
              <a:rPr lang="zh-CN" altLang="en-US" sz="1400" dirty="0"/>
              <a:t>    </a:t>
            </a:r>
            <a:r>
              <a:rPr lang="en-US" altLang="zh-CN" sz="1400" dirty="0">
                <a:solidFill>
                  <a:srgbClr val="0070C0"/>
                </a:solidFill>
              </a:rPr>
              <a:t>P</a:t>
            </a:r>
            <a:r>
              <a:rPr lang="en-US" altLang="zh-CN" sz="1400" dirty="0"/>
              <a:t>anel                              </a:t>
            </a:r>
            <a:r>
              <a:rPr lang="zh-CN" altLang="en-US" sz="1400" dirty="0"/>
              <a:t>面板</a:t>
            </a:r>
            <a:r>
              <a:rPr lang="en-US" altLang="zh-CN" sz="1400" b="1" dirty="0">
                <a:solidFill>
                  <a:srgbClr val="0070C0"/>
                </a:solidFill>
              </a:rPr>
              <a:t>PL</a:t>
            </a:r>
          </a:p>
          <a:p>
            <a:r>
              <a:rPr lang="en-US" altLang="zh-CN" sz="1400" dirty="0"/>
              <a:t>CUBES-</a:t>
            </a:r>
            <a:r>
              <a:rPr lang="en-US" altLang="zh-CN" sz="1400" dirty="0">
                <a:solidFill>
                  <a:srgbClr val="0070C0"/>
                </a:solidFill>
              </a:rPr>
              <a:t>I</a:t>
            </a:r>
            <a:r>
              <a:rPr lang="en-US" altLang="zh-CN" sz="1400" dirty="0"/>
              <a:t>-xxx:     </a:t>
            </a:r>
            <a:r>
              <a:rPr lang="en-US" altLang="zh-CN" sz="1400" dirty="0">
                <a:solidFill>
                  <a:srgbClr val="0070C0"/>
                </a:solidFill>
              </a:rPr>
              <a:t>I</a:t>
            </a:r>
            <a:r>
              <a:rPr lang="en-US" altLang="zh-CN" sz="1400" dirty="0"/>
              <a:t>njection/</a:t>
            </a:r>
            <a:r>
              <a:rPr lang="en-US" altLang="zh-CN" sz="1400" dirty="0">
                <a:solidFill>
                  <a:srgbClr val="0070C0"/>
                </a:solidFill>
              </a:rPr>
              <a:t>I</a:t>
            </a:r>
            <a:r>
              <a:rPr lang="en-US" altLang="zh-CN" sz="1400" dirty="0"/>
              <a:t>nsert</a:t>
            </a:r>
            <a:r>
              <a:rPr lang="zh-CN" altLang="en-US" sz="1400" dirty="0"/>
              <a:t>            故障注入</a:t>
            </a:r>
            <a:r>
              <a:rPr lang="en-US" altLang="zh-CN" sz="1400" dirty="0"/>
              <a:t>           </a:t>
            </a:r>
          </a:p>
          <a:p>
            <a:r>
              <a:rPr lang="en-US" altLang="zh-CN" sz="1400" dirty="0"/>
              <a:t>CUBES-</a:t>
            </a:r>
            <a:r>
              <a:rPr lang="en-US" altLang="zh-CN" sz="1400" dirty="0">
                <a:solidFill>
                  <a:srgbClr val="0070C0"/>
                </a:solidFill>
              </a:rPr>
              <a:t>X</a:t>
            </a:r>
            <a:r>
              <a:rPr lang="en-US" altLang="zh-CN" sz="1400" dirty="0"/>
              <a:t>-xxx:    </a:t>
            </a:r>
            <a:r>
              <a:rPr lang="en-US" altLang="zh-CN" sz="1400" dirty="0">
                <a:solidFill>
                  <a:srgbClr val="0070C0"/>
                </a:solidFill>
              </a:rPr>
              <a:t>ex</a:t>
            </a:r>
            <a:r>
              <a:rPr lang="en-US" altLang="zh-CN" sz="1400" dirty="0"/>
              <a:t>pander/</a:t>
            </a:r>
            <a:r>
              <a:rPr lang="en-US" altLang="zh-CN" sz="1400" dirty="0" err="1">
                <a:solidFill>
                  <a:srgbClr val="0070C0"/>
                </a:solidFill>
              </a:rPr>
              <a:t>ex</a:t>
            </a:r>
            <a:r>
              <a:rPr lang="en-US" altLang="zh-CN" sz="1400" dirty="0" err="1"/>
              <a:t>tention</a:t>
            </a:r>
            <a:r>
              <a:rPr lang="en-US" altLang="zh-CN" sz="1400" dirty="0"/>
              <a:t>    </a:t>
            </a:r>
            <a:r>
              <a:rPr lang="zh-CN" altLang="en-US" sz="1400" dirty="0"/>
              <a:t>机械安装固定配件</a:t>
            </a:r>
            <a:endParaRPr lang="en-US" altLang="zh-CN" sz="1400" dirty="0"/>
          </a:p>
        </p:txBody>
      </p:sp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978BB8BF-3D8F-4349-8FBB-65A6F9F6926E}"/>
              </a:ext>
            </a:extLst>
          </p:cNvPr>
          <p:cNvSpPr txBox="1">
            <a:spLocks/>
          </p:cNvSpPr>
          <p:nvPr/>
        </p:nvSpPr>
        <p:spPr>
          <a:xfrm>
            <a:off x="-30079" y="4580386"/>
            <a:ext cx="4813543" cy="207403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</a:rPr>
              <a:t>分布式结构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zh-CN" altLang="en-US" sz="2100" dirty="0"/>
              <a:t>摆脱“控制器</a:t>
            </a:r>
            <a:r>
              <a:rPr lang="en-US" altLang="zh-CN" sz="2100" dirty="0"/>
              <a:t>+</a:t>
            </a:r>
            <a:r>
              <a:rPr lang="zh-CN" altLang="en-US" sz="2100" dirty="0"/>
              <a:t>背板</a:t>
            </a:r>
            <a:r>
              <a:rPr lang="en-US" altLang="zh-CN" sz="2100" dirty="0"/>
              <a:t>+</a:t>
            </a:r>
            <a:r>
              <a:rPr lang="zh-CN" altLang="en-US" sz="2100" dirty="0"/>
              <a:t>功能插件”的传统结构</a:t>
            </a:r>
            <a:endParaRPr lang="en-US" altLang="zh-CN" sz="2100" dirty="0"/>
          </a:p>
          <a:p>
            <a:pPr lvl="1"/>
            <a:r>
              <a:rPr lang="zh-CN" altLang="en-US" sz="2100" dirty="0"/>
              <a:t>支持超长物理距离的光纤</a:t>
            </a:r>
            <a:r>
              <a:rPr lang="en-US" altLang="zh-CN" sz="2100" dirty="0"/>
              <a:t>/</a:t>
            </a:r>
            <a:r>
              <a:rPr lang="zh-CN" altLang="en-US" sz="2100" dirty="0"/>
              <a:t>铜线连接</a:t>
            </a:r>
            <a:endParaRPr lang="en-US" altLang="zh-CN" sz="2100" dirty="0"/>
          </a:p>
          <a:p>
            <a:pPr lvl="1"/>
            <a:r>
              <a:rPr lang="zh-CN" altLang="en-US" sz="2100" dirty="0"/>
              <a:t>节点数量任意扩展</a:t>
            </a:r>
            <a:endParaRPr lang="en-US" altLang="zh-CN" sz="2100" dirty="0"/>
          </a:p>
          <a:p>
            <a:r>
              <a:rPr lang="zh-CN" altLang="en-US" sz="2600" b="1" dirty="0">
                <a:solidFill>
                  <a:schemeClr val="accent1">
                    <a:lumMod val="75000"/>
                  </a:schemeClr>
                </a:solidFill>
              </a:rPr>
              <a:t>模块化</a:t>
            </a:r>
            <a:endParaRPr lang="en-US" altLang="zh-CN" sz="26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zh-CN" altLang="en-US" sz="2100" dirty="0"/>
              <a:t>按“通信</a:t>
            </a:r>
            <a:r>
              <a:rPr lang="en-US" altLang="zh-CN" sz="2100" dirty="0"/>
              <a:t>/</a:t>
            </a:r>
            <a:r>
              <a:rPr lang="zh-CN" altLang="en-US" sz="2100" dirty="0"/>
              <a:t>处理</a:t>
            </a:r>
            <a:r>
              <a:rPr lang="en-US" altLang="zh-CN" sz="2100" dirty="0"/>
              <a:t>/</a:t>
            </a:r>
            <a:r>
              <a:rPr lang="zh-CN" altLang="en-US" sz="2100" dirty="0"/>
              <a:t>电气”进行硬件分层，不同层级可互换组合</a:t>
            </a:r>
            <a:endParaRPr lang="en-US" altLang="zh-CN" sz="2100" dirty="0"/>
          </a:p>
          <a:p>
            <a:pPr lvl="1"/>
            <a:r>
              <a:rPr lang="zh-CN" altLang="en-US" sz="2100" dirty="0"/>
              <a:t>支持柔性连接、定制适配连接</a:t>
            </a:r>
            <a:endParaRPr lang="en-US" altLang="zh-CN" sz="2100" dirty="0"/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7F130091-3B24-44BE-8C94-A04F93AB196F}"/>
              </a:ext>
            </a:extLst>
          </p:cNvPr>
          <p:cNvSpPr txBox="1">
            <a:spLocks/>
          </p:cNvSpPr>
          <p:nvPr/>
        </p:nvSpPr>
        <p:spPr>
          <a:xfrm>
            <a:off x="4646529" y="4600194"/>
            <a:ext cx="3868823" cy="18680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b="1" dirty="0">
                <a:solidFill>
                  <a:schemeClr val="accent1">
                    <a:lumMod val="75000"/>
                  </a:schemeClr>
                </a:solidFill>
              </a:rPr>
              <a:t>全网络连接</a:t>
            </a:r>
            <a:endParaRPr lang="en-US" altLang="zh-CN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zh-CN" altLang="en-US" sz="1600" dirty="0"/>
              <a:t>标准以太网，兼容性好扩展性强</a:t>
            </a:r>
            <a:endParaRPr lang="en-US" altLang="zh-CN" sz="1600" dirty="0"/>
          </a:p>
          <a:p>
            <a:r>
              <a:rPr lang="zh-CN" altLang="en-US" sz="1800" b="1" dirty="0">
                <a:solidFill>
                  <a:schemeClr val="accent1">
                    <a:lumMod val="75000"/>
                  </a:schemeClr>
                </a:solidFill>
              </a:rPr>
              <a:t>时间协同控制</a:t>
            </a:r>
            <a:endParaRPr lang="en-US" altLang="zh-CN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zh-CN" altLang="en-US" sz="1600" dirty="0"/>
              <a:t>全部节点可以达到纳秒级同步</a:t>
            </a:r>
          </a:p>
          <a:p>
            <a:pPr lvl="1"/>
            <a:r>
              <a:rPr lang="zh-CN" altLang="en-US" sz="1600" dirty="0">
                <a:solidFill>
                  <a:srgbClr val="000000"/>
                </a:solidFill>
                <a:latin typeface="Verdana" panose="020B0604030504040204" pitchFamily="34" charset="0"/>
              </a:rPr>
              <a:t>支持集成时钟，时间触发和其他基于时间的信号处理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1292976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CUBES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： 基于分层的模块化电路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7DACBA64-5516-47D8-9A0B-AC79BD57BC5A}"/>
              </a:ext>
            </a:extLst>
          </p:cNvPr>
          <p:cNvGrpSpPr/>
          <p:nvPr/>
        </p:nvGrpSpPr>
        <p:grpSpPr>
          <a:xfrm>
            <a:off x="4572000" y="940906"/>
            <a:ext cx="3943350" cy="2074968"/>
            <a:chOff x="4394066" y="1133257"/>
            <a:chExt cx="2809507" cy="1457470"/>
          </a:xfrm>
        </p:grpSpPr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93BDD9C4-0E5B-455C-8356-ADAF40239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07" b="93494" l="9930" r="89914">
                          <a14:foregroundMark x1="74746" y1="16178" x2="72635" y2="16823"/>
                          <a14:foregroundMark x1="22987" y1="3107" x2="18139" y2="13365"/>
                          <a14:foregroundMark x1="63643" y1="92907" x2="26740" y2="93494"/>
                          <a14:foregroundMark x1="26740" y1="93494" x2="24238" y2="93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8" t="-418" r="21409" b="3197"/>
            <a:stretch/>
          </p:blipFill>
          <p:spPr>
            <a:xfrm rot="16200000">
              <a:off x="5070085" y="457238"/>
              <a:ext cx="1457470" cy="2809507"/>
            </a:xfrm>
            <a:prstGeom prst="rect">
              <a:avLst/>
            </a:prstGeom>
          </p:spPr>
        </p:pic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99BEF771-F8B4-408E-963C-E723B9C0F21B}"/>
                </a:ext>
              </a:extLst>
            </p:cNvPr>
            <p:cNvSpPr/>
            <p:nvPr/>
          </p:nvSpPr>
          <p:spPr>
            <a:xfrm>
              <a:off x="4841650" y="1385337"/>
              <a:ext cx="957170" cy="801604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6ACD0C13-327C-4912-9E45-A0D8D5AA08DB}"/>
                </a:ext>
              </a:extLst>
            </p:cNvPr>
            <p:cNvSpPr/>
            <p:nvPr/>
          </p:nvSpPr>
          <p:spPr>
            <a:xfrm>
              <a:off x="4776020" y="1385336"/>
              <a:ext cx="1236160" cy="1024232"/>
            </a:xfrm>
            <a:prstGeom prst="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内容占位符 2">
            <a:extLst>
              <a:ext uri="{FF2B5EF4-FFF2-40B4-BE49-F238E27FC236}">
                <a16:creationId xmlns:a16="http://schemas.microsoft.com/office/drawing/2014/main" id="{E1EB5C70-9880-478F-882B-3182557B252B}"/>
              </a:ext>
            </a:extLst>
          </p:cNvPr>
          <p:cNvSpPr txBox="1">
            <a:spLocks/>
          </p:cNvSpPr>
          <p:nvPr/>
        </p:nvSpPr>
        <p:spPr>
          <a:xfrm>
            <a:off x="64912" y="1141588"/>
            <a:ext cx="4246113" cy="25286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chemeClr val="accent1">
                    <a:lumMod val="75000"/>
                  </a:schemeClr>
                </a:solidFill>
              </a:rPr>
              <a:t>CUBES-C </a:t>
            </a:r>
          </a:p>
          <a:p>
            <a:pPr lvl="1"/>
            <a:r>
              <a:rPr lang="en-US" altLang="zh-CN" sz="1600" dirty="0"/>
              <a:t>Command layer and/or link layer</a:t>
            </a:r>
          </a:p>
          <a:p>
            <a:pPr lvl="1"/>
            <a:r>
              <a:rPr lang="zh-CN" altLang="en-US" sz="1600" dirty="0"/>
              <a:t>各种</a:t>
            </a:r>
            <a:r>
              <a:rPr lang="en-US" altLang="zh-CN" sz="1600" dirty="0"/>
              <a:t>FPGA/SoC</a:t>
            </a:r>
            <a:r>
              <a:rPr lang="zh-CN" altLang="en-US" sz="1600" dirty="0"/>
              <a:t>核心板</a:t>
            </a:r>
            <a:endParaRPr lang="en-US" altLang="zh-CN" sz="1600" dirty="0"/>
          </a:p>
          <a:p>
            <a:pPr lvl="1"/>
            <a:r>
              <a:rPr lang="zh-CN" altLang="en-US" sz="1600" dirty="0"/>
              <a:t>目前主要以</a:t>
            </a:r>
            <a:r>
              <a:rPr lang="en-US" altLang="zh-CN" sz="1600" dirty="0"/>
              <a:t>Cute-WR-A7</a:t>
            </a:r>
            <a:r>
              <a:rPr lang="zh-CN" altLang="en-US" sz="1600" dirty="0"/>
              <a:t>为主</a:t>
            </a:r>
            <a:endParaRPr lang="en-US" altLang="zh-CN" sz="1600" dirty="0"/>
          </a:p>
          <a:p>
            <a:r>
              <a:rPr lang="en-US" altLang="zh-CN" sz="1800" b="1" dirty="0">
                <a:solidFill>
                  <a:schemeClr val="accent1">
                    <a:lumMod val="75000"/>
                  </a:schemeClr>
                </a:solidFill>
              </a:rPr>
              <a:t>CUBES-U</a:t>
            </a:r>
          </a:p>
          <a:p>
            <a:pPr lvl="1"/>
            <a:r>
              <a:rPr lang="zh-CN" altLang="en-US" sz="1600" dirty="0"/>
              <a:t>为</a:t>
            </a:r>
            <a:r>
              <a:rPr lang="en-US" altLang="zh-CN" sz="1600" dirty="0"/>
              <a:t>CUBES-C</a:t>
            </a:r>
            <a:r>
              <a:rPr lang="zh-CN" altLang="en-US" sz="1600" dirty="0"/>
              <a:t>提供基本支撑</a:t>
            </a:r>
            <a:endParaRPr lang="en-US" altLang="zh-CN" sz="1600" dirty="0"/>
          </a:p>
          <a:p>
            <a:pPr lvl="1"/>
            <a:r>
              <a:rPr lang="zh-CN" altLang="en-US" sz="1600" dirty="0"/>
              <a:t>供电，机械结构，信号引出，调试开发接口等</a:t>
            </a:r>
            <a:endParaRPr lang="en-US" altLang="zh-CN" sz="1600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745BE838-2C76-4448-8A02-A70FE1E8D71A}"/>
              </a:ext>
            </a:extLst>
          </p:cNvPr>
          <p:cNvGrpSpPr/>
          <p:nvPr/>
        </p:nvGrpSpPr>
        <p:grpSpPr>
          <a:xfrm>
            <a:off x="64909" y="3129718"/>
            <a:ext cx="4902376" cy="3369544"/>
            <a:chOff x="4302351" y="1997900"/>
            <a:chExt cx="4902376" cy="3369544"/>
          </a:xfrm>
        </p:grpSpPr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C635FF41-B5B2-4171-849F-99F6FCFF2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15" b="89914" l="5569" r="98183">
                          <a14:foregroundMark x1="17233" y1="89758" x2="10844" y2="75059"/>
                          <a14:foregroundMark x1="10844" y1="75059" x2="10375" y2="72791"/>
                          <a14:foregroundMark x1="7737" y1="58405" x2="7268" y2="37451"/>
                          <a14:foregroundMark x1="17702" y1="17983" x2="28605" y2="5629"/>
                          <a14:foregroundMark x1="28605" y1="5629" x2="33060" y2="12353"/>
                          <a14:foregroundMark x1="24678" y1="50586" x2="43435" y2="46052"/>
                          <a14:foregroundMark x1="43435" y1="46052" x2="34701" y2="34089"/>
                          <a14:foregroundMark x1="33294" y1="71384" x2="48476" y2="49961"/>
                          <a14:foregroundMark x1="75205" y1="51525" x2="88980" y2="47146"/>
                          <a14:foregroundMark x1="88980" y1="47146" x2="77374" y2="42768"/>
                          <a14:foregroundMark x1="90445" y1="61454" x2="91208" y2="41126"/>
                          <a14:foregroundMark x1="96472" y1="33574" x2="98183" y2="31118"/>
                          <a14:foregroundMark x1="95532" y1="34922" x2="96044" y2="34188"/>
                          <a14:foregroundMark x1="91208" y1="41126" x2="92538" y2="39219"/>
                          <a14:foregroundMark x1="67292" y1="55043" x2="68230" y2="36591"/>
                          <a14:foregroundMark x1="68230" y1="36591" x2="66589" y2="51056"/>
                          <a14:foregroundMark x1="95193" y1="30571" x2="91501" y2="28538"/>
                          <a14:foregroundMark x1="10844" y1="76153" x2="9203" y2="71228"/>
                          <a14:foregroundMark x1="6565" y1="58092" x2="5627" y2="38155"/>
                          <a14:foregroundMark x1="24678" y1="23456" x2="23447" y2="4848"/>
                          <a14:foregroundMark x1="23447" y1="4848" x2="21747" y2="8366"/>
                          <a14:foregroundMark x1="28253" y1="4378" x2="26319" y2="2815"/>
                          <a14:foregroundMark x1="92556" y1="55199" x2="92556" y2="41830"/>
                          <a14:foregroundMark x1="93669" y1="43393" x2="93552" y2="42142"/>
                          <a14:backgroundMark x1="82415" y1="72166" x2="54748" y2="70133"/>
                          <a14:backgroundMark x1="54748" y1="70133" x2="41325" y2="75059"/>
                          <a14:backgroundMark x1="41325" y1="75059" x2="37222" y2="85223"/>
                          <a14:backgroundMark x1="87456" y1="25020" x2="63951" y2="25410"/>
                          <a14:backgroundMark x1="63951" y1="25410" x2="45252" y2="25176"/>
                          <a14:backgroundMark x1="6096" y1="80923" x2="7034" y2="64269"/>
                          <a14:backgroundMark x1="7034" y1="64269" x2="8265" y2="63722"/>
                          <a14:backgroundMark x1="3693" y1="55668" x2="3341" y2="43862"/>
                          <a14:backgroundMark x1="30774" y1="60203" x2="31946" y2="60203"/>
                          <a14:backgroundMark x1="32649" y1="62236" x2="32649" y2="61298"/>
                          <a14:backgroundMark x1="33060" y1="60203" x2="32181" y2="60672"/>
                          <a14:backgroundMark x1="36635" y1="40500" x2="28136" y2="41282"/>
                          <a14:backgroundMark x1="37925" y1="40657" x2="34232" y2="37764"/>
                          <a14:backgroundMark x1="28839" y1="40970" x2="27667" y2="38311"/>
                          <a14:backgroundMark x1="29660" y1="55981" x2="30422" y2="59500"/>
                          <a14:backgroundMark x1="33294" y1="59500" x2="33998" y2="57154"/>
                          <a14:backgroundMark x1="94842" y1="52306" x2="94607" y2="35887"/>
                          <a14:backgroundMark x1="94607" y1="35887" x2="94490" y2="35575"/>
                          <a14:backgroundMark x1="94725" y1="38624" x2="95076" y2="34949"/>
                          <a14:backgroundMark x1="93787" y1="38311" x2="93435" y2="35106"/>
                          <a14:backgroundMark x1="93200" y1="39406" x2="92966" y2="36669"/>
                          <a14:backgroundMark x1="96893" y1="36044" x2="94842" y2="36357"/>
                          <a14:backgroundMark x1="92673" y1="38780" x2="95838" y2="33933"/>
                          <a14:backgroundMark x1="97245" y1="35106" x2="95955" y2="339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" r="-2005" b="7022"/>
            <a:stretch/>
          </p:blipFill>
          <p:spPr>
            <a:xfrm rot="10800000">
              <a:off x="4302351" y="1997900"/>
              <a:ext cx="4902376" cy="3369544"/>
            </a:xfrm>
            <a:prstGeom prst="rect">
              <a:avLst/>
            </a:prstGeom>
          </p:spPr>
        </p:pic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AAA2CB89-97F7-4428-9C29-BBB8122EB061}"/>
                </a:ext>
              </a:extLst>
            </p:cNvPr>
            <p:cNvSpPr/>
            <p:nvPr/>
          </p:nvSpPr>
          <p:spPr>
            <a:xfrm>
              <a:off x="4795948" y="3193109"/>
              <a:ext cx="957170" cy="801604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72395615-E30E-4726-B19E-07899AE7372A}"/>
                </a:ext>
              </a:extLst>
            </p:cNvPr>
            <p:cNvSpPr/>
            <p:nvPr/>
          </p:nvSpPr>
          <p:spPr>
            <a:xfrm>
              <a:off x="4730318" y="3193108"/>
              <a:ext cx="1236160" cy="1024232"/>
            </a:xfrm>
            <a:prstGeom prst="rect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88DC8768-36E4-499A-A59E-EED9A54D63E6}"/>
              </a:ext>
            </a:extLst>
          </p:cNvPr>
          <p:cNvCxnSpPr>
            <a:cxnSpLocks/>
          </p:cNvCxnSpPr>
          <p:nvPr/>
        </p:nvCxnSpPr>
        <p:spPr>
          <a:xfrm>
            <a:off x="1386842" y="1299785"/>
            <a:ext cx="4384373" cy="1912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CFA2F848-9248-420B-AFED-3CF73390588F}"/>
              </a:ext>
            </a:extLst>
          </p:cNvPr>
          <p:cNvCxnSpPr>
            <a:cxnSpLocks/>
          </p:cNvCxnSpPr>
          <p:nvPr/>
        </p:nvCxnSpPr>
        <p:spPr>
          <a:xfrm>
            <a:off x="1303022" y="2539028"/>
            <a:ext cx="380508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1F2D372F-3313-4567-BBA7-72F0E707CDF4}"/>
              </a:ext>
            </a:extLst>
          </p:cNvPr>
          <p:cNvCxnSpPr>
            <a:cxnSpLocks/>
          </p:cNvCxnSpPr>
          <p:nvPr/>
        </p:nvCxnSpPr>
        <p:spPr>
          <a:xfrm flipV="1">
            <a:off x="6225176" y="2642359"/>
            <a:ext cx="1412315" cy="18569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箭头连接符 82">
            <a:extLst>
              <a:ext uri="{FF2B5EF4-FFF2-40B4-BE49-F238E27FC236}">
                <a16:creationId xmlns:a16="http://schemas.microsoft.com/office/drawing/2014/main" id="{9FFBC3F2-E822-44DB-A7DD-B4774F406F6A}"/>
              </a:ext>
            </a:extLst>
          </p:cNvPr>
          <p:cNvCxnSpPr>
            <a:cxnSpLocks/>
          </p:cNvCxnSpPr>
          <p:nvPr/>
        </p:nvCxnSpPr>
        <p:spPr>
          <a:xfrm flipH="1">
            <a:off x="4295416" y="5533780"/>
            <a:ext cx="812687" cy="32485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箭头连接符 83">
            <a:extLst>
              <a:ext uri="{FF2B5EF4-FFF2-40B4-BE49-F238E27FC236}">
                <a16:creationId xmlns:a16="http://schemas.microsoft.com/office/drawing/2014/main" id="{CA0F1148-499D-44F3-803C-51D48042E62E}"/>
              </a:ext>
            </a:extLst>
          </p:cNvPr>
          <p:cNvCxnSpPr>
            <a:cxnSpLocks/>
          </p:cNvCxnSpPr>
          <p:nvPr/>
        </p:nvCxnSpPr>
        <p:spPr>
          <a:xfrm flipH="1">
            <a:off x="2533245" y="4965977"/>
            <a:ext cx="2963858" cy="12589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内容占位符 2">
            <a:extLst>
              <a:ext uri="{FF2B5EF4-FFF2-40B4-BE49-F238E27FC236}">
                <a16:creationId xmlns:a16="http://schemas.microsoft.com/office/drawing/2014/main" id="{BACDD4C6-E508-4076-A3A8-98B9EE67899D}"/>
              </a:ext>
            </a:extLst>
          </p:cNvPr>
          <p:cNvSpPr txBox="1">
            <a:spLocks/>
          </p:cNvSpPr>
          <p:nvPr/>
        </p:nvSpPr>
        <p:spPr>
          <a:xfrm>
            <a:off x="4934558" y="4050017"/>
            <a:ext cx="4209442" cy="235676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CUBES-B</a:t>
            </a:r>
          </a:p>
          <a:p>
            <a:pPr lvl="1"/>
            <a:r>
              <a:rPr lang="en-US" altLang="zh-CN" sz="2100" dirty="0"/>
              <a:t>-H</a:t>
            </a:r>
            <a:r>
              <a:rPr lang="zh-CN" altLang="en-US" sz="2100" dirty="0"/>
              <a:t>： 实现高速接口</a:t>
            </a:r>
            <a:endParaRPr lang="en-US" altLang="zh-CN" sz="2100" dirty="0"/>
          </a:p>
          <a:p>
            <a:pPr lvl="2"/>
            <a:r>
              <a:rPr lang="zh-CN" altLang="en-US" sz="2100" dirty="0"/>
              <a:t>千兆网，</a:t>
            </a:r>
            <a:r>
              <a:rPr lang="en-US" altLang="zh-CN" sz="2100" dirty="0"/>
              <a:t>ADC</a:t>
            </a:r>
            <a:r>
              <a:rPr lang="zh-CN" altLang="en-US" sz="2100" dirty="0"/>
              <a:t>，</a:t>
            </a:r>
            <a:r>
              <a:rPr lang="en-US" altLang="zh-CN" sz="2100" dirty="0"/>
              <a:t>DAC</a:t>
            </a:r>
            <a:r>
              <a:rPr lang="zh-CN" altLang="en-US" sz="2100" dirty="0"/>
              <a:t>，</a:t>
            </a:r>
            <a:r>
              <a:rPr lang="en-US" altLang="zh-CN" sz="2100" dirty="0"/>
              <a:t>DDS</a:t>
            </a:r>
            <a:r>
              <a:rPr lang="zh-CN" altLang="en-US" sz="2100" dirty="0"/>
              <a:t>，</a:t>
            </a:r>
            <a:r>
              <a:rPr lang="en-US" altLang="zh-CN" sz="2100" dirty="0"/>
              <a:t>TDC</a:t>
            </a:r>
            <a:r>
              <a:rPr lang="zh-CN" altLang="en-US" sz="2100" dirty="0"/>
              <a:t>，</a:t>
            </a:r>
            <a:r>
              <a:rPr lang="en-US" altLang="zh-CN" sz="2100" dirty="0" err="1"/>
              <a:t>etc</a:t>
            </a:r>
            <a:endParaRPr lang="en-US" altLang="zh-CN" sz="2100" dirty="0"/>
          </a:p>
          <a:p>
            <a:pPr lvl="1"/>
            <a:r>
              <a:rPr lang="en-US" altLang="zh-CN" sz="2100" dirty="0"/>
              <a:t>-L</a:t>
            </a:r>
            <a:r>
              <a:rPr lang="zh-CN" altLang="en-US" sz="2100" dirty="0"/>
              <a:t>： 扩展多个低速连接端口</a:t>
            </a:r>
            <a:endParaRPr lang="en-US" altLang="zh-CN" sz="2100" dirty="0"/>
          </a:p>
          <a:p>
            <a:pPr lvl="2"/>
            <a:r>
              <a:rPr lang="en-US" altLang="zh-CN" sz="2100" dirty="0"/>
              <a:t>Parallel Port</a:t>
            </a:r>
            <a:r>
              <a:rPr lang="zh-CN" altLang="en-US" sz="2100" dirty="0"/>
              <a:t>， </a:t>
            </a:r>
            <a:r>
              <a:rPr lang="en-US" altLang="zh-CN" sz="2100" dirty="0"/>
              <a:t>Serial Port</a:t>
            </a:r>
          </a:p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CUBES-E</a:t>
            </a:r>
          </a:p>
          <a:p>
            <a:pPr lvl="1"/>
            <a:r>
              <a:rPr lang="zh-CN" altLang="en-US" sz="1800" dirty="0"/>
              <a:t>低速接口模块</a:t>
            </a:r>
            <a:endParaRPr lang="en-US" altLang="zh-CN" sz="1800" dirty="0"/>
          </a:p>
          <a:p>
            <a:pPr lvl="1"/>
            <a:r>
              <a:rPr lang="en-US" altLang="zh-CN" sz="1800" dirty="0"/>
              <a:t>DIO</a:t>
            </a:r>
            <a:r>
              <a:rPr lang="zh-CN" altLang="en-US" sz="1800" dirty="0"/>
              <a:t>，</a:t>
            </a:r>
            <a:r>
              <a:rPr lang="en-US" altLang="zh-CN" sz="1800" dirty="0"/>
              <a:t>RS232/485</a:t>
            </a:r>
            <a:r>
              <a:rPr lang="zh-CN" altLang="en-US" sz="1800" dirty="0"/>
              <a:t>，</a:t>
            </a:r>
            <a:r>
              <a:rPr lang="en-US" altLang="zh-CN" sz="1800" dirty="0"/>
              <a:t>CAN</a:t>
            </a:r>
            <a:r>
              <a:rPr lang="zh-CN" altLang="en-US" sz="1800" dirty="0"/>
              <a:t>，</a:t>
            </a:r>
            <a:r>
              <a:rPr lang="en-US" altLang="zh-CN" sz="1800" dirty="0"/>
              <a:t>MVB</a:t>
            </a:r>
            <a:r>
              <a:rPr lang="zh-CN" altLang="en-US" sz="1800" dirty="0"/>
              <a:t>，</a:t>
            </a:r>
            <a:endParaRPr lang="en-US" altLang="zh-CN" sz="1800" dirty="0"/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049BE578-0F81-4EDD-A39F-9CA7CAE75CBF}"/>
              </a:ext>
            </a:extLst>
          </p:cNvPr>
          <p:cNvSpPr txBox="1"/>
          <p:nvPr/>
        </p:nvSpPr>
        <p:spPr>
          <a:xfrm>
            <a:off x="5387291" y="1830385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CUBES-C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31A8A821-5D03-441B-A088-7417346FAD21}"/>
              </a:ext>
            </a:extLst>
          </p:cNvPr>
          <p:cNvSpPr txBox="1"/>
          <p:nvPr/>
        </p:nvSpPr>
        <p:spPr>
          <a:xfrm>
            <a:off x="5497105" y="2392277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CUBES-U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C6B33ACC-1B8E-43BB-A96D-F0ACE088F916}"/>
              </a:ext>
            </a:extLst>
          </p:cNvPr>
          <p:cNvSpPr txBox="1"/>
          <p:nvPr/>
        </p:nvSpPr>
        <p:spPr>
          <a:xfrm>
            <a:off x="6932678" y="1553386"/>
            <a:ext cx="1364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CUBES-B-H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4ch Gigabit Ethernet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5843F5E5-2514-4C6B-898D-17FDD6E5D6C3}"/>
              </a:ext>
            </a:extLst>
          </p:cNvPr>
          <p:cNvSpPr txBox="1"/>
          <p:nvPr/>
        </p:nvSpPr>
        <p:spPr>
          <a:xfrm>
            <a:off x="1662530" y="4266983"/>
            <a:ext cx="1364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CUBES-B-L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097F8323-A218-449F-AB4C-8DA1EBF46519}"/>
              </a:ext>
            </a:extLst>
          </p:cNvPr>
          <p:cNvSpPr txBox="1"/>
          <p:nvPr/>
        </p:nvSpPr>
        <p:spPr>
          <a:xfrm>
            <a:off x="499732" y="4596643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CUBES-C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7826A843-188D-412E-91FF-06C85991B514}"/>
              </a:ext>
            </a:extLst>
          </p:cNvPr>
          <p:cNvSpPr txBox="1"/>
          <p:nvPr/>
        </p:nvSpPr>
        <p:spPr>
          <a:xfrm>
            <a:off x="649732" y="5063283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CUBES-U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884F6B59-50F4-4AC8-B0BC-D9F99BC540A3}"/>
              </a:ext>
            </a:extLst>
          </p:cNvPr>
          <p:cNvSpPr txBox="1"/>
          <p:nvPr/>
        </p:nvSpPr>
        <p:spPr>
          <a:xfrm rot="20087621">
            <a:off x="3221009" y="3460930"/>
            <a:ext cx="1364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CUBES-E-16DI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80997069-0A1A-4F07-99D4-8EB123A80FCF}"/>
              </a:ext>
            </a:extLst>
          </p:cNvPr>
          <p:cNvSpPr txBox="1"/>
          <p:nvPr/>
        </p:nvSpPr>
        <p:spPr>
          <a:xfrm>
            <a:off x="3554664" y="4452552"/>
            <a:ext cx="1364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CUBES-E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Quad-CAN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58F727C9-38BF-4A09-A47A-4801AE358FE8}"/>
              </a:ext>
            </a:extLst>
          </p:cNvPr>
          <p:cNvSpPr txBox="1"/>
          <p:nvPr/>
        </p:nvSpPr>
        <p:spPr>
          <a:xfrm rot="2008513">
            <a:off x="2916132" y="5437478"/>
            <a:ext cx="1364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CUBES-E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Dual-MVB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95" name="直接箭头连接符 94">
            <a:extLst>
              <a:ext uri="{FF2B5EF4-FFF2-40B4-BE49-F238E27FC236}">
                <a16:creationId xmlns:a16="http://schemas.microsoft.com/office/drawing/2014/main" id="{A6A32E1D-B616-47F6-976D-484A92C7E793}"/>
              </a:ext>
            </a:extLst>
          </p:cNvPr>
          <p:cNvCxnSpPr>
            <a:cxnSpLocks/>
          </p:cNvCxnSpPr>
          <p:nvPr/>
        </p:nvCxnSpPr>
        <p:spPr>
          <a:xfrm flipH="1" flipV="1">
            <a:off x="4432097" y="5286414"/>
            <a:ext cx="626412" cy="2360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箭头连接符 95">
            <a:extLst>
              <a:ext uri="{FF2B5EF4-FFF2-40B4-BE49-F238E27FC236}">
                <a16:creationId xmlns:a16="http://schemas.microsoft.com/office/drawing/2014/main" id="{E5FE31D8-DBEB-460A-92E5-A70F9BA5994F}"/>
              </a:ext>
            </a:extLst>
          </p:cNvPr>
          <p:cNvCxnSpPr>
            <a:cxnSpLocks/>
          </p:cNvCxnSpPr>
          <p:nvPr/>
        </p:nvCxnSpPr>
        <p:spPr>
          <a:xfrm flipH="1" flipV="1">
            <a:off x="4447615" y="4080380"/>
            <a:ext cx="641101" cy="14237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139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微结构气体探测器 及 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F4DB2F3-FA62-465F-B80D-5BD07330EDF6}"/>
              </a:ext>
            </a:extLst>
          </p:cNvPr>
          <p:cNvSpPr txBox="1"/>
          <p:nvPr/>
        </p:nvSpPr>
        <p:spPr>
          <a:xfrm>
            <a:off x="202148" y="4616478"/>
            <a:ext cx="416770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350" dirty="0"/>
              <a:t>微结构气体探测器可以实现二维或三维粒子径迹探测，因此在大型粒子物理实验和辐射成像等领域中有广泛的应用前景</a:t>
            </a:r>
            <a:r>
              <a:rPr lang="zh-CN" altLang="en-US" sz="1350" dirty="0"/>
              <a:t>。</a:t>
            </a:r>
            <a:endParaRPr lang="en-US" altLang="zh-CN" sz="1350" dirty="0"/>
          </a:p>
          <a:p>
            <a:r>
              <a:rPr lang="zh-CN" altLang="zh-CN" sz="1350" dirty="0"/>
              <a:t>微结构气体探测器</a:t>
            </a:r>
            <a:r>
              <a:rPr lang="zh-CN" altLang="en-US" sz="1350" dirty="0"/>
              <a:t>高计数率、高分辨率的特点，往往要求配套高密度的读出电子学。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EAD5640-B910-4A96-A1F7-7069B0B6F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582" y="4481202"/>
            <a:ext cx="3351397" cy="14867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08193FB-BD5F-4551-BA9D-76024362D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784" y="2621476"/>
            <a:ext cx="3074990" cy="9388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FD1D5A-5261-4F05-824C-A978075AC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4927" y="3647066"/>
            <a:ext cx="2674825" cy="5984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5024C46-7D99-45A2-A5B5-93EB94359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27" y="1597015"/>
            <a:ext cx="3938800" cy="298035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3D66BFCE-9CDA-479D-B764-223E9C0B8E95}"/>
              </a:ext>
            </a:extLst>
          </p:cNvPr>
          <p:cNvSpPr txBox="1"/>
          <p:nvPr/>
        </p:nvSpPr>
        <p:spPr>
          <a:xfrm>
            <a:off x="4828443" y="1529243"/>
            <a:ext cx="417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350" dirty="0"/>
              <a:t>WASA</a:t>
            </a:r>
            <a:r>
              <a:rPr lang="zh-CN" altLang="zh-CN" sz="1350" dirty="0"/>
              <a:t>芯片是一款针对</a:t>
            </a:r>
            <a:r>
              <a:rPr lang="en-US" altLang="zh-CN" sz="1350" dirty="0"/>
              <a:t>CEPC-TPC</a:t>
            </a:r>
            <a:r>
              <a:rPr lang="zh-CN" altLang="zh-CN" sz="1350" dirty="0"/>
              <a:t>研制的</a:t>
            </a:r>
            <a:r>
              <a:rPr lang="en-US" altLang="zh-CN" sz="1350" dirty="0"/>
              <a:t>16</a:t>
            </a:r>
            <a:r>
              <a:rPr lang="zh-CN" altLang="zh-CN" sz="1350" dirty="0"/>
              <a:t>通道低功耗、高集成度前端</a:t>
            </a:r>
            <a:r>
              <a:rPr lang="en-US" altLang="zh-CN" sz="1350" dirty="0"/>
              <a:t>ASIC</a:t>
            </a:r>
            <a:r>
              <a:rPr lang="zh-CN" altLang="zh-CN" sz="1350" dirty="0"/>
              <a:t>芯片。单通道集成了模拟前端、最高可达</a:t>
            </a:r>
            <a:r>
              <a:rPr lang="en-US" altLang="zh-CN" sz="1350" dirty="0"/>
              <a:t>100 MSPS</a:t>
            </a:r>
            <a:r>
              <a:rPr lang="zh-CN" altLang="zh-CN" sz="1350" dirty="0"/>
              <a:t>采样率和</a:t>
            </a:r>
            <a:r>
              <a:rPr lang="en-US" altLang="zh-CN" sz="1350" dirty="0"/>
              <a:t>10bit</a:t>
            </a:r>
            <a:r>
              <a:rPr lang="zh-CN" altLang="zh-CN" sz="1350" dirty="0"/>
              <a:t>精度波形采样</a:t>
            </a:r>
            <a:r>
              <a:rPr lang="en-US" altLang="zh-CN" sz="1350" dirty="0"/>
              <a:t>ADC</a:t>
            </a:r>
            <a:r>
              <a:rPr lang="zh-CN" altLang="zh-CN" sz="1350" dirty="0"/>
              <a:t>以及数字滤波等模块，功耗小于</a:t>
            </a:r>
            <a:r>
              <a:rPr lang="en-US" altLang="zh-CN" sz="1350" dirty="0"/>
              <a:t>5mW/</a:t>
            </a:r>
            <a:r>
              <a:rPr lang="en-US" altLang="zh-CN" sz="1350" dirty="0" err="1"/>
              <a:t>ch</a:t>
            </a:r>
            <a:r>
              <a:rPr lang="zh-CN" altLang="zh-CN" sz="1350" dirty="0"/>
              <a:t>。</a:t>
            </a:r>
            <a:endParaRPr lang="zh-CN" altLang="en-US" sz="1350" dirty="0"/>
          </a:p>
        </p:txBody>
      </p:sp>
    </p:spTree>
    <p:extLst>
      <p:ext uri="{BB962C8B-B14F-4D97-AF65-F5344CB8AC3E}">
        <p14:creationId xmlns:p14="http://schemas.microsoft.com/office/powerpoint/2010/main" val="1837203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基于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的可扩展读出电子学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D1C38EA-03A6-431F-BF3F-14220FE8C564}"/>
              </a:ext>
            </a:extLst>
          </p:cNvPr>
          <p:cNvSpPr txBox="1"/>
          <p:nvPr/>
        </p:nvSpPr>
        <p:spPr>
          <a:xfrm>
            <a:off x="750690" y="3300384"/>
            <a:ext cx="3656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ASIC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前端和后端的物理通道</a:t>
            </a:r>
            <a:endParaRPr lang="en-US" altLang="zh-CN" sz="1600" b="1" dirty="0">
              <a:solidFill>
                <a:schemeClr val="accent1">
                  <a:lumMod val="75000"/>
                </a:schemeClr>
              </a:solidFill>
              <a:ea typeface="华文楷体" panose="02010600040101010101" pitchFamily="2" charset="-122"/>
            </a:endParaRPr>
          </a:p>
          <a:p>
            <a:pPr lvl="1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数据，时钟，控制，触发，电源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ea typeface="华文楷体" panose="0201060004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采用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SFF-8654 </a:t>
            </a:r>
            <a:r>
              <a:rPr lang="en-US" altLang="zh-CN" sz="1600" b="1" dirty="0" err="1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SlimLine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 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电缆组件</a:t>
            </a:r>
            <a:endParaRPr lang="en-US" altLang="zh-CN" sz="1600" b="1" dirty="0">
              <a:solidFill>
                <a:schemeClr val="accent1">
                  <a:lumMod val="75000"/>
                </a:schemeClr>
              </a:solidFill>
              <a:ea typeface="华文楷体" panose="0201060004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支持多种前端工作模式</a:t>
            </a:r>
            <a:endParaRPr lang="en-US" altLang="zh-CN" sz="1600" b="1" dirty="0">
              <a:solidFill>
                <a:schemeClr val="accent1">
                  <a:lumMod val="75000"/>
                </a:schemeClr>
              </a:solidFill>
              <a:ea typeface="华文楷体" panose="02010600040101010101" pitchFamily="2" charset="-122"/>
            </a:endParaRPr>
          </a:p>
          <a:p>
            <a:pPr lvl="1"/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 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直通模式，边缘模式，分布模式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ea typeface="华文楷体" panose="02010600040101010101" pitchFamily="2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7E41FF2-B261-4327-9AC7-AD0CB3DA9027}"/>
              </a:ext>
            </a:extLst>
          </p:cNvPr>
          <p:cNvGrpSpPr/>
          <p:nvPr/>
        </p:nvGrpSpPr>
        <p:grpSpPr>
          <a:xfrm>
            <a:off x="773872" y="1189410"/>
            <a:ext cx="7730102" cy="1448391"/>
            <a:chOff x="3598719" y="2280700"/>
            <a:chExt cx="8430498" cy="1575259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F4ECCF0-1ECF-493C-A7DF-31AFE9AC1158}"/>
                </a:ext>
              </a:extLst>
            </p:cNvPr>
            <p:cNvSpPr/>
            <p:nvPr/>
          </p:nvSpPr>
          <p:spPr>
            <a:xfrm>
              <a:off x="5082121" y="2519528"/>
              <a:ext cx="1699415" cy="13364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1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WASA-FE</a:t>
              </a:r>
            </a:p>
            <a:p>
              <a:pPr algn="ctr"/>
              <a:r>
                <a:rPr lang="en-US" altLang="zh-CN" sz="1350" dirty="0"/>
                <a:t>ASIC + </a:t>
              </a:r>
              <a:r>
                <a:rPr lang="zh-CN" altLang="en-US" sz="1350" dirty="0"/>
                <a:t>前处理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10A548C5-43CE-4796-BE55-B45B6F46C1FF}"/>
                </a:ext>
              </a:extLst>
            </p:cNvPr>
            <p:cNvSpPr/>
            <p:nvPr/>
          </p:nvSpPr>
          <p:spPr>
            <a:xfrm>
              <a:off x="3598719" y="2519525"/>
              <a:ext cx="470389" cy="1336431"/>
            </a:xfrm>
            <a:prstGeom prst="rect">
              <a:avLst/>
            </a:prstGeom>
            <a:pattFill prst="pct25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zh-CN" altLang="en-US" sz="1350" dirty="0"/>
                <a:t>探测器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190DDE9-6727-4827-BF60-B06647F24648}"/>
                </a:ext>
              </a:extLst>
            </p:cNvPr>
            <p:cNvSpPr/>
            <p:nvPr/>
          </p:nvSpPr>
          <p:spPr>
            <a:xfrm>
              <a:off x="10301385" y="2523743"/>
              <a:ext cx="1727832" cy="1332214"/>
            </a:xfrm>
            <a:prstGeom prst="rect">
              <a:avLst/>
            </a:prstGeom>
            <a:pattFill prst="pct25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CUBES-C</a:t>
              </a:r>
            </a:p>
            <a:p>
              <a:pPr algn="ctr"/>
              <a:r>
                <a:rPr lang="zh-CN" altLang="en-US" sz="1350" dirty="0"/>
                <a:t>汇总</a:t>
              </a:r>
              <a:r>
                <a:rPr lang="en-US" altLang="zh-CN" sz="1350" dirty="0"/>
                <a:t>+</a:t>
              </a:r>
              <a:r>
                <a:rPr lang="zh-CN" altLang="en-US" sz="1350" dirty="0"/>
                <a:t>触发</a:t>
              </a:r>
              <a:r>
                <a:rPr lang="en-US" altLang="zh-CN" sz="1350" dirty="0"/>
                <a:t>+</a:t>
              </a:r>
              <a:r>
                <a:rPr lang="zh-CN" altLang="en-US" sz="1350" dirty="0"/>
                <a:t>控制</a:t>
              </a:r>
              <a:r>
                <a:rPr lang="en-US" altLang="zh-CN" sz="1350" dirty="0"/>
                <a:t>+</a:t>
              </a:r>
              <a:r>
                <a:rPr lang="zh-CN" altLang="en-US" sz="1350" dirty="0"/>
                <a:t>计算</a:t>
              </a:r>
            </a:p>
          </p:txBody>
        </p:sp>
        <p:sp>
          <p:nvSpPr>
            <p:cNvPr id="17" name="箭头: 右 16">
              <a:extLst>
                <a:ext uri="{FF2B5EF4-FFF2-40B4-BE49-F238E27FC236}">
                  <a16:creationId xmlns:a16="http://schemas.microsoft.com/office/drawing/2014/main" id="{A16387DD-A37F-43FF-9B9E-F7346E0E011E}"/>
                </a:ext>
              </a:extLst>
            </p:cNvPr>
            <p:cNvSpPr/>
            <p:nvPr/>
          </p:nvSpPr>
          <p:spPr>
            <a:xfrm>
              <a:off x="4078745" y="2882638"/>
              <a:ext cx="984734" cy="701673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 w="3175"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050" dirty="0"/>
                <a:t>DET-Link</a:t>
              </a:r>
              <a:endParaRPr lang="zh-CN" altLang="en-US" sz="1050" dirty="0"/>
            </a:p>
          </p:txBody>
        </p:sp>
        <p:sp>
          <p:nvSpPr>
            <p:cNvPr id="18" name="箭头: 左右 17">
              <a:extLst>
                <a:ext uri="{FF2B5EF4-FFF2-40B4-BE49-F238E27FC236}">
                  <a16:creationId xmlns:a16="http://schemas.microsoft.com/office/drawing/2014/main" id="{0613EB4E-D13A-46B2-8D44-513CCEA22FDF}"/>
                </a:ext>
              </a:extLst>
            </p:cNvPr>
            <p:cNvSpPr/>
            <p:nvPr/>
          </p:nvSpPr>
          <p:spPr>
            <a:xfrm>
              <a:off x="6753576" y="3338127"/>
              <a:ext cx="1855177" cy="492368"/>
            </a:xfrm>
            <a:prstGeom prst="left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175">
              <a:solidFill>
                <a:schemeClr val="accent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FE-Link</a:t>
              </a:r>
              <a:endParaRPr lang="zh-CN" altLang="en-US" sz="2400" dirty="0"/>
            </a:p>
          </p:txBody>
        </p:sp>
        <p:sp>
          <p:nvSpPr>
            <p:cNvPr id="19" name="箭头: 直角上 18">
              <a:extLst>
                <a:ext uri="{FF2B5EF4-FFF2-40B4-BE49-F238E27FC236}">
                  <a16:creationId xmlns:a16="http://schemas.microsoft.com/office/drawing/2014/main" id="{22DD235D-C214-4B61-BBA6-74EBDFE62BF4}"/>
                </a:ext>
              </a:extLst>
            </p:cNvPr>
            <p:cNvSpPr/>
            <p:nvPr/>
          </p:nvSpPr>
          <p:spPr>
            <a:xfrm rot="16200000" flipH="1">
              <a:off x="6789329" y="2388831"/>
              <a:ext cx="634926" cy="710724"/>
            </a:xfrm>
            <a:prstGeom prst="bentUpArrow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1342619-49E2-4C39-925C-E1F0B90F3943}"/>
                </a:ext>
              </a:extLst>
            </p:cNvPr>
            <p:cNvSpPr txBox="1"/>
            <p:nvPr/>
          </p:nvSpPr>
          <p:spPr>
            <a:xfrm>
              <a:off x="7462154" y="2280700"/>
              <a:ext cx="988691" cy="778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50" dirty="0"/>
                <a:t>供电</a:t>
              </a:r>
              <a:r>
                <a:rPr lang="en-US" altLang="zh-CN" sz="1350" dirty="0"/>
                <a:t>(opt)</a:t>
              </a:r>
            </a:p>
            <a:p>
              <a:r>
                <a:rPr lang="en-US" altLang="zh-CN" sz="1350" dirty="0"/>
                <a:t>+</a:t>
              </a:r>
              <a:r>
                <a:rPr lang="zh-CN" altLang="en-US" sz="1350" dirty="0"/>
                <a:t>高压</a:t>
              </a:r>
              <a:endParaRPr lang="en-US" altLang="zh-CN" sz="1350" dirty="0"/>
            </a:p>
            <a:p>
              <a:r>
                <a:rPr lang="en-US" altLang="zh-CN" sz="1350" dirty="0"/>
                <a:t>+</a:t>
              </a:r>
              <a:r>
                <a:rPr lang="zh-CN" altLang="en-US" sz="1350" dirty="0"/>
                <a:t>散热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7554B1B-15A8-4F12-8813-E2AB4ED6001E}"/>
                </a:ext>
              </a:extLst>
            </p:cNvPr>
            <p:cNvSpPr/>
            <p:nvPr/>
          </p:nvSpPr>
          <p:spPr>
            <a:xfrm>
              <a:off x="8573835" y="2519528"/>
              <a:ext cx="1489346" cy="13364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solidFill>
                <a:schemeClr val="accent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/>
                <a:t>FE-Link</a:t>
              </a:r>
            </a:p>
            <a:p>
              <a:pPr algn="ctr"/>
              <a:r>
                <a:rPr lang="en-US" altLang="zh-CN" sz="2800" dirty="0"/>
                <a:t>STK</a:t>
              </a:r>
              <a:endParaRPr lang="zh-CN" altLang="en-US" sz="2800" dirty="0"/>
            </a:p>
          </p:txBody>
        </p:sp>
      </p:grpSp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4FA17B95-9126-416B-BC80-32CB49E68B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565788"/>
              </p:ext>
            </p:extLst>
          </p:nvPr>
        </p:nvGraphicFramePr>
        <p:xfrm>
          <a:off x="791023" y="4587616"/>
          <a:ext cx="3750898" cy="1849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648">
                  <a:extLst>
                    <a:ext uri="{9D8B030D-6E8A-4147-A177-3AD203B41FA5}">
                      <a16:colId xmlns:a16="http://schemas.microsoft.com/office/drawing/2014/main" val="930380966"/>
                    </a:ext>
                  </a:extLst>
                </a:gridCol>
                <a:gridCol w="2983250">
                  <a:extLst>
                    <a:ext uri="{9D8B030D-6E8A-4147-A177-3AD203B41FA5}">
                      <a16:colId xmlns:a16="http://schemas.microsoft.com/office/drawing/2014/main" val="2423764534"/>
                    </a:ext>
                  </a:extLst>
                </a:gridCol>
              </a:tblGrid>
              <a:tr h="3177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前端模式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特征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60861298"/>
                  </a:ext>
                </a:extLst>
              </a:tr>
              <a:tr h="35145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直通模式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FEC</a:t>
                      </a:r>
                      <a:r>
                        <a:rPr lang="zh-CN" altLang="en-US" sz="1200" dirty="0"/>
                        <a:t>无逻辑处理，</a:t>
                      </a:r>
                      <a:r>
                        <a:rPr lang="en-US" altLang="zh-CN" sz="1200" dirty="0"/>
                        <a:t>FE-Link</a:t>
                      </a:r>
                      <a:r>
                        <a:rPr lang="zh-CN" altLang="en-US" sz="1200" dirty="0"/>
                        <a:t>直接连接</a:t>
                      </a:r>
                      <a:r>
                        <a:rPr lang="en-US" altLang="zh-CN" sz="1200" dirty="0"/>
                        <a:t>ASIC</a:t>
                      </a:r>
                      <a:r>
                        <a:rPr lang="zh-CN" altLang="en-US" sz="1200" dirty="0"/>
                        <a:t>信号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832445029"/>
                  </a:ext>
                </a:extLst>
              </a:tr>
              <a:tr h="54884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边缘模式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FEC</a:t>
                      </a:r>
                      <a:r>
                        <a:rPr lang="zh-CN" altLang="en-US" sz="1200" dirty="0"/>
                        <a:t>内置</a:t>
                      </a:r>
                      <a:r>
                        <a:rPr lang="en-US" altLang="zh-CN" sz="1200" dirty="0"/>
                        <a:t>FPGA</a:t>
                      </a:r>
                      <a:r>
                        <a:rPr lang="zh-CN" altLang="en-US" sz="1200" dirty="0"/>
                        <a:t>进行初步汇总和压缩，</a:t>
                      </a:r>
                      <a:r>
                        <a:rPr lang="en-US" altLang="zh-CN" sz="1200" dirty="0"/>
                        <a:t>FE-Link</a:t>
                      </a:r>
                      <a:r>
                        <a:rPr lang="zh-CN" altLang="en-US" sz="1200" dirty="0"/>
                        <a:t>用于</a:t>
                      </a:r>
                      <a:r>
                        <a:rPr lang="en-US" altLang="zh-CN" sz="1200" dirty="0"/>
                        <a:t>FPGA</a:t>
                      </a:r>
                      <a:r>
                        <a:rPr lang="zh-CN" altLang="en-US" sz="1200" dirty="0"/>
                        <a:t>的数据传输和控制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83415487"/>
                  </a:ext>
                </a:extLst>
              </a:tr>
              <a:tr h="54884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分布模式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FEC</a:t>
                      </a:r>
                      <a:r>
                        <a:rPr lang="zh-CN" altLang="en-US" sz="1200" dirty="0"/>
                        <a:t>内置完整的处理电子学，</a:t>
                      </a:r>
                      <a:r>
                        <a:rPr lang="en-US" altLang="zh-CN" sz="1200" dirty="0"/>
                        <a:t>FE-Link</a:t>
                      </a:r>
                      <a:r>
                        <a:rPr lang="zh-CN" altLang="en-US" sz="1200" dirty="0"/>
                        <a:t>提供</a:t>
                      </a:r>
                      <a:r>
                        <a:rPr lang="en-US" altLang="zh-CN" sz="1200" dirty="0"/>
                        <a:t>WR/GBT</a:t>
                      </a:r>
                      <a:r>
                        <a:rPr lang="zh-CN" altLang="en-US" sz="1200" dirty="0"/>
                        <a:t>通道实现多个前端同步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76141323"/>
                  </a:ext>
                </a:extLst>
              </a:tr>
            </a:tbl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857512C6-92D0-45F5-BD30-1966DDD977E6}"/>
              </a:ext>
            </a:extLst>
          </p:cNvPr>
          <p:cNvSpPr txBox="1"/>
          <p:nvPr/>
        </p:nvSpPr>
        <p:spPr>
          <a:xfrm>
            <a:off x="4840154" y="3319303"/>
            <a:ext cx="41590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前端电信号和后端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CUBES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系统的实际连接</a:t>
            </a:r>
            <a:endParaRPr lang="en-US" altLang="zh-CN" sz="1600" b="1" dirty="0">
              <a:solidFill>
                <a:schemeClr val="accent1">
                  <a:lumMod val="75000"/>
                </a:schemeClr>
              </a:solidFill>
              <a:ea typeface="华文楷体" panose="0201060004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支持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3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个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FE-Link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，额外的供电端子</a:t>
            </a:r>
            <a:endParaRPr lang="en-US" altLang="zh-CN" sz="1600" b="1" dirty="0">
              <a:solidFill>
                <a:schemeClr val="accent1">
                  <a:lumMod val="75000"/>
                </a:schemeClr>
              </a:solidFill>
              <a:ea typeface="华文楷体" panose="0201060004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Line driver &amp; receiver, fan-out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采用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FMC</a:t>
            </a:r>
            <a:r>
              <a:rPr lang="zh-CN" altLang="en-US" sz="1600" b="1" dirty="0">
                <a:solidFill>
                  <a:schemeClr val="accent1">
                    <a:lumMod val="75000"/>
                  </a:schemeClr>
                </a:solidFill>
                <a:ea typeface="华文楷体" panose="02010600040101010101" pitchFamily="2" charset="-122"/>
              </a:rPr>
              <a:t>叠层结构，支持多种后端处理模式，适应不同通道规模的探测器系统</a:t>
            </a:r>
            <a:endParaRPr lang="en-US" altLang="zh-CN" sz="1600" b="1" dirty="0">
              <a:solidFill>
                <a:schemeClr val="accent1">
                  <a:lumMod val="75000"/>
                </a:schemeClr>
              </a:solidFill>
              <a:ea typeface="华文楷体" panose="02010600040101010101" pitchFamily="2" charset="-122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00DD2069-B711-4C78-B640-E3D48A0FF9A4}"/>
              </a:ext>
            </a:extLst>
          </p:cNvPr>
          <p:cNvCxnSpPr>
            <a:cxnSpLocks/>
          </p:cNvCxnSpPr>
          <p:nvPr/>
        </p:nvCxnSpPr>
        <p:spPr>
          <a:xfrm flipV="1">
            <a:off x="4358723" y="2694982"/>
            <a:ext cx="279166" cy="713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05AC83F1-7D9A-44DA-A7D9-745B875FABB3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6267452" y="2637797"/>
            <a:ext cx="652237" cy="681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19F9E2A0-6BBA-4DFD-8611-3302CF6AE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443736"/>
              </p:ext>
            </p:extLst>
          </p:nvPr>
        </p:nvGraphicFramePr>
        <p:xfrm>
          <a:off x="5026954" y="4634479"/>
          <a:ext cx="3896066" cy="176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780">
                  <a:extLst>
                    <a:ext uri="{9D8B030D-6E8A-4147-A177-3AD203B41FA5}">
                      <a16:colId xmlns:a16="http://schemas.microsoft.com/office/drawing/2014/main" val="930380966"/>
                    </a:ext>
                  </a:extLst>
                </a:gridCol>
                <a:gridCol w="3049286">
                  <a:extLst>
                    <a:ext uri="{9D8B030D-6E8A-4147-A177-3AD203B41FA5}">
                      <a16:colId xmlns:a16="http://schemas.microsoft.com/office/drawing/2014/main" val="2423764534"/>
                    </a:ext>
                  </a:extLst>
                </a:gridCol>
              </a:tblGrid>
              <a:tr h="3533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后端模式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特征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861298"/>
                  </a:ext>
                </a:extLst>
              </a:tr>
              <a:tr h="3533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单模块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单个</a:t>
                      </a:r>
                      <a:r>
                        <a:rPr lang="en-US" altLang="zh-CN" sz="1200" dirty="0"/>
                        <a:t>【Cute-WR-A7  +  </a:t>
                      </a:r>
                      <a:r>
                        <a:rPr lang="en-US" altLang="zh-CN" sz="1200" dirty="0" err="1"/>
                        <a:t>FELink_STK</a:t>
                      </a:r>
                      <a:r>
                        <a:rPr lang="en-US" altLang="zh-CN" sz="1200" dirty="0"/>
                        <a:t>】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445029"/>
                  </a:ext>
                </a:extLst>
              </a:tr>
              <a:tr h="3533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多模块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/>
                        <a:t>多个</a:t>
                      </a:r>
                      <a:r>
                        <a:rPr lang="en-US" altLang="zh-CN" sz="1200" dirty="0"/>
                        <a:t>【Cute-WR-A7  +  </a:t>
                      </a:r>
                      <a:r>
                        <a:rPr lang="en-US" altLang="zh-CN" sz="1200" dirty="0" err="1"/>
                        <a:t>FELink_STK</a:t>
                      </a:r>
                      <a:r>
                        <a:rPr lang="en-US" altLang="zh-CN" sz="1200" dirty="0"/>
                        <a:t>】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415487"/>
                  </a:ext>
                </a:extLst>
              </a:tr>
              <a:tr h="3533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单载板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/>
                        <a:t>2-3</a:t>
                      </a:r>
                      <a:r>
                        <a:rPr lang="zh-CN" altLang="en-US" sz="1200" dirty="0"/>
                        <a:t>个</a:t>
                      </a:r>
                      <a:r>
                        <a:rPr lang="en-US" altLang="zh-CN" sz="1200" dirty="0" err="1"/>
                        <a:t>FELink</a:t>
                      </a:r>
                      <a:r>
                        <a:rPr lang="en-US" altLang="zh-CN" sz="1200" dirty="0"/>
                        <a:t>-STK</a:t>
                      </a:r>
                      <a:r>
                        <a:rPr lang="zh-CN" altLang="en-US" sz="1200" dirty="0"/>
                        <a:t>放在一个载板上  </a:t>
                      </a:r>
                      <a:r>
                        <a:rPr lang="en-US" altLang="zh-CN" sz="1200" dirty="0" err="1"/>
                        <a:t>xTCA</a:t>
                      </a:r>
                      <a:r>
                        <a:rPr lang="en-US" altLang="zh-CN" sz="1200" dirty="0"/>
                        <a:t> </a:t>
                      </a:r>
                      <a:r>
                        <a:rPr lang="en-US" altLang="zh-CN" sz="1200" dirty="0" err="1"/>
                        <a:t>etc</a:t>
                      </a:r>
                      <a:endParaRPr lang="zh-CN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141323"/>
                  </a:ext>
                </a:extLst>
              </a:tr>
              <a:tr h="353376">
                <a:tc>
                  <a:txBody>
                    <a:bodyPr/>
                    <a:lstStyle/>
                    <a:p>
                      <a:pPr marL="0" marR="0" lvl="0" indent="0" algn="ctr" defTabSz="9144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/>
                        <a:t>多载板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/>
                        <a:t>多个单载板构成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708304"/>
                  </a:ext>
                </a:extLst>
              </a:tr>
            </a:tbl>
          </a:graphicData>
        </a:graphic>
      </p:graphicFrame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251C9138-AE84-441A-A96E-CE8F8593CE80}"/>
              </a:ext>
            </a:extLst>
          </p:cNvPr>
          <p:cNvCxnSpPr>
            <a:cxnSpLocks/>
          </p:cNvCxnSpPr>
          <p:nvPr/>
        </p:nvCxnSpPr>
        <p:spPr>
          <a:xfrm flipV="1">
            <a:off x="2666474" y="2723126"/>
            <a:ext cx="168271" cy="600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51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基于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的可扩展读出电子学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AA6680A-1EA6-4F3E-AF6D-6D748F3A9D77}"/>
              </a:ext>
            </a:extLst>
          </p:cNvPr>
          <p:cNvSpPr txBox="1"/>
          <p:nvPr/>
        </p:nvSpPr>
        <p:spPr>
          <a:xfrm>
            <a:off x="315984" y="1222035"/>
            <a:ext cx="8667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+mn-ea"/>
              </a:rPr>
              <a:t>WASA-FE</a:t>
            </a:r>
            <a:r>
              <a:rPr lang="zh-CN" altLang="en-US" sz="2800" b="1" dirty="0">
                <a:latin typeface="+mn-ea"/>
              </a:rPr>
              <a:t>前端</a:t>
            </a:r>
            <a:endParaRPr lang="en-US" altLang="zh-CN" sz="2800" b="1" dirty="0">
              <a:latin typeface="+mn-ea"/>
            </a:endParaRP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zh-CN" altLang="en-US" sz="2000" dirty="0"/>
              <a:t>搭载</a:t>
            </a:r>
            <a:r>
              <a:rPr lang="en-US" altLang="zh-CN" sz="2000" dirty="0"/>
              <a:t>4</a:t>
            </a:r>
            <a:r>
              <a:rPr lang="zh-CN" altLang="en-US" sz="2000" dirty="0"/>
              <a:t>片</a:t>
            </a:r>
            <a:r>
              <a:rPr lang="en-US" altLang="zh-CN" sz="2000" dirty="0"/>
              <a:t>WASA</a:t>
            </a:r>
            <a:r>
              <a:rPr lang="zh-CN" altLang="en-US" sz="2000" dirty="0"/>
              <a:t>芯片，共提供</a:t>
            </a:r>
            <a:r>
              <a:rPr lang="en-US" altLang="zh-CN" sz="2000" dirty="0"/>
              <a:t>64</a:t>
            </a:r>
            <a:r>
              <a:rPr lang="zh-CN" altLang="en-US" sz="2000" dirty="0"/>
              <a:t>模拟输入通道</a:t>
            </a:r>
            <a:endParaRPr lang="en-US" altLang="zh-CN" sz="2000" dirty="0"/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zh-CN" altLang="en-US" sz="2000" dirty="0"/>
              <a:t>模拟输入使用</a:t>
            </a:r>
            <a:r>
              <a:rPr lang="en-US" altLang="zh-CN" sz="2000" dirty="0"/>
              <a:t>SAMTEC</a:t>
            </a:r>
            <a:r>
              <a:rPr lang="zh-CN" altLang="en-US" sz="2000" dirty="0"/>
              <a:t>的</a:t>
            </a:r>
            <a:r>
              <a:rPr lang="en-US" altLang="zh-CN" sz="2000" dirty="0"/>
              <a:t>QTE</a:t>
            </a:r>
            <a:r>
              <a:rPr lang="zh-CN" altLang="en-US" sz="2000" dirty="0"/>
              <a:t>座</a:t>
            </a:r>
            <a:endParaRPr lang="en-US" altLang="zh-CN" sz="2000" dirty="0"/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zh-CN" altLang="en-US" sz="2000" dirty="0"/>
              <a:t>板载</a:t>
            </a:r>
            <a:r>
              <a:rPr lang="en-US" altLang="zh-CN" sz="2000" dirty="0"/>
              <a:t>PLL</a:t>
            </a:r>
            <a:r>
              <a:rPr lang="zh-CN" altLang="en-US" sz="2000" dirty="0"/>
              <a:t>，</a:t>
            </a:r>
            <a:r>
              <a:rPr lang="en-US" altLang="zh-CN" sz="2000" dirty="0"/>
              <a:t>CDCM6208</a:t>
            </a:r>
            <a:r>
              <a:rPr lang="zh-CN" altLang="en-US" sz="2000" dirty="0"/>
              <a:t>，生成</a:t>
            </a:r>
            <a:r>
              <a:rPr lang="en-US" altLang="zh-CN" sz="2000" dirty="0"/>
              <a:t>WASA</a:t>
            </a:r>
            <a:r>
              <a:rPr lang="zh-CN" altLang="en-US" sz="2000" dirty="0"/>
              <a:t>芯片的</a:t>
            </a:r>
            <a:r>
              <a:rPr lang="en-US" altLang="zh-CN" sz="2000" dirty="0"/>
              <a:t>ADC</a:t>
            </a:r>
            <a:r>
              <a:rPr lang="zh-CN" altLang="en-US" sz="2000" dirty="0"/>
              <a:t>采样时钟和数据时钟</a:t>
            </a:r>
            <a:endParaRPr lang="en-US" altLang="zh-CN" sz="2000" dirty="0"/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altLang="zh-CN" sz="2000" dirty="0"/>
              <a:t>FE-Link</a:t>
            </a:r>
            <a:r>
              <a:rPr lang="zh-CN" altLang="en-US" sz="2000" dirty="0"/>
              <a:t>提供</a:t>
            </a:r>
            <a:r>
              <a:rPr lang="en-US" altLang="zh-CN" sz="2000" dirty="0"/>
              <a:t>12V</a:t>
            </a:r>
            <a:r>
              <a:rPr lang="zh-CN" altLang="en-US" sz="2000" dirty="0"/>
              <a:t>电源，由板上</a:t>
            </a:r>
            <a:r>
              <a:rPr lang="en-US" altLang="zh-CN" sz="2000" dirty="0"/>
              <a:t>DC-DC</a:t>
            </a:r>
            <a:r>
              <a:rPr lang="zh-CN" altLang="en-US" sz="2000" dirty="0"/>
              <a:t>降压后生成</a:t>
            </a:r>
            <a:r>
              <a:rPr lang="en-US" altLang="zh-CN" sz="2000" dirty="0"/>
              <a:t>WASA</a:t>
            </a:r>
            <a:r>
              <a:rPr lang="zh-CN" altLang="en-US" sz="2000" dirty="0"/>
              <a:t>芯片各个电源轨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787F940D-8CCE-4749-B93D-6A28A9EF7D4E}"/>
              </a:ext>
            </a:extLst>
          </p:cNvPr>
          <p:cNvGrpSpPr/>
          <p:nvPr/>
        </p:nvGrpSpPr>
        <p:grpSpPr>
          <a:xfrm>
            <a:off x="4572002" y="3158425"/>
            <a:ext cx="3894287" cy="2858510"/>
            <a:chOff x="6956520" y="2861482"/>
            <a:chExt cx="2976174" cy="2352137"/>
          </a:xfrm>
        </p:grpSpPr>
        <p:pic>
          <p:nvPicPr>
            <p:cNvPr id="29" name="内容占位符 3">
              <a:extLst>
                <a:ext uri="{FF2B5EF4-FFF2-40B4-BE49-F238E27FC236}">
                  <a16:creationId xmlns:a16="http://schemas.microsoft.com/office/drawing/2014/main" id="{1801F8B4-5416-4872-82DC-EFCF79269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69" t="3732" r="12753" b="26471"/>
            <a:stretch/>
          </p:blipFill>
          <p:spPr>
            <a:xfrm rot="16200000">
              <a:off x="7268538" y="2549464"/>
              <a:ext cx="2352137" cy="2976174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F8A481CE-F9A4-45F5-AD89-5C147AC70B95}"/>
                </a:ext>
              </a:extLst>
            </p:cNvPr>
            <p:cNvSpPr txBox="1"/>
            <p:nvPr/>
          </p:nvSpPr>
          <p:spPr>
            <a:xfrm>
              <a:off x="7645209" y="3073074"/>
              <a:ext cx="355536" cy="189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</a:rPr>
                <a:t>W</a:t>
              </a:r>
            </a:p>
            <a:p>
              <a:pPr algn="ctr"/>
              <a:r>
                <a:rPr lang="en-US" altLang="zh-CN" sz="2400" dirty="0">
                  <a:solidFill>
                    <a:schemeClr val="bg1"/>
                  </a:solidFill>
                </a:rPr>
                <a:t>A</a:t>
              </a:r>
            </a:p>
            <a:p>
              <a:pPr algn="ctr"/>
              <a:r>
                <a:rPr lang="en-US" altLang="zh-CN" sz="2400" dirty="0">
                  <a:solidFill>
                    <a:schemeClr val="bg1"/>
                  </a:solidFill>
                </a:rPr>
                <a:t>S</a:t>
              </a:r>
            </a:p>
            <a:p>
              <a:pPr algn="ctr"/>
              <a:r>
                <a:rPr lang="en-US" altLang="zh-CN" sz="2400" dirty="0">
                  <a:solidFill>
                    <a:schemeClr val="bg1"/>
                  </a:solidFill>
                </a:rPr>
                <a:t>A</a:t>
              </a:r>
              <a:r>
                <a:rPr lang="zh-CN" altLang="en-US" sz="2400" dirty="0">
                  <a:solidFill>
                    <a:schemeClr val="bg1"/>
                  </a:solidFill>
                </a:rPr>
                <a:t>芯片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34C13F98-554D-45F7-84C0-D154D48ADA1A}"/>
                </a:ext>
              </a:extLst>
            </p:cNvPr>
            <p:cNvSpPr txBox="1"/>
            <p:nvPr/>
          </p:nvSpPr>
          <p:spPr>
            <a:xfrm>
              <a:off x="6956520" y="3429000"/>
              <a:ext cx="355536" cy="1316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</a:rPr>
                <a:t>探测器信号输入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8DB1A4D9-CA80-4C72-AAE9-8A23505E96F1}"/>
                </a:ext>
              </a:extLst>
            </p:cNvPr>
            <p:cNvSpPr txBox="1"/>
            <p:nvPr/>
          </p:nvSpPr>
          <p:spPr>
            <a:xfrm>
              <a:off x="8791848" y="4221797"/>
              <a:ext cx="337142" cy="246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dirty="0">
                  <a:solidFill>
                    <a:schemeClr val="bg1"/>
                  </a:solidFill>
                </a:rPr>
                <a:t>PLL</a:t>
              </a:r>
              <a:endParaRPr lang="zh-CN" alt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B8A091D7-11F5-4C31-8ECA-0217A320A330}"/>
                </a:ext>
              </a:extLst>
            </p:cNvPr>
            <p:cNvSpPr txBox="1"/>
            <p:nvPr/>
          </p:nvSpPr>
          <p:spPr>
            <a:xfrm>
              <a:off x="8630087" y="3073074"/>
              <a:ext cx="743869" cy="227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</a:rPr>
                <a:t>DC-DC</a:t>
              </a:r>
              <a:r>
                <a:rPr lang="zh-CN" altLang="en-US" sz="1200" dirty="0">
                  <a:solidFill>
                    <a:schemeClr val="bg1"/>
                  </a:solidFill>
                </a:rPr>
                <a:t>电源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5DF5E75E-DAAD-426A-B0A4-18F601AFD6FD}"/>
                </a:ext>
              </a:extLst>
            </p:cNvPr>
            <p:cNvSpPr txBox="1"/>
            <p:nvPr/>
          </p:nvSpPr>
          <p:spPr>
            <a:xfrm>
              <a:off x="8966191" y="3831950"/>
              <a:ext cx="703442" cy="303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>
                      <a:lumMod val="95000"/>
                    </a:schemeClr>
                  </a:solidFill>
                </a:rPr>
                <a:t>FE-Link</a:t>
              </a:r>
              <a:endParaRPr lang="zh-CN" alt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8B458B99-6954-4BC8-A53F-1F4635E511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274"/>
          <a:stretch/>
        </p:blipFill>
        <p:spPr>
          <a:xfrm>
            <a:off x="781051" y="3099334"/>
            <a:ext cx="3190445" cy="31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15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目录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0" y="1286016"/>
            <a:ext cx="9144000" cy="29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5334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背景简介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895350" indent="-5334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WASA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芯片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895350" indent="-5334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可扩展读出电子学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895350" indent="-5334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总结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815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基于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的可扩展读出电子学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4A6D560-16E4-476A-966D-AF30CA9E34C8}"/>
              </a:ext>
            </a:extLst>
          </p:cNvPr>
          <p:cNvSpPr txBox="1"/>
          <p:nvPr/>
        </p:nvSpPr>
        <p:spPr>
          <a:xfrm>
            <a:off x="403491" y="1340931"/>
            <a:ext cx="1861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FE-Link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909C2C-DA89-417B-91B0-903FD0ED1FCE}"/>
              </a:ext>
            </a:extLst>
          </p:cNvPr>
          <p:cNvSpPr txBox="1"/>
          <p:nvPr/>
        </p:nvSpPr>
        <p:spPr>
          <a:xfrm>
            <a:off x="142498" y="1877686"/>
            <a:ext cx="4701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222222"/>
                </a:solidFill>
                <a:latin typeface="Roboto" panose="02000000000000000000" pitchFamily="2" charset="0"/>
              </a:rPr>
              <a:t>SFF-8654——</a:t>
            </a:r>
            <a:r>
              <a:rPr lang="zh-CN" altLang="en-US" sz="1600" dirty="0">
                <a:solidFill>
                  <a:srgbClr val="222222"/>
                </a:solidFill>
                <a:latin typeface="Roboto" panose="02000000000000000000" pitchFamily="2" charset="0"/>
              </a:rPr>
              <a:t>高性能扁平电缆连接组件</a:t>
            </a:r>
            <a:endParaRPr lang="en-US" altLang="zh-CN" sz="1600" dirty="0">
              <a:solidFill>
                <a:srgbClr val="222222"/>
              </a:solidFill>
              <a:latin typeface="Roboto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222222"/>
                </a:solidFill>
                <a:latin typeface="Roboto" panose="02000000000000000000" pitchFamily="2" charset="0"/>
              </a:rPr>
              <a:t>存储</a:t>
            </a:r>
            <a:r>
              <a:rPr lang="en-US" altLang="zh-CN" sz="1600" dirty="0">
                <a:solidFill>
                  <a:srgbClr val="222222"/>
                </a:solidFill>
                <a:latin typeface="Roboto" panose="02000000000000000000" pitchFamily="2" charset="0"/>
              </a:rPr>
              <a:t>/</a:t>
            </a:r>
            <a:r>
              <a:rPr lang="zh-CN" altLang="en-US" sz="1600" dirty="0">
                <a:solidFill>
                  <a:srgbClr val="222222"/>
                </a:solidFill>
                <a:latin typeface="Roboto" panose="02000000000000000000" pitchFamily="2" charset="0"/>
              </a:rPr>
              <a:t>网络</a:t>
            </a:r>
            <a:r>
              <a:rPr lang="en-US" altLang="zh-CN" sz="1600" dirty="0">
                <a:solidFill>
                  <a:srgbClr val="222222"/>
                </a:solidFill>
                <a:latin typeface="Roboto" panose="02000000000000000000" pitchFamily="2" charset="0"/>
              </a:rPr>
              <a:t>/</a:t>
            </a:r>
            <a:r>
              <a:rPr lang="zh-CN" altLang="en-US" sz="1600" dirty="0">
                <a:solidFill>
                  <a:srgbClr val="222222"/>
                </a:solidFill>
                <a:latin typeface="Roboto" panose="02000000000000000000" pitchFamily="2" charset="0"/>
              </a:rPr>
              <a:t>高性能计算 </a:t>
            </a:r>
            <a:r>
              <a:rPr lang="en-US" altLang="zh-CN" sz="1600" dirty="0">
                <a:solidFill>
                  <a:srgbClr val="222222"/>
                </a:solidFill>
                <a:latin typeface="Roboto" panose="02000000000000000000" pitchFamily="2" charset="0"/>
              </a:rPr>
              <a:t>SAS</a:t>
            </a:r>
            <a:r>
              <a:rPr lang="zh-CN" altLang="en-US" sz="1600" dirty="0">
                <a:solidFill>
                  <a:srgbClr val="222222"/>
                </a:solidFill>
                <a:latin typeface="Roboto" panose="02000000000000000000" pitchFamily="2" charset="0"/>
              </a:rPr>
              <a:t>互连</a:t>
            </a:r>
            <a:endParaRPr lang="en-US" altLang="zh-CN" sz="1600" dirty="0">
              <a:solidFill>
                <a:srgbClr val="222222"/>
              </a:solidFill>
              <a:latin typeface="Roboto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222222"/>
                </a:solidFill>
                <a:latin typeface="Roboto" panose="02000000000000000000" pitchFamily="2" charset="0"/>
              </a:rPr>
              <a:t>34p </a:t>
            </a:r>
            <a:r>
              <a:rPr lang="en-US" altLang="zh-CN" sz="1100" dirty="0">
                <a:solidFill>
                  <a:srgbClr val="222222"/>
                </a:solidFill>
                <a:latin typeface="Roboto" panose="02000000000000000000" pitchFamily="2" charset="0"/>
              </a:rPr>
              <a:t>(8</a:t>
            </a:r>
            <a:r>
              <a:rPr lang="zh-CN" altLang="en-US" sz="1100" dirty="0">
                <a:solidFill>
                  <a:srgbClr val="222222"/>
                </a:solidFill>
                <a:latin typeface="Roboto" panose="02000000000000000000" pitchFamily="2" charset="0"/>
              </a:rPr>
              <a:t>对屏蔽差分 </a:t>
            </a:r>
            <a:r>
              <a:rPr lang="en-US" altLang="zh-CN" sz="1100" dirty="0">
                <a:solidFill>
                  <a:srgbClr val="222222"/>
                </a:solidFill>
                <a:latin typeface="Roboto" panose="02000000000000000000" pitchFamily="2" charset="0"/>
              </a:rPr>
              <a:t>+ 10</a:t>
            </a:r>
            <a:r>
              <a:rPr lang="zh-CN" altLang="en-US" sz="1100" dirty="0">
                <a:solidFill>
                  <a:srgbClr val="222222"/>
                </a:solidFill>
                <a:latin typeface="Roboto" panose="02000000000000000000" pitchFamily="2" charset="0"/>
              </a:rPr>
              <a:t>根单端</a:t>
            </a:r>
            <a:r>
              <a:rPr lang="en-US" altLang="zh-CN" sz="1100" dirty="0">
                <a:solidFill>
                  <a:srgbClr val="222222"/>
                </a:solidFill>
                <a:latin typeface="Roboto" panose="02000000000000000000" pitchFamily="2" charset="0"/>
              </a:rPr>
              <a:t>), </a:t>
            </a:r>
            <a:r>
              <a:rPr lang="en-US" altLang="zh-CN" sz="1600" dirty="0">
                <a:solidFill>
                  <a:srgbClr val="222222"/>
                </a:solidFill>
                <a:latin typeface="Roboto" panose="02000000000000000000" pitchFamily="2" charset="0"/>
              </a:rPr>
              <a:t>24Gbps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222222"/>
                </a:solidFill>
                <a:latin typeface="Roboto" panose="02000000000000000000" pitchFamily="2" charset="0"/>
              </a:rPr>
              <a:t>0.6mm</a:t>
            </a:r>
            <a:r>
              <a:rPr lang="zh-CN" altLang="en-US" sz="1600" dirty="0">
                <a:solidFill>
                  <a:srgbClr val="222222"/>
                </a:solidFill>
                <a:latin typeface="Roboto" panose="02000000000000000000" pitchFamily="2" charset="0"/>
              </a:rPr>
              <a:t>间距，</a:t>
            </a:r>
            <a:r>
              <a:rPr lang="en-US" altLang="zh-CN" sz="1600" dirty="0">
                <a:solidFill>
                  <a:srgbClr val="222222"/>
                </a:solidFill>
                <a:latin typeface="Roboto" panose="02000000000000000000" pitchFamily="2" charset="0"/>
              </a:rPr>
              <a:t>22.4mm</a:t>
            </a:r>
            <a:r>
              <a:rPr lang="zh-CN" altLang="en-US" sz="1600" dirty="0">
                <a:solidFill>
                  <a:srgbClr val="222222"/>
                </a:solidFill>
                <a:latin typeface="Roboto" panose="02000000000000000000" pitchFamily="2" charset="0"/>
              </a:rPr>
              <a:t>高度</a:t>
            </a:r>
            <a:endParaRPr lang="en-US" altLang="zh-CN" sz="1600" dirty="0">
              <a:solidFill>
                <a:srgbClr val="222222"/>
              </a:solidFill>
              <a:latin typeface="Roboto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防脱锁扣，</a:t>
            </a:r>
            <a:r>
              <a:rPr lang="zh-CN" altLang="en-US" sz="1600" dirty="0">
                <a:solidFill>
                  <a:srgbClr val="222222"/>
                </a:solidFill>
                <a:latin typeface="Roboto" panose="02000000000000000000" pitchFamily="2" charset="0"/>
              </a:rPr>
              <a:t>多种接头形式</a:t>
            </a:r>
            <a:r>
              <a:rPr lang="zh-CN" altLang="en-US" sz="1200" dirty="0">
                <a:solidFill>
                  <a:srgbClr val="222222"/>
                </a:solidFill>
                <a:latin typeface="Roboto" panose="02000000000000000000" pitchFamily="2" charset="0"/>
              </a:rPr>
              <a:t>（垂直，水平，弯转）</a:t>
            </a:r>
            <a:endParaRPr lang="en-US" altLang="zh-CN" sz="1600" dirty="0">
              <a:solidFill>
                <a:srgbClr val="222222"/>
              </a:solidFill>
              <a:latin typeface="Roboto" panose="02000000000000000000" pitchFamily="2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AE47383-1326-41C5-8070-C28BE7B64346}"/>
              </a:ext>
            </a:extLst>
          </p:cNvPr>
          <p:cNvGrpSpPr/>
          <p:nvPr/>
        </p:nvGrpSpPr>
        <p:grpSpPr>
          <a:xfrm>
            <a:off x="688149" y="3314951"/>
            <a:ext cx="4021550" cy="2952953"/>
            <a:chOff x="869633" y="3272134"/>
            <a:chExt cx="4021550" cy="2952953"/>
          </a:xfrm>
        </p:grpSpPr>
        <p:pic>
          <p:nvPicPr>
            <p:cNvPr id="11" name="Picture 6" descr="-104 SFF-8654 Slim SAS转F-8639 U.2接口转接线 接NVME SSD电脑-阿里巴巴">
              <a:extLst>
                <a:ext uri="{FF2B5EF4-FFF2-40B4-BE49-F238E27FC236}">
                  <a16:creationId xmlns:a16="http://schemas.microsoft.com/office/drawing/2014/main" id="{E98E5681-3F6C-49DE-A81D-0A0DF443A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8950" y="4363630"/>
              <a:ext cx="1861457" cy="1861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CB-S0047|Slim SAS 4i (SFF-8654) plug to Slim SAS 4i (SFF-8654) Right Angle plug 85ohm Cable (CB-S0047)">
              <a:extLst>
                <a:ext uri="{FF2B5EF4-FFF2-40B4-BE49-F238E27FC236}">
                  <a16:creationId xmlns:a16="http://schemas.microsoft.com/office/drawing/2014/main" id="{459D25D4-A7C7-4B8D-9115-BB388EA45B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442" y="3272134"/>
              <a:ext cx="1964741" cy="1571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Amphenol Slim SAS 4i SFF-8654 连接器 U10-C038-200T-阿里巴巴">
              <a:extLst>
                <a:ext uri="{FF2B5EF4-FFF2-40B4-BE49-F238E27FC236}">
                  <a16:creationId xmlns:a16="http://schemas.microsoft.com/office/drawing/2014/main" id="{A18979A8-A99E-40F1-9465-F227CF157E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9" t="15643" r="12636" b="29717"/>
            <a:stretch/>
          </p:blipFill>
          <p:spPr bwMode="auto">
            <a:xfrm>
              <a:off x="869633" y="5164466"/>
              <a:ext cx="1563683" cy="1060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安费诺SFF-8654 Slim SAS 4i V/T连接器(U10-D038-200T)代理商-东莞市林诚塑胶电子有限公司">
              <a:extLst>
                <a:ext uri="{FF2B5EF4-FFF2-40B4-BE49-F238E27FC236}">
                  <a16:creationId xmlns:a16="http://schemas.microsoft.com/office/drawing/2014/main" id="{F63CACE5-3A44-46B8-8D57-795344F0CB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82" t="20071" r="22989" b="28272"/>
            <a:stretch/>
          </p:blipFill>
          <p:spPr bwMode="auto">
            <a:xfrm>
              <a:off x="869633" y="3272134"/>
              <a:ext cx="1755507" cy="1579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B9D984C2-1247-4F55-BA04-A84AA0F580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9831" y="1311779"/>
            <a:ext cx="4019267" cy="464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36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基于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的可扩展读出电子学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04E935C-C174-4C8B-B26F-2A9F7DB5712E}"/>
              </a:ext>
            </a:extLst>
          </p:cNvPr>
          <p:cNvSpPr txBox="1"/>
          <p:nvPr/>
        </p:nvSpPr>
        <p:spPr>
          <a:xfrm>
            <a:off x="403489" y="1340931"/>
            <a:ext cx="5844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FE-Link STK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：可堆叠的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FMC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子卡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ea typeface="华文楷体" panose="0201060004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09ECCF4-CB48-42DF-B837-6AAAAE6E5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0" b="89914" l="1465" r="91032">
                        <a14:foregroundMark x1="64654" y1="52776" x2="71864" y2="55668"/>
                        <a14:foregroundMark x1="37866" y1="30023" x2="43669" y2="30023"/>
                        <a14:foregroundMark x1="34936" y1="84050" x2="50879" y2="83190"/>
                        <a14:foregroundMark x1="50879" y1="83190" x2="66002" y2="86474"/>
                        <a14:foregroundMark x1="66002" y1="86474" x2="75733" y2="86474"/>
                        <a14:foregroundMark x1="75733" y1="86474" x2="85229" y2="86474"/>
                        <a14:foregroundMark x1="85229" y1="86474" x2="91090" y2="86161"/>
                        <a14:foregroundMark x1="91090" y1="86161" x2="89215" y2="26583"/>
                        <a14:foregroundMark x1="39449" y1="73651" x2="24091" y2="73964"/>
                        <a14:foregroundMark x1="42907" y1="55825" x2="25029" y2="56763"/>
                        <a14:foregroundMark x1="30598" y1="38311" x2="25088" y2="38233"/>
                        <a14:foregroundMark x1="21688" y1="39249" x2="1465" y2="40891"/>
                        <a14:foregroundMark x1="22274" y1="33385" x2="22509" y2="34246"/>
                        <a14:foregroundMark x1="31712" y1="30571" x2="33411" y2="30727"/>
                        <a14:foregroundMark x1="30891" y1="30258" x2="31184" y2="31900"/>
                        <a14:foregroundMark x1="16530" y1="79984" x2="21864" y2="79672"/>
                        <a14:foregroundMark x1="31301" y1="82252" x2="32474" y2="83346"/>
                        <a14:foregroundMark x1="31243" y1="83894" x2="32298" y2="83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3" y="1570234"/>
            <a:ext cx="2460167" cy="184440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A1204B9-E975-4816-9A71-BCB22DADEA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0" b="89914" l="2931" r="91442">
                        <a14:foregroundMark x1="30950" y1="54261" x2="30657" y2="61376"/>
                        <a14:foregroundMark x1="30657" y1="61376" x2="30832" y2="62080"/>
                        <a14:foregroundMark x1="33880" y1="32056" x2="33470" y2="38858"/>
                        <a14:foregroundMark x1="36518" y1="32369" x2="42673" y2="32213"/>
                        <a14:foregroundMark x1="42673" y1="32213" x2="54045" y2="32213"/>
                        <a14:foregroundMark x1="37222" y1="86317" x2="63306" y2="90461"/>
                        <a14:foregroundMark x1="63306" y1="90461" x2="85404" y2="89054"/>
                        <a14:foregroundMark x1="85404" y1="89054" x2="89039" y2="81235"/>
                        <a14:foregroundMark x1="89039" y1="81235" x2="91442" y2="64816"/>
                        <a14:foregroundMark x1="91442" y1="64816" x2="87925" y2="35887"/>
                        <a14:foregroundMark x1="27902" y1="70758" x2="7210" y2="72009"/>
                        <a14:foregroundMark x1="27902" y1="58718" x2="8030" y2="59265"/>
                        <a14:foregroundMark x1="16940" y1="46130" x2="2931" y2="46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206"/>
          <a:stretch/>
        </p:blipFill>
        <p:spPr>
          <a:xfrm>
            <a:off x="3541357" y="1739568"/>
            <a:ext cx="2664208" cy="167017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32D95B2-7D33-4B29-B118-058346F5246D}"/>
              </a:ext>
            </a:extLst>
          </p:cNvPr>
          <p:cNvSpPr txBox="1"/>
          <p:nvPr/>
        </p:nvSpPr>
        <p:spPr>
          <a:xfrm>
            <a:off x="5932303" y="2322313"/>
            <a:ext cx="27355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CUTE-WR-A7 + FE-</a:t>
            </a:r>
            <a:r>
              <a:rPr lang="en-US" altLang="zh-CN" dirty="0" err="1"/>
              <a:t>Link_STK</a:t>
            </a:r>
            <a:r>
              <a:rPr lang="zh-CN" altLang="en-US" dirty="0"/>
              <a:t>，堆叠成双高的</a:t>
            </a:r>
            <a:r>
              <a:rPr lang="en-US" altLang="zh-CN" dirty="0"/>
              <a:t>FMC</a:t>
            </a:r>
            <a:r>
              <a:rPr lang="zh-CN" altLang="en-US" dirty="0"/>
              <a:t>模组</a:t>
            </a:r>
            <a:endParaRPr lang="en-US" altLang="zh-CN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6485897-2EDF-4A77-B784-B867253F31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3" t="27068" r="5833" b="15332"/>
          <a:stretch/>
        </p:blipFill>
        <p:spPr>
          <a:xfrm>
            <a:off x="534006" y="3765765"/>
            <a:ext cx="1701225" cy="110749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4784E3-F4AC-4EBF-9479-D9A27E4AF4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t="15329" r="1583" b="8854"/>
          <a:stretch/>
        </p:blipFill>
        <p:spPr>
          <a:xfrm>
            <a:off x="2487670" y="3766566"/>
            <a:ext cx="2894191" cy="178902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42665BF-7475-4FFD-A45E-D33254D01AAA}"/>
              </a:ext>
            </a:extLst>
          </p:cNvPr>
          <p:cNvSpPr txBox="1"/>
          <p:nvPr/>
        </p:nvSpPr>
        <p:spPr>
          <a:xfrm>
            <a:off x="346928" y="4937891"/>
            <a:ext cx="1901420" cy="1107996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1100" dirty="0"/>
              <a:t>配置，同步，处理，存储，上传等功能</a:t>
            </a:r>
            <a:endParaRPr lang="en-US" altLang="zh-CN" sz="1100" dirty="0"/>
          </a:p>
          <a:p>
            <a:pPr algn="ctr"/>
            <a:r>
              <a:rPr lang="zh-CN" altLang="en-US" sz="1100" b="1" dirty="0"/>
              <a:t>全部由</a:t>
            </a:r>
            <a:r>
              <a:rPr lang="en-US" altLang="zh-CN" sz="1100" b="1" dirty="0"/>
              <a:t>Cute-WR-A7</a:t>
            </a:r>
            <a:r>
              <a:rPr lang="zh-CN" altLang="en-US" sz="1100" b="1" dirty="0"/>
              <a:t>完成</a:t>
            </a:r>
            <a:endParaRPr lang="en-US" altLang="zh-CN" sz="1100" b="1" dirty="0"/>
          </a:p>
          <a:p>
            <a:pPr algn="ctr"/>
            <a:r>
              <a:rPr lang="zh-CN" altLang="en-US" sz="1100" dirty="0"/>
              <a:t>多个分布式模块独立工作，利用</a:t>
            </a:r>
            <a:r>
              <a:rPr lang="en-US" altLang="zh-CN" sz="1100" dirty="0"/>
              <a:t>WR</a:t>
            </a:r>
            <a:r>
              <a:rPr lang="zh-CN" altLang="en-US" sz="1100" dirty="0"/>
              <a:t>网络实现时间同步和频率谐振</a:t>
            </a:r>
            <a:endParaRPr lang="en-US" altLang="zh-CN" sz="11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2AEBFD-EFA1-4268-91A8-54E13B27BB2E}"/>
              </a:ext>
            </a:extLst>
          </p:cNvPr>
          <p:cNvSpPr txBox="1"/>
          <p:nvPr/>
        </p:nvSpPr>
        <p:spPr>
          <a:xfrm>
            <a:off x="2467019" y="5553590"/>
            <a:ext cx="2935491" cy="600164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1100" dirty="0"/>
              <a:t>配置，同步，处理，存储，上传功能</a:t>
            </a:r>
            <a:endParaRPr lang="en-US" altLang="zh-CN" sz="1100" dirty="0"/>
          </a:p>
          <a:p>
            <a:pPr algn="ctr"/>
            <a:r>
              <a:rPr lang="zh-CN" altLang="en-US" sz="1100" b="1" dirty="0"/>
              <a:t>由</a:t>
            </a:r>
            <a:r>
              <a:rPr lang="en-US" altLang="zh-CN" sz="1100" b="1" dirty="0"/>
              <a:t>Cute-WR-A7</a:t>
            </a:r>
            <a:r>
              <a:rPr lang="zh-CN" altLang="en-US" sz="1100" b="1" dirty="0"/>
              <a:t>和商业载板分担</a:t>
            </a:r>
            <a:endParaRPr lang="en-US" altLang="zh-CN" sz="1100" b="1" dirty="0"/>
          </a:p>
          <a:p>
            <a:pPr algn="ctr"/>
            <a:r>
              <a:rPr lang="zh-CN" altLang="en-US" sz="1100" dirty="0"/>
              <a:t>充分发挥商业载板的处理</a:t>
            </a:r>
            <a:r>
              <a:rPr lang="en-US" altLang="zh-CN" sz="1100" dirty="0"/>
              <a:t>/</a:t>
            </a:r>
            <a:r>
              <a:rPr lang="zh-CN" altLang="en-US" sz="1100" dirty="0"/>
              <a:t>存储</a:t>
            </a:r>
            <a:r>
              <a:rPr lang="en-US" altLang="zh-CN" sz="1100" dirty="0"/>
              <a:t>/</a:t>
            </a:r>
            <a:r>
              <a:rPr lang="zh-CN" altLang="en-US" sz="1100" dirty="0"/>
              <a:t>通信能力</a:t>
            </a:r>
            <a:endParaRPr lang="en-US" altLang="zh-CN" sz="11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ECFEC15-302E-4E54-B349-F00D8FB1459A}"/>
              </a:ext>
            </a:extLst>
          </p:cNvPr>
          <p:cNvSpPr txBox="1"/>
          <p:nvPr/>
        </p:nvSpPr>
        <p:spPr>
          <a:xfrm>
            <a:off x="5521301" y="5547201"/>
            <a:ext cx="3275772" cy="769441"/>
          </a:xfrm>
          <a:prstGeom prst="rect">
            <a:avLst/>
          </a:prstGeom>
          <a:noFill/>
          <a:ln w="12700"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1100" dirty="0"/>
              <a:t>配置，管理，数据处理，存储，上传功能</a:t>
            </a:r>
            <a:endParaRPr lang="en-US" altLang="zh-CN" sz="1100" dirty="0"/>
          </a:p>
          <a:p>
            <a:pPr algn="ctr"/>
            <a:r>
              <a:rPr lang="zh-CN" altLang="en-US" sz="1100" b="1" dirty="0"/>
              <a:t>由</a:t>
            </a:r>
            <a:r>
              <a:rPr lang="en-US" altLang="zh-CN" sz="1100" b="1" dirty="0"/>
              <a:t>Cute-WR-A7</a:t>
            </a:r>
            <a:r>
              <a:rPr lang="zh-CN" altLang="en-US" sz="1100" b="1" dirty="0"/>
              <a:t>和</a:t>
            </a:r>
            <a:r>
              <a:rPr lang="en-US" altLang="zh-CN" sz="1100" b="1" dirty="0" err="1"/>
              <a:t>xTCA</a:t>
            </a:r>
            <a:r>
              <a:rPr lang="en-US" altLang="zh-CN" sz="1100" b="1" dirty="0"/>
              <a:t>/VME/PXI/VPX</a:t>
            </a:r>
            <a:r>
              <a:rPr lang="zh-CN" altLang="en-US" sz="1100" b="1" dirty="0"/>
              <a:t>等载板分担</a:t>
            </a:r>
            <a:endParaRPr lang="en-US" altLang="zh-CN" sz="1100" b="1" dirty="0"/>
          </a:p>
          <a:p>
            <a:pPr algn="ctr"/>
            <a:r>
              <a:rPr lang="zh-CN" altLang="en-US" sz="1100" dirty="0"/>
              <a:t>多载板利用机箱内部同步机制，或者使用</a:t>
            </a:r>
            <a:r>
              <a:rPr lang="en-US" altLang="zh-CN" sz="1100" dirty="0"/>
              <a:t>Cute-WR-A7</a:t>
            </a:r>
            <a:r>
              <a:rPr lang="zh-CN" altLang="en-US" sz="1100" dirty="0"/>
              <a:t>实现同步</a:t>
            </a:r>
            <a:endParaRPr lang="en-US" altLang="zh-CN" sz="11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AB4CFA5-04AE-4C61-9FB7-305578215570}"/>
              </a:ext>
            </a:extLst>
          </p:cNvPr>
          <p:cNvSpPr txBox="1"/>
          <p:nvPr/>
        </p:nvSpPr>
        <p:spPr>
          <a:xfrm>
            <a:off x="632415" y="3396433"/>
            <a:ext cx="1530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</a:rPr>
              <a:t>单</a:t>
            </a:r>
            <a:r>
              <a:rPr lang="en-US" altLang="zh-CN" dirty="0">
                <a:solidFill>
                  <a:schemeClr val="accent1"/>
                </a:solidFill>
              </a:rPr>
              <a:t>/</a:t>
            </a:r>
            <a:r>
              <a:rPr lang="zh-CN" altLang="en-US" dirty="0">
                <a:solidFill>
                  <a:schemeClr val="accent1"/>
                </a:solidFill>
              </a:rPr>
              <a:t>多模块</a:t>
            </a:r>
            <a:endParaRPr lang="en-US" altLang="zh-CN" dirty="0">
              <a:solidFill>
                <a:schemeClr val="accent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6E7FC0D-B919-40E3-9BAF-16B59CDF94B2}"/>
              </a:ext>
            </a:extLst>
          </p:cNvPr>
          <p:cNvSpPr txBox="1"/>
          <p:nvPr/>
        </p:nvSpPr>
        <p:spPr>
          <a:xfrm>
            <a:off x="3466633" y="3409563"/>
            <a:ext cx="1008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</a:rPr>
              <a:t>单载板</a:t>
            </a:r>
            <a:endParaRPr lang="en-US" altLang="zh-CN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5DBF5F7-0E10-4CEE-8381-3914A2C7848A}"/>
              </a:ext>
            </a:extLst>
          </p:cNvPr>
          <p:cNvSpPr txBox="1"/>
          <p:nvPr/>
        </p:nvSpPr>
        <p:spPr>
          <a:xfrm>
            <a:off x="6769499" y="3413280"/>
            <a:ext cx="966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</a:rPr>
              <a:t>多载板</a:t>
            </a:r>
            <a:endParaRPr lang="en-US" altLang="zh-CN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951DC2F-0BEB-438B-9B5E-A7827347990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7491" r="4750" b="16569"/>
          <a:stretch/>
        </p:blipFill>
        <p:spPr>
          <a:xfrm>
            <a:off x="5706473" y="3766168"/>
            <a:ext cx="2935491" cy="178742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5D6C4B8A-4959-4B98-A0CC-7AE418AE2167}"/>
              </a:ext>
            </a:extLst>
          </p:cNvPr>
          <p:cNvSpPr txBox="1"/>
          <p:nvPr/>
        </p:nvSpPr>
        <p:spPr>
          <a:xfrm rot="534079">
            <a:off x="6421542" y="4674416"/>
            <a:ext cx="19393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标准载板</a:t>
            </a:r>
            <a:endParaRPr lang="en-US" altLang="zh-CN" sz="2000" dirty="0">
              <a:solidFill>
                <a:schemeClr val="bg1"/>
              </a:solidFill>
            </a:endParaRPr>
          </a:p>
          <a:p>
            <a:pPr algn="ctr"/>
            <a:r>
              <a:rPr lang="en-US" altLang="zh-CN" sz="2000" dirty="0" err="1">
                <a:solidFill>
                  <a:schemeClr val="bg1"/>
                </a:solidFill>
              </a:rPr>
              <a:t>xTCA</a:t>
            </a:r>
            <a:r>
              <a:rPr lang="en-US" altLang="zh-CN" sz="2000" dirty="0">
                <a:solidFill>
                  <a:schemeClr val="bg1"/>
                </a:solidFill>
              </a:rPr>
              <a:t>/VME/VPX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A69A1BB-19D6-47A3-AC6B-E20F110B9FD3}"/>
              </a:ext>
            </a:extLst>
          </p:cNvPr>
          <p:cNvSpPr txBox="1"/>
          <p:nvPr/>
        </p:nvSpPr>
        <p:spPr>
          <a:xfrm>
            <a:off x="782771" y="4528636"/>
            <a:ext cx="12299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</a:rPr>
              <a:t>供电底板</a:t>
            </a:r>
            <a:endParaRPr lang="en-US" altLang="zh-CN" sz="1200" dirty="0">
              <a:solidFill>
                <a:schemeClr val="bg1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CDE8160-3DD6-4292-9F38-16B9EA9A69E2}"/>
              </a:ext>
            </a:extLst>
          </p:cNvPr>
          <p:cNvSpPr txBox="1"/>
          <p:nvPr/>
        </p:nvSpPr>
        <p:spPr>
          <a:xfrm rot="349473">
            <a:off x="3874535" y="4828304"/>
            <a:ext cx="12299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</a:rPr>
              <a:t>商业载板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38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基于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的可扩展读出电子学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AA6680A-1EA6-4F3E-AF6D-6D748F3A9D77}"/>
              </a:ext>
            </a:extLst>
          </p:cNvPr>
          <p:cNvSpPr txBox="1"/>
          <p:nvPr/>
        </p:nvSpPr>
        <p:spPr>
          <a:xfrm>
            <a:off x="315984" y="1222035"/>
            <a:ext cx="8667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+mn-ea"/>
              </a:rPr>
              <a:t>原理样机测试</a:t>
            </a:r>
            <a:endParaRPr lang="en-US" altLang="zh-CN" sz="2800" b="1" dirty="0">
              <a:latin typeface="+mn-ea"/>
            </a:endParaRP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altLang="zh-CN" sz="1600" dirty="0"/>
              <a:t>1 WASA-FE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altLang="zh-CN" sz="1600" dirty="0"/>
              <a:t>1 </a:t>
            </a:r>
            <a:r>
              <a:rPr lang="en-US" altLang="zh-CN" sz="1600" dirty="0" err="1"/>
              <a:t>FELink_STK</a:t>
            </a:r>
            <a:endParaRPr lang="en-US" altLang="zh-CN" sz="1600" dirty="0"/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altLang="zh-CN" sz="1600" dirty="0"/>
              <a:t>1 CUTE-WR-A7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r>
              <a:rPr lang="en-US" altLang="zh-CN" sz="1600" dirty="0"/>
              <a:t>1 WRS</a:t>
            </a:r>
          </a:p>
          <a:p>
            <a:pPr marL="671513" lvl="1" indent="-214313">
              <a:buFont typeface="Arial" panose="020B0604020202020204" pitchFamily="34" charset="0"/>
              <a:buChar char="•"/>
            </a:pPr>
            <a:endParaRPr lang="zh-CN" altLang="en-US" sz="16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36B8B27-B1A5-4535-88AA-01F390B242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0135" y="3777183"/>
            <a:ext cx="1788287" cy="238531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C690E80-2147-4EAF-B477-C8654A220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36" y="4058800"/>
            <a:ext cx="2385316" cy="17889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F76B71E-CFBE-4688-938D-1A38E123B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189" y="3108985"/>
            <a:ext cx="3643490" cy="6400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5ED061E-4130-4D29-83A2-DB162BC009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52" y="1090900"/>
            <a:ext cx="3600000" cy="270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AFD3E6-D955-4EE6-9A6D-C66B5BFDFA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1" t="8589" r="6789" b="47973"/>
          <a:stretch/>
        </p:blipFill>
        <p:spPr>
          <a:xfrm>
            <a:off x="5544000" y="4021658"/>
            <a:ext cx="3600000" cy="206205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24B9883-26E7-4D55-BE76-FF833A9771C5}"/>
              </a:ext>
            </a:extLst>
          </p:cNvPr>
          <p:cNvSpPr txBox="1"/>
          <p:nvPr/>
        </p:nvSpPr>
        <p:spPr>
          <a:xfrm>
            <a:off x="6052046" y="6077407"/>
            <a:ext cx="252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数字梯形输出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A7AC96F-6AEC-4F80-BE52-00D168D8982A}"/>
              </a:ext>
            </a:extLst>
          </p:cNvPr>
          <p:cNvSpPr txBox="1"/>
          <p:nvPr/>
        </p:nvSpPr>
        <p:spPr>
          <a:xfrm>
            <a:off x="6140937" y="3841868"/>
            <a:ext cx="252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模拟前端输出</a:t>
            </a:r>
          </a:p>
        </p:txBody>
      </p:sp>
    </p:spTree>
    <p:extLst>
      <p:ext uri="{BB962C8B-B14F-4D97-AF65-F5344CB8AC3E}">
        <p14:creationId xmlns:p14="http://schemas.microsoft.com/office/powerpoint/2010/main" val="3525915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目录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0" y="1286016"/>
            <a:ext cx="9144000" cy="29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5334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背景简介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895350" indent="-5334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WASA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芯片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895350" indent="-5334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可扩展读出电子学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895350" indent="-5334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总结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24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总结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0" y="1286018"/>
            <a:ext cx="9144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533400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WASA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芯片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116205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16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通道低功耗读出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ASIC</a:t>
            </a:r>
          </a:p>
          <a:p>
            <a:pPr marL="116205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4.94 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mW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en-US" altLang="zh-CN" sz="20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ch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@ 40 MHz</a:t>
            </a:r>
          </a:p>
          <a:p>
            <a:pPr marL="116205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ENC =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569 e+14.8 e/pF @ gain=10 mV/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162050" lvl="1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数字梯形滤波器</a:t>
            </a:r>
            <a:endParaRPr lang="en-US" altLang="zh-CN" sz="2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895350" indent="-53340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lang="en-US" altLang="zh-CN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WASA</a:t>
            </a: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的可扩展读出电子学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116205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WASA-FE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前端：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64ch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片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WASA</a:t>
            </a:r>
            <a:endParaRPr lang="zh-CN" altLang="en-US" sz="2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116205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FE-Link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SFF-8654</a:t>
            </a:r>
          </a:p>
          <a:p>
            <a:pPr marL="116205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FE-Link STK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：可堆叠的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FMC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子卡</a:t>
            </a:r>
          </a:p>
          <a:p>
            <a:pPr marL="1162050" lvl="1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532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9C18A78-C1DA-4A9A-84B2-46D25B6448B6}"/>
              </a:ext>
            </a:extLst>
          </p:cNvPr>
          <p:cNvSpPr txBox="1"/>
          <p:nvPr/>
        </p:nvSpPr>
        <p:spPr>
          <a:xfrm>
            <a:off x="1499721" y="5719483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日，西安</a:t>
            </a:r>
          </a:p>
        </p:txBody>
      </p:sp>
      <p:sp>
        <p:nvSpPr>
          <p:cNvPr id="6" name="文本框 4">
            <a:extLst>
              <a:ext uri="{FF2B5EF4-FFF2-40B4-BE49-F238E27FC236}">
                <a16:creationId xmlns:a16="http://schemas.microsoft.com/office/drawing/2014/main" id="{24FF6EE7-F08A-4425-8F79-9EC5E367362E}"/>
              </a:ext>
            </a:extLst>
          </p:cNvPr>
          <p:cNvSpPr txBox="1"/>
          <p:nvPr/>
        </p:nvSpPr>
        <p:spPr>
          <a:xfrm>
            <a:off x="585787" y="2968398"/>
            <a:ext cx="77581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欢迎大家批评指正！</a:t>
            </a:r>
          </a:p>
        </p:txBody>
      </p:sp>
    </p:spTree>
    <p:extLst>
      <p:ext uri="{BB962C8B-B14F-4D97-AF65-F5344CB8AC3E}">
        <p14:creationId xmlns:p14="http://schemas.microsoft.com/office/powerpoint/2010/main" val="3759289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芯片测试结果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A134E3B-81D6-43DE-A3E8-49C29D59548F}"/>
              </a:ext>
            </a:extLst>
          </p:cNvPr>
          <p:cNvSpPr txBox="1"/>
          <p:nvPr/>
        </p:nvSpPr>
        <p:spPr>
          <a:xfrm>
            <a:off x="434851" y="1334857"/>
            <a:ext cx="659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Transient Waveforms of different channels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8F0253C-65FF-4166-82B1-663AE1B7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192"/>
            <a:ext cx="91440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67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芯片测试结果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96CDA42-EE35-40D2-A345-922E214F2235}"/>
              </a:ext>
            </a:extLst>
          </p:cNvPr>
          <p:cNvSpPr txBox="1"/>
          <p:nvPr/>
        </p:nvSpPr>
        <p:spPr>
          <a:xfrm>
            <a:off x="434847" y="1334857"/>
            <a:ext cx="4535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Non-Linearity: INL&lt; 0.28%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962DF3A-CE5E-4583-9E53-EABC14F55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798363"/>
            <a:ext cx="3933239" cy="26221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1280CE6-881D-4E81-B65F-8CA7CF44A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243" y="2276475"/>
            <a:ext cx="5244063" cy="349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53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芯片测试结果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28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E131FFF-D967-459D-BB74-B774270C0549}"/>
              </a:ext>
            </a:extLst>
          </p:cNvPr>
          <p:cNvSpPr txBox="1"/>
          <p:nvPr/>
        </p:nvSpPr>
        <p:spPr>
          <a:xfrm>
            <a:off x="434851" y="1334857"/>
            <a:ext cx="79731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@ 10mV/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 = 569 e+14.8 e/pF @ rising time = 0.6 </a:t>
            </a:r>
            <a:r>
              <a:rPr lang="en-US" altLang="zh-CN" sz="2800" dirty="0" err="1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and flat top time = 0.2 </a:t>
            </a:r>
            <a:r>
              <a:rPr lang="en-US" altLang="zh-CN" sz="2800" dirty="0" err="1"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DBB07CE-80CB-4652-B6F2-2503D4E4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288"/>
            <a:ext cx="4262698" cy="31970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CDA5C57-0BD8-4CF0-A311-35524A2631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7"/>
          <a:stretch/>
        </p:blipFill>
        <p:spPr>
          <a:xfrm>
            <a:off x="4074332" y="2801885"/>
            <a:ext cx="5016978" cy="357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96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芯片测试结果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29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BACD18C-3198-4052-B488-81A9BAB6731E}"/>
              </a:ext>
            </a:extLst>
          </p:cNvPr>
          <p:cNvSpPr txBox="1"/>
          <p:nvPr/>
        </p:nvSpPr>
        <p:spPr>
          <a:xfrm>
            <a:off x="434849" y="1334857"/>
            <a:ext cx="469391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CFD Timing @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Vth = 0.4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CR-RC shaping time = 160 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600 ns,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200 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jitter &lt; 3 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walk &lt; 15 ns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3EDA89A-1D99-4247-8ACD-50D03DBF7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43" y="3512705"/>
            <a:ext cx="4082144" cy="27214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F8C3D11-3176-4EE5-9927-133958C9F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24" y="3489613"/>
            <a:ext cx="4082145" cy="27214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EF64E63-FA7C-46BB-86A2-7753DAA6B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77" y="1080420"/>
            <a:ext cx="3603858" cy="240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75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背景简介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81FA2B99-F843-40C3-B27B-7D3C85B02F51}"/>
              </a:ext>
            </a:extLst>
          </p:cNvPr>
          <p:cNvSpPr txBox="1">
            <a:spLocks/>
          </p:cNvSpPr>
          <p:nvPr/>
        </p:nvSpPr>
        <p:spPr>
          <a:xfrm>
            <a:off x="-181443" y="4585042"/>
            <a:ext cx="9144000" cy="157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4000" algn="just">
              <a:defRPr/>
            </a:pPr>
            <a:r>
              <a:rPr lang="en-US" altLang="zh-CN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TPC </a:t>
            </a:r>
            <a:r>
              <a:rPr lang="zh-CN" altLang="en-US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可以提供大体积高精度 </a:t>
            </a:r>
            <a:r>
              <a:rPr lang="en-US" altLang="zh-CN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3D </a:t>
            </a:r>
            <a:r>
              <a:rPr lang="zh-CN" altLang="en-US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轨迹测量</a:t>
            </a:r>
          </a:p>
          <a:p>
            <a:pPr marL="684000" algn="just">
              <a:defRPr/>
            </a:pPr>
            <a:r>
              <a:rPr lang="zh-CN" altLang="en-US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高空间分辨率</a:t>
            </a:r>
            <a:r>
              <a:rPr lang="en-US" altLang="zh-CN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小焊盘（例如 </a:t>
            </a:r>
            <a:r>
              <a:rPr lang="en-US" altLang="zh-CN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 mm x 6mm</a:t>
            </a:r>
            <a:r>
              <a:rPr lang="zh-CN" altLang="en-US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产生 </a:t>
            </a:r>
            <a:r>
              <a:rPr lang="en-US" altLang="zh-CN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~100 </a:t>
            </a:r>
            <a:r>
              <a:rPr lang="zh-CN" altLang="en-US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万个读出电子通道</a:t>
            </a:r>
          </a:p>
          <a:p>
            <a:pPr marL="684000" algn="just">
              <a:defRPr/>
            </a:pPr>
            <a:r>
              <a:rPr lang="zh-CN" altLang="en-US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工作在</a:t>
            </a:r>
            <a:r>
              <a: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连续模式</a:t>
            </a:r>
            <a:r>
              <a:rPr lang="zh-CN" altLang="en-US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低功耗</a:t>
            </a:r>
            <a:r>
              <a:rPr lang="zh-CN" altLang="en-US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读出电子学</a:t>
            </a:r>
            <a:endParaRPr lang="en-US" altLang="zh-CN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684000" algn="just">
              <a:defRPr/>
            </a:pPr>
            <a:r>
              <a:rPr lang="zh-CN" altLang="en-US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低功耗要求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&lt;10mW/</a:t>
            </a:r>
            <a:r>
              <a:rPr lang="en-US" altLang="zh-CN" sz="180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</a:t>
            </a:r>
            <a:endParaRPr lang="en-US" altLang="zh-CN" sz="18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zh-CN" sz="1600" dirty="0">
              <a:solidFill>
                <a:sysClr val="windowText" lastClr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DA1F2B8-E60D-4E55-A3D1-BD431C832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1094331"/>
            <a:ext cx="4101737" cy="35224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2E13551E-1AB8-4764-835B-0EA11B11CA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4493593"/>
                  </p:ext>
                </p:extLst>
              </p:nvPr>
            </p:nvGraphicFramePr>
            <p:xfrm>
              <a:off x="4015648" y="1096383"/>
              <a:ext cx="5112568" cy="3258654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2515781">
                      <a:extLst>
                        <a:ext uri="{9D8B030D-6E8A-4147-A177-3AD203B41FA5}">
                          <a16:colId xmlns:a16="http://schemas.microsoft.com/office/drawing/2014/main" val="1533830091"/>
                        </a:ext>
                      </a:extLst>
                    </a:gridCol>
                    <a:gridCol w="2596787">
                      <a:extLst>
                        <a:ext uri="{9D8B030D-6E8A-4147-A177-3AD203B41FA5}">
                          <a16:colId xmlns:a16="http://schemas.microsoft.com/office/drawing/2014/main" val="2463090125"/>
                        </a:ext>
                      </a:extLst>
                    </a:gridCol>
                  </a:tblGrid>
                  <a:tr h="289001">
                    <a:tc>
                      <a:txBody>
                        <a:bodyPr/>
                        <a:lstStyle/>
                        <a:p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Momentum resolution (B=3.5T)</a:t>
                          </a: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zh-CN" altLang="en-US" sz="1200" b="1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𝜹</m:t>
                              </m:r>
                              <m:r>
                                <a:rPr lang="en-US" altLang="zh-CN" sz="1200" b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f>
                                <m:fPr>
                                  <m:type m:val="skw"/>
                                  <m:ctrlPr>
                                    <a:rPr lang="en-US" altLang="zh-CN" sz="12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2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sz="1200" b="1" i="1" kern="120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200" b="1" i="1" kern="120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altLang="zh-CN" sz="1200" b="1" i="1" kern="120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𝒕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zh-CN" sz="1200" b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≈</m:t>
                              </m:r>
                              <m:sSup>
                                <m:sSupPr>
                                  <m:ctrlPr>
                                    <a:rPr lang="en-US" altLang="zh-CN" sz="12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2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altLang="zh-CN" sz="1200" b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lang="en-US" altLang="zh-CN" sz="12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sup>
                              </m:sSup>
                              <m:r>
                                <a:rPr lang="en-US" altLang="zh-CN" sz="1200" b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/</m:t>
                              </m:r>
                              <m:r>
                                <a:rPr lang="en-US" altLang="zh-CN" sz="1200" b="1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𝑮𝒆𝑽</m:t>
                              </m:r>
                              <m:r>
                                <a:rPr lang="en-US" altLang="zh-CN" sz="1200" b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/</m:t>
                              </m:r>
                              <m:r>
                                <a:rPr lang="en-US" altLang="zh-CN" sz="1200" b="1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𝒄</m:t>
                              </m:r>
                              <m:r>
                                <a:rPr lang="en-US" altLang="zh-CN" sz="1200" b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oMath>
                          </a14:m>
                          <a:r>
                            <a:rPr lang="zh-CN" altLang="en-US" sz="12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469175"/>
                      </a:ext>
                    </a:extLst>
                  </a:tr>
                  <a:tr h="289001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𝑝𝑜𝑖𝑛𝑡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l-GR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𝛷</m:t>
                              </m:r>
                            </m:oMath>
                          </a14:m>
                          <a:endParaRPr lang="zh-CN" altLang="en-US" sz="12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&lt;100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zh-CN" altLang="en-US" sz="1200" smtClean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20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oMath>
                          </a14:m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03926928"/>
                      </a:ext>
                    </a:extLst>
                  </a:tr>
                  <a:tr h="289001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40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𝑝𝑜𝑖𝑛𝑡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𝑟𝑧</m:t>
                              </m:r>
                            </m:oMath>
                          </a14:m>
                          <a:endParaRPr lang="zh-CN" altLang="en-US" sz="140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0.4-1.4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mm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0914134"/>
                      </a:ext>
                    </a:extLst>
                  </a:tr>
                  <a:tr h="28900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Inner radius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329 mm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2682640"/>
                      </a:ext>
                    </a:extLst>
                  </a:tr>
                  <a:tr h="28900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Outer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radius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1800 mm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7184562"/>
                      </a:ext>
                    </a:extLst>
                  </a:tr>
                  <a:tr h="28900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Drift length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2350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mm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8403959"/>
                      </a:ext>
                    </a:extLst>
                  </a:tr>
                  <a:tr h="40381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TPC material budget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zh-CN" altLang="en-US" sz="1200" i="1" smtClean="0">
                                  <a:latin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0.05</m:t>
                              </m:r>
                              <m:sSub>
                                <m:sSub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incl.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field cage</a:t>
                          </a:r>
                          <a:endParaRPr lang="en-US" altLang="zh-CN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&lt;0.25</m:t>
                              </m:r>
                              <m:sSub>
                                <m:sSub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for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readout endcap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7696308"/>
                      </a:ext>
                    </a:extLst>
                  </a:tr>
                  <a:tr h="28900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Pad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pitch/no. </a:t>
                          </a:r>
                          <a:r>
                            <a:rPr lang="en-US" altLang="zh-CN" sz="12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padrows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zh-CN" altLang="en-US" sz="1200" i="1" smtClean="0">
                                  <a:latin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200" b="0" i="0" smtClean="0">
                                  <a:latin typeface="Cambria Math" panose="02040503050406030204" pitchFamily="18" charset="0"/>
                                </a:rPr>
                                <m:t>mm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×(4~10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200" b="0" i="0" smtClean="0">
                                  <a:latin typeface="Cambria Math" panose="02040503050406030204" pitchFamily="18" charset="0"/>
                                </a:rPr>
                                <m:t>mm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zh-CN" altLang="en-US" sz="120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2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US" altLang="zh-CN" sz="1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200</m:t>
                              </m:r>
                            </m:oMath>
                          </a14:m>
                          <a:endParaRPr lang="zh-CN" altLang="en-US" sz="120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90363"/>
                      </a:ext>
                    </a:extLst>
                  </a:tr>
                  <a:tr h="28900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2-hit resolution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zh-CN" altLang="en-US" sz="1200" i="1" smtClean="0">
                                  <a:latin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200" b="0" i="0" smtClean="0">
                                  <a:latin typeface="Cambria Math" panose="02040503050406030204" pitchFamily="18" charset="0"/>
                                </a:rPr>
                                <m:t>mm</m:t>
                              </m:r>
                            </m:oMath>
                          </a14:m>
                          <a:r>
                            <a:rPr lang="zh-CN" altLang="en-US" sz="120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0198259"/>
                      </a:ext>
                    </a:extLst>
                  </a:tr>
                  <a:tr h="403810">
                    <a:tc>
                      <a:txBody>
                        <a:bodyPr/>
                        <a:lstStyle/>
                        <a:p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Efficiency</a:t>
                          </a:r>
                          <a:endParaRPr lang="zh-CN" altLang="en-US" sz="12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&gt;97%</a:t>
                          </a:r>
                          <a:r>
                            <a:rPr lang="en-US" altLang="zh-CN" sz="1200" kern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for TPC only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kern="120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kern="120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1200" b="0" i="1" kern="120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sz="1200" b="0" i="1" kern="120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&gt;1</m:t>
                              </m:r>
                              <m:r>
                                <a:rPr lang="en-US" altLang="zh-CN" sz="1200" b="0" i="1" kern="120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𝐺𝑒𝑉</m:t>
                              </m:r>
                            </m:oMath>
                          </a14:m>
                          <a:r>
                            <a:rPr lang="en-US" altLang="zh-CN" sz="1200" kern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  <a:p>
                          <a:r>
                            <a:rPr lang="en-US" altLang="zh-CN" sz="1200" kern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&gt;99% all tracking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kern="120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200" b="0" i="1" kern="120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sz="1200" b="0" i="1" kern="120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altLang="zh-CN" sz="1200" b="0" i="1" kern="120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&gt;1</m:t>
                              </m:r>
                              <m:r>
                                <a:rPr lang="en-US" altLang="zh-CN" sz="1200" b="0" i="1" kern="120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𝐺𝑒𝑉</m:t>
                              </m:r>
                            </m:oMath>
                          </a14:m>
                          <a:r>
                            <a:rPr lang="en-US" altLang="zh-CN" sz="1200" kern="12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sz="12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26238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2E13551E-1AB8-4764-835B-0EA11B11CA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4493593"/>
                  </p:ext>
                </p:extLst>
              </p:nvPr>
            </p:nvGraphicFramePr>
            <p:xfrm>
              <a:off x="4015648" y="1096383"/>
              <a:ext cx="5112568" cy="3258654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2515781">
                      <a:extLst>
                        <a:ext uri="{9D8B030D-6E8A-4147-A177-3AD203B41FA5}">
                          <a16:colId xmlns:a16="http://schemas.microsoft.com/office/drawing/2014/main" val="1533830091"/>
                        </a:ext>
                      </a:extLst>
                    </a:gridCol>
                    <a:gridCol w="2596787">
                      <a:extLst>
                        <a:ext uri="{9D8B030D-6E8A-4147-A177-3AD203B41FA5}">
                          <a16:colId xmlns:a16="http://schemas.microsoft.com/office/drawing/2014/main" val="2463090125"/>
                        </a:ext>
                      </a:extLst>
                    </a:gridCol>
                  </a:tblGrid>
                  <a:tr h="289001">
                    <a:tc>
                      <a:txBody>
                        <a:bodyPr/>
                        <a:lstStyle/>
                        <a:p>
                          <a:r>
                            <a:rPr lang="en-US" altLang="zh-CN" sz="1200" b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Momentum resolution (B=3.5T)</a:t>
                          </a:r>
                          <a:endParaRPr lang="zh-CN" altLang="en-US" sz="1200" b="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96721" t="-81250" r="-234" b="-1031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469175"/>
                      </a:ext>
                    </a:extLst>
                  </a:tr>
                  <a:tr h="28900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t="-185106" r="-103632" b="-9531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96721" t="-185106" r="-234" b="-9531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3926928"/>
                      </a:ext>
                    </a:extLst>
                  </a:tr>
                  <a:tr h="32124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t="-252830" r="-103632" b="-7452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0.4-1.4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mm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30914134"/>
                      </a:ext>
                    </a:extLst>
                  </a:tr>
                  <a:tr h="28900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Inner radius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329 mm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2682640"/>
                      </a:ext>
                    </a:extLst>
                  </a:tr>
                  <a:tr h="28900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Outer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radius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1800 mm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7184562"/>
                      </a:ext>
                    </a:extLst>
                  </a:tr>
                  <a:tr h="28900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Drift length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2350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mm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840395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TPC material budget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96721" t="-440000" r="-234" b="-23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7696308"/>
                      </a:ext>
                    </a:extLst>
                  </a:tr>
                  <a:tr h="28900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Pad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pitch/no. </a:t>
                          </a:r>
                          <a:r>
                            <a:rPr lang="en-US" altLang="zh-CN" sz="1200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padrows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96721" t="-861702" r="-234" b="-2765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590363"/>
                      </a:ext>
                    </a:extLst>
                  </a:tr>
                  <a:tr h="28900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2-hit resolution</a:t>
                          </a:r>
                          <a:r>
                            <a:rPr lang="en-US" altLang="zh-CN" sz="12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endParaRPr lang="zh-CN" alt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96721" t="-941667" r="-234" b="-17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019825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Efficiency</a:t>
                          </a:r>
                          <a:endParaRPr lang="zh-CN" altLang="en-US" sz="1200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96721" t="-666667" r="-234" b="-9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262380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03452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基于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的可扩展读出电子学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30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D1BF574-17FA-4742-8D02-6FD9C94A7B0E}"/>
              </a:ext>
            </a:extLst>
          </p:cNvPr>
          <p:cNvSpPr/>
          <p:nvPr/>
        </p:nvSpPr>
        <p:spPr>
          <a:xfrm>
            <a:off x="6399839" y="2933994"/>
            <a:ext cx="973591" cy="1435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E1D4459-105A-4D94-820D-E1F7B76384BF}"/>
              </a:ext>
            </a:extLst>
          </p:cNvPr>
          <p:cNvSpPr txBox="1"/>
          <p:nvPr/>
        </p:nvSpPr>
        <p:spPr>
          <a:xfrm>
            <a:off x="1834980" y="1945588"/>
            <a:ext cx="112723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/>
              <a:t>数据头寻找</a:t>
            </a:r>
            <a:endParaRPr lang="en-US" altLang="zh-CN" sz="1050" dirty="0"/>
          </a:p>
          <a:p>
            <a:r>
              <a:rPr lang="zh-CN" altLang="en-US" sz="1050" dirty="0"/>
              <a:t>解串采样点数据</a:t>
            </a:r>
            <a:endParaRPr lang="en-US" altLang="zh-CN" sz="1050" dirty="0"/>
          </a:p>
          <a:p>
            <a:r>
              <a:rPr lang="zh-CN" altLang="en-US" sz="1050" dirty="0"/>
              <a:t>数据组包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CF8190F-34A5-437A-BBD3-AB299D714DA2}"/>
              </a:ext>
            </a:extLst>
          </p:cNvPr>
          <p:cNvGrpSpPr/>
          <p:nvPr/>
        </p:nvGrpSpPr>
        <p:grpSpPr>
          <a:xfrm>
            <a:off x="1908460" y="2505370"/>
            <a:ext cx="2179865" cy="621507"/>
            <a:chOff x="1885950" y="3175906"/>
            <a:chExt cx="2906486" cy="828676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5BA4557-1E2B-40DB-9D26-8134B2713E37}"/>
                </a:ext>
              </a:extLst>
            </p:cNvPr>
            <p:cNvSpPr/>
            <p:nvPr/>
          </p:nvSpPr>
          <p:spPr>
            <a:xfrm>
              <a:off x="1885950" y="3175907"/>
              <a:ext cx="1077686" cy="8286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/>
                <a:t>data</a:t>
              </a:r>
            </a:p>
            <a:p>
              <a:pPr algn="ctr"/>
              <a:r>
                <a:rPr lang="en-US" altLang="zh-CN" sz="1050" dirty="0" err="1"/>
                <a:t>deserializer</a:t>
              </a:r>
              <a:endParaRPr lang="zh-CN" altLang="en-US" sz="1050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95065AB-64A5-4EE4-ABFE-B0F4ACBDFFB9}"/>
                </a:ext>
              </a:extLst>
            </p:cNvPr>
            <p:cNvSpPr/>
            <p:nvPr/>
          </p:nvSpPr>
          <p:spPr>
            <a:xfrm>
              <a:off x="3714750" y="3175906"/>
              <a:ext cx="1077686" cy="8286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/>
                <a:t>L1</a:t>
              </a:r>
            </a:p>
            <a:p>
              <a:pPr algn="ctr"/>
              <a:r>
                <a:rPr lang="en-US" altLang="zh-CN" sz="1050" dirty="0"/>
                <a:t>buffer</a:t>
              </a:r>
              <a:endParaRPr lang="zh-CN" altLang="en-US" sz="1050" dirty="0"/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08269480-8746-4EB7-810C-D8FD08340EC5}"/>
                </a:ext>
              </a:extLst>
            </p:cNvPr>
            <p:cNvCxnSpPr>
              <a:stCxn id="11" idx="3"/>
              <a:endCxn id="12" idx="1"/>
            </p:cNvCxnSpPr>
            <p:nvPr/>
          </p:nvCxnSpPr>
          <p:spPr>
            <a:xfrm flipV="1">
              <a:off x="2963636" y="3590244"/>
              <a:ext cx="75111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2C4FE85-CE0C-4555-9C7B-16FCF9FEF6DC}"/>
              </a:ext>
            </a:extLst>
          </p:cNvPr>
          <p:cNvGrpSpPr/>
          <p:nvPr/>
        </p:nvGrpSpPr>
        <p:grpSpPr>
          <a:xfrm>
            <a:off x="1908460" y="3241176"/>
            <a:ext cx="2179865" cy="621507"/>
            <a:chOff x="1885950" y="3175906"/>
            <a:chExt cx="2906486" cy="82867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DCAE0A5-EB77-4249-92E5-B13EA0FCFD94}"/>
                </a:ext>
              </a:extLst>
            </p:cNvPr>
            <p:cNvSpPr/>
            <p:nvPr/>
          </p:nvSpPr>
          <p:spPr>
            <a:xfrm>
              <a:off x="1885950" y="3175907"/>
              <a:ext cx="1077686" cy="8286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/>
                <a:t>data</a:t>
              </a:r>
            </a:p>
            <a:p>
              <a:pPr algn="ctr"/>
              <a:r>
                <a:rPr lang="en-US" altLang="zh-CN" sz="1050" dirty="0" err="1"/>
                <a:t>deserializer</a:t>
              </a:r>
              <a:endParaRPr lang="zh-CN" altLang="en-US" sz="1050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1D4F5FF-B534-479E-8E7D-208495080990}"/>
                </a:ext>
              </a:extLst>
            </p:cNvPr>
            <p:cNvSpPr/>
            <p:nvPr/>
          </p:nvSpPr>
          <p:spPr>
            <a:xfrm>
              <a:off x="3714750" y="3175906"/>
              <a:ext cx="1077686" cy="8286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/>
                <a:t>L1</a:t>
              </a:r>
            </a:p>
            <a:p>
              <a:pPr algn="ctr"/>
              <a:r>
                <a:rPr lang="en-US" altLang="zh-CN" sz="1050" dirty="0"/>
                <a:t>buffer</a:t>
              </a:r>
              <a:endParaRPr lang="zh-CN" altLang="en-US" sz="1050" dirty="0"/>
            </a:p>
          </p:txBody>
        </p: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36D81222-B2B1-4CB8-81FF-E5612AA72FA9}"/>
                </a:ext>
              </a:extLst>
            </p:cNvPr>
            <p:cNvCxnSpPr>
              <a:stCxn id="15" idx="3"/>
              <a:endCxn id="16" idx="1"/>
            </p:cNvCxnSpPr>
            <p:nvPr/>
          </p:nvCxnSpPr>
          <p:spPr>
            <a:xfrm flipV="1">
              <a:off x="2963636" y="3590244"/>
              <a:ext cx="75111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4D706C9A-E2DD-43FD-9737-CDDC86A1AB67}"/>
              </a:ext>
            </a:extLst>
          </p:cNvPr>
          <p:cNvGrpSpPr/>
          <p:nvPr/>
        </p:nvGrpSpPr>
        <p:grpSpPr>
          <a:xfrm>
            <a:off x="1908460" y="3978002"/>
            <a:ext cx="2179865" cy="621507"/>
            <a:chOff x="1885950" y="3175906"/>
            <a:chExt cx="2906486" cy="828676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D464B75-D449-451C-A715-514536B7FAAA}"/>
                </a:ext>
              </a:extLst>
            </p:cNvPr>
            <p:cNvSpPr/>
            <p:nvPr/>
          </p:nvSpPr>
          <p:spPr>
            <a:xfrm>
              <a:off x="1885950" y="3175907"/>
              <a:ext cx="1077686" cy="8286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/>
                <a:t>data</a:t>
              </a:r>
            </a:p>
            <a:p>
              <a:pPr algn="ctr"/>
              <a:r>
                <a:rPr lang="en-US" altLang="zh-CN" sz="1050" dirty="0" err="1"/>
                <a:t>deserializer</a:t>
              </a:r>
              <a:endParaRPr lang="zh-CN" altLang="en-US" sz="1050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AE52179-21BD-4421-A455-EB3957203ECE}"/>
                </a:ext>
              </a:extLst>
            </p:cNvPr>
            <p:cNvSpPr/>
            <p:nvPr/>
          </p:nvSpPr>
          <p:spPr>
            <a:xfrm>
              <a:off x="3714750" y="3175906"/>
              <a:ext cx="1077686" cy="8286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/>
                <a:t>L1</a:t>
              </a:r>
            </a:p>
            <a:p>
              <a:pPr algn="ctr"/>
              <a:r>
                <a:rPr lang="en-US" altLang="zh-CN" sz="1050" dirty="0"/>
                <a:t>buffer</a:t>
              </a:r>
              <a:endParaRPr lang="zh-CN" altLang="en-US" sz="1050" dirty="0"/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385133E0-F1A4-4E84-B0EA-5C06AB0902AA}"/>
                </a:ext>
              </a:extLst>
            </p:cNvPr>
            <p:cNvCxnSpPr>
              <a:stCxn id="19" idx="3"/>
              <a:endCxn id="20" idx="1"/>
            </p:cNvCxnSpPr>
            <p:nvPr/>
          </p:nvCxnSpPr>
          <p:spPr>
            <a:xfrm flipV="1">
              <a:off x="2963636" y="3590244"/>
              <a:ext cx="75111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FE50F75A-2AF3-432F-8451-53E71750DEEC}"/>
              </a:ext>
            </a:extLst>
          </p:cNvPr>
          <p:cNvGrpSpPr/>
          <p:nvPr/>
        </p:nvGrpSpPr>
        <p:grpSpPr>
          <a:xfrm>
            <a:off x="1908460" y="4714827"/>
            <a:ext cx="2179865" cy="621507"/>
            <a:chOff x="1885950" y="3175906"/>
            <a:chExt cx="2906486" cy="828676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4A2FF106-1210-430A-8FF4-4A08AB0CF945}"/>
                </a:ext>
              </a:extLst>
            </p:cNvPr>
            <p:cNvSpPr/>
            <p:nvPr/>
          </p:nvSpPr>
          <p:spPr>
            <a:xfrm>
              <a:off x="1885950" y="3175907"/>
              <a:ext cx="1077686" cy="8286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/>
                <a:t>data</a:t>
              </a:r>
            </a:p>
            <a:p>
              <a:pPr algn="ctr"/>
              <a:r>
                <a:rPr lang="en-US" altLang="zh-CN" sz="1050" dirty="0" err="1"/>
                <a:t>deserializer</a:t>
              </a:r>
              <a:endParaRPr lang="zh-CN" altLang="en-US" sz="1050" dirty="0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5D77FAF-3B13-418F-9BAA-1134BF7DEA0C}"/>
                </a:ext>
              </a:extLst>
            </p:cNvPr>
            <p:cNvSpPr/>
            <p:nvPr/>
          </p:nvSpPr>
          <p:spPr>
            <a:xfrm>
              <a:off x="3714750" y="3175906"/>
              <a:ext cx="1077686" cy="8286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/>
                <a:t>L1</a:t>
              </a:r>
            </a:p>
            <a:p>
              <a:pPr algn="ctr"/>
              <a:r>
                <a:rPr lang="en-US" altLang="zh-CN" sz="1050" dirty="0"/>
                <a:t>buffer</a:t>
              </a:r>
              <a:endParaRPr lang="zh-CN" altLang="en-US" sz="1050" dirty="0"/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D7848BB0-FA6D-47BE-ADB7-8F3D6966C0F4}"/>
                </a:ext>
              </a:extLst>
            </p:cNvPr>
            <p:cNvCxnSpPr>
              <a:stCxn id="23" idx="3"/>
              <a:endCxn id="24" idx="1"/>
            </p:cNvCxnSpPr>
            <p:nvPr/>
          </p:nvCxnSpPr>
          <p:spPr>
            <a:xfrm flipV="1">
              <a:off x="2963636" y="3590244"/>
              <a:ext cx="751114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B3E54E51-0678-4BAF-A8CD-CD619999A0E4}"/>
              </a:ext>
            </a:extLst>
          </p:cNvPr>
          <p:cNvSpPr txBox="1"/>
          <p:nvPr/>
        </p:nvSpPr>
        <p:spPr>
          <a:xfrm>
            <a:off x="3313738" y="2095336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/>
              <a:t>数据缓存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412FB76-F45A-4941-AF8F-941253EC8838}"/>
              </a:ext>
            </a:extLst>
          </p:cNvPr>
          <p:cNvSpPr/>
          <p:nvPr/>
        </p:nvSpPr>
        <p:spPr>
          <a:xfrm>
            <a:off x="4954760" y="3687149"/>
            <a:ext cx="1025639" cy="517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/>
              <a:t>DAQ</a:t>
            </a:r>
          </a:p>
          <a:p>
            <a:pPr algn="ctr"/>
            <a:r>
              <a:rPr lang="en-US" altLang="zh-CN" sz="1350" dirty="0"/>
              <a:t>buffer</a:t>
            </a:r>
            <a:endParaRPr lang="zh-CN" altLang="en-US" sz="1350" dirty="0"/>
          </a:p>
        </p:txBody>
      </p:sp>
      <p:cxnSp>
        <p:nvCxnSpPr>
          <p:cNvPr id="28" name="肘形连接符 33">
            <a:extLst>
              <a:ext uri="{FF2B5EF4-FFF2-40B4-BE49-F238E27FC236}">
                <a16:creationId xmlns:a16="http://schemas.microsoft.com/office/drawing/2014/main" id="{13FB5D05-B514-48A9-9DA3-F2BFA654715C}"/>
              </a:ext>
            </a:extLst>
          </p:cNvPr>
          <p:cNvCxnSpPr>
            <a:stCxn id="12" idx="3"/>
            <a:endCxn id="27" idx="1"/>
          </p:cNvCxnSpPr>
          <p:nvPr/>
        </p:nvCxnSpPr>
        <p:spPr>
          <a:xfrm>
            <a:off x="4088325" y="2816121"/>
            <a:ext cx="866435" cy="112973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肘形连接符 35">
            <a:extLst>
              <a:ext uri="{FF2B5EF4-FFF2-40B4-BE49-F238E27FC236}">
                <a16:creationId xmlns:a16="http://schemas.microsoft.com/office/drawing/2014/main" id="{DF48A070-1796-4E9A-8A3D-9741D84F22AD}"/>
              </a:ext>
            </a:extLst>
          </p:cNvPr>
          <p:cNvCxnSpPr>
            <a:stCxn id="16" idx="3"/>
            <a:endCxn id="27" idx="1"/>
          </p:cNvCxnSpPr>
          <p:nvPr/>
        </p:nvCxnSpPr>
        <p:spPr>
          <a:xfrm>
            <a:off x="4088325" y="3551928"/>
            <a:ext cx="866435" cy="39392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肘形连接符 37">
            <a:extLst>
              <a:ext uri="{FF2B5EF4-FFF2-40B4-BE49-F238E27FC236}">
                <a16:creationId xmlns:a16="http://schemas.microsoft.com/office/drawing/2014/main" id="{6CBF7C13-EDF8-482B-96B3-834C5C442FBD}"/>
              </a:ext>
            </a:extLst>
          </p:cNvPr>
          <p:cNvCxnSpPr>
            <a:stCxn id="20" idx="3"/>
            <a:endCxn id="27" idx="1"/>
          </p:cNvCxnSpPr>
          <p:nvPr/>
        </p:nvCxnSpPr>
        <p:spPr>
          <a:xfrm flipV="1">
            <a:off x="4088325" y="3945856"/>
            <a:ext cx="866435" cy="3428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肘形连接符 39">
            <a:extLst>
              <a:ext uri="{FF2B5EF4-FFF2-40B4-BE49-F238E27FC236}">
                <a16:creationId xmlns:a16="http://schemas.microsoft.com/office/drawing/2014/main" id="{F431D2F9-2C86-4036-8F3D-FE2E9C0509D9}"/>
              </a:ext>
            </a:extLst>
          </p:cNvPr>
          <p:cNvCxnSpPr>
            <a:stCxn id="24" idx="3"/>
            <a:endCxn id="27" idx="1"/>
          </p:cNvCxnSpPr>
          <p:nvPr/>
        </p:nvCxnSpPr>
        <p:spPr>
          <a:xfrm flipV="1">
            <a:off x="4088325" y="3945858"/>
            <a:ext cx="866435" cy="107972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985629DE-7357-4E9B-B547-19F45EDB4336}"/>
              </a:ext>
            </a:extLst>
          </p:cNvPr>
          <p:cNvSpPr/>
          <p:nvPr/>
        </p:nvSpPr>
        <p:spPr>
          <a:xfrm>
            <a:off x="6399838" y="3707051"/>
            <a:ext cx="554151" cy="477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/>
              <a:t>TCP</a:t>
            </a:r>
            <a:endParaRPr lang="zh-CN" altLang="en-US" sz="1350" dirty="0"/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EB298C40-0FC6-471E-8FC4-04E1291C997E}"/>
              </a:ext>
            </a:extLst>
          </p:cNvPr>
          <p:cNvCxnSpPr>
            <a:stCxn id="27" idx="3"/>
            <a:endCxn id="32" idx="1"/>
          </p:cNvCxnSpPr>
          <p:nvPr/>
        </p:nvCxnSpPr>
        <p:spPr>
          <a:xfrm flipV="1">
            <a:off x="5980397" y="3945857"/>
            <a:ext cx="41944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7565BBDA-C880-460D-B8A2-5033004D827C}"/>
              </a:ext>
            </a:extLst>
          </p:cNvPr>
          <p:cNvSpPr/>
          <p:nvPr/>
        </p:nvSpPr>
        <p:spPr>
          <a:xfrm>
            <a:off x="6399838" y="3044212"/>
            <a:ext cx="554151" cy="4776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/>
              <a:t>UDP</a:t>
            </a:r>
            <a:endParaRPr lang="zh-CN" altLang="en-US" sz="1350" dirty="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F501F48-B551-4AB9-9E0A-1720D0744126}"/>
              </a:ext>
            </a:extLst>
          </p:cNvPr>
          <p:cNvSpPr/>
          <p:nvPr/>
        </p:nvSpPr>
        <p:spPr>
          <a:xfrm>
            <a:off x="5164478" y="2512259"/>
            <a:ext cx="606198" cy="504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/>
              <a:t>slow</a:t>
            </a:r>
          </a:p>
          <a:p>
            <a:pPr algn="ctr"/>
            <a:r>
              <a:rPr lang="en-US" altLang="zh-CN" sz="1050" dirty="0"/>
              <a:t>control</a:t>
            </a:r>
            <a:endParaRPr lang="zh-CN" altLang="en-US" sz="1050" dirty="0"/>
          </a:p>
        </p:txBody>
      </p:sp>
      <p:cxnSp>
        <p:nvCxnSpPr>
          <p:cNvPr id="36" name="肘形连接符 49">
            <a:extLst>
              <a:ext uri="{FF2B5EF4-FFF2-40B4-BE49-F238E27FC236}">
                <a16:creationId xmlns:a16="http://schemas.microsoft.com/office/drawing/2014/main" id="{78A0E67B-EB96-433B-8C32-B649F07457A2}"/>
              </a:ext>
            </a:extLst>
          </p:cNvPr>
          <p:cNvCxnSpPr>
            <a:stCxn id="34" idx="1"/>
            <a:endCxn id="35" idx="2"/>
          </p:cNvCxnSpPr>
          <p:nvPr/>
        </p:nvCxnSpPr>
        <p:spPr>
          <a:xfrm rot="10800000">
            <a:off x="5467579" y="3016660"/>
            <a:ext cx="932259" cy="26635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片 36">
            <a:extLst>
              <a:ext uri="{FF2B5EF4-FFF2-40B4-BE49-F238E27FC236}">
                <a16:creationId xmlns:a16="http://schemas.microsoft.com/office/drawing/2014/main" id="{01C40E34-53AC-4D3F-9282-201B8614A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75" b="7543"/>
          <a:stretch/>
        </p:blipFill>
        <p:spPr>
          <a:xfrm>
            <a:off x="8305688" y="3283015"/>
            <a:ext cx="737337" cy="639876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8F629A1E-00CF-43D8-B7D1-708CB6D167E8}"/>
              </a:ext>
            </a:extLst>
          </p:cNvPr>
          <p:cNvSpPr txBox="1"/>
          <p:nvPr/>
        </p:nvSpPr>
        <p:spPr>
          <a:xfrm>
            <a:off x="5026772" y="2028017"/>
            <a:ext cx="11737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/>
              <a:t>WASA</a:t>
            </a:r>
            <a:r>
              <a:rPr lang="zh-CN" altLang="en-US" sz="1350" dirty="0"/>
              <a:t>配置、</a:t>
            </a:r>
            <a:endParaRPr lang="en-US" altLang="zh-CN" sz="1350" dirty="0"/>
          </a:p>
          <a:p>
            <a:r>
              <a:rPr lang="zh-CN" altLang="en-US" sz="1350" dirty="0"/>
              <a:t>手动触发</a:t>
            </a:r>
          </a:p>
        </p:txBody>
      </p:sp>
      <p:sp>
        <p:nvSpPr>
          <p:cNvPr id="39" name="左右箭头 53">
            <a:extLst>
              <a:ext uri="{FF2B5EF4-FFF2-40B4-BE49-F238E27FC236}">
                <a16:creationId xmlns:a16="http://schemas.microsoft.com/office/drawing/2014/main" id="{9B272001-4DE6-491A-9B2C-8741C75939A1}"/>
              </a:ext>
            </a:extLst>
          </p:cNvPr>
          <p:cNvSpPr/>
          <p:nvPr/>
        </p:nvSpPr>
        <p:spPr>
          <a:xfrm>
            <a:off x="7428537" y="3508043"/>
            <a:ext cx="728663" cy="2694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5794F4B6-BBCD-4AC2-9C11-6F973A89AEFB}"/>
              </a:ext>
            </a:extLst>
          </p:cNvPr>
          <p:cNvCxnSpPr/>
          <p:nvPr/>
        </p:nvCxnSpPr>
        <p:spPr>
          <a:xfrm>
            <a:off x="1204289" y="2816121"/>
            <a:ext cx="7041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FF8B85ED-9A0C-431A-84CA-FE23B3E95D24}"/>
              </a:ext>
            </a:extLst>
          </p:cNvPr>
          <p:cNvCxnSpPr/>
          <p:nvPr/>
        </p:nvCxnSpPr>
        <p:spPr>
          <a:xfrm>
            <a:off x="1204289" y="3551928"/>
            <a:ext cx="7041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7710DBD2-8FCF-4C43-A57D-26E787B3425B}"/>
              </a:ext>
            </a:extLst>
          </p:cNvPr>
          <p:cNvCxnSpPr/>
          <p:nvPr/>
        </p:nvCxnSpPr>
        <p:spPr>
          <a:xfrm>
            <a:off x="1204289" y="4288753"/>
            <a:ext cx="7041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95A565B9-FA61-4977-92DC-E5FE7346D721}"/>
              </a:ext>
            </a:extLst>
          </p:cNvPr>
          <p:cNvCxnSpPr/>
          <p:nvPr/>
        </p:nvCxnSpPr>
        <p:spPr>
          <a:xfrm>
            <a:off x="1204289" y="5054155"/>
            <a:ext cx="7041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5DEB26A3-9A1F-4050-B456-45BAB19FDA6B}"/>
              </a:ext>
            </a:extLst>
          </p:cNvPr>
          <p:cNvSpPr txBox="1"/>
          <p:nvPr/>
        </p:nvSpPr>
        <p:spPr>
          <a:xfrm>
            <a:off x="366782" y="2582545"/>
            <a:ext cx="856325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/>
              <a:t>WASA</a:t>
            </a:r>
          </a:p>
          <a:p>
            <a:r>
              <a:rPr lang="en-US" altLang="zh-CN" sz="1200" dirty="0"/>
              <a:t>serial data</a:t>
            </a:r>
            <a:endParaRPr lang="zh-CN" altLang="en-US" sz="1200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8981CE7-103C-4ADE-8B0A-2FBE094288A5}"/>
              </a:ext>
            </a:extLst>
          </p:cNvPr>
          <p:cNvSpPr txBox="1"/>
          <p:nvPr/>
        </p:nvSpPr>
        <p:spPr>
          <a:xfrm>
            <a:off x="337855" y="3321094"/>
            <a:ext cx="856325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/>
              <a:t>WASA</a:t>
            </a:r>
          </a:p>
          <a:p>
            <a:r>
              <a:rPr lang="en-US" altLang="zh-CN" sz="1200" dirty="0"/>
              <a:t>serial data</a:t>
            </a:r>
            <a:endParaRPr lang="zh-CN" altLang="en-US" sz="1200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FB11A84D-C367-4FF4-BA60-A7F6D601D2B3}"/>
              </a:ext>
            </a:extLst>
          </p:cNvPr>
          <p:cNvSpPr txBox="1"/>
          <p:nvPr/>
        </p:nvSpPr>
        <p:spPr>
          <a:xfrm>
            <a:off x="336219" y="4024052"/>
            <a:ext cx="856325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/>
              <a:t>WASA</a:t>
            </a:r>
          </a:p>
          <a:p>
            <a:r>
              <a:rPr lang="en-US" altLang="zh-CN" sz="1200" dirty="0"/>
              <a:t>serial data</a:t>
            </a:r>
            <a:endParaRPr lang="zh-CN" altLang="en-US" sz="1200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C17C455C-24CE-4E50-8995-16D79655C8F7}"/>
              </a:ext>
            </a:extLst>
          </p:cNvPr>
          <p:cNvSpPr txBox="1"/>
          <p:nvPr/>
        </p:nvSpPr>
        <p:spPr>
          <a:xfrm>
            <a:off x="332338" y="4794745"/>
            <a:ext cx="856325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/>
              <a:t>WASA</a:t>
            </a:r>
          </a:p>
          <a:p>
            <a:r>
              <a:rPr lang="en-US" altLang="zh-CN" sz="1200" dirty="0"/>
              <a:t>serial data</a:t>
            </a:r>
            <a:endParaRPr lang="zh-CN" altLang="en-US" sz="1200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522067F-28B1-4DE0-A960-546010AC09BB}"/>
              </a:ext>
            </a:extLst>
          </p:cNvPr>
          <p:cNvSpPr txBox="1"/>
          <p:nvPr/>
        </p:nvSpPr>
        <p:spPr>
          <a:xfrm>
            <a:off x="6811752" y="4150253"/>
            <a:ext cx="646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/>
              <a:t>WRPC</a:t>
            </a:r>
            <a:endParaRPr lang="zh-CN" altLang="en-US" sz="1350" dirty="0"/>
          </a:p>
        </p:txBody>
      </p:sp>
      <p:sp>
        <p:nvSpPr>
          <p:cNvPr id="50" name="TextBox 5">
            <a:extLst>
              <a:ext uri="{FF2B5EF4-FFF2-40B4-BE49-F238E27FC236}">
                <a16:creationId xmlns:a16="http://schemas.microsoft.com/office/drawing/2014/main" id="{443AEBEB-5AA0-4A92-9150-4CEDC70E96BA}"/>
              </a:ext>
            </a:extLst>
          </p:cNvPr>
          <p:cNvSpPr txBox="1"/>
          <p:nvPr/>
        </p:nvSpPr>
        <p:spPr>
          <a:xfrm>
            <a:off x="403489" y="1340931"/>
            <a:ext cx="3592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CUTE-WR-A7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固件</a:t>
            </a:r>
          </a:p>
        </p:txBody>
      </p:sp>
    </p:spTree>
    <p:extLst>
      <p:ext uri="{BB962C8B-B14F-4D97-AF65-F5344CB8AC3E}">
        <p14:creationId xmlns:p14="http://schemas.microsoft.com/office/powerpoint/2010/main" val="4289217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基于</a:t>
            </a: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的可扩展读出电子学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31</a:t>
            </a:fld>
            <a:endParaRPr lang="zh-CN" altLang="en-US"/>
          </a:p>
        </p:txBody>
      </p:sp>
      <p:sp>
        <p:nvSpPr>
          <p:cNvPr id="50" name="TextBox 5">
            <a:extLst>
              <a:ext uri="{FF2B5EF4-FFF2-40B4-BE49-F238E27FC236}">
                <a16:creationId xmlns:a16="http://schemas.microsoft.com/office/drawing/2014/main" id="{443AEBEB-5AA0-4A92-9150-4CEDC70E96BA}"/>
              </a:ext>
            </a:extLst>
          </p:cNvPr>
          <p:cNvSpPr txBox="1"/>
          <p:nvPr/>
        </p:nvSpPr>
        <p:spPr>
          <a:xfrm>
            <a:off x="403489" y="1340931"/>
            <a:ext cx="3297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FE-Link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ea typeface="华文楷体" panose="02010600040101010101" pitchFamily="2" charset="-122"/>
              </a:rPr>
              <a:t>前端链路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0839E7A-23DF-4F07-8BBA-674B57206638}"/>
              </a:ext>
            </a:extLst>
          </p:cNvPr>
          <p:cNvSpPr/>
          <p:nvPr/>
        </p:nvSpPr>
        <p:spPr>
          <a:xfrm>
            <a:off x="5279951" y="3167580"/>
            <a:ext cx="1273628" cy="1175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6B67BEF4-6828-4222-BDD0-D191DF26EAA9}"/>
              </a:ext>
            </a:extLst>
          </p:cNvPr>
          <p:cNvSpPr/>
          <p:nvPr/>
        </p:nvSpPr>
        <p:spPr>
          <a:xfrm>
            <a:off x="7889318" y="2573628"/>
            <a:ext cx="731724" cy="7041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dirty="0"/>
              <a:t>前端板</a:t>
            </a:r>
            <a:endParaRPr lang="en-US" altLang="zh-CN" sz="1350" dirty="0"/>
          </a:p>
          <a:p>
            <a:pPr algn="ctr"/>
            <a:r>
              <a:rPr lang="en-US" altLang="zh-CN" sz="1350" dirty="0"/>
              <a:t>FE</a:t>
            </a:r>
            <a:endParaRPr lang="zh-CN" altLang="en-US" sz="1350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EEBFA885-30C7-4988-8245-305D130A4763}"/>
              </a:ext>
            </a:extLst>
          </p:cNvPr>
          <p:cNvSpPr/>
          <p:nvPr/>
        </p:nvSpPr>
        <p:spPr>
          <a:xfrm>
            <a:off x="7889318" y="3403323"/>
            <a:ext cx="731724" cy="7041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dirty="0"/>
              <a:t>前端板</a:t>
            </a:r>
            <a:endParaRPr lang="en-US" altLang="zh-CN" sz="1350" dirty="0"/>
          </a:p>
          <a:p>
            <a:pPr algn="ctr"/>
            <a:r>
              <a:rPr lang="en-US" altLang="zh-CN" sz="1350" dirty="0"/>
              <a:t>FE</a:t>
            </a:r>
            <a:endParaRPr lang="zh-CN" altLang="en-US" sz="1350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19D98FDF-AF49-483E-B700-F63A05A9A502}"/>
              </a:ext>
            </a:extLst>
          </p:cNvPr>
          <p:cNvSpPr/>
          <p:nvPr/>
        </p:nvSpPr>
        <p:spPr>
          <a:xfrm>
            <a:off x="7889318" y="4236079"/>
            <a:ext cx="731724" cy="7041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dirty="0"/>
              <a:t>前端板</a:t>
            </a:r>
            <a:endParaRPr lang="en-US" altLang="zh-CN" sz="1350" dirty="0"/>
          </a:p>
          <a:p>
            <a:pPr algn="ctr"/>
            <a:r>
              <a:rPr lang="en-US" altLang="zh-CN" sz="1350" dirty="0"/>
              <a:t>FE</a:t>
            </a:r>
            <a:endParaRPr lang="zh-CN" altLang="en-US" sz="1350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B81C94EA-89BD-499B-B6D1-0A6C1E40BD90}"/>
              </a:ext>
            </a:extLst>
          </p:cNvPr>
          <p:cNvSpPr/>
          <p:nvPr/>
        </p:nvSpPr>
        <p:spPr>
          <a:xfrm>
            <a:off x="5279952" y="3174630"/>
            <a:ext cx="1007269" cy="10042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dirty="0"/>
              <a:t>后端读出板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6202879E-98C4-42E5-B66A-D66CA2048644}"/>
              </a:ext>
            </a:extLst>
          </p:cNvPr>
          <p:cNvSpPr txBox="1"/>
          <p:nvPr/>
        </p:nvSpPr>
        <p:spPr>
          <a:xfrm>
            <a:off x="6053195" y="4155266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>
                <a:solidFill>
                  <a:schemeClr val="bg1"/>
                </a:solidFill>
              </a:rPr>
              <a:t>扇出板</a:t>
            </a:r>
          </a:p>
        </p:txBody>
      </p: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2CE3EB86-D62C-4AB0-B0ED-CDE1C92E7095}"/>
              </a:ext>
            </a:extLst>
          </p:cNvPr>
          <p:cNvCxnSpPr>
            <a:stCxn id="49" idx="3"/>
            <a:endCxn id="52" idx="1"/>
          </p:cNvCxnSpPr>
          <p:nvPr/>
        </p:nvCxnSpPr>
        <p:spPr>
          <a:xfrm>
            <a:off x="6553581" y="3755409"/>
            <a:ext cx="1335739" cy="1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肘形连接符 27">
            <a:extLst>
              <a:ext uri="{FF2B5EF4-FFF2-40B4-BE49-F238E27FC236}">
                <a16:creationId xmlns:a16="http://schemas.microsoft.com/office/drawing/2014/main" id="{9D62F1A8-439C-4CB6-9036-02B56014154F}"/>
              </a:ext>
            </a:extLst>
          </p:cNvPr>
          <p:cNvCxnSpPr>
            <a:stCxn id="49" idx="3"/>
            <a:endCxn id="51" idx="1"/>
          </p:cNvCxnSpPr>
          <p:nvPr/>
        </p:nvCxnSpPr>
        <p:spPr>
          <a:xfrm flipV="1">
            <a:off x="6553581" y="2925713"/>
            <a:ext cx="1335739" cy="829694"/>
          </a:xfrm>
          <a:prstGeom prst="bentConnector3">
            <a:avLst>
              <a:gd name="adj1" fmla="val 50000"/>
            </a:avLst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肘形连接符 28">
            <a:extLst>
              <a:ext uri="{FF2B5EF4-FFF2-40B4-BE49-F238E27FC236}">
                <a16:creationId xmlns:a16="http://schemas.microsoft.com/office/drawing/2014/main" id="{7B135E83-77D9-47B7-A5BB-0B6136E03DDB}"/>
              </a:ext>
            </a:extLst>
          </p:cNvPr>
          <p:cNvCxnSpPr>
            <a:stCxn id="49" idx="3"/>
            <a:endCxn id="53" idx="1"/>
          </p:cNvCxnSpPr>
          <p:nvPr/>
        </p:nvCxnSpPr>
        <p:spPr>
          <a:xfrm>
            <a:off x="6553581" y="3755409"/>
            <a:ext cx="1335739" cy="832757"/>
          </a:xfrm>
          <a:prstGeom prst="bentConnector3">
            <a:avLst>
              <a:gd name="adj1" fmla="val 50000"/>
            </a:avLst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左右箭头 33">
            <a:extLst>
              <a:ext uri="{FF2B5EF4-FFF2-40B4-BE49-F238E27FC236}">
                <a16:creationId xmlns:a16="http://schemas.microsoft.com/office/drawing/2014/main" id="{871B66FD-744B-402D-8142-0501E8ABE6F3}"/>
              </a:ext>
            </a:extLst>
          </p:cNvPr>
          <p:cNvSpPr/>
          <p:nvPr/>
        </p:nvSpPr>
        <p:spPr>
          <a:xfrm>
            <a:off x="6287218" y="3718670"/>
            <a:ext cx="266360" cy="7347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A7932DAC-BF2F-4F98-90FC-971CEDA33906}"/>
              </a:ext>
            </a:extLst>
          </p:cNvPr>
          <p:cNvSpPr/>
          <p:nvPr/>
        </p:nvSpPr>
        <p:spPr>
          <a:xfrm>
            <a:off x="3825689" y="3164520"/>
            <a:ext cx="789895" cy="22655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dirty="0"/>
              <a:t>交换机</a:t>
            </a: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258300A8-2BF1-4835-B3F4-FCDC5A49B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75" b="7543"/>
          <a:stretch/>
        </p:blipFill>
        <p:spPr>
          <a:xfrm>
            <a:off x="3825688" y="3916140"/>
            <a:ext cx="737337" cy="639876"/>
          </a:xfrm>
          <a:prstGeom prst="rect">
            <a:avLst/>
          </a:prstGeom>
        </p:spPr>
      </p:pic>
      <p:cxnSp>
        <p:nvCxnSpPr>
          <p:cNvPr id="62" name="肘形连接符 44">
            <a:extLst>
              <a:ext uri="{FF2B5EF4-FFF2-40B4-BE49-F238E27FC236}">
                <a16:creationId xmlns:a16="http://schemas.microsoft.com/office/drawing/2014/main" id="{60968C38-FF40-4A31-B6FD-6B99B4AEF6D5}"/>
              </a:ext>
            </a:extLst>
          </p:cNvPr>
          <p:cNvCxnSpPr>
            <a:stCxn id="54" idx="1"/>
            <a:endCxn id="60" idx="3"/>
          </p:cNvCxnSpPr>
          <p:nvPr/>
        </p:nvCxnSpPr>
        <p:spPr>
          <a:xfrm rot="10800000">
            <a:off x="4615584" y="3277797"/>
            <a:ext cx="664369" cy="398934"/>
          </a:xfrm>
          <a:prstGeom prst="bentConnector3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肘形连接符 45">
            <a:extLst>
              <a:ext uri="{FF2B5EF4-FFF2-40B4-BE49-F238E27FC236}">
                <a16:creationId xmlns:a16="http://schemas.microsoft.com/office/drawing/2014/main" id="{F7679999-BBBA-455D-A387-EF0E6B8ED484}"/>
              </a:ext>
            </a:extLst>
          </p:cNvPr>
          <p:cNvCxnSpPr>
            <a:stCxn id="60" idx="2"/>
            <a:endCxn id="61" idx="0"/>
          </p:cNvCxnSpPr>
          <p:nvPr/>
        </p:nvCxnSpPr>
        <p:spPr>
          <a:xfrm rot="5400000">
            <a:off x="3944964" y="3640472"/>
            <a:ext cx="525064" cy="26279"/>
          </a:xfrm>
          <a:prstGeom prst="bentConnector3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BAC19CCC-B8CF-4EEA-9E98-8AE6C1C1D2C3}"/>
              </a:ext>
            </a:extLst>
          </p:cNvPr>
          <p:cNvSpPr txBox="1"/>
          <p:nvPr/>
        </p:nvSpPr>
        <p:spPr>
          <a:xfrm>
            <a:off x="3665243" y="4603471"/>
            <a:ext cx="1107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/>
              <a:t>PC or Server</a:t>
            </a:r>
            <a:endParaRPr lang="zh-CN" altLang="en-US" sz="1350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573458C0-63AC-4569-96B3-D2F55CE56222}"/>
              </a:ext>
            </a:extLst>
          </p:cNvPr>
          <p:cNvSpPr txBox="1"/>
          <p:nvPr/>
        </p:nvSpPr>
        <p:spPr>
          <a:xfrm>
            <a:off x="3835280" y="2889103"/>
            <a:ext cx="790601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88" dirty="0"/>
              <a:t>小白兔交换机</a:t>
            </a:r>
            <a:endParaRPr lang="en-US" altLang="zh-CN" sz="788" dirty="0"/>
          </a:p>
          <a:p>
            <a:r>
              <a:rPr lang="en-US" altLang="zh-CN" sz="788" dirty="0"/>
              <a:t>WRS</a:t>
            </a:r>
            <a:endParaRPr lang="zh-CN" altLang="en-US" sz="788" dirty="0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104EF166-C9A5-4396-90AC-2E0D1AE59E40}"/>
              </a:ext>
            </a:extLst>
          </p:cNvPr>
          <p:cNvSpPr txBox="1"/>
          <p:nvPr/>
        </p:nvSpPr>
        <p:spPr>
          <a:xfrm>
            <a:off x="7842417" y="2324906"/>
            <a:ext cx="9092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/>
              <a:t>WASA-FE</a:t>
            </a:r>
            <a:endParaRPr lang="zh-CN" altLang="en-US" sz="1350" dirty="0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ACE5A005-DECC-42C5-A0D1-9F60419AE066}"/>
              </a:ext>
            </a:extLst>
          </p:cNvPr>
          <p:cNvSpPr txBox="1"/>
          <p:nvPr/>
        </p:nvSpPr>
        <p:spPr>
          <a:xfrm>
            <a:off x="5312765" y="3202736"/>
            <a:ext cx="75854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50" dirty="0"/>
              <a:t>CUTE-WR-A7</a:t>
            </a:r>
            <a:endParaRPr lang="zh-CN" altLang="en-US" sz="750" dirty="0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3F8F40AB-8F77-46F8-824D-9F4D3ACAC23E}"/>
              </a:ext>
            </a:extLst>
          </p:cNvPr>
          <p:cNvSpPr txBox="1"/>
          <p:nvPr/>
        </p:nvSpPr>
        <p:spPr>
          <a:xfrm>
            <a:off x="363588" y="2455846"/>
            <a:ext cx="33738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1600" dirty="0"/>
              <a:t>模块化设计，提高可扩展性</a:t>
            </a:r>
            <a:endParaRPr lang="en-US" altLang="zh-CN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1600" dirty="0"/>
              <a:t>采用小白兔网络，实现高精度时钟和时间分发</a:t>
            </a:r>
            <a:endParaRPr lang="en-US" altLang="zh-CN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1600" dirty="0"/>
              <a:t>后端读出板提供小白兔协议支持，数据可通过小白兔网络传递，简化网络拓扑结构</a:t>
            </a:r>
            <a:endParaRPr lang="en-US" altLang="zh-CN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1600" dirty="0"/>
              <a:t>前端板可根据具体需求及前端芯片定制</a:t>
            </a:r>
            <a:endParaRPr lang="en-US" altLang="zh-CN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1600" dirty="0"/>
              <a:t>根据系统总通道数规模，小白兔交换机</a:t>
            </a:r>
            <a:r>
              <a:rPr lang="en-US" altLang="zh-CN" sz="1600" dirty="0"/>
              <a:t>WRS</a:t>
            </a:r>
            <a:r>
              <a:rPr lang="zh-CN" altLang="en-US" sz="1600" dirty="0"/>
              <a:t>可进行多级级联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F768A7D1-15B4-49CC-98CB-23B5A4469832}"/>
              </a:ext>
            </a:extLst>
          </p:cNvPr>
          <p:cNvSpPr txBox="1"/>
          <p:nvPr/>
        </p:nvSpPr>
        <p:spPr>
          <a:xfrm>
            <a:off x="5211800" y="2486027"/>
            <a:ext cx="16033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D2C2</a:t>
            </a:r>
          </a:p>
          <a:p>
            <a:r>
              <a:rPr lang="en-US" altLang="zh-CN" sz="900" dirty="0"/>
              <a:t>Distributed DAQ Control Card</a:t>
            </a:r>
            <a:endParaRPr lang="zh-CN" altLang="en-US" sz="900" dirty="0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51CF03AB-D470-4269-A590-41A264FDA44F}"/>
              </a:ext>
            </a:extLst>
          </p:cNvPr>
          <p:cNvSpPr txBox="1"/>
          <p:nvPr/>
        </p:nvSpPr>
        <p:spPr>
          <a:xfrm>
            <a:off x="7164316" y="4791240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/>
              <a:t>电缆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14C51359-F804-4342-9CD3-C64A489C3009}"/>
              </a:ext>
            </a:extLst>
          </p:cNvPr>
          <p:cNvSpPr txBox="1"/>
          <p:nvPr/>
        </p:nvSpPr>
        <p:spPr>
          <a:xfrm>
            <a:off x="4662024" y="3910091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/>
              <a:t>光纤</a:t>
            </a:r>
          </a:p>
        </p:txBody>
      </p:sp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80AC3533-B591-49D6-A725-8834028DC7F8}"/>
              </a:ext>
            </a:extLst>
          </p:cNvPr>
          <p:cNvCxnSpPr>
            <a:stCxn id="70" idx="0"/>
          </p:cNvCxnSpPr>
          <p:nvPr/>
        </p:nvCxnSpPr>
        <p:spPr>
          <a:xfrm flipV="1">
            <a:off x="7429772" y="4629150"/>
            <a:ext cx="10876" cy="162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4CE01841-FBFF-4314-B227-F7B09153A96C}"/>
              </a:ext>
            </a:extLst>
          </p:cNvPr>
          <p:cNvCxnSpPr>
            <a:stCxn id="71" idx="0"/>
          </p:cNvCxnSpPr>
          <p:nvPr/>
        </p:nvCxnSpPr>
        <p:spPr>
          <a:xfrm flipV="1">
            <a:off x="4927480" y="3718672"/>
            <a:ext cx="20286" cy="191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665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读出需求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C362429-31B2-42CE-90AB-E30C07470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492" y="4127799"/>
            <a:ext cx="2826701" cy="21600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593F2DA-108C-4184-924A-F54FD694D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915" y="352677"/>
            <a:ext cx="3159852" cy="1832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28060D10-1688-46B9-BA43-69851435E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199855"/>
              </p:ext>
            </p:extLst>
          </p:nvPr>
        </p:nvGraphicFramePr>
        <p:xfrm>
          <a:off x="914616" y="4184246"/>
          <a:ext cx="3845242" cy="2086551"/>
        </p:xfrm>
        <a:graphic>
          <a:graphicData uri="http://schemas.openxmlformats.org/drawingml/2006/table">
            <a:tbl>
              <a:tblPr/>
              <a:tblGrid>
                <a:gridCol w="1922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2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3650">
                <a:tc>
                  <a:txBody>
                    <a:bodyPr/>
                    <a:lstStyle/>
                    <a:p>
                      <a:pPr indent="32766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Parameters</a:t>
                      </a:r>
                      <a:endParaRPr lang="zh-CN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573" marR="8573" marT="8573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2766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1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SPECs</a:t>
                      </a:r>
                      <a:endParaRPr lang="zh-CN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50">
                <a:tc>
                  <a:txBody>
                    <a:bodyPr/>
                    <a:lstStyle/>
                    <a:p>
                      <a:pPr indent="32766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No. of channels</a:t>
                      </a:r>
                      <a:endParaRPr lang="zh-CN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573" marR="8573" marT="85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2766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Wingdings 2" panose="05020102010507070707" pitchFamily="18" charset="2"/>
                        </a:rPr>
                        <a:t>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en-US" sz="11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</a:t>
                      </a:r>
                      <a:endParaRPr lang="zh-CN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650">
                <a:tc>
                  <a:txBody>
                    <a:bodyPr/>
                    <a:lstStyle/>
                    <a:p>
                      <a:pPr indent="32766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100" b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Power Consumption</a:t>
                      </a:r>
                      <a:endParaRPr lang="zh-CN" sz="11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573" marR="8573" marT="85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2766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&lt;10 </a:t>
                      </a:r>
                      <a:r>
                        <a:rPr lang="en-US" sz="11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mW</a:t>
                      </a:r>
                      <a:r>
                        <a:rPr lang="en-US" sz="11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en-US" sz="1100" b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ch</a:t>
                      </a:r>
                      <a:endParaRPr lang="zh-CN" sz="11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650">
                <a:tc>
                  <a:txBody>
                    <a:bodyPr/>
                    <a:lstStyle/>
                    <a:p>
                      <a:pPr indent="32766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SNR</a:t>
                      </a:r>
                      <a:endParaRPr lang="zh-CN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573" marR="8573" marT="85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2766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~20 @10 pF</a:t>
                      </a:r>
                      <a:endParaRPr lang="zh-CN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650">
                <a:tc>
                  <a:txBody>
                    <a:bodyPr/>
                    <a:lstStyle/>
                    <a:p>
                      <a:pPr indent="32766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Dynamic Range</a:t>
                      </a:r>
                      <a:endParaRPr lang="zh-CN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573" marR="8573" marT="85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2766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120 </a:t>
                      </a:r>
                      <a:r>
                        <a:rPr lang="en-US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fC</a:t>
                      </a:r>
                      <a:endParaRPr lang="zh-CN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650">
                <a:tc>
                  <a:txBody>
                    <a:bodyPr/>
                    <a:lstStyle/>
                    <a:p>
                      <a:pPr indent="32766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Noise</a:t>
                      </a:r>
                      <a:endParaRPr lang="zh-CN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573" marR="8573" marT="85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2766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900 e@10 pF</a:t>
                      </a:r>
                      <a:endParaRPr lang="zh-CN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650">
                <a:tc>
                  <a:txBody>
                    <a:bodyPr/>
                    <a:lstStyle/>
                    <a:p>
                      <a:pPr indent="32766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Peaking time</a:t>
                      </a:r>
                      <a:endParaRPr lang="zh-CN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573" marR="8573" marT="85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32766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~160 ns</a:t>
                      </a:r>
                      <a:endParaRPr lang="zh-CN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650">
                <a:tc>
                  <a:txBody>
                    <a:bodyPr/>
                    <a:lstStyle/>
                    <a:p>
                      <a:pPr indent="32766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1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Sampling Rate</a:t>
                      </a:r>
                      <a:endParaRPr lang="zh-CN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573" marR="8573" marT="85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2766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20-40 MS/s</a:t>
                      </a:r>
                      <a:endParaRPr lang="zh-CN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650">
                <a:tc>
                  <a:txBody>
                    <a:bodyPr/>
                    <a:lstStyle/>
                    <a:p>
                      <a:pPr indent="32766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Sampling resolution</a:t>
                      </a:r>
                      <a:endParaRPr lang="zh-CN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8573" marR="8573" marT="85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2766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8-10 bit</a:t>
                      </a:r>
                      <a:endParaRPr lang="zh-CN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749641"/>
                  </a:ext>
                </a:extLst>
              </a:tr>
            </a:tbl>
          </a:graphicData>
        </a:graphic>
      </p:graphicFrame>
      <p:grpSp>
        <p:nvGrpSpPr>
          <p:cNvPr id="16" name="组合 15">
            <a:extLst>
              <a:ext uri="{FF2B5EF4-FFF2-40B4-BE49-F238E27FC236}">
                <a16:creationId xmlns:a16="http://schemas.microsoft.com/office/drawing/2014/main" id="{7B9E14D0-1264-401F-A081-1160E2B31348}"/>
              </a:ext>
            </a:extLst>
          </p:cNvPr>
          <p:cNvGrpSpPr/>
          <p:nvPr/>
        </p:nvGrpSpPr>
        <p:grpSpPr>
          <a:xfrm>
            <a:off x="5550467" y="2609446"/>
            <a:ext cx="2966748" cy="1381843"/>
            <a:chOff x="5385809" y="2274600"/>
            <a:chExt cx="2966748" cy="1381843"/>
          </a:xfrm>
        </p:grpSpPr>
        <p:pic>
          <p:nvPicPr>
            <p:cNvPr id="17" name="内容占位符 5">
              <a:extLst>
                <a:ext uri="{FF2B5EF4-FFF2-40B4-BE49-F238E27FC236}">
                  <a16:creationId xmlns:a16="http://schemas.microsoft.com/office/drawing/2014/main" id="{5AAAFCA2-90CF-423D-95E8-A7075D2ED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809" y="2274600"/>
              <a:ext cx="2293144" cy="1381843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A37D4D3-B1BC-4420-9BE5-AAE96E1D47E9}"/>
                </a:ext>
              </a:extLst>
            </p:cNvPr>
            <p:cNvSpPr txBox="1"/>
            <p:nvPr/>
          </p:nvSpPr>
          <p:spPr>
            <a:xfrm>
              <a:off x="6022728" y="2274600"/>
              <a:ext cx="68131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Track 2</a:t>
              </a:r>
              <a:endParaRPr lang="zh-CN" altLang="en-US" sz="1200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126183E-7D57-44AF-B735-1462C54C1236}"/>
                </a:ext>
              </a:extLst>
            </p:cNvPr>
            <p:cNvSpPr txBox="1"/>
            <p:nvPr/>
          </p:nvSpPr>
          <p:spPr>
            <a:xfrm>
              <a:off x="6659647" y="2274600"/>
              <a:ext cx="68131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Track 1</a:t>
              </a:r>
              <a:endParaRPr lang="zh-CN" altLang="en-US" sz="1200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648BDAD1-3507-4977-AFE6-D369193F81DD}"/>
                </a:ext>
              </a:extLst>
            </p:cNvPr>
            <p:cNvSpPr txBox="1"/>
            <p:nvPr/>
          </p:nvSpPr>
          <p:spPr>
            <a:xfrm>
              <a:off x="7580037" y="2660777"/>
              <a:ext cx="77252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Readout</a:t>
              </a:r>
            </a:p>
            <a:p>
              <a:r>
                <a:rPr lang="en-US" altLang="zh-CN" sz="1200" dirty="0"/>
                <a:t>Pads</a:t>
              </a:r>
              <a:endParaRPr lang="zh-CN" altLang="en-US" sz="1200" dirty="0"/>
            </a:p>
          </p:txBody>
        </p:sp>
      </p:grp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9718755A-9666-4B9D-BEA7-767F5B248AB4}"/>
              </a:ext>
            </a:extLst>
          </p:cNvPr>
          <p:cNvSpPr txBox="1">
            <a:spLocks/>
          </p:cNvSpPr>
          <p:nvPr/>
        </p:nvSpPr>
        <p:spPr>
          <a:xfrm>
            <a:off x="265287" y="1461562"/>
            <a:ext cx="4997748" cy="1906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跟踪角度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不同电流持续时间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高阶整形器</a:t>
            </a:r>
          </a:p>
          <a:p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弹道损耗和功耗</a:t>
            </a:r>
          </a:p>
          <a:p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波形采样读出</a:t>
            </a:r>
            <a:endParaRPr lang="en-US" altLang="zh-CN" sz="1800" dirty="0">
              <a:solidFill>
                <a:sysClr val="windowText" lastClr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altLang="zh-CN" sz="1600" dirty="0">
              <a:solidFill>
                <a:sysClr val="windowText" lastClr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6409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降低功耗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9E92F1B-AF2C-4B1A-BA6D-80B1BB56B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886" y="32653"/>
            <a:ext cx="3813382" cy="156965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内容占位符 2">
            <a:extLst>
              <a:ext uri="{FF2B5EF4-FFF2-40B4-BE49-F238E27FC236}">
                <a16:creationId xmlns:a16="http://schemas.microsoft.com/office/drawing/2014/main" id="{17B2C6CC-FD68-4BE0-B559-5EF58D6D9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437" y="1302027"/>
            <a:ext cx="8561021" cy="27730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/>
              <a:t>ADC </a:t>
            </a:r>
            <a:r>
              <a:rPr lang="zh-CN" altLang="en-US" sz="2000" dirty="0"/>
              <a:t>结构式： </a:t>
            </a:r>
            <a:r>
              <a:rPr lang="en-US" altLang="zh-CN" sz="2000" dirty="0"/>
              <a:t>pipeline </a:t>
            </a:r>
            <a:r>
              <a:rPr lang="en-US" altLang="zh-CN" sz="2000" dirty="0">
                <a:sym typeface="Wingdings" panose="05000000000000000000" pitchFamily="2" charset="2"/>
              </a:rPr>
              <a:t> </a:t>
            </a:r>
            <a:r>
              <a:rPr lang="en-US" altLang="zh-CN" sz="2000" dirty="0"/>
              <a:t>SAR </a:t>
            </a:r>
            <a:r>
              <a:rPr lang="zh-CN" altLang="en-US" sz="2000" dirty="0"/>
              <a:t>（</a:t>
            </a:r>
            <a:r>
              <a:rPr lang="en-US" altLang="zh-CN" sz="2000" dirty="0"/>
              <a:t>Successive Approximation Register</a:t>
            </a:r>
            <a:r>
              <a:rPr lang="zh-CN" altLang="en-US" sz="2000" dirty="0"/>
              <a:t>）</a:t>
            </a:r>
          </a:p>
          <a:p>
            <a:pPr>
              <a:lnSpc>
                <a:spcPct val="150000"/>
              </a:lnSpc>
            </a:pPr>
            <a:r>
              <a:rPr lang="en-US" altLang="zh-CN" sz="2000" dirty="0"/>
              <a:t>CR-(RC)</a:t>
            </a:r>
            <a:r>
              <a:rPr lang="en-US" altLang="zh-CN" sz="2000" baseline="30000" dirty="0"/>
              <a:t>n</a:t>
            </a:r>
            <a:r>
              <a:rPr lang="en-US" altLang="zh-CN" sz="2000" dirty="0"/>
              <a:t> </a:t>
            </a:r>
            <a:r>
              <a:rPr lang="en-US" altLang="zh-CN" sz="2000" dirty="0">
                <a:sym typeface="Wingdings" panose="05000000000000000000" pitchFamily="2" charset="2"/>
              </a:rPr>
              <a:t></a:t>
            </a:r>
            <a:r>
              <a:rPr lang="en-US" altLang="zh-CN" sz="2000" dirty="0">
                <a:solidFill>
                  <a:srgbClr val="FF0000"/>
                </a:solidFill>
                <a:sym typeface="Wingdings" panose="05000000000000000000" pitchFamily="2" charset="2"/>
              </a:rPr>
              <a:t>CR-RC +</a:t>
            </a:r>
            <a:r>
              <a:rPr lang="en-US" altLang="zh-CN" sz="2000" dirty="0">
                <a:solidFill>
                  <a:srgbClr val="FF0000"/>
                </a:solidFill>
              </a:rPr>
              <a:t> </a:t>
            </a:r>
            <a:r>
              <a:rPr lang="zh-CN" altLang="en-US" sz="2000" dirty="0">
                <a:solidFill>
                  <a:srgbClr val="FF0000"/>
                </a:solidFill>
              </a:rPr>
              <a:t>高阶数字滤波器</a:t>
            </a:r>
            <a:r>
              <a:rPr lang="zh-CN" altLang="en-US" sz="2000" dirty="0"/>
              <a:t>（数字梯形）</a:t>
            </a:r>
          </a:p>
          <a:p>
            <a:pPr>
              <a:lnSpc>
                <a:spcPct val="150000"/>
              </a:lnSpc>
            </a:pPr>
            <a:r>
              <a:rPr lang="zh-CN" altLang="en-US" sz="2000" dirty="0"/>
              <a:t>采用</a:t>
            </a:r>
            <a:r>
              <a:rPr lang="en-US" altLang="zh-CN" sz="2000" dirty="0"/>
              <a:t>65 nm CMOS </a:t>
            </a:r>
            <a:r>
              <a:rPr lang="zh-CN" altLang="en-US" sz="2000" dirty="0"/>
              <a:t>工艺，获得更低的数字功耗</a:t>
            </a:r>
            <a:endParaRPr lang="en-US" altLang="zh-CN" sz="1800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BFC374D-78F9-4FF4-9D2D-D24E43A64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61" y="3747526"/>
            <a:ext cx="3834121" cy="2608826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0CAA8B45-76DC-4DA7-A8A1-35015E0D6A2F}"/>
              </a:ext>
            </a:extLst>
          </p:cNvPr>
          <p:cNvGrpSpPr/>
          <p:nvPr/>
        </p:nvGrpSpPr>
        <p:grpSpPr>
          <a:xfrm>
            <a:off x="4214085" y="3743211"/>
            <a:ext cx="4681256" cy="2795705"/>
            <a:chOff x="4301379" y="3827896"/>
            <a:chExt cx="4681256" cy="2795705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8FC32985-5C2A-454E-B9F6-13AEF21C5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4495" y="3827896"/>
              <a:ext cx="4198140" cy="2795705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09BB6297-A605-411B-9F0B-61F471B05BFC}"/>
                </a:ext>
              </a:extLst>
            </p:cNvPr>
            <p:cNvSpPr txBox="1"/>
            <p:nvPr/>
          </p:nvSpPr>
          <p:spPr>
            <a:xfrm rot="10800000">
              <a:off x="4301379" y="3945509"/>
              <a:ext cx="677108" cy="2479289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 rtlCol="0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 needed for a single-pole low-pass filter (J)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9001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目录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0" y="1286016"/>
            <a:ext cx="9144000" cy="29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5334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背景简介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895350" indent="-5334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WASA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芯片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895350" indent="-5334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可扩展读出电子学</a:t>
            </a:r>
            <a:endParaRPr lang="en-US" altLang="zh-CN" sz="2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895350" indent="-5334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总结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758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芯片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0389ECF-2EF6-42C6-98EF-6BBB0CF3EA37}"/>
              </a:ext>
            </a:extLst>
          </p:cNvPr>
          <p:cNvSpPr txBox="1"/>
          <p:nvPr/>
        </p:nvSpPr>
        <p:spPr>
          <a:xfrm>
            <a:off x="114093" y="926218"/>
            <a:ext cx="8809388" cy="272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通道内逻辑：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 Front-End: Preamplifier + CR-RC shaper + Fully differential output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SAR ADC: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清华大学李福乐老师提供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signal processing: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stage baseline corrections (learnt from SAMPA)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trapezoidal filter, to make pulse shape symmetric and shorter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整体控制逻辑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 +  data buffer (ring buffer and event buffer)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B3FCD39-7BD4-4013-AA7C-44CF90502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000" y="3624604"/>
            <a:ext cx="6480000" cy="285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28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芯片模拟前端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03F82A4-F718-4762-B840-D4FD8CD14D40}"/>
              </a:ext>
            </a:extLst>
          </p:cNvPr>
          <p:cNvSpPr txBox="1"/>
          <p:nvPr/>
        </p:nvSpPr>
        <p:spPr>
          <a:xfrm>
            <a:off x="114096" y="1213879"/>
            <a:ext cx="4636327" cy="142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低电源电源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1.2 V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全差分输出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以功耗优化为导向，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而不是噪声优化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B98916F-0C98-4718-8B5B-D0E6E9796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01" y="3183675"/>
            <a:ext cx="7180555" cy="3281446"/>
          </a:xfrm>
          <a:prstGeom prst="rect">
            <a:avLst/>
          </a:prstGeom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08075B9-9FDB-41AF-8666-B9D07F622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915510"/>
              </p:ext>
            </p:extLst>
          </p:nvPr>
        </p:nvGraphicFramePr>
        <p:xfrm>
          <a:off x="4695831" y="1236150"/>
          <a:ext cx="3981449" cy="2192850"/>
        </p:xfrm>
        <a:graphic>
          <a:graphicData uri="http://schemas.openxmlformats.org/drawingml/2006/table">
            <a:tbl>
              <a:tblPr/>
              <a:tblGrid>
                <a:gridCol w="133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3781">
                  <a:extLst>
                    <a:ext uri="{9D8B030D-6E8A-4147-A177-3AD203B41FA5}">
                      <a16:colId xmlns:a16="http://schemas.microsoft.com/office/drawing/2014/main" val="24417048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Parameters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1430" marR="11430" marT="1143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SPECs</a:t>
                      </a:r>
                      <a:endParaRPr lang="zh-CN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Simulation</a:t>
                      </a:r>
                      <a:endParaRPr lang="zh-CN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Shaper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1430" marR="11430" marT="1143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CR-RC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CR-RC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Shaping</a:t>
                      </a:r>
                      <a:r>
                        <a:rPr lang="zh-CN" altLang="en-US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time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1430" marR="1143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160 ns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160 ns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Gain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1430" marR="1143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mV/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fC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10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 mV/</a:t>
                      </a:r>
                      <a:r>
                        <a:rPr lang="en-US" altLang="zh-CN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fC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Dynamic Range</a:t>
                      </a:r>
                      <a:endParaRPr lang="zh-CN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1430" marR="1143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120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fC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120 </a:t>
                      </a:r>
                      <a:r>
                        <a:rPr lang="en-US" altLang="zh-CN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fC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INL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1430" marR="1143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&lt;1 %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&lt;1 %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ENC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1430" marR="1143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500 e @ 10 pF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306 e @10 pF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Crosstalk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1430" marR="1143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&lt;1 %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0.12</a:t>
                      </a:r>
                      <a:r>
                        <a:rPr lang="en-US" altLang="zh-CN" sz="1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</a:rPr>
                        <a:t>%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Power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11430" marR="11430" marT="1143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&lt;2.5 mW/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ch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1.4 </a:t>
                      </a:r>
                      <a:r>
                        <a:rPr lang="en-US" altLang="zh-CN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mW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en-US" altLang="zh-CN" sz="1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ch</a:t>
                      </a:r>
                      <a:endParaRPr lang="zh-CN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7973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8801"/>
            <a:ext cx="7632700" cy="76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altLang="zh-CN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WASA</a:t>
            </a:r>
            <a:r>
              <a:rPr lang="zh-CN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芯片数字梯形滤波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EC10F81-403A-4B4C-B87E-86D6DA95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第四届全国辐射探测微电子学术年会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8B72CE1-2324-42A1-8415-5644CFC17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D0B3-86C0-48A6-87B1-903C1698B4B1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875C3CB-04B9-419C-AB25-3DB06B32A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1380"/>
            <a:ext cx="9144000" cy="148797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96DAF37-458B-487D-AA4E-26415BC25C0B}"/>
              </a:ext>
            </a:extLst>
          </p:cNvPr>
          <p:cNvSpPr/>
          <p:nvPr/>
        </p:nvSpPr>
        <p:spPr>
          <a:xfrm>
            <a:off x="471161" y="4532481"/>
            <a:ext cx="8201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b="1" dirty="0"/>
              <a:t>Valentin T. Jordanov, Unfolding-synthesis technique for digital pulse processing. Part 1: Unfolding, </a:t>
            </a:r>
            <a:r>
              <a:rPr lang="en-US" altLang="zh-CN" sz="1200" b="1" dirty="0"/>
              <a:t>NIMA </a:t>
            </a:r>
            <a:r>
              <a:rPr lang="zh-CN" altLang="en-US" sz="1200" b="1" dirty="0"/>
              <a:t>Vol 805, 2016，63-71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6255784-C8A7-4A31-B5D0-A1DFF1A97230}"/>
                  </a:ext>
                </a:extLst>
              </p:cNvPr>
              <p:cNvSpPr txBox="1"/>
              <p:nvPr/>
            </p:nvSpPr>
            <p:spPr>
              <a:xfrm>
                <a:off x="114096" y="1213881"/>
                <a:ext cx="8502083" cy="1307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unfolding modules —— CR-RC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𝛿</m:t>
                    </m:r>
                  </m:oMath>
                </a14:m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integration modules ——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𝛿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Trapezoid</a:t>
                </a:r>
                <a:endParaRPr lang="en-US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46255784-C8A7-4A31-B5D0-A1DFF1A97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96" y="1213881"/>
                <a:ext cx="8502083" cy="1307089"/>
              </a:xfrm>
              <a:prstGeom prst="rect">
                <a:avLst/>
              </a:prstGeom>
              <a:blipFill>
                <a:blip r:embed="rId4"/>
                <a:stretch>
                  <a:fillRect l="-1291" b="-120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675228"/>
      </p:ext>
    </p:extLst>
  </p:cSld>
  <p:clrMapOvr>
    <a:masterClrMapping/>
  </p:clrMapOvr>
</p:sld>
</file>

<file path=ppt/theme/theme1.xml><?xml version="1.0" encoding="utf-8"?>
<a:theme xmlns:a="http://schemas.openxmlformats.org/drawingml/2006/main" name="主题1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中性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AB813CEE-752D-4525-B879-ACE037555118}" vid="{18959E1F-8E60-493D-983E-9247EF34BFB5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15205</TotalTime>
  <Words>2492</Words>
  <Application>Microsoft Office PowerPoint</Application>
  <PresentationFormat>全屏显示(4:3)</PresentationFormat>
  <Paragraphs>579</Paragraphs>
  <Slides>31</Slides>
  <Notes>31</Notes>
  <HiddenSlides>6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0" baseType="lpstr">
      <vt:lpstr>Roboto</vt:lpstr>
      <vt:lpstr>等线</vt:lpstr>
      <vt:lpstr>等线 Light</vt:lpstr>
      <vt:lpstr>黑体</vt:lpstr>
      <vt:lpstr>华文楷体</vt:lpstr>
      <vt:lpstr>华文行楷</vt:lpstr>
      <vt:lpstr>楷体</vt:lpstr>
      <vt:lpstr>宋体</vt:lpstr>
      <vt:lpstr>微软雅黑</vt:lpstr>
      <vt:lpstr>Arial</vt:lpstr>
      <vt:lpstr>Calibri</vt:lpstr>
      <vt:lpstr>Cambria Math</vt:lpstr>
      <vt:lpstr>Franklin Gothic Demi</vt:lpstr>
      <vt:lpstr>Symbol</vt:lpstr>
      <vt:lpstr>Times New Roman</vt:lpstr>
      <vt:lpstr>Verdana</vt:lpstr>
      <vt:lpstr>Wingdings</vt:lpstr>
      <vt:lpstr>Wingdings 2</vt:lpstr>
      <vt:lpstr>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tpcroc_cepc_202210</dc:title>
  <dc:creator>Zhi Deng</dc:creator>
  <cp:lastModifiedBy>刘灿文</cp:lastModifiedBy>
  <cp:revision>895</cp:revision>
  <dcterms:created xsi:type="dcterms:W3CDTF">2015-03-07T08:28:41Z</dcterms:created>
  <dcterms:modified xsi:type="dcterms:W3CDTF">2025-07-17T01:51:58Z</dcterms:modified>
</cp:coreProperties>
</file>