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notesMasterIdLst>
    <p:notesMasterId r:id="rId38"/>
  </p:notesMasterIdLst>
  <p:handoutMasterIdLst>
    <p:handoutMasterId r:id="rId39"/>
  </p:handoutMasterIdLst>
  <p:sldIdLst>
    <p:sldId id="289" r:id="rId10"/>
    <p:sldId id="344" r:id="rId11"/>
    <p:sldId id="419" r:id="rId12"/>
    <p:sldId id="423" r:id="rId13"/>
    <p:sldId id="405" r:id="rId14"/>
    <p:sldId id="349" r:id="rId15"/>
    <p:sldId id="410" r:id="rId16"/>
    <p:sldId id="421" r:id="rId17"/>
    <p:sldId id="420" r:id="rId18"/>
    <p:sldId id="417" r:id="rId19"/>
    <p:sldId id="378" r:id="rId20"/>
    <p:sldId id="386" r:id="rId21"/>
    <p:sldId id="422" r:id="rId22"/>
    <p:sldId id="416" r:id="rId23"/>
    <p:sldId id="393" r:id="rId24"/>
    <p:sldId id="384" r:id="rId25"/>
    <p:sldId id="397" r:id="rId26"/>
    <p:sldId id="398" r:id="rId27"/>
    <p:sldId id="399" r:id="rId28"/>
    <p:sldId id="400" r:id="rId29"/>
    <p:sldId id="418" r:id="rId30"/>
    <p:sldId id="401" r:id="rId31"/>
    <p:sldId id="402" r:id="rId32"/>
    <p:sldId id="403" r:id="rId33"/>
    <p:sldId id="404" r:id="rId34"/>
    <p:sldId id="305" r:id="rId35"/>
    <p:sldId id="303" r:id="rId36"/>
    <p:sldId id="424" r:id="rId3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99CCFF"/>
    <a:srgbClr val="A9B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2" autoAdjust="0"/>
    <p:restoredTop sz="75985" autoAdjust="0"/>
  </p:normalViewPr>
  <p:slideViewPr>
    <p:cSldViewPr snapToGrid="0" showGuides="1">
      <p:cViewPr varScale="1">
        <p:scale>
          <a:sx n="84" d="100"/>
          <a:sy n="84" d="100"/>
        </p:scale>
        <p:origin x="1572" y="56"/>
      </p:cViewPr>
      <p:guideLst>
        <p:guide orient="horz" pos="2160"/>
        <p:guide pos="287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handoutMaster" Target="handoutMasters/handout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12427D-2D07-46F4-B8E8-6D44C3D0C38A}" type="datetime1">
              <a:rPr lang="zh-CN" altLang="en-US" smtClean="0"/>
              <a:t>2025/7/16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B51BF6-0CB1-41D7-9D1B-FBF0784959FD}"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EBFE5-7D78-42B6-8E71-10075A10EA14}" type="datetime1">
              <a:rPr lang="zh-CN" altLang="en-US" smtClean="0"/>
              <a:t>2025/7/16</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52D54-20A0-4A95-9B1B-BFBE45BE3CE1}"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800" baseline="0" dirty="0"/>
          </a:p>
        </p:txBody>
      </p:sp>
      <p:sp>
        <p:nvSpPr>
          <p:cNvPr id="4" name="日期占位符 3"/>
          <p:cNvSpPr>
            <a:spLocks noGrp="1"/>
          </p:cNvSpPr>
          <p:nvPr>
            <p:ph type="dt" idx="1"/>
          </p:nvPr>
        </p:nvSpPr>
        <p:spPr/>
        <p:txBody>
          <a:bodyPr/>
          <a:lstStyle/>
          <a:p>
            <a:fld id="{528EBFE5-7D78-42B6-8E71-10075A10EA14}" type="datetime1">
              <a:rPr lang="zh-CN" altLang="en-US" smtClean="0"/>
              <a:t>2025/7/16</a:t>
            </a:fld>
            <a:endParaRPr lang="zh-CN" altLang="en-US"/>
          </a:p>
        </p:txBody>
      </p:sp>
      <p:sp>
        <p:nvSpPr>
          <p:cNvPr id="5" name="灯片编号占位符 4"/>
          <p:cNvSpPr>
            <a:spLocks noGrp="1"/>
          </p:cNvSpPr>
          <p:nvPr>
            <p:ph type="sldNum" sz="quarter" idx="5"/>
          </p:nvPr>
        </p:nvSpPr>
        <p:spPr/>
        <p:txBody>
          <a:bodyPr/>
          <a:lstStyle/>
          <a:p>
            <a:fld id="{A8852D54-20A0-4A95-9B1B-BFBE45BE3CE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基于无源内插结构，该</a:t>
            </a:r>
            <a:r>
              <a:rPr lang="en-US" altLang="zh-CN" dirty="0">
                <a:sym typeface="+mn-ea"/>
              </a:rPr>
              <a:t>TDC</a:t>
            </a:r>
            <a:r>
              <a:rPr lang="zh-CN" altLang="en-US" dirty="0">
                <a:sym typeface="+mn-ea"/>
              </a:rPr>
              <a:t>的整体结构如图</a:t>
            </a:r>
            <a:r>
              <a:rPr lang="en-US" altLang="zh-CN" dirty="0">
                <a:sym typeface="+mn-ea"/>
              </a:rPr>
              <a:t> </a:t>
            </a:r>
            <a:r>
              <a:rPr lang="zh-CN" altLang="en-US" dirty="0">
                <a:sym typeface="+mn-ea"/>
              </a:rPr>
              <a:t>所示。电路主要由</a:t>
            </a:r>
            <a:r>
              <a:rPr lang="en-US" altLang="zh-CN" dirty="0">
                <a:sym typeface="+mn-ea"/>
              </a:rPr>
              <a:t>PLL</a:t>
            </a:r>
            <a:r>
              <a:rPr lang="zh-CN" altLang="en-US" dirty="0">
                <a:sym typeface="+mn-ea"/>
              </a:rPr>
              <a:t>、</a:t>
            </a:r>
            <a:r>
              <a:rPr lang="en-US" altLang="zh-CN" dirty="0">
                <a:sym typeface="+mn-ea"/>
              </a:rPr>
              <a:t>DLL</a:t>
            </a:r>
            <a:r>
              <a:rPr lang="zh-CN" altLang="en-US" dirty="0">
                <a:sym typeface="+mn-ea"/>
              </a:rPr>
              <a:t>、粗计数器、</a:t>
            </a:r>
            <a:r>
              <a:rPr lang="en-US" altLang="zh-CN" dirty="0">
                <a:sym typeface="+mn-ea"/>
              </a:rPr>
              <a:t>TDC</a:t>
            </a:r>
            <a:r>
              <a:rPr lang="zh-CN" altLang="en-US" dirty="0">
                <a:sym typeface="+mn-ea"/>
              </a:rPr>
              <a:t>通道、数字读出和</a:t>
            </a:r>
            <a:r>
              <a:rPr lang="en-US" altLang="zh-CN" dirty="0">
                <a:sym typeface="+mn-ea"/>
              </a:rPr>
              <a:t>LVDS</a:t>
            </a:r>
            <a:r>
              <a:rPr lang="zh-CN" altLang="en-US" dirty="0">
                <a:sym typeface="+mn-ea"/>
              </a:rPr>
              <a:t>输入输出接口组成。</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其中</a:t>
            </a:r>
            <a:r>
              <a:rPr lang="en-US" altLang="zh-CN" dirty="0">
                <a:sym typeface="+mn-ea"/>
              </a:rPr>
              <a:t>DLL</a:t>
            </a:r>
            <a:r>
              <a:rPr lang="zh-CN" altLang="en-US" dirty="0">
                <a:sym typeface="+mn-ea"/>
              </a:rPr>
              <a:t>通过无源电阻内插实现了精细的时钟</a:t>
            </a:r>
            <a:r>
              <a:rPr lang="zh-CN" altLang="en-US">
                <a:sym typeface="+mn-ea"/>
              </a:rPr>
              <a:t>分相，结合粗细结合的技术路线，实现了高精度与大动态范围。</a:t>
            </a:r>
            <a:r>
              <a:rPr lang="zh-CN" altLang="en-US" dirty="0">
                <a:sym typeface="+mn-ea"/>
              </a:rPr>
              <a:t>该</a:t>
            </a:r>
            <a:r>
              <a:rPr lang="en-US" altLang="zh-CN" dirty="0">
                <a:sym typeface="+mn-ea"/>
              </a:rPr>
              <a:t>TDC</a:t>
            </a:r>
            <a:r>
              <a:rPr lang="zh-CN" altLang="en-US" dirty="0">
                <a:sym typeface="+mn-ea"/>
              </a:rPr>
              <a:t>包含多个通道，共用</a:t>
            </a:r>
            <a:r>
              <a:rPr lang="en-US" altLang="zh-CN" dirty="0">
                <a:sym typeface="+mn-ea"/>
              </a:rPr>
              <a:t>DLL</a:t>
            </a:r>
            <a:r>
              <a:rPr lang="zh-CN" altLang="en-US" dirty="0">
                <a:sym typeface="+mn-ea"/>
              </a:rPr>
              <a:t>产生的时钟分相以及粗计数值，有效节省了面积。</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每个通道主要包含时间锁存器和移位寄存器，当外部的</a:t>
            </a:r>
            <a:r>
              <a:rPr lang="en-US" altLang="zh-CN" dirty="0">
                <a:sym typeface="+mn-ea"/>
              </a:rPr>
              <a:t>HIT</a:t>
            </a:r>
            <a:r>
              <a:rPr lang="zh-CN" altLang="en-US" dirty="0">
                <a:sym typeface="+mn-ea"/>
              </a:rPr>
              <a:t>信号到达时，时间锁存器锁存此时的时钟分相及粗计数状态并通过移位寄存器发送到数字读出。</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由数字读出将各个通道的数据汇总、编码</a:t>
            </a:r>
            <a:r>
              <a:rPr lang="en-US" altLang="zh-CN" dirty="0">
                <a:sym typeface="+mn-ea"/>
              </a:rPr>
              <a:t> </a:t>
            </a:r>
            <a:r>
              <a:rPr lang="zh-CN" altLang="en-US" dirty="0">
                <a:sym typeface="+mn-ea"/>
              </a:rPr>
              <a:t>并通过</a:t>
            </a:r>
            <a:r>
              <a:rPr lang="en-US" altLang="zh-CN" dirty="0">
                <a:sym typeface="+mn-ea"/>
              </a:rPr>
              <a:t>lvds</a:t>
            </a:r>
            <a:r>
              <a:rPr lang="zh-CN" altLang="en-US" dirty="0">
                <a:sym typeface="+mn-ea"/>
              </a:rPr>
              <a:t>高速串行读出</a:t>
            </a:r>
            <a:r>
              <a:rPr lang="en-US" altLang="zh-CN" dirty="0">
                <a:sym typeface="+mn-ea"/>
              </a:rPr>
              <a:t>	</a:t>
            </a:r>
            <a:endParaRPr lang="en-US" altLang="zh-CN" dirty="0"/>
          </a:p>
          <a:p>
            <a:endParaRPr lang="en-US" altLang="zh-CN" dirty="0"/>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a:t>VCO</a:t>
            </a:r>
            <a:r>
              <a:rPr lang="zh-CN" altLang="en-US" dirty="0"/>
              <a:t>型</a:t>
            </a:r>
            <a:r>
              <a:rPr lang="en-US" altLang="zh-CN" dirty="0"/>
              <a:t>PLL</a:t>
            </a:r>
            <a:r>
              <a:rPr lang="zh-CN" altLang="en-US" dirty="0"/>
              <a:t>为了保证稳定性，带宽通常低于时钟频率</a:t>
            </a:r>
            <a:r>
              <a:rPr lang="en-US" altLang="zh-CN" dirty="0"/>
              <a:t>10</a:t>
            </a:r>
            <a:r>
              <a:rPr lang="zh-CN" altLang="en-US" dirty="0"/>
              <a:t>倍以上，</a:t>
            </a:r>
            <a:r>
              <a:rPr lang="en-US" altLang="zh-CN" dirty="0"/>
              <a:t>LC</a:t>
            </a:r>
            <a:r>
              <a:rPr lang="zh-CN" altLang="en-US" dirty="0"/>
              <a:t>型</a:t>
            </a:r>
            <a:r>
              <a:rPr lang="en-US" altLang="zh-CN" dirty="0"/>
              <a:t>VCO</a:t>
            </a:r>
            <a:r>
              <a:rPr lang="zh-CN" altLang="en-US" dirty="0"/>
              <a:t>可以达到较低的抖动，但电感面积较大不利于集成，而</a:t>
            </a:r>
            <a:r>
              <a:rPr lang="en-US" altLang="zh-CN" dirty="0"/>
              <a:t>Ring VCO</a:t>
            </a:r>
            <a:r>
              <a:rPr lang="zh-CN" altLang="en-US" dirty="0"/>
              <a:t>噪声积累较大，为了降低</a:t>
            </a:r>
            <a:r>
              <a:rPr lang="en-US" altLang="zh-CN" dirty="0"/>
              <a:t>PLL</a:t>
            </a:r>
            <a:r>
              <a:rPr lang="zh-CN" altLang="en-US" dirty="0"/>
              <a:t>的抖动，本设计采用</a:t>
            </a:r>
            <a:r>
              <a:rPr lang="en-US" altLang="zh-CN" dirty="0"/>
              <a:t>MDLL</a:t>
            </a:r>
            <a:r>
              <a:rPr lang="zh-CN" altLang="en-US" dirty="0"/>
              <a:t>结构的</a:t>
            </a:r>
            <a:r>
              <a:rPr lang="en-US" altLang="zh-CN" dirty="0"/>
              <a:t>PLL</a:t>
            </a:r>
            <a:r>
              <a:rPr lang="zh-CN" altLang="en-US" dirty="0"/>
              <a:t>。</a:t>
            </a: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其周期性将参考时钟引入环路输出，实现周期性抖动清零，其结构简图如右图所示，对于</a:t>
            </a:r>
            <a:r>
              <a:rPr lang="en-US" altLang="zh-CN" dirty="0"/>
              <a:t>16</a:t>
            </a:r>
            <a:r>
              <a:rPr lang="zh-CN" altLang="en-US" dirty="0"/>
              <a:t>倍频的</a:t>
            </a:r>
            <a:r>
              <a:rPr lang="en-US" altLang="zh-CN" dirty="0"/>
              <a:t>PLL</a:t>
            </a:r>
            <a:r>
              <a:rPr lang="zh-CN" altLang="en-US" dirty="0"/>
              <a:t>而言，每</a:t>
            </a:r>
            <a:r>
              <a:rPr lang="en-US" altLang="zh-CN" dirty="0"/>
              <a:t>16</a:t>
            </a:r>
            <a:r>
              <a:rPr lang="zh-CN" altLang="en-US" dirty="0"/>
              <a:t>个周期选择参考时钟进入环路，其结构与工作时序图如左图所示。通过周期性消除抖动，该结构的绝对抖动较小，但是代价是引入了一个以</a:t>
            </a:r>
            <a:r>
              <a:rPr lang="en-US" altLang="zh-CN" dirty="0"/>
              <a:t>16</a:t>
            </a:r>
            <a:r>
              <a:rPr lang="zh-CN" altLang="en-US" dirty="0"/>
              <a:t>为周期的固定模式抖动，仿真结果如右下图所示，该固定抖动由选择电路等结构的失配导致，可以通过校准消除，消除后相应随机抖动基本符合正态分布，抖动约</a:t>
            </a:r>
            <a:r>
              <a:rPr lang="en-US" altLang="zh-CN" dirty="0"/>
              <a:t>1.3 ps</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a:sym typeface="+mn-ea"/>
              </a:rPr>
              <a:t>DLL</a:t>
            </a:r>
            <a:r>
              <a:rPr lang="zh-CN" altLang="en-US" dirty="0">
                <a:sym typeface="+mn-ea"/>
              </a:rPr>
              <a:t>在一般</a:t>
            </a:r>
            <a:r>
              <a:rPr lang="en-US" altLang="zh-CN" dirty="0">
                <a:sym typeface="+mn-ea"/>
              </a:rPr>
              <a:t>DLL</a:t>
            </a:r>
            <a:r>
              <a:rPr lang="zh-CN" altLang="en-US" dirty="0">
                <a:sym typeface="+mn-ea"/>
              </a:rPr>
              <a:t>的基础上使用鉴频鉴相器和</a:t>
            </a:r>
            <a:r>
              <a:rPr lang="en-US" altLang="zh-CN" dirty="0">
                <a:sym typeface="+mn-ea"/>
              </a:rPr>
              <a:t>BB</a:t>
            </a:r>
            <a:r>
              <a:rPr lang="zh-CN" altLang="en-US" dirty="0">
                <a:sym typeface="+mn-ea"/>
              </a:rPr>
              <a:t>鉴相器分别驱动大小电荷泵的方法同时实现了较快的锁定速度和较小的锁定偏差</a:t>
            </a: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为了满足内插的要求，需要延迟单元延迟较小，因此选择了差分结构</a:t>
            </a:r>
            <a:endParaRPr lang="zh-CN" altLang="en-US" dirty="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其中的延迟单元使用对称负载，实现了</a:t>
            </a:r>
            <a:r>
              <a:rPr lang="en-US" altLang="zh-CN" dirty="0">
                <a:sym typeface="+mn-ea"/>
              </a:rPr>
              <a:t>50 ps</a:t>
            </a:r>
            <a:r>
              <a:rPr lang="zh-CN" altLang="en-US" dirty="0">
                <a:sym typeface="+mn-ea"/>
              </a:rPr>
              <a:t>的延时，失配为</a:t>
            </a:r>
            <a:r>
              <a:rPr lang="en-US" altLang="zh-CN" dirty="0">
                <a:sym typeface="+mn-ea"/>
              </a:rPr>
              <a:t>2.16 ps</a:t>
            </a:r>
            <a:r>
              <a:rPr lang="zh-CN" altLang="en-US" dirty="0">
                <a:sym typeface="+mn-ea"/>
              </a:rPr>
              <a:t>，远小于延迟单元的延时</a:t>
            </a:r>
            <a:endParaRPr lang="zh-CN" altLang="en-US"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err="1">
                <a:sym typeface="+mn-ea"/>
              </a:rPr>
              <a:t>两种主要的鉴相器结构为鉴频鉴相器</a:t>
            </a:r>
            <a:r>
              <a:rPr lang="en-US" altLang="zh-CN" dirty="0" err="1">
                <a:sym typeface="+mn-ea"/>
              </a:rPr>
              <a:t>PFD</a:t>
            </a:r>
            <a:r>
              <a:rPr lang="zh-CN" altLang="en-US" dirty="0" err="1">
                <a:sym typeface="+mn-ea"/>
              </a:rPr>
              <a:t>和棒棒鉴相器</a:t>
            </a:r>
            <a:r>
              <a:rPr lang="en-US" altLang="zh-CN" dirty="0" err="1">
                <a:sym typeface="+mn-ea"/>
              </a:rPr>
              <a:t>BBPD</a:t>
            </a:r>
            <a:r>
              <a:rPr lang="zh-CN" altLang="en-US" dirty="0" err="1">
                <a:sym typeface="+mn-ea"/>
              </a:rPr>
              <a:t>，两种鉴相器的特性曲线如右图所示，鉴频鉴相器可以鉴别相位差的大小，</a:t>
            </a:r>
            <a:r>
              <a:rPr lang="en-US" altLang="zh-CN" dirty="0" err="1">
                <a:sym typeface="+mn-ea"/>
              </a:rPr>
              <a:t>BB</a:t>
            </a:r>
            <a:r>
              <a:rPr lang="zh-CN" altLang="en-US" dirty="0" err="1">
                <a:sym typeface="+mn-ea"/>
              </a:rPr>
              <a:t>鉴相器只能鉴别相位差的符号</a:t>
            </a: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err="1">
                <a:sym typeface="+mn-ea"/>
              </a:rPr>
              <a:t>两种结构单独用在</a:t>
            </a:r>
            <a:r>
              <a:rPr lang="en-US" altLang="zh-CN" dirty="0" err="1">
                <a:sym typeface="+mn-ea"/>
              </a:rPr>
              <a:t>DLL</a:t>
            </a:r>
            <a:r>
              <a:rPr lang="zh-CN" altLang="en-US" dirty="0" err="1">
                <a:sym typeface="+mn-ea"/>
              </a:rPr>
              <a:t>中都会有一些缺点，</a:t>
            </a:r>
            <a:r>
              <a:rPr lang="en-US" altLang="zh-CN" dirty="0" err="1">
                <a:sym typeface="+mn-ea"/>
              </a:rPr>
              <a:t>PFD</a:t>
            </a:r>
            <a:r>
              <a:rPr lang="zh-CN" altLang="en-US" dirty="0" err="1">
                <a:sym typeface="+mn-ea"/>
              </a:rPr>
              <a:t>由于电荷泵的失配会导致控制电压的平均相对理想值有一个偏差，从而导致</a:t>
            </a:r>
            <a:r>
              <a:rPr lang="en-US" altLang="zh-CN" dirty="0" err="1">
                <a:sym typeface="+mn-ea"/>
              </a:rPr>
              <a:t>DLL</a:t>
            </a:r>
            <a:r>
              <a:rPr lang="zh-CN" altLang="en-US" dirty="0" err="1">
                <a:sym typeface="+mn-ea"/>
              </a:rPr>
              <a:t>首尾不对齐</a:t>
            </a:r>
          </a:p>
          <a:p>
            <a:pPr marL="0" marR="0" lvl="1" indent="0" algn="l" defTabSz="914400" rtl="0" eaLnBrk="1" fontAlgn="auto" latinLnBrk="0" hangingPunct="1">
              <a:lnSpc>
                <a:spcPct val="100000"/>
              </a:lnSpc>
              <a:spcBef>
                <a:spcPts val="0"/>
              </a:spcBef>
              <a:spcAft>
                <a:spcPts val="0"/>
              </a:spcAft>
              <a:buClrTx/>
              <a:buSzTx/>
              <a:buFontTx/>
              <a:buNone/>
              <a:defRPr/>
            </a:pPr>
            <a:r>
              <a:rPr lang="zh-CN" altLang="en-US" dirty="0" err="1">
                <a:sym typeface="+mn-ea"/>
              </a:rPr>
              <a:t>而</a:t>
            </a:r>
            <a:r>
              <a:rPr lang="en-US" altLang="zh-CN" dirty="0" err="1">
                <a:sym typeface="+mn-ea"/>
              </a:rPr>
              <a:t>BBPD</a:t>
            </a:r>
            <a:r>
              <a:rPr lang="zh-CN" altLang="en-US" dirty="0" err="1">
                <a:sym typeface="+mn-ea"/>
              </a:rPr>
              <a:t>只能鉴别相位差的符号，每次判别大小后</a:t>
            </a:r>
            <a:r>
              <a:rPr lang="zh-CN" altLang="en-US" dirty="0">
                <a:sym typeface="+mn-ea"/>
              </a:rPr>
              <a:t>控制电压变化速度固定，稳定时电压会在最终结果附近波动，为了较小的控制电压锁定纹波，电压变化速度较小，导致较低的锁定速度</a:t>
            </a:r>
          </a:p>
          <a:p>
            <a:pPr marL="0" marR="0" lvl="1"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因此本设计结合了两种鉴相器的优势，在锁定前期使用</a:t>
            </a:r>
            <a:r>
              <a:rPr lang="en-US" altLang="zh-CN" dirty="0">
                <a:sym typeface="+mn-ea"/>
              </a:rPr>
              <a:t>PFD</a:t>
            </a:r>
            <a:r>
              <a:rPr lang="zh-CN" altLang="en-US" dirty="0">
                <a:sym typeface="+mn-ea"/>
              </a:rPr>
              <a:t>鉴相并驱动大电流电荷泵，实现较快的锁定速度，在接近锁定时</a:t>
            </a:r>
            <a:r>
              <a:rPr lang="en-US" altLang="zh-CN" dirty="0">
                <a:sym typeface="+mn-ea"/>
              </a:rPr>
              <a:t>PFD</a:t>
            </a:r>
            <a:r>
              <a:rPr lang="zh-CN" altLang="en-US" dirty="0">
                <a:sym typeface="+mn-ea"/>
              </a:rPr>
              <a:t>不在工作，通过</a:t>
            </a:r>
            <a:r>
              <a:rPr lang="en-US" altLang="zh-CN" dirty="0">
                <a:sym typeface="+mn-ea"/>
              </a:rPr>
              <a:t>BBPD</a:t>
            </a:r>
            <a:r>
              <a:rPr lang="zh-CN" altLang="en-US" dirty="0">
                <a:sym typeface="+mn-ea"/>
              </a:rPr>
              <a:t>驱动小电流电荷泵以实现较小的电压锁定纹波，消除了电荷泵失配导致</a:t>
            </a:r>
            <a:r>
              <a:rPr lang="en-US" altLang="zh-CN" dirty="0">
                <a:sym typeface="+mn-ea"/>
              </a:rPr>
              <a:t>DLL</a:t>
            </a:r>
            <a:r>
              <a:rPr lang="zh-CN" altLang="en-US" dirty="0">
                <a:sym typeface="+mn-ea"/>
              </a:rPr>
              <a:t>首尾不对齐的现象</a:t>
            </a:r>
          </a:p>
          <a:p>
            <a:pPr marL="0" marR="0" lvl="1" indent="0" algn="l" defTabSz="914400" rtl="0" eaLnBrk="1" fontAlgn="auto" latinLnBrk="0" hangingPunct="1">
              <a:lnSpc>
                <a:spcPct val="100000"/>
              </a:lnSpc>
              <a:spcBef>
                <a:spcPts val="0"/>
              </a:spcBef>
              <a:spcAft>
                <a:spcPts val="0"/>
              </a:spcAft>
              <a:buClrTx/>
              <a:buSzTx/>
              <a:buFontTx/>
              <a:buNone/>
              <a:defRPr/>
            </a:pPr>
            <a:endParaRPr lang="zh-CN" altLang="en-US" dirty="0">
              <a:solidFill>
                <a:schemeClr val="tx1"/>
              </a:solidFill>
            </a:endParaRPr>
          </a:p>
          <a:p>
            <a:pPr marL="0" marR="0" lvl="1" indent="0" algn="l" defTabSz="914400" rtl="0" eaLnBrk="1" fontAlgn="auto" latinLnBrk="0" hangingPunct="1">
              <a:lnSpc>
                <a:spcPct val="100000"/>
              </a:lnSpc>
              <a:spcBef>
                <a:spcPts val="0"/>
              </a:spcBef>
              <a:spcAft>
                <a:spcPts val="0"/>
              </a:spcAft>
              <a:buClrTx/>
              <a:buSzTx/>
              <a:buFontTx/>
              <a:buNone/>
              <a:defRPr/>
            </a:pPr>
            <a:endParaRPr lang="zh-CN" altLang="en-US"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err="1"/>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对无缘内插的设计是本设计的核心，核心需求是满足好于</a:t>
            </a:r>
            <a:r>
              <a:rPr lang="en-US" altLang="zh-CN" dirty="0"/>
              <a:t>10 ps</a:t>
            </a:r>
            <a:r>
              <a:rPr lang="zh-CN" altLang="en-US" dirty="0"/>
              <a:t>的精度，首先要确定的是内插级数，主要对</a:t>
            </a:r>
            <a:r>
              <a:rPr lang="en-US" altLang="zh-CN" dirty="0"/>
              <a:t>TDC</a:t>
            </a:r>
            <a:r>
              <a:rPr lang="zh-CN" altLang="en-US" dirty="0"/>
              <a:t>整体的抖动和非线性进行考虑，预估测试结果中</a:t>
            </a:r>
            <a:r>
              <a:rPr lang="en-US" altLang="zh-CN" dirty="0"/>
              <a:t>PLL DLL </a:t>
            </a:r>
            <a:r>
              <a:rPr lang="zh-CN" altLang="en-US" dirty="0"/>
              <a:t>的抖动均不超过</a:t>
            </a:r>
            <a:r>
              <a:rPr lang="en-US" altLang="zh-CN" dirty="0"/>
              <a:t>3 ps</a:t>
            </a:r>
            <a:r>
              <a:rPr lang="zh-CN" altLang="en-US" dirty="0"/>
              <a:t>，其他因素导致的抖动不超过</a:t>
            </a:r>
            <a:r>
              <a:rPr lang="en-US" altLang="zh-CN" dirty="0"/>
              <a:t>5 ps</a:t>
            </a:r>
            <a:r>
              <a:rPr lang="zh-CN" altLang="en-US" dirty="0"/>
              <a:t>，包括电源噪声导致的抖动，封装打线等影响。对内插部分要求精度好于</a:t>
            </a:r>
            <a:r>
              <a:rPr lang="en-US" altLang="zh-CN" dirty="0"/>
              <a:t>7.5 ps</a:t>
            </a:r>
            <a:r>
              <a:rPr lang="zh-CN" altLang="en-US" dirty="0"/>
              <a:t>，最好满足</a:t>
            </a:r>
            <a:r>
              <a:rPr lang="en-US" altLang="zh-CN" dirty="0"/>
              <a:t>7 ps</a:t>
            </a:r>
            <a:r>
              <a:rPr lang="zh-CN" altLang="en-US" dirty="0"/>
              <a:t>。接下来考虑量化的非线性，量化的非线性的来源为内插导致的非线性与</a:t>
            </a:r>
            <a:r>
              <a:rPr lang="en-US" altLang="zh-CN" dirty="0"/>
              <a:t>buffer mismatch</a:t>
            </a:r>
            <a:r>
              <a:rPr lang="zh-CN" altLang="en-US" dirty="0"/>
              <a:t>导致的非线性与后级量化的输入失调时间</a:t>
            </a:r>
            <a:r>
              <a:rPr lang="en-US" altLang="zh-CN" dirty="0"/>
              <a:t>mismatch</a:t>
            </a:r>
            <a:r>
              <a:rPr lang="zh-CN" altLang="en-US" dirty="0"/>
              <a:t>导致的非线性，</a:t>
            </a:r>
            <a:r>
              <a:rPr lang="en-US" altLang="zh-CN" dirty="0"/>
              <a:t> </a:t>
            </a:r>
            <a:r>
              <a:rPr lang="zh-CN" altLang="en-US" dirty="0"/>
              <a:t>总的非线性为三者的叠加，对非线性进行数值模拟，得到不同级内插在</a:t>
            </a:r>
            <a:r>
              <a:rPr lang="en-US" altLang="zh-CN" dirty="0"/>
              <a:t>mismatch</a:t>
            </a:r>
            <a:r>
              <a:rPr lang="zh-CN" altLang="en-US" dirty="0"/>
              <a:t>下的精度概率分布，其中</a:t>
            </a:r>
            <a:r>
              <a:rPr lang="en-US" altLang="zh-CN" dirty="0"/>
              <a:t>8</a:t>
            </a:r>
            <a:r>
              <a:rPr lang="zh-CN" altLang="en-US" dirty="0"/>
              <a:t>级内插是一个在</a:t>
            </a:r>
            <a:r>
              <a:rPr lang="zh-CN" altLang="en-US" dirty="0">
                <a:sym typeface="+mn-ea"/>
              </a:rPr>
              <a:t>精度、良率，复杂度上较优的选择</a:t>
            </a:r>
          </a:p>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sym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确定了内插级数后需要确定电阻阻值，电阻阻值过大过小都会导致波形失真，通过仿真确定一个合适的结果，保证波形完整及内插线性</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时间量化电路，在</a:t>
            </a:r>
            <a:r>
              <a:rPr lang="en-US" altLang="zh-CN" dirty="0"/>
              <a:t>hit</a:t>
            </a:r>
            <a:r>
              <a:rPr lang="zh-CN" altLang="en-US" dirty="0"/>
              <a:t>信号到达，锁存</a:t>
            </a:r>
            <a:r>
              <a:rPr lang="en-US" altLang="zh-CN" dirty="0"/>
              <a:t>200</a:t>
            </a:r>
            <a:r>
              <a:rPr lang="zh-CN" altLang="en-US" dirty="0"/>
              <a:t>个内插时钟及粗计数器的值</a:t>
            </a:r>
          </a:p>
          <a:p>
            <a:pPr marL="0" lvl="1" indent="-285750">
              <a:buFont typeface="Arial" panose="020B0604020202020204" pitchFamily="34" charset="0"/>
              <a:buChar char="•"/>
            </a:pPr>
            <a:r>
              <a:rPr lang="zh-CN" altLang="en-US" dirty="0"/>
              <a:t>主要包括一个</a:t>
            </a:r>
            <a:r>
              <a:rPr lang="en-US" altLang="zh-CN" dirty="0"/>
              <a:t>buffer</a:t>
            </a:r>
            <a:r>
              <a:rPr lang="zh-CN" altLang="en-US" dirty="0"/>
              <a:t>树，时间锁存器和移位寄存器，</a:t>
            </a:r>
            <a:r>
              <a:rPr lang="en-US" altLang="zh-CN" dirty="0"/>
              <a:t>  </a:t>
            </a:r>
            <a:r>
              <a:rPr lang="zh-CN" altLang="en-US" dirty="0" err="1">
                <a:sym typeface="+mn-ea"/>
              </a:rPr>
              <a:t>时间锁存由</a:t>
            </a:r>
            <a:r>
              <a:rPr lang="en-US" altLang="zh-CN" dirty="0" err="1">
                <a:sym typeface="+mn-ea"/>
              </a:rPr>
              <a:t>hit</a:t>
            </a:r>
            <a:r>
              <a:rPr lang="zh-CN" altLang="en-US" dirty="0" err="1">
                <a:sym typeface="+mn-ea"/>
              </a:rPr>
              <a:t>触发，</a:t>
            </a:r>
            <a:r>
              <a:rPr lang="en-US" altLang="zh-CN" dirty="0" err="1">
                <a:sym typeface="+mn-ea"/>
              </a:rPr>
              <a:t>hit</a:t>
            </a:r>
            <a:r>
              <a:rPr lang="zh-CN" altLang="en-US" dirty="0" err="1">
                <a:sym typeface="+mn-ea"/>
              </a:rPr>
              <a:t>信号通过</a:t>
            </a:r>
            <a:r>
              <a:rPr lang="en-US" altLang="zh-CN" dirty="0" err="1">
                <a:sym typeface="+mn-ea"/>
              </a:rPr>
              <a:t>buffer</a:t>
            </a:r>
            <a:r>
              <a:rPr lang="zh-CN" altLang="en-US" dirty="0" err="1">
                <a:sym typeface="+mn-ea"/>
              </a:rPr>
              <a:t>树分发，减少</a:t>
            </a:r>
            <a:r>
              <a:rPr lang="en-US" altLang="zh-CN" dirty="0" err="1">
                <a:sym typeface="+mn-ea"/>
              </a:rPr>
              <a:t>skew</a:t>
            </a:r>
          </a:p>
          <a:p>
            <a:pPr marL="0" lvl="1" indent="-285750">
              <a:buFont typeface="Arial" panose="020B0604020202020204" pitchFamily="34" charset="0"/>
              <a:buChar char="•"/>
            </a:pPr>
            <a:r>
              <a:rPr lang="zh-CN" altLang="en-US" dirty="0" err="1">
                <a:sym typeface="+mn-ea"/>
              </a:rPr>
              <a:t>时间锁存器采用主从结构，降低功耗</a:t>
            </a:r>
            <a:r>
              <a:rPr lang="en-US" altLang="zh-CN" dirty="0" err="1">
                <a:sym typeface="+mn-ea"/>
              </a:rPr>
              <a:t>  </a:t>
            </a:r>
            <a:r>
              <a:rPr lang="zh-CN" altLang="en-US" dirty="0" err="1">
                <a:sym typeface="+mn-ea"/>
              </a:rPr>
              <a:t>同时适当增加管子尺寸以降低</a:t>
            </a:r>
            <a:r>
              <a:rPr lang="en-US" altLang="zh-CN" dirty="0" err="1">
                <a:sym typeface="+mn-ea"/>
              </a:rPr>
              <a:t>mismatch</a:t>
            </a:r>
            <a:r>
              <a:rPr lang="zh-CN" altLang="en-US" dirty="0" err="1">
                <a:sym typeface="+mn-ea"/>
              </a:rPr>
              <a:t>导致的输入失调时间</a:t>
            </a:r>
          </a:p>
          <a:p>
            <a:pPr marL="0" lvl="1" indent="-285750">
              <a:buFont typeface="Arial" panose="020B0604020202020204" pitchFamily="34" charset="0"/>
              <a:buChar char="•"/>
            </a:pPr>
            <a:r>
              <a:rPr lang="zh-CN" altLang="en-US" dirty="0" err="1">
                <a:sym typeface="+mn-ea"/>
              </a:rPr>
              <a:t>移位寄存器为简单的的</a:t>
            </a:r>
            <a:r>
              <a:rPr lang="en-US" altLang="zh-CN" dirty="0" err="1">
                <a:sym typeface="+mn-ea"/>
              </a:rPr>
              <a:t>D</a:t>
            </a:r>
            <a:r>
              <a:rPr lang="zh-CN" altLang="en-US" dirty="0" err="1">
                <a:sym typeface="+mn-ea"/>
              </a:rPr>
              <a:t>触发器结构，仿真表明满足时序要求</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0" i="0" baseline="0" dirty="0">
                <a:latin typeface="+mj-ea"/>
                <a:ea typeface="+mj-ea"/>
              </a:rPr>
              <a:t>锁存粗计数器时存在亚稳态问题，可以通过常见的双边沿格雷码计数器解决，本设计的格雷码计数器附加一个带下降沿触发的奇偶位，通过细计数与奇偶位的结果判别粗计数的值是否正确</a:t>
            </a:r>
          </a:p>
          <a:p>
            <a:r>
              <a:rPr lang="zh-CN" altLang="en-US" sz="800" b="0" i="0" baseline="0" dirty="0">
                <a:latin typeface="+mj-ea"/>
                <a:ea typeface="+mj-ea"/>
              </a:rPr>
              <a:t>并加以修正，相比双边沿计数器节约了接口数量</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对</a:t>
            </a:r>
            <a:r>
              <a:rPr lang="en-US" altLang="zh-CN" dirty="0"/>
              <a:t>TDC</a:t>
            </a:r>
            <a:r>
              <a:rPr lang="zh-CN" altLang="en-US" dirty="0"/>
              <a:t>的数字读出，希望读出速度较快且消耗接口较少，</a:t>
            </a: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方案是</a:t>
            </a:r>
            <a:r>
              <a:rPr lang="en-US" altLang="zh-CN" dirty="0">
                <a:sym typeface="+mn-ea"/>
              </a:rPr>
              <a:t>   </a:t>
            </a:r>
            <a:r>
              <a:rPr lang="zh-CN" altLang="en-US" dirty="0">
                <a:sym typeface="+mn-ea"/>
              </a:rPr>
              <a:t>数字读出对多通道汇总数据经过</a:t>
            </a:r>
            <a:r>
              <a:rPr lang="en-US" altLang="zh-CN" dirty="0">
                <a:sym typeface="+mn-ea"/>
              </a:rPr>
              <a:t>8b10b</a:t>
            </a:r>
            <a:r>
              <a:rPr lang="zh-CN" altLang="en-US" dirty="0">
                <a:sym typeface="+mn-ea"/>
              </a:rPr>
              <a:t>编码后，通过</a:t>
            </a:r>
            <a:r>
              <a:rPr lang="en-US" altLang="zh-CN" dirty="0">
                <a:sym typeface="+mn-ea"/>
              </a:rPr>
              <a:t>lvds</a:t>
            </a:r>
            <a:r>
              <a:rPr lang="zh-CN" altLang="en-US" dirty="0">
                <a:sym typeface="+mn-ea"/>
              </a:rPr>
              <a:t>高速串行读出</a:t>
            </a:r>
            <a:endParaRPr lang="zh-CN" altLang="en-US" dirty="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读出接口速度</a:t>
            </a:r>
            <a:r>
              <a:rPr lang="en-US" altLang="zh-CN" dirty="0"/>
              <a:t>400 MHz</a:t>
            </a:r>
            <a:r>
              <a:rPr lang="zh-CN" altLang="en-US" dirty="0"/>
              <a:t>，事例率</a:t>
            </a:r>
            <a:r>
              <a:rPr lang="en-US" altLang="zh-CN" dirty="0"/>
              <a:t>1.5 M</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如图是是芯片整体版图和封装照片</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ASIC</a:t>
            </a:r>
            <a:r>
              <a:rPr lang="zh-CN" altLang="en-US" dirty="0"/>
              <a:t>的测试平台如下，</a:t>
            </a:r>
            <a:r>
              <a:rPr lang="en-US" altLang="zh-CN" dirty="0"/>
              <a:t>TDC</a:t>
            </a:r>
            <a:r>
              <a:rPr lang="zh-CN" altLang="en-US" dirty="0"/>
              <a:t>测试信号源的两通道间的时间差，测试结果通过</a:t>
            </a:r>
            <a:r>
              <a:rPr lang="en-US" altLang="zh-CN" dirty="0"/>
              <a:t>FPGA</a:t>
            </a:r>
            <a:r>
              <a:rPr lang="zh-CN" altLang="en-US" dirty="0"/>
              <a:t>完成数据接收传输至</a:t>
            </a:r>
            <a:r>
              <a:rPr lang="en-US" altLang="zh-CN" dirty="0"/>
              <a:t>PC</a:t>
            </a:r>
            <a:r>
              <a:rPr lang="zh-CN" altLang="en-US" dirty="0"/>
              <a:t>端，进行数据分析处理，考虑</a:t>
            </a:r>
            <a:r>
              <a:rPr lang="en-US" altLang="zh-CN" dirty="0"/>
              <a:t>81160A</a:t>
            </a:r>
            <a:r>
              <a:rPr lang="zh-CN" altLang="en-US" dirty="0"/>
              <a:t>信号源两通道间抖动较小，故不必使用功分</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测试结果表明</a:t>
            </a:r>
            <a:r>
              <a:rPr lang="en-US" altLang="zh-CN" dirty="0"/>
              <a:t>MDLL</a:t>
            </a:r>
            <a:r>
              <a:rPr lang="zh-CN" altLang="en-US" dirty="0"/>
              <a:t>型</a:t>
            </a:r>
            <a:r>
              <a:rPr lang="en-US" altLang="zh-CN" dirty="0"/>
              <a:t>PLL</a:t>
            </a:r>
            <a:r>
              <a:rPr lang="zh-CN" altLang="en-US" dirty="0"/>
              <a:t>存在固定模式抖动，通过校准消除后，对精度影响的随机抖动为</a:t>
            </a:r>
            <a:r>
              <a:rPr lang="en-US" altLang="zh-CN" dirty="0"/>
              <a:t>2.6 ps</a:t>
            </a:r>
            <a:r>
              <a:rPr lang="zh-CN" altLang="en-US" dirty="0"/>
              <a:t>，满足我们的预期</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基于码密度法测试</a:t>
            </a:r>
            <a:r>
              <a:rPr lang="en-US" altLang="zh-CN" dirty="0"/>
              <a:t>TDC</a:t>
            </a:r>
            <a:r>
              <a:rPr lang="zh-CN" altLang="en-US" dirty="0"/>
              <a:t>的非线性程度，虽然有</a:t>
            </a:r>
            <a:r>
              <a:rPr lang="en-US" altLang="zh-CN" dirty="0"/>
              <a:t>buffer</a:t>
            </a:r>
            <a:r>
              <a:rPr lang="zh-CN" altLang="en-US" dirty="0"/>
              <a:t>，时间锁存器的</a:t>
            </a:r>
            <a:r>
              <a:rPr lang="en-US" altLang="zh-CN" dirty="0"/>
              <a:t>mismatch</a:t>
            </a:r>
            <a:r>
              <a:rPr lang="zh-CN" altLang="en-US" dirty="0"/>
              <a:t>的存在，无源内插结构的优势仍然使得</a:t>
            </a:r>
            <a:r>
              <a:rPr lang="en-US" altLang="zh-CN" dirty="0"/>
              <a:t>TDC</a:t>
            </a:r>
            <a:r>
              <a:rPr lang="zh-CN" altLang="en-US" dirty="0"/>
              <a:t>无失码，线性度仍需进一步提升</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a:t>
            </a:r>
            <a:r>
              <a:rPr lang="en-US" altLang="zh-CN" dirty="0"/>
              <a:t>8</a:t>
            </a:r>
            <a:r>
              <a:rPr lang="zh-CN" altLang="en-US" dirty="0"/>
              <a:t>个通道基于线延迟法进行时间精度的测试，</a:t>
            </a:r>
            <a:r>
              <a:rPr lang="en-US" altLang="zh-CN" dirty="0"/>
              <a:t>8</a:t>
            </a:r>
            <a:r>
              <a:rPr lang="zh-CN" altLang="en-US" dirty="0"/>
              <a:t>个通道在全量程范围内精度均好于</a:t>
            </a:r>
            <a:r>
              <a:rPr lang="en-US" altLang="zh-CN" dirty="0"/>
              <a:t>7 ps</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TDC</a:t>
            </a:r>
            <a:r>
              <a:rPr lang="zh-CN" altLang="en-US" dirty="0"/>
              <a:t>时间转换曲线如图，量程达到</a:t>
            </a:r>
            <a:r>
              <a:rPr lang="en-US" altLang="zh-CN" dirty="0"/>
              <a:t>5 us</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口述其他应用</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在高能物理实验中，粒子鉴别是核心研究目标之一</a:t>
            </a:r>
            <a:r>
              <a:rPr lang="en-US" altLang="zh-CN" dirty="0"/>
              <a:t>[1]</a:t>
            </a:r>
            <a:r>
              <a:rPr lang="zh-CN" altLang="en-US" dirty="0"/>
              <a:t>。其中，飞行时间测量作为一种关键的粒子鉴别手段，其基本原理是通过精确测量粒子的动量与速度参数，进而推导出粒子的静止质量。具体而言，粒子的动量可通过磁谱仪测量其在磁场中的运动轨迹进行确定，而速度参数则基于粒子通过特定探测距离所需的时间进行计算。随着粒子能量的上升，对时间测量的精度要求越高</a:t>
            </a:r>
          </a:p>
          <a:p>
            <a:endParaRPr lang="zh-CN" altLang="en-US" dirty="0"/>
          </a:p>
          <a:p>
            <a:r>
              <a:rPr lang="zh-CN" altLang="en-US" dirty="0"/>
              <a:t>如图为，随着能量增加</a:t>
            </a:r>
            <a:r>
              <a:rPr lang="en-US" altLang="zh-CN" dirty="0">
                <a:sym typeface="+mn-ea"/>
              </a:rPr>
              <a:t> </a:t>
            </a:r>
            <a:r>
              <a:rPr lang="zh-CN" altLang="en-US" dirty="0">
                <a:sym typeface="+mn-ea"/>
              </a:rPr>
              <a:t>，为了分辨</a:t>
            </a:r>
            <a:r>
              <a:rPr lang="en-US" altLang="zh-CN" dirty="0">
                <a:sym typeface="+mn-ea"/>
              </a:rPr>
              <a:t>Π</a:t>
            </a:r>
            <a:r>
              <a:rPr lang="zh-CN" altLang="en-US" dirty="0">
                <a:sym typeface="+mn-ea"/>
              </a:rPr>
              <a:t>介子与</a:t>
            </a:r>
            <a:r>
              <a:rPr lang="en-US" altLang="zh-CN" dirty="0">
                <a:sym typeface="+mn-ea"/>
              </a:rPr>
              <a:t>k</a:t>
            </a:r>
            <a:r>
              <a:rPr lang="zh-CN" altLang="en-US" dirty="0">
                <a:sym typeface="+mn-ea"/>
              </a:rPr>
              <a:t>介子所需的时间测量精度越来越高</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目前在建的探测器均对时间测量精度提出了较高的要求</a:t>
            </a:r>
            <a:r>
              <a:rPr lang="en-US" altLang="zh-CN" dirty="0"/>
              <a:t>   </a:t>
            </a:r>
          </a:p>
          <a:p>
            <a:r>
              <a:rPr lang="zh-CN" altLang="en-US" dirty="0"/>
              <a:t>如</a:t>
            </a:r>
            <a:r>
              <a:rPr lang="en-US" altLang="zh-CN" dirty="0"/>
              <a:t>EIC</a:t>
            </a:r>
            <a:r>
              <a:rPr lang="zh-CN" altLang="en-US" dirty="0"/>
              <a:t>，</a:t>
            </a:r>
            <a:r>
              <a:rPr lang="en-US" altLang="zh-CN" dirty="0"/>
              <a:t>ALICE3</a:t>
            </a:r>
            <a:r>
              <a:rPr lang="zh-CN" altLang="en-US" dirty="0"/>
              <a:t>升级等在建的探测器均对</a:t>
            </a:r>
            <a:r>
              <a:rPr lang="en-US" altLang="zh-CN" dirty="0"/>
              <a:t>TOF</a:t>
            </a:r>
            <a:r>
              <a:rPr lang="zh-CN" altLang="en-US" dirty="0"/>
              <a:t>时间测量精度提出了较高的要求，</a:t>
            </a:r>
            <a:r>
              <a:rPr lang="en-US" altLang="zh-CN" dirty="0"/>
              <a:t>25 ps 20 ps</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为了达到如此高的时间分辨精度，其中主流的技术路线是，甄别结合时间数字变换，而时间数字转换器即</a:t>
            </a:r>
            <a:r>
              <a:rPr lang="en-US" altLang="zh-CN" dirty="0"/>
              <a:t>TDC  </a:t>
            </a:r>
            <a:r>
              <a:rPr lang="zh-CN" altLang="zh-CN" dirty="0">
                <a:sym typeface="+mn-ea"/>
              </a:rPr>
              <a:t>作为该技术路线的重要组成部分，其性能很大程度上决定了最终的时间测量性能</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因此有必要开展高精度</a:t>
            </a:r>
            <a:r>
              <a:rPr lang="en-US" altLang="zh-CN" dirty="0"/>
              <a:t>TDC</a:t>
            </a:r>
            <a:r>
              <a:rPr lang="zh-CN" altLang="en-US" dirty="0"/>
              <a:t>的研究</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654685" lvl="1" indent="-457200">
              <a:spcAft>
                <a:spcPts val="600"/>
              </a:spcAft>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随着粒子鉴别需求的提升和探测器技术的发展，最新一代的</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 TOF </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系统需要达到约</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 20 ps </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的时间测量精度，包括探测器和前端电路的噪声，因此对</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TDC</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的精度要求更高</a:t>
            </a:r>
          </a:p>
          <a:p>
            <a:pPr marL="654685" lvl="1" indent="-457200">
              <a:spcAft>
                <a:spcPts val="600"/>
              </a:spcAft>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高集成度，精度好于</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10 ps</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的</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TDC ASIC</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是现在国内外正在研究的课题</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p>
            <a:pPr marL="654685" lvl="1" indent="-457200">
              <a:spcAft>
                <a:spcPts val="600"/>
              </a:spcAft>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同时</a:t>
            </a:r>
            <a:r>
              <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医疗成像，自动驾驶，激光测距</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等领域都有高精度</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TDC</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的应用需求</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654685" lvl="1" indent="-457200">
              <a:spcAft>
                <a:spcPts val="600"/>
              </a:spcAft>
              <a:buFont typeface="Arial" panose="020B0604020202020204" pitchFamily="34" charset="0"/>
              <a:buChar char="•"/>
            </a:pP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本设计</a:t>
            </a: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TDC ASIC</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的研究目标是</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654685" lvl="1" indent="-457200">
              <a:spcAft>
                <a:spcPts val="1400"/>
              </a:spcAft>
              <a:buFont typeface="+mj-ea"/>
              <a:buAutoNum type="circleNumDbPlain"/>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时间精度好于</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10 </a:t>
            </a:r>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ps</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RMS</a:t>
            </a:r>
          </a:p>
          <a:p>
            <a:pPr marL="654685" lvl="1" indent="-457200">
              <a:spcAft>
                <a:spcPts val="1400"/>
              </a:spcAft>
              <a:buFont typeface="+mj-ea"/>
              <a:buAutoNum type="circleNumDbPlain"/>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多通道集成</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a:p>
            <a:pPr marL="654685" lvl="1" indent="-457200">
              <a:spcAft>
                <a:spcPts val="600"/>
              </a:spcAft>
              <a:buFont typeface="Arial" panose="020B0604020202020204" pitchFamily="34" charset="0"/>
              <a:buChar char="•"/>
            </a:pPr>
            <a:endParaRPr lang="en-US" altLang="zh-CN" dirty="0"/>
          </a:p>
        </p:txBody>
      </p:sp>
      <p:sp>
        <p:nvSpPr>
          <p:cNvPr id="4" name="日期占位符 3"/>
          <p:cNvSpPr>
            <a:spLocks noGrp="1"/>
          </p:cNvSpPr>
          <p:nvPr>
            <p:ph type="dt" idx="10"/>
          </p:nvPr>
        </p:nvSpPr>
        <p:spPr/>
        <p:txBody>
          <a:bodyPr/>
          <a:lstStyle/>
          <a:p>
            <a:fld id="{90A9A1CA-B14A-48A9-AEAE-349B2014847A}" type="datetime1">
              <a:rPr lang="zh-CN" altLang="en-US" smtClean="0"/>
              <a:t>2025/7/16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接下来介绍</a:t>
            </a:r>
            <a:r>
              <a:rPr lang="en-US" altLang="zh-CN" dirty="0"/>
              <a:t>TDC ASIC</a:t>
            </a:r>
            <a:r>
              <a:rPr lang="zh-CN" altLang="en-US" dirty="0"/>
              <a:t>的设计</a:t>
            </a:r>
            <a:r>
              <a:rPr lang="en-US" altLang="zh-CN" dirty="0"/>
              <a:t> </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最常见的</a:t>
            </a:r>
            <a:r>
              <a:rPr lang="en-US" altLang="zh-CN" dirty="0"/>
              <a:t>TDC</a:t>
            </a:r>
            <a:r>
              <a:rPr lang="zh-CN" altLang="en-US" dirty="0"/>
              <a:t>为延迟链型</a:t>
            </a:r>
            <a:r>
              <a:rPr lang="en-US" altLang="zh-CN" dirty="0"/>
              <a:t>TDC</a:t>
            </a:r>
            <a:r>
              <a:rPr lang="zh-CN" altLang="en-US" dirty="0"/>
              <a:t>，其结构简单，但精度受制于工艺最小延时</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为了提高</a:t>
            </a:r>
            <a:r>
              <a:rPr lang="en-US" altLang="zh-CN" dirty="0"/>
              <a:t>TDC</a:t>
            </a:r>
            <a:r>
              <a:rPr lang="zh-CN" altLang="en-US" dirty="0"/>
              <a:t>的精度，使其突破工艺限定的门延迟时间，游标法是一种常用的方法，其借鉴游标卡尺测量长度的思路，采用两条延迟差微小的延迟链以实现高精度测量，</a:t>
            </a: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然而随着</a:t>
            </a:r>
            <a:r>
              <a:rPr lang="en-US" altLang="zh-CN" dirty="0"/>
              <a:t>bin size</a:t>
            </a:r>
            <a:r>
              <a:rPr lang="zh-CN" altLang="en-US" dirty="0"/>
              <a:t>的减小，延迟单元的失配却可能导致较大的非线性，甚至导致量化失去单调性，从而严重影响精度。</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为了提高量化的线性度，避免失码  本设计采用的无源内插结构，其原理如图所示，通过电阻分压的原理，将</a:t>
            </a:r>
            <a:r>
              <a:rPr lang="en-US" altLang="zh-CN" dirty="0"/>
              <a:t>va vb</a:t>
            </a:r>
            <a:r>
              <a:rPr lang="zh-CN" altLang="en-US" dirty="0"/>
              <a:t>两个时钟波形通过电阻内插，得到</a:t>
            </a:r>
            <a:r>
              <a:rPr lang="en-US" altLang="zh-CN" dirty="0"/>
              <a:t>Vint1-3</a:t>
            </a:r>
            <a:r>
              <a:rPr lang="zh-CN" altLang="en-US" dirty="0"/>
              <a:t>的波形，再通过比较器进行过阈甄别，从而得到了内插的波形</a:t>
            </a: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为了保证比较器的阈值范围大于</a:t>
            </a:r>
            <a:r>
              <a:rPr lang="en-US" altLang="zh-CN" dirty="0"/>
              <a:t>0 </a:t>
            </a:r>
            <a:r>
              <a:rPr lang="zh-CN" altLang="en-US" dirty="0"/>
              <a:t>，对信号的上升时间和延迟单元的延时提出了如下要求</a:t>
            </a:r>
          </a:p>
        </p:txBody>
      </p:sp>
      <p:sp>
        <p:nvSpPr>
          <p:cNvPr id="4" name="日期占位符 3"/>
          <p:cNvSpPr>
            <a:spLocks noGrp="1"/>
          </p:cNvSpPr>
          <p:nvPr>
            <p:ph type="dt" idx="10"/>
          </p:nvPr>
        </p:nvSpPr>
        <p:spPr/>
        <p:txBody>
          <a:bodyPr/>
          <a:lstStyle/>
          <a:p>
            <a:fld id="{5EBC4DEF-380D-4E83-8FA9-EB41E69CE6E7}" type="datetime1">
              <a:rPr lang="zh-CN" altLang="en-US" smtClean="0"/>
              <a:t>2025/7/16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12" descr="未命名-1.png"/>
          <p:cNvPicPr>
            <a:picLocks noChangeAspect="1"/>
          </p:cNvPicPr>
          <p:nvPr/>
        </p:nvPicPr>
        <p:blipFill>
          <a:blip r:embed="rId2"/>
          <a:srcRect/>
          <a:stretch>
            <a:fillRect/>
          </a:stretch>
        </p:blipFill>
        <p:spPr bwMode="auto">
          <a:xfrm>
            <a:off x="1052515" y="542929"/>
            <a:ext cx="1216025" cy="1222375"/>
          </a:xfrm>
          <a:prstGeom prst="rect">
            <a:avLst/>
          </a:prstGeom>
          <a:noFill/>
          <a:ln w="9525">
            <a:noFill/>
            <a:miter lim="800000"/>
            <a:headEnd/>
            <a:tailEnd/>
          </a:ln>
        </p:spPr>
      </p:pic>
      <p:pic>
        <p:nvPicPr>
          <p:cNvPr id="5" name="图片 13" descr="校名.png"/>
          <p:cNvPicPr>
            <a:picLocks noChangeAspect="1"/>
          </p:cNvPicPr>
          <p:nvPr/>
        </p:nvPicPr>
        <p:blipFill>
          <a:blip r:embed="rId3"/>
          <a:srcRect/>
          <a:stretch>
            <a:fillRect/>
          </a:stretch>
        </p:blipFill>
        <p:spPr bwMode="auto">
          <a:xfrm>
            <a:off x="717550" y="6180138"/>
            <a:ext cx="2000250" cy="260350"/>
          </a:xfrm>
          <a:prstGeom prst="rect">
            <a:avLst/>
          </a:prstGeom>
          <a:noFill/>
          <a:ln w="9525">
            <a:noFill/>
            <a:miter lim="800000"/>
            <a:headEnd/>
            <a:tailEnd/>
          </a:ln>
        </p:spPr>
      </p:pic>
      <p:sp>
        <p:nvSpPr>
          <p:cNvPr id="111629" name="Rectangle 7"/>
          <p:cNvSpPr>
            <a:spLocks noGrp="1" noChangeArrowheads="1"/>
          </p:cNvSpPr>
          <p:nvPr>
            <p:ph type="ctrTitle"/>
          </p:nvPr>
        </p:nvSpPr>
        <p:spPr>
          <a:xfrm>
            <a:off x="863600" y="3241675"/>
            <a:ext cx="7485063" cy="1081088"/>
          </a:xfrm>
        </p:spPr>
        <p:txBody>
          <a:bodyPr anchor="b"/>
          <a:lstStyle>
            <a:lvl1pPr>
              <a:lnSpc>
                <a:spcPct val="110000"/>
              </a:lnSpc>
              <a:defRPr sz="1800"/>
            </a:lvl1pPr>
          </a:lstStyle>
          <a:p>
            <a:r>
              <a:rPr lang="zh-CN" altLang="en-US"/>
              <a:t>单击此处编辑母版标题样式</a:t>
            </a:r>
            <a:endParaRPr lang="de-DE" dirty="0"/>
          </a:p>
        </p:txBody>
      </p:sp>
      <p:sp>
        <p:nvSpPr>
          <p:cNvPr id="111630" name="Rectangle 12"/>
          <p:cNvSpPr>
            <a:spLocks noGrp="1" noChangeArrowheads="1"/>
          </p:cNvSpPr>
          <p:nvPr>
            <p:ph type="subTitle" idx="1"/>
          </p:nvPr>
        </p:nvSpPr>
        <p:spPr bwMode="gray">
          <a:xfrm>
            <a:off x="863602" y="4438650"/>
            <a:ext cx="7510463" cy="800100"/>
          </a:xfrm>
        </p:spPr>
        <p:txBody>
          <a:bodyPr tIns="45720" bIns="45720"/>
          <a:lstStyle>
            <a:lvl1pPr marL="0" indent="0">
              <a:buFont typeface="Wingdings" panose="05000000000000000000" pitchFamily="2" charset="2"/>
              <a:buNone/>
              <a:defRPr sz="1350">
                <a:solidFill>
                  <a:schemeClr val="bg1"/>
                </a:solidFill>
              </a:defRPr>
            </a:lvl1pPr>
          </a:lstStyle>
          <a:p>
            <a:r>
              <a:rPr lang="zh-CN" altLang="en-US"/>
              <a:t>单击此处编辑母版副标题样式</a:t>
            </a:r>
            <a:endParaRPr lang="de-DE" dirty="0"/>
          </a:p>
        </p:txBody>
      </p:sp>
      <p:sp>
        <p:nvSpPr>
          <p:cNvPr id="6"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7" y="115892"/>
            <a:ext cx="2130425" cy="56864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15892"/>
            <a:ext cx="6242050" cy="56864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12" descr="未命名-1.png"/>
          <p:cNvPicPr>
            <a:picLocks noChangeAspect="1"/>
          </p:cNvPicPr>
          <p:nvPr/>
        </p:nvPicPr>
        <p:blipFill>
          <a:blip r:embed="rId2"/>
          <a:srcRect/>
          <a:stretch>
            <a:fillRect/>
          </a:stretch>
        </p:blipFill>
        <p:spPr bwMode="auto">
          <a:xfrm>
            <a:off x="1052514" y="542927"/>
            <a:ext cx="1216025" cy="1222375"/>
          </a:xfrm>
          <a:prstGeom prst="rect">
            <a:avLst/>
          </a:prstGeom>
          <a:noFill/>
          <a:ln w="9525">
            <a:noFill/>
            <a:miter lim="800000"/>
            <a:headEnd/>
            <a:tailEnd/>
          </a:ln>
        </p:spPr>
      </p:pic>
      <p:pic>
        <p:nvPicPr>
          <p:cNvPr id="5" name="图片 13" descr="校名.png"/>
          <p:cNvPicPr>
            <a:picLocks noChangeAspect="1"/>
          </p:cNvPicPr>
          <p:nvPr/>
        </p:nvPicPr>
        <p:blipFill>
          <a:blip r:embed="rId3"/>
          <a:srcRect/>
          <a:stretch>
            <a:fillRect/>
          </a:stretch>
        </p:blipFill>
        <p:spPr bwMode="auto">
          <a:xfrm>
            <a:off x="717550" y="6180138"/>
            <a:ext cx="2000250" cy="260350"/>
          </a:xfrm>
          <a:prstGeom prst="rect">
            <a:avLst/>
          </a:prstGeom>
          <a:noFill/>
          <a:ln w="9525">
            <a:noFill/>
            <a:miter lim="800000"/>
            <a:headEnd/>
            <a:tailEnd/>
          </a:ln>
        </p:spPr>
      </p:pic>
      <p:sp>
        <p:nvSpPr>
          <p:cNvPr id="111629" name="Rectangle 7"/>
          <p:cNvSpPr>
            <a:spLocks noGrp="1" noChangeArrowheads="1"/>
          </p:cNvSpPr>
          <p:nvPr>
            <p:ph type="ctrTitle"/>
          </p:nvPr>
        </p:nvSpPr>
        <p:spPr>
          <a:xfrm>
            <a:off x="863600" y="3241675"/>
            <a:ext cx="7485063" cy="1081088"/>
          </a:xfrm>
        </p:spPr>
        <p:txBody>
          <a:bodyPr anchor="b"/>
          <a:lstStyle>
            <a:lvl1pPr>
              <a:lnSpc>
                <a:spcPct val="110000"/>
              </a:lnSpc>
              <a:defRPr sz="2400"/>
            </a:lvl1pPr>
          </a:lstStyle>
          <a:p>
            <a:r>
              <a:rPr lang="zh-CN" altLang="en-US"/>
              <a:t>单击此处编辑母版标题样式</a:t>
            </a:r>
            <a:endParaRPr lang="de-DE" dirty="0"/>
          </a:p>
        </p:txBody>
      </p:sp>
      <p:sp>
        <p:nvSpPr>
          <p:cNvPr id="111630" name="Rectangle 12"/>
          <p:cNvSpPr>
            <a:spLocks noGrp="1" noChangeArrowheads="1"/>
          </p:cNvSpPr>
          <p:nvPr>
            <p:ph type="subTitle" idx="1"/>
          </p:nvPr>
        </p:nvSpPr>
        <p:spPr bwMode="gray">
          <a:xfrm>
            <a:off x="863601" y="4438650"/>
            <a:ext cx="7510463" cy="800100"/>
          </a:xfrm>
        </p:spPr>
        <p:txBody>
          <a:bodyPr tIns="45720" bIns="45720"/>
          <a:lstStyle>
            <a:lvl1pPr marL="0" indent="0">
              <a:buFont typeface="Wingdings" panose="05000000000000000000" pitchFamily="2" charset="2"/>
              <a:buNone/>
              <a:defRPr sz="1800">
                <a:solidFill>
                  <a:schemeClr val="bg1"/>
                </a:solidFill>
              </a:defRPr>
            </a:lvl1pPr>
          </a:lstStyle>
          <a:p>
            <a:r>
              <a:rPr lang="zh-CN" altLang="en-US"/>
              <a:t>单击此处编辑母版副标题样式</a:t>
            </a:r>
            <a:endParaRPr lang="de-DE" dirty="0"/>
          </a:p>
        </p:txBody>
      </p:sp>
      <p:sp>
        <p:nvSpPr>
          <p:cNvPr id="6"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11945" y="333612"/>
            <a:ext cx="8520112" cy="667052"/>
          </a:xfrm>
        </p:spPr>
        <p:txBody>
          <a:bodyPr/>
          <a:lstStyle>
            <a:lvl1pPr>
              <a:defRPr sz="3000">
                <a:solidFill>
                  <a:srgbClr val="000099"/>
                </a:solidFill>
                <a:effectLst/>
                <a:latin typeface="Aharoni" pitchFamily="2" charset="-79"/>
                <a:cs typeface="Aharoni" pitchFamily="2" charset="-79"/>
              </a:defRPr>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a:latin typeface="Estrangelo Edessa" pitchFamily="66" charset="0"/>
                <a:cs typeface="Estrangelo Edessa" pitchFamily="66" charset="0"/>
              </a:defRPr>
            </a:lvl1pPr>
            <a:lvl2pPr>
              <a:defRPr>
                <a:latin typeface="Estrangelo Edessa" pitchFamily="66" charset="0"/>
                <a:cs typeface="Estrangelo Edessa" pitchFamily="66" charset="0"/>
              </a:defRPr>
            </a:lvl2pPr>
            <a:lvl3pPr>
              <a:defRPr>
                <a:latin typeface="Estrangelo Edessa" pitchFamily="66" charset="0"/>
                <a:cs typeface="Estrangelo Edessa" pitchFamily="66" charset="0"/>
              </a:defRPr>
            </a:lvl3pPr>
            <a:lvl4pPr>
              <a:defRPr>
                <a:latin typeface="Estrangelo Edessa" pitchFamily="66" charset="0"/>
                <a:cs typeface="Estrangelo Edessa" pitchFamily="66" charset="0"/>
              </a:defRPr>
            </a:lvl4pPr>
            <a:lvl5pPr>
              <a:defRPr>
                <a:latin typeface="Estrangelo Edessa" pitchFamily="66" charset="0"/>
                <a:cs typeface="Estrangelo Edessa" pitchFamily="66"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5"/>
          <p:cNvSpPr>
            <a:spLocks noGrp="1" noChangeArrowheads="1"/>
          </p:cNvSpPr>
          <p:nvPr>
            <p:ph type="ftr" sz="quarter" idx="10"/>
          </p:nvPr>
        </p:nvSpPr>
        <p:spPr>
          <a:xfrm>
            <a:off x="3544889" y="6365875"/>
            <a:ext cx="3805237" cy="247650"/>
          </a:xfrm>
        </p:spPr>
        <p:txBody>
          <a:bodyPr/>
          <a:lstStyle>
            <a:lvl1pPr>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6" y="1489075"/>
            <a:ext cx="4186238"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4" y="1489075"/>
            <a:ext cx="4186237"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11946" y="333612"/>
            <a:ext cx="8520112" cy="667052"/>
          </a:xfrm>
        </p:spPr>
        <p:txBody>
          <a:bodyPr/>
          <a:lstStyle>
            <a:lvl1pPr>
              <a:defRPr sz="2250">
                <a:solidFill>
                  <a:srgbClr val="000099"/>
                </a:solidFill>
                <a:effectLst/>
                <a:latin typeface="Aharoni" pitchFamily="2" charset="-79"/>
                <a:cs typeface="Aharoni" pitchFamily="2" charset="-79"/>
              </a:defRPr>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a:latin typeface="Estrangelo Edessa" pitchFamily="66" charset="0"/>
                <a:cs typeface="Estrangelo Edessa" pitchFamily="66" charset="0"/>
              </a:defRPr>
            </a:lvl1pPr>
            <a:lvl2pPr>
              <a:defRPr>
                <a:latin typeface="Estrangelo Edessa" pitchFamily="66" charset="0"/>
                <a:cs typeface="Estrangelo Edessa" pitchFamily="66" charset="0"/>
              </a:defRPr>
            </a:lvl2pPr>
            <a:lvl3pPr>
              <a:defRPr>
                <a:latin typeface="Estrangelo Edessa" pitchFamily="66" charset="0"/>
                <a:cs typeface="Estrangelo Edessa" pitchFamily="66" charset="0"/>
              </a:defRPr>
            </a:lvl3pPr>
            <a:lvl4pPr>
              <a:defRPr>
                <a:latin typeface="Estrangelo Edessa" pitchFamily="66" charset="0"/>
                <a:cs typeface="Estrangelo Edessa" pitchFamily="66" charset="0"/>
              </a:defRPr>
            </a:lvl4pPr>
            <a:lvl5pPr>
              <a:defRPr>
                <a:latin typeface="Estrangelo Edessa" pitchFamily="66" charset="0"/>
                <a:cs typeface="Estrangelo Edessa" pitchFamily="66"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5"/>
          <p:cNvSpPr>
            <a:spLocks noGrp="1" noChangeArrowheads="1"/>
          </p:cNvSpPr>
          <p:nvPr>
            <p:ph type="ftr" sz="quarter" idx="10"/>
          </p:nvPr>
        </p:nvSpPr>
        <p:spPr>
          <a:xfrm>
            <a:off x="3544890" y="6365875"/>
            <a:ext cx="3805237" cy="247650"/>
          </a:xfrm>
        </p:spPr>
        <p:txBody>
          <a:bodyPr/>
          <a:lstStyle>
            <a:lvl1pPr>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6" y="115890"/>
            <a:ext cx="2130425" cy="56864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15890"/>
            <a:ext cx="6242050" cy="56864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12" descr="未命名-1.png"/>
          <p:cNvPicPr>
            <a:picLocks noChangeAspect="1"/>
          </p:cNvPicPr>
          <p:nvPr/>
        </p:nvPicPr>
        <p:blipFill>
          <a:blip r:embed="rId2"/>
          <a:srcRect/>
          <a:stretch>
            <a:fillRect/>
          </a:stretch>
        </p:blipFill>
        <p:spPr bwMode="auto">
          <a:xfrm>
            <a:off x="1052514" y="542927"/>
            <a:ext cx="1216025" cy="1222375"/>
          </a:xfrm>
          <a:prstGeom prst="rect">
            <a:avLst/>
          </a:prstGeom>
          <a:noFill/>
          <a:ln w="9525">
            <a:noFill/>
            <a:miter lim="800000"/>
            <a:headEnd/>
            <a:tailEnd/>
          </a:ln>
        </p:spPr>
      </p:pic>
      <p:pic>
        <p:nvPicPr>
          <p:cNvPr id="5" name="图片 13" descr="校名.png"/>
          <p:cNvPicPr>
            <a:picLocks noChangeAspect="1"/>
          </p:cNvPicPr>
          <p:nvPr/>
        </p:nvPicPr>
        <p:blipFill>
          <a:blip r:embed="rId3"/>
          <a:srcRect/>
          <a:stretch>
            <a:fillRect/>
          </a:stretch>
        </p:blipFill>
        <p:spPr bwMode="auto">
          <a:xfrm>
            <a:off x="717550" y="6180138"/>
            <a:ext cx="2000250" cy="260350"/>
          </a:xfrm>
          <a:prstGeom prst="rect">
            <a:avLst/>
          </a:prstGeom>
          <a:noFill/>
          <a:ln w="9525">
            <a:noFill/>
            <a:miter lim="800000"/>
            <a:headEnd/>
            <a:tailEnd/>
          </a:ln>
        </p:spPr>
      </p:pic>
      <p:sp>
        <p:nvSpPr>
          <p:cNvPr id="111629" name="Rectangle 7"/>
          <p:cNvSpPr>
            <a:spLocks noGrp="1" noChangeArrowheads="1"/>
          </p:cNvSpPr>
          <p:nvPr>
            <p:ph type="ctrTitle"/>
          </p:nvPr>
        </p:nvSpPr>
        <p:spPr>
          <a:xfrm>
            <a:off x="863600" y="3241675"/>
            <a:ext cx="7485063" cy="1081088"/>
          </a:xfrm>
        </p:spPr>
        <p:txBody>
          <a:bodyPr anchor="b"/>
          <a:lstStyle>
            <a:lvl1pPr>
              <a:lnSpc>
                <a:spcPct val="110000"/>
              </a:lnSpc>
              <a:defRPr sz="2400"/>
            </a:lvl1pPr>
          </a:lstStyle>
          <a:p>
            <a:r>
              <a:rPr lang="zh-CN" altLang="en-US"/>
              <a:t>单击此处编辑母版标题样式</a:t>
            </a:r>
            <a:endParaRPr lang="de-DE" dirty="0"/>
          </a:p>
        </p:txBody>
      </p:sp>
      <p:sp>
        <p:nvSpPr>
          <p:cNvPr id="111630" name="Rectangle 12"/>
          <p:cNvSpPr>
            <a:spLocks noGrp="1" noChangeArrowheads="1"/>
          </p:cNvSpPr>
          <p:nvPr>
            <p:ph type="subTitle" idx="1"/>
          </p:nvPr>
        </p:nvSpPr>
        <p:spPr bwMode="gray">
          <a:xfrm>
            <a:off x="863601" y="4438650"/>
            <a:ext cx="7510463" cy="800100"/>
          </a:xfrm>
        </p:spPr>
        <p:txBody>
          <a:bodyPr tIns="45720" bIns="45720"/>
          <a:lstStyle>
            <a:lvl1pPr marL="0" indent="0">
              <a:buFont typeface="Wingdings" panose="05000000000000000000" pitchFamily="2" charset="2"/>
              <a:buNone/>
              <a:defRPr sz="1800">
                <a:solidFill>
                  <a:schemeClr val="bg1"/>
                </a:solidFill>
              </a:defRPr>
            </a:lvl1pPr>
          </a:lstStyle>
          <a:p>
            <a:r>
              <a:rPr lang="zh-CN" altLang="en-US"/>
              <a:t>单击此处编辑母版副标题样式</a:t>
            </a:r>
            <a:endParaRPr lang="de-DE" dirty="0"/>
          </a:p>
        </p:txBody>
      </p:sp>
      <p:sp>
        <p:nvSpPr>
          <p:cNvPr id="6"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11945" y="333612"/>
            <a:ext cx="8520112" cy="667052"/>
          </a:xfrm>
        </p:spPr>
        <p:txBody>
          <a:bodyPr/>
          <a:lstStyle>
            <a:lvl1pPr>
              <a:defRPr sz="3000">
                <a:solidFill>
                  <a:srgbClr val="000099"/>
                </a:solidFill>
                <a:effectLst/>
                <a:latin typeface="Aharoni" pitchFamily="2" charset="-79"/>
                <a:cs typeface="Aharoni" pitchFamily="2" charset="-79"/>
              </a:defRPr>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a:latin typeface="Estrangelo Edessa" pitchFamily="66" charset="0"/>
                <a:cs typeface="Estrangelo Edessa" pitchFamily="66" charset="0"/>
              </a:defRPr>
            </a:lvl1pPr>
            <a:lvl2pPr>
              <a:defRPr>
                <a:latin typeface="Estrangelo Edessa" pitchFamily="66" charset="0"/>
                <a:cs typeface="Estrangelo Edessa" pitchFamily="66" charset="0"/>
              </a:defRPr>
            </a:lvl2pPr>
            <a:lvl3pPr>
              <a:defRPr>
                <a:latin typeface="Estrangelo Edessa" pitchFamily="66" charset="0"/>
                <a:cs typeface="Estrangelo Edessa" pitchFamily="66" charset="0"/>
              </a:defRPr>
            </a:lvl3pPr>
            <a:lvl4pPr>
              <a:defRPr>
                <a:latin typeface="Estrangelo Edessa" pitchFamily="66" charset="0"/>
                <a:cs typeface="Estrangelo Edessa" pitchFamily="66" charset="0"/>
              </a:defRPr>
            </a:lvl4pPr>
            <a:lvl5pPr>
              <a:defRPr>
                <a:latin typeface="Estrangelo Edessa" pitchFamily="66" charset="0"/>
                <a:cs typeface="Estrangelo Edessa" pitchFamily="66"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5"/>
          <p:cNvSpPr>
            <a:spLocks noGrp="1" noChangeArrowheads="1"/>
          </p:cNvSpPr>
          <p:nvPr>
            <p:ph type="ftr" sz="quarter" idx="10"/>
          </p:nvPr>
        </p:nvSpPr>
        <p:spPr>
          <a:xfrm>
            <a:off x="3544889" y="6365875"/>
            <a:ext cx="3805237" cy="247650"/>
          </a:xfrm>
        </p:spPr>
        <p:txBody>
          <a:bodyPr/>
          <a:lstStyle>
            <a:lvl1pPr>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6" y="1489075"/>
            <a:ext cx="4186238"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4" y="1489075"/>
            <a:ext cx="4186237"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lstStyle>
            <a:lvl1pPr algn="l">
              <a:defRPr sz="225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125"/>
            </a:lvl1pPr>
            <a:lvl2pPr marL="257175" indent="0">
              <a:buNone/>
              <a:defRPr sz="1015"/>
            </a:lvl2pPr>
            <a:lvl3pPr marL="514350" indent="0">
              <a:buNone/>
              <a:defRPr sz="900"/>
            </a:lvl3pPr>
            <a:lvl4pPr marL="771525" indent="0">
              <a:buNone/>
              <a:defRPr sz="790"/>
            </a:lvl4pPr>
            <a:lvl5pPr marL="1028700" indent="0">
              <a:buNone/>
              <a:defRPr sz="790"/>
            </a:lvl5pPr>
            <a:lvl6pPr marL="1285875" indent="0">
              <a:buNone/>
              <a:defRPr sz="790"/>
            </a:lvl6pPr>
            <a:lvl7pPr marL="1543050" indent="0">
              <a:buNone/>
              <a:defRPr sz="790"/>
            </a:lvl7pPr>
            <a:lvl8pPr marL="1800225" indent="0">
              <a:buNone/>
              <a:defRPr sz="790"/>
            </a:lvl8pPr>
            <a:lvl9pPr marL="2057400" indent="0">
              <a:buNone/>
              <a:defRPr sz="790"/>
            </a:lvl9pPr>
          </a:lstStyle>
          <a:p>
            <a:pPr lvl="0"/>
            <a:r>
              <a:rPr lang="zh-CN" altLang="en-US"/>
              <a:t>单击此处编辑母版文本样式</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6" y="115890"/>
            <a:ext cx="2130425" cy="56864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15890"/>
            <a:ext cx="6242050" cy="56864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12" descr="未命名-1.png"/>
          <p:cNvPicPr>
            <a:picLocks noChangeAspect="1"/>
          </p:cNvPicPr>
          <p:nvPr/>
        </p:nvPicPr>
        <p:blipFill>
          <a:blip r:embed="rId2"/>
          <a:srcRect/>
          <a:stretch>
            <a:fillRect/>
          </a:stretch>
        </p:blipFill>
        <p:spPr bwMode="auto">
          <a:xfrm>
            <a:off x="1052514" y="542927"/>
            <a:ext cx="1216025" cy="1222375"/>
          </a:xfrm>
          <a:prstGeom prst="rect">
            <a:avLst/>
          </a:prstGeom>
          <a:noFill/>
          <a:ln w="9525">
            <a:noFill/>
            <a:miter lim="800000"/>
            <a:headEnd/>
            <a:tailEnd/>
          </a:ln>
        </p:spPr>
      </p:pic>
      <p:pic>
        <p:nvPicPr>
          <p:cNvPr id="5" name="图片 13" descr="校名.png"/>
          <p:cNvPicPr>
            <a:picLocks noChangeAspect="1"/>
          </p:cNvPicPr>
          <p:nvPr/>
        </p:nvPicPr>
        <p:blipFill>
          <a:blip r:embed="rId3"/>
          <a:srcRect/>
          <a:stretch>
            <a:fillRect/>
          </a:stretch>
        </p:blipFill>
        <p:spPr bwMode="auto">
          <a:xfrm>
            <a:off x="717550" y="6180138"/>
            <a:ext cx="2000250" cy="260350"/>
          </a:xfrm>
          <a:prstGeom prst="rect">
            <a:avLst/>
          </a:prstGeom>
          <a:noFill/>
          <a:ln w="9525">
            <a:noFill/>
            <a:miter lim="800000"/>
            <a:headEnd/>
            <a:tailEnd/>
          </a:ln>
        </p:spPr>
      </p:pic>
      <p:sp>
        <p:nvSpPr>
          <p:cNvPr id="111629" name="Rectangle 7"/>
          <p:cNvSpPr>
            <a:spLocks noGrp="1" noChangeArrowheads="1"/>
          </p:cNvSpPr>
          <p:nvPr>
            <p:ph type="ctrTitle"/>
          </p:nvPr>
        </p:nvSpPr>
        <p:spPr>
          <a:xfrm>
            <a:off x="863600" y="3241675"/>
            <a:ext cx="7485063" cy="1081088"/>
          </a:xfrm>
        </p:spPr>
        <p:txBody>
          <a:bodyPr anchor="b"/>
          <a:lstStyle>
            <a:lvl1pPr>
              <a:lnSpc>
                <a:spcPct val="110000"/>
              </a:lnSpc>
              <a:defRPr sz="2400"/>
            </a:lvl1pPr>
          </a:lstStyle>
          <a:p>
            <a:r>
              <a:rPr lang="zh-CN" altLang="en-US"/>
              <a:t>单击此处编辑母版标题样式</a:t>
            </a:r>
            <a:endParaRPr lang="de-DE" dirty="0"/>
          </a:p>
        </p:txBody>
      </p:sp>
      <p:sp>
        <p:nvSpPr>
          <p:cNvPr id="111630" name="Rectangle 12"/>
          <p:cNvSpPr>
            <a:spLocks noGrp="1" noChangeArrowheads="1"/>
          </p:cNvSpPr>
          <p:nvPr>
            <p:ph type="subTitle" idx="1"/>
          </p:nvPr>
        </p:nvSpPr>
        <p:spPr bwMode="gray">
          <a:xfrm>
            <a:off x="863601" y="4438650"/>
            <a:ext cx="7510463" cy="800100"/>
          </a:xfrm>
        </p:spPr>
        <p:txBody>
          <a:bodyPr tIns="45720" bIns="45720"/>
          <a:lstStyle>
            <a:lvl1pPr marL="0" indent="0">
              <a:buFont typeface="Wingdings" panose="05000000000000000000" pitchFamily="2" charset="2"/>
              <a:buNone/>
              <a:defRPr sz="1800">
                <a:solidFill>
                  <a:schemeClr val="bg1"/>
                </a:solidFill>
              </a:defRPr>
            </a:lvl1pPr>
          </a:lstStyle>
          <a:p>
            <a:r>
              <a:rPr lang="zh-CN" altLang="en-US"/>
              <a:t>单击此处编辑母版副标题样式</a:t>
            </a:r>
            <a:endParaRPr lang="de-DE" dirty="0"/>
          </a:p>
        </p:txBody>
      </p:sp>
      <p:sp>
        <p:nvSpPr>
          <p:cNvPr id="6"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11945" y="333612"/>
            <a:ext cx="8520112" cy="667052"/>
          </a:xfrm>
        </p:spPr>
        <p:txBody>
          <a:bodyPr/>
          <a:lstStyle>
            <a:lvl1pPr>
              <a:defRPr sz="3000">
                <a:solidFill>
                  <a:srgbClr val="000099"/>
                </a:solidFill>
                <a:effectLst/>
                <a:latin typeface="Aharoni" pitchFamily="2" charset="-79"/>
                <a:cs typeface="Aharoni" pitchFamily="2" charset="-79"/>
              </a:defRPr>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a:latin typeface="Estrangelo Edessa" pitchFamily="66" charset="0"/>
                <a:cs typeface="Estrangelo Edessa" pitchFamily="66" charset="0"/>
              </a:defRPr>
            </a:lvl1pPr>
            <a:lvl2pPr>
              <a:defRPr>
                <a:latin typeface="Estrangelo Edessa" pitchFamily="66" charset="0"/>
                <a:cs typeface="Estrangelo Edessa" pitchFamily="66" charset="0"/>
              </a:defRPr>
            </a:lvl2pPr>
            <a:lvl3pPr>
              <a:defRPr>
                <a:latin typeface="Estrangelo Edessa" pitchFamily="66" charset="0"/>
                <a:cs typeface="Estrangelo Edessa" pitchFamily="66" charset="0"/>
              </a:defRPr>
            </a:lvl3pPr>
            <a:lvl4pPr>
              <a:defRPr>
                <a:latin typeface="Estrangelo Edessa" pitchFamily="66" charset="0"/>
                <a:cs typeface="Estrangelo Edessa" pitchFamily="66" charset="0"/>
              </a:defRPr>
            </a:lvl4pPr>
            <a:lvl5pPr>
              <a:defRPr>
                <a:latin typeface="Estrangelo Edessa" pitchFamily="66" charset="0"/>
                <a:cs typeface="Estrangelo Edessa" pitchFamily="66"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5"/>
          <p:cNvSpPr>
            <a:spLocks noGrp="1" noChangeArrowheads="1"/>
          </p:cNvSpPr>
          <p:nvPr>
            <p:ph type="ftr" sz="quarter" idx="10"/>
          </p:nvPr>
        </p:nvSpPr>
        <p:spPr>
          <a:xfrm>
            <a:off x="3544889" y="6365875"/>
            <a:ext cx="3805237" cy="247650"/>
          </a:xfrm>
        </p:spPr>
        <p:txBody>
          <a:bodyPr/>
          <a:lstStyle>
            <a:lvl1pPr>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6" y="1489075"/>
            <a:ext cx="4186238"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4" y="1489075"/>
            <a:ext cx="4186237"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6" y="1489075"/>
            <a:ext cx="4186238" cy="4313238"/>
          </a:xfrm>
        </p:spPr>
        <p:txBody>
          <a:bodyPr/>
          <a:lstStyle>
            <a:lvl1pPr>
              <a:defRPr sz="1575"/>
            </a:lvl1pPr>
            <a:lvl2pPr>
              <a:defRPr sz="1350"/>
            </a:lvl2pPr>
            <a:lvl3pPr>
              <a:defRPr sz="1125"/>
            </a:lvl3pPr>
            <a:lvl4pPr>
              <a:defRPr sz="1015"/>
            </a:lvl4pPr>
            <a:lvl5pPr>
              <a:defRPr sz="1015"/>
            </a:lvl5pPr>
            <a:lvl6pPr>
              <a:defRPr sz="1015"/>
            </a:lvl6pPr>
            <a:lvl7pPr>
              <a:defRPr sz="1015"/>
            </a:lvl7pPr>
            <a:lvl8pPr>
              <a:defRPr sz="1015"/>
            </a:lvl8pPr>
            <a:lvl9pPr>
              <a:defRPr sz="101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5" y="1489075"/>
            <a:ext cx="4186237" cy="4313238"/>
          </a:xfrm>
        </p:spPr>
        <p:txBody>
          <a:bodyPr/>
          <a:lstStyle>
            <a:lvl1pPr>
              <a:defRPr sz="1575"/>
            </a:lvl1pPr>
            <a:lvl2pPr>
              <a:defRPr sz="1350"/>
            </a:lvl2pPr>
            <a:lvl3pPr>
              <a:defRPr sz="1125"/>
            </a:lvl3pPr>
            <a:lvl4pPr>
              <a:defRPr sz="1015"/>
            </a:lvl4pPr>
            <a:lvl5pPr>
              <a:defRPr sz="1015"/>
            </a:lvl5pPr>
            <a:lvl6pPr>
              <a:defRPr sz="1015"/>
            </a:lvl6pPr>
            <a:lvl7pPr>
              <a:defRPr sz="1015"/>
            </a:lvl7pPr>
            <a:lvl8pPr>
              <a:defRPr sz="1015"/>
            </a:lvl8pPr>
            <a:lvl9pPr>
              <a:defRPr sz="101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6" y="115890"/>
            <a:ext cx="2130425" cy="56864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15890"/>
            <a:ext cx="6242050" cy="56864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12" descr="未命名-1.png"/>
          <p:cNvPicPr>
            <a:picLocks noChangeAspect="1"/>
          </p:cNvPicPr>
          <p:nvPr/>
        </p:nvPicPr>
        <p:blipFill>
          <a:blip r:embed="rId2"/>
          <a:srcRect/>
          <a:stretch>
            <a:fillRect/>
          </a:stretch>
        </p:blipFill>
        <p:spPr bwMode="auto">
          <a:xfrm>
            <a:off x="1052514" y="542927"/>
            <a:ext cx="1216025" cy="1222375"/>
          </a:xfrm>
          <a:prstGeom prst="rect">
            <a:avLst/>
          </a:prstGeom>
          <a:noFill/>
          <a:ln w="9525">
            <a:noFill/>
            <a:miter lim="800000"/>
            <a:headEnd/>
            <a:tailEnd/>
          </a:ln>
        </p:spPr>
      </p:pic>
      <p:pic>
        <p:nvPicPr>
          <p:cNvPr id="5" name="图片 13" descr="校名.png"/>
          <p:cNvPicPr>
            <a:picLocks noChangeAspect="1"/>
          </p:cNvPicPr>
          <p:nvPr/>
        </p:nvPicPr>
        <p:blipFill>
          <a:blip r:embed="rId3"/>
          <a:srcRect/>
          <a:stretch>
            <a:fillRect/>
          </a:stretch>
        </p:blipFill>
        <p:spPr bwMode="auto">
          <a:xfrm>
            <a:off x="717550" y="6180138"/>
            <a:ext cx="2000250" cy="260350"/>
          </a:xfrm>
          <a:prstGeom prst="rect">
            <a:avLst/>
          </a:prstGeom>
          <a:noFill/>
          <a:ln w="9525">
            <a:noFill/>
            <a:miter lim="800000"/>
            <a:headEnd/>
            <a:tailEnd/>
          </a:ln>
        </p:spPr>
      </p:pic>
      <p:sp>
        <p:nvSpPr>
          <p:cNvPr id="111629" name="Rectangle 7"/>
          <p:cNvSpPr>
            <a:spLocks noGrp="1" noChangeArrowheads="1"/>
          </p:cNvSpPr>
          <p:nvPr>
            <p:ph type="ctrTitle"/>
          </p:nvPr>
        </p:nvSpPr>
        <p:spPr>
          <a:xfrm>
            <a:off x="863600" y="3241675"/>
            <a:ext cx="7485063" cy="1081088"/>
          </a:xfrm>
        </p:spPr>
        <p:txBody>
          <a:bodyPr anchor="b"/>
          <a:lstStyle>
            <a:lvl1pPr>
              <a:lnSpc>
                <a:spcPct val="110000"/>
              </a:lnSpc>
              <a:defRPr sz="2400"/>
            </a:lvl1pPr>
          </a:lstStyle>
          <a:p>
            <a:r>
              <a:rPr lang="zh-CN" altLang="en-US"/>
              <a:t>单击此处编辑母版标题样式</a:t>
            </a:r>
            <a:endParaRPr lang="de-DE" dirty="0"/>
          </a:p>
        </p:txBody>
      </p:sp>
      <p:sp>
        <p:nvSpPr>
          <p:cNvPr id="111630" name="Rectangle 12"/>
          <p:cNvSpPr>
            <a:spLocks noGrp="1" noChangeArrowheads="1"/>
          </p:cNvSpPr>
          <p:nvPr>
            <p:ph type="subTitle" idx="1"/>
          </p:nvPr>
        </p:nvSpPr>
        <p:spPr bwMode="gray">
          <a:xfrm>
            <a:off x="863601" y="4438650"/>
            <a:ext cx="7510463" cy="800100"/>
          </a:xfrm>
        </p:spPr>
        <p:txBody>
          <a:bodyPr tIns="45720" bIns="45720"/>
          <a:lstStyle>
            <a:lvl1pPr marL="0" indent="0">
              <a:buFont typeface="Wingdings" panose="05000000000000000000" pitchFamily="2" charset="2"/>
              <a:buNone/>
              <a:defRPr sz="1800">
                <a:solidFill>
                  <a:schemeClr val="bg1"/>
                </a:solidFill>
              </a:defRPr>
            </a:lvl1pPr>
          </a:lstStyle>
          <a:p>
            <a:r>
              <a:rPr lang="zh-CN" altLang="en-US"/>
              <a:t>单击此处编辑母版副标题样式</a:t>
            </a:r>
            <a:endParaRPr lang="de-DE" dirty="0"/>
          </a:p>
        </p:txBody>
      </p:sp>
      <p:sp>
        <p:nvSpPr>
          <p:cNvPr id="6"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11945" y="333612"/>
            <a:ext cx="8520112" cy="667052"/>
          </a:xfrm>
        </p:spPr>
        <p:txBody>
          <a:bodyPr/>
          <a:lstStyle>
            <a:lvl1pPr>
              <a:defRPr sz="3000">
                <a:solidFill>
                  <a:srgbClr val="000099"/>
                </a:solidFill>
                <a:effectLst/>
                <a:latin typeface="Aharoni" pitchFamily="2" charset="-79"/>
                <a:cs typeface="Aharoni" pitchFamily="2" charset="-79"/>
              </a:defRPr>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a:latin typeface="Estrangelo Edessa" pitchFamily="66" charset="0"/>
                <a:cs typeface="Estrangelo Edessa" pitchFamily="66" charset="0"/>
              </a:defRPr>
            </a:lvl1pPr>
            <a:lvl2pPr>
              <a:defRPr>
                <a:latin typeface="Estrangelo Edessa" pitchFamily="66" charset="0"/>
                <a:cs typeface="Estrangelo Edessa" pitchFamily="66" charset="0"/>
              </a:defRPr>
            </a:lvl2pPr>
            <a:lvl3pPr>
              <a:defRPr>
                <a:latin typeface="Estrangelo Edessa" pitchFamily="66" charset="0"/>
                <a:cs typeface="Estrangelo Edessa" pitchFamily="66" charset="0"/>
              </a:defRPr>
            </a:lvl3pPr>
            <a:lvl4pPr>
              <a:defRPr>
                <a:latin typeface="Estrangelo Edessa" pitchFamily="66" charset="0"/>
                <a:cs typeface="Estrangelo Edessa" pitchFamily="66" charset="0"/>
              </a:defRPr>
            </a:lvl4pPr>
            <a:lvl5pPr>
              <a:defRPr>
                <a:latin typeface="Estrangelo Edessa" pitchFamily="66" charset="0"/>
                <a:cs typeface="Estrangelo Edessa" pitchFamily="66"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5"/>
          <p:cNvSpPr>
            <a:spLocks noGrp="1" noChangeArrowheads="1"/>
          </p:cNvSpPr>
          <p:nvPr>
            <p:ph type="ftr" sz="quarter" idx="10"/>
          </p:nvPr>
        </p:nvSpPr>
        <p:spPr>
          <a:xfrm>
            <a:off x="3544889" y="6365875"/>
            <a:ext cx="3805237" cy="247650"/>
          </a:xfrm>
        </p:spPr>
        <p:txBody>
          <a:bodyPr/>
          <a:lstStyle>
            <a:lvl1pPr>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6" y="1489075"/>
            <a:ext cx="4186238"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4" y="1489075"/>
            <a:ext cx="4186237"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350"/>
            </a:lvl1pPr>
            <a:lvl2pPr>
              <a:defRPr sz="1125"/>
            </a:lvl2pPr>
            <a:lvl3pPr>
              <a:defRPr sz="1015"/>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1350"/>
            </a:lvl1pPr>
            <a:lvl2pPr>
              <a:defRPr sz="1125"/>
            </a:lvl2pPr>
            <a:lvl3pPr>
              <a:defRPr sz="1015"/>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6" y="115890"/>
            <a:ext cx="2130425" cy="56864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15890"/>
            <a:ext cx="6242050" cy="56864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12" descr="未命名-1.png"/>
          <p:cNvPicPr>
            <a:picLocks noChangeAspect="1"/>
          </p:cNvPicPr>
          <p:nvPr/>
        </p:nvPicPr>
        <p:blipFill>
          <a:blip r:embed="rId2"/>
          <a:srcRect/>
          <a:stretch>
            <a:fillRect/>
          </a:stretch>
        </p:blipFill>
        <p:spPr bwMode="auto">
          <a:xfrm>
            <a:off x="1052514" y="542927"/>
            <a:ext cx="1216025" cy="1222375"/>
          </a:xfrm>
          <a:prstGeom prst="rect">
            <a:avLst/>
          </a:prstGeom>
          <a:noFill/>
          <a:ln w="9525">
            <a:noFill/>
            <a:miter lim="800000"/>
            <a:headEnd/>
            <a:tailEnd/>
          </a:ln>
        </p:spPr>
      </p:pic>
      <p:pic>
        <p:nvPicPr>
          <p:cNvPr id="5" name="图片 13" descr="校名.png"/>
          <p:cNvPicPr>
            <a:picLocks noChangeAspect="1"/>
          </p:cNvPicPr>
          <p:nvPr/>
        </p:nvPicPr>
        <p:blipFill>
          <a:blip r:embed="rId3"/>
          <a:srcRect/>
          <a:stretch>
            <a:fillRect/>
          </a:stretch>
        </p:blipFill>
        <p:spPr bwMode="auto">
          <a:xfrm>
            <a:off x="717550" y="6180138"/>
            <a:ext cx="2000250" cy="260350"/>
          </a:xfrm>
          <a:prstGeom prst="rect">
            <a:avLst/>
          </a:prstGeom>
          <a:noFill/>
          <a:ln w="9525">
            <a:noFill/>
            <a:miter lim="800000"/>
            <a:headEnd/>
            <a:tailEnd/>
          </a:ln>
        </p:spPr>
      </p:pic>
      <p:sp>
        <p:nvSpPr>
          <p:cNvPr id="111629" name="Rectangle 7"/>
          <p:cNvSpPr>
            <a:spLocks noGrp="1" noChangeArrowheads="1"/>
          </p:cNvSpPr>
          <p:nvPr>
            <p:ph type="ctrTitle"/>
          </p:nvPr>
        </p:nvSpPr>
        <p:spPr>
          <a:xfrm>
            <a:off x="863600" y="3241675"/>
            <a:ext cx="7485063" cy="1081088"/>
          </a:xfrm>
        </p:spPr>
        <p:txBody>
          <a:bodyPr anchor="b"/>
          <a:lstStyle>
            <a:lvl1pPr>
              <a:lnSpc>
                <a:spcPct val="110000"/>
              </a:lnSpc>
              <a:defRPr sz="2400"/>
            </a:lvl1pPr>
          </a:lstStyle>
          <a:p>
            <a:r>
              <a:rPr lang="zh-CN" altLang="en-US"/>
              <a:t>单击此处编辑母版标题样式</a:t>
            </a:r>
            <a:endParaRPr lang="de-DE" dirty="0"/>
          </a:p>
        </p:txBody>
      </p:sp>
      <p:sp>
        <p:nvSpPr>
          <p:cNvPr id="111630" name="Rectangle 12"/>
          <p:cNvSpPr>
            <a:spLocks noGrp="1" noChangeArrowheads="1"/>
          </p:cNvSpPr>
          <p:nvPr>
            <p:ph type="subTitle" idx="1"/>
          </p:nvPr>
        </p:nvSpPr>
        <p:spPr bwMode="gray">
          <a:xfrm>
            <a:off x="863601" y="4438650"/>
            <a:ext cx="7510463" cy="800100"/>
          </a:xfrm>
        </p:spPr>
        <p:txBody>
          <a:bodyPr tIns="45720" bIns="45720"/>
          <a:lstStyle>
            <a:lvl1pPr marL="0" indent="0">
              <a:buFont typeface="Wingdings" panose="05000000000000000000" pitchFamily="2" charset="2"/>
              <a:buNone/>
              <a:defRPr sz="1800">
                <a:solidFill>
                  <a:schemeClr val="bg1"/>
                </a:solidFill>
              </a:defRPr>
            </a:lvl1pPr>
          </a:lstStyle>
          <a:p>
            <a:r>
              <a:rPr lang="zh-CN" altLang="en-US"/>
              <a:t>单击此处编辑母版副标题样式</a:t>
            </a:r>
            <a:endParaRPr lang="de-DE" dirty="0"/>
          </a:p>
        </p:txBody>
      </p:sp>
      <p:sp>
        <p:nvSpPr>
          <p:cNvPr id="6"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11945" y="333612"/>
            <a:ext cx="8520112" cy="667052"/>
          </a:xfrm>
        </p:spPr>
        <p:txBody>
          <a:bodyPr/>
          <a:lstStyle>
            <a:lvl1pPr>
              <a:defRPr sz="3000">
                <a:solidFill>
                  <a:srgbClr val="000099"/>
                </a:solidFill>
                <a:effectLst/>
                <a:latin typeface="Aharoni" pitchFamily="2" charset="-79"/>
                <a:cs typeface="Aharoni" pitchFamily="2" charset="-79"/>
              </a:defRPr>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a:latin typeface="Estrangelo Edessa" pitchFamily="66" charset="0"/>
                <a:cs typeface="Estrangelo Edessa" pitchFamily="66" charset="0"/>
              </a:defRPr>
            </a:lvl1pPr>
            <a:lvl2pPr>
              <a:defRPr>
                <a:latin typeface="Estrangelo Edessa" pitchFamily="66" charset="0"/>
                <a:cs typeface="Estrangelo Edessa" pitchFamily="66" charset="0"/>
              </a:defRPr>
            </a:lvl2pPr>
            <a:lvl3pPr>
              <a:defRPr>
                <a:latin typeface="Estrangelo Edessa" pitchFamily="66" charset="0"/>
                <a:cs typeface="Estrangelo Edessa" pitchFamily="66" charset="0"/>
              </a:defRPr>
            </a:lvl3pPr>
            <a:lvl4pPr>
              <a:defRPr>
                <a:latin typeface="Estrangelo Edessa" pitchFamily="66" charset="0"/>
                <a:cs typeface="Estrangelo Edessa" pitchFamily="66" charset="0"/>
              </a:defRPr>
            </a:lvl4pPr>
            <a:lvl5pPr>
              <a:defRPr>
                <a:latin typeface="Estrangelo Edessa" pitchFamily="66" charset="0"/>
                <a:cs typeface="Estrangelo Edessa" pitchFamily="66"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5"/>
          <p:cNvSpPr>
            <a:spLocks noGrp="1" noChangeArrowheads="1"/>
          </p:cNvSpPr>
          <p:nvPr>
            <p:ph type="ftr" sz="quarter" idx="10"/>
          </p:nvPr>
        </p:nvSpPr>
        <p:spPr>
          <a:xfrm>
            <a:off x="3544889" y="6365875"/>
            <a:ext cx="3805237" cy="247650"/>
          </a:xfrm>
        </p:spPr>
        <p:txBody>
          <a:bodyPr/>
          <a:lstStyle>
            <a:lvl1pPr>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6" y="1489075"/>
            <a:ext cx="4186238"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4" y="1489075"/>
            <a:ext cx="4186237"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6" y="115890"/>
            <a:ext cx="2130425" cy="56864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15890"/>
            <a:ext cx="6242050" cy="56864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12" descr="未命名-1.png"/>
          <p:cNvPicPr>
            <a:picLocks noChangeAspect="1"/>
          </p:cNvPicPr>
          <p:nvPr/>
        </p:nvPicPr>
        <p:blipFill>
          <a:blip r:embed="rId2"/>
          <a:srcRect/>
          <a:stretch>
            <a:fillRect/>
          </a:stretch>
        </p:blipFill>
        <p:spPr bwMode="auto">
          <a:xfrm>
            <a:off x="1052514" y="542927"/>
            <a:ext cx="1216025" cy="1222375"/>
          </a:xfrm>
          <a:prstGeom prst="rect">
            <a:avLst/>
          </a:prstGeom>
          <a:noFill/>
          <a:ln w="9525">
            <a:noFill/>
            <a:miter lim="800000"/>
            <a:headEnd/>
            <a:tailEnd/>
          </a:ln>
        </p:spPr>
      </p:pic>
      <p:pic>
        <p:nvPicPr>
          <p:cNvPr id="5" name="图片 13" descr="校名.png"/>
          <p:cNvPicPr>
            <a:picLocks noChangeAspect="1"/>
          </p:cNvPicPr>
          <p:nvPr/>
        </p:nvPicPr>
        <p:blipFill>
          <a:blip r:embed="rId3"/>
          <a:srcRect/>
          <a:stretch>
            <a:fillRect/>
          </a:stretch>
        </p:blipFill>
        <p:spPr bwMode="auto">
          <a:xfrm>
            <a:off x="717550" y="6180138"/>
            <a:ext cx="2000250" cy="260350"/>
          </a:xfrm>
          <a:prstGeom prst="rect">
            <a:avLst/>
          </a:prstGeom>
          <a:noFill/>
          <a:ln w="9525">
            <a:noFill/>
            <a:miter lim="800000"/>
            <a:headEnd/>
            <a:tailEnd/>
          </a:ln>
        </p:spPr>
      </p:pic>
      <p:sp>
        <p:nvSpPr>
          <p:cNvPr id="111629" name="Rectangle 7"/>
          <p:cNvSpPr>
            <a:spLocks noGrp="1" noChangeArrowheads="1"/>
          </p:cNvSpPr>
          <p:nvPr>
            <p:ph type="ctrTitle"/>
          </p:nvPr>
        </p:nvSpPr>
        <p:spPr>
          <a:xfrm>
            <a:off x="863600" y="3241675"/>
            <a:ext cx="7485063" cy="1081088"/>
          </a:xfrm>
        </p:spPr>
        <p:txBody>
          <a:bodyPr anchor="b"/>
          <a:lstStyle>
            <a:lvl1pPr>
              <a:lnSpc>
                <a:spcPct val="110000"/>
              </a:lnSpc>
              <a:defRPr sz="2400"/>
            </a:lvl1pPr>
          </a:lstStyle>
          <a:p>
            <a:r>
              <a:rPr lang="zh-CN" altLang="en-US"/>
              <a:t>单击此处编辑母版标题样式</a:t>
            </a:r>
            <a:endParaRPr lang="de-DE" dirty="0"/>
          </a:p>
        </p:txBody>
      </p:sp>
      <p:sp>
        <p:nvSpPr>
          <p:cNvPr id="111630" name="Rectangle 12"/>
          <p:cNvSpPr>
            <a:spLocks noGrp="1" noChangeArrowheads="1"/>
          </p:cNvSpPr>
          <p:nvPr>
            <p:ph type="subTitle" idx="1"/>
          </p:nvPr>
        </p:nvSpPr>
        <p:spPr bwMode="gray">
          <a:xfrm>
            <a:off x="863601" y="4438650"/>
            <a:ext cx="7510463" cy="800100"/>
          </a:xfrm>
        </p:spPr>
        <p:txBody>
          <a:bodyPr tIns="45720" bIns="45720"/>
          <a:lstStyle>
            <a:lvl1pPr marL="0" indent="0">
              <a:buFont typeface="Wingdings" panose="05000000000000000000" pitchFamily="2" charset="2"/>
              <a:buNone/>
              <a:defRPr sz="1800">
                <a:solidFill>
                  <a:schemeClr val="bg1"/>
                </a:solidFill>
              </a:defRPr>
            </a:lvl1pPr>
          </a:lstStyle>
          <a:p>
            <a:r>
              <a:rPr lang="zh-CN" altLang="en-US"/>
              <a:t>单击此处编辑母版副标题样式</a:t>
            </a:r>
            <a:endParaRPr lang="de-DE" dirty="0"/>
          </a:p>
        </p:txBody>
      </p:sp>
      <p:sp>
        <p:nvSpPr>
          <p:cNvPr id="6"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11945" y="333612"/>
            <a:ext cx="8520112" cy="667052"/>
          </a:xfrm>
        </p:spPr>
        <p:txBody>
          <a:bodyPr/>
          <a:lstStyle>
            <a:lvl1pPr>
              <a:defRPr sz="3000">
                <a:solidFill>
                  <a:srgbClr val="000099"/>
                </a:solidFill>
                <a:effectLst/>
                <a:latin typeface="Aharoni" pitchFamily="2" charset="-79"/>
                <a:cs typeface="Aharoni" pitchFamily="2" charset="-79"/>
              </a:defRPr>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a:latin typeface="Estrangelo Edessa" pitchFamily="66" charset="0"/>
                <a:cs typeface="Estrangelo Edessa" pitchFamily="66" charset="0"/>
              </a:defRPr>
            </a:lvl1pPr>
            <a:lvl2pPr>
              <a:defRPr>
                <a:latin typeface="Estrangelo Edessa" pitchFamily="66" charset="0"/>
                <a:cs typeface="Estrangelo Edessa" pitchFamily="66" charset="0"/>
              </a:defRPr>
            </a:lvl2pPr>
            <a:lvl3pPr>
              <a:defRPr>
                <a:latin typeface="Estrangelo Edessa" pitchFamily="66" charset="0"/>
                <a:cs typeface="Estrangelo Edessa" pitchFamily="66" charset="0"/>
              </a:defRPr>
            </a:lvl3pPr>
            <a:lvl4pPr>
              <a:defRPr>
                <a:latin typeface="Estrangelo Edessa" pitchFamily="66" charset="0"/>
                <a:cs typeface="Estrangelo Edessa" pitchFamily="66" charset="0"/>
              </a:defRPr>
            </a:lvl4pPr>
            <a:lvl5pPr>
              <a:defRPr>
                <a:latin typeface="Estrangelo Edessa" pitchFamily="66" charset="0"/>
                <a:cs typeface="Estrangelo Edessa" pitchFamily="66"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5"/>
          <p:cNvSpPr>
            <a:spLocks noGrp="1" noChangeArrowheads="1"/>
          </p:cNvSpPr>
          <p:nvPr>
            <p:ph type="ftr" sz="quarter" idx="10"/>
          </p:nvPr>
        </p:nvSpPr>
        <p:spPr>
          <a:xfrm>
            <a:off x="3544889" y="6365875"/>
            <a:ext cx="3805237" cy="247650"/>
          </a:xfrm>
        </p:spPr>
        <p:txBody>
          <a:bodyPr/>
          <a:lstStyle>
            <a:lvl1pPr>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6" y="1489075"/>
            <a:ext cx="4186238"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4" y="1489075"/>
            <a:ext cx="4186237"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6" y="115890"/>
            <a:ext cx="2130425" cy="56864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15890"/>
            <a:ext cx="6242050" cy="56864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12" descr="未命名-1.png"/>
          <p:cNvPicPr>
            <a:picLocks noChangeAspect="1"/>
          </p:cNvPicPr>
          <p:nvPr/>
        </p:nvPicPr>
        <p:blipFill>
          <a:blip r:embed="rId2"/>
          <a:srcRect/>
          <a:stretch>
            <a:fillRect/>
          </a:stretch>
        </p:blipFill>
        <p:spPr bwMode="auto">
          <a:xfrm>
            <a:off x="1052514" y="542927"/>
            <a:ext cx="1216025" cy="1222375"/>
          </a:xfrm>
          <a:prstGeom prst="rect">
            <a:avLst/>
          </a:prstGeom>
          <a:noFill/>
          <a:ln w="9525">
            <a:noFill/>
            <a:miter lim="800000"/>
            <a:headEnd/>
            <a:tailEnd/>
          </a:ln>
        </p:spPr>
      </p:pic>
      <p:pic>
        <p:nvPicPr>
          <p:cNvPr id="5" name="图片 13" descr="校名.png"/>
          <p:cNvPicPr>
            <a:picLocks noChangeAspect="1"/>
          </p:cNvPicPr>
          <p:nvPr/>
        </p:nvPicPr>
        <p:blipFill>
          <a:blip r:embed="rId3"/>
          <a:srcRect/>
          <a:stretch>
            <a:fillRect/>
          </a:stretch>
        </p:blipFill>
        <p:spPr bwMode="auto">
          <a:xfrm>
            <a:off x="717550" y="6180138"/>
            <a:ext cx="2000250" cy="260350"/>
          </a:xfrm>
          <a:prstGeom prst="rect">
            <a:avLst/>
          </a:prstGeom>
          <a:noFill/>
          <a:ln w="9525">
            <a:noFill/>
            <a:miter lim="800000"/>
            <a:headEnd/>
            <a:tailEnd/>
          </a:ln>
        </p:spPr>
      </p:pic>
      <p:sp>
        <p:nvSpPr>
          <p:cNvPr id="111629" name="Rectangle 7"/>
          <p:cNvSpPr>
            <a:spLocks noGrp="1" noChangeArrowheads="1"/>
          </p:cNvSpPr>
          <p:nvPr>
            <p:ph type="ctrTitle"/>
          </p:nvPr>
        </p:nvSpPr>
        <p:spPr>
          <a:xfrm>
            <a:off x="863600" y="3241675"/>
            <a:ext cx="7485063" cy="1081088"/>
          </a:xfrm>
        </p:spPr>
        <p:txBody>
          <a:bodyPr anchor="b"/>
          <a:lstStyle>
            <a:lvl1pPr>
              <a:lnSpc>
                <a:spcPct val="110000"/>
              </a:lnSpc>
              <a:defRPr sz="2400"/>
            </a:lvl1pPr>
          </a:lstStyle>
          <a:p>
            <a:r>
              <a:rPr lang="zh-CN" altLang="en-US"/>
              <a:t>单击此处编辑母版标题样式</a:t>
            </a:r>
            <a:endParaRPr lang="de-DE" dirty="0"/>
          </a:p>
        </p:txBody>
      </p:sp>
      <p:sp>
        <p:nvSpPr>
          <p:cNvPr id="111630" name="Rectangle 12"/>
          <p:cNvSpPr>
            <a:spLocks noGrp="1" noChangeArrowheads="1"/>
          </p:cNvSpPr>
          <p:nvPr>
            <p:ph type="subTitle" idx="1"/>
          </p:nvPr>
        </p:nvSpPr>
        <p:spPr bwMode="gray">
          <a:xfrm>
            <a:off x="863601" y="4438650"/>
            <a:ext cx="7510463" cy="800100"/>
          </a:xfrm>
        </p:spPr>
        <p:txBody>
          <a:bodyPr tIns="45720" bIns="45720"/>
          <a:lstStyle>
            <a:lvl1pPr marL="0" indent="0">
              <a:buFont typeface="Wingdings" panose="05000000000000000000" pitchFamily="2" charset="2"/>
              <a:buNone/>
              <a:defRPr sz="1800">
                <a:solidFill>
                  <a:schemeClr val="bg1"/>
                </a:solidFill>
              </a:defRPr>
            </a:lvl1pPr>
          </a:lstStyle>
          <a:p>
            <a:r>
              <a:rPr lang="zh-CN" altLang="en-US"/>
              <a:t>单击此处编辑母版副标题样式</a:t>
            </a:r>
            <a:endParaRPr lang="de-DE" dirty="0"/>
          </a:p>
        </p:txBody>
      </p:sp>
      <p:sp>
        <p:nvSpPr>
          <p:cNvPr id="6"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11945" y="333612"/>
            <a:ext cx="8520112" cy="667052"/>
          </a:xfrm>
        </p:spPr>
        <p:txBody>
          <a:bodyPr/>
          <a:lstStyle>
            <a:lvl1pPr>
              <a:defRPr sz="3000">
                <a:solidFill>
                  <a:srgbClr val="000099"/>
                </a:solidFill>
                <a:effectLst/>
                <a:latin typeface="Aharoni" pitchFamily="2" charset="-79"/>
                <a:cs typeface="Aharoni" pitchFamily="2" charset="-79"/>
              </a:defRPr>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a:latin typeface="Estrangelo Edessa" pitchFamily="66" charset="0"/>
                <a:cs typeface="Estrangelo Edessa" pitchFamily="66" charset="0"/>
              </a:defRPr>
            </a:lvl1pPr>
            <a:lvl2pPr>
              <a:defRPr>
                <a:latin typeface="Estrangelo Edessa" pitchFamily="66" charset="0"/>
                <a:cs typeface="Estrangelo Edessa" pitchFamily="66" charset="0"/>
              </a:defRPr>
            </a:lvl2pPr>
            <a:lvl3pPr>
              <a:defRPr>
                <a:latin typeface="Estrangelo Edessa" pitchFamily="66" charset="0"/>
                <a:cs typeface="Estrangelo Edessa" pitchFamily="66" charset="0"/>
              </a:defRPr>
            </a:lvl3pPr>
            <a:lvl4pPr>
              <a:defRPr>
                <a:latin typeface="Estrangelo Edessa" pitchFamily="66" charset="0"/>
                <a:cs typeface="Estrangelo Edessa" pitchFamily="66" charset="0"/>
              </a:defRPr>
            </a:lvl4pPr>
            <a:lvl5pPr>
              <a:defRPr>
                <a:latin typeface="Estrangelo Edessa" pitchFamily="66" charset="0"/>
                <a:cs typeface="Estrangelo Edessa" pitchFamily="66"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5"/>
          <p:cNvSpPr>
            <a:spLocks noGrp="1" noChangeArrowheads="1"/>
          </p:cNvSpPr>
          <p:nvPr>
            <p:ph type="ftr" sz="quarter" idx="10"/>
          </p:nvPr>
        </p:nvSpPr>
        <p:spPr>
          <a:xfrm>
            <a:off x="3544889" y="6365875"/>
            <a:ext cx="3805237" cy="247650"/>
          </a:xfrm>
        </p:spPr>
        <p:txBody>
          <a:bodyPr/>
          <a:lstStyle>
            <a:lvl1pPr>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1125" b="1"/>
            </a:lvl1pPr>
          </a:lstStyle>
          <a:p>
            <a:r>
              <a:rPr lang="zh-CN" altLang="en-US"/>
              <a:t>单击此处编辑母版标题样式</a:t>
            </a:r>
          </a:p>
        </p:txBody>
      </p:sp>
      <p:sp>
        <p:nvSpPr>
          <p:cNvPr id="3" name="内容占位符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3"/>
            <a:ext cx="3008313" cy="4691063"/>
          </a:xfrm>
        </p:spPr>
        <p:txBody>
          <a:bodyPr/>
          <a:lstStyle>
            <a:lvl1pPr marL="0" indent="0">
              <a:buNone/>
              <a:defRPr sz="790"/>
            </a:lvl1pPr>
            <a:lvl2pPr marL="257175" indent="0">
              <a:buNone/>
              <a:defRPr sz="675"/>
            </a:lvl2pPr>
            <a:lvl3pPr marL="514350" indent="0">
              <a:buNone/>
              <a:defRPr sz="565"/>
            </a:lvl3pPr>
            <a:lvl4pPr marL="771525" indent="0">
              <a:buNone/>
              <a:defRPr sz="505"/>
            </a:lvl4pPr>
            <a:lvl5pPr marL="1028700" indent="0">
              <a:buNone/>
              <a:defRPr sz="505"/>
            </a:lvl5pPr>
            <a:lvl6pPr marL="1285875" indent="0">
              <a:buNone/>
              <a:defRPr sz="505"/>
            </a:lvl6pPr>
            <a:lvl7pPr marL="1543050" indent="0">
              <a:buNone/>
              <a:defRPr sz="505"/>
            </a:lvl7pPr>
            <a:lvl8pPr marL="1800225" indent="0">
              <a:buNone/>
              <a:defRPr sz="505"/>
            </a:lvl8pPr>
            <a:lvl9pPr marL="2057400" indent="0">
              <a:buNone/>
              <a:defRPr sz="50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6" y="1489075"/>
            <a:ext cx="4186238"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4" y="1489075"/>
            <a:ext cx="4186237"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6" y="115890"/>
            <a:ext cx="2130425" cy="56864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15890"/>
            <a:ext cx="6242050" cy="56864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12" descr="未命名-1.png"/>
          <p:cNvPicPr>
            <a:picLocks noChangeAspect="1"/>
          </p:cNvPicPr>
          <p:nvPr/>
        </p:nvPicPr>
        <p:blipFill>
          <a:blip r:embed="rId2"/>
          <a:srcRect/>
          <a:stretch>
            <a:fillRect/>
          </a:stretch>
        </p:blipFill>
        <p:spPr bwMode="auto">
          <a:xfrm>
            <a:off x="1052514" y="542927"/>
            <a:ext cx="1216025" cy="1222375"/>
          </a:xfrm>
          <a:prstGeom prst="rect">
            <a:avLst/>
          </a:prstGeom>
          <a:noFill/>
          <a:ln w="9525">
            <a:noFill/>
            <a:miter lim="800000"/>
            <a:headEnd/>
            <a:tailEnd/>
          </a:ln>
        </p:spPr>
      </p:pic>
      <p:pic>
        <p:nvPicPr>
          <p:cNvPr id="5" name="图片 13" descr="校名.png"/>
          <p:cNvPicPr>
            <a:picLocks noChangeAspect="1"/>
          </p:cNvPicPr>
          <p:nvPr/>
        </p:nvPicPr>
        <p:blipFill>
          <a:blip r:embed="rId3"/>
          <a:srcRect/>
          <a:stretch>
            <a:fillRect/>
          </a:stretch>
        </p:blipFill>
        <p:spPr bwMode="auto">
          <a:xfrm>
            <a:off x="717550" y="6180138"/>
            <a:ext cx="2000250" cy="260350"/>
          </a:xfrm>
          <a:prstGeom prst="rect">
            <a:avLst/>
          </a:prstGeom>
          <a:noFill/>
          <a:ln w="9525">
            <a:noFill/>
            <a:miter lim="800000"/>
            <a:headEnd/>
            <a:tailEnd/>
          </a:ln>
        </p:spPr>
      </p:pic>
      <p:sp>
        <p:nvSpPr>
          <p:cNvPr id="111629" name="Rectangle 7"/>
          <p:cNvSpPr>
            <a:spLocks noGrp="1" noChangeArrowheads="1"/>
          </p:cNvSpPr>
          <p:nvPr>
            <p:ph type="ctrTitle"/>
          </p:nvPr>
        </p:nvSpPr>
        <p:spPr>
          <a:xfrm>
            <a:off x="863600" y="3241675"/>
            <a:ext cx="7485063" cy="1081088"/>
          </a:xfrm>
        </p:spPr>
        <p:txBody>
          <a:bodyPr anchor="b"/>
          <a:lstStyle>
            <a:lvl1pPr>
              <a:lnSpc>
                <a:spcPct val="110000"/>
              </a:lnSpc>
              <a:defRPr sz="2400"/>
            </a:lvl1pPr>
          </a:lstStyle>
          <a:p>
            <a:r>
              <a:rPr lang="zh-CN" altLang="en-US"/>
              <a:t>单击此处编辑母版标题样式</a:t>
            </a:r>
            <a:endParaRPr lang="de-DE" dirty="0"/>
          </a:p>
        </p:txBody>
      </p:sp>
      <p:sp>
        <p:nvSpPr>
          <p:cNvPr id="111630" name="Rectangle 12"/>
          <p:cNvSpPr>
            <a:spLocks noGrp="1" noChangeArrowheads="1"/>
          </p:cNvSpPr>
          <p:nvPr>
            <p:ph type="subTitle" idx="1"/>
          </p:nvPr>
        </p:nvSpPr>
        <p:spPr bwMode="gray">
          <a:xfrm>
            <a:off x="863601" y="4438650"/>
            <a:ext cx="7510463" cy="800100"/>
          </a:xfrm>
        </p:spPr>
        <p:txBody>
          <a:bodyPr tIns="45720" bIns="45720"/>
          <a:lstStyle>
            <a:lvl1pPr marL="0" indent="0">
              <a:buFont typeface="Wingdings" panose="05000000000000000000" pitchFamily="2" charset="2"/>
              <a:buNone/>
              <a:defRPr sz="1800">
                <a:solidFill>
                  <a:schemeClr val="bg1"/>
                </a:solidFill>
              </a:defRPr>
            </a:lvl1pPr>
          </a:lstStyle>
          <a:p>
            <a:r>
              <a:rPr lang="zh-CN" altLang="en-US"/>
              <a:t>单击此处编辑母版副标题样式</a:t>
            </a:r>
            <a:endParaRPr lang="de-DE" dirty="0"/>
          </a:p>
        </p:txBody>
      </p:sp>
      <p:sp>
        <p:nvSpPr>
          <p:cNvPr id="6"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125"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790"/>
            </a:lvl1pPr>
            <a:lvl2pPr marL="257175" indent="0">
              <a:buNone/>
              <a:defRPr sz="675"/>
            </a:lvl2pPr>
            <a:lvl3pPr marL="514350" indent="0">
              <a:buNone/>
              <a:defRPr sz="565"/>
            </a:lvl3pPr>
            <a:lvl4pPr marL="771525" indent="0">
              <a:buNone/>
              <a:defRPr sz="505"/>
            </a:lvl4pPr>
            <a:lvl5pPr marL="1028700" indent="0">
              <a:buNone/>
              <a:defRPr sz="505"/>
            </a:lvl5pPr>
            <a:lvl6pPr marL="1285875" indent="0">
              <a:buNone/>
              <a:defRPr sz="505"/>
            </a:lvl6pPr>
            <a:lvl7pPr marL="1543050" indent="0">
              <a:buNone/>
              <a:defRPr sz="505"/>
            </a:lvl7pPr>
            <a:lvl8pPr marL="1800225" indent="0">
              <a:buNone/>
              <a:defRPr sz="505"/>
            </a:lvl8pPr>
            <a:lvl9pPr marL="2057400" indent="0">
              <a:buNone/>
              <a:defRPr sz="50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11945" y="333612"/>
            <a:ext cx="8520112" cy="667052"/>
          </a:xfrm>
        </p:spPr>
        <p:txBody>
          <a:bodyPr/>
          <a:lstStyle>
            <a:lvl1pPr>
              <a:defRPr sz="3000">
                <a:solidFill>
                  <a:srgbClr val="000099"/>
                </a:solidFill>
                <a:effectLst/>
                <a:latin typeface="Aharoni" pitchFamily="2" charset="-79"/>
                <a:cs typeface="Aharoni" pitchFamily="2" charset="-79"/>
              </a:defRPr>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a:latin typeface="Estrangelo Edessa" pitchFamily="66" charset="0"/>
                <a:cs typeface="Estrangelo Edessa" pitchFamily="66" charset="0"/>
              </a:defRPr>
            </a:lvl1pPr>
            <a:lvl2pPr>
              <a:defRPr>
                <a:latin typeface="Estrangelo Edessa" pitchFamily="66" charset="0"/>
                <a:cs typeface="Estrangelo Edessa" pitchFamily="66" charset="0"/>
              </a:defRPr>
            </a:lvl2pPr>
            <a:lvl3pPr>
              <a:defRPr>
                <a:latin typeface="Estrangelo Edessa" pitchFamily="66" charset="0"/>
                <a:cs typeface="Estrangelo Edessa" pitchFamily="66" charset="0"/>
              </a:defRPr>
            </a:lvl3pPr>
            <a:lvl4pPr>
              <a:defRPr>
                <a:latin typeface="Estrangelo Edessa" pitchFamily="66" charset="0"/>
                <a:cs typeface="Estrangelo Edessa" pitchFamily="66" charset="0"/>
              </a:defRPr>
            </a:lvl4pPr>
            <a:lvl5pPr>
              <a:defRPr>
                <a:latin typeface="Estrangelo Edessa" pitchFamily="66" charset="0"/>
                <a:cs typeface="Estrangelo Edessa" pitchFamily="66"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5"/>
          <p:cNvSpPr>
            <a:spLocks noGrp="1" noChangeArrowheads="1"/>
          </p:cNvSpPr>
          <p:nvPr>
            <p:ph type="ftr" sz="quarter" idx="10"/>
          </p:nvPr>
        </p:nvSpPr>
        <p:spPr>
          <a:xfrm>
            <a:off x="3544889" y="6365875"/>
            <a:ext cx="3805237" cy="247650"/>
          </a:xfrm>
        </p:spPr>
        <p:txBody>
          <a:bodyPr/>
          <a:lstStyle>
            <a:lvl1pPr>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6" y="1489075"/>
            <a:ext cx="4186238"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4" y="1489075"/>
            <a:ext cx="4186237" cy="43132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6" y="115890"/>
            <a:ext cx="2130425" cy="56864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15890"/>
            <a:ext cx="6242050" cy="56864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p:txBody>
          <a:bodyPr/>
          <a:lstStyle>
            <a:lvl1pPr>
              <a:defRPr/>
            </a:lvl1p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矩形 7"/>
          <p:cNvSpPr>
            <a:spLocks noChangeArrowheads="1"/>
          </p:cNvSpPr>
          <p:nvPr/>
        </p:nvSpPr>
        <p:spPr bwMode="auto">
          <a:xfrm>
            <a:off x="-3175" y="917575"/>
            <a:ext cx="9144000" cy="135117"/>
          </a:xfrm>
          <a:prstGeom prst="rect">
            <a:avLst/>
          </a:prstGeom>
          <a:gradFill flip="none" rotWithShape="1">
            <a:gsLst>
              <a:gs pos="35000">
                <a:schemeClr val="bg2">
                  <a:lumMod val="20000"/>
                  <a:lumOff val="80000"/>
                </a:schemeClr>
              </a:gs>
              <a:gs pos="0">
                <a:schemeClr val="bg2">
                  <a:lumMod val="60000"/>
                  <a:lumOff val="40000"/>
                </a:schemeClr>
              </a:gs>
              <a:gs pos="51000">
                <a:schemeClr val="bg2">
                  <a:lumMod val="20000"/>
                  <a:lumOff val="80000"/>
                </a:schemeClr>
              </a:gs>
              <a:gs pos="100000">
                <a:schemeClr val="tx2">
                  <a:lumMod val="20000"/>
                  <a:lumOff val="80000"/>
                </a:schemeClr>
              </a:gs>
            </a:gsLst>
            <a:lin ang="0" scaled="1"/>
            <a:tileRect/>
          </a:gradFill>
          <a:ln>
            <a:noFill/>
          </a:ln>
        </p:spPr>
        <p:txBody>
          <a:bodyPr wrap="none" lIns="50625" tIns="26325" rIns="50625" bIns="26325" anchor="ctr"/>
          <a:lstStyle/>
          <a:p>
            <a:pPr>
              <a:defRPr/>
            </a:pPr>
            <a:endParaRPr lang="zh-CN" altLang="en-US" sz="1015"/>
          </a:p>
        </p:txBody>
      </p:sp>
      <p:sp>
        <p:nvSpPr>
          <p:cNvPr id="1028" name="Rectangle 3"/>
          <p:cNvSpPr>
            <a:spLocks noGrp="1" noChangeArrowheads="1"/>
          </p:cNvSpPr>
          <p:nvPr>
            <p:ph type="body" idx="1"/>
          </p:nvPr>
        </p:nvSpPr>
        <p:spPr bwMode="auto">
          <a:xfrm>
            <a:off x="295277" y="1619250"/>
            <a:ext cx="8524875" cy="4313238"/>
          </a:xfrm>
          <a:prstGeom prst="rect">
            <a:avLst/>
          </a:prstGeom>
          <a:noFill/>
          <a:ln w="9525">
            <a:noFill/>
            <a:miter lim="800000"/>
          </a:ln>
        </p:spPr>
        <p:txBody>
          <a:bodyPr vert="horz" wrap="square" lIns="0" tIns="0" rIns="0" bIns="0" numCol="1" anchor="t" anchorCtr="0" compatLnSpc="1"/>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544888" y="6365875"/>
            <a:ext cx="3683000" cy="247650"/>
          </a:xfrm>
          <a:prstGeom prst="rect">
            <a:avLst/>
          </a:prstGeom>
          <a:noFill/>
          <a:ln w="9525">
            <a:noFill/>
            <a:miter lim="800000"/>
          </a:ln>
        </p:spPr>
        <p:txBody>
          <a:bodyPr vert="horz" wrap="square" lIns="91440" tIns="45720" rIns="91440" bIns="45720" numCol="1" anchor="t" anchorCtr="0" compatLnSpc="1"/>
          <a:lstStyle>
            <a:lvl1pPr algn="ctr">
              <a:defRPr sz="565" noProof="1">
                <a:solidFill>
                  <a:schemeClr val="bg1"/>
                </a:solidFill>
                <a:latin typeface="Aharoni"/>
                <a:ea typeface="Aharoni"/>
                <a:cs typeface="Aharoni"/>
              </a:defRPr>
            </a:lvl1pPr>
          </a:lstStyle>
          <a:p>
            <a:endParaRPr lang="zh-CN" altLang="en-US"/>
          </a:p>
        </p:txBody>
      </p:sp>
      <p:sp>
        <p:nvSpPr>
          <p:cNvPr id="2" name="Rectangle 7"/>
          <p:cNvSpPr>
            <a:spLocks noGrp="1" noChangeArrowheads="1"/>
          </p:cNvSpPr>
          <p:nvPr>
            <p:ph type="title"/>
          </p:nvPr>
        </p:nvSpPr>
        <p:spPr bwMode="gray">
          <a:xfrm>
            <a:off x="300039" y="392117"/>
            <a:ext cx="8520112" cy="555625"/>
          </a:xfrm>
          <a:prstGeom prst="rect">
            <a:avLst/>
          </a:prstGeom>
          <a:noFill/>
          <a:ln w="9525">
            <a:noFill/>
            <a:miter lim="800000"/>
          </a:ln>
        </p:spPr>
        <p:txBody>
          <a:bodyPr vert="horz" wrap="square" lIns="0" tIns="45720" rIns="0" bIns="45720" numCol="1" anchor="t" anchorCtr="0" compatLnSpc="1"/>
          <a:lstStyle/>
          <a:p>
            <a:pPr lvl="0"/>
            <a:r>
              <a:rPr lang="de-DE" altLang="zh-CN" dirty="0"/>
              <a:t>Klicken Sie, um das Titelformat zu bearbeiten</a:t>
            </a:r>
          </a:p>
        </p:txBody>
      </p:sp>
      <p:sp>
        <p:nvSpPr>
          <p:cNvPr id="1031" name="Rectangle 5"/>
          <p:cNvSpPr>
            <a:spLocks noChangeArrowheads="1"/>
          </p:cNvSpPr>
          <p:nvPr/>
        </p:nvSpPr>
        <p:spPr bwMode="gray">
          <a:xfrm>
            <a:off x="8344125" y="6247329"/>
            <a:ext cx="476027" cy="423862"/>
          </a:xfrm>
          <a:prstGeom prst="rect">
            <a:avLst/>
          </a:prstGeom>
          <a:noFill/>
          <a:ln>
            <a:noFill/>
          </a:ln>
        </p:spPr>
        <p:txBody>
          <a:bodyPr/>
          <a:lstStyle/>
          <a:p>
            <a:pPr>
              <a:defRPr/>
            </a:pPr>
            <a:fld id="{1E49809C-FA3B-4F81-A692-220060C286AA}" type="slidenum">
              <a:rPr lang="de-DE" altLang="zh-CN" sz="1200" smtClean="0"/>
              <a:t>‹#›</a:t>
            </a:fld>
            <a:endParaRPr lang="de-DE" altLang="zh-CN" sz="1200" dirty="0"/>
          </a:p>
        </p:txBody>
      </p:sp>
      <p:pic>
        <p:nvPicPr>
          <p:cNvPr id="1032" name="图片 9" descr="校名.png"/>
          <p:cNvPicPr>
            <a:picLocks noChangeAspect="1"/>
          </p:cNvPicPr>
          <p:nvPr/>
        </p:nvPicPr>
        <p:blipFill>
          <a:blip r:embed="rId13"/>
          <a:srcRect/>
          <a:stretch>
            <a:fillRect/>
          </a:stretch>
        </p:blipFill>
        <p:spPr bwMode="auto">
          <a:xfrm>
            <a:off x="968375" y="6189663"/>
            <a:ext cx="1998663" cy="260350"/>
          </a:xfrm>
          <a:prstGeom prst="rect">
            <a:avLst/>
          </a:prstGeom>
          <a:noFill/>
          <a:ln w="9525">
            <a:noFill/>
            <a:miter lim="800000"/>
            <a:headEnd/>
            <a:tailEnd/>
          </a:ln>
        </p:spPr>
      </p:pic>
      <p:pic>
        <p:nvPicPr>
          <p:cNvPr id="1033" name="图片 10" descr="未命名-1.png"/>
          <p:cNvPicPr>
            <a:picLocks noChangeAspect="1"/>
          </p:cNvPicPr>
          <p:nvPr/>
        </p:nvPicPr>
        <p:blipFill>
          <a:blip r:embed="rId14"/>
          <a:srcRect/>
          <a:stretch>
            <a:fillRect/>
          </a:stretch>
        </p:blipFill>
        <p:spPr bwMode="auto">
          <a:xfrm>
            <a:off x="258763" y="6107117"/>
            <a:ext cx="552450" cy="555625"/>
          </a:xfrm>
          <a:prstGeom prst="rect">
            <a:avLst/>
          </a:prstGeom>
          <a:noFill/>
          <a:ln w="9525">
            <a:noFill/>
            <a:miter lim="800000"/>
            <a:headEnd/>
            <a:tailEnd/>
          </a:ln>
        </p:spPr>
      </p:pic>
      <p:sp>
        <p:nvSpPr>
          <p:cNvPr id="1034" name="TextBox 11"/>
          <p:cNvSpPr txBox="1">
            <a:spLocks noChangeArrowheads="1"/>
          </p:cNvSpPr>
          <p:nvPr/>
        </p:nvSpPr>
        <p:spPr bwMode="auto">
          <a:xfrm>
            <a:off x="793751" y="6486526"/>
            <a:ext cx="1473480" cy="161583"/>
          </a:xfrm>
          <a:prstGeom prst="rect">
            <a:avLst/>
          </a:prstGeom>
          <a:noFill/>
          <a:ln>
            <a:noFill/>
          </a:ln>
        </p:spPr>
        <p:txBody>
          <a:bodyPr wrap="none">
            <a:spAutoFit/>
          </a:bodyPr>
          <a:lstStyle/>
          <a:p>
            <a:r>
              <a:rPr lang="en-US" altLang="zh-CN" sz="450" b="1">
                <a:solidFill>
                  <a:srgbClr val="0256B2"/>
                </a:solidFill>
                <a:ea typeface="Estrangelo Edessa"/>
                <a:cs typeface="Estrangelo Edessa"/>
              </a:rPr>
              <a:t>University of Science and Technology of China</a:t>
            </a:r>
            <a:endParaRPr lang="zh-CN" altLang="en-US" sz="450" b="1">
              <a:solidFill>
                <a:srgbClr val="0256B2"/>
              </a:solidFill>
              <a:ea typeface="Estrangelo Edessa"/>
              <a:cs typeface="Estrangelo Edess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1" fontAlgn="base" hangingPunct="1">
        <a:lnSpc>
          <a:spcPct val="90000"/>
        </a:lnSpc>
        <a:spcBef>
          <a:spcPct val="0"/>
        </a:spcBef>
        <a:spcAft>
          <a:spcPct val="0"/>
        </a:spcAft>
        <a:defRPr lang="de-DE" altLang="zh-CN" sz="2250" b="1" dirty="0">
          <a:solidFill>
            <a:srgbClr val="000099"/>
          </a:solidFill>
          <a:effectLst>
            <a:outerShdw blurRad="38100" dist="38100" dir="2700000" algn="tl">
              <a:srgbClr val="000000">
                <a:alpha val="43137"/>
              </a:srgbClr>
            </a:outerShdw>
          </a:effectLst>
          <a:latin typeface="Arial Black" panose="020B0A04020102020204" pitchFamily="34" charset="0"/>
          <a:ea typeface="Aharoni"/>
          <a:cs typeface="Aharoni" pitchFamily="2" charset="-79"/>
        </a:defRPr>
      </a:lvl1pPr>
      <a:lvl2pPr algn="l" rtl="0" eaLnBrk="1" fontAlgn="base" hangingPunct="1">
        <a:lnSpc>
          <a:spcPct val="90000"/>
        </a:lnSpc>
        <a:spcBef>
          <a:spcPct val="0"/>
        </a:spcBef>
        <a:spcAft>
          <a:spcPct val="0"/>
        </a:spcAft>
        <a:defRPr sz="2250" b="1">
          <a:solidFill>
            <a:srgbClr val="000099"/>
          </a:solidFill>
          <a:latin typeface="Arial Black" panose="020B0A04020102020204" pitchFamily="34" charset="0"/>
          <a:ea typeface="Aharoni"/>
          <a:cs typeface="Aharoni" pitchFamily="2" charset="-79"/>
        </a:defRPr>
      </a:lvl2pPr>
      <a:lvl3pPr algn="l" rtl="0" eaLnBrk="1" fontAlgn="base" hangingPunct="1">
        <a:lnSpc>
          <a:spcPct val="90000"/>
        </a:lnSpc>
        <a:spcBef>
          <a:spcPct val="0"/>
        </a:spcBef>
        <a:spcAft>
          <a:spcPct val="0"/>
        </a:spcAft>
        <a:defRPr sz="2250" b="1">
          <a:solidFill>
            <a:srgbClr val="000099"/>
          </a:solidFill>
          <a:latin typeface="Arial Black" panose="020B0A04020102020204" pitchFamily="34" charset="0"/>
          <a:ea typeface="Aharoni"/>
          <a:cs typeface="Aharoni" pitchFamily="2" charset="-79"/>
        </a:defRPr>
      </a:lvl3pPr>
      <a:lvl4pPr algn="l" rtl="0" eaLnBrk="1" fontAlgn="base" hangingPunct="1">
        <a:lnSpc>
          <a:spcPct val="90000"/>
        </a:lnSpc>
        <a:spcBef>
          <a:spcPct val="0"/>
        </a:spcBef>
        <a:spcAft>
          <a:spcPct val="0"/>
        </a:spcAft>
        <a:defRPr sz="2250" b="1">
          <a:solidFill>
            <a:srgbClr val="000099"/>
          </a:solidFill>
          <a:latin typeface="Arial Black" panose="020B0A04020102020204" pitchFamily="34" charset="0"/>
          <a:ea typeface="Aharoni"/>
          <a:cs typeface="Aharoni" pitchFamily="2" charset="-79"/>
        </a:defRPr>
      </a:lvl4pPr>
      <a:lvl5pPr algn="l" rtl="0" eaLnBrk="1" fontAlgn="base" hangingPunct="1">
        <a:lnSpc>
          <a:spcPct val="90000"/>
        </a:lnSpc>
        <a:spcBef>
          <a:spcPct val="0"/>
        </a:spcBef>
        <a:spcAft>
          <a:spcPct val="0"/>
        </a:spcAft>
        <a:defRPr sz="2250" b="1">
          <a:solidFill>
            <a:srgbClr val="000099"/>
          </a:solidFill>
          <a:latin typeface="Arial Black" panose="020B0A04020102020204" pitchFamily="34" charset="0"/>
          <a:ea typeface="Aharoni"/>
          <a:cs typeface="Aharoni" pitchFamily="2" charset="-79"/>
        </a:defRPr>
      </a:lvl5pPr>
      <a:lvl6pPr marL="257175" algn="l" rtl="0" eaLnBrk="1" fontAlgn="base" hangingPunct="1">
        <a:lnSpc>
          <a:spcPct val="90000"/>
        </a:lnSpc>
        <a:spcBef>
          <a:spcPct val="0"/>
        </a:spcBef>
        <a:spcAft>
          <a:spcPct val="0"/>
        </a:spcAft>
        <a:defRPr sz="1465" b="1">
          <a:solidFill>
            <a:schemeClr val="bg1"/>
          </a:solidFill>
          <a:latin typeface="Arial" panose="020B0604020202020204" pitchFamily="34" charset="0"/>
          <a:cs typeface="Arial" panose="020B0604020202020204" pitchFamily="34" charset="0"/>
        </a:defRPr>
      </a:lvl6pPr>
      <a:lvl7pPr marL="514350" algn="l" rtl="0" eaLnBrk="1" fontAlgn="base" hangingPunct="1">
        <a:lnSpc>
          <a:spcPct val="90000"/>
        </a:lnSpc>
        <a:spcBef>
          <a:spcPct val="0"/>
        </a:spcBef>
        <a:spcAft>
          <a:spcPct val="0"/>
        </a:spcAft>
        <a:defRPr sz="1465" b="1">
          <a:solidFill>
            <a:schemeClr val="bg1"/>
          </a:solidFill>
          <a:latin typeface="Arial" panose="020B0604020202020204" pitchFamily="34" charset="0"/>
          <a:cs typeface="Arial" panose="020B0604020202020204" pitchFamily="34" charset="0"/>
        </a:defRPr>
      </a:lvl7pPr>
      <a:lvl8pPr marL="771525" algn="l" rtl="0" eaLnBrk="1" fontAlgn="base" hangingPunct="1">
        <a:lnSpc>
          <a:spcPct val="90000"/>
        </a:lnSpc>
        <a:spcBef>
          <a:spcPct val="0"/>
        </a:spcBef>
        <a:spcAft>
          <a:spcPct val="0"/>
        </a:spcAft>
        <a:defRPr sz="1465" b="1">
          <a:solidFill>
            <a:schemeClr val="bg1"/>
          </a:solidFill>
          <a:latin typeface="Arial" panose="020B0604020202020204" pitchFamily="34" charset="0"/>
          <a:cs typeface="Arial" panose="020B0604020202020204" pitchFamily="34" charset="0"/>
        </a:defRPr>
      </a:lvl8pPr>
      <a:lvl9pPr marL="1028700" algn="l" rtl="0" eaLnBrk="1" fontAlgn="base" hangingPunct="1">
        <a:lnSpc>
          <a:spcPct val="90000"/>
        </a:lnSpc>
        <a:spcBef>
          <a:spcPct val="0"/>
        </a:spcBef>
        <a:spcAft>
          <a:spcPct val="0"/>
        </a:spcAft>
        <a:defRPr sz="1465" b="1">
          <a:solidFill>
            <a:schemeClr val="bg1"/>
          </a:solidFill>
          <a:latin typeface="Arial" panose="020B0604020202020204" pitchFamily="34" charset="0"/>
          <a:cs typeface="Arial" panose="020B0604020202020204" pitchFamily="34" charset="0"/>
        </a:defRPr>
      </a:lvl9pPr>
    </p:titleStyle>
    <p:bodyStyle>
      <a:lvl1pPr marL="101600" indent="-101600" algn="l" rtl="0" eaLnBrk="1" fontAlgn="base" hangingPunct="1">
        <a:spcBef>
          <a:spcPct val="0"/>
        </a:spcBef>
        <a:spcAft>
          <a:spcPct val="40000"/>
        </a:spcAft>
        <a:buBlip>
          <a:blip r:embed="rId15"/>
        </a:buBlip>
        <a:defRPr sz="1125">
          <a:solidFill>
            <a:schemeClr val="tx1"/>
          </a:solidFill>
          <a:latin typeface="+mj-lt"/>
          <a:ea typeface="Estrangelo Edessa"/>
          <a:cs typeface="Estrangelo Edessa" pitchFamily="66" charset="0"/>
        </a:defRPr>
      </a:lvl1pPr>
      <a:lvl2pPr marL="250190" indent="-147320" algn="l" rtl="0" eaLnBrk="1" fontAlgn="base" hangingPunct="1">
        <a:spcBef>
          <a:spcPct val="0"/>
        </a:spcBef>
        <a:spcAft>
          <a:spcPct val="40000"/>
        </a:spcAft>
        <a:buBlip>
          <a:blip r:embed="rId16"/>
        </a:buBlip>
        <a:defRPr>
          <a:solidFill>
            <a:schemeClr val="tx1"/>
          </a:solidFill>
          <a:latin typeface="+mj-lt"/>
          <a:ea typeface="Estrangelo Edessa"/>
          <a:cs typeface="Estrangelo Edessa" pitchFamily="66" charset="0"/>
        </a:defRPr>
      </a:lvl2pPr>
      <a:lvl3pPr marL="405130" indent="-15430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3pPr>
      <a:lvl4pPr marL="555625" indent="-14922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4pPr>
      <a:lvl5pPr marL="705485" indent="-14922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5pPr>
      <a:lvl6pPr marL="962660" indent="-149225" algn="l" rtl="0" eaLnBrk="1" fontAlgn="base" hangingPunct="1">
        <a:spcBef>
          <a:spcPct val="0"/>
        </a:spcBef>
        <a:spcAft>
          <a:spcPct val="40000"/>
        </a:spcAft>
        <a:buChar char="»"/>
        <a:defRPr>
          <a:solidFill>
            <a:schemeClr val="tx1"/>
          </a:solidFill>
          <a:latin typeface="+mn-lt"/>
          <a:cs typeface="+mn-cs"/>
        </a:defRPr>
      </a:lvl6pPr>
      <a:lvl7pPr marL="1219835" indent="-149225" algn="l" rtl="0" eaLnBrk="1" fontAlgn="base" hangingPunct="1">
        <a:spcBef>
          <a:spcPct val="0"/>
        </a:spcBef>
        <a:spcAft>
          <a:spcPct val="40000"/>
        </a:spcAft>
        <a:buChar char="»"/>
        <a:defRPr>
          <a:solidFill>
            <a:schemeClr val="tx1"/>
          </a:solidFill>
          <a:latin typeface="+mn-lt"/>
          <a:cs typeface="+mn-cs"/>
        </a:defRPr>
      </a:lvl7pPr>
      <a:lvl8pPr marL="1477010" indent="-149225" algn="l" rtl="0" eaLnBrk="1" fontAlgn="base" hangingPunct="1">
        <a:spcBef>
          <a:spcPct val="0"/>
        </a:spcBef>
        <a:spcAft>
          <a:spcPct val="40000"/>
        </a:spcAft>
        <a:buChar char="»"/>
        <a:defRPr>
          <a:solidFill>
            <a:schemeClr val="tx1"/>
          </a:solidFill>
          <a:latin typeface="+mn-lt"/>
          <a:cs typeface="+mn-cs"/>
        </a:defRPr>
      </a:lvl8pPr>
      <a:lvl9pPr marL="1734185" indent="-149225" algn="l" rtl="0" eaLnBrk="1" fontAlgn="base" hangingPunct="1">
        <a:spcBef>
          <a:spcPct val="0"/>
        </a:spcBef>
        <a:spcAft>
          <a:spcPct val="40000"/>
        </a:spcAft>
        <a:buChar char="»"/>
        <a:defRPr>
          <a:solidFill>
            <a:schemeClr val="tx1"/>
          </a:solidFill>
          <a:latin typeface="+mn-lt"/>
          <a:cs typeface="+mn-cs"/>
        </a:defRPr>
      </a:lvl9pPr>
    </p:bodyStyle>
    <p:otherStyle>
      <a:defPPr>
        <a:defRPr lang="zh-CN"/>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矩形 7"/>
          <p:cNvSpPr>
            <a:spLocks noChangeArrowheads="1"/>
          </p:cNvSpPr>
          <p:nvPr/>
        </p:nvSpPr>
        <p:spPr bwMode="auto">
          <a:xfrm>
            <a:off x="-3175" y="917575"/>
            <a:ext cx="9144000" cy="135117"/>
          </a:xfrm>
          <a:prstGeom prst="rect">
            <a:avLst/>
          </a:prstGeom>
          <a:gradFill flip="none" rotWithShape="1">
            <a:gsLst>
              <a:gs pos="35000">
                <a:schemeClr val="bg2">
                  <a:lumMod val="20000"/>
                  <a:lumOff val="80000"/>
                </a:schemeClr>
              </a:gs>
              <a:gs pos="0">
                <a:schemeClr val="bg2">
                  <a:lumMod val="60000"/>
                  <a:lumOff val="40000"/>
                </a:schemeClr>
              </a:gs>
              <a:gs pos="51000">
                <a:schemeClr val="bg2">
                  <a:lumMod val="20000"/>
                  <a:lumOff val="80000"/>
                </a:schemeClr>
              </a:gs>
              <a:gs pos="100000">
                <a:schemeClr val="tx2">
                  <a:lumMod val="20000"/>
                  <a:lumOff val="80000"/>
                </a:schemeClr>
              </a:gs>
            </a:gsLst>
            <a:lin ang="0" scaled="1"/>
            <a:tileRect/>
          </a:gradFill>
          <a:ln>
            <a:noFill/>
          </a:ln>
        </p:spPr>
        <p:txBody>
          <a:bodyPr wrap="none" lIns="67500" tIns="35100" rIns="67500" bIns="35100" anchor="ctr"/>
          <a:lstStyle/>
          <a:p>
            <a:pPr>
              <a:defRPr/>
            </a:pPr>
            <a:endParaRPr lang="zh-CN" altLang="en-US" sz="1350"/>
          </a:p>
        </p:txBody>
      </p:sp>
      <p:sp>
        <p:nvSpPr>
          <p:cNvPr id="1028" name="Rectangle 3"/>
          <p:cNvSpPr>
            <a:spLocks noGrp="1" noChangeArrowheads="1"/>
          </p:cNvSpPr>
          <p:nvPr>
            <p:ph type="body" idx="1"/>
          </p:nvPr>
        </p:nvSpPr>
        <p:spPr bwMode="auto">
          <a:xfrm>
            <a:off x="295276" y="1619250"/>
            <a:ext cx="8524875" cy="4313238"/>
          </a:xfrm>
          <a:prstGeom prst="rect">
            <a:avLst/>
          </a:prstGeom>
          <a:noFill/>
          <a:ln w="9525">
            <a:noFill/>
            <a:miter lim="800000"/>
          </a:ln>
        </p:spPr>
        <p:txBody>
          <a:bodyPr vert="horz" wrap="square" lIns="0" tIns="0" rIns="0" bIns="0" numCol="1" anchor="t" anchorCtr="0" compatLnSpc="1"/>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544888" y="6365875"/>
            <a:ext cx="3683000" cy="247650"/>
          </a:xfrm>
          <a:prstGeom prst="rect">
            <a:avLst/>
          </a:prstGeom>
          <a:noFill/>
          <a:ln w="9525">
            <a:noFill/>
            <a:miter lim="800000"/>
          </a:ln>
        </p:spPr>
        <p:txBody>
          <a:bodyPr vert="horz" wrap="square" lIns="91440" tIns="45720" rIns="91440" bIns="45720" numCol="1" anchor="t" anchorCtr="0" compatLnSpc="1"/>
          <a:lstStyle>
            <a:lvl1pPr algn="ctr">
              <a:defRPr sz="750" noProof="1">
                <a:solidFill>
                  <a:schemeClr val="bg1"/>
                </a:solidFill>
                <a:latin typeface="Aharoni"/>
                <a:ea typeface="Aharoni"/>
                <a:cs typeface="Aharoni"/>
              </a:defRPr>
            </a:lvl1pPr>
          </a:lstStyle>
          <a:p>
            <a:endParaRPr lang="zh-CN" altLang="en-US"/>
          </a:p>
        </p:txBody>
      </p:sp>
      <p:sp>
        <p:nvSpPr>
          <p:cNvPr id="2" name="Rectangle 7"/>
          <p:cNvSpPr>
            <a:spLocks noGrp="1" noChangeArrowheads="1"/>
          </p:cNvSpPr>
          <p:nvPr>
            <p:ph type="title"/>
          </p:nvPr>
        </p:nvSpPr>
        <p:spPr bwMode="gray">
          <a:xfrm>
            <a:off x="300039" y="392115"/>
            <a:ext cx="8520112" cy="555625"/>
          </a:xfrm>
          <a:prstGeom prst="rect">
            <a:avLst/>
          </a:prstGeom>
          <a:noFill/>
          <a:ln w="9525">
            <a:noFill/>
            <a:miter lim="800000"/>
          </a:ln>
        </p:spPr>
        <p:txBody>
          <a:bodyPr vert="horz" wrap="square" lIns="0" tIns="45720" rIns="0" bIns="45720" numCol="1" anchor="t" anchorCtr="0" compatLnSpc="1"/>
          <a:lstStyle/>
          <a:p>
            <a:pPr lvl="0"/>
            <a:r>
              <a:rPr lang="de-DE" altLang="zh-CN" dirty="0"/>
              <a:t>Klicken Sie, um das Titelformat zu bearbeiten</a:t>
            </a:r>
          </a:p>
        </p:txBody>
      </p:sp>
      <p:sp>
        <p:nvSpPr>
          <p:cNvPr id="1031" name="Rectangle 5"/>
          <p:cNvSpPr>
            <a:spLocks noChangeArrowheads="1"/>
          </p:cNvSpPr>
          <p:nvPr/>
        </p:nvSpPr>
        <p:spPr bwMode="gray">
          <a:xfrm>
            <a:off x="8344124" y="6247329"/>
            <a:ext cx="476027" cy="423862"/>
          </a:xfrm>
          <a:prstGeom prst="rect">
            <a:avLst/>
          </a:prstGeom>
          <a:noFill/>
          <a:ln>
            <a:noFill/>
          </a:ln>
        </p:spPr>
        <p:txBody>
          <a:bodyPr/>
          <a:lstStyle/>
          <a:p>
            <a:pPr>
              <a:defRPr/>
            </a:pPr>
            <a:fld id="{1E49809C-FA3B-4F81-A692-220060C286AA}" type="slidenum">
              <a:rPr lang="de-DE" altLang="zh-CN" sz="1600" smtClean="0"/>
              <a:t>‹#›</a:t>
            </a:fld>
            <a:endParaRPr lang="de-DE" altLang="zh-CN" sz="1600" dirty="0"/>
          </a:p>
        </p:txBody>
      </p:sp>
      <p:pic>
        <p:nvPicPr>
          <p:cNvPr id="1032" name="图片 9" descr="校名.png"/>
          <p:cNvPicPr>
            <a:picLocks noChangeAspect="1"/>
          </p:cNvPicPr>
          <p:nvPr/>
        </p:nvPicPr>
        <p:blipFill>
          <a:blip r:embed="rId13"/>
          <a:srcRect/>
          <a:stretch>
            <a:fillRect/>
          </a:stretch>
        </p:blipFill>
        <p:spPr bwMode="auto">
          <a:xfrm>
            <a:off x="968375" y="6189663"/>
            <a:ext cx="1998663" cy="260350"/>
          </a:xfrm>
          <a:prstGeom prst="rect">
            <a:avLst/>
          </a:prstGeom>
          <a:noFill/>
          <a:ln w="9525">
            <a:noFill/>
            <a:miter lim="800000"/>
            <a:headEnd/>
            <a:tailEnd/>
          </a:ln>
        </p:spPr>
      </p:pic>
      <p:pic>
        <p:nvPicPr>
          <p:cNvPr id="1033" name="图片 10" descr="未命名-1.png"/>
          <p:cNvPicPr>
            <a:picLocks noChangeAspect="1"/>
          </p:cNvPicPr>
          <p:nvPr/>
        </p:nvPicPr>
        <p:blipFill>
          <a:blip r:embed="rId14"/>
          <a:srcRect/>
          <a:stretch>
            <a:fillRect/>
          </a:stretch>
        </p:blipFill>
        <p:spPr bwMode="auto">
          <a:xfrm>
            <a:off x="258763" y="6107115"/>
            <a:ext cx="552450" cy="555625"/>
          </a:xfrm>
          <a:prstGeom prst="rect">
            <a:avLst/>
          </a:prstGeom>
          <a:noFill/>
          <a:ln w="9525">
            <a:noFill/>
            <a:miter lim="800000"/>
            <a:headEnd/>
            <a:tailEnd/>
          </a:ln>
        </p:spPr>
      </p:pic>
      <p:sp>
        <p:nvSpPr>
          <p:cNvPr id="1034" name="TextBox 11"/>
          <p:cNvSpPr txBox="1">
            <a:spLocks noChangeArrowheads="1"/>
          </p:cNvSpPr>
          <p:nvPr/>
        </p:nvSpPr>
        <p:spPr bwMode="auto">
          <a:xfrm>
            <a:off x="793750" y="6486525"/>
            <a:ext cx="1898277" cy="184666"/>
          </a:xfrm>
          <a:prstGeom prst="rect">
            <a:avLst/>
          </a:prstGeom>
          <a:noFill/>
          <a:ln>
            <a:noFill/>
          </a:ln>
        </p:spPr>
        <p:txBody>
          <a:bodyPr wrap="none">
            <a:spAutoFit/>
          </a:bodyPr>
          <a:lstStyle/>
          <a:p>
            <a:r>
              <a:rPr lang="en-US" altLang="zh-CN" sz="600" b="1">
                <a:solidFill>
                  <a:srgbClr val="0256B2"/>
                </a:solidFill>
                <a:ea typeface="Estrangelo Edessa"/>
                <a:cs typeface="Estrangelo Edessa"/>
              </a:rPr>
              <a:t>University of Science and Technology of China</a:t>
            </a:r>
            <a:endParaRPr lang="zh-CN" altLang="en-US" sz="600" b="1">
              <a:solidFill>
                <a:srgbClr val="0256B2"/>
              </a:solidFill>
              <a:ea typeface="Estrangelo Edessa"/>
              <a:cs typeface="Estrangelo Edessa"/>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lnSpc>
          <a:spcPct val="90000"/>
        </a:lnSpc>
        <a:spcBef>
          <a:spcPct val="0"/>
        </a:spcBef>
        <a:spcAft>
          <a:spcPct val="0"/>
        </a:spcAft>
        <a:defRPr lang="de-DE" altLang="zh-CN" sz="3000" b="1" dirty="0">
          <a:solidFill>
            <a:srgbClr val="000099"/>
          </a:solidFill>
          <a:effectLst>
            <a:outerShdw blurRad="38100" dist="38100" dir="2700000" algn="tl">
              <a:srgbClr val="000000">
                <a:alpha val="43137"/>
              </a:srgbClr>
            </a:outerShdw>
          </a:effectLst>
          <a:latin typeface="Arial Black" panose="020B0A04020102020204" pitchFamily="34" charset="0"/>
          <a:ea typeface="Aharoni"/>
          <a:cs typeface="Aharoni" pitchFamily="2" charset="-79"/>
        </a:defRPr>
      </a:lvl1pPr>
      <a:lvl2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2pPr>
      <a:lvl3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3pPr>
      <a:lvl4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4pPr>
      <a:lvl5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5pPr>
      <a:lvl6pPr marL="3429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6pPr>
      <a:lvl7pPr marL="6858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7pPr>
      <a:lvl8pPr marL="10287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8pPr>
      <a:lvl9pPr marL="13716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9pPr>
    </p:titleStyle>
    <p:bodyStyle>
      <a:lvl1pPr marL="135890" indent="-135890" algn="l" rtl="0" eaLnBrk="1" fontAlgn="base" hangingPunct="1">
        <a:spcBef>
          <a:spcPct val="0"/>
        </a:spcBef>
        <a:spcAft>
          <a:spcPct val="40000"/>
        </a:spcAft>
        <a:buBlip>
          <a:blip r:embed="rId15"/>
        </a:buBlip>
        <a:defRPr sz="1500">
          <a:solidFill>
            <a:schemeClr val="tx1"/>
          </a:solidFill>
          <a:latin typeface="+mj-lt"/>
          <a:ea typeface="Estrangelo Edessa"/>
          <a:cs typeface="Estrangelo Edessa" pitchFamily="66" charset="0"/>
        </a:defRPr>
      </a:lvl1pPr>
      <a:lvl2pPr marL="333375" indent="-196215" algn="l" rtl="0" eaLnBrk="1" fontAlgn="base" hangingPunct="1">
        <a:spcBef>
          <a:spcPct val="0"/>
        </a:spcBef>
        <a:spcAft>
          <a:spcPct val="40000"/>
        </a:spcAft>
        <a:buBlip>
          <a:blip r:embed="rId16"/>
        </a:buBlip>
        <a:defRPr>
          <a:solidFill>
            <a:schemeClr val="tx1"/>
          </a:solidFill>
          <a:latin typeface="+mj-lt"/>
          <a:ea typeface="Estrangelo Edessa"/>
          <a:cs typeface="Estrangelo Edessa" pitchFamily="66" charset="0"/>
        </a:defRPr>
      </a:lvl2pPr>
      <a:lvl3pPr marL="540385" indent="-205740"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3pPr>
      <a:lvl4pPr marL="740410"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4pPr>
      <a:lvl5pPr marL="940435"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5pPr>
      <a:lvl6pPr marL="1283335" indent="-198755" algn="l" rtl="0" eaLnBrk="1" fontAlgn="base" hangingPunct="1">
        <a:spcBef>
          <a:spcPct val="0"/>
        </a:spcBef>
        <a:spcAft>
          <a:spcPct val="40000"/>
        </a:spcAft>
        <a:buChar char="»"/>
        <a:defRPr>
          <a:solidFill>
            <a:schemeClr val="tx1"/>
          </a:solidFill>
          <a:latin typeface="+mn-lt"/>
          <a:cs typeface="+mn-cs"/>
        </a:defRPr>
      </a:lvl6pPr>
      <a:lvl7pPr marL="1626235" indent="-198755" algn="l" rtl="0" eaLnBrk="1" fontAlgn="base" hangingPunct="1">
        <a:spcBef>
          <a:spcPct val="0"/>
        </a:spcBef>
        <a:spcAft>
          <a:spcPct val="40000"/>
        </a:spcAft>
        <a:buChar char="»"/>
        <a:defRPr>
          <a:solidFill>
            <a:schemeClr val="tx1"/>
          </a:solidFill>
          <a:latin typeface="+mn-lt"/>
          <a:cs typeface="+mn-cs"/>
        </a:defRPr>
      </a:lvl7pPr>
      <a:lvl8pPr marL="1969135" indent="-198755" algn="l" rtl="0" eaLnBrk="1" fontAlgn="base" hangingPunct="1">
        <a:spcBef>
          <a:spcPct val="0"/>
        </a:spcBef>
        <a:spcAft>
          <a:spcPct val="40000"/>
        </a:spcAft>
        <a:buChar char="»"/>
        <a:defRPr>
          <a:solidFill>
            <a:schemeClr val="tx1"/>
          </a:solidFill>
          <a:latin typeface="+mn-lt"/>
          <a:cs typeface="+mn-cs"/>
        </a:defRPr>
      </a:lvl8pPr>
      <a:lvl9pPr marL="2312035" indent="-198755" algn="l" rtl="0" eaLnBrk="1" fontAlgn="base" hangingPunct="1">
        <a:spcBef>
          <a:spcPct val="0"/>
        </a:spcBef>
        <a:spcAft>
          <a:spcPct val="40000"/>
        </a:spcAft>
        <a:buChar char="»"/>
        <a:defRPr>
          <a:solidFill>
            <a:schemeClr val="tx1"/>
          </a:solidFill>
          <a:latin typeface="+mn-lt"/>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矩形 7"/>
          <p:cNvSpPr>
            <a:spLocks noChangeArrowheads="1"/>
          </p:cNvSpPr>
          <p:nvPr/>
        </p:nvSpPr>
        <p:spPr bwMode="auto">
          <a:xfrm>
            <a:off x="-3175" y="917575"/>
            <a:ext cx="9144000" cy="135117"/>
          </a:xfrm>
          <a:prstGeom prst="rect">
            <a:avLst/>
          </a:prstGeom>
          <a:gradFill flip="none" rotWithShape="1">
            <a:gsLst>
              <a:gs pos="35000">
                <a:schemeClr val="bg2">
                  <a:lumMod val="20000"/>
                  <a:lumOff val="80000"/>
                </a:schemeClr>
              </a:gs>
              <a:gs pos="0">
                <a:schemeClr val="bg2">
                  <a:lumMod val="60000"/>
                  <a:lumOff val="40000"/>
                </a:schemeClr>
              </a:gs>
              <a:gs pos="51000">
                <a:schemeClr val="bg2">
                  <a:lumMod val="20000"/>
                  <a:lumOff val="80000"/>
                </a:schemeClr>
              </a:gs>
              <a:gs pos="100000">
                <a:schemeClr val="tx2">
                  <a:lumMod val="20000"/>
                  <a:lumOff val="80000"/>
                </a:schemeClr>
              </a:gs>
            </a:gsLst>
            <a:lin ang="0" scaled="1"/>
            <a:tileRect/>
          </a:gradFill>
          <a:ln>
            <a:noFill/>
          </a:ln>
        </p:spPr>
        <p:txBody>
          <a:bodyPr wrap="none" lIns="67500" tIns="35100" rIns="67500" bIns="35100" anchor="ctr"/>
          <a:lstStyle/>
          <a:p>
            <a:pPr>
              <a:defRPr/>
            </a:pPr>
            <a:endParaRPr lang="zh-CN" altLang="en-US" sz="1350"/>
          </a:p>
        </p:txBody>
      </p:sp>
      <p:sp>
        <p:nvSpPr>
          <p:cNvPr id="1028" name="Rectangle 3"/>
          <p:cNvSpPr>
            <a:spLocks noGrp="1" noChangeArrowheads="1"/>
          </p:cNvSpPr>
          <p:nvPr>
            <p:ph type="body" idx="1"/>
          </p:nvPr>
        </p:nvSpPr>
        <p:spPr bwMode="auto">
          <a:xfrm>
            <a:off x="295276" y="1619250"/>
            <a:ext cx="8524875" cy="4313238"/>
          </a:xfrm>
          <a:prstGeom prst="rect">
            <a:avLst/>
          </a:prstGeom>
          <a:noFill/>
          <a:ln w="9525">
            <a:noFill/>
            <a:miter lim="800000"/>
          </a:ln>
        </p:spPr>
        <p:txBody>
          <a:bodyPr vert="horz" wrap="square" lIns="0" tIns="0" rIns="0" bIns="0" numCol="1" anchor="t" anchorCtr="0" compatLnSpc="1"/>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544888" y="6365875"/>
            <a:ext cx="3683000" cy="247650"/>
          </a:xfrm>
          <a:prstGeom prst="rect">
            <a:avLst/>
          </a:prstGeom>
          <a:noFill/>
          <a:ln w="9525">
            <a:noFill/>
            <a:miter lim="800000"/>
          </a:ln>
        </p:spPr>
        <p:txBody>
          <a:bodyPr vert="horz" wrap="square" lIns="91440" tIns="45720" rIns="91440" bIns="45720" numCol="1" anchor="t" anchorCtr="0" compatLnSpc="1"/>
          <a:lstStyle>
            <a:lvl1pPr algn="ctr">
              <a:defRPr sz="750" noProof="1">
                <a:solidFill>
                  <a:schemeClr val="bg1"/>
                </a:solidFill>
                <a:latin typeface="Aharoni"/>
                <a:ea typeface="Aharoni"/>
                <a:cs typeface="Aharoni"/>
              </a:defRPr>
            </a:lvl1pPr>
          </a:lstStyle>
          <a:p>
            <a:endParaRPr lang="zh-CN" altLang="en-US"/>
          </a:p>
        </p:txBody>
      </p:sp>
      <p:sp>
        <p:nvSpPr>
          <p:cNvPr id="2" name="Rectangle 7"/>
          <p:cNvSpPr>
            <a:spLocks noGrp="1" noChangeArrowheads="1"/>
          </p:cNvSpPr>
          <p:nvPr>
            <p:ph type="title"/>
          </p:nvPr>
        </p:nvSpPr>
        <p:spPr bwMode="gray">
          <a:xfrm>
            <a:off x="300039" y="392115"/>
            <a:ext cx="8520112" cy="555625"/>
          </a:xfrm>
          <a:prstGeom prst="rect">
            <a:avLst/>
          </a:prstGeom>
          <a:noFill/>
          <a:ln w="9525">
            <a:noFill/>
            <a:miter lim="800000"/>
          </a:ln>
        </p:spPr>
        <p:txBody>
          <a:bodyPr vert="horz" wrap="square" lIns="0" tIns="45720" rIns="0" bIns="45720" numCol="1" anchor="t" anchorCtr="0" compatLnSpc="1"/>
          <a:lstStyle/>
          <a:p>
            <a:pPr lvl="0"/>
            <a:r>
              <a:rPr lang="de-DE" altLang="zh-CN" dirty="0"/>
              <a:t>Klicken Sie, um das Titelformat zu bearbeiten</a:t>
            </a:r>
          </a:p>
        </p:txBody>
      </p:sp>
      <p:sp>
        <p:nvSpPr>
          <p:cNvPr id="1031" name="Rectangle 5"/>
          <p:cNvSpPr>
            <a:spLocks noChangeArrowheads="1"/>
          </p:cNvSpPr>
          <p:nvPr/>
        </p:nvSpPr>
        <p:spPr bwMode="gray">
          <a:xfrm>
            <a:off x="8344124" y="6247329"/>
            <a:ext cx="476027" cy="423862"/>
          </a:xfrm>
          <a:prstGeom prst="rect">
            <a:avLst/>
          </a:prstGeom>
          <a:noFill/>
          <a:ln>
            <a:noFill/>
          </a:ln>
        </p:spPr>
        <p:txBody>
          <a:bodyPr/>
          <a:lstStyle/>
          <a:p>
            <a:pPr>
              <a:defRPr/>
            </a:pPr>
            <a:fld id="{1E49809C-FA3B-4F81-A692-220060C286AA}" type="slidenum">
              <a:rPr lang="de-DE" altLang="zh-CN" sz="1600" smtClean="0"/>
              <a:t>‹#›</a:t>
            </a:fld>
            <a:endParaRPr lang="de-DE" altLang="zh-CN" sz="1600" dirty="0"/>
          </a:p>
        </p:txBody>
      </p:sp>
      <p:pic>
        <p:nvPicPr>
          <p:cNvPr id="1032" name="图片 9" descr="校名.png"/>
          <p:cNvPicPr>
            <a:picLocks noChangeAspect="1"/>
          </p:cNvPicPr>
          <p:nvPr/>
        </p:nvPicPr>
        <p:blipFill>
          <a:blip r:embed="rId13"/>
          <a:srcRect/>
          <a:stretch>
            <a:fillRect/>
          </a:stretch>
        </p:blipFill>
        <p:spPr bwMode="auto">
          <a:xfrm>
            <a:off x="968375" y="6189663"/>
            <a:ext cx="1998663" cy="260350"/>
          </a:xfrm>
          <a:prstGeom prst="rect">
            <a:avLst/>
          </a:prstGeom>
          <a:noFill/>
          <a:ln w="9525">
            <a:noFill/>
            <a:miter lim="800000"/>
            <a:headEnd/>
            <a:tailEnd/>
          </a:ln>
        </p:spPr>
      </p:pic>
      <p:pic>
        <p:nvPicPr>
          <p:cNvPr id="1033" name="图片 10" descr="未命名-1.png"/>
          <p:cNvPicPr>
            <a:picLocks noChangeAspect="1"/>
          </p:cNvPicPr>
          <p:nvPr/>
        </p:nvPicPr>
        <p:blipFill>
          <a:blip r:embed="rId14"/>
          <a:srcRect/>
          <a:stretch>
            <a:fillRect/>
          </a:stretch>
        </p:blipFill>
        <p:spPr bwMode="auto">
          <a:xfrm>
            <a:off x="258763" y="6107115"/>
            <a:ext cx="552450" cy="555625"/>
          </a:xfrm>
          <a:prstGeom prst="rect">
            <a:avLst/>
          </a:prstGeom>
          <a:noFill/>
          <a:ln w="9525">
            <a:noFill/>
            <a:miter lim="800000"/>
            <a:headEnd/>
            <a:tailEnd/>
          </a:ln>
        </p:spPr>
      </p:pic>
      <p:sp>
        <p:nvSpPr>
          <p:cNvPr id="1034" name="TextBox 11"/>
          <p:cNvSpPr txBox="1">
            <a:spLocks noChangeArrowheads="1"/>
          </p:cNvSpPr>
          <p:nvPr/>
        </p:nvSpPr>
        <p:spPr bwMode="auto">
          <a:xfrm>
            <a:off x="793750" y="6486525"/>
            <a:ext cx="1898277" cy="184666"/>
          </a:xfrm>
          <a:prstGeom prst="rect">
            <a:avLst/>
          </a:prstGeom>
          <a:noFill/>
          <a:ln>
            <a:noFill/>
          </a:ln>
        </p:spPr>
        <p:txBody>
          <a:bodyPr wrap="none">
            <a:spAutoFit/>
          </a:bodyPr>
          <a:lstStyle/>
          <a:p>
            <a:r>
              <a:rPr lang="en-US" altLang="zh-CN" sz="600" b="1">
                <a:solidFill>
                  <a:srgbClr val="0256B2"/>
                </a:solidFill>
                <a:ea typeface="Estrangelo Edessa"/>
                <a:cs typeface="Estrangelo Edessa"/>
              </a:rPr>
              <a:t>University of Science and Technology of China</a:t>
            </a:r>
            <a:endParaRPr lang="zh-CN" altLang="en-US" sz="600" b="1">
              <a:solidFill>
                <a:srgbClr val="0256B2"/>
              </a:solidFill>
              <a:ea typeface="Estrangelo Edessa"/>
              <a:cs typeface="Estrangelo Edessa"/>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fontAlgn="base" hangingPunct="1">
        <a:lnSpc>
          <a:spcPct val="90000"/>
        </a:lnSpc>
        <a:spcBef>
          <a:spcPct val="0"/>
        </a:spcBef>
        <a:spcAft>
          <a:spcPct val="0"/>
        </a:spcAft>
        <a:defRPr lang="de-DE" altLang="zh-CN" sz="3000" b="1" dirty="0">
          <a:solidFill>
            <a:srgbClr val="000099"/>
          </a:solidFill>
          <a:effectLst>
            <a:outerShdw blurRad="38100" dist="38100" dir="2700000" algn="tl">
              <a:srgbClr val="000000">
                <a:alpha val="43137"/>
              </a:srgbClr>
            </a:outerShdw>
          </a:effectLst>
          <a:latin typeface="Arial Black" panose="020B0A04020102020204" pitchFamily="34" charset="0"/>
          <a:ea typeface="Aharoni"/>
          <a:cs typeface="Aharoni" pitchFamily="2" charset="-79"/>
        </a:defRPr>
      </a:lvl1pPr>
      <a:lvl2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2pPr>
      <a:lvl3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3pPr>
      <a:lvl4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4pPr>
      <a:lvl5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5pPr>
      <a:lvl6pPr marL="3429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6pPr>
      <a:lvl7pPr marL="6858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7pPr>
      <a:lvl8pPr marL="10287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8pPr>
      <a:lvl9pPr marL="13716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9pPr>
    </p:titleStyle>
    <p:bodyStyle>
      <a:lvl1pPr marL="135890" indent="-135890" algn="l" rtl="0" eaLnBrk="1" fontAlgn="base" hangingPunct="1">
        <a:spcBef>
          <a:spcPct val="0"/>
        </a:spcBef>
        <a:spcAft>
          <a:spcPct val="40000"/>
        </a:spcAft>
        <a:buBlip>
          <a:blip r:embed="rId15"/>
        </a:buBlip>
        <a:defRPr sz="1500">
          <a:solidFill>
            <a:schemeClr val="tx1"/>
          </a:solidFill>
          <a:latin typeface="+mj-lt"/>
          <a:ea typeface="Estrangelo Edessa"/>
          <a:cs typeface="Estrangelo Edessa" pitchFamily="66" charset="0"/>
        </a:defRPr>
      </a:lvl1pPr>
      <a:lvl2pPr marL="333375" indent="-196215" algn="l" rtl="0" eaLnBrk="1" fontAlgn="base" hangingPunct="1">
        <a:spcBef>
          <a:spcPct val="0"/>
        </a:spcBef>
        <a:spcAft>
          <a:spcPct val="40000"/>
        </a:spcAft>
        <a:buBlip>
          <a:blip r:embed="rId16"/>
        </a:buBlip>
        <a:defRPr>
          <a:solidFill>
            <a:schemeClr val="tx1"/>
          </a:solidFill>
          <a:latin typeface="+mj-lt"/>
          <a:ea typeface="Estrangelo Edessa"/>
          <a:cs typeface="Estrangelo Edessa" pitchFamily="66" charset="0"/>
        </a:defRPr>
      </a:lvl2pPr>
      <a:lvl3pPr marL="540385" indent="-205740"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3pPr>
      <a:lvl4pPr marL="740410"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4pPr>
      <a:lvl5pPr marL="940435"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5pPr>
      <a:lvl6pPr marL="1283335" indent="-198755" algn="l" rtl="0" eaLnBrk="1" fontAlgn="base" hangingPunct="1">
        <a:spcBef>
          <a:spcPct val="0"/>
        </a:spcBef>
        <a:spcAft>
          <a:spcPct val="40000"/>
        </a:spcAft>
        <a:buChar char="»"/>
        <a:defRPr>
          <a:solidFill>
            <a:schemeClr val="tx1"/>
          </a:solidFill>
          <a:latin typeface="+mn-lt"/>
          <a:cs typeface="+mn-cs"/>
        </a:defRPr>
      </a:lvl6pPr>
      <a:lvl7pPr marL="1626235" indent="-198755" algn="l" rtl="0" eaLnBrk="1" fontAlgn="base" hangingPunct="1">
        <a:spcBef>
          <a:spcPct val="0"/>
        </a:spcBef>
        <a:spcAft>
          <a:spcPct val="40000"/>
        </a:spcAft>
        <a:buChar char="»"/>
        <a:defRPr>
          <a:solidFill>
            <a:schemeClr val="tx1"/>
          </a:solidFill>
          <a:latin typeface="+mn-lt"/>
          <a:cs typeface="+mn-cs"/>
        </a:defRPr>
      </a:lvl7pPr>
      <a:lvl8pPr marL="1969135" indent="-198755" algn="l" rtl="0" eaLnBrk="1" fontAlgn="base" hangingPunct="1">
        <a:spcBef>
          <a:spcPct val="0"/>
        </a:spcBef>
        <a:spcAft>
          <a:spcPct val="40000"/>
        </a:spcAft>
        <a:buChar char="»"/>
        <a:defRPr>
          <a:solidFill>
            <a:schemeClr val="tx1"/>
          </a:solidFill>
          <a:latin typeface="+mn-lt"/>
          <a:cs typeface="+mn-cs"/>
        </a:defRPr>
      </a:lvl8pPr>
      <a:lvl9pPr marL="2312035" indent="-198755" algn="l" rtl="0" eaLnBrk="1" fontAlgn="base" hangingPunct="1">
        <a:spcBef>
          <a:spcPct val="0"/>
        </a:spcBef>
        <a:spcAft>
          <a:spcPct val="40000"/>
        </a:spcAft>
        <a:buChar char="»"/>
        <a:defRPr>
          <a:solidFill>
            <a:schemeClr val="tx1"/>
          </a:solidFill>
          <a:latin typeface="+mn-lt"/>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矩形 7"/>
          <p:cNvSpPr>
            <a:spLocks noChangeArrowheads="1"/>
          </p:cNvSpPr>
          <p:nvPr/>
        </p:nvSpPr>
        <p:spPr bwMode="auto">
          <a:xfrm>
            <a:off x="-3175" y="917575"/>
            <a:ext cx="9144000" cy="135117"/>
          </a:xfrm>
          <a:prstGeom prst="rect">
            <a:avLst/>
          </a:prstGeom>
          <a:gradFill flip="none" rotWithShape="1">
            <a:gsLst>
              <a:gs pos="35000">
                <a:schemeClr val="bg2">
                  <a:lumMod val="20000"/>
                  <a:lumOff val="80000"/>
                </a:schemeClr>
              </a:gs>
              <a:gs pos="0">
                <a:schemeClr val="bg2">
                  <a:lumMod val="60000"/>
                  <a:lumOff val="40000"/>
                </a:schemeClr>
              </a:gs>
              <a:gs pos="51000">
                <a:schemeClr val="bg2">
                  <a:lumMod val="20000"/>
                  <a:lumOff val="80000"/>
                </a:schemeClr>
              </a:gs>
              <a:gs pos="100000">
                <a:schemeClr val="tx2">
                  <a:lumMod val="20000"/>
                  <a:lumOff val="80000"/>
                </a:schemeClr>
              </a:gs>
            </a:gsLst>
            <a:lin ang="0" scaled="1"/>
            <a:tileRect/>
          </a:gradFill>
          <a:ln>
            <a:noFill/>
          </a:ln>
        </p:spPr>
        <p:txBody>
          <a:bodyPr wrap="none" lIns="67500" tIns="35100" rIns="67500" bIns="35100" anchor="ctr"/>
          <a:lstStyle/>
          <a:p>
            <a:pPr>
              <a:defRPr/>
            </a:pPr>
            <a:endParaRPr lang="zh-CN" altLang="en-US" sz="1350"/>
          </a:p>
        </p:txBody>
      </p:sp>
      <p:sp>
        <p:nvSpPr>
          <p:cNvPr id="1028" name="Rectangle 3"/>
          <p:cNvSpPr>
            <a:spLocks noGrp="1" noChangeArrowheads="1"/>
          </p:cNvSpPr>
          <p:nvPr>
            <p:ph type="body" idx="1"/>
          </p:nvPr>
        </p:nvSpPr>
        <p:spPr bwMode="auto">
          <a:xfrm>
            <a:off x="295276" y="1619250"/>
            <a:ext cx="8524875" cy="4313238"/>
          </a:xfrm>
          <a:prstGeom prst="rect">
            <a:avLst/>
          </a:prstGeom>
          <a:noFill/>
          <a:ln w="9525">
            <a:noFill/>
            <a:miter lim="800000"/>
          </a:ln>
        </p:spPr>
        <p:txBody>
          <a:bodyPr vert="horz" wrap="square" lIns="0" tIns="0" rIns="0" bIns="0" numCol="1" anchor="t" anchorCtr="0" compatLnSpc="1"/>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544888" y="6365875"/>
            <a:ext cx="3683000" cy="247650"/>
          </a:xfrm>
          <a:prstGeom prst="rect">
            <a:avLst/>
          </a:prstGeom>
          <a:noFill/>
          <a:ln w="9525">
            <a:noFill/>
            <a:miter lim="800000"/>
          </a:ln>
        </p:spPr>
        <p:txBody>
          <a:bodyPr vert="horz" wrap="square" lIns="91440" tIns="45720" rIns="91440" bIns="45720" numCol="1" anchor="t" anchorCtr="0" compatLnSpc="1"/>
          <a:lstStyle>
            <a:lvl1pPr algn="ctr">
              <a:defRPr sz="750" noProof="1">
                <a:solidFill>
                  <a:schemeClr val="bg1"/>
                </a:solidFill>
                <a:latin typeface="Aharoni"/>
                <a:ea typeface="Aharoni"/>
                <a:cs typeface="Aharoni"/>
              </a:defRPr>
            </a:lvl1pPr>
          </a:lstStyle>
          <a:p>
            <a:endParaRPr lang="zh-CN" altLang="en-US"/>
          </a:p>
        </p:txBody>
      </p:sp>
      <p:sp>
        <p:nvSpPr>
          <p:cNvPr id="2" name="Rectangle 7"/>
          <p:cNvSpPr>
            <a:spLocks noGrp="1" noChangeArrowheads="1"/>
          </p:cNvSpPr>
          <p:nvPr>
            <p:ph type="title"/>
          </p:nvPr>
        </p:nvSpPr>
        <p:spPr bwMode="gray">
          <a:xfrm>
            <a:off x="300039" y="392115"/>
            <a:ext cx="8520112" cy="555625"/>
          </a:xfrm>
          <a:prstGeom prst="rect">
            <a:avLst/>
          </a:prstGeom>
          <a:noFill/>
          <a:ln w="9525">
            <a:noFill/>
            <a:miter lim="800000"/>
          </a:ln>
        </p:spPr>
        <p:txBody>
          <a:bodyPr vert="horz" wrap="square" lIns="0" tIns="45720" rIns="0" bIns="45720" numCol="1" anchor="t" anchorCtr="0" compatLnSpc="1"/>
          <a:lstStyle/>
          <a:p>
            <a:pPr lvl="0"/>
            <a:r>
              <a:rPr lang="de-DE" altLang="zh-CN" dirty="0"/>
              <a:t>Klicken Sie, um das Titelformat zu bearbeiten</a:t>
            </a:r>
          </a:p>
        </p:txBody>
      </p:sp>
      <p:sp>
        <p:nvSpPr>
          <p:cNvPr id="1031" name="Rectangle 5"/>
          <p:cNvSpPr>
            <a:spLocks noChangeArrowheads="1"/>
          </p:cNvSpPr>
          <p:nvPr/>
        </p:nvSpPr>
        <p:spPr bwMode="gray">
          <a:xfrm>
            <a:off x="8344124" y="6247329"/>
            <a:ext cx="476027" cy="423862"/>
          </a:xfrm>
          <a:prstGeom prst="rect">
            <a:avLst/>
          </a:prstGeom>
          <a:noFill/>
          <a:ln>
            <a:noFill/>
          </a:ln>
        </p:spPr>
        <p:txBody>
          <a:bodyPr/>
          <a:lstStyle/>
          <a:p>
            <a:pPr>
              <a:defRPr/>
            </a:pPr>
            <a:fld id="{1E49809C-FA3B-4F81-A692-220060C286AA}" type="slidenum">
              <a:rPr lang="de-DE" altLang="zh-CN" sz="1600" smtClean="0"/>
              <a:t>‹#›</a:t>
            </a:fld>
            <a:endParaRPr lang="de-DE" altLang="zh-CN" sz="1600" dirty="0"/>
          </a:p>
        </p:txBody>
      </p:sp>
      <p:pic>
        <p:nvPicPr>
          <p:cNvPr id="1032" name="图片 9" descr="校名.png"/>
          <p:cNvPicPr>
            <a:picLocks noChangeAspect="1"/>
          </p:cNvPicPr>
          <p:nvPr/>
        </p:nvPicPr>
        <p:blipFill>
          <a:blip r:embed="rId13"/>
          <a:srcRect/>
          <a:stretch>
            <a:fillRect/>
          </a:stretch>
        </p:blipFill>
        <p:spPr bwMode="auto">
          <a:xfrm>
            <a:off x="968375" y="6189663"/>
            <a:ext cx="1998663" cy="260350"/>
          </a:xfrm>
          <a:prstGeom prst="rect">
            <a:avLst/>
          </a:prstGeom>
          <a:noFill/>
          <a:ln w="9525">
            <a:noFill/>
            <a:miter lim="800000"/>
            <a:headEnd/>
            <a:tailEnd/>
          </a:ln>
        </p:spPr>
      </p:pic>
      <p:pic>
        <p:nvPicPr>
          <p:cNvPr id="1033" name="图片 10" descr="未命名-1.png"/>
          <p:cNvPicPr>
            <a:picLocks noChangeAspect="1"/>
          </p:cNvPicPr>
          <p:nvPr/>
        </p:nvPicPr>
        <p:blipFill>
          <a:blip r:embed="rId14"/>
          <a:srcRect/>
          <a:stretch>
            <a:fillRect/>
          </a:stretch>
        </p:blipFill>
        <p:spPr bwMode="auto">
          <a:xfrm>
            <a:off x="258763" y="6107115"/>
            <a:ext cx="552450" cy="555625"/>
          </a:xfrm>
          <a:prstGeom prst="rect">
            <a:avLst/>
          </a:prstGeom>
          <a:noFill/>
          <a:ln w="9525">
            <a:noFill/>
            <a:miter lim="800000"/>
            <a:headEnd/>
            <a:tailEnd/>
          </a:ln>
        </p:spPr>
      </p:pic>
      <p:sp>
        <p:nvSpPr>
          <p:cNvPr id="1034" name="TextBox 11"/>
          <p:cNvSpPr txBox="1">
            <a:spLocks noChangeArrowheads="1"/>
          </p:cNvSpPr>
          <p:nvPr/>
        </p:nvSpPr>
        <p:spPr bwMode="auto">
          <a:xfrm>
            <a:off x="793750" y="6486525"/>
            <a:ext cx="1898277" cy="184666"/>
          </a:xfrm>
          <a:prstGeom prst="rect">
            <a:avLst/>
          </a:prstGeom>
          <a:noFill/>
          <a:ln>
            <a:noFill/>
          </a:ln>
        </p:spPr>
        <p:txBody>
          <a:bodyPr wrap="none">
            <a:spAutoFit/>
          </a:bodyPr>
          <a:lstStyle/>
          <a:p>
            <a:r>
              <a:rPr lang="en-US" altLang="zh-CN" sz="600" b="1">
                <a:solidFill>
                  <a:srgbClr val="0256B2"/>
                </a:solidFill>
                <a:ea typeface="Estrangelo Edessa"/>
                <a:cs typeface="Estrangelo Edessa"/>
              </a:rPr>
              <a:t>University of Science and Technology of China</a:t>
            </a:r>
            <a:endParaRPr lang="zh-CN" altLang="en-US" sz="600" b="1">
              <a:solidFill>
                <a:srgbClr val="0256B2"/>
              </a:solidFill>
              <a:ea typeface="Estrangelo Edessa"/>
              <a:cs typeface="Estrangelo Edessa"/>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1" fontAlgn="base" hangingPunct="1">
        <a:lnSpc>
          <a:spcPct val="90000"/>
        </a:lnSpc>
        <a:spcBef>
          <a:spcPct val="0"/>
        </a:spcBef>
        <a:spcAft>
          <a:spcPct val="0"/>
        </a:spcAft>
        <a:defRPr lang="de-DE" altLang="zh-CN" sz="3000" b="1" dirty="0">
          <a:solidFill>
            <a:srgbClr val="000099"/>
          </a:solidFill>
          <a:effectLst>
            <a:outerShdw blurRad="38100" dist="38100" dir="2700000" algn="tl">
              <a:srgbClr val="000000">
                <a:alpha val="43137"/>
              </a:srgbClr>
            </a:outerShdw>
          </a:effectLst>
          <a:latin typeface="Arial Black" panose="020B0A04020102020204" pitchFamily="34" charset="0"/>
          <a:ea typeface="Aharoni"/>
          <a:cs typeface="Aharoni" pitchFamily="2" charset="-79"/>
        </a:defRPr>
      </a:lvl1pPr>
      <a:lvl2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2pPr>
      <a:lvl3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3pPr>
      <a:lvl4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4pPr>
      <a:lvl5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5pPr>
      <a:lvl6pPr marL="3429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6pPr>
      <a:lvl7pPr marL="6858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7pPr>
      <a:lvl8pPr marL="10287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8pPr>
      <a:lvl9pPr marL="13716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9pPr>
    </p:titleStyle>
    <p:bodyStyle>
      <a:lvl1pPr marL="135890" indent="-135890" algn="l" rtl="0" eaLnBrk="1" fontAlgn="base" hangingPunct="1">
        <a:spcBef>
          <a:spcPct val="0"/>
        </a:spcBef>
        <a:spcAft>
          <a:spcPct val="40000"/>
        </a:spcAft>
        <a:buBlip>
          <a:blip r:embed="rId15"/>
        </a:buBlip>
        <a:defRPr sz="1500">
          <a:solidFill>
            <a:schemeClr val="tx1"/>
          </a:solidFill>
          <a:latin typeface="+mj-lt"/>
          <a:ea typeface="Estrangelo Edessa"/>
          <a:cs typeface="Estrangelo Edessa" pitchFamily="66" charset="0"/>
        </a:defRPr>
      </a:lvl1pPr>
      <a:lvl2pPr marL="333375" indent="-196215" algn="l" rtl="0" eaLnBrk="1" fontAlgn="base" hangingPunct="1">
        <a:spcBef>
          <a:spcPct val="0"/>
        </a:spcBef>
        <a:spcAft>
          <a:spcPct val="40000"/>
        </a:spcAft>
        <a:buBlip>
          <a:blip r:embed="rId16"/>
        </a:buBlip>
        <a:defRPr>
          <a:solidFill>
            <a:schemeClr val="tx1"/>
          </a:solidFill>
          <a:latin typeface="+mj-lt"/>
          <a:ea typeface="Estrangelo Edessa"/>
          <a:cs typeface="Estrangelo Edessa" pitchFamily="66" charset="0"/>
        </a:defRPr>
      </a:lvl2pPr>
      <a:lvl3pPr marL="540385" indent="-205740"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3pPr>
      <a:lvl4pPr marL="740410"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4pPr>
      <a:lvl5pPr marL="940435"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5pPr>
      <a:lvl6pPr marL="1283335" indent="-198755" algn="l" rtl="0" eaLnBrk="1" fontAlgn="base" hangingPunct="1">
        <a:spcBef>
          <a:spcPct val="0"/>
        </a:spcBef>
        <a:spcAft>
          <a:spcPct val="40000"/>
        </a:spcAft>
        <a:buChar char="»"/>
        <a:defRPr>
          <a:solidFill>
            <a:schemeClr val="tx1"/>
          </a:solidFill>
          <a:latin typeface="+mn-lt"/>
          <a:cs typeface="+mn-cs"/>
        </a:defRPr>
      </a:lvl6pPr>
      <a:lvl7pPr marL="1626235" indent="-198755" algn="l" rtl="0" eaLnBrk="1" fontAlgn="base" hangingPunct="1">
        <a:spcBef>
          <a:spcPct val="0"/>
        </a:spcBef>
        <a:spcAft>
          <a:spcPct val="40000"/>
        </a:spcAft>
        <a:buChar char="»"/>
        <a:defRPr>
          <a:solidFill>
            <a:schemeClr val="tx1"/>
          </a:solidFill>
          <a:latin typeface="+mn-lt"/>
          <a:cs typeface="+mn-cs"/>
        </a:defRPr>
      </a:lvl7pPr>
      <a:lvl8pPr marL="1969135" indent="-198755" algn="l" rtl="0" eaLnBrk="1" fontAlgn="base" hangingPunct="1">
        <a:spcBef>
          <a:spcPct val="0"/>
        </a:spcBef>
        <a:spcAft>
          <a:spcPct val="40000"/>
        </a:spcAft>
        <a:buChar char="»"/>
        <a:defRPr>
          <a:solidFill>
            <a:schemeClr val="tx1"/>
          </a:solidFill>
          <a:latin typeface="+mn-lt"/>
          <a:cs typeface="+mn-cs"/>
        </a:defRPr>
      </a:lvl8pPr>
      <a:lvl9pPr marL="2312035" indent="-198755" algn="l" rtl="0" eaLnBrk="1" fontAlgn="base" hangingPunct="1">
        <a:spcBef>
          <a:spcPct val="0"/>
        </a:spcBef>
        <a:spcAft>
          <a:spcPct val="40000"/>
        </a:spcAft>
        <a:buChar char="»"/>
        <a:defRPr>
          <a:solidFill>
            <a:schemeClr val="tx1"/>
          </a:solidFill>
          <a:latin typeface="+mn-lt"/>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矩形 7"/>
          <p:cNvSpPr>
            <a:spLocks noChangeArrowheads="1"/>
          </p:cNvSpPr>
          <p:nvPr/>
        </p:nvSpPr>
        <p:spPr bwMode="auto">
          <a:xfrm>
            <a:off x="-3175" y="917575"/>
            <a:ext cx="9144000" cy="135117"/>
          </a:xfrm>
          <a:prstGeom prst="rect">
            <a:avLst/>
          </a:prstGeom>
          <a:gradFill flip="none" rotWithShape="1">
            <a:gsLst>
              <a:gs pos="35000">
                <a:schemeClr val="bg2">
                  <a:lumMod val="20000"/>
                  <a:lumOff val="80000"/>
                </a:schemeClr>
              </a:gs>
              <a:gs pos="0">
                <a:schemeClr val="bg2">
                  <a:lumMod val="60000"/>
                  <a:lumOff val="40000"/>
                </a:schemeClr>
              </a:gs>
              <a:gs pos="51000">
                <a:schemeClr val="bg2">
                  <a:lumMod val="20000"/>
                  <a:lumOff val="80000"/>
                </a:schemeClr>
              </a:gs>
              <a:gs pos="100000">
                <a:schemeClr val="tx2">
                  <a:lumMod val="20000"/>
                  <a:lumOff val="80000"/>
                </a:schemeClr>
              </a:gs>
            </a:gsLst>
            <a:lin ang="0" scaled="1"/>
            <a:tileRect/>
          </a:gradFill>
          <a:ln>
            <a:noFill/>
          </a:ln>
        </p:spPr>
        <p:txBody>
          <a:bodyPr wrap="none" lIns="67500" tIns="35100" rIns="67500" bIns="35100" anchor="ctr"/>
          <a:lstStyle/>
          <a:p>
            <a:pPr>
              <a:defRPr/>
            </a:pPr>
            <a:endParaRPr lang="zh-CN" altLang="en-US" sz="1350"/>
          </a:p>
        </p:txBody>
      </p:sp>
      <p:sp>
        <p:nvSpPr>
          <p:cNvPr id="1028" name="Rectangle 3"/>
          <p:cNvSpPr>
            <a:spLocks noGrp="1" noChangeArrowheads="1"/>
          </p:cNvSpPr>
          <p:nvPr>
            <p:ph type="body" idx="1"/>
          </p:nvPr>
        </p:nvSpPr>
        <p:spPr bwMode="auto">
          <a:xfrm>
            <a:off x="295276" y="1619250"/>
            <a:ext cx="8524875" cy="4313238"/>
          </a:xfrm>
          <a:prstGeom prst="rect">
            <a:avLst/>
          </a:prstGeom>
          <a:noFill/>
          <a:ln w="9525">
            <a:noFill/>
            <a:miter lim="800000"/>
          </a:ln>
        </p:spPr>
        <p:txBody>
          <a:bodyPr vert="horz" wrap="square" lIns="0" tIns="0" rIns="0" bIns="0" numCol="1" anchor="t" anchorCtr="0" compatLnSpc="1"/>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544888" y="6365875"/>
            <a:ext cx="3683000" cy="247650"/>
          </a:xfrm>
          <a:prstGeom prst="rect">
            <a:avLst/>
          </a:prstGeom>
          <a:noFill/>
          <a:ln w="9525">
            <a:noFill/>
            <a:miter lim="800000"/>
          </a:ln>
        </p:spPr>
        <p:txBody>
          <a:bodyPr vert="horz" wrap="square" lIns="91440" tIns="45720" rIns="91440" bIns="45720" numCol="1" anchor="t" anchorCtr="0" compatLnSpc="1"/>
          <a:lstStyle>
            <a:lvl1pPr algn="ctr">
              <a:defRPr sz="750" noProof="1">
                <a:solidFill>
                  <a:schemeClr val="bg1"/>
                </a:solidFill>
                <a:latin typeface="Aharoni"/>
                <a:ea typeface="Aharoni"/>
                <a:cs typeface="Aharoni"/>
              </a:defRPr>
            </a:lvl1pPr>
          </a:lstStyle>
          <a:p>
            <a:endParaRPr lang="zh-CN" altLang="en-US"/>
          </a:p>
        </p:txBody>
      </p:sp>
      <p:sp>
        <p:nvSpPr>
          <p:cNvPr id="2" name="Rectangle 7"/>
          <p:cNvSpPr>
            <a:spLocks noGrp="1" noChangeArrowheads="1"/>
          </p:cNvSpPr>
          <p:nvPr>
            <p:ph type="title"/>
          </p:nvPr>
        </p:nvSpPr>
        <p:spPr bwMode="gray">
          <a:xfrm>
            <a:off x="300039" y="392115"/>
            <a:ext cx="8520112" cy="555625"/>
          </a:xfrm>
          <a:prstGeom prst="rect">
            <a:avLst/>
          </a:prstGeom>
          <a:noFill/>
          <a:ln w="9525">
            <a:noFill/>
            <a:miter lim="800000"/>
          </a:ln>
        </p:spPr>
        <p:txBody>
          <a:bodyPr vert="horz" wrap="square" lIns="0" tIns="45720" rIns="0" bIns="45720" numCol="1" anchor="t" anchorCtr="0" compatLnSpc="1"/>
          <a:lstStyle/>
          <a:p>
            <a:pPr lvl="0"/>
            <a:r>
              <a:rPr lang="de-DE" altLang="zh-CN" dirty="0"/>
              <a:t>Klicken Sie, um das Titelformat zu bearbeiten</a:t>
            </a:r>
          </a:p>
        </p:txBody>
      </p:sp>
      <p:sp>
        <p:nvSpPr>
          <p:cNvPr id="1031" name="Rectangle 5"/>
          <p:cNvSpPr>
            <a:spLocks noChangeArrowheads="1"/>
          </p:cNvSpPr>
          <p:nvPr/>
        </p:nvSpPr>
        <p:spPr bwMode="gray">
          <a:xfrm>
            <a:off x="8344124" y="6247329"/>
            <a:ext cx="476027" cy="423862"/>
          </a:xfrm>
          <a:prstGeom prst="rect">
            <a:avLst/>
          </a:prstGeom>
          <a:noFill/>
          <a:ln>
            <a:noFill/>
          </a:ln>
        </p:spPr>
        <p:txBody>
          <a:bodyPr/>
          <a:lstStyle/>
          <a:p>
            <a:pPr>
              <a:defRPr/>
            </a:pPr>
            <a:fld id="{1E49809C-FA3B-4F81-A692-220060C286AA}" type="slidenum">
              <a:rPr lang="de-DE" altLang="zh-CN" sz="1600" smtClean="0"/>
              <a:t>‹#›</a:t>
            </a:fld>
            <a:endParaRPr lang="de-DE" altLang="zh-CN" sz="1600" dirty="0"/>
          </a:p>
        </p:txBody>
      </p:sp>
      <p:pic>
        <p:nvPicPr>
          <p:cNvPr id="1032" name="图片 9" descr="校名.png"/>
          <p:cNvPicPr>
            <a:picLocks noChangeAspect="1"/>
          </p:cNvPicPr>
          <p:nvPr/>
        </p:nvPicPr>
        <p:blipFill>
          <a:blip r:embed="rId13"/>
          <a:srcRect/>
          <a:stretch>
            <a:fillRect/>
          </a:stretch>
        </p:blipFill>
        <p:spPr bwMode="auto">
          <a:xfrm>
            <a:off x="968375" y="6189663"/>
            <a:ext cx="1998663" cy="260350"/>
          </a:xfrm>
          <a:prstGeom prst="rect">
            <a:avLst/>
          </a:prstGeom>
          <a:noFill/>
          <a:ln w="9525">
            <a:noFill/>
            <a:miter lim="800000"/>
            <a:headEnd/>
            <a:tailEnd/>
          </a:ln>
        </p:spPr>
      </p:pic>
      <p:pic>
        <p:nvPicPr>
          <p:cNvPr id="1033" name="图片 10" descr="未命名-1.png"/>
          <p:cNvPicPr>
            <a:picLocks noChangeAspect="1"/>
          </p:cNvPicPr>
          <p:nvPr/>
        </p:nvPicPr>
        <p:blipFill>
          <a:blip r:embed="rId14"/>
          <a:srcRect/>
          <a:stretch>
            <a:fillRect/>
          </a:stretch>
        </p:blipFill>
        <p:spPr bwMode="auto">
          <a:xfrm>
            <a:off x="258763" y="6107115"/>
            <a:ext cx="552450" cy="555625"/>
          </a:xfrm>
          <a:prstGeom prst="rect">
            <a:avLst/>
          </a:prstGeom>
          <a:noFill/>
          <a:ln w="9525">
            <a:noFill/>
            <a:miter lim="800000"/>
            <a:headEnd/>
            <a:tailEnd/>
          </a:ln>
        </p:spPr>
      </p:pic>
      <p:sp>
        <p:nvSpPr>
          <p:cNvPr id="1034" name="TextBox 11"/>
          <p:cNvSpPr txBox="1">
            <a:spLocks noChangeArrowheads="1"/>
          </p:cNvSpPr>
          <p:nvPr/>
        </p:nvSpPr>
        <p:spPr bwMode="auto">
          <a:xfrm>
            <a:off x="793750" y="6486525"/>
            <a:ext cx="1898277" cy="184666"/>
          </a:xfrm>
          <a:prstGeom prst="rect">
            <a:avLst/>
          </a:prstGeom>
          <a:noFill/>
          <a:ln>
            <a:noFill/>
          </a:ln>
        </p:spPr>
        <p:txBody>
          <a:bodyPr wrap="none">
            <a:spAutoFit/>
          </a:bodyPr>
          <a:lstStyle/>
          <a:p>
            <a:r>
              <a:rPr lang="en-US" altLang="zh-CN" sz="600" b="1">
                <a:solidFill>
                  <a:srgbClr val="0256B2"/>
                </a:solidFill>
                <a:ea typeface="Estrangelo Edessa"/>
                <a:cs typeface="Estrangelo Edessa"/>
              </a:rPr>
              <a:t>University of Science and Technology of China</a:t>
            </a:r>
            <a:endParaRPr lang="zh-CN" altLang="en-US" sz="600" b="1">
              <a:solidFill>
                <a:srgbClr val="0256B2"/>
              </a:solidFill>
              <a:ea typeface="Estrangelo Edessa"/>
              <a:cs typeface="Estrangelo Edessa"/>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fontAlgn="base" hangingPunct="1">
        <a:lnSpc>
          <a:spcPct val="90000"/>
        </a:lnSpc>
        <a:spcBef>
          <a:spcPct val="0"/>
        </a:spcBef>
        <a:spcAft>
          <a:spcPct val="0"/>
        </a:spcAft>
        <a:defRPr lang="de-DE" altLang="zh-CN" sz="3000" b="1" dirty="0">
          <a:solidFill>
            <a:srgbClr val="000099"/>
          </a:solidFill>
          <a:effectLst>
            <a:outerShdw blurRad="38100" dist="38100" dir="2700000" algn="tl">
              <a:srgbClr val="000000">
                <a:alpha val="43137"/>
              </a:srgbClr>
            </a:outerShdw>
          </a:effectLst>
          <a:latin typeface="Arial Black" panose="020B0A04020102020204" pitchFamily="34" charset="0"/>
          <a:ea typeface="Aharoni"/>
          <a:cs typeface="Aharoni" pitchFamily="2" charset="-79"/>
        </a:defRPr>
      </a:lvl1pPr>
      <a:lvl2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2pPr>
      <a:lvl3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3pPr>
      <a:lvl4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4pPr>
      <a:lvl5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5pPr>
      <a:lvl6pPr marL="3429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6pPr>
      <a:lvl7pPr marL="6858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7pPr>
      <a:lvl8pPr marL="10287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8pPr>
      <a:lvl9pPr marL="13716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9pPr>
    </p:titleStyle>
    <p:bodyStyle>
      <a:lvl1pPr marL="135890" indent="-135890" algn="l" rtl="0" eaLnBrk="1" fontAlgn="base" hangingPunct="1">
        <a:spcBef>
          <a:spcPct val="0"/>
        </a:spcBef>
        <a:spcAft>
          <a:spcPct val="40000"/>
        </a:spcAft>
        <a:buBlip>
          <a:blip r:embed="rId15"/>
        </a:buBlip>
        <a:defRPr sz="1500">
          <a:solidFill>
            <a:schemeClr val="tx1"/>
          </a:solidFill>
          <a:latin typeface="+mj-lt"/>
          <a:ea typeface="Estrangelo Edessa"/>
          <a:cs typeface="Estrangelo Edessa" pitchFamily="66" charset="0"/>
        </a:defRPr>
      </a:lvl1pPr>
      <a:lvl2pPr marL="333375" indent="-196215" algn="l" rtl="0" eaLnBrk="1" fontAlgn="base" hangingPunct="1">
        <a:spcBef>
          <a:spcPct val="0"/>
        </a:spcBef>
        <a:spcAft>
          <a:spcPct val="40000"/>
        </a:spcAft>
        <a:buBlip>
          <a:blip r:embed="rId16"/>
        </a:buBlip>
        <a:defRPr>
          <a:solidFill>
            <a:schemeClr val="tx1"/>
          </a:solidFill>
          <a:latin typeface="+mj-lt"/>
          <a:ea typeface="Estrangelo Edessa"/>
          <a:cs typeface="Estrangelo Edessa" pitchFamily="66" charset="0"/>
        </a:defRPr>
      </a:lvl2pPr>
      <a:lvl3pPr marL="540385" indent="-205740"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3pPr>
      <a:lvl4pPr marL="740410"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4pPr>
      <a:lvl5pPr marL="940435"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5pPr>
      <a:lvl6pPr marL="1283335" indent="-198755" algn="l" rtl="0" eaLnBrk="1" fontAlgn="base" hangingPunct="1">
        <a:spcBef>
          <a:spcPct val="0"/>
        </a:spcBef>
        <a:spcAft>
          <a:spcPct val="40000"/>
        </a:spcAft>
        <a:buChar char="»"/>
        <a:defRPr>
          <a:solidFill>
            <a:schemeClr val="tx1"/>
          </a:solidFill>
          <a:latin typeface="+mn-lt"/>
          <a:cs typeface="+mn-cs"/>
        </a:defRPr>
      </a:lvl6pPr>
      <a:lvl7pPr marL="1626235" indent="-198755" algn="l" rtl="0" eaLnBrk="1" fontAlgn="base" hangingPunct="1">
        <a:spcBef>
          <a:spcPct val="0"/>
        </a:spcBef>
        <a:spcAft>
          <a:spcPct val="40000"/>
        </a:spcAft>
        <a:buChar char="»"/>
        <a:defRPr>
          <a:solidFill>
            <a:schemeClr val="tx1"/>
          </a:solidFill>
          <a:latin typeface="+mn-lt"/>
          <a:cs typeface="+mn-cs"/>
        </a:defRPr>
      </a:lvl7pPr>
      <a:lvl8pPr marL="1969135" indent="-198755" algn="l" rtl="0" eaLnBrk="1" fontAlgn="base" hangingPunct="1">
        <a:spcBef>
          <a:spcPct val="0"/>
        </a:spcBef>
        <a:spcAft>
          <a:spcPct val="40000"/>
        </a:spcAft>
        <a:buChar char="»"/>
        <a:defRPr>
          <a:solidFill>
            <a:schemeClr val="tx1"/>
          </a:solidFill>
          <a:latin typeface="+mn-lt"/>
          <a:cs typeface="+mn-cs"/>
        </a:defRPr>
      </a:lvl8pPr>
      <a:lvl9pPr marL="2312035" indent="-198755" algn="l" rtl="0" eaLnBrk="1" fontAlgn="base" hangingPunct="1">
        <a:spcBef>
          <a:spcPct val="0"/>
        </a:spcBef>
        <a:spcAft>
          <a:spcPct val="40000"/>
        </a:spcAft>
        <a:buChar char="»"/>
        <a:defRPr>
          <a:solidFill>
            <a:schemeClr val="tx1"/>
          </a:solidFill>
          <a:latin typeface="+mn-lt"/>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矩形 7"/>
          <p:cNvSpPr>
            <a:spLocks noChangeArrowheads="1"/>
          </p:cNvSpPr>
          <p:nvPr/>
        </p:nvSpPr>
        <p:spPr bwMode="auto">
          <a:xfrm>
            <a:off x="-3175" y="917575"/>
            <a:ext cx="9144000" cy="135117"/>
          </a:xfrm>
          <a:prstGeom prst="rect">
            <a:avLst/>
          </a:prstGeom>
          <a:gradFill flip="none" rotWithShape="1">
            <a:gsLst>
              <a:gs pos="35000">
                <a:schemeClr val="bg2">
                  <a:lumMod val="20000"/>
                  <a:lumOff val="80000"/>
                </a:schemeClr>
              </a:gs>
              <a:gs pos="0">
                <a:schemeClr val="bg2">
                  <a:lumMod val="60000"/>
                  <a:lumOff val="40000"/>
                </a:schemeClr>
              </a:gs>
              <a:gs pos="51000">
                <a:schemeClr val="bg2">
                  <a:lumMod val="20000"/>
                  <a:lumOff val="80000"/>
                </a:schemeClr>
              </a:gs>
              <a:gs pos="100000">
                <a:schemeClr val="tx2">
                  <a:lumMod val="20000"/>
                  <a:lumOff val="80000"/>
                </a:schemeClr>
              </a:gs>
            </a:gsLst>
            <a:lin ang="0" scaled="1"/>
            <a:tileRect/>
          </a:gradFill>
          <a:ln>
            <a:noFill/>
          </a:ln>
        </p:spPr>
        <p:txBody>
          <a:bodyPr wrap="none" lIns="67500" tIns="35100" rIns="67500" bIns="35100" anchor="ctr"/>
          <a:lstStyle/>
          <a:p>
            <a:pPr>
              <a:defRPr/>
            </a:pPr>
            <a:endParaRPr lang="zh-CN" altLang="en-US" sz="1350"/>
          </a:p>
        </p:txBody>
      </p:sp>
      <p:sp>
        <p:nvSpPr>
          <p:cNvPr id="1028" name="Rectangle 3"/>
          <p:cNvSpPr>
            <a:spLocks noGrp="1" noChangeArrowheads="1"/>
          </p:cNvSpPr>
          <p:nvPr>
            <p:ph type="body" idx="1"/>
          </p:nvPr>
        </p:nvSpPr>
        <p:spPr bwMode="auto">
          <a:xfrm>
            <a:off x="295276" y="1619250"/>
            <a:ext cx="8524875" cy="4313238"/>
          </a:xfrm>
          <a:prstGeom prst="rect">
            <a:avLst/>
          </a:prstGeom>
          <a:noFill/>
          <a:ln w="9525">
            <a:noFill/>
            <a:miter lim="800000"/>
          </a:ln>
        </p:spPr>
        <p:txBody>
          <a:bodyPr vert="horz" wrap="square" lIns="0" tIns="0" rIns="0" bIns="0" numCol="1" anchor="t" anchorCtr="0" compatLnSpc="1"/>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544888" y="6365875"/>
            <a:ext cx="3683000" cy="247650"/>
          </a:xfrm>
          <a:prstGeom prst="rect">
            <a:avLst/>
          </a:prstGeom>
          <a:noFill/>
          <a:ln w="9525">
            <a:noFill/>
            <a:miter lim="800000"/>
          </a:ln>
        </p:spPr>
        <p:txBody>
          <a:bodyPr vert="horz" wrap="square" lIns="91440" tIns="45720" rIns="91440" bIns="45720" numCol="1" anchor="t" anchorCtr="0" compatLnSpc="1"/>
          <a:lstStyle>
            <a:lvl1pPr algn="ctr">
              <a:defRPr sz="750" noProof="1">
                <a:solidFill>
                  <a:schemeClr val="bg1"/>
                </a:solidFill>
                <a:latin typeface="Aharoni"/>
                <a:ea typeface="Aharoni"/>
                <a:cs typeface="Aharoni"/>
              </a:defRPr>
            </a:lvl1pPr>
          </a:lstStyle>
          <a:p>
            <a:endParaRPr lang="zh-CN" altLang="en-US"/>
          </a:p>
        </p:txBody>
      </p:sp>
      <p:sp>
        <p:nvSpPr>
          <p:cNvPr id="2" name="Rectangle 7"/>
          <p:cNvSpPr>
            <a:spLocks noGrp="1" noChangeArrowheads="1"/>
          </p:cNvSpPr>
          <p:nvPr>
            <p:ph type="title"/>
          </p:nvPr>
        </p:nvSpPr>
        <p:spPr bwMode="gray">
          <a:xfrm>
            <a:off x="300039" y="392115"/>
            <a:ext cx="8520112" cy="555625"/>
          </a:xfrm>
          <a:prstGeom prst="rect">
            <a:avLst/>
          </a:prstGeom>
          <a:noFill/>
          <a:ln w="9525">
            <a:noFill/>
            <a:miter lim="800000"/>
          </a:ln>
        </p:spPr>
        <p:txBody>
          <a:bodyPr vert="horz" wrap="square" lIns="0" tIns="45720" rIns="0" bIns="45720" numCol="1" anchor="t" anchorCtr="0" compatLnSpc="1"/>
          <a:lstStyle/>
          <a:p>
            <a:pPr lvl="0"/>
            <a:r>
              <a:rPr lang="de-DE" altLang="zh-CN" dirty="0"/>
              <a:t>Klicken Sie, um das Titelformat zu bearbeiten</a:t>
            </a:r>
          </a:p>
        </p:txBody>
      </p:sp>
      <p:sp>
        <p:nvSpPr>
          <p:cNvPr id="1031" name="Rectangle 5"/>
          <p:cNvSpPr>
            <a:spLocks noChangeArrowheads="1"/>
          </p:cNvSpPr>
          <p:nvPr/>
        </p:nvSpPr>
        <p:spPr bwMode="gray">
          <a:xfrm>
            <a:off x="8344124" y="6247329"/>
            <a:ext cx="476027" cy="423862"/>
          </a:xfrm>
          <a:prstGeom prst="rect">
            <a:avLst/>
          </a:prstGeom>
          <a:noFill/>
          <a:ln>
            <a:noFill/>
          </a:ln>
        </p:spPr>
        <p:txBody>
          <a:bodyPr/>
          <a:lstStyle/>
          <a:p>
            <a:pPr>
              <a:defRPr/>
            </a:pPr>
            <a:fld id="{1E49809C-FA3B-4F81-A692-220060C286AA}" type="slidenum">
              <a:rPr lang="de-DE" altLang="zh-CN" sz="1600" smtClean="0"/>
              <a:t>‹#›</a:t>
            </a:fld>
            <a:endParaRPr lang="de-DE" altLang="zh-CN" sz="1600" dirty="0"/>
          </a:p>
        </p:txBody>
      </p:sp>
      <p:pic>
        <p:nvPicPr>
          <p:cNvPr id="1032" name="图片 9" descr="校名.png"/>
          <p:cNvPicPr>
            <a:picLocks noChangeAspect="1"/>
          </p:cNvPicPr>
          <p:nvPr/>
        </p:nvPicPr>
        <p:blipFill>
          <a:blip r:embed="rId13"/>
          <a:srcRect/>
          <a:stretch>
            <a:fillRect/>
          </a:stretch>
        </p:blipFill>
        <p:spPr bwMode="auto">
          <a:xfrm>
            <a:off x="968375" y="6189663"/>
            <a:ext cx="1998663" cy="260350"/>
          </a:xfrm>
          <a:prstGeom prst="rect">
            <a:avLst/>
          </a:prstGeom>
          <a:noFill/>
          <a:ln w="9525">
            <a:noFill/>
            <a:miter lim="800000"/>
            <a:headEnd/>
            <a:tailEnd/>
          </a:ln>
        </p:spPr>
      </p:pic>
      <p:pic>
        <p:nvPicPr>
          <p:cNvPr id="1033" name="图片 10" descr="未命名-1.png"/>
          <p:cNvPicPr>
            <a:picLocks noChangeAspect="1"/>
          </p:cNvPicPr>
          <p:nvPr/>
        </p:nvPicPr>
        <p:blipFill>
          <a:blip r:embed="rId14"/>
          <a:srcRect/>
          <a:stretch>
            <a:fillRect/>
          </a:stretch>
        </p:blipFill>
        <p:spPr bwMode="auto">
          <a:xfrm>
            <a:off x="258763" y="6107115"/>
            <a:ext cx="552450" cy="555625"/>
          </a:xfrm>
          <a:prstGeom prst="rect">
            <a:avLst/>
          </a:prstGeom>
          <a:noFill/>
          <a:ln w="9525">
            <a:noFill/>
            <a:miter lim="800000"/>
            <a:headEnd/>
            <a:tailEnd/>
          </a:ln>
        </p:spPr>
      </p:pic>
      <p:sp>
        <p:nvSpPr>
          <p:cNvPr id="1034" name="TextBox 11"/>
          <p:cNvSpPr txBox="1">
            <a:spLocks noChangeArrowheads="1"/>
          </p:cNvSpPr>
          <p:nvPr/>
        </p:nvSpPr>
        <p:spPr bwMode="auto">
          <a:xfrm>
            <a:off x="793750" y="6486525"/>
            <a:ext cx="1898277" cy="184666"/>
          </a:xfrm>
          <a:prstGeom prst="rect">
            <a:avLst/>
          </a:prstGeom>
          <a:noFill/>
          <a:ln>
            <a:noFill/>
          </a:ln>
        </p:spPr>
        <p:txBody>
          <a:bodyPr wrap="none">
            <a:spAutoFit/>
          </a:bodyPr>
          <a:lstStyle/>
          <a:p>
            <a:r>
              <a:rPr lang="en-US" altLang="zh-CN" sz="600" b="1">
                <a:solidFill>
                  <a:srgbClr val="0256B2"/>
                </a:solidFill>
                <a:ea typeface="Estrangelo Edessa"/>
                <a:cs typeface="Estrangelo Edessa"/>
              </a:rPr>
              <a:t>University of Science and Technology of China</a:t>
            </a:r>
            <a:endParaRPr lang="zh-CN" altLang="en-US" sz="600" b="1">
              <a:solidFill>
                <a:srgbClr val="0256B2"/>
              </a:solidFill>
              <a:ea typeface="Estrangelo Edessa"/>
              <a:cs typeface="Estrangelo Edessa"/>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fontAlgn="base" hangingPunct="1">
        <a:lnSpc>
          <a:spcPct val="90000"/>
        </a:lnSpc>
        <a:spcBef>
          <a:spcPct val="0"/>
        </a:spcBef>
        <a:spcAft>
          <a:spcPct val="0"/>
        </a:spcAft>
        <a:defRPr lang="de-DE" altLang="zh-CN" sz="3000" b="1" dirty="0">
          <a:solidFill>
            <a:srgbClr val="000099"/>
          </a:solidFill>
          <a:effectLst>
            <a:outerShdw blurRad="38100" dist="38100" dir="2700000" algn="tl">
              <a:srgbClr val="000000">
                <a:alpha val="43137"/>
              </a:srgbClr>
            </a:outerShdw>
          </a:effectLst>
          <a:latin typeface="Arial Black" panose="020B0A04020102020204" pitchFamily="34" charset="0"/>
          <a:ea typeface="Aharoni"/>
          <a:cs typeface="Aharoni" pitchFamily="2" charset="-79"/>
        </a:defRPr>
      </a:lvl1pPr>
      <a:lvl2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2pPr>
      <a:lvl3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3pPr>
      <a:lvl4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4pPr>
      <a:lvl5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5pPr>
      <a:lvl6pPr marL="3429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6pPr>
      <a:lvl7pPr marL="6858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7pPr>
      <a:lvl8pPr marL="10287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8pPr>
      <a:lvl9pPr marL="13716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9pPr>
    </p:titleStyle>
    <p:bodyStyle>
      <a:lvl1pPr marL="135890" indent="-135890" algn="l" rtl="0" eaLnBrk="1" fontAlgn="base" hangingPunct="1">
        <a:spcBef>
          <a:spcPct val="0"/>
        </a:spcBef>
        <a:spcAft>
          <a:spcPct val="40000"/>
        </a:spcAft>
        <a:buBlip>
          <a:blip r:embed="rId15"/>
        </a:buBlip>
        <a:defRPr sz="1500">
          <a:solidFill>
            <a:schemeClr val="tx1"/>
          </a:solidFill>
          <a:latin typeface="+mj-lt"/>
          <a:ea typeface="Estrangelo Edessa"/>
          <a:cs typeface="Estrangelo Edessa" pitchFamily="66" charset="0"/>
        </a:defRPr>
      </a:lvl1pPr>
      <a:lvl2pPr marL="333375" indent="-196215" algn="l" rtl="0" eaLnBrk="1" fontAlgn="base" hangingPunct="1">
        <a:spcBef>
          <a:spcPct val="0"/>
        </a:spcBef>
        <a:spcAft>
          <a:spcPct val="40000"/>
        </a:spcAft>
        <a:buBlip>
          <a:blip r:embed="rId16"/>
        </a:buBlip>
        <a:defRPr>
          <a:solidFill>
            <a:schemeClr val="tx1"/>
          </a:solidFill>
          <a:latin typeface="+mj-lt"/>
          <a:ea typeface="Estrangelo Edessa"/>
          <a:cs typeface="Estrangelo Edessa" pitchFamily="66" charset="0"/>
        </a:defRPr>
      </a:lvl2pPr>
      <a:lvl3pPr marL="540385" indent="-205740"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3pPr>
      <a:lvl4pPr marL="740410"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4pPr>
      <a:lvl5pPr marL="940435"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5pPr>
      <a:lvl6pPr marL="1283335" indent="-198755" algn="l" rtl="0" eaLnBrk="1" fontAlgn="base" hangingPunct="1">
        <a:spcBef>
          <a:spcPct val="0"/>
        </a:spcBef>
        <a:spcAft>
          <a:spcPct val="40000"/>
        </a:spcAft>
        <a:buChar char="»"/>
        <a:defRPr>
          <a:solidFill>
            <a:schemeClr val="tx1"/>
          </a:solidFill>
          <a:latin typeface="+mn-lt"/>
          <a:cs typeface="+mn-cs"/>
        </a:defRPr>
      </a:lvl6pPr>
      <a:lvl7pPr marL="1626235" indent="-198755" algn="l" rtl="0" eaLnBrk="1" fontAlgn="base" hangingPunct="1">
        <a:spcBef>
          <a:spcPct val="0"/>
        </a:spcBef>
        <a:spcAft>
          <a:spcPct val="40000"/>
        </a:spcAft>
        <a:buChar char="»"/>
        <a:defRPr>
          <a:solidFill>
            <a:schemeClr val="tx1"/>
          </a:solidFill>
          <a:latin typeface="+mn-lt"/>
          <a:cs typeface="+mn-cs"/>
        </a:defRPr>
      </a:lvl7pPr>
      <a:lvl8pPr marL="1969135" indent="-198755" algn="l" rtl="0" eaLnBrk="1" fontAlgn="base" hangingPunct="1">
        <a:spcBef>
          <a:spcPct val="0"/>
        </a:spcBef>
        <a:spcAft>
          <a:spcPct val="40000"/>
        </a:spcAft>
        <a:buChar char="»"/>
        <a:defRPr>
          <a:solidFill>
            <a:schemeClr val="tx1"/>
          </a:solidFill>
          <a:latin typeface="+mn-lt"/>
          <a:cs typeface="+mn-cs"/>
        </a:defRPr>
      </a:lvl8pPr>
      <a:lvl9pPr marL="2312035" indent="-198755" algn="l" rtl="0" eaLnBrk="1" fontAlgn="base" hangingPunct="1">
        <a:spcBef>
          <a:spcPct val="0"/>
        </a:spcBef>
        <a:spcAft>
          <a:spcPct val="40000"/>
        </a:spcAft>
        <a:buChar char="»"/>
        <a:defRPr>
          <a:solidFill>
            <a:schemeClr val="tx1"/>
          </a:solidFill>
          <a:latin typeface="+mn-lt"/>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矩形 7"/>
          <p:cNvSpPr>
            <a:spLocks noChangeArrowheads="1"/>
          </p:cNvSpPr>
          <p:nvPr/>
        </p:nvSpPr>
        <p:spPr bwMode="auto">
          <a:xfrm>
            <a:off x="-3175" y="917575"/>
            <a:ext cx="9144000" cy="135117"/>
          </a:xfrm>
          <a:prstGeom prst="rect">
            <a:avLst/>
          </a:prstGeom>
          <a:gradFill flip="none" rotWithShape="1">
            <a:gsLst>
              <a:gs pos="35000">
                <a:schemeClr val="bg2">
                  <a:lumMod val="20000"/>
                  <a:lumOff val="80000"/>
                </a:schemeClr>
              </a:gs>
              <a:gs pos="0">
                <a:schemeClr val="bg2">
                  <a:lumMod val="60000"/>
                  <a:lumOff val="40000"/>
                </a:schemeClr>
              </a:gs>
              <a:gs pos="51000">
                <a:schemeClr val="bg2">
                  <a:lumMod val="20000"/>
                  <a:lumOff val="80000"/>
                </a:schemeClr>
              </a:gs>
              <a:gs pos="100000">
                <a:schemeClr val="tx2">
                  <a:lumMod val="20000"/>
                  <a:lumOff val="80000"/>
                </a:schemeClr>
              </a:gs>
            </a:gsLst>
            <a:lin ang="0" scaled="1"/>
            <a:tileRect/>
          </a:gradFill>
          <a:ln>
            <a:noFill/>
          </a:ln>
        </p:spPr>
        <p:txBody>
          <a:bodyPr wrap="none" lIns="67500" tIns="35100" rIns="67500" bIns="35100" anchor="ctr"/>
          <a:lstStyle/>
          <a:p>
            <a:pPr>
              <a:defRPr/>
            </a:pPr>
            <a:endParaRPr lang="zh-CN" altLang="en-US" sz="1350"/>
          </a:p>
        </p:txBody>
      </p:sp>
      <p:sp>
        <p:nvSpPr>
          <p:cNvPr id="1028" name="Rectangle 3"/>
          <p:cNvSpPr>
            <a:spLocks noGrp="1" noChangeArrowheads="1"/>
          </p:cNvSpPr>
          <p:nvPr>
            <p:ph type="body" idx="1"/>
          </p:nvPr>
        </p:nvSpPr>
        <p:spPr bwMode="auto">
          <a:xfrm>
            <a:off x="295276" y="1619250"/>
            <a:ext cx="8524875" cy="4313238"/>
          </a:xfrm>
          <a:prstGeom prst="rect">
            <a:avLst/>
          </a:prstGeom>
          <a:noFill/>
          <a:ln w="9525">
            <a:noFill/>
            <a:miter lim="800000"/>
          </a:ln>
        </p:spPr>
        <p:txBody>
          <a:bodyPr vert="horz" wrap="square" lIns="0" tIns="0" rIns="0" bIns="0" numCol="1" anchor="t" anchorCtr="0" compatLnSpc="1"/>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544888" y="6365875"/>
            <a:ext cx="3683000" cy="247650"/>
          </a:xfrm>
          <a:prstGeom prst="rect">
            <a:avLst/>
          </a:prstGeom>
          <a:noFill/>
          <a:ln w="9525">
            <a:noFill/>
            <a:miter lim="800000"/>
          </a:ln>
        </p:spPr>
        <p:txBody>
          <a:bodyPr vert="horz" wrap="square" lIns="91440" tIns="45720" rIns="91440" bIns="45720" numCol="1" anchor="t" anchorCtr="0" compatLnSpc="1"/>
          <a:lstStyle>
            <a:lvl1pPr algn="ctr">
              <a:defRPr sz="750" noProof="1">
                <a:solidFill>
                  <a:schemeClr val="bg1"/>
                </a:solidFill>
                <a:latin typeface="Aharoni"/>
                <a:ea typeface="Aharoni"/>
                <a:cs typeface="Aharoni"/>
              </a:defRPr>
            </a:lvl1pPr>
          </a:lstStyle>
          <a:p>
            <a:endParaRPr lang="zh-CN" altLang="en-US"/>
          </a:p>
        </p:txBody>
      </p:sp>
      <p:sp>
        <p:nvSpPr>
          <p:cNvPr id="2" name="Rectangle 7"/>
          <p:cNvSpPr>
            <a:spLocks noGrp="1" noChangeArrowheads="1"/>
          </p:cNvSpPr>
          <p:nvPr>
            <p:ph type="title"/>
          </p:nvPr>
        </p:nvSpPr>
        <p:spPr bwMode="gray">
          <a:xfrm>
            <a:off x="300039" y="392115"/>
            <a:ext cx="8520112" cy="555625"/>
          </a:xfrm>
          <a:prstGeom prst="rect">
            <a:avLst/>
          </a:prstGeom>
          <a:noFill/>
          <a:ln w="9525">
            <a:noFill/>
            <a:miter lim="800000"/>
          </a:ln>
        </p:spPr>
        <p:txBody>
          <a:bodyPr vert="horz" wrap="square" lIns="0" tIns="45720" rIns="0" bIns="45720" numCol="1" anchor="t" anchorCtr="0" compatLnSpc="1"/>
          <a:lstStyle/>
          <a:p>
            <a:pPr lvl="0"/>
            <a:r>
              <a:rPr lang="de-DE" altLang="zh-CN" dirty="0"/>
              <a:t>Klicken Sie, um das Titelformat zu bearbeiten</a:t>
            </a:r>
          </a:p>
        </p:txBody>
      </p:sp>
      <p:sp>
        <p:nvSpPr>
          <p:cNvPr id="1031" name="Rectangle 5"/>
          <p:cNvSpPr>
            <a:spLocks noChangeArrowheads="1"/>
          </p:cNvSpPr>
          <p:nvPr/>
        </p:nvSpPr>
        <p:spPr bwMode="gray">
          <a:xfrm>
            <a:off x="8344124" y="6247329"/>
            <a:ext cx="476027" cy="423862"/>
          </a:xfrm>
          <a:prstGeom prst="rect">
            <a:avLst/>
          </a:prstGeom>
          <a:noFill/>
          <a:ln>
            <a:noFill/>
          </a:ln>
        </p:spPr>
        <p:txBody>
          <a:bodyPr/>
          <a:lstStyle/>
          <a:p>
            <a:pPr>
              <a:defRPr/>
            </a:pPr>
            <a:fld id="{1E49809C-FA3B-4F81-A692-220060C286AA}" type="slidenum">
              <a:rPr lang="de-DE" altLang="zh-CN" sz="1600" smtClean="0"/>
              <a:t>‹#›</a:t>
            </a:fld>
            <a:endParaRPr lang="de-DE" altLang="zh-CN" sz="1600" dirty="0"/>
          </a:p>
        </p:txBody>
      </p:sp>
      <p:pic>
        <p:nvPicPr>
          <p:cNvPr id="1032" name="图片 9" descr="校名.png"/>
          <p:cNvPicPr>
            <a:picLocks noChangeAspect="1"/>
          </p:cNvPicPr>
          <p:nvPr/>
        </p:nvPicPr>
        <p:blipFill>
          <a:blip r:embed="rId13"/>
          <a:srcRect/>
          <a:stretch>
            <a:fillRect/>
          </a:stretch>
        </p:blipFill>
        <p:spPr bwMode="auto">
          <a:xfrm>
            <a:off x="968375" y="6189663"/>
            <a:ext cx="1998663" cy="260350"/>
          </a:xfrm>
          <a:prstGeom prst="rect">
            <a:avLst/>
          </a:prstGeom>
          <a:noFill/>
          <a:ln w="9525">
            <a:noFill/>
            <a:miter lim="800000"/>
            <a:headEnd/>
            <a:tailEnd/>
          </a:ln>
        </p:spPr>
      </p:pic>
      <p:pic>
        <p:nvPicPr>
          <p:cNvPr id="1033" name="图片 10" descr="未命名-1.png"/>
          <p:cNvPicPr>
            <a:picLocks noChangeAspect="1"/>
          </p:cNvPicPr>
          <p:nvPr/>
        </p:nvPicPr>
        <p:blipFill>
          <a:blip r:embed="rId14"/>
          <a:srcRect/>
          <a:stretch>
            <a:fillRect/>
          </a:stretch>
        </p:blipFill>
        <p:spPr bwMode="auto">
          <a:xfrm>
            <a:off x="258763" y="6107115"/>
            <a:ext cx="552450" cy="555625"/>
          </a:xfrm>
          <a:prstGeom prst="rect">
            <a:avLst/>
          </a:prstGeom>
          <a:noFill/>
          <a:ln w="9525">
            <a:noFill/>
            <a:miter lim="800000"/>
            <a:headEnd/>
            <a:tailEnd/>
          </a:ln>
        </p:spPr>
      </p:pic>
      <p:sp>
        <p:nvSpPr>
          <p:cNvPr id="1034" name="TextBox 11"/>
          <p:cNvSpPr txBox="1">
            <a:spLocks noChangeArrowheads="1"/>
          </p:cNvSpPr>
          <p:nvPr/>
        </p:nvSpPr>
        <p:spPr bwMode="auto">
          <a:xfrm>
            <a:off x="793750" y="6486525"/>
            <a:ext cx="1898277" cy="184666"/>
          </a:xfrm>
          <a:prstGeom prst="rect">
            <a:avLst/>
          </a:prstGeom>
          <a:noFill/>
          <a:ln>
            <a:noFill/>
          </a:ln>
        </p:spPr>
        <p:txBody>
          <a:bodyPr wrap="none">
            <a:spAutoFit/>
          </a:bodyPr>
          <a:lstStyle/>
          <a:p>
            <a:r>
              <a:rPr lang="en-US" altLang="zh-CN" sz="600" b="1">
                <a:solidFill>
                  <a:srgbClr val="0256B2"/>
                </a:solidFill>
                <a:ea typeface="Estrangelo Edessa"/>
                <a:cs typeface="Estrangelo Edessa"/>
              </a:rPr>
              <a:t>University of Science and Technology of China</a:t>
            </a:r>
            <a:endParaRPr lang="zh-CN" altLang="en-US" sz="600" b="1">
              <a:solidFill>
                <a:srgbClr val="0256B2"/>
              </a:solidFill>
              <a:ea typeface="Estrangelo Edessa"/>
              <a:cs typeface="Estrangelo Edessa"/>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1" fontAlgn="base" hangingPunct="1">
        <a:lnSpc>
          <a:spcPct val="90000"/>
        </a:lnSpc>
        <a:spcBef>
          <a:spcPct val="0"/>
        </a:spcBef>
        <a:spcAft>
          <a:spcPct val="0"/>
        </a:spcAft>
        <a:defRPr lang="de-DE" altLang="zh-CN" sz="3000" b="1" dirty="0">
          <a:solidFill>
            <a:srgbClr val="000099"/>
          </a:solidFill>
          <a:effectLst>
            <a:outerShdw blurRad="38100" dist="38100" dir="2700000" algn="tl">
              <a:srgbClr val="000000">
                <a:alpha val="43137"/>
              </a:srgbClr>
            </a:outerShdw>
          </a:effectLst>
          <a:latin typeface="Arial Black" panose="020B0A04020102020204" pitchFamily="34" charset="0"/>
          <a:ea typeface="Aharoni"/>
          <a:cs typeface="Aharoni" pitchFamily="2" charset="-79"/>
        </a:defRPr>
      </a:lvl1pPr>
      <a:lvl2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2pPr>
      <a:lvl3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3pPr>
      <a:lvl4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4pPr>
      <a:lvl5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5pPr>
      <a:lvl6pPr marL="3429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6pPr>
      <a:lvl7pPr marL="6858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7pPr>
      <a:lvl8pPr marL="10287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8pPr>
      <a:lvl9pPr marL="13716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9pPr>
    </p:titleStyle>
    <p:bodyStyle>
      <a:lvl1pPr marL="135890" indent="-135890" algn="l" rtl="0" eaLnBrk="1" fontAlgn="base" hangingPunct="1">
        <a:spcBef>
          <a:spcPct val="0"/>
        </a:spcBef>
        <a:spcAft>
          <a:spcPct val="40000"/>
        </a:spcAft>
        <a:buBlip>
          <a:blip r:embed="rId15"/>
        </a:buBlip>
        <a:defRPr sz="1500">
          <a:solidFill>
            <a:schemeClr val="tx1"/>
          </a:solidFill>
          <a:latin typeface="+mj-lt"/>
          <a:ea typeface="Estrangelo Edessa"/>
          <a:cs typeface="Estrangelo Edessa" pitchFamily="66" charset="0"/>
        </a:defRPr>
      </a:lvl1pPr>
      <a:lvl2pPr marL="333375" indent="-196215" algn="l" rtl="0" eaLnBrk="1" fontAlgn="base" hangingPunct="1">
        <a:spcBef>
          <a:spcPct val="0"/>
        </a:spcBef>
        <a:spcAft>
          <a:spcPct val="40000"/>
        </a:spcAft>
        <a:buBlip>
          <a:blip r:embed="rId16"/>
        </a:buBlip>
        <a:defRPr>
          <a:solidFill>
            <a:schemeClr val="tx1"/>
          </a:solidFill>
          <a:latin typeface="+mj-lt"/>
          <a:ea typeface="Estrangelo Edessa"/>
          <a:cs typeface="Estrangelo Edessa" pitchFamily="66" charset="0"/>
        </a:defRPr>
      </a:lvl2pPr>
      <a:lvl3pPr marL="540385" indent="-205740"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3pPr>
      <a:lvl4pPr marL="740410"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4pPr>
      <a:lvl5pPr marL="940435"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5pPr>
      <a:lvl6pPr marL="1283335" indent="-198755" algn="l" rtl="0" eaLnBrk="1" fontAlgn="base" hangingPunct="1">
        <a:spcBef>
          <a:spcPct val="0"/>
        </a:spcBef>
        <a:spcAft>
          <a:spcPct val="40000"/>
        </a:spcAft>
        <a:buChar char="»"/>
        <a:defRPr>
          <a:solidFill>
            <a:schemeClr val="tx1"/>
          </a:solidFill>
          <a:latin typeface="+mn-lt"/>
          <a:cs typeface="+mn-cs"/>
        </a:defRPr>
      </a:lvl6pPr>
      <a:lvl7pPr marL="1626235" indent="-198755" algn="l" rtl="0" eaLnBrk="1" fontAlgn="base" hangingPunct="1">
        <a:spcBef>
          <a:spcPct val="0"/>
        </a:spcBef>
        <a:spcAft>
          <a:spcPct val="40000"/>
        </a:spcAft>
        <a:buChar char="»"/>
        <a:defRPr>
          <a:solidFill>
            <a:schemeClr val="tx1"/>
          </a:solidFill>
          <a:latin typeface="+mn-lt"/>
          <a:cs typeface="+mn-cs"/>
        </a:defRPr>
      </a:lvl7pPr>
      <a:lvl8pPr marL="1969135" indent="-198755" algn="l" rtl="0" eaLnBrk="1" fontAlgn="base" hangingPunct="1">
        <a:spcBef>
          <a:spcPct val="0"/>
        </a:spcBef>
        <a:spcAft>
          <a:spcPct val="40000"/>
        </a:spcAft>
        <a:buChar char="»"/>
        <a:defRPr>
          <a:solidFill>
            <a:schemeClr val="tx1"/>
          </a:solidFill>
          <a:latin typeface="+mn-lt"/>
          <a:cs typeface="+mn-cs"/>
        </a:defRPr>
      </a:lvl8pPr>
      <a:lvl9pPr marL="2312035" indent="-198755" algn="l" rtl="0" eaLnBrk="1" fontAlgn="base" hangingPunct="1">
        <a:spcBef>
          <a:spcPct val="0"/>
        </a:spcBef>
        <a:spcAft>
          <a:spcPct val="40000"/>
        </a:spcAft>
        <a:buChar char="»"/>
        <a:defRPr>
          <a:solidFill>
            <a:schemeClr val="tx1"/>
          </a:solidFill>
          <a:latin typeface="+mn-lt"/>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矩形 7"/>
          <p:cNvSpPr>
            <a:spLocks noChangeArrowheads="1"/>
          </p:cNvSpPr>
          <p:nvPr/>
        </p:nvSpPr>
        <p:spPr bwMode="auto">
          <a:xfrm>
            <a:off x="-3175" y="917575"/>
            <a:ext cx="9144000" cy="135117"/>
          </a:xfrm>
          <a:prstGeom prst="rect">
            <a:avLst/>
          </a:prstGeom>
          <a:gradFill flip="none" rotWithShape="1">
            <a:gsLst>
              <a:gs pos="35000">
                <a:schemeClr val="bg2">
                  <a:lumMod val="20000"/>
                  <a:lumOff val="80000"/>
                </a:schemeClr>
              </a:gs>
              <a:gs pos="0">
                <a:schemeClr val="bg2">
                  <a:lumMod val="60000"/>
                  <a:lumOff val="40000"/>
                </a:schemeClr>
              </a:gs>
              <a:gs pos="51000">
                <a:schemeClr val="bg2">
                  <a:lumMod val="20000"/>
                  <a:lumOff val="80000"/>
                </a:schemeClr>
              </a:gs>
              <a:gs pos="100000">
                <a:schemeClr val="tx2">
                  <a:lumMod val="20000"/>
                  <a:lumOff val="80000"/>
                </a:schemeClr>
              </a:gs>
            </a:gsLst>
            <a:lin ang="0" scaled="1"/>
            <a:tileRect/>
          </a:gradFill>
          <a:ln>
            <a:noFill/>
          </a:ln>
        </p:spPr>
        <p:txBody>
          <a:bodyPr wrap="none" lIns="67500" tIns="35100" rIns="67500" bIns="35100" anchor="ctr"/>
          <a:lstStyle/>
          <a:p>
            <a:pPr>
              <a:defRPr/>
            </a:pPr>
            <a:endParaRPr lang="zh-CN" altLang="en-US" sz="1350"/>
          </a:p>
        </p:txBody>
      </p:sp>
      <p:sp>
        <p:nvSpPr>
          <p:cNvPr id="1028" name="Rectangle 3"/>
          <p:cNvSpPr>
            <a:spLocks noGrp="1" noChangeArrowheads="1"/>
          </p:cNvSpPr>
          <p:nvPr>
            <p:ph type="body" idx="1"/>
          </p:nvPr>
        </p:nvSpPr>
        <p:spPr bwMode="auto">
          <a:xfrm>
            <a:off x="295276" y="1619250"/>
            <a:ext cx="8524875" cy="4313238"/>
          </a:xfrm>
          <a:prstGeom prst="rect">
            <a:avLst/>
          </a:prstGeom>
          <a:noFill/>
          <a:ln w="9525">
            <a:noFill/>
            <a:miter lim="800000"/>
          </a:ln>
        </p:spPr>
        <p:txBody>
          <a:bodyPr vert="horz" wrap="square" lIns="0" tIns="0" rIns="0" bIns="0" numCol="1" anchor="t" anchorCtr="0" compatLnSpc="1"/>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544888" y="6365875"/>
            <a:ext cx="3683000" cy="247650"/>
          </a:xfrm>
          <a:prstGeom prst="rect">
            <a:avLst/>
          </a:prstGeom>
          <a:noFill/>
          <a:ln w="9525">
            <a:noFill/>
            <a:miter lim="800000"/>
          </a:ln>
        </p:spPr>
        <p:txBody>
          <a:bodyPr vert="horz" wrap="square" lIns="91440" tIns="45720" rIns="91440" bIns="45720" numCol="1" anchor="t" anchorCtr="0" compatLnSpc="1"/>
          <a:lstStyle>
            <a:lvl1pPr algn="ctr">
              <a:defRPr sz="750" noProof="1">
                <a:solidFill>
                  <a:schemeClr val="bg1"/>
                </a:solidFill>
                <a:latin typeface="Aharoni"/>
                <a:ea typeface="Aharoni"/>
                <a:cs typeface="Aharoni"/>
              </a:defRPr>
            </a:lvl1pPr>
          </a:lstStyle>
          <a:p>
            <a:endParaRPr lang="zh-CN" altLang="en-US"/>
          </a:p>
        </p:txBody>
      </p:sp>
      <p:sp>
        <p:nvSpPr>
          <p:cNvPr id="2" name="Rectangle 7"/>
          <p:cNvSpPr>
            <a:spLocks noGrp="1" noChangeArrowheads="1"/>
          </p:cNvSpPr>
          <p:nvPr>
            <p:ph type="title"/>
          </p:nvPr>
        </p:nvSpPr>
        <p:spPr bwMode="gray">
          <a:xfrm>
            <a:off x="300039" y="392115"/>
            <a:ext cx="8520112" cy="555625"/>
          </a:xfrm>
          <a:prstGeom prst="rect">
            <a:avLst/>
          </a:prstGeom>
          <a:noFill/>
          <a:ln w="9525">
            <a:noFill/>
            <a:miter lim="800000"/>
          </a:ln>
        </p:spPr>
        <p:txBody>
          <a:bodyPr vert="horz" wrap="square" lIns="0" tIns="45720" rIns="0" bIns="45720" numCol="1" anchor="t" anchorCtr="0" compatLnSpc="1"/>
          <a:lstStyle/>
          <a:p>
            <a:pPr lvl="0"/>
            <a:r>
              <a:rPr lang="de-DE" altLang="zh-CN" dirty="0"/>
              <a:t>Klicken Sie, um das Titelformat zu bearbeiten</a:t>
            </a:r>
          </a:p>
        </p:txBody>
      </p:sp>
      <p:sp>
        <p:nvSpPr>
          <p:cNvPr id="1031" name="Rectangle 5"/>
          <p:cNvSpPr>
            <a:spLocks noChangeArrowheads="1"/>
          </p:cNvSpPr>
          <p:nvPr/>
        </p:nvSpPr>
        <p:spPr bwMode="gray">
          <a:xfrm>
            <a:off x="8344124" y="6247329"/>
            <a:ext cx="476027" cy="423862"/>
          </a:xfrm>
          <a:prstGeom prst="rect">
            <a:avLst/>
          </a:prstGeom>
          <a:noFill/>
          <a:ln>
            <a:noFill/>
          </a:ln>
        </p:spPr>
        <p:txBody>
          <a:bodyPr/>
          <a:lstStyle/>
          <a:p>
            <a:pPr>
              <a:defRPr/>
            </a:pPr>
            <a:fld id="{1E49809C-FA3B-4F81-A692-220060C286AA}" type="slidenum">
              <a:rPr lang="de-DE" altLang="zh-CN" sz="1600" smtClean="0"/>
              <a:t>‹#›</a:t>
            </a:fld>
            <a:endParaRPr lang="de-DE" altLang="zh-CN" sz="1600" dirty="0"/>
          </a:p>
        </p:txBody>
      </p:sp>
      <p:pic>
        <p:nvPicPr>
          <p:cNvPr id="1032" name="图片 9" descr="校名.png"/>
          <p:cNvPicPr>
            <a:picLocks noChangeAspect="1"/>
          </p:cNvPicPr>
          <p:nvPr/>
        </p:nvPicPr>
        <p:blipFill>
          <a:blip r:embed="rId13"/>
          <a:srcRect/>
          <a:stretch>
            <a:fillRect/>
          </a:stretch>
        </p:blipFill>
        <p:spPr bwMode="auto">
          <a:xfrm>
            <a:off x="968375" y="6189663"/>
            <a:ext cx="1998663" cy="260350"/>
          </a:xfrm>
          <a:prstGeom prst="rect">
            <a:avLst/>
          </a:prstGeom>
          <a:noFill/>
          <a:ln w="9525">
            <a:noFill/>
            <a:miter lim="800000"/>
            <a:headEnd/>
            <a:tailEnd/>
          </a:ln>
        </p:spPr>
      </p:pic>
      <p:pic>
        <p:nvPicPr>
          <p:cNvPr id="1033" name="图片 10" descr="未命名-1.png"/>
          <p:cNvPicPr>
            <a:picLocks noChangeAspect="1"/>
          </p:cNvPicPr>
          <p:nvPr/>
        </p:nvPicPr>
        <p:blipFill>
          <a:blip r:embed="rId14"/>
          <a:srcRect/>
          <a:stretch>
            <a:fillRect/>
          </a:stretch>
        </p:blipFill>
        <p:spPr bwMode="auto">
          <a:xfrm>
            <a:off x="258763" y="6107115"/>
            <a:ext cx="552450" cy="555625"/>
          </a:xfrm>
          <a:prstGeom prst="rect">
            <a:avLst/>
          </a:prstGeom>
          <a:noFill/>
          <a:ln w="9525">
            <a:noFill/>
            <a:miter lim="800000"/>
            <a:headEnd/>
            <a:tailEnd/>
          </a:ln>
        </p:spPr>
      </p:pic>
      <p:sp>
        <p:nvSpPr>
          <p:cNvPr id="1034" name="TextBox 11"/>
          <p:cNvSpPr txBox="1">
            <a:spLocks noChangeArrowheads="1"/>
          </p:cNvSpPr>
          <p:nvPr/>
        </p:nvSpPr>
        <p:spPr bwMode="auto">
          <a:xfrm>
            <a:off x="793750" y="6486525"/>
            <a:ext cx="1898277" cy="184666"/>
          </a:xfrm>
          <a:prstGeom prst="rect">
            <a:avLst/>
          </a:prstGeom>
          <a:noFill/>
          <a:ln>
            <a:noFill/>
          </a:ln>
        </p:spPr>
        <p:txBody>
          <a:bodyPr wrap="none">
            <a:spAutoFit/>
          </a:bodyPr>
          <a:lstStyle/>
          <a:p>
            <a:r>
              <a:rPr lang="en-US" altLang="zh-CN" sz="600" b="1">
                <a:solidFill>
                  <a:srgbClr val="0256B2"/>
                </a:solidFill>
                <a:ea typeface="Estrangelo Edessa"/>
                <a:cs typeface="Estrangelo Edessa"/>
              </a:rPr>
              <a:t>University of Science and Technology of China</a:t>
            </a:r>
            <a:endParaRPr lang="zh-CN" altLang="en-US" sz="600" b="1">
              <a:solidFill>
                <a:srgbClr val="0256B2"/>
              </a:solidFill>
              <a:ea typeface="Estrangelo Edessa"/>
              <a:cs typeface="Estrangelo Edessa"/>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rtl="0" eaLnBrk="1" fontAlgn="base" hangingPunct="1">
        <a:lnSpc>
          <a:spcPct val="90000"/>
        </a:lnSpc>
        <a:spcBef>
          <a:spcPct val="0"/>
        </a:spcBef>
        <a:spcAft>
          <a:spcPct val="0"/>
        </a:spcAft>
        <a:defRPr lang="de-DE" altLang="zh-CN" sz="3000" b="1" dirty="0">
          <a:solidFill>
            <a:srgbClr val="000099"/>
          </a:solidFill>
          <a:effectLst>
            <a:outerShdw blurRad="38100" dist="38100" dir="2700000" algn="tl">
              <a:srgbClr val="000000">
                <a:alpha val="43137"/>
              </a:srgbClr>
            </a:outerShdw>
          </a:effectLst>
          <a:latin typeface="Arial Black" panose="020B0A04020102020204" pitchFamily="34" charset="0"/>
          <a:ea typeface="Aharoni"/>
          <a:cs typeface="Aharoni" pitchFamily="2" charset="-79"/>
        </a:defRPr>
      </a:lvl1pPr>
      <a:lvl2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2pPr>
      <a:lvl3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3pPr>
      <a:lvl4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4pPr>
      <a:lvl5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5pPr>
      <a:lvl6pPr marL="3429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6pPr>
      <a:lvl7pPr marL="6858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7pPr>
      <a:lvl8pPr marL="10287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8pPr>
      <a:lvl9pPr marL="13716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9pPr>
    </p:titleStyle>
    <p:bodyStyle>
      <a:lvl1pPr marL="135890" indent="-135890" algn="l" rtl="0" eaLnBrk="1" fontAlgn="base" hangingPunct="1">
        <a:spcBef>
          <a:spcPct val="0"/>
        </a:spcBef>
        <a:spcAft>
          <a:spcPct val="40000"/>
        </a:spcAft>
        <a:buBlip>
          <a:blip r:embed="rId15"/>
        </a:buBlip>
        <a:defRPr sz="1500">
          <a:solidFill>
            <a:schemeClr val="tx1"/>
          </a:solidFill>
          <a:latin typeface="+mj-lt"/>
          <a:ea typeface="Estrangelo Edessa"/>
          <a:cs typeface="Estrangelo Edessa" pitchFamily="66" charset="0"/>
        </a:defRPr>
      </a:lvl1pPr>
      <a:lvl2pPr marL="333375" indent="-196215" algn="l" rtl="0" eaLnBrk="1" fontAlgn="base" hangingPunct="1">
        <a:spcBef>
          <a:spcPct val="0"/>
        </a:spcBef>
        <a:spcAft>
          <a:spcPct val="40000"/>
        </a:spcAft>
        <a:buBlip>
          <a:blip r:embed="rId16"/>
        </a:buBlip>
        <a:defRPr>
          <a:solidFill>
            <a:schemeClr val="tx1"/>
          </a:solidFill>
          <a:latin typeface="+mj-lt"/>
          <a:ea typeface="Estrangelo Edessa"/>
          <a:cs typeface="Estrangelo Edessa" pitchFamily="66" charset="0"/>
        </a:defRPr>
      </a:lvl2pPr>
      <a:lvl3pPr marL="540385" indent="-205740"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3pPr>
      <a:lvl4pPr marL="740410"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4pPr>
      <a:lvl5pPr marL="940435"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5pPr>
      <a:lvl6pPr marL="1283335" indent="-198755" algn="l" rtl="0" eaLnBrk="1" fontAlgn="base" hangingPunct="1">
        <a:spcBef>
          <a:spcPct val="0"/>
        </a:spcBef>
        <a:spcAft>
          <a:spcPct val="40000"/>
        </a:spcAft>
        <a:buChar char="»"/>
        <a:defRPr>
          <a:solidFill>
            <a:schemeClr val="tx1"/>
          </a:solidFill>
          <a:latin typeface="+mn-lt"/>
          <a:cs typeface="+mn-cs"/>
        </a:defRPr>
      </a:lvl6pPr>
      <a:lvl7pPr marL="1626235" indent="-198755" algn="l" rtl="0" eaLnBrk="1" fontAlgn="base" hangingPunct="1">
        <a:spcBef>
          <a:spcPct val="0"/>
        </a:spcBef>
        <a:spcAft>
          <a:spcPct val="40000"/>
        </a:spcAft>
        <a:buChar char="»"/>
        <a:defRPr>
          <a:solidFill>
            <a:schemeClr val="tx1"/>
          </a:solidFill>
          <a:latin typeface="+mn-lt"/>
          <a:cs typeface="+mn-cs"/>
        </a:defRPr>
      </a:lvl7pPr>
      <a:lvl8pPr marL="1969135" indent="-198755" algn="l" rtl="0" eaLnBrk="1" fontAlgn="base" hangingPunct="1">
        <a:spcBef>
          <a:spcPct val="0"/>
        </a:spcBef>
        <a:spcAft>
          <a:spcPct val="40000"/>
        </a:spcAft>
        <a:buChar char="»"/>
        <a:defRPr>
          <a:solidFill>
            <a:schemeClr val="tx1"/>
          </a:solidFill>
          <a:latin typeface="+mn-lt"/>
          <a:cs typeface="+mn-cs"/>
        </a:defRPr>
      </a:lvl8pPr>
      <a:lvl9pPr marL="2312035" indent="-198755" algn="l" rtl="0" eaLnBrk="1" fontAlgn="base" hangingPunct="1">
        <a:spcBef>
          <a:spcPct val="0"/>
        </a:spcBef>
        <a:spcAft>
          <a:spcPct val="40000"/>
        </a:spcAft>
        <a:buChar char="»"/>
        <a:defRPr>
          <a:solidFill>
            <a:schemeClr val="tx1"/>
          </a:solidFill>
          <a:latin typeface="+mn-lt"/>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矩形 7"/>
          <p:cNvSpPr>
            <a:spLocks noChangeArrowheads="1"/>
          </p:cNvSpPr>
          <p:nvPr/>
        </p:nvSpPr>
        <p:spPr bwMode="auto">
          <a:xfrm>
            <a:off x="-3175" y="917575"/>
            <a:ext cx="9144000" cy="135117"/>
          </a:xfrm>
          <a:prstGeom prst="rect">
            <a:avLst/>
          </a:prstGeom>
          <a:gradFill flip="none" rotWithShape="1">
            <a:gsLst>
              <a:gs pos="35000">
                <a:schemeClr val="bg2">
                  <a:lumMod val="20000"/>
                  <a:lumOff val="80000"/>
                </a:schemeClr>
              </a:gs>
              <a:gs pos="0">
                <a:schemeClr val="bg2">
                  <a:lumMod val="60000"/>
                  <a:lumOff val="40000"/>
                </a:schemeClr>
              </a:gs>
              <a:gs pos="51000">
                <a:schemeClr val="bg2">
                  <a:lumMod val="20000"/>
                  <a:lumOff val="80000"/>
                </a:schemeClr>
              </a:gs>
              <a:gs pos="100000">
                <a:schemeClr val="tx2">
                  <a:lumMod val="20000"/>
                  <a:lumOff val="80000"/>
                </a:schemeClr>
              </a:gs>
            </a:gsLst>
            <a:lin ang="0" scaled="1"/>
            <a:tileRect/>
          </a:gradFill>
          <a:ln>
            <a:noFill/>
          </a:ln>
        </p:spPr>
        <p:txBody>
          <a:bodyPr wrap="none" lIns="67500" tIns="35100" rIns="67500" bIns="35100" anchor="ctr"/>
          <a:lstStyle/>
          <a:p>
            <a:pPr>
              <a:defRPr/>
            </a:pPr>
            <a:endParaRPr lang="zh-CN" altLang="en-US" sz="1350"/>
          </a:p>
        </p:txBody>
      </p:sp>
      <p:sp>
        <p:nvSpPr>
          <p:cNvPr id="1028" name="Rectangle 3"/>
          <p:cNvSpPr>
            <a:spLocks noGrp="1" noChangeArrowheads="1"/>
          </p:cNvSpPr>
          <p:nvPr>
            <p:ph type="body" idx="1"/>
          </p:nvPr>
        </p:nvSpPr>
        <p:spPr bwMode="auto">
          <a:xfrm>
            <a:off x="295276" y="1619250"/>
            <a:ext cx="8524875" cy="4313238"/>
          </a:xfrm>
          <a:prstGeom prst="rect">
            <a:avLst/>
          </a:prstGeom>
          <a:noFill/>
          <a:ln w="9525">
            <a:noFill/>
            <a:miter lim="800000"/>
          </a:ln>
        </p:spPr>
        <p:txBody>
          <a:bodyPr vert="horz" wrap="square" lIns="0" tIns="0" rIns="0" bIns="0" numCol="1" anchor="t" anchorCtr="0" compatLnSpc="1"/>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544888" y="6365875"/>
            <a:ext cx="3683000" cy="247650"/>
          </a:xfrm>
          <a:prstGeom prst="rect">
            <a:avLst/>
          </a:prstGeom>
          <a:noFill/>
          <a:ln w="9525">
            <a:noFill/>
            <a:miter lim="800000"/>
          </a:ln>
        </p:spPr>
        <p:txBody>
          <a:bodyPr vert="horz" wrap="square" lIns="91440" tIns="45720" rIns="91440" bIns="45720" numCol="1" anchor="t" anchorCtr="0" compatLnSpc="1"/>
          <a:lstStyle>
            <a:lvl1pPr algn="ctr">
              <a:defRPr sz="750" noProof="1">
                <a:solidFill>
                  <a:schemeClr val="bg1"/>
                </a:solidFill>
                <a:latin typeface="Aharoni"/>
                <a:ea typeface="Aharoni"/>
                <a:cs typeface="Aharoni"/>
              </a:defRPr>
            </a:lvl1pPr>
          </a:lstStyle>
          <a:p>
            <a:endParaRPr lang="zh-CN" altLang="en-US"/>
          </a:p>
        </p:txBody>
      </p:sp>
      <p:sp>
        <p:nvSpPr>
          <p:cNvPr id="2" name="Rectangle 7"/>
          <p:cNvSpPr>
            <a:spLocks noGrp="1" noChangeArrowheads="1"/>
          </p:cNvSpPr>
          <p:nvPr>
            <p:ph type="title"/>
          </p:nvPr>
        </p:nvSpPr>
        <p:spPr bwMode="gray">
          <a:xfrm>
            <a:off x="300039" y="392115"/>
            <a:ext cx="8520112" cy="555625"/>
          </a:xfrm>
          <a:prstGeom prst="rect">
            <a:avLst/>
          </a:prstGeom>
          <a:noFill/>
          <a:ln w="9525">
            <a:noFill/>
            <a:miter lim="800000"/>
          </a:ln>
        </p:spPr>
        <p:txBody>
          <a:bodyPr vert="horz" wrap="square" lIns="0" tIns="45720" rIns="0" bIns="45720" numCol="1" anchor="t" anchorCtr="0" compatLnSpc="1"/>
          <a:lstStyle/>
          <a:p>
            <a:pPr lvl="0"/>
            <a:r>
              <a:rPr lang="de-DE" altLang="zh-CN" dirty="0"/>
              <a:t>Klicken Sie, um das Titelformat zu bearbeiten</a:t>
            </a:r>
          </a:p>
        </p:txBody>
      </p:sp>
      <p:sp>
        <p:nvSpPr>
          <p:cNvPr id="1031" name="Rectangle 5"/>
          <p:cNvSpPr>
            <a:spLocks noChangeArrowheads="1"/>
          </p:cNvSpPr>
          <p:nvPr/>
        </p:nvSpPr>
        <p:spPr bwMode="gray">
          <a:xfrm>
            <a:off x="8344124" y="6247329"/>
            <a:ext cx="476027" cy="423862"/>
          </a:xfrm>
          <a:prstGeom prst="rect">
            <a:avLst/>
          </a:prstGeom>
          <a:noFill/>
          <a:ln>
            <a:noFill/>
          </a:ln>
        </p:spPr>
        <p:txBody>
          <a:bodyPr/>
          <a:lstStyle/>
          <a:p>
            <a:pPr>
              <a:defRPr/>
            </a:pPr>
            <a:fld id="{1E49809C-FA3B-4F81-A692-220060C286AA}" type="slidenum">
              <a:rPr lang="de-DE" altLang="zh-CN" sz="1600" smtClean="0"/>
              <a:t>‹#›</a:t>
            </a:fld>
            <a:endParaRPr lang="de-DE" altLang="zh-CN" sz="1600" dirty="0"/>
          </a:p>
        </p:txBody>
      </p:sp>
      <p:pic>
        <p:nvPicPr>
          <p:cNvPr id="1032" name="图片 9" descr="校名.png"/>
          <p:cNvPicPr>
            <a:picLocks noChangeAspect="1"/>
          </p:cNvPicPr>
          <p:nvPr/>
        </p:nvPicPr>
        <p:blipFill>
          <a:blip r:embed="rId13"/>
          <a:srcRect/>
          <a:stretch>
            <a:fillRect/>
          </a:stretch>
        </p:blipFill>
        <p:spPr bwMode="auto">
          <a:xfrm>
            <a:off x="968375" y="6189663"/>
            <a:ext cx="1998663" cy="260350"/>
          </a:xfrm>
          <a:prstGeom prst="rect">
            <a:avLst/>
          </a:prstGeom>
          <a:noFill/>
          <a:ln w="9525">
            <a:noFill/>
            <a:miter lim="800000"/>
            <a:headEnd/>
            <a:tailEnd/>
          </a:ln>
        </p:spPr>
      </p:pic>
      <p:pic>
        <p:nvPicPr>
          <p:cNvPr id="1033" name="图片 10" descr="未命名-1.png"/>
          <p:cNvPicPr>
            <a:picLocks noChangeAspect="1"/>
          </p:cNvPicPr>
          <p:nvPr/>
        </p:nvPicPr>
        <p:blipFill>
          <a:blip r:embed="rId14"/>
          <a:srcRect/>
          <a:stretch>
            <a:fillRect/>
          </a:stretch>
        </p:blipFill>
        <p:spPr bwMode="auto">
          <a:xfrm>
            <a:off x="258763" y="6107115"/>
            <a:ext cx="552450" cy="555625"/>
          </a:xfrm>
          <a:prstGeom prst="rect">
            <a:avLst/>
          </a:prstGeom>
          <a:noFill/>
          <a:ln w="9525">
            <a:noFill/>
            <a:miter lim="800000"/>
            <a:headEnd/>
            <a:tailEnd/>
          </a:ln>
        </p:spPr>
      </p:pic>
      <p:sp>
        <p:nvSpPr>
          <p:cNvPr id="1034" name="TextBox 11"/>
          <p:cNvSpPr txBox="1">
            <a:spLocks noChangeArrowheads="1"/>
          </p:cNvSpPr>
          <p:nvPr/>
        </p:nvSpPr>
        <p:spPr bwMode="auto">
          <a:xfrm>
            <a:off x="793750" y="6486525"/>
            <a:ext cx="1898277" cy="184666"/>
          </a:xfrm>
          <a:prstGeom prst="rect">
            <a:avLst/>
          </a:prstGeom>
          <a:noFill/>
          <a:ln>
            <a:noFill/>
          </a:ln>
        </p:spPr>
        <p:txBody>
          <a:bodyPr wrap="none">
            <a:spAutoFit/>
          </a:bodyPr>
          <a:lstStyle/>
          <a:p>
            <a:r>
              <a:rPr lang="en-US" altLang="zh-CN" sz="600" b="1">
                <a:solidFill>
                  <a:srgbClr val="0256B2"/>
                </a:solidFill>
                <a:ea typeface="Estrangelo Edessa"/>
                <a:cs typeface="Estrangelo Edessa"/>
              </a:rPr>
              <a:t>University of Science and Technology of China</a:t>
            </a:r>
            <a:endParaRPr lang="zh-CN" altLang="en-US" sz="600" b="1">
              <a:solidFill>
                <a:srgbClr val="0256B2"/>
              </a:solidFill>
              <a:ea typeface="Estrangelo Edessa"/>
              <a:cs typeface="Estrangelo Edessa"/>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rtl="0" eaLnBrk="1" fontAlgn="base" hangingPunct="1">
        <a:lnSpc>
          <a:spcPct val="90000"/>
        </a:lnSpc>
        <a:spcBef>
          <a:spcPct val="0"/>
        </a:spcBef>
        <a:spcAft>
          <a:spcPct val="0"/>
        </a:spcAft>
        <a:defRPr lang="de-DE" altLang="zh-CN" sz="3000" b="1" dirty="0">
          <a:solidFill>
            <a:srgbClr val="000099"/>
          </a:solidFill>
          <a:effectLst>
            <a:outerShdw blurRad="38100" dist="38100" dir="2700000" algn="tl">
              <a:srgbClr val="000000">
                <a:alpha val="43137"/>
              </a:srgbClr>
            </a:outerShdw>
          </a:effectLst>
          <a:latin typeface="Arial Black" panose="020B0A04020102020204" pitchFamily="34" charset="0"/>
          <a:ea typeface="Aharoni"/>
          <a:cs typeface="Aharoni" pitchFamily="2" charset="-79"/>
        </a:defRPr>
      </a:lvl1pPr>
      <a:lvl2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2pPr>
      <a:lvl3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3pPr>
      <a:lvl4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4pPr>
      <a:lvl5pPr algn="l" rtl="0" eaLnBrk="1" fontAlgn="base" hangingPunct="1">
        <a:lnSpc>
          <a:spcPct val="90000"/>
        </a:lnSpc>
        <a:spcBef>
          <a:spcPct val="0"/>
        </a:spcBef>
        <a:spcAft>
          <a:spcPct val="0"/>
        </a:spcAft>
        <a:defRPr sz="3000" b="1">
          <a:solidFill>
            <a:srgbClr val="000099"/>
          </a:solidFill>
          <a:latin typeface="Arial Black" panose="020B0A04020102020204" pitchFamily="34" charset="0"/>
          <a:ea typeface="Aharoni"/>
          <a:cs typeface="Aharoni" pitchFamily="2" charset="-79"/>
        </a:defRPr>
      </a:lvl5pPr>
      <a:lvl6pPr marL="3429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6pPr>
      <a:lvl7pPr marL="6858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7pPr>
      <a:lvl8pPr marL="10287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8pPr>
      <a:lvl9pPr marL="1371600" algn="l" rtl="0" eaLnBrk="1" fontAlgn="base" hangingPunct="1">
        <a:lnSpc>
          <a:spcPct val="90000"/>
        </a:lnSpc>
        <a:spcBef>
          <a:spcPct val="0"/>
        </a:spcBef>
        <a:spcAft>
          <a:spcPct val="0"/>
        </a:spcAft>
        <a:defRPr sz="1950" b="1">
          <a:solidFill>
            <a:schemeClr val="bg1"/>
          </a:solidFill>
          <a:latin typeface="Arial" panose="020B0604020202020204" pitchFamily="34" charset="0"/>
          <a:cs typeface="Arial" panose="020B0604020202020204" pitchFamily="34" charset="0"/>
        </a:defRPr>
      </a:lvl9pPr>
    </p:titleStyle>
    <p:bodyStyle>
      <a:lvl1pPr marL="135890" indent="-135890" algn="l" rtl="0" eaLnBrk="1" fontAlgn="base" hangingPunct="1">
        <a:spcBef>
          <a:spcPct val="0"/>
        </a:spcBef>
        <a:spcAft>
          <a:spcPct val="40000"/>
        </a:spcAft>
        <a:buBlip>
          <a:blip r:embed="rId15"/>
        </a:buBlip>
        <a:defRPr sz="1500">
          <a:solidFill>
            <a:schemeClr val="tx1"/>
          </a:solidFill>
          <a:latin typeface="+mj-lt"/>
          <a:ea typeface="Estrangelo Edessa"/>
          <a:cs typeface="Estrangelo Edessa" pitchFamily="66" charset="0"/>
        </a:defRPr>
      </a:lvl1pPr>
      <a:lvl2pPr marL="333375" indent="-196215" algn="l" rtl="0" eaLnBrk="1" fontAlgn="base" hangingPunct="1">
        <a:spcBef>
          <a:spcPct val="0"/>
        </a:spcBef>
        <a:spcAft>
          <a:spcPct val="40000"/>
        </a:spcAft>
        <a:buBlip>
          <a:blip r:embed="rId16"/>
        </a:buBlip>
        <a:defRPr>
          <a:solidFill>
            <a:schemeClr val="tx1"/>
          </a:solidFill>
          <a:latin typeface="+mj-lt"/>
          <a:ea typeface="Estrangelo Edessa"/>
          <a:cs typeface="Estrangelo Edessa" pitchFamily="66" charset="0"/>
        </a:defRPr>
      </a:lvl2pPr>
      <a:lvl3pPr marL="540385" indent="-205740"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3pPr>
      <a:lvl4pPr marL="740410"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4pPr>
      <a:lvl5pPr marL="940435" indent="-198755" algn="l" rtl="0" eaLnBrk="1" fontAlgn="base" hangingPunct="1">
        <a:spcBef>
          <a:spcPct val="0"/>
        </a:spcBef>
        <a:spcAft>
          <a:spcPct val="40000"/>
        </a:spcAft>
        <a:buChar char="»"/>
        <a:defRPr>
          <a:solidFill>
            <a:schemeClr val="tx1"/>
          </a:solidFill>
          <a:latin typeface="+mj-lt"/>
          <a:ea typeface="Estrangelo Edessa"/>
          <a:cs typeface="Estrangelo Edessa" pitchFamily="66" charset="0"/>
        </a:defRPr>
      </a:lvl5pPr>
      <a:lvl6pPr marL="1283335" indent="-198755" algn="l" rtl="0" eaLnBrk="1" fontAlgn="base" hangingPunct="1">
        <a:spcBef>
          <a:spcPct val="0"/>
        </a:spcBef>
        <a:spcAft>
          <a:spcPct val="40000"/>
        </a:spcAft>
        <a:buChar char="»"/>
        <a:defRPr>
          <a:solidFill>
            <a:schemeClr val="tx1"/>
          </a:solidFill>
          <a:latin typeface="+mn-lt"/>
          <a:cs typeface="+mn-cs"/>
        </a:defRPr>
      </a:lvl6pPr>
      <a:lvl7pPr marL="1626235" indent="-198755" algn="l" rtl="0" eaLnBrk="1" fontAlgn="base" hangingPunct="1">
        <a:spcBef>
          <a:spcPct val="0"/>
        </a:spcBef>
        <a:spcAft>
          <a:spcPct val="40000"/>
        </a:spcAft>
        <a:buChar char="»"/>
        <a:defRPr>
          <a:solidFill>
            <a:schemeClr val="tx1"/>
          </a:solidFill>
          <a:latin typeface="+mn-lt"/>
          <a:cs typeface="+mn-cs"/>
        </a:defRPr>
      </a:lvl7pPr>
      <a:lvl8pPr marL="1969135" indent="-198755" algn="l" rtl="0" eaLnBrk="1" fontAlgn="base" hangingPunct="1">
        <a:spcBef>
          <a:spcPct val="0"/>
        </a:spcBef>
        <a:spcAft>
          <a:spcPct val="40000"/>
        </a:spcAft>
        <a:buChar char="»"/>
        <a:defRPr>
          <a:solidFill>
            <a:schemeClr val="tx1"/>
          </a:solidFill>
          <a:latin typeface="+mn-lt"/>
          <a:cs typeface="+mn-cs"/>
        </a:defRPr>
      </a:lvl8pPr>
      <a:lvl9pPr marL="2312035" indent="-198755" algn="l" rtl="0" eaLnBrk="1" fontAlgn="base" hangingPunct="1">
        <a:spcBef>
          <a:spcPct val="0"/>
        </a:spcBef>
        <a:spcAft>
          <a:spcPct val="40000"/>
        </a:spcAft>
        <a:buChar char="»"/>
        <a:defRPr>
          <a:solidFill>
            <a:schemeClr val="tx1"/>
          </a:solidFill>
          <a:latin typeface="+mn-lt"/>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2.emf"/><Relationship Id="rId7" Type="http://schemas.openxmlformats.org/officeDocument/2006/relationships/oleObject" Target="../embeddings/oleObject14.bin"/><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6.emf"/><Relationship Id="rId4" Type="http://schemas.openxmlformats.org/officeDocument/2006/relationships/oleObject" Target="../embeddings/oleObject13.bin"/><Relationship Id="rId9" Type="http://schemas.openxmlformats.org/officeDocument/2006/relationships/oleObject" Target="../embeddings/oleObject15.bin"/></Relationships>
</file>

<file path=ppt/slides/_rels/slide1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8.emf"/><Relationship Id="rId5" Type="http://schemas.openxmlformats.org/officeDocument/2006/relationships/oleObject" Target="../embeddings/oleObject17.bin"/><Relationship Id="rId4" Type="http://schemas.openxmlformats.org/officeDocument/2006/relationships/image" Target="../media/image27.emf"/><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oleObject" Target="../embeddings/oleObject19.bin"/><Relationship Id="rId7" Type="http://schemas.openxmlformats.org/officeDocument/2006/relationships/oleObject" Target="../embeddings/oleObject20.bin"/><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notesSlide" Target="../notesSlides/notesSlide14.xml"/><Relationship Id="rId7" Type="http://schemas.openxmlformats.org/officeDocument/2006/relationships/image" Target="../media/image36.emf"/><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oleObject" Target="../embeddings/oleObject22.bin"/><Relationship Id="rId5" Type="http://schemas.openxmlformats.org/officeDocument/2006/relationships/image" Target="../media/image35.emf"/><Relationship Id="rId4" Type="http://schemas.openxmlformats.org/officeDocument/2006/relationships/oleObject" Target="../embeddings/oleObject21.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oleObject" Target="../embeddings/oleObject24.bin"/><Relationship Id="rId5" Type="http://schemas.openxmlformats.org/officeDocument/2006/relationships/image" Target="../media/image39.png"/><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2.emf"/><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oleObject" Target="../embeddings/oleObject26.bin"/><Relationship Id="rId5" Type="http://schemas.openxmlformats.org/officeDocument/2006/relationships/image" Target="../media/image41.emf"/><Relationship Id="rId4" Type="http://schemas.openxmlformats.org/officeDocument/2006/relationships/oleObject" Target="../embeddings/oleObject25.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7.emf"/><Relationship Id="rId5" Type="http://schemas.openxmlformats.org/officeDocument/2006/relationships/oleObject" Target="../embeddings/oleObject29.bin"/><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9.emf"/><Relationship Id="rId4" Type="http://schemas.openxmlformats.org/officeDocument/2006/relationships/oleObject" Target="../embeddings/oleObject30.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0.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2.emf"/><Relationship Id="rId5" Type="http://schemas.openxmlformats.org/officeDocument/2006/relationships/oleObject" Target="../embeddings/oleObject33.bin"/><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3.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tags" Target="../tags/tag11.xml"/><Relationship Id="rId7" Type="http://schemas.openxmlformats.org/officeDocument/2006/relationships/notesSlide" Target="../notesSlides/notesSlide2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90.xml"/><Relationship Id="rId11" Type="http://schemas.openxmlformats.org/officeDocument/2006/relationships/image" Target="../media/image55.emf"/><Relationship Id="rId5" Type="http://schemas.openxmlformats.org/officeDocument/2006/relationships/tags" Target="../tags/tag13.xml"/><Relationship Id="rId10" Type="http://schemas.openxmlformats.org/officeDocument/2006/relationships/oleObject" Target="../embeddings/oleObject36.bin"/><Relationship Id="rId4" Type="http://schemas.openxmlformats.org/officeDocument/2006/relationships/tags" Target="../tags/tag12.xml"/><Relationship Id="rId9" Type="http://schemas.openxmlformats.org/officeDocument/2006/relationships/image" Target="../media/image54.emf"/></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emf"/><Relationship Id="rId11" Type="http://schemas.openxmlformats.org/officeDocument/2006/relationships/image" Target="../media/image10.png"/><Relationship Id="rId5" Type="http://schemas.openxmlformats.org/officeDocument/2006/relationships/oleObject" Target="../embeddings/oleObject2.bin"/><Relationship Id="rId10" Type="http://schemas.openxmlformats.org/officeDocument/2006/relationships/image" Target="../media/image9.emf"/><Relationship Id="rId4" Type="http://schemas.openxmlformats.org/officeDocument/2006/relationships/image" Target="../media/image6.emf"/><Relationship Id="rId9"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xml"/><Relationship Id="rId7"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5" Type="http://schemas.openxmlformats.org/officeDocument/2006/relationships/slideLayout" Target="../slideLayouts/slideLayout79.xml"/><Relationship Id="rId4"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57.xml"/><Relationship Id="rId7" Type="http://schemas.openxmlformats.org/officeDocument/2006/relationships/oleObject" Target="../embeddings/oleObject7.bin"/><Relationship Id="rId12" Type="http://schemas.openxmlformats.org/officeDocument/2006/relationships/image" Target="../media/image17.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4.e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16.emf"/><Relationship Id="rId4" Type="http://schemas.openxmlformats.org/officeDocument/2006/relationships/notesSlide" Target="../notesSlides/notesSlide8.xml"/><Relationship Id="rId9"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19.emf"/><Relationship Id="rId5" Type="http://schemas.openxmlformats.org/officeDocument/2006/relationships/oleObject" Target="../embeddings/oleObject11.bin"/><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70264" y="2374026"/>
            <a:ext cx="6929852" cy="1263050"/>
          </a:xfrm>
        </p:spPr>
        <p:txBody>
          <a:bodyPr/>
          <a:lstStyle/>
          <a:p>
            <a:pPr algn="ctr"/>
            <a:r>
              <a:rPr lang="zh-CN" altLang="en-US" sz="4000" dirty="0"/>
              <a:t>基于</a:t>
            </a:r>
            <a:r>
              <a:rPr lang="en-US" altLang="zh-CN" sz="4000" dirty="0"/>
              <a:t>180 nm CMOS</a:t>
            </a:r>
            <a:r>
              <a:rPr lang="zh-CN" altLang="en-US" sz="4000" dirty="0"/>
              <a:t>工艺的</a:t>
            </a:r>
            <a:br>
              <a:rPr lang="en-US" altLang="zh-CN" sz="4000" dirty="0"/>
            </a:br>
            <a:r>
              <a:rPr lang="zh-CN" altLang="en-US" sz="4000" dirty="0"/>
              <a:t>无源内插型</a:t>
            </a:r>
            <a:r>
              <a:rPr lang="en-US" altLang="zh-CN" sz="4000" dirty="0"/>
              <a:t>TDC ASIC</a:t>
            </a:r>
            <a:r>
              <a:rPr lang="zh-CN" altLang="en-US" sz="4000" dirty="0"/>
              <a:t>研究</a:t>
            </a:r>
          </a:p>
        </p:txBody>
      </p:sp>
      <p:sp>
        <p:nvSpPr>
          <p:cNvPr id="7" name="副标题 2"/>
          <p:cNvSpPr>
            <a:spLocks noGrp="1"/>
          </p:cNvSpPr>
          <p:nvPr>
            <p:ph type="subTitle" idx="1"/>
          </p:nvPr>
        </p:nvSpPr>
        <p:spPr>
          <a:xfrm>
            <a:off x="685800" y="3908425"/>
            <a:ext cx="7772400" cy="889000"/>
          </a:xfrm>
        </p:spPr>
        <p:txBody>
          <a:bodyPr/>
          <a:lstStyle/>
          <a:p>
            <a:pPr marR="0" algn="ctr"/>
            <a:r>
              <a:rPr lang="zh-CN" altLang="en-US" sz="2400" dirty="0">
                <a:solidFill>
                  <a:schemeClr val="tx1"/>
                </a:solidFill>
              </a:rPr>
              <a:t>赵俊博、赵雷、秦家军、李嘉铭、李荘</a:t>
            </a:r>
            <a:endParaRPr lang="en-US" altLang="zh-CN" sz="2400" dirty="0">
              <a:solidFill>
                <a:schemeClr val="tx1"/>
              </a:solidFill>
            </a:endParaRPr>
          </a:p>
          <a:p>
            <a:pPr marR="0" algn="ctr"/>
            <a:r>
              <a:rPr lang="en-US" altLang="zh-CN" sz="2400" dirty="0">
                <a:solidFill>
                  <a:schemeClr val="tx1"/>
                </a:solidFill>
              </a:rPr>
              <a:t>2025-7-17</a:t>
            </a:r>
            <a:endParaRPr lang="zh-CN" altLang="en-US" sz="2400" dirty="0">
              <a:solidFill>
                <a:schemeClr val="tx1"/>
              </a:solidFill>
            </a:endParaRPr>
          </a:p>
        </p:txBody>
      </p:sp>
      <p:sp>
        <p:nvSpPr>
          <p:cNvPr id="8" name="矩形 7"/>
          <p:cNvSpPr/>
          <p:nvPr/>
        </p:nvSpPr>
        <p:spPr>
          <a:xfrm>
            <a:off x="2195513" y="5084763"/>
            <a:ext cx="4572000" cy="646112"/>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核探测与核电子学国家重点实验室</a:t>
            </a:r>
            <a:endParaRPr kumimoji="0" lang="en-US" altLang="zh-CN"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中国科学技术大学</a:t>
            </a:r>
            <a:endParaRPr kumimoji="0" lang="en-US" altLang="zh-CN"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TDC</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ASIC </a:t>
            </a:r>
            <a:r>
              <a:rPr lang="zh-CN" altLang="en-US" dirty="0">
                <a:latin typeface="微软雅黑" panose="020B0503020204020204" pitchFamily="34" charset="-122"/>
                <a:ea typeface="微软雅黑" panose="020B0503020204020204" pitchFamily="34" charset="-122"/>
              </a:rPr>
              <a:t>设计</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整体结构</a:t>
            </a:r>
          </a:p>
        </p:txBody>
      </p:sp>
      <p:sp>
        <p:nvSpPr>
          <p:cNvPr id="10" name="矩形 9"/>
          <p:cNvSpPr/>
          <p:nvPr/>
        </p:nvSpPr>
        <p:spPr>
          <a:xfrm>
            <a:off x="7058660" y="1651635"/>
            <a:ext cx="2142490" cy="1137285"/>
          </a:xfrm>
          <a:prstGeom prst="rect">
            <a:avLst/>
          </a:prstGeom>
        </p:spPr>
        <p:txBody>
          <a:bodyPr wrap="square">
            <a:noAutofit/>
          </a:bodyPr>
          <a:lstStyle/>
          <a:p>
            <a:pPr algn="ctr">
              <a:lnSpc>
                <a:spcPct val="150000"/>
              </a:lnSpc>
              <a:spcAft>
                <a:spcPts val="1400"/>
              </a:spcAft>
            </a:pPr>
            <a:r>
              <a:rPr lang="en-US" altLang="zh-CN" dirty="0">
                <a:latin typeface="Times New Roman" panose="02020603050405020304" pitchFamily="18" charset="0"/>
                <a:ea typeface="黑体" panose="02010609060101010101" pitchFamily="49" charset="-122"/>
                <a:cs typeface="Times New Roman" panose="02020603050405020304" pitchFamily="18" charset="0"/>
              </a:rPr>
              <a:t>TDC</a:t>
            </a:r>
            <a:r>
              <a:rPr lang="zh-CN" altLang="en-US" dirty="0">
                <a:latin typeface="黑体" panose="02010609060101010101" pitchFamily="49" charset="-122"/>
                <a:ea typeface="黑体" panose="02010609060101010101" pitchFamily="49" charset="-122"/>
              </a:rPr>
              <a:t>整体示意图</a:t>
            </a:r>
          </a:p>
          <a:p>
            <a:pPr algn="ctr">
              <a:lnSpc>
                <a:spcPct val="150000"/>
              </a:lnSpc>
              <a:spcAft>
                <a:spcPts val="1400"/>
              </a:spcAft>
            </a:pPr>
            <a:r>
              <a:rPr lang="zh-CN" altLang="en-US" sz="1400" dirty="0">
                <a:sym typeface="+mn-ea"/>
              </a:rPr>
              <a:t>采用粗细结合的技术路线</a:t>
            </a:r>
            <a:endParaRPr lang="en-US" altLang="zh-CN" sz="1400" dirty="0"/>
          </a:p>
          <a:p>
            <a:pPr algn="ctr">
              <a:lnSpc>
                <a:spcPct val="150000"/>
              </a:lnSpc>
              <a:spcAft>
                <a:spcPts val="1400"/>
              </a:spcAft>
            </a:pPr>
            <a:endParaRPr lang="zh-CN" altLang="en-US" dirty="0">
              <a:latin typeface="黑体" panose="02010609060101010101" pitchFamily="49" charset="-122"/>
              <a:ea typeface="黑体" panose="02010609060101010101" pitchFamily="49" charset="-122"/>
            </a:endParaRPr>
          </a:p>
          <a:p>
            <a:pPr algn="ctr">
              <a:lnSpc>
                <a:spcPct val="150000"/>
              </a:lnSpc>
              <a:spcAft>
                <a:spcPts val="1400"/>
              </a:spcAft>
            </a:pPr>
            <a:endParaRPr lang="en-US" altLang="zh-CN" dirty="0">
              <a:latin typeface="黑体" panose="02010609060101010101" pitchFamily="49" charset="-122"/>
              <a:ea typeface="黑体" panose="02010609060101010101" pitchFamily="49" charset="-122"/>
            </a:endParaRPr>
          </a:p>
        </p:txBody>
      </p:sp>
      <p:graphicFrame>
        <p:nvGraphicFramePr>
          <p:cNvPr id="4" name="对象 3"/>
          <p:cNvGraphicFramePr/>
          <p:nvPr/>
        </p:nvGraphicFramePr>
        <p:xfrm>
          <a:off x="81915" y="1045845"/>
          <a:ext cx="7823200" cy="3378835"/>
        </p:xfrm>
        <a:graphic>
          <a:graphicData uri="http://schemas.openxmlformats.org/presentationml/2006/ole">
            <mc:AlternateContent xmlns:mc="http://schemas.openxmlformats.org/markup-compatibility/2006">
              <mc:Choice xmlns:v="urn:schemas-microsoft-com:vml" Requires="v">
                <p:oleObj r:id="rId3" imgW="7597140" imgH="3258820" progId="Visio.Drawing.15">
                  <p:embed/>
                </p:oleObj>
              </mc:Choice>
              <mc:Fallback>
                <p:oleObj r:id="rId3" imgW="7597140" imgH="3258820" progId="Visio.Drawing.15">
                  <p:embed/>
                  <p:pic>
                    <p:nvPicPr>
                      <p:cNvPr id="0" name="图片 7"/>
                      <p:cNvPicPr/>
                      <p:nvPr/>
                    </p:nvPicPr>
                    <p:blipFill>
                      <a:blip r:embed="rId4"/>
                      <a:stretch>
                        <a:fillRect/>
                      </a:stretch>
                    </p:blipFill>
                    <p:spPr>
                      <a:xfrm>
                        <a:off x="81915" y="1045845"/>
                        <a:ext cx="7823200" cy="3378835"/>
                      </a:xfrm>
                      <a:prstGeom prst="rect">
                        <a:avLst/>
                      </a:prstGeom>
                    </p:spPr>
                  </p:pic>
                </p:oleObj>
              </mc:Fallback>
            </mc:AlternateContent>
          </a:graphicData>
        </a:graphic>
      </p:graphicFrame>
      <p:sp>
        <p:nvSpPr>
          <p:cNvPr id="11" name="文本框 10"/>
          <p:cNvSpPr txBox="1"/>
          <p:nvPr/>
        </p:nvSpPr>
        <p:spPr>
          <a:xfrm>
            <a:off x="0" y="4469765"/>
            <a:ext cx="1899920" cy="1521460"/>
          </a:xfrm>
          <a:prstGeom prst="rect">
            <a:avLst/>
          </a:prstGeom>
          <a:noFill/>
        </p:spPr>
        <p:txBody>
          <a:bodyPr wrap="square" rtlCol="0">
            <a:noAutofit/>
          </a:bodyPr>
          <a:lstStyle/>
          <a:p>
            <a:pPr marL="285750" indent="-285750">
              <a:buFont typeface="Arial" panose="020B0604020202020204" pitchFamily="34" charset="0"/>
              <a:buChar char="•"/>
            </a:pPr>
            <a:r>
              <a:rPr lang="zh-CN" altLang="en-US" dirty="0">
                <a:latin typeface="黑体" panose="02010609060101010101" pitchFamily="49" charset="-122"/>
                <a:ea typeface="黑体" panose="02010609060101010101" pitchFamily="49" charset="-122"/>
              </a:rPr>
              <a:t>系统时钟产生</a:t>
            </a:r>
          </a:p>
          <a:p>
            <a:pPr marL="742950" lvl="1" indent="-285750">
              <a:buFont typeface="Arial" panose="020B0604020202020204" pitchFamily="34" charset="0"/>
              <a:buChar char="•"/>
            </a:pPr>
            <a:r>
              <a:rPr lang="en-US" altLang="zh-CN" dirty="0">
                <a:solidFill>
                  <a:schemeClr val="tx1"/>
                </a:solidFill>
                <a:latin typeface="黑体" panose="02010609060101010101" pitchFamily="49" charset="-122"/>
                <a:ea typeface="黑体" panose="02010609060101010101" pitchFamily="49" charset="-122"/>
              </a:rPr>
              <a:t>PLL</a:t>
            </a:r>
            <a:r>
              <a:rPr lang="zh-CN" altLang="en-US" dirty="0">
                <a:solidFill>
                  <a:schemeClr val="tx1"/>
                </a:solidFill>
                <a:latin typeface="黑体" panose="02010609060101010101" pitchFamily="49" charset="-122"/>
                <a:ea typeface="黑体" panose="02010609060101010101" pitchFamily="49" charset="-122"/>
              </a:rPr>
              <a:t>倍频</a:t>
            </a:r>
          </a:p>
          <a:p>
            <a:pPr marL="742950" lvl="1" indent="-285750">
              <a:buFont typeface="Arial" panose="020B0604020202020204" pitchFamily="34" charset="0"/>
              <a:buChar char="•"/>
            </a:pPr>
            <a:r>
              <a:rPr lang="zh-CN" altLang="en-US" dirty="0">
                <a:solidFill>
                  <a:schemeClr val="tx1"/>
                </a:solidFill>
                <a:latin typeface="黑体" panose="02010609060101010101" pitchFamily="49" charset="-122"/>
                <a:ea typeface="黑体" panose="02010609060101010101" pitchFamily="49" charset="-122"/>
              </a:rPr>
              <a:t>片外时钟</a:t>
            </a:r>
          </a:p>
          <a:p>
            <a:pPr marL="285750" lvl="0" indent="-285750">
              <a:buFont typeface="Arial" panose="020B0604020202020204" pitchFamily="34" charset="0"/>
              <a:buChar char="•"/>
            </a:pPr>
            <a:r>
              <a:rPr lang="zh-CN" altLang="en-US" dirty="0">
                <a:solidFill>
                  <a:schemeClr val="tx1"/>
                </a:solidFill>
                <a:latin typeface="黑体" panose="02010609060101010101" pitchFamily="49" charset="-122"/>
                <a:ea typeface="黑体" panose="02010609060101010101" pitchFamily="49" charset="-122"/>
              </a:rPr>
              <a:t>系统时钟驱动粗计数器</a:t>
            </a:r>
            <a:endParaRPr lang="en-US" altLang="zh-CN" dirty="0">
              <a:solidFill>
                <a:schemeClr val="tx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endParaRPr lang="en-US" altLang="zh-CN" dirty="0"/>
          </a:p>
          <a:p>
            <a:pPr marL="742950" lvl="1" indent="-285750">
              <a:buFont typeface="Arial" panose="020B0604020202020204" pitchFamily="34" charset="0"/>
              <a:buChar char="•"/>
            </a:pPr>
            <a:endParaRPr lang="en-US" altLang="zh-CN" dirty="0"/>
          </a:p>
        </p:txBody>
      </p:sp>
      <p:sp>
        <p:nvSpPr>
          <p:cNvPr id="12" name="文本框 11"/>
          <p:cNvSpPr txBox="1"/>
          <p:nvPr/>
        </p:nvSpPr>
        <p:spPr>
          <a:xfrm>
            <a:off x="2315210" y="4469765"/>
            <a:ext cx="4006215" cy="1664335"/>
          </a:xfrm>
          <a:prstGeom prst="rect">
            <a:avLst/>
          </a:prstGeom>
          <a:noFill/>
        </p:spPr>
        <p:txBody>
          <a:bodyPr wrap="square" rtlCol="0">
            <a:noAutofit/>
          </a:bodyPr>
          <a:lstStyle/>
          <a:p>
            <a:pPr marL="285750" indent="-285750">
              <a:buFont typeface="Arial" panose="020B0604020202020204" pitchFamily="34" charset="0"/>
              <a:buChar char="•"/>
            </a:pPr>
            <a:r>
              <a:rPr lang="en-US" altLang="zh-CN" dirty="0">
                <a:latin typeface="黑体" panose="02010609060101010101" pitchFamily="49" charset="-122"/>
                <a:ea typeface="黑体" panose="02010609060101010101" pitchFamily="49" charset="-122"/>
                <a:cs typeface="Times New Roman" panose="02020603050405020304" pitchFamily="18" charset="0"/>
                <a:sym typeface="+mn-ea"/>
              </a:rPr>
              <a:t>DLL</a:t>
            </a: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及无源内插</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延迟链将</a:t>
            </a:r>
            <a:r>
              <a:rPr lang="zh-CN" altLang="en-US" dirty="0" err="1">
                <a:latin typeface="黑体" panose="02010609060101010101" pitchFamily="49" charset="-122"/>
                <a:ea typeface="黑体" panose="02010609060101010101" pitchFamily="49" charset="-122"/>
                <a:cs typeface="Times New Roman" panose="02020603050405020304" pitchFamily="18" charset="0"/>
                <a:sym typeface="+mn-ea"/>
              </a:rPr>
              <a:t>系统</a:t>
            </a: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时钟分相</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无源电阻将时钟分相内插</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时间量化电路：</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锁存粗计数值和</a:t>
            </a:r>
            <a:r>
              <a:rPr lang="zh-CN" dirty="0">
                <a:latin typeface="黑体" panose="02010609060101010101" pitchFamily="49" charset="-122"/>
                <a:ea typeface="黑体" panose="02010609060101010101" pitchFamily="49" charset="-122"/>
                <a:cs typeface="Times New Roman" panose="02020603050405020304" pitchFamily="18" charset="0"/>
                <a:sym typeface="+mn-ea"/>
              </a:rPr>
              <a:t>内插时钟状态</a:t>
            </a:r>
          </a:p>
          <a:p>
            <a:pPr marL="742950" lvl="1" indent="-285750">
              <a:buFont typeface="Arial" panose="020B0604020202020204" pitchFamily="34" charset="0"/>
              <a:buChar char="•"/>
            </a:pP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集成</a:t>
            </a:r>
            <a:r>
              <a:rPr lang="en-US" altLang="zh-CN" dirty="0">
                <a:latin typeface="黑体" panose="02010609060101010101" pitchFamily="49" charset="-122"/>
                <a:ea typeface="黑体" panose="02010609060101010101" pitchFamily="49" charset="-122"/>
                <a:cs typeface="Times New Roman" panose="02020603050405020304" pitchFamily="18" charset="0"/>
                <a:sym typeface="+mn-ea"/>
              </a:rPr>
              <a:t>8</a:t>
            </a: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通道</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Arial" panose="020B0604020202020204" pitchFamily="34" charset="0"/>
              <a:buChar char="•"/>
            </a:pPr>
            <a:endParaRPr lang="en-US" altLang="zh-CN" dirty="0"/>
          </a:p>
          <a:p>
            <a:pPr marL="742950" lvl="1" indent="-285750">
              <a:buFont typeface="Arial" panose="020B0604020202020204" pitchFamily="34" charset="0"/>
              <a:buChar char="•"/>
            </a:pPr>
            <a:endParaRPr lang="en-US" altLang="zh-CN" dirty="0"/>
          </a:p>
        </p:txBody>
      </p:sp>
      <p:sp>
        <p:nvSpPr>
          <p:cNvPr id="13" name="文本框 12"/>
          <p:cNvSpPr txBox="1"/>
          <p:nvPr/>
        </p:nvSpPr>
        <p:spPr>
          <a:xfrm>
            <a:off x="6003925" y="4469765"/>
            <a:ext cx="2756535" cy="778510"/>
          </a:xfrm>
          <a:prstGeom prst="rect">
            <a:avLst/>
          </a:prstGeom>
          <a:noFill/>
        </p:spPr>
        <p:txBody>
          <a:bodyPr wrap="square" rtlCol="0">
            <a:noAutofit/>
          </a:bodyPr>
          <a:lstStyle/>
          <a:p>
            <a:pPr marL="285750" indent="-285750">
              <a:buFont typeface="Arial" panose="020B0604020202020204" pitchFamily="34" charset="0"/>
              <a:buChar char="•"/>
            </a:pPr>
            <a:r>
              <a:rPr lang="en-US" altLang="zh-CN" dirty="0">
                <a:latin typeface="黑体" panose="02010609060101010101" pitchFamily="49" charset="-122"/>
                <a:ea typeface="黑体" panose="02010609060101010101" pitchFamily="49" charset="-122"/>
              </a:rPr>
              <a:t>8</a:t>
            </a:r>
            <a:r>
              <a:rPr lang="zh-CN" altLang="en-US" dirty="0">
                <a:latin typeface="黑体" panose="02010609060101010101" pitchFamily="49" charset="-122"/>
                <a:ea typeface="黑体" panose="02010609060101010101" pitchFamily="49" charset="-122"/>
              </a:rPr>
              <a:t>通道数据汇总，编码</a:t>
            </a:r>
          </a:p>
          <a:p>
            <a:pPr marL="285750" indent="-285750">
              <a:buFont typeface="Arial" panose="020B0604020202020204" pitchFamily="34" charset="0"/>
              <a:buChar char="•"/>
            </a:pPr>
            <a:r>
              <a:rPr lang="en-US" altLang="zh-CN" dirty="0">
                <a:latin typeface="黑体" panose="02010609060101010101" pitchFamily="49" charset="-122"/>
                <a:ea typeface="黑体" panose="02010609060101010101" pitchFamily="49" charset="-122"/>
              </a:rPr>
              <a:t>LVDS</a:t>
            </a:r>
            <a:r>
              <a:rPr lang="zh-CN" altLang="en-US" dirty="0">
                <a:latin typeface="黑体" panose="02010609060101010101" pitchFamily="49" charset="-122"/>
                <a:ea typeface="黑体" panose="02010609060101010101" pitchFamily="49" charset="-122"/>
              </a:rPr>
              <a:t>读出</a:t>
            </a:r>
            <a:endParaRPr lang="en-US" altLang="zh-CN" dirty="0">
              <a:latin typeface="黑体" panose="02010609060101010101" pitchFamily="49" charset="-122"/>
              <a:ea typeface="黑体" panose="02010609060101010101" pitchFamily="49" charset="-122"/>
            </a:endParaRPr>
          </a:p>
          <a:p>
            <a:pPr marL="742950" lvl="1" indent="-285750">
              <a:buFont typeface="Arial" panose="020B0604020202020204" pitchFamily="34" charset="0"/>
              <a:buChar char="•"/>
            </a:pPr>
            <a:endParaRPr lang="en-US" altLang="zh-CN"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时钟产生电路设计</a:t>
            </a:r>
            <a:r>
              <a:rPr lang="en-US" altLang="zh-CN" dirty="0">
                <a:latin typeface="微软雅黑" panose="020B0503020204020204" pitchFamily="34" charset="-122"/>
                <a:ea typeface="微软雅黑" panose="020B0503020204020204" pitchFamily="34" charset="-122"/>
              </a:rPr>
              <a:t>——PLL</a:t>
            </a:r>
            <a:r>
              <a:rPr lang="zh-CN" altLang="en-US" dirty="0">
                <a:latin typeface="微软雅黑" panose="020B0503020204020204" pitchFamily="34" charset="-122"/>
                <a:ea typeface="微软雅黑" panose="020B0503020204020204" pitchFamily="34" charset="-122"/>
              </a:rPr>
              <a:t>设计</a:t>
            </a:r>
          </a:p>
        </p:txBody>
      </p:sp>
      <p:sp>
        <p:nvSpPr>
          <p:cNvPr id="8" name="矩形 7"/>
          <p:cNvSpPr/>
          <p:nvPr/>
        </p:nvSpPr>
        <p:spPr>
          <a:xfrm>
            <a:off x="3477260" y="2902585"/>
            <a:ext cx="5354955" cy="1689100"/>
          </a:xfrm>
          <a:prstGeom prst="rect">
            <a:avLst/>
          </a:prstGeom>
        </p:spPr>
        <p:txBody>
          <a:bodyPr wrap="square">
            <a:noAutofit/>
          </a:bodyPr>
          <a:lstStyle/>
          <a:p>
            <a:pPr algn="l">
              <a:lnSpc>
                <a:spcPct val="0"/>
              </a:lnSpc>
              <a:spcAft>
                <a:spcPts val="1400"/>
              </a:spcAft>
            </a:pPr>
            <a:r>
              <a:rPr lang="en-US" altLang="zh-CN" sz="1600" dirty="0" err="1">
                <a:latin typeface="Times New Roman" panose="02020603050405020304" pitchFamily="18" charset="0"/>
                <a:ea typeface="黑体" panose="02010609060101010101" pitchFamily="49" charset="-122"/>
                <a:cs typeface="Times New Roman" panose="02020603050405020304" pitchFamily="18" charset="0"/>
                <a:sym typeface="+mn-ea"/>
              </a:rPr>
              <a:t>MDLL</a:t>
            </a:r>
            <a:r>
              <a:rPr lang="zh-CN" altLang="en-US" sz="1600" dirty="0" err="1">
                <a:latin typeface="Times New Roman" panose="02020603050405020304" pitchFamily="18" charset="0"/>
                <a:ea typeface="黑体" panose="02010609060101010101" pitchFamily="49" charset="-122"/>
                <a:cs typeface="Times New Roman" panose="02020603050405020304" pitchFamily="18" charset="0"/>
                <a:sym typeface="+mn-ea"/>
              </a:rPr>
              <a:t>倍频后的绝对抖动分为：固定抖动，随机抖动</a:t>
            </a:r>
          </a:p>
          <a:p>
            <a:pPr marL="457200" lvl="1" indent="0" algn="l">
              <a:lnSpc>
                <a:spcPct val="120000"/>
              </a:lnSpc>
              <a:spcAft>
                <a:spcPts val="1400"/>
              </a:spcAft>
              <a:buNone/>
            </a:pPr>
            <a:r>
              <a:rPr lang="zh-CN" altLang="en-US"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固定抖动：由失配导致，可由校准消除</a:t>
            </a:r>
          </a:p>
          <a:p>
            <a:pPr marL="457200" lvl="1" indent="0" algn="l">
              <a:lnSpc>
                <a:spcPct val="40000"/>
              </a:lnSpc>
              <a:spcAft>
                <a:spcPts val="1400"/>
              </a:spcAft>
              <a:buNone/>
            </a:pPr>
            <a:r>
              <a:rPr lang="zh-CN" altLang="en-US"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随机抖动：由噪声导致</a:t>
            </a:r>
          </a:p>
          <a:p>
            <a:pPr marL="0" lvl="0" indent="0" algn="l">
              <a:lnSpc>
                <a:spcPct val="60000"/>
              </a:lnSpc>
              <a:spcAft>
                <a:spcPts val="1400"/>
              </a:spcAft>
              <a:buNone/>
            </a:pPr>
            <a:r>
              <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仿真得到</a:t>
            </a:r>
            <a:r>
              <a:rPr lang="en-US" altLang="zh-CN"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MDLL</a:t>
            </a:r>
            <a:r>
              <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随机抖动约</a:t>
            </a:r>
            <a:r>
              <a:rPr lang="en-US" altLang="zh-CN"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1.3 ps</a:t>
            </a:r>
            <a:r>
              <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，远小于目标精度</a:t>
            </a:r>
            <a:r>
              <a:rPr lang="en-US" altLang="zh-CN"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10 ps</a:t>
            </a:r>
            <a:endPar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algn="l">
              <a:lnSpc>
                <a:spcPct val="30000"/>
              </a:lnSpc>
              <a:spcAft>
                <a:spcPts val="1400"/>
              </a:spcAft>
            </a:pPr>
            <a:endParaRPr lang="zh-CN" altLang="en-US" sz="1600" dirty="0" err="1">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lvl="1" indent="0" algn="ctr">
              <a:lnSpc>
                <a:spcPct val="150000"/>
              </a:lnSpc>
              <a:spcAft>
                <a:spcPts val="1400"/>
              </a:spcAft>
              <a:buNone/>
            </a:pPr>
            <a:endPar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12" name="内容占位符 8"/>
          <p:cNvPicPr>
            <a:picLocks noGrp="1" noChangeAspect="1"/>
          </p:cNvPicPr>
          <p:nvPr>
            <p:ph idx="1"/>
          </p:nvPr>
        </p:nvPicPr>
        <p:blipFill>
          <a:blip r:embed="rId3"/>
          <a:stretch>
            <a:fillRect/>
          </a:stretch>
        </p:blipFill>
        <p:spPr>
          <a:xfrm>
            <a:off x="5601970" y="1125855"/>
            <a:ext cx="2805430" cy="1259205"/>
          </a:xfrm>
          <a:prstGeom prst="rect">
            <a:avLst/>
          </a:prstGeom>
        </p:spPr>
      </p:pic>
      <p:sp>
        <p:nvSpPr>
          <p:cNvPr id="15" name="矩形 14"/>
          <p:cNvSpPr/>
          <p:nvPr/>
        </p:nvSpPr>
        <p:spPr>
          <a:xfrm>
            <a:off x="5465040" y="2263858"/>
            <a:ext cx="3242986" cy="414020"/>
          </a:xfrm>
          <a:prstGeom prst="rect">
            <a:avLst/>
          </a:prstGeom>
        </p:spPr>
        <p:txBody>
          <a:bodyPr wrap="square">
            <a:spAutoFit/>
          </a:bodyPr>
          <a:lstStyle/>
          <a:p>
            <a:pPr algn="ctr">
              <a:lnSpc>
                <a:spcPct val="150000"/>
              </a:lnSpc>
              <a:spcAft>
                <a:spcPts val="1400"/>
              </a:spcAft>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结构原理简图</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22" name="对象 21"/>
          <p:cNvGraphicFramePr/>
          <p:nvPr/>
        </p:nvGraphicFramePr>
        <p:xfrm>
          <a:off x="229235" y="2521585"/>
          <a:ext cx="2691130" cy="1814830"/>
        </p:xfrm>
        <a:graphic>
          <a:graphicData uri="http://schemas.openxmlformats.org/presentationml/2006/ole">
            <mc:AlternateContent xmlns:mc="http://schemas.openxmlformats.org/markup-compatibility/2006">
              <mc:Choice xmlns:v="urn:schemas-microsoft-com:vml" Requires="v">
                <p:oleObj r:id="rId4" imgW="2976880" imgH="2174240" progId="Visio.Drawing.15">
                  <p:embed/>
                </p:oleObj>
              </mc:Choice>
              <mc:Fallback>
                <p:oleObj r:id="rId4" imgW="2976880" imgH="2174240" progId="Visio.Drawing.15">
                  <p:embed/>
                  <p:pic>
                    <p:nvPicPr>
                      <p:cNvPr id="0" name="图片 22"/>
                      <p:cNvPicPr/>
                      <p:nvPr/>
                    </p:nvPicPr>
                    <p:blipFill>
                      <a:blip r:embed="rId5"/>
                      <a:stretch>
                        <a:fillRect/>
                      </a:stretch>
                    </p:blipFill>
                    <p:spPr>
                      <a:xfrm>
                        <a:off x="229235" y="2521585"/>
                        <a:ext cx="2691130" cy="1814830"/>
                      </a:xfrm>
                      <a:prstGeom prst="rect">
                        <a:avLst/>
                      </a:prstGeom>
                    </p:spPr>
                  </p:pic>
                </p:oleObj>
              </mc:Fallback>
            </mc:AlternateContent>
          </a:graphicData>
        </a:graphic>
      </p:graphicFrame>
      <p:pic>
        <p:nvPicPr>
          <p:cNvPr id="24" name="图片 23"/>
          <p:cNvPicPr/>
          <p:nvPr/>
        </p:nvPicPr>
        <p:blipFill>
          <a:blip r:embed="rId6">
            <a:extLst>
              <a:ext uri="{28A0092B-C50C-407E-A947-70E740481C1C}">
                <a14:useLocalDpi xmlns:a14="http://schemas.microsoft.com/office/drawing/2010/main" val="0"/>
              </a:ext>
            </a:extLst>
          </a:blip>
          <a:srcRect/>
          <a:stretch>
            <a:fillRect/>
          </a:stretch>
        </p:blipFill>
        <p:spPr bwMode="auto">
          <a:xfrm>
            <a:off x="2997200" y="3992880"/>
            <a:ext cx="2467610" cy="1854200"/>
          </a:xfrm>
          <a:prstGeom prst="rect">
            <a:avLst/>
          </a:prstGeom>
          <a:noFill/>
          <a:ln>
            <a:noFill/>
          </a:ln>
        </p:spPr>
      </p:pic>
      <p:sp>
        <p:nvSpPr>
          <p:cNvPr id="28" name="矩形 27"/>
          <p:cNvSpPr/>
          <p:nvPr/>
        </p:nvSpPr>
        <p:spPr>
          <a:xfrm>
            <a:off x="3098800" y="5946775"/>
            <a:ext cx="2636520" cy="508000"/>
          </a:xfrm>
          <a:prstGeom prst="rect">
            <a:avLst/>
          </a:prstGeom>
        </p:spPr>
        <p:txBody>
          <a:bodyPr wrap="square">
            <a:noAutofit/>
          </a:bodyPr>
          <a:lstStyle/>
          <a:p>
            <a:pPr>
              <a:spcAft>
                <a:spcPts val="1400"/>
              </a:spcAft>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延迟环路震荡频率在多工艺角下覆盖</a:t>
            </a:r>
            <a:r>
              <a:rPr lang="en-US" altLang="zh-CN" dirty="0" err="1">
                <a:latin typeface="Times New Roman" panose="02020603050405020304" pitchFamily="18" charset="0"/>
                <a:ea typeface="黑体" panose="02010609060101010101" pitchFamily="49" charset="-122"/>
                <a:cs typeface="Times New Roman" panose="02020603050405020304" pitchFamily="18" charset="0"/>
                <a:sym typeface="+mn-ea"/>
              </a:rPr>
              <a:t>800M</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97155" y="1075055"/>
            <a:ext cx="5036185" cy="1753235"/>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Ring VCO</a:t>
            </a:r>
            <a:r>
              <a:rPr lang="zh-CN" altLang="en-US" dirty="0">
                <a:latin typeface="Times New Roman" panose="02020603050405020304" pitchFamily="18" charset="0"/>
                <a:cs typeface="Times New Roman" panose="02020603050405020304" pitchFamily="18" charset="0"/>
              </a:rPr>
              <a:t>型</a:t>
            </a:r>
            <a:r>
              <a:rPr lang="en-US" altLang="zh-CN" dirty="0">
                <a:latin typeface="Times New Roman" panose="02020603050405020304" pitchFamily="18" charset="0"/>
                <a:cs typeface="Times New Roman" panose="02020603050405020304" pitchFamily="18" charset="0"/>
              </a:rPr>
              <a:t>PLL</a:t>
            </a:r>
            <a:r>
              <a:rPr lang="zh-CN" altLang="en-US" dirty="0">
                <a:latin typeface="Times New Roman" panose="02020603050405020304" pitchFamily="18" charset="0"/>
                <a:cs typeface="Times New Roman" panose="02020603050405020304" pitchFamily="18" charset="0"/>
              </a:rPr>
              <a:t>相位噪声积累较大，</a:t>
            </a:r>
            <a:r>
              <a:rPr lang="en-US" altLang="zh-CN" dirty="0">
                <a:latin typeface="Times New Roman" panose="02020603050405020304" pitchFamily="18" charset="0"/>
                <a:cs typeface="Times New Roman" panose="02020603050405020304" pitchFamily="18" charset="0"/>
                <a:sym typeface="+mn-ea"/>
              </a:rPr>
              <a:t>LC VCO</a:t>
            </a:r>
            <a:r>
              <a:rPr lang="zh-CN" altLang="en-US" dirty="0">
                <a:latin typeface="Times New Roman" panose="02020603050405020304" pitchFamily="18" charset="0"/>
                <a:cs typeface="Times New Roman" panose="02020603050405020304" pitchFamily="18" charset="0"/>
                <a:sym typeface="+mn-ea"/>
              </a:rPr>
              <a:t>型</a:t>
            </a:r>
            <a:r>
              <a:rPr lang="en-US" altLang="zh-CN" dirty="0">
                <a:latin typeface="Times New Roman" panose="02020603050405020304" pitchFamily="18" charset="0"/>
                <a:cs typeface="Times New Roman" panose="02020603050405020304" pitchFamily="18" charset="0"/>
                <a:sym typeface="+mn-ea"/>
              </a:rPr>
              <a:t>PLL</a:t>
            </a:r>
            <a:r>
              <a:rPr lang="zh-CN" altLang="en-US" dirty="0">
                <a:latin typeface="Times New Roman" panose="02020603050405020304" pitchFamily="18" charset="0"/>
                <a:cs typeface="Times New Roman" panose="02020603050405020304" pitchFamily="18" charset="0"/>
                <a:sym typeface="+mn-ea"/>
              </a:rPr>
              <a:t>面积消耗较大。本设计采</a:t>
            </a:r>
            <a:r>
              <a:rPr lang="en-US" altLang="zh-CN" dirty="0">
                <a:latin typeface="Times New Roman" panose="02020603050405020304" pitchFamily="18" charset="0"/>
                <a:cs typeface="Times New Roman" panose="02020603050405020304" pitchFamily="18" charset="0"/>
                <a:sym typeface="+mn-ea"/>
              </a:rPr>
              <a:t>MDLL</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(Multiplying DLL)</a:t>
            </a:r>
            <a:r>
              <a:rPr lang="zh-CN" altLang="en-US" dirty="0">
                <a:latin typeface="Times New Roman" panose="02020603050405020304" pitchFamily="18" charset="0"/>
                <a:cs typeface="Times New Roman" panose="02020603050405020304" pitchFamily="18" charset="0"/>
                <a:sym typeface="+mn-ea"/>
              </a:rPr>
              <a:t>型</a:t>
            </a:r>
            <a:r>
              <a:rPr lang="en-US" altLang="zh-CN" dirty="0">
                <a:latin typeface="Times New Roman" panose="02020603050405020304" pitchFamily="18" charset="0"/>
                <a:cs typeface="Times New Roman" panose="02020603050405020304" pitchFamily="18" charset="0"/>
                <a:sym typeface="+mn-ea"/>
              </a:rPr>
              <a:t>PLL</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周期性将参考时钟引入环路，实现周期性抖动清零效果。代价是引入了固定模式抖动</a:t>
            </a:r>
            <a:endPar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dirty="0">
              <a:sym typeface="+mn-ea"/>
            </a:endParaRPr>
          </a:p>
        </p:txBody>
      </p:sp>
      <p:graphicFrame>
        <p:nvGraphicFramePr>
          <p:cNvPr id="5" name="对象 4"/>
          <p:cNvGraphicFramePr/>
          <p:nvPr/>
        </p:nvGraphicFramePr>
        <p:xfrm>
          <a:off x="4914265" y="3941445"/>
          <a:ext cx="4390390" cy="2096135"/>
        </p:xfrm>
        <a:graphic>
          <a:graphicData uri="http://schemas.openxmlformats.org/presentationml/2006/ole">
            <mc:AlternateContent xmlns:mc="http://schemas.openxmlformats.org/markup-compatibility/2006">
              <mc:Choice xmlns:v="urn:schemas-microsoft-com:vml" Requires="v">
                <p:oleObj r:id="rId7" imgW="4144010" imgH="1746250" progId="Visio.Drawing.15">
                  <p:embed/>
                </p:oleObj>
              </mc:Choice>
              <mc:Fallback>
                <p:oleObj r:id="rId7" imgW="4144010" imgH="1746250" progId="Visio.Drawing.15">
                  <p:embed/>
                  <p:pic>
                    <p:nvPicPr>
                      <p:cNvPr id="0" name="图片 5"/>
                      <p:cNvPicPr/>
                      <p:nvPr/>
                    </p:nvPicPr>
                    <p:blipFill>
                      <a:blip r:embed="rId8"/>
                      <a:stretch>
                        <a:fillRect/>
                      </a:stretch>
                    </p:blipFill>
                    <p:spPr>
                      <a:xfrm>
                        <a:off x="4914265" y="3941445"/>
                        <a:ext cx="4390390" cy="2096135"/>
                      </a:xfrm>
                      <a:prstGeom prst="rect">
                        <a:avLst/>
                      </a:prstGeom>
                    </p:spPr>
                  </p:pic>
                </p:oleObj>
              </mc:Fallback>
            </mc:AlternateContent>
          </a:graphicData>
        </a:graphic>
      </p:graphicFrame>
      <p:sp>
        <p:nvSpPr>
          <p:cNvPr id="7" name="文本框 6"/>
          <p:cNvSpPr txBox="1"/>
          <p:nvPr/>
        </p:nvSpPr>
        <p:spPr>
          <a:xfrm>
            <a:off x="5873115" y="5946775"/>
            <a:ext cx="3048000" cy="368300"/>
          </a:xfrm>
          <a:prstGeom prst="rect">
            <a:avLst/>
          </a:prstGeom>
          <a:noFill/>
        </p:spPr>
        <p:txBody>
          <a:bodyPr wrap="square" rtlCol="0">
            <a:spAutoFit/>
          </a:bodyPr>
          <a:lstStyle/>
          <a:p>
            <a:r>
              <a:rPr lang="zh-CN" altLang="en-US">
                <a:latin typeface="黑体" panose="02010609060101010101" pitchFamily="49" charset="-122"/>
                <a:ea typeface="黑体" panose="02010609060101010101" pitchFamily="49" charset="-122"/>
              </a:rPr>
              <a:t>总</a:t>
            </a:r>
            <a:r>
              <a:rPr lang="zh-CN" altLang="en-US" sz="1600">
                <a:latin typeface="黑体" panose="02010609060101010101" pitchFamily="49" charset="-122"/>
                <a:ea typeface="黑体" panose="02010609060101010101" pitchFamily="49" charset="-122"/>
              </a:rPr>
              <a:t>抖动</a:t>
            </a:r>
            <a:r>
              <a:rPr lang="en-US" altLang="zh-CN">
                <a:latin typeface="黑体" panose="02010609060101010101" pitchFamily="49" charset="-122"/>
                <a:ea typeface="黑体" panose="02010609060101010101" pitchFamily="49" charset="-122"/>
              </a:rPr>
              <a:t>          </a:t>
            </a:r>
            <a:r>
              <a:rPr lang="zh-CN" altLang="en-US">
                <a:latin typeface="黑体" panose="02010609060101010101" pitchFamily="49" charset="-122"/>
                <a:ea typeface="黑体" panose="02010609060101010101" pitchFamily="49" charset="-122"/>
              </a:rPr>
              <a:t>随机抖动</a:t>
            </a:r>
          </a:p>
        </p:txBody>
      </p:sp>
      <p:graphicFrame>
        <p:nvGraphicFramePr>
          <p:cNvPr id="3" name="对象 -2147482617"/>
          <p:cNvGraphicFramePr>
            <a:graphicFrameLocks noChangeAspect="1"/>
          </p:cNvGraphicFramePr>
          <p:nvPr/>
        </p:nvGraphicFramePr>
        <p:xfrm>
          <a:off x="362585" y="4467860"/>
          <a:ext cx="2557780" cy="1249680"/>
        </p:xfrm>
        <a:graphic>
          <a:graphicData uri="http://schemas.openxmlformats.org/presentationml/2006/ole">
            <mc:AlternateContent xmlns:mc="http://schemas.openxmlformats.org/markup-compatibility/2006">
              <mc:Choice xmlns:v="urn:schemas-microsoft-com:vml" Requires="v">
                <p:oleObj r:id="rId9" imgW="2575560" imgH="1256030" progId="Visio.Drawing.15">
                  <p:embed/>
                </p:oleObj>
              </mc:Choice>
              <mc:Fallback>
                <p:oleObj r:id="rId9" imgW="2575560" imgH="1256030" progId="Visio.Drawing.15">
                  <p:embed/>
                  <p:pic>
                    <p:nvPicPr>
                      <p:cNvPr id="0" name="图片 3075"/>
                      <p:cNvPicPr/>
                      <p:nvPr/>
                    </p:nvPicPr>
                    <p:blipFill>
                      <a:blip r:embed="rId10"/>
                      <a:stretch>
                        <a:fillRect/>
                      </a:stretch>
                    </p:blipFill>
                    <p:spPr>
                      <a:xfrm>
                        <a:off x="362585" y="4467860"/>
                        <a:ext cx="2557780" cy="1249680"/>
                      </a:xfrm>
                      <a:prstGeom prst="rect">
                        <a:avLst/>
                      </a:prstGeom>
                      <a:noFill/>
                      <a:ln w="38100">
                        <a:noFill/>
                        <a:miter/>
                      </a:ln>
                    </p:spPr>
                  </p:pic>
                </p:oleObj>
              </mc:Fallback>
            </mc:AlternateContent>
          </a:graphicData>
        </a:graphic>
      </p:graphicFrame>
      <p:sp>
        <p:nvSpPr>
          <p:cNvPr id="10" name="矩形 9"/>
          <p:cNvSpPr/>
          <p:nvPr/>
        </p:nvSpPr>
        <p:spPr>
          <a:xfrm>
            <a:off x="687705" y="5628005"/>
            <a:ext cx="1992630" cy="460375"/>
          </a:xfrm>
          <a:prstGeom prst="rect">
            <a:avLst/>
          </a:prstGeom>
        </p:spPr>
        <p:txBody>
          <a:bodyPr wrap="square">
            <a:spAutoFit/>
          </a:bodyPr>
          <a:lstStyle/>
          <a:p>
            <a:pPr algn="ctr">
              <a:lnSpc>
                <a:spcPct val="150000"/>
              </a:lnSpc>
              <a:spcAft>
                <a:spcPts val="1400"/>
              </a:spcAft>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结构与工作时序图</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DLL</a:t>
            </a:r>
            <a:r>
              <a:rPr lang="zh-CN" altLang="en-US" dirty="0">
                <a:latin typeface="微软雅黑" panose="020B0503020204020204" pitchFamily="34" charset="-122"/>
                <a:ea typeface="微软雅黑" panose="020B0503020204020204" pitchFamily="34" charset="-122"/>
              </a:rPr>
              <a:t>设计</a:t>
            </a:r>
            <a:r>
              <a:rPr lang="en-US"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延迟单元</a:t>
            </a:r>
          </a:p>
        </p:txBody>
      </p:sp>
      <p:sp>
        <p:nvSpPr>
          <p:cNvPr id="13" name="矩形 12"/>
          <p:cNvSpPr/>
          <p:nvPr/>
        </p:nvSpPr>
        <p:spPr>
          <a:xfrm>
            <a:off x="851931" y="5517624"/>
            <a:ext cx="2529759" cy="507831"/>
          </a:xfrm>
          <a:prstGeom prst="rect">
            <a:avLst/>
          </a:prstGeom>
        </p:spPr>
        <p:txBody>
          <a:bodyPr wrap="square">
            <a:spAutoFit/>
          </a:bodyPr>
          <a:lstStyle/>
          <a:p>
            <a:pPr algn="ctr">
              <a:lnSpc>
                <a:spcPct val="150000"/>
              </a:lnSpc>
              <a:spcAft>
                <a:spcPts val="1400"/>
              </a:spcAft>
            </a:pPr>
            <a:r>
              <a:rPr lang="zh-CN" altLang="en-US" dirty="0">
                <a:latin typeface="Times New Roman" panose="02020603050405020304" pitchFamily="18" charset="0"/>
                <a:ea typeface="黑体" panose="02010609060101010101" pitchFamily="49" charset="-122"/>
                <a:cs typeface="Times New Roman" panose="02020603050405020304" pitchFamily="18" charset="0"/>
              </a:rPr>
              <a:t>延迟单元原理图</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矩形 24"/>
          <p:cNvSpPr/>
          <p:nvPr/>
        </p:nvSpPr>
        <p:spPr>
          <a:xfrm>
            <a:off x="136525" y="3429000"/>
            <a:ext cx="4327525" cy="285750"/>
          </a:xfrm>
          <a:prstGeom prst="rect">
            <a:avLst/>
          </a:prstGeom>
        </p:spPr>
        <p:txBody>
          <a:bodyPr wrap="square">
            <a:noAutofit/>
          </a:bodyPr>
          <a:lstStyle/>
          <a:p>
            <a:pPr algn="ctr">
              <a:lnSpc>
                <a:spcPct val="150000"/>
              </a:lnSpc>
              <a:spcAft>
                <a:spcPts val="1400"/>
              </a:spcAft>
            </a:pPr>
            <a:r>
              <a:rPr lang="en-US" altLang="zh-CN" dirty="0">
                <a:latin typeface="Times New Roman" panose="02020603050405020304" pitchFamily="18" charset="0"/>
                <a:ea typeface="黑体" panose="02010609060101010101" pitchFamily="49" charset="-122"/>
                <a:cs typeface="Times New Roman" panose="02020603050405020304" pitchFamily="18" charset="0"/>
              </a:rPr>
              <a:t>DLL</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基本原理示意图</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文本框 7"/>
          <p:cNvSpPr txBox="1"/>
          <p:nvPr/>
        </p:nvSpPr>
        <p:spPr>
          <a:xfrm>
            <a:off x="4240530" y="2345690"/>
            <a:ext cx="4855845" cy="1813560"/>
          </a:xfrm>
          <a:prstGeom prst="rect">
            <a:avLst/>
          </a:prstGeom>
          <a:noFill/>
        </p:spPr>
        <p:txBody>
          <a:bodyPr wrap="square" rtlCol="0">
            <a:noAutofit/>
          </a:bodyPr>
          <a:lstStyle/>
          <a:p>
            <a:pPr marL="0" lvl="0" indent="0">
              <a:buNone/>
            </a:pPr>
            <a:endParaRPr lang="zh-CN" altLang="en-US" sz="160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0" lvl="0" indent="0">
              <a:buNone/>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sym typeface="+mn-ea"/>
              </a:rPr>
              <a:t>为了使内插级数减小，希望延迟单元延时尽量小</a:t>
            </a:r>
          </a:p>
          <a:p>
            <a:pPr marL="0" lvl="0" indent="457200" algn="l">
              <a:buNone/>
            </a:pPr>
            <a:r>
              <a:rPr lang="en-US" altLang="zh-CN" sz="1400" b="1" dirty="0">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180 nm</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工艺下信号上升时间约</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200 ps</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，延时</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至多</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100 ps</a:t>
            </a:r>
            <a:endParaRPr lang="zh-CN" altLang="en-US" sz="1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lvl="1" indent="0">
              <a:buNone/>
            </a:pPr>
            <a:r>
              <a:rPr lang="en-US" altLang="zh-CN" sz="14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差分结构</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延时</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50 ps</a:t>
            </a:r>
            <a:endPar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0" lvl="0" indent="457200">
              <a:buNone/>
            </a:pPr>
            <a:r>
              <a:rPr lang="en-US" altLang="zh-CN" sz="1400" b="1" dirty="0">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DLL</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将</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800 MHz</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时钟</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25 </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分相</a:t>
            </a:r>
          </a:p>
          <a:p>
            <a:pPr marL="0" lvl="0" indent="0">
              <a:buNone/>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延迟单元失配</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2.16 ps</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，远小于延迟单元延时</a:t>
            </a:r>
          </a:p>
          <a:p>
            <a:pPr marL="0" lvl="0" indent="0">
              <a:buNone/>
            </a:pPr>
            <a:endParaRPr lang="en-US" altLang="zh-CN" sz="1600" dirty="0"/>
          </a:p>
          <a:p>
            <a:endParaRPr lang="en-US" altLang="zh-CN" dirty="0"/>
          </a:p>
          <a:p>
            <a:endParaRPr lang="zh-CN" altLang="en-US" dirty="0"/>
          </a:p>
        </p:txBody>
      </p:sp>
      <p:graphicFrame>
        <p:nvGraphicFramePr>
          <p:cNvPr id="2" name="对象 1"/>
          <p:cNvGraphicFramePr/>
          <p:nvPr/>
        </p:nvGraphicFramePr>
        <p:xfrm>
          <a:off x="283845" y="1083945"/>
          <a:ext cx="3903980" cy="2552700"/>
        </p:xfrm>
        <a:graphic>
          <a:graphicData uri="http://schemas.openxmlformats.org/presentationml/2006/ole">
            <mc:AlternateContent xmlns:mc="http://schemas.openxmlformats.org/markup-compatibility/2006">
              <mc:Choice xmlns:v="urn:schemas-microsoft-com:vml" Requires="v">
                <p:oleObj r:id="rId3" imgW="7388225" imgH="5193665" progId="Visio.Drawing.15">
                  <p:embed/>
                </p:oleObj>
              </mc:Choice>
              <mc:Fallback>
                <p:oleObj r:id="rId3" imgW="7388225" imgH="5193665" progId="Visio.Drawing.15">
                  <p:embed/>
                  <p:pic>
                    <p:nvPicPr>
                      <p:cNvPr id="0" name="图片 3"/>
                      <p:cNvPicPr/>
                      <p:nvPr/>
                    </p:nvPicPr>
                    <p:blipFill>
                      <a:blip r:embed="rId4"/>
                      <a:stretch>
                        <a:fillRect/>
                      </a:stretch>
                    </p:blipFill>
                    <p:spPr>
                      <a:xfrm>
                        <a:off x="283845" y="1083945"/>
                        <a:ext cx="3903980" cy="2552700"/>
                      </a:xfrm>
                      <a:prstGeom prst="rect">
                        <a:avLst/>
                      </a:prstGeom>
                    </p:spPr>
                  </p:pic>
                </p:oleObj>
              </mc:Fallback>
            </mc:AlternateContent>
          </a:graphicData>
        </a:graphic>
      </p:graphicFrame>
      <p:graphicFrame>
        <p:nvGraphicFramePr>
          <p:cNvPr id="5" name="对象 4"/>
          <p:cNvGraphicFramePr/>
          <p:nvPr/>
        </p:nvGraphicFramePr>
        <p:xfrm>
          <a:off x="782955" y="3842385"/>
          <a:ext cx="2667635" cy="1791335"/>
        </p:xfrm>
        <a:graphic>
          <a:graphicData uri="http://schemas.openxmlformats.org/presentationml/2006/ole">
            <mc:AlternateContent xmlns:mc="http://schemas.openxmlformats.org/markup-compatibility/2006">
              <mc:Choice xmlns:v="urn:schemas-microsoft-com:vml" Requires="v">
                <p:oleObj r:id="rId5" imgW="3988435" imgH="2519680" progId="Visio.Drawing.15">
                  <p:embed/>
                </p:oleObj>
              </mc:Choice>
              <mc:Fallback>
                <p:oleObj r:id="rId5" imgW="3988435" imgH="2519680" progId="Visio.Drawing.15">
                  <p:embed/>
                  <p:pic>
                    <p:nvPicPr>
                      <p:cNvPr id="0" name="图片 5"/>
                      <p:cNvPicPr/>
                      <p:nvPr/>
                    </p:nvPicPr>
                    <p:blipFill>
                      <a:blip r:embed="rId6"/>
                      <a:stretch>
                        <a:fillRect/>
                      </a:stretch>
                    </p:blipFill>
                    <p:spPr>
                      <a:xfrm>
                        <a:off x="782955" y="3842385"/>
                        <a:ext cx="2667635" cy="1791335"/>
                      </a:xfrm>
                      <a:prstGeom prst="rect">
                        <a:avLst/>
                      </a:prstGeom>
                    </p:spPr>
                  </p:pic>
                </p:oleObj>
              </mc:Fallback>
            </mc:AlternateContent>
          </a:graphicData>
        </a:graphic>
      </p:graphicFrame>
      <p:graphicFrame>
        <p:nvGraphicFramePr>
          <p:cNvPr id="10" name="对象 9"/>
          <p:cNvGraphicFramePr/>
          <p:nvPr/>
        </p:nvGraphicFramePr>
        <p:xfrm>
          <a:off x="3574415" y="4022090"/>
          <a:ext cx="2669540" cy="2003425"/>
        </p:xfrm>
        <a:graphic>
          <a:graphicData uri="http://schemas.openxmlformats.org/presentationml/2006/ole">
            <mc:AlternateContent xmlns:mc="http://schemas.openxmlformats.org/markup-compatibility/2006">
              <mc:Choice xmlns:v="urn:schemas-microsoft-com:vml" Requires="v">
                <p:oleObj r:id="rId7" imgW="3161665" imgH="2383155" progId="Visio.Drawing.15">
                  <p:embed/>
                </p:oleObj>
              </mc:Choice>
              <mc:Fallback>
                <p:oleObj r:id="rId7" imgW="3161665" imgH="2383155" progId="Visio.Drawing.15">
                  <p:embed/>
                  <p:pic>
                    <p:nvPicPr>
                      <p:cNvPr id="0" name="图片 11"/>
                      <p:cNvPicPr/>
                      <p:nvPr/>
                    </p:nvPicPr>
                    <p:blipFill>
                      <a:blip r:embed="rId8"/>
                      <a:stretch>
                        <a:fillRect/>
                      </a:stretch>
                    </p:blipFill>
                    <p:spPr>
                      <a:xfrm>
                        <a:off x="3574415" y="4022090"/>
                        <a:ext cx="2669540" cy="2003425"/>
                      </a:xfrm>
                      <a:prstGeom prst="rect">
                        <a:avLst/>
                      </a:prstGeom>
                    </p:spPr>
                  </p:pic>
                </p:oleObj>
              </mc:Fallback>
            </mc:AlternateContent>
          </a:graphicData>
        </a:graphic>
      </p:graphicFrame>
      <p:pic>
        <p:nvPicPr>
          <p:cNvPr id="14" name="图片 6"/>
          <p:cNvPicPr>
            <a:picLocks noChangeAspect="1" noChangeArrowheads="1"/>
          </p:cNvPicPr>
          <p:nvPr/>
        </p:nvPicPr>
        <p:blipFill>
          <a:blip r:embed="rId9" cstate="print">
            <a:extLst>
              <a:ext uri="{28A0092B-C50C-407E-A947-70E740481C1C}">
                <a14:useLocalDpi xmlns:a14="http://schemas.microsoft.com/office/drawing/2010/main" val="0"/>
              </a:ext>
            </a:extLst>
          </a:blip>
          <a:srcRect l="7043" t="8805"/>
          <a:stretch>
            <a:fillRect/>
          </a:stretch>
        </p:blipFill>
        <p:spPr>
          <a:xfrm>
            <a:off x="6381115" y="4159250"/>
            <a:ext cx="2156460" cy="1865630"/>
          </a:xfrm>
          <a:prstGeom prst="rect">
            <a:avLst/>
          </a:prstGeom>
          <a:noFill/>
          <a:ln>
            <a:noFill/>
          </a:ln>
        </p:spPr>
      </p:pic>
      <p:sp>
        <p:nvSpPr>
          <p:cNvPr id="28" name="矩形 27"/>
          <p:cNvSpPr/>
          <p:nvPr/>
        </p:nvSpPr>
        <p:spPr>
          <a:xfrm>
            <a:off x="3648075" y="5963920"/>
            <a:ext cx="2660015" cy="508000"/>
          </a:xfrm>
          <a:prstGeom prst="rect">
            <a:avLst/>
          </a:prstGeom>
        </p:spPr>
        <p:txBody>
          <a:bodyPr wrap="square">
            <a:noAutofit/>
          </a:bodyPr>
          <a:lstStyle/>
          <a:p>
            <a:pPr>
              <a:spcAft>
                <a:spcPts val="1400"/>
              </a:spcAft>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sym typeface="+mn-ea"/>
              </a:rPr>
              <a:t>延迟在多工艺角下覆盖</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sym typeface="+mn-ea"/>
              </a:rPr>
              <a:t>50 ps</a:t>
            </a:r>
          </a:p>
        </p:txBody>
      </p:sp>
      <p:sp>
        <p:nvSpPr>
          <p:cNvPr id="16" name="矩形 15"/>
          <p:cNvSpPr/>
          <p:nvPr/>
        </p:nvSpPr>
        <p:spPr>
          <a:xfrm>
            <a:off x="6436360" y="5963920"/>
            <a:ext cx="2660015" cy="508000"/>
          </a:xfrm>
          <a:prstGeom prst="rect">
            <a:avLst/>
          </a:prstGeom>
        </p:spPr>
        <p:txBody>
          <a:bodyPr wrap="square">
            <a:noAutofit/>
          </a:bodyPr>
          <a:lstStyle/>
          <a:p>
            <a:pPr>
              <a:spcAft>
                <a:spcPts val="1400"/>
              </a:spcAft>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sym typeface="+mn-ea"/>
              </a:rPr>
              <a:t>仿真延迟单元失配为</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sym typeface="+mn-ea"/>
              </a:rPr>
              <a:t>2.16 ps</a:t>
            </a:r>
          </a:p>
          <a:p>
            <a:pPr>
              <a:spcAft>
                <a:spcPts val="1400"/>
              </a:spcAft>
            </a:pPr>
            <a:endParaRPr lang="en-US" altLang="zh-CN" sz="16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5" name="文本框 14"/>
          <p:cNvSpPr txBox="1"/>
          <p:nvPr/>
        </p:nvSpPr>
        <p:spPr>
          <a:xfrm>
            <a:off x="4206741" y="1083945"/>
            <a:ext cx="4889634" cy="1568450"/>
          </a:xfrm>
          <a:prstGeom prst="rect">
            <a:avLst/>
          </a:prstGeom>
          <a:noFill/>
        </p:spPr>
        <p:txBody>
          <a:bodyPr wrap="square" rtlCol="0">
            <a:spAutoFit/>
          </a:bodyPr>
          <a:lstStyle/>
          <a:p>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DLL</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结构：</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压控延迟链</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鉴相器（</a:t>
            </a:r>
            <a:r>
              <a:rPr lang="en-US" altLang="zh-CN" dirty="0" err="1">
                <a:latin typeface="Times New Roman" panose="02020603050405020304" pitchFamily="18" charset="0"/>
                <a:ea typeface="黑体" panose="02010609060101010101" pitchFamily="49" charset="-122"/>
                <a:cs typeface="Times New Roman" panose="02020603050405020304" pitchFamily="18" charset="0"/>
              </a:rPr>
              <a:t>BBPD</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与带死区的</a:t>
            </a:r>
            <a:r>
              <a:rPr lang="en-US" altLang="zh-CN" dirty="0">
                <a:latin typeface="Times New Roman" panose="02020603050405020304" pitchFamily="18" charset="0"/>
                <a:ea typeface="黑体" panose="02010609060101010101" pitchFamily="49" charset="-122"/>
                <a:cs typeface="Times New Roman" panose="02020603050405020304" pitchFamily="18" charset="0"/>
              </a:rPr>
              <a:t>PFD</a:t>
            </a:r>
            <a:r>
              <a:rPr lang="zh-CN" altLang="en-US" dirty="0">
                <a:latin typeface="Times New Roman" panose="02020603050405020304" pitchFamily="18" charset="0"/>
                <a:ea typeface="黑体" panose="02010609060101010101" pitchFamily="49" charset="-122"/>
                <a:cs typeface="Times New Roman" panose="02020603050405020304" pitchFamily="18" charset="0"/>
              </a:rPr>
              <a:t>联合鉴相）</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电荷泵</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环路滤波器</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DLL</a:t>
            </a:r>
            <a:r>
              <a:rPr lang="zh-CN" altLang="en-US" dirty="0">
                <a:latin typeface="微软雅黑" panose="020B0503020204020204" pitchFamily="34" charset="-122"/>
                <a:ea typeface="微软雅黑" panose="020B0503020204020204" pitchFamily="34" charset="-122"/>
              </a:rPr>
              <a:t>设计</a:t>
            </a:r>
            <a:r>
              <a:rPr lang="en-US"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鉴相器与电荷泵</a:t>
            </a:r>
          </a:p>
        </p:txBody>
      </p:sp>
      <p:graphicFrame>
        <p:nvGraphicFramePr>
          <p:cNvPr id="7" name="对象 -2147482616"/>
          <p:cNvGraphicFramePr/>
          <p:nvPr/>
        </p:nvGraphicFramePr>
        <p:xfrm>
          <a:off x="5530850" y="1025525"/>
          <a:ext cx="2686050" cy="1582420"/>
        </p:xfrm>
        <a:graphic>
          <a:graphicData uri="http://schemas.openxmlformats.org/presentationml/2006/ole">
            <mc:AlternateContent xmlns:mc="http://schemas.openxmlformats.org/markup-compatibility/2006">
              <mc:Choice xmlns:v="urn:schemas-microsoft-com:vml" Requires="v">
                <p:oleObj r:id="rId3" imgW="3364865" imgH="1957070" progId="Visio.Drawing.15">
                  <p:embed/>
                </p:oleObj>
              </mc:Choice>
              <mc:Fallback>
                <p:oleObj r:id="rId3" imgW="3364865" imgH="1957070" progId="Visio.Drawing.15">
                  <p:embed/>
                  <p:pic>
                    <p:nvPicPr>
                      <p:cNvPr id="0" name="图片 3075"/>
                      <p:cNvPicPr/>
                      <p:nvPr/>
                    </p:nvPicPr>
                    <p:blipFill>
                      <a:blip r:embed="rId4"/>
                      <a:stretch>
                        <a:fillRect/>
                      </a:stretch>
                    </p:blipFill>
                    <p:spPr>
                      <a:xfrm>
                        <a:off x="5530850" y="1025525"/>
                        <a:ext cx="2686050" cy="1582420"/>
                      </a:xfrm>
                      <a:prstGeom prst="rect">
                        <a:avLst/>
                      </a:prstGeom>
                      <a:noFill/>
                      <a:ln w="38100">
                        <a:noFill/>
                        <a:miter/>
                      </a:ln>
                    </p:spPr>
                  </p:pic>
                </p:oleObj>
              </mc:Fallback>
            </mc:AlternateContent>
          </a:graphicData>
        </a:graphic>
      </p:graphicFrame>
      <p:sp>
        <p:nvSpPr>
          <p:cNvPr id="21" name="文本框 20"/>
          <p:cNvSpPr txBox="1"/>
          <p:nvPr/>
        </p:nvSpPr>
        <p:spPr>
          <a:xfrm>
            <a:off x="67310" y="3660140"/>
            <a:ext cx="4470400" cy="2584450"/>
          </a:xfrm>
          <a:prstGeom prst="rect">
            <a:avLst/>
          </a:prstGeom>
          <a:noFill/>
        </p:spPr>
        <p:txBody>
          <a:bodyPr wrap="square" rtlCol="0">
            <a:spAutoFit/>
          </a:bodyPr>
          <a:lstStyle/>
          <a:p>
            <a:r>
              <a:rPr lang="zh-CN" altLang="en-US" dirty="0">
                <a:latin typeface="Times New Roman" panose="02020603050405020304" pitchFamily="18" charset="0"/>
                <a:ea typeface="黑体" panose="02010609060101010101" pitchFamily="49" charset="-122"/>
                <a:cs typeface="Times New Roman" panose="02020603050405020304" pitchFamily="18" charset="0"/>
              </a:rPr>
              <a:t>带死区的</a:t>
            </a:r>
            <a:r>
              <a:rPr lang="en-US" altLang="zh-CN" dirty="0">
                <a:latin typeface="Times New Roman" panose="02020603050405020304" pitchFamily="18" charset="0"/>
                <a:ea typeface="黑体" panose="02010609060101010101" pitchFamily="49" charset="-122"/>
                <a:cs typeface="Times New Roman" panose="02020603050405020304" pitchFamily="18" charset="0"/>
              </a:rPr>
              <a:t>PFD</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与</a:t>
            </a:r>
            <a:r>
              <a:rPr lang="en-US" altLang="zh-CN" dirty="0">
                <a:latin typeface="Times New Roman" panose="02020603050405020304" pitchFamily="18" charset="0"/>
                <a:ea typeface="黑体" panose="02010609060101010101" pitchFamily="49" charset="-122"/>
                <a:cs typeface="Times New Roman" panose="02020603050405020304" pitchFamily="18" charset="0"/>
              </a:rPr>
              <a:t>BBPD</a:t>
            </a:r>
            <a:r>
              <a:rPr lang="zh-CN" altLang="en-US" dirty="0">
                <a:latin typeface="Times New Roman" panose="02020603050405020304" pitchFamily="18" charset="0"/>
                <a:ea typeface="黑体" panose="02010609060101010101" pitchFamily="49" charset="-122"/>
                <a:cs typeface="Times New Roman" panose="02020603050405020304" pitchFamily="18" charset="0"/>
              </a:rPr>
              <a:t>联合鉴相结构：</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带死区的</a:t>
            </a:r>
            <a:r>
              <a:rPr lang="en-US" altLang="zh-CN" dirty="0">
                <a:latin typeface="Times New Roman" panose="02020603050405020304" pitchFamily="18" charset="0"/>
                <a:ea typeface="黑体" panose="02010609060101010101" pitchFamily="49" charset="-122"/>
                <a:cs typeface="Times New Roman" panose="02020603050405020304" pitchFamily="18" charset="0"/>
              </a:rPr>
              <a:t>PFD</a:t>
            </a:r>
            <a:r>
              <a:rPr lang="zh-CN" altLang="en-US" dirty="0">
                <a:latin typeface="Times New Roman" panose="02020603050405020304" pitchFamily="18" charset="0"/>
                <a:ea typeface="黑体" panose="02010609060101010101" pitchFamily="49" charset="-122"/>
                <a:cs typeface="Times New Roman" panose="02020603050405020304" pitchFamily="18" charset="0"/>
              </a:rPr>
              <a:t>驱动大电流电荷泵在未锁定时进行工作，加快收敛速度</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en-US" altLang="zh-CN" dirty="0" err="1">
                <a:latin typeface="Times New Roman" panose="02020603050405020304" pitchFamily="18" charset="0"/>
                <a:ea typeface="黑体" panose="02010609060101010101" pitchFamily="49" charset="-122"/>
                <a:cs typeface="Times New Roman" panose="02020603050405020304" pitchFamily="18" charset="0"/>
              </a:rPr>
              <a:t>BBPD</a:t>
            </a:r>
            <a:r>
              <a:rPr lang="zh-CN" altLang="en-US" dirty="0">
                <a:latin typeface="Times New Roman" panose="02020603050405020304" pitchFamily="18" charset="0"/>
                <a:ea typeface="黑体" panose="02010609060101010101" pitchFamily="49" charset="-122"/>
                <a:cs typeface="Times New Roman" panose="02020603050405020304" pitchFamily="18" charset="0"/>
              </a:rPr>
              <a:t>驱动小电流电荷泵在锁定时进行工作，锁定时相差基本为</a:t>
            </a:r>
            <a:r>
              <a:rPr lang="en-US" altLang="zh-CN" dirty="0">
                <a:latin typeface="Times New Roman" panose="02020603050405020304" pitchFamily="18" charset="0"/>
                <a:ea typeface="黑体" panose="02010609060101010101" pitchFamily="49" charset="-122"/>
                <a:cs typeface="Times New Roman" panose="02020603050405020304" pitchFamily="18" charset="0"/>
              </a:rPr>
              <a:t>0</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，且控制电压波动较小</a:t>
            </a:r>
          </a:p>
          <a:p>
            <a:pPr marL="285750" indent="-285750">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解决了收敛速度和控制电压波动之间的权衡问题</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Arial" panose="020B0604020202020204" pitchFamily="34" charset="0"/>
              <a:buChar char="•"/>
            </a:pPr>
            <a:endParaRPr lang="en-US" altLang="zh-CN" dirty="0"/>
          </a:p>
        </p:txBody>
      </p:sp>
      <p:sp>
        <p:nvSpPr>
          <p:cNvPr id="22" name="文本框 21"/>
          <p:cNvSpPr txBox="1"/>
          <p:nvPr/>
        </p:nvSpPr>
        <p:spPr>
          <a:xfrm>
            <a:off x="67310" y="1104265"/>
            <a:ext cx="4792980" cy="2209165"/>
          </a:xfrm>
          <a:prstGeom prst="rect">
            <a:avLst/>
          </a:prstGeom>
          <a:noFill/>
        </p:spPr>
        <p:txBody>
          <a:bodyPr wrap="square" rtlCol="0">
            <a:noAutofit/>
          </a:bodyPr>
          <a:lstStyle/>
          <a:p>
            <a:pPr marL="285750" indent="-285750">
              <a:buFont typeface="Arial" panose="020B0604020202020204" pitchFamily="34" charset="0"/>
              <a:buChar char="•"/>
            </a:pPr>
            <a:r>
              <a:rPr lang="zh-CN" altLang="en-US" dirty="0" err="1">
                <a:latin typeface="Times New Roman" panose="02020603050405020304" pitchFamily="18" charset="0"/>
                <a:ea typeface="黑体" panose="02010609060101010101" pitchFamily="49" charset="-122"/>
                <a:cs typeface="Times New Roman" panose="02020603050405020304" pitchFamily="18" charset="0"/>
              </a:rPr>
              <a:t>两种主要的鉴相器结构为</a:t>
            </a:r>
            <a:r>
              <a:rPr lang="en-US" altLang="zh-CN" dirty="0" err="1">
                <a:latin typeface="Times New Roman" panose="02020603050405020304" pitchFamily="18" charset="0"/>
                <a:ea typeface="黑体" panose="02010609060101010101" pitchFamily="49" charset="-122"/>
                <a:cs typeface="Times New Roman" panose="02020603050405020304" pitchFamily="18" charset="0"/>
              </a:rPr>
              <a:t>PFD</a:t>
            </a:r>
            <a:r>
              <a:rPr lang="zh-CN" altLang="en-US" dirty="0" err="1">
                <a:latin typeface="Times New Roman" panose="02020603050405020304" pitchFamily="18" charset="0"/>
                <a:ea typeface="黑体" panose="02010609060101010101" pitchFamily="49" charset="-122"/>
                <a:cs typeface="Times New Roman" panose="02020603050405020304" pitchFamily="18" charset="0"/>
              </a:rPr>
              <a:t>和</a:t>
            </a:r>
            <a:r>
              <a:rPr lang="en-US" altLang="zh-CN" dirty="0" err="1">
                <a:latin typeface="Times New Roman" panose="02020603050405020304" pitchFamily="18" charset="0"/>
                <a:ea typeface="黑体" panose="02010609060101010101" pitchFamily="49" charset="-122"/>
                <a:cs typeface="Times New Roman" panose="02020603050405020304" pitchFamily="18" charset="0"/>
              </a:rPr>
              <a:t>BBPD</a:t>
            </a:r>
          </a:p>
          <a:p>
            <a:pPr marL="285750" indent="-285750">
              <a:buFont typeface="Arial" panose="020B0604020202020204" pitchFamily="34" charset="0"/>
              <a:buChar char="•"/>
            </a:pPr>
            <a:r>
              <a:rPr lang="en-US" altLang="zh-CN" dirty="0" err="1">
                <a:latin typeface="Times New Roman" panose="02020603050405020304" pitchFamily="18" charset="0"/>
                <a:ea typeface="黑体" panose="02010609060101010101" pitchFamily="49" charset="-122"/>
                <a:cs typeface="Times New Roman" panose="02020603050405020304" pitchFamily="18" charset="0"/>
              </a:rPr>
              <a:t>PFD</a:t>
            </a:r>
          </a:p>
          <a:p>
            <a:pPr marL="742950" lvl="1" indent="-285750">
              <a:buFont typeface="Arial" panose="020B0604020202020204" pitchFamily="34" charset="0"/>
              <a:buChar char="•"/>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由于电荷泵充放电流失配，</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DLL</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首尾不对齐</a:t>
            </a:r>
          </a:p>
          <a:p>
            <a:pPr marL="285750" indent="-285750">
              <a:buFont typeface="Arial" panose="020B0604020202020204" pitchFamily="34" charset="0"/>
              <a:buChar cha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BBPD</a:t>
            </a:r>
          </a:p>
          <a:p>
            <a:pPr marL="742950" lvl="1" indent="-285750">
              <a:buFont typeface="Arial" panose="020B0604020202020204" pitchFamily="34" charset="0"/>
              <a:buChar char="•"/>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只能鉴别相位差的符号，控制电压变化速度固定</a:t>
            </a:r>
          </a:p>
          <a:p>
            <a:pPr marL="742950" lvl="1" indent="-285750">
              <a:buFont typeface="Arial" panose="020B0604020202020204" pitchFamily="34" charset="0"/>
              <a:buChar char="•"/>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为了较小的控制电压锁定纹波，电压变化速度较小，导致较低的锁定速度</a:t>
            </a:r>
          </a:p>
          <a:p>
            <a:pPr marL="742950" lvl="1" indent="-285750">
              <a:buFont typeface="Arial" panose="020B0604020202020204" pitchFamily="34" charset="0"/>
              <a:buChar char="•"/>
            </a:pPr>
            <a:endParaRPr lang="en-US" altLang="zh-CN" sz="1600" dirty="0">
              <a:solidFill>
                <a:schemeClr val="tx1"/>
              </a:solidFill>
            </a:endParaRPr>
          </a:p>
          <a:p>
            <a:pPr marL="285750" indent="-285750">
              <a:buFont typeface="Arial" panose="020B0604020202020204" pitchFamily="34" charset="0"/>
              <a:buChar char="•"/>
            </a:pPr>
            <a:endParaRPr lang="zh-CN" altLang="en-US" dirty="0"/>
          </a:p>
          <a:p>
            <a:pPr marL="285750" indent="-285750">
              <a:buFont typeface="Arial" panose="020B0604020202020204" pitchFamily="34" charset="0"/>
              <a:buChar char="•"/>
            </a:pPr>
            <a:endParaRPr lang="zh-CN" altLang="en-US" dirty="0"/>
          </a:p>
        </p:txBody>
      </p:sp>
      <p:pic>
        <p:nvPicPr>
          <p:cNvPr id="23" name="图片 22"/>
          <p:cNvPicPr>
            <a:picLocks noChangeAspect="1"/>
          </p:cNvPicPr>
          <p:nvPr/>
        </p:nvPicPr>
        <p:blipFill>
          <a:blip r:embed="rId5"/>
          <a:stretch>
            <a:fillRect/>
          </a:stretch>
        </p:blipFill>
        <p:spPr>
          <a:xfrm>
            <a:off x="5188585" y="2699385"/>
            <a:ext cx="1675130" cy="1084580"/>
          </a:xfrm>
          <a:prstGeom prst="rect">
            <a:avLst/>
          </a:prstGeom>
        </p:spPr>
      </p:pic>
      <p:pic>
        <p:nvPicPr>
          <p:cNvPr id="24" name="图片 23"/>
          <p:cNvPicPr>
            <a:picLocks noChangeAspect="1"/>
          </p:cNvPicPr>
          <p:nvPr/>
        </p:nvPicPr>
        <p:blipFill>
          <a:blip r:embed="rId6"/>
          <a:stretch>
            <a:fillRect/>
          </a:stretch>
        </p:blipFill>
        <p:spPr>
          <a:xfrm>
            <a:off x="6863715" y="2701290"/>
            <a:ext cx="1726565" cy="1045845"/>
          </a:xfrm>
          <a:prstGeom prst="rect">
            <a:avLst/>
          </a:prstGeom>
        </p:spPr>
      </p:pic>
      <p:graphicFrame>
        <p:nvGraphicFramePr>
          <p:cNvPr id="2" name="对象 -2147482494"/>
          <p:cNvGraphicFramePr>
            <a:graphicFrameLocks noChangeAspect="1"/>
          </p:cNvGraphicFramePr>
          <p:nvPr/>
        </p:nvGraphicFramePr>
        <p:xfrm>
          <a:off x="4819650" y="4314825"/>
          <a:ext cx="3811270" cy="1929765"/>
        </p:xfrm>
        <a:graphic>
          <a:graphicData uri="http://schemas.openxmlformats.org/presentationml/2006/ole">
            <mc:AlternateContent xmlns:mc="http://schemas.openxmlformats.org/markup-compatibility/2006">
              <mc:Choice xmlns:v="urn:schemas-microsoft-com:vml" Requires="v">
                <p:oleObj r:id="rId7" imgW="5943600" imgH="3026410" progId="Visio.Drawing.15">
                  <p:embed/>
                </p:oleObj>
              </mc:Choice>
              <mc:Fallback>
                <p:oleObj r:id="rId7" imgW="5943600" imgH="3026410" progId="Visio.Drawing.15">
                  <p:embed/>
                  <p:pic>
                    <p:nvPicPr>
                      <p:cNvPr id="0" name="图片 25"/>
                      <p:cNvPicPr/>
                      <p:nvPr/>
                    </p:nvPicPr>
                    <p:blipFill>
                      <a:blip r:embed="rId8"/>
                      <a:stretch>
                        <a:fillRect/>
                      </a:stretch>
                    </p:blipFill>
                    <p:spPr>
                      <a:xfrm>
                        <a:off x="4819650" y="4314825"/>
                        <a:ext cx="3811270" cy="1929765"/>
                      </a:xfrm>
                      <a:prstGeom prst="rect">
                        <a:avLst/>
                      </a:prstGeom>
                      <a:noFill/>
                      <a:ln w="38100">
                        <a:noFill/>
                        <a:miter/>
                      </a:ln>
                    </p:spPr>
                  </p:pic>
                </p:oleObj>
              </mc:Fallback>
            </mc:AlternateContent>
          </a:graphicData>
        </a:graphic>
      </p:graphicFrame>
      <p:sp>
        <p:nvSpPr>
          <p:cNvPr id="29" name="文本框 28"/>
          <p:cNvSpPr txBox="1"/>
          <p:nvPr/>
        </p:nvSpPr>
        <p:spPr>
          <a:xfrm>
            <a:off x="5878195" y="3747135"/>
            <a:ext cx="2262505" cy="306705"/>
          </a:xfrm>
          <a:prstGeom prst="rect">
            <a:avLst/>
          </a:prstGeom>
          <a:noFill/>
        </p:spPr>
        <p:txBody>
          <a:bodyPr wrap="square" rtlCol="0">
            <a:spAutoFit/>
          </a:bodyPr>
          <a:lstStyle/>
          <a:p>
            <a:r>
              <a:rPr lang="en-US" altLang="zh-CN" sz="1400"/>
              <a:t>PFD</a:t>
            </a:r>
            <a:r>
              <a:rPr lang="zh-CN" altLang="en-US" sz="1400"/>
              <a:t>与</a:t>
            </a:r>
            <a:r>
              <a:rPr lang="en-US" altLang="zh-CN" sz="1400"/>
              <a:t>BBPD</a:t>
            </a:r>
            <a:r>
              <a:rPr lang="zh-CN" altLang="en-US" sz="1400"/>
              <a:t>收敛示意图</a:t>
            </a:r>
          </a:p>
        </p:txBody>
      </p:sp>
      <p:sp>
        <p:nvSpPr>
          <p:cNvPr id="30" name="文本框 29"/>
          <p:cNvSpPr txBox="1"/>
          <p:nvPr/>
        </p:nvSpPr>
        <p:spPr>
          <a:xfrm>
            <a:off x="5784215" y="6244590"/>
            <a:ext cx="1837690" cy="306705"/>
          </a:xfrm>
          <a:prstGeom prst="rect">
            <a:avLst/>
          </a:prstGeom>
          <a:noFill/>
        </p:spPr>
        <p:txBody>
          <a:bodyPr wrap="square" rtlCol="0">
            <a:spAutoFit/>
          </a:bodyPr>
          <a:lstStyle/>
          <a:p>
            <a:r>
              <a:rPr lang="zh-CN" altLang="en-US" sz="1400"/>
              <a:t>联合鉴相结构示意图</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4978400" y="2676525"/>
            <a:ext cx="4084955" cy="3272155"/>
          </a:xfrm>
          <a:prstGeom prst="rect">
            <a:avLst/>
          </a:prstGeom>
          <a:noFill/>
        </p:spPr>
        <p:txBody>
          <a:bodyPr wrap="square" rtlCol="0">
            <a:noAutofit/>
          </a:bodyPr>
          <a:lstStyle/>
          <a:p>
            <a:pPr marL="285750" indent="-285750">
              <a:buFont typeface="Arial" panose="020B0604020202020204" pitchFamily="34" charset="0"/>
              <a:buChar char="•"/>
            </a:pP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内插电阻的阻值选取</a:t>
            </a:r>
          </a:p>
          <a:p>
            <a:pPr marL="457200" lvl="1" indent="0">
              <a:buFont typeface="Arial" panose="020B0604020202020204" pitchFamily="34" charset="0"/>
              <a:buNone/>
            </a:pP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阻值较小时</a:t>
            </a:r>
          </a:p>
          <a:p>
            <a:pPr marL="914400" lvl="2" indent="0">
              <a:buFont typeface="Arial" panose="020B0604020202020204" pitchFamily="34" charset="0"/>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延时单元驱动压力较大，波形失真</a:t>
            </a:r>
          </a:p>
          <a:p>
            <a:pPr marL="914400" lvl="2" indent="0">
              <a:buFont typeface="Arial" panose="020B0604020202020204" pitchFamily="34" charset="0"/>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功耗较大</a:t>
            </a:r>
          </a:p>
          <a:p>
            <a:pPr marL="457200" lvl="1" indent="0">
              <a:buFont typeface="Arial" panose="020B0604020202020204" pitchFamily="34" charset="0"/>
              <a:buNone/>
            </a:pP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阻值较大时</a:t>
            </a:r>
          </a:p>
          <a:p>
            <a:pPr marL="914400" lvl="2" indent="0">
              <a:buFont typeface="Arial" panose="020B0604020202020204" pitchFamily="34" charset="0"/>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内插节点寄生电容较大，波形失真</a:t>
            </a:r>
          </a:p>
          <a:p>
            <a:pPr marL="285750" lvl="0" indent="-285750">
              <a:buFont typeface="Arial" panose="020B0604020202020204" pitchFamily="34" charset="0"/>
              <a:buChar char="•"/>
            </a:pP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内插电阻阻值通过仿真确定，平均</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35Ω</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，保证波形完整及内插线性</a:t>
            </a:r>
          </a:p>
          <a:p>
            <a:pPr marL="457200" lvl="1" indent="0">
              <a:buFont typeface="Arial" panose="020B0604020202020204" pitchFamily="34" charset="0"/>
              <a:buNone/>
            </a:pPr>
            <a:endParaRPr lang="zh-CN" altLang="en-US" dirty="0">
              <a:solidFill>
                <a:schemeClr val="tx1"/>
              </a:solidFill>
              <a:latin typeface="宋体" panose="02010600030101010101" pitchFamily="2" charset="-122"/>
              <a:ea typeface="宋体" panose="02010600030101010101" pitchFamily="2" charset="-122"/>
              <a:sym typeface="+mn-ea"/>
            </a:endParaRPr>
          </a:p>
          <a:p>
            <a:pPr marL="285750" indent="-285750">
              <a:buFont typeface="Arial" panose="020B0604020202020204" pitchFamily="34" charset="0"/>
              <a:buChar char="•"/>
            </a:pPr>
            <a:endParaRPr lang="zh-CN" altLang="en-US" dirty="0">
              <a:solidFill>
                <a:schemeClr val="tx1"/>
              </a:solidFill>
              <a:latin typeface="宋体" panose="02010600030101010101" pitchFamily="2" charset="-122"/>
              <a:ea typeface="宋体" panose="02010600030101010101" pitchFamily="2" charset="-122"/>
              <a:sym typeface="+mn-ea"/>
            </a:endParaRPr>
          </a:p>
          <a:p>
            <a:pPr lvl="1" indent="0">
              <a:buFont typeface="Arial" panose="020B0604020202020204" pitchFamily="34" charset="0"/>
              <a:buNone/>
            </a:pPr>
            <a:endParaRPr lang="en-US" altLang="zh-CN" dirty="0"/>
          </a:p>
        </p:txBody>
      </p:sp>
      <p:sp>
        <p:nvSpPr>
          <p:cNvPr id="3" name="标题 2"/>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时钟产生电路设计</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无源内插设计</a:t>
            </a:r>
          </a:p>
        </p:txBody>
      </p:sp>
      <p:sp>
        <p:nvSpPr>
          <p:cNvPr id="25" name="矩形 24"/>
          <p:cNvSpPr/>
          <p:nvPr/>
        </p:nvSpPr>
        <p:spPr>
          <a:xfrm>
            <a:off x="5405120" y="2220595"/>
            <a:ext cx="3176905" cy="506730"/>
          </a:xfrm>
          <a:prstGeom prst="rect">
            <a:avLst/>
          </a:prstGeom>
        </p:spPr>
        <p:txBody>
          <a:bodyPr wrap="square">
            <a:spAutoFit/>
          </a:bodyPr>
          <a:lstStyle/>
          <a:p>
            <a:pPr algn="ctr">
              <a:lnSpc>
                <a:spcPct val="150000"/>
              </a:lnSpc>
              <a:spcAft>
                <a:spcPts val="1400"/>
              </a:spcAft>
            </a:pPr>
            <a:r>
              <a:rPr lang="en-US" altLang="zh-CN" dirty="0">
                <a:latin typeface="Times New Roman" panose="02020603050405020304" pitchFamily="18" charset="0"/>
                <a:ea typeface="黑体" panose="02010609060101010101" pitchFamily="49" charset="-122"/>
                <a:cs typeface="Times New Roman" panose="02020603050405020304" pitchFamily="18" charset="0"/>
              </a:rPr>
              <a:t>8</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级无源内插基本原理示意图</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2" name="对象 -2147482617"/>
          <p:cNvGraphicFramePr/>
          <p:nvPr/>
        </p:nvGraphicFramePr>
        <p:xfrm>
          <a:off x="4978400" y="4700905"/>
          <a:ext cx="3860800" cy="1506855"/>
        </p:xfrm>
        <a:graphic>
          <a:graphicData uri="http://schemas.openxmlformats.org/presentationml/2006/ole">
            <mc:AlternateContent xmlns:mc="http://schemas.openxmlformats.org/markup-compatibility/2006">
              <mc:Choice xmlns:v="urn:schemas-microsoft-com:vml" Requires="v">
                <p:oleObj r:id="rId4" imgW="3905885" imgH="1395730" progId="Visio.Drawing.15">
                  <p:embed/>
                </p:oleObj>
              </mc:Choice>
              <mc:Fallback>
                <p:oleObj r:id="rId4" imgW="3905885" imgH="1395730" progId="Visio.Drawing.15">
                  <p:embed/>
                  <p:pic>
                    <p:nvPicPr>
                      <p:cNvPr id="0" name="图片 3075"/>
                      <p:cNvPicPr/>
                      <p:nvPr/>
                    </p:nvPicPr>
                    <p:blipFill>
                      <a:blip r:embed="rId5"/>
                      <a:stretch>
                        <a:fillRect/>
                      </a:stretch>
                    </p:blipFill>
                    <p:spPr>
                      <a:xfrm>
                        <a:off x="4978400" y="4700905"/>
                        <a:ext cx="3860800" cy="1506855"/>
                      </a:xfrm>
                      <a:prstGeom prst="rect">
                        <a:avLst/>
                      </a:prstGeom>
                      <a:noFill/>
                      <a:ln w="38100">
                        <a:noFill/>
                        <a:miter/>
                      </a:ln>
                    </p:spPr>
                  </p:pic>
                </p:oleObj>
              </mc:Fallback>
            </mc:AlternateContent>
          </a:graphicData>
        </a:graphic>
      </p:graphicFrame>
      <p:sp>
        <p:nvSpPr>
          <p:cNvPr id="17" name="文本框 16"/>
          <p:cNvSpPr txBox="1"/>
          <p:nvPr/>
        </p:nvSpPr>
        <p:spPr>
          <a:xfrm>
            <a:off x="76200" y="1000760"/>
            <a:ext cx="4813300" cy="3272155"/>
          </a:xfrm>
          <a:prstGeom prst="rect">
            <a:avLst/>
          </a:prstGeom>
          <a:noFill/>
        </p:spPr>
        <p:txBody>
          <a:bodyPr wrap="square" rtlCol="0">
            <a:noAutofit/>
          </a:bodyPr>
          <a:lstStyle/>
          <a:p>
            <a:pPr marL="285750" indent="-285750">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采用无源内插结构实现精细的时钟分相</a:t>
            </a:r>
          </a:p>
          <a:p>
            <a:pPr marL="285750" indent="-285750">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对精度评估以确定内插级数：</a:t>
            </a:r>
          </a:p>
          <a:p>
            <a:pPr marL="742950" lvl="1" indent="-285750">
              <a:buFont typeface="Arial" panose="020B0604020202020204" pitchFamily="34" charset="0"/>
              <a:buChar char="•"/>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抖动</a:t>
            </a:r>
          </a:p>
          <a:p>
            <a:pPr marL="1200150" lvl="2" indent="-285750">
              <a:buFont typeface="Arial" panose="020B0604020202020204" pitchFamily="34" charset="0"/>
              <a:buChar char="•"/>
            </a:pPr>
            <a:r>
              <a:rPr lang="en-US" altLang="zh-CN"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σ</a:t>
            </a:r>
            <a:r>
              <a:rPr lang="en-US" altLang="zh-CN" sz="1400" baseline="-250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jitter_PLL</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&lt; 3 </a:t>
            </a:r>
            <a:r>
              <a:rPr lang="en-US" altLang="zh-CN"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ps</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1200150" lvl="2" indent="-285750">
              <a:buFont typeface="Arial" panose="020B0604020202020204" pitchFamily="34" charset="0"/>
              <a:buChar char="•"/>
            </a:pPr>
            <a:r>
              <a:rPr lang="en-US" altLang="zh-CN"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σ</a:t>
            </a:r>
            <a:r>
              <a:rPr lang="en-US" altLang="zh-CN" sz="1400" baseline="-25000" dirty="0" err="1">
                <a:latin typeface="Times New Roman" panose="02020603050405020304" pitchFamily="18" charset="0"/>
                <a:ea typeface="黑体" panose="02010609060101010101" pitchFamily="49" charset="-122"/>
                <a:cs typeface="Times New Roman" panose="02020603050405020304" pitchFamily="18" charset="0"/>
                <a:sym typeface="+mn-ea"/>
              </a:rPr>
              <a:t>jitter_</a:t>
            </a:r>
            <a:r>
              <a:rPr lang="en-US" altLang="zh-CN" sz="1400" baseline="-250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DLL</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&lt; 3 </a:t>
            </a:r>
            <a:r>
              <a:rPr lang="en-US" altLang="zh-CN"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ps</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1200150" lvl="2" indent="-285750">
              <a:buFont typeface="Arial" panose="020B0604020202020204" pitchFamily="34" charset="0"/>
              <a:buChar char="•"/>
            </a:pPr>
            <a:r>
              <a:rPr lang="en-US" altLang="zh-CN" sz="1400" dirty="0" err="1">
                <a:latin typeface="Times New Roman" panose="02020603050405020304" pitchFamily="18" charset="0"/>
                <a:ea typeface="黑体" panose="02010609060101010101" pitchFamily="49" charset="-122"/>
                <a:cs typeface="Times New Roman" panose="02020603050405020304" pitchFamily="18" charset="0"/>
                <a:sym typeface="+mn-ea"/>
              </a:rPr>
              <a:t>σ</a:t>
            </a:r>
            <a:r>
              <a:rPr lang="en-US" altLang="zh-CN" sz="1400" baseline="-25000" dirty="0" err="1">
                <a:latin typeface="Times New Roman" panose="02020603050405020304" pitchFamily="18" charset="0"/>
                <a:ea typeface="黑体" panose="02010609060101010101" pitchFamily="49" charset="-122"/>
                <a:cs typeface="Times New Roman" panose="02020603050405020304" pitchFamily="18" charset="0"/>
                <a:sym typeface="+mn-ea"/>
              </a:rPr>
              <a:t>jitter_other</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 &lt; 5 </a:t>
            </a:r>
            <a:r>
              <a:rPr lang="en-US" altLang="zh-CN" sz="1400" dirty="0" err="1">
                <a:latin typeface="Times New Roman" panose="02020603050405020304" pitchFamily="18" charset="0"/>
                <a:ea typeface="黑体" panose="02010609060101010101" pitchFamily="49" charset="-122"/>
                <a:cs typeface="Times New Roman" panose="02020603050405020304" pitchFamily="18" charset="0"/>
                <a:sym typeface="+mn-ea"/>
              </a:rPr>
              <a:t>ps</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742950" lvl="1" indent="-285750">
              <a:buFont typeface="Arial" panose="020B0604020202020204" pitchFamily="34" charset="0"/>
              <a:buChar char="•"/>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考虑</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10 </a:t>
            </a:r>
            <a:r>
              <a:rPr lang="en-US" altLang="zh-CN"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ps</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的精度，内插贡献希望不超过</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7 </a:t>
            </a:r>
            <a:r>
              <a:rPr lang="en-US" altLang="zh-CN"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ps</a:t>
            </a:r>
            <a:endPar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742950" lvl="1" indent="-285750">
              <a:buFont typeface="Arial" panose="020B0604020202020204" pitchFamily="34" charset="0"/>
              <a:buChar char="•"/>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非线性</a:t>
            </a:r>
          </a:p>
          <a:p>
            <a:pPr marL="1200150" lvl="2" indent="-285750">
              <a:buFont typeface="Arial" panose="020B0604020202020204" pitchFamily="34" charset="0"/>
              <a:buChar char="•"/>
            </a:pPr>
            <a:r>
              <a:rPr lang="en-US" altLang="zh-CN"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σ</a:t>
            </a:r>
            <a:r>
              <a:rPr lang="en-US" altLang="zh-CN" sz="1400" baseline="-250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DNL_buffer</a:t>
            </a:r>
            <a:r>
              <a:rPr lang="en-US" altLang="zh-CN" sz="14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&lt; 2 </a:t>
            </a:r>
            <a:r>
              <a:rPr lang="en-US" altLang="zh-CN"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ps</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1200150" lvl="2" indent="-285750">
              <a:buFont typeface="Arial" panose="020B0604020202020204" pitchFamily="34" charset="0"/>
              <a:buChar char="•"/>
            </a:pPr>
            <a:r>
              <a:rPr lang="en-US" altLang="zh-CN"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σ</a:t>
            </a:r>
            <a:r>
              <a:rPr lang="en-US" altLang="zh-CN" sz="1400" baseline="-250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DNL_quantification</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&lt; 1 </a:t>
            </a:r>
            <a:r>
              <a:rPr lang="en-US" altLang="zh-CN"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ps</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1200150" lvl="2" indent="-285750">
              <a:buFont typeface="Arial" panose="020B0604020202020204" pitchFamily="34" charset="0"/>
              <a:buChar char="•"/>
            </a:pPr>
            <a:r>
              <a:rPr lang="en-US" altLang="zh-CN" sz="14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σ</a:t>
            </a:r>
            <a:r>
              <a:rPr lang="en-US" altLang="zh-CN" sz="1400" baseline="-250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DNL_interpolation</a:t>
            </a:r>
            <a:r>
              <a:rPr lang="en-US" altLang="zh-CN" sz="14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&lt; 0.2 LSB</a:t>
            </a:r>
          </a:p>
          <a:p>
            <a:pPr marL="742950" lvl="1" indent="-285750">
              <a:buFont typeface="Arial" panose="020B0604020202020204" pitchFamily="34" charset="0"/>
              <a:buChar char="•"/>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对各级非线性内插进行数值模拟，得到</a:t>
            </a:r>
          </a:p>
          <a:p>
            <a:pPr marL="1200150" lvl="2" indent="-285750">
              <a:buFont typeface="Arial" panose="020B0604020202020204" pitchFamily="34" charset="0"/>
              <a:buChar char="•"/>
            </a:pP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内插</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8</a:t>
            </a: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级是一个对精度、良率，复杂度较优的折中选择</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742950" lvl="1" indent="-285750">
              <a:buFont typeface="Arial" panose="020B0604020202020204" pitchFamily="34" charset="0"/>
              <a:buChar char="•"/>
            </a:pPr>
            <a:endParaRPr lang="zh-CN" altLang="en-US" dirty="0">
              <a:solidFill>
                <a:schemeClr val="tx1"/>
              </a:solidFill>
              <a:latin typeface="宋体" panose="02010600030101010101" pitchFamily="2" charset="-122"/>
              <a:ea typeface="宋体" panose="02010600030101010101" pitchFamily="2" charset="-122"/>
              <a:sym typeface="+mn-ea"/>
            </a:endParaRPr>
          </a:p>
          <a:p>
            <a:pPr lvl="1" indent="0">
              <a:buFont typeface="Arial" panose="020B0604020202020204" pitchFamily="34" charset="0"/>
              <a:buNone/>
            </a:pPr>
            <a:endParaRPr lang="en-US" altLang="zh-CN" dirty="0"/>
          </a:p>
        </p:txBody>
      </p:sp>
      <p:graphicFrame>
        <p:nvGraphicFramePr>
          <p:cNvPr id="20" name="对象 19"/>
          <p:cNvGraphicFramePr/>
          <p:nvPr/>
        </p:nvGraphicFramePr>
        <p:xfrm>
          <a:off x="4978400" y="1071880"/>
          <a:ext cx="3783330" cy="1148715"/>
        </p:xfrm>
        <a:graphic>
          <a:graphicData uri="http://schemas.openxmlformats.org/presentationml/2006/ole">
            <mc:AlternateContent xmlns:mc="http://schemas.openxmlformats.org/markup-compatibility/2006">
              <mc:Choice xmlns:v="urn:schemas-microsoft-com:vml" Requires="v">
                <p:oleObj r:id="rId6" imgW="3136900" imgH="938530" progId="Visio.Drawing.15">
                  <p:embed/>
                </p:oleObj>
              </mc:Choice>
              <mc:Fallback>
                <p:oleObj r:id="rId6" imgW="3136900" imgH="938530" progId="Visio.Drawing.15">
                  <p:embed/>
                  <p:pic>
                    <p:nvPicPr>
                      <p:cNvPr id="0" name="图片 20"/>
                      <p:cNvPicPr/>
                      <p:nvPr/>
                    </p:nvPicPr>
                    <p:blipFill>
                      <a:blip r:embed="rId7"/>
                      <a:stretch>
                        <a:fillRect/>
                      </a:stretch>
                    </p:blipFill>
                    <p:spPr>
                      <a:xfrm>
                        <a:off x="4978400" y="1071880"/>
                        <a:ext cx="3783330" cy="1148715"/>
                      </a:xfrm>
                      <a:prstGeom prst="rect">
                        <a:avLst/>
                      </a:prstGeom>
                    </p:spPr>
                  </p:pic>
                </p:oleObj>
              </mc:Fallback>
            </mc:AlternateContent>
          </a:graphicData>
        </a:graphic>
      </p:graphicFrame>
      <p:sp>
        <p:nvSpPr>
          <p:cNvPr id="22" name="文本框 21"/>
          <p:cNvSpPr txBox="1"/>
          <p:nvPr/>
        </p:nvSpPr>
        <p:spPr>
          <a:xfrm>
            <a:off x="4290060" y="6207760"/>
            <a:ext cx="4211955" cy="368300"/>
          </a:xfrm>
          <a:prstGeom prst="rect">
            <a:avLst/>
          </a:prstGeom>
          <a:noFill/>
        </p:spPr>
        <p:txBody>
          <a:bodyPr wrap="square" rtlCol="0">
            <a:spAutoFit/>
          </a:bodyPr>
          <a:lstStyle/>
          <a:p>
            <a:r>
              <a:rPr lang="en-US" altLang="zh-CN">
                <a:latin typeface="Times New Roman" panose="02020603050405020304" pitchFamily="18" charset="0"/>
                <a:ea typeface="黑体" panose="02010609060101010101" pitchFamily="49" charset="-122"/>
                <a:cs typeface="Times New Roman" panose="02020603050405020304" pitchFamily="18" charset="0"/>
              </a:rPr>
              <a:t>               </a:t>
            </a:r>
            <a:r>
              <a:rPr lang="zh-CN" altLang="en-US">
                <a:latin typeface="Times New Roman" panose="02020603050405020304" pitchFamily="18" charset="0"/>
                <a:ea typeface="黑体" panose="02010609060101010101" pitchFamily="49" charset="-122"/>
                <a:cs typeface="Times New Roman" panose="02020603050405020304" pitchFamily="18" charset="0"/>
              </a:rPr>
              <a:t>内插波形</a:t>
            </a:r>
            <a:r>
              <a:rPr lang="en-US" altLang="zh-CN">
                <a:latin typeface="Times New Roman" panose="02020603050405020304" pitchFamily="18" charset="0"/>
                <a:ea typeface="黑体" panose="02010609060101010101" pitchFamily="49" charset="-122"/>
                <a:cs typeface="Times New Roman" panose="02020603050405020304" pitchFamily="18" charset="0"/>
              </a:rPr>
              <a:t>                </a:t>
            </a:r>
            <a:r>
              <a:rPr lang="zh-CN" altLang="en-US">
                <a:latin typeface="Times New Roman" panose="02020603050405020304" pitchFamily="18" charset="0"/>
                <a:ea typeface="黑体" panose="02010609060101010101" pitchFamily="49" charset="-122"/>
                <a:cs typeface="Times New Roman" panose="02020603050405020304" pitchFamily="18" charset="0"/>
              </a:rPr>
              <a:t>经过</a:t>
            </a:r>
            <a:r>
              <a:rPr lang="en-US" altLang="zh-CN">
                <a:latin typeface="Times New Roman" panose="02020603050405020304" pitchFamily="18" charset="0"/>
                <a:ea typeface="黑体" panose="02010609060101010101" pitchFamily="49" charset="-122"/>
                <a:cs typeface="Times New Roman" panose="02020603050405020304" pitchFamily="18" charset="0"/>
              </a:rPr>
              <a:t>buffer</a:t>
            </a:r>
            <a:r>
              <a:rPr lang="zh-CN" altLang="en-US">
                <a:latin typeface="Times New Roman" panose="02020603050405020304" pitchFamily="18" charset="0"/>
                <a:ea typeface="黑体" panose="02010609060101010101" pitchFamily="49" charset="-122"/>
                <a:cs typeface="Times New Roman" panose="02020603050405020304" pitchFamily="18" charset="0"/>
              </a:rPr>
              <a:t>后</a:t>
            </a:r>
            <a:r>
              <a:rPr lang="en-US" altLang="zh-CN">
                <a:latin typeface="Times New Roman" panose="02020603050405020304" pitchFamily="18" charset="0"/>
                <a:ea typeface="黑体" panose="02010609060101010101" pitchFamily="49" charset="-122"/>
                <a:cs typeface="Times New Roman" panose="02020603050405020304" pitchFamily="18" charset="0"/>
              </a:rPr>
              <a:t>   </a:t>
            </a:r>
          </a:p>
        </p:txBody>
      </p:sp>
      <p:graphicFrame>
        <p:nvGraphicFramePr>
          <p:cNvPr id="6" name="表格 5"/>
          <p:cNvGraphicFramePr/>
          <p:nvPr>
            <p:custDataLst>
              <p:tags r:id="rId1"/>
            </p:custDataLst>
          </p:nvPr>
        </p:nvGraphicFramePr>
        <p:xfrm>
          <a:off x="76200" y="4302125"/>
          <a:ext cx="2159635" cy="1905635"/>
        </p:xfrm>
        <a:graphic>
          <a:graphicData uri="http://schemas.openxmlformats.org/drawingml/2006/table">
            <a:tbl>
              <a:tblPr firstRow="1" bandRow="1">
                <a:tableStyleId>{5C22544A-7EE6-4342-B048-85BDC9FD1C3A}</a:tableStyleId>
              </a:tblPr>
              <a:tblGrid>
                <a:gridCol w="570865">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1017270">
                  <a:extLst>
                    <a:ext uri="{9D8B030D-6E8A-4147-A177-3AD203B41FA5}">
                      <a16:colId xmlns:a16="http://schemas.microsoft.com/office/drawing/2014/main" val="20002"/>
                    </a:ext>
                  </a:extLst>
                </a:gridCol>
              </a:tblGrid>
              <a:tr h="708660">
                <a:tc>
                  <a:txBody>
                    <a:bodyPr/>
                    <a:lstStyle/>
                    <a:p>
                      <a:pPr>
                        <a:buNone/>
                      </a:pPr>
                      <a:r>
                        <a:rPr lang="zh-CN" altLang="en-US"/>
                        <a:t>内插级数</a:t>
                      </a:r>
                    </a:p>
                  </a:txBody>
                  <a:tcPr anchor="ctr"/>
                </a:tc>
                <a:tc>
                  <a:txBody>
                    <a:bodyPr/>
                    <a:lstStyle/>
                    <a:p>
                      <a:pPr algn="ctr">
                        <a:buNone/>
                      </a:pPr>
                      <a:r>
                        <a:rPr lang="zh-CN" altLang="en-US"/>
                        <a:t>平均精度</a:t>
                      </a:r>
                    </a:p>
                    <a:p>
                      <a:pPr algn="ctr">
                        <a:buNone/>
                      </a:pPr>
                      <a:r>
                        <a:rPr lang="zh-CN" altLang="en-US">
                          <a:ea typeface="宋体" panose="02010600030101010101" pitchFamily="2" charset="-122"/>
                        </a:rPr>
                        <a:t>（</a:t>
                      </a:r>
                      <a:r>
                        <a:rPr lang="en-US" altLang="zh-CN">
                          <a:ea typeface="宋体" panose="02010600030101010101" pitchFamily="2" charset="-122"/>
                        </a:rPr>
                        <a:t>ps</a:t>
                      </a:r>
                      <a:r>
                        <a:rPr lang="zh-CN" altLang="en-US">
                          <a:ea typeface="宋体" panose="02010600030101010101" pitchFamily="2" charset="-122"/>
                        </a:rPr>
                        <a:t>）</a:t>
                      </a:r>
                    </a:p>
                  </a:txBody>
                  <a:tcPr anchor="ctr"/>
                </a:tc>
                <a:tc>
                  <a:txBody>
                    <a:bodyPr/>
                    <a:lstStyle/>
                    <a:p>
                      <a:pPr algn="ctr">
                        <a:buNone/>
                      </a:pPr>
                      <a:r>
                        <a:rPr lang="zh-CN" altLang="en-US"/>
                        <a:t>精度差于</a:t>
                      </a:r>
                    </a:p>
                    <a:p>
                      <a:pPr algn="ctr">
                        <a:buNone/>
                      </a:pPr>
                      <a:r>
                        <a:rPr lang="en-US" altLang="zh-CN"/>
                        <a:t>7 ps</a:t>
                      </a:r>
                      <a:r>
                        <a:rPr lang="zh-CN" altLang="en-US"/>
                        <a:t>的概率</a:t>
                      </a:r>
                    </a:p>
                  </a:txBody>
                  <a:tcPr anchor="ctr"/>
                </a:tc>
                <a:extLst>
                  <a:ext uri="{0D108BD9-81ED-4DB2-BD59-A6C34878D82A}">
                    <a16:rowId xmlns:a16="http://schemas.microsoft.com/office/drawing/2014/main" val="10000"/>
                  </a:ext>
                </a:extLst>
              </a:tr>
              <a:tr h="398780">
                <a:tc>
                  <a:txBody>
                    <a:bodyPr/>
                    <a:lstStyle/>
                    <a:p>
                      <a:pPr algn="ctr">
                        <a:buNone/>
                      </a:pPr>
                      <a:r>
                        <a:rPr lang="en-US" altLang="zh-CN"/>
                        <a:t>4</a:t>
                      </a:r>
                      <a:r>
                        <a:rPr lang="zh-CN" altLang="en-US"/>
                        <a:t>级</a:t>
                      </a:r>
                    </a:p>
                  </a:txBody>
                  <a:tcPr anchor="ctr"/>
                </a:tc>
                <a:tc>
                  <a:txBody>
                    <a:bodyPr/>
                    <a:lstStyle/>
                    <a:p>
                      <a:pPr algn="ctr">
                        <a:buNone/>
                      </a:pPr>
                      <a:r>
                        <a:rPr lang="en-US" altLang="zh-CN"/>
                        <a:t>5.4 </a:t>
                      </a:r>
                    </a:p>
                  </a:txBody>
                  <a:tcPr anchor="ctr"/>
                </a:tc>
                <a:tc>
                  <a:txBody>
                    <a:bodyPr/>
                    <a:lstStyle/>
                    <a:p>
                      <a:pPr algn="ctr">
                        <a:buNone/>
                      </a:pPr>
                      <a:r>
                        <a:rPr lang="en-US" altLang="zh-CN"/>
                        <a:t>8.2 %</a:t>
                      </a:r>
                    </a:p>
                  </a:txBody>
                  <a:tcPr anchor="ctr"/>
                </a:tc>
                <a:extLst>
                  <a:ext uri="{0D108BD9-81ED-4DB2-BD59-A6C34878D82A}">
                    <a16:rowId xmlns:a16="http://schemas.microsoft.com/office/drawing/2014/main" val="10001"/>
                  </a:ext>
                </a:extLst>
              </a:tr>
              <a:tr h="399415">
                <a:tc>
                  <a:txBody>
                    <a:bodyPr/>
                    <a:lstStyle/>
                    <a:p>
                      <a:pPr algn="ctr">
                        <a:buNone/>
                      </a:pPr>
                      <a:r>
                        <a:rPr lang="en-US" altLang="zh-CN"/>
                        <a:t>8</a:t>
                      </a:r>
                      <a:r>
                        <a:rPr lang="zh-CN" altLang="en-US"/>
                        <a:t>级</a:t>
                      </a:r>
                    </a:p>
                  </a:txBody>
                  <a:tcPr anchor="ctr"/>
                </a:tc>
                <a:tc>
                  <a:txBody>
                    <a:bodyPr/>
                    <a:lstStyle/>
                    <a:p>
                      <a:pPr algn="ctr">
                        <a:buNone/>
                      </a:pPr>
                      <a:r>
                        <a:rPr lang="en-US" altLang="zh-CN"/>
                        <a:t>4.2</a:t>
                      </a:r>
                    </a:p>
                  </a:txBody>
                  <a:tcPr anchor="ctr"/>
                </a:tc>
                <a:tc>
                  <a:txBody>
                    <a:bodyPr/>
                    <a:lstStyle/>
                    <a:p>
                      <a:pPr algn="ctr">
                        <a:buNone/>
                      </a:pPr>
                      <a:r>
                        <a:rPr lang="en-US" altLang="zh-CN"/>
                        <a:t>2.4 %</a:t>
                      </a:r>
                    </a:p>
                  </a:txBody>
                  <a:tcPr anchor="ctr"/>
                </a:tc>
                <a:extLst>
                  <a:ext uri="{0D108BD9-81ED-4DB2-BD59-A6C34878D82A}">
                    <a16:rowId xmlns:a16="http://schemas.microsoft.com/office/drawing/2014/main" val="10002"/>
                  </a:ext>
                </a:extLst>
              </a:tr>
              <a:tr h="398780">
                <a:tc>
                  <a:txBody>
                    <a:bodyPr/>
                    <a:lstStyle/>
                    <a:p>
                      <a:pPr algn="ctr">
                        <a:buNone/>
                      </a:pPr>
                      <a:r>
                        <a:rPr lang="en-US" altLang="zh-CN"/>
                        <a:t>12</a:t>
                      </a:r>
                      <a:r>
                        <a:rPr lang="zh-CN" altLang="en-US"/>
                        <a:t>级</a:t>
                      </a:r>
                    </a:p>
                  </a:txBody>
                  <a:tcPr anchor="ctr"/>
                </a:tc>
                <a:tc>
                  <a:txBody>
                    <a:bodyPr/>
                    <a:lstStyle/>
                    <a:p>
                      <a:pPr algn="ctr">
                        <a:buNone/>
                      </a:pPr>
                      <a:r>
                        <a:rPr lang="en-US" altLang="zh-CN"/>
                        <a:t>3.7</a:t>
                      </a:r>
                    </a:p>
                  </a:txBody>
                  <a:tcPr anchor="ctr"/>
                </a:tc>
                <a:tc>
                  <a:txBody>
                    <a:bodyPr/>
                    <a:lstStyle/>
                    <a:p>
                      <a:pPr algn="ctr">
                        <a:buNone/>
                      </a:pPr>
                      <a:r>
                        <a:rPr lang="en-US" altLang="zh-CN"/>
                        <a:t>1.2 %</a:t>
                      </a:r>
                    </a:p>
                  </a:txBody>
                  <a:tcPr anchor="ctr"/>
                </a:tc>
                <a:extLst>
                  <a:ext uri="{0D108BD9-81ED-4DB2-BD59-A6C34878D82A}">
                    <a16:rowId xmlns:a16="http://schemas.microsoft.com/office/drawing/2014/main" val="10003"/>
                  </a:ext>
                </a:extLst>
              </a:tr>
            </a:tbl>
          </a:graphicData>
        </a:graphic>
      </p:graphicFrame>
      <p:pic>
        <p:nvPicPr>
          <p:cNvPr id="7" name="图片 6"/>
          <p:cNvPicPr>
            <a:picLocks noChangeAspect="1"/>
          </p:cNvPicPr>
          <p:nvPr/>
        </p:nvPicPr>
        <p:blipFill>
          <a:blip r:embed="rId8"/>
          <a:stretch>
            <a:fillRect/>
          </a:stretch>
        </p:blipFill>
        <p:spPr>
          <a:xfrm>
            <a:off x="2112010" y="4090670"/>
            <a:ext cx="2976245" cy="2233295"/>
          </a:xfrm>
          <a:prstGeom prst="rect">
            <a:avLst/>
          </a:prstGeom>
        </p:spPr>
      </p:pic>
      <p:sp>
        <p:nvSpPr>
          <p:cNvPr id="15" name="文本框 14"/>
          <p:cNvSpPr txBox="1"/>
          <p:nvPr/>
        </p:nvSpPr>
        <p:spPr>
          <a:xfrm>
            <a:off x="2962910" y="6274435"/>
            <a:ext cx="2252345" cy="583565"/>
          </a:xfrm>
          <a:prstGeom prst="rect">
            <a:avLst/>
          </a:prstGeom>
          <a:noFill/>
        </p:spPr>
        <p:txBody>
          <a:bodyPr wrap="square" rtlCol="0">
            <a:spAutoFit/>
          </a:bodyPr>
          <a:lstStyle/>
          <a:p>
            <a:pPr algn="l"/>
            <a:r>
              <a:rPr lang="en-US" altLang="zh-CN" sz="1600">
                <a:latin typeface="黑体" panose="02010609060101010101" pitchFamily="49" charset="-122"/>
                <a:ea typeface="黑体" panose="02010609060101010101" pitchFamily="49" charset="-122"/>
                <a:cs typeface="黑体" panose="02010609060101010101" pitchFamily="49" charset="-122"/>
              </a:rPr>
              <a:t>8</a:t>
            </a:r>
            <a:r>
              <a:rPr lang="zh-CN" altLang="en-US" sz="1600">
                <a:latin typeface="黑体" panose="02010609060101010101" pitchFamily="49" charset="-122"/>
                <a:ea typeface="黑体" panose="02010609060101010101" pitchFamily="49" charset="-122"/>
                <a:cs typeface="黑体" panose="02010609060101010101" pitchFamily="49" charset="-122"/>
              </a:rPr>
              <a:t>级内插精度在</a:t>
            </a:r>
            <a:r>
              <a:rPr lang="en-US" altLang="zh-CN" sz="1600">
                <a:latin typeface="黑体" panose="02010609060101010101" pitchFamily="49" charset="-122"/>
                <a:ea typeface="黑体" panose="02010609060101010101" pitchFamily="49" charset="-122"/>
                <a:cs typeface="黑体" panose="02010609060101010101" pitchFamily="49" charset="-122"/>
              </a:rPr>
              <a:t>mismatch</a:t>
            </a:r>
            <a:r>
              <a:rPr lang="zh-CN" altLang="en-US" sz="1600">
                <a:latin typeface="黑体" panose="02010609060101010101" pitchFamily="49" charset="-122"/>
                <a:ea typeface="黑体" panose="02010609060101010101" pitchFamily="49" charset="-122"/>
                <a:cs typeface="黑体" panose="02010609060101010101" pitchFamily="49" charset="-122"/>
              </a:rPr>
              <a:t>下概率分布</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latin typeface="微软雅黑" panose="020B0503020204020204" pitchFamily="34" charset="-122"/>
                <a:ea typeface="微软雅黑" panose="020B0503020204020204" pitchFamily="34" charset="-122"/>
              </a:rPr>
              <a:t>TDC</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ASIC </a:t>
            </a:r>
            <a:r>
              <a:rPr lang="zh-CN" altLang="en-US" dirty="0">
                <a:latin typeface="微软雅黑" panose="020B0503020204020204" pitchFamily="34" charset="-122"/>
                <a:ea typeface="微软雅黑" panose="020B0503020204020204" pitchFamily="34" charset="-122"/>
              </a:rPr>
              <a:t>设计</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时间量化电路设计</a:t>
            </a:r>
          </a:p>
        </p:txBody>
      </p:sp>
      <p:sp>
        <p:nvSpPr>
          <p:cNvPr id="8" name="矩形 7"/>
          <p:cNvSpPr/>
          <p:nvPr/>
        </p:nvSpPr>
        <p:spPr>
          <a:xfrm>
            <a:off x="5328920" y="5501005"/>
            <a:ext cx="3775710" cy="859790"/>
          </a:xfrm>
          <a:prstGeom prst="rect">
            <a:avLst/>
          </a:prstGeom>
        </p:spPr>
        <p:txBody>
          <a:bodyPr wrap="square">
            <a:noAutofit/>
          </a:bodyPr>
          <a:lstStyle/>
          <a:p>
            <a:pPr algn="ctr">
              <a:lnSpc>
                <a:spcPct val="150000"/>
              </a:lnSpc>
              <a:spcAft>
                <a:spcPts val="1400"/>
              </a:spcAft>
            </a:pPr>
            <a:r>
              <a:rPr lang="zh-CN" altLang="en-US" sz="1400" dirty="0">
                <a:solidFill>
                  <a:schemeClr val="tx1"/>
                </a:solidFill>
                <a:latin typeface="黑体" panose="02010609060101010101" pitchFamily="49" charset="-122"/>
                <a:ea typeface="黑体" panose="02010609060101010101" pitchFamily="49" charset="-122"/>
              </a:rPr>
              <a:t>时间锁存器：仿真得到输入失调小于</a:t>
            </a:r>
            <a:r>
              <a:rPr lang="en-US" altLang="zh-CN" sz="1400" dirty="0">
                <a:solidFill>
                  <a:srgbClr val="FF0000"/>
                </a:solidFill>
                <a:latin typeface="黑体" panose="02010609060101010101" pitchFamily="49" charset="-122"/>
                <a:ea typeface="黑体" panose="02010609060101010101" pitchFamily="49" charset="-122"/>
              </a:rPr>
              <a:t>1 ps</a:t>
            </a:r>
            <a:endParaRPr lang="zh-CN" altLang="en-US" sz="1400" dirty="0">
              <a:solidFill>
                <a:srgbClr val="FF0000"/>
              </a:solidFill>
              <a:latin typeface="黑体" panose="02010609060101010101" pitchFamily="49" charset="-122"/>
              <a:ea typeface="黑体" panose="02010609060101010101" pitchFamily="49" charset="-122"/>
            </a:endParaRPr>
          </a:p>
          <a:p>
            <a:pPr algn="ctr">
              <a:lnSpc>
                <a:spcPct val="10000"/>
              </a:lnSpc>
              <a:spcAft>
                <a:spcPts val="1400"/>
              </a:spcAft>
            </a:pPr>
            <a:r>
              <a:rPr lang="zh-CN" altLang="en-US" sz="1400" dirty="0">
                <a:solidFill>
                  <a:schemeClr val="tx1"/>
                </a:solidFill>
                <a:latin typeface="黑体" panose="02010609060101010101" pitchFamily="49" charset="-122"/>
                <a:ea typeface="黑体" panose="02010609060101010101" pitchFamily="49" charset="-122"/>
              </a:rPr>
              <a:t>远小于量化步长</a:t>
            </a:r>
            <a:endParaRPr lang="en-US" altLang="zh-CN" sz="1400" dirty="0">
              <a:solidFill>
                <a:schemeClr val="tx1"/>
              </a:solidFill>
              <a:latin typeface="黑体" panose="02010609060101010101" pitchFamily="49" charset="-122"/>
              <a:ea typeface="黑体" panose="02010609060101010101" pitchFamily="49" charset="-122"/>
            </a:endParaRPr>
          </a:p>
          <a:p>
            <a:pPr algn="ctr">
              <a:lnSpc>
                <a:spcPct val="150000"/>
              </a:lnSpc>
              <a:spcAft>
                <a:spcPts val="1400"/>
              </a:spcAft>
            </a:pPr>
            <a:endParaRPr lang="en-US" altLang="zh-CN" sz="1400" dirty="0">
              <a:solidFill>
                <a:schemeClr val="tx1"/>
              </a:solidFill>
              <a:latin typeface="黑体" panose="02010609060101010101" pitchFamily="49" charset="-122"/>
              <a:ea typeface="黑体" panose="02010609060101010101" pitchFamily="49" charset="-122"/>
            </a:endParaRPr>
          </a:p>
        </p:txBody>
      </p:sp>
      <p:graphicFrame>
        <p:nvGraphicFramePr>
          <p:cNvPr id="11" name="对象 10"/>
          <p:cNvGraphicFramePr/>
          <p:nvPr/>
        </p:nvGraphicFramePr>
        <p:xfrm>
          <a:off x="220980" y="1177290"/>
          <a:ext cx="3555365" cy="2494915"/>
        </p:xfrm>
        <a:graphic>
          <a:graphicData uri="http://schemas.openxmlformats.org/presentationml/2006/ole">
            <mc:AlternateContent xmlns:mc="http://schemas.openxmlformats.org/markup-compatibility/2006">
              <mc:Choice xmlns:v="urn:schemas-microsoft-com:vml" Requires="v">
                <p:oleObj r:id="rId3" imgW="5020310" imgH="3227705" progId="Visio.Drawing.15">
                  <p:embed/>
                </p:oleObj>
              </mc:Choice>
              <mc:Fallback>
                <p:oleObj r:id="rId3" imgW="5020310" imgH="3227705" progId="Visio.Drawing.15">
                  <p:embed/>
                  <p:pic>
                    <p:nvPicPr>
                      <p:cNvPr id="0" name="图片 11"/>
                      <p:cNvPicPr/>
                      <p:nvPr/>
                    </p:nvPicPr>
                    <p:blipFill>
                      <a:blip r:embed="rId4"/>
                      <a:stretch>
                        <a:fillRect/>
                      </a:stretch>
                    </p:blipFill>
                    <p:spPr>
                      <a:xfrm>
                        <a:off x="220980" y="1177290"/>
                        <a:ext cx="3555365" cy="2494915"/>
                      </a:xfrm>
                      <a:prstGeom prst="rect">
                        <a:avLst/>
                      </a:prstGeom>
                    </p:spPr>
                  </p:pic>
                </p:oleObj>
              </mc:Fallback>
            </mc:AlternateContent>
          </a:graphicData>
        </a:graphic>
      </p:graphicFrame>
      <p:pic>
        <p:nvPicPr>
          <p:cNvPr id="25" name="图片 6"/>
          <p:cNvPicPr/>
          <p:nvPr/>
        </p:nvPicPr>
        <p:blipFill>
          <a:blip r:embed="rId5">
            <a:extLst>
              <a:ext uri="{28A0092B-C50C-407E-A947-70E740481C1C}">
                <a14:useLocalDpi xmlns:a14="http://schemas.microsoft.com/office/drawing/2010/main" val="0"/>
              </a:ext>
            </a:extLst>
          </a:blip>
          <a:srcRect l="29005" t="11516"/>
          <a:stretch>
            <a:fillRect/>
          </a:stretch>
        </p:blipFill>
        <p:spPr>
          <a:xfrm>
            <a:off x="5586730" y="3429000"/>
            <a:ext cx="2954655" cy="2202180"/>
          </a:xfrm>
          <a:prstGeom prst="rect">
            <a:avLst/>
          </a:prstGeom>
          <a:noFill/>
          <a:ln>
            <a:noFill/>
          </a:ln>
        </p:spPr>
      </p:pic>
      <p:graphicFrame>
        <p:nvGraphicFramePr>
          <p:cNvPr id="13" name="对象 12"/>
          <p:cNvGraphicFramePr/>
          <p:nvPr/>
        </p:nvGraphicFramePr>
        <p:xfrm>
          <a:off x="3776345" y="1358265"/>
          <a:ext cx="5406390" cy="1998345"/>
        </p:xfrm>
        <a:graphic>
          <a:graphicData uri="http://schemas.openxmlformats.org/presentationml/2006/ole">
            <mc:AlternateContent xmlns:mc="http://schemas.openxmlformats.org/markup-compatibility/2006">
              <mc:Choice xmlns:v="urn:schemas-microsoft-com:vml" Requires="v">
                <p:oleObj r:id="rId6" imgW="7412355" imgH="2728595" progId="Visio.Drawing.15">
                  <p:embed/>
                </p:oleObj>
              </mc:Choice>
              <mc:Fallback>
                <p:oleObj r:id="rId6" imgW="7412355" imgH="2728595" progId="Visio.Drawing.15">
                  <p:embed/>
                  <p:pic>
                    <p:nvPicPr>
                      <p:cNvPr id="0" name="图片 14"/>
                      <p:cNvPicPr/>
                      <p:nvPr/>
                    </p:nvPicPr>
                    <p:blipFill>
                      <a:blip r:embed="rId7"/>
                      <a:stretch>
                        <a:fillRect/>
                      </a:stretch>
                    </p:blipFill>
                    <p:spPr>
                      <a:xfrm>
                        <a:off x="3776345" y="1358265"/>
                        <a:ext cx="5406390" cy="1998345"/>
                      </a:xfrm>
                      <a:prstGeom prst="rect">
                        <a:avLst/>
                      </a:prstGeom>
                    </p:spPr>
                  </p:pic>
                </p:oleObj>
              </mc:Fallback>
            </mc:AlternateContent>
          </a:graphicData>
        </a:graphic>
      </p:graphicFrame>
      <p:cxnSp>
        <p:nvCxnSpPr>
          <p:cNvPr id="17" name="直接箭头连接符 16"/>
          <p:cNvCxnSpPr/>
          <p:nvPr/>
        </p:nvCxnSpPr>
        <p:spPr>
          <a:xfrm flipV="1">
            <a:off x="3576955" y="3164840"/>
            <a:ext cx="354965" cy="191770"/>
          </a:xfrm>
          <a:prstGeom prst="straightConnector1">
            <a:avLst/>
          </a:prstGeom>
          <a:ln>
            <a:headEnd type="none" w="med" len="med"/>
            <a:tailEnd type="arrow" w="med" len="med"/>
          </a:ln>
        </p:spPr>
        <p:style>
          <a:lnRef idx="3">
            <a:schemeClr val="accent1"/>
          </a:lnRef>
          <a:fillRef idx="0">
            <a:srgbClr val="FFFFFF"/>
          </a:fillRef>
          <a:effectRef idx="0">
            <a:srgbClr val="FFFFFF"/>
          </a:effectRef>
          <a:fontRef idx="minor">
            <a:schemeClr val="tx1"/>
          </a:fontRef>
        </p:style>
      </p:cxnSp>
      <p:sp>
        <p:nvSpPr>
          <p:cNvPr id="18" name="矩形 17"/>
          <p:cNvSpPr/>
          <p:nvPr/>
        </p:nvSpPr>
        <p:spPr>
          <a:xfrm>
            <a:off x="554355" y="3279775"/>
            <a:ext cx="2870200" cy="392430"/>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sp>
        <p:nvSpPr>
          <p:cNvPr id="20" name="文本框 19"/>
          <p:cNvSpPr txBox="1"/>
          <p:nvPr/>
        </p:nvSpPr>
        <p:spPr>
          <a:xfrm>
            <a:off x="130810" y="3429000"/>
            <a:ext cx="5306695" cy="2697480"/>
          </a:xfrm>
          <a:prstGeom prst="rect">
            <a:avLst/>
          </a:prstGeom>
          <a:noFill/>
        </p:spPr>
        <p:txBody>
          <a:bodyPr wrap="square" rtlCol="0">
            <a:noAutofit/>
          </a:bodyPr>
          <a:lstStyle/>
          <a:p>
            <a:pPr marL="0" lvl="1" indent="-285750">
              <a:buFont typeface="Arial" panose="020B0604020202020204" pitchFamily="34" charset="0"/>
              <a:buChar char="•"/>
            </a:pPr>
            <a:endParaRPr lang="zh-CN" altLang="en-US" dirty="0" err="1">
              <a:sym typeface="+mn-ea"/>
            </a:endParaRPr>
          </a:p>
          <a:p>
            <a:pPr marL="0" lvl="1" indent="-285750">
              <a:buFont typeface="Arial" panose="020B0604020202020204" pitchFamily="34" charset="0"/>
              <a:buChar char="•"/>
            </a:pPr>
            <a:r>
              <a:rPr lang="zh-CN" altLang="en-US" dirty="0" err="1">
                <a:latin typeface="Times New Roman" panose="02020603050405020304" pitchFamily="18" charset="0"/>
                <a:ea typeface="黑体" panose="02010609060101010101" pitchFamily="49" charset="-122"/>
                <a:cs typeface="Times New Roman" panose="02020603050405020304" pitchFamily="18" charset="0"/>
                <a:sym typeface="+mn-ea"/>
              </a:rPr>
              <a:t>时间锁存由</a:t>
            </a:r>
            <a:r>
              <a:rPr lang="en-US" altLang="zh-CN" dirty="0" err="1">
                <a:latin typeface="Times New Roman" panose="02020603050405020304" pitchFamily="18" charset="0"/>
                <a:ea typeface="黑体" panose="02010609060101010101" pitchFamily="49" charset="-122"/>
                <a:cs typeface="Times New Roman" panose="02020603050405020304" pitchFamily="18" charset="0"/>
                <a:sym typeface="+mn-ea"/>
              </a:rPr>
              <a:t>hit</a:t>
            </a:r>
            <a:r>
              <a:rPr lang="zh-CN" altLang="en-US" dirty="0" err="1">
                <a:latin typeface="Times New Roman" panose="02020603050405020304" pitchFamily="18" charset="0"/>
                <a:ea typeface="黑体" panose="02010609060101010101" pitchFamily="49" charset="-122"/>
                <a:cs typeface="Times New Roman" panose="02020603050405020304" pitchFamily="18" charset="0"/>
                <a:sym typeface="+mn-ea"/>
              </a:rPr>
              <a:t>触发，</a:t>
            </a:r>
            <a:r>
              <a:rPr lang="en-US" altLang="zh-CN" dirty="0" err="1">
                <a:latin typeface="Times New Roman" panose="02020603050405020304" pitchFamily="18" charset="0"/>
                <a:ea typeface="黑体" panose="02010609060101010101" pitchFamily="49" charset="-122"/>
                <a:cs typeface="Times New Roman" panose="02020603050405020304" pitchFamily="18" charset="0"/>
                <a:sym typeface="+mn-ea"/>
              </a:rPr>
              <a:t>hit</a:t>
            </a:r>
            <a:r>
              <a:rPr lang="zh-CN" altLang="en-US" dirty="0" err="1">
                <a:latin typeface="Times New Roman" panose="02020603050405020304" pitchFamily="18" charset="0"/>
                <a:ea typeface="黑体" panose="02010609060101010101" pitchFamily="49" charset="-122"/>
                <a:cs typeface="Times New Roman" panose="02020603050405020304" pitchFamily="18" charset="0"/>
                <a:sym typeface="+mn-ea"/>
              </a:rPr>
              <a:t>信号通过</a:t>
            </a:r>
            <a:r>
              <a:rPr lang="en-US" altLang="zh-CN" dirty="0" err="1">
                <a:latin typeface="Times New Roman" panose="02020603050405020304" pitchFamily="18" charset="0"/>
                <a:ea typeface="黑体" panose="02010609060101010101" pitchFamily="49" charset="-122"/>
                <a:cs typeface="Times New Roman" panose="02020603050405020304" pitchFamily="18" charset="0"/>
                <a:sym typeface="+mn-ea"/>
              </a:rPr>
              <a:t>buffer</a:t>
            </a:r>
            <a:r>
              <a:rPr lang="zh-CN" altLang="en-US" dirty="0" err="1">
                <a:latin typeface="Times New Roman" panose="02020603050405020304" pitchFamily="18" charset="0"/>
                <a:ea typeface="黑体" panose="02010609060101010101" pitchFamily="49" charset="-122"/>
                <a:cs typeface="Times New Roman" panose="02020603050405020304" pitchFamily="18" charset="0"/>
                <a:sym typeface="+mn-ea"/>
              </a:rPr>
              <a:t>树分发到各时间锁存器，减少</a:t>
            </a:r>
            <a:r>
              <a:rPr lang="en-US" altLang="zh-CN" dirty="0" err="1">
                <a:latin typeface="Times New Roman" panose="02020603050405020304" pitchFamily="18" charset="0"/>
                <a:ea typeface="黑体" panose="02010609060101010101" pitchFamily="49" charset="-122"/>
                <a:cs typeface="Times New Roman" panose="02020603050405020304" pitchFamily="18" charset="0"/>
                <a:sym typeface="+mn-ea"/>
              </a:rPr>
              <a:t>skew</a:t>
            </a:r>
            <a:endParaRPr lang="zh-CN" altLang="en-US" dirty="0" err="1">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dirty="0" err="1">
                <a:latin typeface="Times New Roman" panose="02020603050405020304" pitchFamily="18" charset="0"/>
                <a:ea typeface="黑体" panose="02010609060101010101" pitchFamily="49" charset="-122"/>
                <a:cs typeface="Times New Roman" panose="02020603050405020304" pitchFamily="18" charset="0"/>
              </a:rPr>
              <a:t>时间锁存器采用主从结构，边沿触发</a:t>
            </a:r>
            <a:endParaRPr lang="en-US" altLang="zh-CN"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无</a:t>
            </a:r>
            <a:r>
              <a:rPr lang="en-US" altLang="zh-CN"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hit</a:t>
            </a:r>
            <a:r>
              <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时，大多数晶体管无电流，节约功耗</a:t>
            </a:r>
          </a:p>
          <a:p>
            <a:pPr marL="742950" lvl="1" indent="-285750">
              <a:buFont typeface="Arial" panose="020B0604020202020204" pitchFamily="34" charset="0"/>
              <a:buChar char="•"/>
            </a:pPr>
            <a:r>
              <a:rPr lang="en-US" altLang="zh-CN"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mismatch</a:t>
            </a:r>
            <a:r>
              <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导致输入失调时间，影响</a:t>
            </a:r>
            <a:r>
              <a:rPr lang="en-US" altLang="zh-CN"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TDC</a:t>
            </a:r>
            <a:r>
              <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的线性度</a:t>
            </a:r>
          </a:p>
          <a:p>
            <a:pPr marL="742950" lvl="1" indent="-285750">
              <a:buFont typeface="Arial" panose="020B0604020202020204" pitchFamily="34" charset="0"/>
              <a:buChar char="•"/>
            </a:pPr>
            <a:r>
              <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适当增加管子尺寸以降低</a:t>
            </a:r>
            <a:r>
              <a:rPr lang="en-US" altLang="zh-CN"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mismatch</a:t>
            </a:r>
          </a:p>
          <a:p>
            <a:pPr marL="742950" lvl="1" indent="-285750">
              <a:buFont typeface="Arial" panose="020B0604020202020204" pitchFamily="34" charset="0"/>
              <a:buChar char="•"/>
            </a:pPr>
            <a:endParaRPr lang="zh-CN"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buFont typeface="Arial" panose="020B0604020202020204" pitchFamily="34" charset="0"/>
              <a:buChar char="•"/>
            </a:pPr>
            <a:r>
              <a:rPr lang="zh-CN" altLang="en-US"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移位寄存器：仿真得到相邻时钟</a:t>
            </a:r>
            <a:r>
              <a:rPr lang="en-US" altLang="zh-CN"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skew</a:t>
            </a:r>
            <a:r>
              <a:rPr lang="zh-CN" altLang="en-US"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小于</a:t>
            </a:r>
            <a:r>
              <a:rPr lang="en-US" altLang="zh-CN"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1 ps</a:t>
            </a:r>
            <a:r>
              <a:rPr lang="zh-CN" altLang="en-US"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远小于触发器</a:t>
            </a:r>
            <a:r>
              <a:rPr lang="en-US" altLang="zh-CN"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hold time</a:t>
            </a:r>
            <a:r>
              <a:rPr lang="zh-CN" altLang="en-US"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约</a:t>
            </a:r>
            <a:r>
              <a:rPr lang="en-US" altLang="zh-CN"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-227 ps</a:t>
            </a:r>
          </a:p>
          <a:p>
            <a:pPr marL="285750" lvl="0" indent="-285750">
              <a:buFont typeface="Arial" panose="020B0604020202020204" pitchFamily="34" charset="0"/>
              <a:buChar char="•"/>
            </a:pPr>
            <a:endParaRPr lang="en-US" altLang="zh-CN" dirty="0" err="1">
              <a:solidFill>
                <a:schemeClr val="tx1"/>
              </a:solidFill>
            </a:endParaRPr>
          </a:p>
          <a:p>
            <a:pPr marL="742950" lvl="1" indent="-285750">
              <a:buFont typeface="Arial" panose="020B0604020202020204" pitchFamily="34" charset="0"/>
              <a:buChar char="•"/>
            </a:pPr>
            <a:endParaRPr lang="zh-CN" altLang="en-US" dirty="0" err="1">
              <a:solidFill>
                <a:schemeClr val="tx1"/>
              </a:solidFill>
            </a:endParaRPr>
          </a:p>
          <a:p>
            <a:pPr marL="285750" indent="-285750">
              <a:buFont typeface="Arial" panose="020B0604020202020204" pitchFamily="34" charset="0"/>
              <a:buChar char="•"/>
            </a:pPr>
            <a:endParaRPr lang="en-US" altLang="zh-CN" sz="1600" dirty="0">
              <a:solidFill>
                <a:schemeClr val="tx1"/>
              </a:solidFill>
            </a:endParaRPr>
          </a:p>
          <a:p>
            <a:pPr marL="285750" indent="-285750">
              <a:buFont typeface="Arial" panose="020B0604020202020204" pitchFamily="34" charset="0"/>
              <a:buChar char="•"/>
            </a:pPr>
            <a:endParaRPr lang="zh-CN" altLang="en-US" dirty="0"/>
          </a:p>
          <a:p>
            <a:pPr marL="285750" indent="-285750">
              <a:buFont typeface="Arial" panose="020B0604020202020204" pitchFamily="34" charset="0"/>
              <a:buChar char="•"/>
            </a:pP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latin typeface="微软雅黑" panose="020B0503020204020204" pitchFamily="34" charset="-122"/>
                <a:ea typeface="微软雅黑" panose="020B0503020204020204" pitchFamily="34" charset="-122"/>
              </a:rPr>
              <a:t>TDC</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ASIC </a:t>
            </a:r>
            <a:r>
              <a:rPr lang="zh-CN" altLang="en-US" dirty="0">
                <a:latin typeface="微软雅黑" panose="020B0503020204020204" pitchFamily="34" charset="-122"/>
                <a:ea typeface="微软雅黑" panose="020B0503020204020204" pitchFamily="34" charset="-122"/>
              </a:rPr>
              <a:t>设计</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粗计数器设计</a:t>
            </a:r>
          </a:p>
        </p:txBody>
      </p:sp>
      <p:graphicFrame>
        <p:nvGraphicFramePr>
          <p:cNvPr id="20" name="对象 19"/>
          <p:cNvGraphicFramePr>
            <a:graphicFrameLocks noChangeAspect="1"/>
          </p:cNvGraphicFramePr>
          <p:nvPr/>
        </p:nvGraphicFramePr>
        <p:xfrm>
          <a:off x="932180" y="3552190"/>
          <a:ext cx="2754630" cy="2131060"/>
        </p:xfrm>
        <a:graphic>
          <a:graphicData uri="http://schemas.openxmlformats.org/presentationml/2006/ole">
            <mc:AlternateContent xmlns:mc="http://schemas.openxmlformats.org/markup-compatibility/2006">
              <mc:Choice xmlns:v="urn:schemas-microsoft-com:vml" Requires="v">
                <p:oleObj name="Visio" r:id="rId4" imgW="1693545" imgH="1326515" progId="Visio.Drawing.15">
                  <p:embed/>
                </p:oleObj>
              </mc:Choice>
              <mc:Fallback>
                <p:oleObj name="Visio" r:id="rId4" imgW="1693545" imgH="1326515" progId="Visio.Drawing.15">
                  <p:embed/>
                  <p:pic>
                    <p:nvPicPr>
                      <p:cNvPr id="0" name="对象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180" y="3552190"/>
                        <a:ext cx="2754630" cy="2131060"/>
                      </a:xfrm>
                      <a:prstGeom prst="rect">
                        <a:avLst/>
                      </a:prstGeom>
                      <a:noFill/>
                    </p:spPr>
                  </p:pic>
                </p:oleObj>
              </mc:Fallback>
            </mc:AlternateContent>
          </a:graphicData>
        </a:graphic>
      </p:graphicFrame>
      <p:sp>
        <p:nvSpPr>
          <p:cNvPr id="22" name="矩形 21"/>
          <p:cNvSpPr/>
          <p:nvPr/>
        </p:nvSpPr>
        <p:spPr>
          <a:xfrm>
            <a:off x="1004679" y="5595879"/>
            <a:ext cx="2609931" cy="507831"/>
          </a:xfrm>
          <a:prstGeom prst="rect">
            <a:avLst/>
          </a:prstGeom>
        </p:spPr>
        <p:txBody>
          <a:bodyPr wrap="square">
            <a:spAutoFit/>
          </a:bodyPr>
          <a:lstStyle/>
          <a:p>
            <a:pPr algn="ctr">
              <a:lnSpc>
                <a:spcPct val="150000"/>
              </a:lnSpc>
              <a:spcAft>
                <a:spcPts val="1400"/>
              </a:spcAft>
            </a:pPr>
            <a:r>
              <a:rPr lang="zh-CN" altLang="en-US" dirty="0">
                <a:latin typeface="Times New Roman" panose="02020603050405020304" pitchFamily="18" charset="0"/>
                <a:ea typeface="黑体" panose="02010609060101010101" pitchFamily="49" charset="-122"/>
                <a:cs typeface="Times New Roman" panose="02020603050405020304" pitchFamily="18" charset="0"/>
              </a:rPr>
              <a:t>粗计数出现亚稳态</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p:cNvSpPr/>
          <p:nvPr/>
        </p:nvSpPr>
        <p:spPr>
          <a:xfrm>
            <a:off x="5076360" y="6103786"/>
            <a:ext cx="3033678" cy="506730"/>
          </a:xfrm>
          <a:prstGeom prst="rect">
            <a:avLst/>
          </a:prstGeom>
        </p:spPr>
        <p:txBody>
          <a:bodyPr wrap="square">
            <a:spAutoFit/>
          </a:bodyPr>
          <a:lstStyle/>
          <a:p>
            <a:pPr algn="ctr">
              <a:lnSpc>
                <a:spcPct val="150000"/>
              </a:lnSpc>
              <a:spcAft>
                <a:spcPts val="1400"/>
              </a:spcAft>
            </a:pPr>
            <a:r>
              <a:rPr lang="zh-CN" altLang="en-US" dirty="0">
                <a:latin typeface="Times New Roman" panose="02020603050405020304" pitchFamily="18" charset="0"/>
                <a:ea typeface="黑体" panose="02010609060101010101" pitchFamily="49" charset="-122"/>
                <a:cs typeface="Times New Roman" panose="02020603050405020304" pitchFamily="18" charset="0"/>
              </a:rPr>
              <a:t>根据细计数对粗计数修正</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矩形 8"/>
          <p:cNvSpPr/>
          <p:nvPr/>
        </p:nvSpPr>
        <p:spPr>
          <a:xfrm>
            <a:off x="1299331" y="3261295"/>
            <a:ext cx="2609931" cy="455253"/>
          </a:xfrm>
          <a:prstGeom prst="rect">
            <a:avLst/>
          </a:prstGeom>
        </p:spPr>
        <p:txBody>
          <a:bodyPr wrap="square">
            <a:spAutoFit/>
          </a:bodyPr>
          <a:lstStyle/>
          <a:p>
            <a:pPr algn="ctr">
              <a:lnSpc>
                <a:spcPct val="150000"/>
              </a:lnSpc>
              <a:spcAft>
                <a:spcPts val="1400"/>
              </a:spcAft>
            </a:pPr>
            <a:r>
              <a:rPr lang="zh-CN" altLang="en-US" dirty="0">
                <a:latin typeface="Times New Roman" panose="02020603050405020304" pitchFamily="18" charset="0"/>
                <a:ea typeface="黑体" panose="02010609060101010101" pitchFamily="49" charset="-122"/>
                <a:cs typeface="Times New Roman" panose="02020603050405020304" pitchFamily="18" charset="0"/>
              </a:rPr>
              <a:t>粗计数亚稳态区间</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椭圆 6"/>
          <p:cNvSpPr/>
          <p:nvPr/>
        </p:nvSpPr>
        <p:spPr>
          <a:xfrm>
            <a:off x="1562735" y="1811655"/>
            <a:ext cx="562610" cy="1503045"/>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50"/>
          </a:p>
        </p:txBody>
      </p:sp>
      <p:graphicFrame>
        <p:nvGraphicFramePr>
          <p:cNvPr id="3" name="对象 2"/>
          <p:cNvGraphicFramePr/>
          <p:nvPr/>
        </p:nvGraphicFramePr>
        <p:xfrm>
          <a:off x="211455" y="1353820"/>
          <a:ext cx="4257675" cy="1845310"/>
        </p:xfrm>
        <a:graphic>
          <a:graphicData uri="http://schemas.openxmlformats.org/presentationml/2006/ole">
            <mc:AlternateContent xmlns:mc="http://schemas.openxmlformats.org/markup-compatibility/2006">
              <mc:Choice xmlns:v="urn:schemas-microsoft-com:vml" Requires="v">
                <p:oleObj r:id="rId6" imgW="2468880" imgH="1014730" progId="Visio.Drawing.15">
                  <p:embed/>
                </p:oleObj>
              </mc:Choice>
              <mc:Fallback>
                <p:oleObj r:id="rId6" imgW="2468880" imgH="1014730" progId="Visio.Drawing.15">
                  <p:embed/>
                  <p:pic>
                    <p:nvPicPr>
                      <p:cNvPr id="0" name="图片 4"/>
                      <p:cNvPicPr/>
                      <p:nvPr/>
                    </p:nvPicPr>
                    <p:blipFill>
                      <a:blip r:embed="rId7"/>
                      <a:stretch>
                        <a:fillRect/>
                      </a:stretch>
                    </p:blipFill>
                    <p:spPr>
                      <a:xfrm>
                        <a:off x="211455" y="1353820"/>
                        <a:ext cx="4257675" cy="1845310"/>
                      </a:xfrm>
                      <a:prstGeom prst="rect">
                        <a:avLst/>
                      </a:prstGeom>
                    </p:spPr>
                  </p:pic>
                </p:oleObj>
              </mc:Fallback>
            </mc:AlternateContent>
          </a:graphicData>
        </a:graphic>
      </p:graphicFrame>
      <p:sp>
        <p:nvSpPr>
          <p:cNvPr id="17" name="文本框 16"/>
          <p:cNvSpPr txBox="1"/>
          <p:nvPr/>
        </p:nvSpPr>
        <p:spPr>
          <a:xfrm>
            <a:off x="5076190" y="1146175"/>
            <a:ext cx="3843020" cy="1521460"/>
          </a:xfrm>
          <a:prstGeom prst="rect">
            <a:avLst/>
          </a:prstGeom>
          <a:noFill/>
        </p:spPr>
        <p:txBody>
          <a:bodyPr wrap="square" rtlCol="0">
            <a:noAutofit/>
          </a:bodyPr>
          <a:lstStyle/>
          <a:p>
            <a:pPr marL="285750" indent="-285750">
              <a:buFont typeface="Arial" panose="020B0604020202020204" pitchFamily="34" charset="0"/>
              <a:buChar char="•"/>
            </a:pPr>
            <a:r>
              <a:rPr lang="zh-CN" altLang="en-US" dirty="0">
                <a:latin typeface="黑体" panose="02010609060101010101" pitchFamily="49" charset="-122"/>
                <a:ea typeface="黑体" panose="02010609060101010101" pitchFamily="49" charset="-122"/>
              </a:rPr>
              <a:t>为减轻亚稳态，采用格雷码计数</a:t>
            </a:r>
          </a:p>
          <a:p>
            <a:pPr marL="285750" lvl="0" indent="-285750">
              <a:buFont typeface="Arial" panose="020B0604020202020204" pitchFamily="34" charset="0"/>
              <a:buChar char="•"/>
            </a:pPr>
            <a:r>
              <a:rPr lang="zh-CN" altLang="en-US" dirty="0">
                <a:solidFill>
                  <a:schemeClr val="tx1"/>
                </a:solidFill>
                <a:latin typeface="黑体" panose="02010609060101010101" pitchFamily="49" charset="-122"/>
                <a:ea typeface="黑体" panose="02010609060101010101" pitchFamily="49" charset="-122"/>
              </a:rPr>
              <a:t>格雷码计数在亚稳态下会导致粗计数差</a:t>
            </a:r>
            <a:r>
              <a:rPr lang="en-US" altLang="zh-CN" dirty="0">
                <a:solidFill>
                  <a:schemeClr val="tx1"/>
                </a:solidFill>
                <a:latin typeface="黑体" panose="02010609060101010101" pitchFamily="49" charset="-122"/>
                <a:ea typeface="黑体" panose="02010609060101010101" pitchFamily="49" charset="-122"/>
              </a:rPr>
              <a:t>1</a:t>
            </a:r>
            <a:r>
              <a:rPr lang="zh-CN" altLang="en-US" dirty="0">
                <a:solidFill>
                  <a:schemeClr val="tx1"/>
                </a:solidFill>
                <a:latin typeface="黑体" panose="02010609060101010101" pitchFamily="49" charset="-122"/>
                <a:ea typeface="黑体" panose="02010609060101010101" pitchFamily="49" charset="-122"/>
              </a:rPr>
              <a:t>，采用奇偶位计数器消除</a:t>
            </a:r>
          </a:p>
          <a:p>
            <a:pPr marL="285750" lvl="0" indent="-285750">
              <a:buFont typeface="Arial" panose="020B0604020202020204" pitchFamily="34" charset="0"/>
              <a:buChar char="•"/>
            </a:pPr>
            <a:endParaRPr lang="zh-CN" altLang="en-US" dirty="0">
              <a:solidFill>
                <a:schemeClr val="tx1"/>
              </a:solidFill>
              <a:latin typeface="黑体" panose="02010609060101010101" pitchFamily="49" charset="-122"/>
              <a:ea typeface="黑体" panose="02010609060101010101" pitchFamily="49" charset="-122"/>
            </a:endParaRPr>
          </a:p>
          <a:p>
            <a:pPr marL="285750" lvl="0" indent="-285750">
              <a:buFont typeface="Arial" panose="020B0604020202020204" pitchFamily="34" charset="0"/>
              <a:buChar char="•"/>
            </a:pPr>
            <a:r>
              <a:rPr lang="zh-CN" altLang="en-US" dirty="0">
                <a:solidFill>
                  <a:schemeClr val="tx1"/>
                </a:solidFill>
                <a:latin typeface="黑体" panose="02010609060101010101" pitchFamily="49" charset="-122"/>
                <a:ea typeface="黑体" panose="02010609060101010101" pitchFamily="49" charset="-122"/>
              </a:rPr>
              <a:t>奇偶位计数器为正常格雷码计数器加一个</a:t>
            </a:r>
            <a:r>
              <a:rPr lang="zh-CN" altLang="en-US" dirty="0">
                <a:solidFill>
                  <a:srgbClr val="FF0000"/>
                </a:solidFill>
                <a:latin typeface="黑体" panose="02010609060101010101" pitchFamily="49" charset="-122"/>
                <a:ea typeface="黑体" panose="02010609060101010101" pitchFamily="49" charset="-122"/>
              </a:rPr>
              <a:t>下降沿触发的奇偶位</a:t>
            </a:r>
            <a:endParaRPr lang="zh-CN" altLang="en-US" dirty="0">
              <a:solidFill>
                <a:schemeClr val="tx1"/>
              </a:solidFill>
              <a:latin typeface="黑体" panose="02010609060101010101" pitchFamily="49" charset="-122"/>
              <a:ea typeface="黑体" panose="02010609060101010101" pitchFamily="49" charset="-122"/>
            </a:endParaRPr>
          </a:p>
          <a:p>
            <a:pPr marL="285750" lvl="0" indent="-285750">
              <a:buFont typeface="Arial" panose="020B0604020202020204" pitchFamily="34" charset="0"/>
              <a:buChar char="•"/>
            </a:pPr>
            <a:r>
              <a:rPr lang="zh-CN" altLang="en-US" dirty="0">
                <a:solidFill>
                  <a:schemeClr val="tx1"/>
                </a:solidFill>
                <a:latin typeface="黑体" panose="02010609060101010101" pitchFamily="49" charset="-122"/>
                <a:ea typeface="黑体" panose="02010609060101010101" pitchFamily="49" charset="-122"/>
              </a:rPr>
              <a:t>相对于双边沿计数器节约资源</a:t>
            </a:r>
            <a:endParaRPr lang="en-US" altLang="zh-CN" dirty="0">
              <a:solidFill>
                <a:schemeClr val="tx1"/>
              </a:solidFill>
              <a:latin typeface="黑体" panose="02010609060101010101" pitchFamily="49" charset="-122"/>
              <a:ea typeface="黑体" panose="02010609060101010101" pitchFamily="49" charset="-122"/>
            </a:endParaRPr>
          </a:p>
          <a:p>
            <a:pPr marL="285750" lvl="0" indent="-285750">
              <a:buFont typeface="Arial" panose="020B0604020202020204" pitchFamily="34" charset="0"/>
              <a:buChar char="•"/>
            </a:pPr>
            <a:endParaRPr lang="zh-CN" altLang="en-US" dirty="0">
              <a:solidFill>
                <a:schemeClr val="tx1"/>
              </a:solidFill>
            </a:endParaRPr>
          </a:p>
          <a:p>
            <a:pPr marL="285750" lvl="0" indent="-285750">
              <a:buFont typeface="Arial" panose="020B0604020202020204" pitchFamily="34" charset="0"/>
              <a:buChar char="•"/>
            </a:pPr>
            <a:endParaRPr lang="en-US" altLang="zh-CN" dirty="0"/>
          </a:p>
          <a:p>
            <a:pPr marL="742950" lvl="1" indent="-285750">
              <a:buFont typeface="Arial" panose="020B0604020202020204" pitchFamily="34" charset="0"/>
              <a:buChar char="•"/>
            </a:pPr>
            <a:endParaRPr lang="en-US" altLang="zh-CN" dirty="0"/>
          </a:p>
        </p:txBody>
      </p:sp>
      <p:graphicFrame>
        <p:nvGraphicFramePr>
          <p:cNvPr id="10" name="表格 9"/>
          <p:cNvGraphicFramePr/>
          <p:nvPr>
            <p:custDataLst>
              <p:tags r:id="rId1"/>
            </p:custDataLst>
          </p:nvPr>
        </p:nvGraphicFramePr>
        <p:xfrm>
          <a:off x="4838700" y="3199130"/>
          <a:ext cx="3794760" cy="2981325"/>
        </p:xfrm>
        <a:graphic>
          <a:graphicData uri="http://schemas.openxmlformats.org/drawingml/2006/table">
            <a:tbl>
              <a:tblPr firstRow="1" bandRow="1">
                <a:tableStyleId>{5C22544A-7EE6-4342-B048-85BDC9FD1C3A}</a:tableStyleId>
              </a:tblPr>
              <a:tblGrid>
                <a:gridCol w="948690">
                  <a:extLst>
                    <a:ext uri="{9D8B030D-6E8A-4147-A177-3AD203B41FA5}">
                      <a16:colId xmlns:a16="http://schemas.microsoft.com/office/drawing/2014/main" val="20000"/>
                    </a:ext>
                  </a:extLst>
                </a:gridCol>
                <a:gridCol w="948690">
                  <a:extLst>
                    <a:ext uri="{9D8B030D-6E8A-4147-A177-3AD203B41FA5}">
                      <a16:colId xmlns:a16="http://schemas.microsoft.com/office/drawing/2014/main" val="20001"/>
                    </a:ext>
                  </a:extLst>
                </a:gridCol>
                <a:gridCol w="948690">
                  <a:extLst>
                    <a:ext uri="{9D8B030D-6E8A-4147-A177-3AD203B41FA5}">
                      <a16:colId xmlns:a16="http://schemas.microsoft.com/office/drawing/2014/main" val="20002"/>
                    </a:ext>
                  </a:extLst>
                </a:gridCol>
                <a:gridCol w="948690">
                  <a:extLst>
                    <a:ext uri="{9D8B030D-6E8A-4147-A177-3AD203B41FA5}">
                      <a16:colId xmlns:a16="http://schemas.microsoft.com/office/drawing/2014/main" val="20003"/>
                    </a:ext>
                  </a:extLst>
                </a:gridCol>
              </a:tblGrid>
              <a:tr h="596265">
                <a:tc>
                  <a:txBody>
                    <a:bodyPr/>
                    <a:lstStyle/>
                    <a:p>
                      <a:pPr>
                        <a:buNone/>
                      </a:pPr>
                      <a:endParaRPr lang="zh-CN" altLang="en-US"/>
                    </a:p>
                  </a:txBody>
                  <a:tcPr anchor="ctr"/>
                </a:tc>
                <a:tc>
                  <a:txBody>
                    <a:bodyPr/>
                    <a:lstStyle/>
                    <a:p>
                      <a:pPr algn="ctr">
                        <a:buNone/>
                      </a:pPr>
                      <a:r>
                        <a:rPr lang="zh-CN" altLang="en-US"/>
                        <a:t>细计数</a:t>
                      </a:r>
                    </a:p>
                  </a:txBody>
                  <a:tcPr anchor="ctr"/>
                </a:tc>
                <a:tc>
                  <a:txBody>
                    <a:bodyPr/>
                    <a:lstStyle/>
                    <a:p>
                      <a:pPr algn="ctr">
                        <a:buNone/>
                      </a:pPr>
                      <a:r>
                        <a:rPr lang="zh-CN" altLang="en-US"/>
                        <a:t>奇偶性是否相同</a:t>
                      </a:r>
                    </a:p>
                  </a:txBody>
                  <a:tcPr anchor="ctr"/>
                </a:tc>
                <a:tc>
                  <a:txBody>
                    <a:bodyPr/>
                    <a:lstStyle/>
                    <a:p>
                      <a:pPr algn="ctr">
                        <a:buNone/>
                      </a:pPr>
                      <a:r>
                        <a:rPr lang="zh-CN" altLang="en-US"/>
                        <a:t>粗计数</a:t>
                      </a:r>
                    </a:p>
                    <a:p>
                      <a:pPr algn="ctr">
                        <a:buNone/>
                      </a:pPr>
                      <a:r>
                        <a:rPr lang="zh-CN" altLang="en-US"/>
                        <a:t>修正</a:t>
                      </a:r>
                    </a:p>
                  </a:txBody>
                  <a:tcPr anchor="ctr"/>
                </a:tc>
                <a:extLst>
                  <a:ext uri="{0D108BD9-81ED-4DB2-BD59-A6C34878D82A}">
                    <a16:rowId xmlns:a16="http://schemas.microsoft.com/office/drawing/2014/main" val="10000"/>
                  </a:ext>
                </a:extLst>
              </a:tr>
              <a:tr h="596265">
                <a:tc>
                  <a:txBody>
                    <a:bodyPr/>
                    <a:lstStyle/>
                    <a:p>
                      <a:pPr algn="ctr">
                        <a:buNone/>
                      </a:pPr>
                      <a:r>
                        <a:rPr lang="zh-CN" altLang="en-US"/>
                        <a:t>正常</a:t>
                      </a:r>
                    </a:p>
                  </a:txBody>
                  <a:tcPr anchor="ctr"/>
                </a:tc>
                <a:tc>
                  <a:txBody>
                    <a:bodyPr/>
                    <a:lstStyle/>
                    <a:p>
                      <a:pPr algn="ctr">
                        <a:buNone/>
                      </a:pPr>
                      <a:r>
                        <a:rPr lang="en-US" altLang="zh-CN"/>
                        <a:t>T1</a:t>
                      </a:r>
                    </a:p>
                  </a:txBody>
                  <a:tcPr anchor="ctr"/>
                </a:tc>
                <a:tc>
                  <a:txBody>
                    <a:bodyPr/>
                    <a:lstStyle/>
                    <a:p>
                      <a:pPr algn="ctr">
                        <a:buNone/>
                      </a:pPr>
                      <a:r>
                        <a:rPr lang="zh-CN" altLang="en-US"/>
                        <a:t>相同</a:t>
                      </a:r>
                    </a:p>
                  </a:txBody>
                  <a:tcPr anchor="ctr"/>
                </a:tc>
                <a:tc>
                  <a:txBody>
                    <a:bodyPr/>
                    <a:lstStyle/>
                    <a:p>
                      <a:pPr algn="ctr">
                        <a:buNone/>
                      </a:pPr>
                      <a:r>
                        <a:rPr lang="en-US" altLang="zh-CN"/>
                        <a:t>0</a:t>
                      </a:r>
                    </a:p>
                  </a:txBody>
                  <a:tcPr anchor="ctr"/>
                </a:tc>
                <a:extLst>
                  <a:ext uri="{0D108BD9-81ED-4DB2-BD59-A6C34878D82A}">
                    <a16:rowId xmlns:a16="http://schemas.microsoft.com/office/drawing/2014/main" val="10001"/>
                  </a:ext>
                </a:extLst>
              </a:tr>
              <a:tr h="596265">
                <a:tc>
                  <a:txBody>
                    <a:bodyPr/>
                    <a:lstStyle/>
                    <a:p>
                      <a:pPr algn="ctr">
                        <a:buNone/>
                      </a:pPr>
                      <a:r>
                        <a:rPr lang="zh-CN" altLang="en-US"/>
                        <a:t>正常</a:t>
                      </a:r>
                    </a:p>
                  </a:txBody>
                  <a:tcPr anchor="ctr"/>
                </a:tc>
                <a:tc>
                  <a:txBody>
                    <a:bodyPr/>
                    <a:lstStyle/>
                    <a:p>
                      <a:pPr algn="ctr">
                        <a:buNone/>
                      </a:pPr>
                      <a:r>
                        <a:rPr lang="en-US" altLang="zh-CN"/>
                        <a:t>T2</a:t>
                      </a:r>
                    </a:p>
                  </a:txBody>
                  <a:tcPr anchor="ctr"/>
                </a:tc>
                <a:tc>
                  <a:txBody>
                    <a:bodyPr/>
                    <a:lstStyle/>
                    <a:p>
                      <a:pPr algn="ctr">
                        <a:buNone/>
                      </a:pPr>
                      <a:r>
                        <a:rPr lang="zh-CN" altLang="en-US"/>
                        <a:t>不同</a:t>
                      </a:r>
                    </a:p>
                  </a:txBody>
                  <a:tcPr anchor="ctr"/>
                </a:tc>
                <a:tc>
                  <a:txBody>
                    <a:bodyPr/>
                    <a:lstStyle/>
                    <a:p>
                      <a:pPr algn="ctr">
                        <a:buNone/>
                      </a:pPr>
                      <a:r>
                        <a:rPr lang="en-US" altLang="zh-CN"/>
                        <a:t>0</a:t>
                      </a:r>
                    </a:p>
                  </a:txBody>
                  <a:tcPr anchor="ctr"/>
                </a:tc>
                <a:extLst>
                  <a:ext uri="{0D108BD9-81ED-4DB2-BD59-A6C34878D82A}">
                    <a16:rowId xmlns:a16="http://schemas.microsoft.com/office/drawing/2014/main" val="10002"/>
                  </a:ext>
                </a:extLst>
              </a:tr>
              <a:tr h="596265">
                <a:tc>
                  <a:txBody>
                    <a:bodyPr/>
                    <a:lstStyle/>
                    <a:p>
                      <a:pPr algn="ctr">
                        <a:buNone/>
                      </a:pPr>
                      <a:r>
                        <a:rPr lang="zh-CN" altLang="en-US"/>
                        <a:t>亚稳态</a:t>
                      </a:r>
                    </a:p>
                  </a:txBody>
                  <a:tcPr anchor="ctr"/>
                </a:tc>
                <a:tc>
                  <a:txBody>
                    <a:bodyPr/>
                    <a:lstStyle/>
                    <a:p>
                      <a:pPr algn="ctr">
                        <a:buNone/>
                      </a:pPr>
                      <a:r>
                        <a:rPr lang="en-US" altLang="zh-CN"/>
                        <a:t>T1</a:t>
                      </a:r>
                    </a:p>
                  </a:txBody>
                  <a:tcPr anchor="ctr"/>
                </a:tc>
                <a:tc>
                  <a:txBody>
                    <a:bodyPr/>
                    <a:lstStyle/>
                    <a:p>
                      <a:pPr algn="ctr">
                        <a:buNone/>
                      </a:pPr>
                      <a:r>
                        <a:rPr lang="zh-CN" altLang="en-US" sz="1350"/>
                        <a:t>不同</a:t>
                      </a:r>
                      <a:endParaRPr lang="zh-CN" altLang="en-US"/>
                    </a:p>
                  </a:txBody>
                  <a:tcPr anchor="ctr"/>
                </a:tc>
                <a:tc>
                  <a:txBody>
                    <a:bodyPr/>
                    <a:lstStyle/>
                    <a:p>
                      <a:pPr algn="ctr">
                        <a:buNone/>
                      </a:pPr>
                      <a:r>
                        <a:rPr lang="en-US" altLang="zh-CN">
                          <a:solidFill>
                            <a:srgbClr val="FF0000"/>
                          </a:solidFill>
                        </a:rPr>
                        <a:t>-1</a:t>
                      </a:r>
                    </a:p>
                  </a:txBody>
                  <a:tcPr anchor="ctr"/>
                </a:tc>
                <a:extLst>
                  <a:ext uri="{0D108BD9-81ED-4DB2-BD59-A6C34878D82A}">
                    <a16:rowId xmlns:a16="http://schemas.microsoft.com/office/drawing/2014/main" val="10003"/>
                  </a:ext>
                </a:extLst>
              </a:tr>
              <a:tr h="596265">
                <a:tc>
                  <a:txBody>
                    <a:bodyPr/>
                    <a:lstStyle/>
                    <a:p>
                      <a:pPr algn="ctr">
                        <a:buNone/>
                      </a:pPr>
                      <a:r>
                        <a:rPr lang="zh-CN" altLang="en-US" sz="1350">
                          <a:sym typeface="+mn-ea"/>
                        </a:rPr>
                        <a:t>亚稳态</a:t>
                      </a:r>
                      <a:endParaRPr lang="zh-CN" altLang="en-US"/>
                    </a:p>
                  </a:txBody>
                  <a:tcPr anchor="ctr"/>
                </a:tc>
                <a:tc>
                  <a:txBody>
                    <a:bodyPr/>
                    <a:lstStyle/>
                    <a:p>
                      <a:pPr algn="ctr">
                        <a:buNone/>
                      </a:pPr>
                      <a:r>
                        <a:rPr lang="en-US" altLang="zh-CN"/>
                        <a:t>T2</a:t>
                      </a:r>
                    </a:p>
                  </a:txBody>
                  <a:tcPr anchor="ctr"/>
                </a:tc>
                <a:tc>
                  <a:txBody>
                    <a:bodyPr/>
                    <a:lstStyle/>
                    <a:p>
                      <a:pPr algn="ctr">
                        <a:buNone/>
                      </a:pPr>
                      <a:r>
                        <a:rPr lang="zh-CN" altLang="en-US" sz="1350">
                          <a:sym typeface="+mn-ea"/>
                        </a:rPr>
                        <a:t>相同</a:t>
                      </a:r>
                      <a:endParaRPr lang="zh-CN" altLang="en-US"/>
                    </a:p>
                  </a:txBody>
                  <a:tcPr anchor="ctr"/>
                </a:tc>
                <a:tc>
                  <a:txBody>
                    <a:bodyPr/>
                    <a:lstStyle/>
                    <a:p>
                      <a:pPr algn="ctr">
                        <a:buNone/>
                      </a:pPr>
                      <a:r>
                        <a:rPr lang="en-US" altLang="zh-CN">
                          <a:solidFill>
                            <a:srgbClr val="FF0000"/>
                          </a:solidFill>
                        </a:rPr>
                        <a:t>+1</a:t>
                      </a:r>
                    </a:p>
                  </a:txBody>
                  <a:tcPr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bldLvl="0" animBg="1"/>
      <p:bldP spid="7"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latin typeface="微软雅黑" panose="020B0503020204020204" pitchFamily="34" charset="-122"/>
                <a:ea typeface="微软雅黑" panose="020B0503020204020204" pitchFamily="34" charset="-122"/>
              </a:rPr>
              <a:t>TDC</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ASIC </a:t>
            </a:r>
            <a:r>
              <a:rPr lang="zh-CN" altLang="en-US" dirty="0">
                <a:latin typeface="微软雅黑" panose="020B0503020204020204" pitchFamily="34" charset="-122"/>
                <a:ea typeface="微软雅黑" panose="020B0503020204020204" pitchFamily="34" charset="-122"/>
              </a:rPr>
              <a:t>设计</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数字读出电路设计</a:t>
            </a:r>
          </a:p>
        </p:txBody>
      </p:sp>
      <p:sp>
        <p:nvSpPr>
          <p:cNvPr id="11" name="矩形 10"/>
          <p:cNvSpPr/>
          <p:nvPr/>
        </p:nvSpPr>
        <p:spPr>
          <a:xfrm>
            <a:off x="688762" y="4627091"/>
            <a:ext cx="3915838" cy="506730"/>
          </a:xfrm>
          <a:prstGeom prst="rect">
            <a:avLst/>
          </a:prstGeom>
        </p:spPr>
        <p:txBody>
          <a:bodyPr wrap="square">
            <a:spAutoFit/>
          </a:bodyPr>
          <a:lstStyle/>
          <a:p>
            <a:pPr algn="ctr">
              <a:lnSpc>
                <a:spcPct val="150000"/>
              </a:lnSpc>
              <a:spcAft>
                <a:spcPts val="1400"/>
              </a:spcAft>
            </a:pPr>
            <a:r>
              <a:rPr lang="zh-CN" altLang="en-US" dirty="0">
                <a:latin typeface="黑体" panose="02010609060101010101" pitchFamily="49" charset="-122"/>
                <a:ea typeface="黑体" panose="02010609060101010101" pitchFamily="49" charset="-122"/>
              </a:rPr>
              <a:t>数字读出电路整体结构框图</a:t>
            </a:r>
            <a:endParaRPr lang="en-US" altLang="zh-CN" dirty="0">
              <a:latin typeface="黑体" panose="02010609060101010101" pitchFamily="49" charset="-122"/>
              <a:ea typeface="黑体" panose="02010609060101010101" pitchFamily="49" charset="-122"/>
            </a:endParaRPr>
          </a:p>
        </p:txBody>
      </p:sp>
      <p:graphicFrame>
        <p:nvGraphicFramePr>
          <p:cNvPr id="3" name="对象 -2147482614"/>
          <p:cNvGraphicFramePr/>
          <p:nvPr/>
        </p:nvGraphicFramePr>
        <p:xfrm>
          <a:off x="0" y="1274445"/>
          <a:ext cx="5753735" cy="3352800"/>
        </p:xfrm>
        <a:graphic>
          <a:graphicData uri="http://schemas.openxmlformats.org/presentationml/2006/ole">
            <mc:AlternateContent xmlns:mc="http://schemas.openxmlformats.org/markup-compatibility/2006">
              <mc:Choice xmlns:v="urn:schemas-microsoft-com:vml" Requires="v">
                <p:oleObj r:id="rId3" imgW="5292090" imgH="2626360" progId="Visio.Drawing.15">
                  <p:embed/>
                </p:oleObj>
              </mc:Choice>
              <mc:Fallback>
                <p:oleObj r:id="rId3" imgW="5292090" imgH="2626360" progId="Visio.Drawing.15">
                  <p:embed/>
                  <p:pic>
                    <p:nvPicPr>
                      <p:cNvPr id="0" name="图片 3075"/>
                      <p:cNvPicPr/>
                      <p:nvPr/>
                    </p:nvPicPr>
                    <p:blipFill>
                      <a:blip r:embed="rId4"/>
                      <a:stretch>
                        <a:fillRect/>
                      </a:stretch>
                    </p:blipFill>
                    <p:spPr>
                      <a:xfrm>
                        <a:off x="0" y="1274445"/>
                        <a:ext cx="5753735" cy="3352800"/>
                      </a:xfrm>
                      <a:prstGeom prst="rect">
                        <a:avLst/>
                      </a:prstGeom>
                      <a:noFill/>
                      <a:ln w="38100">
                        <a:noFill/>
                        <a:miter/>
                      </a:ln>
                    </p:spPr>
                  </p:pic>
                </p:oleObj>
              </mc:Fallback>
            </mc:AlternateContent>
          </a:graphicData>
        </a:graphic>
      </p:graphicFrame>
      <p:sp>
        <p:nvSpPr>
          <p:cNvPr id="4" name="文本框 3"/>
          <p:cNvSpPr txBox="1"/>
          <p:nvPr/>
        </p:nvSpPr>
        <p:spPr>
          <a:xfrm>
            <a:off x="5489575" y="1107440"/>
            <a:ext cx="3540760" cy="5543550"/>
          </a:xfrm>
          <a:prstGeom prst="rect">
            <a:avLst/>
          </a:prstGeom>
          <a:noFill/>
        </p:spPr>
        <p:txBody>
          <a:bodyPr wrap="square" rtlCol="0">
            <a:noAutofit/>
          </a:bodyPr>
          <a:lstStyle/>
          <a:p>
            <a:pPr marL="285750" indent="-285750" algn="just">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对</a:t>
            </a:r>
            <a:r>
              <a:rPr lang="en-US" altLang="zh-CN" dirty="0">
                <a:latin typeface="Times New Roman" panose="02020603050405020304" pitchFamily="18" charset="0"/>
                <a:ea typeface="黑体" panose="02010609060101010101" pitchFamily="49" charset="-122"/>
                <a:cs typeface="Times New Roman" panose="02020603050405020304" pitchFamily="18" charset="0"/>
              </a:rPr>
              <a:t>8</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个通道的数据读出</a:t>
            </a:r>
          </a:p>
          <a:p>
            <a:pPr marL="285750" indent="-285750" algn="just">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要求：</a:t>
            </a:r>
          </a:p>
          <a:p>
            <a:pPr marL="742950" lvl="1" indent="-285750" algn="just">
              <a:buFont typeface="Arial" panose="020B0604020202020204" pitchFamily="34" charset="0"/>
              <a:buChar char="•"/>
            </a:pP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读出速度较高</a:t>
            </a:r>
          </a:p>
          <a:p>
            <a:pPr marL="742950" lvl="1" indent="-285750" algn="just">
              <a:buFont typeface="Arial" panose="020B0604020202020204" pitchFamily="34" charset="0"/>
              <a:buChar char="•"/>
            </a:pP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消耗接口较少</a:t>
            </a:r>
          </a:p>
          <a:p>
            <a:pPr marL="285750" lvl="0" indent="-285750" algn="just">
              <a:buFont typeface="Arial" panose="020B0604020202020204" pitchFamily="34" charset="0"/>
              <a:buChar char="•"/>
            </a:pP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方案：通过数字部分对</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8</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个通道数据汇总，编码，并通过一个</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LVDS</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高速接口输出</a:t>
            </a:r>
          </a:p>
          <a:p>
            <a:pPr marL="285750" lvl="0" indent="-285750" algn="just">
              <a:buFont typeface="Arial" panose="020B0604020202020204" pitchFamily="34" charset="0"/>
              <a:buChar char="•"/>
            </a:pPr>
            <a:endPar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lgn="just">
              <a:buFont typeface="Arial" panose="020B0604020202020204" pitchFamily="34" charset="0"/>
              <a:buChar char="•"/>
            </a:pP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轮询各通道采集量化结果</a:t>
            </a:r>
          </a:p>
          <a:p>
            <a:pPr marL="742950" lvl="1" indent="-285750" algn="just">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单次量化结果共</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216</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位</a:t>
            </a:r>
            <a:endPar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742950" lvl="1" indent="-285750" algn="just">
              <a:buFont typeface="Arial" panose="020B0604020202020204" pitchFamily="34" charset="0"/>
              <a:buChar char="•"/>
            </a:pP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8b10b</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编码后共</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270</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位</a:t>
            </a:r>
          </a:p>
          <a:p>
            <a:pPr marL="742950" lvl="1" indent="-285750" algn="just">
              <a:buFont typeface="Arial" panose="020B0604020202020204" pitchFamily="34" charset="0"/>
              <a:buChar char="•"/>
            </a:pPr>
            <a:endPar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buFont typeface="Arial" panose="020B0604020202020204" pitchFamily="34" charset="0"/>
              <a:buChar char="•"/>
            </a:pP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串行读出时钟频率</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400 MHz</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，受读出限制，事例率约</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1.5 MHz</a:t>
            </a:r>
          </a:p>
          <a:p>
            <a:pPr marL="285750" lvl="0" indent="-285750">
              <a:buFont typeface="Arial" panose="020B0604020202020204" pitchFamily="34" charset="0"/>
              <a:buChar char="•"/>
            </a:pPr>
            <a:endParaRPr lang="en-US" altLang="zh-CN" dirty="0">
              <a:solidFill>
                <a:schemeClr val="tx1"/>
              </a:solidFill>
              <a:ea typeface="宋体" panose="02010600030101010101" pitchFamily="2" charset="-122"/>
            </a:endParaRPr>
          </a:p>
          <a:p>
            <a:pPr marL="285750" lvl="0" indent="-285750">
              <a:buFont typeface="Arial" panose="020B0604020202020204" pitchFamily="34" charset="0"/>
              <a:buChar char="•"/>
            </a:pPr>
            <a:endParaRPr lang="en-US" altLang="zh-CN" dirty="0">
              <a:solidFill>
                <a:schemeClr val="tx1"/>
              </a:solidFill>
              <a:ea typeface="宋体" panose="02010600030101010101" pitchFamily="2" charset="-122"/>
            </a:endParaRPr>
          </a:p>
          <a:p>
            <a:pPr marL="285750" lvl="0" indent="-285750">
              <a:buFont typeface="Arial" panose="020B0604020202020204" pitchFamily="34" charset="0"/>
              <a:buChar char="•"/>
            </a:pPr>
            <a:endParaRPr lang="zh-CN" altLang="en-US" dirty="0">
              <a:solidFill>
                <a:schemeClr val="tx1"/>
              </a:solidFill>
              <a:ea typeface="宋体" panose="02010600030101010101" pitchFamily="2" charset="-122"/>
            </a:endParaRPr>
          </a:p>
          <a:p>
            <a:pPr marL="285750" lvl="0" indent="-285750">
              <a:buFont typeface="Arial" panose="020B0604020202020204" pitchFamily="34" charset="0"/>
              <a:buChar char="•"/>
            </a:pPr>
            <a:endParaRPr lang="zh-CN" altLang="en-US" dirty="0">
              <a:solidFill>
                <a:schemeClr val="tx1"/>
              </a:solidFill>
              <a:ea typeface="宋体" panose="02010600030101010101" pitchFamily="2" charset="-122"/>
            </a:endParaRPr>
          </a:p>
          <a:p>
            <a:pPr marL="285750" lvl="0" indent="-285750">
              <a:buFont typeface="Arial" panose="020B0604020202020204" pitchFamily="34" charset="0"/>
              <a:buChar char="•"/>
            </a:pPr>
            <a:endParaRPr lang="zh-CN" altLang="en-US" dirty="0">
              <a:solidFill>
                <a:schemeClr val="tx1"/>
              </a:solidFill>
              <a:ea typeface="宋体" panose="02010600030101010101" pitchFamily="2" charset="-122"/>
            </a:endParaRPr>
          </a:p>
          <a:p>
            <a:pPr marL="285750" lvl="0" indent="-285750">
              <a:buFont typeface="Arial" panose="020B0604020202020204" pitchFamily="34" charset="0"/>
              <a:buChar char="•"/>
            </a:pPr>
            <a:endParaRPr lang="zh-CN" altLang="en-US" dirty="0">
              <a:solidFill>
                <a:schemeClr val="tx1"/>
              </a:solidFill>
              <a:ea typeface="宋体" panose="02010600030101010101" pitchFamily="2" charset="-122"/>
            </a:endParaRPr>
          </a:p>
          <a:p>
            <a:pPr marL="285750" lvl="0" indent="-285750">
              <a:buFont typeface="Arial" panose="020B0604020202020204" pitchFamily="34" charset="0"/>
              <a:buChar char="•"/>
            </a:pPr>
            <a:endParaRPr lang="zh-CN" altLang="en-US" dirty="0">
              <a:solidFill>
                <a:schemeClr val="tx1"/>
              </a:solidFill>
              <a:ea typeface="宋体" panose="02010600030101010101" pitchFamily="2" charset="-122"/>
            </a:endParaRPr>
          </a:p>
          <a:p>
            <a:pPr marL="285750" lvl="0" indent="-285750">
              <a:buFont typeface="Arial" panose="020B0604020202020204" pitchFamily="34" charset="0"/>
              <a:buChar char="•"/>
            </a:pPr>
            <a:endParaRPr lang="en-US" altLang="zh-CN" dirty="0">
              <a:solidFill>
                <a:schemeClr val="tx1"/>
              </a:solidFill>
            </a:endParaRPr>
          </a:p>
          <a:p>
            <a:pPr marL="742950" lvl="1" indent="-285750">
              <a:buFont typeface="Arial" panose="020B0604020202020204" pitchFamily="34" charset="0"/>
              <a:buChar char="•"/>
            </a:pPr>
            <a:endParaRPr lang="en-US" altLang="zh-CN"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6"/>
          <p:cNvPicPr>
            <a:picLocks noChangeAspect="1"/>
          </p:cNvPicPr>
          <p:nvPr/>
        </p:nvPicPr>
        <p:blipFill>
          <a:blip r:embed="rId3"/>
          <a:stretch>
            <a:fillRect/>
          </a:stretch>
        </p:blipFill>
        <p:spPr>
          <a:xfrm>
            <a:off x="514985" y="1557020"/>
            <a:ext cx="3820160" cy="2899410"/>
          </a:xfrm>
          <a:prstGeom prst="rect">
            <a:avLst/>
          </a:prstGeom>
          <a:noFill/>
          <a:ln>
            <a:noFill/>
          </a:ln>
        </p:spPr>
      </p:pic>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芯片整体版图及其封装</a:t>
            </a:r>
          </a:p>
        </p:txBody>
      </p:sp>
      <p:sp>
        <p:nvSpPr>
          <p:cNvPr id="13" name="矩形 12"/>
          <p:cNvSpPr/>
          <p:nvPr/>
        </p:nvSpPr>
        <p:spPr>
          <a:xfrm>
            <a:off x="6375400" y="4647565"/>
            <a:ext cx="1601470" cy="506730"/>
          </a:xfrm>
          <a:prstGeom prst="rect">
            <a:avLst/>
          </a:prstGeom>
        </p:spPr>
        <p:txBody>
          <a:bodyPr wrap="square">
            <a:spAutoFit/>
          </a:bodyPr>
          <a:lstStyle/>
          <a:p>
            <a:pPr algn="ctr">
              <a:lnSpc>
                <a:spcPct val="150000"/>
              </a:lnSpc>
              <a:spcAft>
                <a:spcPts val="1400"/>
              </a:spcAft>
            </a:pPr>
            <a:r>
              <a:rPr lang="zh-CN" altLang="en-US" dirty="0">
                <a:latin typeface="黑体" panose="02010609060101010101" pitchFamily="49" charset="-122"/>
                <a:ea typeface="黑体" panose="02010609060101010101" pitchFamily="49" charset="-122"/>
              </a:rPr>
              <a:t>带封装芯片</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p:cNvSpPr/>
          <p:nvPr/>
        </p:nvSpPr>
        <p:spPr>
          <a:xfrm>
            <a:off x="1484630" y="1946910"/>
            <a:ext cx="2025015" cy="538480"/>
          </a:xfrm>
          <a:prstGeom prst="rect">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50">
              <a:highlight>
                <a:srgbClr val="00FFFF"/>
              </a:highlight>
            </a:endParaRPr>
          </a:p>
        </p:txBody>
      </p:sp>
      <p:sp>
        <p:nvSpPr>
          <p:cNvPr id="12" name="矩形 11"/>
          <p:cNvSpPr/>
          <p:nvPr/>
        </p:nvSpPr>
        <p:spPr>
          <a:xfrm>
            <a:off x="791845" y="1997710"/>
            <a:ext cx="3065780" cy="243205"/>
          </a:xfrm>
          <a:prstGeom prst="rect">
            <a:avLst/>
          </a:prstGeom>
        </p:spPr>
        <p:txBody>
          <a:bodyPr wrap="square">
            <a:noAutofit/>
          </a:bodyPr>
          <a:lstStyle/>
          <a:p>
            <a:pPr algn="ctr">
              <a:lnSpc>
                <a:spcPct val="150000"/>
              </a:lnSpc>
              <a:spcAft>
                <a:spcPts val="1400"/>
              </a:spcAft>
            </a:pPr>
            <a:r>
              <a:rPr lang="zh-CN" altLang="en-US" sz="1400" dirty="0">
                <a:solidFill>
                  <a:schemeClr val="bg1"/>
                </a:solidFill>
                <a:latin typeface="黑体" panose="02010609060101010101" pitchFamily="49" charset="-122"/>
                <a:ea typeface="黑体" panose="02010609060101010101" pitchFamily="49" charset="-122"/>
              </a:rPr>
              <a:t>时钟产生</a:t>
            </a:r>
            <a:endParaRPr lang="zh-CN" altLang="en-US" sz="140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6" name="文本框 5"/>
          <p:cNvSpPr txBox="1"/>
          <p:nvPr/>
        </p:nvSpPr>
        <p:spPr>
          <a:xfrm>
            <a:off x="594928" y="4798912"/>
            <a:ext cx="3660140" cy="645160"/>
          </a:xfrm>
          <a:prstGeom prst="rect">
            <a:avLst/>
          </a:prstGeom>
          <a:noFill/>
        </p:spPr>
        <p:txBody>
          <a:bodyPr wrap="none" rtlCol="0">
            <a:spAutoFit/>
          </a:bodyPr>
          <a:lstStyle/>
          <a:p>
            <a:r>
              <a:rPr lang="zh-CN" altLang="en-US" dirty="0">
                <a:latin typeface="黑体" panose="02010609060101010101" pitchFamily="49" charset="-122"/>
                <a:ea typeface="黑体" panose="02010609060101010101" pitchFamily="49" charset="-122"/>
              </a:rPr>
              <a:t>芯片整体版图：</a:t>
            </a:r>
            <a:r>
              <a:rPr lang="el-GR" altLang="zh-CN" dirty="0">
                <a:latin typeface="Times New Roman" panose="02020603050405020304" pitchFamily="18" charset="0"/>
                <a:cs typeface="Times New Roman" panose="02020603050405020304" pitchFamily="18" charset="0"/>
              </a:rPr>
              <a:t>3</a:t>
            </a:r>
            <a:r>
              <a:rPr lang="en-US" altLang="el-GR" dirty="0">
                <a:latin typeface="Times New Roman" panose="02020603050405020304" pitchFamily="18" charset="0"/>
                <a:cs typeface="Times New Roman" panose="02020603050405020304" pitchFamily="18" charset="0"/>
              </a:rPr>
              <a:t>240</a:t>
            </a:r>
            <a:r>
              <a:rPr lang="el-GR" altLang="zh-CN" dirty="0">
                <a:latin typeface="Times New Roman" panose="02020603050405020304" pitchFamily="18" charset="0"/>
                <a:cs typeface="Times New Roman" panose="02020603050405020304" pitchFamily="18" charset="0"/>
              </a:rPr>
              <a:t> μ</a:t>
            </a:r>
            <a:r>
              <a:rPr lang="en-US" altLang="zh-CN" dirty="0">
                <a:latin typeface="Times New Roman" panose="02020603050405020304" pitchFamily="18" charset="0"/>
                <a:cs typeface="Times New Roman" panose="02020603050405020304" pitchFamily="18" charset="0"/>
              </a:rPr>
              <a:t>m × 2500 </a:t>
            </a:r>
            <a:r>
              <a:rPr lang="el-GR" altLang="zh-CN" dirty="0">
                <a:latin typeface="Times New Roman" panose="02020603050405020304" pitchFamily="18" charset="0"/>
                <a:cs typeface="Times New Roman" panose="02020603050405020304" pitchFamily="18" charset="0"/>
              </a:rPr>
              <a:t>μ</a:t>
            </a:r>
            <a:r>
              <a:rPr lang="en-US" altLang="zh-CN" dirty="0">
                <a:latin typeface="Times New Roman" panose="02020603050405020304" pitchFamily="18" charset="0"/>
                <a:cs typeface="Times New Roman" panose="02020603050405020304" pitchFamily="18" charset="0"/>
              </a:rPr>
              <a:t>m</a:t>
            </a:r>
          </a:p>
          <a:p>
            <a:endParaRPr lang="en-US" altLang="zh-CN" dirty="0">
              <a:latin typeface="Times New Roman" panose="02020603050405020304" pitchFamily="18" charset="0"/>
              <a:cs typeface="Times New Roman" panose="02020603050405020304" pitchFamily="18" charset="0"/>
            </a:endParaRPr>
          </a:p>
        </p:txBody>
      </p:sp>
      <p:sp>
        <p:nvSpPr>
          <p:cNvPr id="9" name="矩形 8"/>
          <p:cNvSpPr/>
          <p:nvPr/>
        </p:nvSpPr>
        <p:spPr>
          <a:xfrm>
            <a:off x="3693795" y="2651125"/>
            <a:ext cx="251460" cy="1083310"/>
          </a:xfrm>
          <a:prstGeom prst="rect">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50">
              <a:highlight>
                <a:srgbClr val="00FFFF"/>
              </a:highlight>
            </a:endParaRPr>
          </a:p>
        </p:txBody>
      </p:sp>
      <p:sp>
        <p:nvSpPr>
          <p:cNvPr id="14" name="矩形 13"/>
          <p:cNvSpPr/>
          <p:nvPr/>
        </p:nvSpPr>
        <p:spPr>
          <a:xfrm>
            <a:off x="1238885" y="2569210"/>
            <a:ext cx="1803400" cy="1165225"/>
          </a:xfrm>
          <a:prstGeom prst="rect">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50">
              <a:highlight>
                <a:srgbClr val="00FFFF"/>
              </a:highlight>
            </a:endParaRPr>
          </a:p>
        </p:txBody>
      </p:sp>
      <p:sp>
        <p:nvSpPr>
          <p:cNvPr id="15" name="矩形 14"/>
          <p:cNvSpPr/>
          <p:nvPr/>
        </p:nvSpPr>
        <p:spPr>
          <a:xfrm>
            <a:off x="1374140" y="2952750"/>
            <a:ext cx="1254125" cy="243205"/>
          </a:xfrm>
          <a:prstGeom prst="rect">
            <a:avLst/>
          </a:prstGeom>
        </p:spPr>
        <p:txBody>
          <a:bodyPr wrap="square">
            <a:noAutofit/>
          </a:bodyPr>
          <a:lstStyle/>
          <a:p>
            <a:pPr algn="ctr">
              <a:lnSpc>
                <a:spcPct val="150000"/>
              </a:lnSpc>
              <a:spcAft>
                <a:spcPts val="1400"/>
              </a:spcAft>
            </a:pPr>
            <a:r>
              <a:rPr lang="zh-CN" altLang="en-US" sz="1400" dirty="0">
                <a:solidFill>
                  <a:schemeClr val="bg1"/>
                </a:solidFill>
                <a:latin typeface="黑体" panose="02010609060101010101" pitchFamily="49" charset="-122"/>
                <a:ea typeface="黑体" panose="02010609060101010101" pitchFamily="49" charset="-122"/>
                <a:cs typeface="Times New Roman" panose="02020603050405020304" pitchFamily="18" charset="0"/>
              </a:rPr>
              <a:t>时间量化</a:t>
            </a:r>
          </a:p>
        </p:txBody>
      </p:sp>
      <p:sp>
        <p:nvSpPr>
          <p:cNvPr id="16" name="矩形 15"/>
          <p:cNvSpPr/>
          <p:nvPr/>
        </p:nvSpPr>
        <p:spPr>
          <a:xfrm>
            <a:off x="3219450" y="3626485"/>
            <a:ext cx="895985" cy="243205"/>
          </a:xfrm>
          <a:prstGeom prst="rect">
            <a:avLst/>
          </a:prstGeom>
        </p:spPr>
        <p:txBody>
          <a:bodyPr wrap="square">
            <a:noAutofit/>
          </a:bodyPr>
          <a:lstStyle/>
          <a:p>
            <a:pPr algn="ctr">
              <a:lnSpc>
                <a:spcPct val="150000"/>
              </a:lnSpc>
              <a:spcAft>
                <a:spcPts val="1400"/>
              </a:spcAft>
            </a:pPr>
            <a:r>
              <a:rPr lang="zh-CN" altLang="en-US" sz="1400" dirty="0">
                <a:solidFill>
                  <a:schemeClr val="bg1"/>
                </a:solidFill>
                <a:latin typeface="黑体" panose="02010609060101010101" pitchFamily="49" charset="-122"/>
                <a:ea typeface="黑体" panose="02010609060101010101" pitchFamily="49" charset="-122"/>
              </a:rPr>
              <a:t>数字读出</a:t>
            </a:r>
            <a:endParaRPr lang="zh-CN" altLang="en-US" sz="140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pic>
        <p:nvPicPr>
          <p:cNvPr id="40" name="图片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321425" y="2372360"/>
            <a:ext cx="1503680" cy="15563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目录</a:t>
            </a:r>
          </a:p>
        </p:txBody>
      </p:sp>
      <p:sp>
        <p:nvSpPr>
          <p:cNvPr id="6" name="矩形 5"/>
          <p:cNvSpPr/>
          <p:nvPr/>
        </p:nvSpPr>
        <p:spPr>
          <a:xfrm>
            <a:off x="311944" y="1668259"/>
            <a:ext cx="8167037" cy="2353310"/>
          </a:xfrm>
          <a:prstGeom prst="rect">
            <a:avLst/>
          </a:prstGeom>
        </p:spPr>
        <p:txBody>
          <a:bodyPr wrap="square">
            <a:spAutoFit/>
          </a:bodyPr>
          <a:lstStyle/>
          <a:p>
            <a:pPr marL="457200" lvl="0" indent="-457200">
              <a:spcAft>
                <a:spcPts val="1400"/>
              </a:spcAft>
              <a:buFont typeface="Wingdings" panose="05000000000000000000" pitchFamily="2" charset="2"/>
              <a:buChar char="Ø"/>
            </a:pPr>
            <a:r>
              <a:rPr lang="zh-CN" altLang="en-US" sz="2800" b="1" dirty="0">
                <a:solidFill>
                  <a:srgbClr val="000000"/>
                </a:solidFill>
                <a:latin typeface="微软雅黑" panose="020B0503020204020204" pitchFamily="34" charset="-122"/>
                <a:ea typeface="微软雅黑" panose="020B0503020204020204" pitchFamily="34" charset="-122"/>
              </a:rPr>
              <a:t>背景介绍</a:t>
            </a:r>
            <a:endParaRPr lang="en-US" altLang="zh-CN" sz="2800" b="1" dirty="0">
              <a:solidFill>
                <a:srgbClr val="000000"/>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zh-CN" altLang="en-US" sz="2800" b="1" dirty="0">
                <a:solidFill>
                  <a:srgbClr val="000000"/>
                </a:solidFill>
                <a:latin typeface="微软雅黑" panose="020B0503020204020204" pitchFamily="34" charset="-122"/>
                <a:ea typeface="微软雅黑" panose="020B0503020204020204" pitchFamily="34" charset="-122"/>
                <a:sym typeface="+mn-ea"/>
              </a:rPr>
              <a:t>基于</a:t>
            </a:r>
            <a:r>
              <a:rPr lang="zh-CN" sz="2800" b="1" dirty="0">
                <a:solidFill>
                  <a:srgbClr val="000000"/>
                </a:solidFill>
                <a:latin typeface="微软雅黑" panose="020B0503020204020204" pitchFamily="34" charset="-122"/>
                <a:ea typeface="微软雅黑" panose="020B0503020204020204" pitchFamily="34" charset="-122"/>
                <a:sym typeface="+mn-ea"/>
              </a:rPr>
              <a:t>无源内插结构</a:t>
            </a:r>
            <a:r>
              <a:rPr lang="zh-CN" altLang="en-US" sz="2800" b="1" dirty="0">
                <a:solidFill>
                  <a:srgbClr val="000000"/>
                </a:solidFill>
                <a:latin typeface="微软雅黑" panose="020B0503020204020204" pitchFamily="34" charset="-122"/>
                <a:ea typeface="微软雅黑" panose="020B0503020204020204" pitchFamily="34" charset="-122"/>
                <a:sym typeface="+mn-ea"/>
              </a:rPr>
              <a:t>的</a:t>
            </a:r>
            <a:r>
              <a:rPr lang="en-US" altLang="zh-CN" sz="2800" b="1" dirty="0">
                <a:solidFill>
                  <a:srgbClr val="000000"/>
                </a:solidFill>
                <a:latin typeface="微软雅黑" panose="020B0503020204020204" pitchFamily="34" charset="-122"/>
                <a:ea typeface="微软雅黑" panose="020B0503020204020204" pitchFamily="34" charset="-122"/>
                <a:sym typeface="+mn-ea"/>
              </a:rPr>
              <a:t>TDC ASIC</a:t>
            </a:r>
            <a:r>
              <a:rPr lang="zh-CN" altLang="en-US" sz="2800" b="1" dirty="0">
                <a:solidFill>
                  <a:srgbClr val="000000"/>
                </a:solidFill>
                <a:latin typeface="微软雅黑" panose="020B0503020204020204" pitchFamily="34" charset="-122"/>
                <a:ea typeface="微软雅黑" panose="020B0503020204020204" pitchFamily="34" charset="-122"/>
                <a:sym typeface="+mn-ea"/>
              </a:rPr>
              <a:t>设计</a:t>
            </a:r>
            <a:endParaRPr lang="en-US" altLang="zh-CN" sz="2800" b="1" dirty="0">
              <a:solidFill>
                <a:srgbClr val="000000"/>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en-US" altLang="zh-CN" sz="2800" b="1" dirty="0">
                <a:solidFill>
                  <a:srgbClr val="0000CC"/>
                </a:solidFill>
                <a:latin typeface="微软雅黑" panose="020B0503020204020204" pitchFamily="34" charset="-122"/>
                <a:ea typeface="微软雅黑" panose="020B0503020204020204" pitchFamily="34" charset="-122"/>
              </a:rPr>
              <a:t>ASIC</a:t>
            </a:r>
            <a:r>
              <a:rPr lang="zh-CN" altLang="en-US" sz="2800" b="1" dirty="0">
                <a:solidFill>
                  <a:srgbClr val="0000CC"/>
                </a:solidFill>
                <a:latin typeface="微软雅黑" panose="020B0503020204020204" pitchFamily="34" charset="-122"/>
                <a:ea typeface="微软雅黑" panose="020B0503020204020204" pitchFamily="34" charset="-122"/>
              </a:rPr>
              <a:t>的性能评估</a:t>
            </a:r>
            <a:endParaRPr lang="en-US" altLang="zh-CN" sz="2800" b="1" dirty="0">
              <a:solidFill>
                <a:srgbClr val="0000CC"/>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zh-CN" altLang="en-US" sz="2800" b="1" dirty="0">
                <a:solidFill>
                  <a:srgbClr val="000000"/>
                </a:solidFill>
                <a:latin typeface="微软雅黑" panose="020B0503020204020204" pitchFamily="34" charset="-122"/>
                <a:ea typeface="微软雅黑" panose="020B0503020204020204" pitchFamily="34" charset="-122"/>
              </a:rPr>
              <a:t>总结与展望</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目录</a:t>
            </a:r>
          </a:p>
        </p:txBody>
      </p:sp>
      <p:sp>
        <p:nvSpPr>
          <p:cNvPr id="6" name="矩形 5"/>
          <p:cNvSpPr/>
          <p:nvPr/>
        </p:nvSpPr>
        <p:spPr>
          <a:xfrm>
            <a:off x="311944" y="1668259"/>
            <a:ext cx="8167037" cy="2353310"/>
          </a:xfrm>
          <a:prstGeom prst="rect">
            <a:avLst/>
          </a:prstGeom>
        </p:spPr>
        <p:txBody>
          <a:bodyPr wrap="square">
            <a:spAutoFit/>
          </a:bodyPr>
          <a:lstStyle/>
          <a:p>
            <a:pPr marL="457200" lvl="0" indent="-457200">
              <a:spcAft>
                <a:spcPts val="1400"/>
              </a:spcAft>
              <a:buFont typeface="Wingdings" panose="05000000000000000000" pitchFamily="2" charset="2"/>
              <a:buChar char="Ø"/>
            </a:pPr>
            <a:r>
              <a:rPr lang="zh-CN" altLang="en-US" sz="2800" b="1" dirty="0">
                <a:solidFill>
                  <a:srgbClr val="0000CC"/>
                </a:solidFill>
                <a:latin typeface="微软雅黑" panose="020B0503020204020204" pitchFamily="34" charset="-122"/>
                <a:ea typeface="微软雅黑" panose="020B0503020204020204" pitchFamily="34" charset="-122"/>
              </a:rPr>
              <a:t>背景介绍</a:t>
            </a:r>
            <a:endParaRPr lang="en-US" altLang="zh-CN" sz="2800" b="1" dirty="0">
              <a:solidFill>
                <a:srgbClr val="0000CC"/>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zh-CN" altLang="en-US" sz="2800" b="1" dirty="0">
                <a:solidFill>
                  <a:srgbClr val="000000"/>
                </a:solidFill>
                <a:latin typeface="微软雅黑" panose="020B0503020204020204" pitchFamily="34" charset="-122"/>
                <a:ea typeface="微软雅黑" panose="020B0503020204020204" pitchFamily="34" charset="-122"/>
                <a:sym typeface="+mn-ea"/>
              </a:rPr>
              <a:t>基于</a:t>
            </a:r>
            <a:r>
              <a:rPr lang="zh-CN" sz="2800" b="1" dirty="0">
                <a:solidFill>
                  <a:srgbClr val="000000"/>
                </a:solidFill>
                <a:latin typeface="微软雅黑" panose="020B0503020204020204" pitchFamily="34" charset="-122"/>
                <a:ea typeface="微软雅黑" panose="020B0503020204020204" pitchFamily="34" charset="-122"/>
                <a:sym typeface="+mn-ea"/>
              </a:rPr>
              <a:t>无源内插结构</a:t>
            </a:r>
            <a:r>
              <a:rPr lang="zh-CN" altLang="en-US" sz="2800" b="1" dirty="0">
                <a:solidFill>
                  <a:srgbClr val="000000"/>
                </a:solidFill>
                <a:latin typeface="微软雅黑" panose="020B0503020204020204" pitchFamily="34" charset="-122"/>
                <a:ea typeface="微软雅黑" panose="020B0503020204020204" pitchFamily="34" charset="-122"/>
                <a:sym typeface="+mn-ea"/>
              </a:rPr>
              <a:t>的</a:t>
            </a:r>
            <a:r>
              <a:rPr lang="en-US" altLang="zh-CN" sz="2800" b="1" dirty="0">
                <a:solidFill>
                  <a:srgbClr val="000000"/>
                </a:solidFill>
                <a:latin typeface="微软雅黑" panose="020B0503020204020204" pitchFamily="34" charset="-122"/>
                <a:ea typeface="微软雅黑" panose="020B0503020204020204" pitchFamily="34" charset="-122"/>
                <a:sym typeface="+mn-ea"/>
              </a:rPr>
              <a:t>TDC ASIC</a:t>
            </a:r>
            <a:r>
              <a:rPr lang="zh-CN" altLang="en-US" sz="2800" b="1" dirty="0">
                <a:solidFill>
                  <a:srgbClr val="000000"/>
                </a:solidFill>
                <a:latin typeface="微软雅黑" panose="020B0503020204020204" pitchFamily="34" charset="-122"/>
                <a:ea typeface="微软雅黑" panose="020B0503020204020204" pitchFamily="34" charset="-122"/>
                <a:sym typeface="+mn-ea"/>
              </a:rPr>
              <a:t>设计</a:t>
            </a:r>
            <a:endParaRPr lang="en-US" altLang="zh-CN" sz="2800" b="1" dirty="0">
              <a:solidFill>
                <a:srgbClr val="000000"/>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en-US" altLang="zh-CN" sz="2800" b="1" dirty="0">
                <a:solidFill>
                  <a:srgbClr val="000000"/>
                </a:solidFill>
                <a:latin typeface="微软雅黑" panose="020B0503020204020204" pitchFamily="34" charset="-122"/>
                <a:ea typeface="微软雅黑" panose="020B0503020204020204" pitchFamily="34" charset="-122"/>
              </a:rPr>
              <a:t>ASIC</a:t>
            </a:r>
            <a:r>
              <a:rPr lang="zh-CN" altLang="en-US" sz="2800" b="1" dirty="0">
                <a:solidFill>
                  <a:srgbClr val="000000"/>
                </a:solidFill>
                <a:latin typeface="微软雅黑" panose="020B0503020204020204" pitchFamily="34" charset="-122"/>
                <a:ea typeface="微软雅黑" panose="020B0503020204020204" pitchFamily="34" charset="-122"/>
              </a:rPr>
              <a:t>的性能评估</a:t>
            </a:r>
            <a:endParaRPr lang="en-US" altLang="zh-CN" sz="2800" b="1" dirty="0">
              <a:solidFill>
                <a:srgbClr val="000000"/>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zh-CN" altLang="en-US" sz="2800" b="1" dirty="0">
                <a:solidFill>
                  <a:srgbClr val="000000"/>
                </a:solidFill>
                <a:latin typeface="微软雅黑" panose="020B0503020204020204" pitchFamily="34" charset="-122"/>
                <a:ea typeface="微软雅黑" panose="020B0503020204020204" pitchFamily="34" charset="-122"/>
              </a:rPr>
              <a:t>总结与展望</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ASIC</a:t>
            </a:r>
            <a:r>
              <a:rPr lang="zh-CN" altLang="en-US" dirty="0">
                <a:latin typeface="微软雅黑" panose="020B0503020204020204" pitchFamily="34" charset="-122"/>
                <a:ea typeface="微软雅黑" panose="020B0503020204020204" pitchFamily="34" charset="-122"/>
              </a:rPr>
              <a:t>的性能评估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测试系统的搭建</a:t>
            </a:r>
          </a:p>
        </p:txBody>
      </p:sp>
      <p:graphicFrame>
        <p:nvGraphicFramePr>
          <p:cNvPr id="4" name="对象 3"/>
          <p:cNvGraphicFramePr>
            <a:graphicFrameLocks noChangeAspect="1"/>
          </p:cNvGraphicFramePr>
          <p:nvPr/>
        </p:nvGraphicFramePr>
        <p:xfrm>
          <a:off x="1591441" y="1166647"/>
          <a:ext cx="5961120" cy="1723697"/>
        </p:xfrm>
        <a:graphic>
          <a:graphicData uri="http://schemas.openxmlformats.org/presentationml/2006/ole">
            <mc:AlternateContent xmlns:mc="http://schemas.openxmlformats.org/markup-compatibility/2006">
              <mc:Choice xmlns:v="urn:schemas-microsoft-com:vml" Requires="v">
                <p:oleObj name="Visio" r:id="rId3" imgW="2730500" imgH="798195" progId="Visio.Drawing.15">
                  <p:embed/>
                </p:oleObj>
              </mc:Choice>
              <mc:Fallback>
                <p:oleObj name="Visio" r:id="rId3" imgW="2730500" imgH="798195"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441" y="1166647"/>
                        <a:ext cx="5961120" cy="1723697"/>
                      </a:xfrm>
                      <a:prstGeom prst="rect">
                        <a:avLst/>
                      </a:prstGeom>
                      <a:noFill/>
                    </p:spPr>
                  </p:pic>
                </p:oleObj>
              </mc:Fallback>
            </mc:AlternateContent>
          </a:graphicData>
        </a:graphic>
      </p:graphicFrame>
      <p:sp>
        <p:nvSpPr>
          <p:cNvPr id="5" name="矩形 4"/>
          <p:cNvSpPr/>
          <p:nvPr/>
        </p:nvSpPr>
        <p:spPr>
          <a:xfrm>
            <a:off x="3408862" y="2867142"/>
            <a:ext cx="2326278" cy="369332"/>
          </a:xfrm>
          <a:prstGeom prst="rect">
            <a:avLst/>
          </a:prstGeom>
        </p:spPr>
        <p:txBody>
          <a:bodyPr wrap="none">
            <a:spAutoFit/>
          </a:bodyPr>
          <a:lstStyle/>
          <a:p>
            <a:r>
              <a:rPr lang="en-US" altLang="zh-CN" dirty="0">
                <a:latin typeface="Times New Roman" panose="02020603050405020304" pitchFamily="18" charset="0"/>
                <a:ea typeface="宋体" panose="02010600030101010101" pitchFamily="2" charset="-122"/>
              </a:rPr>
              <a:t>ASIC</a:t>
            </a:r>
            <a:r>
              <a:rPr lang="zh-CN" altLang="zh-CN" dirty="0">
                <a:latin typeface="黑体" panose="02010609060101010101" pitchFamily="49" charset="-122"/>
                <a:ea typeface="黑体" panose="02010609060101010101" pitchFamily="49" charset="-122"/>
                <a:cs typeface="Times New Roman" panose="02020603050405020304" pitchFamily="18" charset="0"/>
              </a:rPr>
              <a:t>测试系统示意图</a:t>
            </a:r>
            <a:endParaRPr lang="zh-CN" altLang="en-US" dirty="0">
              <a:latin typeface="黑体" panose="02010609060101010101" pitchFamily="49" charset="-122"/>
              <a:ea typeface="黑体" panose="02010609060101010101" pitchFamily="49" charset="-122"/>
            </a:endParaRPr>
          </a:p>
        </p:txBody>
      </p:sp>
      <p:sp>
        <p:nvSpPr>
          <p:cNvPr id="12" name="矩形 11"/>
          <p:cNvSpPr/>
          <p:nvPr/>
        </p:nvSpPr>
        <p:spPr>
          <a:xfrm>
            <a:off x="1428418" y="5760537"/>
            <a:ext cx="1864613" cy="369332"/>
          </a:xfrm>
          <a:prstGeom prst="rect">
            <a:avLst/>
          </a:prstGeom>
        </p:spPr>
        <p:txBody>
          <a:bodyPr wrap="none">
            <a:spAutoFit/>
          </a:bodyPr>
          <a:lstStyle/>
          <a:p>
            <a:r>
              <a:rPr lang="en-US" altLang="zh-CN" dirty="0">
                <a:latin typeface="Times New Roman" panose="02020603050405020304" pitchFamily="18" charset="0"/>
                <a:ea typeface="宋体" panose="02010600030101010101" pitchFamily="2" charset="-122"/>
              </a:rPr>
              <a:t>ASIC</a:t>
            </a:r>
            <a:r>
              <a:rPr lang="zh-CN" altLang="zh-CN" dirty="0">
                <a:latin typeface="黑体" panose="02010609060101010101" pitchFamily="49" charset="-122"/>
                <a:ea typeface="黑体" panose="02010609060101010101" pitchFamily="49" charset="-122"/>
                <a:cs typeface="Times New Roman" panose="02020603050405020304" pitchFamily="18" charset="0"/>
              </a:rPr>
              <a:t>测试</a:t>
            </a:r>
            <a:r>
              <a:rPr lang="zh-CN" altLang="en-US" dirty="0">
                <a:latin typeface="黑体" panose="02010609060101010101" pitchFamily="49" charset="-122"/>
                <a:ea typeface="黑体" panose="02010609060101010101" pitchFamily="49" charset="-122"/>
                <a:cs typeface="Times New Roman" panose="02020603050405020304" pitchFamily="18" charset="0"/>
              </a:rPr>
              <a:t>现场图</a:t>
            </a:r>
            <a:endParaRPr lang="zh-CN" altLang="en-US" dirty="0">
              <a:latin typeface="黑体" panose="02010609060101010101" pitchFamily="49" charset="-122"/>
              <a:ea typeface="黑体" panose="02010609060101010101" pitchFamily="49" charset="-122"/>
            </a:endParaRPr>
          </a:p>
        </p:txBody>
      </p:sp>
      <p:sp>
        <p:nvSpPr>
          <p:cNvPr id="14" name="矩形 13"/>
          <p:cNvSpPr/>
          <p:nvPr/>
        </p:nvSpPr>
        <p:spPr>
          <a:xfrm>
            <a:off x="4109546" y="4075501"/>
            <a:ext cx="4722511" cy="2291715"/>
          </a:xfrm>
          <a:prstGeom prst="rect">
            <a:avLst/>
          </a:prstGeom>
        </p:spPr>
        <p:txBody>
          <a:bodyPr wrap="square">
            <a:spAutoFit/>
          </a:bodyPr>
          <a:lstStyle/>
          <a:p>
            <a:pPr>
              <a:lnSpc>
                <a:spcPct val="150000"/>
              </a:lnSpc>
              <a:spcAft>
                <a:spcPts val="1400"/>
              </a:spcAft>
            </a:pPr>
            <a:r>
              <a:rPr lang="zh-CN" altLang="en-US" dirty="0">
                <a:latin typeface="黑体" panose="02010609060101010101" pitchFamily="49" charset="-122"/>
                <a:ea typeface="黑体" panose="02010609060101010101" pitchFamily="49" charset="-122"/>
              </a:rPr>
              <a:t>信号源：产生待测信号</a:t>
            </a:r>
            <a:endParaRPr lang="en-US" altLang="zh-CN" dirty="0">
              <a:latin typeface="黑体" panose="02010609060101010101" pitchFamily="49" charset="-122"/>
              <a:ea typeface="黑体" panose="02010609060101010101" pitchFamily="49" charset="-122"/>
            </a:endParaRPr>
          </a:p>
          <a:p>
            <a:pPr>
              <a:lnSpc>
                <a:spcPct val="150000"/>
              </a:lnSpc>
              <a:spcAft>
                <a:spcPts val="1400"/>
              </a:spcAft>
            </a:pPr>
            <a:r>
              <a:rPr lang="en-US" altLang="zh-CN" dirty="0">
                <a:latin typeface="Times New Roman" panose="02020603050405020304" pitchFamily="18" charset="0"/>
                <a:ea typeface="黑体" panose="02010609060101010101" pitchFamily="49" charset="-122"/>
                <a:cs typeface="Times New Roman" panose="02020603050405020304" pitchFamily="18" charset="0"/>
              </a:rPr>
              <a:t>ASIC</a:t>
            </a:r>
            <a:r>
              <a:rPr lang="zh-CN" altLang="en-US" dirty="0">
                <a:latin typeface="黑体" panose="02010609060101010101" pitchFamily="49" charset="-122"/>
                <a:ea typeface="黑体" panose="02010609060101010101" pitchFamily="49" charset="-122"/>
              </a:rPr>
              <a:t>测试模块：对</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TDC</a:t>
            </a:r>
            <a:r>
              <a:rPr lang="zh-CN" altLang="en-US" dirty="0">
                <a:latin typeface="黑体" panose="02010609060101010101" pitchFamily="49" charset="-122"/>
                <a:ea typeface="黑体" panose="02010609060101010101" pitchFamily="49" charset="-122"/>
              </a:rPr>
              <a:t>进行供电及配置</a:t>
            </a:r>
            <a:endParaRPr lang="en-US" altLang="zh-CN" dirty="0">
              <a:latin typeface="黑体" panose="02010609060101010101" pitchFamily="49" charset="-122"/>
              <a:ea typeface="黑体" panose="02010609060101010101" pitchFamily="49" charset="-122"/>
            </a:endParaRPr>
          </a:p>
          <a:p>
            <a:pPr>
              <a:lnSpc>
                <a:spcPct val="150000"/>
              </a:lnSpc>
              <a:spcAft>
                <a:spcPts val="1400"/>
              </a:spcAft>
            </a:pPr>
            <a:r>
              <a:rPr lang="zh-CN" altLang="en-US" dirty="0">
                <a:latin typeface="黑体" panose="02010609060101010101" pitchFamily="49" charset="-122"/>
                <a:ea typeface="黑体" panose="02010609060101010101" pitchFamily="49" charset="-122"/>
              </a:rPr>
              <a:t>数字传输模块：完成数据接收及向</a:t>
            </a:r>
            <a:r>
              <a:rPr lang="en-US" altLang="zh-CN" dirty="0">
                <a:latin typeface="Times New Roman" panose="02020603050405020304" pitchFamily="18" charset="0"/>
                <a:ea typeface="黑体" panose="02010609060101010101" pitchFamily="49" charset="-122"/>
                <a:cs typeface="Times New Roman" panose="02020603050405020304" pitchFamily="18" charset="0"/>
              </a:rPr>
              <a:t>PC</a:t>
            </a:r>
            <a:r>
              <a:rPr lang="zh-CN" altLang="en-US" dirty="0">
                <a:latin typeface="黑体" panose="02010609060101010101" pitchFamily="49" charset="-122"/>
                <a:ea typeface="黑体" panose="02010609060101010101" pitchFamily="49" charset="-122"/>
              </a:rPr>
              <a:t>端传输</a:t>
            </a:r>
            <a:endParaRPr lang="en-US" altLang="zh-CN" dirty="0">
              <a:latin typeface="黑体" panose="02010609060101010101" pitchFamily="49" charset="-122"/>
              <a:ea typeface="黑体" panose="02010609060101010101" pitchFamily="49" charset="-122"/>
            </a:endParaRPr>
          </a:p>
          <a:p>
            <a:pPr>
              <a:lnSpc>
                <a:spcPct val="150000"/>
              </a:lnSpc>
              <a:spcAft>
                <a:spcPts val="1400"/>
              </a:spcAft>
            </a:pPr>
            <a:r>
              <a:rPr lang="en-US" altLang="zh-CN" dirty="0">
                <a:latin typeface="Times New Roman" panose="02020603050405020304" pitchFamily="18" charset="0"/>
                <a:ea typeface="黑体" panose="02010609060101010101" pitchFamily="49" charset="-122"/>
                <a:cs typeface="Times New Roman" panose="02020603050405020304" pitchFamily="18" charset="0"/>
              </a:rPr>
              <a:t>PC</a:t>
            </a:r>
            <a:r>
              <a:rPr lang="zh-CN" altLang="en-US" dirty="0">
                <a:latin typeface="黑体" panose="02010609060101010101" pitchFamily="49" charset="-122"/>
                <a:ea typeface="黑体" panose="02010609060101010101" pitchFamily="49" charset="-122"/>
              </a:rPr>
              <a:t>：对测试结果进行采集及数据处理</a:t>
            </a:r>
            <a:endParaRPr lang="en-US" altLang="zh-CN" dirty="0">
              <a:latin typeface="黑体" panose="02010609060101010101" pitchFamily="49" charset="-122"/>
              <a:ea typeface="黑体" panose="02010609060101010101" pitchFamily="49" charset="-122"/>
            </a:endParaRPr>
          </a:p>
        </p:txBody>
      </p:sp>
      <p:graphicFrame>
        <p:nvGraphicFramePr>
          <p:cNvPr id="3" name="对象 -2147482612"/>
          <p:cNvGraphicFramePr/>
          <p:nvPr/>
        </p:nvGraphicFramePr>
        <p:xfrm>
          <a:off x="395605" y="3280410"/>
          <a:ext cx="3474720" cy="2446655"/>
        </p:xfrm>
        <a:graphic>
          <a:graphicData uri="http://schemas.openxmlformats.org/presentationml/2006/ole">
            <mc:AlternateContent xmlns:mc="http://schemas.openxmlformats.org/markup-compatibility/2006">
              <mc:Choice xmlns:v="urn:schemas-microsoft-com:vml" Requires="v">
                <p:oleObj r:id="rId5" imgW="8536305" imgH="6254750" progId="Visio.Drawing.15">
                  <p:embed/>
                </p:oleObj>
              </mc:Choice>
              <mc:Fallback>
                <p:oleObj r:id="rId5" imgW="8536305" imgH="6254750" progId="Visio.Drawing.15">
                  <p:embed/>
                  <p:pic>
                    <p:nvPicPr>
                      <p:cNvPr id="0" name="图片 3075"/>
                      <p:cNvPicPr/>
                      <p:nvPr/>
                    </p:nvPicPr>
                    <p:blipFill>
                      <a:blip r:embed="rId6"/>
                      <a:stretch>
                        <a:fillRect/>
                      </a:stretch>
                    </p:blipFill>
                    <p:spPr>
                      <a:xfrm>
                        <a:off x="395605" y="3280410"/>
                        <a:ext cx="3474720" cy="2446655"/>
                      </a:xfrm>
                      <a:prstGeom prst="rect">
                        <a:avLst/>
                      </a:prstGeom>
                      <a:noFill/>
                      <a:ln w="38100">
                        <a:noFill/>
                        <a:miter/>
                      </a:ln>
                    </p:spPr>
                  </p:pic>
                </p:oleObj>
              </mc:Fallback>
            </mc:AlternateContent>
          </a:graphicData>
        </a:graphic>
      </p:graphicFrame>
      <p:sp>
        <p:nvSpPr>
          <p:cNvPr id="7" name="文本框 6"/>
          <p:cNvSpPr txBox="1"/>
          <p:nvPr/>
        </p:nvSpPr>
        <p:spPr>
          <a:xfrm>
            <a:off x="4147820" y="3338195"/>
            <a:ext cx="4584065" cy="521970"/>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81160A</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信号源两通道之间的抖动约</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1.6 </a:t>
            </a:r>
            <a:r>
              <a:rPr lang="en-US" altLang="zh-CN" sz="1400" dirty="0" err="1">
                <a:latin typeface="Times New Roman" panose="02020603050405020304" pitchFamily="18" charset="0"/>
                <a:ea typeface="黑体" panose="02010609060101010101" pitchFamily="49" charset="-122"/>
                <a:cs typeface="Times New Roman" panose="02020603050405020304" pitchFamily="18" charset="0"/>
              </a:rPr>
              <a:t>ps</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，远低于</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TDC</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目标精度，故采用两通道信号作为</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TDC</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的待测信号</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ASIC</a:t>
            </a:r>
            <a:r>
              <a:rPr lang="zh-CN" altLang="en-US" dirty="0">
                <a:latin typeface="微软雅黑" panose="020B0503020204020204" pitchFamily="34" charset="-122"/>
                <a:ea typeface="微软雅黑" panose="020B0503020204020204" pitchFamily="34" charset="-122"/>
              </a:rPr>
              <a:t>的性能评估</a:t>
            </a:r>
            <a:r>
              <a:rPr lang="en-US" altLang="zh-CN" dirty="0">
                <a:latin typeface="微软雅黑" panose="020B0503020204020204" pitchFamily="34" charset="-122"/>
                <a:ea typeface="微软雅黑" panose="020B0503020204020204" pitchFamily="34" charset="-122"/>
              </a:rPr>
              <a:t>——MDLL</a:t>
            </a:r>
            <a:r>
              <a:rPr lang="zh-CN" altLang="en-US" dirty="0">
                <a:latin typeface="微软雅黑" panose="020B0503020204020204" pitchFamily="34" charset="-122"/>
                <a:ea typeface="微软雅黑" panose="020B0503020204020204" pitchFamily="34" charset="-122"/>
              </a:rPr>
              <a:t>型</a:t>
            </a:r>
            <a:r>
              <a:rPr lang="en-US" altLang="zh-CN" dirty="0" err="1">
                <a:latin typeface="微软雅黑" panose="020B0503020204020204" pitchFamily="34" charset="-122"/>
                <a:ea typeface="微软雅黑" panose="020B0503020204020204" pitchFamily="34" charset="-122"/>
              </a:rPr>
              <a:t>PLL</a:t>
            </a:r>
            <a:r>
              <a:rPr lang="zh-CN" altLang="en-US" dirty="0">
                <a:latin typeface="微软雅黑" panose="020B0503020204020204" pitchFamily="34" charset="-122"/>
                <a:ea typeface="微软雅黑" panose="020B0503020204020204" pitchFamily="34" charset="-122"/>
              </a:rPr>
              <a:t>抖动测试</a:t>
            </a:r>
          </a:p>
        </p:txBody>
      </p:sp>
      <p:sp>
        <p:nvSpPr>
          <p:cNvPr id="12" name="矩形 11"/>
          <p:cNvSpPr/>
          <p:nvPr/>
        </p:nvSpPr>
        <p:spPr>
          <a:xfrm>
            <a:off x="507234" y="3326155"/>
            <a:ext cx="2954655" cy="369332"/>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示波器测量得到的抖动大小</a:t>
            </a:r>
            <a:endParaRPr lang="en-US" altLang="zh-CN" dirty="0">
              <a:latin typeface="黑体" panose="02010609060101010101" pitchFamily="49" charset="-122"/>
              <a:ea typeface="黑体" panose="02010609060101010101" pitchFamily="49" charset="-122"/>
            </a:endParaRPr>
          </a:p>
        </p:txBody>
      </p:sp>
      <p:sp>
        <p:nvSpPr>
          <p:cNvPr id="11" name="矩形 10"/>
          <p:cNvSpPr/>
          <p:nvPr/>
        </p:nvSpPr>
        <p:spPr>
          <a:xfrm>
            <a:off x="5084186" y="4273373"/>
            <a:ext cx="2608406" cy="369332"/>
          </a:xfrm>
          <a:prstGeom prst="rect">
            <a:avLst/>
          </a:prstGeom>
        </p:spPr>
        <p:txBody>
          <a:bodyPr wrap="none">
            <a:spAutoFit/>
          </a:bodyPr>
          <a:lstStyle/>
          <a:p>
            <a:r>
              <a:rPr lang="zh-CN" altLang="en-US" dirty="0">
                <a:latin typeface="Times New Roman" panose="02020603050405020304" pitchFamily="18" charset="0"/>
                <a:ea typeface="黑体" panose="02010609060101010101" pitchFamily="49" charset="-122"/>
                <a:cs typeface="Times New Roman" panose="02020603050405020304" pitchFamily="18" charset="0"/>
              </a:rPr>
              <a:t>粗计数低</a:t>
            </a:r>
            <a:r>
              <a:rPr lang="en-US" altLang="zh-CN"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位非线性曲线</a:t>
            </a:r>
            <a:endParaRPr lang="zh-CN" altLang="en-US" dirty="0">
              <a:latin typeface="黑体" panose="02010609060101010101" pitchFamily="49" charset="-122"/>
              <a:ea typeface="黑体" panose="02010609060101010101" pitchFamily="49" charset="-122"/>
            </a:endParaRPr>
          </a:p>
        </p:txBody>
      </p:sp>
      <p:graphicFrame>
        <p:nvGraphicFramePr>
          <p:cNvPr id="3" name="表格 2"/>
          <p:cNvGraphicFramePr>
            <a:graphicFrameLocks noGrp="1"/>
          </p:cNvGraphicFramePr>
          <p:nvPr/>
        </p:nvGraphicFramePr>
        <p:xfrm>
          <a:off x="507234" y="1656494"/>
          <a:ext cx="2778494" cy="1483360"/>
        </p:xfrm>
        <a:graphic>
          <a:graphicData uri="http://schemas.openxmlformats.org/drawingml/2006/table">
            <a:tbl>
              <a:tblPr firstRow="1" bandRow="1">
                <a:tableStyleId>{5C22544A-7EE6-4342-B048-85BDC9FD1C3A}</a:tableStyleId>
              </a:tblPr>
              <a:tblGrid>
                <a:gridCol w="1389247">
                  <a:extLst>
                    <a:ext uri="{9D8B030D-6E8A-4147-A177-3AD203B41FA5}">
                      <a16:colId xmlns:a16="http://schemas.microsoft.com/office/drawing/2014/main" val="20000"/>
                    </a:ext>
                  </a:extLst>
                </a:gridCol>
                <a:gridCol w="1389247">
                  <a:extLst>
                    <a:ext uri="{9D8B030D-6E8A-4147-A177-3AD203B41FA5}">
                      <a16:colId xmlns:a16="http://schemas.microsoft.com/office/drawing/2014/main" val="20001"/>
                    </a:ext>
                  </a:extLst>
                </a:gridCol>
              </a:tblGrid>
              <a:tr h="370840">
                <a:tc>
                  <a:txBody>
                    <a:bodyPr/>
                    <a:lstStyle/>
                    <a:p>
                      <a:r>
                        <a:rPr lang="zh-CN" altLang="en-US" dirty="0"/>
                        <a:t>抖动</a:t>
                      </a:r>
                    </a:p>
                  </a:txBody>
                  <a:tcPr/>
                </a:tc>
                <a:tc>
                  <a:txBody>
                    <a:bodyPr/>
                    <a:lstStyle/>
                    <a:p>
                      <a:endParaRPr lang="zh-CN" altLang="en-US" dirty="0"/>
                    </a:p>
                  </a:txBody>
                  <a:tcPr/>
                </a:tc>
                <a:extLst>
                  <a:ext uri="{0D108BD9-81ED-4DB2-BD59-A6C34878D82A}">
                    <a16:rowId xmlns:a16="http://schemas.microsoft.com/office/drawing/2014/main" val="10000"/>
                  </a:ext>
                </a:extLst>
              </a:tr>
              <a:tr h="370840">
                <a:tc>
                  <a:txBody>
                    <a:bodyPr/>
                    <a:lstStyle/>
                    <a:p>
                      <a:r>
                        <a:rPr lang="zh-CN" altLang="en-US" dirty="0"/>
                        <a:t>总抖动</a:t>
                      </a:r>
                    </a:p>
                  </a:txBody>
                  <a:tcPr/>
                </a:tc>
                <a:tc>
                  <a:txBody>
                    <a:bodyPr/>
                    <a:lstStyle/>
                    <a:p>
                      <a:r>
                        <a:rPr lang="en-US" altLang="zh-CN" dirty="0"/>
                        <a:t>4.5 </a:t>
                      </a:r>
                      <a:r>
                        <a:rPr lang="en-US" altLang="zh-CN" dirty="0" err="1"/>
                        <a:t>ps</a:t>
                      </a:r>
                      <a:endParaRPr lang="zh-CN" altLang="en-US" dirty="0"/>
                    </a:p>
                  </a:txBody>
                  <a:tcPr/>
                </a:tc>
                <a:extLst>
                  <a:ext uri="{0D108BD9-81ED-4DB2-BD59-A6C34878D82A}">
                    <a16:rowId xmlns:a16="http://schemas.microsoft.com/office/drawing/2014/main" val="10001"/>
                  </a:ext>
                </a:extLst>
              </a:tr>
              <a:tr h="370840">
                <a:tc>
                  <a:txBody>
                    <a:bodyPr/>
                    <a:lstStyle/>
                    <a:p>
                      <a:r>
                        <a:rPr lang="zh-CN" altLang="en-US" dirty="0"/>
                        <a:t>随机抖动</a:t>
                      </a:r>
                    </a:p>
                  </a:txBody>
                  <a:tcPr/>
                </a:tc>
                <a:tc>
                  <a:txBody>
                    <a:bodyPr/>
                    <a:lstStyle/>
                    <a:p>
                      <a:r>
                        <a:rPr lang="en-US" altLang="zh-CN" dirty="0"/>
                        <a:t>2.6 </a:t>
                      </a:r>
                      <a:r>
                        <a:rPr lang="en-US" altLang="zh-CN" dirty="0" err="1"/>
                        <a:t>ps</a:t>
                      </a:r>
                      <a:endParaRPr lang="zh-CN" altLang="en-US" dirty="0"/>
                    </a:p>
                  </a:txBody>
                  <a:tcPr/>
                </a:tc>
                <a:extLst>
                  <a:ext uri="{0D108BD9-81ED-4DB2-BD59-A6C34878D82A}">
                    <a16:rowId xmlns:a16="http://schemas.microsoft.com/office/drawing/2014/main" val="10002"/>
                  </a:ext>
                </a:extLst>
              </a:tr>
              <a:tr h="370840">
                <a:tc>
                  <a:txBody>
                    <a:bodyPr/>
                    <a:lstStyle/>
                    <a:p>
                      <a:r>
                        <a:rPr lang="zh-CN" altLang="en-US" dirty="0"/>
                        <a:t>固定模式抖动</a:t>
                      </a:r>
                    </a:p>
                  </a:txBody>
                  <a:tcPr/>
                </a:tc>
                <a:tc>
                  <a:txBody>
                    <a:bodyPr/>
                    <a:lstStyle/>
                    <a:p>
                      <a:r>
                        <a:rPr lang="en-US" altLang="zh-CN" dirty="0"/>
                        <a:t>3.8 </a:t>
                      </a:r>
                      <a:r>
                        <a:rPr lang="en-US" altLang="zh-CN" dirty="0" err="1"/>
                        <a:t>ps</a:t>
                      </a:r>
                      <a:endParaRPr lang="zh-CN" altLang="en-US" dirty="0"/>
                    </a:p>
                  </a:txBody>
                  <a:tcPr/>
                </a:tc>
                <a:extLst>
                  <a:ext uri="{0D108BD9-81ED-4DB2-BD59-A6C34878D82A}">
                    <a16:rowId xmlns:a16="http://schemas.microsoft.com/office/drawing/2014/main" val="10003"/>
                  </a:ext>
                </a:extLst>
              </a:tr>
            </a:tbl>
          </a:graphicData>
        </a:graphic>
      </p:graphicFrame>
      <p:pic>
        <p:nvPicPr>
          <p:cNvPr id="15" name="图片 14"/>
          <p:cNvPicPr/>
          <p:nvPr/>
        </p:nvPicPr>
        <p:blipFill>
          <a:blip r:embed="rId3">
            <a:extLst>
              <a:ext uri="{28A0092B-C50C-407E-A947-70E740481C1C}">
                <a14:useLocalDpi xmlns:a14="http://schemas.microsoft.com/office/drawing/2010/main" val="0"/>
              </a:ext>
            </a:extLst>
          </a:blip>
          <a:srcRect/>
          <a:stretch>
            <a:fillRect/>
          </a:stretch>
        </p:blipFill>
        <p:spPr bwMode="auto">
          <a:xfrm>
            <a:off x="4140012" y="1321039"/>
            <a:ext cx="4496754" cy="2996185"/>
          </a:xfrm>
          <a:prstGeom prst="rect">
            <a:avLst/>
          </a:prstGeom>
          <a:noFill/>
          <a:ln>
            <a:noFill/>
          </a:ln>
        </p:spPr>
      </p:pic>
      <p:graphicFrame>
        <p:nvGraphicFramePr>
          <p:cNvPr id="4" name="对象 3"/>
          <p:cNvGraphicFramePr>
            <a:graphicFrameLocks noChangeAspect="1"/>
          </p:cNvGraphicFramePr>
          <p:nvPr/>
        </p:nvGraphicFramePr>
        <p:xfrm>
          <a:off x="1966790" y="5205168"/>
          <a:ext cx="5281471" cy="490843"/>
        </p:xfrm>
        <a:graphic>
          <a:graphicData uri="http://schemas.openxmlformats.org/presentationml/2006/ole">
            <mc:AlternateContent xmlns:mc="http://schemas.openxmlformats.org/markup-compatibility/2006">
              <mc:Choice xmlns:v="urn:schemas-microsoft-com:vml" Requires="v">
                <p:oleObj name="Equation" r:id="rId4" imgW="2563495" imgH="239395" progId="Equation.DSMT4">
                  <p:embed/>
                </p:oleObj>
              </mc:Choice>
              <mc:Fallback>
                <p:oleObj name="Equation" r:id="rId4" imgW="2563495" imgH="239395" progId="Equation.DSMT4">
                  <p:embed/>
                  <p:pic>
                    <p:nvPicPr>
                      <p:cNvPr id="0" name="图片 99383"/>
                      <p:cNvPicPr/>
                      <p:nvPr/>
                    </p:nvPicPr>
                    <p:blipFill>
                      <a:blip r:embed="rId5"/>
                      <a:stretch>
                        <a:fillRect/>
                      </a:stretch>
                    </p:blipFill>
                    <p:spPr>
                      <a:xfrm>
                        <a:off x="1966790" y="5205168"/>
                        <a:ext cx="5281471" cy="490843"/>
                      </a:xfrm>
                      <a:prstGeom prst="rect">
                        <a:avLst/>
                      </a:prstGeom>
                    </p:spPr>
                  </p:pic>
                </p:oleObj>
              </mc:Fallback>
            </mc:AlternateContent>
          </a:graphicData>
        </a:graphic>
      </p:graphicFrame>
      <p:sp>
        <p:nvSpPr>
          <p:cNvPr id="16" name="矩形 15"/>
          <p:cNvSpPr/>
          <p:nvPr/>
        </p:nvSpPr>
        <p:spPr>
          <a:xfrm>
            <a:off x="3062881" y="5696011"/>
            <a:ext cx="2492990" cy="369332"/>
          </a:xfrm>
          <a:prstGeom prst="rect">
            <a:avLst/>
          </a:prstGeom>
        </p:spPr>
        <p:txBody>
          <a:bodyPr wrap="none">
            <a:spAutoFit/>
          </a:bodyPr>
          <a:lstStyle/>
          <a:p>
            <a:r>
              <a:rPr lang="zh-CN" altLang="en-US" dirty="0">
                <a:latin typeface="Times New Roman" panose="02020603050405020304" pitchFamily="18" charset="0"/>
                <a:ea typeface="黑体" panose="02010609060101010101" pitchFamily="49" charset="-122"/>
                <a:cs typeface="Times New Roman" panose="02020603050405020304" pitchFamily="18" charset="0"/>
              </a:rPr>
              <a:t>粗计数非线性校准公式</a:t>
            </a:r>
            <a:endParaRPr lang="zh-CN" altLang="en-US" dirty="0">
              <a:latin typeface="黑体" panose="02010609060101010101" pitchFamily="49" charset="-122"/>
              <a:ea typeface="黑体" panose="02010609060101010101" pitchFamily="49" charset="-122"/>
            </a:endParaRPr>
          </a:p>
        </p:txBody>
      </p:sp>
      <p:sp>
        <p:nvSpPr>
          <p:cNvPr id="5" name="矩形 4"/>
          <p:cNvSpPr/>
          <p:nvPr/>
        </p:nvSpPr>
        <p:spPr>
          <a:xfrm>
            <a:off x="1790300" y="2743200"/>
            <a:ext cx="914400" cy="39665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cxnSp>
        <p:nvCxnSpPr>
          <p:cNvPr id="7" name="直接箭头连接符 6"/>
          <p:cNvCxnSpPr/>
          <p:nvPr/>
        </p:nvCxnSpPr>
        <p:spPr bwMode="auto">
          <a:xfrm>
            <a:off x="2733575" y="3234088"/>
            <a:ext cx="1299410" cy="1896177"/>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7" name="直接箭头连接符 16"/>
          <p:cNvCxnSpPr/>
          <p:nvPr/>
        </p:nvCxnSpPr>
        <p:spPr bwMode="auto">
          <a:xfrm flipV="1">
            <a:off x="2811727" y="2660435"/>
            <a:ext cx="1636057" cy="248172"/>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20" name="文本框 19"/>
          <p:cNvSpPr txBox="1"/>
          <p:nvPr/>
        </p:nvSpPr>
        <p:spPr>
          <a:xfrm>
            <a:off x="2424505" y="4281745"/>
            <a:ext cx="1097280" cy="368300"/>
          </a:xfrm>
          <a:prstGeom prst="rect">
            <a:avLst/>
          </a:prstGeom>
          <a:noFill/>
        </p:spPr>
        <p:txBody>
          <a:bodyPr wrap="none" rtlCol="0">
            <a:spAutoFit/>
          </a:bodyPr>
          <a:lstStyle/>
          <a:p>
            <a:r>
              <a:rPr lang="zh-CN" altLang="en-US" dirty="0">
                <a:solidFill>
                  <a:srgbClr val="FF0000"/>
                </a:solidFill>
              </a:rPr>
              <a:t>校准消除</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ASIC</a:t>
            </a:r>
            <a:r>
              <a:rPr lang="zh-CN" altLang="en-US" dirty="0">
                <a:latin typeface="微软雅黑" panose="020B0503020204020204" pitchFamily="34" charset="-122"/>
                <a:ea typeface="微软雅黑" panose="020B0503020204020204" pitchFamily="34" charset="-122"/>
              </a:rPr>
              <a:t>的性能评估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非线性测试</a:t>
            </a:r>
          </a:p>
        </p:txBody>
      </p:sp>
      <p:sp>
        <p:nvSpPr>
          <p:cNvPr id="12" name="矩形 11"/>
          <p:cNvSpPr/>
          <p:nvPr/>
        </p:nvSpPr>
        <p:spPr>
          <a:xfrm>
            <a:off x="311945" y="1125475"/>
            <a:ext cx="1800493" cy="369332"/>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基于码密度法：</a:t>
            </a:r>
          </a:p>
        </p:txBody>
      </p:sp>
      <p:sp>
        <p:nvSpPr>
          <p:cNvPr id="11" name="矩形 10"/>
          <p:cNvSpPr/>
          <p:nvPr/>
        </p:nvSpPr>
        <p:spPr>
          <a:xfrm>
            <a:off x="2690888" y="1375732"/>
            <a:ext cx="2146742" cy="369332"/>
          </a:xfrm>
          <a:prstGeom prst="rect">
            <a:avLst/>
          </a:prstGeom>
        </p:spPr>
        <p:txBody>
          <a:bodyPr wrap="none">
            <a:spAutoFit/>
          </a:body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TDC</a:t>
            </a:r>
            <a:r>
              <a:rPr lang="zh-CN" altLang="en-US" dirty="0">
                <a:latin typeface="黑体" panose="02010609060101010101" pitchFamily="49" charset="-122"/>
                <a:ea typeface="黑体" panose="02010609060101010101" pitchFamily="49" charset="-122"/>
              </a:rPr>
              <a:t> </a:t>
            </a:r>
            <a:r>
              <a:rPr lang="en-US" altLang="zh-CN" dirty="0">
                <a:latin typeface="Times New Roman" panose="02020603050405020304" pitchFamily="18" charset="0"/>
                <a:ea typeface="黑体" panose="02010609060101010101" pitchFamily="49" charset="-122"/>
                <a:cs typeface="Times New Roman" panose="02020603050405020304" pitchFamily="18" charset="0"/>
              </a:rPr>
              <a:t>DNL/INL</a:t>
            </a:r>
            <a:r>
              <a:rPr lang="zh-CN" altLang="en-US" dirty="0">
                <a:latin typeface="黑体" panose="02010609060101010101" pitchFamily="49" charset="-122"/>
                <a:ea typeface="黑体" panose="02010609060101010101" pitchFamily="49" charset="-122"/>
              </a:rPr>
              <a:t>曲线</a:t>
            </a:r>
          </a:p>
        </p:txBody>
      </p:sp>
      <p:sp>
        <p:nvSpPr>
          <p:cNvPr id="13" name="矩形 12"/>
          <p:cNvSpPr/>
          <p:nvPr/>
        </p:nvSpPr>
        <p:spPr>
          <a:xfrm>
            <a:off x="1684276" y="5114413"/>
            <a:ext cx="4264025" cy="829945"/>
          </a:xfrm>
          <a:prstGeom prst="rect">
            <a:avLst/>
          </a:prstGeom>
        </p:spPr>
        <p:txBody>
          <a:bodyPr wrap="none">
            <a:spAutoFit/>
          </a:bodyPr>
          <a:lstStyle/>
          <a:p>
            <a:pPr algn="ct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bin size</a:t>
            </a:r>
            <a:r>
              <a:rPr lang="en-US" sz="2400" dirty="0">
                <a:latin typeface="Times New Roman" panose="02020603050405020304" pitchFamily="18" charset="0"/>
                <a:ea typeface="黑体" panose="02010609060101010101" pitchFamily="49" charset="-122"/>
                <a:cs typeface="Times New Roman" panose="02020603050405020304" pitchFamily="18" charset="0"/>
              </a:rPr>
              <a:t>=6.25</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ps</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algn="ct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DNL</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INL</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好于</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3 LSB</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35 LSB</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7" name="对象 6"/>
          <p:cNvGraphicFramePr/>
          <p:nvPr/>
        </p:nvGraphicFramePr>
        <p:xfrm>
          <a:off x="1144905" y="1675130"/>
          <a:ext cx="4894580" cy="3439160"/>
        </p:xfrm>
        <a:graphic>
          <a:graphicData uri="http://schemas.openxmlformats.org/presentationml/2006/ole">
            <mc:AlternateContent xmlns:mc="http://schemas.openxmlformats.org/markup-compatibility/2006">
              <mc:Choice xmlns:v="urn:schemas-microsoft-com:vml" Requires="v">
                <p:oleObj r:id="rId3" imgW="4215130" imgH="2816225" progId="Visio.Drawing.15">
                  <p:embed/>
                </p:oleObj>
              </mc:Choice>
              <mc:Fallback>
                <p:oleObj r:id="rId3" imgW="4215130" imgH="2816225" progId="Visio.Drawing.15">
                  <p:embed/>
                  <p:pic>
                    <p:nvPicPr>
                      <p:cNvPr id="0" name="图片 13"/>
                      <p:cNvPicPr/>
                      <p:nvPr/>
                    </p:nvPicPr>
                    <p:blipFill>
                      <a:blip r:embed="rId4"/>
                      <a:stretch>
                        <a:fillRect/>
                      </a:stretch>
                    </p:blipFill>
                    <p:spPr>
                      <a:xfrm>
                        <a:off x="1144905" y="1675130"/>
                        <a:ext cx="4894580" cy="3439160"/>
                      </a:xfrm>
                      <a:prstGeom prst="rect">
                        <a:avLst/>
                      </a:prstGeom>
                    </p:spPr>
                  </p:pic>
                </p:oleObj>
              </mc:Fallback>
            </mc:AlternateContent>
          </a:graphicData>
        </a:graphic>
      </p:graphicFrame>
      <p:sp>
        <p:nvSpPr>
          <p:cNvPr id="3" name="文本框 2"/>
          <p:cNvSpPr txBox="1"/>
          <p:nvPr/>
        </p:nvSpPr>
        <p:spPr>
          <a:xfrm>
            <a:off x="6039485" y="4911725"/>
            <a:ext cx="3048000" cy="645160"/>
          </a:xfrm>
          <a:prstGeom prst="rect">
            <a:avLst/>
          </a:prstGeom>
          <a:noFill/>
        </p:spPr>
        <p:txBody>
          <a:bodyPr wrap="square" rtlCol="0">
            <a:spAutoFit/>
          </a:bodyPr>
          <a:lstStyle/>
          <a:p>
            <a:r>
              <a:rPr lang="zh-CN" altLang="en-US">
                <a:latin typeface="黑体" panose="02010609060101010101" pitchFamily="49" charset="-122"/>
                <a:ea typeface="黑体" panose="02010609060101010101" pitchFamily="49" charset="-122"/>
              </a:rPr>
              <a:t>无失码，无源内插结构很好地保证了量化的单调性</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ASIC</a:t>
            </a:r>
            <a:r>
              <a:rPr lang="zh-CN" altLang="en-US" dirty="0">
                <a:latin typeface="微软雅黑" panose="020B0503020204020204" pitchFamily="34" charset="-122"/>
                <a:ea typeface="微软雅黑" panose="020B0503020204020204" pitchFamily="34" charset="-122"/>
              </a:rPr>
              <a:t>的性能评估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时间精度测试</a:t>
            </a:r>
          </a:p>
        </p:txBody>
      </p:sp>
      <p:sp>
        <p:nvSpPr>
          <p:cNvPr id="12" name="矩形 11"/>
          <p:cNvSpPr/>
          <p:nvPr/>
        </p:nvSpPr>
        <p:spPr>
          <a:xfrm>
            <a:off x="311945" y="1125475"/>
            <a:ext cx="1800493" cy="369332"/>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基于线延迟法：</a:t>
            </a:r>
          </a:p>
        </p:txBody>
      </p:sp>
      <p:sp>
        <p:nvSpPr>
          <p:cNvPr id="13" name="矩形 12"/>
          <p:cNvSpPr/>
          <p:nvPr/>
        </p:nvSpPr>
        <p:spPr>
          <a:xfrm>
            <a:off x="1975579" y="5189149"/>
            <a:ext cx="5517515" cy="460375"/>
          </a:xfrm>
          <a:prstGeom prst="rect">
            <a:avLst/>
          </a:prstGeom>
        </p:spPr>
        <p:txBody>
          <a:bodyPr wrap="none">
            <a:spAutoFit/>
          </a:bodyPr>
          <a:lstStyle/>
          <a:p>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8</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个通道全量程量化精度均好于</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7 </a:t>
            </a: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ps</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RMS</a:t>
            </a:r>
            <a:endParaRPr lang="zh-CN" altLang="en-US" sz="2400" dirty="0">
              <a:latin typeface="黑体" panose="02010609060101010101" pitchFamily="49" charset="-122"/>
              <a:ea typeface="黑体" panose="02010609060101010101" pitchFamily="49" charset="-122"/>
            </a:endParaRPr>
          </a:p>
        </p:txBody>
      </p:sp>
      <p:graphicFrame>
        <p:nvGraphicFramePr>
          <p:cNvPr id="3" name="对象 2"/>
          <p:cNvGraphicFramePr/>
          <p:nvPr/>
        </p:nvGraphicFramePr>
        <p:xfrm>
          <a:off x="261303" y="1845628"/>
          <a:ext cx="4418330" cy="3091180"/>
        </p:xfrm>
        <a:graphic>
          <a:graphicData uri="http://schemas.openxmlformats.org/presentationml/2006/ole">
            <mc:AlternateContent xmlns:mc="http://schemas.openxmlformats.org/markup-compatibility/2006">
              <mc:Choice xmlns:v="urn:schemas-microsoft-com:vml" Requires="v">
                <p:oleObj r:id="rId3" imgW="2534285" imgH="1707515" progId="Visio.Drawing.15">
                  <p:embed/>
                </p:oleObj>
              </mc:Choice>
              <mc:Fallback>
                <p:oleObj r:id="rId3" imgW="2534285" imgH="1707515" progId="Visio.Drawing.15">
                  <p:embed/>
                  <p:pic>
                    <p:nvPicPr>
                      <p:cNvPr id="0" name="图片 3"/>
                      <p:cNvPicPr/>
                      <p:nvPr/>
                    </p:nvPicPr>
                    <p:blipFill>
                      <a:blip r:embed="rId4"/>
                      <a:stretch>
                        <a:fillRect/>
                      </a:stretch>
                    </p:blipFill>
                    <p:spPr>
                      <a:xfrm>
                        <a:off x="261303" y="1845628"/>
                        <a:ext cx="4418330" cy="3091180"/>
                      </a:xfrm>
                      <a:prstGeom prst="rect">
                        <a:avLst/>
                      </a:prstGeom>
                    </p:spPr>
                  </p:pic>
                </p:oleObj>
              </mc:Fallback>
            </mc:AlternateContent>
          </a:graphicData>
        </a:graphic>
      </p:graphicFrame>
      <p:graphicFrame>
        <p:nvGraphicFramePr>
          <p:cNvPr id="5" name="对象 4"/>
          <p:cNvGraphicFramePr/>
          <p:nvPr/>
        </p:nvGraphicFramePr>
        <p:xfrm>
          <a:off x="4320540" y="1852295"/>
          <a:ext cx="4511675" cy="3131820"/>
        </p:xfrm>
        <a:graphic>
          <a:graphicData uri="http://schemas.openxmlformats.org/presentationml/2006/ole">
            <mc:AlternateContent xmlns:mc="http://schemas.openxmlformats.org/markup-compatibility/2006">
              <mc:Choice xmlns:v="urn:schemas-microsoft-com:vml" Requires="v">
                <p:oleObj r:id="rId5" imgW="3227705" imgH="2167255" progId="Visio.Drawing.15">
                  <p:embed/>
                </p:oleObj>
              </mc:Choice>
              <mc:Fallback>
                <p:oleObj r:id="rId5" imgW="3227705" imgH="2167255" progId="Visio.Drawing.15">
                  <p:embed/>
                  <p:pic>
                    <p:nvPicPr>
                      <p:cNvPr id="0" name="图片 5"/>
                      <p:cNvPicPr/>
                      <p:nvPr/>
                    </p:nvPicPr>
                    <p:blipFill>
                      <a:blip r:embed="rId6"/>
                      <a:stretch>
                        <a:fillRect/>
                      </a:stretch>
                    </p:blipFill>
                    <p:spPr>
                      <a:xfrm>
                        <a:off x="4320540" y="1852295"/>
                        <a:ext cx="4511675" cy="313182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ASIC</a:t>
            </a:r>
            <a:r>
              <a:rPr lang="zh-CN" altLang="en-US" dirty="0">
                <a:latin typeface="微软雅黑" panose="020B0503020204020204" pitchFamily="34" charset="-122"/>
                <a:ea typeface="微软雅黑" panose="020B0503020204020204" pitchFamily="34" charset="-122"/>
              </a:rPr>
              <a:t>的性能评估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动态范围测试</a:t>
            </a:r>
          </a:p>
        </p:txBody>
      </p:sp>
      <p:sp>
        <p:nvSpPr>
          <p:cNvPr id="10" name="矩形 9"/>
          <p:cNvSpPr/>
          <p:nvPr/>
        </p:nvSpPr>
        <p:spPr>
          <a:xfrm>
            <a:off x="2388856" y="5421536"/>
            <a:ext cx="2031325" cy="369332"/>
          </a:xfrm>
          <a:prstGeom prst="rect">
            <a:avLst/>
          </a:prstGeom>
        </p:spPr>
        <p:txBody>
          <a:bodyPr wrap="none">
            <a:spAutoFit/>
          </a:body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TDC</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时间转换曲线</a:t>
            </a:r>
            <a:endParaRPr lang="zh-CN" altLang="en-US" dirty="0">
              <a:latin typeface="黑体" panose="02010609060101010101" pitchFamily="49" charset="-122"/>
              <a:ea typeface="黑体" panose="02010609060101010101" pitchFamily="49" charset="-122"/>
            </a:endParaRPr>
          </a:p>
        </p:txBody>
      </p:sp>
      <p:sp>
        <p:nvSpPr>
          <p:cNvPr id="19" name="矩形 18"/>
          <p:cNvSpPr/>
          <p:nvPr/>
        </p:nvSpPr>
        <p:spPr>
          <a:xfrm>
            <a:off x="5933548" y="3416241"/>
            <a:ext cx="3210452" cy="645160"/>
          </a:xfrm>
          <a:prstGeom prst="rect">
            <a:avLst/>
          </a:prstGeom>
        </p:spPr>
        <p:txBody>
          <a:bodyPr wrap="square">
            <a:spAutoFit/>
          </a:bodyPr>
          <a:lstStyle/>
          <a:p>
            <a:pPr>
              <a:lnSpc>
                <a:spcPct val="150000"/>
              </a:lnSpc>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TDC</a:t>
            </a:r>
            <a:r>
              <a:rPr lang="zh-CN" altLang="en-US" sz="2400" dirty="0">
                <a:latin typeface="黑体" panose="02010609060101010101" pitchFamily="49" charset="-122"/>
                <a:ea typeface="黑体" panose="02010609060101010101" pitchFamily="49" charset="-122"/>
              </a:rPr>
              <a:t>量程达</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5 </a:t>
            </a: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μs</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3" name="对象 2"/>
          <p:cNvGraphicFramePr/>
          <p:nvPr/>
        </p:nvGraphicFramePr>
        <p:xfrm>
          <a:off x="487045" y="1386205"/>
          <a:ext cx="5446395" cy="3843020"/>
        </p:xfrm>
        <a:graphic>
          <a:graphicData uri="http://schemas.openxmlformats.org/presentationml/2006/ole">
            <mc:AlternateContent xmlns:mc="http://schemas.openxmlformats.org/markup-compatibility/2006">
              <mc:Choice xmlns:v="urn:schemas-microsoft-com:vml" Requires="v">
                <p:oleObj r:id="rId3" imgW="3996055" imgH="2780030" progId="Visio.Drawing.15">
                  <p:embed/>
                </p:oleObj>
              </mc:Choice>
              <mc:Fallback>
                <p:oleObj r:id="rId3" imgW="3996055" imgH="2780030" progId="Visio.Drawing.15">
                  <p:embed/>
                  <p:pic>
                    <p:nvPicPr>
                      <p:cNvPr id="0" name="图片 3"/>
                      <p:cNvPicPr/>
                      <p:nvPr/>
                    </p:nvPicPr>
                    <p:blipFill>
                      <a:blip r:embed="rId4"/>
                      <a:stretch>
                        <a:fillRect/>
                      </a:stretch>
                    </p:blipFill>
                    <p:spPr>
                      <a:xfrm>
                        <a:off x="487045" y="1386205"/>
                        <a:ext cx="5446395" cy="384302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目录</a:t>
            </a:r>
          </a:p>
        </p:txBody>
      </p:sp>
      <p:sp>
        <p:nvSpPr>
          <p:cNvPr id="6" name="矩形 5"/>
          <p:cNvSpPr/>
          <p:nvPr/>
        </p:nvSpPr>
        <p:spPr>
          <a:xfrm>
            <a:off x="311944" y="1668259"/>
            <a:ext cx="8167037" cy="2353310"/>
          </a:xfrm>
          <a:prstGeom prst="rect">
            <a:avLst/>
          </a:prstGeom>
        </p:spPr>
        <p:txBody>
          <a:bodyPr wrap="square">
            <a:spAutoFit/>
          </a:bodyPr>
          <a:lstStyle/>
          <a:p>
            <a:pPr marL="457200" lvl="0" indent="-457200">
              <a:spcAft>
                <a:spcPts val="1400"/>
              </a:spcAft>
              <a:buFont typeface="Wingdings" panose="05000000000000000000" pitchFamily="2" charset="2"/>
              <a:buChar char="Ø"/>
            </a:pPr>
            <a:r>
              <a:rPr lang="zh-CN" altLang="en-US" sz="2800" b="1" dirty="0">
                <a:solidFill>
                  <a:srgbClr val="000000"/>
                </a:solidFill>
                <a:latin typeface="微软雅黑" panose="020B0503020204020204" pitchFamily="34" charset="-122"/>
                <a:ea typeface="微软雅黑" panose="020B0503020204020204" pitchFamily="34" charset="-122"/>
              </a:rPr>
              <a:t>背景介绍</a:t>
            </a:r>
            <a:endParaRPr lang="en-US" altLang="zh-CN" sz="2800" b="1" dirty="0">
              <a:solidFill>
                <a:srgbClr val="000000"/>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zh-CN" altLang="en-US" sz="2800" b="1" dirty="0">
                <a:solidFill>
                  <a:srgbClr val="000000"/>
                </a:solidFill>
                <a:latin typeface="微软雅黑" panose="020B0503020204020204" pitchFamily="34" charset="-122"/>
                <a:ea typeface="微软雅黑" panose="020B0503020204020204" pitchFamily="34" charset="-122"/>
              </a:rPr>
              <a:t>基于</a:t>
            </a:r>
            <a:r>
              <a:rPr lang="zh-CN" sz="2800" b="1" dirty="0">
                <a:solidFill>
                  <a:srgbClr val="000000"/>
                </a:solidFill>
                <a:latin typeface="微软雅黑" panose="020B0503020204020204" pitchFamily="34" charset="-122"/>
                <a:ea typeface="微软雅黑" panose="020B0503020204020204" pitchFamily="34" charset="-122"/>
              </a:rPr>
              <a:t>无源内插结构</a:t>
            </a:r>
            <a:r>
              <a:rPr lang="zh-CN" altLang="en-US" sz="2800" b="1" dirty="0">
                <a:solidFill>
                  <a:srgbClr val="000000"/>
                </a:solidFill>
                <a:latin typeface="微软雅黑" panose="020B0503020204020204" pitchFamily="34" charset="-122"/>
                <a:ea typeface="微软雅黑" panose="020B0503020204020204" pitchFamily="34" charset="-122"/>
              </a:rPr>
              <a:t>的</a:t>
            </a:r>
            <a:r>
              <a:rPr lang="en-US" altLang="zh-CN" sz="2800" b="1" dirty="0">
                <a:solidFill>
                  <a:srgbClr val="000000"/>
                </a:solidFill>
                <a:latin typeface="微软雅黑" panose="020B0503020204020204" pitchFamily="34" charset="-122"/>
                <a:ea typeface="微软雅黑" panose="020B0503020204020204" pitchFamily="34" charset="-122"/>
              </a:rPr>
              <a:t>TDC ASIC</a:t>
            </a:r>
            <a:r>
              <a:rPr lang="zh-CN" altLang="en-US" sz="2800" b="1" dirty="0">
                <a:solidFill>
                  <a:srgbClr val="000000"/>
                </a:solidFill>
                <a:latin typeface="微软雅黑" panose="020B0503020204020204" pitchFamily="34" charset="-122"/>
                <a:ea typeface="微软雅黑" panose="020B0503020204020204" pitchFamily="34" charset="-122"/>
              </a:rPr>
              <a:t>设计</a:t>
            </a:r>
            <a:endParaRPr lang="en-US" altLang="zh-CN" sz="2800" b="1" dirty="0">
              <a:solidFill>
                <a:srgbClr val="000000"/>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en-US" altLang="zh-CN" sz="2800" b="1" dirty="0">
                <a:solidFill>
                  <a:srgbClr val="000000"/>
                </a:solidFill>
                <a:latin typeface="微软雅黑" panose="020B0503020204020204" pitchFamily="34" charset="-122"/>
                <a:ea typeface="微软雅黑" panose="020B0503020204020204" pitchFamily="34" charset="-122"/>
              </a:rPr>
              <a:t>ASIC</a:t>
            </a:r>
            <a:r>
              <a:rPr lang="zh-CN" altLang="en-US" sz="2800" b="1" dirty="0">
                <a:solidFill>
                  <a:srgbClr val="000000"/>
                </a:solidFill>
                <a:latin typeface="微软雅黑" panose="020B0503020204020204" pitchFamily="34" charset="-122"/>
                <a:ea typeface="微软雅黑" panose="020B0503020204020204" pitchFamily="34" charset="-122"/>
              </a:rPr>
              <a:t>的性能评估</a:t>
            </a:r>
            <a:endParaRPr lang="en-US" altLang="zh-CN" sz="2800" b="1" dirty="0">
              <a:solidFill>
                <a:srgbClr val="000000"/>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zh-CN" altLang="en-US" sz="2800" b="1" dirty="0">
                <a:solidFill>
                  <a:srgbClr val="0000CC"/>
                </a:solidFill>
                <a:latin typeface="微软雅黑" panose="020B0503020204020204" pitchFamily="34" charset="-122"/>
                <a:ea typeface="微软雅黑" panose="020B0503020204020204" pitchFamily="34" charset="-122"/>
              </a:rPr>
              <a:t>总结与展望</a:t>
            </a:r>
            <a:endParaRPr lang="en-US" altLang="zh-CN" sz="2800" b="1" dirty="0">
              <a:solidFill>
                <a:srgbClr val="0000CC"/>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总结</a:t>
            </a:r>
          </a:p>
        </p:txBody>
      </p:sp>
      <p:sp>
        <p:nvSpPr>
          <p:cNvPr id="3" name="内容占位符 2"/>
          <p:cNvSpPr>
            <a:spLocks noGrp="1"/>
          </p:cNvSpPr>
          <p:nvPr>
            <p:ph idx="1"/>
          </p:nvPr>
        </p:nvSpPr>
        <p:spPr>
          <a:xfrm>
            <a:off x="366361" y="1159952"/>
            <a:ext cx="8411280" cy="3473008"/>
          </a:xfrm>
        </p:spPr>
        <p:txBody>
          <a:bodyPr/>
          <a:lstStyle/>
          <a:p>
            <a:pPr marL="0" lvl="0" indent="0">
              <a:lnSpc>
                <a:spcPct val="150000"/>
              </a:lnSpc>
              <a:spcAft>
                <a:spcPts val="0"/>
              </a:spcAft>
              <a:buNone/>
            </a:pP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、本</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TDC</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基于无源内插结构及粗细结合的时间测量方法，实现了较小的量化步长和较大的动态范围。通过数字</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IC</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设计方法集成了数据读出功能，形成了完整的多通道集成原型芯片设计。</a:t>
            </a:r>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spcAft>
                <a:spcPts val="0"/>
              </a:spcAft>
              <a:buNone/>
            </a:pP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、展开了延迟单元及其内插结构的性能研究，</a:t>
            </a:r>
            <a:r>
              <a:rPr 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实现了精细，均匀的时间内插。</a:t>
            </a:r>
          </a:p>
          <a:p>
            <a:pPr marL="0" indent="0">
              <a:lnSpc>
                <a:spcPct val="150000"/>
              </a:lnSpc>
              <a:spcAft>
                <a:spcPts val="0"/>
              </a:spcAft>
              <a:buNone/>
            </a:pP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、基于测试方法及测试系统完成了</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TDC</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性能评估。</a:t>
            </a:r>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p:cNvSpPr/>
          <p:nvPr/>
        </p:nvSpPr>
        <p:spPr>
          <a:xfrm>
            <a:off x="560622" y="4798259"/>
            <a:ext cx="8022758" cy="829945"/>
          </a:xfrm>
          <a:prstGeom prst="rect">
            <a:avLst/>
          </a:prstGeom>
        </p:spPr>
        <p:txBody>
          <a:bodyPr wrap="square">
            <a:spAutoFit/>
          </a:bodyPr>
          <a:lstStyle/>
          <a:p>
            <a:pPr lvl="0">
              <a:spcAft>
                <a:spcPts val="1500"/>
              </a:spcAft>
            </a:pP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TDC</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时间精度好于</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7 </a:t>
            </a:r>
            <a:r>
              <a:rPr lang="en-US" altLang="zh-CN" sz="2400" dirty="0" err="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ps</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RMS</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动态范围超过</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5 </a:t>
            </a:r>
            <a:r>
              <a:rPr lang="en-US" altLang="zh-CN" sz="2400" dirty="0" err="1">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μs</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，集成</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8</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通道，</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达到设计目标。</a:t>
            </a:r>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473038" y="2678113"/>
            <a:ext cx="3990108" cy="2060142"/>
          </a:xfrm>
        </p:spPr>
        <p:txBody>
          <a:bodyPr/>
          <a:lstStyle/>
          <a:p>
            <a:pPr algn="ctr"/>
            <a:r>
              <a:rPr lang="zh-CN" altLang="en-US" sz="11500" dirty="0"/>
              <a:t>谢谢</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背景介绍</a:t>
            </a:r>
            <a:r>
              <a:rPr lang="en-US" alt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TDC</a:t>
            </a:r>
            <a:r>
              <a:rPr lang="zh-CN" altLang="en-US" dirty="0">
                <a:latin typeface="微软雅黑" panose="020B0503020204020204" pitchFamily="34" charset="-122"/>
                <a:ea typeface="微软雅黑" panose="020B0503020204020204" pitchFamily="34" charset="-122"/>
              </a:rPr>
              <a:t>在</a:t>
            </a:r>
            <a:r>
              <a:rPr lang="zh-CN" altLang="en-US">
                <a:latin typeface="微软雅黑" panose="020B0503020204020204" pitchFamily="34" charset="-122"/>
                <a:ea typeface="微软雅黑" panose="020B0503020204020204" pitchFamily="34" charset="-122"/>
                <a:sym typeface="+mn-ea"/>
              </a:rPr>
              <a:t>物理实验中</a:t>
            </a:r>
            <a:r>
              <a:rPr lang="zh-CN" altLang="en-US" dirty="0">
                <a:latin typeface="微软雅黑" panose="020B0503020204020204" pitchFamily="34" charset="-122"/>
                <a:ea typeface="微软雅黑" panose="020B0503020204020204" pitchFamily="34" charset="-122"/>
              </a:rPr>
              <a:t>的应用</a:t>
            </a:r>
          </a:p>
        </p:txBody>
      </p:sp>
      <p:sp>
        <p:nvSpPr>
          <p:cNvPr id="7" name="文本框 6"/>
          <p:cNvSpPr txBox="1"/>
          <p:nvPr>
            <p:custDataLst>
              <p:tags r:id="rId1"/>
            </p:custDataLst>
          </p:nvPr>
        </p:nvSpPr>
        <p:spPr>
          <a:xfrm>
            <a:off x="311945" y="988587"/>
            <a:ext cx="5815586" cy="6451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ALICE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实验</a:t>
            </a:r>
          </a:p>
        </p:txBody>
      </p:sp>
      <p:sp>
        <p:nvSpPr>
          <p:cNvPr id="6" name="文本框 5"/>
          <p:cNvSpPr txBox="1"/>
          <p:nvPr>
            <p:custDataLst>
              <p:tags r:id="rId2"/>
            </p:custDataLst>
          </p:nvPr>
        </p:nvSpPr>
        <p:spPr>
          <a:xfrm>
            <a:off x="311945" y="3688229"/>
            <a:ext cx="5287485" cy="6451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400" b="1" dirty="0">
                <a:latin typeface="Times New Roman" panose="02020603050405020304" pitchFamily="18" charset="0"/>
                <a:ea typeface="黑体" panose="02010609060101010101" pitchFamily="49" charset="-122"/>
                <a:cs typeface="Times New Roman" panose="02020603050405020304" pitchFamily="18" charset="0"/>
              </a:rPr>
              <a:t>CBM</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实验</a:t>
            </a:r>
            <a:endPar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p:cNvSpPr/>
          <p:nvPr>
            <p:custDataLst>
              <p:tags r:id="rId3"/>
            </p:custDataLst>
          </p:nvPr>
        </p:nvSpPr>
        <p:spPr>
          <a:xfrm>
            <a:off x="4682490" y="3374923"/>
            <a:ext cx="3216518" cy="506730"/>
          </a:xfrm>
          <a:prstGeom prst="rect">
            <a:avLst/>
          </a:prstGeom>
        </p:spPr>
        <p:txBody>
          <a:bodyPr wrap="square">
            <a:spAutoFit/>
          </a:bodyPr>
          <a:lstStyle/>
          <a:p>
            <a:pPr algn="ctr">
              <a:lnSpc>
                <a:spcPct val="150000"/>
              </a:lnSpc>
              <a:spcAft>
                <a:spcPts val="1400"/>
              </a:spcAft>
            </a:pPr>
            <a:r>
              <a:rPr lang="en-US" dirty="0">
                <a:latin typeface="Times New Roman" panose="02020603050405020304" pitchFamily="18" charset="0"/>
                <a:ea typeface="黑体" panose="02010609060101010101" pitchFamily="49" charset="-122"/>
                <a:cs typeface="Times New Roman" panose="02020603050405020304" pitchFamily="18" charset="0"/>
              </a:rPr>
              <a:t>ALICE</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实验</a:t>
            </a:r>
          </a:p>
        </p:txBody>
      </p:sp>
      <p:sp>
        <p:nvSpPr>
          <p:cNvPr id="11" name="矩形 10"/>
          <p:cNvSpPr/>
          <p:nvPr>
            <p:custDataLst>
              <p:tags r:id="rId4"/>
            </p:custDataLst>
          </p:nvPr>
        </p:nvSpPr>
        <p:spPr>
          <a:xfrm>
            <a:off x="4682666" y="5928520"/>
            <a:ext cx="3216518" cy="506730"/>
          </a:xfrm>
          <a:prstGeom prst="rect">
            <a:avLst/>
          </a:prstGeom>
        </p:spPr>
        <p:txBody>
          <a:bodyPr wrap="square">
            <a:spAutoFit/>
          </a:bodyPr>
          <a:lstStyle/>
          <a:p>
            <a:pPr algn="ctr">
              <a:lnSpc>
                <a:spcPct val="150000"/>
              </a:lnSpc>
              <a:spcAft>
                <a:spcPts val="1400"/>
              </a:spcAft>
            </a:pPr>
            <a:r>
              <a:rPr lang="en-US" dirty="0">
                <a:latin typeface="Times New Roman" panose="02020603050405020304" pitchFamily="18" charset="0"/>
                <a:ea typeface="黑体" panose="02010609060101010101" pitchFamily="49" charset="-122"/>
                <a:cs typeface="Times New Roman" panose="02020603050405020304" pitchFamily="18" charset="0"/>
              </a:rPr>
              <a:t>CBM</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实验</a:t>
            </a:r>
          </a:p>
        </p:txBody>
      </p:sp>
      <p:graphicFrame>
        <p:nvGraphicFramePr>
          <p:cNvPr id="4" name="对象 3"/>
          <p:cNvGraphicFramePr>
            <a:graphicFrameLocks noChangeAspect="1"/>
          </p:cNvGraphicFramePr>
          <p:nvPr>
            <p:custDataLst>
              <p:tags r:id="rId5"/>
            </p:custDataLst>
          </p:nvPr>
        </p:nvGraphicFramePr>
        <p:xfrm>
          <a:off x="4392930" y="1080135"/>
          <a:ext cx="4145280" cy="2432050"/>
        </p:xfrm>
        <a:graphic>
          <a:graphicData uri="http://schemas.openxmlformats.org/presentationml/2006/ole">
            <mc:AlternateContent xmlns:mc="http://schemas.openxmlformats.org/markup-compatibility/2006">
              <mc:Choice xmlns:v="urn:schemas-microsoft-com:vml" Requires="v">
                <p:oleObj name="Visio" r:id="rId8" imgW="10789920" imgH="6327775" progId="Visio.Drawing.15">
                  <p:embed/>
                </p:oleObj>
              </mc:Choice>
              <mc:Fallback>
                <p:oleObj name="Visio" r:id="rId8" imgW="10789920" imgH="6327775" progId="Visio.Drawing.15">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2930" y="1080135"/>
                        <a:ext cx="4145280" cy="2432050"/>
                      </a:xfrm>
                      <a:prstGeom prst="rect">
                        <a:avLst/>
                      </a:prstGeom>
                      <a:noFill/>
                    </p:spPr>
                  </p:pic>
                </p:oleObj>
              </mc:Fallback>
            </mc:AlternateContent>
          </a:graphicData>
        </a:graphic>
      </p:graphicFrame>
      <p:sp>
        <p:nvSpPr>
          <p:cNvPr id="15" name="矩形 14"/>
          <p:cNvSpPr/>
          <p:nvPr/>
        </p:nvSpPr>
        <p:spPr>
          <a:xfrm>
            <a:off x="311944" y="1633907"/>
            <a:ext cx="4170604" cy="1938020"/>
          </a:xfrm>
          <a:prstGeom prst="rect">
            <a:avLst/>
          </a:prstGeom>
        </p:spPr>
        <p:txBody>
          <a:bodyPr wrap="square">
            <a:spAutoFit/>
          </a:bodyPr>
          <a:lstStyle/>
          <a:p>
            <a:pPr marL="654685" lvl="1" indent="-457200">
              <a:spcAft>
                <a:spcPts val="600"/>
              </a:spcAft>
              <a:buFont typeface="Arial" panose="020B0604020202020204" pitchFamily="34" charset="0"/>
              <a:buChar char="•"/>
            </a:pPr>
            <a:r>
              <a:rPr lang="zh-CN" altLang="zh-CN" sz="2000" dirty="0">
                <a:latin typeface="Times New Roman" panose="02020603050405020304" pitchFamily="18" charset="0"/>
                <a:ea typeface="宋体" panose="02010600030101010101" pitchFamily="2" charset="-122"/>
                <a:cs typeface="Times New Roman" panose="02020603050405020304" pitchFamily="18" charset="0"/>
              </a:rPr>
              <a:t>研究核子碰撞</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654685" lvl="1" indent="-457200">
              <a:spcAft>
                <a:spcPts val="600"/>
              </a:spcAft>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NINO</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芯片进行放大甄别</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654685" lvl="1" indent="-457200">
              <a:spcAft>
                <a:spcPts val="600"/>
              </a:spcAft>
              <a:buFont typeface="Arial" panose="020B0604020202020204" pitchFamily="34" charset="0"/>
              <a:buChar char="•"/>
            </a:pPr>
            <a:r>
              <a:rPr lang="en-US" altLang="zh-CN" sz="20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HPTDC</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芯片进行时间数字化</a:t>
            </a:r>
            <a:endPar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marL="654685" lvl="1" indent="-457200">
              <a:spcAft>
                <a:spcPts val="600"/>
              </a:spcAft>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TDC</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精度约</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20 </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ps</a:t>
            </a:r>
            <a:endParaRPr lang="zh-CN" altLang="en-US" sz="2000" dirty="0"/>
          </a:p>
          <a:p>
            <a:pPr marL="654685" lvl="1" indent="-457200">
              <a:spcAft>
                <a:spcPts val="600"/>
              </a:spcAft>
              <a:buFont typeface="Arial" panose="020B0604020202020204" pitchFamily="34" charset="0"/>
              <a:buChar char="•"/>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32" name="对象 31"/>
          <p:cNvGraphicFramePr>
            <a:graphicFrameLocks noChangeAspect="1"/>
          </p:cNvGraphicFramePr>
          <p:nvPr/>
        </p:nvGraphicFramePr>
        <p:xfrm>
          <a:off x="4682490" y="3946525"/>
          <a:ext cx="3561080" cy="2060575"/>
        </p:xfrm>
        <a:graphic>
          <a:graphicData uri="http://schemas.openxmlformats.org/presentationml/2006/ole">
            <mc:AlternateContent xmlns:mc="http://schemas.openxmlformats.org/markup-compatibility/2006">
              <mc:Choice xmlns:v="urn:schemas-microsoft-com:vml" Requires="v">
                <p:oleObj name="Visio" r:id="rId10" imgW="12783185" imgH="7397750" progId="Visio.Drawing.15">
                  <p:embed/>
                </p:oleObj>
              </mc:Choice>
              <mc:Fallback>
                <p:oleObj name="Visio" r:id="rId10" imgW="12783185" imgH="7397750" progId="Visio.Drawing.15">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2490" y="3946525"/>
                        <a:ext cx="3561080" cy="2060575"/>
                      </a:xfrm>
                      <a:prstGeom prst="rect">
                        <a:avLst/>
                      </a:prstGeom>
                      <a:noFill/>
                    </p:spPr>
                  </p:pic>
                </p:oleObj>
              </mc:Fallback>
            </mc:AlternateContent>
          </a:graphicData>
        </a:graphic>
      </p:graphicFrame>
      <p:sp>
        <p:nvSpPr>
          <p:cNvPr id="3" name="矩形 2"/>
          <p:cNvSpPr/>
          <p:nvPr/>
        </p:nvSpPr>
        <p:spPr>
          <a:xfrm>
            <a:off x="311944" y="4251377"/>
            <a:ext cx="4170604" cy="1938020"/>
          </a:xfrm>
          <a:prstGeom prst="rect">
            <a:avLst/>
          </a:prstGeom>
        </p:spPr>
        <p:txBody>
          <a:bodyPr wrap="square">
            <a:spAutoFit/>
          </a:bodyPr>
          <a:lstStyle/>
          <a:p>
            <a:pPr marL="654685" lvl="1" indent="-457200">
              <a:spcAft>
                <a:spcPts val="600"/>
              </a:spcAft>
              <a:buFont typeface="Arial" panose="020B0604020202020204" pitchFamily="34" charset="0"/>
              <a:buChar char="•"/>
            </a:pPr>
            <a:r>
              <a:rPr lang="zh-CN" altLang="zh-CN" sz="2000" dirty="0">
                <a:latin typeface="Times New Roman" panose="02020603050405020304" pitchFamily="18" charset="0"/>
                <a:ea typeface="宋体" panose="02010600030101010101" pitchFamily="2" charset="-122"/>
                <a:cs typeface="Times New Roman" panose="02020603050405020304" pitchFamily="18" charset="0"/>
              </a:rPr>
              <a:t>研究核子碰撞</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654685" lvl="1" indent="-457200">
              <a:spcAft>
                <a:spcPts val="600"/>
              </a:spcAft>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PADI</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芯片进行放大甄别</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654685" lvl="1" indent="-457200">
              <a:spcAft>
                <a:spcPts val="600"/>
              </a:spcAft>
              <a:buFont typeface="Arial" panose="020B0604020202020204" pitchFamily="34" charset="0"/>
              <a:buChar char="•"/>
            </a:pPr>
            <a:r>
              <a:rPr lang="en-US" altLang="zh-CN" sz="20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GET4</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芯片进行时间数字化</a:t>
            </a:r>
            <a:endPar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marL="654685" lvl="1" indent="-457200">
              <a:spcAft>
                <a:spcPts val="600"/>
              </a:spcAft>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TDC</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精度约</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24 </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ps</a:t>
            </a:r>
            <a:endParaRPr lang="zh-CN" altLang="en-US" sz="2000" dirty="0"/>
          </a:p>
          <a:p>
            <a:pPr marL="654685" lvl="1" indent="-457200">
              <a:spcAft>
                <a:spcPts val="600"/>
              </a:spcAft>
              <a:buFont typeface="Arial" panose="020B0604020202020204" pitchFamily="34" charset="0"/>
              <a:buChar char="•"/>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380" y="332105"/>
            <a:ext cx="9074785" cy="666750"/>
          </a:xfrm>
        </p:spPr>
        <p:txBody>
          <a:bodyPr/>
          <a:lstStyle/>
          <a:p>
            <a:r>
              <a:rPr lang="zh-CN" altLang="en-US" dirty="0">
                <a:latin typeface="微软雅黑" panose="020B0503020204020204" pitchFamily="34" charset="-122"/>
                <a:ea typeface="微软雅黑" panose="020B0503020204020204" pitchFamily="34" charset="-122"/>
              </a:rPr>
              <a:t>背景介绍</a:t>
            </a:r>
            <a:r>
              <a:rPr lang="en-US" altLang="zh-CN" dirty="0">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sym typeface="+mn-ea"/>
              </a:rPr>
              <a:t>时间测量在</a:t>
            </a:r>
            <a:r>
              <a:rPr lang="zh-CN" altLang="en-US" dirty="0">
                <a:latin typeface="微软雅黑" panose="020B0503020204020204" pitchFamily="34" charset="-122"/>
                <a:ea typeface="微软雅黑" panose="020B0503020204020204" pitchFamily="34" charset="-122"/>
              </a:rPr>
              <a:t>核与粒子物理实验中的应用</a:t>
            </a:r>
          </a:p>
        </p:txBody>
      </p:sp>
      <p:sp>
        <p:nvSpPr>
          <p:cNvPr id="7" name="文本框 6"/>
          <p:cNvSpPr txBox="1"/>
          <p:nvPr/>
        </p:nvSpPr>
        <p:spPr>
          <a:xfrm>
            <a:off x="311944" y="988587"/>
            <a:ext cx="5952221" cy="576248"/>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粒子鉴别方法</a:t>
            </a:r>
            <a:endPar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p:cNvSpPr/>
          <p:nvPr/>
        </p:nvSpPr>
        <p:spPr>
          <a:xfrm>
            <a:off x="311785" y="1624330"/>
            <a:ext cx="4639945" cy="1553210"/>
          </a:xfrm>
          <a:prstGeom prst="rect">
            <a:avLst/>
          </a:prstGeom>
        </p:spPr>
        <p:txBody>
          <a:bodyPr wrap="square">
            <a:spAutoFit/>
          </a:bodyPr>
          <a:lstStyle/>
          <a:p>
            <a:pPr marL="654685" lvl="1" indent="-457200">
              <a:spcAft>
                <a:spcPts val="600"/>
              </a:spcAft>
              <a:buFont typeface="Arial" panose="020B0604020202020204" pitchFamily="34" charset="0"/>
              <a:buChar char="•"/>
            </a:pP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飞行时间测量（</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Time Of Flight</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marL="654685" lvl="1" indent="-457200">
              <a:spcAft>
                <a:spcPts val="600"/>
              </a:spcAft>
              <a:buFont typeface="Arial" panose="020B0604020202020204" pitchFamily="34" charset="0"/>
              <a:buChar char="•"/>
            </a:pPr>
            <a:r>
              <a:rPr lang="zh-CN" alt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电离测量</a:t>
            </a:r>
            <a:endParaRPr lang="en-US" alt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654685" lvl="1" indent="-457200">
              <a:spcAft>
                <a:spcPts val="600"/>
              </a:spcAft>
              <a:buFont typeface="Arial" panose="020B0604020202020204" pitchFamily="34" charset="0"/>
              <a:buChar char="•"/>
            </a:pPr>
            <a:r>
              <a:rPr lang="zh-CN" altLang="zh-CN" sz="2000" dirty="0">
                <a:latin typeface="Times New Roman" panose="02020603050405020304" pitchFamily="18" charset="0"/>
                <a:ea typeface="宋体" panose="02010600030101010101" pitchFamily="2" charset="-122"/>
                <a:cs typeface="Times New Roman" panose="02020603050405020304" pitchFamily="18" charset="0"/>
              </a:rPr>
              <a:t>切伦科夫成像</a:t>
            </a:r>
            <a:endParaRPr lang="zh-CN" altLang="en-US" sz="2000" dirty="0"/>
          </a:p>
          <a:p>
            <a:pPr marL="654685" lvl="1" indent="-457200">
              <a:spcAft>
                <a:spcPts val="600"/>
              </a:spcAft>
              <a:buFont typeface="Arial" panose="020B0604020202020204" pitchFamily="34" charset="0"/>
              <a:buChar char="•"/>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p:cNvSpPr txBox="1"/>
          <p:nvPr/>
        </p:nvSpPr>
        <p:spPr>
          <a:xfrm>
            <a:off x="311945" y="2883381"/>
            <a:ext cx="5287485" cy="559769"/>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rPr>
              <a:t>根据飞行时间测量粒子质量</a:t>
            </a:r>
            <a:r>
              <a:rPr lang="en-US" altLang="zh-CN" sz="2400" b="1" dirty="0">
                <a:latin typeface="黑体" panose="02010609060101010101" pitchFamily="49" charset="-122"/>
                <a:ea typeface="黑体" panose="02010609060101010101" pitchFamily="49" charset="-122"/>
              </a:rPr>
              <a:t>:</a:t>
            </a:r>
            <a:endParaRPr lang="en-US" altLang="zh-CN" sz="2400" b="1" dirty="0">
              <a:solidFill>
                <a:prstClr val="black"/>
              </a:solidFill>
              <a:latin typeface="黑体" panose="02010609060101010101" pitchFamily="49" charset="-122"/>
              <a:ea typeface="黑体" panose="02010609060101010101" pitchFamily="49" charset="-122"/>
            </a:endParaRPr>
          </a:p>
        </p:txBody>
      </p:sp>
      <p:graphicFrame>
        <p:nvGraphicFramePr>
          <p:cNvPr id="5" name="对象 4"/>
          <p:cNvGraphicFramePr>
            <a:graphicFrameLocks noChangeAspect="1"/>
          </p:cNvGraphicFramePr>
          <p:nvPr/>
        </p:nvGraphicFramePr>
        <p:xfrm>
          <a:off x="905527" y="3384195"/>
          <a:ext cx="1836320" cy="1257300"/>
        </p:xfrm>
        <a:graphic>
          <a:graphicData uri="http://schemas.openxmlformats.org/presentationml/2006/ole">
            <mc:AlternateContent xmlns:mc="http://schemas.openxmlformats.org/markup-compatibility/2006">
              <mc:Choice xmlns:v="urn:schemas-microsoft-com:vml" Requires="v">
                <p:oleObj name="Equation" r:id="rId3" imgW="1059180" imgH="725170" progId="Equation.DSMT4">
                  <p:embed/>
                </p:oleObj>
              </mc:Choice>
              <mc:Fallback>
                <p:oleObj name="Equation" r:id="rId3" imgW="1059180" imgH="725170" progId="Equation.DSMT4">
                  <p:embed/>
                  <p:pic>
                    <p:nvPicPr>
                      <p:cNvPr id="0" name="图片 66907"/>
                      <p:cNvPicPr/>
                      <p:nvPr/>
                    </p:nvPicPr>
                    <p:blipFill>
                      <a:blip r:embed="rId4"/>
                      <a:stretch>
                        <a:fillRect/>
                      </a:stretch>
                    </p:blipFill>
                    <p:spPr>
                      <a:xfrm>
                        <a:off x="905527" y="3384195"/>
                        <a:ext cx="1836320" cy="1257300"/>
                      </a:xfrm>
                      <a:prstGeom prst="rect">
                        <a:avLst/>
                      </a:prstGeom>
                    </p:spPr>
                  </p:pic>
                </p:oleObj>
              </mc:Fallback>
            </mc:AlternateContent>
          </a:graphicData>
        </a:graphic>
      </p:graphicFrame>
      <p:graphicFrame>
        <p:nvGraphicFramePr>
          <p:cNvPr id="11" name="对象 10"/>
          <p:cNvGraphicFramePr>
            <a:graphicFrameLocks noChangeAspect="1"/>
          </p:cNvGraphicFramePr>
          <p:nvPr/>
        </p:nvGraphicFramePr>
        <p:xfrm>
          <a:off x="905527" y="4649303"/>
          <a:ext cx="1356560" cy="678280"/>
        </p:xfrm>
        <a:graphic>
          <a:graphicData uri="http://schemas.openxmlformats.org/presentationml/2006/ole">
            <mc:AlternateContent xmlns:mc="http://schemas.openxmlformats.org/markup-compatibility/2006">
              <mc:Choice xmlns:v="urn:schemas-microsoft-com:vml" Requires="v">
                <p:oleObj name="Equation" r:id="rId5" imgW="783590" imgH="391795" progId="Equation.DSMT4">
                  <p:embed/>
                </p:oleObj>
              </mc:Choice>
              <mc:Fallback>
                <p:oleObj name="Equation" r:id="rId5" imgW="783590" imgH="391795" progId="Equation.DSMT4">
                  <p:embed/>
                  <p:pic>
                    <p:nvPicPr>
                      <p:cNvPr id="0" name="图片 66908"/>
                      <p:cNvPicPr/>
                      <p:nvPr/>
                    </p:nvPicPr>
                    <p:blipFill>
                      <a:blip r:embed="rId6"/>
                      <a:stretch>
                        <a:fillRect/>
                      </a:stretch>
                    </p:blipFill>
                    <p:spPr>
                      <a:xfrm>
                        <a:off x="905527" y="4649303"/>
                        <a:ext cx="1356560" cy="678280"/>
                      </a:xfrm>
                      <a:prstGeom prst="rect">
                        <a:avLst/>
                      </a:prstGeom>
                    </p:spPr>
                  </p:pic>
                </p:oleObj>
              </mc:Fallback>
            </mc:AlternateContent>
          </a:graphicData>
        </a:graphic>
      </p:graphicFrame>
      <p:graphicFrame>
        <p:nvGraphicFramePr>
          <p:cNvPr id="12" name="对象 11"/>
          <p:cNvGraphicFramePr>
            <a:graphicFrameLocks noChangeAspect="1"/>
          </p:cNvGraphicFramePr>
          <p:nvPr/>
        </p:nvGraphicFramePr>
        <p:xfrm>
          <a:off x="924576" y="5327583"/>
          <a:ext cx="1770146" cy="794084"/>
        </p:xfrm>
        <a:graphic>
          <a:graphicData uri="http://schemas.openxmlformats.org/presentationml/2006/ole">
            <mc:AlternateContent xmlns:mc="http://schemas.openxmlformats.org/markup-compatibility/2006">
              <mc:Choice xmlns:v="urn:schemas-microsoft-com:vml" Requires="v">
                <p:oleObj name="Equation" r:id="rId7" imgW="1021080" imgH="458470" progId="Equation.DSMT4">
                  <p:embed/>
                </p:oleObj>
              </mc:Choice>
              <mc:Fallback>
                <p:oleObj name="Equation" r:id="rId7" imgW="1021080" imgH="458470" progId="Equation.DSMT4">
                  <p:embed/>
                  <p:pic>
                    <p:nvPicPr>
                      <p:cNvPr id="0" name="图片 66909"/>
                      <p:cNvPicPr/>
                      <p:nvPr/>
                    </p:nvPicPr>
                    <p:blipFill>
                      <a:blip r:embed="rId8"/>
                      <a:stretch>
                        <a:fillRect/>
                      </a:stretch>
                    </p:blipFill>
                    <p:spPr>
                      <a:xfrm>
                        <a:off x="924576" y="5327583"/>
                        <a:ext cx="1770146" cy="794084"/>
                      </a:xfrm>
                      <a:prstGeom prst="rect">
                        <a:avLst/>
                      </a:prstGeom>
                    </p:spPr>
                  </p:pic>
                </p:oleObj>
              </mc:Fallback>
            </mc:AlternateContent>
          </a:graphicData>
        </a:graphic>
      </p:graphicFrame>
      <p:graphicFrame>
        <p:nvGraphicFramePr>
          <p:cNvPr id="13" name="对象 12"/>
          <p:cNvGraphicFramePr>
            <a:graphicFrameLocks noChangeAspect="1"/>
          </p:cNvGraphicFramePr>
          <p:nvPr/>
        </p:nvGraphicFramePr>
        <p:xfrm>
          <a:off x="5024390" y="1225244"/>
          <a:ext cx="3060583" cy="860789"/>
        </p:xfrm>
        <a:graphic>
          <a:graphicData uri="http://schemas.openxmlformats.org/presentationml/2006/ole">
            <mc:AlternateContent xmlns:mc="http://schemas.openxmlformats.org/markup-compatibility/2006">
              <mc:Choice xmlns:v="urn:schemas-microsoft-com:vml" Requires="v">
                <p:oleObj name="Equation" r:id="rId9" imgW="1525270" imgH="429895" progId="Equation.DSMT4">
                  <p:embed/>
                </p:oleObj>
              </mc:Choice>
              <mc:Fallback>
                <p:oleObj name="Equation" r:id="rId9" imgW="1525270" imgH="429895" progId="Equation.DSMT4">
                  <p:embed/>
                  <p:pic>
                    <p:nvPicPr>
                      <p:cNvPr id="0" name="图片 66910"/>
                      <p:cNvPicPr/>
                      <p:nvPr/>
                    </p:nvPicPr>
                    <p:blipFill>
                      <a:blip r:embed="rId10"/>
                      <a:stretch>
                        <a:fillRect/>
                      </a:stretch>
                    </p:blipFill>
                    <p:spPr>
                      <a:xfrm>
                        <a:off x="5024390" y="1225244"/>
                        <a:ext cx="3060583" cy="860789"/>
                      </a:xfrm>
                      <a:prstGeom prst="rect">
                        <a:avLst/>
                      </a:prstGeom>
                    </p:spPr>
                  </p:pic>
                </p:oleObj>
              </mc:Fallback>
            </mc:AlternateContent>
          </a:graphicData>
        </a:graphic>
      </p:graphicFrame>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矩形 16"/>
          <p:cNvSpPr/>
          <p:nvPr/>
        </p:nvSpPr>
        <p:spPr>
          <a:xfrm>
            <a:off x="721895" y="5327583"/>
            <a:ext cx="2213810" cy="79408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sp>
        <p:nvSpPr>
          <p:cNvPr id="18" name="矩形 17"/>
          <p:cNvSpPr/>
          <p:nvPr/>
        </p:nvSpPr>
        <p:spPr>
          <a:xfrm>
            <a:off x="6843563" y="1193059"/>
            <a:ext cx="433137" cy="89297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sp>
        <p:nvSpPr>
          <p:cNvPr id="19" name="文本框 18"/>
          <p:cNvSpPr txBox="1"/>
          <p:nvPr/>
        </p:nvSpPr>
        <p:spPr>
          <a:xfrm>
            <a:off x="2570096" y="2410496"/>
            <a:ext cx="7102801" cy="583565"/>
          </a:xfrm>
          <a:prstGeom prst="rect">
            <a:avLst/>
          </a:prstGeom>
          <a:noFill/>
        </p:spPr>
        <p:txBody>
          <a:bodyPr wrap="square" rtlCol="0">
            <a:spAutoFit/>
          </a:bodyPr>
          <a:lstStyle/>
          <a:p>
            <a:pPr algn="ctr"/>
            <a:r>
              <a:rPr lang="zh-CN" altLang="en-US" sz="1600" dirty="0"/>
              <a:t>时间分辨率越高，粒子鉴别能力越强</a:t>
            </a:r>
            <a:endParaRPr lang="en-US" altLang="zh-CN" sz="1600" dirty="0"/>
          </a:p>
          <a:p>
            <a:pPr algn="ctr"/>
            <a:r>
              <a:rPr lang="zh-CN" altLang="en-US" sz="1600" dirty="0"/>
              <a:t>随着高能物理能量的提升，对高精度的时间测量提出需求</a:t>
            </a:r>
            <a:endParaRPr lang="en-US" altLang="zh-CN" sz="1600" dirty="0"/>
          </a:p>
        </p:txBody>
      </p:sp>
      <p:pic>
        <p:nvPicPr>
          <p:cNvPr id="4" name="图片 3"/>
          <p:cNvPicPr>
            <a:picLocks noChangeAspect="1"/>
          </p:cNvPicPr>
          <p:nvPr/>
        </p:nvPicPr>
        <p:blipFill>
          <a:blip r:embed="rId11"/>
          <a:stretch>
            <a:fillRect/>
          </a:stretch>
        </p:blipFill>
        <p:spPr>
          <a:xfrm>
            <a:off x="4387215" y="3383915"/>
            <a:ext cx="4006215" cy="2948305"/>
          </a:xfrm>
          <a:prstGeom prst="rect">
            <a:avLst/>
          </a:prstGeom>
        </p:spPr>
      </p:pic>
      <p:sp>
        <p:nvSpPr>
          <p:cNvPr id="8" name="文本框 7"/>
          <p:cNvSpPr txBox="1"/>
          <p:nvPr/>
        </p:nvSpPr>
        <p:spPr>
          <a:xfrm>
            <a:off x="4490720" y="6268720"/>
            <a:ext cx="3902075" cy="337185"/>
          </a:xfrm>
          <a:prstGeom prst="rect">
            <a:avLst/>
          </a:prstGeom>
          <a:noFill/>
        </p:spPr>
        <p:txBody>
          <a:bodyPr wrap="square" rtlCol="0">
            <a:spAutoFit/>
          </a:bodyPr>
          <a:lstStyle/>
          <a:p>
            <a:r>
              <a:rPr lang="zh-CN" altLang="en-US" sz="1600">
                <a:latin typeface="黑体" panose="02010609060101010101" pitchFamily="49" charset="-122"/>
                <a:ea typeface="黑体" panose="02010609060101010101" pitchFamily="49" charset="-122"/>
              </a:rPr>
              <a:t>随着能量增加，分辨粒子所需的精度越高</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7"/>
          <a:stretch>
            <a:fillRect/>
          </a:stretch>
        </p:blipFill>
        <p:spPr>
          <a:xfrm>
            <a:off x="5078095" y="3881755"/>
            <a:ext cx="2792095" cy="2195195"/>
          </a:xfrm>
          <a:prstGeom prst="rect">
            <a:avLst/>
          </a:prstGeom>
        </p:spPr>
      </p:pic>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背景介绍</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电子学的时间测量精度需求</a:t>
            </a:r>
          </a:p>
        </p:txBody>
      </p:sp>
      <p:sp>
        <p:nvSpPr>
          <p:cNvPr id="7" name="文本框 6"/>
          <p:cNvSpPr txBox="1"/>
          <p:nvPr>
            <p:custDataLst>
              <p:tags r:id="rId1"/>
            </p:custDataLst>
          </p:nvPr>
        </p:nvSpPr>
        <p:spPr>
          <a:xfrm>
            <a:off x="311945" y="988587"/>
            <a:ext cx="5815586" cy="6451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EIC</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(Electron Ion Collider)</a:t>
            </a:r>
          </a:p>
        </p:txBody>
      </p:sp>
      <p:sp>
        <p:nvSpPr>
          <p:cNvPr id="6" name="文本框 5"/>
          <p:cNvSpPr txBox="1"/>
          <p:nvPr>
            <p:custDataLst>
              <p:tags r:id="rId2"/>
            </p:custDataLst>
          </p:nvPr>
        </p:nvSpPr>
        <p:spPr>
          <a:xfrm>
            <a:off x="311784" y="3429000"/>
            <a:ext cx="7056755" cy="57996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400" b="1" dirty="0">
                <a:latin typeface="Times New Roman" panose="02020603050405020304" pitchFamily="18" charset="0"/>
                <a:ea typeface="黑体" panose="02010609060101010101" pitchFamily="49" charset="-122"/>
                <a:cs typeface="Times New Roman" panose="02020603050405020304" pitchFamily="18" charset="0"/>
              </a:rPr>
              <a:t>ALICE3(</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A Large Ion Collider Experiment</a:t>
            </a:r>
            <a:r>
              <a:rPr lang="en-US" sz="2400" b="1"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p:cNvSpPr/>
          <p:nvPr>
            <p:custDataLst>
              <p:tags r:id="rId3"/>
            </p:custDataLst>
          </p:nvPr>
        </p:nvSpPr>
        <p:spPr>
          <a:xfrm>
            <a:off x="5683250" y="3374923"/>
            <a:ext cx="3216518" cy="506730"/>
          </a:xfrm>
          <a:prstGeom prst="rect">
            <a:avLst/>
          </a:prstGeom>
        </p:spPr>
        <p:txBody>
          <a:bodyPr wrap="square">
            <a:spAutoFit/>
          </a:bodyPr>
          <a:lstStyle/>
          <a:p>
            <a:pPr algn="ctr">
              <a:lnSpc>
                <a:spcPct val="150000"/>
              </a:lnSpc>
              <a:spcAft>
                <a:spcPts val="1400"/>
              </a:spcAft>
            </a:pPr>
            <a:r>
              <a:rPr lang="en-US" dirty="0">
                <a:latin typeface="Times New Roman" panose="02020603050405020304" pitchFamily="18" charset="0"/>
                <a:ea typeface="黑体" panose="02010609060101010101" pitchFamily="49" charset="-122"/>
                <a:cs typeface="Times New Roman" panose="02020603050405020304" pitchFamily="18" charset="0"/>
              </a:rPr>
              <a:t>EIC</a:t>
            </a:r>
            <a:r>
              <a:rPr lang="zh-CN" altLang="en-US" dirty="0">
                <a:latin typeface="Times New Roman" panose="02020603050405020304" pitchFamily="18" charset="0"/>
                <a:ea typeface="黑体" panose="02010609060101010101" pitchFamily="49" charset="-122"/>
                <a:cs typeface="Times New Roman" panose="02020603050405020304" pitchFamily="18" charset="0"/>
              </a:rPr>
              <a:t>装置</a:t>
            </a:r>
          </a:p>
        </p:txBody>
      </p:sp>
      <p:sp>
        <p:nvSpPr>
          <p:cNvPr id="11" name="矩形 10"/>
          <p:cNvSpPr/>
          <p:nvPr>
            <p:custDataLst>
              <p:tags r:id="rId4"/>
            </p:custDataLst>
          </p:nvPr>
        </p:nvSpPr>
        <p:spPr>
          <a:xfrm>
            <a:off x="4791886" y="6012340"/>
            <a:ext cx="3216518" cy="506730"/>
          </a:xfrm>
          <a:prstGeom prst="rect">
            <a:avLst/>
          </a:prstGeom>
        </p:spPr>
        <p:txBody>
          <a:bodyPr wrap="square">
            <a:spAutoFit/>
          </a:bodyPr>
          <a:lstStyle/>
          <a:p>
            <a:pPr algn="ctr">
              <a:lnSpc>
                <a:spcPct val="150000"/>
              </a:lnSpc>
              <a:spcAft>
                <a:spcPts val="1400"/>
              </a:spcAft>
            </a:pPr>
            <a:r>
              <a:rPr lang="en-US" dirty="0">
                <a:latin typeface="Times New Roman" panose="02020603050405020304" pitchFamily="18" charset="0"/>
                <a:ea typeface="黑体" panose="02010609060101010101" pitchFamily="49" charset="-122"/>
                <a:cs typeface="Times New Roman" panose="02020603050405020304" pitchFamily="18" charset="0"/>
              </a:rPr>
              <a:t>ALICE3</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探测器</a:t>
            </a:r>
          </a:p>
        </p:txBody>
      </p:sp>
      <p:sp>
        <p:nvSpPr>
          <p:cNvPr id="15" name="矩形 14"/>
          <p:cNvSpPr/>
          <p:nvPr/>
        </p:nvSpPr>
        <p:spPr>
          <a:xfrm>
            <a:off x="311785" y="1633855"/>
            <a:ext cx="5203825" cy="2138045"/>
          </a:xfrm>
          <a:prstGeom prst="rect">
            <a:avLst/>
          </a:prstGeom>
        </p:spPr>
        <p:txBody>
          <a:bodyPr wrap="square">
            <a:spAutoFit/>
          </a:bodyPr>
          <a:lstStyle/>
          <a:p>
            <a:pPr marL="654685" lvl="1" indent="-457200">
              <a:spcAft>
                <a:spcPts val="600"/>
              </a:spcAft>
              <a:buFont typeface="Arial" panose="020B0604020202020204" pitchFamily="34" charset="0"/>
              <a:buChar char="•"/>
            </a:pPr>
            <a:r>
              <a:rPr lang="zh-CN" altLang="en-US" sz="2000" dirty="0">
                <a:latin typeface="宋体" panose="02010600030101010101" pitchFamily="2" charset="-122"/>
                <a:ea typeface="宋体" panose="02010600030101010101" pitchFamily="2" charset="-122"/>
                <a:sym typeface="+mn-ea"/>
              </a:rPr>
              <a:t>美国在建探测器</a:t>
            </a:r>
          </a:p>
          <a:p>
            <a:pPr marL="1111885" lvl="2" indent="-457200">
              <a:spcAft>
                <a:spcPts val="600"/>
              </a:spcAft>
              <a:buFont typeface="Arial" panose="020B0604020202020204" pitchFamily="34" charset="0"/>
              <a:buChar char="•"/>
            </a:pPr>
            <a:r>
              <a:rPr lang="zh-CN" altLang="en-US" sz="1600" dirty="0">
                <a:latin typeface="宋体" panose="02010600030101010101" pitchFamily="2" charset="-122"/>
                <a:ea typeface="宋体" panose="02010600030101010101" pitchFamily="2" charset="-122"/>
                <a:sym typeface="+mn-ea"/>
              </a:rPr>
              <a:t>精确研究核子</a:t>
            </a:r>
            <a:r>
              <a:rPr lang="en-US" altLang="zh-CN" sz="1600" dirty="0">
                <a:latin typeface="宋体" panose="02010600030101010101" pitchFamily="2" charset="-122"/>
                <a:ea typeface="宋体" panose="02010600030101010101" pitchFamily="2" charset="-122"/>
                <a:sym typeface="+mn-ea"/>
              </a:rPr>
              <a:t>/</a:t>
            </a:r>
            <a:r>
              <a:rPr lang="zh-CN" altLang="en-US" sz="1600" dirty="0">
                <a:latin typeface="宋体" panose="02010600030101010101" pitchFamily="2" charset="-122"/>
                <a:ea typeface="宋体" panose="02010600030101010101" pitchFamily="2" charset="-122"/>
                <a:sym typeface="+mn-ea"/>
              </a:rPr>
              <a:t>核的三维结构</a:t>
            </a:r>
          </a:p>
          <a:p>
            <a:pPr marL="1111885" lvl="2" indent="-457200">
              <a:spcAft>
                <a:spcPts val="600"/>
              </a:spcAft>
              <a:buFont typeface="Arial" panose="020B0604020202020204" pitchFamily="34" charset="0"/>
              <a:buChar char="•"/>
            </a:pPr>
            <a:r>
              <a:rPr lang="zh-CN" altLang="en-US" sz="1600" dirty="0">
                <a:latin typeface="宋体" panose="02010600030101010101" pitchFamily="2" charset="-122"/>
                <a:ea typeface="宋体" panose="02010600030101010101" pitchFamily="2" charset="-122"/>
                <a:sym typeface="+mn-ea"/>
              </a:rPr>
              <a:t>帮助解决质子自旋难题</a:t>
            </a:r>
          </a:p>
          <a:p>
            <a:pPr marL="1111885" lvl="2" indent="-457200">
              <a:spcAft>
                <a:spcPts val="600"/>
              </a:spcAft>
              <a:buFont typeface="Arial" panose="020B0604020202020204" pitchFamily="34" charset="0"/>
              <a:buChar char="•"/>
            </a:pPr>
            <a:r>
              <a:rPr lang="en-US" altLang="zh-CN" sz="1600" dirty="0">
                <a:solidFill>
                  <a:schemeClr val="tx1"/>
                </a:solidFill>
                <a:latin typeface="宋体" panose="02010600030101010101" pitchFamily="2" charset="-122"/>
                <a:ea typeface="宋体" panose="02010600030101010101" pitchFamily="2" charset="-122"/>
                <a:sym typeface="+mn-ea"/>
              </a:rPr>
              <a:t>...</a:t>
            </a:r>
          </a:p>
          <a:p>
            <a:pPr marL="654685" lvl="1" indent="-457200">
              <a:spcAft>
                <a:spcPts val="600"/>
              </a:spcAft>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TOF</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时间精度</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探测器</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电子学</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约</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25 </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ps</a:t>
            </a:r>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a:p>
            <a:pPr marL="654685" lvl="1" indent="-457200">
              <a:spcAft>
                <a:spcPts val="600"/>
              </a:spcAft>
              <a:buFont typeface="Arial" panose="020B0604020202020204" pitchFamily="34" charset="0"/>
              <a:buChar char="•"/>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p:cNvSpPr/>
          <p:nvPr/>
        </p:nvSpPr>
        <p:spPr>
          <a:xfrm>
            <a:off x="311944" y="4011982"/>
            <a:ext cx="4170604" cy="2445385"/>
          </a:xfrm>
          <a:prstGeom prst="rect">
            <a:avLst/>
          </a:prstGeom>
        </p:spPr>
        <p:txBody>
          <a:bodyPr wrap="square">
            <a:spAutoFit/>
          </a:bodyPr>
          <a:lstStyle/>
          <a:p>
            <a:pPr marL="654685" lvl="1" indent="-457200">
              <a:spcAft>
                <a:spcPts val="600"/>
              </a:spcAft>
              <a:buFont typeface="Arial" panose="020B0604020202020204" pitchFamily="34" charset="0"/>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专门用于大型强子对撞机上的重离子碰撞物理研究</a:t>
            </a:r>
          </a:p>
          <a:p>
            <a:pPr marL="1111885" lvl="2" indent="-457200">
              <a:spcAft>
                <a:spcPts val="600"/>
              </a:spcAft>
              <a:buFont typeface="Arial" panose="020B0604020202020204" pitchFamily="34" charset="0"/>
              <a:buChar char="•"/>
            </a:pP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夸克胶子等离子体热辐射</a:t>
            </a:r>
          </a:p>
          <a:p>
            <a:pPr marL="1111885" lvl="2" indent="-457200">
              <a:spcAft>
                <a:spcPts val="600"/>
              </a:spcAft>
              <a:buFont typeface="Arial" panose="020B0604020202020204" pitchFamily="34" charset="0"/>
              <a:buChar char="•"/>
            </a:pP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底夸克精密测量</a:t>
            </a:r>
          </a:p>
          <a:p>
            <a:pPr marL="1111885" lvl="2" indent="-457200">
              <a:spcAft>
                <a:spcPts val="600"/>
              </a:spcAft>
              <a:buFont typeface="Arial" panose="020B0604020202020204" pitchFamily="34" charset="0"/>
              <a:buChar char="•"/>
            </a:pP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654685" lvl="1" indent="-457200">
              <a:spcAft>
                <a:spcPts val="600"/>
              </a:spcAft>
              <a:buFont typeface="Arial" panose="020B0604020202020204" pitchFamily="34" charset="0"/>
              <a:buChar char="•"/>
            </a:pPr>
            <a:r>
              <a:rPr lang="en-US" alt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TOF</a:t>
            </a: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时间精度约</a:t>
            </a:r>
            <a:r>
              <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rPr>
              <a:t>20 </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sym typeface="+mn-ea"/>
              </a:rPr>
              <a:t>ps</a:t>
            </a:r>
            <a:endParaRPr lang="zh-CN" altLang="en-US" sz="2000" dirty="0"/>
          </a:p>
          <a:p>
            <a:pPr marL="654685" lvl="1" indent="-457200">
              <a:spcAft>
                <a:spcPts val="600"/>
              </a:spcAft>
              <a:buFont typeface="Arial" panose="020B0604020202020204" pitchFamily="34" charset="0"/>
              <a:buChar char="•"/>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p:cNvPicPr>
            <a:picLocks noChangeAspect="1"/>
          </p:cNvPicPr>
          <p:nvPr/>
        </p:nvPicPr>
        <p:blipFill>
          <a:blip r:embed="rId8"/>
          <a:stretch>
            <a:fillRect/>
          </a:stretch>
        </p:blipFill>
        <p:spPr>
          <a:xfrm>
            <a:off x="6463665" y="1121410"/>
            <a:ext cx="1786890" cy="23075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背景介绍</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时间测量技术</a:t>
            </a:r>
          </a:p>
        </p:txBody>
      </p:sp>
      <p:sp>
        <p:nvSpPr>
          <p:cNvPr id="10" name="矩形 9"/>
          <p:cNvSpPr/>
          <p:nvPr/>
        </p:nvSpPr>
        <p:spPr>
          <a:xfrm>
            <a:off x="1197827" y="4354085"/>
            <a:ext cx="6748348" cy="414922"/>
          </a:xfrm>
          <a:prstGeom prst="rect">
            <a:avLst/>
          </a:prstGeom>
        </p:spPr>
        <p:txBody>
          <a:bodyPr wrap="square">
            <a:spAutoFit/>
          </a:bodyPr>
          <a:lstStyle/>
          <a:p>
            <a:pPr algn="ctr">
              <a:lnSpc>
                <a:spcPct val="150000"/>
              </a:lnSpc>
              <a:spcAft>
                <a:spcPts val="1400"/>
              </a:spcAft>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基于甄别结合时间</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数字转换的时间测量技术路线</a:t>
            </a:r>
            <a:endParaRPr lang="en-US" altLang="zh-CN" sz="16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矩形 10"/>
          <p:cNvSpPr/>
          <p:nvPr/>
        </p:nvSpPr>
        <p:spPr>
          <a:xfrm>
            <a:off x="1198462" y="5307416"/>
            <a:ext cx="6748348" cy="675640"/>
          </a:xfrm>
          <a:prstGeom prst="rect">
            <a:avLst/>
          </a:prstGeom>
        </p:spPr>
        <p:txBody>
          <a:bodyPr wrap="square">
            <a:spAutoFit/>
          </a:bodyPr>
          <a:lstStyle/>
          <a:p>
            <a:pPr>
              <a:spcAft>
                <a:spcPts val="1400"/>
              </a:spcAft>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时间数字转换器（</a:t>
            </a:r>
            <a:r>
              <a:rPr lang="en-US" altLang="zh-CN" sz="2000" dirty="0" err="1">
                <a:latin typeface="Times New Roman" panose="02020603050405020304" pitchFamily="18" charset="0"/>
                <a:ea typeface="黑体" panose="02010609060101010101" pitchFamily="49" charset="-122"/>
                <a:cs typeface="Times New Roman" panose="02020603050405020304" pitchFamily="18" charset="0"/>
              </a:rPr>
              <a:t>TDC</a:t>
            </a:r>
            <a:r>
              <a:rPr lang="zh-CN" altLang="en-US" sz="2000" dirty="0" err="1">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err="1">
                <a:latin typeface="Times New Roman" panose="02020603050405020304" pitchFamily="18" charset="0"/>
                <a:ea typeface="黑体" panose="02010609060101010101" pitchFamily="49" charset="-122"/>
                <a:cs typeface="Times New Roman" panose="02020603050405020304" pitchFamily="18" charset="0"/>
              </a:rPr>
              <a:t>Time Digital Converter</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zh-CN" dirty="0"/>
              <a:t>为该技术路线的重要组成部分</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3" name="对象 2"/>
          <p:cNvGraphicFramePr>
            <a:graphicFrameLocks noChangeAspect="1"/>
          </p:cNvGraphicFramePr>
          <p:nvPr/>
        </p:nvGraphicFramePr>
        <p:xfrm>
          <a:off x="985521" y="2568257"/>
          <a:ext cx="7172960" cy="1721485"/>
        </p:xfrm>
        <a:graphic>
          <a:graphicData uri="http://schemas.openxmlformats.org/presentationml/2006/ole">
            <mc:AlternateContent xmlns:mc="http://schemas.openxmlformats.org/markup-compatibility/2006">
              <mc:Choice xmlns:v="urn:schemas-microsoft-com:vml" Requires="v">
                <p:oleObj name="Visio" r:id="rId3" imgW="2066925" imgH="501015" progId="Visio.Drawing.15">
                  <p:embed/>
                </p:oleObj>
              </mc:Choice>
              <mc:Fallback>
                <p:oleObj name="Visio" r:id="rId3" imgW="2066925" imgH="501015" progId="Visio.Drawing.15">
                  <p:embed/>
                  <p:pic>
                    <p:nvPicPr>
                      <p:cNvPr id="0" name="图片 53709"/>
                      <p:cNvPicPr/>
                      <p:nvPr/>
                    </p:nvPicPr>
                    <p:blipFill>
                      <a:blip r:embed="rId4"/>
                      <a:stretch>
                        <a:fillRect/>
                      </a:stretch>
                    </p:blipFill>
                    <p:spPr>
                      <a:xfrm>
                        <a:off x="985521" y="2568257"/>
                        <a:ext cx="7172960" cy="1721485"/>
                      </a:xfrm>
                      <a:prstGeom prst="rect">
                        <a:avLst/>
                      </a:prstGeom>
                    </p:spPr>
                  </p:pic>
                </p:oleObj>
              </mc:Fallback>
            </mc:AlternateContent>
          </a:graphicData>
        </a:graphic>
      </p:graphicFrame>
      <p:sp>
        <p:nvSpPr>
          <p:cNvPr id="8" name="矩形 7"/>
          <p:cNvSpPr/>
          <p:nvPr/>
        </p:nvSpPr>
        <p:spPr>
          <a:xfrm>
            <a:off x="997425" y="1256885"/>
            <a:ext cx="6748348" cy="1009650"/>
          </a:xfrm>
          <a:prstGeom prst="rect">
            <a:avLst/>
          </a:prstGeom>
        </p:spPr>
        <p:txBody>
          <a:bodyPr wrap="square">
            <a:spAutoFit/>
          </a:bodyPr>
          <a:lstStyle/>
          <a:p>
            <a:pPr marL="342900" indent="-342900">
              <a:spcAft>
                <a:spcPts val="1400"/>
              </a:spcAft>
              <a:buFont typeface="Arial" panose="020B0604020202020204" pitchFamily="34" charset="0"/>
              <a:buChar char="•"/>
            </a:pPr>
            <a:r>
              <a:rPr lang="zh-CN" altLang="en-US" sz="2800" dirty="0">
                <a:latin typeface="Times New Roman" panose="02020603050405020304" pitchFamily="18" charset="0"/>
                <a:ea typeface="黑体" panose="02010609060101010101" pitchFamily="49" charset="-122"/>
                <a:cs typeface="Times New Roman" panose="02020603050405020304" pitchFamily="18" charset="0"/>
              </a:rPr>
              <a:t>时间测量技术：</a:t>
            </a:r>
            <a:endParaRPr lang="en-US" altLang="zh-CN" sz="2800" dirty="0">
              <a:latin typeface="Times New Roman" panose="02020603050405020304" pitchFamily="18" charset="0"/>
              <a:ea typeface="黑体" panose="02010609060101010101" pitchFamily="49" charset="-122"/>
              <a:cs typeface="Times New Roman" panose="02020603050405020304" pitchFamily="18" charset="0"/>
            </a:endParaRPr>
          </a:p>
          <a:p>
            <a:pPr marL="800100" lvl="1" indent="-342900">
              <a:spcAft>
                <a:spcPts val="1400"/>
              </a:spcAft>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甄别结合时间</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数字转换</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背景介绍</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研究目标</a:t>
            </a:r>
          </a:p>
        </p:txBody>
      </p:sp>
      <p:sp>
        <p:nvSpPr>
          <p:cNvPr id="6" name="矩形 5"/>
          <p:cNvSpPr/>
          <p:nvPr/>
        </p:nvSpPr>
        <p:spPr>
          <a:xfrm>
            <a:off x="156719" y="4524124"/>
            <a:ext cx="8079808" cy="1558290"/>
          </a:xfrm>
          <a:prstGeom prst="rect">
            <a:avLst/>
          </a:prstGeom>
        </p:spPr>
        <p:txBody>
          <a:bodyPr wrap="square">
            <a:spAutoFit/>
          </a:bodyPr>
          <a:lstStyle/>
          <a:p>
            <a:pPr marL="654685" lvl="1" indent="-457200">
              <a:spcAft>
                <a:spcPts val="1400"/>
              </a:spcAft>
              <a:buFont typeface="+mj-ea"/>
              <a:buAutoNum type="circleNumDbPlain"/>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时间精度好于</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ps</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RMS</a:t>
            </a:r>
          </a:p>
          <a:p>
            <a:pPr marL="654685" lvl="1" indent="-457200">
              <a:spcAft>
                <a:spcPts val="1400"/>
              </a:spcAft>
              <a:buFont typeface="+mj-ea"/>
              <a:buAutoNum type="circleNumDbPlain"/>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多通道集成</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marL="654685" lvl="1" indent="-457200">
              <a:spcAft>
                <a:spcPts val="1400"/>
              </a:spcAft>
              <a:buFont typeface="+mj-ea"/>
              <a:buAutoNum type="circleNumDbPlain"/>
            </a:pP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文本框 8"/>
          <p:cNvSpPr txBox="1"/>
          <p:nvPr/>
        </p:nvSpPr>
        <p:spPr>
          <a:xfrm>
            <a:off x="470118" y="3639839"/>
            <a:ext cx="4386926" cy="646331"/>
          </a:xfrm>
          <a:prstGeom prst="rect">
            <a:avLst/>
          </a:prstGeom>
          <a:noFill/>
        </p:spPr>
        <p:txBody>
          <a:bodyPr wrap="square" rtlCol="0">
            <a:spAutoFit/>
          </a:bodyPr>
          <a:lstStyle/>
          <a:p>
            <a:pPr>
              <a:lnSpc>
                <a:spcPct val="150000"/>
              </a:lnSpc>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TDC ASIC</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研究目标</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矩形 10"/>
          <p:cNvSpPr/>
          <p:nvPr/>
        </p:nvSpPr>
        <p:spPr>
          <a:xfrm>
            <a:off x="311785" y="1198245"/>
            <a:ext cx="8442960" cy="2795905"/>
          </a:xfrm>
          <a:prstGeom prst="rect">
            <a:avLst/>
          </a:prstGeom>
        </p:spPr>
        <p:txBody>
          <a:bodyPr wrap="square">
            <a:noAutofit/>
          </a:bodyPr>
          <a:lstStyle/>
          <a:p>
            <a:pPr marL="654685" lvl="1" indent="-457200">
              <a:spcAft>
                <a:spcPts val="600"/>
              </a:spcAft>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随着粒子鉴别需求的提升和探测器技术的发展，未来最新一代的</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 TOF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系统需要达到约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 20 ps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的时间测量精度</a:t>
            </a:r>
          </a:p>
          <a:p>
            <a:pPr marL="654685" lvl="1" indent="-457200">
              <a:spcAft>
                <a:spcPts val="600"/>
              </a:spcAft>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高集成度，精度好于</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10 ps</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的</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TDC ASIC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是现在国内外正在研究的课题</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654685" lvl="1" indent="-457200">
              <a:spcAft>
                <a:spcPts val="600"/>
              </a:spcAft>
              <a:buFont typeface="Arial" panose="020B0604020202020204" pitchFamily="34" charset="0"/>
              <a:buChar cha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mn-ea"/>
              </a:rPr>
              <a:t>同时</a:t>
            </a:r>
            <a:r>
              <a:rPr lang="zh-CN" altLang="en-US"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医疗成像，自动驾驶，激光测距</a:t>
            </a:r>
            <a:r>
              <a:rPr lang="zh-CN" altLang="en-US"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等领域都有高精度</a:t>
            </a:r>
            <a:r>
              <a:rPr lang="en-US" altLang="zh-CN"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TDC</a:t>
            </a:r>
            <a:r>
              <a:rPr lang="zh-CN" altLang="en-US"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mn-ea"/>
              </a:rPr>
              <a:t>的应用需求</a:t>
            </a:r>
          </a:p>
          <a:p>
            <a:pPr marL="654685" lvl="1" indent="-457200">
              <a:spcAft>
                <a:spcPts val="600"/>
              </a:spcAft>
              <a:buFont typeface="Arial" panose="020B0604020202020204" pitchFamily="34" charset="0"/>
              <a:buChar char="•"/>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654685" lvl="1" indent="-457200">
              <a:spcAft>
                <a:spcPts val="600"/>
              </a:spcAft>
              <a:buFont typeface="Arial" panose="020B0604020202020204" pitchFamily="34" charset="0"/>
              <a:buChar char="•"/>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目录</a:t>
            </a:r>
          </a:p>
        </p:txBody>
      </p:sp>
      <p:sp>
        <p:nvSpPr>
          <p:cNvPr id="6" name="矩形 5"/>
          <p:cNvSpPr/>
          <p:nvPr/>
        </p:nvSpPr>
        <p:spPr>
          <a:xfrm>
            <a:off x="311944" y="1668259"/>
            <a:ext cx="8167037" cy="2353310"/>
          </a:xfrm>
          <a:prstGeom prst="rect">
            <a:avLst/>
          </a:prstGeom>
        </p:spPr>
        <p:txBody>
          <a:bodyPr wrap="square">
            <a:spAutoFit/>
          </a:bodyPr>
          <a:lstStyle/>
          <a:p>
            <a:pPr marL="457200" lvl="0" indent="-457200">
              <a:spcAft>
                <a:spcPts val="1400"/>
              </a:spcAft>
              <a:buFont typeface="Wingdings" panose="05000000000000000000" pitchFamily="2" charset="2"/>
              <a:buChar char="Ø"/>
            </a:pPr>
            <a:r>
              <a:rPr lang="zh-CN" altLang="en-US" sz="2800" b="1" dirty="0">
                <a:solidFill>
                  <a:srgbClr val="000000"/>
                </a:solidFill>
                <a:latin typeface="微软雅黑" panose="020B0503020204020204" pitchFamily="34" charset="-122"/>
                <a:ea typeface="微软雅黑" panose="020B0503020204020204" pitchFamily="34" charset="-122"/>
              </a:rPr>
              <a:t>背景介绍</a:t>
            </a:r>
            <a:endParaRPr lang="en-US" altLang="zh-CN" sz="2800" b="1" dirty="0">
              <a:solidFill>
                <a:srgbClr val="000000"/>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zh-CN" altLang="en-US" sz="2800" b="1" dirty="0">
                <a:solidFill>
                  <a:srgbClr val="0000CC"/>
                </a:solidFill>
                <a:latin typeface="微软雅黑" panose="020B0503020204020204" pitchFamily="34" charset="-122"/>
                <a:ea typeface="微软雅黑" panose="020B0503020204020204" pitchFamily="34" charset="-122"/>
              </a:rPr>
              <a:t>基于无源内插结构的</a:t>
            </a:r>
            <a:r>
              <a:rPr lang="en-US" altLang="zh-CN" sz="2800" b="1" dirty="0">
                <a:solidFill>
                  <a:srgbClr val="0000CC"/>
                </a:solidFill>
                <a:latin typeface="微软雅黑" panose="020B0503020204020204" pitchFamily="34" charset="-122"/>
                <a:ea typeface="微软雅黑" panose="020B0503020204020204" pitchFamily="34" charset="-122"/>
              </a:rPr>
              <a:t>TDC ASIC</a:t>
            </a:r>
            <a:r>
              <a:rPr lang="zh-CN" altLang="en-US" sz="2800" b="1" dirty="0">
                <a:solidFill>
                  <a:srgbClr val="0000CC"/>
                </a:solidFill>
                <a:latin typeface="微软雅黑" panose="020B0503020204020204" pitchFamily="34" charset="-122"/>
                <a:ea typeface="微软雅黑" panose="020B0503020204020204" pitchFamily="34" charset="-122"/>
              </a:rPr>
              <a:t>设计</a:t>
            </a:r>
          </a:p>
          <a:p>
            <a:pPr marL="457200" lvl="0" indent="-457200">
              <a:spcAft>
                <a:spcPts val="1400"/>
              </a:spcAft>
              <a:buFont typeface="Wingdings" panose="05000000000000000000" pitchFamily="2" charset="2"/>
              <a:buChar char="Ø"/>
            </a:pPr>
            <a:r>
              <a:rPr lang="en-US" altLang="zh-CN" sz="2800" b="1" dirty="0">
                <a:solidFill>
                  <a:srgbClr val="000000"/>
                </a:solidFill>
                <a:latin typeface="微软雅黑" panose="020B0503020204020204" pitchFamily="34" charset="-122"/>
                <a:ea typeface="微软雅黑" panose="020B0503020204020204" pitchFamily="34" charset="-122"/>
              </a:rPr>
              <a:t>ASIC</a:t>
            </a:r>
            <a:r>
              <a:rPr lang="zh-CN" altLang="en-US" sz="2800" b="1" dirty="0">
                <a:solidFill>
                  <a:srgbClr val="000000"/>
                </a:solidFill>
                <a:latin typeface="微软雅黑" panose="020B0503020204020204" pitchFamily="34" charset="-122"/>
                <a:ea typeface="微软雅黑" panose="020B0503020204020204" pitchFamily="34" charset="-122"/>
              </a:rPr>
              <a:t>的性能评估</a:t>
            </a:r>
            <a:endParaRPr lang="en-US" altLang="zh-CN" sz="2800" b="1" dirty="0">
              <a:solidFill>
                <a:srgbClr val="000000"/>
              </a:solidFill>
              <a:latin typeface="微软雅黑" panose="020B0503020204020204" pitchFamily="34" charset="-122"/>
              <a:ea typeface="微软雅黑" panose="020B0503020204020204" pitchFamily="34" charset="-122"/>
            </a:endParaRPr>
          </a:p>
          <a:p>
            <a:pPr marL="457200" lvl="0" indent="-457200">
              <a:spcAft>
                <a:spcPts val="1400"/>
              </a:spcAft>
              <a:buFont typeface="Wingdings" panose="05000000000000000000" pitchFamily="2" charset="2"/>
              <a:buChar char="Ø"/>
            </a:pPr>
            <a:r>
              <a:rPr lang="zh-CN" altLang="en-US" sz="2800" b="1" dirty="0">
                <a:solidFill>
                  <a:srgbClr val="000000"/>
                </a:solidFill>
                <a:latin typeface="微软雅黑" panose="020B0503020204020204" pitchFamily="34" charset="-122"/>
                <a:ea typeface="微软雅黑" panose="020B0503020204020204" pitchFamily="34" charset="-122"/>
              </a:rPr>
              <a:t>总结与展望</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常见的</a:t>
            </a:r>
            <a:r>
              <a:rPr lang="en-US" dirty="0">
                <a:latin typeface="微软雅黑" panose="020B0503020204020204" pitchFamily="34" charset="-122"/>
                <a:ea typeface="微软雅黑" panose="020B0503020204020204" pitchFamily="34" charset="-122"/>
              </a:rPr>
              <a:t>TDC ASIC</a:t>
            </a:r>
            <a:r>
              <a:rPr lang="zh-CN" altLang="en-US" dirty="0">
                <a:latin typeface="微软雅黑" panose="020B0503020204020204" pitchFamily="34" charset="-122"/>
                <a:ea typeface="微软雅黑" panose="020B0503020204020204" pitchFamily="34" charset="-122"/>
              </a:rPr>
              <a:t>结构</a:t>
            </a:r>
          </a:p>
        </p:txBody>
      </p:sp>
      <p:sp>
        <p:nvSpPr>
          <p:cNvPr id="25" name="矩形 24"/>
          <p:cNvSpPr/>
          <p:nvPr/>
        </p:nvSpPr>
        <p:spPr>
          <a:xfrm>
            <a:off x="-210126" y="3048005"/>
            <a:ext cx="5038496" cy="460375"/>
          </a:xfrm>
          <a:prstGeom prst="rect">
            <a:avLst/>
          </a:prstGeom>
        </p:spPr>
        <p:txBody>
          <a:bodyPr wrap="square">
            <a:spAutoFit/>
          </a:bodyPr>
          <a:lstStyle/>
          <a:p>
            <a:pPr algn="ctr">
              <a:lnSpc>
                <a:spcPct val="150000"/>
              </a:lnSpc>
              <a:spcAft>
                <a:spcPts val="1400"/>
              </a:spcAft>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延迟链型</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TDC</a:t>
            </a:r>
          </a:p>
        </p:txBody>
      </p:sp>
      <p:graphicFrame>
        <p:nvGraphicFramePr>
          <p:cNvPr id="2" name="对象 1"/>
          <p:cNvGraphicFramePr>
            <a:graphicFrameLocks noChangeAspect="1"/>
          </p:cNvGraphicFramePr>
          <p:nvPr/>
        </p:nvGraphicFramePr>
        <p:xfrm>
          <a:off x="708660" y="3429635"/>
          <a:ext cx="3457575" cy="1434465"/>
        </p:xfrm>
        <a:graphic>
          <a:graphicData uri="http://schemas.openxmlformats.org/presentationml/2006/ole">
            <mc:AlternateContent xmlns:mc="http://schemas.openxmlformats.org/markup-compatibility/2006">
              <mc:Choice xmlns:v="urn:schemas-microsoft-com:vml" Requires="v">
                <p:oleObj name="Visio" r:id="rId5" imgW="2728595" imgH="1133475" progId="Visio.Drawing.15">
                  <p:embed/>
                </p:oleObj>
              </mc:Choice>
              <mc:Fallback>
                <p:oleObj name="Visio" r:id="rId5" imgW="2728595" imgH="1133475" progId="Visio.Drawing.15">
                  <p:embed/>
                  <p:pic>
                    <p:nvPicPr>
                      <p:cNvPr id="0" name="Object 1186"/>
                      <p:cNvPicPr>
                        <a:picLocks noChangeAspect="1" noChangeArrowheads="1"/>
                      </p:cNvPicPr>
                      <p:nvPr/>
                    </p:nvPicPr>
                    <p:blipFill>
                      <a:blip r:embed="rId6"/>
                      <a:srcRect/>
                      <a:stretch>
                        <a:fillRect/>
                      </a:stretch>
                    </p:blipFill>
                    <p:spPr bwMode="auto">
                      <a:xfrm>
                        <a:off x="708660" y="3429635"/>
                        <a:ext cx="3457575" cy="1434465"/>
                      </a:xfrm>
                      <a:prstGeom prst="rect">
                        <a:avLst/>
                      </a:prstGeom>
                      <a:noFill/>
                    </p:spPr>
                  </p:pic>
                </p:oleObj>
              </mc:Fallback>
            </mc:AlternateContent>
          </a:graphicData>
        </a:graphic>
      </p:graphicFrame>
      <p:sp>
        <p:nvSpPr>
          <p:cNvPr id="15" name="文本框 14"/>
          <p:cNvSpPr txBox="1"/>
          <p:nvPr>
            <p:custDataLst>
              <p:tags r:id="rId1"/>
            </p:custDataLst>
          </p:nvPr>
        </p:nvSpPr>
        <p:spPr>
          <a:xfrm>
            <a:off x="4712495" y="950487"/>
            <a:ext cx="5815586" cy="119888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延迟链型</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TDC</a:t>
            </a:r>
          </a:p>
          <a:p>
            <a:pPr marL="342900" indent="-342900">
              <a:lnSpc>
                <a:spcPct val="150000"/>
              </a:lnSpc>
              <a:buFont typeface="Wingdings" panose="05000000000000000000" pitchFamily="2" charset="2"/>
              <a:buChar char="Ø"/>
            </a:pPr>
            <a:endPar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矩形 15"/>
          <p:cNvSpPr/>
          <p:nvPr/>
        </p:nvSpPr>
        <p:spPr>
          <a:xfrm>
            <a:off x="4973479" y="1569772"/>
            <a:ext cx="4170604" cy="1168400"/>
          </a:xfrm>
          <a:prstGeom prst="rect">
            <a:avLst/>
          </a:prstGeom>
        </p:spPr>
        <p:txBody>
          <a:bodyPr wrap="square">
            <a:spAutoFit/>
          </a:bodyPr>
          <a:lstStyle/>
          <a:p>
            <a:pPr marL="654685" lvl="1" indent="-457200">
              <a:spcAft>
                <a:spcPts val="600"/>
              </a:spcAft>
              <a:buFont typeface="Arial" panose="020B0604020202020204" pitchFamily="34" charset="0"/>
              <a:buChar char="•"/>
            </a:pPr>
            <a:r>
              <a:rPr lang="zh-CN" altLang="en-US" sz="2000" dirty="0">
                <a:latin typeface="黑体" panose="02010609060101010101" pitchFamily="49" charset="-122"/>
                <a:ea typeface="黑体" panose="02010609060101010101" pitchFamily="49" charset="-122"/>
                <a:sym typeface="+mn-ea"/>
              </a:rPr>
              <a:t>结构简单</a:t>
            </a:r>
          </a:p>
          <a:p>
            <a:pPr marL="654685" lvl="1" indent="-457200">
              <a:spcAft>
                <a:spcPts val="600"/>
              </a:spcAft>
              <a:buFont typeface="Arial" panose="020B0604020202020204" pitchFamily="34" charset="0"/>
              <a:buChar char="•"/>
            </a:pPr>
            <a:r>
              <a:rPr lang="zh-CN" altLang="en-US" sz="2000" dirty="0">
                <a:latin typeface="黑体" panose="02010609060101010101" pitchFamily="49" charset="-122"/>
                <a:ea typeface="黑体" panose="02010609060101010101" pitchFamily="49" charset="-122"/>
                <a:sym typeface="+mn-ea"/>
              </a:rPr>
              <a:t>精度受制于工艺最小延时</a:t>
            </a:r>
            <a:endParaRPr lang="zh-CN" altLang="en-US" sz="2000" dirty="0">
              <a:latin typeface="黑体" panose="02010609060101010101" pitchFamily="49" charset="-122"/>
              <a:ea typeface="黑体" panose="02010609060101010101" pitchFamily="49" charset="-122"/>
            </a:endParaRPr>
          </a:p>
          <a:p>
            <a:pPr marL="654685" lvl="1" indent="-457200">
              <a:spcAft>
                <a:spcPts val="600"/>
              </a:spcAft>
              <a:buFont typeface="Arial" panose="020B0604020202020204" pitchFamily="34" charset="0"/>
              <a:buChar char="•"/>
            </a:pP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8" name="文本框 17"/>
          <p:cNvSpPr txBox="1"/>
          <p:nvPr>
            <p:custDataLst>
              <p:tags r:id="rId2"/>
            </p:custDataLst>
          </p:nvPr>
        </p:nvSpPr>
        <p:spPr>
          <a:xfrm>
            <a:off x="4758215" y="3205372"/>
            <a:ext cx="5815586" cy="6451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游标型</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TDC</a:t>
            </a:r>
          </a:p>
        </p:txBody>
      </p:sp>
      <p:sp>
        <p:nvSpPr>
          <p:cNvPr id="19" name="矩形 18"/>
          <p:cNvSpPr/>
          <p:nvPr/>
        </p:nvSpPr>
        <p:spPr>
          <a:xfrm>
            <a:off x="4946650" y="3976370"/>
            <a:ext cx="4197985" cy="1861185"/>
          </a:xfrm>
          <a:prstGeom prst="rect">
            <a:avLst/>
          </a:prstGeom>
        </p:spPr>
        <p:txBody>
          <a:bodyPr wrap="square">
            <a:spAutoFit/>
          </a:bodyPr>
          <a:lstStyle/>
          <a:p>
            <a:pPr marL="654685" lvl="1" indent="-457200">
              <a:spcAft>
                <a:spcPts val="600"/>
              </a:spcAft>
              <a:buFont typeface="Arial" panose="020B0604020202020204" pitchFamily="34" charset="0"/>
              <a:buChar char="•"/>
            </a:pPr>
            <a:r>
              <a:rPr lang="zh-CN" altLang="en-US" sz="2000">
                <a:latin typeface="黑体" panose="02010609060101010101" pitchFamily="49" charset="-122"/>
                <a:ea typeface="黑体" panose="02010609060101010101" pitchFamily="49" charset="-122"/>
                <a:cs typeface="黑体" panose="02010609060101010101" pitchFamily="49" charset="-122"/>
                <a:sym typeface="+mn-ea"/>
              </a:rPr>
              <a:t>精度突破工艺最小延时</a:t>
            </a:r>
          </a:p>
          <a:p>
            <a:pPr marL="654685" lvl="1" indent="-457200" algn="l">
              <a:spcAft>
                <a:spcPts val="600"/>
              </a:spcAft>
              <a:buFont typeface="Arial" panose="020B0604020202020204" pitchFamily="34" charset="0"/>
              <a:buChar char="•"/>
            </a:pPr>
            <a:r>
              <a:rPr lang="zh-CN" altLang="en-US" sz="2000">
                <a:latin typeface="Times New Roman" panose="02020603050405020304" pitchFamily="18" charset="0"/>
                <a:ea typeface="黑体" panose="02010609060101010101" pitchFamily="49" charset="-122"/>
                <a:cs typeface="Times New Roman" panose="02020603050405020304" pitchFamily="18" charset="0"/>
                <a:sym typeface="+mn-ea"/>
              </a:rPr>
              <a:t>随</a:t>
            </a:r>
            <a:r>
              <a:rPr lang="en-US" altLang="zh-CN" sz="2000">
                <a:latin typeface="Times New Roman" panose="02020603050405020304" pitchFamily="18" charset="0"/>
                <a:ea typeface="黑体" panose="02010609060101010101" pitchFamily="49" charset="-122"/>
                <a:cs typeface="Times New Roman" panose="02020603050405020304" pitchFamily="18" charset="0"/>
                <a:sym typeface="+mn-ea"/>
              </a:rPr>
              <a:t>bin size</a:t>
            </a:r>
            <a:r>
              <a:rPr lang="zh-CN" altLang="en-US" sz="2000">
                <a:latin typeface="Times New Roman" panose="02020603050405020304" pitchFamily="18" charset="0"/>
                <a:ea typeface="黑体" panose="02010609060101010101" pitchFamily="49" charset="-122"/>
                <a:cs typeface="Times New Roman" panose="02020603050405020304" pitchFamily="18" charset="0"/>
                <a:sym typeface="+mn-ea"/>
              </a:rPr>
              <a:t>减小，</a:t>
            </a:r>
            <a:r>
              <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非线性恶化，量化失去单调性</a:t>
            </a:r>
            <a:endParaRPr lang="en-US" altLang="zh-CN"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654685" lvl="1" indent="-457200">
              <a:spcAft>
                <a:spcPts val="600"/>
              </a:spcAft>
              <a:buFont typeface="Arial" panose="020B0604020202020204" pitchFamily="34" charset="0"/>
              <a:buChar char="•"/>
            </a:pPr>
            <a:endParaRPr lang="zh-CN" altLang="en-US" sz="2000"/>
          </a:p>
          <a:p>
            <a:pPr marL="654685" lvl="1" indent="-457200">
              <a:spcAft>
                <a:spcPts val="600"/>
              </a:spcAft>
              <a:buFont typeface="Arial" panose="020B0604020202020204" pitchFamily="34" charset="0"/>
              <a:buChar char="•"/>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矩形 21"/>
          <p:cNvSpPr/>
          <p:nvPr/>
        </p:nvSpPr>
        <p:spPr>
          <a:xfrm>
            <a:off x="-210126" y="5759455"/>
            <a:ext cx="5038496" cy="460375"/>
          </a:xfrm>
          <a:prstGeom prst="rect">
            <a:avLst/>
          </a:prstGeom>
        </p:spPr>
        <p:txBody>
          <a:bodyPr wrap="square">
            <a:spAutoFit/>
          </a:bodyPr>
          <a:lstStyle/>
          <a:p>
            <a:pPr algn="ctr">
              <a:lnSpc>
                <a:spcPct val="150000"/>
              </a:lnSpc>
              <a:spcAft>
                <a:spcPts val="1400"/>
              </a:spcAft>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游标型</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TDC</a:t>
            </a:r>
          </a:p>
        </p:txBody>
      </p:sp>
      <p:graphicFrame>
        <p:nvGraphicFramePr>
          <p:cNvPr id="27" name="对象 26"/>
          <p:cNvGraphicFramePr/>
          <p:nvPr/>
        </p:nvGraphicFramePr>
        <p:xfrm>
          <a:off x="311785" y="2215515"/>
          <a:ext cx="3977640" cy="883285"/>
        </p:xfrm>
        <a:graphic>
          <a:graphicData uri="http://schemas.openxmlformats.org/presentationml/2006/ole">
            <mc:AlternateContent xmlns:mc="http://schemas.openxmlformats.org/markup-compatibility/2006">
              <mc:Choice xmlns:v="urn:schemas-microsoft-com:vml" Requires="v">
                <p:oleObj r:id="rId7" imgW="4586605" imgH="1230630" progId="Visio.Drawing.15">
                  <p:embed/>
                </p:oleObj>
              </mc:Choice>
              <mc:Fallback>
                <p:oleObj r:id="rId7" imgW="4586605" imgH="1230630" progId="Visio.Drawing.15">
                  <p:embed/>
                  <p:pic>
                    <p:nvPicPr>
                      <p:cNvPr id="0" name="图片 27"/>
                      <p:cNvPicPr/>
                      <p:nvPr/>
                    </p:nvPicPr>
                    <p:blipFill>
                      <a:blip r:embed="rId8"/>
                      <a:stretch>
                        <a:fillRect/>
                      </a:stretch>
                    </p:blipFill>
                    <p:spPr>
                      <a:xfrm>
                        <a:off x="311785" y="2215515"/>
                        <a:ext cx="3977640" cy="883285"/>
                      </a:xfrm>
                      <a:prstGeom prst="rect">
                        <a:avLst/>
                      </a:prstGeom>
                    </p:spPr>
                  </p:pic>
                </p:oleObj>
              </mc:Fallback>
            </mc:AlternateContent>
          </a:graphicData>
        </a:graphic>
      </p:graphicFrame>
      <p:graphicFrame>
        <p:nvGraphicFramePr>
          <p:cNvPr id="29" name="对象 28"/>
          <p:cNvGraphicFramePr/>
          <p:nvPr/>
        </p:nvGraphicFramePr>
        <p:xfrm>
          <a:off x="497205" y="1000760"/>
          <a:ext cx="3542665" cy="1040765"/>
        </p:xfrm>
        <a:graphic>
          <a:graphicData uri="http://schemas.openxmlformats.org/presentationml/2006/ole">
            <mc:AlternateContent xmlns:mc="http://schemas.openxmlformats.org/markup-compatibility/2006">
              <mc:Choice xmlns:v="urn:schemas-microsoft-com:vml" Requires="v">
                <p:oleObj r:id="rId9" imgW="2733675" imgH="821690" progId="Visio.Drawing.15">
                  <p:embed/>
                </p:oleObj>
              </mc:Choice>
              <mc:Fallback>
                <p:oleObj r:id="rId9" imgW="2733675" imgH="821690" progId="Visio.Drawing.15">
                  <p:embed/>
                  <p:pic>
                    <p:nvPicPr>
                      <p:cNvPr id="0" name="图片 29"/>
                      <p:cNvPicPr/>
                      <p:nvPr/>
                    </p:nvPicPr>
                    <p:blipFill>
                      <a:blip r:embed="rId10"/>
                      <a:stretch>
                        <a:fillRect/>
                      </a:stretch>
                    </p:blipFill>
                    <p:spPr>
                      <a:xfrm>
                        <a:off x="497205" y="1000760"/>
                        <a:ext cx="3542665" cy="1040765"/>
                      </a:xfrm>
                      <a:prstGeom prst="rect">
                        <a:avLst/>
                      </a:prstGeom>
                    </p:spPr>
                  </p:pic>
                </p:oleObj>
              </mc:Fallback>
            </mc:AlternateContent>
          </a:graphicData>
        </a:graphic>
      </p:graphicFrame>
      <p:graphicFrame>
        <p:nvGraphicFramePr>
          <p:cNvPr id="31" name="对象 30"/>
          <p:cNvGraphicFramePr/>
          <p:nvPr/>
        </p:nvGraphicFramePr>
        <p:xfrm>
          <a:off x="624205" y="4864100"/>
          <a:ext cx="3753485" cy="973455"/>
        </p:xfrm>
        <a:graphic>
          <a:graphicData uri="http://schemas.openxmlformats.org/presentationml/2006/ole">
            <mc:AlternateContent xmlns:mc="http://schemas.openxmlformats.org/markup-compatibility/2006">
              <mc:Choice xmlns:v="urn:schemas-microsoft-com:vml" Requires="v">
                <p:oleObj r:id="rId11" imgW="4586605" imgH="1250315" progId="Visio.Drawing.15">
                  <p:embed/>
                </p:oleObj>
              </mc:Choice>
              <mc:Fallback>
                <p:oleObj r:id="rId11" imgW="4586605" imgH="1250315" progId="Visio.Drawing.15">
                  <p:embed/>
                  <p:pic>
                    <p:nvPicPr>
                      <p:cNvPr id="0" name="图片 31"/>
                      <p:cNvPicPr/>
                      <p:nvPr/>
                    </p:nvPicPr>
                    <p:blipFill>
                      <a:blip r:embed="rId12"/>
                      <a:stretch>
                        <a:fillRect/>
                      </a:stretch>
                    </p:blipFill>
                    <p:spPr>
                      <a:xfrm>
                        <a:off x="624205" y="4864100"/>
                        <a:ext cx="3753485" cy="973455"/>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无源内插基本原理</a:t>
            </a:r>
          </a:p>
        </p:txBody>
      </p:sp>
      <p:sp>
        <p:nvSpPr>
          <p:cNvPr id="25" name="矩形 24"/>
          <p:cNvSpPr/>
          <p:nvPr/>
        </p:nvSpPr>
        <p:spPr>
          <a:xfrm>
            <a:off x="-182186" y="5396870"/>
            <a:ext cx="5038496" cy="506730"/>
          </a:xfrm>
          <a:prstGeom prst="rect">
            <a:avLst/>
          </a:prstGeom>
        </p:spPr>
        <p:txBody>
          <a:bodyPr wrap="square">
            <a:spAutoFit/>
          </a:bodyPr>
          <a:lstStyle/>
          <a:p>
            <a:pPr algn="ctr">
              <a:lnSpc>
                <a:spcPct val="150000"/>
              </a:lnSpc>
              <a:spcAft>
                <a:spcPts val="1400"/>
              </a:spcAft>
            </a:pPr>
            <a:r>
              <a:rPr lang="zh-CN" altLang="en-US" dirty="0">
                <a:latin typeface="Times New Roman" panose="02020603050405020304" pitchFamily="18" charset="0"/>
                <a:ea typeface="黑体" panose="02010609060101010101" pitchFamily="49" charset="-122"/>
                <a:cs typeface="Times New Roman" panose="02020603050405020304" pitchFamily="18" charset="0"/>
              </a:rPr>
              <a:t>无源内插基本原理示意图</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10" name="对象 9"/>
          <p:cNvGraphicFramePr/>
          <p:nvPr/>
        </p:nvGraphicFramePr>
        <p:xfrm>
          <a:off x="605790" y="2893060"/>
          <a:ext cx="4138930" cy="2555240"/>
        </p:xfrm>
        <a:graphic>
          <a:graphicData uri="http://schemas.openxmlformats.org/presentationml/2006/ole">
            <mc:AlternateContent xmlns:mc="http://schemas.openxmlformats.org/markup-compatibility/2006">
              <mc:Choice xmlns:v="urn:schemas-microsoft-com:vml" Requires="v">
                <p:oleObj r:id="rId3" imgW="3564890" imgH="2183765" progId="Visio.Drawing.15">
                  <p:embed/>
                </p:oleObj>
              </mc:Choice>
              <mc:Fallback>
                <p:oleObj r:id="rId3" imgW="3564890" imgH="2183765" progId="Visio.Drawing.15">
                  <p:embed/>
                  <p:pic>
                    <p:nvPicPr>
                      <p:cNvPr id="0" name="图片 10"/>
                      <p:cNvPicPr/>
                      <p:nvPr/>
                    </p:nvPicPr>
                    <p:blipFill>
                      <a:blip r:embed="rId4"/>
                      <a:stretch>
                        <a:fillRect/>
                      </a:stretch>
                    </p:blipFill>
                    <p:spPr>
                      <a:xfrm>
                        <a:off x="605790" y="2893060"/>
                        <a:ext cx="4138930" cy="2555240"/>
                      </a:xfrm>
                      <a:prstGeom prst="rect">
                        <a:avLst/>
                      </a:prstGeom>
                    </p:spPr>
                  </p:pic>
                </p:oleObj>
              </mc:Fallback>
            </mc:AlternateContent>
          </a:graphicData>
        </a:graphic>
      </p:graphicFrame>
      <p:sp>
        <p:nvSpPr>
          <p:cNvPr id="17" name="文本框 16"/>
          <p:cNvSpPr txBox="1"/>
          <p:nvPr/>
        </p:nvSpPr>
        <p:spPr>
          <a:xfrm>
            <a:off x="5121275" y="862965"/>
            <a:ext cx="3644900" cy="3112770"/>
          </a:xfrm>
          <a:prstGeom prst="rect">
            <a:avLst/>
          </a:prstGeom>
          <a:noFill/>
        </p:spPr>
        <p:txBody>
          <a:bodyPr wrap="square" rtlCol="0">
            <a:noAutofit/>
          </a:bodyPr>
          <a:lstStyle/>
          <a:p>
            <a:pPr marL="285750" indent="-285750">
              <a:buFont typeface="Arial" panose="020B0604020202020204" pitchFamily="34" charset="0"/>
              <a:buChar char="•"/>
            </a:pPr>
            <a:endPar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该结构利用电阻分压的原理，通过无源电阻在一条延迟链上内插实现高精度时间分相的结构。</a:t>
            </a:r>
            <a:endPar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buFont typeface="Arial" panose="020B0604020202020204" pitchFamily="34" charset="0"/>
              <a:buChar char="•"/>
            </a:pP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无源内插结构的优势在于实现较小的</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bin size</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的同时可以保证量化的单调性</a:t>
            </a:r>
          </a:p>
          <a:p>
            <a:pPr marL="285750" lvl="0" indent="-285750">
              <a:buFont typeface="Arial" panose="020B0604020202020204" pitchFamily="34" charset="0"/>
              <a:buChar char="•"/>
            </a:pPr>
            <a:endPar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buFont typeface="Arial" panose="020B0604020202020204" pitchFamily="34" charset="0"/>
              <a:buChar char="•"/>
            </a:pP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delay</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为延迟单元延时，</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rise</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为上升沿时间，内插级数</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N</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需满足</a:t>
            </a:r>
          </a:p>
          <a:p>
            <a:pPr marL="285750" lvl="0" indent="-285750">
              <a:buFont typeface="Arial" panose="020B0604020202020204" pitchFamily="34" charset="0"/>
              <a:buChar char="•"/>
            </a:pPr>
            <a:endParaRPr lang="en-US" altLang="zh-CN" dirty="0"/>
          </a:p>
          <a:p>
            <a:pPr marL="742950" lvl="1" indent="-285750">
              <a:buFont typeface="Arial" panose="020B0604020202020204" pitchFamily="34" charset="0"/>
              <a:buChar char="•"/>
            </a:pPr>
            <a:endParaRPr lang="en-US" altLang="zh-CN" dirty="0"/>
          </a:p>
        </p:txBody>
      </p:sp>
      <p:graphicFrame>
        <p:nvGraphicFramePr>
          <p:cNvPr id="6" name="对象 5"/>
          <p:cNvGraphicFramePr/>
          <p:nvPr/>
        </p:nvGraphicFramePr>
        <p:xfrm>
          <a:off x="311785" y="1179830"/>
          <a:ext cx="4043680" cy="1475105"/>
        </p:xfrm>
        <a:graphic>
          <a:graphicData uri="http://schemas.openxmlformats.org/presentationml/2006/ole">
            <mc:AlternateContent xmlns:mc="http://schemas.openxmlformats.org/markup-compatibility/2006">
              <mc:Choice xmlns:v="urn:schemas-microsoft-com:vml" Requires="v">
                <p:oleObj r:id="rId5" imgW="2991485" imgH="1094105" progId="Visio.Drawing.15">
                  <p:embed/>
                </p:oleObj>
              </mc:Choice>
              <mc:Fallback>
                <p:oleObj r:id="rId5" imgW="2991485" imgH="1094105" progId="Visio.Drawing.15">
                  <p:embed/>
                  <p:pic>
                    <p:nvPicPr>
                      <p:cNvPr id="0" name="图片 22"/>
                      <p:cNvPicPr/>
                      <p:nvPr/>
                    </p:nvPicPr>
                    <p:blipFill>
                      <a:blip r:embed="rId6"/>
                      <a:stretch>
                        <a:fillRect/>
                      </a:stretch>
                    </p:blipFill>
                    <p:spPr>
                      <a:xfrm>
                        <a:off x="311785" y="1179830"/>
                        <a:ext cx="4043680" cy="1475105"/>
                      </a:xfrm>
                      <a:prstGeom prst="rect">
                        <a:avLst/>
                      </a:prstGeom>
                      <a:noFill/>
                      <a:ln w="38100">
                        <a:noFill/>
                        <a:miter/>
                      </a:ln>
                    </p:spPr>
                  </p:pic>
                </p:oleObj>
              </mc:Fallback>
            </mc:AlternateContent>
          </a:graphicData>
        </a:graphic>
      </p:graphicFrame>
      <p:pic>
        <p:nvPicPr>
          <p:cNvPr id="4" name="图片 3"/>
          <p:cNvPicPr/>
          <p:nvPr/>
        </p:nvPicPr>
        <p:blipFill>
          <a:blip r:embed="rId7"/>
          <a:stretch>
            <a:fillRect/>
          </a:stretch>
        </p:blipFill>
        <p:spPr>
          <a:xfrm>
            <a:off x="5558790" y="3975100"/>
            <a:ext cx="2305050" cy="749300"/>
          </a:xfrm>
          <a:prstGeom prst="rect">
            <a:avLst/>
          </a:prstGeom>
        </p:spPr>
      </p:pic>
      <p:sp>
        <p:nvSpPr>
          <p:cNvPr id="8" name="文本框 7"/>
          <p:cNvSpPr txBox="1"/>
          <p:nvPr/>
        </p:nvSpPr>
        <p:spPr>
          <a:xfrm>
            <a:off x="5187315" y="4666615"/>
            <a:ext cx="3644900" cy="1407795"/>
          </a:xfrm>
          <a:prstGeom prst="rect">
            <a:avLst/>
          </a:prstGeom>
          <a:noFill/>
        </p:spPr>
        <p:txBody>
          <a:bodyPr wrap="square" rtlCol="0">
            <a:noAutofit/>
          </a:bodyPr>
          <a:lstStyle/>
          <a:p>
            <a:pPr indent="0">
              <a:buFont typeface="Arial" panose="020B0604020202020204" pitchFamily="34" charset="0"/>
              <a:buNone/>
            </a:pPr>
            <a:endParaRPr lang="zh-CN" altLang="en-US" dirty="0">
              <a:latin typeface="宋体" panose="02010600030101010101" pitchFamily="2" charset="-122"/>
              <a:ea typeface="宋体" panose="02010600030101010101" pitchFamily="2" charset="-122"/>
              <a:sym typeface="+mn-ea"/>
            </a:endParaRPr>
          </a:p>
          <a:p>
            <a:pPr marL="285750" indent="-285750">
              <a:buFont typeface="Arial" panose="020B0604020202020204" pitchFamily="34" charset="0"/>
              <a:buChar char="•"/>
            </a:pPr>
            <a:r>
              <a:rPr lang="zh-CN" altLang="en-US" dirty="0"/>
              <a:t>延迟单元的延时值越小，内插级数越小，同时线性度越好</a:t>
            </a:r>
          </a:p>
          <a:p>
            <a:pPr marL="285750" indent="-285750">
              <a:buFont typeface="Arial" panose="020B0604020202020204" pitchFamily="34" charset="0"/>
              <a:buChar char="•"/>
            </a:pPr>
            <a:endParaRPr lang="en-US" altLang="zh-CN" dirty="0"/>
          </a:p>
          <a:p>
            <a:pPr marL="742950" lvl="1" indent="-285750">
              <a:buFont typeface="Arial" panose="020B0604020202020204" pitchFamily="34" charset="0"/>
              <a:buChar char="•"/>
            </a:pPr>
            <a:endParaRPr lang="en-US" altLang="zh-CN"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170*131"/>
  <p:tag name="TABLE_ENDDRAG_RECT" val="337*327*170*131"/>
</p:tagLst>
</file>

<file path=ppt/tags/tag8.xml><?xml version="1.0" encoding="utf-8"?>
<p:tagLst xmlns:a="http://schemas.openxmlformats.org/drawingml/2006/main" xmlns:r="http://schemas.openxmlformats.org/officeDocument/2006/relationships" xmlns:p="http://schemas.openxmlformats.org/presentationml/2006/main">
  <p:tag name="TABLE_ENDDRAG_ORIGIN_RECT" val="298*234"/>
  <p:tag name="TABLE_ENDDRAG_RECT" val="381*246*298*234"/>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428.8711023622047,&quot;left&quot;:24.562598425196846,&quot;top&quot;:77.8414960629921,&quot;width&quot;:647.7374015748031}"/>
</p:tagLst>
</file>

<file path=ppt/theme/theme1.xml><?xml version="1.0" encoding="utf-8"?>
<a:theme xmlns:a="http://schemas.openxmlformats.org/drawingml/2006/main" name="主题2">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0000" tIns="46800" rIns="90000" bIns="4680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0000" tIns="46800" rIns="90000" bIns="4680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主题2">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spPr>
      <a:bodyPr rtlCol="0" anchor="ctr"/>
      <a:lstStyle>
        <a:defPPr algn="ctr">
          <a:defRPr sz="1350"/>
        </a:defPPr>
      </a:lstStyle>
      <a:style>
        <a:lnRef idx="2">
          <a:schemeClr val="accent1"/>
        </a:lnRef>
        <a:fillRef idx="1">
          <a:schemeClr val="lt1"/>
        </a:fillRef>
        <a:effectRef idx="0">
          <a:schemeClr val="accent1"/>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0000" tIns="46800" rIns="90000" bIns="4680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主题2">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spPr>
      <a:bodyPr rtlCol="0" anchor="ctr"/>
      <a:lstStyle>
        <a:defPPr algn="ctr">
          <a:defRPr sz="1350"/>
        </a:defPPr>
      </a:lstStyle>
      <a:style>
        <a:lnRef idx="2">
          <a:schemeClr val="accent1"/>
        </a:lnRef>
        <a:fillRef idx="1">
          <a:schemeClr val="lt1"/>
        </a:fillRef>
        <a:effectRef idx="0">
          <a:schemeClr val="accent1"/>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0000" tIns="46800" rIns="90000" bIns="4680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主题2">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spPr>
      <a:bodyPr rtlCol="0" anchor="ctr"/>
      <a:lstStyle>
        <a:defPPr algn="ctr">
          <a:defRPr sz="1350"/>
        </a:defPPr>
      </a:lstStyle>
      <a:style>
        <a:lnRef idx="2">
          <a:schemeClr val="accent1"/>
        </a:lnRef>
        <a:fillRef idx="1">
          <a:schemeClr val="lt1"/>
        </a:fillRef>
        <a:effectRef idx="0">
          <a:schemeClr val="accent1"/>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0000" tIns="46800" rIns="90000" bIns="4680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主题2">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spPr>
      <a:bodyPr rtlCol="0" anchor="ctr"/>
      <a:lstStyle>
        <a:defPPr algn="ctr">
          <a:defRPr sz="1350"/>
        </a:defPPr>
      </a:lstStyle>
      <a:style>
        <a:lnRef idx="2">
          <a:schemeClr val="accent1"/>
        </a:lnRef>
        <a:fillRef idx="1">
          <a:schemeClr val="lt1"/>
        </a:fillRef>
        <a:effectRef idx="0">
          <a:schemeClr val="accent1"/>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0000" tIns="46800" rIns="90000" bIns="4680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主题2">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spPr>
      <a:bodyPr rtlCol="0" anchor="ctr"/>
      <a:lstStyle>
        <a:defPPr algn="ctr">
          <a:defRPr sz="1350"/>
        </a:defPPr>
      </a:lstStyle>
      <a:style>
        <a:lnRef idx="2">
          <a:schemeClr val="accent1"/>
        </a:lnRef>
        <a:fillRef idx="1">
          <a:schemeClr val="lt1"/>
        </a:fillRef>
        <a:effectRef idx="0">
          <a:schemeClr val="accent1"/>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0000" tIns="46800" rIns="90000" bIns="4680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主题2">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spPr>
      <a:bodyPr rtlCol="0" anchor="ctr"/>
      <a:lstStyle>
        <a:defPPr algn="ctr">
          <a:defRPr sz="1350"/>
        </a:defPPr>
      </a:lstStyle>
      <a:style>
        <a:lnRef idx="2">
          <a:schemeClr val="accent1"/>
        </a:lnRef>
        <a:fillRef idx="1">
          <a:schemeClr val="lt1"/>
        </a:fillRef>
        <a:effectRef idx="0">
          <a:schemeClr val="accent1"/>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0000" tIns="46800" rIns="90000" bIns="4680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主题2">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spPr>
      <a:bodyPr rtlCol="0" anchor="ctr"/>
      <a:lstStyle>
        <a:defPPr algn="ctr">
          <a:defRPr sz="1350"/>
        </a:defPPr>
      </a:lstStyle>
      <a:style>
        <a:lnRef idx="2">
          <a:schemeClr val="accent1"/>
        </a:lnRef>
        <a:fillRef idx="1">
          <a:schemeClr val="lt1"/>
        </a:fillRef>
        <a:effectRef idx="0">
          <a:schemeClr val="accent1"/>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0000" tIns="46800" rIns="90000" bIns="4680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主题2">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spPr>
      <a:bodyPr rtlCol="0" anchor="ctr"/>
      <a:lstStyle>
        <a:defPPr algn="ctr">
          <a:defRPr sz="1350"/>
        </a:defPPr>
      </a:lstStyle>
      <a:style>
        <a:lnRef idx="2">
          <a:schemeClr val="accent1"/>
        </a:lnRef>
        <a:fillRef idx="1">
          <a:schemeClr val="lt1"/>
        </a:fillRef>
        <a:effectRef idx="0">
          <a:schemeClr val="accent1"/>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0000" tIns="46800" rIns="90000" bIns="4680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3504</Words>
  <Application>Microsoft Office PowerPoint</Application>
  <PresentationFormat>全屏显示(4:3)</PresentationFormat>
  <Paragraphs>375</Paragraphs>
  <Slides>28</Slides>
  <Notes>27</Notes>
  <HiddenSlides>0</HiddenSlides>
  <MMClips>0</MMClips>
  <ScaleCrop>false</ScaleCrop>
  <HeadingPairs>
    <vt:vector size="8" baseType="variant">
      <vt:variant>
        <vt:lpstr>已用的字体</vt:lpstr>
      </vt:variant>
      <vt:variant>
        <vt:i4>11</vt:i4>
      </vt:variant>
      <vt:variant>
        <vt:lpstr>主题</vt:lpstr>
      </vt:variant>
      <vt:variant>
        <vt:i4>9</vt:i4>
      </vt:variant>
      <vt:variant>
        <vt:lpstr>嵌入 OLE 服务器</vt:lpstr>
      </vt:variant>
      <vt:variant>
        <vt:i4>3</vt:i4>
      </vt:variant>
      <vt:variant>
        <vt:lpstr>幻灯片标题</vt:lpstr>
      </vt:variant>
      <vt:variant>
        <vt:i4>28</vt:i4>
      </vt:variant>
    </vt:vector>
  </HeadingPairs>
  <TitlesOfParts>
    <vt:vector size="51" baseType="lpstr">
      <vt:lpstr>Estrangelo Edessa</vt:lpstr>
      <vt:lpstr>等线</vt:lpstr>
      <vt:lpstr>黑体</vt:lpstr>
      <vt:lpstr>宋体</vt:lpstr>
      <vt:lpstr>微软雅黑</vt:lpstr>
      <vt:lpstr>Aharoni</vt:lpstr>
      <vt:lpstr>Arial</vt:lpstr>
      <vt:lpstr>Arial Black</vt:lpstr>
      <vt:lpstr>Calibri</vt:lpstr>
      <vt:lpstr>Times New Roman</vt:lpstr>
      <vt:lpstr>Wingdings</vt:lpstr>
      <vt:lpstr>主题2</vt:lpstr>
      <vt:lpstr>1_主题2</vt:lpstr>
      <vt:lpstr>2_主题2</vt:lpstr>
      <vt:lpstr>3_主题2</vt:lpstr>
      <vt:lpstr>4_主题2</vt:lpstr>
      <vt:lpstr>5_主题2</vt:lpstr>
      <vt:lpstr>6_主题2</vt:lpstr>
      <vt:lpstr>7_主题2</vt:lpstr>
      <vt:lpstr>8_主题2</vt:lpstr>
      <vt:lpstr>Equation</vt:lpstr>
      <vt:lpstr>Visio</vt:lpstr>
      <vt:lpstr>Microsoft Visio Drawing</vt:lpstr>
      <vt:lpstr>基于180 nm CMOS工艺的 无源内插型TDC ASIC研究</vt:lpstr>
      <vt:lpstr>目录</vt:lpstr>
      <vt:lpstr>背景介绍——时间测量在核与粒子物理实验中的应用</vt:lpstr>
      <vt:lpstr>背景介绍——电子学的时间测量精度需求</vt:lpstr>
      <vt:lpstr>背景介绍——时间测量技术</vt:lpstr>
      <vt:lpstr>背景介绍——研究目标</vt:lpstr>
      <vt:lpstr>目录</vt:lpstr>
      <vt:lpstr>常见的TDC ASIC结构</vt:lpstr>
      <vt:lpstr>无源内插基本原理</vt:lpstr>
      <vt:lpstr>TDC ASIC 设计——整体结构</vt:lpstr>
      <vt:lpstr>时钟产生电路设计——PLL设计</vt:lpstr>
      <vt:lpstr>DLL设计——延迟单元</vt:lpstr>
      <vt:lpstr>DLL设计——鉴相器与电荷泵</vt:lpstr>
      <vt:lpstr>时钟产生电路设计——无源内插设计</vt:lpstr>
      <vt:lpstr>TDC ASIC 设计——时间量化电路设计</vt:lpstr>
      <vt:lpstr>TDC ASIC 设计——粗计数器设计</vt:lpstr>
      <vt:lpstr>TDC ASIC 设计——数字读出电路设计</vt:lpstr>
      <vt:lpstr>芯片整体版图及其封装</vt:lpstr>
      <vt:lpstr>目录</vt:lpstr>
      <vt:lpstr>ASIC的性能评估——测试系统的搭建</vt:lpstr>
      <vt:lpstr>ASIC的性能评估——MDLL型PLL抖动测试</vt:lpstr>
      <vt:lpstr>ASIC的性能评估——非线性测试</vt:lpstr>
      <vt:lpstr>ASIC的性能评估——时间精度测试</vt:lpstr>
      <vt:lpstr>ASIC的性能评估——动态范围测试</vt:lpstr>
      <vt:lpstr>目录</vt:lpstr>
      <vt:lpstr>总结</vt:lpstr>
      <vt:lpstr>谢谢</vt:lpstr>
      <vt:lpstr>背景介绍——TDC在物理实验中的应用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钱思璠</dc:creator>
  <cp:lastModifiedBy>a12345682013@outlook.com</cp:lastModifiedBy>
  <cp:revision>1434</cp:revision>
  <dcterms:created xsi:type="dcterms:W3CDTF">2018-01-05T02:03:00Z</dcterms:created>
  <dcterms:modified xsi:type="dcterms:W3CDTF">2025-07-16T15:03:42Z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AC2AB26408E44A289D7A3B17C2FFCCA3_13</vt:lpwstr>
  </property>
  <property fmtid="{D5CDD505-2E9C-101B-9397-08002B2CF9AE}" pid="3" name="KSOProductBuildVer">
    <vt:lpwstr>2052-12.1.0.21915</vt:lpwstr>
  </property>
</Properties>
</file>