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2" r:id="rId1"/>
  </p:sldMasterIdLst>
  <p:notesMasterIdLst>
    <p:notesMasterId r:id="rId15"/>
  </p:notesMasterIdLst>
  <p:sldIdLst>
    <p:sldId id="271" r:id="rId2"/>
    <p:sldId id="272" r:id="rId3"/>
    <p:sldId id="273" r:id="rId4"/>
    <p:sldId id="275" r:id="rId5"/>
    <p:sldId id="283" r:id="rId6"/>
    <p:sldId id="288" r:id="rId7"/>
    <p:sldId id="295" r:id="rId8"/>
    <p:sldId id="296" r:id="rId9"/>
    <p:sldId id="290" r:id="rId10"/>
    <p:sldId id="292" r:id="rId11"/>
    <p:sldId id="278" r:id="rId12"/>
    <p:sldId id="286" r:id="rId13"/>
    <p:sldId id="293" r:id="rId14"/>
  </p:sldIdLst>
  <p:sldSz cx="9144000" cy="5143500" type="screen16x9"/>
  <p:notesSz cx="6858000" cy="9144000"/>
  <p:defaultTextStyle>
    <a:lvl1pPr marL="0" lvl="0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1pPr>
    <a:lvl2pPr marL="342900" lvl="1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2pPr>
    <a:lvl3pPr marL="685800" lvl="2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3pPr>
    <a:lvl4pPr marL="1028700" lvl="3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4pPr>
    <a:lvl5pPr marL="1371600" lvl="4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5pPr>
    <a:lvl6pPr marL="1714500" lvl="5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6pPr>
    <a:lvl7pPr marL="2057400" lvl="6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7pPr>
    <a:lvl8pPr marL="2400300" lvl="7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8pPr>
    <a:lvl9pPr marL="2743200" lvl="8" algn="l" defTabSz="685800">
      <a:lnSpc>
        <a:spcPct val="130000"/>
      </a:lnSpc>
      <a:defRPr sz="1400" kern="1200">
        <a:solidFill>
          <a:schemeClr val="tx1"/>
        </a:solidFill>
        <a:latin typeface="微软雅黑"/>
        <a:ea typeface="微软雅黑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8542034-FE4F-4ADA-92B8-4CA66D0F0DF3}" styleName="腾讯文档-基本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3" y="2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B0FBF-A2DC-424B-9ED2-9070C7AFA33F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273F7-E843-4DF5-9B5E-1542CD2AB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4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lnSpc>
                <a:spcPts val="2880"/>
              </a:lnSpc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箭头连接符 6"/>
          <p:cNvCxnSpPr/>
          <p:nvPr userDrawn="1"/>
        </p:nvCxnSpPr>
        <p:spPr>
          <a:xfrm>
            <a:off x="5001" y="2787774"/>
            <a:ext cx="9139000" cy="0"/>
          </a:xfrm>
          <a:prstGeom prst="straightConnector1">
            <a:avLst/>
          </a:prstGeom>
          <a:noFill/>
          <a:ln w="47625">
            <a:solidFill>
              <a:srgbClr val="2741B1"/>
            </a:solidFill>
            <a:prstDash val="solid"/>
            <a:headEnd w="med" len="med"/>
            <a:tailEnd w="med" len="med"/>
          </a:ln>
        </p:spPr>
      </p:cxnSp>
    </p:spTree>
    <p:extLst>
      <p:ext uri="{BB962C8B-B14F-4D97-AF65-F5344CB8AC3E}">
        <p14:creationId xmlns:p14="http://schemas.microsoft.com/office/powerpoint/2010/main" val="287185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168" y="4876006"/>
            <a:ext cx="9144001" cy="266700"/>
          </a:xfrm>
          <a:prstGeom prst="rect">
            <a:avLst/>
          </a:prstGeom>
          <a:solidFill>
            <a:srgbClr val="2741B1"/>
          </a:solidFill>
          <a:ln w="12700">
            <a:solidFill>
              <a:srgbClr val="5C5C5C"/>
            </a:solidFill>
            <a:prstDash val="solid"/>
            <a:miter/>
          </a:ln>
        </p:spPr>
        <p:txBody>
          <a:bodyPr lIns="68580" tIns="34290" rIns="68580" bIns="34290" anchor="ctr"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lvl="0" algn="ctr"/>
            <a:endParaRPr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2155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71551"/>
            <a:ext cx="8229600" cy="396043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84743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852988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852988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4F7F79-40D6-46F0-9455-F1A88A00E6D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箭头连接符 6"/>
          <p:cNvCxnSpPr/>
          <p:nvPr userDrawn="1"/>
        </p:nvCxnSpPr>
        <p:spPr>
          <a:xfrm>
            <a:off x="-1" y="699542"/>
            <a:ext cx="9139000" cy="0"/>
          </a:xfrm>
          <a:prstGeom prst="straightConnector1">
            <a:avLst/>
          </a:prstGeom>
          <a:noFill/>
          <a:ln w="47625">
            <a:solidFill>
              <a:srgbClr val="2741B1"/>
            </a:solidFill>
            <a:prstDash val="solid"/>
            <a:headEnd w="med" len="med"/>
            <a:tailEnd w="med" len="med"/>
          </a:ln>
        </p:spPr>
      </p:cxnSp>
    </p:spTree>
    <p:extLst>
      <p:ext uri="{BB962C8B-B14F-4D97-AF65-F5344CB8AC3E}">
        <p14:creationId xmlns:p14="http://schemas.microsoft.com/office/powerpoint/2010/main" val="31571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168" y="4876006"/>
            <a:ext cx="9144001" cy="266700"/>
          </a:xfrm>
          <a:prstGeom prst="rect">
            <a:avLst/>
          </a:prstGeom>
          <a:solidFill>
            <a:srgbClr val="2741B1"/>
          </a:solidFill>
          <a:ln w="12700">
            <a:solidFill>
              <a:srgbClr val="5C5C5C"/>
            </a:solidFill>
            <a:prstDash val="solid"/>
            <a:miter/>
          </a:ln>
        </p:spPr>
        <p:txBody>
          <a:bodyPr lIns="68580" tIns="34290" rIns="68580" bIns="34290" anchor="ctr"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lvl="0" algn="ctr"/>
            <a:endParaRPr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7574"/>
            <a:ext cx="3754760" cy="3744416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84743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852988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852988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4F7F79-40D6-46F0-9455-F1A88A00E6D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箭头连接符 6"/>
          <p:cNvCxnSpPr/>
          <p:nvPr userDrawn="1"/>
        </p:nvCxnSpPr>
        <p:spPr>
          <a:xfrm>
            <a:off x="-1" y="915566"/>
            <a:ext cx="9139000" cy="0"/>
          </a:xfrm>
          <a:prstGeom prst="straightConnector1">
            <a:avLst/>
          </a:prstGeom>
          <a:noFill/>
          <a:ln w="47625">
            <a:solidFill>
              <a:srgbClr val="2741B1"/>
            </a:solidFill>
            <a:prstDash val="solid"/>
            <a:headEnd w="med" len="med"/>
            <a:tailEnd w="med" len="med"/>
          </a:ln>
        </p:spPr>
      </p:cxn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4570832" y="987574"/>
            <a:ext cx="4177632" cy="3744416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45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44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5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2025/7/17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NME2025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7F79-40D6-46F0-9455-F1A88A00E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5" r:id="rId3"/>
    <p:sldLayoutId id="2147483666" r:id="rId4"/>
    <p:sldLayoutId id="2147483667" r:id="rId5"/>
    <p:sldLayoutId id="2147483670" r:id="rId6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55nm HVCMOS</a:t>
            </a:r>
            <a:r>
              <a:rPr lang="zh-CN" altLang="en-US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单片探测器</a:t>
            </a:r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COFFEE2</a:t>
            </a:r>
            <a:r>
              <a:rPr lang="zh-CN" altLang="en-US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前端电路设计和测试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745332"/>
          </a:xfrm>
        </p:spPr>
        <p:txBody>
          <a:bodyPr>
            <a:normAutofit fontScale="32500" lnSpcReduction="20000"/>
          </a:bodyPr>
          <a:lstStyle/>
          <a:p>
            <a:r>
              <a:rPr lang="zh-CN" altLang="en-US" sz="3800" b="1" dirty="0"/>
              <a:t>邓建鹏，李乐怡，李鹏戌，李一鸣，</a:t>
            </a:r>
            <a:r>
              <a:rPr lang="zh-CN" altLang="en-US" sz="3800" b="1" u="sng" dirty="0"/>
              <a:t>陆卫国</a:t>
            </a:r>
            <a:r>
              <a:rPr lang="zh-CN" altLang="en-US" sz="3800" b="1" dirty="0"/>
              <a:t>，施展，王聪聪，王建春，魏晓敏，项治宇，谢坤妤，徐子骏，曾程，张慧，张晓旭，赵梅，</a:t>
            </a:r>
            <a:r>
              <a:rPr lang="zh-CN" altLang="en-US" sz="3800" dirty="0"/>
              <a:t>周扬，朱宏博</a:t>
            </a:r>
            <a:endParaRPr lang="en-US" altLang="zh-CN" sz="3800" dirty="0"/>
          </a:p>
          <a:p>
            <a:pPr lvl="0"/>
            <a:r>
              <a:rPr lang="en-US" altLang="en-US" sz="3800" b="1" dirty="0"/>
              <a:t>On behalf of the </a:t>
            </a:r>
            <a:r>
              <a:rPr lang="en-US" altLang="zh-CN" sz="3800" b="1" dirty="0"/>
              <a:t>CEPC Inner Tracker </a:t>
            </a:r>
            <a:r>
              <a:rPr lang="en-US" altLang="en-US" sz="3800" b="1" dirty="0"/>
              <a:t>group</a:t>
            </a:r>
          </a:p>
          <a:p>
            <a:pPr marL="9525">
              <a:lnSpc>
                <a:spcPct val="100000"/>
              </a:lnSpc>
              <a:spcBef>
                <a:spcPts val="75"/>
              </a:spcBef>
            </a:pPr>
            <a:endParaRPr lang="en-US" altLang="en-US" sz="3800" b="1" dirty="0"/>
          </a:p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altLang="zh-CN" sz="3800" spc="-15" dirty="0"/>
              <a:t>NME2025</a:t>
            </a:r>
          </a:p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zh-CN" altLang="en-US" sz="3800" b="1" spc="-15" dirty="0"/>
              <a:t>西安，</a:t>
            </a:r>
            <a:r>
              <a:rPr lang="en-US" altLang="zh-CN" sz="3800" b="1" spc="-15" dirty="0"/>
              <a:t>7</a:t>
            </a:r>
            <a:r>
              <a:rPr lang="zh-CN" altLang="en-US" sz="3800" b="1" spc="-15" dirty="0"/>
              <a:t>月</a:t>
            </a:r>
            <a:r>
              <a:rPr lang="en-US" altLang="zh-CN" sz="3800" b="1" spc="-15" dirty="0"/>
              <a:t>17</a:t>
            </a:r>
            <a:r>
              <a:rPr lang="zh-CN" altLang="en-US" sz="3800" b="1" spc="-15" dirty="0"/>
              <a:t>日</a:t>
            </a:r>
            <a:endParaRPr lang="en-US" altLang="en-US" sz="3800" b="1" spc="-15" dirty="0"/>
          </a:p>
          <a:p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9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2F813-72A7-CD56-F6BE-C1775FA0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1C53DA-A39B-B2E0-8CEE-161F701A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BEF10-D0FE-CA8A-C900-C5D6F76D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7309FC-8FF6-7719-9BFE-9DAF0801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02F95-1267-0039-5E52-12EBEFE9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00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COFFEE</a:t>
            </a:r>
            <a:r>
              <a:rPr lang="zh-CN" altLang="en-US" dirty="0"/>
              <a:t>系列芯片研发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94613" y="3075806"/>
            <a:ext cx="2189155" cy="1072132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/>
              <a:t>55nm LL</a:t>
            </a:r>
            <a:r>
              <a:rPr lang="zh-CN" altLang="en-US" dirty="0"/>
              <a:t>工艺</a:t>
            </a:r>
            <a:endParaRPr lang="en-US" altLang="zh-CN" dirty="0"/>
          </a:p>
          <a:p>
            <a:r>
              <a:rPr lang="zh-CN" altLang="en-US" dirty="0"/>
              <a:t>第一版成功投片的设计</a:t>
            </a:r>
            <a:endParaRPr lang="en-US" altLang="zh-CN" dirty="0"/>
          </a:p>
          <a:p>
            <a:r>
              <a:rPr lang="zh-CN" altLang="en-US" dirty="0"/>
              <a:t>特殊的</a:t>
            </a:r>
            <a:r>
              <a:rPr lang="en-US" altLang="zh-CN" dirty="0"/>
              <a:t>DNW</a:t>
            </a:r>
            <a:r>
              <a:rPr lang="zh-CN" altLang="en-US" dirty="0"/>
              <a:t>规则，验证信号收集原理</a:t>
            </a:r>
            <a:endParaRPr lang="en-US" altLang="zh-CN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4180AD-9D51-3EF3-A4F4-7DB138D6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0812"/>
            <a:ext cx="1865017" cy="12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44A681-2F4E-EA37-CDD7-3EF96388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175" y="1047799"/>
            <a:ext cx="1794187" cy="1224136"/>
          </a:xfrm>
          <a:prstGeom prst="rect">
            <a:avLst/>
          </a:prstGeom>
        </p:spPr>
      </p:pic>
      <p:sp>
        <p:nvSpPr>
          <p:cNvPr id="11" name="内容占位符 6">
            <a:extLst>
              <a:ext uri="{FF2B5EF4-FFF2-40B4-BE49-F238E27FC236}">
                <a16:creationId xmlns:a16="http://schemas.microsoft.com/office/drawing/2014/main" id="{1CFA1D03-DF9D-1240-2361-FDC31DD95526}"/>
              </a:ext>
            </a:extLst>
          </p:cNvPr>
          <p:cNvSpPr txBox="1">
            <a:spLocks/>
          </p:cNvSpPr>
          <p:nvPr/>
        </p:nvSpPr>
        <p:spPr>
          <a:xfrm>
            <a:off x="2681299" y="3075806"/>
            <a:ext cx="2106725" cy="1189340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55nm HV-CMOS</a:t>
            </a:r>
            <a:r>
              <a:rPr lang="zh-CN" altLang="en-US" dirty="0"/>
              <a:t>工艺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第一个采用</a:t>
            </a:r>
            <a:r>
              <a:rPr lang="en-US" altLang="zh-CN" dirty="0"/>
              <a:t>HV-CMOS</a:t>
            </a:r>
            <a:r>
              <a:rPr lang="zh-CN" altLang="en-US" dirty="0"/>
              <a:t>样片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工艺摸索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传感器特性研究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像素内电子学验证</a:t>
            </a:r>
            <a:endParaRPr lang="en-US" altLang="zh-CN" dirty="0"/>
          </a:p>
        </p:txBody>
      </p:sp>
      <p:sp>
        <p:nvSpPr>
          <p:cNvPr id="12" name="内容占位符 6">
            <a:extLst>
              <a:ext uri="{FF2B5EF4-FFF2-40B4-BE49-F238E27FC236}">
                <a16:creationId xmlns:a16="http://schemas.microsoft.com/office/drawing/2014/main" id="{E3A7DF22-D9DA-36D8-1F3D-078D98580962}"/>
              </a:ext>
            </a:extLst>
          </p:cNvPr>
          <p:cNvSpPr txBox="1">
            <a:spLocks/>
          </p:cNvSpPr>
          <p:nvPr/>
        </p:nvSpPr>
        <p:spPr>
          <a:xfrm>
            <a:off x="5041818" y="3075807"/>
            <a:ext cx="2133600" cy="699746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55nm HV-CMOS</a:t>
            </a:r>
            <a:r>
              <a:rPr lang="zh-CN" altLang="en-US" dirty="0"/>
              <a:t>工艺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设计方案和功能验证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关键模块积累</a:t>
            </a:r>
            <a:endParaRPr lang="en-US" altLang="zh-CN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9DA73D3-DC7F-39CB-94CE-8241F0F8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20" y="989230"/>
            <a:ext cx="1944216" cy="13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CC67544C-86CB-2950-BD9D-6EF1ACBAB83C}"/>
              </a:ext>
            </a:extLst>
          </p:cNvPr>
          <p:cNvSpPr/>
          <p:nvPr/>
        </p:nvSpPr>
        <p:spPr>
          <a:xfrm>
            <a:off x="457200" y="2460099"/>
            <a:ext cx="7416824" cy="3996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5DCE71-4EF7-0E78-6B5C-FE8887D51038}"/>
              </a:ext>
            </a:extLst>
          </p:cNvPr>
          <p:cNvSpPr txBox="1"/>
          <p:nvPr/>
        </p:nvSpPr>
        <p:spPr>
          <a:xfrm>
            <a:off x="847653" y="744183"/>
            <a:ext cx="135269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COFFEE1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F90E93-86F9-0502-7305-9EFF7459CBCC}"/>
              </a:ext>
            </a:extLst>
          </p:cNvPr>
          <p:cNvSpPr txBox="1"/>
          <p:nvPr/>
        </p:nvSpPr>
        <p:spPr>
          <a:xfrm>
            <a:off x="3198966" y="744183"/>
            <a:ext cx="135269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COFFEE2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9419FA6-8A38-0F91-363A-401C75D4A91A}"/>
              </a:ext>
            </a:extLst>
          </p:cNvPr>
          <p:cNvSpPr txBox="1"/>
          <p:nvPr/>
        </p:nvSpPr>
        <p:spPr>
          <a:xfrm>
            <a:off x="5455278" y="744183"/>
            <a:ext cx="135269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COFFEE3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AA97A80-1DE0-EC4B-4E09-67EA54A2B76A}"/>
              </a:ext>
            </a:extLst>
          </p:cNvPr>
          <p:cNvSpPr txBox="1"/>
          <p:nvPr/>
        </p:nvSpPr>
        <p:spPr>
          <a:xfrm>
            <a:off x="825563" y="2271935"/>
            <a:ext cx="135269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2022.10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B2A8DA-6182-326F-D205-18248435360A}"/>
              </a:ext>
            </a:extLst>
          </p:cNvPr>
          <p:cNvSpPr txBox="1"/>
          <p:nvPr/>
        </p:nvSpPr>
        <p:spPr>
          <a:xfrm>
            <a:off x="3243323" y="2271935"/>
            <a:ext cx="135269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2023.8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D05DB0F-652E-3FD3-C6C4-F7A23D17A1C4}"/>
              </a:ext>
            </a:extLst>
          </p:cNvPr>
          <p:cNvSpPr txBox="1"/>
          <p:nvPr/>
        </p:nvSpPr>
        <p:spPr>
          <a:xfrm>
            <a:off x="5612652" y="2259868"/>
            <a:ext cx="135269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2025.1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F91EA08-F545-47AD-4B9A-E5ABB5FC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510" y="3168042"/>
            <a:ext cx="1476877" cy="15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COFFEE2</a:t>
            </a:r>
            <a:r>
              <a:rPr lang="zh-CN" altLang="en-US" dirty="0"/>
              <a:t>：无源传感器设计和测试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1" y="925482"/>
            <a:ext cx="3244500" cy="15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6F500FF0-89A3-178A-610A-29EA6CB9798D}"/>
              </a:ext>
            </a:extLst>
          </p:cNvPr>
          <p:cNvSpPr txBox="1"/>
          <p:nvPr/>
        </p:nvSpPr>
        <p:spPr>
          <a:xfrm>
            <a:off x="449917" y="2454074"/>
            <a:ext cx="4880248" cy="27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区域</a:t>
            </a:r>
            <a:r>
              <a:rPr lang="en-US" altLang="zh-CN" sz="1000" dirty="0"/>
              <a:t>1</a:t>
            </a:r>
            <a:r>
              <a:rPr lang="zh-CN" altLang="en-US" sz="1000" dirty="0"/>
              <a:t>：</a:t>
            </a:r>
            <a:r>
              <a:rPr lang="en-US" altLang="zh-CN" sz="1000" dirty="0"/>
              <a:t>6</a:t>
            </a:r>
            <a:r>
              <a:rPr lang="zh-CN" altLang="en-US" sz="1000" dirty="0"/>
              <a:t>种不同的电荷收集</a:t>
            </a:r>
            <a:r>
              <a:rPr lang="en-US" altLang="zh-CN" sz="1000" dirty="0"/>
              <a:t>diode</a:t>
            </a:r>
            <a:r>
              <a:rPr lang="zh-CN" altLang="en-US" sz="1000" dirty="0"/>
              <a:t>设计，像素尺寸</a:t>
            </a:r>
            <a:r>
              <a:rPr lang="en-US" altLang="zh-CN" sz="1000" dirty="0"/>
              <a:t>40</a:t>
            </a:r>
            <a:r>
              <a:rPr lang="el-GR" altLang="zh-CN" sz="1000" dirty="0"/>
              <a:t>μ</a:t>
            </a:r>
            <a:r>
              <a:rPr lang="en-US" altLang="zh-CN" sz="1000" dirty="0"/>
              <a:t>m</a:t>
            </a:r>
            <a:r>
              <a:rPr lang="zh-CN" altLang="en-US" sz="1000" dirty="0"/>
              <a:t>✖</a:t>
            </a:r>
            <a:r>
              <a:rPr lang="en-US" altLang="zh-CN" sz="1000" dirty="0"/>
              <a:t>80</a:t>
            </a:r>
            <a:r>
              <a:rPr lang="el-GR" altLang="zh-CN" sz="1000" dirty="0"/>
              <a:t>μ</a:t>
            </a:r>
            <a:r>
              <a:rPr lang="en-US" altLang="zh-CN" sz="1000" dirty="0"/>
              <a:t>m</a:t>
            </a:r>
            <a:endParaRPr lang="zh-CN" altLang="en-US" sz="10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6D6478C-80E6-6F0E-A79F-0614F3AB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" y="3098450"/>
            <a:ext cx="2222185" cy="155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F5A8E49-35E2-5D8C-9B61-DC4F6EDF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95" y="3126080"/>
            <a:ext cx="2042983" cy="147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662637D-FE35-A2E5-E6CD-E604B47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73" y="3098450"/>
            <a:ext cx="2037834" cy="15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5FE8662D-28DB-8D15-525E-C1A6364BD035}"/>
              </a:ext>
            </a:extLst>
          </p:cNvPr>
          <p:cNvSpPr txBox="1">
            <a:spLocks/>
          </p:cNvSpPr>
          <p:nvPr/>
        </p:nvSpPr>
        <p:spPr>
          <a:xfrm>
            <a:off x="6900480" y="985202"/>
            <a:ext cx="2081108" cy="1946587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/>
              <a:t>测试结果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击穿电压：</a:t>
            </a:r>
            <a:r>
              <a:rPr lang="en-US" altLang="zh-CN" dirty="0"/>
              <a:t>~70V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漏电流：</a:t>
            </a:r>
            <a:r>
              <a:rPr lang="en-US" altLang="zh-CN" dirty="0"/>
              <a:t>~10pA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电容大小与面积近似成比例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单个</a:t>
            </a:r>
            <a:r>
              <a:rPr lang="en-US" altLang="zh-CN" dirty="0"/>
              <a:t>diode</a:t>
            </a:r>
            <a:r>
              <a:rPr lang="zh-CN" altLang="en-US" dirty="0"/>
              <a:t>电容</a:t>
            </a:r>
            <a:endParaRPr lang="en-US" altLang="zh-CN" dirty="0"/>
          </a:p>
          <a:p>
            <a:pPr lvl="2">
              <a:lnSpc>
                <a:spcPct val="100000"/>
              </a:lnSpc>
            </a:pPr>
            <a:r>
              <a:rPr lang="en-US" altLang="zh-CN" dirty="0"/>
              <a:t>~40fF</a:t>
            </a:r>
            <a:r>
              <a:rPr lang="zh-CN" altLang="en-US" dirty="0"/>
              <a:t>，走线引入的寄生电容</a:t>
            </a:r>
            <a:r>
              <a:rPr lang="en-US" altLang="zh-CN" dirty="0"/>
              <a:t>~200fF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漏电流增加至</a:t>
            </a:r>
            <a:r>
              <a:rPr lang="en-US" altLang="zh-CN" dirty="0"/>
              <a:t>~1nA</a:t>
            </a:r>
            <a:r>
              <a:rPr lang="zh-CN" altLang="en-US" dirty="0"/>
              <a:t>（</a:t>
            </a:r>
            <a:r>
              <a:rPr lang="en-US" altLang="zh-CN" dirty="0"/>
              <a:t> 10</a:t>
            </a:r>
            <a:r>
              <a:rPr lang="en-US" altLang="zh-CN" baseline="30000" dirty="0"/>
              <a:t>14</a:t>
            </a:r>
            <a:r>
              <a:rPr lang="en-US" altLang="zh-CN" dirty="0"/>
              <a:t> 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eq</a:t>
            </a:r>
            <a:r>
              <a:rPr lang="en-US" altLang="zh-CN" dirty="0"/>
              <a:t>/cm</a:t>
            </a:r>
            <a:r>
              <a:rPr lang="en-US" altLang="zh-CN" baseline="30000" dirty="0"/>
              <a:t>2</a:t>
            </a:r>
            <a:r>
              <a:rPr lang="zh-CN" altLang="en-US" dirty="0"/>
              <a:t> 质子辐照后）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与</a:t>
            </a:r>
            <a:r>
              <a:rPr lang="en-US" altLang="zh-CN" dirty="0"/>
              <a:t>TCAD</a:t>
            </a:r>
            <a:r>
              <a:rPr lang="zh-CN" altLang="en-US" dirty="0"/>
              <a:t>仿真结果接近</a:t>
            </a:r>
            <a:endParaRPr lang="en-US" altLang="zh-CN" dirty="0"/>
          </a:p>
          <a:p>
            <a:pPr marL="3429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dirty="0"/>
          </a:p>
          <a:p>
            <a:pPr lvl="2">
              <a:lnSpc>
                <a:spcPct val="100000"/>
              </a:lnSpc>
            </a:pPr>
            <a:endParaRPr lang="zh-CN" altLang="en-US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11CA15D1-7262-377E-A976-3D16823C5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62" y="3077527"/>
            <a:ext cx="2133601" cy="157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06CCDE7-9CAF-CAF1-ECC5-4CFCDB45C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603" y="1017051"/>
            <a:ext cx="3426877" cy="12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1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013AC-A48F-6AE2-F067-41D8F643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200" dirty="0"/>
              <a:t>COFFEE3</a:t>
            </a:r>
            <a:r>
              <a:rPr lang="zh-CN" altLang="en-US" sz="2200" dirty="0"/>
              <a:t>设计和测试准备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D6B6BE-1166-F62D-2F45-5465DBED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82044"/>
            <a:ext cx="3538736" cy="1509134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dirty="0"/>
              <a:t>完整的读出架构，可扩展至全尺寸芯片设计</a:t>
            </a:r>
            <a:endParaRPr lang="en-US" altLang="zh-CN" dirty="0"/>
          </a:p>
          <a:p>
            <a:r>
              <a:rPr lang="zh-CN" altLang="en-US" dirty="0"/>
              <a:t>每个像素可选通，阈值可调</a:t>
            </a:r>
            <a:endParaRPr lang="en-US" altLang="zh-CN" dirty="0"/>
          </a:p>
          <a:p>
            <a:r>
              <a:rPr lang="zh-CN" altLang="en-US" dirty="0"/>
              <a:t>方案</a:t>
            </a:r>
            <a:r>
              <a:rPr lang="en-US" altLang="zh-CN" dirty="0"/>
              <a:t>1</a:t>
            </a:r>
            <a:r>
              <a:rPr lang="zh-CN" altLang="en-US" dirty="0"/>
              <a:t>：基于当前工艺条件的优化设计</a:t>
            </a:r>
            <a:endParaRPr lang="en-US" altLang="zh-CN" dirty="0"/>
          </a:p>
          <a:p>
            <a:pPr lvl="1"/>
            <a:r>
              <a:rPr lang="zh-CN" altLang="en-US" dirty="0"/>
              <a:t>像素内以</a:t>
            </a:r>
            <a:r>
              <a:rPr lang="en-US" altLang="zh-CN" dirty="0"/>
              <a:t>NMOS</a:t>
            </a:r>
            <a:r>
              <a:rPr lang="zh-CN" altLang="en-US" dirty="0"/>
              <a:t>为主，放大和部分数字化</a:t>
            </a:r>
            <a:endParaRPr lang="en-US" altLang="zh-CN" dirty="0"/>
          </a:p>
          <a:p>
            <a:pPr lvl="1"/>
            <a:r>
              <a:rPr lang="zh-CN" altLang="en-US" dirty="0"/>
              <a:t>阵列底部完成数字化和时间标记，数据打包等</a:t>
            </a:r>
            <a:endParaRPr lang="en-US" altLang="zh-CN" dirty="0"/>
          </a:p>
          <a:p>
            <a:r>
              <a:rPr lang="zh-CN" altLang="en-US" dirty="0"/>
              <a:t>方案</a:t>
            </a:r>
            <a:r>
              <a:rPr lang="en-US" altLang="zh-CN" dirty="0"/>
              <a:t>2</a:t>
            </a:r>
            <a:r>
              <a:rPr lang="zh-CN" altLang="en-US" dirty="0"/>
              <a:t>：为改进工艺验证方案</a:t>
            </a:r>
            <a:endParaRPr lang="en-US" altLang="zh-CN" dirty="0"/>
          </a:p>
          <a:p>
            <a:pPr lvl="1"/>
            <a:r>
              <a:rPr lang="zh-CN" altLang="en-US" dirty="0"/>
              <a:t>像素内集成</a:t>
            </a:r>
            <a:r>
              <a:rPr lang="en-US" altLang="zh-CN" dirty="0"/>
              <a:t>TDC</a:t>
            </a:r>
            <a:r>
              <a:rPr lang="zh-CN" altLang="en-US" dirty="0"/>
              <a:t>，地址</a:t>
            </a:r>
            <a:r>
              <a:rPr lang="en-US" altLang="zh-CN" dirty="0"/>
              <a:t>ROM</a:t>
            </a:r>
            <a:r>
              <a:rPr lang="zh-CN" altLang="en-US" dirty="0"/>
              <a:t>，时间信息</a:t>
            </a:r>
            <a:r>
              <a:rPr lang="en-US" altLang="zh-CN" dirty="0"/>
              <a:t>RAM</a:t>
            </a:r>
          </a:p>
          <a:p>
            <a:pPr lvl="1"/>
            <a:r>
              <a:rPr lang="zh-CN" altLang="en-US" dirty="0"/>
              <a:t>列总线优先级读出，</a:t>
            </a:r>
            <a:r>
              <a:rPr lang="en-US" altLang="zh-CN" dirty="0"/>
              <a:t>20MHz</a:t>
            </a:r>
            <a:r>
              <a:rPr lang="zh-CN" altLang="en-US" dirty="0"/>
              <a:t>时钟分发</a:t>
            </a:r>
            <a:endParaRPr lang="en-US" altLang="zh-CN" dirty="0"/>
          </a:p>
          <a:p>
            <a:r>
              <a:rPr lang="zh-CN" altLang="en-US" dirty="0"/>
              <a:t>芯片载板和测试固件开发中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30F9BF-C9A7-7E8B-A952-309BC936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32AAE-CA58-CA38-3A0C-CDD7BBAE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7E508-DDA3-960B-1EB4-B02A7D0E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8329F01-EBD9-E460-AA55-13F77C43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1178"/>
            <a:ext cx="3448980" cy="23987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C3DA231-F7A0-CFEC-540C-E6D0B6BB1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841352"/>
            <a:ext cx="4340742" cy="176410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642F376-B5B7-65E0-ABB2-8010586E1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681" y="752799"/>
            <a:ext cx="3448980" cy="186483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C1407C8-1B78-EF58-7C11-B919AAD5B61C}"/>
              </a:ext>
            </a:extLst>
          </p:cNvPr>
          <p:cNvSpPr txBox="1"/>
          <p:nvPr/>
        </p:nvSpPr>
        <p:spPr>
          <a:xfrm>
            <a:off x="2494087" y="4450772"/>
            <a:ext cx="1069801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2025</a:t>
            </a:r>
            <a:r>
              <a:rPr lang="zh-CN" altLang="en-US" sz="1000" dirty="0"/>
              <a:t>年</a:t>
            </a:r>
            <a:r>
              <a:rPr lang="en-US" altLang="zh-CN" sz="1000" dirty="0"/>
              <a:t>1</a:t>
            </a:r>
            <a:r>
              <a:rPr lang="zh-CN" altLang="en-US" sz="1000" dirty="0"/>
              <a:t>月提交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FC826-192E-0708-3EEA-EE1DA0520272}"/>
              </a:ext>
            </a:extLst>
          </p:cNvPr>
          <p:cNvSpPr txBox="1"/>
          <p:nvPr/>
        </p:nvSpPr>
        <p:spPr>
          <a:xfrm>
            <a:off x="5914279" y="2579866"/>
            <a:ext cx="936104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方案</a:t>
            </a:r>
            <a:r>
              <a:rPr lang="en-US" altLang="zh-CN" sz="1000" dirty="0"/>
              <a:t>1</a:t>
            </a:r>
            <a:r>
              <a:rPr lang="zh-CN" altLang="en-US" sz="1000" dirty="0"/>
              <a:t>示意图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84E4676-EC52-8924-A8C1-EF7D2FCAF641}"/>
              </a:ext>
            </a:extLst>
          </p:cNvPr>
          <p:cNvSpPr txBox="1"/>
          <p:nvPr/>
        </p:nvSpPr>
        <p:spPr>
          <a:xfrm>
            <a:off x="5868144" y="4547577"/>
            <a:ext cx="936104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方案</a:t>
            </a:r>
            <a:r>
              <a:rPr lang="en-US" altLang="zh-CN" sz="1000" dirty="0"/>
              <a:t>2</a:t>
            </a:r>
            <a:r>
              <a:rPr lang="zh-CN" altLang="en-US" sz="1000" dirty="0"/>
              <a:t>示意图</a:t>
            </a:r>
          </a:p>
        </p:txBody>
      </p:sp>
    </p:spTree>
    <p:extLst>
      <p:ext uri="{BB962C8B-B14F-4D97-AF65-F5344CB8AC3E}">
        <p14:creationId xmlns:p14="http://schemas.microsoft.com/office/powerpoint/2010/main" val="420159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报告内容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700" dirty="0"/>
              <a:t>研究背景</a:t>
            </a:r>
            <a:endParaRPr lang="en-US" altLang="zh-CN" sz="1700" dirty="0"/>
          </a:p>
          <a:p>
            <a:pPr lvl="1"/>
            <a:r>
              <a:rPr lang="en-US" altLang="zh-CN" sz="1700" dirty="0"/>
              <a:t>CEPC</a:t>
            </a:r>
            <a:r>
              <a:rPr lang="zh-CN" altLang="en-US" sz="1700" dirty="0"/>
              <a:t>研发和</a:t>
            </a:r>
            <a:r>
              <a:rPr lang="en-US" altLang="zh-CN" sz="1700" dirty="0"/>
              <a:t>LHCb</a:t>
            </a:r>
            <a:r>
              <a:rPr lang="zh-CN" altLang="en-US" sz="1700" dirty="0"/>
              <a:t>升级</a:t>
            </a:r>
            <a:endParaRPr lang="en-US" altLang="zh-CN" sz="1700" dirty="0"/>
          </a:p>
          <a:p>
            <a:pPr lvl="1"/>
            <a:r>
              <a:rPr lang="zh-CN" altLang="en-US" sz="1700" dirty="0"/>
              <a:t>方案和工艺选择</a:t>
            </a:r>
            <a:endParaRPr lang="en-US" altLang="zh-CN" sz="1700" dirty="0"/>
          </a:p>
          <a:p>
            <a:endParaRPr lang="en-US" altLang="zh-CN" sz="1700" dirty="0"/>
          </a:p>
          <a:p>
            <a:r>
              <a:rPr lang="en-US" altLang="zh-CN" sz="1700" dirty="0"/>
              <a:t>COFFEE2</a:t>
            </a:r>
            <a:r>
              <a:rPr lang="zh-CN" altLang="en-US" sz="1700" dirty="0"/>
              <a:t>芯片研发</a:t>
            </a:r>
            <a:endParaRPr lang="en-US" altLang="zh-CN" sz="1700" dirty="0"/>
          </a:p>
          <a:p>
            <a:pPr lvl="1"/>
            <a:r>
              <a:rPr lang="en-US" altLang="zh-CN" sz="1700" dirty="0"/>
              <a:t>COFFEE2</a:t>
            </a:r>
            <a:r>
              <a:rPr lang="zh-CN" altLang="en-US" sz="1700" dirty="0"/>
              <a:t>的设计</a:t>
            </a:r>
            <a:endParaRPr lang="en-US" altLang="zh-CN" sz="1700" dirty="0"/>
          </a:p>
          <a:p>
            <a:pPr lvl="1"/>
            <a:r>
              <a:rPr lang="en-US" altLang="zh-CN" sz="1700" dirty="0"/>
              <a:t>COFFEE2</a:t>
            </a:r>
            <a:r>
              <a:rPr lang="zh-CN" altLang="en-US" sz="1700" dirty="0"/>
              <a:t>的测试结果</a:t>
            </a:r>
            <a:endParaRPr lang="en-US" altLang="zh-CN" sz="1700" dirty="0"/>
          </a:p>
          <a:p>
            <a:pPr marL="0" indent="0">
              <a:buNone/>
            </a:pPr>
            <a:endParaRPr lang="en-US" altLang="zh-CN" sz="1700" dirty="0"/>
          </a:p>
          <a:p>
            <a:r>
              <a:rPr lang="zh-CN" altLang="en-US" sz="1700" dirty="0"/>
              <a:t>总结与展望</a:t>
            </a:r>
            <a:endParaRPr lang="en-US" altLang="zh-CN" sz="17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5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研发和</a:t>
            </a:r>
            <a:r>
              <a:rPr lang="en-US" altLang="zh-CN" dirty="0"/>
              <a:t>LHCb</a:t>
            </a:r>
            <a:r>
              <a:rPr lang="zh-CN" altLang="en-US" dirty="0"/>
              <a:t>升级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323" y="891496"/>
            <a:ext cx="2463493" cy="2073062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内层径迹探测器研发</a:t>
            </a:r>
            <a:endParaRPr lang="en-US" altLang="zh-CN" dirty="0"/>
          </a:p>
          <a:p>
            <a:pPr lvl="1"/>
            <a:r>
              <a:rPr lang="zh-CN" altLang="en-US" dirty="0"/>
              <a:t>硅径迹探测器提供位置信息做径迹重建</a:t>
            </a:r>
            <a:endParaRPr lang="en-US" altLang="zh-CN" dirty="0"/>
          </a:p>
          <a:p>
            <a:pPr lvl="1"/>
            <a:r>
              <a:rPr lang="zh-CN" altLang="en-US" dirty="0"/>
              <a:t>高位置分辨，低功耗，大面积覆盖</a:t>
            </a:r>
            <a:endParaRPr lang="en-US" altLang="zh-CN" dirty="0"/>
          </a:p>
          <a:p>
            <a:r>
              <a:rPr lang="en-US" altLang="zh-CN" dirty="0"/>
              <a:t>LHCb</a:t>
            </a:r>
            <a:r>
              <a:rPr lang="zh-CN" altLang="en-US" sz="2400" dirty="0"/>
              <a:t>上游径迹探测器</a:t>
            </a:r>
            <a:r>
              <a:rPr lang="zh-CN" altLang="en-US" dirty="0"/>
              <a:t>升级</a:t>
            </a:r>
            <a:endParaRPr lang="en-US" altLang="zh-CN" dirty="0"/>
          </a:p>
          <a:p>
            <a:pPr lvl="1"/>
            <a:r>
              <a:rPr lang="zh-CN" altLang="en-US" dirty="0"/>
              <a:t>亮度达到</a:t>
            </a:r>
            <a:r>
              <a:rPr lang="en-US" altLang="zh-CN" dirty="0"/>
              <a:t>10</a:t>
            </a:r>
            <a:r>
              <a:rPr lang="en-US" altLang="zh-CN" baseline="30000" dirty="0"/>
              <a:t>34</a:t>
            </a:r>
            <a:r>
              <a:rPr lang="en-US" altLang="zh-CN" dirty="0"/>
              <a:t>cm</a:t>
            </a:r>
            <a:r>
              <a:rPr lang="en-US" altLang="zh-CN" baseline="30000" dirty="0"/>
              <a:t>-2</a:t>
            </a:r>
            <a:r>
              <a:rPr lang="en-US" altLang="zh-CN" dirty="0"/>
              <a:t>s</a:t>
            </a:r>
            <a:r>
              <a:rPr lang="en-US" altLang="zh-CN" baseline="30000" dirty="0"/>
              <a:t>-1</a:t>
            </a:r>
            <a:endParaRPr lang="en-US" altLang="zh-CN" dirty="0"/>
          </a:p>
          <a:p>
            <a:pPr lvl="1"/>
            <a:r>
              <a:rPr lang="zh-CN" altLang="en-US" dirty="0"/>
              <a:t>需要处理高计数率</a:t>
            </a:r>
            <a:endParaRPr lang="en-US" altLang="zh-CN" dirty="0"/>
          </a:p>
          <a:p>
            <a:pPr lvl="1"/>
            <a:r>
              <a:rPr lang="zh-CN" altLang="en-US" dirty="0"/>
              <a:t>高位置时间分辨，低功耗，抗辐照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53935D-C0A8-E01F-6AF1-A29A3BABF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62" y="997402"/>
            <a:ext cx="2633709" cy="1774950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03054AE3-A0A8-7CAF-40CA-4BB21637E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79318"/>
              </p:ext>
            </p:extLst>
          </p:nvPr>
        </p:nvGraphicFramePr>
        <p:xfrm>
          <a:off x="1074723" y="3077440"/>
          <a:ext cx="7138167" cy="16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721">
                  <a:extLst>
                    <a:ext uri="{9D8B030D-6E8A-4147-A177-3AD203B41FA5}">
                      <a16:colId xmlns:a16="http://schemas.microsoft.com/office/drawing/2014/main" val="2008154382"/>
                    </a:ext>
                  </a:extLst>
                </a:gridCol>
                <a:gridCol w="2209150">
                  <a:extLst>
                    <a:ext uri="{9D8B030D-6E8A-4147-A177-3AD203B41FA5}">
                      <a16:colId xmlns:a16="http://schemas.microsoft.com/office/drawing/2014/main" val="146965226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974530856"/>
                    </a:ext>
                  </a:extLst>
                </a:gridCol>
              </a:tblGrid>
              <a:tr h="226311">
                <a:tc>
                  <a:txBody>
                    <a:bodyPr/>
                    <a:lstStyle/>
                    <a:p>
                      <a:r>
                        <a:rPr lang="zh-CN" altLang="en-US" dirty="0"/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CEPC </a:t>
                      </a:r>
                      <a:r>
                        <a:rPr lang="en-US" altLang="zh-CN" dirty="0" err="1"/>
                        <a:t>ITk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LHCb U2UT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75884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Spatial resolution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800" dirty="0"/>
                        <a:t>σ</a:t>
                      </a:r>
                      <a:r>
                        <a:rPr lang="zh-CN" altLang="zh-CN" sz="800" baseline="-25000" dirty="0"/>
                        <a:t>φ</a:t>
                      </a:r>
                      <a:r>
                        <a:rPr lang="en-US" altLang="zh-CN" sz="800" dirty="0"/>
                        <a:t>&lt;10</a:t>
                      </a:r>
                      <a:r>
                        <a:rPr lang="el-GR" altLang="zh-CN" sz="800" dirty="0"/>
                        <a:t>μ</a:t>
                      </a:r>
                      <a:r>
                        <a:rPr lang="en-US" altLang="zh-CN" sz="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&lt;~10um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78471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Time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&lt;~5ns to tag 23ns bunches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&lt;~5ns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993922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Power consumption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&lt;200mW/cm²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&lt;~150mW/cm²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32393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Radiation tolerance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TBD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3×10</a:t>
                      </a:r>
                      <a:r>
                        <a:rPr lang="en-US" altLang="zh-CN" sz="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altLang="zh-CN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800" b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lang="en-US" altLang="zh-CN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/cm²</a:t>
                      </a:r>
                      <a:r>
                        <a:rPr lang="zh-CN" alt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 </a:t>
                      </a:r>
                      <a:r>
                        <a:rPr lang="en-US" altLang="zh-CN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r>
                        <a:rPr lang="en-US" altLang="zh-CN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TID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3185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Material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dirty="0"/>
                        <a:t>&lt;1</a:t>
                      </a:r>
                      <a:r>
                        <a:rPr lang="en-US" altLang="zh-CN" sz="800" dirty="0"/>
                        <a:t>%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X</a:t>
                      </a:r>
                      <a:r>
                        <a:rPr lang="en-US" altLang="zh-CN" sz="800" baseline="-25000" dirty="0"/>
                        <a:t>0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per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dirty="0"/>
                        <a:t>&lt;1.2</a:t>
                      </a:r>
                      <a:r>
                        <a:rPr lang="en-US" altLang="zh-CN" sz="800" dirty="0"/>
                        <a:t>%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X</a:t>
                      </a:r>
                      <a:r>
                        <a:rPr lang="en-US" altLang="zh-CN" sz="800" baseline="-25000" dirty="0"/>
                        <a:t>0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per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597816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Area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~20m²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~10m²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931594"/>
                  </a:ext>
                </a:extLst>
              </a:tr>
            </a:tbl>
          </a:graphicData>
        </a:graphic>
      </p:graphicFrame>
      <p:pic>
        <p:nvPicPr>
          <p:cNvPr id="35" name="图片 34">
            <a:extLst>
              <a:ext uri="{FF2B5EF4-FFF2-40B4-BE49-F238E27FC236}">
                <a16:creationId xmlns:a16="http://schemas.microsoft.com/office/drawing/2014/main" id="{4D8304D4-5E2C-6DD3-4133-F044F7BFA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955" y="961398"/>
            <a:ext cx="3386090" cy="18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方案和工艺选择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6" y="3200760"/>
            <a:ext cx="3456385" cy="1646671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dirty="0"/>
              <a:t>混合式向单片式发展</a:t>
            </a:r>
            <a:endParaRPr lang="en-US" altLang="zh-CN" dirty="0"/>
          </a:p>
          <a:p>
            <a:pPr lvl="1"/>
            <a:r>
              <a:rPr lang="zh-CN" altLang="en-US" dirty="0"/>
              <a:t>混合式：目前运行系统的主流探测器类型，</a:t>
            </a:r>
            <a:r>
              <a:rPr lang="zh-CN" altLang="en-US" dirty="0">
                <a:solidFill>
                  <a:srgbClr val="00B050"/>
                </a:solidFill>
              </a:rPr>
              <a:t>传感器和读出电路可分别优化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复杂的组装工艺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单片式：传感器和读出电路集成到同一硅片上，</a:t>
            </a:r>
            <a:r>
              <a:rPr lang="zh-CN" altLang="en-US" dirty="0">
                <a:solidFill>
                  <a:srgbClr val="00B050"/>
                </a:solidFill>
              </a:rPr>
              <a:t>低组装成本，低物质量</a:t>
            </a:r>
            <a:endParaRPr lang="en-US" altLang="zh-CN" dirty="0">
              <a:solidFill>
                <a:srgbClr val="00B050"/>
              </a:solidFill>
            </a:endParaRPr>
          </a:p>
          <a:p>
            <a:pPr lvl="2"/>
            <a:r>
              <a:rPr lang="zh-CN" altLang="en-US" dirty="0"/>
              <a:t>小电极：更小的收集极电容，低噪声，低功耗</a:t>
            </a:r>
            <a:endParaRPr lang="en-US" altLang="zh-CN" dirty="0"/>
          </a:p>
          <a:p>
            <a:pPr lvl="2"/>
            <a:r>
              <a:rPr lang="zh-CN" altLang="en-US" dirty="0"/>
              <a:t>大电极：更快的电荷收集，更好的抗辐照性能</a:t>
            </a:r>
            <a:r>
              <a:rPr lang="en-US" altLang="zh-CN" dirty="0"/>
              <a:t>-&gt;</a:t>
            </a:r>
            <a:r>
              <a:rPr lang="en-US" altLang="zh-CN" dirty="0">
                <a:solidFill>
                  <a:srgbClr val="00B050"/>
                </a:solidFill>
              </a:rPr>
              <a:t>HVCMOS</a:t>
            </a:r>
            <a:r>
              <a:rPr lang="zh-CN" altLang="en-US" dirty="0">
                <a:solidFill>
                  <a:srgbClr val="00B050"/>
                </a:solidFill>
              </a:rPr>
              <a:t>成为</a:t>
            </a:r>
            <a:r>
              <a:rPr lang="en-US" altLang="zh-CN" dirty="0">
                <a:solidFill>
                  <a:srgbClr val="00B050"/>
                </a:solidFill>
              </a:rPr>
              <a:t>CEPC ref-TDR</a:t>
            </a:r>
            <a:r>
              <a:rPr lang="zh-CN" altLang="en-US" dirty="0">
                <a:solidFill>
                  <a:srgbClr val="00B050"/>
                </a:solidFill>
              </a:rPr>
              <a:t>基准方案</a:t>
            </a:r>
          </a:p>
          <a:p>
            <a:pPr lvl="2"/>
            <a:endParaRPr lang="zh-CN" altLang="en-US" dirty="0"/>
          </a:p>
          <a:p>
            <a:pPr lvl="2"/>
            <a:endParaRPr lang="en-US" altLang="zh-CN" dirty="0">
              <a:solidFill>
                <a:srgbClr val="00B050"/>
              </a:solidFill>
            </a:endParaRP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66904D8-67B0-3C9D-78D7-9BF1EB13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10" y="878888"/>
            <a:ext cx="4021145" cy="21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93F105-1650-CF52-15E1-2B4F60BA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2" y="878888"/>
            <a:ext cx="3951748" cy="2196918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4553D7D8-4412-B06D-5FF1-4ABFE9BBA08C}"/>
              </a:ext>
            </a:extLst>
          </p:cNvPr>
          <p:cNvSpPr txBox="1">
            <a:spLocks/>
          </p:cNvSpPr>
          <p:nvPr/>
        </p:nvSpPr>
        <p:spPr>
          <a:xfrm>
            <a:off x="5065714" y="3200760"/>
            <a:ext cx="3240360" cy="16466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300" dirty="0"/>
              <a:t>主流工艺</a:t>
            </a:r>
            <a:r>
              <a:rPr lang="en-US" altLang="zh-CN" sz="1300" dirty="0"/>
              <a:t>180nm</a:t>
            </a:r>
            <a:r>
              <a:rPr lang="zh-CN" altLang="en-US" sz="1300" dirty="0"/>
              <a:t>和</a:t>
            </a:r>
            <a:r>
              <a:rPr lang="en-US" altLang="zh-CN" sz="1300" dirty="0"/>
              <a:t>150nm</a:t>
            </a:r>
          </a:p>
          <a:p>
            <a:pPr lvl="1">
              <a:lnSpc>
                <a:spcPct val="100000"/>
              </a:lnSpc>
            </a:pPr>
            <a:r>
              <a:rPr lang="zh-CN" altLang="en-US" sz="1000" dirty="0">
                <a:solidFill>
                  <a:srgbClr val="FF0000"/>
                </a:solidFill>
              </a:rPr>
              <a:t>像素尺寸和功耗受限于工艺</a:t>
            </a:r>
            <a:endParaRPr lang="en-US" altLang="zh-CN" sz="10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1000" dirty="0"/>
              <a:t>NIEL &gt; ~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</a:t>
            </a:r>
            <a:r>
              <a:rPr kumimoji="0" lang="en-US" altLang="zh-CN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15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</a:t>
            </a:r>
            <a:r>
              <a:rPr kumimoji="0" lang="en-US" altLang="zh-CN" sz="1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eq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/cm²</a:t>
            </a:r>
            <a:endParaRPr lang="en-US" altLang="zh-CN" sz="1000" dirty="0"/>
          </a:p>
          <a:p>
            <a:pPr lvl="1">
              <a:lnSpc>
                <a:spcPct val="100000"/>
              </a:lnSpc>
            </a:pPr>
            <a:r>
              <a:rPr lang="zh-CN" altLang="en-US" sz="1000" dirty="0"/>
              <a:t>时间分辨可达</a:t>
            </a:r>
            <a:r>
              <a:rPr lang="en-US" altLang="zh-CN" sz="1000" dirty="0"/>
              <a:t>~ns</a:t>
            </a:r>
          </a:p>
          <a:p>
            <a:pPr>
              <a:lnSpc>
                <a:spcPct val="100000"/>
              </a:lnSpc>
            </a:pPr>
            <a:r>
              <a:rPr lang="en-US" altLang="zh-CN" sz="1300" dirty="0">
                <a:solidFill>
                  <a:srgbClr val="00B050"/>
                </a:solidFill>
              </a:rPr>
              <a:t>HVCMOS 55nm</a:t>
            </a:r>
          </a:p>
          <a:p>
            <a:pPr lvl="1">
              <a:lnSpc>
                <a:spcPct val="100000"/>
              </a:lnSpc>
            </a:pPr>
            <a:r>
              <a:rPr lang="zh-CN" altLang="en-US" sz="1000" dirty="0"/>
              <a:t>更好的性能表现</a:t>
            </a:r>
            <a:endParaRPr lang="en-US" altLang="zh-CN" sz="1000" dirty="0"/>
          </a:p>
          <a:p>
            <a:pPr lvl="1">
              <a:lnSpc>
                <a:spcPct val="100000"/>
              </a:lnSpc>
            </a:pPr>
            <a:r>
              <a:rPr lang="zh-CN" altLang="en-US" sz="1000" dirty="0"/>
              <a:t>工艺可持续</a:t>
            </a:r>
            <a:endParaRPr lang="en-US" altLang="zh-CN" sz="1000" dirty="0"/>
          </a:p>
          <a:p>
            <a:pPr lvl="1">
              <a:lnSpc>
                <a:spcPct val="100000"/>
              </a:lnSpc>
            </a:pPr>
            <a:r>
              <a:rPr lang="zh-CN" altLang="en-US" sz="1000" dirty="0"/>
              <a:t>性价比</a:t>
            </a:r>
            <a:endParaRPr lang="en-US" altLang="zh-CN" sz="1000" dirty="0"/>
          </a:p>
          <a:p>
            <a:pPr>
              <a:lnSpc>
                <a:spcPct val="100000"/>
              </a:lnSpc>
            </a:pPr>
            <a:endParaRPr lang="en-US" altLang="zh-CN" sz="1300" dirty="0"/>
          </a:p>
          <a:p>
            <a:pPr>
              <a:lnSpc>
                <a:spcPct val="10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9189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COFFEE2</a:t>
            </a:r>
            <a:r>
              <a:rPr lang="zh-CN" altLang="en-US" dirty="0"/>
              <a:t>芯片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2818656" cy="1152128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/>
              <a:t>55nm HVCMOS process</a:t>
            </a:r>
          </a:p>
          <a:p>
            <a:r>
              <a:rPr lang="zh-CN" altLang="en-US" dirty="0"/>
              <a:t>三阱工艺：</a:t>
            </a:r>
            <a:r>
              <a:rPr lang="en-US" altLang="zh-CN" dirty="0"/>
              <a:t>no deep </a:t>
            </a:r>
            <a:r>
              <a:rPr lang="en-US" altLang="zh-CN" dirty="0" err="1"/>
              <a:t>Pwell</a:t>
            </a:r>
            <a:endParaRPr lang="en-US" altLang="zh-CN" dirty="0"/>
          </a:p>
          <a:p>
            <a:r>
              <a:rPr lang="en-US" altLang="zh-CN" dirty="0"/>
              <a:t>8</a:t>
            </a:r>
            <a:r>
              <a:rPr lang="zh-CN" altLang="en-US" dirty="0"/>
              <a:t>层普通金属</a:t>
            </a:r>
            <a:r>
              <a:rPr lang="en-US" altLang="zh-CN" dirty="0"/>
              <a:t>+2</a:t>
            </a:r>
            <a:r>
              <a:rPr lang="zh-CN" altLang="en-US" dirty="0"/>
              <a:t>层顶层金属</a:t>
            </a:r>
            <a:endParaRPr lang="en-US" altLang="zh-CN" dirty="0"/>
          </a:p>
          <a:p>
            <a:r>
              <a:rPr lang="zh-CN" altLang="en-US" dirty="0"/>
              <a:t>非高阻衬底</a:t>
            </a:r>
            <a:endParaRPr lang="en-US" altLang="zh-CN" dirty="0"/>
          </a:p>
          <a:p>
            <a:r>
              <a:rPr lang="zh-CN" altLang="en-US" dirty="0"/>
              <a:t>首次采用</a:t>
            </a:r>
            <a:r>
              <a:rPr lang="en-US" altLang="zh-CN" dirty="0"/>
              <a:t>HVCMOS</a:t>
            </a:r>
            <a:r>
              <a:rPr lang="zh-CN" altLang="en-US" dirty="0"/>
              <a:t>工艺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231287"/>
            <a:ext cx="2476911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整体版图：</a:t>
            </a:r>
            <a:r>
              <a:rPr lang="en-US" altLang="zh-CN" sz="1000" dirty="0"/>
              <a:t>4×3mm 2023</a:t>
            </a:r>
            <a:r>
              <a:rPr lang="zh-CN" altLang="en-US" sz="1000" dirty="0"/>
              <a:t>年</a:t>
            </a:r>
            <a:r>
              <a:rPr lang="en-US" altLang="zh-CN" sz="1000" dirty="0"/>
              <a:t>8</a:t>
            </a:r>
            <a:r>
              <a:rPr lang="zh-CN" altLang="en-US" sz="1000" dirty="0"/>
              <a:t>月提交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8F92EE-4C77-B6CD-9E92-501DD58FA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734" y="796329"/>
            <a:ext cx="4154280" cy="1415381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EB4E887-5F75-8C49-F098-AEE6A18C658F}"/>
              </a:ext>
            </a:extLst>
          </p:cNvPr>
          <p:cNvSpPr txBox="1">
            <a:spLocks/>
          </p:cNvSpPr>
          <p:nvPr/>
        </p:nvSpPr>
        <p:spPr>
          <a:xfrm>
            <a:off x="3307215" y="2499742"/>
            <a:ext cx="5379585" cy="1578283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/>
              <a:t>设计目标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工艺摸索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验证传感器结构和信号收集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与前端电路集成的探索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设计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区域</a:t>
            </a:r>
            <a:r>
              <a:rPr lang="en-US" altLang="zh-CN" dirty="0"/>
              <a:t>1: </a:t>
            </a:r>
            <a:r>
              <a:rPr lang="zh-CN" altLang="en-US" dirty="0"/>
              <a:t>纯</a:t>
            </a:r>
            <a:r>
              <a:rPr lang="en-US" altLang="zh-CN" dirty="0"/>
              <a:t>diode</a:t>
            </a:r>
            <a:r>
              <a:rPr lang="zh-CN" altLang="en-US" dirty="0"/>
              <a:t>阵列，验证</a:t>
            </a:r>
            <a:r>
              <a:rPr lang="en-US" altLang="zh-CN" dirty="0"/>
              <a:t>6</a:t>
            </a:r>
            <a:r>
              <a:rPr lang="zh-CN" altLang="en-US" dirty="0"/>
              <a:t>种不同的结构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区域</a:t>
            </a:r>
            <a:r>
              <a:rPr lang="en-US" altLang="zh-CN" dirty="0"/>
              <a:t>2: </a:t>
            </a:r>
            <a:r>
              <a:rPr lang="en-US" altLang="zh-CN" dirty="0">
                <a:solidFill>
                  <a:srgbClr val="0070C0"/>
                </a:solidFill>
              </a:rPr>
              <a:t>32×20</a:t>
            </a:r>
            <a:r>
              <a:rPr lang="zh-CN" altLang="en-US" dirty="0">
                <a:solidFill>
                  <a:srgbClr val="0070C0"/>
                </a:solidFill>
              </a:rPr>
              <a:t>的像素的阵列，包含</a:t>
            </a:r>
            <a:r>
              <a:rPr lang="en-US" altLang="zh-CN" dirty="0">
                <a:solidFill>
                  <a:srgbClr val="0070C0"/>
                </a:solidFill>
              </a:rPr>
              <a:t>6</a:t>
            </a:r>
            <a:r>
              <a:rPr lang="zh-CN" altLang="en-US" dirty="0">
                <a:solidFill>
                  <a:srgbClr val="0070C0"/>
                </a:solidFill>
              </a:rPr>
              <a:t>种信号收集极结构和</a:t>
            </a:r>
            <a:r>
              <a:rPr lang="en-US" altLang="zh-CN" dirty="0">
                <a:solidFill>
                  <a:srgbClr val="0070C0"/>
                </a:solidFill>
              </a:rPr>
              <a:t>3</a:t>
            </a:r>
            <a:r>
              <a:rPr lang="zh-CN" altLang="en-US" dirty="0">
                <a:solidFill>
                  <a:srgbClr val="0070C0"/>
                </a:solidFill>
              </a:rPr>
              <a:t>种像素内电路结构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CN" altLang="en-US" dirty="0"/>
              <a:t>区域</a:t>
            </a:r>
            <a:r>
              <a:rPr lang="en-US" altLang="zh-CN" dirty="0"/>
              <a:t>3: 26×26</a:t>
            </a:r>
            <a:r>
              <a:rPr lang="zh-CN" altLang="en-US" dirty="0"/>
              <a:t>规模的像素阵列以及外围数字处理和读出模块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A93279C-D5F0-0D4D-7559-5D9E0272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4" y="2148947"/>
            <a:ext cx="2931741" cy="192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78501452-EF63-9646-662E-8E2E55EEFC8D}"/>
              </a:ext>
            </a:extLst>
          </p:cNvPr>
          <p:cNvSpPr txBox="1"/>
          <p:nvPr/>
        </p:nvSpPr>
        <p:spPr>
          <a:xfrm>
            <a:off x="4828708" y="2194783"/>
            <a:ext cx="2314600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像素和保护环结构示意图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4790D0C-99E4-833E-CBB7-3335D007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215" y="3939902"/>
            <a:ext cx="5553116" cy="6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COFFEE2</a:t>
            </a:r>
            <a:r>
              <a:rPr lang="zh-CN" altLang="en-US" dirty="0"/>
              <a:t>：电路设计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70003"/>
            <a:ext cx="3466728" cy="1657731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dirty="0"/>
              <a:t>区域</a:t>
            </a:r>
            <a:r>
              <a:rPr lang="en-US" altLang="zh-CN" dirty="0"/>
              <a:t>2</a:t>
            </a:r>
            <a:r>
              <a:rPr lang="zh-CN" altLang="en-US" dirty="0"/>
              <a:t>目标</a:t>
            </a:r>
            <a:endParaRPr lang="en-US" altLang="zh-CN" dirty="0"/>
          </a:p>
          <a:p>
            <a:pPr lvl="1"/>
            <a:r>
              <a:rPr lang="zh-CN" altLang="en-US" dirty="0"/>
              <a:t>像素内数字电路对电荷收集的影响</a:t>
            </a:r>
            <a:endParaRPr lang="en-US" altLang="zh-CN" dirty="0"/>
          </a:p>
          <a:p>
            <a:pPr lvl="1"/>
            <a:r>
              <a:rPr lang="zh-CN" altLang="en-US" dirty="0"/>
              <a:t>关键模块的设计积累</a:t>
            </a:r>
            <a:endParaRPr lang="en-US" altLang="zh-CN" dirty="0"/>
          </a:p>
          <a:p>
            <a:r>
              <a:rPr lang="zh-CN" altLang="en-US" dirty="0"/>
              <a:t>三种像素内电路结构</a:t>
            </a:r>
            <a:endParaRPr lang="en-US" altLang="zh-CN" dirty="0"/>
          </a:p>
          <a:p>
            <a:pPr lvl="1"/>
            <a:r>
              <a:rPr lang="en-US" altLang="zh-CN" dirty="0"/>
              <a:t>1</a:t>
            </a:r>
            <a:r>
              <a:rPr lang="zh-CN" altLang="en-US" dirty="0"/>
              <a:t>，仅</a:t>
            </a:r>
            <a:r>
              <a:rPr lang="en-US" altLang="zh-CN" dirty="0"/>
              <a:t>CSA</a:t>
            </a:r>
            <a:r>
              <a:rPr lang="zh-CN" altLang="en-US" dirty="0"/>
              <a:t>模拟读出</a:t>
            </a:r>
            <a:endParaRPr lang="en-US" altLang="zh-CN" dirty="0"/>
          </a:p>
          <a:p>
            <a:pPr lvl="1"/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CSA+NMOS</a:t>
            </a:r>
            <a:r>
              <a:rPr lang="zh-CN" altLang="en-US" dirty="0"/>
              <a:t>比较器</a:t>
            </a:r>
            <a:endParaRPr lang="en-US" altLang="zh-CN" dirty="0"/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，</a:t>
            </a:r>
            <a:r>
              <a:rPr lang="en-US" altLang="zh-CN" dirty="0"/>
              <a:t>CSA+CMOS</a:t>
            </a:r>
            <a:r>
              <a:rPr lang="zh-CN" altLang="en-US" dirty="0"/>
              <a:t>比较器</a:t>
            </a:r>
            <a:endParaRPr lang="en-US" altLang="zh-CN" dirty="0"/>
          </a:p>
          <a:p>
            <a:pPr lvl="1"/>
            <a:r>
              <a:rPr lang="zh-CN" altLang="en-US" dirty="0"/>
              <a:t>行列选通控制读出地址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80</a:t>
            </a:r>
            <a:fld id="{9E4F7F79-40D6-46F0-9455-F1A88A00E6DA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25B26D-B712-5922-0ACC-1882068A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70" y="1012535"/>
            <a:ext cx="2393460" cy="12684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190BA5-8884-6E01-216B-A6DEB417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730" y="1122613"/>
            <a:ext cx="3240360" cy="11140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091F1F-24BF-408F-BE0D-9B9D1024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40" y="2744736"/>
            <a:ext cx="2586319" cy="15996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4B40432-0F00-3595-C410-7F8DA230B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972" y="2906831"/>
            <a:ext cx="2795648" cy="135902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4B3B074-E69A-C1AA-9525-35ABC4FC5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2847031"/>
            <a:ext cx="2160240" cy="1500779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19A3D216-09B2-4435-EB01-B4C9FC23388F}"/>
              </a:ext>
            </a:extLst>
          </p:cNvPr>
          <p:cNvSpPr txBox="1"/>
          <p:nvPr/>
        </p:nvSpPr>
        <p:spPr>
          <a:xfrm>
            <a:off x="767916" y="4337568"/>
            <a:ext cx="1512168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CSA+CMOS</a:t>
            </a:r>
            <a:r>
              <a:rPr lang="zh-CN" altLang="en-US" sz="1000" dirty="0"/>
              <a:t>比较器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50F0A1-C010-3877-FD0B-17D4E2E6B0F0}"/>
              </a:ext>
            </a:extLst>
          </p:cNvPr>
          <p:cNvSpPr txBox="1"/>
          <p:nvPr/>
        </p:nvSpPr>
        <p:spPr>
          <a:xfrm>
            <a:off x="5220072" y="2408736"/>
            <a:ext cx="1512168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CSA+NMOS</a:t>
            </a:r>
            <a:r>
              <a:rPr lang="zh-CN" altLang="en-US" sz="1000" dirty="0"/>
              <a:t>比较器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812A800-A647-9F6A-D1C4-C9FB8CD98C75}"/>
              </a:ext>
            </a:extLst>
          </p:cNvPr>
          <p:cNvSpPr txBox="1"/>
          <p:nvPr/>
        </p:nvSpPr>
        <p:spPr>
          <a:xfrm>
            <a:off x="3635896" y="4373497"/>
            <a:ext cx="1512168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瞬态仿真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AB3F299-214C-2956-2C0C-CAD1C9C8B4FB}"/>
              </a:ext>
            </a:extLst>
          </p:cNvPr>
          <p:cNvSpPr txBox="1"/>
          <p:nvPr/>
        </p:nvSpPr>
        <p:spPr>
          <a:xfrm>
            <a:off x="6632826" y="4344387"/>
            <a:ext cx="1743258" cy="27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单像素版图 </a:t>
            </a:r>
            <a:r>
              <a:rPr lang="en-US" altLang="zh-CN" sz="1000" dirty="0"/>
              <a:t>40</a:t>
            </a:r>
            <a:r>
              <a:rPr lang="el-GR" altLang="zh-CN" sz="1000" dirty="0"/>
              <a:t>μ</a:t>
            </a:r>
            <a:r>
              <a:rPr lang="en-US" altLang="zh-CN" sz="1000" dirty="0"/>
              <a:t>m</a:t>
            </a:r>
            <a:r>
              <a:rPr lang="zh-CN" altLang="en-US" sz="1000" dirty="0"/>
              <a:t>✖</a:t>
            </a:r>
            <a:r>
              <a:rPr lang="en-US" altLang="zh-CN" sz="1000" dirty="0"/>
              <a:t>80</a:t>
            </a:r>
            <a:r>
              <a:rPr lang="el-GR" altLang="zh-CN" sz="1000" dirty="0"/>
              <a:t>μ</a:t>
            </a:r>
            <a:r>
              <a:rPr lang="en-US" altLang="zh-CN" sz="1000" dirty="0"/>
              <a:t>m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9224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5F1DA-2B32-185B-9856-5632DEFB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200" dirty="0"/>
              <a:t>COFFEE2</a:t>
            </a:r>
            <a:r>
              <a:rPr lang="zh-CN" altLang="en-US" sz="2200" dirty="0"/>
              <a:t>：电气测试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170D2-A8A4-D55C-C9E3-E6D8D943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78" y="1083865"/>
            <a:ext cx="2313329" cy="1415877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/>
              <a:t>测试系统</a:t>
            </a:r>
            <a:endParaRPr lang="en-US" altLang="zh-CN" dirty="0"/>
          </a:p>
          <a:p>
            <a:pPr lvl="1"/>
            <a:r>
              <a:rPr lang="zh-CN" altLang="en-US" dirty="0"/>
              <a:t>基于</a:t>
            </a:r>
            <a:r>
              <a:rPr lang="en-US" altLang="zh-CN" dirty="0"/>
              <a:t>Caribou</a:t>
            </a:r>
            <a:r>
              <a:rPr lang="zh-CN" altLang="en-US" dirty="0"/>
              <a:t>测试系统</a:t>
            </a:r>
            <a:endParaRPr lang="en-US" altLang="zh-CN" dirty="0"/>
          </a:p>
          <a:p>
            <a:pPr lvl="2"/>
            <a:r>
              <a:rPr lang="en-US" altLang="zh-CN" dirty="0"/>
              <a:t>ZC706+CaR</a:t>
            </a:r>
            <a:r>
              <a:rPr lang="zh-CN" altLang="en-US" dirty="0"/>
              <a:t>接口板</a:t>
            </a:r>
            <a:r>
              <a:rPr lang="en-US" altLang="zh-CN" dirty="0"/>
              <a:t>+</a:t>
            </a:r>
            <a:r>
              <a:rPr lang="zh-CN" altLang="en-US" dirty="0"/>
              <a:t>芯片载板</a:t>
            </a:r>
            <a:endParaRPr lang="en-US" altLang="zh-CN" dirty="0"/>
          </a:p>
          <a:p>
            <a:pPr lvl="1"/>
            <a:r>
              <a:rPr lang="zh-CN" altLang="en-US" dirty="0"/>
              <a:t>单板测试</a:t>
            </a:r>
            <a:endParaRPr lang="en-US" altLang="zh-CN" dirty="0"/>
          </a:p>
          <a:p>
            <a:r>
              <a:rPr lang="zh-CN" altLang="en-US" dirty="0"/>
              <a:t>刻度电路电气测试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A4486B-4B15-4204-6A6A-ED63D2B6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500E5E-32D6-9C8E-B1CB-5F533ED6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530AB0-28BD-B45C-D51E-FB426EEF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4FC319D-C479-B0D0-BA14-EA15C4F00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00394"/>
            <a:ext cx="2434737" cy="1823112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F6EAB44A-E5BF-E6EE-1359-19FDA83D9A84}"/>
              </a:ext>
            </a:extLst>
          </p:cNvPr>
          <p:cNvSpPr txBox="1"/>
          <p:nvPr/>
        </p:nvSpPr>
        <p:spPr>
          <a:xfrm>
            <a:off x="1475656" y="4011910"/>
            <a:ext cx="1203039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</a:rPr>
              <a:t>Caribou</a:t>
            </a:r>
            <a:r>
              <a:rPr lang="zh-CN" altLang="en-US" sz="1000" dirty="0">
                <a:solidFill>
                  <a:schemeClr val="bg1"/>
                </a:solidFill>
              </a:rPr>
              <a:t>测试系统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6F1B4DC-E55B-4E36-A649-4A353452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64" y="1071619"/>
            <a:ext cx="2557264" cy="16551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B2A253A-F96B-1710-950A-2B2525CEC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154667"/>
            <a:ext cx="3744416" cy="14890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99327E4-6FF5-23E5-0457-E70EEB13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944265"/>
            <a:ext cx="5490727" cy="16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04D84-51CF-AB91-E5A8-C144A4607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01F37-366D-12DF-4F92-F76581A1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200" dirty="0"/>
              <a:t>COFFEE2</a:t>
            </a:r>
            <a:r>
              <a:rPr lang="zh-CN" altLang="en-US" sz="2200" dirty="0"/>
              <a:t>：放射源测试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C9945-9372-995E-8A69-F38B26DC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2419"/>
            <a:ext cx="1810544" cy="995482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激光测试</a:t>
            </a:r>
            <a:endParaRPr lang="en-US" altLang="zh-CN" dirty="0"/>
          </a:p>
          <a:p>
            <a:r>
              <a:rPr lang="zh-CN" altLang="en-US" dirty="0"/>
              <a:t>放射源测试</a:t>
            </a:r>
            <a:endParaRPr lang="en-US" altLang="zh-CN" dirty="0"/>
          </a:p>
          <a:p>
            <a:pPr lvl="1"/>
            <a:r>
              <a:rPr lang="en-US" altLang="zh-CN" dirty="0"/>
              <a:t>Fe-55</a:t>
            </a:r>
          </a:p>
          <a:p>
            <a:pPr lvl="1"/>
            <a:r>
              <a:rPr lang="en-US" altLang="zh-CN" dirty="0"/>
              <a:t>Sr-90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B317FE-A4AA-07E2-0D83-ABE492CE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8AA22B-AE56-CB8C-BB30-12589C49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CF1A08-DDEF-A78A-FB65-E8FF9BF4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8" name="Group 41">
            <a:extLst>
              <a:ext uri="{FF2B5EF4-FFF2-40B4-BE49-F238E27FC236}">
                <a16:creationId xmlns:a16="http://schemas.microsoft.com/office/drawing/2014/main" id="{1A14BD37-BBDE-0E40-015E-5C0377121693}"/>
              </a:ext>
            </a:extLst>
          </p:cNvPr>
          <p:cNvGrpSpPr/>
          <p:nvPr/>
        </p:nvGrpSpPr>
        <p:grpSpPr>
          <a:xfrm>
            <a:off x="2490079" y="845368"/>
            <a:ext cx="2471280" cy="1644506"/>
            <a:chOff x="6023992" y="4602789"/>
            <a:chExt cx="3092288" cy="1791893"/>
          </a:xfrm>
        </p:grpSpPr>
        <p:pic>
          <p:nvPicPr>
            <p:cNvPr id="9" name="Picture 30">
              <a:extLst>
                <a:ext uri="{FF2B5EF4-FFF2-40B4-BE49-F238E27FC236}">
                  <a16:creationId xmlns:a16="http://schemas.microsoft.com/office/drawing/2014/main" id="{4DFF25A2-A52C-5017-CDAC-DF4B7664A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3992" y="4602789"/>
              <a:ext cx="3092288" cy="1791893"/>
            </a:xfrm>
            <a:prstGeom prst="rect">
              <a:avLst/>
            </a:prstGeom>
          </p:spPr>
        </p:pic>
        <p:cxnSp>
          <p:nvCxnSpPr>
            <p:cNvPr id="10" name="Straight Connector 33">
              <a:extLst>
                <a:ext uri="{FF2B5EF4-FFF2-40B4-BE49-F238E27FC236}">
                  <a16:creationId xmlns:a16="http://schemas.microsoft.com/office/drawing/2014/main" id="{87C898A9-AD6E-0AE9-E786-C103B755003C}"/>
                </a:ext>
              </a:extLst>
            </p:cNvPr>
            <p:cNvCxnSpPr>
              <a:cxnSpLocks/>
            </p:cNvCxnSpPr>
            <p:nvPr/>
          </p:nvCxnSpPr>
          <p:spPr>
            <a:xfrm>
              <a:off x="6728440" y="4770842"/>
              <a:ext cx="0" cy="995703"/>
            </a:xfrm>
            <a:prstGeom prst="line">
              <a:avLst/>
            </a:prstGeom>
            <a:ln w="63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0">
              <a:extLst>
                <a:ext uri="{FF2B5EF4-FFF2-40B4-BE49-F238E27FC236}">
                  <a16:creationId xmlns:a16="http://schemas.microsoft.com/office/drawing/2014/main" id="{409EAC14-3DDF-9F7B-F752-5B485E69A723}"/>
                </a:ext>
              </a:extLst>
            </p:cNvPr>
            <p:cNvCxnSpPr>
              <a:cxnSpLocks/>
            </p:cNvCxnSpPr>
            <p:nvPr/>
          </p:nvCxnSpPr>
          <p:spPr>
            <a:xfrm>
              <a:off x="8117248" y="4842368"/>
              <a:ext cx="0" cy="995703"/>
            </a:xfrm>
            <a:prstGeom prst="line">
              <a:avLst/>
            </a:prstGeom>
            <a:ln w="63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82AE3703-8570-37AD-5CEA-6C684A3B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01" y="2740620"/>
            <a:ext cx="2865787" cy="17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B2B1EAC-CED7-009A-F46D-B03AFD8331B7}"/>
              </a:ext>
            </a:extLst>
          </p:cNvPr>
          <p:cNvSpPr txBox="1"/>
          <p:nvPr/>
        </p:nvSpPr>
        <p:spPr>
          <a:xfrm>
            <a:off x="1475656" y="4011910"/>
            <a:ext cx="1203039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</a:rPr>
              <a:t>Caribou</a:t>
            </a:r>
            <a:r>
              <a:rPr lang="zh-CN" altLang="en-US" sz="1000" dirty="0">
                <a:solidFill>
                  <a:schemeClr val="bg1"/>
                </a:solidFill>
              </a:rPr>
              <a:t>测试系统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D975497A-F130-F1A6-53B5-9FD6F997BA2F}"/>
              </a:ext>
            </a:extLst>
          </p:cNvPr>
          <p:cNvSpPr txBox="1"/>
          <p:nvPr/>
        </p:nvSpPr>
        <p:spPr>
          <a:xfrm>
            <a:off x="3124200" y="1555006"/>
            <a:ext cx="1203039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</a:rPr>
              <a:t>激光响应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DC96D06-C6C7-23D8-109A-5BBFFFE6F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86" y="835988"/>
            <a:ext cx="2699638" cy="19838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E7BD193-0A49-6834-F472-1554AF76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37" y="2454341"/>
            <a:ext cx="2952328" cy="225818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A6D3E63-FA07-AB24-FCB7-5AFD28242135}"/>
              </a:ext>
            </a:extLst>
          </p:cNvPr>
          <p:cNvSpPr txBox="1"/>
          <p:nvPr/>
        </p:nvSpPr>
        <p:spPr>
          <a:xfrm>
            <a:off x="667769" y="2798268"/>
            <a:ext cx="2631676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Fe55</a:t>
            </a:r>
            <a:r>
              <a:rPr lang="zh-CN" altLang="en-US" dirty="0"/>
              <a:t>，</a:t>
            </a:r>
            <a:r>
              <a:rPr lang="en-US" altLang="zh-CN" dirty="0"/>
              <a:t>5.9keV-&gt;60mV</a:t>
            </a:r>
          </a:p>
          <a:p>
            <a:r>
              <a:rPr lang="en-US" altLang="zh-CN" dirty="0"/>
              <a:t>HV: -30V</a:t>
            </a:r>
          </a:p>
          <a:p>
            <a:r>
              <a:rPr lang="en-US" altLang="zh-CN" dirty="0"/>
              <a:t>gain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 </a:t>
            </a:r>
            <a:r>
              <a:rPr lang="el-GR" altLang="zh-CN" dirty="0"/>
              <a:t>μ</a:t>
            </a:r>
            <a:r>
              <a:rPr lang="en-US" altLang="zh-CN" dirty="0"/>
              <a:t>V/e-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185BB6B-B397-EB95-E3F4-BC8C1AF63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229" y="2846279"/>
            <a:ext cx="2399776" cy="16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总结与展望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2232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dirty="0"/>
              <a:t>面向未来硅径迹探测需求，开展了基于</a:t>
            </a:r>
            <a:r>
              <a:rPr lang="en-US" altLang="zh-CN" dirty="0"/>
              <a:t>HVCMOS 55nm</a:t>
            </a:r>
            <a:r>
              <a:rPr lang="zh-CN" altLang="en-US" dirty="0"/>
              <a:t>的单片式像素型芯片研发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en-US" altLang="zh-CN" dirty="0"/>
              <a:t>COFFEE2</a:t>
            </a:r>
            <a:r>
              <a:rPr lang="zh-CN" altLang="en-US" dirty="0"/>
              <a:t>首次采用国产</a:t>
            </a:r>
            <a:r>
              <a:rPr lang="en-US" altLang="zh-CN" dirty="0"/>
              <a:t>HVCMOS</a:t>
            </a:r>
            <a:r>
              <a:rPr lang="zh-CN" altLang="en-US" dirty="0"/>
              <a:t>工艺</a:t>
            </a:r>
            <a:endParaRPr lang="en-US" altLang="zh-CN" dirty="0"/>
          </a:p>
          <a:p>
            <a:pPr lvl="1">
              <a:lnSpc>
                <a:spcPct val="170000"/>
              </a:lnSpc>
            </a:pPr>
            <a:r>
              <a:rPr lang="zh-CN" altLang="en-US" dirty="0"/>
              <a:t>电路测试与仿真较为接近，基本符合预期</a:t>
            </a:r>
            <a:endParaRPr lang="en-US" altLang="zh-CN" dirty="0"/>
          </a:p>
          <a:p>
            <a:pPr lvl="1">
              <a:lnSpc>
                <a:spcPct val="170000"/>
              </a:lnSpc>
            </a:pPr>
            <a:r>
              <a:rPr lang="zh-CN" altLang="en-US" dirty="0"/>
              <a:t>放射源测试验证了传感器</a:t>
            </a:r>
            <a:r>
              <a:rPr lang="en-US" altLang="zh-CN" dirty="0"/>
              <a:t>+</a:t>
            </a:r>
            <a:r>
              <a:rPr lang="zh-CN" altLang="en-US" dirty="0"/>
              <a:t>电路的单片测试功能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开展集成更多功能的电路设计和性能优化</a:t>
            </a:r>
            <a:endParaRPr lang="en-US" altLang="zh-CN" dirty="0"/>
          </a:p>
          <a:p>
            <a:pPr marL="0" indent="0">
              <a:lnSpc>
                <a:spcPct val="170000"/>
              </a:lnSpc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2025/7/17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NME2025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F79-40D6-46F0-9455-F1A88A00E6DA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10342" y="3579862"/>
            <a:ext cx="4339651" cy="10673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欢迎批评指正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1866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9128</TotalTime>
  <Words>895</Words>
  <Application>Microsoft Office PowerPoint</Application>
  <PresentationFormat>全屏显示(16:9)</PresentationFormat>
  <Paragraphs>192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微软雅黑</vt:lpstr>
      <vt:lpstr>Arial</vt:lpstr>
      <vt:lpstr>Calibri</vt:lpstr>
      <vt:lpstr>Roboto</vt:lpstr>
      <vt:lpstr>自定义设计方案</vt:lpstr>
      <vt:lpstr>55nm HVCMOS单片探测器COFFEE2前端电路设计和测试</vt:lpstr>
      <vt:lpstr>报告内容</vt:lpstr>
      <vt:lpstr>CEPC研发和LHCb升级</vt:lpstr>
      <vt:lpstr>方案和工艺选择</vt:lpstr>
      <vt:lpstr>COFFEE2芯片</vt:lpstr>
      <vt:lpstr>COFFEE2：电路设计</vt:lpstr>
      <vt:lpstr>COFFEE2：电气测试</vt:lpstr>
      <vt:lpstr>COFFEE2：放射源测试</vt:lpstr>
      <vt:lpstr>总结与展望</vt:lpstr>
      <vt:lpstr>Back up</vt:lpstr>
      <vt:lpstr>COFFEE系列芯片研发</vt:lpstr>
      <vt:lpstr>COFFEE2：无源传感器设计和测试</vt:lpstr>
      <vt:lpstr>COFFEE3设计和测试准备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IHEP Site Update</dc:title>
  <cp:lastModifiedBy>luwg@ihep.ac.cn</cp:lastModifiedBy>
  <cp:revision>212</cp:revision>
  <dcterms:modified xsi:type="dcterms:W3CDTF">2025-07-17T03:54:05Z</dcterms:modified>
</cp:coreProperties>
</file>