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0" r:id="rId1"/>
    <p:sldMasterId id="2147484324" r:id="rId2"/>
    <p:sldMasterId id="2147484339" r:id="rId3"/>
    <p:sldMasterId id="2147484354" r:id="rId4"/>
    <p:sldMasterId id="2147484369" r:id="rId5"/>
    <p:sldMasterId id="2147484384" r:id="rId6"/>
  </p:sldMasterIdLst>
  <p:notesMasterIdLst>
    <p:notesMasterId r:id="rId16"/>
  </p:notesMasterIdLst>
  <p:handoutMasterIdLst>
    <p:handoutMasterId r:id="rId17"/>
  </p:handoutMasterIdLst>
  <p:sldIdLst>
    <p:sldId id="536" r:id="rId7"/>
    <p:sldId id="725" r:id="rId8"/>
    <p:sldId id="1986" r:id="rId9"/>
    <p:sldId id="1987" r:id="rId10"/>
    <p:sldId id="829" r:id="rId11"/>
    <p:sldId id="1989" r:id="rId12"/>
    <p:sldId id="1990" r:id="rId13"/>
    <p:sldId id="1992" r:id="rId14"/>
    <p:sldId id="903" r:id="rId15"/>
  </p:sldIdLst>
  <p:sldSz cx="12192000" cy="6858000"/>
  <p:notesSz cx="7099300" cy="10234613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umimoji="1" sz="2000" u="sng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000" u="sng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000" u="sng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000" u="sng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000" u="sng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umimoji="1" sz="2000" u="sng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umimoji="1" sz="2000" u="sng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umimoji="1" sz="2000" u="sng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umimoji="1" sz="2000" u="sng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  <a:srgbClr val="003399"/>
    <a:srgbClr val="FF6600"/>
    <a:srgbClr val="A7A7E1"/>
    <a:srgbClr val="C4E7FE"/>
    <a:srgbClr val="CCFFFF"/>
    <a:srgbClr val="FF9933"/>
    <a:srgbClr val="FF505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主题样式 1 - 强调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4C1A8A3-306A-4EB7-A6B1-4F7E0EB9C5D6}" styleName="中度样式 3 - 强调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浅色样式 2 - 强调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2833802-FEF1-4C79-8D5D-14CF1EAF98D9}" styleName="浅色样式 2 - 强调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ED083AE6-46FA-4A59-8FB0-9F97EB10719F}" styleName="浅色样式 3 - 强调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中度样式 1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浅色样式 1 - 强调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浅色样式 1 - 强调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深色样式 2 - 强调 5/强调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深色样式 2 - 强调 1/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中度样式 4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中度样式 3 - 强调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0A1B5D5-9B99-4C35-A422-299274C87663}" styleName="中度样式 1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132" autoAdjust="0"/>
    <p:restoredTop sz="91241" autoAdjust="0"/>
  </p:normalViewPr>
  <p:slideViewPr>
    <p:cSldViewPr>
      <p:cViewPr varScale="1">
        <p:scale>
          <a:sx n="96" d="100"/>
          <a:sy n="96" d="100"/>
        </p:scale>
        <p:origin x="114" y="18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-2616" y="-72"/>
      </p:cViewPr>
      <p:guideLst>
        <p:guide orient="horz" pos="3224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CA3ECEE6-6854-48A5-ACF0-1AC540E861F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137" cy="512304"/>
          </a:xfrm>
          <a:prstGeom prst="rect">
            <a:avLst/>
          </a:prstGeom>
        </p:spPr>
        <p:txBody>
          <a:bodyPr vert="horz" lIns="94016" tIns="47008" rIns="94016" bIns="47008" rtlCol="0"/>
          <a:lstStyle>
            <a:lvl1pPr algn="l" eaLnBrk="1" hangingPunct="1">
              <a:defRPr sz="1100"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0653604-A0A6-4DE8-8E7B-D32A89AEAD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2163" y="0"/>
            <a:ext cx="3075480" cy="512304"/>
          </a:xfrm>
          <a:prstGeom prst="rect">
            <a:avLst/>
          </a:prstGeom>
        </p:spPr>
        <p:txBody>
          <a:bodyPr vert="horz" lIns="94016" tIns="47008" rIns="94016" bIns="47008" rtlCol="0"/>
          <a:lstStyle>
            <a:lvl1pPr algn="r" eaLnBrk="1" hangingPunct="1">
              <a:defRPr sz="1100">
                <a:ea typeface="宋体" pitchFamily="2" charset="-122"/>
              </a:defRPr>
            </a:lvl1pPr>
          </a:lstStyle>
          <a:p>
            <a:pPr>
              <a:defRPr/>
            </a:pPr>
            <a:fld id="{CAA77BF8-9DEC-427B-AF2A-5950D73220EC}" type="datetime1">
              <a:rPr lang="zh-CN" altLang="en-US"/>
              <a:pPr>
                <a:defRPr/>
              </a:pPr>
              <a:t>2025/7/17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ED31B09-C860-4FBC-873D-0C8E32DC60A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0673"/>
            <a:ext cx="3077137" cy="512303"/>
          </a:xfrm>
          <a:prstGeom prst="rect">
            <a:avLst/>
          </a:prstGeom>
        </p:spPr>
        <p:txBody>
          <a:bodyPr vert="horz" lIns="94016" tIns="47008" rIns="94016" bIns="47008" rtlCol="0" anchor="b"/>
          <a:lstStyle>
            <a:lvl1pPr algn="l" eaLnBrk="1" hangingPunct="1">
              <a:defRPr sz="1100"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E431303-9414-4213-AA56-01F3CAB2BE2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2163" y="9720673"/>
            <a:ext cx="3075480" cy="512303"/>
          </a:xfrm>
          <a:prstGeom prst="rect">
            <a:avLst/>
          </a:prstGeom>
        </p:spPr>
        <p:txBody>
          <a:bodyPr vert="horz" wrap="square" lIns="94016" tIns="47008" rIns="94016" bIns="4700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100"/>
            </a:lvl1pPr>
          </a:lstStyle>
          <a:p>
            <a:pPr>
              <a:defRPr/>
            </a:pPr>
            <a:fld id="{CAE686B4-98FC-463A-BBDA-4BB575F0773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57DD547F-9DA0-4DAE-AC34-19BF8FE4C16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137" cy="51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16" tIns="47008" rIns="94016" bIns="47008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100" u="none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6FB5AFC5-690E-4CEE-ABD9-D6A41136FBD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2163" y="0"/>
            <a:ext cx="3075480" cy="51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16" tIns="47008" rIns="94016" bIns="4700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100" u="none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95D6E4B9-3001-4B11-8FE6-5FA9A7902FF3}" type="datetime1">
              <a:rPr lang="zh-CN" altLang="en-US"/>
              <a:pPr>
                <a:defRPr/>
              </a:pPr>
              <a:t>2025/7/17</a:t>
            </a:fld>
            <a:endParaRPr lang="en-US" altLang="zh-CN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AFCA9999-C72C-489E-9B5F-B251155CC83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8113" y="766763"/>
            <a:ext cx="6823075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3" name="Rectangle 5">
            <a:extLst>
              <a:ext uri="{FF2B5EF4-FFF2-40B4-BE49-F238E27FC236}">
                <a16:creationId xmlns:a16="http://schemas.microsoft.com/office/drawing/2014/main" id="{5FC37E92-1A97-417A-BD6A-80A4FCE6979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599" y="4861155"/>
            <a:ext cx="5680103" cy="4607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16" tIns="47008" rIns="94016" bIns="470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22534" name="Rectangle 6">
            <a:extLst>
              <a:ext uri="{FF2B5EF4-FFF2-40B4-BE49-F238E27FC236}">
                <a16:creationId xmlns:a16="http://schemas.microsoft.com/office/drawing/2014/main" id="{2B243F38-E649-46E6-8481-1EA1C3E694A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673"/>
            <a:ext cx="3077137" cy="51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16" tIns="47008" rIns="94016" bIns="47008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100" u="none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2535" name="Rectangle 7">
            <a:extLst>
              <a:ext uri="{FF2B5EF4-FFF2-40B4-BE49-F238E27FC236}">
                <a16:creationId xmlns:a16="http://schemas.microsoft.com/office/drawing/2014/main" id="{40A147F4-2F90-4DA1-937A-72127B9A0D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163" y="9720673"/>
            <a:ext cx="3075480" cy="51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16" tIns="47008" rIns="94016" bIns="4700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100" u="none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BBB4730-E3B1-4664-B5DB-F2AD9A6ED01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5D6E4B9-3001-4B11-8FE6-5FA9A7902FF3}" type="datetime1">
              <a:rPr lang="zh-CN" altLang="en-US" smtClean="0"/>
              <a:pPr>
                <a:defRPr/>
              </a:pPr>
              <a:t>2025/7/17</a:t>
            </a:fld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BB4730-E3B1-4664-B5DB-F2AD9A6ED010}" type="slidenum">
              <a:rPr lang="en-US" altLang="zh-CN" smtClean="0"/>
              <a:pPr>
                <a:defRPr/>
              </a:pPr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64446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CE28D3-82B7-4DEF-8181-224FF8700904}" type="datetime1">
              <a:rPr kumimoji="0" lang="zh-CN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2025/7/17</a:t>
            </a:fld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CA1BB7-E4D0-4F55-9845-8CD25E4D266B}" type="slidenum">
              <a:rPr kumimoji="0" lang="en-US" altLang="zh-CN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916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8F2D0-5DF0-50A4-F8F3-D834FAEFB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6EB638D-B2F3-BCDF-D311-8279264D2C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8A2F522-4319-B6C4-D8E8-D15E1A1960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945BDD-B0D9-2432-9844-FBB8DF35AAB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5D6E4B9-3001-4B11-8FE6-5FA9A7902FF3}" type="datetime1">
              <a:rPr lang="zh-CN" altLang="en-US" smtClean="0"/>
              <a:pPr>
                <a:defRPr/>
              </a:pPr>
              <a:t>2025/7/17</a:t>
            </a:fld>
            <a:endParaRPr lang="en-US" altLang="zh-CN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808AEF3-DD60-4A99-C3B2-4A0BDB9208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BB4730-E3B1-4664-B5DB-F2AD9A6ED010}" type="slidenum">
              <a:rPr lang="en-US" altLang="zh-CN" smtClean="0"/>
              <a:pPr>
                <a:defRPr/>
              </a:pPr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51270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64783-5DED-C6E8-0ECF-A4200FE24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9480DD7-2BF0-91DA-D23C-820E741FEB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FD5FD16-588A-E88A-D660-04A90B7B1F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43DC2A-B633-F51A-1A76-ADA9F30FC01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5D6E4B9-3001-4B11-8FE6-5FA9A7902FF3}" type="datetime1">
              <a:rPr lang="zh-CN" altLang="en-US" smtClean="0"/>
              <a:pPr>
                <a:defRPr/>
              </a:pPr>
              <a:t>2025/7/17</a:t>
            </a:fld>
            <a:endParaRPr lang="en-US" altLang="zh-CN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F407321-129C-C979-867D-A19E148286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BB4730-E3B1-4664-B5DB-F2AD9A6ED010}" type="slidenum">
              <a:rPr lang="en-US" altLang="zh-CN" smtClean="0"/>
              <a:pPr>
                <a:defRPr/>
              </a:pPr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11524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7FCE28D3-82B7-4DEF-8181-224FF8700904}" type="datetime1">
              <a:rPr lang="zh-CN" altLang="en-US" smtClean="0"/>
              <a:pPr>
                <a:defRPr/>
              </a:pPr>
              <a:t>2025/7/17</a:t>
            </a:fld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CA1BB7-E4D0-4F55-9845-8CD25E4D266B}" type="slidenum">
              <a:rPr lang="en-US" altLang="zh-CN" smtClean="0"/>
              <a:pPr>
                <a:defRPr/>
              </a:pPr>
              <a:t>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75703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9F750-3E0F-44D1-EDB6-F7FAC9323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3ECCEA4-73B6-6472-C64B-4A36BB1D26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04EB715-E372-E045-445D-9546CC83CB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322227D-FB53-87D1-55FB-3D98C0C7987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5D6E4B9-3001-4B11-8FE6-5FA9A7902FF3}" type="datetime1">
              <a:rPr lang="zh-CN" altLang="en-US" smtClean="0"/>
              <a:pPr>
                <a:defRPr/>
              </a:pPr>
              <a:t>2025/7/17</a:t>
            </a:fld>
            <a:endParaRPr lang="en-US" altLang="zh-CN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67E0E7E-B225-DD9A-1668-A4CDB57BFE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BB4730-E3B1-4664-B5DB-F2AD9A6ED010}" type="slidenum">
              <a:rPr lang="en-US" altLang="zh-CN" smtClean="0"/>
              <a:pPr>
                <a:defRPr/>
              </a:pPr>
              <a:t>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17388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B4A31-E1C2-9D36-0276-3F8872B4D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B94429C-5157-F76B-CD64-C156E63183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18D0DB5-B34C-6C31-BC51-B381E24E81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7D07F5-86F5-B3BF-5E03-893675BBD1C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5D6E4B9-3001-4B11-8FE6-5FA9A7902FF3}" type="datetime1">
              <a:rPr lang="zh-CN" altLang="en-US" smtClean="0"/>
              <a:pPr>
                <a:defRPr/>
              </a:pPr>
              <a:t>2025/7/17</a:t>
            </a:fld>
            <a:endParaRPr lang="en-US" altLang="zh-CN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B341933-FDEF-AFA5-8057-B9D8613129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BB4730-E3B1-4664-B5DB-F2AD9A6ED010}" type="slidenum">
              <a:rPr lang="en-US" altLang="zh-CN" smtClean="0"/>
              <a:pPr>
                <a:defRPr/>
              </a:pPr>
              <a:t>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81453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2FBFD-F86C-E521-A235-8FFB487BC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5591909-3A10-8F4D-E264-05D2C1DF24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726C1F2-3D8F-2810-A197-4C5584264E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7A2F3F-84FE-C850-9846-4624D50D705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5D6E4B9-3001-4B11-8FE6-5FA9A7902FF3}" type="datetime1">
              <a:rPr lang="zh-CN" altLang="en-US" smtClean="0"/>
              <a:pPr>
                <a:defRPr/>
              </a:pPr>
              <a:t>2025/7/17</a:t>
            </a:fld>
            <a:endParaRPr lang="en-US" altLang="zh-CN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75481BB-B721-4897-831B-C472156907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BB4730-E3B1-4664-B5DB-F2AD9A6ED010}" type="slidenum">
              <a:rPr lang="en-US" altLang="zh-CN" smtClean="0"/>
              <a:pPr>
                <a:defRPr/>
              </a:pPr>
              <a:t>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56332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99AB685-3046-4387-83B6-A67CBA71AD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0BB27A6-1D94-44FE-8EA1-3E6A325688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D77D8A2-32B7-40CC-B972-541669ADBD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0CE426-0513-4F6A-8618-252F758A26E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5883679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3FD142-0BFB-250C-3885-38A7487EBF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C86B73-235B-5C2E-380A-4E76B79707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664734-D643-6F4F-485D-7050D92092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9B733-AB72-4902-B321-467C6AB0BAB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6702595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60C026-A450-3C2E-511E-627794CB18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C38893-7B18-576D-CF22-BA60C19B5D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DC5C1E-C15F-EDDD-AC4E-71E76C6035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39AF8-3B08-4604-AEA4-DDBF268C06A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0879777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47E2EA3-7B3B-1DA2-FBD3-5053FA25CD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856C86E-643C-9C1E-5056-5EAE00090E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E91D909-5368-409D-D12E-1E6057C9A7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0884C-C9BD-459C-9802-4424DADD6FB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4353964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457200"/>
            <a:ext cx="2743200" cy="59436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8026400" cy="59436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7486B5F-2F30-7E3D-6A4C-6199A5E7D6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E679631-3CE4-35AF-E585-56CD8B78AE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08CF40C-F95A-ADC9-7452-98DB8473ED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3D51E-B56F-48DD-BF19-E1F97C62F8F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323499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911424" y="692696"/>
            <a:ext cx="10363200" cy="666732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内容占位符 2"/>
          <p:cNvSpPr>
            <a:spLocks noGrp="1"/>
          </p:cNvSpPr>
          <p:nvPr>
            <p:ph idx="1"/>
          </p:nvPr>
        </p:nvSpPr>
        <p:spPr>
          <a:xfrm>
            <a:off x="914400" y="1412776"/>
            <a:ext cx="10363200" cy="48965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" name="Rectangle 24">
            <a:extLst>
              <a:ext uri="{FF2B5EF4-FFF2-40B4-BE49-F238E27FC236}">
                <a16:creationId xmlns:a16="http://schemas.microsoft.com/office/drawing/2014/main" id="{56A2DC19-9603-BC4F-15F6-9C0192F6F5D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9705F-6AAB-4536-AB76-355FFD0E125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82852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914400" y="190500"/>
            <a:ext cx="10363200" cy="66673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内容占位符 2"/>
          <p:cNvSpPr>
            <a:spLocks noGrp="1"/>
          </p:cNvSpPr>
          <p:nvPr>
            <p:ph idx="1"/>
          </p:nvPr>
        </p:nvSpPr>
        <p:spPr>
          <a:xfrm>
            <a:off x="914400" y="1124744"/>
            <a:ext cx="10363200" cy="497125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" name="Rectangle 24">
            <a:extLst>
              <a:ext uri="{FF2B5EF4-FFF2-40B4-BE49-F238E27FC236}">
                <a16:creationId xmlns:a16="http://schemas.microsoft.com/office/drawing/2014/main" id="{AC571B2C-30D9-A176-2491-2D5462A13EE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431E5-1462-4976-9E90-84390C79B3B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74284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38884" y="641118"/>
            <a:ext cx="10995683" cy="389006"/>
          </a:xfrm>
          <a:prstGeom prst="rect">
            <a:avLst/>
          </a:prstGeom>
        </p:spPr>
        <p:txBody>
          <a:bodyPr/>
          <a:lstStyle>
            <a:lvl1pPr algn="l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2" name="灯片编号占位符 5">
            <a:extLst>
              <a:ext uri="{FF2B5EF4-FFF2-40B4-BE49-F238E27FC236}">
                <a16:creationId xmlns:a16="http://schemas.microsoft.com/office/drawing/2014/main" id="{AE374F81-1E99-88E9-7E0B-8E5544A9A6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3638" y="252413"/>
            <a:ext cx="2844800" cy="363537"/>
          </a:xfrm>
        </p:spPr>
        <p:txBody>
          <a:bodyPr/>
          <a:lstStyle>
            <a:lvl1pPr>
              <a:defRPr sz="9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4FEB39-6530-4DCB-9683-146E9146039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3292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8808A48-07FD-0FBA-619F-C7709A77E2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4C15AD-3D37-9E8A-1376-262F2BE20B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C4B7FA1-4C0E-1523-0784-3B67C98B43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0AB08-A0F7-4BED-A7C5-2E5E339D93A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5687027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6">
            <a:extLst>
              <a:ext uri="{FF2B5EF4-FFF2-40B4-BE49-F238E27FC236}">
                <a16:creationId xmlns:a16="http://schemas.microsoft.com/office/drawing/2014/main" id="{C8E596A1-2878-F1A5-EEF0-F79DD33405DD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0" y="687388"/>
            <a:ext cx="12192000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535709"/>
          </a:xfrm>
        </p:spPr>
        <p:txBody>
          <a:bodyPr/>
          <a:lstStyle>
            <a:lvl1pPr algn="l">
              <a:defRPr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762002"/>
            <a:ext cx="10972800" cy="5333998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CF577E-09E6-35DB-C37F-A9A6E75C60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u="non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AF570A-93E7-871C-13B2-8C1BB9A3B2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u="non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A22711-96F0-C2DA-6C61-AF4B9077C5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u="non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A1BB4F96-4246-47C6-8DD7-3104BB9F83E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8" name="图片 3">
            <a:extLst>
              <a:ext uri="{FF2B5EF4-FFF2-40B4-BE49-F238E27FC236}">
                <a16:creationId xmlns:a16="http://schemas.microsoft.com/office/drawing/2014/main" id="{DAA0A294-E526-E343-B589-27B8ECC6D73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45225"/>
            <a:ext cx="27495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248177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5E0E574-81F0-3BD3-45FD-F3D2CE8497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4C6CBAD-7A79-A16E-3E6F-ABAA88FA42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79D1F10-F6E1-4CF6-1B49-F7DFF7C627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99044-D212-43A7-89F6-27D5B638DCF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2671554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6">
            <a:extLst>
              <a:ext uri="{FF2B5EF4-FFF2-40B4-BE49-F238E27FC236}">
                <a16:creationId xmlns:a16="http://schemas.microsoft.com/office/drawing/2014/main" id="{3D3936C6-A7E7-403C-83F4-BCEF27E63F14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762000"/>
            <a:ext cx="12192000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" name="Picture 47">
            <a:extLst>
              <a:ext uri="{FF2B5EF4-FFF2-40B4-BE49-F238E27FC236}">
                <a16:creationId xmlns:a16="http://schemas.microsoft.com/office/drawing/2014/main" id="{F304086C-D333-4BE7-BB3B-491C50329A6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0" y="381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762000"/>
          </a:xfrm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838202"/>
            <a:ext cx="10972800" cy="556259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11F06C2-3038-4168-8587-299617FE11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9316BE2-45D1-4A51-9B7B-3F7CB7A995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A0250479-7D64-4D88-907D-F52AB551BD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F3D36-F700-4C60-A047-01FCA3F1FB5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32508574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874838"/>
            <a:ext cx="53848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74838"/>
            <a:ext cx="53848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B09EA4-70CC-3F3A-6F0C-3B6480D220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DE5470-97FF-B3D3-D61D-168D4D0E49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D23342-84CF-9B19-C1F2-7D0D1B49F0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4F778-D731-4A84-A7CA-4DFA49B989B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60202206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F74379D-38B2-0571-3924-5B395BC3D1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6A03765-B6F3-4D75-D05D-EDDB321F14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AB2287D-4D71-417C-055F-B574144084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7723C-7B88-4C41-BF3E-02DDE8F9DD6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0786399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FD47B3F-62BD-F34B-7C78-BBE8C8CC87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3CF0A12-0BE6-6751-9DD6-DAF700F4C9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E11D258-64C8-BEE4-E553-FEC4B72DEE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36FA5-1011-4987-96CD-3067D36D1DC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2174682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E71C843-BD01-147F-C959-8A3BE901E4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072F0EB-7935-A6FD-650C-2DD7BAB505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E5B3E3C-CEBB-02B6-1843-DC5BB5D519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23D46-44A6-4C16-8853-BA2693B4857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9994432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FFD5D5-BB55-53BD-7FA3-ED1F9EDB3A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F7E289-8773-CD68-B585-6775E9D117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CE423F-E4F0-FF36-6EA7-30BAFDABC8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31C80-1D6B-4246-9398-9E735548D77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22879243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A2C7D3-0D47-72D6-8AC0-E55DE13307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AC479F-1F5B-69EC-3FD6-E61D43971A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868DEE-7FF7-E430-6FB4-AFDB4C4B53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C8A1F-7DC1-4B13-B793-DA74998DD44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63510861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161401D-FD24-AA9B-8FEE-CA9DBD55A6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E2F1D04-6D92-8B23-642B-81504855B8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3FFFB74-83AC-AC8E-63B7-84BD3AB6FA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E8436-D93F-428B-96CC-53837F27050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3532367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457200"/>
            <a:ext cx="2743200" cy="59436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8026400" cy="59436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EBEE913-5537-F0BA-ADFE-0AF0B2330A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81D8642-42F7-95E9-1817-730C9BC93C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16A2976-A411-C96A-C9D9-32A5AE5CB6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AE6AA-CE1D-490B-BEE7-B81DD65B2F8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64222703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911424" y="692696"/>
            <a:ext cx="10363200" cy="666732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内容占位符 2"/>
          <p:cNvSpPr>
            <a:spLocks noGrp="1"/>
          </p:cNvSpPr>
          <p:nvPr>
            <p:ph idx="1"/>
          </p:nvPr>
        </p:nvSpPr>
        <p:spPr>
          <a:xfrm>
            <a:off x="914400" y="1412776"/>
            <a:ext cx="10363200" cy="48965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" name="Rectangle 24">
            <a:extLst>
              <a:ext uri="{FF2B5EF4-FFF2-40B4-BE49-F238E27FC236}">
                <a16:creationId xmlns:a16="http://schemas.microsoft.com/office/drawing/2014/main" id="{3A4D3309-DB7D-96C7-D366-9F742BAE11A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2C715-E02C-44BE-BCF7-3640C4DE957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912321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914400" y="190500"/>
            <a:ext cx="10363200" cy="66673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内容占位符 2"/>
          <p:cNvSpPr>
            <a:spLocks noGrp="1"/>
          </p:cNvSpPr>
          <p:nvPr>
            <p:ph idx="1"/>
          </p:nvPr>
        </p:nvSpPr>
        <p:spPr>
          <a:xfrm>
            <a:off x="914400" y="1124744"/>
            <a:ext cx="10363200" cy="497125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" name="Rectangle 24">
            <a:extLst>
              <a:ext uri="{FF2B5EF4-FFF2-40B4-BE49-F238E27FC236}">
                <a16:creationId xmlns:a16="http://schemas.microsoft.com/office/drawing/2014/main" id="{A66DDD37-60DC-DBC1-F865-737040D362D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5C3B3-BD0E-4098-9813-BA300FEC039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25836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90444EE-406D-6A19-AA24-D2E0A5CD86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08D623D-A440-6038-9C29-BBB9328C8C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B72E57-45A0-39C5-A354-27D0136931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8C7081-8919-4D48-A5C8-501ECC88B66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03547041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38884" y="641118"/>
            <a:ext cx="10995683" cy="389006"/>
          </a:xfrm>
          <a:prstGeom prst="rect">
            <a:avLst/>
          </a:prstGeom>
        </p:spPr>
        <p:txBody>
          <a:bodyPr/>
          <a:lstStyle>
            <a:lvl1pPr algn="l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2" name="灯片编号占位符 5">
            <a:extLst>
              <a:ext uri="{FF2B5EF4-FFF2-40B4-BE49-F238E27FC236}">
                <a16:creationId xmlns:a16="http://schemas.microsoft.com/office/drawing/2014/main" id="{47823B71-EF68-B972-C23A-DC7819B835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3638" y="252413"/>
            <a:ext cx="2844800" cy="363537"/>
          </a:xfrm>
        </p:spPr>
        <p:txBody>
          <a:bodyPr/>
          <a:lstStyle>
            <a:lvl1pPr>
              <a:defRPr sz="9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1B42CC8-F3BD-42C1-8C6C-170F2E299D5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21210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8808A48-07FD-0FBA-619F-C7709A77E2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4C15AD-3D37-9E8A-1376-262F2BE20B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C4B7FA1-4C0E-1523-0784-3B67C98B43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0AB08-A0F7-4BED-A7C5-2E5E339D93A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80770751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6">
            <a:extLst>
              <a:ext uri="{FF2B5EF4-FFF2-40B4-BE49-F238E27FC236}">
                <a16:creationId xmlns:a16="http://schemas.microsoft.com/office/drawing/2014/main" id="{C8E596A1-2878-F1A5-EEF0-F79DD33405DD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0" y="687388"/>
            <a:ext cx="12192000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535709"/>
          </a:xfrm>
        </p:spPr>
        <p:txBody>
          <a:bodyPr/>
          <a:lstStyle>
            <a:lvl1pPr algn="l">
              <a:defRPr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762002"/>
            <a:ext cx="10972800" cy="5333998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CF577E-09E6-35DB-C37F-A9A6E75C60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u="non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AF570A-93E7-871C-13B2-8C1BB9A3B2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u="non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A22711-96F0-C2DA-6C61-AF4B9077C5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u="non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A1BB4F96-4246-47C6-8DD7-3104BB9F83E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38068649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5E0E574-81F0-3BD3-45FD-F3D2CE8497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4C6CBAD-7A79-A16E-3E6F-ABAA88FA42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79D1F10-F6E1-4CF6-1B49-F7DFF7C627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99044-D212-43A7-89F6-27D5B638DCF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24284325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874838"/>
            <a:ext cx="53848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74838"/>
            <a:ext cx="53848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B09EA4-70CC-3F3A-6F0C-3B6480D220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DE5470-97FF-B3D3-D61D-168D4D0E49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D23342-84CF-9B19-C1F2-7D0D1B49F0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4F778-D731-4A84-A7CA-4DFA49B989B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76288242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F74379D-38B2-0571-3924-5B395BC3D1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6A03765-B6F3-4D75-D05D-EDDB321F14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AB2287D-4D71-417C-055F-B574144084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7723C-7B88-4C41-BF3E-02DDE8F9DD6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57102729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FD47B3F-62BD-F34B-7C78-BBE8C8CC87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3CF0A12-0BE6-6751-9DD6-DAF700F4C9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E11D258-64C8-BEE4-E553-FEC4B72DEE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36FA5-1011-4987-96CD-3067D36D1DC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80212506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E71C843-BD01-147F-C959-8A3BE901E4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072F0EB-7935-A6FD-650C-2DD7BAB505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E5B3E3C-CEBB-02B6-1843-DC5BB5D519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23D46-44A6-4C16-8853-BA2693B4857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2764180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FFD5D5-BB55-53BD-7FA3-ED1F9EDB3A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F7E289-8773-CD68-B585-6775E9D117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CE423F-E4F0-FF36-6EA7-30BAFDABC8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31C80-1D6B-4246-9398-9E735548D77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72209851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A2C7D3-0D47-72D6-8AC0-E55DE13307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AC479F-1F5B-69EC-3FD6-E61D43971A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868DEE-7FF7-E430-6FB4-AFDB4C4B53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C8A1F-7DC1-4B13-B793-DA74998DD44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6958493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6">
            <a:extLst>
              <a:ext uri="{FF2B5EF4-FFF2-40B4-BE49-F238E27FC236}">
                <a16:creationId xmlns:a16="http://schemas.microsoft.com/office/drawing/2014/main" id="{64101EDE-F062-55A9-3BA6-433A35028867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0" y="687388"/>
            <a:ext cx="12192000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535709"/>
          </a:xfrm>
        </p:spPr>
        <p:txBody>
          <a:bodyPr/>
          <a:lstStyle>
            <a:lvl1pPr algn="l">
              <a:defRPr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762002"/>
            <a:ext cx="10972800" cy="5333998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p"/>
              <a:defRPr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2E0B60-2F7F-B828-B09F-44B6516A09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 u="non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67133F-A8E2-4706-E1C9-97E96636BE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 u="non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609BC4-5570-C7C5-A037-2F4013D911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u="none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9B25C7F2-A5E1-4CC2-8429-B001729BB78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27592038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161401D-FD24-AA9B-8FEE-CA9DBD55A6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E2F1D04-6D92-8B23-642B-81504855B8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3FFFB74-83AC-AC8E-63B7-84BD3AB6FA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E8436-D93F-428B-96CC-53837F27050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756045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457200"/>
            <a:ext cx="2743200" cy="59436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8026400" cy="59436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EBEE913-5537-F0BA-ADFE-0AF0B2330A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81D8642-42F7-95E9-1817-730C9BC93C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16A2976-A411-C96A-C9D9-32A5AE5CB6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AE6AA-CE1D-490B-BEE7-B81DD65B2F8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01140754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911424" y="692696"/>
            <a:ext cx="10363200" cy="666732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内容占位符 2"/>
          <p:cNvSpPr>
            <a:spLocks noGrp="1"/>
          </p:cNvSpPr>
          <p:nvPr>
            <p:ph idx="1"/>
          </p:nvPr>
        </p:nvSpPr>
        <p:spPr>
          <a:xfrm>
            <a:off x="914400" y="1412776"/>
            <a:ext cx="10363200" cy="48965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" name="Rectangle 24">
            <a:extLst>
              <a:ext uri="{FF2B5EF4-FFF2-40B4-BE49-F238E27FC236}">
                <a16:creationId xmlns:a16="http://schemas.microsoft.com/office/drawing/2014/main" id="{3A4D3309-DB7D-96C7-D366-9F742BAE11A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2C715-E02C-44BE-BCF7-3640C4DE957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22900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914400" y="190500"/>
            <a:ext cx="10363200" cy="66673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内容占位符 2"/>
          <p:cNvSpPr>
            <a:spLocks noGrp="1"/>
          </p:cNvSpPr>
          <p:nvPr>
            <p:ph idx="1"/>
          </p:nvPr>
        </p:nvSpPr>
        <p:spPr>
          <a:xfrm>
            <a:off x="914400" y="1124744"/>
            <a:ext cx="10363200" cy="497125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" name="Rectangle 24">
            <a:extLst>
              <a:ext uri="{FF2B5EF4-FFF2-40B4-BE49-F238E27FC236}">
                <a16:creationId xmlns:a16="http://schemas.microsoft.com/office/drawing/2014/main" id="{A66DDD37-60DC-DBC1-F865-737040D362D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5C3B3-BD0E-4098-9813-BA300FEC039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413610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38884" y="641118"/>
            <a:ext cx="10995683" cy="389006"/>
          </a:xfrm>
          <a:prstGeom prst="rect">
            <a:avLst/>
          </a:prstGeom>
        </p:spPr>
        <p:txBody>
          <a:bodyPr/>
          <a:lstStyle>
            <a:lvl1pPr algn="l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2" name="灯片编号占位符 5">
            <a:extLst>
              <a:ext uri="{FF2B5EF4-FFF2-40B4-BE49-F238E27FC236}">
                <a16:creationId xmlns:a16="http://schemas.microsoft.com/office/drawing/2014/main" id="{47823B71-EF68-B972-C23A-DC7819B835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3638" y="252413"/>
            <a:ext cx="2844800" cy="363537"/>
          </a:xfrm>
        </p:spPr>
        <p:txBody>
          <a:bodyPr/>
          <a:lstStyle>
            <a:lvl1pPr>
              <a:defRPr sz="9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1B42CC8-F3BD-42C1-8C6C-170F2E299D5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49483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CD433-ABAF-41AC-B2CA-90ECC125FA5F}" type="slidenum">
              <a:rPr lang="en-US" altLang="zh-CN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61010279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6"/>
          <p:cNvCxnSpPr>
            <a:cxnSpLocks noChangeShapeType="1"/>
          </p:cNvCxnSpPr>
          <p:nvPr userDrawn="1"/>
        </p:nvCxnSpPr>
        <p:spPr bwMode="auto">
          <a:xfrm>
            <a:off x="0" y="762000"/>
            <a:ext cx="12192000" cy="0"/>
          </a:xfrm>
          <a:prstGeom prst="line">
            <a:avLst/>
          </a:prstGeom>
          <a:noFill/>
          <a:ln w="38100" algn="ctr">
            <a:solidFill>
              <a:srgbClr val="003399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" name="Picture 4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0" y="381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762000"/>
          </a:xfrm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+mn-lt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838202"/>
            <a:ext cx="10972800" cy="5562598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p"/>
              <a:defRPr sz="2400" b="1">
                <a:solidFill>
                  <a:schemeClr val="tx1"/>
                </a:solidFill>
                <a:latin typeface="+mn-lt"/>
                <a:ea typeface="微软雅黑" panose="020B0503020204020204" pitchFamily="34" charset="-122"/>
              </a:defRPr>
            </a:lvl1pPr>
            <a:lvl2pPr>
              <a:defRPr sz="2000" b="1">
                <a:solidFill>
                  <a:schemeClr val="tx1"/>
                </a:solidFill>
                <a:latin typeface="+mn-lt"/>
                <a:ea typeface="微软雅黑" panose="020B0503020204020204" pitchFamily="34" charset="-122"/>
              </a:defRPr>
            </a:lvl2pPr>
            <a:lvl3pPr>
              <a:defRPr sz="1800" b="1">
                <a:solidFill>
                  <a:schemeClr val="tx1"/>
                </a:solidFill>
                <a:latin typeface="+mn-lt"/>
                <a:ea typeface="微软雅黑" panose="020B0503020204020204" pitchFamily="34" charset="-122"/>
              </a:defRPr>
            </a:lvl3pPr>
            <a:lvl4pPr>
              <a:defRPr sz="1800" b="1">
                <a:solidFill>
                  <a:schemeClr val="tx1"/>
                </a:solidFill>
                <a:latin typeface="+mn-lt"/>
                <a:ea typeface="微软雅黑" panose="020B0503020204020204" pitchFamily="34" charset="-122"/>
              </a:defRPr>
            </a:lvl4pPr>
            <a:lvl5pPr>
              <a:defRPr sz="1800" b="1">
                <a:solidFill>
                  <a:schemeClr val="tx1"/>
                </a:solidFill>
                <a:latin typeface="+mn-lt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u="none">
                <a:solidFill>
                  <a:schemeClr val="tx1"/>
                </a:solidFill>
                <a:latin typeface="+mn-lt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u="none">
                <a:solidFill>
                  <a:schemeClr val="tx1"/>
                </a:solidFill>
                <a:latin typeface="+mn-lt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u="none"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F3D075F6-D333-4091-9381-A284A047686E}" type="slidenum">
              <a:rPr lang="en-US" altLang="zh-CN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71502377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03A2D-8693-48C1-B7E7-E3B28BDB3845}" type="slidenum">
              <a:rPr lang="en-US" altLang="zh-CN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23609387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874838"/>
            <a:ext cx="53848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74838"/>
            <a:ext cx="53848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741D4-9259-4172-83C6-37DAF4C45327}" type="slidenum">
              <a:rPr lang="en-US" altLang="zh-CN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18545583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E3326-2628-4263-88BE-4D8A4049C497}" type="slidenum">
              <a:rPr lang="en-US" altLang="zh-CN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9741070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8B24A37-46AB-475E-4802-E8F90FF358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FC15676-0FDE-6F04-C3A5-ACFC5B5433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14BCE7A-35B7-2B4F-A93C-095A3D52C4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A6308-515C-4CFD-9816-15F9C6F19FA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04597879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EAB0D-4042-4017-B25A-435F3EEE74BC}" type="slidenum">
              <a:rPr lang="en-US" altLang="zh-CN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46850213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A1454-3FDC-423A-8E73-1F18A594B334}" type="slidenum">
              <a:rPr lang="en-US" altLang="zh-CN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08702670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8BC97-6B35-4740-ABA2-B8EF4EAD55BB}" type="slidenum">
              <a:rPr lang="en-US" altLang="zh-CN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83918198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6EB0D-7530-4879-A1A2-91EB573D3398}" type="slidenum">
              <a:rPr lang="en-US" altLang="zh-CN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9695655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F227E-057D-4F49-BC3B-D5CE8686DDFF}" type="slidenum">
              <a:rPr lang="en-US" altLang="zh-CN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70958402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457200"/>
            <a:ext cx="2743200" cy="59436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8026400" cy="59436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B3A28-46C4-4828-AB6F-9E3168B65753}" type="slidenum">
              <a:rPr lang="en-US" altLang="zh-CN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84921990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911424" y="692696"/>
            <a:ext cx="10363200" cy="666732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内容占位符 2"/>
          <p:cNvSpPr>
            <a:spLocks noGrp="1"/>
          </p:cNvSpPr>
          <p:nvPr>
            <p:ph idx="1"/>
          </p:nvPr>
        </p:nvSpPr>
        <p:spPr>
          <a:xfrm>
            <a:off x="914400" y="1412776"/>
            <a:ext cx="10363200" cy="48965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924CD-E3E5-485C-BC15-FEDC4A80B8EC}" type="slidenum">
              <a:rPr lang="zh-CN" altLang="en-US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97338802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914400" y="190500"/>
            <a:ext cx="10363200" cy="66673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内容占位符 2"/>
          <p:cNvSpPr>
            <a:spLocks noGrp="1"/>
          </p:cNvSpPr>
          <p:nvPr>
            <p:ph idx="1"/>
          </p:nvPr>
        </p:nvSpPr>
        <p:spPr>
          <a:xfrm>
            <a:off x="914400" y="1124744"/>
            <a:ext cx="10363200" cy="497125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8BC25-CAB2-40BF-A1E0-9D9851EA3B93}" type="slidenum">
              <a:rPr lang="zh-CN" altLang="en-US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36631886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38884" y="641118"/>
            <a:ext cx="10995683" cy="389006"/>
          </a:xfrm>
          <a:prstGeom prst="rect">
            <a:avLst/>
          </a:prstGeom>
        </p:spPr>
        <p:txBody>
          <a:bodyPr/>
          <a:lstStyle>
            <a:lvl1pPr algn="l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灯片编号占位符 5"/>
          <p:cNvSpPr>
            <a:spLocks noGrp="1"/>
          </p:cNvSpPr>
          <p:nvPr>
            <p:ph type="sldNum" sz="quarter" idx="10"/>
          </p:nvPr>
        </p:nvSpPr>
        <p:spPr>
          <a:xfrm>
            <a:off x="8783638" y="252413"/>
            <a:ext cx="2844800" cy="363537"/>
          </a:xfrm>
        </p:spPr>
        <p:txBody>
          <a:bodyPr/>
          <a:lstStyle>
            <a:lvl1pPr>
              <a:defRPr sz="9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1D5D569-4ABE-4118-AC9C-BBB66AA88AD1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665319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99AB685-3046-4387-83B6-A67CBA71AD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0BB27A6-1D94-44FE-8EA1-3E6A325688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D77D8A2-32B7-40CC-B972-541669ADBD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0CE426-0513-4F6A-8618-252F758A26E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416089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874838"/>
            <a:ext cx="53848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74838"/>
            <a:ext cx="53848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9F9675-9F55-C1E2-4D6A-ED3ADF9CA8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891EE7-7BA3-B7D0-C48E-3863230BCA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96DFCE-D7C8-7B23-329B-1341BAC490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45F96-69F1-4C5B-992B-A518EBF10DC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97859456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6">
            <a:extLst>
              <a:ext uri="{FF2B5EF4-FFF2-40B4-BE49-F238E27FC236}">
                <a16:creationId xmlns:a16="http://schemas.microsoft.com/office/drawing/2014/main" id="{3D3936C6-A7E7-403C-83F4-BCEF27E63F14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762000"/>
            <a:ext cx="12192000" cy="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" name="Picture 47">
            <a:extLst>
              <a:ext uri="{FF2B5EF4-FFF2-40B4-BE49-F238E27FC236}">
                <a16:creationId xmlns:a16="http://schemas.microsoft.com/office/drawing/2014/main" id="{F304086C-D333-4BE7-BB3B-491C50329A6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0" y="381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762000"/>
          </a:xfrm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838202"/>
            <a:ext cx="10972800" cy="5562598"/>
          </a:xfrm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  <a:lvl3pPr>
              <a:defRPr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3pPr>
            <a:lvl4pPr>
              <a:defRPr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4pPr>
            <a:lvl5pPr>
              <a:defRPr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11F06C2-3038-4168-8587-299617FE11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9316BE2-45D1-4A51-9B7B-3F7CB7A995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A0250479-7D64-4D88-907D-F52AB551BD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F3D36-F700-4C60-A047-01FCA3F1FB5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7503900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3E35BBC-E3CE-1B0E-1F2C-15A8FC0A97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6F8E00D-20E9-706A-C77D-17F4C54FE5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6CD8F2F-C425-F18A-F843-42A428B1FF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6E902-EBD9-44F2-8BBC-E94E5E181FE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8945251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DFCC127-73CF-5AB7-86BD-402AC62EBD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F2D5F01-CAFB-E2E8-687F-0D870BB1EE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DFC0609-280D-CB73-6F4E-C577EE11BA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6A52B-C45A-4061-A373-5E2E0EDC76C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5003446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51632A2-8450-4769-72D2-5B10EDD9D0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DB7177F-DD73-63B4-9276-5F95F579C0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6FB7413-1F4E-AF52-E3C8-98370124B4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52A3E-7791-497A-B9C1-6BC2251A54C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3888676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E37A057-AD49-4BE8-BBB7-9D8B511D0C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5720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CN" altLang="zh-CN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066F4D6-B74F-4DA2-A591-EE37BC7136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874838"/>
            <a:ext cx="10972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AC85DEC-76E9-4319-833B-812E6FF9A81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8EB356B-E060-41B4-B996-0561D54D34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ED1F114-3D40-4CC8-B3B2-11E5C02C732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470A166-1554-4656-9FAE-51F105502C9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2" r:id="rId1"/>
    <p:sldLayoutId id="2147484323" r:id="rId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9DE6CF8-D1BA-4F4B-EEA6-4DC114B6B1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533400"/>
            <a:ext cx="10972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Title</a:t>
            </a:r>
            <a:endParaRPr lang="zh-CN" altLang="zh-CN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F79E89D-C11D-54A6-D214-D6F1CFB2D1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764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First</a:t>
            </a:r>
            <a:endParaRPr lang="zh-CN" altLang="en-US"/>
          </a:p>
          <a:p>
            <a:pPr lvl="1"/>
            <a:r>
              <a:rPr lang="en-US" altLang="zh-CN"/>
              <a:t>Second</a:t>
            </a:r>
            <a:endParaRPr lang="zh-CN" altLang="en-US"/>
          </a:p>
          <a:p>
            <a:pPr lvl="2"/>
            <a:r>
              <a:rPr lang="en-US" altLang="zh-CN"/>
              <a:t>Third</a:t>
            </a:r>
            <a:endParaRPr lang="zh-CN" altLang="en-US"/>
          </a:p>
          <a:p>
            <a:pPr lvl="3"/>
            <a:r>
              <a:rPr lang="en-US" altLang="zh-CN"/>
              <a:t>Fourth</a:t>
            </a:r>
            <a:endParaRPr lang="zh-CN" altLang="en-US"/>
          </a:p>
          <a:p>
            <a:pPr lvl="4"/>
            <a:r>
              <a:rPr lang="en-US" altLang="zh-CN"/>
              <a:t>Fifth</a:t>
            </a:r>
            <a:endParaRPr lang="zh-CN" altLang="en-US"/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F45F9884-7136-C269-4090-5343674074D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Date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2DD3205-538D-2D94-1DEF-D9C0C124BF6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subtitle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2C9EA21-C4FC-6DD2-26CE-75E04900DB7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5A29559-CE73-48F8-BE28-57DDD17653F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67231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5" r:id="rId1"/>
    <p:sldLayoutId id="2147484326" r:id="rId2"/>
    <p:sldLayoutId id="2147484327" r:id="rId3"/>
    <p:sldLayoutId id="2147484328" r:id="rId4"/>
    <p:sldLayoutId id="2147484329" r:id="rId5"/>
    <p:sldLayoutId id="2147484330" r:id="rId6"/>
    <p:sldLayoutId id="2147484331" r:id="rId7"/>
    <p:sldLayoutId id="2147484332" r:id="rId8"/>
    <p:sldLayoutId id="2147484333" r:id="rId9"/>
    <p:sldLayoutId id="2147484334" r:id="rId10"/>
    <p:sldLayoutId id="2147484335" r:id="rId11"/>
    <p:sldLayoutId id="2147484336" r:id="rId12"/>
    <p:sldLayoutId id="2147484337" r:id="rId13"/>
    <p:sldLayoutId id="2147484338" r:id="rId14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8581CB2-9233-B462-1015-A79D95BAEB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533400"/>
            <a:ext cx="10972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Title</a:t>
            </a:r>
            <a:endParaRPr lang="zh-CN" altLang="zh-CN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80E08B0-2B28-B485-2A79-E5FF7D12EA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764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First</a:t>
            </a:r>
            <a:endParaRPr lang="zh-CN" altLang="en-US"/>
          </a:p>
          <a:p>
            <a:pPr lvl="1"/>
            <a:r>
              <a:rPr lang="en-US" altLang="zh-CN"/>
              <a:t>Second</a:t>
            </a:r>
            <a:endParaRPr lang="zh-CN" altLang="en-US"/>
          </a:p>
          <a:p>
            <a:pPr lvl="2"/>
            <a:r>
              <a:rPr lang="en-US" altLang="zh-CN"/>
              <a:t>Third</a:t>
            </a:r>
            <a:endParaRPr lang="zh-CN" altLang="en-US"/>
          </a:p>
          <a:p>
            <a:pPr lvl="3"/>
            <a:r>
              <a:rPr lang="en-US" altLang="zh-CN"/>
              <a:t>Fourth</a:t>
            </a:r>
            <a:endParaRPr lang="zh-CN" altLang="en-US"/>
          </a:p>
          <a:p>
            <a:pPr lvl="4"/>
            <a:r>
              <a:rPr lang="en-US" altLang="zh-CN"/>
              <a:t>Fifth</a:t>
            </a:r>
            <a:endParaRPr lang="zh-CN" altLang="en-US"/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E85E5645-4769-C419-ABB7-E2D3501F591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Date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3CA8E95-761C-8886-2FA6-843FE7AD153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subtitle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9E54B9F-2F4A-A770-CDE8-8F1F4782B15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AC09B6A-464D-4236-B2B9-DD4E721B1AF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36923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0" r:id="rId1"/>
    <p:sldLayoutId id="2147484341" r:id="rId2"/>
    <p:sldLayoutId id="2147484342" r:id="rId3"/>
    <p:sldLayoutId id="2147484343" r:id="rId4"/>
    <p:sldLayoutId id="2147484344" r:id="rId5"/>
    <p:sldLayoutId id="2147484345" r:id="rId6"/>
    <p:sldLayoutId id="2147484346" r:id="rId7"/>
    <p:sldLayoutId id="2147484347" r:id="rId8"/>
    <p:sldLayoutId id="2147484348" r:id="rId9"/>
    <p:sldLayoutId id="2147484349" r:id="rId10"/>
    <p:sldLayoutId id="2147484350" r:id="rId11"/>
    <p:sldLayoutId id="2147484351" r:id="rId12"/>
    <p:sldLayoutId id="2147484352" r:id="rId13"/>
    <p:sldLayoutId id="2147484353" r:id="rId14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8581CB2-9233-B462-1015-A79D95BAEB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533400"/>
            <a:ext cx="10972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Title</a:t>
            </a:r>
            <a:endParaRPr lang="zh-CN" altLang="zh-CN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80E08B0-2B28-B485-2A79-E5FF7D12EA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764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First</a:t>
            </a:r>
            <a:endParaRPr lang="zh-CN" altLang="en-US"/>
          </a:p>
          <a:p>
            <a:pPr lvl="1"/>
            <a:r>
              <a:rPr lang="en-US" altLang="zh-CN"/>
              <a:t>Second</a:t>
            </a:r>
            <a:endParaRPr lang="zh-CN" altLang="en-US"/>
          </a:p>
          <a:p>
            <a:pPr lvl="2"/>
            <a:r>
              <a:rPr lang="en-US" altLang="zh-CN"/>
              <a:t>Third</a:t>
            </a:r>
            <a:endParaRPr lang="zh-CN" altLang="en-US"/>
          </a:p>
          <a:p>
            <a:pPr lvl="3"/>
            <a:r>
              <a:rPr lang="en-US" altLang="zh-CN"/>
              <a:t>Fourth</a:t>
            </a:r>
            <a:endParaRPr lang="zh-CN" altLang="en-US"/>
          </a:p>
          <a:p>
            <a:pPr lvl="4"/>
            <a:r>
              <a:rPr lang="en-US" altLang="zh-CN"/>
              <a:t>Fifth</a:t>
            </a:r>
            <a:endParaRPr lang="zh-CN" altLang="en-US"/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E85E5645-4769-C419-ABB7-E2D3501F591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Date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3CA8E95-761C-8886-2FA6-843FE7AD153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subtitle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9E54B9F-2F4A-A770-CDE8-8F1F4782B15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AC09B6A-464D-4236-B2B9-DD4E721B1AF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90787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5" r:id="rId1"/>
    <p:sldLayoutId id="2147484356" r:id="rId2"/>
    <p:sldLayoutId id="2147484357" r:id="rId3"/>
    <p:sldLayoutId id="2147484358" r:id="rId4"/>
    <p:sldLayoutId id="2147484359" r:id="rId5"/>
    <p:sldLayoutId id="2147484360" r:id="rId6"/>
    <p:sldLayoutId id="2147484361" r:id="rId7"/>
    <p:sldLayoutId id="2147484362" r:id="rId8"/>
    <p:sldLayoutId id="2147484363" r:id="rId9"/>
    <p:sldLayoutId id="2147484364" r:id="rId10"/>
    <p:sldLayoutId id="2147484365" r:id="rId11"/>
    <p:sldLayoutId id="2147484366" r:id="rId12"/>
    <p:sldLayoutId id="2147484367" r:id="rId13"/>
    <p:sldLayoutId id="2147484368" r:id="rId14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5720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endParaRPr lang="zh-CN" altLang="zh-CN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874838"/>
            <a:ext cx="10972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BFE055C-634D-42D8-8EEE-45C598A33DC9}" type="slidenum">
              <a:rPr lang="en-US" altLang="zh-CN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67938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0" r:id="rId1"/>
    <p:sldLayoutId id="2147484371" r:id="rId2"/>
    <p:sldLayoutId id="2147484372" r:id="rId3"/>
    <p:sldLayoutId id="2147484373" r:id="rId4"/>
    <p:sldLayoutId id="2147484374" r:id="rId5"/>
    <p:sldLayoutId id="2147484375" r:id="rId6"/>
    <p:sldLayoutId id="2147484376" r:id="rId7"/>
    <p:sldLayoutId id="2147484377" r:id="rId8"/>
    <p:sldLayoutId id="2147484378" r:id="rId9"/>
    <p:sldLayoutId id="2147484379" r:id="rId10"/>
    <p:sldLayoutId id="2147484380" r:id="rId11"/>
    <p:sldLayoutId id="2147484381" r:id="rId12"/>
    <p:sldLayoutId id="2147484382" r:id="rId13"/>
    <p:sldLayoutId id="2147484383" r:id="rId14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E37A057-AD49-4BE8-BBB7-9D8B511D0C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5720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CN" altLang="zh-CN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066F4D6-B74F-4DA2-A591-EE37BC7136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874838"/>
            <a:ext cx="10972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AC85DEC-76E9-4319-833B-812E6FF9A81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8EB356B-E060-41B4-B996-0561D54D34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ED1F114-3D40-4CC8-B3B2-11E5C02C732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470A166-1554-4656-9FAE-51F105502C9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72276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5" r:id="rId1"/>
    <p:sldLayoutId id="2147484386" r:id="rId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emf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>
            <a:extLst>
              <a:ext uri="{FF2B5EF4-FFF2-40B4-BE49-F238E27FC236}">
                <a16:creationId xmlns:a16="http://schemas.microsoft.com/office/drawing/2014/main" id="{462D26FC-74E0-4AA9-A76B-3E9364542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4">
            <a:extLst>
              <a:ext uri="{FF2B5EF4-FFF2-40B4-BE49-F238E27FC236}">
                <a16:creationId xmlns:a16="http://schemas.microsoft.com/office/drawing/2014/main" id="{93C7629B-717D-4282-8EA9-8738EFA83FB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1981201"/>
            <a:ext cx="12192000" cy="1524000"/>
          </a:xfrm>
          <a:solidFill>
            <a:srgbClr val="003399"/>
          </a:solidFill>
        </p:spPr>
        <p:txBody>
          <a:bodyPr/>
          <a:lstStyle/>
          <a:p>
            <a:pPr algn="ctr" eaLnBrk="1" hangingPunct="1"/>
            <a:r>
              <a:rPr lang="zh-CN" altLang="en-US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集成可重构模拟神经网络加速器的像素型读出</a:t>
            </a:r>
            <a:r>
              <a:rPr lang="en-US" altLang="zh-CN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ASIC</a:t>
            </a:r>
            <a:r>
              <a:rPr lang="zh-CN" altLang="en-US" sz="32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设计进展</a:t>
            </a:r>
            <a:endParaRPr lang="zh-CN" alt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124" name="矩形 4">
            <a:extLst>
              <a:ext uri="{FF2B5EF4-FFF2-40B4-BE49-F238E27FC236}">
                <a16:creationId xmlns:a16="http://schemas.microsoft.com/office/drawing/2014/main" id="{763609E0-3A99-46BF-AE45-43964488E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40152"/>
            <a:ext cx="12192000" cy="2715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程静思</a:t>
            </a:r>
            <a:r>
              <a:rPr lang="zh-CN" altLang="en-US" sz="2000" b="1" u="none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、武晓余、窦尧星、巫汉亭、高 武</a:t>
            </a:r>
            <a:r>
              <a:rPr lang="en-US" altLang="zh-CN" sz="2000" b="1" u="none" dirty="0">
                <a:latin typeface="微软雅黑" panose="020B0503020204020204" pitchFamily="34" charset="-122"/>
                <a:ea typeface="微软雅黑" panose="020B0503020204020204" pitchFamily="34" charset="-122"/>
              </a:rPr>
              <a:t>*</a:t>
            </a:r>
            <a:endParaRPr lang="en-US" altLang="zh-CN" sz="2000" u="none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buClr>
                <a:srgbClr val="0000FF"/>
              </a:buClr>
              <a:buSzPct val="75000"/>
              <a:buNone/>
              <a:defRPr/>
            </a:pPr>
            <a:r>
              <a:rPr lang="en-US" altLang="zh-CN" sz="2000" b="1" u="none" dirty="0">
                <a:latin typeface="微软雅黑" panose="020B0503020204020204" pitchFamily="34" charset="-122"/>
                <a:ea typeface="微软雅黑" panose="020B0503020204020204" pitchFamily="34" charset="-122"/>
              </a:rPr>
              <a:t>*</a:t>
            </a:r>
            <a:r>
              <a:rPr lang="zh-CN" altLang="en-US" sz="2000" b="1" u="none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通信作者：</a:t>
            </a:r>
            <a:r>
              <a:rPr lang="de-DE" altLang="zh-CN" sz="2000" b="1" u="none" dirty="0">
                <a:latin typeface="微软雅黑" panose="020B0503020204020204" pitchFamily="34" charset="-122"/>
                <a:ea typeface="微软雅黑" panose="020B0503020204020204" pitchFamily="34" charset="-122"/>
              </a:rPr>
              <a:t> gaowu@nwpu.edu.cn</a:t>
            </a:r>
            <a:endParaRPr lang="en-US" altLang="zh-CN" sz="2000" b="1" u="none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zh-CN" sz="2000" b="1" u="none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000" b="1" u="none" dirty="0">
                <a:latin typeface="微软雅黑" panose="020B0503020204020204" pitchFamily="34" charset="-122"/>
                <a:ea typeface="微软雅黑" panose="020B0503020204020204" pitchFamily="34" charset="-122"/>
              </a:rPr>
              <a:t>西北工业大学</a:t>
            </a:r>
            <a:endParaRPr lang="en-US" altLang="zh-CN" sz="2000" b="1" u="none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zh-CN" sz="2000" b="1" u="none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2000" b="1" u="none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2025</a:t>
            </a:r>
            <a:r>
              <a:rPr lang="zh-CN" altLang="en-US" sz="2000" b="1" u="none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000" b="1" u="none" dirty="0"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2000" b="1" u="none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000" b="1" u="none" dirty="0">
                <a:latin typeface="微软雅黑" panose="020B0503020204020204" pitchFamily="34" charset="-122"/>
                <a:ea typeface="微软雅黑" panose="020B0503020204020204" pitchFamily="34" charset="-122"/>
              </a:rPr>
              <a:t>17</a:t>
            </a:r>
            <a:r>
              <a:rPr lang="zh-CN" altLang="en-US" sz="2000" b="1" u="none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endParaRPr lang="en-US" altLang="zh-CN" sz="2000" b="1" u="none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-76200" y="915253"/>
            <a:ext cx="12192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2400" b="1" u="none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第四届全国辐射探测微电子学术年会，西安</a:t>
            </a:r>
            <a:endParaRPr lang="en-US" altLang="zh-CN" sz="2400" b="1" u="none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400" b="1" u="none" dirty="0">
                <a:latin typeface="微软雅黑" panose="020B0503020204020204" pitchFamily="34" charset="-122"/>
                <a:ea typeface="微软雅黑" panose="020B0503020204020204" pitchFamily="34" charset="-122"/>
              </a:rPr>
              <a:t>(NME’2025)</a:t>
            </a:r>
          </a:p>
        </p:txBody>
      </p:sp>
    </p:spTree>
  </p:cSld>
  <p:clrMapOvr>
    <a:masterClrMapping/>
  </p:clrMapOvr>
  <p:transition advTm="23127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1">
            <a:extLst>
              <a:ext uri="{FF2B5EF4-FFF2-40B4-BE49-F238E27FC236}">
                <a16:creationId xmlns:a16="http://schemas.microsoft.com/office/drawing/2014/main" id="{3E4E5334-3A6D-4594-187E-3B2086AE85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研究背景及需求</a:t>
            </a:r>
            <a:endParaRPr lang="zh-CN" altLang="en-US" b="1" dirty="0">
              <a:latin typeface="微软雅黑" panose="020B0503020204020204" pitchFamily="34" charset="-122"/>
            </a:endParaRPr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C8D8F048-FE74-FB50-C2C5-2735B4FB1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  <a:sym typeface="Wingdings" panose="05000000000000000000" pitchFamily="2" charset="2"/>
              </a:rPr>
              <a:t>下一代混合型像素探测器的挑战</a:t>
            </a:r>
            <a:endParaRPr kumimoji="1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 panose="020B0503020204020204" pitchFamily="34" charset="-122"/>
              <a:cs typeface="+mn-cs"/>
              <a:sym typeface="Wingdings" panose="05000000000000000000" pitchFamily="2" charset="2"/>
            </a:endParaRPr>
          </a:p>
          <a:p>
            <a:pPr marL="914400" lvl="1" indent="-457200" eaLnBrk="1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–"/>
              <a:defRPr/>
            </a:pPr>
            <a:r>
              <a:rPr kumimoji="1" lang="zh-CN" altLang="en-US" sz="2000" b="1" kern="1200" dirty="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数据量大</a:t>
            </a:r>
            <a:r>
              <a:rPr kumimoji="1" lang="en-US" altLang="zh-CN" sz="2000" b="1" kern="1200" dirty="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zh-CN" sz="2000" b="1" dirty="0">
                <a:latin typeface="微软雅黑" panose="020B0503020204020204" pitchFamily="34" charset="-122"/>
              </a:rPr>
              <a:t>50 </a:t>
            </a:r>
            <a:r>
              <a:rPr lang="el-GR" altLang="zh-CN" sz="2000" b="1" dirty="0">
                <a:latin typeface="微软雅黑" panose="020B0503020204020204" pitchFamily="34" charset="-122"/>
              </a:rPr>
              <a:t>μ</a:t>
            </a:r>
            <a:r>
              <a:rPr lang="en-US" altLang="zh-CN" sz="2000" b="1" dirty="0">
                <a:latin typeface="微软雅黑" panose="020B0503020204020204" pitchFamily="34" charset="-122"/>
              </a:rPr>
              <a:t>m pitch</a:t>
            </a:r>
            <a:r>
              <a:rPr lang="zh-CN" altLang="en-US" sz="2000" b="1" dirty="0">
                <a:latin typeface="微软雅黑" panose="020B0503020204020204" pitchFamily="34" charset="-122"/>
              </a:rPr>
              <a:t>，</a:t>
            </a:r>
            <a:r>
              <a:rPr lang="en-US" altLang="zh-CN" sz="2000" b="1" dirty="0">
                <a:latin typeface="微软雅黑" panose="020B0503020204020204" pitchFamily="34" charset="-122"/>
              </a:rPr>
              <a:t>448 × 512 (Timepix4,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</a:rPr>
              <a:t> 200 PB, 4.8 Gbps</a:t>
            </a:r>
            <a:r>
              <a:rPr lang="en-US" altLang="zh-CN" sz="2000" b="1" dirty="0">
                <a:latin typeface="微软雅黑" panose="020B0503020204020204" pitchFamily="34" charset="-122"/>
              </a:rPr>
              <a:t>)</a:t>
            </a:r>
            <a:endParaRPr kumimoji="1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+mn-cs"/>
              <a:sym typeface="Wingdings" panose="05000000000000000000" pitchFamily="2" charset="2"/>
            </a:endParaRPr>
          </a:p>
          <a:p>
            <a:pPr marL="914400" marR="0" lvl="1" indent="-45720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  <a:sym typeface="Wingdings" panose="05000000000000000000" pitchFamily="2" charset="2"/>
              </a:rPr>
              <a:t>数据转换和传输瓶颈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  <a:sym typeface="Wingdings" panose="05000000000000000000" pitchFamily="2" charset="2"/>
              </a:rPr>
              <a:t></a:t>
            </a: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  <a:sym typeface="Wingdings" panose="05000000000000000000" pitchFamily="2" charset="2"/>
              </a:rPr>
              <a:t>延迟和功耗（功耗墙、内存墙）</a:t>
            </a:r>
            <a:endParaRPr kumimoji="1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+mn-cs"/>
              <a:sym typeface="Wingdings" panose="05000000000000000000" pitchFamily="2" charset="2"/>
            </a:endParaRPr>
          </a:p>
          <a:p>
            <a:pPr marL="914400" marR="0" lvl="1" indent="-45720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  <a:sym typeface="Wingdings" panose="05000000000000000000" pitchFamily="2" charset="2"/>
              </a:rPr>
              <a:t>探测器非理想效应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  <a:sym typeface="Wingdings" panose="05000000000000000000" pitchFamily="2" charset="2"/>
              </a:rPr>
              <a:t></a:t>
            </a: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  <a:sym typeface="Wingdings" panose="05000000000000000000" pitchFamily="2" charset="2"/>
              </a:rPr>
              <a:t>特征增强 </a:t>
            </a:r>
            <a:endParaRPr kumimoji="1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 panose="020B0503020204020204" pitchFamily="34" charset="-122"/>
              <a:cs typeface="+mn-cs"/>
              <a:sym typeface="Wingdings" panose="05000000000000000000" pitchFamily="2" charset="2"/>
            </a:endParaRPr>
          </a:p>
          <a:p>
            <a:pPr marL="914400" marR="0" lvl="1" indent="-45720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  <a:sym typeface="Wingdings" panose="05000000000000000000" pitchFamily="2" charset="2"/>
              </a:rPr>
              <a:t>计算需求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  <a:sym typeface="Wingdings" panose="05000000000000000000" pitchFamily="2" charset="2"/>
              </a:rPr>
              <a:t></a:t>
            </a: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  <a:cs typeface="+mn-cs"/>
                <a:sym typeface="Wingdings" panose="05000000000000000000" pitchFamily="2" charset="2"/>
              </a:rPr>
              <a:t>识别和分类，</a:t>
            </a: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  <a:sym typeface="Wingdings" panose="05000000000000000000" pitchFamily="2" charset="2"/>
              </a:rPr>
              <a:t>模拟到信息转换</a:t>
            </a:r>
            <a:endParaRPr lang="zh-CN" altLang="en-US" dirty="0"/>
          </a:p>
        </p:txBody>
      </p:sp>
      <p:sp>
        <p:nvSpPr>
          <p:cNvPr id="9219" name="灯片编号占位符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FE9C3F-EDB0-475B-9D92-4EF5E59BDCF1}" type="slidenum">
              <a:rPr kumimoji="1" lang="en-US" altLang="zh-CN" sz="1400" b="0" i="0" u="sng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en-US" altLang="zh-CN" sz="1400" b="0" i="0" u="sng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椭圆 1">
            <a:extLst>
              <a:ext uri="{FF2B5EF4-FFF2-40B4-BE49-F238E27FC236}">
                <a16:creationId xmlns:a16="http://schemas.microsoft.com/office/drawing/2014/main" id="{658F29F6-01C4-20C1-8869-7CB97B582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133350"/>
            <a:ext cx="533400" cy="495300"/>
          </a:xfrm>
          <a:prstGeom prst="ellipse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1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A1DC9DC4-B8F0-C2E5-1392-C53FE1BE7BE0}"/>
              </a:ext>
            </a:extLst>
          </p:cNvPr>
          <p:cNvGrpSpPr/>
          <p:nvPr/>
        </p:nvGrpSpPr>
        <p:grpSpPr>
          <a:xfrm>
            <a:off x="8025610" y="3214708"/>
            <a:ext cx="3733800" cy="2667835"/>
            <a:chOff x="7806333" y="3341790"/>
            <a:chExt cx="3733800" cy="2667835"/>
          </a:xfrm>
        </p:grpSpPr>
        <p:pic>
          <p:nvPicPr>
            <p:cNvPr id="13" name="图片 8">
              <a:extLst>
                <a:ext uri="{FF2B5EF4-FFF2-40B4-BE49-F238E27FC236}">
                  <a16:creationId xmlns:a16="http://schemas.microsoft.com/office/drawing/2014/main" id="{1F78650B-A48D-4864-5345-9751B555B0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6333" y="3341790"/>
              <a:ext cx="3733800" cy="2373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83069E89-9976-5EF7-B3F5-E676FAB14484}"/>
                </a:ext>
              </a:extLst>
            </p:cNvPr>
            <p:cNvSpPr txBox="1"/>
            <p:nvPr/>
          </p:nvSpPr>
          <p:spPr>
            <a:xfrm>
              <a:off x="8473866" y="3526469"/>
              <a:ext cx="1199367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1600" b="1" u="none" dirty="0">
                  <a:latin typeface="+mn-lt"/>
                </a:rPr>
                <a:t>“Big data”</a:t>
              </a:r>
              <a:endParaRPr lang="zh-CN" altLang="en-US" sz="1600" b="1" u="none" dirty="0">
                <a:latin typeface="+mn-lt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5C03EFDA-1718-B2E3-F65E-EB1C0BDBF8BC}"/>
                </a:ext>
              </a:extLst>
            </p:cNvPr>
            <p:cNvSpPr txBox="1"/>
            <p:nvPr/>
          </p:nvSpPr>
          <p:spPr>
            <a:xfrm>
              <a:off x="9827993" y="5732626"/>
              <a:ext cx="13716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u="none" dirty="0"/>
                <a:t>(</a:t>
              </a:r>
              <a:r>
                <a:rPr lang="zh-CN" altLang="en-US" sz="1200" u="none" dirty="0"/>
                <a:t>S. Lin</a:t>
              </a:r>
              <a:r>
                <a:rPr lang="en-US" altLang="zh-CN" sz="1200" u="none" dirty="0"/>
                <a:t>,</a:t>
              </a:r>
              <a:r>
                <a:rPr lang="zh-CN" altLang="en-US" sz="1200" u="none" dirty="0"/>
                <a:t> </a:t>
              </a:r>
              <a:r>
                <a:rPr lang="en-US" altLang="zh-CN" sz="1200" u="none" dirty="0"/>
                <a:t>2024)</a:t>
              </a:r>
              <a:endParaRPr lang="zh-CN" altLang="en-US" sz="1200" u="none" dirty="0"/>
            </a:p>
          </p:txBody>
        </p:sp>
      </p:grpSp>
      <p:sp>
        <p:nvSpPr>
          <p:cNvPr id="17" name="箭头: 右 16">
            <a:extLst>
              <a:ext uri="{FF2B5EF4-FFF2-40B4-BE49-F238E27FC236}">
                <a16:creationId xmlns:a16="http://schemas.microsoft.com/office/drawing/2014/main" id="{5A963FF5-C080-11BA-1A61-9EDB5DEF8F79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7772773" y="3844263"/>
            <a:ext cx="228600" cy="837973"/>
          </a:xfrm>
          <a:prstGeom prst="rightArrow">
            <a:avLst/>
          </a:prstGeom>
          <a:noFill/>
          <a:ln w="9525" cap="flat" cmpd="sng" algn="ctr">
            <a:solidFill>
              <a:srgbClr val="0033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9765A641-5867-997D-8892-6F50F402AC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1966" y="3308647"/>
            <a:ext cx="3474154" cy="2171968"/>
          </a:xfrm>
          <a:prstGeom prst="rect">
            <a:avLst/>
          </a:prstGeom>
        </p:spPr>
      </p:pic>
      <p:sp>
        <p:nvSpPr>
          <p:cNvPr id="20" name="箭头: 右 19">
            <a:extLst>
              <a:ext uri="{FF2B5EF4-FFF2-40B4-BE49-F238E27FC236}">
                <a16:creationId xmlns:a16="http://schemas.microsoft.com/office/drawing/2014/main" id="{E69A56B4-43B8-8C60-86EB-8C91C2A629F9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4094671" y="3844263"/>
            <a:ext cx="228600" cy="837973"/>
          </a:xfrm>
          <a:prstGeom prst="rightArrow">
            <a:avLst/>
          </a:prstGeom>
          <a:noFill/>
          <a:ln w="9525" cap="flat" cmpd="sng" algn="ctr">
            <a:solidFill>
              <a:srgbClr val="0033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8E857C4-EADD-23DA-1E47-2C596B3FAE68}"/>
              </a:ext>
            </a:extLst>
          </p:cNvPr>
          <p:cNvSpPr txBox="1"/>
          <p:nvPr/>
        </p:nvSpPr>
        <p:spPr>
          <a:xfrm>
            <a:off x="5258173" y="5518716"/>
            <a:ext cx="25146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200" u="none"/>
            </a:lvl1pPr>
          </a:lstStyle>
          <a:p>
            <a:r>
              <a:rPr lang="en-US" altLang="zh-CN" dirty="0"/>
              <a:t>(</a:t>
            </a:r>
            <a:r>
              <a:rPr lang="zh-CN" altLang="en-US" dirty="0"/>
              <a:t>Liqiang Ren</a:t>
            </a:r>
            <a:r>
              <a:rPr lang="en-US" altLang="zh-CN" dirty="0"/>
              <a:t>, 2018)</a:t>
            </a:r>
            <a:endParaRPr lang="zh-CN" altLang="en-US" dirty="0"/>
          </a:p>
        </p:txBody>
      </p:sp>
      <p:pic>
        <p:nvPicPr>
          <p:cNvPr id="24" name="Picture 2" descr="https://gimg2.baidu.com/image_search/src=http%3A%2F%2Fn.sinaimg.cn%2Ffinance%2Ftransform%2F116%2Fw550h366%2F20211118%2Fd295-ad27054416842d71f9f87db2ba22c977.png&amp;refer=http%3A%2F%2Fn.sinaimg.cn&amp;app=2002&amp;size=f9999,10000&amp;q=a80&amp;n=0&amp;g=0n&amp;fmt=auto?sec=1659847291&amp;t=61a01c23f8c86f6c2d8b370e2d9e8a9c">
            <a:extLst>
              <a:ext uri="{FF2B5EF4-FFF2-40B4-BE49-F238E27FC236}">
                <a16:creationId xmlns:a16="http://schemas.microsoft.com/office/drawing/2014/main" id="{59E2446E-F8A5-102F-09A6-6F5305196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38" y="3216779"/>
            <a:ext cx="1780526" cy="10897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68A86B1-2DAA-22CC-50D5-A13ECA0CEB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4727" y="4411723"/>
            <a:ext cx="1810806" cy="11938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" descr="日本X射线望远镜2月12日发射升空_科技_腾讯网">
            <a:extLst>
              <a:ext uri="{FF2B5EF4-FFF2-40B4-BE49-F238E27FC236}">
                <a16:creationId xmlns:a16="http://schemas.microsoft.com/office/drawing/2014/main" id="{94B97DC5-F603-46CC-5C87-113FC7921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4" y="4489022"/>
            <a:ext cx="1699594" cy="10897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332C648-39D2-C779-1668-D69190BB36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64728" y="3228219"/>
            <a:ext cx="1780526" cy="11205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200503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BDD9B-9BFB-21A2-935C-AEFAF7A4C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FB30E3-AE39-E461-9893-12C6F83F3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国内外现状及技术动态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27EBC9B-1D40-DB91-E602-58DFC07E2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0F3D36-F700-4C60-A047-01FCA3F1FB5E}" type="slidenum">
              <a:rPr lang="en-US" altLang="zh-CN" smtClean="0"/>
              <a:pPr>
                <a:defRPr/>
              </a:pPr>
              <a:t>3</a:t>
            </a:fld>
            <a:endParaRPr lang="en-US" altLang="zh-CN"/>
          </a:p>
        </p:txBody>
      </p:sp>
      <p:sp>
        <p:nvSpPr>
          <p:cNvPr id="3" name="矩形 3">
            <a:extLst>
              <a:ext uri="{FF2B5EF4-FFF2-40B4-BE49-F238E27FC236}">
                <a16:creationId xmlns:a16="http://schemas.microsoft.com/office/drawing/2014/main" id="{4C483500-037F-E64E-1D13-CC25736F94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531" y="914400"/>
            <a:ext cx="10437669" cy="16766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457200" indent="-457200" eaLnBrk="1" hangingPunct="1">
              <a:lnSpc>
                <a:spcPct val="120000"/>
              </a:lnSpc>
              <a:buFont typeface="Wingdings" panose="05000000000000000000" pitchFamily="2" charset="2"/>
              <a:buChar char="p"/>
            </a:pPr>
            <a:r>
              <a:rPr lang="zh-CN" altLang="en-US" sz="2400" b="1" u="none" dirty="0">
                <a:latin typeface="+mn-lt"/>
                <a:ea typeface="微软雅黑" panose="020B0503020204020204" pitchFamily="34" charset="-122"/>
                <a:sym typeface="Wingdings" panose="05000000000000000000" pitchFamily="2" charset="2"/>
              </a:rPr>
              <a:t>用于辐射探测器的感内计算芯片研究现状</a:t>
            </a:r>
          </a:p>
          <a:p>
            <a:pPr marL="914400" lvl="1" indent="-457200" eaLnBrk="1" hangingPunct="1">
              <a:lnSpc>
                <a:spcPct val="120000"/>
              </a:lnSpc>
              <a:buFont typeface="Arial" panose="020B0604020202020204" pitchFamily="34" charset="0"/>
              <a:buChar char="–"/>
              <a:defRPr/>
            </a:pPr>
            <a:r>
              <a:rPr lang="zh-CN" altLang="en-US" b="1" u="none" dirty="0">
                <a:solidFill>
                  <a:srgbClr val="000000"/>
                </a:solidFill>
                <a:ea typeface="微软雅黑" panose="020B0503020204020204" pitchFamily="34" charset="-122"/>
              </a:rPr>
              <a:t>国外已开发了基于模拟计算的辐射探测器系统</a:t>
            </a:r>
            <a:endParaRPr lang="en-US" altLang="zh-CN" b="1" u="none" dirty="0">
              <a:solidFill>
                <a:srgbClr val="000000"/>
              </a:solidFill>
              <a:ea typeface="微软雅黑" panose="020B0503020204020204" pitchFamily="34" charset="-122"/>
            </a:endParaRPr>
          </a:p>
          <a:p>
            <a:pPr marL="914400" lvl="1" indent="-457200" eaLnBrk="1" hangingPunct="1">
              <a:lnSpc>
                <a:spcPct val="120000"/>
              </a:lnSpc>
              <a:buFont typeface="Arial" panose="020B0604020202020204" pitchFamily="34" charset="0"/>
              <a:buChar char="–"/>
              <a:defRPr/>
            </a:pPr>
            <a:r>
              <a:rPr lang="zh-CN" altLang="en-US" b="1" u="none" dirty="0">
                <a:solidFill>
                  <a:srgbClr val="000000"/>
                </a:solidFill>
                <a:ea typeface="微软雅黑" panose="020B0503020204020204" pitchFamily="34" charset="-122"/>
              </a:rPr>
              <a:t>国内模拟计算在</a:t>
            </a:r>
            <a:r>
              <a:rPr lang="en-US" altLang="zh-CN" b="1" u="none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</a:rPr>
              <a:t>X</a:t>
            </a:r>
            <a:r>
              <a:rPr lang="zh-CN" altLang="en-US" b="1" u="none" dirty="0">
                <a:solidFill>
                  <a:srgbClr val="000000"/>
                </a:solidFill>
                <a:ea typeface="微软雅黑" panose="020B0503020204020204" pitchFamily="34" charset="-122"/>
              </a:rPr>
              <a:t>射线成像领域处于起步阶段</a:t>
            </a:r>
          </a:p>
          <a:p>
            <a:pPr marL="457200" indent="-457200" eaLnBrk="1" hangingPunct="1">
              <a:lnSpc>
                <a:spcPct val="120000"/>
              </a:lnSpc>
              <a:buFont typeface="Wingdings" panose="05000000000000000000" pitchFamily="2" charset="2"/>
              <a:buChar char="p"/>
            </a:pPr>
            <a:endParaRPr lang="en-US" altLang="zh-CN" sz="2400" b="1" u="none" dirty="0">
              <a:latin typeface="+mn-lt"/>
              <a:ea typeface="微软雅黑" panose="020B0503020204020204" pitchFamily="34" charset="-122"/>
              <a:sym typeface="Wingdings" panose="05000000000000000000" pitchFamily="2" charset="2"/>
            </a:endParaRPr>
          </a:p>
        </p:txBody>
      </p:sp>
      <p:sp>
        <p:nvSpPr>
          <p:cNvPr id="5" name="椭圆 1">
            <a:extLst>
              <a:ext uri="{FF2B5EF4-FFF2-40B4-BE49-F238E27FC236}">
                <a16:creationId xmlns:a16="http://schemas.microsoft.com/office/drawing/2014/main" id="{75FF7B31-8997-E6AA-169D-999D7E7BE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133350"/>
            <a:ext cx="533400" cy="495300"/>
          </a:xfrm>
          <a:prstGeom prst="ellipse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CN" sz="3600" u="none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endParaRPr kumimoji="0" lang="zh-CN" altLang="en-US" sz="3600" u="none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矩形: 圆角 25">
            <a:extLst>
              <a:ext uri="{FF2B5EF4-FFF2-40B4-BE49-F238E27FC236}">
                <a16:creationId xmlns:a16="http://schemas.microsoft.com/office/drawing/2014/main" id="{68D91EE0-B0C6-8CC3-0D39-F4E98535C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1797" y="2209800"/>
            <a:ext cx="1753403" cy="111476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kumimoji="0" lang="en-US" altLang="zh-CN" sz="1400" b="1" u="none" dirty="0">
                <a:latin typeface="微软雅黑" panose="020B0503020204020204" pitchFamily="34" charset="-122"/>
                <a:ea typeface="微软雅黑" panose="020B0503020204020204" pitchFamily="34" charset="-122"/>
              </a:rPr>
              <a:t>AGH</a:t>
            </a:r>
            <a:r>
              <a:rPr kumimoji="0" lang="zh-CN" altLang="en-US" sz="1400" b="1" u="none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科技大学：</a:t>
            </a:r>
            <a:endParaRPr kumimoji="0" lang="en-US" altLang="zh-CN" sz="1400" b="1" u="none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kumimoji="0" lang="zh-CN" altLang="en-US" sz="1400" u="none" dirty="0">
                <a:latin typeface="微软雅黑" panose="020B0503020204020204" pitchFamily="34" charset="-122"/>
                <a:ea typeface="微软雅黑" panose="020B0503020204020204" pitchFamily="34" charset="-122"/>
              </a:rPr>
              <a:t>像素内集成</a:t>
            </a:r>
            <a:r>
              <a:rPr kumimoji="0" lang="en-US" altLang="zh-CN" sz="1400" u="none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kumimoji="0" lang="zh-CN" altLang="en-US" sz="1400" u="none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层</a:t>
            </a:r>
            <a:r>
              <a:rPr kumimoji="0" lang="en-US" altLang="zh-CN" sz="1400" u="none" dirty="0">
                <a:latin typeface="微软雅黑" panose="020B0503020204020204" pitchFamily="34" charset="-122"/>
                <a:ea typeface="微软雅黑" panose="020B0503020204020204" pitchFamily="34" charset="-122"/>
              </a:rPr>
              <a:t>CNN</a:t>
            </a:r>
            <a:r>
              <a:rPr kumimoji="0" lang="zh-CN" altLang="en-US" sz="1400" u="none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，实现</a:t>
            </a:r>
            <a:r>
              <a:rPr kumimoji="0" lang="en-US" altLang="zh-CN" sz="1400" u="none" dirty="0"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r>
              <a:rPr kumimoji="0" lang="zh-CN" altLang="en-US" sz="1400" u="none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射线脉冲幅度测量</a:t>
            </a:r>
            <a:endParaRPr kumimoji="0" lang="en-US" altLang="zh-CN" sz="1400" u="none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: 圆角 25">
            <a:extLst>
              <a:ext uri="{FF2B5EF4-FFF2-40B4-BE49-F238E27FC236}">
                <a16:creationId xmlns:a16="http://schemas.microsoft.com/office/drawing/2014/main" id="{26C0275D-35F9-57AB-F8CE-E0185F0BC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0596" y="2200147"/>
            <a:ext cx="1753404" cy="1119179"/>
          </a:xfrm>
          <a:prstGeom prst="roundRect">
            <a:avLst>
              <a:gd name="adj" fmla="val 0"/>
            </a:avLst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400" b="1" u="none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费米实验室：</a:t>
            </a:r>
            <a:endParaRPr lang="en-US" altLang="zh-CN" sz="1400" b="1" u="none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 u="none" dirty="0"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r>
              <a:rPr lang="zh-CN" altLang="en-US" sz="1400" u="none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射线感内计算数字架构，数据量减少</a:t>
            </a:r>
            <a:r>
              <a:rPr lang="en-US" altLang="zh-CN" sz="1400" u="none" dirty="0">
                <a:latin typeface="微软雅黑" panose="020B0503020204020204" pitchFamily="34" charset="-122"/>
                <a:ea typeface="微软雅黑" panose="020B0503020204020204" pitchFamily="34" charset="-122"/>
              </a:rPr>
              <a:t>54.4% – 75.4%</a:t>
            </a:r>
          </a:p>
        </p:txBody>
      </p:sp>
      <p:cxnSp>
        <p:nvCxnSpPr>
          <p:cNvPr id="11" name="直接箭头连接符 21">
            <a:extLst>
              <a:ext uri="{FF2B5EF4-FFF2-40B4-BE49-F238E27FC236}">
                <a16:creationId xmlns:a16="http://schemas.microsoft.com/office/drawing/2014/main" id="{C06C0D24-F256-7D8D-13B6-E7A1DC4561EB}"/>
              </a:ext>
            </a:extLst>
          </p:cNvPr>
          <p:cNvCxnSpPr>
            <a:cxnSpLocks/>
            <a:endCxn id="9" idx="2"/>
          </p:cNvCxnSpPr>
          <p:nvPr/>
        </p:nvCxnSpPr>
        <p:spPr bwMode="auto">
          <a:xfrm flipV="1">
            <a:off x="8267298" y="3319326"/>
            <a:ext cx="0" cy="361211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箭头: 燕尾形 11">
            <a:extLst>
              <a:ext uri="{FF2B5EF4-FFF2-40B4-BE49-F238E27FC236}">
                <a16:creationId xmlns:a16="http://schemas.microsoft.com/office/drawing/2014/main" id="{07C6AEA2-45BC-7136-8293-DF6F091E4F1D}"/>
              </a:ext>
            </a:extLst>
          </p:cNvPr>
          <p:cNvSpPr/>
          <p:nvPr/>
        </p:nvSpPr>
        <p:spPr bwMode="auto">
          <a:xfrm>
            <a:off x="838200" y="3468748"/>
            <a:ext cx="10668000" cy="872587"/>
          </a:xfrm>
          <a:prstGeom prst="notchedRightArrow">
            <a:avLst/>
          </a:prstGeom>
          <a:solidFill>
            <a:srgbClr val="0033CC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3" name="矩形: 圆角 32">
            <a:extLst>
              <a:ext uri="{FF2B5EF4-FFF2-40B4-BE49-F238E27FC236}">
                <a16:creationId xmlns:a16="http://schemas.microsoft.com/office/drawing/2014/main" id="{33D4F100-E72C-0648-3C3E-54E2E7108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3726523"/>
            <a:ext cx="762000" cy="334963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1800" b="1" u="none" dirty="0">
                <a:solidFill>
                  <a:schemeClr val="bg1"/>
                </a:solidFill>
              </a:rPr>
              <a:t>2020</a:t>
            </a:r>
            <a:endParaRPr kumimoji="0" lang="zh-CN" altLang="en-US" sz="1800" b="1" u="none" dirty="0">
              <a:solidFill>
                <a:schemeClr val="bg1"/>
              </a:solidFill>
            </a:endParaRPr>
          </a:p>
        </p:txBody>
      </p:sp>
      <p:sp>
        <p:nvSpPr>
          <p:cNvPr id="14" name="矩形: 圆角 32">
            <a:extLst>
              <a:ext uri="{FF2B5EF4-FFF2-40B4-BE49-F238E27FC236}">
                <a16:creationId xmlns:a16="http://schemas.microsoft.com/office/drawing/2014/main" id="{971D6E8A-5BEE-3213-526B-C304D13AEB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3726523"/>
            <a:ext cx="762000" cy="334963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1800" b="1" u="none" dirty="0">
                <a:solidFill>
                  <a:schemeClr val="bg1"/>
                </a:solidFill>
              </a:rPr>
              <a:t>2022</a:t>
            </a:r>
            <a:endParaRPr kumimoji="0" lang="zh-CN" altLang="en-US" sz="1800" b="1" u="none" dirty="0">
              <a:solidFill>
                <a:schemeClr val="bg1"/>
              </a:solidFill>
            </a:endParaRPr>
          </a:p>
        </p:txBody>
      </p:sp>
      <p:cxnSp>
        <p:nvCxnSpPr>
          <p:cNvPr id="15" name="直接箭头连接符 21">
            <a:extLst>
              <a:ext uri="{FF2B5EF4-FFF2-40B4-BE49-F238E27FC236}">
                <a16:creationId xmlns:a16="http://schemas.microsoft.com/office/drawing/2014/main" id="{4AA4F737-7AF0-3163-364C-3748B2F2404E}"/>
              </a:ext>
            </a:extLst>
          </p:cNvPr>
          <p:cNvCxnSpPr>
            <a:cxnSpLocks/>
          </p:cNvCxnSpPr>
          <p:nvPr/>
        </p:nvCxnSpPr>
        <p:spPr bwMode="auto">
          <a:xfrm flipV="1">
            <a:off x="6277881" y="3314294"/>
            <a:ext cx="0" cy="42020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矩形: 圆角 32">
            <a:extLst>
              <a:ext uri="{FF2B5EF4-FFF2-40B4-BE49-F238E27FC236}">
                <a16:creationId xmlns:a16="http://schemas.microsoft.com/office/drawing/2014/main" id="{ABD46F4E-059F-5797-CB85-A4052C8D6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123" y="3726523"/>
            <a:ext cx="762000" cy="334963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1800" b="1" u="none" dirty="0">
                <a:solidFill>
                  <a:schemeClr val="bg1"/>
                </a:solidFill>
              </a:rPr>
              <a:t>2024</a:t>
            </a:r>
            <a:endParaRPr kumimoji="0" lang="zh-CN" altLang="en-US" sz="1800" b="1" u="none" dirty="0">
              <a:solidFill>
                <a:schemeClr val="bg1"/>
              </a:solidFill>
            </a:endParaRPr>
          </a:p>
        </p:txBody>
      </p:sp>
      <p:sp>
        <p:nvSpPr>
          <p:cNvPr id="17" name="矩形: 圆角 32">
            <a:extLst>
              <a:ext uri="{FF2B5EF4-FFF2-40B4-BE49-F238E27FC236}">
                <a16:creationId xmlns:a16="http://schemas.microsoft.com/office/drawing/2014/main" id="{E3622BE8-C89E-5E7D-3962-E7F5F9F4C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6882" y="3726523"/>
            <a:ext cx="762000" cy="334963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1800" b="1" u="none" dirty="0">
                <a:solidFill>
                  <a:schemeClr val="bg1"/>
                </a:solidFill>
              </a:rPr>
              <a:t>2023</a:t>
            </a:r>
            <a:endParaRPr kumimoji="0" lang="zh-CN" altLang="en-US" sz="1800" b="1" u="none" dirty="0">
              <a:solidFill>
                <a:schemeClr val="bg1"/>
              </a:solidFill>
            </a:endParaRPr>
          </a:p>
        </p:txBody>
      </p:sp>
      <p:sp>
        <p:nvSpPr>
          <p:cNvPr id="18" name="矩形: 圆角 32">
            <a:extLst>
              <a:ext uri="{FF2B5EF4-FFF2-40B4-BE49-F238E27FC236}">
                <a16:creationId xmlns:a16="http://schemas.microsoft.com/office/drawing/2014/main" id="{CD562689-C78F-0779-9CDD-CEF062721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7366" y="3726523"/>
            <a:ext cx="762000" cy="334963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1800" b="1" u="none" dirty="0">
                <a:solidFill>
                  <a:schemeClr val="bg1"/>
                </a:solidFill>
              </a:rPr>
              <a:t>2025</a:t>
            </a:r>
            <a:endParaRPr kumimoji="0" lang="zh-CN" altLang="en-US" sz="1800" b="1" u="none" dirty="0">
              <a:solidFill>
                <a:schemeClr val="bg1"/>
              </a:solidFill>
            </a:endParaRPr>
          </a:p>
        </p:txBody>
      </p:sp>
      <p:sp>
        <p:nvSpPr>
          <p:cNvPr id="19" name="矩形: 圆角 25">
            <a:extLst>
              <a:ext uri="{FF2B5EF4-FFF2-40B4-BE49-F238E27FC236}">
                <a16:creationId xmlns:a16="http://schemas.microsoft.com/office/drawing/2014/main" id="{11705E76-AC5F-3C6B-0112-031612E43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3985" y="2209800"/>
            <a:ext cx="1753404" cy="1119180"/>
          </a:xfrm>
          <a:prstGeom prst="roundRect">
            <a:avLst>
              <a:gd name="adj" fmla="val 0"/>
            </a:avLst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eaLnBrk="1" hangingPunct="1">
              <a:buNone/>
              <a:defRPr/>
            </a:pPr>
            <a:r>
              <a:rPr kumimoji="0" lang="zh-CN" altLang="en-US" sz="1400" b="1" u="none" dirty="0">
                <a:latin typeface="微软雅黑" panose="020B0503020204020204" pitchFamily="34" charset="-122"/>
                <a:ea typeface="微软雅黑" panose="020B0503020204020204" pitchFamily="34" charset="-122"/>
              </a:rPr>
              <a:t>米兰理工大学：</a:t>
            </a:r>
            <a:endParaRPr kumimoji="0" lang="en-US" altLang="zh-CN" sz="1400" b="1" u="none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spcBef>
                <a:spcPts val="0"/>
              </a:spcBef>
              <a:buNone/>
              <a:defRPr/>
            </a:pPr>
            <a:r>
              <a:rPr kumimoji="0" lang="zh-CN" altLang="en-US" sz="1400" u="none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基于开关电容的模拟神经网络，识别粒子坐标，能效比</a:t>
            </a:r>
            <a:r>
              <a:rPr kumimoji="0" lang="en-US" altLang="zh-CN" sz="1400" u="none" dirty="0">
                <a:latin typeface="微软雅黑" panose="020B0503020204020204" pitchFamily="34" charset="-122"/>
                <a:ea typeface="微软雅黑" panose="020B0503020204020204" pitchFamily="34" charset="-122"/>
              </a:rPr>
              <a:t>50 GOPS/W</a:t>
            </a:r>
            <a:endParaRPr kumimoji="0" lang="zh-CN" altLang="en-US" sz="1400" u="none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0" name="直接箭头连接符 21">
            <a:extLst>
              <a:ext uri="{FF2B5EF4-FFF2-40B4-BE49-F238E27FC236}">
                <a16:creationId xmlns:a16="http://schemas.microsoft.com/office/drawing/2014/main" id="{D4ADDCFD-928D-798D-9362-B2FCECE1EB01}"/>
              </a:ext>
            </a:extLst>
          </p:cNvPr>
          <p:cNvCxnSpPr>
            <a:cxnSpLocks/>
          </p:cNvCxnSpPr>
          <p:nvPr/>
        </p:nvCxnSpPr>
        <p:spPr bwMode="auto">
          <a:xfrm>
            <a:off x="8466571" y="4123727"/>
            <a:ext cx="0" cy="442787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直接箭头连接符 21">
            <a:extLst>
              <a:ext uri="{FF2B5EF4-FFF2-40B4-BE49-F238E27FC236}">
                <a16:creationId xmlns:a16="http://schemas.microsoft.com/office/drawing/2014/main" id="{07E5E9AB-390A-E64A-B5F4-A98A68664ED3}"/>
              </a:ext>
            </a:extLst>
          </p:cNvPr>
          <p:cNvCxnSpPr>
            <a:cxnSpLocks/>
          </p:cNvCxnSpPr>
          <p:nvPr/>
        </p:nvCxnSpPr>
        <p:spPr bwMode="auto">
          <a:xfrm flipV="1">
            <a:off x="10439400" y="3328980"/>
            <a:ext cx="0" cy="351557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直接箭头连接符 21">
            <a:extLst>
              <a:ext uri="{FF2B5EF4-FFF2-40B4-BE49-F238E27FC236}">
                <a16:creationId xmlns:a16="http://schemas.microsoft.com/office/drawing/2014/main" id="{F0685673-C537-137E-987D-2EF052873D70}"/>
              </a:ext>
            </a:extLst>
          </p:cNvPr>
          <p:cNvCxnSpPr>
            <a:cxnSpLocks/>
          </p:cNvCxnSpPr>
          <p:nvPr/>
        </p:nvCxnSpPr>
        <p:spPr bwMode="auto">
          <a:xfrm>
            <a:off x="2019702" y="4104095"/>
            <a:ext cx="0" cy="462419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直接箭头连接符 21">
            <a:extLst>
              <a:ext uri="{FF2B5EF4-FFF2-40B4-BE49-F238E27FC236}">
                <a16:creationId xmlns:a16="http://schemas.microsoft.com/office/drawing/2014/main" id="{EFD7FC3C-550D-DB52-4666-E203227A118C}"/>
              </a:ext>
            </a:extLst>
          </p:cNvPr>
          <p:cNvCxnSpPr>
            <a:cxnSpLocks/>
          </p:cNvCxnSpPr>
          <p:nvPr/>
        </p:nvCxnSpPr>
        <p:spPr bwMode="auto">
          <a:xfrm>
            <a:off x="6248400" y="4123727"/>
            <a:ext cx="0" cy="442787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2618CAE8-EE01-775F-4D6F-21C401491A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4565638"/>
            <a:ext cx="1753403" cy="107316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400" b="1" u="none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华中师范大学：</a:t>
            </a:r>
            <a:endParaRPr kumimoji="0" lang="en-US" altLang="zh-CN" sz="1400" b="1" u="none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400" u="none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多功能神经计算芯片，测量高能物理脉冲特性，能效比</a:t>
            </a:r>
            <a:r>
              <a:rPr kumimoji="0" lang="en-US" altLang="zh-CN" sz="1400" u="none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 GOPS/W</a:t>
            </a:r>
          </a:p>
        </p:txBody>
      </p:sp>
      <p:sp>
        <p:nvSpPr>
          <p:cNvPr id="27" name="矩形: 圆角 25">
            <a:extLst>
              <a:ext uri="{FF2B5EF4-FFF2-40B4-BE49-F238E27FC236}">
                <a16:creationId xmlns:a16="http://schemas.microsoft.com/office/drawing/2014/main" id="{7AAE1746-8A8E-74EC-97FA-CC46C2431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1180" y="4565639"/>
            <a:ext cx="1753403" cy="107316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400" b="1" u="none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南京航空航天大学：</a:t>
            </a:r>
            <a:endParaRPr kumimoji="0" lang="en-US" altLang="zh-CN" sz="1400" b="1" u="none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400" u="none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模拟域计算实现</a:t>
            </a:r>
            <a:r>
              <a:rPr kumimoji="0" lang="en-US" altLang="zh-CN" sz="1400" u="none" dirty="0">
                <a:latin typeface="微软雅黑" panose="020B0503020204020204" pitchFamily="34" charset="-122"/>
                <a:ea typeface="微软雅黑" panose="020B0503020204020204" pitchFamily="34" charset="-122"/>
              </a:rPr>
              <a:t>500000 </a:t>
            </a:r>
            <a:r>
              <a:rPr kumimoji="0" lang="zh-CN" altLang="en-US" sz="1400" u="none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帧</a:t>
            </a:r>
            <a:r>
              <a:rPr kumimoji="0" lang="en-US" altLang="zh-CN" sz="1400" u="none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kumimoji="0" lang="zh-CN" altLang="en-US" sz="1400" u="none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秒的</a:t>
            </a:r>
            <a:r>
              <a:rPr kumimoji="0" lang="zh-CN" altLang="en-US" sz="1400" u="none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高速</a:t>
            </a:r>
            <a:r>
              <a:rPr kumimoji="0" lang="en-US" altLang="zh-CN" sz="1400" u="none" dirty="0">
                <a:latin typeface="微软雅黑" panose="020B0503020204020204" pitchFamily="34" charset="-122"/>
                <a:ea typeface="微软雅黑" panose="020B0503020204020204" pitchFamily="34" charset="-122"/>
              </a:rPr>
              <a:t>X </a:t>
            </a:r>
            <a:r>
              <a:rPr kumimoji="0" lang="zh-CN" altLang="en-US" sz="1400" u="none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射线图像识别</a:t>
            </a:r>
            <a:endParaRPr kumimoji="0" lang="en-US" altLang="zh-CN" sz="1400" u="none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D74461B1-910E-D507-DEF2-2A874CD507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9869" y="4565638"/>
            <a:ext cx="1753403" cy="107315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400" b="1" u="none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华中科技大学：</a:t>
            </a:r>
            <a:endParaRPr kumimoji="0" lang="en-US" altLang="zh-CN" sz="1400" b="1" u="none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400" u="none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基于单晶探测器实现感内计算的边缘提取成像</a:t>
            </a:r>
            <a:endParaRPr kumimoji="0" lang="en-US" altLang="zh-CN" sz="1400" u="none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A06C3DCD-B163-22FF-06BB-EB939D638C4E}"/>
              </a:ext>
            </a:extLst>
          </p:cNvPr>
          <p:cNvSpPr txBox="1"/>
          <p:nvPr/>
        </p:nvSpPr>
        <p:spPr>
          <a:xfrm>
            <a:off x="2133600" y="6120218"/>
            <a:ext cx="830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u="none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在探测器源端部署</a:t>
            </a:r>
            <a:r>
              <a:rPr lang="en-US" altLang="zh-CN" b="1" u="none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b="1" u="none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进行模拟域数据预处理是下一代探测器的</a:t>
            </a:r>
            <a:r>
              <a:rPr lang="zh-CN" altLang="en-US" b="1" u="none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必然趋势</a:t>
            </a:r>
          </a:p>
        </p:txBody>
      </p:sp>
      <p:sp>
        <p:nvSpPr>
          <p:cNvPr id="31" name="矩形: 圆角 32">
            <a:extLst>
              <a:ext uri="{FF2B5EF4-FFF2-40B4-BE49-F238E27FC236}">
                <a16:creationId xmlns:a16="http://schemas.microsoft.com/office/drawing/2014/main" id="{631AC9AF-41C6-8316-E87E-75A8F384F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2422" y="3726523"/>
            <a:ext cx="762000" cy="334963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1800" b="1" u="none" dirty="0">
                <a:solidFill>
                  <a:schemeClr val="bg1"/>
                </a:solidFill>
              </a:rPr>
              <a:t>2021</a:t>
            </a:r>
            <a:endParaRPr kumimoji="0" lang="zh-CN" altLang="en-US" sz="1800" b="1" u="none" dirty="0">
              <a:solidFill>
                <a:schemeClr val="bg1"/>
              </a:solidFill>
            </a:endParaRPr>
          </a:p>
        </p:txBody>
      </p:sp>
      <p:sp>
        <p:nvSpPr>
          <p:cNvPr id="32" name="矩形: 圆角 25">
            <a:extLst>
              <a:ext uri="{FF2B5EF4-FFF2-40B4-BE49-F238E27FC236}">
                <a16:creationId xmlns:a16="http://schemas.microsoft.com/office/drawing/2014/main" id="{2BEE2A0D-841C-DEC6-6975-5ABB3E913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209800"/>
            <a:ext cx="1753403" cy="1114764"/>
          </a:xfrm>
          <a:prstGeom prst="roundRect">
            <a:avLst>
              <a:gd name="adj" fmla="val 0"/>
            </a:avLst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400" b="1" u="none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费米实验室：</a:t>
            </a:r>
            <a:endParaRPr kumimoji="0" lang="en-US" altLang="zh-CN" sz="1400" b="1" u="none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400" u="none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基于</a:t>
            </a:r>
            <a:r>
              <a:rPr kumimoji="0" lang="en-US" altLang="zh-CN" sz="1400" u="none" dirty="0">
                <a:latin typeface="微软雅黑" panose="020B0503020204020204" pitchFamily="34" charset="-122"/>
                <a:ea typeface="微软雅黑" panose="020B0503020204020204" pitchFamily="34" charset="-122"/>
              </a:rPr>
              <a:t>CNN</a:t>
            </a:r>
            <a:r>
              <a:rPr kumimoji="0" lang="zh-CN" altLang="en-US" sz="1400" u="none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的高颗粒度探测器前端数据压缩，每次推理</a:t>
            </a:r>
            <a:r>
              <a:rPr kumimoji="0" lang="en-US" altLang="zh-CN" sz="1400" u="none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2.4  </a:t>
            </a:r>
            <a:r>
              <a:rPr kumimoji="0" lang="en-US" altLang="zh-CN" sz="1400" u="none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nJ</a:t>
            </a:r>
            <a:endParaRPr kumimoji="0" lang="zh-CN" altLang="en-US" sz="1400" u="none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3" name="直接箭头连接符 21">
            <a:extLst>
              <a:ext uri="{FF2B5EF4-FFF2-40B4-BE49-F238E27FC236}">
                <a16:creationId xmlns:a16="http://schemas.microsoft.com/office/drawing/2014/main" id="{7C315E6B-D3DB-93CC-E13A-C91A444B1480}"/>
              </a:ext>
            </a:extLst>
          </p:cNvPr>
          <p:cNvCxnSpPr>
            <a:cxnSpLocks/>
          </p:cNvCxnSpPr>
          <p:nvPr/>
        </p:nvCxnSpPr>
        <p:spPr bwMode="auto">
          <a:xfrm flipV="1">
            <a:off x="3193587" y="3316808"/>
            <a:ext cx="0" cy="454133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" name="矩形: 圆角 25">
            <a:extLst>
              <a:ext uri="{FF2B5EF4-FFF2-40B4-BE49-F238E27FC236}">
                <a16:creationId xmlns:a16="http://schemas.microsoft.com/office/drawing/2014/main" id="{0DC7706C-342A-3C4D-0B25-416FBD448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209800"/>
            <a:ext cx="1630483" cy="1114764"/>
          </a:xfrm>
          <a:prstGeom prst="roundRect">
            <a:avLst>
              <a:gd name="adj" fmla="val 0"/>
            </a:avLst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1400" b="1" u="none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布鲁克海文国家实验室：</a:t>
            </a:r>
            <a:r>
              <a:rPr kumimoji="0" lang="zh-CN" altLang="en-US" sz="1400" u="none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基于量化的神经网络从探测器产生的波形中估计电荷信号</a:t>
            </a:r>
          </a:p>
        </p:txBody>
      </p:sp>
      <p:cxnSp>
        <p:nvCxnSpPr>
          <p:cNvPr id="38" name="直接箭头连接符 21">
            <a:extLst>
              <a:ext uri="{FF2B5EF4-FFF2-40B4-BE49-F238E27FC236}">
                <a16:creationId xmlns:a16="http://schemas.microsoft.com/office/drawing/2014/main" id="{7CD92F92-BACF-8D6A-0254-79D3AF4C29A7}"/>
              </a:ext>
            </a:extLst>
          </p:cNvPr>
          <p:cNvCxnSpPr>
            <a:cxnSpLocks/>
          </p:cNvCxnSpPr>
          <p:nvPr/>
        </p:nvCxnSpPr>
        <p:spPr bwMode="auto">
          <a:xfrm flipV="1">
            <a:off x="4648200" y="3314294"/>
            <a:ext cx="0" cy="42020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" name="矩形: 圆角 25">
            <a:extLst>
              <a:ext uri="{FF2B5EF4-FFF2-40B4-BE49-F238E27FC236}">
                <a16:creationId xmlns:a16="http://schemas.microsoft.com/office/drawing/2014/main" id="{D91C44EA-D483-B913-3B63-AD73D37382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8815" y="4568801"/>
            <a:ext cx="1753403" cy="106999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eaLnBrk="1" hangingPunct="1">
              <a:buNone/>
            </a:pPr>
            <a:r>
              <a:rPr kumimoji="0" lang="zh-CN" altLang="en-US" sz="1400" b="1" u="none" dirty="0">
                <a:latin typeface="微软雅黑" panose="020B0503020204020204" pitchFamily="34" charset="-122"/>
                <a:ea typeface="微软雅黑" panose="020B0503020204020204" pitchFamily="34" charset="-122"/>
              </a:rPr>
              <a:t>清华大学：</a:t>
            </a:r>
            <a:endParaRPr kumimoji="0" lang="en-US" altLang="zh-CN" sz="1400" b="1" u="none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buNone/>
            </a:pPr>
            <a:r>
              <a:rPr kumimoji="0" lang="zh-CN" altLang="en-US" sz="1400" u="none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基于无铅钙钛矿的</a:t>
            </a:r>
            <a:r>
              <a:rPr kumimoji="0" lang="en-US" altLang="zh-CN" sz="1400" u="none" dirty="0"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r>
              <a:rPr kumimoji="0" lang="zh-CN" altLang="en-US" sz="1400" u="none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射线传感器内计算阵列，用于</a:t>
            </a:r>
            <a:r>
              <a:rPr kumimoji="0" lang="en-US" altLang="zh-CN" sz="1400" u="none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COVID-19</a:t>
            </a:r>
            <a:r>
              <a:rPr kumimoji="0" lang="zh-CN" altLang="en-US" sz="1400" u="none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识别</a:t>
            </a:r>
            <a:endParaRPr kumimoji="0" lang="en-US" altLang="zh-CN" sz="1400" u="none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0" name="直接箭头连接符 21">
            <a:extLst>
              <a:ext uri="{FF2B5EF4-FFF2-40B4-BE49-F238E27FC236}">
                <a16:creationId xmlns:a16="http://schemas.microsoft.com/office/drawing/2014/main" id="{9B002F99-A8FF-375A-C176-A720831DF705}"/>
              </a:ext>
            </a:extLst>
          </p:cNvPr>
          <p:cNvCxnSpPr>
            <a:cxnSpLocks/>
          </p:cNvCxnSpPr>
          <p:nvPr/>
        </p:nvCxnSpPr>
        <p:spPr bwMode="auto">
          <a:xfrm>
            <a:off x="4648200" y="4104095"/>
            <a:ext cx="0" cy="462419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24104936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D54B8-CD06-6EB7-36B6-8F62E12FE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D385FD-52C6-6E4A-B616-D35C37148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研究目标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D202301-7F87-C365-8A3C-892A92E15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0F3D36-F700-4C60-A047-01FCA3F1FB5E}" type="slidenum">
              <a:rPr lang="en-US" altLang="zh-CN" smtClean="0"/>
              <a:pPr>
                <a:defRPr/>
              </a:pPr>
              <a:t>4</a:t>
            </a:fld>
            <a:endParaRPr lang="en-US" altLang="zh-CN"/>
          </a:p>
        </p:txBody>
      </p:sp>
      <p:sp>
        <p:nvSpPr>
          <p:cNvPr id="3" name="矩形 3">
            <a:extLst>
              <a:ext uri="{FF2B5EF4-FFF2-40B4-BE49-F238E27FC236}">
                <a16:creationId xmlns:a16="http://schemas.microsoft.com/office/drawing/2014/main" id="{D9AC59C4-28CF-D19E-EA06-0F6E4313C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531" y="914400"/>
            <a:ext cx="9447069" cy="198137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457200" indent="-457200" eaLnBrk="1" hangingPunct="1">
              <a:lnSpc>
                <a:spcPct val="120000"/>
              </a:lnSpc>
              <a:buFont typeface="Wingdings" panose="05000000000000000000" pitchFamily="2" charset="2"/>
              <a:buChar char="p"/>
            </a:pPr>
            <a:r>
              <a:rPr lang="zh-CN" altLang="en-US" sz="2400" b="1" u="none" dirty="0">
                <a:latin typeface="+mn-lt"/>
                <a:ea typeface="微软雅黑" panose="020B0503020204020204" pitchFamily="34" charset="-122"/>
                <a:sym typeface="Wingdings" panose="05000000000000000000" pitchFamily="2" charset="2"/>
              </a:rPr>
              <a:t>用于</a:t>
            </a:r>
            <a:r>
              <a:rPr lang="en-US" altLang="zh-CN" sz="2400" b="1" u="none" dirty="0">
                <a:latin typeface="+mn-lt"/>
                <a:ea typeface="微软雅黑" panose="020B0503020204020204" pitchFamily="34" charset="-122"/>
                <a:sym typeface="Wingdings" panose="05000000000000000000" pitchFamily="2" charset="2"/>
              </a:rPr>
              <a:t>256×256</a:t>
            </a:r>
            <a:r>
              <a:rPr lang="zh-CN" altLang="en-US" sz="2400" b="1" u="none" dirty="0">
                <a:latin typeface="+mn-lt"/>
                <a:ea typeface="微软雅黑" panose="020B0503020204020204" pitchFamily="34" charset="-122"/>
                <a:sym typeface="Wingdings" panose="05000000000000000000" pitchFamily="2" charset="2"/>
              </a:rPr>
              <a:t>阵列的可重构感存算一体化像素型读出</a:t>
            </a:r>
            <a:r>
              <a:rPr lang="en-US" altLang="zh-CN" sz="2400" b="1" u="none" dirty="0">
                <a:latin typeface="+mn-lt"/>
                <a:ea typeface="微软雅黑" panose="020B0503020204020204" pitchFamily="34" charset="-122"/>
                <a:sym typeface="Wingdings" panose="05000000000000000000" pitchFamily="2" charset="2"/>
              </a:rPr>
              <a:t>ASIC</a:t>
            </a:r>
          </a:p>
          <a:p>
            <a:pPr marL="914400" lvl="1" indent="-457200" eaLnBrk="1" hangingPunct="1">
              <a:lnSpc>
                <a:spcPct val="120000"/>
              </a:lnSpc>
              <a:buFont typeface="Arial" panose="020B0604020202020204" pitchFamily="34" charset="0"/>
              <a:buChar char="–"/>
              <a:defRPr/>
            </a:pPr>
            <a:r>
              <a:rPr lang="zh-CN" altLang="en-US" b="1" u="none" dirty="0">
                <a:solidFill>
                  <a:srgbClr val="000000"/>
                </a:solidFill>
                <a:ea typeface="微软雅黑" panose="020B0503020204020204" pitchFamily="34" charset="-122"/>
                <a:sym typeface="Wingdings" panose="05000000000000000000" pitchFamily="2" charset="2"/>
              </a:rPr>
              <a:t>在探测器源端部署模拟神经网络加速器，与读出电路融合</a:t>
            </a:r>
            <a:endParaRPr lang="en-US" altLang="zh-CN" b="1" u="none" dirty="0">
              <a:solidFill>
                <a:srgbClr val="000000"/>
              </a:solidFill>
              <a:ea typeface="微软雅黑" panose="020B0503020204020204" pitchFamily="34" charset="-122"/>
              <a:sym typeface="Wingdings" panose="05000000000000000000" pitchFamily="2" charset="2"/>
            </a:endParaRPr>
          </a:p>
          <a:p>
            <a:pPr marL="914400" lvl="1" indent="-457200" eaLnBrk="1" hangingPunct="1">
              <a:lnSpc>
                <a:spcPct val="120000"/>
              </a:lnSpc>
              <a:buFont typeface="Arial" panose="020B0604020202020204" pitchFamily="34" charset="0"/>
              <a:buChar char="–"/>
              <a:defRPr/>
            </a:pPr>
            <a:r>
              <a:rPr lang="zh-CN" altLang="en-US" b="1" u="none" dirty="0">
                <a:solidFill>
                  <a:srgbClr val="000000"/>
                </a:solidFill>
                <a:ea typeface="微软雅黑" panose="020B0503020204020204" pitchFamily="34" charset="-122"/>
                <a:sym typeface="Wingdings" panose="05000000000000000000" pitchFamily="2" charset="2"/>
              </a:rPr>
              <a:t>高速实时、低功耗</a:t>
            </a:r>
            <a:endParaRPr lang="en-US" altLang="zh-CN" b="1" u="none" dirty="0">
              <a:solidFill>
                <a:srgbClr val="000000"/>
              </a:solidFill>
              <a:ea typeface="微软雅黑" panose="020B0503020204020204" pitchFamily="34" charset="-122"/>
              <a:sym typeface="Wingdings" panose="05000000000000000000" pitchFamily="2" charset="2"/>
            </a:endParaRPr>
          </a:p>
          <a:p>
            <a:pPr marL="914400" lvl="1" indent="-457200" eaLnBrk="1" hangingPunct="1">
              <a:lnSpc>
                <a:spcPct val="120000"/>
              </a:lnSpc>
              <a:buFont typeface="Arial" panose="020B0604020202020204" pitchFamily="34" charset="0"/>
              <a:buChar char="–"/>
              <a:defRPr/>
            </a:pPr>
            <a:r>
              <a:rPr lang="zh-CN" altLang="en-US" b="1" u="none" dirty="0">
                <a:solidFill>
                  <a:srgbClr val="000000"/>
                </a:solidFill>
                <a:ea typeface="微软雅黑" panose="020B0503020204020204" pitchFamily="34" charset="-122"/>
                <a:sym typeface="Wingdings" panose="05000000000000000000" pitchFamily="2" charset="2"/>
              </a:rPr>
              <a:t>高能效、面效</a:t>
            </a:r>
            <a:endParaRPr lang="en-US" altLang="zh-CN" b="1" u="none" dirty="0">
              <a:solidFill>
                <a:srgbClr val="000000"/>
              </a:solidFill>
              <a:ea typeface="微软雅黑" panose="020B0503020204020204" pitchFamily="34" charset="-122"/>
              <a:sym typeface="Wingdings" panose="05000000000000000000" pitchFamily="2" charset="2"/>
            </a:endParaRPr>
          </a:p>
          <a:p>
            <a:pPr marL="914400" lvl="1" indent="-457200" eaLnBrk="1" hangingPunct="1">
              <a:lnSpc>
                <a:spcPct val="120000"/>
              </a:lnSpc>
              <a:buFont typeface="Arial" panose="020B0604020202020204" pitchFamily="34" charset="0"/>
              <a:buChar char="–"/>
              <a:defRPr/>
            </a:pPr>
            <a:r>
              <a:rPr lang="zh-CN" altLang="en-US" b="1" u="none" dirty="0">
                <a:solidFill>
                  <a:srgbClr val="000000"/>
                </a:solidFill>
                <a:ea typeface="微软雅黑" panose="020B0503020204020204" pitchFamily="34" charset="-122"/>
                <a:sym typeface="Wingdings" panose="05000000000000000000" pitchFamily="2" charset="2"/>
              </a:rPr>
              <a:t>网络模型可重构</a:t>
            </a:r>
            <a:endParaRPr lang="en-US" altLang="zh-CN" b="1" u="none" dirty="0">
              <a:solidFill>
                <a:srgbClr val="000000"/>
              </a:solidFill>
              <a:ea typeface="微软雅黑" panose="020B0503020204020204" pitchFamily="34" charset="-122"/>
              <a:sym typeface="Wingdings" panose="05000000000000000000" pitchFamily="2" charset="2"/>
            </a:endParaRPr>
          </a:p>
        </p:txBody>
      </p:sp>
      <p:sp>
        <p:nvSpPr>
          <p:cNvPr id="5" name="椭圆 1">
            <a:extLst>
              <a:ext uri="{FF2B5EF4-FFF2-40B4-BE49-F238E27FC236}">
                <a16:creationId xmlns:a16="http://schemas.microsoft.com/office/drawing/2014/main" id="{4AF181BD-9EFA-7802-F931-605B6B3BCB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133350"/>
            <a:ext cx="533400" cy="495300"/>
          </a:xfrm>
          <a:prstGeom prst="ellipse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CN" sz="3600" u="none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endParaRPr kumimoji="0" lang="zh-CN" altLang="en-US" sz="3600" u="none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" name="图片 8">
            <a:extLst>
              <a:ext uri="{FF2B5EF4-FFF2-40B4-BE49-F238E27FC236}">
                <a16:creationId xmlns:a16="http://schemas.microsoft.com/office/drawing/2014/main" id="{CA755D2E-8FFB-BB7D-B43C-4F79AAC89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733800"/>
            <a:ext cx="5007779" cy="183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箭头: 右 7">
            <a:extLst>
              <a:ext uri="{FF2B5EF4-FFF2-40B4-BE49-F238E27FC236}">
                <a16:creationId xmlns:a16="http://schemas.microsoft.com/office/drawing/2014/main" id="{746896DE-F216-8E8E-C532-0C8462AF87D9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6477000" y="3750733"/>
            <a:ext cx="228600" cy="837973"/>
          </a:xfrm>
          <a:prstGeom prst="rightArrow">
            <a:avLst/>
          </a:prstGeom>
          <a:noFill/>
          <a:ln w="9525" cap="flat" cmpd="sng" algn="ctr">
            <a:solidFill>
              <a:srgbClr val="0033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5E77BDA-84B3-9334-2F3C-52D09627AE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2800" y="3352800"/>
            <a:ext cx="3838547" cy="2591872"/>
          </a:xfrm>
          <a:prstGeom prst="rect">
            <a:avLst/>
          </a:prstGeom>
        </p:spPr>
      </p:pic>
      <p:graphicFrame>
        <p:nvGraphicFramePr>
          <p:cNvPr id="11" name="对象 10">
            <a:extLst>
              <a:ext uri="{FF2B5EF4-FFF2-40B4-BE49-F238E27FC236}">
                <a16:creationId xmlns:a16="http://schemas.microsoft.com/office/drawing/2014/main" id="{E2924FA4-DAD3-670C-57E3-E9C45BB1C0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3215451"/>
              </p:ext>
            </p:extLst>
          </p:nvPr>
        </p:nvGraphicFramePr>
        <p:xfrm>
          <a:off x="7086600" y="1884776"/>
          <a:ext cx="3657600" cy="1430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6" imgW="2463868" imgH="1136545" progId="Visio.Drawing.15">
                  <p:embed/>
                </p:oleObj>
              </mc:Choice>
              <mc:Fallback>
                <p:oleObj name="Visio" r:id="rId6" imgW="2463868" imgH="1136545" progId="Visio.Drawing.15">
                  <p:embed/>
                  <p:pic>
                    <p:nvPicPr>
                      <p:cNvPr id="68" name="对象 67">
                        <a:extLst>
                          <a:ext uri="{FF2B5EF4-FFF2-40B4-BE49-F238E27FC236}">
                            <a16:creationId xmlns:a16="http://schemas.microsoft.com/office/drawing/2014/main" id="{1C00F296-4AA6-413E-ADAC-085A3452C8F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 b="15605"/>
                      <a:stretch>
                        <a:fillRect/>
                      </a:stretch>
                    </p:blipFill>
                    <p:spPr bwMode="auto">
                      <a:xfrm>
                        <a:off x="7086600" y="1884776"/>
                        <a:ext cx="3657600" cy="1430012"/>
                      </a:xfrm>
                      <a:prstGeom prst="rect">
                        <a:avLst/>
                      </a:prstGeom>
                      <a:noFill/>
                      <a:ln>
                        <a:noFill/>
                        <a:prstDash val="sysDot"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0369554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灯片编号占位符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4873624-13C8-491D-B72A-EE5005BFA019}" type="slidenum">
              <a:rPr lang="en-US" altLang="zh-CN" sz="1050" smtClean="0">
                <a:solidFill>
                  <a:srgbClr val="00339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zh-CN" sz="1400" dirty="0">
              <a:solidFill>
                <a:srgbClr val="003399"/>
              </a:solidFill>
            </a:endParaRPr>
          </a:p>
        </p:txBody>
      </p:sp>
      <p:sp>
        <p:nvSpPr>
          <p:cNvPr id="61" name="标题 11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10972800" cy="762000"/>
          </a:xfrm>
        </p:spPr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</a:rPr>
              <a:t>研究进展一</a:t>
            </a:r>
            <a:endParaRPr lang="zh-CN" altLang="en-US" b="1" dirty="0">
              <a:latin typeface="微软雅黑" panose="020B0503020204020204" pitchFamily="34" charset="-122"/>
            </a:endParaRPr>
          </a:p>
        </p:txBody>
      </p:sp>
      <p:sp>
        <p:nvSpPr>
          <p:cNvPr id="62" name="椭圆 1">
            <a:extLst>
              <a:ext uri="{FF2B5EF4-FFF2-40B4-BE49-F238E27FC236}">
                <a16:creationId xmlns:a16="http://schemas.microsoft.com/office/drawing/2014/main" id="{8B340D37-1AFF-4D9C-A7BA-2B41E0BCE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133350"/>
            <a:ext cx="533400" cy="495300"/>
          </a:xfrm>
          <a:prstGeom prst="ellipse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CN" sz="3600" u="none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endParaRPr kumimoji="0" lang="zh-CN" altLang="en-US" sz="3600" u="none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0C523EF-5D8A-BC38-99F0-A3254F4572A5}"/>
              </a:ext>
            </a:extLst>
          </p:cNvPr>
          <p:cNvSpPr txBox="1"/>
          <p:nvPr/>
        </p:nvSpPr>
        <p:spPr>
          <a:xfrm>
            <a:off x="685800" y="845070"/>
            <a:ext cx="11125200" cy="2276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lang="en-US" altLang="zh-CN" sz="2400" b="1" u="none" dirty="0">
                <a:latin typeface="+mn-lt"/>
                <a:ea typeface="微软雅黑" panose="020B0503020204020204" pitchFamily="34" charset="-122"/>
              </a:rPr>
              <a:t>16×16</a:t>
            </a:r>
            <a:r>
              <a:rPr lang="zh-CN" altLang="en-US" sz="2400" b="1" u="none" dirty="0">
                <a:latin typeface="+mn-lt"/>
                <a:ea typeface="微软雅黑" panose="020B0503020204020204" pitchFamily="34" charset="-122"/>
              </a:rPr>
              <a:t>基于内嵌</a:t>
            </a:r>
            <a:r>
              <a:rPr lang="en-US" altLang="zh-CN" sz="2400" b="1" u="none" dirty="0">
                <a:latin typeface="+mn-lt"/>
                <a:ea typeface="微软雅黑" panose="020B0503020204020204" pitchFamily="34" charset="-122"/>
              </a:rPr>
              <a:t>LDO</a:t>
            </a:r>
            <a:r>
              <a:rPr lang="zh-CN" altLang="en-US" sz="2400" b="1" u="none" dirty="0">
                <a:latin typeface="+mn-lt"/>
                <a:ea typeface="微软雅黑" panose="020B0503020204020204" pitchFamily="34" charset="-122"/>
              </a:rPr>
              <a:t>超像素结构的像素型读出</a:t>
            </a:r>
            <a:r>
              <a:rPr lang="en-US" altLang="zh-CN" sz="2400" b="1" u="none" dirty="0">
                <a:latin typeface="+mn-lt"/>
                <a:ea typeface="微软雅黑" panose="020B0503020204020204" pitchFamily="34" charset="-122"/>
              </a:rPr>
              <a:t>ASIC</a:t>
            </a:r>
            <a:r>
              <a:rPr lang="zh-CN" altLang="en-US" sz="2400" b="1" u="none" dirty="0">
                <a:ea typeface="微软雅黑" panose="020B0503020204020204" pitchFamily="34" charset="-122"/>
              </a:rPr>
              <a:t>（</a:t>
            </a:r>
            <a:r>
              <a:rPr lang="en-US" altLang="zh-CN" sz="2400" b="1" u="none" dirty="0">
                <a:latin typeface="+mn-lt"/>
                <a:ea typeface="微软雅黑" panose="020B0503020204020204" pitchFamily="34" charset="-122"/>
              </a:rPr>
              <a:t>IEEE TCAS-II</a:t>
            </a:r>
            <a:r>
              <a:rPr lang="zh-CN" altLang="en-US" sz="2400" b="1" u="none" dirty="0">
                <a:ea typeface="微软雅黑" panose="020B0503020204020204" pitchFamily="34" charset="-122"/>
              </a:rPr>
              <a:t>）</a:t>
            </a:r>
            <a:endParaRPr lang="en-US" altLang="zh-CN" sz="2400" b="1" u="none" dirty="0">
              <a:ea typeface="微软雅黑" panose="020B0503020204020204" pitchFamily="34" charset="-122"/>
            </a:endParaRPr>
          </a:p>
          <a:p>
            <a:pPr marL="914400" lvl="1" indent="-457200" eaLnBrk="1" hangingPunct="1">
              <a:lnSpc>
                <a:spcPct val="120000"/>
              </a:lnSpc>
              <a:buFont typeface="Arial" panose="020B0604020202020204" pitchFamily="34" charset="0"/>
              <a:buChar char="–"/>
              <a:defRPr/>
            </a:pPr>
            <a:r>
              <a:rPr lang="zh-CN" altLang="en-US" b="1" u="none" dirty="0">
                <a:solidFill>
                  <a:srgbClr val="000000"/>
                </a:solidFill>
                <a:ea typeface="微软雅黑" panose="020B0503020204020204" pitchFamily="34" charset="-122"/>
              </a:rPr>
              <a:t>采用内嵌</a:t>
            </a:r>
            <a:r>
              <a:rPr lang="en-US" altLang="zh-CN" b="1" u="none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</a:rPr>
              <a:t>LDO</a:t>
            </a:r>
            <a:r>
              <a:rPr lang="zh-CN" altLang="en-US" b="1" u="none" dirty="0">
                <a:solidFill>
                  <a:srgbClr val="000000"/>
                </a:solidFill>
                <a:ea typeface="微软雅黑" panose="020B0503020204020204" pitchFamily="34" charset="-122"/>
              </a:rPr>
              <a:t>的超级像素电路结构</a:t>
            </a:r>
            <a:r>
              <a:rPr lang="en-US" altLang="zh-CN" b="1" u="none" dirty="0">
                <a:solidFill>
                  <a:srgbClr val="000000"/>
                </a:solidFill>
                <a:ea typeface="微软雅黑" panose="020B0503020204020204" pitchFamily="34" charset="-122"/>
                <a:sym typeface="Wingdings" panose="05000000000000000000" pitchFamily="2" charset="2"/>
              </a:rPr>
              <a:t></a:t>
            </a:r>
            <a:r>
              <a:rPr lang="zh-CN" altLang="en-US" b="1" u="none" dirty="0">
                <a:solidFill>
                  <a:srgbClr val="000000"/>
                </a:solidFill>
                <a:ea typeface="微软雅黑" panose="020B0503020204020204" pitchFamily="34" charset="-122"/>
              </a:rPr>
              <a:t>感存算一体处理需求，保证原始数据无需校正</a:t>
            </a:r>
            <a:endParaRPr lang="en-US" altLang="zh-CN" b="1" u="none" dirty="0">
              <a:solidFill>
                <a:srgbClr val="000000"/>
              </a:solidFill>
              <a:ea typeface="微软雅黑" panose="020B0503020204020204" pitchFamily="34" charset="-122"/>
            </a:endParaRPr>
          </a:p>
          <a:p>
            <a:pPr marL="914400" lvl="1" indent="-457200" eaLnBrk="1" hangingPunct="1">
              <a:lnSpc>
                <a:spcPct val="120000"/>
              </a:lnSpc>
              <a:buFont typeface="Arial" panose="020B0604020202020204" pitchFamily="34" charset="0"/>
              <a:buChar char="–"/>
              <a:defRPr/>
            </a:pPr>
            <a:r>
              <a:rPr lang="zh-CN" altLang="en-US" b="1" u="none" dirty="0">
                <a:solidFill>
                  <a:srgbClr val="000000"/>
                </a:solidFill>
                <a:ea typeface="微软雅黑" panose="020B0503020204020204" pitchFamily="34" charset="-122"/>
              </a:rPr>
              <a:t>内置模拟滤波成形</a:t>
            </a:r>
            <a:endParaRPr lang="en-US" altLang="zh-CN" b="1" u="none" dirty="0">
              <a:solidFill>
                <a:srgbClr val="000000"/>
              </a:solidFill>
              <a:ea typeface="微软雅黑" panose="020B0503020204020204" pitchFamily="34" charset="-122"/>
            </a:endParaRPr>
          </a:p>
          <a:p>
            <a:pPr marL="914400" lvl="1" indent="-457200" eaLnBrk="1" hangingPunct="1">
              <a:lnSpc>
                <a:spcPct val="120000"/>
              </a:lnSpc>
              <a:buFont typeface="Arial" panose="020B0604020202020204" pitchFamily="34" charset="0"/>
              <a:buChar char="–"/>
              <a:defRPr/>
            </a:pPr>
            <a:r>
              <a:rPr lang="zh-CN" altLang="en-US" b="1" u="none" dirty="0">
                <a:solidFill>
                  <a:srgbClr val="000000"/>
                </a:solidFill>
                <a:ea typeface="微软雅黑" panose="020B0503020204020204" pitchFamily="34" charset="-122"/>
              </a:rPr>
              <a:t>同时能量测量和计数测量</a:t>
            </a:r>
            <a:endParaRPr lang="en-US" altLang="zh-CN" sz="2800" b="1" u="none" dirty="0">
              <a:solidFill>
                <a:srgbClr val="000000"/>
              </a:solidFill>
              <a:latin typeface="+mn-lt"/>
              <a:ea typeface="微软雅黑" panose="020B0503020204020204" pitchFamily="34" charset="-122"/>
            </a:endParaRPr>
          </a:p>
          <a:p>
            <a:pPr marL="914400" lvl="1" indent="-457200" eaLnBrk="1" hangingPunct="1">
              <a:lnSpc>
                <a:spcPct val="120000"/>
              </a:lnSpc>
              <a:buFont typeface="Arial" panose="020B0604020202020204" pitchFamily="34" charset="0"/>
              <a:buChar char="–"/>
              <a:defRPr/>
            </a:pPr>
            <a:r>
              <a:rPr lang="en-US" altLang="zh-CN" b="1" u="none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CSA</a:t>
            </a:r>
            <a:r>
              <a:rPr lang="zh-CN" altLang="en-US" b="1" u="none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增益</a:t>
            </a:r>
            <a:r>
              <a:rPr lang="en-US" altLang="zh-CN" b="1" u="none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13mV/</a:t>
            </a:r>
            <a:r>
              <a:rPr lang="en-US" altLang="zh-CN" b="1" u="none" dirty="0" err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fC</a:t>
            </a:r>
            <a:r>
              <a:rPr lang="zh-CN" altLang="en-US" b="1" u="none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，非线性度小于</a:t>
            </a:r>
            <a:r>
              <a:rPr lang="en-US" altLang="zh-CN" b="1" u="none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1%</a:t>
            </a:r>
            <a:r>
              <a:rPr lang="zh-CN" altLang="en-US" b="1" u="none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b="1" u="none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ENC</a:t>
            </a:r>
            <a:r>
              <a:rPr lang="zh-CN" altLang="en-US" b="1" u="none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</a:t>
            </a:r>
            <a:r>
              <a:rPr lang="en-US" altLang="zh-CN" b="1" u="none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200e-(rms)</a:t>
            </a:r>
            <a:endParaRPr lang="zh-CN" altLang="en-US" b="1" u="none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14400" lvl="1" indent="-457200" eaLnBrk="1" hangingPunct="1">
              <a:lnSpc>
                <a:spcPct val="120000"/>
              </a:lnSpc>
              <a:buFont typeface="Arial" panose="020B0604020202020204" pitchFamily="34" charset="0"/>
              <a:buChar char="–"/>
              <a:defRPr/>
            </a:pPr>
            <a:r>
              <a:rPr lang="zh-CN" altLang="en-US" b="1" u="none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测量的</a:t>
            </a:r>
            <a:r>
              <a:rPr lang="en-US" altLang="zh-CN" b="1" u="none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CSA</a:t>
            </a:r>
            <a:r>
              <a:rPr lang="zh-CN" altLang="en-US" b="1" u="none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增益偏差减小，阵列一致性增强</a:t>
            </a:r>
            <a:endParaRPr lang="en-US" altLang="zh-CN" b="1" u="none" dirty="0">
              <a:solidFill>
                <a:srgbClr val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E21ECF4-A8E9-906F-8757-A73CFB12ABC2}"/>
              </a:ext>
            </a:extLst>
          </p:cNvPr>
          <p:cNvSpPr txBox="1"/>
          <p:nvPr/>
        </p:nvSpPr>
        <p:spPr>
          <a:xfrm>
            <a:off x="7867453" y="6283295"/>
            <a:ext cx="21884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u="none" dirty="0"/>
              <a:t>(</a:t>
            </a:r>
            <a:r>
              <a:rPr lang="en-US" altLang="zh-CN" sz="1000" u="none" dirty="0" err="1"/>
              <a:t>Jingsi</a:t>
            </a:r>
            <a:r>
              <a:rPr lang="en-US" altLang="zh-CN" sz="1000" u="none" dirty="0"/>
              <a:t> Cheng, IEEE TCAS-II, 2024)</a:t>
            </a:r>
          </a:p>
          <a:p>
            <a:r>
              <a:rPr lang="en-US" altLang="zh-CN" sz="1000" u="none" dirty="0"/>
              <a:t>(</a:t>
            </a:r>
            <a:r>
              <a:rPr lang="en-US" altLang="zh-CN" sz="1000" u="none" dirty="0" err="1"/>
              <a:t>Jingsi</a:t>
            </a:r>
            <a:r>
              <a:rPr lang="en-US" altLang="zh-CN" sz="1000" u="none" dirty="0"/>
              <a:t> Cheng, IEEE NSS/MIC, 2022)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1E21E23C-9EDA-41DB-37E2-CE58AADD4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3124200"/>
            <a:ext cx="9092166" cy="32246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6328942"/>
      </p:ext>
    </p:extLst>
  </p:cSld>
  <p:clrMapOvr>
    <a:masterClrMapping/>
  </p:clrMapOvr>
  <p:transition advTm="74569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DF992-8E49-9390-1CB3-BC802B2E4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F71B15-4620-469E-864C-80E7430B6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研究进展二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1A2E75E-1E47-C97D-CC24-54E8A488B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0F3D36-F700-4C60-A047-01FCA3F1FB5E}" type="slidenum">
              <a:rPr lang="en-US" altLang="zh-CN" smtClean="0"/>
              <a:pPr>
                <a:defRPr/>
              </a:pPr>
              <a:t>6</a:t>
            </a:fld>
            <a:endParaRPr lang="en-US" altLang="zh-CN"/>
          </a:p>
        </p:txBody>
      </p:sp>
      <p:sp>
        <p:nvSpPr>
          <p:cNvPr id="3" name="矩形 3">
            <a:extLst>
              <a:ext uri="{FF2B5EF4-FFF2-40B4-BE49-F238E27FC236}">
                <a16:creationId xmlns:a16="http://schemas.microsoft.com/office/drawing/2014/main" id="{B09B5854-0C73-1F78-410B-21B9C0018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531" y="914400"/>
            <a:ext cx="10590069" cy="24152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457200" indent="-457200" eaLnBrk="1" hangingPunct="1">
              <a:lnSpc>
                <a:spcPct val="120000"/>
              </a:lnSpc>
              <a:buFont typeface="Wingdings" panose="05000000000000000000" pitchFamily="2" charset="2"/>
              <a:buChar char="p"/>
            </a:pPr>
            <a:r>
              <a:rPr lang="zh-CN" altLang="en-US" sz="2400" b="1" u="none" dirty="0">
                <a:latin typeface="+mn-lt"/>
                <a:ea typeface="微软雅黑" panose="020B0503020204020204" pitchFamily="34" charset="-122"/>
                <a:sym typeface="Wingdings" panose="05000000000000000000" pitchFamily="2" charset="2"/>
              </a:rPr>
              <a:t>基于二值权重神经网络的像素型读出</a:t>
            </a:r>
            <a:r>
              <a:rPr lang="en-US" altLang="zh-CN" sz="2400" b="1" u="none" dirty="0">
                <a:latin typeface="+mn-lt"/>
                <a:ea typeface="微软雅黑" panose="020B0503020204020204" pitchFamily="34" charset="-122"/>
                <a:sym typeface="Wingdings" panose="05000000000000000000" pitchFamily="2" charset="2"/>
              </a:rPr>
              <a:t>ASIC(2025 IEEE NSS/MIC,</a:t>
            </a:r>
            <a:r>
              <a:rPr lang="zh-CN" altLang="en-US" sz="2400" b="1" u="none" dirty="0">
                <a:latin typeface="+mn-lt"/>
                <a:ea typeface="微软雅黑" panose="020B0503020204020204" pitchFamily="34" charset="-122"/>
                <a:sym typeface="Wingdings" panose="05000000000000000000" pitchFamily="2" charset="2"/>
              </a:rPr>
              <a:t> </a:t>
            </a:r>
            <a:r>
              <a:rPr lang="en-US" altLang="zh-CN" sz="2400" b="1" u="none" dirty="0">
                <a:latin typeface="+mn-lt"/>
                <a:ea typeface="微软雅黑" panose="020B0503020204020204" pitchFamily="34" charset="-122"/>
                <a:sym typeface="Wingdings" panose="05000000000000000000" pitchFamily="2" charset="2"/>
              </a:rPr>
              <a:t>Oral talk)</a:t>
            </a:r>
          </a:p>
          <a:p>
            <a:pPr marL="914400" lvl="1" indent="-457200" eaLnBrk="1" hangingPunct="1">
              <a:lnSpc>
                <a:spcPct val="120000"/>
              </a:lnSpc>
              <a:buFont typeface="Arial" panose="020B0604020202020204" pitchFamily="34" charset="0"/>
              <a:buChar char="–"/>
              <a:defRPr/>
            </a:pPr>
            <a:r>
              <a:rPr lang="zh-CN" altLang="en-US" b="1" u="none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  <a:sym typeface="Wingdings" panose="05000000000000000000" pitchFamily="2" charset="2"/>
              </a:rPr>
              <a:t>用于</a:t>
            </a:r>
            <a:r>
              <a:rPr lang="en-US" altLang="zh-CN" b="1" u="none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  <a:sym typeface="Wingdings" panose="05000000000000000000" pitchFamily="2" charset="2"/>
              </a:rPr>
              <a:t>X</a:t>
            </a:r>
            <a:r>
              <a:rPr lang="zh-CN" altLang="en-US" b="1" u="none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  <a:sym typeface="Wingdings" panose="05000000000000000000" pitchFamily="2" charset="2"/>
              </a:rPr>
              <a:t>射线成像基于</a:t>
            </a:r>
            <a:r>
              <a:rPr lang="en-US" altLang="zh-CN" b="1" u="none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  <a:sym typeface="Wingdings" panose="05000000000000000000" pitchFamily="2" charset="2"/>
              </a:rPr>
              <a:t>CNN</a:t>
            </a:r>
            <a:r>
              <a:rPr lang="zh-CN" altLang="en-US" b="1" u="none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  <a:sym typeface="Wingdings" panose="05000000000000000000" pitchFamily="2" charset="2"/>
              </a:rPr>
              <a:t>的前端处理器</a:t>
            </a:r>
            <a:endParaRPr lang="en-US" altLang="zh-CN" b="1" u="none" dirty="0">
              <a:solidFill>
                <a:srgbClr val="000000"/>
              </a:solidFill>
              <a:latin typeface="+mn-lt"/>
              <a:ea typeface="微软雅黑" panose="020B0503020204020204" pitchFamily="34" charset="-122"/>
              <a:sym typeface="Wingdings" panose="05000000000000000000" pitchFamily="2" charset="2"/>
            </a:endParaRPr>
          </a:p>
          <a:p>
            <a:pPr marL="914400" lvl="1" indent="-457200" eaLnBrk="1" hangingPunct="1">
              <a:lnSpc>
                <a:spcPct val="120000"/>
              </a:lnSpc>
              <a:buFont typeface="Arial" panose="020B0604020202020204" pitchFamily="34" charset="0"/>
              <a:buChar char="–"/>
              <a:defRPr/>
            </a:pPr>
            <a:r>
              <a:rPr lang="zh-CN" altLang="en-US" b="1" u="none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  <a:sym typeface="Wingdings" panose="05000000000000000000" pitchFamily="2" charset="2"/>
              </a:rPr>
              <a:t>单片集成 </a:t>
            </a:r>
            <a:r>
              <a:rPr lang="en-US" altLang="zh-CN" b="1" u="none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  <a:sym typeface="Wingdings" panose="05000000000000000000" pitchFamily="2" charset="2"/>
              </a:rPr>
              <a:t>= 28×28</a:t>
            </a:r>
            <a:r>
              <a:rPr lang="zh-CN" altLang="en-US" b="1" u="none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  <a:sym typeface="Wingdings" panose="05000000000000000000" pitchFamily="2" charset="2"/>
              </a:rPr>
              <a:t>像素前端 </a:t>
            </a:r>
            <a:r>
              <a:rPr lang="en-US" altLang="zh-CN" b="1" u="none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  <a:sym typeface="Wingdings" panose="05000000000000000000" pitchFamily="2" charset="2"/>
              </a:rPr>
              <a:t>+ </a:t>
            </a:r>
            <a:r>
              <a:rPr lang="zh-CN" altLang="en-US" b="1" u="none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  <a:sym typeface="Wingdings" panose="05000000000000000000" pitchFamily="2" charset="2"/>
              </a:rPr>
              <a:t>感内模拟计算</a:t>
            </a:r>
            <a:r>
              <a:rPr lang="en-US" altLang="zh-CN" b="1" u="none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  <a:sym typeface="Wingdings" panose="05000000000000000000" pitchFamily="2" charset="2"/>
              </a:rPr>
              <a:t> </a:t>
            </a:r>
            <a:r>
              <a:rPr lang="zh-CN" altLang="en-US" b="1" u="none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  <a:sym typeface="Wingdings" panose="05000000000000000000" pitchFamily="2" charset="2"/>
              </a:rPr>
              <a:t>（</a:t>
            </a:r>
            <a:r>
              <a:rPr lang="en-US" altLang="zh-CN" b="1" u="none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  <a:sym typeface="Wingdings" panose="05000000000000000000" pitchFamily="2" charset="2"/>
              </a:rPr>
              <a:t>784</a:t>
            </a:r>
            <a:r>
              <a:rPr lang="zh-CN" altLang="en-US" b="1" u="none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  <a:sym typeface="Wingdings" panose="05000000000000000000" pitchFamily="2" charset="2"/>
              </a:rPr>
              <a:t>输入，</a:t>
            </a:r>
            <a:r>
              <a:rPr lang="en-US" altLang="zh-CN" b="1" u="none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  <a:sym typeface="Wingdings" panose="05000000000000000000" pitchFamily="2" charset="2"/>
              </a:rPr>
              <a:t>2×2</a:t>
            </a:r>
            <a:r>
              <a:rPr lang="zh-CN" altLang="en-US" b="1" u="none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  <a:sym typeface="Wingdings" panose="05000000000000000000" pitchFamily="2" charset="2"/>
              </a:rPr>
              <a:t>卷积，</a:t>
            </a:r>
            <a:r>
              <a:rPr lang="en-US" altLang="zh-CN" b="1" u="none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  <a:sym typeface="Wingdings" panose="05000000000000000000" pitchFamily="2" charset="2"/>
              </a:rPr>
              <a:t>10 </a:t>
            </a:r>
            <a:r>
              <a:rPr lang="zh-CN" altLang="en-US" b="1" u="none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  <a:sym typeface="Wingdings" panose="05000000000000000000" pitchFamily="2" charset="2"/>
              </a:rPr>
              <a:t>输出） </a:t>
            </a:r>
          </a:p>
          <a:p>
            <a:pPr marL="914400" lvl="1" indent="-457200" eaLnBrk="1" hangingPunct="1">
              <a:lnSpc>
                <a:spcPct val="120000"/>
              </a:lnSpc>
              <a:buFont typeface="Arial" panose="020B0604020202020204" pitchFamily="34" charset="0"/>
              <a:buChar char="–"/>
              <a:defRPr/>
            </a:pPr>
            <a:r>
              <a:rPr lang="zh-CN" altLang="en-US" b="1" u="none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  <a:sym typeface="Wingdings" panose="05000000000000000000" pitchFamily="2" charset="2"/>
              </a:rPr>
              <a:t>能效比</a:t>
            </a:r>
            <a:r>
              <a:rPr lang="en-US" altLang="zh-CN" b="1" u="none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  <a:sym typeface="Wingdings" panose="05000000000000000000" pitchFamily="2" charset="2"/>
              </a:rPr>
              <a:t>558 GOPS/W</a:t>
            </a:r>
            <a:r>
              <a:rPr lang="zh-CN" altLang="en-US" b="1" u="none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  <a:sym typeface="Wingdings" panose="05000000000000000000" pitchFamily="2" charset="2"/>
              </a:rPr>
              <a:t>，识别准确度</a:t>
            </a:r>
            <a:r>
              <a:rPr lang="en-US" altLang="zh-CN" b="1" u="none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  <a:sym typeface="Wingdings" panose="05000000000000000000" pitchFamily="2" charset="2"/>
              </a:rPr>
              <a:t>73 %</a:t>
            </a:r>
          </a:p>
          <a:p>
            <a:pPr marL="914400" lvl="1" indent="-457200" eaLnBrk="1" hangingPunct="1">
              <a:lnSpc>
                <a:spcPct val="120000"/>
              </a:lnSpc>
              <a:buFont typeface="Arial" panose="020B0604020202020204" pitchFamily="34" charset="0"/>
              <a:buChar char="–"/>
              <a:defRPr/>
            </a:pPr>
            <a:r>
              <a:rPr lang="zh-CN" altLang="en-US" b="1" u="none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  <a:sym typeface="Wingdings" panose="05000000000000000000" pitchFamily="2" charset="2"/>
              </a:rPr>
              <a:t>实时低功耗</a:t>
            </a:r>
            <a:r>
              <a:rPr lang="en-US" altLang="zh-CN" b="1" u="none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  <a:sym typeface="Wingdings" panose="05000000000000000000" pitchFamily="2" charset="2"/>
              </a:rPr>
              <a:t>X</a:t>
            </a:r>
            <a:r>
              <a:rPr lang="zh-CN" altLang="en-US" b="1" u="none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  <a:sym typeface="Wingdings" panose="05000000000000000000" pitchFamily="2" charset="2"/>
              </a:rPr>
              <a:t>射线成像识别分类，</a:t>
            </a:r>
            <a:r>
              <a:rPr lang="en-US" altLang="zh-CN" b="1" u="none" dirty="0">
                <a:latin typeface="+mn-lt"/>
                <a:ea typeface="微软雅黑" panose="020B0503020204020204" pitchFamily="34" charset="-122"/>
              </a:rPr>
              <a:t>3 </a:t>
            </a:r>
            <a:r>
              <a:rPr lang="el-GR" altLang="zh-CN" b="1" u="none" dirty="0">
                <a:latin typeface="+mn-lt"/>
                <a:ea typeface="微软雅黑" panose="020B0503020204020204" pitchFamily="34" charset="-122"/>
              </a:rPr>
              <a:t>μ</a:t>
            </a:r>
            <a:r>
              <a:rPr lang="en-US" altLang="zh-CN" b="1" u="none" dirty="0">
                <a:latin typeface="+mn-lt"/>
                <a:ea typeface="微软雅黑" panose="020B0503020204020204" pitchFamily="34" charset="-122"/>
              </a:rPr>
              <a:t>s/frame </a:t>
            </a:r>
            <a:endParaRPr lang="en-US" altLang="zh-CN" b="1" u="none" dirty="0">
              <a:solidFill>
                <a:srgbClr val="000000"/>
              </a:solidFill>
              <a:latin typeface="+mn-lt"/>
              <a:ea typeface="微软雅黑" panose="020B0503020204020204" pitchFamily="34" charset="-122"/>
              <a:sym typeface="Wingdings" panose="05000000000000000000" pitchFamily="2" charset="2"/>
            </a:endParaRPr>
          </a:p>
          <a:p>
            <a:pPr marL="914400" lvl="1" indent="-457200" eaLnBrk="1" hangingPunct="1">
              <a:lnSpc>
                <a:spcPct val="120000"/>
              </a:lnSpc>
              <a:buFont typeface="Wingdings" panose="05000000000000000000" pitchFamily="2" charset="2"/>
              <a:buChar char="p"/>
            </a:pPr>
            <a:endParaRPr lang="en-US" altLang="zh-CN" sz="2400" b="1" u="none" dirty="0">
              <a:latin typeface="+mn-lt"/>
              <a:ea typeface="微软雅黑" panose="020B0503020204020204" pitchFamily="34" charset="-122"/>
              <a:sym typeface="Wingdings" panose="05000000000000000000" pitchFamily="2" charset="2"/>
            </a:endParaRPr>
          </a:p>
        </p:txBody>
      </p:sp>
      <p:sp>
        <p:nvSpPr>
          <p:cNvPr id="5" name="椭圆 1">
            <a:extLst>
              <a:ext uri="{FF2B5EF4-FFF2-40B4-BE49-F238E27FC236}">
                <a16:creationId xmlns:a16="http://schemas.microsoft.com/office/drawing/2014/main" id="{47E37AD9-897D-9103-52B7-02D9C927C5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133350"/>
            <a:ext cx="533400" cy="495300"/>
          </a:xfrm>
          <a:prstGeom prst="ellipse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CN" sz="3600" u="none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endParaRPr kumimoji="0" lang="zh-CN" altLang="en-US" sz="3600" u="none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8D01F88F-8243-DABB-EA45-17557E2487CF}"/>
              </a:ext>
            </a:extLst>
          </p:cNvPr>
          <p:cNvGrpSpPr/>
          <p:nvPr/>
        </p:nvGrpSpPr>
        <p:grpSpPr>
          <a:xfrm>
            <a:off x="1112680" y="3148502"/>
            <a:ext cx="9966640" cy="2799331"/>
            <a:chOff x="199434" y="2472639"/>
            <a:chExt cx="11332790" cy="3763622"/>
          </a:xfrm>
        </p:grpSpPr>
        <p:sp>
          <p:nvSpPr>
            <p:cNvPr id="39" name="箭头: 右 38">
              <a:extLst>
                <a:ext uri="{FF2B5EF4-FFF2-40B4-BE49-F238E27FC236}">
                  <a16:creationId xmlns:a16="http://schemas.microsoft.com/office/drawing/2014/main" id="{98EACDBA-42FA-682F-7C88-0C4B81E8296E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 bwMode="auto">
            <a:xfrm>
              <a:off x="4724435" y="3923557"/>
              <a:ext cx="228600" cy="837973"/>
            </a:xfrm>
            <a:prstGeom prst="rightArrow">
              <a:avLst/>
            </a:prstGeom>
            <a:noFill/>
            <a:ln w="9525" cap="flat" cmpd="sng" algn="ctr">
              <a:solidFill>
                <a:srgbClr val="0033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aphicFrame>
          <p:nvGraphicFramePr>
            <p:cNvPr id="40" name="对象 39">
              <a:extLst>
                <a:ext uri="{FF2B5EF4-FFF2-40B4-BE49-F238E27FC236}">
                  <a16:creationId xmlns:a16="http://schemas.microsoft.com/office/drawing/2014/main" id="{F3C3F154-43C7-F7D7-1806-970339E5C36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96964897"/>
                </p:ext>
              </p:extLst>
            </p:nvPr>
          </p:nvGraphicFramePr>
          <p:xfrm>
            <a:off x="199434" y="2472639"/>
            <a:ext cx="4350416" cy="37636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Visio" r:id="rId4" imgW="7007149" imgH="6143692" progId="Visio.Drawing.15">
                    <p:embed/>
                  </p:oleObj>
                </mc:Choice>
                <mc:Fallback>
                  <p:oleObj name="Visio" r:id="rId4" imgW="7007149" imgH="6143692" progId="Visio.Drawing.15">
                    <p:embed/>
                    <p:pic>
                      <p:nvPicPr>
                        <p:cNvPr id="59" name="对象 58">
                          <a:extLst>
                            <a:ext uri="{FF2B5EF4-FFF2-40B4-BE49-F238E27FC236}">
                              <a16:creationId xmlns:a16="http://schemas.microsoft.com/office/drawing/2014/main" id="{776B18EB-DEC6-4EB2-8FED-6549BE61186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9434" y="2472639"/>
                          <a:ext cx="4350416" cy="376362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9FD9ECEB-A257-BEB1-2EBC-1CF6AD240EEA}"/>
                </a:ext>
              </a:extLst>
            </p:cNvPr>
            <p:cNvGrpSpPr/>
            <p:nvPr/>
          </p:nvGrpSpPr>
          <p:grpSpPr>
            <a:xfrm>
              <a:off x="5338779" y="3045912"/>
              <a:ext cx="2312797" cy="2964570"/>
              <a:chOff x="8494210" y="2812958"/>
              <a:chExt cx="2402390" cy="3245556"/>
            </a:xfrm>
          </p:grpSpPr>
          <p:pic>
            <p:nvPicPr>
              <p:cNvPr id="78" name="图片 77">
                <a:extLst>
                  <a:ext uri="{FF2B5EF4-FFF2-40B4-BE49-F238E27FC236}">
                    <a16:creationId xmlns:a16="http://schemas.microsoft.com/office/drawing/2014/main" id="{16512C96-B2CE-5254-9F1B-611CE798E7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" r="2641"/>
              <a:stretch/>
            </p:blipFill>
            <p:spPr>
              <a:xfrm>
                <a:off x="8494210" y="2812958"/>
                <a:ext cx="2402390" cy="3245556"/>
              </a:xfrm>
              <a:prstGeom prst="rect">
                <a:avLst/>
              </a:prstGeom>
            </p:spPr>
          </p:pic>
          <p:sp>
            <p:nvSpPr>
              <p:cNvPr id="79" name="矩形 78">
                <a:extLst>
                  <a:ext uri="{FF2B5EF4-FFF2-40B4-BE49-F238E27FC236}">
                    <a16:creationId xmlns:a16="http://schemas.microsoft.com/office/drawing/2014/main" id="{B6794CB2-2D49-345D-BE98-3E3D357DED36}"/>
                  </a:ext>
                </a:extLst>
              </p:cNvPr>
              <p:cNvSpPr/>
              <p:nvPr/>
            </p:nvSpPr>
            <p:spPr bwMode="auto">
              <a:xfrm>
                <a:off x="8578012" y="3132073"/>
                <a:ext cx="2318588" cy="2286000"/>
              </a:xfrm>
              <a:prstGeom prst="rect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宋体" pitchFamily="2" charset="-122"/>
                </a:endParaRPr>
              </a:p>
            </p:txBody>
          </p:sp>
          <p:sp>
            <p:nvSpPr>
              <p:cNvPr id="80" name="文本框 79">
                <a:extLst>
                  <a:ext uri="{FF2B5EF4-FFF2-40B4-BE49-F238E27FC236}">
                    <a16:creationId xmlns:a16="http://schemas.microsoft.com/office/drawing/2014/main" id="{B5319DB8-7390-719B-F289-B84AF422E252}"/>
                  </a:ext>
                </a:extLst>
              </p:cNvPr>
              <p:cNvSpPr txBox="1"/>
              <p:nvPr/>
            </p:nvSpPr>
            <p:spPr>
              <a:xfrm>
                <a:off x="8588375" y="3819564"/>
                <a:ext cx="2290745" cy="1087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u="none" dirty="0">
                    <a:solidFill>
                      <a:schemeClr val="bg1"/>
                    </a:solidFill>
                    <a:latin typeface="+mn-lt"/>
                  </a:rPr>
                  <a:t>PIXEL MATRIX</a:t>
                </a:r>
              </a:p>
              <a:p>
                <a:pPr algn="ctr"/>
                <a:r>
                  <a:rPr lang="en-US" altLang="zh-CN" sz="1400" b="1" u="none" dirty="0">
                    <a:solidFill>
                      <a:schemeClr val="bg1"/>
                    </a:solidFill>
                    <a:latin typeface="+mn-lt"/>
                  </a:rPr>
                  <a:t>   </a:t>
                </a:r>
                <a:r>
                  <a:rPr lang="zh-CN" altLang="en-US" sz="1400" b="1" u="none" dirty="0">
                    <a:solidFill>
                      <a:schemeClr val="bg1"/>
                    </a:solidFill>
                    <a:latin typeface="+mn-lt"/>
                  </a:rPr>
                  <a:t>（</a:t>
                </a:r>
                <a:r>
                  <a:rPr lang="en-US" altLang="zh-CN" sz="1400" b="1" u="none" dirty="0">
                    <a:solidFill>
                      <a:schemeClr val="bg1"/>
                    </a:solidFill>
                    <a:latin typeface="+mn-lt"/>
                  </a:rPr>
                  <a:t>28×28</a:t>
                </a:r>
                <a:r>
                  <a:rPr lang="zh-CN" altLang="en-US" sz="1400" b="1" u="none" dirty="0">
                    <a:solidFill>
                      <a:schemeClr val="bg1"/>
                    </a:solidFill>
                    <a:latin typeface="+mn-lt"/>
                  </a:rPr>
                  <a:t>）</a:t>
                </a:r>
                <a:endParaRPr lang="en-US" altLang="zh-CN" sz="1400" b="1" u="none" dirty="0">
                  <a:solidFill>
                    <a:schemeClr val="bg1"/>
                  </a:solidFill>
                  <a:latin typeface="+mn-lt"/>
                </a:endParaRPr>
              </a:p>
              <a:p>
                <a:pPr algn="ctr"/>
                <a:r>
                  <a:rPr lang="en-US" altLang="zh-CN" sz="1400" b="1" u="none" dirty="0">
                    <a:solidFill>
                      <a:schemeClr val="bg1"/>
                    </a:solidFill>
                    <a:latin typeface="+mn-lt"/>
                  </a:rPr>
                  <a:t>Pitch = 100</a:t>
                </a:r>
                <a:r>
                  <a:rPr lang="en-US" altLang="zh-CN" sz="1400" b="1" u="none" dirty="0">
                    <a:solidFill>
                      <a:schemeClr val="bg1"/>
                    </a:solidFill>
                    <a:latin typeface="+mn-lt"/>
                    <a:cs typeface="Calibri" panose="020F0502020204030204" pitchFamily="34" charset="0"/>
                  </a:rPr>
                  <a:t>μm</a:t>
                </a:r>
                <a:endParaRPr lang="zh-CN" altLang="en-US" sz="1400" b="1" u="none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81" name="文本框 80">
                <a:extLst>
                  <a:ext uri="{FF2B5EF4-FFF2-40B4-BE49-F238E27FC236}">
                    <a16:creationId xmlns:a16="http://schemas.microsoft.com/office/drawing/2014/main" id="{56963C9B-D1E3-89F2-4AA0-A778387EA573}"/>
                  </a:ext>
                </a:extLst>
              </p:cNvPr>
              <p:cNvSpPr txBox="1"/>
              <p:nvPr/>
            </p:nvSpPr>
            <p:spPr>
              <a:xfrm>
                <a:off x="9326156" y="5302264"/>
                <a:ext cx="606248" cy="4530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1400" b="1" u="none" dirty="0">
                    <a:solidFill>
                      <a:schemeClr val="bg1"/>
                    </a:solidFill>
                    <a:latin typeface="+mn-lt"/>
                  </a:rPr>
                  <a:t>CIM</a:t>
                </a:r>
                <a:endParaRPr lang="zh-CN" altLang="en-US" sz="1400" b="1" u="none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82" name="文本框 81">
                <a:extLst>
                  <a:ext uri="{FF2B5EF4-FFF2-40B4-BE49-F238E27FC236}">
                    <a16:creationId xmlns:a16="http://schemas.microsoft.com/office/drawing/2014/main" id="{2945BDD8-DF0F-D6D8-AE03-340025489742}"/>
                  </a:ext>
                </a:extLst>
              </p:cNvPr>
              <p:cNvSpPr txBox="1"/>
              <p:nvPr/>
            </p:nvSpPr>
            <p:spPr>
              <a:xfrm>
                <a:off x="9102964" y="5550684"/>
                <a:ext cx="1048683" cy="4530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1400" b="1" u="none" dirty="0">
                    <a:solidFill>
                      <a:schemeClr val="bg1"/>
                    </a:solidFill>
                    <a:latin typeface="+mn-lt"/>
                  </a:rPr>
                  <a:t>DIGITAL</a:t>
                </a:r>
                <a:endParaRPr lang="zh-CN" altLang="en-US" sz="1400" b="1" u="none" dirty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D7ACAD32-9899-D05B-8621-33B0734A4BF1}"/>
                </a:ext>
              </a:extLst>
            </p:cNvPr>
            <p:cNvGrpSpPr/>
            <p:nvPr/>
          </p:nvGrpSpPr>
          <p:grpSpPr>
            <a:xfrm>
              <a:off x="8322647" y="2790852"/>
              <a:ext cx="3209577" cy="3043225"/>
              <a:chOff x="5182968" y="2555554"/>
              <a:chExt cx="3514913" cy="3502959"/>
            </a:xfrm>
          </p:grpSpPr>
          <p:grpSp>
            <p:nvGrpSpPr>
              <p:cNvPr id="57" name="组合 56">
                <a:extLst>
                  <a:ext uri="{FF2B5EF4-FFF2-40B4-BE49-F238E27FC236}">
                    <a16:creationId xmlns:a16="http://schemas.microsoft.com/office/drawing/2014/main" id="{55A44A48-DA1A-A3EA-30F8-F997D0B263A3}"/>
                  </a:ext>
                </a:extLst>
              </p:cNvPr>
              <p:cNvGrpSpPr/>
              <p:nvPr/>
            </p:nvGrpSpPr>
            <p:grpSpPr>
              <a:xfrm>
                <a:off x="5504632" y="2926311"/>
                <a:ext cx="3193249" cy="3132202"/>
                <a:chOff x="4038600" y="2630140"/>
                <a:chExt cx="3714454" cy="3634135"/>
              </a:xfrm>
            </p:grpSpPr>
            <p:pic>
              <p:nvPicPr>
                <p:cNvPr id="67" name="图片 66">
                  <a:extLst>
                    <a:ext uri="{FF2B5EF4-FFF2-40B4-BE49-F238E27FC236}">
                      <a16:creationId xmlns:a16="http://schemas.microsoft.com/office/drawing/2014/main" id="{2D0F6ED4-082E-0FCB-57EB-C48FA40F9B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38600" y="2630140"/>
                  <a:ext cx="3634135" cy="3634135"/>
                </a:xfrm>
                <a:prstGeom prst="rect">
                  <a:avLst/>
                </a:prstGeom>
              </p:spPr>
            </p:pic>
            <p:sp>
              <p:nvSpPr>
                <p:cNvPr id="68" name="矩形 67">
                  <a:extLst>
                    <a:ext uri="{FF2B5EF4-FFF2-40B4-BE49-F238E27FC236}">
                      <a16:creationId xmlns:a16="http://schemas.microsoft.com/office/drawing/2014/main" id="{9B74EB5C-D484-E941-5723-93CB8B68B7AD}"/>
                    </a:ext>
                  </a:extLst>
                </p:cNvPr>
                <p:cNvSpPr/>
                <p:nvPr/>
              </p:nvSpPr>
              <p:spPr bwMode="auto">
                <a:xfrm>
                  <a:off x="4114800" y="4278671"/>
                  <a:ext cx="838200" cy="381000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zh-CN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宋体" pitchFamily="2" charset="-122"/>
                  </a:endParaRPr>
                </a:p>
              </p:txBody>
            </p:sp>
            <p:sp>
              <p:nvSpPr>
                <p:cNvPr id="69" name="文本框 68">
                  <a:extLst>
                    <a:ext uri="{FF2B5EF4-FFF2-40B4-BE49-F238E27FC236}">
                      <a16:creationId xmlns:a16="http://schemas.microsoft.com/office/drawing/2014/main" id="{52FAE0E8-56A1-A985-399D-471C872C957E}"/>
                    </a:ext>
                  </a:extLst>
                </p:cNvPr>
                <p:cNvSpPr txBox="1"/>
                <p:nvPr/>
              </p:nvSpPr>
              <p:spPr>
                <a:xfrm>
                  <a:off x="4197109" y="4288196"/>
                  <a:ext cx="757418" cy="4697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zh-CN" sz="1100" b="1" u="none" dirty="0">
                      <a:solidFill>
                        <a:schemeClr val="bg1"/>
                      </a:solidFill>
                      <a:latin typeface="+mn-lt"/>
                    </a:rPr>
                    <a:t>BIAS</a:t>
                  </a:r>
                  <a:endParaRPr lang="zh-CN" altLang="en-US" sz="1100" b="1" u="none" dirty="0">
                    <a:solidFill>
                      <a:schemeClr val="bg1"/>
                    </a:solidFill>
                    <a:latin typeface="+mn-lt"/>
                  </a:endParaRPr>
                </a:p>
              </p:txBody>
            </p:sp>
            <p:sp>
              <p:nvSpPr>
                <p:cNvPr id="70" name="矩形 69">
                  <a:extLst>
                    <a:ext uri="{FF2B5EF4-FFF2-40B4-BE49-F238E27FC236}">
                      <a16:creationId xmlns:a16="http://schemas.microsoft.com/office/drawing/2014/main" id="{7B60AC63-F8A6-947E-62DB-6F4C4B374465}"/>
                    </a:ext>
                  </a:extLst>
                </p:cNvPr>
                <p:cNvSpPr/>
                <p:nvPr/>
              </p:nvSpPr>
              <p:spPr bwMode="auto">
                <a:xfrm>
                  <a:off x="5001817" y="4278671"/>
                  <a:ext cx="1355886" cy="381000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zh-CN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宋体" pitchFamily="2" charset="-122"/>
                  </a:endParaRPr>
                </a:p>
              </p:txBody>
            </p:sp>
            <p:sp>
              <p:nvSpPr>
                <p:cNvPr id="71" name="文本框 70">
                  <a:extLst>
                    <a:ext uri="{FF2B5EF4-FFF2-40B4-BE49-F238E27FC236}">
                      <a16:creationId xmlns:a16="http://schemas.microsoft.com/office/drawing/2014/main" id="{2DD72D2B-6787-EF3D-33EB-CF4420660CF3}"/>
                    </a:ext>
                  </a:extLst>
                </p:cNvPr>
                <p:cNvSpPr txBox="1"/>
                <p:nvPr/>
              </p:nvSpPr>
              <p:spPr>
                <a:xfrm>
                  <a:off x="5267124" y="4274316"/>
                  <a:ext cx="699368" cy="4697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zh-CN" sz="1100" b="1" u="none" dirty="0">
                      <a:solidFill>
                        <a:schemeClr val="bg1"/>
                      </a:solidFill>
                      <a:latin typeface="+mn-lt"/>
                    </a:rPr>
                    <a:t>LDO</a:t>
                  </a:r>
                  <a:endParaRPr lang="zh-CN" altLang="en-US" sz="1100" b="1" u="none" dirty="0">
                    <a:solidFill>
                      <a:schemeClr val="bg1"/>
                    </a:solidFill>
                    <a:latin typeface="+mn-lt"/>
                  </a:endParaRPr>
                </a:p>
              </p:txBody>
            </p:sp>
            <p:sp>
              <p:nvSpPr>
                <p:cNvPr id="72" name="矩形 71">
                  <a:extLst>
                    <a:ext uri="{FF2B5EF4-FFF2-40B4-BE49-F238E27FC236}">
                      <a16:creationId xmlns:a16="http://schemas.microsoft.com/office/drawing/2014/main" id="{F7E0178C-0624-DB50-1B2C-62192790DCE7}"/>
                    </a:ext>
                  </a:extLst>
                </p:cNvPr>
                <p:cNvSpPr/>
                <p:nvPr/>
              </p:nvSpPr>
              <p:spPr bwMode="auto">
                <a:xfrm>
                  <a:off x="6406029" y="4278671"/>
                  <a:ext cx="1197246" cy="381000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zh-CN" alt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宋体" pitchFamily="2" charset="-122"/>
                  </a:endParaRPr>
                </a:p>
              </p:txBody>
            </p:sp>
            <p:sp>
              <p:nvSpPr>
                <p:cNvPr id="73" name="文本框 72">
                  <a:extLst>
                    <a:ext uri="{FF2B5EF4-FFF2-40B4-BE49-F238E27FC236}">
                      <a16:creationId xmlns:a16="http://schemas.microsoft.com/office/drawing/2014/main" id="{E262B86D-3FC4-6D5B-B80B-D5581FD9E4F2}"/>
                    </a:ext>
                  </a:extLst>
                </p:cNvPr>
                <p:cNvSpPr txBox="1"/>
                <p:nvPr/>
              </p:nvSpPr>
              <p:spPr>
                <a:xfrm>
                  <a:off x="6340848" y="4307416"/>
                  <a:ext cx="1412206" cy="4697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zh-CN" sz="1050" b="1" u="none" dirty="0">
                      <a:solidFill>
                        <a:schemeClr val="bg1"/>
                      </a:solidFill>
                      <a:latin typeface="+mn-lt"/>
                    </a:rPr>
                    <a:t>MAC+RELU</a:t>
                  </a:r>
                  <a:endParaRPr lang="zh-CN" altLang="en-US" sz="1050" b="1" u="none" dirty="0">
                    <a:solidFill>
                      <a:schemeClr val="bg1"/>
                    </a:solidFill>
                    <a:latin typeface="+mn-lt"/>
                  </a:endParaRPr>
                </a:p>
              </p:txBody>
            </p:sp>
            <p:sp>
              <p:nvSpPr>
                <p:cNvPr id="74" name="文本框 73">
                  <a:extLst>
                    <a:ext uri="{FF2B5EF4-FFF2-40B4-BE49-F238E27FC236}">
                      <a16:creationId xmlns:a16="http://schemas.microsoft.com/office/drawing/2014/main" id="{0D77034A-A6A6-24D5-521A-A2C9D39B9A71}"/>
                    </a:ext>
                  </a:extLst>
                </p:cNvPr>
                <p:cNvSpPr txBox="1"/>
                <p:nvPr/>
              </p:nvSpPr>
              <p:spPr>
                <a:xfrm>
                  <a:off x="4526279" y="3232967"/>
                  <a:ext cx="973358" cy="4697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zh-CN" sz="1100" b="1" u="none" dirty="0">
                      <a:solidFill>
                        <a:schemeClr val="bg1"/>
                      </a:solidFill>
                      <a:latin typeface="+mn-lt"/>
                    </a:rPr>
                    <a:t>PIXEL1</a:t>
                  </a:r>
                  <a:endParaRPr lang="zh-CN" altLang="en-US" sz="1100" b="1" u="none" dirty="0">
                    <a:solidFill>
                      <a:schemeClr val="bg1"/>
                    </a:solidFill>
                    <a:latin typeface="+mn-lt"/>
                  </a:endParaRPr>
                </a:p>
              </p:txBody>
            </p:sp>
            <p:sp>
              <p:nvSpPr>
                <p:cNvPr id="75" name="文本框 74">
                  <a:extLst>
                    <a:ext uri="{FF2B5EF4-FFF2-40B4-BE49-F238E27FC236}">
                      <a16:creationId xmlns:a16="http://schemas.microsoft.com/office/drawing/2014/main" id="{75544F7B-B1CB-2406-8CD1-5167D803A024}"/>
                    </a:ext>
                  </a:extLst>
                </p:cNvPr>
                <p:cNvSpPr txBox="1"/>
                <p:nvPr/>
              </p:nvSpPr>
              <p:spPr>
                <a:xfrm>
                  <a:off x="6421269" y="3232967"/>
                  <a:ext cx="973358" cy="4697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zh-CN" sz="1100" b="1" u="none" dirty="0">
                      <a:solidFill>
                        <a:schemeClr val="bg1"/>
                      </a:solidFill>
                      <a:latin typeface="+mn-lt"/>
                    </a:rPr>
                    <a:t>PIXEL2</a:t>
                  </a:r>
                  <a:endParaRPr lang="zh-CN" altLang="en-US" sz="1100" b="1" u="none" dirty="0">
                    <a:solidFill>
                      <a:schemeClr val="bg1"/>
                    </a:solidFill>
                    <a:latin typeface="+mn-lt"/>
                  </a:endParaRPr>
                </a:p>
              </p:txBody>
            </p:sp>
            <p:sp>
              <p:nvSpPr>
                <p:cNvPr id="76" name="文本框 75">
                  <a:extLst>
                    <a:ext uri="{FF2B5EF4-FFF2-40B4-BE49-F238E27FC236}">
                      <a16:creationId xmlns:a16="http://schemas.microsoft.com/office/drawing/2014/main" id="{0B1003CC-A5AE-7BE3-1584-3AAE953FAC7B}"/>
                    </a:ext>
                  </a:extLst>
                </p:cNvPr>
                <p:cNvSpPr txBox="1"/>
                <p:nvPr/>
              </p:nvSpPr>
              <p:spPr>
                <a:xfrm>
                  <a:off x="4526281" y="5248795"/>
                  <a:ext cx="973358" cy="4697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zh-CN" sz="1100" b="1" u="none" dirty="0">
                      <a:solidFill>
                        <a:schemeClr val="bg1"/>
                      </a:solidFill>
                      <a:latin typeface="+mn-lt"/>
                    </a:rPr>
                    <a:t>PIXEL3</a:t>
                  </a:r>
                  <a:endParaRPr lang="zh-CN" altLang="en-US" sz="1100" b="1" u="none" dirty="0">
                    <a:solidFill>
                      <a:schemeClr val="bg1"/>
                    </a:solidFill>
                    <a:latin typeface="+mn-lt"/>
                  </a:endParaRPr>
                </a:p>
              </p:txBody>
            </p:sp>
            <p:sp>
              <p:nvSpPr>
                <p:cNvPr id="77" name="文本框 76">
                  <a:extLst>
                    <a:ext uri="{FF2B5EF4-FFF2-40B4-BE49-F238E27FC236}">
                      <a16:creationId xmlns:a16="http://schemas.microsoft.com/office/drawing/2014/main" id="{3E9827AA-2445-6CFA-69BF-9D260510572B}"/>
                    </a:ext>
                  </a:extLst>
                </p:cNvPr>
                <p:cNvSpPr txBox="1"/>
                <p:nvPr/>
              </p:nvSpPr>
              <p:spPr>
                <a:xfrm>
                  <a:off x="6421269" y="5248795"/>
                  <a:ext cx="973358" cy="4697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zh-CN" sz="1100" b="1" u="none" dirty="0">
                      <a:solidFill>
                        <a:schemeClr val="bg1"/>
                      </a:solidFill>
                      <a:latin typeface="+mn-lt"/>
                    </a:rPr>
                    <a:t>PIXEL4</a:t>
                  </a:r>
                  <a:endParaRPr lang="zh-CN" altLang="en-US" sz="1100" b="1" u="none" dirty="0">
                    <a:solidFill>
                      <a:schemeClr val="bg1"/>
                    </a:solidFill>
                    <a:latin typeface="+mn-lt"/>
                  </a:endParaRPr>
                </a:p>
              </p:txBody>
            </p:sp>
          </p:grpSp>
          <p:cxnSp>
            <p:nvCxnSpPr>
              <p:cNvPr id="58" name="直接连接符 57">
                <a:extLst>
                  <a:ext uri="{FF2B5EF4-FFF2-40B4-BE49-F238E27FC236}">
                    <a16:creationId xmlns:a16="http://schemas.microsoft.com/office/drawing/2014/main" id="{773D374F-5175-F464-74D7-10D87BFED3B8}"/>
                  </a:ext>
                </a:extLst>
              </p:cNvPr>
              <p:cNvCxnSpPr/>
              <p:nvPr/>
            </p:nvCxnSpPr>
            <p:spPr bwMode="auto">
              <a:xfrm>
                <a:off x="5504632" y="2812957"/>
                <a:ext cx="0" cy="113354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>
                <a:extLst>
                  <a:ext uri="{FF2B5EF4-FFF2-40B4-BE49-F238E27FC236}">
                    <a16:creationId xmlns:a16="http://schemas.microsoft.com/office/drawing/2014/main" id="{2B89E479-E1BC-A97A-5BF2-B4AF8EB9BAFB}"/>
                  </a:ext>
                </a:extLst>
              </p:cNvPr>
              <p:cNvCxnSpPr/>
              <p:nvPr/>
            </p:nvCxnSpPr>
            <p:spPr bwMode="auto">
              <a:xfrm>
                <a:off x="7010400" y="2812957"/>
                <a:ext cx="0" cy="113354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>
                <a:extLst>
                  <a:ext uri="{FF2B5EF4-FFF2-40B4-BE49-F238E27FC236}">
                    <a16:creationId xmlns:a16="http://schemas.microsoft.com/office/drawing/2014/main" id="{7D35A380-7275-1060-C0DD-BA43275F207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504632" y="2895600"/>
                <a:ext cx="1505768" cy="0"/>
              </a:xfrm>
              <a:prstGeom prst="line">
                <a:avLst/>
              </a:prstGeom>
              <a:ln>
                <a:headEnd type="arrow" w="med" len="med"/>
                <a:tailEnd type="arrow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71EE0887-EFDC-9995-1547-5B04F52C6F29}"/>
                  </a:ext>
                </a:extLst>
              </p:cNvPr>
              <p:cNvSpPr txBox="1"/>
              <p:nvPr/>
            </p:nvSpPr>
            <p:spPr>
              <a:xfrm>
                <a:off x="5825880" y="2555554"/>
                <a:ext cx="786875" cy="4048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1100" b="1" u="none" dirty="0">
                    <a:solidFill>
                      <a:srgbClr val="003399"/>
                    </a:solidFill>
                    <a:latin typeface="+mn-lt"/>
                  </a:rPr>
                  <a:t>100</a:t>
                </a:r>
                <a:r>
                  <a:rPr lang="el-GR" altLang="zh-CN" sz="1100" b="1" u="none" dirty="0">
                    <a:solidFill>
                      <a:srgbClr val="003399"/>
                    </a:solidFill>
                    <a:latin typeface="+mn-lt"/>
                  </a:rPr>
                  <a:t>μ</a:t>
                </a:r>
                <a:r>
                  <a:rPr lang="en-US" altLang="zh-CN" sz="1100" b="1" u="none" dirty="0">
                    <a:solidFill>
                      <a:srgbClr val="003399"/>
                    </a:solidFill>
                    <a:latin typeface="+mn-lt"/>
                  </a:rPr>
                  <a:t>m</a:t>
                </a:r>
                <a:endParaRPr lang="zh-CN" altLang="en-US" sz="1100" b="1" u="none" dirty="0">
                  <a:solidFill>
                    <a:srgbClr val="003399"/>
                  </a:solidFill>
                  <a:latin typeface="+mn-lt"/>
                </a:endParaRPr>
              </a:p>
            </p:txBody>
          </p:sp>
          <p:grpSp>
            <p:nvGrpSpPr>
              <p:cNvPr id="62" name="组合 61">
                <a:extLst>
                  <a:ext uri="{FF2B5EF4-FFF2-40B4-BE49-F238E27FC236}">
                    <a16:creationId xmlns:a16="http://schemas.microsoft.com/office/drawing/2014/main" id="{E61BD8E4-8BAB-FB37-23F5-793E48FFFC2F}"/>
                  </a:ext>
                </a:extLst>
              </p:cNvPr>
              <p:cNvGrpSpPr/>
              <p:nvPr/>
            </p:nvGrpSpPr>
            <p:grpSpPr>
              <a:xfrm rot="16200000">
                <a:off x="4592968" y="3524445"/>
                <a:ext cx="1505768" cy="325768"/>
                <a:chOff x="5657032" y="2768305"/>
                <a:chExt cx="1505768" cy="325768"/>
              </a:xfrm>
            </p:grpSpPr>
            <p:cxnSp>
              <p:nvCxnSpPr>
                <p:cNvPr id="63" name="直接连接符 62">
                  <a:extLst>
                    <a:ext uri="{FF2B5EF4-FFF2-40B4-BE49-F238E27FC236}">
                      <a16:creationId xmlns:a16="http://schemas.microsoft.com/office/drawing/2014/main" id="{40E99164-4C43-1381-12C3-3DBDBAB4D3A8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5657032" y="2965357"/>
                  <a:ext cx="0" cy="113354"/>
                </a:xfrm>
                <a:prstGeom prst="lin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直接连接符 63">
                  <a:extLst>
                    <a:ext uri="{FF2B5EF4-FFF2-40B4-BE49-F238E27FC236}">
                      <a16:creationId xmlns:a16="http://schemas.microsoft.com/office/drawing/2014/main" id="{4D1629D6-9366-B3E6-3018-E5F40D3D61D8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7162800" y="2965357"/>
                  <a:ext cx="0" cy="113354"/>
                </a:xfrm>
                <a:prstGeom prst="lin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直接连接符 64">
                  <a:extLst>
                    <a:ext uri="{FF2B5EF4-FFF2-40B4-BE49-F238E27FC236}">
                      <a16:creationId xmlns:a16="http://schemas.microsoft.com/office/drawing/2014/main" id="{7177F05B-51D5-DE83-4A9A-53F56910056C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5657032" y="3048000"/>
                  <a:ext cx="1505768" cy="0"/>
                </a:xfrm>
                <a:prstGeom prst="line">
                  <a:avLst/>
                </a:prstGeom>
                <a:ln>
                  <a:headEnd type="arrow" w="med" len="med"/>
                  <a:tailEnd type="arrow" w="med" len="med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66" name="文本框 65">
                  <a:extLst>
                    <a:ext uri="{FF2B5EF4-FFF2-40B4-BE49-F238E27FC236}">
                      <a16:creationId xmlns:a16="http://schemas.microsoft.com/office/drawing/2014/main" id="{1EEB4F27-A67D-6A05-1531-DA1D704C9678}"/>
                    </a:ext>
                  </a:extLst>
                </p:cNvPr>
                <p:cNvSpPr txBox="1"/>
                <p:nvPr/>
              </p:nvSpPr>
              <p:spPr>
                <a:xfrm>
                  <a:off x="6008147" y="2768305"/>
                  <a:ext cx="977921" cy="3257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zh-CN" sz="1100" b="1" u="none" dirty="0">
                      <a:solidFill>
                        <a:srgbClr val="003399"/>
                      </a:solidFill>
                      <a:latin typeface="+mn-lt"/>
                    </a:rPr>
                    <a:t>100</a:t>
                  </a:r>
                  <a:r>
                    <a:rPr lang="el-GR" altLang="zh-CN" sz="1100" b="1" u="none" dirty="0">
                      <a:solidFill>
                        <a:srgbClr val="003399"/>
                      </a:solidFill>
                      <a:latin typeface="+mn-lt"/>
                    </a:rPr>
                    <a:t>μ</a:t>
                  </a:r>
                  <a:r>
                    <a:rPr lang="en-US" altLang="zh-CN" sz="1100" b="1" u="none" dirty="0">
                      <a:solidFill>
                        <a:srgbClr val="003399"/>
                      </a:solidFill>
                      <a:latin typeface="+mn-lt"/>
                    </a:rPr>
                    <a:t>m</a:t>
                  </a:r>
                  <a:endParaRPr lang="zh-CN" altLang="en-US" sz="1100" b="1" u="none" dirty="0">
                    <a:solidFill>
                      <a:srgbClr val="003399"/>
                    </a:solidFill>
                    <a:latin typeface="+mn-lt"/>
                  </a:endParaRPr>
                </a:p>
              </p:txBody>
            </p:sp>
          </p:grpSp>
        </p:grp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AC1D8714-1EC5-FD33-FFA1-4035B485129C}"/>
                </a:ext>
              </a:extLst>
            </p:cNvPr>
            <p:cNvGrpSpPr/>
            <p:nvPr/>
          </p:nvGrpSpPr>
          <p:grpSpPr>
            <a:xfrm>
              <a:off x="5375478" y="2885304"/>
              <a:ext cx="2275704" cy="138110"/>
              <a:chOff x="5415301" y="2920844"/>
              <a:chExt cx="2080476" cy="98477"/>
            </a:xfrm>
          </p:grpSpPr>
          <p:cxnSp>
            <p:nvCxnSpPr>
              <p:cNvPr id="54" name="直接连接符 53">
                <a:extLst>
                  <a:ext uri="{FF2B5EF4-FFF2-40B4-BE49-F238E27FC236}">
                    <a16:creationId xmlns:a16="http://schemas.microsoft.com/office/drawing/2014/main" id="{E238943D-6F18-D690-C858-9EF7D6B95A04}"/>
                  </a:ext>
                </a:extLst>
              </p:cNvPr>
              <p:cNvCxnSpPr/>
              <p:nvPr/>
            </p:nvCxnSpPr>
            <p:spPr bwMode="auto">
              <a:xfrm>
                <a:off x="5415301" y="2920844"/>
                <a:ext cx="0" cy="98477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>
                <a:extLst>
                  <a:ext uri="{FF2B5EF4-FFF2-40B4-BE49-F238E27FC236}">
                    <a16:creationId xmlns:a16="http://schemas.microsoft.com/office/drawing/2014/main" id="{895A8BF7-A7A1-3F22-3A0A-B304B3517235}"/>
                  </a:ext>
                </a:extLst>
              </p:cNvPr>
              <p:cNvCxnSpPr/>
              <p:nvPr/>
            </p:nvCxnSpPr>
            <p:spPr bwMode="auto">
              <a:xfrm>
                <a:off x="7495777" y="2920844"/>
                <a:ext cx="0" cy="98477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>
                <a:extLst>
                  <a:ext uri="{FF2B5EF4-FFF2-40B4-BE49-F238E27FC236}">
                    <a16:creationId xmlns:a16="http://schemas.microsoft.com/office/drawing/2014/main" id="{A70A92D6-4A7F-9276-9BB1-DAC71CA21F6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415301" y="2992642"/>
                <a:ext cx="2080476" cy="0"/>
              </a:xfrm>
              <a:prstGeom prst="line">
                <a:avLst/>
              </a:prstGeom>
              <a:ln>
                <a:headEnd type="arrow" w="med" len="med"/>
                <a:tailEnd type="arrow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99B7DBD6-8B4A-B479-1B45-C46E9CD24A78}"/>
                </a:ext>
              </a:extLst>
            </p:cNvPr>
            <p:cNvSpPr txBox="1"/>
            <p:nvPr/>
          </p:nvSpPr>
          <p:spPr>
            <a:xfrm>
              <a:off x="6173341" y="2694532"/>
              <a:ext cx="627384" cy="3517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100" b="1" u="none" dirty="0">
                  <a:solidFill>
                    <a:srgbClr val="003399"/>
                  </a:solidFill>
                  <a:latin typeface="+mn-lt"/>
                </a:rPr>
                <a:t>3 mm</a:t>
              </a:r>
              <a:endParaRPr lang="zh-CN" altLang="en-US" sz="1100" b="1" u="none" dirty="0">
                <a:solidFill>
                  <a:srgbClr val="003399"/>
                </a:solidFill>
                <a:latin typeface="+mn-lt"/>
              </a:endParaRPr>
            </a:p>
          </p:txBody>
        </p:sp>
        <p:grpSp>
          <p:nvGrpSpPr>
            <p:cNvPr id="45" name="组合 44">
              <a:extLst>
                <a:ext uri="{FF2B5EF4-FFF2-40B4-BE49-F238E27FC236}">
                  <a16:creationId xmlns:a16="http://schemas.microsoft.com/office/drawing/2014/main" id="{51D55B55-3700-C778-D091-A315A0851370}"/>
                </a:ext>
              </a:extLst>
            </p:cNvPr>
            <p:cNvGrpSpPr/>
            <p:nvPr/>
          </p:nvGrpSpPr>
          <p:grpSpPr>
            <a:xfrm rot="16200000">
              <a:off x="3834683" y="4461899"/>
              <a:ext cx="2799695" cy="297471"/>
              <a:chOff x="5657032" y="2780918"/>
              <a:chExt cx="1505768" cy="325769"/>
            </a:xfrm>
          </p:grpSpPr>
          <p:cxnSp>
            <p:nvCxnSpPr>
              <p:cNvPr id="50" name="直接连接符 49">
                <a:extLst>
                  <a:ext uri="{FF2B5EF4-FFF2-40B4-BE49-F238E27FC236}">
                    <a16:creationId xmlns:a16="http://schemas.microsoft.com/office/drawing/2014/main" id="{B4421BD4-D177-5E71-C8A1-8D509CDE66A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5400000">
                <a:off x="5590630" y="3031759"/>
                <a:ext cx="132804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>
                <a:extLst>
                  <a:ext uri="{FF2B5EF4-FFF2-40B4-BE49-F238E27FC236}">
                    <a16:creationId xmlns:a16="http://schemas.microsoft.com/office/drawing/2014/main" id="{54D24E0E-27D3-84F9-0056-E6255D97954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5400000">
                <a:off x="7096398" y="3031760"/>
                <a:ext cx="132804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>
                <a:extLst>
                  <a:ext uri="{FF2B5EF4-FFF2-40B4-BE49-F238E27FC236}">
                    <a16:creationId xmlns:a16="http://schemas.microsoft.com/office/drawing/2014/main" id="{A164DFE7-4612-3290-3127-83864428CDE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657032" y="3048000"/>
                <a:ext cx="1505768" cy="0"/>
              </a:xfrm>
              <a:prstGeom prst="line">
                <a:avLst/>
              </a:prstGeom>
              <a:ln>
                <a:headEnd type="arrow" w="med" len="med"/>
                <a:tailEnd type="arrow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156EE682-26FC-792B-8EB6-F6F0A87EF1FB}"/>
                  </a:ext>
                </a:extLst>
              </p:cNvPr>
              <p:cNvSpPr txBox="1"/>
              <p:nvPr/>
            </p:nvSpPr>
            <p:spPr>
              <a:xfrm>
                <a:off x="6300252" y="2780918"/>
                <a:ext cx="483591" cy="325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1100" b="1" u="none" dirty="0">
                    <a:solidFill>
                      <a:srgbClr val="003399"/>
                    </a:solidFill>
                    <a:latin typeface="+mn-lt"/>
                  </a:rPr>
                  <a:t>3.8 mm</a:t>
                </a:r>
                <a:endParaRPr lang="zh-CN" altLang="en-US" sz="1100" b="1" u="none" dirty="0">
                  <a:solidFill>
                    <a:srgbClr val="003399"/>
                  </a:solidFill>
                  <a:latin typeface="+mn-lt"/>
                </a:endParaRPr>
              </a:p>
            </p:txBody>
          </p:sp>
        </p:grp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3A964AC7-3FE4-A56E-C49A-901398914DEA}"/>
                </a:ext>
              </a:extLst>
            </p:cNvPr>
            <p:cNvSpPr/>
            <p:nvPr/>
          </p:nvSpPr>
          <p:spPr bwMode="auto">
            <a:xfrm>
              <a:off x="7164119" y="3701601"/>
              <a:ext cx="139161" cy="132400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cxnSp>
          <p:nvCxnSpPr>
            <p:cNvPr id="47" name="直接连接符 46">
              <a:extLst>
                <a:ext uri="{FF2B5EF4-FFF2-40B4-BE49-F238E27FC236}">
                  <a16:creationId xmlns:a16="http://schemas.microsoft.com/office/drawing/2014/main" id="{B2B856CE-10E0-FE22-8CBA-E366F4233B28}"/>
                </a:ext>
              </a:extLst>
            </p:cNvPr>
            <p:cNvCxnSpPr/>
            <p:nvPr/>
          </p:nvCxnSpPr>
          <p:spPr bwMode="auto">
            <a:xfrm>
              <a:off x="7651182" y="3701601"/>
              <a:ext cx="834967" cy="794392"/>
            </a:xfrm>
            <a:prstGeom prst="line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id="{7F60F2CD-C722-631B-2590-B6A966DF2D4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313560" y="3133937"/>
              <a:ext cx="1299063" cy="567662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id="{9BED3922-9DAA-A6E0-F0C0-4EE4B9CCD88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300689" y="3840893"/>
              <a:ext cx="1315677" cy="1948793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83" name="文本框 82">
            <a:extLst>
              <a:ext uri="{FF2B5EF4-FFF2-40B4-BE49-F238E27FC236}">
                <a16:creationId xmlns:a16="http://schemas.microsoft.com/office/drawing/2014/main" id="{949F9BC7-A743-AFBB-7763-FCC2439760AF}"/>
              </a:ext>
            </a:extLst>
          </p:cNvPr>
          <p:cNvSpPr txBox="1"/>
          <p:nvPr/>
        </p:nvSpPr>
        <p:spPr>
          <a:xfrm>
            <a:off x="7814078" y="6111410"/>
            <a:ext cx="26613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u="none" dirty="0"/>
              <a:t>(</a:t>
            </a:r>
            <a:r>
              <a:rPr lang="en-US" altLang="zh-CN" sz="1000" u="none" dirty="0" err="1"/>
              <a:t>Jingsi</a:t>
            </a:r>
            <a:r>
              <a:rPr lang="en-US" altLang="zh-CN" sz="1000" u="none" dirty="0"/>
              <a:t> Cheng, IEEE NSS/MIC, Oral talk, 2025)</a:t>
            </a:r>
          </a:p>
        </p:txBody>
      </p:sp>
    </p:spTree>
    <p:extLst>
      <p:ext uri="{BB962C8B-B14F-4D97-AF65-F5344CB8AC3E}">
        <p14:creationId xmlns:p14="http://schemas.microsoft.com/office/powerpoint/2010/main" val="427972473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C136A6-AF27-87C9-CC75-F333EB201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678117-AC6C-BB20-6DAB-6CC2E8374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研究进展三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18F6D9C-801E-B09B-E664-EBEDC3FEF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0F3D36-F700-4C60-A047-01FCA3F1FB5E}" type="slidenum">
              <a:rPr lang="en-US" altLang="zh-CN" smtClean="0"/>
              <a:pPr>
                <a:defRPr/>
              </a:pPr>
              <a:t>7</a:t>
            </a:fld>
            <a:endParaRPr lang="en-US" altLang="zh-CN"/>
          </a:p>
        </p:txBody>
      </p:sp>
      <p:sp>
        <p:nvSpPr>
          <p:cNvPr id="3" name="矩形 3">
            <a:extLst>
              <a:ext uri="{FF2B5EF4-FFF2-40B4-BE49-F238E27FC236}">
                <a16:creationId xmlns:a16="http://schemas.microsoft.com/office/drawing/2014/main" id="{EF3B0B26-3E8E-75E1-8A27-608A455BFC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531" y="914400"/>
            <a:ext cx="9447069" cy="20459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457200" indent="-457200" eaLnBrk="1" hangingPunct="1">
              <a:lnSpc>
                <a:spcPct val="120000"/>
              </a:lnSpc>
              <a:buFont typeface="Wingdings" panose="05000000000000000000" pitchFamily="2" charset="2"/>
              <a:buChar char="p"/>
            </a:pPr>
            <a:r>
              <a:rPr lang="zh-CN" altLang="en-US" sz="2400" b="1" u="none" dirty="0">
                <a:latin typeface="+mn-lt"/>
                <a:ea typeface="微软雅黑" panose="020B0503020204020204" pitchFamily="34" charset="-122"/>
                <a:sym typeface="Wingdings" panose="05000000000000000000" pitchFamily="2" charset="2"/>
              </a:rPr>
              <a:t>集成可重构模拟存算一体加速器的像素型读出</a:t>
            </a:r>
            <a:r>
              <a:rPr lang="en-US" altLang="zh-CN" sz="2400" b="1" u="none" dirty="0">
                <a:latin typeface="+mn-lt"/>
                <a:ea typeface="微软雅黑" panose="020B0503020204020204" pitchFamily="34" charset="-122"/>
                <a:sym typeface="Wingdings" panose="05000000000000000000" pitchFamily="2" charset="2"/>
              </a:rPr>
              <a:t>ASIC</a:t>
            </a:r>
          </a:p>
          <a:p>
            <a:pPr marL="914400" lvl="1" indent="-457200" eaLnBrk="1" hangingPunct="1">
              <a:lnSpc>
                <a:spcPct val="120000"/>
              </a:lnSpc>
              <a:buFont typeface="Arial" panose="020B0604020202020204" pitchFamily="34" charset="0"/>
              <a:buChar char="–"/>
              <a:defRPr/>
            </a:pPr>
            <a:r>
              <a:rPr lang="zh-CN" altLang="en-US" b="1" u="none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  <a:sym typeface="Wingdings" panose="05000000000000000000" pitchFamily="2" charset="2"/>
              </a:rPr>
              <a:t>基于无符号</a:t>
            </a:r>
            <a:r>
              <a:rPr lang="en-US" altLang="zh-CN" b="1" u="none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  <a:sym typeface="Wingdings" panose="05000000000000000000" pitchFamily="2" charset="2"/>
              </a:rPr>
              <a:t>4bit</a:t>
            </a:r>
            <a:r>
              <a:rPr lang="zh-CN" altLang="en-US" b="1" u="none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  <a:sym typeface="Wingdings" panose="05000000000000000000" pitchFamily="2" charset="2"/>
              </a:rPr>
              <a:t>权重和无</a:t>
            </a:r>
            <a:r>
              <a:rPr lang="en-US" altLang="zh-CN" b="1" u="none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  <a:sym typeface="Wingdings" panose="05000000000000000000" pitchFamily="2" charset="2"/>
              </a:rPr>
              <a:t>ADC</a:t>
            </a:r>
            <a:r>
              <a:rPr lang="zh-CN" altLang="en-US" b="1" u="none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  <a:sym typeface="Wingdings" panose="05000000000000000000" pitchFamily="2" charset="2"/>
              </a:rPr>
              <a:t>的可重构模拟</a:t>
            </a:r>
            <a:r>
              <a:rPr lang="en-US" altLang="zh-CN" b="1" u="none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  <a:sym typeface="Wingdings" panose="05000000000000000000" pitchFamily="2" charset="2"/>
              </a:rPr>
              <a:t>CIM</a:t>
            </a:r>
            <a:r>
              <a:rPr lang="zh-CN" altLang="en-US" b="1" u="none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  <a:sym typeface="Wingdings" panose="05000000000000000000" pitchFamily="2" charset="2"/>
              </a:rPr>
              <a:t>加速器融合</a:t>
            </a:r>
          </a:p>
          <a:p>
            <a:pPr marL="914400" lvl="1" indent="-457200" eaLnBrk="1" hangingPunct="1">
              <a:lnSpc>
                <a:spcPct val="120000"/>
              </a:lnSpc>
              <a:buFont typeface="Arial" panose="020B0604020202020204" pitchFamily="34" charset="0"/>
              <a:buChar char="–"/>
              <a:defRPr/>
            </a:pPr>
            <a:r>
              <a:rPr lang="zh-CN" altLang="en-US" b="1" u="none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  <a:sym typeface="Wingdings" panose="05000000000000000000" pitchFamily="2" charset="2"/>
              </a:rPr>
              <a:t>像素阵列内融合模拟存储器，超像素内模拟卷积计算</a:t>
            </a:r>
          </a:p>
          <a:p>
            <a:pPr marL="914400" lvl="1" indent="-457200" eaLnBrk="1" hangingPunct="1">
              <a:lnSpc>
                <a:spcPct val="120000"/>
              </a:lnSpc>
              <a:buFont typeface="Arial" panose="020B0604020202020204" pitchFamily="34" charset="0"/>
              <a:buChar char="–"/>
              <a:defRPr/>
            </a:pPr>
            <a:r>
              <a:rPr lang="zh-CN" altLang="en-US" b="1" u="none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  <a:sym typeface="Wingdings" panose="05000000000000000000" pitchFamily="2" charset="2"/>
              </a:rPr>
              <a:t>支持自定义指令集调度控制</a:t>
            </a:r>
            <a:endParaRPr lang="en-US" altLang="zh-CN" sz="2400" b="1" u="none" dirty="0">
              <a:solidFill>
                <a:srgbClr val="000000"/>
              </a:solidFill>
              <a:latin typeface="+mn-lt"/>
              <a:ea typeface="微软雅黑" panose="020B0503020204020204" pitchFamily="34" charset="-122"/>
              <a:sym typeface="Wingdings" panose="05000000000000000000" pitchFamily="2" charset="2"/>
            </a:endParaRPr>
          </a:p>
          <a:p>
            <a:pPr marL="914400" lvl="1" indent="-457200" eaLnBrk="1" hangingPunct="1">
              <a:lnSpc>
                <a:spcPct val="120000"/>
              </a:lnSpc>
              <a:buFont typeface="Arial" panose="020B0604020202020204" pitchFamily="34" charset="0"/>
              <a:buChar char="–"/>
              <a:defRPr/>
            </a:pPr>
            <a:r>
              <a:rPr lang="zh-CN" altLang="en-US" b="1" u="none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  <a:sym typeface="Wingdings" panose="05000000000000000000" pitchFamily="2" charset="2"/>
              </a:rPr>
              <a:t>能效比</a:t>
            </a:r>
            <a:r>
              <a:rPr lang="en-US" altLang="zh-CN" b="1" u="none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  <a:sym typeface="Wingdings" panose="05000000000000000000" pitchFamily="2" charset="2"/>
              </a:rPr>
              <a:t>99 GOPS/W</a:t>
            </a:r>
            <a:r>
              <a:rPr lang="zh-CN" altLang="en-US" b="1" u="none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  <a:sym typeface="Wingdings" panose="05000000000000000000" pitchFamily="2" charset="2"/>
              </a:rPr>
              <a:t>，识别准确度</a:t>
            </a:r>
            <a:r>
              <a:rPr lang="en-US" altLang="zh-CN" b="1" u="none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  <a:sym typeface="Wingdings" panose="05000000000000000000" pitchFamily="2" charset="2"/>
              </a:rPr>
              <a:t>&gt;95%</a:t>
            </a:r>
            <a:r>
              <a:rPr lang="zh-CN" altLang="en-US" b="1" u="none" dirty="0">
                <a:solidFill>
                  <a:srgbClr val="000000"/>
                </a:solidFill>
                <a:latin typeface="+mn-lt"/>
                <a:ea typeface="微软雅黑" panose="020B0503020204020204" pitchFamily="34" charset="-122"/>
                <a:sym typeface="Wingdings" panose="05000000000000000000" pitchFamily="2" charset="2"/>
              </a:rPr>
              <a:t>，像素阵列和网络模型可扩展</a:t>
            </a:r>
            <a:endParaRPr lang="en-US" altLang="zh-CN" sz="1800" b="1" u="none" dirty="0">
              <a:solidFill>
                <a:srgbClr val="000000"/>
              </a:solidFill>
              <a:latin typeface="+mn-lt"/>
              <a:ea typeface="微软雅黑" panose="020B0503020204020204" pitchFamily="34" charset="-122"/>
              <a:sym typeface="Wingdings" panose="05000000000000000000" pitchFamily="2" charset="2"/>
            </a:endParaRPr>
          </a:p>
        </p:txBody>
      </p:sp>
      <p:sp>
        <p:nvSpPr>
          <p:cNvPr id="5" name="椭圆 1">
            <a:extLst>
              <a:ext uri="{FF2B5EF4-FFF2-40B4-BE49-F238E27FC236}">
                <a16:creationId xmlns:a16="http://schemas.microsoft.com/office/drawing/2014/main" id="{385200D7-6083-F438-E1A5-9E43CBD11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133350"/>
            <a:ext cx="533400" cy="495300"/>
          </a:xfrm>
          <a:prstGeom prst="ellipse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CN" sz="3600" u="none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6</a:t>
            </a:r>
            <a:endParaRPr kumimoji="0" lang="zh-CN" altLang="en-US" sz="3600" u="none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8E4E78E-E37A-1ED1-D68F-492E67A760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7832" y="2984833"/>
            <a:ext cx="1750286" cy="322271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0DFB9B9-7D94-22C1-935C-A69FFEDF9A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8864" y="3200400"/>
            <a:ext cx="2398003" cy="2947894"/>
          </a:xfrm>
          <a:prstGeom prst="rect">
            <a:avLst/>
          </a:prstGeom>
        </p:spPr>
      </p:pic>
      <p:sp>
        <p:nvSpPr>
          <p:cNvPr id="8" name="箭头: 右 7">
            <a:extLst>
              <a:ext uri="{FF2B5EF4-FFF2-40B4-BE49-F238E27FC236}">
                <a16:creationId xmlns:a16="http://schemas.microsoft.com/office/drawing/2014/main" id="{E60B5681-C0FA-92E2-9EB1-685D8AAFFB79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4138689" y="4284557"/>
            <a:ext cx="201043" cy="623273"/>
          </a:xfrm>
          <a:prstGeom prst="rightArrow">
            <a:avLst/>
          </a:prstGeom>
          <a:noFill/>
          <a:ln w="9525" cap="flat" cmpd="sng" algn="ctr">
            <a:solidFill>
              <a:srgbClr val="0033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箭头: 右 9">
            <a:extLst>
              <a:ext uri="{FF2B5EF4-FFF2-40B4-BE49-F238E27FC236}">
                <a16:creationId xmlns:a16="http://schemas.microsoft.com/office/drawing/2014/main" id="{F21069A3-AFBC-0CFB-1937-68FD830256F9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6226485" y="4284557"/>
            <a:ext cx="201043" cy="623273"/>
          </a:xfrm>
          <a:prstGeom prst="rightArrow">
            <a:avLst/>
          </a:prstGeom>
          <a:noFill/>
          <a:ln w="9525" cap="flat" cmpd="sng" algn="ctr">
            <a:solidFill>
              <a:srgbClr val="0033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C34E4A3-FD40-5F93-FE56-CA795171D1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6578" y="3963993"/>
            <a:ext cx="4975284" cy="142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6581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91D97-14E6-CEE7-56AA-DFD2C89B5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D794E2-0E69-B6A6-7B73-6AC56AB58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总结与展望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24FFF15-15A8-C4CF-81FD-409AE078D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25000"/>
              </a:lnSpc>
              <a:buClr>
                <a:schemeClr val="bg2"/>
              </a:buClr>
              <a:buFont typeface="Wingdings" panose="05000000000000000000" pitchFamily="2" charset="2"/>
              <a:buChar char="l"/>
            </a:pPr>
            <a:r>
              <a:rPr lang="zh-CN" altLang="en-US" sz="2400" b="1" dirty="0">
                <a:solidFill>
                  <a:srgbClr val="0033CC"/>
                </a:solidFill>
                <a:latin typeface="微软雅黑" panose="020B0503020204020204" pitchFamily="34" charset="-122"/>
                <a:sym typeface="Wingdings" panose="05000000000000000000" pitchFamily="2" charset="2"/>
              </a:rPr>
              <a:t>总结</a:t>
            </a:r>
            <a:endParaRPr lang="en-US" altLang="zh-CN" sz="2400" b="1" dirty="0">
              <a:solidFill>
                <a:srgbClr val="0033CC"/>
              </a:solidFill>
              <a:latin typeface="微软雅黑" panose="020B0503020204020204" pitchFamily="34" charset="-122"/>
              <a:sym typeface="Wingdings" panose="05000000000000000000" pitchFamily="2" charset="2"/>
            </a:endParaRPr>
          </a:p>
          <a:p>
            <a:pPr marL="666750" lvl="1" indent="-457200" algn="just">
              <a:lnSpc>
                <a:spcPct val="125000"/>
              </a:lnSpc>
              <a:buClr>
                <a:schemeClr val="bg2"/>
              </a:buClr>
              <a:buFont typeface="Wingdings" panose="05000000000000000000" pitchFamily="2" charset="2"/>
              <a:buChar char="ü"/>
            </a:pPr>
            <a:r>
              <a:rPr lang="zh-CN" altLang="en-US" sz="1800" b="1" dirty="0">
                <a:latin typeface="微软雅黑" panose="020B0503020204020204" pitchFamily="34" charset="-122"/>
                <a:sym typeface="Wingdings" panose="05000000000000000000" pitchFamily="2" charset="2"/>
              </a:rPr>
              <a:t>完成了一款内嵌</a:t>
            </a:r>
            <a:r>
              <a:rPr lang="en-US" altLang="zh-CN" sz="1800" b="1" dirty="0">
                <a:latin typeface="微软雅黑" panose="020B0503020204020204" pitchFamily="34" charset="-122"/>
                <a:sym typeface="Wingdings" panose="05000000000000000000" pitchFamily="2" charset="2"/>
              </a:rPr>
              <a:t>LDO</a:t>
            </a:r>
            <a:r>
              <a:rPr lang="zh-CN" altLang="en-US" sz="1800" b="1" dirty="0">
                <a:latin typeface="微软雅黑" panose="020B0503020204020204" pitchFamily="34" charset="-122"/>
                <a:sym typeface="Wingdings" panose="05000000000000000000" pitchFamily="2" charset="2"/>
              </a:rPr>
              <a:t>超像素结构的像素型前端读出</a:t>
            </a:r>
            <a:r>
              <a:rPr lang="en-US" altLang="zh-CN" sz="1800" b="1" dirty="0">
                <a:latin typeface="微软雅黑" panose="020B0503020204020204" pitchFamily="34" charset="-122"/>
                <a:sym typeface="Wingdings" panose="05000000000000000000" pitchFamily="2" charset="2"/>
              </a:rPr>
              <a:t>ASIC</a:t>
            </a:r>
            <a:r>
              <a:rPr lang="zh-CN" altLang="en-US" sz="1800" b="1" dirty="0">
                <a:latin typeface="微软雅黑" panose="020B0503020204020204" pitchFamily="34" charset="-122"/>
                <a:sym typeface="Wingdings" panose="05000000000000000000" pitchFamily="2" charset="2"/>
              </a:rPr>
              <a:t>，供电引起的读出数据一致性提高；</a:t>
            </a:r>
            <a:endParaRPr lang="en-US" altLang="zh-CN" sz="1800" b="1" dirty="0">
              <a:solidFill>
                <a:schemeClr val="tx1"/>
              </a:solidFill>
              <a:latin typeface="微软雅黑" panose="020B0503020204020204" pitchFamily="34" charset="-122"/>
              <a:sym typeface="Wingdings" panose="05000000000000000000" pitchFamily="2" charset="2"/>
            </a:endParaRPr>
          </a:p>
          <a:p>
            <a:pPr marL="666750" lvl="1" indent="-457200" algn="just">
              <a:lnSpc>
                <a:spcPct val="125000"/>
              </a:lnSpc>
              <a:buClr>
                <a:schemeClr val="bg2"/>
              </a:buClr>
              <a:buFont typeface="Wingdings" panose="05000000000000000000" pitchFamily="2" charset="2"/>
              <a:buChar char="ü"/>
            </a:pPr>
            <a:r>
              <a:rPr lang="zh-CN" altLang="en-US" sz="1800" b="1" dirty="0">
                <a:solidFill>
                  <a:schemeClr val="tx1"/>
                </a:solidFill>
                <a:latin typeface="微软雅黑" panose="020B0503020204020204" pitchFamily="34" charset="-122"/>
                <a:sym typeface="Wingdings" panose="05000000000000000000" pitchFamily="2" charset="2"/>
              </a:rPr>
              <a:t>完成了一款集成二值化权重神经网络的像素型前端读出</a:t>
            </a:r>
            <a:r>
              <a:rPr lang="en-US" altLang="zh-CN" sz="1800" b="1" dirty="0">
                <a:solidFill>
                  <a:schemeClr val="tx1"/>
                </a:solidFill>
                <a:latin typeface="微软雅黑" panose="020B0503020204020204" pitchFamily="34" charset="-122"/>
                <a:sym typeface="Wingdings" panose="05000000000000000000" pitchFamily="2" charset="2"/>
              </a:rPr>
              <a:t>ASIC</a:t>
            </a:r>
            <a:r>
              <a:rPr lang="zh-CN" altLang="en-US" sz="1800" b="1" dirty="0">
                <a:latin typeface="微软雅黑" panose="020B0503020204020204" pitchFamily="34" charset="-122"/>
                <a:sym typeface="Wingdings" panose="05000000000000000000" pitchFamily="2" charset="2"/>
              </a:rPr>
              <a:t>，能效比</a:t>
            </a:r>
            <a:r>
              <a:rPr lang="en-US" altLang="zh-CN" sz="1800" b="1" dirty="0">
                <a:latin typeface="微软雅黑" panose="020B0503020204020204" pitchFamily="34" charset="-122"/>
                <a:sym typeface="Wingdings" panose="05000000000000000000" pitchFamily="2" charset="2"/>
              </a:rPr>
              <a:t>558 GOPS/W</a:t>
            </a:r>
            <a:r>
              <a:rPr lang="zh-CN" altLang="en-US" sz="1800" b="1" dirty="0">
                <a:latin typeface="微软雅黑" panose="020B0503020204020204" pitchFamily="34" charset="-122"/>
                <a:sym typeface="Wingdings" panose="05000000000000000000" pitchFamily="2" charset="2"/>
              </a:rPr>
              <a:t>，面积和功耗开销较小，精度仅</a:t>
            </a:r>
            <a:r>
              <a:rPr lang="en-US" altLang="zh-CN" sz="1800" b="1" dirty="0">
                <a:latin typeface="微软雅黑" panose="020B0503020204020204" pitchFamily="34" charset="-122"/>
                <a:sym typeface="Wingdings" panose="05000000000000000000" pitchFamily="2" charset="2"/>
              </a:rPr>
              <a:t>73 %</a:t>
            </a:r>
            <a:r>
              <a:rPr lang="zh-CN" altLang="en-US" sz="1800" b="1" dirty="0">
                <a:solidFill>
                  <a:schemeClr val="tx1"/>
                </a:solidFill>
                <a:latin typeface="微软雅黑" panose="020B0503020204020204" pitchFamily="34" charset="-122"/>
                <a:sym typeface="Wingdings" panose="05000000000000000000" pitchFamily="2" charset="2"/>
              </a:rPr>
              <a:t>；</a:t>
            </a:r>
            <a:endParaRPr lang="en-US" altLang="zh-CN" sz="1800" b="1" dirty="0">
              <a:solidFill>
                <a:schemeClr val="tx1"/>
              </a:solidFill>
              <a:latin typeface="微软雅黑" panose="020B0503020204020204" pitchFamily="34" charset="-122"/>
              <a:sym typeface="Wingdings" panose="05000000000000000000" pitchFamily="2" charset="2"/>
            </a:endParaRPr>
          </a:p>
          <a:p>
            <a:pPr marL="666750" lvl="1" indent="-457200" algn="just">
              <a:lnSpc>
                <a:spcPct val="125000"/>
              </a:lnSpc>
              <a:buClr>
                <a:schemeClr val="bg2"/>
              </a:buClr>
              <a:buFont typeface="Wingdings" panose="05000000000000000000" pitchFamily="2" charset="2"/>
              <a:buChar char="ü"/>
            </a:pPr>
            <a:r>
              <a:rPr lang="zh-CN" altLang="en-US" sz="1800" b="1" dirty="0">
                <a:latin typeface="微软雅黑" panose="020B0503020204020204" pitchFamily="34" charset="-122"/>
                <a:sym typeface="Wingdings" panose="05000000000000000000" pitchFamily="2" charset="2"/>
              </a:rPr>
              <a:t>完成了一款集成可重构存算一体加速器的像素型前端读出</a:t>
            </a:r>
            <a:r>
              <a:rPr lang="en-US" altLang="zh-CN" sz="1800" b="1" dirty="0">
                <a:latin typeface="微软雅黑" panose="020B0503020204020204" pitchFamily="34" charset="-122"/>
                <a:sym typeface="Wingdings" panose="05000000000000000000" pitchFamily="2" charset="2"/>
              </a:rPr>
              <a:t>ASIC</a:t>
            </a:r>
            <a:r>
              <a:rPr lang="zh-CN" altLang="en-US" sz="1800" b="1" dirty="0">
                <a:latin typeface="微软雅黑" panose="020B0503020204020204" pitchFamily="34" charset="-122"/>
                <a:sym typeface="Wingdings" panose="05000000000000000000" pitchFamily="2" charset="2"/>
              </a:rPr>
              <a:t>，能效比</a:t>
            </a:r>
            <a:r>
              <a:rPr lang="en-US" altLang="zh-CN" sz="1800" b="1" dirty="0">
                <a:latin typeface="微软雅黑" panose="020B0503020204020204" pitchFamily="34" charset="-122"/>
                <a:sym typeface="Wingdings" panose="05000000000000000000" pitchFamily="2" charset="2"/>
              </a:rPr>
              <a:t>99 GOPS/W</a:t>
            </a:r>
            <a:r>
              <a:rPr lang="zh-CN" altLang="en-US" sz="1800" b="1" dirty="0">
                <a:latin typeface="微软雅黑" panose="020B0503020204020204" pitchFamily="34" charset="-122"/>
                <a:sym typeface="Wingdings" panose="05000000000000000000" pitchFamily="2" charset="2"/>
              </a:rPr>
              <a:t>，可扩展性至大像素阵列，精度提升至</a:t>
            </a:r>
            <a:r>
              <a:rPr lang="en-US" altLang="zh-CN" sz="1800" b="1" dirty="0">
                <a:latin typeface="微软雅黑" panose="020B0503020204020204" pitchFamily="34" charset="-122"/>
                <a:sym typeface="Wingdings" panose="05000000000000000000" pitchFamily="2" charset="2"/>
              </a:rPr>
              <a:t>95 %</a:t>
            </a:r>
            <a:r>
              <a:rPr lang="zh-CN" altLang="en-US" sz="1800" b="1" dirty="0">
                <a:latin typeface="微软雅黑" panose="020B0503020204020204" pitchFamily="34" charset="-122"/>
                <a:sym typeface="Wingdings" panose="05000000000000000000" pitchFamily="2" charset="2"/>
              </a:rPr>
              <a:t>。</a:t>
            </a:r>
            <a:endParaRPr lang="en-US" altLang="zh-CN" sz="1800" b="1" dirty="0">
              <a:latin typeface="微软雅黑" panose="020B0503020204020204" pitchFamily="34" charset="-122"/>
              <a:sym typeface="Wingdings" panose="05000000000000000000" pitchFamily="2" charset="2"/>
            </a:endParaRPr>
          </a:p>
          <a:p>
            <a:pPr marL="666750" lvl="1" indent="-457200" algn="just">
              <a:lnSpc>
                <a:spcPct val="125000"/>
              </a:lnSpc>
              <a:buClr>
                <a:schemeClr val="bg2"/>
              </a:buClr>
              <a:buFont typeface="Wingdings" panose="05000000000000000000" pitchFamily="2" charset="2"/>
              <a:buChar char="ü"/>
            </a:pPr>
            <a:endParaRPr lang="en-US" altLang="zh-CN" sz="1800" b="1" dirty="0">
              <a:solidFill>
                <a:schemeClr val="tx1"/>
              </a:solidFill>
              <a:latin typeface="微软雅黑" panose="020B0503020204020204" pitchFamily="34" charset="-122"/>
              <a:sym typeface="Wingdings" panose="05000000000000000000" pitchFamily="2" charset="2"/>
            </a:endParaRPr>
          </a:p>
          <a:p>
            <a:pPr indent="-457200" algn="just">
              <a:lnSpc>
                <a:spcPct val="125000"/>
              </a:lnSpc>
              <a:buClr>
                <a:schemeClr val="bg2"/>
              </a:buClr>
              <a:buFont typeface="Wingdings" panose="05000000000000000000" pitchFamily="2" charset="2"/>
              <a:buChar char="l"/>
            </a:pPr>
            <a:r>
              <a:rPr lang="zh-CN" altLang="en-US" sz="2400" b="1" dirty="0">
                <a:solidFill>
                  <a:srgbClr val="0033CC"/>
                </a:solidFill>
                <a:latin typeface="微软雅黑" panose="020B0503020204020204" pitchFamily="34" charset="-122"/>
                <a:sym typeface="Wingdings" panose="05000000000000000000" pitchFamily="2" charset="2"/>
              </a:rPr>
              <a:t>下一步计划</a:t>
            </a:r>
            <a:endParaRPr lang="en-US" altLang="zh-CN" sz="2400" b="1" dirty="0">
              <a:solidFill>
                <a:srgbClr val="0033CC"/>
              </a:solidFill>
              <a:latin typeface="微软雅黑" panose="020B0503020204020204" pitchFamily="34" charset="-122"/>
              <a:sym typeface="Wingdings" panose="05000000000000000000" pitchFamily="2" charset="2"/>
            </a:endParaRPr>
          </a:p>
          <a:p>
            <a:pPr marL="666750" lvl="1" indent="-457200" algn="just">
              <a:lnSpc>
                <a:spcPct val="125000"/>
              </a:lnSpc>
              <a:buClr>
                <a:schemeClr val="bg2"/>
              </a:buClr>
              <a:buFont typeface="Wingdings" panose="05000000000000000000" pitchFamily="2" charset="2"/>
              <a:buChar char="ü"/>
            </a:pPr>
            <a:r>
              <a:rPr lang="en-US" altLang="zh-CN" sz="1800" b="1" dirty="0">
                <a:latin typeface="微软雅黑" panose="020B0503020204020204" pitchFamily="34" charset="-122"/>
                <a:sym typeface="Wingdings" panose="05000000000000000000" pitchFamily="2" charset="2"/>
              </a:rPr>
              <a:t>8</a:t>
            </a:r>
            <a:r>
              <a:rPr lang="zh-CN" altLang="en-US" sz="1800" b="1" dirty="0">
                <a:latin typeface="微软雅黑" panose="020B0503020204020204" pitchFamily="34" charset="-122"/>
                <a:sym typeface="Wingdings" panose="05000000000000000000" pitchFamily="2" charset="2"/>
              </a:rPr>
              <a:t>月中旬完成</a:t>
            </a:r>
            <a:r>
              <a:rPr lang="en-US" altLang="zh-CN" sz="1800" b="1" dirty="0">
                <a:latin typeface="微软雅黑" panose="020B0503020204020204" pitchFamily="34" charset="-122"/>
                <a:sym typeface="Wingdings" panose="05000000000000000000" pitchFamily="2" charset="2"/>
              </a:rPr>
              <a:t>32×32</a:t>
            </a:r>
            <a:r>
              <a:rPr lang="zh-CN" altLang="en-US" sz="1800" b="1" dirty="0">
                <a:latin typeface="微软雅黑" panose="020B0503020204020204" pitchFamily="34" charset="-122"/>
                <a:sym typeface="Wingdings" panose="05000000000000000000" pitchFamily="2" charset="2"/>
              </a:rPr>
              <a:t>阵列集成可重构存算一体加速器的像素型读出</a:t>
            </a:r>
            <a:r>
              <a:rPr lang="en-US" altLang="zh-CN" sz="1800" b="1" dirty="0">
                <a:latin typeface="微软雅黑" panose="020B0503020204020204" pitchFamily="34" charset="-122"/>
                <a:sym typeface="Wingdings" panose="05000000000000000000" pitchFamily="2" charset="2"/>
              </a:rPr>
              <a:t>ASIC</a:t>
            </a:r>
            <a:r>
              <a:rPr lang="zh-CN" altLang="en-US" sz="1800" b="1" dirty="0">
                <a:latin typeface="微软雅黑" panose="020B0503020204020204" pitchFamily="34" charset="-122"/>
                <a:sym typeface="Wingdings" panose="05000000000000000000" pitchFamily="2" charset="2"/>
              </a:rPr>
              <a:t>原理样片的流片验证；</a:t>
            </a:r>
            <a:endParaRPr lang="en-US" altLang="zh-CN" sz="1800" b="1" dirty="0">
              <a:latin typeface="微软雅黑" panose="020B0503020204020204" pitchFamily="34" charset="-122"/>
              <a:sym typeface="Wingdings" panose="05000000000000000000" pitchFamily="2" charset="2"/>
            </a:endParaRPr>
          </a:p>
          <a:p>
            <a:pPr marL="666750" lvl="1" indent="-457200" algn="just">
              <a:lnSpc>
                <a:spcPct val="125000"/>
              </a:lnSpc>
              <a:buClr>
                <a:schemeClr val="bg2"/>
              </a:buClr>
              <a:buFont typeface="Wingdings" panose="05000000000000000000" pitchFamily="2" charset="2"/>
              <a:buChar char="ü"/>
            </a:pPr>
            <a:r>
              <a:rPr lang="zh-CN" altLang="en-US" sz="1800" b="1" dirty="0">
                <a:latin typeface="微软雅黑" panose="020B0503020204020204" pitchFamily="34" charset="-122"/>
                <a:sym typeface="Wingdings" panose="05000000000000000000" pitchFamily="2" charset="2"/>
              </a:rPr>
              <a:t>将像素阵列扩展为</a:t>
            </a:r>
            <a:r>
              <a:rPr lang="en-US" altLang="zh-CN" sz="1800" b="1" dirty="0">
                <a:latin typeface="微软雅黑" panose="020B0503020204020204" pitchFamily="34" charset="-122"/>
                <a:sym typeface="Wingdings" panose="05000000000000000000" pitchFamily="2" charset="2"/>
              </a:rPr>
              <a:t>256×256</a:t>
            </a:r>
            <a:r>
              <a:rPr lang="zh-CN" altLang="en-US" sz="1800" b="1" dirty="0">
                <a:latin typeface="微软雅黑" panose="020B0503020204020204" pitchFamily="34" charset="-122"/>
                <a:sym typeface="Wingdings" panose="05000000000000000000" pitchFamily="2" charset="2"/>
              </a:rPr>
              <a:t>阵列。</a:t>
            </a:r>
            <a:endParaRPr lang="en-US" altLang="zh-CN" sz="1800" b="1" dirty="0">
              <a:latin typeface="微软雅黑" panose="020B0503020204020204" pitchFamily="34" charset="-122"/>
              <a:sym typeface="Wingdings" panose="05000000000000000000" pitchFamily="2" charset="2"/>
            </a:endParaRPr>
          </a:p>
          <a:p>
            <a:pPr algn="just"/>
            <a:endParaRPr lang="zh-CN" altLang="en-US" sz="20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04EE9E3-C1D5-E1D1-08C4-35C648C1E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0F3D36-F700-4C60-A047-01FCA3F1FB5E}" type="slidenum">
              <a:rPr lang="en-US" altLang="zh-CN" smtClean="0"/>
              <a:pPr>
                <a:defRPr/>
              </a:pPr>
              <a:t>8</a:t>
            </a:fld>
            <a:endParaRPr lang="en-US" altLang="zh-CN"/>
          </a:p>
        </p:txBody>
      </p:sp>
      <p:sp>
        <p:nvSpPr>
          <p:cNvPr id="7" name="椭圆 1">
            <a:extLst>
              <a:ext uri="{FF2B5EF4-FFF2-40B4-BE49-F238E27FC236}">
                <a16:creationId xmlns:a16="http://schemas.microsoft.com/office/drawing/2014/main" id="{328E7BBF-78C5-3603-7E9D-A4623739D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96028"/>
            <a:ext cx="533400" cy="495300"/>
          </a:xfrm>
          <a:prstGeom prst="ellipse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CN" sz="3600" u="none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endParaRPr kumimoji="0" lang="zh-CN" altLang="en-US" sz="3600" u="none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09915801"/>
      </p:ext>
    </p:extLst>
  </p:cSld>
  <p:clrMapOvr>
    <a:masterClrMapping/>
  </p:clrMapOvr>
  <p:transition advTm="18372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>
            <a:extLst>
              <a:ext uri="{FF2B5EF4-FFF2-40B4-BE49-F238E27FC236}">
                <a16:creationId xmlns:a16="http://schemas.microsoft.com/office/drawing/2014/main" id="{462D26FC-74E0-4AA9-A76B-3E9364542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2F22EE1-4C8F-19D1-4836-B7679B563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00325"/>
            <a:ext cx="121920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buSzPct val="70000"/>
              <a:buFont typeface="Wingdings" panose="05000000000000000000" pitchFamily="2" charset="2"/>
              <a:buNone/>
            </a:pPr>
            <a:r>
              <a:rPr kumimoji="0" lang="zh-CN" altLang="en-US" sz="4400" u="none" kern="0" dirty="0">
                <a:solidFill>
                  <a:srgbClr val="99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请各位老师和同学批评指正</a:t>
            </a:r>
            <a:endParaRPr kumimoji="0" lang="en-US" altLang="zh-CN" sz="4400" u="none" kern="0" dirty="0">
              <a:solidFill>
                <a:srgbClr val="99000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eaLnBrk="1" hangingPunct="1">
              <a:buSzPct val="70000"/>
              <a:buFont typeface="Wingdings" panose="05000000000000000000" pitchFamily="2" charset="2"/>
              <a:buNone/>
            </a:pPr>
            <a:r>
              <a:rPr kumimoji="0" lang="zh-CN" altLang="en-US" sz="4400" u="none" kern="0" dirty="0">
                <a:solidFill>
                  <a:srgbClr val="99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谢谢大家！</a:t>
            </a:r>
          </a:p>
        </p:txBody>
      </p:sp>
    </p:spTree>
    <p:extLst>
      <p:ext uri="{BB962C8B-B14F-4D97-AF65-F5344CB8AC3E}">
        <p14:creationId xmlns:p14="http://schemas.microsoft.com/office/powerpoint/2010/main" val="3602223030"/>
      </p:ext>
    </p:extLst>
  </p:cSld>
  <p:clrMapOvr>
    <a:masterClrMapping/>
  </p:clrMapOvr>
  <p:transition advTm="10500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54539</TotalTime>
  <Words>854</Words>
  <Application>Microsoft Office PowerPoint</Application>
  <PresentationFormat>宽屏</PresentationFormat>
  <Paragraphs>131</Paragraphs>
  <Slides>9</Slides>
  <Notes>8</Notes>
  <HiddenSlides>0</HiddenSlides>
  <MMClips>0</MMClips>
  <ScaleCrop>false</ScaleCrop>
  <HeadingPairs>
    <vt:vector size="8" baseType="variant">
      <vt:variant>
        <vt:lpstr>已用的字体</vt:lpstr>
      </vt:variant>
      <vt:variant>
        <vt:i4>6</vt:i4>
      </vt:variant>
      <vt:variant>
        <vt:lpstr>主题</vt:lpstr>
      </vt:variant>
      <vt:variant>
        <vt:i4>6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22" baseType="lpstr">
      <vt:lpstr>黑体</vt:lpstr>
      <vt:lpstr>华文隶书</vt:lpstr>
      <vt:lpstr>微软雅黑</vt:lpstr>
      <vt:lpstr>Arial</vt:lpstr>
      <vt:lpstr>Times New Roman</vt:lpstr>
      <vt:lpstr>Wingdings</vt:lpstr>
      <vt:lpstr>默认设计模板</vt:lpstr>
      <vt:lpstr>1_默认设计模板</vt:lpstr>
      <vt:lpstr>2_默认设计模板</vt:lpstr>
      <vt:lpstr>3_默认设计模板</vt:lpstr>
      <vt:lpstr>4_默认设计模板</vt:lpstr>
      <vt:lpstr>5_默认设计模板</vt:lpstr>
      <vt:lpstr>Visio</vt:lpstr>
      <vt:lpstr>集成可重构模拟神经网络加速器的像素型读出ASIC设计进展</vt:lpstr>
      <vt:lpstr>研究背景及需求</vt:lpstr>
      <vt:lpstr>国内外现状及技术动态</vt:lpstr>
      <vt:lpstr>研究目标</vt:lpstr>
      <vt:lpstr>研究进展一</vt:lpstr>
      <vt:lpstr>研究进展二</vt:lpstr>
      <vt:lpstr>研究进展三</vt:lpstr>
      <vt:lpstr>总结与展望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jwq</dc:creator>
  <cp:lastModifiedBy>程静思</cp:lastModifiedBy>
  <cp:revision>2099</cp:revision>
  <cp:lastPrinted>1601-01-01T00:00:00Z</cp:lastPrinted>
  <dcterms:created xsi:type="dcterms:W3CDTF">1601-01-01T00:00:00Z</dcterms:created>
  <dcterms:modified xsi:type="dcterms:W3CDTF">2025-07-16T17:18:34Z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