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sdx" ContentType="application/vnd.ms-visio.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536" r:id="rId2"/>
    <p:sldId id="1371" r:id="rId3"/>
    <p:sldId id="1389" r:id="rId4"/>
    <p:sldId id="1510" r:id="rId5"/>
    <p:sldId id="1468" r:id="rId6"/>
    <p:sldId id="1469" r:id="rId7"/>
    <p:sldId id="1516" r:id="rId8"/>
    <p:sldId id="1499" r:id="rId9"/>
    <p:sldId id="1501" r:id="rId10"/>
    <p:sldId id="783" r:id="rId11"/>
  </p:sldIdLst>
  <p:sldSz cx="12192000" cy="6858000"/>
  <p:notesSz cx="6797675" cy="9926638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umimoji="1" sz="2000" u="sng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000" u="sng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000" u="sng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000" u="sng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000" u="sng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sz="2000" u="sng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sz="2000" u="sng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sz="2000" u="sng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sz="2000" u="sng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85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24636" initials="2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3399"/>
    <a:srgbClr val="003399"/>
    <a:srgbClr val="CC9900"/>
    <a:srgbClr val="FF9999"/>
    <a:srgbClr val="FF6600"/>
    <a:srgbClr val="CCFFFF"/>
    <a:srgbClr val="008080"/>
    <a:srgbClr val="FFFFCC"/>
    <a:srgbClr val="FFCCCC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374" autoAdjust="0"/>
  </p:normalViewPr>
  <p:slideViewPr>
    <p:cSldViewPr>
      <p:cViewPr varScale="1">
        <p:scale>
          <a:sx n="114" d="100"/>
          <a:sy n="114" d="100"/>
        </p:scale>
        <p:origin x="474" y="108"/>
      </p:cViewPr>
      <p:guideLst>
        <p:guide orient="horz" pos="2132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616" y="-72"/>
      </p:cViewPr>
      <p:guideLst>
        <p:guide orient="horz" pos="3085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0714" tIns="45357" rIns="90714" bIns="45357" rtlCol="0"/>
          <a:lstStyle>
            <a:lvl1pPr algn="l" eaLnBrk="1" hangingPunct="1">
              <a:defRPr sz="11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lIns="90714" tIns="45357" rIns="90714" bIns="45357" rtlCol="0"/>
          <a:lstStyle>
            <a:lvl1pPr algn="r" eaLnBrk="1" hangingPunct="1">
              <a:defRPr sz="11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6E55F481-55B6-4628-A257-21487DCF9376}" type="datetime1">
              <a:rPr lang="zh-CN" altLang="en-US"/>
              <a:t>2025/7/16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0714" tIns="45357" rIns="90714" bIns="45357" rtlCol="0" anchor="b"/>
          <a:lstStyle>
            <a:lvl1pPr algn="l" eaLnBrk="1" hangingPunct="1">
              <a:defRPr sz="11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1275" y="9428163"/>
            <a:ext cx="2944813" cy="496887"/>
          </a:xfrm>
          <a:prstGeom prst="rect">
            <a:avLst/>
          </a:prstGeom>
        </p:spPr>
        <p:txBody>
          <a:bodyPr vert="horz" wrap="square" lIns="90714" tIns="45357" rIns="90714" bIns="45357" numCol="1" anchor="b" anchorCtr="0" compatLnSpc="1"/>
          <a:lstStyle>
            <a:lvl1pPr algn="r" eaLnBrk="1" hangingPunct="1">
              <a:defRPr sz="1100"/>
            </a:lvl1pPr>
          </a:lstStyle>
          <a:p>
            <a:pPr>
              <a:defRPr/>
            </a:pPr>
            <a:fld id="{64770D5F-135B-4558-B125-FD38FAA6A359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714" tIns="45357" rIns="90714" bIns="45357" numCol="1" anchor="t" anchorCtr="0" compatLnSpc="1"/>
          <a:lstStyle>
            <a:lvl1pPr eaLnBrk="1" hangingPunct="1">
              <a:defRPr kumimoji="0" sz="1100" u="none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714" tIns="45357" rIns="90714" bIns="45357" numCol="1" anchor="t" anchorCtr="0" compatLnSpc="1"/>
          <a:lstStyle>
            <a:lvl1pPr algn="r" eaLnBrk="1" hangingPunct="1">
              <a:defRPr kumimoji="0" sz="1100" u="none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7FCE28D3-82B7-4DEF-8181-224FF8700904}" type="datetime1">
              <a:rPr lang="zh-CN" altLang="en-US"/>
              <a:t>2025/7/16</a:t>
            </a:fld>
            <a:endParaRPr lang="en-US" altLang="zh-CN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2950"/>
            <a:ext cx="66198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88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714" tIns="45357" rIns="90714" bIns="45357" numCol="1" anchor="t" anchorCtr="0" compatLnSpc="1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714" tIns="45357" rIns="90714" bIns="45357" numCol="1" anchor="b" anchorCtr="0" compatLnSpc="1"/>
          <a:lstStyle>
            <a:lvl1pPr eaLnBrk="1" hangingPunct="1">
              <a:defRPr kumimoji="0" sz="1100" u="none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714" tIns="45357" rIns="90714" bIns="45357" numCol="1" anchor="b" anchorCtr="0" compatLnSpc="1"/>
          <a:lstStyle>
            <a:lvl1pPr algn="r" eaLnBrk="1" hangingPunct="1">
              <a:defRPr kumimoji="0" sz="1100" u="none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DCA1BB7-E4D0-4F55-9845-8CD25E4D266B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FCE28D3-82B7-4DEF-8181-224FF8700904}" type="datetime1">
              <a:rPr lang="zh-CN" altLang="en-US" smtClean="0"/>
              <a:t>2025/7/16</a:t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DCA1BB7-E4D0-4F55-9845-8CD25E4D266B}" type="slidenum">
              <a:rPr lang="en-US" altLang="zh-CN" smtClean="0"/>
              <a:t>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zh-CN" sz="18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通过对辐射探测领域的探测需求分许，可以得出</a:t>
            </a:r>
            <a:r>
              <a:rPr lang="en-US" altLang="zh-CN" sz="18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ADC</a:t>
            </a:r>
            <a:r>
              <a:rPr lang="zh-CN" altLang="zh-CN" sz="18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的设计指标，如表格所示，。。。。。斜坡</a:t>
            </a:r>
            <a:r>
              <a:rPr lang="en-US" altLang="zh-CN" sz="18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ADC</a:t>
            </a:r>
            <a:r>
              <a:rPr lang="zh-CN" altLang="zh-CN" sz="18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架构以其结构简单、适合多通道扩展，且能做到较高分辨率等优势，广泛应用与辐射探测领域。</a:t>
            </a:r>
          </a:p>
          <a:p>
            <a:endParaRPr lang="zh-CN" altLang="en-US" b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DAD01194-4395-4168-8A02-9D6486DD6E11}" type="datetime1">
              <a:rPr lang="zh-CN" altLang="en-US" smtClean="0"/>
              <a:t>2025/7/16</a:t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CD8548-1452-46F3-9BF7-946294C1B691}" type="slidenum">
              <a:rPr lang="en-US" altLang="zh-CN" smtClean="0"/>
              <a:t>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随着</a:t>
            </a:r>
            <a:r>
              <a:rPr lang="en-US" altLang="zh-CN" dirty="0"/>
              <a:t>20</a:t>
            </a:r>
            <a:r>
              <a:rPr lang="zh-CN" altLang="en-US" dirty="0"/>
              <a:t>年维也纳工业大学首次在提出感内计算，感内计算技术在视觉成像领域已有广泛应用。</a:t>
            </a:r>
            <a:br>
              <a:rPr lang="en-US" altLang="zh-CN" dirty="0"/>
            </a:br>
            <a:r>
              <a:rPr lang="zh-CN" altLang="en-US" dirty="0"/>
              <a:t>然而在</a:t>
            </a:r>
            <a:r>
              <a:rPr lang="en-US" altLang="zh-CN" dirty="0"/>
              <a:t>X</a:t>
            </a:r>
            <a:r>
              <a:rPr lang="zh-CN" altLang="en-US" dirty="0"/>
              <a:t>射线成像领域，该技术尚处于初步发展阶段。</a:t>
            </a:r>
            <a:br>
              <a:rPr lang="en-US" altLang="zh-CN" dirty="0"/>
            </a:br>
            <a:r>
              <a:rPr lang="zh-CN" altLang="en-US" dirty="0"/>
              <a:t>目前国外已形成基于</a:t>
            </a:r>
            <a:r>
              <a:rPr lang="en-US" altLang="zh-CN" dirty="0"/>
              <a:t>CMOS</a:t>
            </a:r>
            <a:r>
              <a:rPr lang="zh-CN" altLang="en-US" dirty="0"/>
              <a:t>实现的成熟方案，而国内多偏向新型器件的研发，限制了规模化应用。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52B818CE-3310-47F2-8F5C-D0677A09FA47}" type="datetime1">
              <a:rPr lang="zh-CN" altLang="en-US" smtClean="0"/>
              <a:pPr>
                <a:defRPr/>
              </a:pPr>
              <a:t>2025/7/16</a:t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11B2A5-C2AE-49BD-B500-CDBAD3E87BC4}" type="slidenum">
              <a:rPr lang="en-US" altLang="zh-CN" smtClean="0"/>
              <a:pPr>
                <a:defRPr/>
              </a:pPr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09494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2C3B7D-B751-742D-CD99-67A0F3D208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1F6B735-81CB-7915-51BC-4A7FBB5476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C996D17-046C-9F13-EF23-C777ED822C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Our team's research history on SS ADC is as follows: Process? Top?..., The chip ground test results are as follows:///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7994B3-C333-3E5C-6E79-79BC93FB057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7FCE28D3-82B7-4DEF-8181-224FF8700904}" type="datetime1">
              <a:rPr lang="zh-CN" altLang="en-US" smtClean="0"/>
              <a:t>2025/7/16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80235CF-C9BB-D20E-3011-0B7C50AAD7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CA1BB7-E4D0-4F55-9845-8CD25E4D266B}" type="slidenum">
              <a:rPr lang="en-US" altLang="zh-CN" smtClean="0"/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8776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53236D-2735-0833-7B07-A614B05487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286F7C9-B92F-AEEC-281B-38D49921AB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6443162-55E2-677E-9FA0-54A1638E7B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Our team's research history on SS ADC is as follows: Process? Top?..., The chip ground test results are as follows:///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F68B18-0EC5-59AB-522D-F60F98B57B4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7FCE28D3-82B7-4DEF-8181-224FF8700904}" type="datetime1">
              <a:rPr lang="zh-CN" altLang="en-US" smtClean="0"/>
              <a:t>2025/7/16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B912BE8-B63A-17A9-A55E-FE1C0814CF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CA1BB7-E4D0-4F55-9845-8CD25E4D266B}" type="slidenum">
              <a:rPr lang="en-US" altLang="zh-CN" smtClean="0"/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45526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0C3C596B-26FF-490D-A237-FB6EFDF7D654}" type="slidenum">
              <a:rPr lang="en-US" altLang="zh-CN" sz="1100" smtClean="0"/>
              <a:t>10</a:t>
            </a:fld>
            <a:endParaRPr lang="en-US" altLang="zh-CN" sz="11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2950"/>
            <a:ext cx="6619875" cy="3724275"/>
          </a:xfrm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8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dirty="0"/>
          </a:p>
        </p:txBody>
      </p:sp>
      <p:sp>
        <p:nvSpPr>
          <p:cNvPr id="26629" name="日期占位符 4"/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C5B0CF65-5BF2-4059-8DA9-4FA09BF9B4D5}" type="datetime1">
              <a:rPr lang="zh-CN" altLang="en-US" sz="1100" smtClean="0"/>
              <a:t>2025/7/16</a:t>
            </a:fld>
            <a:endParaRPr lang="en-US" altLang="zh-CN" sz="11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CD433-ABAF-41AC-B2CA-90ECC125FA5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F227E-057D-4F49-BC3B-D5CE8686DDF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457200"/>
            <a:ext cx="2743200" cy="59436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8026400" cy="59436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B3A28-46C4-4828-AB6F-9E3168B6575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911424" y="692696"/>
            <a:ext cx="10363200" cy="666732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914400" y="1412776"/>
            <a:ext cx="10363200" cy="48965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924CD-E3E5-485C-BC15-FEDC4A80B8EC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914400" y="190500"/>
            <a:ext cx="10363200" cy="6667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914400" y="1124744"/>
            <a:ext cx="10363200" cy="49712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8BC25-CAB2-40BF-A1E0-9D9851EA3B93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638884" y="641118"/>
            <a:ext cx="10995683" cy="389006"/>
          </a:xfrm>
          <a:prstGeom prst="rect">
            <a:avLst/>
          </a:prstGeom>
        </p:spPr>
        <p:txBody>
          <a:bodyPr/>
          <a:lstStyle>
            <a:lvl1pPr algn="l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灯片编号占位符 5"/>
          <p:cNvSpPr>
            <a:spLocks noGrp="1"/>
          </p:cNvSpPr>
          <p:nvPr>
            <p:ph type="sldNum" sz="quarter" idx="10"/>
          </p:nvPr>
        </p:nvSpPr>
        <p:spPr>
          <a:xfrm>
            <a:off x="8783638" y="252413"/>
            <a:ext cx="2844800" cy="363537"/>
          </a:xfrm>
        </p:spPr>
        <p:txBody>
          <a:bodyPr/>
          <a:lstStyle>
            <a:lvl1pPr>
              <a:defRPr sz="9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1D5D569-4ABE-4118-AC9C-BBB66AA88AD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6"/>
          <p:cNvCxnSpPr>
            <a:cxnSpLocks noChangeShapeType="1"/>
          </p:cNvCxnSpPr>
          <p:nvPr userDrawn="1"/>
        </p:nvCxnSpPr>
        <p:spPr bwMode="auto">
          <a:xfrm>
            <a:off x="0" y="762000"/>
            <a:ext cx="12192000" cy="0"/>
          </a:xfrm>
          <a:prstGeom prst="line">
            <a:avLst/>
          </a:prstGeom>
          <a:noFill/>
          <a:ln w="38100" algn="ctr">
            <a:solidFill>
              <a:srgbClr val="003399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" name="Picture 4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1400" y="381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76200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+mn-lt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838202"/>
            <a:ext cx="10972800" cy="556259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+mn-lt"/>
                <a:ea typeface="微软雅黑" panose="020B0503020204020204" pitchFamily="34" charset="-122"/>
              </a:defRPr>
            </a:lvl1pPr>
            <a:lvl2pPr>
              <a:defRPr sz="1800">
                <a:solidFill>
                  <a:schemeClr val="tx1"/>
                </a:solidFill>
                <a:latin typeface="+mn-lt"/>
                <a:ea typeface="微软雅黑" panose="020B0503020204020204" pitchFamily="34" charset="-122"/>
              </a:defRPr>
            </a:lvl2pPr>
            <a:lvl3pPr>
              <a:defRPr sz="1800">
                <a:solidFill>
                  <a:schemeClr val="tx1"/>
                </a:solidFill>
                <a:latin typeface="+mn-lt"/>
                <a:ea typeface="微软雅黑" panose="020B0503020204020204" pitchFamily="34" charset="-122"/>
              </a:defRPr>
            </a:lvl3pPr>
            <a:lvl4pPr>
              <a:defRPr sz="1800">
                <a:solidFill>
                  <a:schemeClr val="tx1"/>
                </a:solidFill>
                <a:latin typeface="+mn-lt"/>
                <a:ea typeface="微软雅黑" panose="020B0503020204020204" pitchFamily="34" charset="-122"/>
              </a:defRPr>
            </a:lvl4pPr>
            <a:lvl5pPr>
              <a:defRPr sz="1800">
                <a:solidFill>
                  <a:schemeClr val="tx1"/>
                </a:solidFill>
                <a:latin typeface="+mn-lt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u="none">
                <a:solidFill>
                  <a:schemeClr val="tx1"/>
                </a:solidFill>
                <a:latin typeface="+mn-lt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u="none">
                <a:solidFill>
                  <a:schemeClr val="tx1"/>
                </a:solidFill>
                <a:latin typeface="+mn-lt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u="none"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F3D075F6-D333-4091-9381-A284A047686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03A2D-8693-48C1-B7E7-E3B28BDB384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874838"/>
            <a:ext cx="53848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874838"/>
            <a:ext cx="53848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741D4-9259-4172-83C6-37DAF4C4532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E3326-2628-4263-88BE-4D8A4049C49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EAB0D-4042-4017-B25A-435F3EEE74B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A1454-3FDC-423A-8E73-1F18A594B33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8BC97-6B35-4740-ABA2-B8EF4EAD55B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6EB0D-7530-4879-A1A2-91EB573D339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572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endParaRPr lang="zh-CN" altLang="zh-CN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8748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BFE055C-634D-42D8-8EEE-45C598A33DC9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package" Target="../embeddings/Microsoft_Visio_Drawing.vsdx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1812431"/>
            <a:ext cx="12192000" cy="1692770"/>
          </a:xfrm>
          <a:solidFill>
            <a:srgbClr val="003399"/>
          </a:solidFill>
        </p:spPr>
        <p:txBody>
          <a:bodyPr/>
          <a:lstStyle/>
          <a:p>
            <a:pPr algn="ctr" eaLnBrk="1" hangingPunct="1"/>
            <a:r>
              <a:rPr lang="zh-CN" altLang="en-US" sz="40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用于暗物质粒子探测的多通道 </a:t>
            </a:r>
            <a:r>
              <a:rPr lang="en-US" altLang="zh-CN" sz="40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 </a:t>
            </a:r>
            <a:r>
              <a:rPr lang="zh-CN" altLang="en-US" sz="40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位 </a:t>
            </a:r>
            <a:r>
              <a:rPr lang="en-US" altLang="zh-CN" sz="40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3MS/s </a:t>
            </a:r>
            <a:r>
              <a:rPr lang="zh-CN" altLang="en-US" sz="40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混合型</a:t>
            </a:r>
            <a:r>
              <a:rPr lang="en-US" altLang="zh-CN" sz="40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ADC </a:t>
            </a:r>
            <a:r>
              <a:rPr lang="zh-CN" altLang="en-US" sz="40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芯片研制进展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8EBB70E3-5277-CB82-6E79-5BCC149242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6200" y="915253"/>
            <a:ext cx="1219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400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第五届全国辐射探测微电子学术交流会，西安</a:t>
            </a:r>
            <a:endParaRPr lang="en-US" altLang="zh-CN" sz="2400" b="1" u="none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400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(NME’2025)</a:t>
            </a:r>
          </a:p>
        </p:txBody>
      </p:sp>
      <p:sp>
        <p:nvSpPr>
          <p:cNvPr id="3" name="矩形 4">
            <a:extLst>
              <a:ext uri="{FF2B5EF4-FFF2-40B4-BE49-F238E27FC236}">
                <a16:creationId xmlns:a16="http://schemas.microsoft.com/office/drawing/2014/main" id="{848C4CE6-D542-57D8-51A9-92222C1EE6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40152"/>
            <a:ext cx="12192000" cy="2346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400" b="1" u="none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喻春杨</a:t>
            </a:r>
            <a:r>
              <a:rPr lang="zh-CN" altLang="en-US" sz="2400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、杨博源、程静思、董红娇、任政宇、高 武</a:t>
            </a:r>
            <a:r>
              <a:rPr lang="en-US" altLang="zh-CN" sz="2400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*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75000"/>
              <a:buFont typeface="Monotype Sorts" pitchFamily="2" charset="2"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*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通信作者：</a:t>
            </a:r>
            <a:r>
              <a:rPr kumimoji="0" lang="de-DE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gaowu@nwpu.edu.cn</a:t>
            </a: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zh-CN" sz="2000" b="1" u="none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000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西北工业大学</a:t>
            </a:r>
            <a:endParaRPr lang="en-US" altLang="zh-CN" sz="2000" b="1" u="none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000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2025</a:t>
            </a:r>
            <a:r>
              <a:rPr lang="zh-CN" altLang="en-US" sz="2000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000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2000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000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17</a:t>
            </a:r>
            <a:r>
              <a:rPr lang="zh-CN" altLang="en-US" sz="2000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en-US" altLang="zh-CN" sz="2000" b="1" u="none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603" name="灯片编号占位符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57530" indent="-21463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D0B1246-C9BB-4F2E-AD51-1B45BF203D1B}" type="slidenum">
              <a:rPr lang="en-US" altLang="zh-CN" sz="1050">
                <a:solidFill>
                  <a:srgbClr val="003399"/>
                </a:solidFill>
              </a:rPr>
              <a:t>10</a:t>
            </a:fld>
            <a:endParaRPr lang="en-US" altLang="zh-CN" sz="1050">
              <a:solidFill>
                <a:srgbClr val="003399"/>
              </a:solidFill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-1137" y="2228850"/>
            <a:ext cx="12192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buSzPct val="70000"/>
              <a:buFont typeface="Wingdings" panose="05000000000000000000" pitchFamily="2" charset="2"/>
              <a:buNone/>
            </a:pPr>
            <a:r>
              <a:rPr kumimoji="0" lang="zh-CN" altLang="en-US" sz="4800" u="none" kern="0" dirty="0">
                <a:solidFill>
                  <a:srgbClr val="99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感谢各位老师和同学！</a:t>
            </a:r>
            <a:endParaRPr kumimoji="0" lang="en-US" altLang="zh-CN" sz="4800" u="none" kern="0" dirty="0">
              <a:solidFill>
                <a:srgbClr val="99000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pPr eaLnBrk="1" hangingPunct="1">
              <a:buSzPct val="70000"/>
              <a:buFont typeface="Wingdings" panose="05000000000000000000" pitchFamily="2" charset="2"/>
              <a:buNone/>
            </a:pPr>
            <a:r>
              <a:rPr kumimoji="0" lang="en-US" altLang="zh-CN" sz="4400" b="1" u="none" kern="0" dirty="0">
                <a:solidFill>
                  <a:srgbClr val="990000"/>
                </a:solidFill>
                <a:ea typeface="华文隶书" panose="02010800040101010101" pitchFamily="2" charset="-122"/>
              </a:rPr>
              <a:t>Q &amp; A</a:t>
            </a:r>
            <a:r>
              <a:rPr kumimoji="0" lang="zh-CN" altLang="en-US" sz="4400" b="1" u="none" kern="0" dirty="0">
                <a:solidFill>
                  <a:srgbClr val="990000"/>
                </a:solidFill>
                <a:ea typeface="华文隶书" panose="02010800040101010101" pitchFamily="2" charset="-122"/>
              </a:rPr>
              <a:t> 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研究背景及需求分析</a:t>
            </a:r>
            <a:endParaRPr lang="zh-CN" altLang="en-US" b="1" dirty="0">
              <a:solidFill>
                <a:schemeClr val="tx1"/>
              </a:solidFill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12291" name="内容占位符 1"/>
          <p:cNvSpPr>
            <a:spLocks noGrp="1" noChangeArrowheads="1"/>
          </p:cNvSpPr>
          <p:nvPr>
            <p:ph idx="1"/>
          </p:nvPr>
        </p:nvSpPr>
        <p:spPr>
          <a:xfrm>
            <a:off x="641808" y="968342"/>
            <a:ext cx="10711992" cy="5753133"/>
          </a:xfrm>
        </p:spPr>
        <p:txBody>
          <a:bodyPr/>
          <a:lstStyle/>
          <a:p>
            <a:pPr>
              <a:buFont typeface="Wingdings" panose="05000000000000000000" pitchFamily="2" charset="2"/>
              <a:buChar char="p"/>
            </a:pPr>
            <a:r>
              <a:rPr lang="zh-CN" altLang="en-US" b="1" dirty="0">
                <a:latin typeface="微软雅黑" panose="020B0503020204020204" pitchFamily="34" charset="-122"/>
              </a:rPr>
              <a:t>用于暗物质探测卫星电荷测量</a:t>
            </a:r>
            <a:r>
              <a:rPr lang="en-US" altLang="zh-CN" b="1" dirty="0">
                <a:latin typeface="微软雅黑" panose="020B0503020204020204" pitchFamily="34" charset="-122"/>
              </a:rPr>
              <a:t>ADC</a:t>
            </a:r>
            <a:r>
              <a:rPr lang="zh-CN" altLang="en-US" b="1" dirty="0">
                <a:latin typeface="微软雅黑" panose="020B0503020204020204" pitchFamily="34" charset="-122"/>
              </a:rPr>
              <a:t>的需求分析</a:t>
            </a:r>
            <a:endParaRPr lang="en-US" altLang="zh-CN" b="1" dirty="0">
              <a:latin typeface="微软雅黑" panose="020B0503020204020204" pitchFamily="34" charset="-122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sz="2000" b="1" dirty="0">
                <a:latin typeface="微软雅黑" panose="020B0503020204020204" pitchFamily="34" charset="-122"/>
              </a:rPr>
              <a:t>大规模探测器阵列 </a:t>
            </a:r>
            <a:r>
              <a:rPr lang="en-US" altLang="zh-CN" sz="2000" b="1" dirty="0">
                <a:latin typeface="微软雅黑" panose="020B0503020204020204" pitchFamily="34" charset="-122"/>
                <a:sym typeface="Wingdings" panose="05000000000000000000" pitchFamily="2" charset="2"/>
              </a:rPr>
              <a:t> </a:t>
            </a:r>
            <a:r>
              <a:rPr lang="zh-CN" altLang="en-US" sz="2000" b="1" dirty="0">
                <a:latin typeface="微软雅黑" panose="020B0503020204020204" pitchFamily="34" charset="-122"/>
                <a:sym typeface="Wingdings" panose="05000000000000000000" pitchFamily="2" charset="2"/>
              </a:rPr>
              <a:t>抗辐射多通道</a:t>
            </a:r>
            <a:r>
              <a:rPr lang="en-US" altLang="zh-CN" sz="2000" b="1" dirty="0">
                <a:latin typeface="微软雅黑" panose="020B0503020204020204" pitchFamily="34" charset="-122"/>
                <a:sym typeface="Wingdings" panose="05000000000000000000" pitchFamily="2" charset="2"/>
              </a:rPr>
              <a:t>ADC</a:t>
            </a:r>
            <a:endParaRPr lang="en-US" altLang="zh-CN" sz="2000" b="1" dirty="0">
              <a:latin typeface="微软雅黑" panose="020B0503020204020204" pitchFamily="34" charset="-122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sz="2000" b="1" dirty="0">
                <a:latin typeface="微软雅黑" panose="020B0503020204020204" pitchFamily="34" charset="-122"/>
              </a:rPr>
              <a:t>高时间、空间、能量分辨率 </a:t>
            </a:r>
            <a:r>
              <a:rPr lang="en-US" altLang="zh-CN" sz="2000" b="1" dirty="0">
                <a:latin typeface="微软雅黑" panose="020B0503020204020204" pitchFamily="34" charset="-122"/>
                <a:sym typeface="Wingdings" panose="05000000000000000000" pitchFamily="2" charset="2"/>
              </a:rPr>
              <a:t> </a:t>
            </a:r>
            <a:r>
              <a:rPr lang="zh-CN" altLang="en-US" sz="2000" b="1" dirty="0">
                <a:latin typeface="微软雅黑" panose="020B0503020204020204" pitchFamily="34" charset="-122"/>
                <a:sym typeface="Wingdings" panose="05000000000000000000" pitchFamily="2" charset="2"/>
              </a:rPr>
              <a:t>高分辨率</a:t>
            </a:r>
            <a:r>
              <a:rPr lang="en-US" altLang="zh-CN" sz="2000" b="1" dirty="0">
                <a:latin typeface="微软雅黑" panose="020B0503020204020204" pitchFamily="34" charset="-122"/>
                <a:sym typeface="Wingdings" panose="05000000000000000000" pitchFamily="2" charset="2"/>
              </a:rPr>
              <a:t>ADC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sz="2000" b="1" dirty="0">
                <a:latin typeface="微软雅黑" panose="020B0503020204020204" pitchFamily="34" charset="-122"/>
              </a:rPr>
              <a:t>高动态范围</a:t>
            </a:r>
            <a:r>
              <a:rPr lang="en-US" altLang="zh-CN" sz="2000" b="1" dirty="0">
                <a:latin typeface="微软雅黑" panose="020B0503020204020204" pitchFamily="34" charset="-122"/>
                <a:sym typeface="Wingdings" panose="05000000000000000000" pitchFamily="2" charset="2"/>
              </a:rPr>
              <a:t>  </a:t>
            </a:r>
            <a:r>
              <a:rPr lang="zh-CN" altLang="en-US" sz="2000" b="1" dirty="0">
                <a:latin typeface="微软雅黑" panose="020B0503020204020204" pitchFamily="34" charset="-122"/>
                <a:sym typeface="Wingdings" panose="05000000000000000000" pitchFamily="2" charset="2"/>
              </a:rPr>
              <a:t>高有效位数</a:t>
            </a:r>
            <a:endParaRPr lang="en-US" altLang="zh-CN" sz="2000" b="1" dirty="0">
              <a:latin typeface="微软雅黑" panose="020B0503020204020204" pitchFamily="34" charset="-122"/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时域信号稀疏 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 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事件驱动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ADC</a:t>
            </a:r>
            <a:endParaRPr lang="en-US" altLang="zh-CN" sz="2000" b="1" dirty="0">
              <a:latin typeface="微软雅黑" panose="020B0503020204020204" pitchFamily="34" charset="-122"/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en-US" altLang="zh-CN" sz="2000" b="1" dirty="0">
              <a:latin typeface="微软雅黑" panose="020B0503020204020204" pitchFamily="34" charset="-122"/>
            </a:endParaRPr>
          </a:p>
          <a:p>
            <a:pPr>
              <a:buNone/>
            </a:pPr>
            <a:endParaRPr lang="zh-CN" altLang="en-US" sz="2000" b="1" dirty="0">
              <a:solidFill>
                <a:schemeClr val="tx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2292" name="灯片编号占位符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175F85A-6D9B-4450-8D14-130EA3ADD250}" type="slidenum">
              <a:rPr lang="en-US" altLang="zh-CN" sz="1400" b="1">
                <a:latin typeface="+mn-lt"/>
                <a:ea typeface="微软雅黑" panose="020B0503020204020204" pitchFamily="34" charset="-122"/>
              </a:rPr>
              <a:t>2</a:t>
            </a:fld>
            <a:endParaRPr lang="en-US" altLang="zh-CN" sz="1400" b="1"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2702462"/>
              </p:ext>
            </p:extLst>
          </p:nvPr>
        </p:nvGraphicFramePr>
        <p:xfrm>
          <a:off x="7098484" y="3429000"/>
          <a:ext cx="4495800" cy="2743200"/>
        </p:xfrm>
        <a:graphic>
          <a:graphicData uri="http://schemas.openxmlformats.org/drawingml/2006/table">
            <a:tbl>
              <a:tblPr firstRow="1" bandRow="1"/>
              <a:tblGrid>
                <a:gridCol w="2192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3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74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参数</a:t>
                      </a:r>
                    </a:p>
                  </a:txBody>
                  <a:tcPr marL="91448" marR="91448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2D2D8A"/>
                      </a:solidFill>
                    </a:lnT>
                    <a:lnB w="12700" cmpd="sng">
                      <a:solidFill>
                        <a:srgbClr val="2D2D8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设计指标</a:t>
                      </a:r>
                    </a:p>
                  </a:txBody>
                  <a:tcPr marL="91448" marR="91448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2D2D8A"/>
                      </a:solidFill>
                    </a:lnT>
                    <a:lnB w="12700" cmpd="sng">
                      <a:solidFill>
                        <a:srgbClr val="2D2D8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4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供电</a:t>
                      </a:r>
                    </a:p>
                  </a:txBody>
                  <a:tcPr marL="91448" marR="91448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2D2D8A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3.3 V /</a:t>
                      </a:r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1.8</a:t>
                      </a:r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V</a:t>
                      </a:r>
                      <a:endParaRPr lang="zh-CN" altLang="en-US" sz="1400" b="1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1448" marR="91448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2D2D8A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4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通道数</a:t>
                      </a:r>
                    </a:p>
                  </a:txBody>
                  <a:tcPr marL="91448" marR="914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16</a:t>
                      </a:r>
                      <a:endParaRPr lang="zh-CN" altLang="en-US" sz="1400" b="1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1448" marR="914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74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输入电压范围</a:t>
                      </a:r>
                    </a:p>
                  </a:txBody>
                  <a:tcPr marL="91448" marR="914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0.5</a:t>
                      </a:r>
                      <a:r>
                        <a:rPr lang="en-US" altLang="zh-CN" sz="1400" b="1" kern="12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 V ~ 2.5 V</a:t>
                      </a:r>
                      <a:endParaRPr lang="zh-CN" altLang="en-US" sz="1400" b="1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1448" marR="914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74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分辨率</a:t>
                      </a:r>
                      <a:endParaRPr lang="en-US" altLang="zh-CN" sz="1400" b="1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1448" marR="914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14 bit</a:t>
                      </a:r>
                      <a:endParaRPr lang="zh-CN" altLang="en-US" sz="1400" b="1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1448" marR="914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74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有效位</a:t>
                      </a:r>
                    </a:p>
                  </a:txBody>
                  <a:tcPr marL="91448" marR="914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12 bit</a:t>
                      </a:r>
                      <a:endParaRPr lang="zh-CN" altLang="en-US" sz="1400" b="1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1448" marR="914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74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采样率</a:t>
                      </a:r>
                    </a:p>
                  </a:txBody>
                  <a:tcPr marL="91448" marR="914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 MSPS/channel</a:t>
                      </a:r>
                      <a:endParaRPr lang="zh-CN" altLang="en-US" sz="1400" b="1" kern="1200" baseline="300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1448" marR="914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74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输入时钟频率</a:t>
                      </a:r>
                    </a:p>
                  </a:txBody>
                  <a:tcPr marL="91448" marR="914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en-US" altLang="zh-CN" sz="1400" b="1" kern="12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100 MHz</a:t>
                      </a:r>
                      <a:endParaRPr lang="zh-CN" altLang="en-US" sz="1400" b="1" kern="1200" baseline="300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1448" marR="914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74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en-US" altLang="zh-CN" sz="1400" b="1" kern="12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DNL</a:t>
                      </a:r>
                      <a:endParaRPr lang="zh-CN" altLang="en-US" sz="1400" b="1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1448" marR="914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2D2D8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 &lt; 1 LSB</a:t>
                      </a:r>
                      <a:endParaRPr lang="en-US" altLang="zh-CN" sz="1400" b="1" kern="1200" baseline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1448" marR="914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2D2D8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917701" y="8821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3" name="椭圆 1"/>
          <p:cNvSpPr>
            <a:spLocks noChangeArrowheads="1"/>
          </p:cNvSpPr>
          <p:nvPr/>
        </p:nvSpPr>
        <p:spPr bwMode="auto">
          <a:xfrm>
            <a:off x="76200" y="133350"/>
            <a:ext cx="533400" cy="495300"/>
          </a:xfrm>
          <a:prstGeom prst="ellipse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CN" sz="3600" u="none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endParaRPr kumimoji="0" lang="zh-CN" altLang="en-US" sz="3600" u="none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A726DBE0-CA36-88A5-5A2F-D5A8D3AC3D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532171"/>
            <a:ext cx="5312595" cy="2232058"/>
          </a:xfrm>
          <a:prstGeom prst="rect">
            <a:avLst/>
          </a:prstGeom>
        </p:spPr>
      </p:pic>
      <p:sp>
        <p:nvSpPr>
          <p:cNvPr id="7" name="箭头: 右 6">
            <a:extLst>
              <a:ext uri="{FF2B5EF4-FFF2-40B4-BE49-F238E27FC236}">
                <a16:creationId xmlns:a16="http://schemas.microsoft.com/office/drawing/2014/main" id="{83F629BA-D7C9-E079-0C08-A7DF1339996D}"/>
              </a:ext>
            </a:extLst>
          </p:cNvPr>
          <p:cNvSpPr/>
          <p:nvPr/>
        </p:nvSpPr>
        <p:spPr bwMode="auto">
          <a:xfrm>
            <a:off x="6400800" y="4114800"/>
            <a:ext cx="457200" cy="5334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3A39D0-B6B2-C240-48AA-12CF1809C9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1">
            <a:extLst>
              <a:ext uri="{FF2B5EF4-FFF2-40B4-BE49-F238E27FC236}">
                <a16:creationId xmlns:a16="http://schemas.microsoft.com/office/drawing/2014/main" id="{85A644EB-22FD-4169-3ED0-5B15A65B27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10972800" cy="534988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lang="zh-CN" altLang="en-US" b="1" dirty="0"/>
              <a:t>国内外研究现状</a:t>
            </a:r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47964817-4E50-0833-A131-04C780F103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CN" altLang="en-US" sz="2000">
              <a:latin typeface="Times New Roman" panose="02020603050405020304" pitchFamily="18" charset="0"/>
            </a:endParaRPr>
          </a:p>
        </p:txBody>
      </p:sp>
      <p:sp>
        <p:nvSpPr>
          <p:cNvPr id="24581" name="Rectangle 6">
            <a:extLst>
              <a:ext uri="{FF2B5EF4-FFF2-40B4-BE49-F238E27FC236}">
                <a16:creationId xmlns:a16="http://schemas.microsoft.com/office/drawing/2014/main" id="{42ABA56A-7A9B-5E5A-D677-93E1FAEEE4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CN" altLang="en-US" sz="2000">
              <a:latin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CAEAAF0-EEEE-9DC5-2037-FC9BC1AA86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8F9389E-06CB-4655-8A1E-BAC3E19EA306}" type="slidenum">
              <a:rPr lang="en-US" altLang="zh-CN" sz="1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: 圆角 25">
            <a:extLst>
              <a:ext uri="{FF2B5EF4-FFF2-40B4-BE49-F238E27FC236}">
                <a16:creationId xmlns:a16="http://schemas.microsoft.com/office/drawing/2014/main" id="{B40753A5-E7D6-2ED5-308F-34FFF3FC2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599" y="1654318"/>
            <a:ext cx="2870953" cy="1218283"/>
          </a:xfrm>
          <a:prstGeom prst="roundRect">
            <a:avLst>
              <a:gd name="adj" fmla="val 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CN" altLang="en-US" sz="1400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韩国汉阳大学：</a:t>
            </a:r>
            <a:r>
              <a:rPr kumimoji="0" lang="zh-CN" altLang="en-US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基于</a:t>
            </a:r>
            <a:r>
              <a:rPr kumimoji="0" lang="en-US" altLang="zh-CN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90nm</a:t>
            </a:r>
            <a:r>
              <a:rPr kumimoji="0" lang="zh-CN" altLang="en-US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0" lang="en-US" altLang="zh-CN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CMOS</a:t>
            </a:r>
            <a:r>
              <a:rPr kumimoji="0" lang="zh-CN" altLang="en-US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工艺设计了</a:t>
            </a:r>
            <a:r>
              <a:rPr kumimoji="0" lang="en-US" altLang="zh-CN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 SAR/TDC (6+6)</a:t>
            </a:r>
            <a:r>
              <a:rPr kumimoji="0" lang="zh-CN" altLang="en-US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kumimoji="0" lang="en-US" altLang="zh-CN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kumimoji="0" lang="zh-CN" altLang="en-US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位</a:t>
            </a:r>
            <a:r>
              <a:rPr kumimoji="0" lang="en-US" altLang="zh-CN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300ksp</a:t>
            </a:r>
            <a:r>
              <a:rPr kumimoji="0" lang="zh-CN" altLang="en-US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的混合型</a:t>
            </a:r>
            <a:r>
              <a:rPr kumimoji="0" lang="en-US" altLang="zh-CN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ADC,</a:t>
            </a:r>
            <a:r>
              <a:rPr kumimoji="0" lang="zh-CN" altLang="en-US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功耗低至</a:t>
            </a:r>
            <a:r>
              <a:rPr kumimoji="0" lang="en-US" altLang="zh-CN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56uW</a:t>
            </a:r>
            <a:r>
              <a:rPr kumimoji="0" lang="zh-CN" altLang="en-US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kumimoji="0" lang="en-US" altLang="zh-CN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0" lang="en-US" altLang="zh-CN" sz="1400" u="none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FoM</a:t>
            </a:r>
            <a:r>
              <a:rPr kumimoji="0" lang="zh-CN" altLang="en-US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值为</a:t>
            </a:r>
            <a:r>
              <a:rPr kumimoji="0" lang="en-US" altLang="zh-CN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36.9fJ/conv</a:t>
            </a:r>
            <a:endParaRPr kumimoji="0" lang="zh-CN" altLang="en-US" sz="1400" u="none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: 圆角 25">
            <a:extLst>
              <a:ext uri="{FF2B5EF4-FFF2-40B4-BE49-F238E27FC236}">
                <a16:creationId xmlns:a16="http://schemas.microsoft.com/office/drawing/2014/main" id="{9B0BAF63-0116-DED4-3A43-3BA18E491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1956" y="1571053"/>
            <a:ext cx="3004077" cy="130154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kumimoji="0" lang="zh-CN" altLang="en-US" sz="1400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中国天津大学：</a:t>
            </a:r>
            <a:r>
              <a:rPr kumimoji="0" lang="zh-CN" altLang="en-US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基于</a:t>
            </a:r>
            <a:r>
              <a:rPr kumimoji="0" lang="en-US" altLang="zh-CN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65nm</a:t>
            </a:r>
            <a:r>
              <a:rPr kumimoji="0" lang="zh-CN" altLang="en-US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0" lang="en-US" altLang="zh-CN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CMOS</a:t>
            </a:r>
            <a:r>
              <a:rPr kumimoji="0" lang="zh-CN" altLang="en-US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工艺设计了</a:t>
            </a:r>
            <a:r>
              <a:rPr kumimoji="0" lang="en-US" altLang="zh-CN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 SAR/</a:t>
            </a:r>
            <a:r>
              <a:rPr kumimoji="0" lang="zh-CN" altLang="en-US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两级</a:t>
            </a:r>
            <a:r>
              <a:rPr kumimoji="0" lang="en-US" altLang="zh-CN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TDC (7+3+3)</a:t>
            </a:r>
            <a:r>
              <a:rPr kumimoji="0" lang="zh-CN" altLang="en-US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kumimoji="0" lang="en-US" altLang="zh-CN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r>
              <a:rPr kumimoji="0" lang="zh-CN" altLang="en-US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位</a:t>
            </a:r>
            <a:r>
              <a:rPr kumimoji="0" lang="en-US" altLang="zh-CN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200Msps</a:t>
            </a:r>
            <a:r>
              <a:rPr kumimoji="0" lang="zh-CN" altLang="en-US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的混合型</a:t>
            </a:r>
            <a:r>
              <a:rPr kumimoji="0" lang="en-US" altLang="zh-CN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ADC,</a:t>
            </a:r>
            <a:r>
              <a:rPr kumimoji="0" lang="zh-CN" altLang="en-US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功耗低至</a:t>
            </a:r>
            <a:r>
              <a:rPr kumimoji="0" lang="en-US" altLang="zh-CN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82uW</a:t>
            </a:r>
            <a:r>
              <a:rPr kumimoji="0" lang="zh-CN" altLang="en-US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kumimoji="0" lang="en-US" altLang="zh-CN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0" lang="en-US" altLang="zh-CN" sz="1400" u="none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FoM</a:t>
            </a:r>
            <a:r>
              <a:rPr kumimoji="0" lang="zh-CN" altLang="en-US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值为</a:t>
            </a:r>
            <a:r>
              <a:rPr kumimoji="0" lang="en-US" altLang="zh-CN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1.3fJ/conv</a:t>
            </a:r>
            <a:endParaRPr kumimoji="0" lang="zh-CN" altLang="en-US" sz="1400" u="none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None/>
            </a:pPr>
            <a:endParaRPr kumimoji="0" lang="en-US" altLang="zh-CN" sz="1400" b="1" u="none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1" name="直接箭头连接符 21">
            <a:extLst>
              <a:ext uri="{FF2B5EF4-FFF2-40B4-BE49-F238E27FC236}">
                <a16:creationId xmlns:a16="http://schemas.microsoft.com/office/drawing/2014/main" id="{7664F910-4121-8244-1EC4-14603A27C971}"/>
              </a:ext>
            </a:extLst>
          </p:cNvPr>
          <p:cNvCxnSpPr>
            <a:cxnSpLocks/>
          </p:cNvCxnSpPr>
          <p:nvPr/>
        </p:nvCxnSpPr>
        <p:spPr bwMode="auto">
          <a:xfrm flipV="1">
            <a:off x="2133600" y="2864845"/>
            <a:ext cx="0" cy="45413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箭头: 燕尾形 11">
            <a:extLst>
              <a:ext uri="{FF2B5EF4-FFF2-40B4-BE49-F238E27FC236}">
                <a16:creationId xmlns:a16="http://schemas.microsoft.com/office/drawing/2014/main" id="{B9A2F362-7321-4566-A87A-6EC4E1F52ACF}"/>
              </a:ext>
            </a:extLst>
          </p:cNvPr>
          <p:cNvSpPr/>
          <p:nvPr/>
        </p:nvSpPr>
        <p:spPr bwMode="auto">
          <a:xfrm>
            <a:off x="838200" y="3016785"/>
            <a:ext cx="10668000" cy="872587"/>
          </a:xfrm>
          <a:prstGeom prst="notchedRightArrow">
            <a:avLst/>
          </a:prstGeom>
          <a:solidFill>
            <a:srgbClr val="333399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6" name="矩形: 圆角 32">
            <a:extLst>
              <a:ext uri="{FF2B5EF4-FFF2-40B4-BE49-F238E27FC236}">
                <a16:creationId xmlns:a16="http://schemas.microsoft.com/office/drawing/2014/main" id="{B91612D2-829C-DA61-D5C0-390BB89008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3274560"/>
            <a:ext cx="762000" cy="334963"/>
          </a:xfrm>
          <a:prstGeom prst="roundRect">
            <a:avLst>
              <a:gd name="adj" fmla="val 16667"/>
            </a:avLst>
          </a:prstGeom>
          <a:solidFill>
            <a:srgbClr val="333399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CN" sz="1800" b="1" u="none" dirty="0">
                <a:solidFill>
                  <a:schemeClr val="bg1"/>
                </a:solidFill>
              </a:rPr>
              <a:t>2016</a:t>
            </a:r>
            <a:endParaRPr kumimoji="0" lang="zh-CN" altLang="en-US" sz="1800" b="1" u="none" dirty="0">
              <a:solidFill>
                <a:schemeClr val="bg1"/>
              </a:solidFill>
            </a:endParaRPr>
          </a:p>
        </p:txBody>
      </p:sp>
      <p:sp>
        <p:nvSpPr>
          <p:cNvPr id="17" name="矩形: 圆角 32">
            <a:extLst>
              <a:ext uri="{FF2B5EF4-FFF2-40B4-BE49-F238E27FC236}">
                <a16:creationId xmlns:a16="http://schemas.microsoft.com/office/drawing/2014/main" id="{82317BC5-0A65-7FE3-834F-44EF62C45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6641" y="3274560"/>
            <a:ext cx="762000" cy="334963"/>
          </a:xfrm>
          <a:prstGeom prst="roundRect">
            <a:avLst>
              <a:gd name="adj" fmla="val 16667"/>
            </a:avLst>
          </a:prstGeom>
          <a:solidFill>
            <a:srgbClr val="333399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CN" sz="1800" b="1" u="none" dirty="0">
                <a:solidFill>
                  <a:schemeClr val="bg1"/>
                </a:solidFill>
              </a:rPr>
              <a:t>2017</a:t>
            </a:r>
            <a:endParaRPr kumimoji="0" lang="zh-CN" altLang="en-US" sz="1800" b="1" u="none" dirty="0">
              <a:solidFill>
                <a:schemeClr val="bg1"/>
              </a:solidFill>
            </a:endParaRPr>
          </a:p>
        </p:txBody>
      </p:sp>
      <p:cxnSp>
        <p:nvCxnSpPr>
          <p:cNvPr id="25" name="直接箭头连接符 21">
            <a:extLst>
              <a:ext uri="{FF2B5EF4-FFF2-40B4-BE49-F238E27FC236}">
                <a16:creationId xmlns:a16="http://schemas.microsoft.com/office/drawing/2014/main" id="{11F8F837-BEE0-E57A-529C-4D9F8D13440F}"/>
              </a:ext>
            </a:extLst>
          </p:cNvPr>
          <p:cNvCxnSpPr>
            <a:cxnSpLocks/>
          </p:cNvCxnSpPr>
          <p:nvPr/>
        </p:nvCxnSpPr>
        <p:spPr bwMode="auto">
          <a:xfrm flipV="1">
            <a:off x="6121400" y="2862331"/>
            <a:ext cx="0" cy="42020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矩形: 圆角 32">
            <a:extLst>
              <a:ext uri="{FF2B5EF4-FFF2-40B4-BE49-F238E27FC236}">
                <a16:creationId xmlns:a16="http://schemas.microsoft.com/office/drawing/2014/main" id="{9A919D75-89D2-9014-A536-42D01187A9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7123" y="3274560"/>
            <a:ext cx="762000" cy="334963"/>
          </a:xfrm>
          <a:prstGeom prst="roundRect">
            <a:avLst>
              <a:gd name="adj" fmla="val 16667"/>
            </a:avLst>
          </a:prstGeom>
          <a:solidFill>
            <a:srgbClr val="333399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CN" sz="1800" b="1" u="none" dirty="0">
                <a:solidFill>
                  <a:schemeClr val="bg1"/>
                </a:solidFill>
              </a:rPr>
              <a:t>2020</a:t>
            </a:r>
            <a:endParaRPr kumimoji="0" lang="zh-CN" altLang="en-US" sz="1800" b="1" u="none" dirty="0">
              <a:solidFill>
                <a:schemeClr val="bg1"/>
              </a:solidFill>
            </a:endParaRPr>
          </a:p>
        </p:txBody>
      </p:sp>
      <p:sp>
        <p:nvSpPr>
          <p:cNvPr id="31" name="矩形: 圆角 32">
            <a:extLst>
              <a:ext uri="{FF2B5EF4-FFF2-40B4-BE49-F238E27FC236}">
                <a16:creationId xmlns:a16="http://schemas.microsoft.com/office/drawing/2014/main" id="{3C413F04-26F0-46B6-60DC-BCFAF1307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6882" y="3274560"/>
            <a:ext cx="762000" cy="334963"/>
          </a:xfrm>
          <a:prstGeom prst="roundRect">
            <a:avLst>
              <a:gd name="adj" fmla="val 16667"/>
            </a:avLst>
          </a:prstGeom>
          <a:solidFill>
            <a:srgbClr val="333399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CN" sz="1800" b="1" u="none" dirty="0">
                <a:solidFill>
                  <a:schemeClr val="bg1"/>
                </a:solidFill>
              </a:rPr>
              <a:t>2019</a:t>
            </a:r>
            <a:endParaRPr kumimoji="0" lang="zh-CN" altLang="en-US" sz="1800" b="1" u="none" dirty="0">
              <a:solidFill>
                <a:schemeClr val="bg1"/>
              </a:solidFill>
            </a:endParaRPr>
          </a:p>
        </p:txBody>
      </p:sp>
      <p:sp>
        <p:nvSpPr>
          <p:cNvPr id="32" name="矩形: 圆角 32">
            <a:extLst>
              <a:ext uri="{FF2B5EF4-FFF2-40B4-BE49-F238E27FC236}">
                <a16:creationId xmlns:a16="http://schemas.microsoft.com/office/drawing/2014/main" id="{68C4829A-BA64-A626-7132-B2A383AA54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17366" y="3274560"/>
            <a:ext cx="762000" cy="334963"/>
          </a:xfrm>
          <a:prstGeom prst="roundRect">
            <a:avLst>
              <a:gd name="adj" fmla="val 16667"/>
            </a:avLst>
          </a:prstGeom>
          <a:solidFill>
            <a:srgbClr val="333399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CN" sz="1800" b="1" u="none" dirty="0">
                <a:solidFill>
                  <a:schemeClr val="bg1"/>
                </a:solidFill>
              </a:rPr>
              <a:t>2023</a:t>
            </a:r>
            <a:endParaRPr kumimoji="0" lang="zh-CN" altLang="en-US" sz="1800" b="1" u="none" dirty="0">
              <a:solidFill>
                <a:schemeClr val="bg1"/>
              </a:solidFill>
            </a:endParaRPr>
          </a:p>
        </p:txBody>
      </p:sp>
      <p:sp>
        <p:nvSpPr>
          <p:cNvPr id="37" name="矩形: 圆角 25">
            <a:extLst>
              <a:ext uri="{FF2B5EF4-FFF2-40B4-BE49-F238E27FC236}">
                <a16:creationId xmlns:a16="http://schemas.microsoft.com/office/drawing/2014/main" id="{59F2F316-1A02-92C6-60F9-392E10AA9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00" y="1603387"/>
            <a:ext cx="2422989" cy="1273630"/>
          </a:xfrm>
          <a:prstGeom prst="roundRect">
            <a:avLst>
              <a:gd name="adj" fmla="val 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 eaLnBrk="1" hangingPunct="1">
              <a:buNone/>
              <a:defRPr/>
            </a:pPr>
            <a:r>
              <a:rPr kumimoji="0" lang="zh-CN" altLang="en-US" sz="1400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美国</a:t>
            </a:r>
            <a:r>
              <a:rPr kumimoji="0" lang="en-US" altLang="zh-CN" sz="1400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intel</a:t>
            </a:r>
            <a:r>
              <a:rPr kumimoji="0" lang="zh-CN" altLang="en-US" sz="1400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实验室：</a:t>
            </a:r>
            <a:r>
              <a:rPr kumimoji="0" lang="zh-CN" altLang="en-US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基于</a:t>
            </a:r>
            <a:r>
              <a:rPr kumimoji="0" lang="en-US" altLang="zh-CN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22nm</a:t>
            </a:r>
            <a:r>
              <a:rPr kumimoji="0" lang="zh-CN" altLang="en-US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0" lang="en-US" altLang="zh-CN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CMOS</a:t>
            </a:r>
            <a:r>
              <a:rPr kumimoji="0" lang="zh-CN" altLang="en-US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工艺设计了</a:t>
            </a:r>
            <a:r>
              <a:rPr kumimoji="0" lang="en-US" altLang="zh-CN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 SAR/</a:t>
            </a:r>
            <a:r>
              <a:rPr kumimoji="0" lang="zh-CN" altLang="en-US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两级</a:t>
            </a:r>
            <a:r>
              <a:rPr kumimoji="0" lang="en-US" altLang="zh-CN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TDC (4+3)</a:t>
            </a:r>
            <a:r>
              <a:rPr kumimoji="0" lang="zh-CN" altLang="en-US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kumimoji="0" lang="en-US" altLang="zh-CN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kumimoji="0" lang="zh-CN" altLang="en-US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位</a:t>
            </a:r>
            <a:r>
              <a:rPr kumimoji="0" lang="en-US" altLang="zh-CN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3.8Gsps</a:t>
            </a:r>
            <a:r>
              <a:rPr kumimoji="0" lang="zh-CN" altLang="en-US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的混合型</a:t>
            </a:r>
            <a:r>
              <a:rPr kumimoji="0" lang="en-US" altLang="zh-CN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ADC,</a:t>
            </a:r>
            <a:r>
              <a:rPr kumimoji="0" lang="zh-CN" altLang="en-US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功耗为</a:t>
            </a:r>
            <a:r>
              <a:rPr kumimoji="0" lang="en-US" altLang="zh-CN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3mW</a:t>
            </a:r>
            <a:r>
              <a:rPr kumimoji="0" lang="zh-CN" altLang="en-US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kumimoji="0" lang="en-US" altLang="zh-CN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0" lang="en-US" altLang="zh-CN" sz="1400" u="none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FoM</a:t>
            </a:r>
            <a:r>
              <a:rPr kumimoji="0" lang="zh-CN" altLang="en-US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值为</a:t>
            </a:r>
            <a:r>
              <a:rPr kumimoji="0" lang="en-US" altLang="zh-CN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24.4fJ/conv</a:t>
            </a:r>
            <a:endParaRPr kumimoji="0" lang="zh-CN" altLang="en-US" sz="1400" u="none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5" name="直接箭头连接符 21">
            <a:extLst>
              <a:ext uri="{FF2B5EF4-FFF2-40B4-BE49-F238E27FC236}">
                <a16:creationId xmlns:a16="http://schemas.microsoft.com/office/drawing/2014/main" id="{6E174C79-D091-C9FF-922B-0AA608C70FF3}"/>
              </a:ext>
            </a:extLst>
          </p:cNvPr>
          <p:cNvCxnSpPr>
            <a:cxnSpLocks/>
          </p:cNvCxnSpPr>
          <p:nvPr/>
        </p:nvCxnSpPr>
        <p:spPr bwMode="auto">
          <a:xfrm>
            <a:off x="8466571" y="3671764"/>
            <a:ext cx="0" cy="4427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直接箭头连接符 21">
            <a:extLst>
              <a:ext uri="{FF2B5EF4-FFF2-40B4-BE49-F238E27FC236}">
                <a16:creationId xmlns:a16="http://schemas.microsoft.com/office/drawing/2014/main" id="{8E3547E6-E682-1551-2978-12AAF1560E5B}"/>
              </a:ext>
            </a:extLst>
          </p:cNvPr>
          <p:cNvCxnSpPr>
            <a:cxnSpLocks/>
          </p:cNvCxnSpPr>
          <p:nvPr/>
        </p:nvCxnSpPr>
        <p:spPr bwMode="auto">
          <a:xfrm flipV="1">
            <a:off x="10439400" y="2877017"/>
            <a:ext cx="0" cy="35155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直接箭头连接符 21">
            <a:extLst>
              <a:ext uri="{FF2B5EF4-FFF2-40B4-BE49-F238E27FC236}">
                <a16:creationId xmlns:a16="http://schemas.microsoft.com/office/drawing/2014/main" id="{11275BE3-7E58-D2F3-2A7C-14485ACA2345}"/>
              </a:ext>
            </a:extLst>
          </p:cNvPr>
          <p:cNvCxnSpPr>
            <a:cxnSpLocks/>
          </p:cNvCxnSpPr>
          <p:nvPr/>
        </p:nvCxnSpPr>
        <p:spPr bwMode="auto">
          <a:xfrm>
            <a:off x="4150633" y="3652132"/>
            <a:ext cx="0" cy="462419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C22DB6CE-B65E-EAD8-D636-851EC2E3CEDF}"/>
              </a:ext>
            </a:extLst>
          </p:cNvPr>
          <p:cNvSpPr txBox="1"/>
          <p:nvPr/>
        </p:nvSpPr>
        <p:spPr>
          <a:xfrm>
            <a:off x="685800" y="845070"/>
            <a:ext cx="10668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p"/>
              <a:defRPr/>
            </a:pPr>
            <a:r>
              <a:rPr lang="en-US" altLang="zh-CN" sz="2400" b="1" u="none" dirty="0">
                <a:solidFill>
                  <a:srgbClr val="000000"/>
                </a:solidFill>
                <a:latin typeface="Arial"/>
                <a:ea typeface="微软雅黑" panose="020B0503020204020204" pitchFamily="34" charset="-122"/>
              </a:rPr>
              <a:t>SAR/TDC ADC</a:t>
            </a:r>
            <a:r>
              <a:rPr lang="zh-CN" altLang="en-US" sz="2400" b="1" u="none" dirty="0">
                <a:solidFill>
                  <a:srgbClr val="000000"/>
                </a:solidFill>
                <a:latin typeface="Arial"/>
                <a:ea typeface="微软雅黑" panose="020B0503020204020204" pitchFamily="34" charset="-122"/>
              </a:rPr>
              <a:t>架构设计</a:t>
            </a:r>
          </a:p>
        </p:txBody>
      </p:sp>
      <p:sp>
        <p:nvSpPr>
          <p:cNvPr id="59" name="矩形 41">
            <a:extLst>
              <a:ext uri="{FF2B5EF4-FFF2-40B4-BE49-F238E27FC236}">
                <a16:creationId xmlns:a16="http://schemas.microsoft.com/office/drawing/2014/main" id="{1004BD6B-F686-E6E7-8125-120EE1776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3963" y="5867400"/>
            <a:ext cx="6553200" cy="606282"/>
          </a:xfrm>
          <a:prstGeom prst="rect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CN" altLang="en-US" sz="1600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国内外</a:t>
            </a:r>
            <a:r>
              <a:rPr kumimoji="0" lang="en-US" altLang="zh-CN" sz="1600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SAR/TDC</a:t>
            </a:r>
            <a:r>
              <a:rPr kumimoji="0" lang="zh-CN" altLang="en-US" sz="1600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架构致力于提升高分辨率、高采样率和面效比</a:t>
            </a:r>
          </a:p>
        </p:txBody>
      </p:sp>
      <p:sp>
        <p:nvSpPr>
          <p:cNvPr id="23" name="矩形: 圆角 25">
            <a:extLst>
              <a:ext uri="{FF2B5EF4-FFF2-40B4-BE49-F238E27FC236}">
                <a16:creationId xmlns:a16="http://schemas.microsoft.com/office/drawing/2014/main" id="{E56A73A9-A06E-483C-7085-E37E79C7C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116746"/>
            <a:ext cx="3198535" cy="96236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CN" altLang="en-US" sz="1400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国立台湾大学：</a:t>
            </a:r>
            <a:r>
              <a:rPr kumimoji="0" lang="zh-CN" altLang="en-US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基于</a:t>
            </a:r>
            <a:r>
              <a:rPr kumimoji="0" lang="en-US" altLang="zh-CN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28nm</a:t>
            </a:r>
            <a:r>
              <a:rPr kumimoji="0" lang="zh-CN" altLang="en-US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0" lang="en-US" altLang="zh-CN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CMOS</a:t>
            </a:r>
            <a:r>
              <a:rPr kumimoji="0" lang="zh-CN" altLang="en-US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工艺设计了</a:t>
            </a:r>
            <a:r>
              <a:rPr kumimoji="0" lang="en-US" altLang="zh-CN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 SAR/TDC (6+6)</a:t>
            </a:r>
            <a:r>
              <a:rPr kumimoji="0" lang="zh-CN" altLang="en-US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kumimoji="0" lang="en-US" altLang="zh-CN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kumimoji="0" lang="zh-CN" altLang="en-US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位 </a:t>
            </a:r>
            <a:r>
              <a:rPr kumimoji="0" lang="en-US" altLang="zh-CN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100Msps</a:t>
            </a:r>
            <a:r>
              <a:rPr kumimoji="0" lang="zh-CN" altLang="en-US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的混合型</a:t>
            </a:r>
            <a:r>
              <a:rPr kumimoji="0" lang="en-US" altLang="zh-CN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ADC, </a:t>
            </a:r>
            <a:r>
              <a:rPr kumimoji="0" lang="en-US" altLang="zh-CN" sz="1400" u="none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FoM</a:t>
            </a:r>
            <a:r>
              <a:rPr kumimoji="0" lang="zh-CN" altLang="en-US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值为</a:t>
            </a:r>
            <a:r>
              <a:rPr kumimoji="0" lang="en-US" altLang="zh-CN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26.7fJ/conv</a:t>
            </a:r>
            <a:endParaRPr kumimoji="0" lang="zh-CN" altLang="en-US" sz="1400" u="none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8E4E1F72-31A0-93A2-D214-796430E2D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3067" y="4113675"/>
            <a:ext cx="2976333" cy="117327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CN" altLang="en-US" sz="1400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美国布朗大学：</a:t>
            </a:r>
            <a:r>
              <a:rPr kumimoji="0" lang="zh-CN" altLang="en-US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基于</a:t>
            </a:r>
            <a:r>
              <a:rPr kumimoji="0" lang="en-US" altLang="zh-CN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180nm</a:t>
            </a:r>
            <a:r>
              <a:rPr kumimoji="0" lang="zh-CN" altLang="en-US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0" lang="en-US" altLang="zh-CN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CMOS</a:t>
            </a:r>
            <a:r>
              <a:rPr kumimoji="0" lang="zh-CN" altLang="en-US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工艺设计了</a:t>
            </a:r>
            <a:r>
              <a:rPr kumimoji="0" lang="en-US" altLang="zh-CN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 SAR/TDC (</a:t>
            </a:r>
            <a:r>
              <a:rPr kumimoji="0" lang="zh-CN" altLang="en-US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可编程</a:t>
            </a:r>
            <a:r>
              <a:rPr kumimoji="0" lang="en-US" altLang="zh-CN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kumimoji="0" lang="zh-CN" altLang="en-US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kumimoji="0" lang="en-US" altLang="zh-CN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kumimoji="0" lang="zh-CN" altLang="en-US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位</a:t>
            </a:r>
            <a:r>
              <a:rPr kumimoji="0" lang="en-US" altLang="zh-CN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1Msps</a:t>
            </a:r>
            <a:r>
              <a:rPr kumimoji="0" lang="zh-CN" altLang="en-US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的混合型</a:t>
            </a:r>
            <a:r>
              <a:rPr kumimoji="0" lang="en-US" altLang="zh-CN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ADC,</a:t>
            </a:r>
            <a:r>
              <a:rPr kumimoji="0" lang="zh-CN" altLang="en-US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功耗低至</a:t>
            </a:r>
            <a:r>
              <a:rPr kumimoji="0" lang="en-US" altLang="zh-CN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36uW</a:t>
            </a:r>
            <a:r>
              <a:rPr kumimoji="0" lang="zh-CN" altLang="en-US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，面效比极高</a:t>
            </a:r>
            <a:endParaRPr kumimoji="0" lang="en-US" altLang="zh-CN" sz="1400" u="none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654858F5-89DF-FCEB-D507-4071016BC6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133350"/>
            <a:ext cx="533400" cy="495300"/>
          </a:xfrm>
          <a:prstGeom prst="ellipse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CN" sz="3600" u="none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endParaRPr kumimoji="0" lang="zh-CN" altLang="en-US" sz="3600" u="none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0633307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12D93E-7C3C-0C24-44AF-C27269209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研究目标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A6149F8-2D6C-8C26-1E08-CED1CFE3D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p"/>
            </a:pPr>
            <a:r>
              <a:rPr lang="en-US" altLang="zh-CN" b="1" dirty="0"/>
              <a:t>16</a:t>
            </a:r>
            <a:r>
              <a:rPr lang="zh-CN" altLang="en-US" b="1" dirty="0"/>
              <a:t>通路</a:t>
            </a:r>
            <a:r>
              <a:rPr lang="en-US" altLang="zh-CN" b="1" dirty="0"/>
              <a:t>14</a:t>
            </a:r>
            <a:r>
              <a:rPr lang="zh-CN" altLang="en-US" b="1" dirty="0"/>
              <a:t>位 </a:t>
            </a:r>
            <a:r>
              <a:rPr lang="en-US" altLang="zh-CN" b="1" dirty="0"/>
              <a:t>3Msps ADC</a:t>
            </a:r>
            <a:r>
              <a:rPr lang="zh-CN" altLang="en-US" b="1" dirty="0"/>
              <a:t>设计指标</a:t>
            </a:r>
            <a:endParaRPr lang="en-US" altLang="zh-CN" b="1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sz="2000" b="1" dirty="0">
                <a:latin typeface="微软雅黑" panose="020B0503020204020204" pitchFamily="34" charset="-122"/>
                <a:sym typeface="Wingdings" panose="05000000000000000000" pitchFamily="2" charset="2"/>
              </a:rPr>
              <a:t>研究目标</a:t>
            </a:r>
            <a:endParaRPr lang="en-US" altLang="zh-CN" sz="2000" b="1" dirty="0">
              <a:latin typeface="微软雅黑" panose="020B0503020204020204" pitchFamily="34" charset="-122"/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sz="2000" b="1" dirty="0">
                <a:latin typeface="微软雅黑" panose="020B0503020204020204" pitchFamily="34" charset="-122"/>
                <a:sym typeface="Wingdings" panose="05000000000000000000" pitchFamily="2" charset="2"/>
              </a:rPr>
              <a:t>提出架构：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sym typeface="Wingdings" panose="05000000000000000000" pitchFamily="2" charset="2"/>
              </a:rPr>
              <a:t>SAR+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sym typeface="Wingdings" panose="05000000000000000000" pitchFamily="2" charset="2"/>
              </a:rPr>
              <a:t>两级时间域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sym typeface="Wingdings" panose="05000000000000000000" pitchFamily="2" charset="2"/>
              </a:rPr>
              <a:t>TDC</a:t>
            </a:r>
            <a:r>
              <a:rPr lang="en-US" altLang="zh-CN" sz="2000" b="1" dirty="0">
                <a:latin typeface="微软雅黑" panose="020B0503020204020204" pitchFamily="34" charset="-122"/>
                <a:sym typeface="Wingdings" panose="05000000000000000000" pitchFamily="2" charset="2"/>
              </a:rPr>
              <a:t>  14</a:t>
            </a:r>
            <a:r>
              <a:rPr lang="zh-CN" altLang="en-US" sz="2000" b="1" dirty="0">
                <a:latin typeface="微软雅黑" panose="020B0503020204020204" pitchFamily="34" charset="-122"/>
                <a:sym typeface="Wingdings" panose="05000000000000000000" pitchFamily="2" charset="2"/>
              </a:rPr>
              <a:t>位、</a:t>
            </a:r>
            <a:r>
              <a:rPr lang="en-US" altLang="zh-CN" sz="2000" b="1" dirty="0">
                <a:latin typeface="微软雅黑" panose="020B0503020204020204" pitchFamily="34" charset="-122"/>
                <a:sym typeface="Wingdings" panose="05000000000000000000" pitchFamily="2" charset="2"/>
              </a:rPr>
              <a:t>3Msps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微软雅黑" panose="020B0503020204020204" pitchFamily="34" charset="-122"/>
              </a:rPr>
              <a:t>电路组成通道内：采样保持电路、</a:t>
            </a:r>
            <a:r>
              <a:rPr lang="en-US" altLang="zh-CN" sz="2000" b="1" dirty="0">
                <a:latin typeface="微软雅黑" panose="020B0503020204020204" pitchFamily="34" charset="-122"/>
              </a:rPr>
              <a:t>DAC</a:t>
            </a:r>
            <a:r>
              <a:rPr lang="zh-CN" altLang="en-US" sz="2000" b="1" dirty="0">
                <a:latin typeface="微软雅黑" panose="020B0503020204020204" pitchFamily="34" charset="-122"/>
              </a:rPr>
              <a:t>、双功能比较器、斜坡发生器、</a:t>
            </a:r>
            <a:r>
              <a:rPr lang="en-US" altLang="zh-CN" sz="2000" b="1" dirty="0">
                <a:latin typeface="微软雅黑" panose="020B0503020204020204" pitchFamily="34" charset="-122"/>
              </a:rPr>
              <a:t>TDC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微软雅黑" panose="020B0503020204020204" pitchFamily="34" charset="-122"/>
              </a:rPr>
              <a:t>通道外：</a:t>
            </a:r>
            <a:r>
              <a:rPr lang="en-US" altLang="zh-CN" sz="2000" b="1" dirty="0">
                <a:latin typeface="微软雅黑" panose="020B0503020204020204" pitchFamily="34" charset="-122"/>
              </a:rPr>
              <a:t>I2C</a:t>
            </a:r>
            <a:r>
              <a:rPr lang="zh-CN" altLang="en-US" sz="2000" b="1" dirty="0">
                <a:latin typeface="微软雅黑" panose="020B0503020204020204" pitchFamily="34" charset="-122"/>
              </a:rPr>
              <a:t>接口、延迟锁相环、数字读出控制</a:t>
            </a:r>
            <a:endParaRPr lang="en-US" altLang="zh-CN" sz="2000" b="1" dirty="0">
              <a:latin typeface="微软雅黑" panose="020B0503020204020204" pitchFamily="34" charset="-122"/>
            </a:endParaRPr>
          </a:p>
          <a:p>
            <a:pPr lvl="1">
              <a:buFont typeface="Wingdings" panose="05000000000000000000" pitchFamily="2" charset="2"/>
              <a:buChar char="p"/>
            </a:pPr>
            <a:endParaRPr lang="en-US" altLang="zh-CN" b="1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6049E3F-1C53-C984-7070-BF9414BC9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D075F6-D333-4091-9381-A284A047686E}" type="slidenum">
              <a:rPr lang="en-US" altLang="zh-CN" smtClean="0"/>
              <a:t>4</a:t>
            </a:fld>
            <a:endParaRPr lang="en-US" altLang="zh-CN"/>
          </a:p>
        </p:txBody>
      </p:sp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B8F9B5CC-542E-E378-8282-2A258ECC45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4356070"/>
              </p:ext>
            </p:extLst>
          </p:nvPr>
        </p:nvGraphicFramePr>
        <p:xfrm>
          <a:off x="5682686" y="3472693"/>
          <a:ext cx="6481351" cy="28984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13807499" imgH="6172200" progId="Visio.Drawing.15">
                  <p:embed/>
                </p:oleObj>
              </mc:Choice>
              <mc:Fallback>
                <p:oleObj name="Visio" r:id="rId2" imgW="13807499" imgH="6172200" progId="Visio.Drawing.15">
                  <p:embed/>
                  <p:pic>
                    <p:nvPicPr>
                      <p:cNvPr id="7" name="对象 6">
                        <a:extLst>
                          <a:ext uri="{FF2B5EF4-FFF2-40B4-BE49-F238E27FC236}">
                            <a16:creationId xmlns:a16="http://schemas.microsoft.com/office/drawing/2014/main" id="{9DE97A46-4B85-E0B7-E0BA-BA2572E418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2686" y="3472693"/>
                        <a:ext cx="6481351" cy="28984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89D24F9F-778C-7EB2-98F6-807669760A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639421"/>
              </p:ext>
            </p:extLst>
          </p:nvPr>
        </p:nvGraphicFramePr>
        <p:xfrm>
          <a:off x="605249" y="3426902"/>
          <a:ext cx="4495800" cy="3048000"/>
        </p:xfrm>
        <a:graphic>
          <a:graphicData uri="http://schemas.openxmlformats.org/drawingml/2006/table">
            <a:tbl>
              <a:tblPr firstRow="1" bandRow="1"/>
              <a:tblGrid>
                <a:gridCol w="2192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3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74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参数</a:t>
                      </a:r>
                    </a:p>
                  </a:txBody>
                  <a:tcPr marL="91448" marR="91448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2D2D8A"/>
                      </a:solidFill>
                    </a:lnT>
                    <a:lnB w="12700" cmpd="sng">
                      <a:solidFill>
                        <a:srgbClr val="2D2D8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设计指标</a:t>
                      </a:r>
                    </a:p>
                  </a:txBody>
                  <a:tcPr marL="91448" marR="91448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2D2D8A"/>
                      </a:solidFill>
                    </a:lnT>
                    <a:lnB w="12700" cmpd="sng">
                      <a:solidFill>
                        <a:srgbClr val="2D2D8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4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供电</a:t>
                      </a:r>
                    </a:p>
                  </a:txBody>
                  <a:tcPr marL="91448" marR="91448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2D2D8A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3.3 V /</a:t>
                      </a:r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1.8</a:t>
                      </a:r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V</a:t>
                      </a:r>
                      <a:endParaRPr lang="zh-CN" altLang="en-US" sz="1400" b="1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1448" marR="91448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2D2D8A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4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通道数</a:t>
                      </a:r>
                    </a:p>
                  </a:txBody>
                  <a:tcPr marL="91448" marR="914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16</a:t>
                      </a:r>
                      <a:endParaRPr lang="zh-CN" altLang="en-US" sz="1400" b="1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1448" marR="914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74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输入电压范围</a:t>
                      </a:r>
                    </a:p>
                  </a:txBody>
                  <a:tcPr marL="91448" marR="914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0.5</a:t>
                      </a:r>
                      <a:r>
                        <a:rPr lang="en-US" altLang="zh-CN" sz="1400" b="1" kern="12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 V ~ 2.5 V</a:t>
                      </a:r>
                      <a:endParaRPr lang="zh-CN" altLang="en-US" sz="1400" b="1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1448" marR="914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74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分辨率</a:t>
                      </a:r>
                      <a:endParaRPr lang="en-US" altLang="zh-CN" sz="1400" b="1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1448" marR="914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14 bit</a:t>
                      </a:r>
                      <a:endParaRPr lang="zh-CN" altLang="en-US" sz="1400" b="1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1448" marR="914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74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有效位</a:t>
                      </a:r>
                    </a:p>
                  </a:txBody>
                  <a:tcPr marL="91448" marR="914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12 bit</a:t>
                      </a:r>
                      <a:endParaRPr lang="zh-CN" altLang="en-US" sz="1400" b="1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1448" marR="914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74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采样率</a:t>
                      </a:r>
                    </a:p>
                  </a:txBody>
                  <a:tcPr marL="91448" marR="914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1~3 MSPS/channel</a:t>
                      </a:r>
                      <a:endParaRPr lang="zh-CN" altLang="en-US" sz="1400" b="1" kern="1200" baseline="300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1448" marR="914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74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输入时钟频率</a:t>
                      </a:r>
                    </a:p>
                  </a:txBody>
                  <a:tcPr marL="91448" marR="914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en-US" altLang="zh-CN" sz="1400" b="1" kern="12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100 MHz</a:t>
                      </a:r>
                      <a:endParaRPr lang="zh-CN" altLang="en-US" sz="1400" b="1" kern="1200" baseline="300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1448" marR="914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74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en-US" altLang="zh-CN" sz="1400" b="1" kern="12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DNL</a:t>
                      </a:r>
                      <a:endParaRPr lang="zh-CN" altLang="en-US" sz="1400" b="1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1448" marR="914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 &lt; 1 LSB</a:t>
                      </a:r>
                      <a:endParaRPr lang="en-US" altLang="zh-CN" sz="1400" b="1" kern="1200" baseline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1448" marR="914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745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芯片模式</a:t>
                      </a:r>
                    </a:p>
                  </a:txBody>
                  <a:tcPr marL="91448" marR="914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kern="12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支持事件驱动、连续采样</a:t>
                      </a:r>
                      <a:endParaRPr lang="en-US" altLang="zh-CN" sz="1400" b="1" kern="1200" baseline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1448" marR="914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3933485"/>
                  </a:ext>
                </a:extLst>
              </a:tr>
            </a:tbl>
          </a:graphicData>
        </a:graphic>
      </p:graphicFrame>
      <p:sp>
        <p:nvSpPr>
          <p:cNvPr id="7" name="椭圆 1">
            <a:extLst>
              <a:ext uri="{FF2B5EF4-FFF2-40B4-BE49-F238E27FC236}">
                <a16:creationId xmlns:a16="http://schemas.microsoft.com/office/drawing/2014/main" id="{53E6403D-C98F-0CB9-BE0B-0AA79FAF6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133350"/>
            <a:ext cx="533400" cy="495300"/>
          </a:xfrm>
          <a:prstGeom prst="ellipse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CN" sz="3600" u="none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endParaRPr kumimoji="0" lang="zh-CN" altLang="en-US" sz="3600" u="none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箭头: 右 9">
            <a:extLst>
              <a:ext uri="{FF2B5EF4-FFF2-40B4-BE49-F238E27FC236}">
                <a16:creationId xmlns:a16="http://schemas.microsoft.com/office/drawing/2014/main" id="{DF2F77FD-86F1-D2B3-4F33-8641AD6B3BEC}"/>
              </a:ext>
            </a:extLst>
          </p:cNvPr>
          <p:cNvSpPr/>
          <p:nvPr/>
        </p:nvSpPr>
        <p:spPr bwMode="auto">
          <a:xfrm>
            <a:off x="5454086" y="4617139"/>
            <a:ext cx="228600" cy="6096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967994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C2FD40-8336-D79A-38E4-B4C369A833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1">
            <a:extLst>
              <a:ext uri="{FF2B5EF4-FFF2-40B4-BE49-F238E27FC236}">
                <a16:creationId xmlns:a16="http://schemas.microsoft.com/office/drawing/2014/main" id="{9F622E41-F58E-D27D-6E33-558524A889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lvl="0" indent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altLang="en-US" b="1" kern="1200" dirty="0">
                <a:latin typeface="+mj-lt"/>
                <a:cs typeface="Arial" panose="020B0604020202020204" pitchFamily="34" charset="0"/>
              </a:rPr>
              <a:t>研究进展</a:t>
            </a:r>
            <a:r>
              <a:rPr lang="en-US" altLang="zh-CN" b="1" kern="1200" dirty="0">
                <a:latin typeface="+mj-lt"/>
                <a:cs typeface="Arial" panose="020B0604020202020204" pitchFamily="34" charset="0"/>
              </a:rPr>
              <a:t>1</a:t>
            </a:r>
            <a:endParaRPr lang="zh-CN" altLang="en-US" sz="3200" b="1" kern="1200" dirty="0">
              <a:solidFill>
                <a:schemeClr val="tx1"/>
              </a:solidFill>
              <a:latin typeface="+mj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243A203E-5BA3-74C2-A28B-981CECB6D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38202"/>
            <a:ext cx="6934200" cy="533398"/>
          </a:xfrm>
        </p:spPr>
        <p:txBody>
          <a:bodyPr/>
          <a:lstStyle/>
          <a:p>
            <a:pPr>
              <a:buFont typeface="Wingdings" panose="05000000000000000000" pitchFamily="2" charset="2"/>
              <a:buChar char="p"/>
            </a:pPr>
            <a:r>
              <a:rPr lang="en-US" altLang="zh-CN" b="1" dirty="0"/>
              <a:t>14</a:t>
            </a:r>
            <a:r>
              <a:rPr lang="zh-CN" altLang="en-US" b="1" dirty="0"/>
              <a:t>位</a:t>
            </a:r>
            <a:r>
              <a:rPr lang="en-US" altLang="zh-CN" b="1" dirty="0"/>
              <a:t>4</a:t>
            </a:r>
            <a:r>
              <a:rPr lang="zh-CN" altLang="en-US" b="1" dirty="0"/>
              <a:t>通道</a:t>
            </a:r>
            <a:r>
              <a:rPr lang="en-US" altLang="zh-CN" b="1" dirty="0"/>
              <a:t>ADC</a:t>
            </a:r>
            <a:r>
              <a:rPr lang="zh-CN" altLang="en-US" b="1" dirty="0"/>
              <a:t>芯片</a:t>
            </a:r>
            <a:endParaRPr lang="zh-CN" altLang="en-US" sz="2400" b="1" u="none" dirty="0"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9219" name="灯片编号占位符 8">
            <a:extLst>
              <a:ext uri="{FF2B5EF4-FFF2-40B4-BE49-F238E27FC236}">
                <a16:creationId xmlns:a16="http://schemas.microsoft.com/office/drawing/2014/main" id="{0331D153-7EF2-C63C-4B61-4D719A1DB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FE9C3F-EDB0-475B-9D92-4EF5E59BDCF1}" type="slidenum">
              <a:rPr lang="en-US" altLang="zh-CN" sz="1400" smtClean="0">
                <a:solidFill>
                  <a:srgbClr val="003399"/>
                </a:solidFill>
              </a:rPr>
              <a:t>5</a:t>
            </a:fld>
            <a:endParaRPr lang="en-US" altLang="zh-CN" sz="1400" dirty="0">
              <a:solidFill>
                <a:srgbClr val="003399"/>
              </a:solidFill>
            </a:endParaRPr>
          </a:p>
        </p:txBody>
      </p:sp>
      <p:sp>
        <p:nvSpPr>
          <p:cNvPr id="9220" name="椭圆 1">
            <a:extLst>
              <a:ext uri="{FF2B5EF4-FFF2-40B4-BE49-F238E27FC236}">
                <a16:creationId xmlns:a16="http://schemas.microsoft.com/office/drawing/2014/main" id="{19CD7651-7A4E-8780-5679-CA97099E13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133350"/>
            <a:ext cx="533400" cy="495300"/>
          </a:xfrm>
          <a:prstGeom prst="ellipse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CN" sz="3600" u="none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endParaRPr kumimoji="0" lang="zh-CN" altLang="en-US" sz="3600" u="none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灯片编号占位符 6">
            <a:extLst>
              <a:ext uri="{FF2B5EF4-FFF2-40B4-BE49-F238E27FC236}">
                <a16:creationId xmlns:a16="http://schemas.microsoft.com/office/drawing/2014/main" id="{55753EE6-EFE5-A0DE-46DB-DA87C026EDC7}"/>
              </a:ext>
            </a:extLst>
          </p:cNvPr>
          <p:cNvSpPr txBox="1"/>
          <p:nvPr/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 u="none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u="sng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u="sng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u="sng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u="sng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u="sng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u="sng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u="sng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u="sng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F02B320-EA89-4D3C-B70D-970245AEFD55}" type="slidenum">
              <a:rPr lang="en-US" altLang="zh-CN" sz="1400" smtClean="0">
                <a:solidFill>
                  <a:srgbClr val="003399"/>
                </a:solidFill>
              </a:rPr>
              <a:t>5</a:t>
            </a:fld>
            <a:endParaRPr lang="en-US" altLang="zh-CN" sz="1400">
              <a:solidFill>
                <a:srgbClr val="003399"/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3BFCD1F-0626-A642-ED13-04323D5DB750}"/>
              </a:ext>
            </a:extLst>
          </p:cNvPr>
          <p:cNvSpPr txBox="1"/>
          <p:nvPr/>
        </p:nvSpPr>
        <p:spPr>
          <a:xfrm>
            <a:off x="619990" y="2998182"/>
            <a:ext cx="7422859" cy="2441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25000"/>
              </a:lnSpc>
              <a:buFont typeface="Wingdings" panose="05000000000000000000" pitchFamily="2" charset="2"/>
              <a:buChar char="p"/>
            </a:pPr>
            <a:r>
              <a:rPr lang="zh-CN" altLang="en-US" sz="2400" b="1" u="none" dirty="0">
                <a:latin typeface="+mn-lt"/>
                <a:ea typeface="微软雅黑" panose="020B0503020204020204" pitchFamily="34" charset="-122"/>
              </a:rPr>
              <a:t>性能参数</a:t>
            </a:r>
            <a:endParaRPr lang="en-US" altLang="zh-CN" sz="2400" b="1" u="none" dirty="0">
              <a:latin typeface="+mn-lt"/>
              <a:ea typeface="微软雅黑" panose="020B0503020204020204" pitchFamily="34" charset="-122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zh-CN" altLang="en-US" b="1" u="none" dirty="0">
                <a:latin typeface="+mn-lt"/>
                <a:ea typeface="微软雅黑" panose="020B0503020204020204" pitchFamily="34" charset="-122"/>
              </a:rPr>
              <a:t>输入范围</a:t>
            </a:r>
            <a:r>
              <a:rPr lang="en-US" altLang="zh-CN" b="1" u="none" dirty="0">
                <a:latin typeface="+mn-lt"/>
                <a:ea typeface="微软雅黑" panose="020B0503020204020204" pitchFamily="34" charset="-122"/>
              </a:rPr>
              <a:t> </a:t>
            </a:r>
            <a:r>
              <a:rPr lang="en-US" altLang="zh-CN" b="1" u="none" dirty="0">
                <a:latin typeface="+mn-lt"/>
                <a:ea typeface="微软雅黑" panose="020B0503020204020204" pitchFamily="34" charset="-122"/>
                <a:sym typeface="Wingdings" panose="05000000000000000000" pitchFamily="2" charset="2"/>
              </a:rPr>
              <a:t> </a:t>
            </a:r>
            <a:r>
              <a:rPr lang="en-US" altLang="zh-CN" b="1" u="none" dirty="0">
                <a:latin typeface="+mn-lt"/>
                <a:ea typeface="微软雅黑" panose="020B0503020204020204" pitchFamily="34" charset="-122"/>
              </a:rPr>
              <a:t>0.5 V ~ 2.5 V</a:t>
            </a: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zh-CN" altLang="en-US" b="1" u="none" dirty="0">
                <a:latin typeface="+mn-lt"/>
                <a:ea typeface="微软雅黑" panose="020B0503020204020204" pitchFamily="34" charset="-122"/>
              </a:rPr>
              <a:t>分辨率</a:t>
            </a:r>
            <a:r>
              <a:rPr lang="en-US" altLang="zh-CN" b="1" u="none" dirty="0">
                <a:latin typeface="+mn-lt"/>
                <a:ea typeface="微软雅黑" panose="020B0503020204020204" pitchFamily="34" charset="-122"/>
              </a:rPr>
              <a:t> </a:t>
            </a:r>
            <a:r>
              <a:rPr lang="en-US" altLang="zh-CN" b="1" u="none" dirty="0">
                <a:ea typeface="微软雅黑" panose="020B0503020204020204" pitchFamily="34" charset="-122"/>
                <a:sym typeface="Wingdings" panose="05000000000000000000" pitchFamily="2" charset="2"/>
              </a:rPr>
              <a:t></a:t>
            </a:r>
            <a:r>
              <a:rPr lang="en-US" altLang="zh-CN" b="1" u="none" dirty="0">
                <a:latin typeface="+mn-lt"/>
                <a:ea typeface="微软雅黑" panose="020B0503020204020204" pitchFamily="34" charset="-122"/>
              </a:rPr>
              <a:t> 14bit</a:t>
            </a: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zh-CN" altLang="en-US" b="1" u="none" dirty="0">
                <a:latin typeface="+mn-lt"/>
                <a:ea typeface="微软雅黑" panose="020B0503020204020204" pitchFamily="34" charset="-122"/>
              </a:rPr>
              <a:t>采样率</a:t>
            </a:r>
            <a:r>
              <a:rPr lang="en-US" altLang="zh-CN" b="1" u="none" dirty="0">
                <a:ea typeface="微软雅黑" panose="020B0503020204020204" pitchFamily="34" charset="-122"/>
                <a:sym typeface="Wingdings" panose="05000000000000000000" pitchFamily="2" charset="2"/>
              </a:rPr>
              <a:t></a:t>
            </a:r>
            <a:r>
              <a:rPr lang="en-US" altLang="zh-CN" b="1" u="none" dirty="0">
                <a:latin typeface="+mn-lt"/>
                <a:ea typeface="微软雅黑" panose="020B0503020204020204" pitchFamily="34" charset="-122"/>
              </a:rPr>
              <a:t> 1 M sample/s</a:t>
            </a: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zh-CN" altLang="en-US" b="1" u="none" dirty="0">
                <a:latin typeface="+mn-lt"/>
                <a:ea typeface="微软雅黑" panose="020B0503020204020204" pitchFamily="34" charset="-122"/>
              </a:rPr>
              <a:t>静态性能</a:t>
            </a:r>
            <a:r>
              <a:rPr lang="en-US" altLang="zh-CN" b="1" u="none" dirty="0">
                <a:ea typeface="微软雅黑" panose="020B0503020204020204" pitchFamily="34" charset="-122"/>
                <a:sym typeface="Wingdings" panose="05000000000000000000" pitchFamily="2" charset="2"/>
              </a:rPr>
              <a:t></a:t>
            </a:r>
            <a:r>
              <a:rPr lang="en-US" altLang="zh-CN" b="1" u="none" dirty="0">
                <a:latin typeface="+mn-lt"/>
                <a:ea typeface="微软雅黑" panose="020B0503020204020204" pitchFamily="34" charset="-122"/>
              </a:rPr>
              <a:t> </a:t>
            </a:r>
            <a:r>
              <a:rPr lang="en-US" altLang="zh-CN" b="1" u="none" dirty="0">
                <a:latin typeface="+mn-lt"/>
                <a:ea typeface="微软雅黑" panose="020B0503020204020204" pitchFamily="34" charset="-122"/>
                <a:sym typeface="Wingdings" panose="05000000000000000000" pitchFamily="2" charset="2"/>
              </a:rPr>
              <a:t>DNL=− 0.1~ + 0.7 LSB, INL=</a:t>
            </a:r>
            <a:r>
              <a:rPr lang="en-US" altLang="zh-CN" b="1" u="none" dirty="0">
                <a:ea typeface="微软雅黑" panose="020B0503020204020204" pitchFamily="34" charset="-122"/>
                <a:sym typeface="Wingdings" panose="05000000000000000000" pitchFamily="2" charset="2"/>
              </a:rPr>
              <a:t> − </a:t>
            </a:r>
            <a:r>
              <a:rPr lang="en-US" altLang="zh-CN" b="1" u="none" dirty="0">
                <a:latin typeface="+mn-lt"/>
                <a:ea typeface="微软雅黑" panose="020B0503020204020204" pitchFamily="34" charset="-122"/>
                <a:sym typeface="Wingdings" panose="05000000000000000000" pitchFamily="2" charset="2"/>
              </a:rPr>
              <a:t>3 ~ + 2.8LSB</a:t>
            </a: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zh-CN" altLang="en-US" b="1" u="none" dirty="0">
                <a:latin typeface="+mn-lt"/>
                <a:ea typeface="微软雅黑" panose="020B0503020204020204" pitchFamily="34" charset="-122"/>
                <a:sym typeface="Wingdings" panose="05000000000000000000" pitchFamily="2" charset="2"/>
              </a:rPr>
              <a:t>动态性能</a:t>
            </a:r>
            <a:r>
              <a:rPr lang="en-US" altLang="zh-CN" b="1" u="none" dirty="0">
                <a:latin typeface="+mn-lt"/>
                <a:ea typeface="微软雅黑" panose="020B0503020204020204" pitchFamily="34" charset="-122"/>
                <a:sym typeface="Wingdings" panose="05000000000000000000" pitchFamily="2" charset="2"/>
              </a:rPr>
              <a:t>SNR </a:t>
            </a:r>
            <a:r>
              <a:rPr lang="zh-CN" altLang="en-US" b="1" u="none" dirty="0">
                <a:latin typeface="+mn-lt"/>
                <a:ea typeface="微软雅黑" panose="020B0503020204020204" pitchFamily="34" charset="-122"/>
                <a:sym typeface="Wingdings" panose="05000000000000000000" pitchFamily="2" charset="2"/>
              </a:rPr>
              <a:t>≈ </a:t>
            </a:r>
            <a:r>
              <a:rPr lang="en-US" altLang="zh-CN" b="1" u="none" dirty="0">
                <a:latin typeface="+mn-lt"/>
                <a:ea typeface="微软雅黑" panose="020B0503020204020204" pitchFamily="34" charset="-122"/>
                <a:sym typeface="Wingdings" panose="05000000000000000000" pitchFamily="2" charset="2"/>
              </a:rPr>
              <a:t>75dB, ENOB </a:t>
            </a:r>
            <a:r>
              <a:rPr lang="zh-CN" altLang="en-US" b="1" u="none" dirty="0">
                <a:latin typeface="+mn-lt"/>
                <a:ea typeface="微软雅黑" panose="020B0503020204020204" pitchFamily="34" charset="-122"/>
                <a:sym typeface="Wingdings" panose="05000000000000000000" pitchFamily="2" charset="2"/>
              </a:rPr>
              <a:t>≈ </a:t>
            </a:r>
            <a:r>
              <a:rPr lang="en-US" altLang="zh-CN" b="1" u="none" dirty="0">
                <a:latin typeface="+mn-lt"/>
                <a:ea typeface="微软雅黑" panose="020B0503020204020204" pitchFamily="34" charset="-122"/>
                <a:sym typeface="Wingdings" panose="05000000000000000000" pitchFamily="2" charset="2"/>
              </a:rPr>
              <a:t>12.87bits (</a:t>
            </a:r>
            <a:r>
              <a:rPr lang="zh-CN" altLang="en-US" b="1" u="none" dirty="0">
                <a:latin typeface="+mn-lt"/>
                <a:ea typeface="微软雅黑" panose="020B0503020204020204" pitchFamily="34" charset="-122"/>
                <a:sym typeface="Wingdings" panose="05000000000000000000" pitchFamily="2" charset="2"/>
              </a:rPr>
              <a:t>仿真结果）</a:t>
            </a:r>
            <a:endParaRPr lang="en-US" altLang="zh-CN" b="1" u="none" dirty="0">
              <a:latin typeface="+mn-lt"/>
              <a:ea typeface="微软雅黑" panose="020B0503020204020204" pitchFamily="34" charset="-122"/>
              <a:sym typeface="Wingdings" panose="05000000000000000000" pitchFamily="2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29978E42-82B1-4C42-FEF1-983425DF87B0}"/>
                  </a:ext>
                </a:extLst>
              </p:cNvPr>
              <p:cNvSpPr txBox="1"/>
              <p:nvPr/>
            </p:nvSpPr>
            <p:spPr>
              <a:xfrm>
                <a:off x="990599" y="1271097"/>
                <a:ext cx="7436141" cy="1639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25000"/>
                  </a:lnSpc>
                  <a:buFont typeface="Wingdings" panose="05000000000000000000" pitchFamily="2" charset="2"/>
                  <a:buChar char="Ø"/>
                </a:pPr>
                <a:r>
                  <a:rPr lang="zh-CN" altLang="en-US" b="1" u="none" dirty="0">
                    <a:latin typeface="+mn-lt"/>
                    <a:ea typeface="微软雅黑" panose="020B0503020204020204" pitchFamily="34" charset="-122"/>
                  </a:rPr>
                  <a:t>工艺</a:t>
                </a:r>
                <a:r>
                  <a:rPr lang="de-DE" altLang="zh-CN" b="1" u="none" dirty="0">
                    <a:latin typeface="+mn-lt"/>
                    <a:ea typeface="微软雅黑" panose="020B0503020204020204" pitchFamily="34" charset="-122"/>
                  </a:rPr>
                  <a:t> </a:t>
                </a:r>
                <a:r>
                  <a:rPr lang="en-US" altLang="zh-CN" b="1" u="none" dirty="0">
                    <a:latin typeface="+mn-lt"/>
                    <a:ea typeface="微软雅黑" panose="020B0503020204020204" pitchFamily="34" charset="-122"/>
                    <a:sym typeface="Wingdings" panose="05000000000000000000" pitchFamily="2" charset="2"/>
                  </a:rPr>
                  <a:t> CMOS 0.18 </a:t>
                </a:r>
                <a:r>
                  <a:rPr lang="en-US" altLang="zh-CN" b="1" u="none" dirty="0" err="1">
                    <a:latin typeface="+mn-lt"/>
                    <a:ea typeface="微软雅黑" panose="020B0503020204020204" pitchFamily="34" charset="-122"/>
                    <a:sym typeface="Wingdings" panose="05000000000000000000" pitchFamily="2" charset="2"/>
                  </a:rPr>
                  <a:t>μm</a:t>
                </a:r>
                <a:r>
                  <a:rPr lang="en-US" altLang="zh-CN" b="1" u="none" dirty="0">
                    <a:latin typeface="+mn-lt"/>
                    <a:ea typeface="微软雅黑" panose="020B0503020204020204" pitchFamily="34" charset="-122"/>
                    <a:sym typeface="Wingdings" panose="05000000000000000000" pitchFamily="2" charset="2"/>
                  </a:rPr>
                  <a:t> 3.3 /1.8 V MS technology</a:t>
                </a:r>
              </a:p>
              <a:p>
                <a:pPr marL="342900" indent="-342900">
                  <a:lnSpc>
                    <a:spcPct val="125000"/>
                  </a:lnSpc>
                  <a:buFont typeface="Wingdings" panose="05000000000000000000" pitchFamily="2" charset="2"/>
                  <a:buChar char="Ø"/>
                </a:pPr>
                <a:r>
                  <a:rPr lang="zh-CN" altLang="en-US" b="1" u="none" dirty="0">
                    <a:latin typeface="+mn-lt"/>
                    <a:ea typeface="微软雅黑" panose="020B0503020204020204" pitchFamily="34" charset="-122"/>
                    <a:sym typeface="Wingdings" panose="05000000000000000000" pitchFamily="2" charset="2"/>
                  </a:rPr>
                  <a:t>架构</a:t>
                </a:r>
                <a:r>
                  <a:rPr lang="en-US" altLang="zh-CN" b="1" u="none" dirty="0">
                    <a:latin typeface="+mn-lt"/>
                    <a:ea typeface="微软雅黑" panose="020B0503020204020204" pitchFamily="34" charset="-122"/>
                    <a:sym typeface="Wingdings" panose="05000000000000000000" pitchFamily="2" charset="2"/>
                  </a:rPr>
                  <a:t>  SAR</a:t>
                </a:r>
                <a:r>
                  <a:rPr lang="zh-CN" altLang="en-US" b="1" u="none" dirty="0">
                    <a:latin typeface="+mn-lt"/>
                    <a:ea typeface="微软雅黑" panose="020B0503020204020204" pitchFamily="34" charset="-122"/>
                    <a:sym typeface="Wingdings" panose="05000000000000000000" pitchFamily="2" charset="2"/>
                  </a:rPr>
                  <a:t>时间域</a:t>
                </a:r>
                <a:endParaRPr lang="de-DE" altLang="zh-CN" b="1" u="none" dirty="0">
                  <a:latin typeface="+mn-lt"/>
                  <a:ea typeface="微软雅黑" panose="020B0503020204020204" pitchFamily="34" charset="-122"/>
                </a:endParaRPr>
              </a:p>
              <a:p>
                <a:pPr marL="342900" indent="-342900">
                  <a:lnSpc>
                    <a:spcPct val="125000"/>
                  </a:lnSpc>
                  <a:buFont typeface="Wingdings" panose="05000000000000000000" pitchFamily="2" charset="2"/>
                  <a:buChar char="Ø"/>
                </a:pPr>
                <a:r>
                  <a:rPr lang="de-DE" altLang="zh-CN" b="1" u="none" dirty="0">
                    <a:latin typeface="+mn-lt"/>
                    <a:ea typeface="微软雅黑" panose="020B0503020204020204" pitchFamily="34" charset="-122"/>
                  </a:rPr>
                  <a:t>MPW</a:t>
                </a:r>
                <a:r>
                  <a:rPr lang="de-DE" altLang="zh-CN" b="1" u="none" dirty="0">
                    <a:solidFill>
                      <a:srgbClr val="0033CC"/>
                    </a:solidFill>
                    <a:latin typeface="+mn-lt"/>
                    <a:ea typeface="微软雅黑" panose="020B0503020204020204" pitchFamily="34" charset="-122"/>
                  </a:rPr>
                  <a:t> </a:t>
                </a:r>
                <a:r>
                  <a:rPr lang="en-US" altLang="zh-CN" u="none" dirty="0">
                    <a:latin typeface="+mn-lt"/>
                    <a:ea typeface="微软雅黑" panose="020B0503020204020204" pitchFamily="34" charset="-122"/>
                    <a:sym typeface="Wingdings" panose="05000000000000000000" pitchFamily="2" charset="2"/>
                  </a:rPr>
                  <a:t></a:t>
                </a:r>
                <a:r>
                  <a:rPr lang="en-US" altLang="zh-CN" b="1" u="none" dirty="0">
                    <a:latin typeface="+mn-lt"/>
                    <a:ea typeface="微软雅黑" panose="020B0503020204020204" pitchFamily="34" charset="-122"/>
                    <a:sym typeface="Wingdings" panose="05000000000000000000" pitchFamily="2" charset="2"/>
                  </a:rPr>
                  <a:t> </a:t>
                </a:r>
                <a:r>
                  <a:rPr lang="de-DE" altLang="zh-CN" b="1" u="none" dirty="0">
                    <a:latin typeface="+mn-lt"/>
                    <a:ea typeface="微软雅黑" panose="020B0503020204020204" pitchFamily="34" charset="-122"/>
                    <a:sym typeface="Wingdings" panose="05000000000000000000" pitchFamily="2" charset="2"/>
                  </a:rPr>
                  <a:t>A</a:t>
                </a:r>
                <a:r>
                  <a:rPr lang="en-US" altLang="zh-CN" b="1" u="none" dirty="0">
                    <a:latin typeface="+mn-lt"/>
                    <a:ea typeface="微软雅黑" panose="020B0503020204020204" pitchFamily="34" charset="-122"/>
                    <a:sym typeface="Wingdings" panose="05000000000000000000" pitchFamily="2" charset="2"/>
                  </a:rPr>
                  <a:t>ug</a:t>
                </a:r>
                <a:r>
                  <a:rPr lang="de-DE" altLang="zh-CN" b="1" u="none" dirty="0">
                    <a:latin typeface="+mn-lt"/>
                    <a:ea typeface="微软雅黑" panose="020B0503020204020204" pitchFamily="34" charset="-122"/>
                  </a:rPr>
                  <a:t>. 2021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u="none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b="1" i="1" u="none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𝟐</m:t>
                        </m:r>
                      </m:e>
                      <m:sup>
                        <m:r>
                          <a:rPr lang="en-US" altLang="zh-CN" b="1" i="1" u="none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𝒔𝒕</m:t>
                        </m:r>
                      </m:sup>
                    </m:sSup>
                  </m:oMath>
                </a14:m>
                <a:r>
                  <a:rPr lang="en-US" altLang="zh-CN" b="1" u="none" dirty="0">
                    <a:latin typeface="+mn-lt"/>
                    <a:ea typeface="微软雅黑" panose="020B0503020204020204" pitchFamily="34" charset="-122"/>
                  </a:rPr>
                  <a:t> </a:t>
                </a:r>
                <a:r>
                  <a:rPr lang="de-DE" altLang="zh-CN" b="1" u="none" dirty="0">
                    <a:latin typeface="+mn-lt"/>
                    <a:ea typeface="微软雅黑" panose="020B0503020204020204" pitchFamily="34" charset="-122"/>
                  </a:rPr>
                  <a:t>) </a:t>
                </a:r>
              </a:p>
              <a:p>
                <a:pPr marL="342900" indent="-342900">
                  <a:lnSpc>
                    <a:spcPct val="125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b="1" u="none" dirty="0">
                    <a:latin typeface="+mn-lt"/>
                    <a:ea typeface="微软雅黑" panose="020B0503020204020204" pitchFamily="34" charset="-122"/>
                    <a:sym typeface="Wingdings" panose="05000000000000000000" pitchFamily="2" charset="2"/>
                  </a:rPr>
                  <a:t>Die size  </a:t>
                </a:r>
                <a:r>
                  <a:rPr lang="en-US" altLang="zh-CN" b="1" u="none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2.45 × 2.55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u="none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b="1" i="1" u="none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𝒎𝒎</m:t>
                        </m:r>
                      </m:e>
                      <m:sup>
                        <m:r>
                          <a:rPr lang="en-US" altLang="zh-CN" b="1" i="1" u="none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zh-CN" b="1" u="none" dirty="0">
                    <a:latin typeface="+mn-lt"/>
                    <a:ea typeface="微软雅黑" panose="020B0503020204020204" pitchFamily="34" charset="-122"/>
                  </a:rPr>
                  <a:t> </a:t>
                </a:r>
                <a:endParaRPr lang="en-US" altLang="zh-CN" b="1" u="none" dirty="0">
                  <a:latin typeface="+mn-lt"/>
                  <a:ea typeface="微软雅黑" panose="020B0503020204020204" pitchFamily="34" charset="-122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29978E42-82B1-4C42-FEF1-983425DF87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599" y="1271097"/>
                <a:ext cx="7436141" cy="1639936"/>
              </a:xfrm>
              <a:prstGeom prst="rect">
                <a:avLst/>
              </a:prstGeom>
              <a:blipFill>
                <a:blip r:embed="rId3"/>
                <a:stretch>
                  <a:fillRect l="-656" b="-33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内容占位符 4">
            <a:extLst>
              <a:ext uri="{FF2B5EF4-FFF2-40B4-BE49-F238E27FC236}">
                <a16:creationId xmlns:a16="http://schemas.microsoft.com/office/drawing/2014/main" id="{C723BBA0-4A2C-4413-51FE-80E38AE520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810" y="648986"/>
            <a:ext cx="2990066" cy="3052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0E012B0-5437-0872-4C04-B89138C098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2849" y="3762282"/>
            <a:ext cx="3408602" cy="2482943"/>
          </a:xfrm>
          <a:prstGeom prst="rect">
            <a:avLst/>
          </a:prstGeom>
        </p:spPr>
      </p:pic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D847CA7D-F622-E165-930A-4A1BDBB8C866}"/>
              </a:ext>
            </a:extLst>
          </p:cNvPr>
          <p:cNvCxnSpPr>
            <a:cxnSpLocks/>
          </p:cNvCxnSpPr>
          <p:nvPr/>
        </p:nvCxnSpPr>
        <p:spPr bwMode="auto">
          <a:xfrm flipV="1">
            <a:off x="9419239" y="3814230"/>
            <a:ext cx="486761" cy="1635428"/>
          </a:xfrm>
          <a:prstGeom prst="straightConnector1">
            <a:avLst/>
          </a:prstGeom>
          <a:ln w="38100">
            <a:headEnd type="none" w="med" len="med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文本框 1">
            <a:extLst>
              <a:ext uri="{FF2B5EF4-FFF2-40B4-BE49-F238E27FC236}">
                <a16:creationId xmlns:a16="http://schemas.microsoft.com/office/drawing/2014/main" id="{2FD88D33-EA93-7A6D-0414-2614B9C5E326}"/>
              </a:ext>
            </a:extLst>
          </p:cNvPr>
          <p:cNvSpPr txBox="1"/>
          <p:nvPr/>
        </p:nvSpPr>
        <p:spPr>
          <a:xfrm>
            <a:off x="8042849" y="6325984"/>
            <a:ext cx="2622834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000" u="none" dirty="0">
                <a:latin typeface="+mn-lt"/>
              </a:rPr>
              <a:t>(Chuyang Yu, IEEE NSMIC</a:t>
            </a:r>
            <a:r>
              <a:rPr lang="zh-CN" altLang="en-US" sz="1000" u="none" dirty="0">
                <a:latin typeface="+mn-lt"/>
              </a:rPr>
              <a:t> </a:t>
            </a:r>
            <a:r>
              <a:rPr lang="en-US" altLang="zh-CN" sz="1000" u="none" dirty="0">
                <a:latin typeface="+mn-lt"/>
              </a:rPr>
              <a:t>2023,</a:t>
            </a:r>
            <a:r>
              <a:rPr lang="en-US" altLang="zh-CN" sz="1000" b="1" u="none" dirty="0">
                <a:latin typeface="+mn-lt"/>
              </a:rPr>
              <a:t>Oral talk</a:t>
            </a:r>
            <a:r>
              <a:rPr lang="en-US" altLang="zh-CN" sz="1000" u="none" dirty="0">
                <a:latin typeface="+mn-lt"/>
              </a:rPr>
              <a:t>)</a:t>
            </a:r>
            <a:endParaRPr lang="zh-CN" altLang="en-US" sz="1000" u="non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8658134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570B0A-88C3-9812-6AED-C6E0B0C659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1">
            <a:extLst>
              <a:ext uri="{FF2B5EF4-FFF2-40B4-BE49-F238E27FC236}">
                <a16:creationId xmlns:a16="http://schemas.microsoft.com/office/drawing/2014/main" id="{1FBA32B5-A914-3838-7B5E-81A309F002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lvl="0" indent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altLang="en-US" b="1" kern="1200" dirty="0">
                <a:latin typeface="+mj-lt"/>
                <a:cs typeface="Arial" panose="020B0604020202020204" pitchFamily="34" charset="0"/>
              </a:rPr>
              <a:t>研究进展</a:t>
            </a:r>
            <a:r>
              <a:rPr lang="en-US" altLang="zh-CN" b="1" kern="1200" dirty="0">
                <a:latin typeface="+mj-lt"/>
                <a:cs typeface="Arial" panose="020B0604020202020204" pitchFamily="34" charset="0"/>
              </a:rPr>
              <a:t>2</a:t>
            </a:r>
            <a:endParaRPr lang="zh-CN" altLang="en-US" sz="3200" b="1" kern="1200" dirty="0">
              <a:solidFill>
                <a:schemeClr val="tx1"/>
              </a:solidFill>
              <a:latin typeface="+mj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42EF0AD8-B946-CCF6-7B67-99713FB20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38202"/>
            <a:ext cx="6934200" cy="533398"/>
          </a:xfrm>
        </p:spPr>
        <p:txBody>
          <a:bodyPr/>
          <a:lstStyle/>
          <a:p>
            <a:pPr>
              <a:buFont typeface="Wingdings" panose="05000000000000000000" pitchFamily="2" charset="2"/>
              <a:buChar char="p"/>
            </a:pPr>
            <a:r>
              <a:rPr lang="en-US" altLang="zh-CN" b="1" dirty="0"/>
              <a:t>14</a:t>
            </a:r>
            <a:r>
              <a:rPr lang="zh-CN" altLang="en-US" b="1" dirty="0"/>
              <a:t>位</a:t>
            </a:r>
            <a:r>
              <a:rPr lang="en-US" altLang="zh-CN" b="1" dirty="0"/>
              <a:t>16</a:t>
            </a:r>
            <a:r>
              <a:rPr lang="zh-CN" altLang="en-US" b="1" dirty="0"/>
              <a:t>通道</a:t>
            </a:r>
            <a:r>
              <a:rPr lang="en-US" altLang="zh-CN" b="1" dirty="0"/>
              <a:t>ADC</a:t>
            </a:r>
            <a:r>
              <a:rPr lang="zh-CN" altLang="en-US" b="1" dirty="0"/>
              <a:t>芯片</a:t>
            </a:r>
            <a:endParaRPr lang="zh-CN" altLang="en-US" sz="2400" b="1" u="none" dirty="0"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9219" name="灯片编号占位符 8">
            <a:extLst>
              <a:ext uri="{FF2B5EF4-FFF2-40B4-BE49-F238E27FC236}">
                <a16:creationId xmlns:a16="http://schemas.microsoft.com/office/drawing/2014/main" id="{01489EC6-3933-89E9-F296-AC4E589A6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4200" y="6245225"/>
            <a:ext cx="8382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FE9C3F-EDB0-475B-9D92-4EF5E59BDCF1}" type="slidenum">
              <a:rPr lang="en-US" altLang="zh-CN" sz="1400" smtClean="0">
                <a:solidFill>
                  <a:srgbClr val="003399"/>
                </a:solidFill>
              </a:rPr>
              <a:t>6</a:t>
            </a:fld>
            <a:endParaRPr lang="en-US" altLang="zh-CN" sz="1400" dirty="0">
              <a:solidFill>
                <a:srgbClr val="003399"/>
              </a:solidFill>
            </a:endParaRPr>
          </a:p>
        </p:txBody>
      </p:sp>
      <p:sp>
        <p:nvSpPr>
          <p:cNvPr id="9220" name="椭圆 1">
            <a:extLst>
              <a:ext uri="{FF2B5EF4-FFF2-40B4-BE49-F238E27FC236}">
                <a16:creationId xmlns:a16="http://schemas.microsoft.com/office/drawing/2014/main" id="{A998222E-D7F1-7689-360B-9B7F8A666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133350"/>
            <a:ext cx="533400" cy="495300"/>
          </a:xfrm>
          <a:prstGeom prst="ellipse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CN" sz="3600" u="none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endParaRPr kumimoji="0" lang="zh-CN" altLang="en-US" sz="3600" u="none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7DAC6E9-628F-38EB-7A24-706C8438C5B0}"/>
              </a:ext>
            </a:extLst>
          </p:cNvPr>
          <p:cNvSpPr txBox="1"/>
          <p:nvPr/>
        </p:nvSpPr>
        <p:spPr>
          <a:xfrm>
            <a:off x="619990" y="2998183"/>
            <a:ext cx="8295410" cy="2441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25000"/>
              </a:lnSpc>
              <a:buFont typeface="Wingdings" panose="05000000000000000000" pitchFamily="2" charset="2"/>
              <a:buChar char="p"/>
            </a:pPr>
            <a:r>
              <a:rPr lang="zh-CN" altLang="en-US" sz="2400" b="1" u="none" dirty="0">
                <a:latin typeface="+mn-lt"/>
                <a:ea typeface="微软雅黑" panose="020B0503020204020204" pitchFamily="34" charset="-122"/>
              </a:rPr>
              <a:t>性能参数</a:t>
            </a:r>
            <a:endParaRPr lang="en-US" altLang="zh-CN" sz="2400" b="1" u="none" dirty="0">
              <a:latin typeface="+mn-lt"/>
              <a:ea typeface="微软雅黑" panose="020B0503020204020204" pitchFamily="34" charset="-122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zh-CN" altLang="en-US" b="1" u="none" dirty="0">
                <a:latin typeface="+mn-lt"/>
                <a:ea typeface="微软雅黑" panose="020B0503020204020204" pitchFamily="34" charset="-122"/>
              </a:rPr>
              <a:t>输入范围</a:t>
            </a:r>
            <a:r>
              <a:rPr lang="en-US" altLang="zh-CN" b="1" u="none" dirty="0">
                <a:latin typeface="+mn-lt"/>
                <a:ea typeface="微软雅黑" panose="020B0503020204020204" pitchFamily="34" charset="-122"/>
              </a:rPr>
              <a:t> </a:t>
            </a:r>
            <a:r>
              <a:rPr lang="en-US" altLang="zh-CN" b="1" u="none" dirty="0">
                <a:latin typeface="+mn-lt"/>
                <a:ea typeface="微软雅黑" panose="020B0503020204020204" pitchFamily="34" charset="-122"/>
                <a:sym typeface="Wingdings" panose="05000000000000000000" pitchFamily="2" charset="2"/>
              </a:rPr>
              <a:t> </a:t>
            </a:r>
            <a:r>
              <a:rPr lang="en-US" altLang="zh-CN" b="1" u="none" dirty="0">
                <a:latin typeface="+mn-lt"/>
                <a:ea typeface="微软雅黑" panose="020B0503020204020204" pitchFamily="34" charset="-122"/>
              </a:rPr>
              <a:t>0.5 V ~ 2.5 V</a:t>
            </a: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zh-CN" altLang="en-US" b="1" u="none" dirty="0">
                <a:latin typeface="+mn-lt"/>
                <a:ea typeface="微软雅黑" panose="020B0503020204020204" pitchFamily="34" charset="-122"/>
              </a:rPr>
              <a:t>分辨率</a:t>
            </a:r>
            <a:r>
              <a:rPr lang="en-US" altLang="zh-CN" b="1" u="none" dirty="0">
                <a:latin typeface="+mn-lt"/>
                <a:ea typeface="微软雅黑" panose="020B0503020204020204" pitchFamily="34" charset="-122"/>
              </a:rPr>
              <a:t> </a:t>
            </a:r>
            <a:r>
              <a:rPr lang="en-US" altLang="zh-CN" b="1" u="none" dirty="0">
                <a:ea typeface="微软雅黑" panose="020B0503020204020204" pitchFamily="34" charset="-122"/>
                <a:sym typeface="Wingdings" panose="05000000000000000000" pitchFamily="2" charset="2"/>
              </a:rPr>
              <a:t></a:t>
            </a:r>
            <a:r>
              <a:rPr lang="en-US" altLang="zh-CN" b="1" u="none" dirty="0">
                <a:latin typeface="+mn-lt"/>
                <a:ea typeface="微软雅黑" panose="020B0503020204020204" pitchFamily="34" charset="-122"/>
              </a:rPr>
              <a:t> 14bit</a:t>
            </a: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zh-CN" altLang="en-US" b="1" u="none" dirty="0">
                <a:latin typeface="+mn-lt"/>
                <a:ea typeface="微软雅黑" panose="020B0503020204020204" pitchFamily="34" charset="-122"/>
              </a:rPr>
              <a:t>采样率</a:t>
            </a:r>
            <a:r>
              <a:rPr lang="en-US" altLang="zh-CN" b="1" u="none" dirty="0">
                <a:ea typeface="微软雅黑" panose="020B0503020204020204" pitchFamily="34" charset="-122"/>
                <a:sym typeface="Wingdings" panose="05000000000000000000" pitchFamily="2" charset="2"/>
              </a:rPr>
              <a:t></a:t>
            </a:r>
            <a:r>
              <a:rPr lang="en-US" altLang="zh-CN" b="1" u="none" dirty="0">
                <a:latin typeface="+mn-lt"/>
                <a:ea typeface="微软雅黑" panose="020B0503020204020204" pitchFamily="34" charset="-122"/>
              </a:rPr>
              <a:t> 1~3 M sample/s</a:t>
            </a: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zh-CN" altLang="en-US" b="1" u="none" dirty="0">
                <a:latin typeface="+mn-lt"/>
                <a:ea typeface="微软雅黑" panose="020B0503020204020204" pitchFamily="34" charset="-122"/>
              </a:rPr>
              <a:t>静态性能</a:t>
            </a:r>
            <a:r>
              <a:rPr lang="en-US" altLang="zh-CN" b="1" u="none" dirty="0">
                <a:ea typeface="微软雅黑" panose="020B0503020204020204" pitchFamily="34" charset="-122"/>
                <a:sym typeface="Wingdings" panose="05000000000000000000" pitchFamily="2" charset="2"/>
              </a:rPr>
              <a:t></a:t>
            </a:r>
            <a:r>
              <a:rPr lang="en-US" altLang="zh-CN" b="1" u="none" dirty="0">
                <a:latin typeface="+mn-lt"/>
                <a:ea typeface="微软雅黑" panose="020B0503020204020204" pitchFamily="34" charset="-122"/>
              </a:rPr>
              <a:t> </a:t>
            </a:r>
            <a:r>
              <a:rPr lang="en-US" altLang="zh-CN" b="1" u="none" dirty="0">
                <a:latin typeface="+mn-lt"/>
                <a:ea typeface="微软雅黑" panose="020B0503020204020204" pitchFamily="34" charset="-122"/>
                <a:sym typeface="Wingdings" panose="05000000000000000000" pitchFamily="2" charset="2"/>
              </a:rPr>
              <a:t>DNL=</a:t>
            </a:r>
            <a:r>
              <a:rPr kumimoji="0" lang="en-US" altLang="zh-CN" sz="20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0.67/-0.58</a:t>
            </a:r>
            <a:r>
              <a:rPr lang="en-US" altLang="zh-CN" b="1" u="none" dirty="0">
                <a:latin typeface="+mn-lt"/>
                <a:ea typeface="微软雅黑" panose="020B0503020204020204" pitchFamily="34" charset="-122"/>
                <a:sym typeface="Wingdings" panose="05000000000000000000" pitchFamily="2" charset="2"/>
              </a:rPr>
              <a:t>LSB, INL=</a:t>
            </a:r>
            <a:r>
              <a:rPr lang="en-US" altLang="zh-CN" b="1" u="none" dirty="0">
                <a:ea typeface="微软雅黑" panose="020B0503020204020204" pitchFamily="34" charset="-122"/>
                <a:sym typeface="Wingdings" panose="05000000000000000000" pitchFamily="2" charset="2"/>
              </a:rPr>
              <a:t> </a:t>
            </a:r>
            <a:r>
              <a:rPr kumimoji="0" lang="en-US" altLang="zh-CN" sz="20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2.3/-0.91</a:t>
            </a:r>
            <a:r>
              <a:rPr lang="en-US" altLang="zh-CN" b="1" u="none" dirty="0">
                <a:latin typeface="+mn-lt"/>
                <a:ea typeface="微软雅黑" panose="020B0503020204020204" pitchFamily="34" charset="-122"/>
                <a:sym typeface="Wingdings" panose="05000000000000000000" pitchFamily="2" charset="2"/>
              </a:rPr>
              <a:t>LSB</a:t>
            </a: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zh-CN" altLang="en-US" b="1" u="none" dirty="0">
                <a:latin typeface="+mn-lt"/>
                <a:ea typeface="微软雅黑" panose="020B0503020204020204" pitchFamily="34" charset="-122"/>
                <a:sym typeface="Wingdings" panose="05000000000000000000" pitchFamily="2" charset="2"/>
              </a:rPr>
              <a:t>动态性能</a:t>
            </a:r>
            <a:r>
              <a:rPr lang="en-US" altLang="zh-CN" b="1" u="none" dirty="0">
                <a:latin typeface="+mn-lt"/>
                <a:ea typeface="微软雅黑" panose="020B0503020204020204" pitchFamily="34" charset="-122"/>
                <a:sym typeface="Wingdings" panose="05000000000000000000" pitchFamily="2" charset="2"/>
              </a:rPr>
              <a:t>SNDR = 69.3dB, ENOB =11.22 bits (</a:t>
            </a:r>
            <a:r>
              <a:rPr lang="zh-CN" altLang="en-US" b="1" u="none" dirty="0">
                <a:latin typeface="+mn-lt"/>
                <a:ea typeface="微软雅黑" panose="020B0503020204020204" pitchFamily="34" charset="-122"/>
                <a:sym typeface="Wingdings" panose="05000000000000000000" pitchFamily="2" charset="2"/>
              </a:rPr>
              <a:t>校准结果）</a:t>
            </a:r>
            <a:endParaRPr lang="en-US" altLang="zh-CN" b="1" u="none" dirty="0">
              <a:latin typeface="+mn-lt"/>
              <a:ea typeface="微软雅黑" panose="020B0503020204020204" pitchFamily="34" charset="-122"/>
              <a:sym typeface="Wingdings" panose="05000000000000000000" pitchFamily="2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BB011864-3CE8-5CD1-4A63-7CB5EC2336FB}"/>
                  </a:ext>
                </a:extLst>
              </p:cNvPr>
              <p:cNvSpPr txBox="1"/>
              <p:nvPr/>
            </p:nvSpPr>
            <p:spPr>
              <a:xfrm>
                <a:off x="990599" y="1271097"/>
                <a:ext cx="7436141" cy="1639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25000"/>
                  </a:lnSpc>
                  <a:buFont typeface="Wingdings" panose="05000000000000000000" pitchFamily="2" charset="2"/>
                  <a:buChar char="Ø"/>
                </a:pPr>
                <a:r>
                  <a:rPr lang="zh-CN" altLang="en-US" b="1" u="none" dirty="0">
                    <a:latin typeface="+mn-lt"/>
                    <a:ea typeface="微软雅黑" panose="020B0503020204020204" pitchFamily="34" charset="-122"/>
                  </a:rPr>
                  <a:t>工艺</a:t>
                </a:r>
                <a:r>
                  <a:rPr lang="de-DE" altLang="zh-CN" b="1" u="none" dirty="0">
                    <a:latin typeface="+mn-lt"/>
                    <a:ea typeface="微软雅黑" panose="020B0503020204020204" pitchFamily="34" charset="-122"/>
                  </a:rPr>
                  <a:t> </a:t>
                </a:r>
                <a:r>
                  <a:rPr lang="en-US" altLang="zh-CN" b="1" u="none" dirty="0">
                    <a:latin typeface="+mn-lt"/>
                    <a:ea typeface="微软雅黑" panose="020B0503020204020204" pitchFamily="34" charset="-122"/>
                    <a:sym typeface="Wingdings" panose="05000000000000000000" pitchFamily="2" charset="2"/>
                  </a:rPr>
                  <a:t> CMOS 0.18 </a:t>
                </a:r>
                <a:r>
                  <a:rPr lang="en-US" altLang="zh-CN" b="1" u="none" dirty="0" err="1">
                    <a:latin typeface="+mn-lt"/>
                    <a:ea typeface="微软雅黑" panose="020B0503020204020204" pitchFamily="34" charset="-122"/>
                    <a:sym typeface="Wingdings" panose="05000000000000000000" pitchFamily="2" charset="2"/>
                  </a:rPr>
                  <a:t>μm</a:t>
                </a:r>
                <a:r>
                  <a:rPr lang="en-US" altLang="zh-CN" b="1" u="none" dirty="0">
                    <a:latin typeface="+mn-lt"/>
                    <a:ea typeface="微软雅黑" panose="020B0503020204020204" pitchFamily="34" charset="-122"/>
                    <a:sym typeface="Wingdings" panose="05000000000000000000" pitchFamily="2" charset="2"/>
                  </a:rPr>
                  <a:t> 3.3 /1.8 V MS technology</a:t>
                </a:r>
              </a:p>
              <a:p>
                <a:pPr marL="342900" indent="-342900">
                  <a:lnSpc>
                    <a:spcPct val="125000"/>
                  </a:lnSpc>
                  <a:buFont typeface="Wingdings" panose="05000000000000000000" pitchFamily="2" charset="2"/>
                  <a:buChar char="Ø"/>
                </a:pPr>
                <a:r>
                  <a:rPr lang="zh-CN" altLang="en-US" b="1" u="none" dirty="0">
                    <a:latin typeface="+mn-lt"/>
                    <a:ea typeface="微软雅黑" panose="020B0503020204020204" pitchFamily="34" charset="-122"/>
                    <a:sym typeface="Wingdings" panose="05000000000000000000" pitchFamily="2" charset="2"/>
                  </a:rPr>
                  <a:t>架构</a:t>
                </a:r>
                <a:r>
                  <a:rPr lang="en-US" altLang="zh-CN" b="1" u="none" dirty="0">
                    <a:latin typeface="+mn-lt"/>
                    <a:ea typeface="微软雅黑" panose="020B0503020204020204" pitchFamily="34" charset="-122"/>
                    <a:sym typeface="Wingdings" panose="05000000000000000000" pitchFamily="2" charset="2"/>
                  </a:rPr>
                  <a:t>  SAR</a:t>
                </a:r>
                <a:r>
                  <a:rPr lang="zh-CN" altLang="en-US" b="1" u="none" dirty="0">
                    <a:latin typeface="+mn-lt"/>
                    <a:ea typeface="微软雅黑" panose="020B0503020204020204" pitchFamily="34" charset="-122"/>
                    <a:sym typeface="Wingdings" panose="05000000000000000000" pitchFamily="2" charset="2"/>
                  </a:rPr>
                  <a:t>时间域</a:t>
                </a:r>
                <a:endParaRPr lang="de-DE" altLang="zh-CN" b="1" u="none" dirty="0">
                  <a:latin typeface="+mn-lt"/>
                  <a:ea typeface="微软雅黑" panose="020B0503020204020204" pitchFamily="34" charset="-122"/>
                </a:endParaRPr>
              </a:p>
              <a:p>
                <a:pPr marL="342900" indent="-342900">
                  <a:lnSpc>
                    <a:spcPct val="125000"/>
                  </a:lnSpc>
                  <a:buFont typeface="Wingdings" panose="05000000000000000000" pitchFamily="2" charset="2"/>
                  <a:buChar char="Ø"/>
                </a:pPr>
                <a:r>
                  <a:rPr lang="de-DE" altLang="zh-CN" b="1" u="none" dirty="0">
                    <a:latin typeface="+mn-lt"/>
                    <a:ea typeface="微软雅黑" panose="020B0503020204020204" pitchFamily="34" charset="-122"/>
                  </a:rPr>
                  <a:t>MPW</a:t>
                </a:r>
                <a:r>
                  <a:rPr lang="de-DE" altLang="zh-CN" b="1" u="none" dirty="0">
                    <a:solidFill>
                      <a:srgbClr val="0033CC"/>
                    </a:solidFill>
                    <a:latin typeface="+mn-lt"/>
                    <a:ea typeface="微软雅黑" panose="020B0503020204020204" pitchFamily="34" charset="-122"/>
                  </a:rPr>
                  <a:t> </a:t>
                </a:r>
                <a:r>
                  <a:rPr lang="en-US" altLang="zh-CN" u="none" dirty="0">
                    <a:latin typeface="+mn-lt"/>
                    <a:ea typeface="微软雅黑" panose="020B0503020204020204" pitchFamily="34" charset="-122"/>
                    <a:sym typeface="Wingdings" panose="05000000000000000000" pitchFamily="2" charset="2"/>
                  </a:rPr>
                  <a:t></a:t>
                </a:r>
                <a:r>
                  <a:rPr lang="en-US" altLang="zh-CN" b="1" u="none" dirty="0">
                    <a:latin typeface="+mn-lt"/>
                    <a:ea typeface="微软雅黑" panose="020B0503020204020204" pitchFamily="34" charset="-122"/>
                    <a:sym typeface="Wingdings" panose="05000000000000000000" pitchFamily="2" charset="2"/>
                  </a:rPr>
                  <a:t> </a:t>
                </a:r>
                <a:r>
                  <a:rPr lang="de-DE" altLang="zh-CN" b="1" u="none" dirty="0">
                    <a:latin typeface="+mn-lt"/>
                    <a:ea typeface="微软雅黑" panose="020B0503020204020204" pitchFamily="34" charset="-122"/>
                    <a:sym typeface="Wingdings" panose="05000000000000000000" pitchFamily="2" charset="2"/>
                  </a:rPr>
                  <a:t>Nov</a:t>
                </a:r>
                <a:r>
                  <a:rPr lang="de-DE" altLang="zh-CN" b="1" u="none" dirty="0">
                    <a:latin typeface="+mn-lt"/>
                    <a:ea typeface="微软雅黑" panose="020B0503020204020204" pitchFamily="34" charset="-122"/>
                  </a:rPr>
                  <a:t>. 2023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u="none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b="1" i="1" u="none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𝟑</m:t>
                        </m:r>
                      </m:e>
                      <m:sup>
                        <m:r>
                          <a:rPr lang="en-US" altLang="zh-CN" b="1" i="1" u="none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𝒔𝒕</m:t>
                        </m:r>
                      </m:sup>
                    </m:sSup>
                  </m:oMath>
                </a14:m>
                <a:r>
                  <a:rPr lang="en-US" altLang="zh-CN" b="1" u="none" dirty="0">
                    <a:latin typeface="+mn-lt"/>
                    <a:ea typeface="微软雅黑" panose="020B0503020204020204" pitchFamily="34" charset="-122"/>
                  </a:rPr>
                  <a:t> </a:t>
                </a:r>
                <a:r>
                  <a:rPr lang="de-DE" altLang="zh-CN" b="1" u="none" dirty="0">
                    <a:latin typeface="+mn-lt"/>
                    <a:ea typeface="微软雅黑" panose="020B0503020204020204" pitchFamily="34" charset="-122"/>
                  </a:rPr>
                  <a:t>) </a:t>
                </a:r>
              </a:p>
              <a:p>
                <a:pPr marL="342900" indent="-342900">
                  <a:lnSpc>
                    <a:spcPct val="125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b="1" u="none" dirty="0">
                    <a:latin typeface="+mn-lt"/>
                    <a:ea typeface="微软雅黑" panose="020B0503020204020204" pitchFamily="34" charset="-122"/>
                    <a:sym typeface="Wingdings" panose="05000000000000000000" pitchFamily="2" charset="2"/>
                  </a:rPr>
                  <a:t>Die size  </a:t>
                </a:r>
                <a:r>
                  <a:rPr lang="en-US" altLang="zh-CN" b="1" u="none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2.85 × 3.55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u="none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b="1" i="1" u="none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𝒎𝒎</m:t>
                        </m:r>
                      </m:e>
                      <m:sup>
                        <m:r>
                          <a:rPr lang="en-US" altLang="zh-CN" b="1" i="1" u="none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zh-CN" b="1" u="none" dirty="0">
                    <a:latin typeface="+mn-lt"/>
                    <a:ea typeface="微软雅黑" panose="020B0503020204020204" pitchFamily="34" charset="-122"/>
                  </a:rPr>
                  <a:t> </a:t>
                </a:r>
                <a:endParaRPr lang="en-US" altLang="zh-CN" b="1" u="none" dirty="0">
                  <a:latin typeface="+mn-lt"/>
                  <a:ea typeface="微软雅黑" panose="020B0503020204020204" pitchFamily="34" charset="-122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BB011864-3CE8-5CD1-4A63-7CB5EC2336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599" y="1271097"/>
                <a:ext cx="7436141" cy="1639936"/>
              </a:xfrm>
              <a:prstGeom prst="rect">
                <a:avLst/>
              </a:prstGeom>
              <a:blipFill>
                <a:blip r:embed="rId3"/>
                <a:stretch>
                  <a:fillRect l="-656" b="-33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>
            <a:extLst>
              <a:ext uri="{FF2B5EF4-FFF2-40B4-BE49-F238E27FC236}">
                <a16:creationId xmlns:a16="http://schemas.microsoft.com/office/drawing/2014/main" id="{C79B0F68-2575-224F-794C-34D029D6DA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6650" y="714924"/>
            <a:ext cx="2408685" cy="298733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3D0397E-A796-1B03-9722-3BA929331CA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749" y="3731174"/>
            <a:ext cx="3180736" cy="2402377"/>
          </a:xfrm>
          <a:prstGeom prst="rect">
            <a:avLst/>
          </a:prstGeom>
        </p:spPr>
      </p:pic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CE5F2375-7C6E-6DA4-F6C7-3CE63D03ABDD}"/>
              </a:ext>
            </a:extLst>
          </p:cNvPr>
          <p:cNvCxnSpPr>
            <a:cxnSpLocks/>
            <a:endCxn id="2" idx="2"/>
          </p:cNvCxnSpPr>
          <p:nvPr/>
        </p:nvCxnSpPr>
        <p:spPr bwMode="auto">
          <a:xfrm flipH="1" flipV="1">
            <a:off x="9960993" y="3702258"/>
            <a:ext cx="351118" cy="1357814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7B230770-7475-7B85-590C-2C4D631FA927}"/>
              </a:ext>
            </a:extLst>
          </p:cNvPr>
          <p:cNvSpPr txBox="1"/>
          <p:nvPr/>
        </p:nvSpPr>
        <p:spPr>
          <a:xfrm>
            <a:off x="8527642" y="6360239"/>
            <a:ext cx="2635658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000" u="none" dirty="0">
                <a:latin typeface="+mn-lt"/>
              </a:rPr>
              <a:t>(Chuyang Yu, IEEE TNS</a:t>
            </a:r>
            <a:r>
              <a:rPr lang="zh-CN" altLang="en-US" sz="1000" u="none" dirty="0">
                <a:latin typeface="+mn-lt"/>
              </a:rPr>
              <a:t> </a:t>
            </a:r>
            <a:r>
              <a:rPr lang="en-US" altLang="zh-CN" sz="1000" u="none" dirty="0">
                <a:latin typeface="+mn-lt"/>
              </a:rPr>
              <a:t>2025</a:t>
            </a:r>
            <a:r>
              <a:rPr lang="zh-CN" altLang="en-US" sz="1000" u="none" dirty="0">
                <a:latin typeface="+mn-lt"/>
              </a:rPr>
              <a:t>， </a:t>
            </a:r>
            <a:r>
              <a:rPr lang="en-US" altLang="zh-CN" sz="1000" u="none" dirty="0">
                <a:latin typeface="+mn-lt"/>
              </a:rPr>
              <a:t>Accepted)</a:t>
            </a:r>
            <a:endParaRPr lang="zh-CN" altLang="en-US" sz="1000" u="non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64294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FE41A5-7D39-48C3-3636-DA6ABC15EE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3F378E-49C8-BBAA-E0FF-A023DFF80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kern="1200" dirty="0">
                <a:solidFill>
                  <a:srgbClr val="000000"/>
                </a:solidFill>
                <a:latin typeface="微软雅黑" panose="020B0503020204020204" pitchFamily="34" charset="-122"/>
                <a:cs typeface="+mn-cs"/>
              </a:rPr>
              <a:t>研究进展</a:t>
            </a:r>
            <a:r>
              <a:rPr lang="en-US" altLang="zh-CN" b="1" kern="1200" dirty="0">
                <a:solidFill>
                  <a:srgbClr val="000000"/>
                </a:solidFill>
                <a:latin typeface="微软雅黑" panose="020B0503020204020204" pitchFamily="34" charset="-122"/>
                <a:cs typeface="+mn-cs"/>
              </a:rPr>
              <a:t>3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E9C0A2F-FED7-39B2-EEEE-B23B00CBF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D075F6-D333-4091-9381-A284A047686E}" type="slidenum">
              <a:rPr lang="en-US" altLang="zh-CN" smtClean="0"/>
              <a:pPr>
                <a:defRPr/>
              </a:pPr>
              <a:t>7</a:t>
            </a:fld>
            <a:endParaRPr lang="en-US" altLang="zh-CN"/>
          </a:p>
        </p:txBody>
      </p:sp>
      <p:pic>
        <p:nvPicPr>
          <p:cNvPr id="23" name="内容占位符 22">
            <a:extLst>
              <a:ext uri="{FF2B5EF4-FFF2-40B4-BE49-F238E27FC236}">
                <a16:creationId xmlns:a16="http://schemas.microsoft.com/office/drawing/2014/main" id="{1F2E5803-60E8-46CA-DF73-65B8806FF3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526" y="2921468"/>
            <a:ext cx="3319559" cy="2704029"/>
          </a:xfrm>
        </p:spPr>
      </p:pic>
      <p:sp>
        <p:nvSpPr>
          <p:cNvPr id="24" name="椭圆 1">
            <a:extLst>
              <a:ext uri="{FF2B5EF4-FFF2-40B4-BE49-F238E27FC236}">
                <a16:creationId xmlns:a16="http://schemas.microsoft.com/office/drawing/2014/main" id="{AB8BF2C2-9728-6E58-1463-60D3CA1072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133350"/>
            <a:ext cx="533400" cy="495300"/>
          </a:xfrm>
          <a:prstGeom prst="ellipse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CN" sz="3600" u="none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endParaRPr kumimoji="0" lang="zh-CN" altLang="en-US" sz="3600" u="none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" name="内容占位符 4">
            <a:extLst>
              <a:ext uri="{FF2B5EF4-FFF2-40B4-BE49-F238E27FC236}">
                <a16:creationId xmlns:a16="http://schemas.microsoft.com/office/drawing/2014/main" id="{3717D9F5-A328-E23E-C3F8-41307C02CD16}"/>
              </a:ext>
            </a:extLst>
          </p:cNvPr>
          <p:cNvSpPr txBox="1">
            <a:spLocks/>
          </p:cNvSpPr>
          <p:nvPr/>
        </p:nvSpPr>
        <p:spPr bwMode="auto">
          <a:xfrm>
            <a:off x="609600" y="838201"/>
            <a:ext cx="11506200" cy="1668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微软雅黑" panose="020B0503020204020204" pitchFamily="34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微软雅黑" panose="020B0503020204020204" pitchFamily="34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微软雅黑" panose="020B0503020204020204" pitchFamily="34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微软雅黑" panose="020B0503020204020204" pitchFamily="34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 typeface="Wingdings" panose="05000000000000000000" pitchFamily="2" charset="2"/>
              <a:buChar char="p"/>
            </a:pPr>
            <a:r>
              <a:rPr kumimoji="0" lang="zh-CN" altLang="en-US" b="1" u="none" kern="0" dirty="0"/>
              <a:t>暗物质探测</a:t>
            </a:r>
            <a:r>
              <a:rPr kumimoji="0" lang="en-US" altLang="zh-CN" b="1" u="none" kern="0" dirty="0"/>
              <a:t>AFE</a:t>
            </a:r>
            <a:r>
              <a:rPr kumimoji="0" lang="zh-CN" altLang="en-US" b="1" u="none" kern="0" dirty="0"/>
              <a:t>前端与</a:t>
            </a:r>
            <a:r>
              <a:rPr kumimoji="0" lang="en-US" altLang="zh-CN" b="1" u="none" kern="0" dirty="0"/>
              <a:t>ADC</a:t>
            </a:r>
            <a:r>
              <a:rPr kumimoji="0" lang="zh-CN" altLang="en-US" b="1" u="none" kern="0" dirty="0"/>
              <a:t>联合测试</a:t>
            </a:r>
            <a:endParaRPr kumimoji="0" lang="en-US" altLang="zh-CN" b="1" u="none" kern="0" dirty="0"/>
          </a:p>
          <a:p>
            <a:pPr lvl="1">
              <a:buFont typeface="Wingdings" panose="05000000000000000000" pitchFamily="2" charset="2"/>
              <a:buChar char="Ø"/>
            </a:pPr>
            <a:r>
              <a:rPr kumimoji="0" lang="en-US" altLang="zh-CN" b="1" u="none" kern="0" dirty="0">
                <a:sym typeface="Wingdings" panose="05000000000000000000" pitchFamily="2" charset="2"/>
              </a:rPr>
              <a:t> 0.2pC~1pC</a:t>
            </a:r>
            <a:r>
              <a:rPr kumimoji="0" lang="zh-CN" altLang="en-US" b="1" u="none" kern="0" dirty="0">
                <a:sym typeface="Wingdings" panose="05000000000000000000" pitchFamily="2" charset="2"/>
              </a:rPr>
              <a:t>电荷注入下</a:t>
            </a:r>
            <a:r>
              <a:rPr kumimoji="0" lang="en-US" altLang="zh-CN" b="1" u="none" kern="0" dirty="0">
                <a:sym typeface="Wingdings" panose="05000000000000000000" pitchFamily="2" charset="2"/>
              </a:rPr>
              <a:t>16</a:t>
            </a:r>
            <a:r>
              <a:rPr kumimoji="0" lang="zh-CN" altLang="en-US" b="1" u="none" kern="0" dirty="0">
                <a:sym typeface="Wingdings" panose="05000000000000000000" pitchFamily="2" charset="2"/>
              </a:rPr>
              <a:t>通道</a:t>
            </a:r>
            <a:r>
              <a:rPr kumimoji="0" lang="en-US" altLang="zh-CN" b="1" u="none" kern="0" dirty="0">
                <a:sym typeface="Wingdings" panose="05000000000000000000" pitchFamily="2" charset="2"/>
              </a:rPr>
              <a:t>ADC</a:t>
            </a:r>
            <a:r>
              <a:rPr kumimoji="0" lang="zh-CN" altLang="en-US" b="1" u="none" kern="0" dirty="0">
                <a:sym typeface="Wingdings" panose="05000000000000000000" pitchFamily="2" charset="2"/>
              </a:rPr>
              <a:t>输出线性度</a:t>
            </a:r>
            <a:endParaRPr kumimoji="0" lang="en-US" altLang="zh-CN" b="1" u="none" kern="0" dirty="0"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kumimoji="0" lang="zh-CN" altLang="en-US" b="1" u="none" kern="0" dirty="0">
                <a:sym typeface="Wingdings" panose="05000000000000000000" pitchFamily="2" charset="2"/>
              </a:rPr>
              <a:t>线性度误差置信区间</a:t>
            </a:r>
            <a:endParaRPr kumimoji="0" lang="en-US" altLang="zh-CN" b="1" u="none" kern="0" dirty="0">
              <a:sym typeface="Wingdings" panose="05000000000000000000" pitchFamily="2" charset="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FFB6BBA-0F6F-F9CE-3F6D-E3143AB7B9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2921468"/>
            <a:ext cx="3396391" cy="2755944"/>
          </a:xfrm>
          <a:prstGeom prst="rect">
            <a:avLst/>
          </a:prstGeom>
        </p:spPr>
      </p:pic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7A9A931C-C4D1-4E25-F93E-476E35CCC9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2973383"/>
            <a:ext cx="3198289" cy="2398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907076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F77BFB-6C38-8864-6C30-E6FF8B0037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CB50BEE-B2FD-7633-18C0-7A994F4F5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p"/>
            </a:pPr>
            <a:r>
              <a:rPr kumimoji="0" lang="zh-CN" altLang="en-US" b="1" u="none" kern="0" dirty="0"/>
              <a:t>与同行</a:t>
            </a:r>
            <a:r>
              <a:rPr kumimoji="0" lang="en-US" altLang="zh-CN" b="1" u="none" kern="0" dirty="0"/>
              <a:t>ADC</a:t>
            </a:r>
            <a:r>
              <a:rPr kumimoji="0" lang="zh-CN" altLang="en-US" b="1" u="none" kern="0" dirty="0"/>
              <a:t>性能对比</a:t>
            </a:r>
          </a:p>
          <a:p>
            <a:pPr lvl="1"/>
            <a:endParaRPr lang="zh-CN" altLang="en-US" sz="20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E9F2E1A-B482-4256-CC24-1671B2AD5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D075F6-D333-4091-9381-A284A047686E}" type="slidenum">
              <a:rPr lang="en-US" altLang="zh-CN" smtClean="0"/>
              <a:pPr>
                <a:defRPr/>
              </a:pPr>
              <a:t>8</a:t>
            </a:fld>
            <a:endParaRPr lang="en-US" altLang="zh-CN"/>
          </a:p>
        </p:txBody>
      </p:sp>
      <p:sp>
        <p:nvSpPr>
          <p:cNvPr id="13" name="标题 1">
            <a:extLst>
              <a:ext uri="{FF2B5EF4-FFF2-40B4-BE49-F238E27FC236}">
                <a16:creationId xmlns:a16="http://schemas.microsoft.com/office/drawing/2014/main" id="{6F9103EA-177E-C410-10A1-C471D5D98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762000"/>
          </a:xfrm>
        </p:spPr>
        <p:txBody>
          <a:bodyPr/>
          <a:lstStyle/>
          <a:p>
            <a:r>
              <a:rPr kumimoji="0" lang="zh-CN" altLang="en-US" b="1" u="none" kern="0" dirty="0"/>
              <a:t>性能对比</a:t>
            </a:r>
          </a:p>
        </p:txBody>
      </p:sp>
      <p:sp>
        <p:nvSpPr>
          <p:cNvPr id="14" name="椭圆 1">
            <a:extLst>
              <a:ext uri="{FF2B5EF4-FFF2-40B4-BE49-F238E27FC236}">
                <a16:creationId xmlns:a16="http://schemas.microsoft.com/office/drawing/2014/main" id="{23901CA8-04A1-2133-8530-FF66E1962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133350"/>
            <a:ext cx="533400" cy="495300"/>
          </a:xfrm>
          <a:prstGeom prst="ellipse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CN" sz="3600" u="none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endParaRPr kumimoji="0" lang="zh-CN" altLang="en-US" sz="3600" u="none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E947D2EF-557E-EDEC-7F4B-D894C1380E41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914400" y="1380996"/>
          <a:ext cx="10515596" cy="4788027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4631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17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17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17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05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73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7312">
                  <a:extLst>
                    <a:ext uri="{9D8B030D-6E8A-4147-A177-3AD203B41FA5}">
                      <a16:colId xmlns:a16="http://schemas.microsoft.com/office/drawing/2014/main" val="2234536501"/>
                    </a:ext>
                  </a:extLst>
                </a:gridCol>
                <a:gridCol w="10273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73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7312">
                  <a:extLst>
                    <a:ext uri="{9D8B030D-6E8A-4147-A177-3AD203B41FA5}">
                      <a16:colId xmlns:a16="http://schemas.microsoft.com/office/drawing/2014/main" val="803732781"/>
                    </a:ext>
                  </a:extLst>
                </a:gridCol>
              </a:tblGrid>
              <a:tr h="498906"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0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设计者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0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中国</a:t>
                      </a:r>
                      <a:endParaRPr lang="en-US" altLang="zh-CN" sz="10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0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电子科技大学</a:t>
                      </a:r>
                      <a:endParaRPr lang="en-US" altLang="zh-CN" sz="10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0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中国</a:t>
                      </a:r>
                      <a:endParaRPr lang="en-US" altLang="zh-CN" sz="10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0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香港科技大学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0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韩国</a:t>
                      </a:r>
                      <a:endParaRPr lang="en-US" altLang="zh-CN" sz="10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0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汉阳大学</a:t>
                      </a:r>
                      <a:endParaRPr lang="en-US" sz="10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0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中国</a:t>
                      </a:r>
                      <a:endParaRPr lang="en-US" altLang="zh-CN" sz="10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0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国立台湾大学</a:t>
                      </a:r>
                      <a:endParaRPr lang="en-US" altLang="zh-CN" sz="10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0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中国</a:t>
                      </a:r>
                      <a:endParaRPr lang="en-US" altLang="zh-CN" sz="10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0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电子科技大学</a:t>
                      </a:r>
                      <a:endParaRPr lang="en-US" sz="10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0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中国</a:t>
                      </a:r>
                      <a:endParaRPr lang="en-US" altLang="zh-CN" sz="10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0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天津大学</a:t>
                      </a:r>
                      <a:endParaRPr lang="en-US" sz="10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0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美国</a:t>
                      </a:r>
                      <a:endParaRPr lang="en-US" altLang="zh-CN" sz="10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0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布朗大学</a:t>
                      </a:r>
                      <a:endParaRPr lang="en-US" sz="10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0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中国</a:t>
                      </a:r>
                      <a:endParaRPr lang="en-US" altLang="zh-CN" sz="10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0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北京工业大学</a:t>
                      </a:r>
                      <a:endParaRPr lang="en-US" sz="10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000" b="1" kern="100" dirty="0"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本工作</a:t>
                      </a:r>
                      <a:endParaRPr lang="en-US" sz="1000" b="1" kern="100" dirty="0">
                        <a:solidFill>
                          <a:srgbClr val="C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120"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000" b="1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年份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2013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2014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2016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2016</a:t>
                      </a:r>
                      <a:endParaRPr lang="en-US" sz="10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2019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2019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2020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2021</a:t>
                      </a:r>
                      <a:endParaRPr lang="en-US" sz="10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2025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825"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CMOS</a:t>
                      </a:r>
                      <a:r>
                        <a:rPr lang="zh-CN" sz="10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工艺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180nm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180nm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90</a:t>
                      </a:r>
                      <a:r>
                        <a:rPr lang="en-US" altLang="zh-CN" sz="10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nm</a:t>
                      </a:r>
                      <a:endParaRPr lang="en-US" sz="10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00" b="1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28n</a:t>
                      </a:r>
                      <a:r>
                        <a:rPr lang="en-US" sz="1000" b="1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</a:t>
                      </a:r>
                      <a:endParaRPr lang="en-US" sz="10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180</a:t>
                      </a:r>
                      <a:r>
                        <a:rPr lang="en-US" altLang="zh-CN" sz="10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nm</a:t>
                      </a:r>
                      <a:endParaRPr lang="en-US" sz="10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65</a:t>
                      </a:r>
                      <a:r>
                        <a:rPr lang="en-US" altLang="zh-CN" sz="10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nm</a:t>
                      </a:r>
                      <a:endParaRPr lang="en-US" sz="10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180</a:t>
                      </a:r>
                      <a:r>
                        <a:rPr lang="en-US" altLang="zh-CN" sz="10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nm</a:t>
                      </a:r>
                      <a:endParaRPr lang="en-US" sz="10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180nm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180nm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825"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0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架构</a:t>
                      </a:r>
                      <a:r>
                        <a:rPr lang="en-US" altLang="zh-CN" sz="10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SAR+TDC</a:t>
                      </a:r>
                      <a:endParaRPr lang="zh-CN" altLang="en-US" sz="10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8+4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5+4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6+6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00" b="1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6+6</a:t>
                      </a:r>
                      <a:endParaRPr lang="zh-CN" altLang="en-US" sz="10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6+5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7+3+3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0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结构可编程</a:t>
                      </a:r>
                      <a:endParaRPr lang="en-US" altLang="zh-CN" sz="10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6+4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5+4+5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843"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0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分辨率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000" b="1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11bits</a:t>
                      </a:r>
                      <a:endParaRPr kumimoji="0" lang="en-US" altLang="zh-CN" sz="10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000" b="1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9bits</a:t>
                      </a:r>
                      <a:endParaRPr kumimoji="0" lang="en-US" altLang="zh-CN" sz="10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000" b="1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12bits</a:t>
                      </a:r>
                      <a:endParaRPr kumimoji="0" lang="en-US" altLang="zh-CN" sz="10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12bits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10bits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13bits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10bits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000" b="1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10bits</a:t>
                      </a:r>
                      <a:endParaRPr kumimoji="0" lang="en-US" altLang="zh-CN" sz="10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0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14bits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430"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0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采样率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0.083</a:t>
                      </a:r>
                      <a:r>
                        <a:rPr lang="en-US" altLang="zh-CN" sz="10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MS/s</a:t>
                      </a:r>
                      <a:endParaRPr lang="en-US" sz="1000" b="1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0.303</a:t>
                      </a:r>
                      <a:r>
                        <a:rPr lang="en-US" altLang="zh-CN" sz="10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MS/s</a:t>
                      </a:r>
                      <a:endParaRPr lang="en-US" altLang="zh-CN" sz="1000" b="1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0.37 MS/s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l-GR" sz="10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sz="10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 </a:t>
                      </a:r>
                      <a:r>
                        <a:rPr lang="en-US" altLang="zh-CN" sz="10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MS/s</a:t>
                      </a:r>
                      <a:endParaRPr lang="en-US" sz="10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l-GR" sz="10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sz="10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 MS/s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20MS/s</a:t>
                      </a:r>
                      <a:endParaRPr lang="en-US" sz="10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1.25</a:t>
                      </a:r>
                      <a:r>
                        <a:rPr lang="en-US" altLang="zh-CN" sz="10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MS/s</a:t>
                      </a:r>
                      <a:endParaRPr lang="en-US" sz="10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 MS/s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 MS/s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8825"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0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功耗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000" b="1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r>
                        <a:rPr lang="el-GR" altLang="zh-CN" sz="10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μ</a:t>
                      </a:r>
                      <a:r>
                        <a:rPr kumimoji="0" lang="en-US" altLang="zh-CN" sz="1000" b="1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W</a:t>
                      </a:r>
                      <a:endParaRPr kumimoji="0" lang="en-US" altLang="zh-CN" sz="10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000" b="1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lang="el-GR" altLang="zh-CN" sz="10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μ</a:t>
                      </a:r>
                      <a:r>
                        <a:rPr kumimoji="0" lang="en-US" altLang="zh-CN" sz="1000" b="1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W</a:t>
                      </a:r>
                      <a:endParaRPr kumimoji="0" lang="en-US" altLang="zh-CN" sz="10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000" b="1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56</a:t>
                      </a:r>
                      <a:r>
                        <a:rPr lang="el-GR" altLang="zh-CN" sz="10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μ</a:t>
                      </a:r>
                      <a:r>
                        <a:rPr kumimoji="0" lang="en-US" altLang="zh-CN" sz="1000" b="1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W</a:t>
                      </a:r>
                      <a:endParaRPr kumimoji="0" lang="en-US" altLang="zh-CN" sz="10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0.35mW</a:t>
                      </a:r>
                      <a:endParaRPr lang="zh-CN" altLang="en-US" sz="10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1.54mW</a:t>
                      </a:r>
                      <a:endParaRPr lang="zh-CN" altLang="en-US" sz="10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00" b="1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82</a:t>
                      </a:r>
                      <a:r>
                        <a:rPr lang="el-GR" altLang="zh-CN" sz="10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μ</a:t>
                      </a:r>
                      <a:r>
                        <a:rPr kumimoji="0" lang="en-US" altLang="zh-CN" sz="1000" b="1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W</a:t>
                      </a:r>
                      <a:endParaRPr kumimoji="0" lang="en-US" altLang="zh-CN" sz="10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36</a:t>
                      </a:r>
                      <a:r>
                        <a:rPr lang="el-GR" altLang="zh-CN" sz="10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μ</a:t>
                      </a:r>
                      <a:r>
                        <a:rPr kumimoji="0" lang="en-US" altLang="zh-CN" sz="1000" b="1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W</a:t>
                      </a:r>
                      <a:endParaRPr lang="zh-CN" altLang="en-US" sz="10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000" b="1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127.26</a:t>
                      </a:r>
                      <a:r>
                        <a:rPr lang="el-GR" altLang="zh-CN" sz="10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μ</a:t>
                      </a:r>
                      <a:r>
                        <a:rPr kumimoji="0" lang="en-US" altLang="zh-CN" sz="1000" b="1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W</a:t>
                      </a:r>
                      <a:endParaRPr kumimoji="0" lang="en-US" altLang="zh-CN" sz="10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0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1.6mW/</a:t>
                      </a:r>
                      <a:r>
                        <a:rPr kumimoji="0" lang="en-US" altLang="zh-CN" sz="1000" b="1" i="0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</a:t>
                      </a:r>
                      <a:endParaRPr kumimoji="0" lang="en-US" altLang="zh-CN" sz="10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7969"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0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微分非线性</a:t>
                      </a:r>
                      <a:r>
                        <a:rPr lang="en-US" altLang="zh-CN" sz="10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DNL</a:t>
                      </a:r>
                      <a:endParaRPr lang="zh-CN" altLang="en-US" sz="10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000" b="1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-1.45/+1.65</a:t>
                      </a:r>
                      <a:endParaRPr kumimoji="0" lang="en-US" altLang="zh-CN" sz="10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000" b="1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-1.0/+9.9</a:t>
                      </a:r>
                      <a:endParaRPr kumimoji="0" lang="en-US" altLang="zh-CN" sz="10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000" b="1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-0.45/+0.84</a:t>
                      </a:r>
                      <a:endParaRPr kumimoji="0" lang="en-US" altLang="zh-CN" sz="10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-0.53 / +0.53 </a:t>
                      </a:r>
                      <a:endParaRPr lang="en-US" sz="10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00" b="1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NA</a:t>
                      </a:r>
                      <a:endParaRPr lang="en-US" altLang="zh-CN" sz="10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±0.74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+0.60/0.61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000" b="1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-0.37/+0.37</a:t>
                      </a:r>
                      <a:endParaRPr kumimoji="0" lang="en-US" altLang="zh-CN" sz="10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0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0.67/-0.58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294"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0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积分非线性</a:t>
                      </a:r>
                      <a:r>
                        <a:rPr lang="en-US" altLang="zh-CN" sz="10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INL</a:t>
                      </a:r>
                      <a:endParaRPr lang="zh-CN" altLang="en-US" sz="10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000" b="1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NA</a:t>
                      </a:r>
                      <a:endParaRPr kumimoji="0" lang="en-US" altLang="zh-CN" sz="10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000" b="1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-9.8/+4.7</a:t>
                      </a:r>
                      <a:endParaRPr kumimoji="0" lang="en-US" altLang="zh-CN" sz="10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000" b="1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-1.5/+0.74</a:t>
                      </a:r>
                      <a:endParaRPr kumimoji="0" lang="en-US" altLang="zh-CN" sz="10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-0.82 / + 0.79</a:t>
                      </a:r>
                      <a:endParaRPr lang="en-US" sz="10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NA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±1.31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+0.82/0.89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000" b="1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-0.375/+1.5</a:t>
                      </a:r>
                      <a:endParaRPr kumimoji="0" lang="en-US" altLang="zh-CN" sz="10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0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2.3/-0.91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4781"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0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信噪比</a:t>
                      </a:r>
                      <a:r>
                        <a:rPr lang="en-US" altLang="zh-CN" sz="10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SFDR</a:t>
                      </a:r>
                      <a:endParaRPr lang="zh-CN" altLang="en-US" sz="10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000" b="1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NA</a:t>
                      </a:r>
                      <a:endParaRPr kumimoji="0" lang="en-US" altLang="zh-CN" sz="10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000" b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NA</a:t>
                      </a:r>
                      <a:endParaRPr kumimoji="0" lang="en-US" altLang="zh-CN" sz="10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000" b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NA</a:t>
                      </a:r>
                      <a:endParaRPr kumimoji="0" lang="en-US" altLang="zh-CN" sz="10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67.2</a:t>
                      </a:r>
                      <a:r>
                        <a:rPr lang="en-US" altLang="zh-CN" sz="1000" b="1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dB</a:t>
                      </a:r>
                      <a:endParaRPr lang="en-US" sz="10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NA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NA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NA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000" b="1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60.49 dB</a:t>
                      </a:r>
                      <a:endParaRPr kumimoji="0" lang="en-US" altLang="zh-CN" sz="10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0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81.59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6010"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0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信噪失真比</a:t>
                      </a:r>
                      <a:r>
                        <a:rPr lang="en-US" altLang="zh-CN" sz="10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SNDR</a:t>
                      </a:r>
                      <a:endParaRPr lang="zh-CN" altLang="en-US" sz="10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000" b="1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NA</a:t>
                      </a:r>
                      <a:endParaRPr kumimoji="0" lang="en-US" altLang="zh-CN" sz="10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000" b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NA</a:t>
                      </a:r>
                      <a:endParaRPr kumimoji="0" lang="en-US" altLang="zh-CN" sz="10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000" b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NA</a:t>
                      </a:r>
                      <a:endParaRPr kumimoji="0" lang="en-US" altLang="zh-CN" sz="10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64.43</a:t>
                      </a:r>
                      <a:r>
                        <a:rPr lang="en-US" altLang="zh-CN" sz="1000" b="1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dB</a:t>
                      </a:r>
                      <a:endParaRPr lang="en-US" sz="10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00" b="1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49.8</a:t>
                      </a:r>
                      <a:endParaRPr lang="en-US" altLang="zh-CN" sz="10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71.5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56.55 dB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000" b="1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67.03dB</a:t>
                      </a:r>
                      <a:endParaRPr kumimoji="0" lang="en-US" altLang="zh-CN" sz="10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0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69.3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8674"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0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有效位</a:t>
                      </a:r>
                      <a:r>
                        <a:rPr lang="en-US" altLang="zh-CN" sz="10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ENOB</a:t>
                      </a:r>
                      <a:endParaRPr lang="zh-CN" altLang="en-US" sz="10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altLang="zh-CN" sz="10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000" b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NA</a:t>
                      </a:r>
                      <a:endParaRPr kumimoji="0" lang="en-US" altLang="zh-CN" sz="10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000" b="1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NA</a:t>
                      </a:r>
                      <a:endParaRPr kumimoji="0" lang="en-US" altLang="zh-CN" sz="10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10.41</a:t>
                      </a:r>
                      <a:r>
                        <a:rPr lang="en-US" altLang="zh-CN" sz="10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bits</a:t>
                      </a:r>
                      <a:endParaRPr lang="en-US" sz="10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000" b="1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NA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11.62bits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9.1bits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000" b="1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9.44bits</a:t>
                      </a:r>
                      <a:endParaRPr kumimoji="0" lang="en-US" altLang="zh-CN" sz="10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0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11.22bits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1680"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0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有效面积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CN"/>
                    </a:p>
                  </a:txBody>
                  <a:tcPr marL="51435" marR="51435" marT="0" marB="0" anchor="ctr">
                    <a:blipFill>
                      <a:blip r:embed="rId3"/>
                      <a:stretch>
                        <a:fillRect l="-151176" t="-1073016" r="-723529" b="-195238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/>
                    </a:p>
                  </a:txBody>
                  <a:tcPr marL="51435" marR="51435" marT="0" marB="0" anchor="ctr">
                    <a:blipFill>
                      <a:blip r:embed="rId3"/>
                      <a:stretch>
                        <a:fillRect l="-252663" t="-1073016" r="-627811" b="-195238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000" b="1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NA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CN"/>
                    </a:p>
                  </a:txBody>
                  <a:tcPr marL="51435" marR="51435" marT="0" marB="0" anchor="ctr">
                    <a:blipFill>
                      <a:blip r:embed="rId3"/>
                      <a:stretch>
                        <a:fillRect l="-440230" t="-1073016" r="-412069" b="-195238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dirty="0"/>
                    </a:p>
                  </a:txBody>
                  <a:tcPr marL="51435" marR="51435" marT="0" marB="0" anchor="ctr">
                    <a:blipFill>
                      <a:blip r:embed="rId3"/>
                      <a:stretch>
                        <a:fillRect l="-525140" t="-1073016" r="-300559" b="-195238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dirty="0"/>
                    </a:p>
                  </a:txBody>
                  <a:tcPr marL="51435" marR="51435" marT="0" marB="0" anchor="ctr">
                    <a:blipFill>
                      <a:blip r:embed="rId3"/>
                      <a:stretch>
                        <a:fillRect l="-525140" t="-1073016" r="-300559" b="-195238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dirty="0"/>
                    </a:p>
                  </a:txBody>
                  <a:tcPr marL="51435" marR="51435" marT="0" marB="0" anchor="ctr">
                    <a:blipFill>
                      <a:blip r:embed="rId3"/>
                      <a:stretch>
                        <a:fillRect l="-625140" t="-1073016" r="-200559" b="-195238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000" b="1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NA</a:t>
                      </a:r>
                      <a:endParaRPr kumimoji="0" lang="en-US" altLang="zh-CN" sz="10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0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11.38μm</a:t>
                      </a:r>
                      <a:r>
                        <a:rPr kumimoji="0" lang="en-US" altLang="zh-CN" sz="1000" b="1" i="0" u="none" strike="noStrike" kern="1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</a:t>
                      </a:r>
                      <a:r>
                        <a:rPr kumimoji="0" lang="en-US" altLang="zh-CN" sz="10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/</a:t>
                      </a:r>
                      <a:r>
                        <a:rPr kumimoji="0" lang="en-US" altLang="zh-CN" sz="1000" b="1" i="0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</a:t>
                      </a:r>
                      <a:endParaRPr kumimoji="0" lang="en-US" altLang="zh-CN" sz="10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729976"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0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应用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0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CMOS </a:t>
                      </a:r>
                      <a:r>
                        <a:rPr lang="zh-CN" altLang="en-US" sz="10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图像传感器</a:t>
                      </a:r>
                      <a:endParaRPr lang="zh-CN" altLang="en-US" sz="1000" b="1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zh-CN" altLang="en-US" sz="1000" b="1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0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CMOS </a:t>
                      </a:r>
                      <a:r>
                        <a:rPr lang="zh-CN" altLang="en-US" sz="10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图像传感器</a:t>
                      </a:r>
                      <a:endParaRPr lang="zh-CN" altLang="en-US" sz="1000" b="1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zh-CN" altLang="en-US" sz="1000" b="1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0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CMOS </a:t>
                      </a:r>
                      <a:r>
                        <a:rPr lang="zh-CN" altLang="en-US" sz="10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图像传感器</a:t>
                      </a:r>
                      <a:endParaRPr lang="zh-CN" altLang="en-US" sz="1000" b="1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zh-CN" altLang="en-US" sz="1000" b="1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b="1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CMOS </a:t>
                      </a:r>
                      <a:r>
                        <a:rPr lang="zh-CN" altLang="en-US" sz="1000" b="1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图像传感器</a:t>
                      </a:r>
                      <a:endParaRPr lang="zh-CN" altLang="en-US" sz="1000" b="1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000" b="1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微型三维超声探头</a:t>
                      </a:r>
                      <a:endParaRPr lang="zh-CN" altLang="en-US" sz="1000" b="1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000" b="1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无线通信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CMOS </a:t>
                      </a:r>
                      <a:r>
                        <a:rPr lang="zh-CN" altLang="en-US" sz="10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图像传感器</a:t>
                      </a:r>
                      <a:endParaRPr lang="zh-CN" altLang="en-US" sz="1000" b="1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CMOS </a:t>
                      </a:r>
                      <a:r>
                        <a:rPr lang="zh-CN" altLang="en-US" sz="10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图像传感器</a:t>
                      </a:r>
                      <a:endParaRPr lang="zh-CN" altLang="en-US" sz="1000" b="1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0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暗物质探测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649347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7E3F91-73A6-BEE3-251B-F87C81207C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3EAF00-925F-558B-A93E-F2A75BFCF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总结与展望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A829A0-0AF8-978F-C396-F34C2F8E5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D075F6-D333-4091-9381-A284A047686E}" type="slidenum">
              <a:rPr lang="en-US" altLang="zh-CN" smtClean="0"/>
              <a:pPr>
                <a:defRPr/>
              </a:pPr>
              <a:t>9</a:t>
            </a:fld>
            <a:endParaRPr lang="en-US" altLang="zh-CN"/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51BE6F82-767A-15EF-E924-C8098456C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824171"/>
            <a:ext cx="11353800" cy="5195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微软雅黑" panose="020B0503020204020204" pitchFamily="34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微软雅黑" panose="020B0503020204020204" pitchFamily="34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微软雅黑" panose="020B0503020204020204" pitchFamily="34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微软雅黑" panose="020B0503020204020204" pitchFamily="34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just">
              <a:buFont typeface="Wingdings" panose="05000000000000000000" pitchFamily="2" charset="2"/>
              <a:buChar char="p"/>
            </a:pPr>
            <a:r>
              <a:rPr kumimoji="0" lang="zh-CN" altLang="en-US" b="1" u="none" kern="0" dirty="0"/>
              <a:t>总结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kumimoji="0" lang="zh-CN" altLang="en-US" sz="2000" b="1" u="none" kern="0" dirty="0"/>
              <a:t>完成了一款</a:t>
            </a:r>
            <a:r>
              <a:rPr kumimoji="0" lang="en-US" altLang="zh-CN" sz="2000" b="1" u="none" kern="0" dirty="0"/>
              <a:t>16</a:t>
            </a:r>
            <a:r>
              <a:rPr kumimoji="0" lang="zh-CN" altLang="en-US" sz="2000" b="1" u="none" kern="0" dirty="0"/>
              <a:t>通道</a:t>
            </a:r>
            <a:r>
              <a:rPr kumimoji="0" lang="en-US" altLang="zh-CN" sz="2000" b="1" u="none" kern="0" dirty="0"/>
              <a:t>14</a:t>
            </a:r>
            <a:r>
              <a:rPr kumimoji="0" lang="zh-CN" altLang="en-US" sz="2000" b="1" u="none" kern="0" dirty="0"/>
              <a:t>位、</a:t>
            </a:r>
            <a:r>
              <a:rPr kumimoji="0" lang="en-US" altLang="zh-CN" sz="2000" b="1" u="none" kern="0" dirty="0"/>
              <a:t>3Msps </a:t>
            </a:r>
            <a:r>
              <a:rPr kumimoji="0" lang="zh-CN" altLang="en-US" sz="2000" b="1" u="none" kern="0" dirty="0"/>
              <a:t>的混合架构</a:t>
            </a:r>
            <a:r>
              <a:rPr kumimoji="0" lang="en-US" altLang="zh-CN" sz="2000" b="1" u="none" kern="0" dirty="0"/>
              <a:t>ADC</a:t>
            </a:r>
            <a:r>
              <a:rPr kumimoji="0" lang="zh-CN" altLang="en-US" sz="2000" b="1" u="none" kern="0" dirty="0"/>
              <a:t>的设计和芯片测试，正开展封装应用测试；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kumimoji="0" lang="zh-CN" altLang="en-US" sz="2000" b="1" u="none" kern="0" dirty="0"/>
              <a:t>测试结果测得到单通道</a:t>
            </a:r>
            <a:r>
              <a:rPr kumimoji="0" lang="en-US" altLang="zh-CN" sz="2000" b="1" u="none" kern="0" dirty="0"/>
              <a:t>ADC</a:t>
            </a:r>
            <a:r>
              <a:rPr kumimoji="0" lang="zh-CN" altLang="en-US" sz="2000" b="1" u="none" kern="0" dirty="0"/>
              <a:t>的</a:t>
            </a:r>
            <a:r>
              <a:rPr kumimoji="0" lang="en-US" altLang="zh-CN" sz="2000" b="1" u="none" kern="0" dirty="0"/>
              <a:t>DNL</a:t>
            </a:r>
            <a:r>
              <a:rPr kumimoji="0" lang="zh-CN" altLang="en-US" sz="2000" b="1" u="none" kern="0" dirty="0"/>
              <a:t>为</a:t>
            </a:r>
            <a:r>
              <a:rPr kumimoji="0" lang="en-US" altLang="zh-CN" sz="2000" b="1" u="none" kern="0" dirty="0"/>
              <a:t>+0.67/-0.58 LSB</a:t>
            </a:r>
            <a:r>
              <a:rPr kumimoji="0" lang="zh-CN" altLang="en-US" sz="2000" b="1" u="none" kern="0" dirty="0"/>
              <a:t>，</a:t>
            </a:r>
            <a:r>
              <a:rPr kumimoji="0" lang="en-US" altLang="zh-CN" sz="2000" b="1" u="none" kern="0" dirty="0"/>
              <a:t>INL</a:t>
            </a:r>
            <a:r>
              <a:rPr kumimoji="0" lang="zh-CN" altLang="en-US" sz="2000" b="1" u="none" kern="0" dirty="0"/>
              <a:t>为</a:t>
            </a:r>
            <a:r>
              <a:rPr kumimoji="0" lang="en-US" altLang="zh-CN" sz="2000" b="1" u="none" kern="0" dirty="0"/>
              <a:t>+2.3/-0.91 LSB</a:t>
            </a:r>
            <a:r>
              <a:rPr kumimoji="0" lang="zh-CN" altLang="en-US" sz="2000" b="1" u="none" kern="0" dirty="0"/>
              <a:t>，</a:t>
            </a:r>
            <a:r>
              <a:rPr kumimoji="0" lang="en-US" altLang="zh-CN" sz="2000" b="1" u="none" kern="0" dirty="0"/>
              <a:t>SFDR</a:t>
            </a:r>
            <a:r>
              <a:rPr kumimoji="0" lang="zh-CN" altLang="en-US" sz="2000" b="1" u="none" kern="0" dirty="0"/>
              <a:t>为</a:t>
            </a:r>
            <a:r>
              <a:rPr kumimoji="0" lang="en-US" altLang="zh-CN" sz="2000" b="1" u="none" kern="0" dirty="0"/>
              <a:t>81.59 dB</a:t>
            </a:r>
            <a:r>
              <a:rPr kumimoji="0" lang="zh-CN" altLang="en-US" sz="2000" b="1" u="none" kern="0" dirty="0"/>
              <a:t>，</a:t>
            </a:r>
            <a:r>
              <a:rPr kumimoji="0" lang="en-US" altLang="zh-CN" sz="2000" b="1" u="none" kern="0" dirty="0"/>
              <a:t>ENOB</a:t>
            </a:r>
            <a:r>
              <a:rPr kumimoji="0" lang="zh-CN" altLang="en-US" sz="2000" b="1" u="none" kern="0" dirty="0"/>
              <a:t>为</a:t>
            </a:r>
            <a:r>
              <a:rPr kumimoji="0" lang="en-US" altLang="zh-CN" sz="2000" b="1" u="none" kern="0" dirty="0"/>
              <a:t>11.22 bits</a:t>
            </a:r>
            <a:r>
              <a:rPr kumimoji="0" lang="zh-CN" altLang="en-US" sz="2000" b="1" u="none" kern="0" dirty="0"/>
              <a:t>，</a:t>
            </a:r>
            <a:r>
              <a:rPr kumimoji="0" lang="en-US" altLang="zh-CN" sz="2000" b="1" u="none" kern="0" dirty="0" err="1"/>
              <a:t>FoM</a:t>
            </a:r>
            <a:r>
              <a:rPr kumimoji="0" lang="zh-CN" altLang="en-US" sz="2000" b="1" u="none" kern="0" dirty="0"/>
              <a:t>为</a:t>
            </a:r>
            <a:r>
              <a:rPr kumimoji="0" lang="en-US" altLang="zh-CN" sz="2000" b="1" u="none" kern="0" dirty="0"/>
              <a:t>223.58 </a:t>
            </a:r>
            <a:r>
              <a:rPr kumimoji="0" lang="en-US" altLang="zh-CN" sz="2000" b="1" u="none" kern="0" dirty="0" err="1"/>
              <a:t>fJ</a:t>
            </a:r>
            <a:r>
              <a:rPr kumimoji="0" lang="en-US" altLang="zh-CN" sz="2000" b="1" u="none" kern="0" dirty="0"/>
              <a:t>/conv</a:t>
            </a:r>
            <a:r>
              <a:rPr kumimoji="0" lang="zh-CN" altLang="en-US" sz="2000" b="1" u="none" kern="0" dirty="0"/>
              <a:t>。</a:t>
            </a:r>
          </a:p>
          <a:p>
            <a:pPr algn="just">
              <a:buFont typeface="Wingdings" panose="05000000000000000000" pitchFamily="2" charset="2"/>
              <a:buChar char="p"/>
            </a:pPr>
            <a:r>
              <a:rPr kumimoji="0" lang="zh-CN" altLang="en-US" b="1" u="none" kern="0" dirty="0"/>
              <a:t>下一步计划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kumimoji="0" lang="zh-CN" altLang="en-US" sz="2000" b="1" u="none" kern="0" dirty="0"/>
              <a:t>优化</a:t>
            </a:r>
            <a:r>
              <a:rPr kumimoji="0" lang="en-US" altLang="zh-CN" sz="2000" b="1" u="none" kern="0" dirty="0"/>
              <a:t>SAR/TDC</a:t>
            </a:r>
            <a:r>
              <a:rPr kumimoji="0" lang="zh-CN" altLang="en-US" sz="2000" b="1" u="none" kern="0" dirty="0"/>
              <a:t>混合型</a:t>
            </a:r>
            <a:r>
              <a:rPr kumimoji="0" lang="en-US" altLang="zh-CN" sz="2000" b="1" u="none" kern="0" dirty="0"/>
              <a:t>ADC</a:t>
            </a:r>
            <a:r>
              <a:rPr kumimoji="0" lang="zh-CN" altLang="en-US" sz="2000" b="1" u="none" kern="0" dirty="0"/>
              <a:t>的数字校准算法，提升有效位；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kumimoji="0" lang="zh-CN" altLang="en-US" sz="2000" b="1" u="none" kern="0" dirty="0"/>
              <a:t>对</a:t>
            </a:r>
            <a:r>
              <a:rPr kumimoji="0" lang="en-US" altLang="zh-CN" sz="2000" b="1" u="none" kern="0" dirty="0"/>
              <a:t>ADC</a:t>
            </a:r>
            <a:r>
              <a:rPr kumimoji="0" lang="zh-CN" altLang="en-US" sz="2000" b="1" u="none" kern="0" dirty="0"/>
              <a:t>进行抗辐射加固设计，应用于暗物质探测卫星。</a:t>
            </a:r>
          </a:p>
          <a:p>
            <a:pPr algn="just">
              <a:buFont typeface="Wingdings" panose="05000000000000000000" pitchFamily="2" charset="2"/>
              <a:buChar char="p"/>
            </a:pPr>
            <a:endParaRPr kumimoji="0" lang="en-US" altLang="zh-CN" b="1" u="none" kern="0" dirty="0">
              <a:latin typeface="微软雅黑" panose="020B0503020204020204" pitchFamily="34" charset="-122"/>
            </a:endParaRP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kumimoji="0" lang="en-US" altLang="zh-CN" b="1" u="none" kern="0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E00BFE1-8F07-16D9-043C-7C83D7B06AF6}"/>
              </a:ext>
            </a:extLst>
          </p:cNvPr>
          <p:cNvSpPr txBox="1"/>
          <p:nvPr/>
        </p:nvSpPr>
        <p:spPr>
          <a:xfrm>
            <a:off x="5943600" y="4019610"/>
            <a:ext cx="109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u="none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Power</a:t>
            </a:r>
            <a:endParaRPr lang="zh-CN" altLang="en-US" b="1" u="none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672F15E-6807-D6C9-DA91-2A5264FD7AEA}"/>
              </a:ext>
            </a:extLst>
          </p:cNvPr>
          <p:cNvSpPr txBox="1"/>
          <p:nvPr/>
        </p:nvSpPr>
        <p:spPr>
          <a:xfrm>
            <a:off x="6629400" y="4648200"/>
            <a:ext cx="109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u="none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AFE</a:t>
            </a:r>
            <a:endParaRPr lang="zh-CN" altLang="en-US" b="1" u="none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576A6AC-D182-604F-8271-FDA6E8DD5F47}"/>
              </a:ext>
            </a:extLst>
          </p:cNvPr>
          <p:cNvSpPr txBox="1"/>
          <p:nvPr/>
        </p:nvSpPr>
        <p:spPr>
          <a:xfrm>
            <a:off x="7743272" y="5083439"/>
            <a:ext cx="109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u="none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ADC</a:t>
            </a:r>
            <a:endParaRPr lang="zh-CN" altLang="en-US" b="1" u="none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5999478-2848-2429-B29A-C16CE5329F22}"/>
              </a:ext>
            </a:extLst>
          </p:cNvPr>
          <p:cNvSpPr txBox="1"/>
          <p:nvPr/>
        </p:nvSpPr>
        <p:spPr>
          <a:xfrm>
            <a:off x="8737600" y="4568599"/>
            <a:ext cx="109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u="none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FPGA</a:t>
            </a:r>
            <a:endParaRPr lang="zh-CN" altLang="en-US" b="1" u="none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BFB72989-5708-D332-4A44-815723CD7F16}"/>
              </a:ext>
            </a:extLst>
          </p:cNvPr>
          <p:cNvSpPr txBox="1"/>
          <p:nvPr/>
        </p:nvSpPr>
        <p:spPr>
          <a:xfrm>
            <a:off x="9630067" y="2787858"/>
            <a:ext cx="191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u="none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Oscilloscope</a:t>
            </a:r>
            <a:endParaRPr lang="zh-CN" altLang="en-US" b="1" u="none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椭圆 1">
            <a:extLst>
              <a:ext uri="{FF2B5EF4-FFF2-40B4-BE49-F238E27FC236}">
                <a16:creationId xmlns:a16="http://schemas.microsoft.com/office/drawing/2014/main" id="{9AE1D4AE-91A5-FD6E-44E0-218B1BAD5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133350"/>
            <a:ext cx="533400" cy="495300"/>
          </a:xfrm>
          <a:prstGeom prst="ellipse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CN" sz="3600" u="none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endParaRPr kumimoji="0" lang="zh-CN" altLang="en-US" sz="3600" u="none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68797503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6b1e3892-8011-4178-ba10-8f9723172242}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7032</TotalTime>
  <Words>1259</Words>
  <Application>Microsoft Office PowerPoint</Application>
  <PresentationFormat>宽屏</PresentationFormat>
  <Paragraphs>295</Paragraphs>
  <Slides>10</Slides>
  <Notes>6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1" baseType="lpstr">
      <vt:lpstr>Monotype Sorts</vt:lpstr>
      <vt:lpstr>等线</vt:lpstr>
      <vt:lpstr>黑体</vt:lpstr>
      <vt:lpstr>华文隶书</vt:lpstr>
      <vt:lpstr>微软雅黑</vt:lpstr>
      <vt:lpstr>Arial</vt:lpstr>
      <vt:lpstr>Cambria Math</vt:lpstr>
      <vt:lpstr>Times New Roman</vt:lpstr>
      <vt:lpstr>Wingdings</vt:lpstr>
      <vt:lpstr>默认设计模板</vt:lpstr>
      <vt:lpstr>Visio</vt:lpstr>
      <vt:lpstr>用于暗物质粒子探测的多通道 14 位 3MS/s 混合型ADC 芯片研制进展</vt:lpstr>
      <vt:lpstr>研究背景及需求分析</vt:lpstr>
      <vt:lpstr> 国内外研究现状</vt:lpstr>
      <vt:lpstr>研究目标</vt:lpstr>
      <vt:lpstr>研究进展1</vt:lpstr>
      <vt:lpstr>研究进展2</vt:lpstr>
      <vt:lpstr>研究进展3</vt:lpstr>
      <vt:lpstr>性能对比</vt:lpstr>
      <vt:lpstr>总结与展望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jwq</dc:creator>
  <cp:lastModifiedBy>春杨 喻</cp:lastModifiedBy>
  <cp:revision>1616</cp:revision>
  <cp:lastPrinted>2113-01-01T00:00:00Z</cp:lastPrinted>
  <dcterms:created xsi:type="dcterms:W3CDTF">2113-01-01T00:00:00Z</dcterms:created>
  <dcterms:modified xsi:type="dcterms:W3CDTF">2025-07-16T16:07:10Z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KSOProductBuildVer">
    <vt:lpwstr>2052-11.1.0.9192</vt:lpwstr>
  </property>
</Properties>
</file>