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36" r:id="rId2"/>
    <p:sldId id="1371" r:id="rId3"/>
    <p:sldId id="1389" r:id="rId4"/>
    <p:sldId id="1510" r:id="rId5"/>
    <p:sldId id="1341" r:id="rId6"/>
    <p:sldId id="1517" r:id="rId7"/>
    <p:sldId id="1516" r:id="rId8"/>
    <p:sldId id="1499" r:id="rId9"/>
    <p:sldId id="1501" r:id="rId10"/>
    <p:sldId id="1340" r:id="rId11"/>
  </p:sldIdLst>
  <p:sldSz cx="12192000" cy="6858000"/>
  <p:notesSz cx="6797675" cy="99266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4636" initials="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003399"/>
    <a:srgbClr val="CC9900"/>
    <a:srgbClr val="FF9999"/>
    <a:srgbClr val="FF6600"/>
    <a:srgbClr val="CCFFFF"/>
    <a:srgbClr val="008080"/>
    <a:srgbClr val="FFFFCC"/>
    <a:srgbClr val="FFCC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1911" autoAdjust="0"/>
  </p:normalViewPr>
  <p:slideViewPr>
    <p:cSldViewPr>
      <p:cViewPr varScale="1">
        <p:scale>
          <a:sx n="105" d="100"/>
          <a:sy n="105" d="100"/>
        </p:scale>
        <p:origin x="990" y="102"/>
      </p:cViewPr>
      <p:guideLst>
        <p:guide orient="horz" pos="213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16" y="-72"/>
      </p:cViewPr>
      <p:guideLst>
        <p:guide orient="horz" pos="3085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0714" tIns="45357" rIns="90714" bIns="45357" rtlCol="0"/>
          <a:lstStyle>
            <a:lvl1pPr algn="l" eaLnBrk="1" hangingPunct="1">
              <a:defRPr sz="11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0714" tIns="45357" rIns="90714" bIns="45357" rtlCol="0"/>
          <a:lstStyle>
            <a:lvl1pPr algn="r" eaLnBrk="1" hangingPunct="1">
              <a:defRPr sz="11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E55F481-55B6-4628-A257-21487DCF9376}" type="datetime1">
              <a:rPr lang="zh-CN" altLang="en-US"/>
              <a:t>2025/7/17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0714" tIns="45357" rIns="90714" bIns="45357" rtlCol="0" anchor="b"/>
          <a:lstStyle>
            <a:lvl1pPr algn="l" eaLnBrk="1" hangingPunct="1">
              <a:defRPr sz="11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0714" tIns="45357" rIns="90714" bIns="45357" numCol="1" anchor="b" anchorCtr="0" compatLnSpc="1"/>
          <a:lstStyle>
            <a:lvl1pPr algn="r" eaLnBrk="1" hangingPunct="1">
              <a:defRPr sz="1100"/>
            </a:lvl1pPr>
          </a:lstStyle>
          <a:p>
            <a:pPr>
              <a:defRPr/>
            </a:pPr>
            <a:fld id="{64770D5F-135B-4558-B125-FD38FAA6A35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14" tIns="45357" rIns="90714" bIns="45357" numCol="1" anchor="t" anchorCtr="0" compatLnSpc="1"/>
          <a:lstStyle>
            <a:lvl1pPr eaLnBrk="1" hangingPunct="1">
              <a:defRPr kumimoji="0" sz="1100" u="none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14" tIns="45357" rIns="90714" bIns="45357" numCol="1" anchor="t" anchorCtr="0" compatLnSpc="1"/>
          <a:lstStyle>
            <a:lvl1pPr algn="r" eaLnBrk="1" hangingPunct="1">
              <a:defRPr kumimoji="0" sz="1100" u="none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FCE28D3-82B7-4DEF-8181-224FF8700904}" type="datetime1">
              <a:rPr lang="zh-CN" altLang="en-US"/>
              <a:t>2025/7/17</a:t>
            </a:fld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14" tIns="45357" rIns="90714" bIns="45357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14" tIns="45357" rIns="90714" bIns="45357" numCol="1" anchor="b" anchorCtr="0" compatLnSpc="1"/>
          <a:lstStyle>
            <a:lvl1pPr eaLnBrk="1" hangingPunct="1">
              <a:defRPr kumimoji="0" sz="1100" u="none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14" tIns="45357" rIns="90714" bIns="45357" numCol="1" anchor="b" anchorCtr="0" compatLnSpc="1"/>
          <a:lstStyle>
            <a:lvl1pPr algn="r" eaLnBrk="1" hangingPunct="1">
              <a:defRPr kumimoji="0" sz="1100" u="none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CA1BB7-E4D0-4F55-9845-8CD25E4D266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各位老师同学，大家下午好，我是来自西北工业大学的喻春杨，很荣幸代表课题组汇报</a:t>
            </a:r>
            <a:r>
              <a:rPr lang="zh-CN" altLang="en-US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用于暗物质粒子探测的多通道 </a:t>
            </a:r>
            <a:r>
              <a:rPr lang="en-US" altLang="zh-CN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 </a:t>
            </a:r>
            <a:r>
              <a:rPr lang="en-US" altLang="zh-CN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3MS/s </a:t>
            </a:r>
            <a:r>
              <a:rPr lang="zh-CN" altLang="en-US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混合型</a:t>
            </a:r>
            <a:r>
              <a:rPr lang="en-US" altLang="zh-CN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ADC </a:t>
            </a:r>
            <a:r>
              <a:rPr lang="zh-CN" altLang="en-US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芯片研制进展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FCE28D3-82B7-4DEF-8181-224FF8700904}" type="datetime1">
              <a:rPr lang="zh-CN" altLang="en-US" smtClean="0"/>
              <a:t>2025/7/17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CA1BB7-E4D0-4F55-9845-8CD25E4D266B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/>
              <a:t>首先介绍研究背景及需求分析，本项目设计的</a:t>
            </a:r>
            <a:r>
              <a:rPr lang="en-US" altLang="zh-CN" b="1" dirty="0"/>
              <a:t>ADC</a:t>
            </a:r>
            <a:r>
              <a:rPr lang="zh-CN" altLang="en-US" b="1" dirty="0"/>
              <a:t>主要用于</a:t>
            </a:r>
            <a:r>
              <a:rPr lang="zh-CN" altLang="en-US" b="1" dirty="0">
                <a:latin typeface="微软雅黑" panose="020B0503020204020204" pitchFamily="34" charset="-122"/>
              </a:rPr>
              <a:t>暗物质探测卫星电荷测量，探测系统原理包括</a:t>
            </a:r>
            <a:r>
              <a:rPr lang="zh-CN" altLang="en-US" sz="1200" b="1" dirty="0">
                <a:latin typeface="微软雅黑" panose="020B0503020204020204" pitchFamily="34" charset="-122"/>
              </a:rPr>
              <a:t>高能伽马射线入射粒子</a:t>
            </a:r>
            <a:r>
              <a:rPr lang="zh-CN" altLang="en-US" sz="12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打进塑闪阵列探测器，通过模拟前端读出</a:t>
            </a:r>
            <a:r>
              <a:rPr lang="en-US" altLang="zh-CN" sz="12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AISC</a:t>
            </a:r>
            <a:r>
              <a:rPr lang="zh-CN" altLang="en-US" sz="12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进行信号放大滤波</a:t>
            </a:r>
            <a:r>
              <a:rPr lang="en-US" altLang="zh-CN" sz="12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zh-CN" altLang="en-US" sz="12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，然后通过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多通道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ADC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进行数字化，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最后通过</a:t>
            </a:r>
            <a:r>
              <a:rPr lang="zh-CN" altLang="en-US" sz="12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数据采集系统进行分析。由于暗物质探测卫星电荷测量存在</a:t>
            </a:r>
            <a:r>
              <a:rPr lang="zh-CN" altLang="en-US" sz="1200" b="1" dirty="0">
                <a:latin typeface="微软雅黑" panose="020B0503020204020204" pitchFamily="34" charset="-122"/>
              </a:rPr>
              <a:t>大规模探测器阵列 ，需要达到高时间、空间、能量分辨率 ，高动态范围</a:t>
            </a:r>
            <a:r>
              <a:rPr lang="en-US" altLang="zh-CN" sz="12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zh-CN" altLang="en-US" sz="12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。并且时域信号稀疏，因此对于</a:t>
            </a:r>
            <a:r>
              <a:rPr lang="en-US" altLang="zh-CN" sz="12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ADC</a:t>
            </a:r>
            <a:r>
              <a:rPr lang="zh-CN" altLang="en-US" sz="12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的需求分析主要有抗辐射多通道高分辨率高有效位数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事件驱动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ADC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等。主要的设计难点为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14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位分辨率</a:t>
            </a:r>
            <a:endParaRPr lang="en-US" altLang="zh-CN" sz="1200" b="1" dirty="0">
              <a:latin typeface="微软雅黑" panose="020B0503020204020204" pitchFamily="34" charset="-122"/>
              <a:sym typeface="Wingdings" panose="05000000000000000000" pitchFamily="2" charset="2"/>
            </a:endParaRPr>
          </a:p>
          <a:p>
            <a:endParaRPr lang="zh-CN" altLang="en-US" b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AD01194-4395-4168-8A02-9D6486DD6E11}" type="datetime1">
              <a:rPr lang="zh-CN" altLang="en-US" smtClean="0"/>
              <a:t>2025/7/17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D8548-1452-46F3-9BF7-946294C1B691}" type="slidenum">
              <a:rPr lang="en-US" altLang="zh-CN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因此我们采用了</a:t>
            </a:r>
            <a:r>
              <a:rPr lang="zh-CN" altLang="en-US" sz="12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高分辨率</a:t>
            </a:r>
            <a:r>
              <a:rPr lang="en-US" altLang="zh-CN" sz="12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SAR/TDC ADC</a:t>
            </a:r>
            <a:r>
              <a:rPr lang="zh-CN" altLang="en-US" sz="12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设计技术，下面给出了国内外研究现状，主要包括</a:t>
            </a:r>
            <a:r>
              <a:rPr kumimoji="0" lang="zh-CN" altLang="en-US" sz="12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韩国汉阳大学，国立台湾大学，中国天津大学，美国布朗大学，美国</a:t>
            </a:r>
            <a:r>
              <a:rPr kumimoji="0" lang="en-US" altLang="zh-CN" sz="12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intel</a:t>
            </a:r>
            <a:r>
              <a:rPr kumimoji="0" lang="zh-CN" altLang="en-US" sz="12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实验室。从他们的研究历程可以看出，国内外研究单位采用</a:t>
            </a:r>
            <a:r>
              <a:rPr kumimoji="0" lang="en-US" altLang="zh-CN" sz="12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SAR/TDC</a:t>
            </a:r>
            <a:r>
              <a:rPr kumimoji="0" lang="zh-CN" altLang="en-US" sz="12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混合架构致力于提升高分辨率、高采样率和面效比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1" u="none" dirty="0">
              <a:solidFill>
                <a:srgbClr val="000000"/>
              </a:solidFill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2B818CE-3310-47F2-8F5C-D0677A09FA47}" type="datetime1">
              <a:rPr lang="zh-CN" altLang="en-US" smtClean="0"/>
              <a:pPr>
                <a:defRPr/>
              </a:pPr>
              <a:t>2025/7/17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1B2A5-C2AE-49BD-B500-CDBAD3E87BC4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9494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根据需求分析，我们确定了</a:t>
            </a:r>
            <a:r>
              <a:rPr lang="zh-CN" altLang="en-US" b="1" dirty="0"/>
              <a:t>多通路</a:t>
            </a:r>
            <a:r>
              <a:rPr lang="en-US" altLang="zh-CN" b="1" dirty="0"/>
              <a:t>14</a:t>
            </a:r>
            <a:r>
              <a:rPr lang="zh-CN" altLang="en-US" b="1" dirty="0"/>
              <a:t>位 </a:t>
            </a:r>
            <a:r>
              <a:rPr lang="en-US" altLang="zh-CN" b="1" dirty="0"/>
              <a:t>3Msps ADC</a:t>
            </a:r>
            <a:r>
              <a:rPr lang="zh-CN" altLang="en-US" b="1" dirty="0"/>
              <a:t>设计指标，主要指标要达到</a:t>
            </a:r>
            <a:r>
              <a:rPr lang="en-US" altLang="zh-CN" b="1" dirty="0"/>
              <a:t>16</a:t>
            </a:r>
            <a:r>
              <a:rPr lang="zh-CN" altLang="en-US" b="1" dirty="0"/>
              <a:t>通道，</a:t>
            </a:r>
            <a:r>
              <a:rPr lang="en-US" altLang="zh-CN" b="1" dirty="0"/>
              <a:t>14</a:t>
            </a:r>
            <a:r>
              <a:rPr lang="zh-CN" altLang="en-US" b="1" dirty="0"/>
              <a:t>位，</a:t>
            </a:r>
            <a:r>
              <a:rPr lang="en-US" altLang="zh-CN" b="1" dirty="0"/>
              <a:t>3M</a:t>
            </a:r>
            <a:r>
              <a:rPr lang="zh-CN" altLang="en-US" b="1" dirty="0"/>
              <a:t>采样率。因此我们采用了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SAR+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两级时间域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TDC</a:t>
            </a:r>
            <a:r>
              <a:rPr lang="en-US" altLang="zh-CN" sz="12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zh-CN" altLang="en-US" sz="12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去扩展分辨率和采样率。提出的电路架构如图所示，通道内包括</a:t>
            </a:r>
            <a:r>
              <a:rPr lang="zh-CN" altLang="en-US" sz="1200" b="1" dirty="0">
                <a:latin typeface="微软雅黑" panose="020B0503020204020204" pitchFamily="34" charset="-122"/>
              </a:rPr>
              <a:t>采样保持电路、</a:t>
            </a:r>
            <a:r>
              <a:rPr lang="en-US" altLang="zh-CN" sz="1200" b="1" dirty="0">
                <a:latin typeface="微软雅黑" panose="020B0503020204020204" pitchFamily="34" charset="-122"/>
              </a:rPr>
              <a:t>DAC</a:t>
            </a:r>
            <a:r>
              <a:rPr lang="zh-CN" altLang="en-US" sz="1200" b="1" dirty="0">
                <a:latin typeface="微软雅黑" panose="020B0503020204020204" pitchFamily="34" charset="-122"/>
              </a:rPr>
              <a:t>、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双功能比较器</a:t>
            </a:r>
            <a:r>
              <a:rPr lang="zh-CN" altLang="en-US" sz="1200" b="1" dirty="0">
                <a:latin typeface="微软雅黑" panose="020B0503020204020204" pitchFamily="34" charset="-122"/>
              </a:rPr>
              <a:t>、斜坡发生器、</a:t>
            </a:r>
            <a:r>
              <a:rPr lang="en-US" altLang="zh-CN" sz="1200" b="1" dirty="0">
                <a:latin typeface="微软雅黑" panose="020B0503020204020204" pitchFamily="34" charset="-122"/>
              </a:rPr>
              <a:t>TDC</a:t>
            </a:r>
            <a:r>
              <a:rPr lang="zh-CN" altLang="en-US" sz="1200" b="1" dirty="0">
                <a:latin typeface="微软雅黑" panose="020B0503020204020204" pitchFamily="34" charset="-122"/>
              </a:rPr>
              <a:t>。通道外包括</a:t>
            </a:r>
            <a:r>
              <a:rPr lang="en-US" altLang="zh-CN" sz="1200" b="1" dirty="0">
                <a:latin typeface="微软雅黑" panose="020B0503020204020204" pitchFamily="34" charset="-122"/>
              </a:rPr>
              <a:t>I2C</a:t>
            </a:r>
            <a:r>
              <a:rPr lang="zh-CN" altLang="en-US" sz="1200" b="1" dirty="0">
                <a:latin typeface="微软雅黑" panose="020B0503020204020204" pitchFamily="34" charset="-122"/>
              </a:rPr>
              <a:t>接口、延迟锁相环、数字读出控制</a:t>
            </a:r>
            <a:endParaRPr lang="en-US" altLang="zh-CN" sz="1200" b="1" dirty="0">
              <a:latin typeface="微软雅黑" panose="020B0503020204020204" pitchFamily="3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FCE28D3-82B7-4DEF-8181-224FF8700904}" type="datetime1">
              <a:rPr lang="zh-CN" altLang="en-US" smtClean="0"/>
              <a:t>2025/7/17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CA1BB7-E4D0-4F55-9845-8CD25E4D266B}" type="slidenum">
              <a:rPr lang="en-US" altLang="zh-CN" smtClean="0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6709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D025553-F6AA-4B6F-B6D6-44B969EF7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668F9CD-7EF7-441D-867B-05F2581BB3CB}" type="slidenum">
              <a:rPr lang="en-US" altLang="zh-CN" sz="1100" smtClean="0"/>
              <a:pPr>
                <a:spcBef>
                  <a:spcPct val="0"/>
                </a:spcBef>
              </a:pPr>
              <a:t>5</a:t>
            </a:fld>
            <a:endParaRPr lang="en-US" altLang="zh-CN" sz="11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726EAAC-51AC-40BC-B406-00023FC3F6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EC6F3A4-F09C-42C1-BDD6-8D5D1EC02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下面介绍关于这款芯片的具体研究进展。首先是</a:t>
            </a:r>
            <a:r>
              <a:rPr lang="en-US" altLang="zh-CN" sz="1200" b="1" u="none" dirty="0">
                <a:solidFill>
                  <a:srgbClr val="33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1200" b="1" u="none" dirty="0">
                <a:solidFill>
                  <a:srgbClr val="33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通路</a:t>
            </a:r>
            <a:r>
              <a:rPr lang="en-US" altLang="zh-CN" sz="1200" b="1" u="none" dirty="0">
                <a:solidFill>
                  <a:srgbClr val="33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14</a:t>
            </a:r>
            <a:r>
              <a:rPr lang="zh-CN" altLang="en-US" sz="1200" b="1" u="none" dirty="0">
                <a:solidFill>
                  <a:srgbClr val="33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位混合架构</a:t>
            </a:r>
            <a:r>
              <a:rPr lang="en-US" altLang="zh-CN" sz="1200" b="1" u="none" dirty="0">
                <a:solidFill>
                  <a:srgbClr val="33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ADC</a:t>
            </a:r>
            <a:r>
              <a:rPr lang="zh-CN" altLang="en-US" sz="1200" b="1" u="none" dirty="0">
                <a:solidFill>
                  <a:srgbClr val="33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设计与仿真。我们采用了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CMOS 180nm MS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3.3/1.8V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月进行了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MPW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流片制造与测试，裸片尺寸为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2.45 × 2.55 mm</a:t>
            </a:r>
            <a:r>
              <a:rPr lang="en-US" altLang="zh-CN" b="1" u="none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u="none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200" b="1" u="none" dirty="0">
              <a:solidFill>
                <a:srgbClr val="333399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主要仿真性能指标为</a:t>
            </a:r>
            <a:r>
              <a:rPr lang="en-US" altLang="zh-CN" dirty="0"/>
              <a:t>4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通道、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 bits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1~3 </a:t>
            </a:r>
            <a:r>
              <a:rPr lang="en-US" altLang="zh-CN" b="1" u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Msps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。然后仿真得出的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FOM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值为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192fJ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每转换步长的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FOM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。主要创新点包括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SAR+2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TDC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混合架构，使用静态比较器和动态比较器相结合的双功能比较器，并且芯片支持事件驱动。</a:t>
            </a:r>
            <a:endParaRPr lang="en-US" altLang="zh-CN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5" name="日期占位符 4">
            <a:extLst>
              <a:ext uri="{FF2B5EF4-FFF2-40B4-BE49-F238E27FC236}">
                <a16:creationId xmlns:a16="http://schemas.microsoft.com/office/drawing/2014/main" id="{8B960C55-DA27-467B-88C4-EFFDAE84EC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130647B-E220-47FE-886E-1331970F235F}" type="datetime1">
              <a:rPr lang="zh-CN" altLang="en-US" sz="1100" smtClean="0"/>
              <a:pPr>
                <a:spcBef>
                  <a:spcPct val="0"/>
                </a:spcBef>
              </a:pPr>
              <a:t>2025/7/17</a:t>
            </a:fld>
            <a:endParaRPr lang="en-US" altLang="zh-CN" sz="1100"/>
          </a:p>
        </p:txBody>
      </p:sp>
    </p:spTree>
    <p:extLst>
      <p:ext uri="{BB962C8B-B14F-4D97-AF65-F5344CB8AC3E}">
        <p14:creationId xmlns:p14="http://schemas.microsoft.com/office/powerpoint/2010/main" val="258919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6E402-EAEB-15A7-88FB-46E3B2F15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A0881C5-3AD4-B76F-ABE7-5C7F5CCBBD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668F9CD-7EF7-441D-867B-05F2581BB3CB}" type="slidenum">
              <a:rPr lang="en-US" altLang="zh-CN" sz="1100" smtClean="0"/>
              <a:pPr>
                <a:spcBef>
                  <a:spcPct val="0"/>
                </a:spcBef>
              </a:pPr>
              <a:t>6</a:t>
            </a:fld>
            <a:endParaRPr lang="en-US" altLang="zh-CN" sz="11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68473C5-90C2-CE2C-2CD2-756F4B14EB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0571DE6-F2E4-6C96-11D5-1E2D880C7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接下来的介绍</a:t>
            </a:r>
            <a:r>
              <a:rPr lang="en-US" altLang="zh-CN" sz="1200" b="1" u="none" dirty="0">
                <a:solidFill>
                  <a:srgbClr val="00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16</a:t>
            </a:r>
            <a:r>
              <a:rPr lang="zh-CN" altLang="en-US" sz="1200" b="1" u="none" dirty="0">
                <a:solidFill>
                  <a:srgbClr val="00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通路</a:t>
            </a:r>
            <a:r>
              <a:rPr lang="en-US" altLang="zh-CN" sz="1200" b="1" u="none" dirty="0">
                <a:solidFill>
                  <a:srgbClr val="00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14</a:t>
            </a:r>
            <a:r>
              <a:rPr lang="zh-CN" altLang="en-US" sz="1200" b="1" u="none" dirty="0">
                <a:solidFill>
                  <a:srgbClr val="00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位混合架构</a:t>
            </a:r>
            <a:r>
              <a:rPr lang="en-US" altLang="zh-CN" sz="1200" b="1" u="none" dirty="0">
                <a:solidFill>
                  <a:srgbClr val="00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ADC</a:t>
            </a:r>
            <a:r>
              <a:rPr lang="zh-CN" altLang="en-US" sz="1200" b="1" u="none" dirty="0">
                <a:solidFill>
                  <a:srgbClr val="00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设计与测试，这款芯片是在</a:t>
            </a:r>
            <a:r>
              <a:rPr lang="en-US" altLang="zh-CN" sz="1200" b="1" u="none" dirty="0">
                <a:solidFill>
                  <a:srgbClr val="00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1200" b="1" u="none" dirty="0">
                <a:solidFill>
                  <a:srgbClr val="00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通道的基础上将通道数扩展至</a:t>
            </a:r>
            <a:r>
              <a:rPr lang="en-US" altLang="zh-CN" sz="1200" b="1" u="none" dirty="0">
                <a:solidFill>
                  <a:srgbClr val="00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16</a:t>
            </a:r>
            <a:r>
              <a:rPr lang="zh-CN" altLang="en-US" sz="1200" b="1" u="none" dirty="0">
                <a:solidFill>
                  <a:srgbClr val="00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，并改进和优化了上一版测试中存在的问题。</a:t>
            </a:r>
            <a:endParaRPr lang="en-US" altLang="zh-CN" sz="1200" b="1" u="none" dirty="0">
              <a:solidFill>
                <a:srgbClr val="003399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605" name="日期占位符 4">
            <a:extLst>
              <a:ext uri="{FF2B5EF4-FFF2-40B4-BE49-F238E27FC236}">
                <a16:creationId xmlns:a16="http://schemas.microsoft.com/office/drawing/2014/main" id="{6D16E9BE-255C-AFB8-1684-B0ECEDE3C7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130647B-E220-47FE-886E-1331970F235F}" type="datetime1">
              <a:rPr lang="zh-CN" altLang="en-US" sz="1100" smtClean="0"/>
              <a:pPr>
                <a:spcBef>
                  <a:spcPct val="0"/>
                </a:spcBef>
              </a:pPr>
              <a:t>2025/7/17</a:t>
            </a:fld>
            <a:endParaRPr lang="en-US" altLang="zh-CN" sz="1100"/>
          </a:p>
        </p:txBody>
      </p:sp>
    </p:spTree>
    <p:extLst>
      <p:ext uri="{BB962C8B-B14F-4D97-AF65-F5344CB8AC3E}">
        <p14:creationId xmlns:p14="http://schemas.microsoft.com/office/powerpoint/2010/main" val="3952107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FCE28D3-82B7-4DEF-8181-224FF8700904}" type="datetime1">
              <a:rPr lang="zh-CN" altLang="en-US" smtClean="0"/>
              <a:t>2025/7/17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CA1BB7-E4D0-4F55-9845-8CD25E4D266B}" type="slidenum">
              <a:rPr lang="en-US" altLang="zh-CN" smtClean="0"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5861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0ED3D60-DC23-450B-A394-A4338A7D05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5F56241-996D-4249-98E6-B422BD9FD4CA}" type="slidenum">
              <a:rPr lang="en-US" altLang="zh-CN" sz="1100" smtClean="0"/>
              <a:pPr>
                <a:spcBef>
                  <a:spcPct val="0"/>
                </a:spcBef>
              </a:pPr>
              <a:t>10</a:t>
            </a:fld>
            <a:endParaRPr lang="en-US" altLang="zh-CN" sz="11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BA631429-67B6-4643-87DB-0A8B19BAB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9989611-EB08-41BC-A0C2-BFE9D362C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50181" name="日期占位符 4">
            <a:extLst>
              <a:ext uri="{FF2B5EF4-FFF2-40B4-BE49-F238E27FC236}">
                <a16:creationId xmlns:a16="http://schemas.microsoft.com/office/drawing/2014/main" id="{7A4A22E9-3460-414D-88D5-A96DD8F353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8659487-98B3-481C-933D-347708277096}" type="datetime1">
              <a:rPr lang="zh-CN" altLang="en-US" sz="1100" smtClean="0"/>
              <a:pPr>
                <a:spcBef>
                  <a:spcPct val="0"/>
                </a:spcBef>
              </a:pPr>
              <a:t>2025/7/17</a:t>
            </a:fld>
            <a:endParaRPr lang="en-US" altLang="zh-CN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D433-ABAF-41AC-B2CA-90ECC125FA5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227E-057D-4F49-BC3B-D5CE8686DDF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943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943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3A28-46C4-4828-AB6F-9E3168B6575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3200" cy="66673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914400" y="1412776"/>
            <a:ext cx="103632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924CD-E3E5-485C-BC15-FEDC4A80B8E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914400" y="190500"/>
            <a:ext cx="10363200" cy="6667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914400" y="1124744"/>
            <a:ext cx="10363200" cy="49712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BC25-CAB2-40BF-A1E0-9D9851EA3B9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38884" y="641118"/>
            <a:ext cx="10995683" cy="389006"/>
          </a:xfrm>
          <a:prstGeom prst="rect">
            <a:avLst/>
          </a:prstGeom>
        </p:spPr>
        <p:txBody>
          <a:bodyPr/>
          <a:lstStyle>
            <a:lvl1pPr algn="l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8783638" y="252413"/>
            <a:ext cx="2844800" cy="363537"/>
          </a:xfrm>
        </p:spPr>
        <p:txBody>
          <a:bodyPr/>
          <a:lstStyle>
            <a:lvl1pPr>
              <a:defRPr sz="9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D5D569-4ABE-4118-AC9C-BBB66AA88A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6"/>
          <p:cNvCxnSpPr>
            <a:cxnSpLocks noChangeShapeType="1"/>
          </p:cNvCxnSpPr>
          <p:nvPr userDrawn="1"/>
        </p:nvCxnSpPr>
        <p:spPr bwMode="auto">
          <a:xfrm>
            <a:off x="0" y="762000"/>
            <a:ext cx="12192000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381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62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838202"/>
            <a:ext cx="10972800" cy="556259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1pPr>
            <a:lvl2pPr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3pPr>
            <a:lvl4pPr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4pPr>
            <a:lvl5pPr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u="none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u="none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F3D075F6-D333-4091-9381-A284A047686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03A2D-8693-48C1-B7E7-E3B28BDB384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8748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748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741D4-9259-4172-83C6-37DAF4C4532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3326-2628-4263-88BE-4D8A4049C49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EAB0D-4042-4017-B25A-435F3EEE74B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A1454-3FDC-423A-8E73-1F18A594B33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BC97-6B35-4740-ABA2-B8EF4EAD55B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6EB0D-7530-4879-A1A2-91EB573D339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zh-CN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748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FE055C-634D-42D8-8EEE-45C598A33DC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Visio_Drawing2.vsdx"/><Relationship Id="rId5" Type="http://schemas.openxmlformats.org/officeDocument/2006/relationships/image" Target="../media/image6.emf"/><Relationship Id="rId4" Type="http://schemas.openxmlformats.org/officeDocument/2006/relationships/package" Target="../embeddings/Microsoft_Visio_Drawing1.vsdx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package" Target="../embeddings/Microsoft_Visio_Drawing3.vsdx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812431"/>
            <a:ext cx="12192000" cy="1692770"/>
          </a:xfrm>
          <a:solidFill>
            <a:srgbClr val="003399"/>
          </a:solidFill>
        </p:spPr>
        <p:txBody>
          <a:bodyPr/>
          <a:lstStyle/>
          <a:p>
            <a:pPr algn="ctr" eaLnBrk="1" hangingPunct="1"/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用于暗物质粒子探测的多通道 </a:t>
            </a:r>
            <a:r>
              <a:rPr lang="en-US" altLang="zh-CN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 </a:t>
            </a:r>
            <a:r>
              <a:rPr lang="en-US" altLang="zh-CN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3MS/s </a:t>
            </a:r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混合型</a:t>
            </a:r>
            <a:r>
              <a:rPr lang="en-US" altLang="zh-CN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ADC </a:t>
            </a:r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芯片研制进展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EBB70E3-5277-CB82-6E79-5BCC14924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915253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第四届全国辐射探测微电子学术交流会，西安</a:t>
            </a:r>
            <a:endParaRPr lang="en-US" altLang="zh-CN" sz="24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(NME’2025)</a:t>
            </a:r>
          </a:p>
        </p:txBody>
      </p:sp>
      <p:sp>
        <p:nvSpPr>
          <p:cNvPr id="3" name="矩形 4">
            <a:extLst>
              <a:ext uri="{FF2B5EF4-FFF2-40B4-BE49-F238E27FC236}">
                <a16:creationId xmlns:a16="http://schemas.microsoft.com/office/drawing/2014/main" id="{848C4CE6-D542-57D8-51A9-92222C1EE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40152"/>
            <a:ext cx="12192000" cy="234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u="non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喻春杨</a:t>
            </a:r>
            <a:r>
              <a:rPr lang="zh-CN" altLang="en-US" sz="2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、杨博源、程静思、董红娇、任政宇、高 武</a:t>
            </a:r>
            <a:r>
              <a:rPr lang="en-US" altLang="zh-CN" sz="2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*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通信作者：</a:t>
            </a:r>
            <a:r>
              <a:rPr kumimoji="0" lang="de-DE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gaowu@nwpu.edu.cn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20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西北工业大学</a:t>
            </a:r>
            <a:endParaRPr lang="en-US" altLang="zh-CN" sz="20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0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20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20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>
            <a:extLst>
              <a:ext uri="{FF2B5EF4-FFF2-40B4-BE49-F238E27FC236}">
                <a16:creationId xmlns:a16="http://schemas.microsoft.com/office/drawing/2014/main" id="{A03026DD-9E03-428C-AE83-57EC6B848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33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89DFB5C-FAF7-4C2B-9566-EF39A100A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81" y="1562100"/>
            <a:ext cx="12192001" cy="16002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0"/>
              </a:spcBef>
              <a:buSzPct val="70000"/>
              <a:defRPr/>
            </a:pPr>
            <a:r>
              <a:rPr kumimoji="0" lang="zh-CN" altLang="en-US" sz="4000" b="1" u="none" kern="0" dirty="0">
                <a:solidFill>
                  <a:srgbClr val="FFFF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汇报结束，请批评指正</a:t>
            </a:r>
            <a:endParaRPr kumimoji="0" lang="en-US" altLang="zh-CN" sz="4000" b="1" u="none" kern="0" dirty="0">
              <a:solidFill>
                <a:srgbClr val="FFFF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eaLnBrk="1" hangingPunct="1">
              <a:spcBef>
                <a:spcPts val="0"/>
              </a:spcBef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4000" b="1" u="none" kern="0" dirty="0">
                <a:solidFill>
                  <a:srgbClr val="FFFF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谢谢大家</a:t>
            </a:r>
            <a:r>
              <a:rPr kumimoji="0" lang="zh-CN" altLang="en-US" sz="4000" b="1" u="none" kern="0" dirty="0">
                <a:solidFill>
                  <a:srgbClr val="FFFF00"/>
                </a:solidFill>
                <a:ea typeface="华文隶书" panose="02010800040101010101" pitchFamily="2" charset="-122"/>
              </a:rPr>
              <a:t>！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AC305D-1899-4F67-99CE-B0F169162842}"/>
              </a:ext>
            </a:extLst>
          </p:cNvPr>
          <p:cNvSpPr/>
          <p:nvPr/>
        </p:nvSpPr>
        <p:spPr>
          <a:xfrm>
            <a:off x="4419600" y="5897880"/>
            <a:ext cx="2362200" cy="55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ts val="1800"/>
              </a:lnSpc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1600" u="none" kern="0" dirty="0">
                <a:solidFill>
                  <a:srgbClr val="003399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路虽远，行则将至</a:t>
            </a:r>
            <a:endParaRPr kumimoji="0" lang="en-US" altLang="zh-CN" sz="1600" u="none" kern="0" dirty="0">
              <a:solidFill>
                <a:srgbClr val="003399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algn="ctr" eaLnBrk="1" hangingPunct="1">
              <a:lnSpc>
                <a:spcPts val="1800"/>
              </a:lnSpc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1600" u="none" kern="0" dirty="0">
                <a:solidFill>
                  <a:srgbClr val="003399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事虽难，做则必成</a:t>
            </a:r>
            <a:endParaRPr kumimoji="0" lang="en-US" altLang="zh-CN" sz="1600" u="none" kern="0" dirty="0">
              <a:solidFill>
                <a:srgbClr val="003399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6" name="Picture 47">
            <a:extLst>
              <a:ext uri="{FF2B5EF4-FFF2-40B4-BE49-F238E27FC236}">
                <a16:creationId xmlns:a16="http://schemas.microsoft.com/office/drawing/2014/main" id="{C098B7C7-3505-49E0-827E-11133B8F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0"/>
            <a:ext cx="685800" cy="685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研究背景及需求分析</a:t>
            </a:r>
            <a:endParaRPr lang="zh-CN" altLang="en-US" b="1" dirty="0">
              <a:solidFill>
                <a:schemeClr val="tx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2291" name="内容占位符 1"/>
          <p:cNvSpPr>
            <a:spLocks noGrp="1" noChangeArrowheads="1"/>
          </p:cNvSpPr>
          <p:nvPr>
            <p:ph idx="1"/>
          </p:nvPr>
        </p:nvSpPr>
        <p:spPr>
          <a:xfrm>
            <a:off x="641808" y="968342"/>
            <a:ext cx="11702592" cy="48934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微软雅黑" panose="020B0503020204020204" pitchFamily="34" charset="-122"/>
              </a:rPr>
              <a:t>用于暗物质探测卫星电荷测量</a:t>
            </a:r>
            <a:r>
              <a:rPr lang="en-US" altLang="zh-CN" b="1" dirty="0">
                <a:latin typeface="微软雅黑" panose="020B0503020204020204" pitchFamily="34" charset="-122"/>
              </a:rPr>
              <a:t>ADC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</a:rPr>
              <a:t>探测系统原理</a:t>
            </a:r>
            <a:endParaRPr lang="en-US" altLang="zh-CN" sz="2000" b="1" dirty="0">
              <a:latin typeface="微软雅黑" panose="020B0503020204020204" pitchFamily="34" charset="-12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</a:rPr>
              <a:t>高能伽马射线入射粒子</a:t>
            </a:r>
            <a:r>
              <a:rPr lang="en-US" altLang="zh-CN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CN" altLang="en-US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塑闪阵列探测器</a:t>
            </a:r>
            <a:r>
              <a:rPr lang="en-US" altLang="zh-CN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CN" altLang="en-US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模拟前端读出</a:t>
            </a:r>
            <a:r>
              <a:rPr lang="en-US" altLang="zh-CN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AISC 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多通道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ADC </a:t>
            </a:r>
            <a:r>
              <a:rPr lang="en-US" altLang="zh-CN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CN" altLang="en-US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数据采集系统</a:t>
            </a:r>
            <a:endParaRPr lang="en-US" altLang="zh-CN" sz="2000" b="1" dirty="0">
              <a:latin typeface="微软雅黑" panose="020B0503020204020204" pitchFamily="34" charset="-122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需求分析</a:t>
            </a:r>
            <a:endParaRPr lang="en-US" altLang="zh-CN" sz="2000" b="1" dirty="0">
              <a:latin typeface="微软雅黑" panose="020B0503020204020204" pitchFamily="34" charset="-12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</a:rPr>
              <a:t>大规模探测器阵列 </a:t>
            </a:r>
            <a:r>
              <a:rPr lang="en-US" altLang="zh-CN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zh-CN" altLang="en-US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抗辐射多通道</a:t>
            </a:r>
            <a:endParaRPr lang="en-US" altLang="zh-CN" sz="2000" b="1" dirty="0">
              <a:latin typeface="微软雅黑" panose="020B0503020204020204" pitchFamily="34" charset="-12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</a:rPr>
              <a:t>高时间、空间、能量分辨率 </a:t>
            </a:r>
            <a:r>
              <a:rPr lang="en-US" altLang="zh-CN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zh-CN" altLang="en-US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高分辨率</a:t>
            </a:r>
            <a:endParaRPr lang="en-US" altLang="zh-CN" sz="2000" b="1" dirty="0">
              <a:latin typeface="微软雅黑" panose="020B0503020204020204" pitchFamily="34" charset="-122"/>
              <a:sym typeface="Wingdings" panose="05000000000000000000" pitchFamily="2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</a:rPr>
              <a:t>高动态范围</a:t>
            </a:r>
            <a:r>
              <a:rPr lang="en-US" altLang="zh-CN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  </a:t>
            </a:r>
            <a:r>
              <a:rPr lang="zh-CN" altLang="en-US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高有效位数</a:t>
            </a:r>
            <a:endParaRPr lang="en-US" altLang="zh-CN" sz="2000" b="1" dirty="0">
              <a:latin typeface="微软雅黑" panose="020B0503020204020204" pitchFamily="34" charset="-122"/>
              <a:sym typeface="Wingdings" panose="05000000000000000000" pitchFamily="2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时域信号稀疏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事件驱动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ADC</a:t>
            </a:r>
            <a:endParaRPr lang="en-US" altLang="zh-CN" sz="2000" b="1" dirty="0">
              <a:latin typeface="微软雅黑" panose="020B0503020204020204" pitchFamily="34" charset="-122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zh-CN" sz="2000" b="1" dirty="0">
              <a:latin typeface="微软雅黑" panose="020B0503020204020204" pitchFamily="34" charset="-122"/>
            </a:endParaRPr>
          </a:p>
          <a:p>
            <a:pPr>
              <a:buNone/>
            </a:pP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292" name="灯片编号占位符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75F85A-6D9B-4450-8D14-130EA3ADD250}" type="slidenum">
              <a:rPr lang="en-US" altLang="zh-CN" sz="1400" b="1">
                <a:latin typeface="+mn-lt"/>
                <a:ea typeface="微软雅黑" panose="020B0503020204020204" pitchFamily="34" charset="-122"/>
              </a:rPr>
              <a:t>2</a:t>
            </a:fld>
            <a:endParaRPr lang="en-US" altLang="zh-CN" sz="1400" b="1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14703"/>
              </p:ext>
            </p:extLst>
          </p:nvPr>
        </p:nvGraphicFramePr>
        <p:xfrm>
          <a:off x="7162800" y="3978275"/>
          <a:ext cx="4495800" cy="2743200"/>
        </p:xfrm>
        <a:graphic>
          <a:graphicData uri="http://schemas.openxmlformats.org/drawingml/2006/table">
            <a:tbl>
              <a:tblPr firstRow="1" bandRow="1"/>
              <a:tblGrid>
                <a:gridCol w="2192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参数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设计指标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供电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3.3 V /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1.8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通道数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16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输入电压范围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0.5</a:t>
                      </a:r>
                      <a:r>
                        <a:rPr lang="en-US" altLang="zh-CN" sz="140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V ~ 2.5 V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分辨率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 bit</a:t>
                      </a:r>
                      <a:endParaRPr lang="zh-CN" altLang="en-US" sz="1400" b="1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有效位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12 bit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采样率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 MSPS/channel</a:t>
                      </a:r>
                      <a:endParaRPr lang="zh-CN" altLang="en-US" sz="1400" b="1" kern="120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输入时钟频率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100 MHz</a:t>
                      </a:r>
                      <a:endParaRPr lang="zh-CN" altLang="en-US" sz="1400" b="1" kern="120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DNL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&lt; 1 LSB</a:t>
                      </a:r>
                      <a:endParaRPr lang="en-US" altLang="zh-CN" sz="1400" b="1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17701" y="882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椭圆 1"/>
          <p:cNvSpPr>
            <a:spLocks noChangeArrowheads="1"/>
          </p:cNvSpPr>
          <p:nvPr/>
        </p:nvSpPr>
        <p:spPr bwMode="auto">
          <a:xfrm>
            <a:off x="76200" y="133350"/>
            <a:ext cx="533400" cy="495300"/>
          </a:xfrm>
          <a:prstGeom prst="ellipse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CN" sz="3600" u="none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kumimoji="0" lang="zh-CN" altLang="en-US" sz="3600" u="none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83F629BA-D7C9-E079-0C08-A7DF1339996D}"/>
              </a:ext>
            </a:extLst>
          </p:cNvPr>
          <p:cNvSpPr/>
          <p:nvPr/>
        </p:nvSpPr>
        <p:spPr bwMode="auto">
          <a:xfrm>
            <a:off x="6567425" y="5181600"/>
            <a:ext cx="4572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5C045CB-5972-DD57-78A9-D7BF8643D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92" y="4368664"/>
            <a:ext cx="5408508" cy="23570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A39D0-B6B2-C240-48AA-12CF1809C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>
            <a:extLst>
              <a:ext uri="{FF2B5EF4-FFF2-40B4-BE49-F238E27FC236}">
                <a16:creationId xmlns:a16="http://schemas.microsoft.com/office/drawing/2014/main" id="{85A644EB-22FD-4169-3ED0-5B15A65B2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534988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lang="zh-CN" altLang="en-US" b="1" dirty="0"/>
              <a:t>国内外研究现状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7964817-4E50-0833-A131-04C780F10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24581" name="Rectangle 6">
            <a:extLst>
              <a:ext uri="{FF2B5EF4-FFF2-40B4-BE49-F238E27FC236}">
                <a16:creationId xmlns:a16="http://schemas.microsoft.com/office/drawing/2014/main" id="{42ABA56A-7A9B-5E5A-D677-93E1FAEEE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AEAAF0-EEEE-9DC5-2037-FC9BC1AA86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F9389E-06CB-4655-8A1E-BAC3E19EA306}" type="slidenum">
              <a:rPr lang="en-US" altLang="zh-CN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25">
            <a:extLst>
              <a:ext uri="{FF2B5EF4-FFF2-40B4-BE49-F238E27FC236}">
                <a16:creationId xmlns:a16="http://schemas.microsoft.com/office/drawing/2014/main" id="{B40753A5-E7D6-2ED5-308F-34FFF3FC2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599" y="1654318"/>
            <a:ext cx="2870953" cy="1218283"/>
          </a:xfrm>
          <a:prstGeom prst="roundRect">
            <a:avLst>
              <a:gd name="adj" fmla="val 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韩国汉阳大学：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90nm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CMOS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工艺设计了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SAR/TDC (6+6)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300ksp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的混合型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ADC,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功耗低至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56uW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400" u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FoM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值为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36.9fJ/conv</a:t>
            </a:r>
            <a:endParaRPr kumimoji="0" lang="zh-CN" altLang="en-US" sz="1400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: 圆角 25">
            <a:extLst>
              <a:ext uri="{FF2B5EF4-FFF2-40B4-BE49-F238E27FC236}">
                <a16:creationId xmlns:a16="http://schemas.microsoft.com/office/drawing/2014/main" id="{9B0BAF63-0116-DED4-3A43-3BA18E491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956" y="1571053"/>
            <a:ext cx="3004077" cy="130154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kumimoji="0" lang="zh-CN" altLang="en-US" sz="1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中国天津大学：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65nm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CMOS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工艺设计了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SAR/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两级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TDC (7+3+3)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200Msps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的混合型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ADC,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功耗低至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82uW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400" u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FoM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值为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1.3fJ/conv</a:t>
            </a:r>
            <a:endParaRPr kumimoji="0" lang="zh-CN" altLang="en-US" sz="1400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endParaRPr kumimoji="0" lang="en-US" altLang="zh-CN" sz="14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箭头连接符 21">
            <a:extLst>
              <a:ext uri="{FF2B5EF4-FFF2-40B4-BE49-F238E27FC236}">
                <a16:creationId xmlns:a16="http://schemas.microsoft.com/office/drawing/2014/main" id="{7664F910-4121-8244-1EC4-14603A27C971}"/>
              </a:ext>
            </a:extLst>
          </p:cNvPr>
          <p:cNvCxnSpPr>
            <a:cxnSpLocks/>
          </p:cNvCxnSpPr>
          <p:nvPr/>
        </p:nvCxnSpPr>
        <p:spPr bwMode="auto">
          <a:xfrm flipV="1">
            <a:off x="2133600" y="2864845"/>
            <a:ext cx="0" cy="45413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箭头: 燕尾形 11">
            <a:extLst>
              <a:ext uri="{FF2B5EF4-FFF2-40B4-BE49-F238E27FC236}">
                <a16:creationId xmlns:a16="http://schemas.microsoft.com/office/drawing/2014/main" id="{B9A2F362-7321-4566-A87A-6EC4E1F52ACF}"/>
              </a:ext>
            </a:extLst>
          </p:cNvPr>
          <p:cNvSpPr/>
          <p:nvPr/>
        </p:nvSpPr>
        <p:spPr bwMode="auto">
          <a:xfrm>
            <a:off x="838200" y="3016785"/>
            <a:ext cx="10668000" cy="872587"/>
          </a:xfrm>
          <a:prstGeom prst="notchedRightArrow">
            <a:avLst/>
          </a:prstGeom>
          <a:solidFill>
            <a:srgbClr val="333399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" name="矩形: 圆角 32">
            <a:extLst>
              <a:ext uri="{FF2B5EF4-FFF2-40B4-BE49-F238E27FC236}">
                <a16:creationId xmlns:a16="http://schemas.microsoft.com/office/drawing/2014/main" id="{B91612D2-829C-DA61-D5C0-390BB8900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274560"/>
            <a:ext cx="762000" cy="334963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800" b="1" u="none" dirty="0">
                <a:solidFill>
                  <a:schemeClr val="bg1"/>
                </a:solidFill>
              </a:rPr>
              <a:t>2016</a:t>
            </a:r>
            <a:endParaRPr kumimoji="0" lang="zh-CN" altLang="en-US" sz="1800" b="1" u="none" dirty="0">
              <a:solidFill>
                <a:schemeClr val="bg1"/>
              </a:solidFill>
            </a:endParaRPr>
          </a:p>
        </p:txBody>
      </p:sp>
      <p:sp>
        <p:nvSpPr>
          <p:cNvPr id="17" name="矩形: 圆角 32">
            <a:extLst>
              <a:ext uri="{FF2B5EF4-FFF2-40B4-BE49-F238E27FC236}">
                <a16:creationId xmlns:a16="http://schemas.microsoft.com/office/drawing/2014/main" id="{82317BC5-0A65-7FE3-834F-44EF62C45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641" y="3274560"/>
            <a:ext cx="762000" cy="334963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800" b="1" u="none" dirty="0">
                <a:solidFill>
                  <a:schemeClr val="bg1"/>
                </a:solidFill>
              </a:rPr>
              <a:t>2017</a:t>
            </a:r>
            <a:endParaRPr kumimoji="0" lang="zh-CN" altLang="en-US" sz="1800" b="1" u="none" dirty="0">
              <a:solidFill>
                <a:schemeClr val="bg1"/>
              </a:solidFill>
            </a:endParaRPr>
          </a:p>
        </p:txBody>
      </p:sp>
      <p:cxnSp>
        <p:nvCxnSpPr>
          <p:cNvPr id="25" name="直接箭头连接符 21">
            <a:extLst>
              <a:ext uri="{FF2B5EF4-FFF2-40B4-BE49-F238E27FC236}">
                <a16:creationId xmlns:a16="http://schemas.microsoft.com/office/drawing/2014/main" id="{11F8F837-BEE0-E57A-529C-4D9F8D13440F}"/>
              </a:ext>
            </a:extLst>
          </p:cNvPr>
          <p:cNvCxnSpPr>
            <a:cxnSpLocks/>
          </p:cNvCxnSpPr>
          <p:nvPr/>
        </p:nvCxnSpPr>
        <p:spPr bwMode="auto">
          <a:xfrm flipV="1">
            <a:off x="6121400" y="2862331"/>
            <a:ext cx="0" cy="42020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矩形: 圆角 32">
            <a:extLst>
              <a:ext uri="{FF2B5EF4-FFF2-40B4-BE49-F238E27FC236}">
                <a16:creationId xmlns:a16="http://schemas.microsoft.com/office/drawing/2014/main" id="{9A919D75-89D2-9014-A536-42D01187A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123" y="3274560"/>
            <a:ext cx="762000" cy="334963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800" b="1" u="none" dirty="0">
                <a:solidFill>
                  <a:schemeClr val="bg1"/>
                </a:solidFill>
              </a:rPr>
              <a:t>2020</a:t>
            </a:r>
            <a:endParaRPr kumimoji="0" lang="zh-CN" altLang="en-US" sz="1800" b="1" u="none" dirty="0">
              <a:solidFill>
                <a:schemeClr val="bg1"/>
              </a:solidFill>
            </a:endParaRPr>
          </a:p>
        </p:txBody>
      </p:sp>
      <p:sp>
        <p:nvSpPr>
          <p:cNvPr id="31" name="矩形: 圆角 32">
            <a:extLst>
              <a:ext uri="{FF2B5EF4-FFF2-40B4-BE49-F238E27FC236}">
                <a16:creationId xmlns:a16="http://schemas.microsoft.com/office/drawing/2014/main" id="{3C413F04-26F0-46B6-60DC-BCFAF130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6882" y="3274560"/>
            <a:ext cx="762000" cy="334963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800" b="1" u="none" dirty="0">
                <a:solidFill>
                  <a:schemeClr val="bg1"/>
                </a:solidFill>
              </a:rPr>
              <a:t>2019</a:t>
            </a:r>
            <a:endParaRPr kumimoji="0" lang="zh-CN" altLang="en-US" sz="1800" b="1" u="none" dirty="0">
              <a:solidFill>
                <a:schemeClr val="bg1"/>
              </a:solidFill>
            </a:endParaRPr>
          </a:p>
        </p:txBody>
      </p:sp>
      <p:sp>
        <p:nvSpPr>
          <p:cNvPr id="32" name="矩形: 圆角 32">
            <a:extLst>
              <a:ext uri="{FF2B5EF4-FFF2-40B4-BE49-F238E27FC236}">
                <a16:creationId xmlns:a16="http://schemas.microsoft.com/office/drawing/2014/main" id="{68C4829A-BA64-A626-7132-B2A383AA5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7366" y="3274560"/>
            <a:ext cx="762000" cy="334963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800" b="1" u="none" dirty="0">
                <a:solidFill>
                  <a:schemeClr val="bg1"/>
                </a:solidFill>
              </a:rPr>
              <a:t>2023</a:t>
            </a:r>
            <a:endParaRPr kumimoji="0" lang="zh-CN" altLang="en-US" sz="1800" b="1" u="none" dirty="0">
              <a:solidFill>
                <a:schemeClr val="bg1"/>
              </a:solidFill>
            </a:endParaRPr>
          </a:p>
        </p:txBody>
      </p:sp>
      <p:sp>
        <p:nvSpPr>
          <p:cNvPr id="37" name="矩形: 圆角 25">
            <a:extLst>
              <a:ext uri="{FF2B5EF4-FFF2-40B4-BE49-F238E27FC236}">
                <a16:creationId xmlns:a16="http://schemas.microsoft.com/office/drawing/2014/main" id="{59F2F316-1A02-92C6-60F9-392E10AA9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603387"/>
            <a:ext cx="2422989" cy="1273630"/>
          </a:xfrm>
          <a:prstGeom prst="roundRect">
            <a:avLst>
              <a:gd name="adj" fmla="val 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buNone/>
              <a:defRPr/>
            </a:pPr>
            <a:r>
              <a:rPr kumimoji="0" lang="zh-CN" altLang="en-US" sz="1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美国</a:t>
            </a:r>
            <a:r>
              <a:rPr kumimoji="0" lang="en-US" altLang="zh-CN" sz="1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intel</a:t>
            </a:r>
            <a:r>
              <a:rPr kumimoji="0" lang="zh-CN" altLang="en-US" sz="1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实验室：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22nm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CMOS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工艺设计了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SAR/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两级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TDC (4+3)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3.8Gsps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的混合型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ADC,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功耗为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3mW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400" u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FoM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值为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24.4fJ/conv</a:t>
            </a:r>
            <a:endParaRPr kumimoji="0" lang="zh-CN" altLang="en-US" sz="1400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箭头连接符 21">
            <a:extLst>
              <a:ext uri="{FF2B5EF4-FFF2-40B4-BE49-F238E27FC236}">
                <a16:creationId xmlns:a16="http://schemas.microsoft.com/office/drawing/2014/main" id="{6E174C79-D091-C9FF-922B-0AA608C70FF3}"/>
              </a:ext>
            </a:extLst>
          </p:cNvPr>
          <p:cNvCxnSpPr>
            <a:cxnSpLocks/>
          </p:cNvCxnSpPr>
          <p:nvPr/>
        </p:nvCxnSpPr>
        <p:spPr bwMode="auto">
          <a:xfrm>
            <a:off x="8466571" y="3671764"/>
            <a:ext cx="0" cy="4427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直接箭头连接符 21">
            <a:extLst>
              <a:ext uri="{FF2B5EF4-FFF2-40B4-BE49-F238E27FC236}">
                <a16:creationId xmlns:a16="http://schemas.microsoft.com/office/drawing/2014/main" id="{8E3547E6-E682-1551-2978-12AAF1560E5B}"/>
              </a:ext>
            </a:extLst>
          </p:cNvPr>
          <p:cNvCxnSpPr>
            <a:cxnSpLocks/>
          </p:cNvCxnSpPr>
          <p:nvPr/>
        </p:nvCxnSpPr>
        <p:spPr bwMode="auto">
          <a:xfrm flipV="1">
            <a:off x="10439400" y="2877017"/>
            <a:ext cx="0" cy="35155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箭头连接符 21">
            <a:extLst>
              <a:ext uri="{FF2B5EF4-FFF2-40B4-BE49-F238E27FC236}">
                <a16:creationId xmlns:a16="http://schemas.microsoft.com/office/drawing/2014/main" id="{11275BE3-7E58-D2F3-2A7C-14485ACA2345}"/>
              </a:ext>
            </a:extLst>
          </p:cNvPr>
          <p:cNvCxnSpPr>
            <a:cxnSpLocks/>
          </p:cNvCxnSpPr>
          <p:nvPr/>
        </p:nvCxnSpPr>
        <p:spPr bwMode="auto">
          <a:xfrm>
            <a:off x="4150633" y="3652132"/>
            <a:ext cx="0" cy="46241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C22DB6CE-B65E-EAD8-D636-851EC2E3CEDF}"/>
              </a:ext>
            </a:extLst>
          </p:cNvPr>
          <p:cNvSpPr txBox="1"/>
          <p:nvPr/>
        </p:nvSpPr>
        <p:spPr>
          <a:xfrm>
            <a:off x="838200" y="889321"/>
            <a:ext cx="1066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p"/>
              <a:defRPr/>
            </a:pPr>
            <a:r>
              <a:rPr lang="zh-CN" altLang="en-US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高分辨率</a:t>
            </a:r>
            <a:r>
              <a:rPr lang="en-US" altLang="zh-CN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SAR/TDC ADC</a:t>
            </a:r>
            <a:r>
              <a:rPr lang="zh-CN" altLang="en-US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设计技术</a:t>
            </a:r>
          </a:p>
        </p:txBody>
      </p:sp>
      <p:sp>
        <p:nvSpPr>
          <p:cNvPr id="59" name="矩形 41">
            <a:extLst>
              <a:ext uri="{FF2B5EF4-FFF2-40B4-BE49-F238E27FC236}">
                <a16:creationId xmlns:a16="http://schemas.microsoft.com/office/drawing/2014/main" id="{1004BD6B-F686-E6E7-8125-120EE1776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8188" y="5877068"/>
            <a:ext cx="8125437" cy="606282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6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国内外研究单位采用</a:t>
            </a:r>
            <a:r>
              <a:rPr kumimoji="0" lang="en-US" altLang="zh-CN" sz="16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SAR/TDC</a:t>
            </a:r>
            <a:r>
              <a:rPr kumimoji="0" lang="zh-CN" altLang="en-US" sz="16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混合架构致力于提升高分辨率、高采样率和面效比</a:t>
            </a:r>
          </a:p>
        </p:txBody>
      </p:sp>
      <p:sp>
        <p:nvSpPr>
          <p:cNvPr id="23" name="矩形: 圆角 25">
            <a:extLst>
              <a:ext uri="{FF2B5EF4-FFF2-40B4-BE49-F238E27FC236}">
                <a16:creationId xmlns:a16="http://schemas.microsoft.com/office/drawing/2014/main" id="{E56A73A9-A06E-483C-7085-E37E79C7C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16746"/>
            <a:ext cx="3198535" cy="12552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国立台湾大学：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28nm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CMOS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工艺设计了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SAR/TDC (6+6)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 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100Msps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的混合型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ADC, </a:t>
            </a:r>
            <a:r>
              <a:rPr kumimoji="0" lang="en-US" altLang="zh-CN" sz="1400" u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FoM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值为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26.7fJ/conv</a:t>
            </a:r>
            <a:endParaRPr kumimoji="0" lang="zh-CN" altLang="en-US" sz="1400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8E4E1F72-31A0-93A2-D214-796430E2D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3067" y="4113675"/>
            <a:ext cx="2976333" cy="117327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美国布朗大学：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180nm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CMOS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工艺设计了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SAR/TDC (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可编程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1Msps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的混合型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ADC,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功耗低至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36uW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，面效比极高</a:t>
            </a:r>
            <a:endParaRPr kumimoji="0" lang="en-US" altLang="zh-CN" sz="1400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54858F5-89DF-FCEB-D507-4071016BC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3350"/>
            <a:ext cx="533400" cy="495300"/>
          </a:xfrm>
          <a:prstGeom prst="ellipse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CN" sz="3600" u="none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kumimoji="0" lang="zh-CN" altLang="en-US" sz="3600" u="none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63330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2D93E-7C3C-0C24-44AF-C2726920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研究目标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6149F8-2D6C-8C26-1E08-CED1CFE3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zh-CN" altLang="en-US" b="1" dirty="0"/>
              <a:t>多通路</a:t>
            </a:r>
            <a:r>
              <a:rPr lang="en-US" altLang="zh-CN" b="1" dirty="0"/>
              <a:t>14</a:t>
            </a:r>
            <a:r>
              <a:rPr lang="zh-CN" altLang="en-US" b="1" dirty="0"/>
              <a:t>位 </a:t>
            </a:r>
            <a:r>
              <a:rPr lang="en-US" altLang="zh-CN" b="1" dirty="0"/>
              <a:t>3Msps ADC</a:t>
            </a:r>
            <a:r>
              <a:rPr lang="zh-CN" altLang="en-US" b="1" dirty="0"/>
              <a:t>设计指标</a:t>
            </a:r>
            <a:endParaRPr lang="en-US" altLang="zh-CN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研究目标</a:t>
            </a:r>
            <a:endParaRPr lang="en-US" altLang="zh-CN" sz="2000" b="1" dirty="0">
              <a:latin typeface="微软雅黑" panose="020B0503020204020204" pitchFamily="34" charset="-122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提出架构：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SAR+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两级时间域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TDC</a:t>
            </a:r>
            <a:r>
              <a:rPr lang="en-US" altLang="zh-CN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  14</a:t>
            </a:r>
            <a:r>
              <a:rPr lang="zh-CN" altLang="en-US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位、</a:t>
            </a:r>
            <a:r>
              <a:rPr lang="en-US" altLang="zh-CN" sz="2000" b="1" dirty="0">
                <a:latin typeface="微软雅黑" panose="020B0503020204020204" pitchFamily="34" charset="-122"/>
                <a:sym typeface="Wingdings" panose="05000000000000000000" pitchFamily="2" charset="2"/>
              </a:rPr>
              <a:t>3Msps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</a:rPr>
              <a:t>通道内：采样保持电路、</a:t>
            </a:r>
            <a:r>
              <a:rPr lang="en-US" altLang="zh-CN" sz="2000" b="1" dirty="0">
                <a:latin typeface="微软雅黑" panose="020B0503020204020204" pitchFamily="34" charset="-122"/>
              </a:rPr>
              <a:t>DAC</a:t>
            </a:r>
            <a:r>
              <a:rPr lang="zh-CN" altLang="en-US" sz="2000" b="1" dirty="0">
                <a:latin typeface="微软雅黑" panose="020B0503020204020204" pitchFamily="34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双功能比较器</a:t>
            </a:r>
            <a:r>
              <a:rPr lang="zh-CN" altLang="en-US" sz="2000" b="1" dirty="0">
                <a:latin typeface="微软雅黑" panose="020B0503020204020204" pitchFamily="34" charset="-122"/>
              </a:rPr>
              <a:t>、斜坡发生器、</a:t>
            </a:r>
            <a:r>
              <a:rPr lang="en-US" altLang="zh-CN" sz="2000" b="1" dirty="0">
                <a:latin typeface="微软雅黑" panose="020B0503020204020204" pitchFamily="34" charset="-122"/>
              </a:rPr>
              <a:t>TDC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</a:rPr>
              <a:t>通道外：</a:t>
            </a:r>
            <a:r>
              <a:rPr lang="en-US" altLang="zh-CN" sz="2000" b="1" dirty="0">
                <a:latin typeface="微软雅黑" panose="020B0503020204020204" pitchFamily="34" charset="-122"/>
              </a:rPr>
              <a:t>I2C</a:t>
            </a:r>
            <a:r>
              <a:rPr lang="zh-CN" altLang="en-US" sz="2000" b="1" dirty="0">
                <a:latin typeface="微软雅黑" panose="020B0503020204020204" pitchFamily="34" charset="-122"/>
              </a:rPr>
              <a:t>接口、延迟锁相环、数字读出控制</a:t>
            </a:r>
            <a:endParaRPr lang="en-US" altLang="zh-CN" sz="2000" b="1" dirty="0">
              <a:latin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p"/>
            </a:pPr>
            <a:endParaRPr lang="en-US" altLang="zh-CN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049E3F-1C53-C984-7070-BF9414BC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075F6-D333-4091-9381-A284A047686E}" type="slidenum">
              <a:rPr lang="en-US" altLang="zh-CN" smtClean="0"/>
              <a:t>4</a:t>
            </a:fld>
            <a:endParaRPr lang="en-US" altLang="zh-CN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B8F9B5CC-542E-E378-8282-2A258ECC45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356070"/>
              </p:ext>
            </p:extLst>
          </p:nvPr>
        </p:nvGraphicFramePr>
        <p:xfrm>
          <a:off x="5682686" y="3472693"/>
          <a:ext cx="6481351" cy="2898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3807499" imgH="6172200" progId="Visio.Drawing.15">
                  <p:embed/>
                </p:oleObj>
              </mc:Choice>
              <mc:Fallback>
                <p:oleObj name="Visio" r:id="rId3" imgW="13807499" imgH="6172200" progId="Visio.Drawing.15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9DE97A46-4B85-E0B7-E0BA-BA2572E418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2686" y="3472693"/>
                        <a:ext cx="6481351" cy="28984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9D24F9F-778C-7EB2-98F6-807669760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414126"/>
              </p:ext>
            </p:extLst>
          </p:nvPr>
        </p:nvGraphicFramePr>
        <p:xfrm>
          <a:off x="605249" y="3426902"/>
          <a:ext cx="4495800" cy="3048000"/>
        </p:xfrm>
        <a:graphic>
          <a:graphicData uri="http://schemas.openxmlformats.org/drawingml/2006/table">
            <a:tbl>
              <a:tblPr firstRow="1" bandRow="1"/>
              <a:tblGrid>
                <a:gridCol w="2192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参数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设计指标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供电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3.3 V /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1.8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通道数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16</a:t>
                      </a:r>
                      <a:endParaRPr lang="zh-CN" altLang="en-US" sz="1400" b="1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输入电压范围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0.5</a:t>
                      </a:r>
                      <a:r>
                        <a:rPr lang="en-US" altLang="zh-CN" sz="140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V ~ 2.5 V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分辨率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 bit</a:t>
                      </a:r>
                      <a:endParaRPr lang="zh-CN" altLang="en-US" sz="1400" b="1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有效位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12 bit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采样率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1~3 MSPS/channel</a:t>
                      </a:r>
                      <a:endParaRPr lang="zh-CN" altLang="en-US" sz="1400" b="1" kern="1200" baseline="300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输入时钟频率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100 MHz</a:t>
                      </a:r>
                      <a:endParaRPr lang="zh-CN" altLang="en-US" sz="1400" b="1" kern="120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DNL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&lt; 1 LSB</a:t>
                      </a:r>
                      <a:endParaRPr lang="en-US" altLang="zh-CN" sz="1400" b="1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4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芯片模式</a:t>
                      </a: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支持事件驱动、连续采样</a:t>
                      </a:r>
                      <a:endParaRPr lang="en-US" altLang="zh-CN" sz="1400" b="1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933485"/>
                  </a:ext>
                </a:extLst>
              </a:tr>
            </a:tbl>
          </a:graphicData>
        </a:graphic>
      </p:graphicFrame>
      <p:sp>
        <p:nvSpPr>
          <p:cNvPr id="7" name="椭圆 1">
            <a:extLst>
              <a:ext uri="{FF2B5EF4-FFF2-40B4-BE49-F238E27FC236}">
                <a16:creationId xmlns:a16="http://schemas.microsoft.com/office/drawing/2014/main" id="{53E6403D-C98F-0CB9-BE0B-0AA79FAF6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3350"/>
            <a:ext cx="533400" cy="495300"/>
          </a:xfrm>
          <a:prstGeom prst="ellipse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CN" sz="3600" u="none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kumimoji="0" lang="zh-CN" altLang="en-US" sz="3600" u="none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DF2F77FD-86F1-D2B3-4F33-8641AD6B3BEC}"/>
              </a:ext>
            </a:extLst>
          </p:cNvPr>
          <p:cNvSpPr/>
          <p:nvPr/>
        </p:nvSpPr>
        <p:spPr bwMode="auto">
          <a:xfrm>
            <a:off x="5454086" y="4617139"/>
            <a:ext cx="2286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6799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2">
            <a:extLst>
              <a:ext uri="{FF2B5EF4-FFF2-40B4-BE49-F238E27FC236}">
                <a16:creationId xmlns:a16="http://schemas.microsoft.com/office/drawing/2014/main" id="{1FF313AA-0D3A-4468-A4C6-08C543A9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1725" y="6240463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0CE9DF-93B6-4EA5-B203-38920211FA78}" type="slidenum">
              <a:rPr lang="en-US" altLang="zh-CN" sz="1400" smtClean="0">
                <a:solidFill>
                  <a:srgbClr val="00339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CN" sz="1400">
              <a:solidFill>
                <a:srgbClr val="003399"/>
              </a:solidFill>
            </a:endParaRPr>
          </a:p>
        </p:txBody>
      </p:sp>
      <p:sp>
        <p:nvSpPr>
          <p:cNvPr id="24579" name="标题 4">
            <a:extLst>
              <a:ext uri="{FF2B5EF4-FFF2-40B4-BE49-F238E27FC236}">
                <a16:creationId xmlns:a16="http://schemas.microsoft.com/office/drawing/2014/main" id="{9024D373-6E85-4383-938D-F4292CD30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1200" dirty="0">
                <a:latin typeface="+mj-lt"/>
                <a:cs typeface="Arial" panose="020B0604020202020204" pitchFamily="34" charset="0"/>
              </a:rPr>
              <a:t>研究进展</a:t>
            </a:r>
            <a:r>
              <a:rPr lang="en-US" altLang="zh-CN" b="1" kern="1200" dirty="0">
                <a:latin typeface="+mj-lt"/>
                <a:cs typeface="Arial" panose="020B0604020202020204" pitchFamily="34" charset="0"/>
              </a:rPr>
              <a:t>1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24580" name="椭圆 4">
            <a:extLst>
              <a:ext uri="{FF2B5EF4-FFF2-40B4-BE49-F238E27FC236}">
                <a16:creationId xmlns:a16="http://schemas.microsoft.com/office/drawing/2014/main" id="{2E444983-8791-4492-8960-2360F5EF6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3350"/>
            <a:ext cx="533400" cy="495300"/>
          </a:xfrm>
          <a:prstGeom prst="ellipse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CN" sz="3600" u="none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kumimoji="0" lang="zh-CN" altLang="en-US" sz="3600" u="none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1" name="文本框 2">
            <a:extLst>
              <a:ext uri="{FF2B5EF4-FFF2-40B4-BE49-F238E27FC236}">
                <a16:creationId xmlns:a16="http://schemas.microsoft.com/office/drawing/2014/main" id="{13F56449-4C53-4D82-A89B-FE28288FB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953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en-US" altLang="zh-CN" sz="2400" b="1" u="none" dirty="0">
                <a:solidFill>
                  <a:srgbClr val="33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2400" b="1" u="none" dirty="0">
                <a:solidFill>
                  <a:srgbClr val="33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通路</a:t>
            </a:r>
            <a:r>
              <a:rPr lang="en-US" altLang="zh-CN" sz="2400" b="1" u="none" dirty="0">
                <a:solidFill>
                  <a:srgbClr val="33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14</a:t>
            </a:r>
            <a:r>
              <a:rPr lang="zh-CN" altLang="en-US" sz="2400" b="1" u="none" dirty="0">
                <a:solidFill>
                  <a:srgbClr val="33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位混合架构</a:t>
            </a:r>
            <a:r>
              <a:rPr lang="en-US" altLang="zh-CN" sz="2400" b="1" u="none" dirty="0">
                <a:solidFill>
                  <a:srgbClr val="33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ADC</a:t>
            </a:r>
            <a:r>
              <a:rPr lang="zh-CN" altLang="en-US" sz="2400" b="1" u="none" dirty="0">
                <a:solidFill>
                  <a:srgbClr val="33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设计与仿真</a:t>
            </a:r>
            <a:endParaRPr lang="en-US" altLang="zh-CN" sz="2400" b="1" u="none" dirty="0">
              <a:solidFill>
                <a:srgbClr val="333399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650C17E-FE26-4CE0-8D06-AB569181E327}"/>
              </a:ext>
            </a:extLst>
          </p:cNvPr>
          <p:cNvSpPr txBox="1"/>
          <p:nvPr/>
        </p:nvSpPr>
        <p:spPr>
          <a:xfrm>
            <a:off x="762000" y="1407974"/>
            <a:ext cx="51246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工艺：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CMOS 180nm MS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3.3/1.8V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MPW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流片时间：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2021.8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裸片尺寸：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2.45 × 2.55 mm</a:t>
            </a:r>
            <a:r>
              <a:rPr lang="en-US" altLang="zh-CN" b="1" u="none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主要性能：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通道、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 bits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1~3 </a:t>
            </a:r>
            <a:r>
              <a:rPr lang="en-US" altLang="zh-CN" b="1" u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Msps</a:t>
            </a:r>
            <a:endParaRPr lang="en-US" altLang="zh-CN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创新点：</a:t>
            </a:r>
            <a:endParaRPr lang="en-US" altLang="zh-CN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SAR+2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TDC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混合架构</a:t>
            </a:r>
            <a:endParaRPr lang="en-US" altLang="zh-CN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双功能比较器：静态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动态</a:t>
            </a:r>
            <a:endParaRPr lang="en-US" altLang="zh-CN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支持事件驱动</a:t>
            </a:r>
            <a:endParaRPr lang="zh-CN" altLang="en-US" sz="2400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15F02B61-8661-44CF-98EC-50AD1736F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7E70768-6C2A-4E68-8A73-41D4CAF2B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BC961A28-A13E-F066-AE95-38825B28317A}"/>
              </a:ext>
            </a:extLst>
          </p:cNvPr>
          <p:cNvSpPr/>
          <p:nvPr/>
        </p:nvSpPr>
        <p:spPr bwMode="auto">
          <a:xfrm>
            <a:off x="5533481" y="5048483"/>
            <a:ext cx="2286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74C4D156-D253-2F7F-B284-D239D58B4315}"/>
              </a:ext>
            </a:extLst>
          </p:cNvPr>
          <p:cNvSpPr/>
          <p:nvPr/>
        </p:nvSpPr>
        <p:spPr bwMode="auto">
          <a:xfrm>
            <a:off x="9760030" y="5055850"/>
            <a:ext cx="2286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7" name="内容占位符 4">
            <a:extLst>
              <a:ext uri="{FF2B5EF4-FFF2-40B4-BE49-F238E27FC236}">
                <a16:creationId xmlns:a16="http://schemas.microsoft.com/office/drawing/2014/main" id="{FEDC9A0A-CA46-FB20-A4CF-52E5936A9E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412" y="4278903"/>
            <a:ext cx="1902865" cy="194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E632DC0C-6347-E9CD-55E5-21CB84FF8E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173533"/>
              </p:ext>
            </p:extLst>
          </p:nvPr>
        </p:nvGraphicFramePr>
        <p:xfrm>
          <a:off x="5746731" y="4260509"/>
          <a:ext cx="3829168" cy="23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12977023" imgH="8024098" progId="Visio.Drawing.15">
                  <p:embed/>
                </p:oleObj>
              </mc:Choice>
              <mc:Fallback>
                <p:oleObj name="Visio" r:id="rId4" imgW="12977023" imgH="8024098" progId="Visio.Drawing.15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27F034B9-A40A-E142-F264-36245A5D12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31" y="4260509"/>
                        <a:ext cx="3829168" cy="236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>
            <a:extLst>
              <a:ext uri="{FF2B5EF4-FFF2-40B4-BE49-F238E27FC236}">
                <a16:creationId xmlns:a16="http://schemas.microsoft.com/office/drawing/2014/main" id="{150F6934-26A5-8CF8-5079-99F4C77703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679569"/>
              </p:ext>
            </p:extLst>
          </p:nvPr>
        </p:nvGraphicFramePr>
        <p:xfrm>
          <a:off x="232714" y="4278903"/>
          <a:ext cx="5288975" cy="23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13807499" imgH="6172200" progId="Visio.Drawing.15">
                  <p:embed/>
                </p:oleObj>
              </mc:Choice>
              <mc:Fallback>
                <p:oleObj name="Visio" r:id="rId6" imgW="13807499" imgH="6172200" progId="Visio.Drawing.15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E862E79E-9C88-EA99-F287-F92D59E1C3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14" y="4278903"/>
                        <a:ext cx="5288975" cy="236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内容占位符 12">
            <a:extLst>
              <a:ext uri="{FF2B5EF4-FFF2-40B4-BE49-F238E27FC236}">
                <a16:creationId xmlns:a16="http://schemas.microsoft.com/office/drawing/2014/main" id="{ADA1DB54-158B-E63C-6204-B8D255656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969731"/>
            <a:ext cx="2971800" cy="2506426"/>
          </a:xfrm>
        </p:spPr>
      </p:pic>
      <p:pic>
        <p:nvPicPr>
          <p:cNvPr id="31" name="内容占位符 5">
            <a:extLst>
              <a:ext uri="{FF2B5EF4-FFF2-40B4-BE49-F238E27FC236}">
                <a16:creationId xmlns:a16="http://schemas.microsoft.com/office/drawing/2014/main" id="{9EB78A49-4AD6-BBA5-7390-04AB373671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6682" y="1059321"/>
            <a:ext cx="3227957" cy="258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" name="文本框 24575">
            <a:extLst>
              <a:ext uri="{FF2B5EF4-FFF2-40B4-BE49-F238E27FC236}">
                <a16:creationId xmlns:a16="http://schemas.microsoft.com/office/drawing/2014/main" id="{1257C840-638B-6B2F-0F26-A00B4F36FC8D}"/>
              </a:ext>
            </a:extLst>
          </p:cNvPr>
          <p:cNvSpPr txBox="1"/>
          <p:nvPr/>
        </p:nvSpPr>
        <p:spPr>
          <a:xfrm>
            <a:off x="8357460" y="6611779"/>
            <a:ext cx="262283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000" u="none" dirty="0">
                <a:latin typeface="+mn-lt"/>
              </a:rPr>
              <a:t>(Chuyang Yu, IEEE NSMIC</a:t>
            </a:r>
            <a:r>
              <a:rPr lang="zh-CN" altLang="en-US" sz="1000" u="none" dirty="0">
                <a:latin typeface="+mn-lt"/>
              </a:rPr>
              <a:t> </a:t>
            </a:r>
            <a:r>
              <a:rPr lang="en-US" altLang="zh-CN" sz="1000" u="none" dirty="0">
                <a:latin typeface="+mn-lt"/>
              </a:rPr>
              <a:t>2023,</a:t>
            </a:r>
            <a:r>
              <a:rPr lang="en-US" altLang="zh-CN" sz="1000" b="1" u="none" dirty="0">
                <a:latin typeface="+mn-lt"/>
              </a:rPr>
              <a:t>Oral talk</a:t>
            </a:r>
            <a:r>
              <a:rPr lang="en-US" altLang="zh-CN" sz="1000" u="none" dirty="0">
                <a:latin typeface="+mn-lt"/>
              </a:rPr>
              <a:t>)</a:t>
            </a:r>
            <a:endParaRPr lang="zh-CN" altLang="en-US" sz="1000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8379682"/>
      </p:ext>
    </p:extLst>
  </p:cSld>
  <p:clrMapOvr>
    <a:masterClrMapping/>
  </p:clrMapOvr>
  <p:transition advTm="314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78397-9FB0-4197-F1EF-2AFECC785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2">
            <a:extLst>
              <a:ext uri="{FF2B5EF4-FFF2-40B4-BE49-F238E27FC236}">
                <a16:creationId xmlns:a16="http://schemas.microsoft.com/office/drawing/2014/main" id="{DF16CD07-0558-DD39-1608-6AB71AEB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1725" y="6240463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0CE9DF-93B6-4EA5-B203-38920211FA78}" type="slidenum">
              <a:rPr lang="en-US" altLang="zh-CN" sz="1400" smtClean="0">
                <a:solidFill>
                  <a:srgbClr val="00339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CN" sz="1400">
              <a:solidFill>
                <a:srgbClr val="003399"/>
              </a:solidFill>
            </a:endParaRPr>
          </a:p>
        </p:txBody>
      </p:sp>
      <p:sp>
        <p:nvSpPr>
          <p:cNvPr id="24579" name="标题 4">
            <a:extLst>
              <a:ext uri="{FF2B5EF4-FFF2-40B4-BE49-F238E27FC236}">
                <a16:creationId xmlns:a16="http://schemas.microsoft.com/office/drawing/2014/main" id="{B06FBDB7-D12E-9F75-23D4-4FDBA5722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1200" dirty="0">
                <a:latin typeface="+mj-lt"/>
                <a:cs typeface="Arial" panose="020B0604020202020204" pitchFamily="34" charset="0"/>
              </a:rPr>
              <a:t>研究进展</a:t>
            </a:r>
            <a:r>
              <a:rPr lang="en-US" altLang="zh-CN" b="1" kern="1200" dirty="0">
                <a:latin typeface="+mj-lt"/>
                <a:cs typeface="Arial" panose="020B0604020202020204" pitchFamily="34" charset="0"/>
              </a:rPr>
              <a:t>2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24580" name="椭圆 4">
            <a:extLst>
              <a:ext uri="{FF2B5EF4-FFF2-40B4-BE49-F238E27FC236}">
                <a16:creationId xmlns:a16="http://schemas.microsoft.com/office/drawing/2014/main" id="{758EECA6-C486-EB92-B879-7A599B028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3350"/>
            <a:ext cx="533400" cy="495300"/>
          </a:xfrm>
          <a:prstGeom prst="ellipse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CN" sz="3600" u="none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kumimoji="0" lang="zh-CN" altLang="en-US" sz="3600" u="none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1" name="文本框 2">
            <a:extLst>
              <a:ext uri="{FF2B5EF4-FFF2-40B4-BE49-F238E27FC236}">
                <a16:creationId xmlns:a16="http://schemas.microsoft.com/office/drawing/2014/main" id="{53DDFBC4-984D-0F51-8CE0-27D8F3004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953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en-US" altLang="zh-CN" sz="2400" b="1" u="none" dirty="0">
                <a:solidFill>
                  <a:srgbClr val="00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16</a:t>
            </a:r>
            <a:r>
              <a:rPr lang="zh-CN" altLang="en-US" sz="2400" b="1" u="none" dirty="0">
                <a:solidFill>
                  <a:srgbClr val="00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通路</a:t>
            </a:r>
            <a:r>
              <a:rPr lang="en-US" altLang="zh-CN" sz="2400" b="1" u="none" dirty="0">
                <a:solidFill>
                  <a:srgbClr val="00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14</a:t>
            </a:r>
            <a:r>
              <a:rPr lang="zh-CN" altLang="en-US" sz="2400" b="1" u="none" dirty="0">
                <a:solidFill>
                  <a:srgbClr val="00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位混合架构</a:t>
            </a:r>
            <a:r>
              <a:rPr lang="en-US" altLang="zh-CN" sz="2400" b="1" u="none" dirty="0">
                <a:solidFill>
                  <a:srgbClr val="00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ADC</a:t>
            </a:r>
            <a:r>
              <a:rPr lang="zh-CN" altLang="en-US" sz="2400" b="1" u="none" dirty="0">
                <a:solidFill>
                  <a:srgbClr val="00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设计与测试</a:t>
            </a:r>
            <a:endParaRPr lang="en-US" altLang="zh-CN" sz="2400" b="1" u="none" dirty="0">
              <a:solidFill>
                <a:srgbClr val="003399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7BF3B91-DEC2-1F06-890B-8B0583A9A999}"/>
              </a:ext>
            </a:extLst>
          </p:cNvPr>
          <p:cNvSpPr txBox="1"/>
          <p:nvPr/>
        </p:nvSpPr>
        <p:spPr>
          <a:xfrm>
            <a:off x="762000" y="1407974"/>
            <a:ext cx="53171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工艺：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CMOS 180nm MS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3.3/1.8V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裸片尺寸：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2.85 × 3.35 mm</a:t>
            </a:r>
            <a:r>
              <a:rPr lang="en-US" altLang="zh-CN" b="1" u="none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MPW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流片时间：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2023.9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主要性能：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通道、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14bits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1~3Msps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创新点：</a:t>
            </a:r>
            <a:endParaRPr lang="en-US" altLang="zh-CN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SAR+2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TDC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混合架构</a:t>
            </a:r>
            <a:endParaRPr lang="en-US" altLang="zh-CN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双功能比较器：静态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动态</a:t>
            </a:r>
            <a:endParaRPr lang="en-US" altLang="zh-CN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低功耗时序控制设计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3388CC4C-3B07-8FE9-40ED-C87151699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A8B8467-11FB-CA43-3118-25C02DFD7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FCE53786-F83F-41AB-E1B5-564242C146D2}"/>
              </a:ext>
            </a:extLst>
          </p:cNvPr>
          <p:cNvSpPr/>
          <p:nvPr/>
        </p:nvSpPr>
        <p:spPr bwMode="auto">
          <a:xfrm>
            <a:off x="4293377" y="4426226"/>
            <a:ext cx="228600" cy="533400"/>
          </a:xfrm>
          <a:prstGeom prst="rightArrow">
            <a:avLst/>
          </a:prstGeom>
          <a:noFill/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3F2D432C-61E1-DD30-F40C-B1B17E9E16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407824"/>
              </p:ext>
            </p:extLst>
          </p:nvPr>
        </p:nvGraphicFramePr>
        <p:xfrm>
          <a:off x="9982200" y="3653760"/>
          <a:ext cx="2070907" cy="2611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870676" imgH="4792681" progId="Visio.Drawing.15">
                  <p:embed/>
                </p:oleObj>
              </mc:Choice>
              <mc:Fallback>
                <p:oleObj name="Visio" r:id="rId3" imgW="3870676" imgH="4792681" progId="Visio.Drawing.15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74885E86-9FE8-4EF0-42F8-E4366B73AC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2200" y="3653760"/>
                        <a:ext cx="2070907" cy="26117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42C61035-04A8-7244-DA7D-3114765B2F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" y="4426226"/>
            <a:ext cx="4796749" cy="216230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A77E9A0-1A13-844C-F824-7A593421E393}"/>
              </a:ext>
            </a:extLst>
          </p:cNvPr>
          <p:cNvSpPr txBox="1"/>
          <p:nvPr/>
        </p:nvSpPr>
        <p:spPr>
          <a:xfrm>
            <a:off x="8550071" y="6555547"/>
            <a:ext cx="263565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000" u="none" dirty="0">
                <a:latin typeface="+mn-lt"/>
              </a:rPr>
              <a:t>(Chuyang Yu, IEEE TNS</a:t>
            </a:r>
            <a:r>
              <a:rPr lang="zh-CN" altLang="en-US" sz="1000" u="none" dirty="0">
                <a:latin typeface="+mn-lt"/>
              </a:rPr>
              <a:t> </a:t>
            </a:r>
            <a:r>
              <a:rPr lang="en-US" altLang="zh-CN" sz="1000" u="none" dirty="0">
                <a:latin typeface="+mn-lt"/>
              </a:rPr>
              <a:t>2025</a:t>
            </a:r>
            <a:r>
              <a:rPr lang="zh-CN" altLang="en-US" sz="1000" u="none" dirty="0">
                <a:latin typeface="+mn-lt"/>
              </a:rPr>
              <a:t>， </a:t>
            </a:r>
            <a:r>
              <a:rPr lang="en-US" altLang="zh-CN" sz="1000" u="none" dirty="0">
                <a:latin typeface="+mn-lt"/>
              </a:rPr>
              <a:t>Accepted)</a:t>
            </a:r>
            <a:endParaRPr lang="zh-CN" altLang="en-US" sz="1000" u="none" dirty="0">
              <a:latin typeface="+mn-lt"/>
            </a:endParaRP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53E2552B-E930-5F6E-ED67-C3C4E925D312}"/>
              </a:ext>
            </a:extLst>
          </p:cNvPr>
          <p:cNvSpPr/>
          <p:nvPr/>
        </p:nvSpPr>
        <p:spPr bwMode="auto">
          <a:xfrm>
            <a:off x="4891836" y="4959626"/>
            <a:ext cx="2286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5359EA9-871B-22E3-D073-C3C3355934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93" y="949516"/>
            <a:ext cx="3108367" cy="233127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35A696C-73CF-B3FD-E8BA-F22BFDAA7C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60" y="1031045"/>
            <a:ext cx="2743432" cy="22738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5096010-CDEB-E4C8-C361-1A4C23416C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11" y="4631508"/>
            <a:ext cx="4239150" cy="1751739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57783B1A-A77A-7FC8-70AC-EFFC11AD3D99}"/>
              </a:ext>
            </a:extLst>
          </p:cNvPr>
          <p:cNvSpPr/>
          <p:nvPr/>
        </p:nvSpPr>
        <p:spPr bwMode="auto">
          <a:xfrm>
            <a:off x="9647258" y="4907214"/>
            <a:ext cx="2286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3521092"/>
      </p:ext>
    </p:extLst>
  </p:cSld>
  <p:clrMapOvr>
    <a:masterClrMapping/>
  </p:clrMapOvr>
  <p:transition advTm="314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E41A5-7D39-48C3-3636-DA6ABC15E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3F378E-49C8-BBAA-E0FF-A023DFF80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1200" dirty="0">
                <a:solidFill>
                  <a:srgbClr val="000000"/>
                </a:solidFill>
                <a:latin typeface="微软雅黑" panose="020B0503020204020204" pitchFamily="34" charset="-122"/>
                <a:cs typeface="+mn-cs"/>
              </a:rPr>
              <a:t>研究进展</a:t>
            </a:r>
            <a:r>
              <a:rPr lang="en-US" altLang="zh-CN" b="1" kern="1200" dirty="0">
                <a:solidFill>
                  <a:srgbClr val="000000"/>
                </a:solidFill>
                <a:latin typeface="微软雅黑" panose="020B0503020204020204" pitchFamily="34" charset="-122"/>
                <a:cs typeface="+mn-cs"/>
              </a:rPr>
              <a:t>3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9C0A2F-FED7-39B2-EEEE-B23B00CB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075F6-D333-4091-9381-A284A047686E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23" name="内容占位符 22">
            <a:extLst>
              <a:ext uri="{FF2B5EF4-FFF2-40B4-BE49-F238E27FC236}">
                <a16:creationId xmlns:a16="http://schemas.microsoft.com/office/drawing/2014/main" id="{1F2E5803-60E8-46CA-DF73-65B8806FF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26" y="2921468"/>
            <a:ext cx="3319559" cy="2704029"/>
          </a:xfrm>
        </p:spPr>
      </p:pic>
      <p:sp>
        <p:nvSpPr>
          <p:cNvPr id="24" name="椭圆 1">
            <a:extLst>
              <a:ext uri="{FF2B5EF4-FFF2-40B4-BE49-F238E27FC236}">
                <a16:creationId xmlns:a16="http://schemas.microsoft.com/office/drawing/2014/main" id="{AB8BF2C2-9728-6E58-1463-60D3CA107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3350"/>
            <a:ext cx="533400" cy="495300"/>
          </a:xfrm>
          <a:prstGeom prst="ellipse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CN" sz="3600" u="none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kumimoji="0" lang="zh-CN" altLang="en-US" sz="3600" u="none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内容占位符 4">
            <a:extLst>
              <a:ext uri="{FF2B5EF4-FFF2-40B4-BE49-F238E27FC236}">
                <a16:creationId xmlns:a16="http://schemas.microsoft.com/office/drawing/2014/main" id="{3717D9F5-A328-E23E-C3F8-41307C02CD16}"/>
              </a:ext>
            </a:extLst>
          </p:cNvPr>
          <p:cNvSpPr txBox="1">
            <a:spLocks/>
          </p:cNvSpPr>
          <p:nvPr/>
        </p:nvSpPr>
        <p:spPr bwMode="auto">
          <a:xfrm>
            <a:off x="609600" y="838201"/>
            <a:ext cx="11506200" cy="213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p"/>
            </a:pPr>
            <a:r>
              <a:rPr kumimoji="0" lang="zh-CN" altLang="en-US" b="1" u="none" kern="0" dirty="0">
                <a:solidFill>
                  <a:srgbClr val="333399"/>
                </a:solidFill>
              </a:rPr>
              <a:t>暗物质探测</a:t>
            </a:r>
            <a:r>
              <a:rPr kumimoji="0" lang="en-US" altLang="zh-CN" b="1" u="none" kern="0" dirty="0">
                <a:solidFill>
                  <a:srgbClr val="333399"/>
                </a:solidFill>
              </a:rPr>
              <a:t>AFE</a:t>
            </a:r>
            <a:r>
              <a:rPr kumimoji="0" lang="zh-CN" altLang="en-US" b="1" u="none" kern="0" dirty="0">
                <a:solidFill>
                  <a:srgbClr val="333399"/>
                </a:solidFill>
              </a:rPr>
              <a:t>前端与</a:t>
            </a:r>
            <a:r>
              <a:rPr kumimoji="0" lang="en-US" altLang="zh-CN" b="1" u="none" kern="0" dirty="0">
                <a:solidFill>
                  <a:srgbClr val="333399"/>
                </a:solidFill>
              </a:rPr>
              <a:t>ADC</a:t>
            </a:r>
            <a:r>
              <a:rPr kumimoji="0" lang="zh-CN" altLang="en-US" b="1" u="none" kern="0" dirty="0">
                <a:solidFill>
                  <a:srgbClr val="333399"/>
                </a:solidFill>
              </a:rPr>
              <a:t>联合测试</a:t>
            </a:r>
            <a:endParaRPr kumimoji="0" lang="en-US" altLang="zh-CN" b="1" u="none" kern="0" dirty="0">
              <a:solidFill>
                <a:srgbClr val="333399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kumimoji="0" lang="en-US" altLang="zh-CN" sz="2000" b="1" u="none" kern="0" dirty="0">
                <a:sym typeface="Wingdings" panose="05000000000000000000" pitchFamily="2" charset="2"/>
              </a:rPr>
              <a:t> 0.2pC~1pC </a:t>
            </a:r>
            <a:r>
              <a:rPr kumimoji="0" lang="zh-CN" altLang="en-US" sz="2000" b="1" u="none" kern="0" dirty="0">
                <a:sym typeface="Wingdings" panose="05000000000000000000" pitchFamily="2" charset="2"/>
              </a:rPr>
              <a:t>电荷注入下</a:t>
            </a:r>
            <a:r>
              <a:rPr kumimoji="0" lang="en-US" altLang="zh-CN" sz="2000" b="1" u="none" kern="0" dirty="0">
                <a:sym typeface="Wingdings" panose="05000000000000000000" pitchFamily="2" charset="2"/>
              </a:rPr>
              <a:t>16</a:t>
            </a:r>
            <a:r>
              <a:rPr kumimoji="0" lang="zh-CN" altLang="en-US" sz="2000" b="1" u="none" kern="0" dirty="0">
                <a:sym typeface="Wingdings" panose="05000000000000000000" pitchFamily="2" charset="2"/>
              </a:rPr>
              <a:t>通道</a:t>
            </a:r>
            <a:r>
              <a:rPr kumimoji="0" lang="en-US" altLang="zh-CN" sz="2000" b="1" u="none" kern="0" dirty="0">
                <a:sym typeface="Wingdings" panose="05000000000000000000" pitchFamily="2" charset="2"/>
              </a:rPr>
              <a:t>ADC 0.65V~2.5V </a:t>
            </a:r>
            <a:r>
              <a:rPr kumimoji="0" lang="zh-CN" altLang="en-US" sz="2000" b="1" u="none" kern="0" dirty="0">
                <a:sym typeface="Wingdings" panose="05000000000000000000" pitchFamily="2" charset="2"/>
              </a:rPr>
              <a:t>输出</a:t>
            </a:r>
            <a:endParaRPr kumimoji="0" lang="en-US" altLang="zh-CN" sz="2000" b="1" u="none" kern="0" dirty="0">
              <a:sym typeface="Wingdings" panose="05000000000000000000" pitchFamily="2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kumimoji="0" lang="zh-CN" altLang="en-US" sz="2000" b="1" u="none" kern="0" dirty="0">
                <a:sym typeface="Wingdings" panose="05000000000000000000" pitchFamily="2" charset="2"/>
              </a:rPr>
              <a:t>大部分通道线性度线性度良好</a:t>
            </a:r>
            <a:endParaRPr kumimoji="0" lang="en-US" altLang="zh-CN" sz="2000" b="1" u="none" kern="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kumimoji="0" lang="zh-CN" altLang="en-US" sz="2000" b="1" u="none" kern="0" dirty="0">
                <a:sym typeface="Wingdings" panose="05000000000000000000" pitchFamily="2" charset="2"/>
              </a:rPr>
              <a:t>线性度误差置信区间</a:t>
            </a:r>
            <a:endParaRPr kumimoji="0" lang="en-US" altLang="zh-CN" sz="2000" b="1" u="none" kern="0" dirty="0">
              <a:sym typeface="Wingdings" panose="05000000000000000000" pitchFamily="2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kumimoji="0" lang="zh-CN" altLang="en-US" sz="2000" b="1" u="none" kern="0" dirty="0">
                <a:sym typeface="Wingdings" panose="05000000000000000000" pitchFamily="2" charset="2"/>
              </a:rPr>
              <a:t>大部分通道的误差在</a:t>
            </a:r>
            <a:r>
              <a:rPr kumimoji="0" lang="en-US" altLang="zh-CN" sz="2000" b="1" u="none" kern="0" dirty="0">
                <a:sym typeface="Wingdings" panose="05000000000000000000" pitchFamily="2" charset="2"/>
              </a:rPr>
              <a:t>95%</a:t>
            </a:r>
            <a:r>
              <a:rPr kumimoji="0" lang="zh-CN" altLang="en-US" sz="2000" b="1" u="none" kern="0" dirty="0">
                <a:sym typeface="Wingdings" panose="05000000000000000000" pitchFamily="2" charset="2"/>
              </a:rPr>
              <a:t>置信带内</a:t>
            </a:r>
            <a:endParaRPr kumimoji="0" lang="en-US" altLang="zh-CN" sz="2000" b="1" u="none" kern="0" dirty="0">
              <a:sym typeface="Wingdings" panose="05000000000000000000" pitchFamily="2" charset="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FB6BBA-0F6F-F9CE-3F6D-E3143AB7B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921468"/>
            <a:ext cx="3396391" cy="2755944"/>
          </a:xfrm>
          <a:prstGeom prst="rect">
            <a:avLst/>
          </a:prstGeom>
        </p:spPr>
      </p:pic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7A9A931C-C4D1-4E25-F93E-476E35CCC9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973383"/>
            <a:ext cx="3198289" cy="23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0707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77BFB-6C38-8864-6C30-E6FF8B003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B50BEE-B2FD-7633-18C0-7A994F4F5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kumimoji="0" lang="zh-CN" altLang="en-US" b="1" u="none" kern="0" dirty="0"/>
              <a:t>与</a:t>
            </a:r>
            <a:r>
              <a:rPr lang="zh-CN" altLang="en-US" b="1" dirty="0"/>
              <a:t>同类型</a:t>
            </a:r>
            <a:r>
              <a:rPr kumimoji="0" lang="en-US" altLang="zh-CN" b="1" u="none" kern="0" dirty="0"/>
              <a:t>ADC</a:t>
            </a:r>
            <a:r>
              <a:rPr kumimoji="0" lang="zh-CN" altLang="en-US" b="1" u="none" kern="0" dirty="0"/>
              <a:t>性能对比</a:t>
            </a:r>
          </a:p>
          <a:p>
            <a:pPr lvl="1"/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9F2E1A-B482-4256-CC24-1671B2AD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075F6-D333-4091-9381-A284A047686E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6F9103EA-177E-C410-10A1-C471D5D9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62000"/>
          </a:xfrm>
        </p:spPr>
        <p:txBody>
          <a:bodyPr/>
          <a:lstStyle/>
          <a:p>
            <a:r>
              <a:rPr kumimoji="0" lang="zh-CN" altLang="en-US" b="1" u="none" kern="0" dirty="0"/>
              <a:t>性能对比</a:t>
            </a:r>
          </a:p>
        </p:txBody>
      </p:sp>
      <p:sp>
        <p:nvSpPr>
          <p:cNvPr id="14" name="椭圆 1">
            <a:extLst>
              <a:ext uri="{FF2B5EF4-FFF2-40B4-BE49-F238E27FC236}">
                <a16:creationId xmlns:a16="http://schemas.microsoft.com/office/drawing/2014/main" id="{23901CA8-04A1-2133-8530-FF66E1962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3350"/>
            <a:ext cx="533400" cy="495300"/>
          </a:xfrm>
          <a:prstGeom prst="ellipse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CN" sz="3600" u="none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kumimoji="0" lang="zh-CN" altLang="en-US" sz="3600" u="none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947D2EF-557E-EDEC-7F4B-D894C1380E41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0347566"/>
              </p:ext>
            </p:extLst>
          </p:nvPr>
        </p:nvGraphicFramePr>
        <p:xfrm>
          <a:off x="1371598" y="1463501"/>
          <a:ext cx="9448803" cy="525797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12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2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2386">
                  <a:extLst>
                    <a:ext uri="{9D8B030D-6E8A-4147-A177-3AD203B41FA5}">
                      <a16:colId xmlns:a16="http://schemas.microsoft.com/office/drawing/2014/main" val="2234536501"/>
                    </a:ext>
                  </a:extLst>
                </a:gridCol>
                <a:gridCol w="1132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23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2386">
                  <a:extLst>
                    <a:ext uri="{9D8B030D-6E8A-4147-A177-3AD203B41FA5}">
                      <a16:colId xmlns:a16="http://schemas.microsoft.com/office/drawing/2014/main" val="803732781"/>
                    </a:ext>
                  </a:extLst>
                </a:gridCol>
              </a:tblGrid>
              <a:tr h="578173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设计者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韩国</a:t>
                      </a:r>
                      <a:endParaRPr lang="en-US" altLang="zh-CN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汉阳大学</a:t>
                      </a:r>
                      <a:endParaRPr 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  <a:endParaRPr lang="en-US" altLang="zh-CN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国立台湾大学</a:t>
                      </a:r>
                      <a:endParaRPr lang="en-US" altLang="zh-CN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  <a:endParaRPr lang="en-US" altLang="zh-CN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电子科技大学</a:t>
                      </a:r>
                      <a:endParaRPr 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  <a:endParaRPr lang="en-US" altLang="zh-CN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天津大学</a:t>
                      </a:r>
                      <a:endParaRPr 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美国</a:t>
                      </a:r>
                      <a:endParaRPr lang="en-US" altLang="zh-CN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布朗大学</a:t>
                      </a:r>
                      <a:endParaRPr 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  <a:endParaRPr lang="en-US" altLang="zh-CN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北京工业大学</a:t>
                      </a:r>
                      <a:endParaRPr 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本工作</a:t>
                      </a:r>
                      <a:endParaRPr lang="en-US" sz="1200" b="1" kern="1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26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年份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2016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2016</a:t>
                      </a:r>
                      <a:endParaRPr 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</a:t>
                      </a:r>
                      <a:endParaRPr 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26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CMOS</a:t>
                      </a:r>
                      <a:r>
                        <a:rPr 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工艺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</a:t>
                      </a: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nm</a:t>
                      </a:r>
                      <a:endParaRPr 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28n</a:t>
                      </a:r>
                      <a:r>
                        <a:rPr lang="en-US" sz="12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endParaRPr 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</a:t>
                      </a: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nm</a:t>
                      </a:r>
                      <a:endParaRPr 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</a:t>
                      </a: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nm</a:t>
                      </a:r>
                      <a:endParaRPr 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</a:t>
                      </a: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nm</a:t>
                      </a:r>
                      <a:endParaRPr 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180nm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180nm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226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架构</a:t>
                      </a: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SAR+TDC</a:t>
                      </a:r>
                      <a:endParaRPr lang="zh-CN" alt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6+6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6+6</a:t>
                      </a:r>
                      <a:endParaRPr lang="zh-CN" alt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6+5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7+3+3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结构可编程</a:t>
                      </a:r>
                      <a:endParaRPr lang="en-US" altLang="zh-CN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6+4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5+4+5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772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分辨率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12bits</a:t>
                      </a:r>
                      <a:endParaRPr kumimoji="0" lang="en-US" altLang="zh-CN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12bits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10bits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13bits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10bits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10bits</a:t>
                      </a:r>
                      <a:endParaRPr kumimoji="0" lang="en-US" altLang="zh-CN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14bits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714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采样率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0.37 MS/s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 </a:t>
                      </a: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MS/s</a:t>
                      </a:r>
                      <a:endParaRPr 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 MS/s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20MS/s</a:t>
                      </a:r>
                      <a:endParaRPr 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1.25</a:t>
                      </a: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MS/s</a:t>
                      </a:r>
                      <a:endParaRPr 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MS/s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MS/s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226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功耗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</a:t>
                      </a:r>
                      <a:r>
                        <a:rPr lang="el-GR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</a:t>
                      </a:r>
                      <a:r>
                        <a:rPr kumimoji="0" lang="en-US" altLang="zh-CN" sz="12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</a:t>
                      </a:r>
                      <a:endParaRPr kumimoji="0" lang="en-US" altLang="zh-CN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0.35mW</a:t>
                      </a:r>
                      <a:endParaRPr lang="zh-CN" alt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1.54mW</a:t>
                      </a:r>
                      <a:endParaRPr lang="zh-CN" alt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</a:t>
                      </a:r>
                      <a:r>
                        <a:rPr lang="el-GR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</a:t>
                      </a:r>
                      <a:r>
                        <a:rPr kumimoji="0" lang="en-US" altLang="zh-CN" sz="12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</a:t>
                      </a:r>
                      <a:endParaRPr kumimoji="0" lang="en-US" altLang="zh-CN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</a:t>
                      </a:r>
                      <a:r>
                        <a:rPr lang="el-GR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</a:t>
                      </a:r>
                      <a:r>
                        <a:rPr kumimoji="0" lang="en-US" altLang="zh-CN" sz="12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</a:t>
                      </a:r>
                      <a:endParaRPr lang="zh-CN" alt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127.26</a:t>
                      </a:r>
                      <a:r>
                        <a:rPr lang="el-GR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</a:t>
                      </a:r>
                      <a:r>
                        <a:rPr kumimoji="0" lang="en-US" altLang="zh-CN" sz="12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</a:t>
                      </a:r>
                      <a:endParaRPr kumimoji="0" lang="en-US" altLang="zh-CN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1.6mW/</a:t>
                      </a:r>
                      <a:r>
                        <a:rPr kumimoji="0" lang="en-US" altLang="zh-CN" sz="1200" b="1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</a:t>
                      </a:r>
                      <a:endParaRPr kumimoji="0" lang="en-US" altLang="zh-CN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087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微分非线性</a:t>
                      </a: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DNL</a:t>
                      </a:r>
                      <a:endParaRPr lang="zh-CN" alt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-0.45/+0.84</a:t>
                      </a:r>
                      <a:endParaRPr kumimoji="0" lang="en-US" altLang="zh-CN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-0.53 / +0.53 </a:t>
                      </a:r>
                      <a:endParaRPr 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  <a:endParaRPr lang="en-US" altLang="zh-CN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±0.74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+0.60/0.61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-0.37/+0.37</a:t>
                      </a:r>
                      <a:endParaRPr kumimoji="0" lang="en-US" altLang="zh-CN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0.67/-0.58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678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积分非线性</a:t>
                      </a: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INL</a:t>
                      </a:r>
                      <a:endParaRPr lang="zh-CN" alt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-1.5/+0.74</a:t>
                      </a:r>
                      <a:endParaRPr kumimoji="0" lang="en-US" altLang="zh-CN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-0.82 / + 0.79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±1.31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+0.82/0.89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-0.375/+1.5</a:t>
                      </a:r>
                      <a:endParaRPr kumimoji="0" lang="en-US" altLang="zh-CN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2.3/-0.91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971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信噪比</a:t>
                      </a: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SFDR</a:t>
                      </a:r>
                      <a:endParaRPr lang="zh-CN" alt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  <a:endParaRPr kumimoji="0" lang="en-US" altLang="zh-CN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67.2</a:t>
                      </a:r>
                      <a:r>
                        <a:rPr lang="en-US" altLang="zh-CN" sz="12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dB</a:t>
                      </a:r>
                      <a:endParaRPr 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60.49dB</a:t>
                      </a:r>
                      <a:endParaRPr kumimoji="0" lang="en-US" altLang="zh-CN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81.59dB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807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信噪失真比</a:t>
                      </a: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SNDR</a:t>
                      </a:r>
                      <a:endParaRPr lang="zh-CN" alt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  <a:endParaRPr kumimoji="0" lang="en-US" altLang="zh-CN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64.43</a:t>
                      </a:r>
                      <a:r>
                        <a:rPr lang="en-US" altLang="zh-CN" sz="12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dB</a:t>
                      </a:r>
                      <a:endParaRPr 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49.8</a:t>
                      </a:r>
                      <a:endParaRPr lang="en-US" altLang="zh-CN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71.5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56.55 dB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67.03dB</a:t>
                      </a:r>
                      <a:endParaRPr kumimoji="0" lang="en-US" altLang="zh-CN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69.3dB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4072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有效位</a:t>
                      </a: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ENOB</a:t>
                      </a:r>
                      <a:endParaRPr lang="zh-CN" alt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  <a:endParaRPr kumimoji="0" lang="en-US" altLang="zh-CN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10.41</a:t>
                      </a: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bits</a:t>
                      </a:r>
                      <a:endParaRPr lang="en-US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11.62bits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9.1bits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9.44bits</a:t>
                      </a:r>
                      <a:endParaRPr kumimoji="0" lang="en-US" altLang="zh-CN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11.22bits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96019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CMOS </a:t>
                      </a: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图像传感器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CMOS </a:t>
                      </a:r>
                      <a:r>
                        <a:rPr lang="zh-CN" altLang="en-US" sz="1200" b="1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图像传感器</a:t>
                      </a:r>
                      <a:endParaRPr lang="zh-CN" altLang="en-US" sz="1200" b="1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微型三维超声探头</a:t>
                      </a:r>
                      <a:endParaRPr lang="zh-CN" altLang="en-US" sz="1200" b="1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无线通信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CMOS </a:t>
                      </a: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图像传感器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CMOS </a:t>
                      </a: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图像传感器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暗物质探测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49347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E3F91-73A6-BEE3-251B-F87C81207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3EAF00-925F-558B-A93E-F2A75BFCF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总结与展望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A829A0-0AF8-978F-C396-F34C2F8E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075F6-D333-4091-9381-A284A047686E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51BE6F82-767A-15EF-E924-C8098456C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24171"/>
            <a:ext cx="11353800" cy="519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buFont typeface="Wingdings" panose="05000000000000000000" pitchFamily="2" charset="2"/>
              <a:buChar char="p"/>
            </a:pPr>
            <a:r>
              <a:rPr kumimoji="0" lang="zh-CN" altLang="en-US" b="1" u="none" kern="0" dirty="0"/>
              <a:t>总结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kumimoji="0" lang="zh-CN" altLang="en-US" sz="2000" b="1" u="none" kern="0" dirty="0"/>
              <a:t>完成了</a:t>
            </a:r>
            <a:r>
              <a:rPr kumimoji="0" lang="en-US" altLang="zh-CN" sz="2000" b="1" u="none" kern="0" dirty="0"/>
              <a:t>2</a:t>
            </a:r>
            <a:r>
              <a:rPr kumimoji="0" lang="zh-CN" altLang="en-US" sz="2000" b="1" u="none" kern="0" dirty="0"/>
              <a:t>款</a:t>
            </a:r>
            <a:r>
              <a:rPr kumimoji="0" lang="en-US" altLang="zh-CN" sz="2000" b="1" u="none" kern="0" dirty="0"/>
              <a:t>14</a:t>
            </a:r>
            <a:r>
              <a:rPr kumimoji="0" lang="zh-CN" altLang="en-US" sz="2000" b="1" u="none" kern="0" dirty="0"/>
              <a:t>位、</a:t>
            </a:r>
            <a:r>
              <a:rPr kumimoji="0" lang="en-US" altLang="zh-CN" sz="2000" b="1" u="none" kern="0" dirty="0"/>
              <a:t>3Msps </a:t>
            </a:r>
            <a:r>
              <a:rPr kumimoji="0" lang="zh-CN" altLang="en-US" sz="2000" b="1" u="none" kern="0" dirty="0"/>
              <a:t>的混合架构</a:t>
            </a:r>
            <a:r>
              <a:rPr kumimoji="0" lang="en-US" altLang="zh-CN" sz="2000" b="1" u="none" kern="0" dirty="0"/>
              <a:t>ADC</a:t>
            </a:r>
            <a:r>
              <a:rPr kumimoji="0" lang="zh-CN" altLang="en-US" sz="2000" b="1" u="none" kern="0" dirty="0"/>
              <a:t>的设计和芯片测试，通道数分别为</a:t>
            </a:r>
            <a:r>
              <a:rPr kumimoji="0" lang="en-US" altLang="zh-CN" sz="2000" b="1" u="none" kern="0" dirty="0"/>
              <a:t>4</a:t>
            </a:r>
            <a:r>
              <a:rPr kumimoji="0" lang="zh-CN" altLang="en-US" sz="2000" b="1" u="none" kern="0" dirty="0"/>
              <a:t>和</a:t>
            </a:r>
            <a:r>
              <a:rPr kumimoji="0" lang="en-US" altLang="zh-CN" sz="2000" b="1" u="none" kern="0" dirty="0"/>
              <a:t>16</a:t>
            </a:r>
            <a:r>
              <a:rPr kumimoji="0" lang="zh-CN" altLang="en-US" sz="2000" b="1" u="none" kern="0" dirty="0"/>
              <a:t>，正在开展封装应用测试；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kumimoji="0" lang="zh-CN" altLang="en-US" sz="2000" b="1" u="none" kern="0" dirty="0"/>
              <a:t>测试结果测得到单通道</a:t>
            </a:r>
            <a:r>
              <a:rPr kumimoji="0" lang="en-US" altLang="zh-CN" sz="2000" b="1" u="none" kern="0" dirty="0"/>
              <a:t>ADC</a:t>
            </a:r>
            <a:r>
              <a:rPr kumimoji="0" lang="zh-CN" altLang="en-US" sz="2000" b="1" u="none" kern="0" dirty="0"/>
              <a:t>的</a:t>
            </a:r>
            <a:r>
              <a:rPr kumimoji="0" lang="en-US" altLang="zh-CN" sz="2000" b="1" u="none" kern="0" dirty="0"/>
              <a:t>DNL</a:t>
            </a:r>
            <a:r>
              <a:rPr kumimoji="0" lang="zh-CN" altLang="en-US" sz="2000" b="1" u="none" kern="0" dirty="0"/>
              <a:t>为</a:t>
            </a:r>
            <a:r>
              <a:rPr kumimoji="0" lang="en-US" altLang="zh-CN" sz="2000" b="1" u="none" kern="0" dirty="0"/>
              <a:t>+0.67/-0.58 LSB</a:t>
            </a:r>
            <a:r>
              <a:rPr kumimoji="0" lang="zh-CN" altLang="en-US" sz="2000" b="1" u="none" kern="0" dirty="0"/>
              <a:t>，</a:t>
            </a:r>
            <a:r>
              <a:rPr kumimoji="0" lang="en-US" altLang="zh-CN" sz="2000" b="1" u="none" kern="0" dirty="0"/>
              <a:t>INL</a:t>
            </a:r>
            <a:r>
              <a:rPr kumimoji="0" lang="zh-CN" altLang="en-US" sz="2000" b="1" u="none" kern="0" dirty="0"/>
              <a:t>为</a:t>
            </a:r>
            <a:r>
              <a:rPr kumimoji="0" lang="en-US" altLang="zh-CN" sz="2000" b="1" u="none" kern="0" dirty="0"/>
              <a:t>+2.3/-0.91 LSB</a:t>
            </a:r>
            <a:r>
              <a:rPr kumimoji="0" lang="zh-CN" altLang="en-US" sz="2000" b="1" u="none" kern="0" dirty="0"/>
              <a:t>，</a:t>
            </a:r>
            <a:r>
              <a:rPr kumimoji="0" lang="en-US" altLang="zh-CN" sz="2000" b="1" u="none" kern="0" dirty="0"/>
              <a:t>SFDR</a:t>
            </a:r>
            <a:r>
              <a:rPr kumimoji="0" lang="zh-CN" altLang="en-US" sz="2000" b="1" u="none" kern="0" dirty="0"/>
              <a:t>为</a:t>
            </a:r>
            <a:r>
              <a:rPr kumimoji="0" lang="en-US" altLang="zh-CN" sz="2000" b="1" u="none" kern="0" dirty="0"/>
              <a:t>81.59 dB</a:t>
            </a:r>
            <a:r>
              <a:rPr kumimoji="0" lang="zh-CN" altLang="en-US" sz="2000" b="1" u="none" kern="0" dirty="0"/>
              <a:t>，</a:t>
            </a:r>
            <a:r>
              <a:rPr kumimoji="0" lang="en-US" altLang="zh-CN" sz="2000" b="1" u="none" kern="0" dirty="0"/>
              <a:t>ENOB</a:t>
            </a:r>
            <a:r>
              <a:rPr kumimoji="0" lang="zh-CN" altLang="en-US" sz="2000" b="1" u="none" kern="0" dirty="0"/>
              <a:t>为</a:t>
            </a:r>
            <a:r>
              <a:rPr kumimoji="0" lang="en-US" altLang="zh-CN" sz="2000" b="1" u="none" kern="0" dirty="0"/>
              <a:t>11.22 bits</a:t>
            </a:r>
            <a:r>
              <a:rPr kumimoji="0" lang="zh-CN" altLang="en-US" sz="2000" b="1" u="none" kern="0" dirty="0"/>
              <a:t>，</a:t>
            </a:r>
            <a:r>
              <a:rPr kumimoji="0" lang="en-US" altLang="zh-CN" sz="2000" b="1" u="none" kern="0" dirty="0" err="1"/>
              <a:t>FoM</a:t>
            </a:r>
            <a:r>
              <a:rPr kumimoji="0" lang="zh-CN" altLang="en-US" sz="2000" b="1" u="none" kern="0" dirty="0"/>
              <a:t>为</a:t>
            </a:r>
            <a:r>
              <a:rPr kumimoji="0" lang="en-US" altLang="zh-CN" sz="2000" b="1" u="none" kern="0" dirty="0"/>
              <a:t>223.58 </a:t>
            </a:r>
            <a:r>
              <a:rPr kumimoji="0" lang="en-US" altLang="zh-CN" sz="2000" b="1" u="none" kern="0" dirty="0" err="1"/>
              <a:t>fJ</a:t>
            </a:r>
            <a:r>
              <a:rPr kumimoji="0" lang="en-US" altLang="zh-CN" sz="2000" b="1" u="none" kern="0" dirty="0"/>
              <a:t>/conv</a:t>
            </a:r>
            <a:r>
              <a:rPr kumimoji="0" lang="zh-CN" altLang="en-US" sz="2000" b="1" u="none" kern="0" dirty="0"/>
              <a:t>。</a:t>
            </a:r>
          </a:p>
          <a:p>
            <a:pPr algn="just">
              <a:buFont typeface="Wingdings" panose="05000000000000000000" pitchFamily="2" charset="2"/>
              <a:buChar char="p"/>
            </a:pPr>
            <a:r>
              <a:rPr kumimoji="0" lang="zh-CN" altLang="en-US" b="1" u="none" kern="0" dirty="0"/>
              <a:t>下一步计划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kumimoji="0" lang="zh-CN" altLang="en-US" sz="2000" b="1" u="none" kern="0" dirty="0"/>
              <a:t>优化</a:t>
            </a:r>
            <a:r>
              <a:rPr kumimoji="0" lang="en-US" altLang="zh-CN" sz="2000" b="1" u="none" kern="0" dirty="0"/>
              <a:t>SAR/TDC</a:t>
            </a:r>
            <a:r>
              <a:rPr kumimoji="0" lang="zh-CN" altLang="en-US" sz="2000" b="1" u="none" kern="0" dirty="0"/>
              <a:t>混合型</a:t>
            </a:r>
            <a:r>
              <a:rPr kumimoji="0" lang="en-US" altLang="zh-CN" sz="2000" b="1" u="none" kern="0" dirty="0"/>
              <a:t>ADC</a:t>
            </a:r>
            <a:r>
              <a:rPr kumimoji="0" lang="zh-CN" altLang="en-US" sz="2000" b="1" u="none" kern="0" dirty="0"/>
              <a:t>的数字校准算法，提升有效位；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kumimoji="0" lang="zh-CN" altLang="en-US" sz="2000" b="1" u="none" kern="0" dirty="0"/>
              <a:t>对</a:t>
            </a:r>
            <a:r>
              <a:rPr kumimoji="0" lang="en-US" altLang="zh-CN" sz="2000" b="1" u="none" kern="0" dirty="0"/>
              <a:t>ADC</a:t>
            </a:r>
            <a:r>
              <a:rPr kumimoji="0" lang="zh-CN" altLang="en-US" sz="2000" b="1" u="none" kern="0" dirty="0"/>
              <a:t>进行抗辐射加固设计，应用于暗物质探测卫星。</a:t>
            </a:r>
          </a:p>
          <a:p>
            <a:pPr algn="just">
              <a:buFont typeface="Wingdings" panose="05000000000000000000" pitchFamily="2" charset="2"/>
              <a:buChar char="p"/>
            </a:pPr>
            <a:endParaRPr kumimoji="0" lang="en-US" altLang="zh-CN" b="1" u="none" kern="0" dirty="0">
              <a:latin typeface="微软雅黑" panose="020B0503020204020204" pitchFamily="34" charset="-122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kumimoji="0" lang="en-US" altLang="zh-CN" b="1" u="none" kern="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E00BFE1-8F07-16D9-043C-7C83D7B06AF6}"/>
              </a:ext>
            </a:extLst>
          </p:cNvPr>
          <p:cNvSpPr txBox="1"/>
          <p:nvPr/>
        </p:nvSpPr>
        <p:spPr>
          <a:xfrm>
            <a:off x="5943600" y="4019610"/>
            <a:ext cx="109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none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</a:t>
            </a:r>
            <a:endParaRPr lang="zh-CN" altLang="en-US" b="1" u="none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672F15E-6807-D6C9-DA91-2A5264FD7AEA}"/>
              </a:ext>
            </a:extLst>
          </p:cNvPr>
          <p:cNvSpPr txBox="1"/>
          <p:nvPr/>
        </p:nvSpPr>
        <p:spPr>
          <a:xfrm>
            <a:off x="6629400" y="4648200"/>
            <a:ext cx="109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none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AFE</a:t>
            </a:r>
            <a:endParaRPr lang="zh-CN" altLang="en-US" b="1" u="none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576A6AC-D182-604F-8271-FDA6E8DD5F47}"/>
              </a:ext>
            </a:extLst>
          </p:cNvPr>
          <p:cNvSpPr txBox="1"/>
          <p:nvPr/>
        </p:nvSpPr>
        <p:spPr>
          <a:xfrm>
            <a:off x="7743272" y="5083439"/>
            <a:ext cx="109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none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endParaRPr lang="zh-CN" altLang="en-US" b="1" u="none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5999478-2848-2429-B29A-C16CE5329F22}"/>
              </a:ext>
            </a:extLst>
          </p:cNvPr>
          <p:cNvSpPr txBox="1"/>
          <p:nvPr/>
        </p:nvSpPr>
        <p:spPr>
          <a:xfrm>
            <a:off x="8737600" y="4568599"/>
            <a:ext cx="109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none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FPGA</a:t>
            </a:r>
            <a:endParaRPr lang="zh-CN" altLang="en-US" b="1" u="none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FB72989-5708-D332-4A44-815723CD7F16}"/>
              </a:ext>
            </a:extLst>
          </p:cNvPr>
          <p:cNvSpPr txBox="1"/>
          <p:nvPr/>
        </p:nvSpPr>
        <p:spPr>
          <a:xfrm>
            <a:off x="9630067" y="2787858"/>
            <a:ext cx="191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none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Oscilloscope</a:t>
            </a:r>
            <a:endParaRPr lang="zh-CN" altLang="en-US" b="1" u="none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">
            <a:extLst>
              <a:ext uri="{FF2B5EF4-FFF2-40B4-BE49-F238E27FC236}">
                <a16:creationId xmlns:a16="http://schemas.microsoft.com/office/drawing/2014/main" id="{9AE1D4AE-91A5-FD6E-44E0-218B1BAD5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3350"/>
            <a:ext cx="533400" cy="495300"/>
          </a:xfrm>
          <a:prstGeom prst="ellipse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CN" sz="3600" u="none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kumimoji="0" lang="zh-CN" altLang="en-US" sz="3600" u="none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879750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b1e3892-8011-4178-ba10-8f9723172242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7282</TotalTime>
  <Words>1496</Words>
  <Application>Microsoft Office PowerPoint</Application>
  <PresentationFormat>宽屏</PresentationFormat>
  <Paragraphs>270</Paragraphs>
  <Slides>10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Monotype Sorts</vt:lpstr>
      <vt:lpstr>黑体</vt:lpstr>
      <vt:lpstr>华文隶书</vt:lpstr>
      <vt:lpstr>微软雅黑</vt:lpstr>
      <vt:lpstr>Arial</vt:lpstr>
      <vt:lpstr>Times New Roman</vt:lpstr>
      <vt:lpstr>Wingdings</vt:lpstr>
      <vt:lpstr>默认设计模板</vt:lpstr>
      <vt:lpstr>Visio</vt:lpstr>
      <vt:lpstr>用于暗物质粒子探测的多通道 14 位 3MS/s 混合型ADC 芯片研制进展</vt:lpstr>
      <vt:lpstr>研究背景及需求分析</vt:lpstr>
      <vt:lpstr> 国内外研究现状</vt:lpstr>
      <vt:lpstr>研究目标</vt:lpstr>
      <vt:lpstr>研究进展1</vt:lpstr>
      <vt:lpstr>研究进展2</vt:lpstr>
      <vt:lpstr>研究进展3</vt:lpstr>
      <vt:lpstr>性能对比</vt:lpstr>
      <vt:lpstr>总结与展望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jwq</dc:creator>
  <cp:lastModifiedBy>春杨 喻</cp:lastModifiedBy>
  <cp:revision>1654</cp:revision>
  <cp:lastPrinted>2113-01-01T00:00:00Z</cp:lastPrinted>
  <dcterms:created xsi:type="dcterms:W3CDTF">2113-01-01T00:00:00Z</dcterms:created>
  <dcterms:modified xsi:type="dcterms:W3CDTF">2025-07-17T04:26:59Z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2052-11.1.0.9192</vt:lpwstr>
  </property>
</Properties>
</file>