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3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4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5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9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0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1.xml" ContentType="application/vnd.openxmlformats-officedocument.presentationml.notesSlide+xml"/>
  <Override PartName="/ppt/tags/tag6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4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5.xml" ContentType="application/vnd.openxmlformats-officedocument.presentationml.notesSlide+xml"/>
  <Override PartName="/ppt/tags/tag77.xml" ContentType="application/vnd.openxmlformats-officedocument.presentationml.tags+xml"/>
  <Override PartName="/ppt/notesSlides/notesSlide16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17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18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9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20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21.xml" ContentType="application/vnd.openxmlformats-officedocument.presentationml.notesSlide+xml"/>
  <Override PartName="/ppt/tags/tag96.xml" ContentType="application/vnd.openxmlformats-officedocument.presentationml.tags+xml"/>
  <Override PartName="/ppt/notesSlides/notesSlide22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23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24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5" r:id="rId2"/>
  </p:sldMasterIdLst>
  <p:notesMasterIdLst>
    <p:notesMasterId r:id="rId32"/>
  </p:notesMasterIdLst>
  <p:handoutMasterIdLst>
    <p:handoutMasterId r:id="rId33"/>
  </p:handoutMasterIdLst>
  <p:sldIdLst>
    <p:sldId id="337" r:id="rId3"/>
    <p:sldId id="408" r:id="rId4"/>
    <p:sldId id="342" r:id="rId5"/>
    <p:sldId id="346" r:id="rId6"/>
    <p:sldId id="347" r:id="rId7"/>
    <p:sldId id="348" r:id="rId8"/>
    <p:sldId id="350" r:id="rId9"/>
    <p:sldId id="352" r:id="rId10"/>
    <p:sldId id="359" r:id="rId11"/>
    <p:sldId id="385" r:id="rId12"/>
    <p:sldId id="382" r:id="rId13"/>
    <p:sldId id="389" r:id="rId14"/>
    <p:sldId id="390" r:id="rId15"/>
    <p:sldId id="394" r:id="rId16"/>
    <p:sldId id="402" r:id="rId17"/>
    <p:sldId id="374" r:id="rId18"/>
    <p:sldId id="375" r:id="rId19"/>
    <p:sldId id="377" r:id="rId20"/>
    <p:sldId id="409" r:id="rId21"/>
    <p:sldId id="384" r:id="rId22"/>
    <p:sldId id="410" r:id="rId23"/>
    <p:sldId id="355" r:id="rId24"/>
    <p:sldId id="386" r:id="rId25"/>
    <p:sldId id="357" r:id="rId26"/>
    <p:sldId id="392" r:id="rId27"/>
    <p:sldId id="393" r:id="rId28"/>
    <p:sldId id="400" r:id="rId29"/>
    <p:sldId id="397" r:id="rId30"/>
    <p:sldId id="398" r:id="rId31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4" userDrawn="1">
          <p15:clr>
            <a:srgbClr val="A4A3A4"/>
          </p15:clr>
        </p15:guide>
        <p15:guide id="2" pos="37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 xp" initials="cx" lastIdx="1" clrIdx="0"/>
  <p:cmAuthor id="2" name="Fengxian WU" initials="F" lastIdx="2" clrIdx="1"/>
  <p:cmAuthor id="75" name="作者" initials="A" lastIdx="0" clrIdx="24"/>
  <p:cmAuthor id="76" name="衍博 褚" initials="衍褚" lastIdx="1" clrIdx="2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965A"/>
    <a:srgbClr val="006097"/>
    <a:srgbClr val="2B5F76"/>
    <a:srgbClr val="317DA1"/>
    <a:srgbClr val="BC3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76" autoAdjust="0"/>
    <p:restoredTop sz="89918" autoAdjust="0"/>
  </p:normalViewPr>
  <p:slideViewPr>
    <p:cSldViewPr snapToGrid="0" showGuides="1">
      <p:cViewPr varScale="1">
        <p:scale>
          <a:sx n="99" d="100"/>
          <a:sy n="99" d="100"/>
        </p:scale>
        <p:origin x="392" y="8"/>
      </p:cViewPr>
      <p:guideLst>
        <p:guide orient="horz" pos="2014"/>
        <p:guide pos="37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747BD18-E38E-482B-ABF0-D867085E2AC2}" type="datetimeFigureOut">
              <a:rPr lang="zh-CN" altLang="en-US" smtClean="0"/>
              <a:t>2025/7/8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9BBED0F-EE9C-48FD-89D0-FE2DF373AD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BED0F-EE9C-48FD-89D0-FE2DF373AD3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BED0F-EE9C-48FD-89D0-FE2DF373AD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还考虑了最小时间单位误差和次级引出的误差，在这不展开了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BED0F-EE9C-48FD-89D0-FE2DF373AD3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BED0F-EE9C-48FD-89D0-FE2DF373AD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BED0F-EE9C-48FD-89D0-FE2DF373AD3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C8396-21DC-DF83-3DD9-0CFDA6A13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685524E-01D1-763B-4232-60448B0AE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D81FC24-C524-7760-4A4C-F40403E0B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CF1E7E-DA7D-75C0-F308-50C9EB777F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04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BED0F-EE9C-48FD-89D0-FE2DF373AD3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BED0F-EE9C-48FD-89D0-FE2DF373AD3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BED0F-EE9C-48FD-89D0-FE2DF373AD3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BED0F-EE9C-48FD-89D0-FE2DF373AD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136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BED0F-EE9C-48FD-89D0-FE2DF373AD3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BED0F-EE9C-48FD-89D0-FE2DF373AD3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BED0F-EE9C-48FD-89D0-FE2DF373AD3B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BED0F-EE9C-48FD-89D0-FE2DF373AD3B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BED0F-EE9C-48FD-89D0-FE2DF373AD3B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BED0F-EE9C-48FD-89D0-FE2DF373AD3B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5C6B8-78DB-4140-8907-159E3657485F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BED0F-EE9C-48FD-89D0-FE2DF373AD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BED0F-EE9C-48FD-89D0-FE2DF373AD3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BED0F-EE9C-48FD-89D0-FE2DF373AD3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BED0F-EE9C-48FD-89D0-FE2DF373AD3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BED0F-EE9C-48FD-89D0-FE2DF373AD3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pattFill prst="pct50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: 圆角 6"/>
          <p:cNvSpPr/>
          <p:nvPr userDrawn="1"/>
        </p:nvSpPr>
        <p:spPr>
          <a:xfrm>
            <a:off x="402443" y="381928"/>
            <a:ext cx="11386800" cy="6094800"/>
          </a:xfrm>
          <a:prstGeom prst="roundRect">
            <a:avLst>
              <a:gd name="adj" fmla="val 1524"/>
            </a:avLst>
          </a:prstGeom>
          <a:solidFill>
            <a:schemeClr val="bg2"/>
          </a:solidFill>
          <a:ln>
            <a:noFill/>
          </a:ln>
          <a:effectLst>
            <a:outerShdw blurRad="127000" dist="254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52">
        <p:fade/>
      </p:transition>
    </mc:Choice>
    <mc:Fallback xmlns="">
      <p:transition spd="med" advTm="21352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备选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0251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zh-CN" altLang="en-US"/>
              <a:t>褚衍博</a:t>
            </a: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zh-CN" altLang="en-US" dirty="0"/>
              <a:t>第四届全国辐射探测微电子学术年会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97AA5570-5C36-4F12-A1EB-4155A99A166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52">
        <p:fade/>
      </p:transition>
    </mc:Choice>
    <mc:Fallback xmlns="">
      <p:transition spd="med" advTm="21352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备选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5432425"/>
            <a:ext cx="12190413" cy="1425575"/>
            <a:chOff x="3175" y="5432425"/>
            <a:chExt cx="12187238" cy="1425575"/>
          </a:xfrm>
          <a:solidFill>
            <a:schemeClr val="accent1"/>
          </a:solidFill>
        </p:grpSpPr>
        <p:sp>
          <p:nvSpPr>
            <p:cNvPr id="7" name="任意多边形: 形状 6"/>
            <p:cNvSpPr/>
            <p:nvPr/>
          </p:nvSpPr>
          <p:spPr bwMode="auto">
            <a:xfrm>
              <a:off x="3175" y="5641975"/>
              <a:ext cx="12187238" cy="1216025"/>
            </a:xfrm>
            <a:custGeom>
              <a:avLst/>
              <a:gdLst>
                <a:gd name="T0" fmla="*/ 0 w 7680"/>
                <a:gd name="T1" fmla="*/ 25 h 766"/>
                <a:gd name="T2" fmla="*/ 0 w 7680"/>
                <a:gd name="T3" fmla="*/ 766 h 766"/>
                <a:gd name="T4" fmla="*/ 7680 w 7680"/>
                <a:gd name="T5" fmla="*/ 766 h 766"/>
                <a:gd name="T6" fmla="*/ 7680 w 7680"/>
                <a:gd name="T7" fmla="*/ 25 h 766"/>
                <a:gd name="T8" fmla="*/ 4420 w 7680"/>
                <a:gd name="T9" fmla="*/ 57 h 766"/>
                <a:gd name="T10" fmla="*/ 3840 w 7680"/>
                <a:gd name="T11" fmla="*/ 305 h 766"/>
                <a:gd name="T12" fmla="*/ 3158 w 7680"/>
                <a:gd name="T13" fmla="*/ 57 h 766"/>
                <a:gd name="T14" fmla="*/ 0 w 7680"/>
                <a:gd name="T15" fmla="*/ 25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0" h="766">
                  <a:moveTo>
                    <a:pt x="0" y="25"/>
                  </a:moveTo>
                  <a:cubicBezTo>
                    <a:pt x="0" y="766"/>
                    <a:pt x="0" y="766"/>
                    <a:pt x="0" y="766"/>
                  </a:cubicBezTo>
                  <a:cubicBezTo>
                    <a:pt x="7680" y="766"/>
                    <a:pt x="7680" y="766"/>
                    <a:pt x="7680" y="766"/>
                  </a:cubicBezTo>
                  <a:cubicBezTo>
                    <a:pt x="7680" y="25"/>
                    <a:pt x="7680" y="25"/>
                    <a:pt x="7680" y="25"/>
                  </a:cubicBezTo>
                  <a:cubicBezTo>
                    <a:pt x="7680" y="25"/>
                    <a:pt x="5217" y="3"/>
                    <a:pt x="4420" y="57"/>
                  </a:cubicBezTo>
                  <a:cubicBezTo>
                    <a:pt x="4134" y="76"/>
                    <a:pt x="3840" y="305"/>
                    <a:pt x="3840" y="305"/>
                  </a:cubicBezTo>
                  <a:cubicBezTo>
                    <a:pt x="3840" y="305"/>
                    <a:pt x="3592" y="89"/>
                    <a:pt x="3158" y="57"/>
                  </a:cubicBezTo>
                  <a:cubicBezTo>
                    <a:pt x="2387" y="0"/>
                    <a:pt x="0" y="25"/>
                    <a:pt x="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任意多边形: 形状 5"/>
            <p:cNvSpPr/>
            <p:nvPr/>
          </p:nvSpPr>
          <p:spPr bwMode="auto">
            <a:xfrm>
              <a:off x="3175" y="5432425"/>
              <a:ext cx="12187238" cy="558800"/>
            </a:xfrm>
            <a:custGeom>
              <a:avLst/>
              <a:gdLst>
                <a:gd name="T0" fmla="*/ 42 w 7680"/>
                <a:gd name="T1" fmla="*/ 66 h 352"/>
                <a:gd name="T2" fmla="*/ 1160 w 7680"/>
                <a:gd name="T3" fmla="*/ 61 h 352"/>
                <a:gd name="T4" fmla="*/ 3160 w 7680"/>
                <a:gd name="T5" fmla="*/ 98 h 352"/>
                <a:gd name="T6" fmla="*/ 3652 w 7680"/>
                <a:gd name="T7" fmla="*/ 231 h 352"/>
                <a:gd name="T8" fmla="*/ 3826 w 7680"/>
                <a:gd name="T9" fmla="*/ 341 h 352"/>
                <a:gd name="T10" fmla="*/ 3839 w 7680"/>
                <a:gd name="T11" fmla="*/ 352 h 352"/>
                <a:gd name="T12" fmla="*/ 3853 w 7680"/>
                <a:gd name="T13" fmla="*/ 342 h 352"/>
                <a:gd name="T14" fmla="*/ 4418 w 7680"/>
                <a:gd name="T15" fmla="*/ 98 h 352"/>
                <a:gd name="T16" fmla="*/ 7638 w 7680"/>
                <a:gd name="T17" fmla="*/ 66 h 352"/>
                <a:gd name="T18" fmla="*/ 7680 w 7680"/>
                <a:gd name="T19" fmla="*/ 66 h 352"/>
                <a:gd name="T20" fmla="*/ 7680 w 7680"/>
                <a:gd name="T21" fmla="*/ 25 h 352"/>
                <a:gd name="T22" fmla="*/ 7659 w 7680"/>
                <a:gd name="T23" fmla="*/ 24 h 352"/>
                <a:gd name="T24" fmla="*/ 6570 w 7680"/>
                <a:gd name="T25" fmla="*/ 20 h 352"/>
                <a:gd name="T26" fmla="*/ 4415 w 7680"/>
                <a:gd name="T27" fmla="*/ 57 h 352"/>
                <a:gd name="T28" fmla="*/ 3840 w 7680"/>
                <a:gd name="T29" fmla="*/ 299 h 352"/>
                <a:gd name="T30" fmla="*/ 3672 w 7680"/>
                <a:gd name="T31" fmla="*/ 195 h 352"/>
                <a:gd name="T32" fmla="*/ 3163 w 7680"/>
                <a:gd name="T33" fmla="*/ 57 h 352"/>
                <a:gd name="T34" fmla="*/ 21 w 7680"/>
                <a:gd name="T35" fmla="*/ 24 h 352"/>
                <a:gd name="T36" fmla="*/ 0 w 7680"/>
                <a:gd name="T37" fmla="*/ 25 h 352"/>
                <a:gd name="T38" fmla="*/ 0 w 7680"/>
                <a:gd name="T39" fmla="*/ 66 h 352"/>
                <a:gd name="T40" fmla="*/ 42 w 7680"/>
                <a:gd name="T41" fmla="*/ 6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680" h="352">
                  <a:moveTo>
                    <a:pt x="42" y="66"/>
                  </a:moveTo>
                  <a:cubicBezTo>
                    <a:pt x="144" y="65"/>
                    <a:pt x="608" y="61"/>
                    <a:pt x="1160" y="61"/>
                  </a:cubicBezTo>
                  <a:cubicBezTo>
                    <a:pt x="1881" y="61"/>
                    <a:pt x="2753" y="68"/>
                    <a:pt x="3160" y="98"/>
                  </a:cubicBezTo>
                  <a:cubicBezTo>
                    <a:pt x="3379" y="114"/>
                    <a:pt x="3548" y="179"/>
                    <a:pt x="3652" y="231"/>
                  </a:cubicBezTo>
                  <a:cubicBezTo>
                    <a:pt x="3764" y="287"/>
                    <a:pt x="3826" y="340"/>
                    <a:pt x="3826" y="341"/>
                  </a:cubicBezTo>
                  <a:cubicBezTo>
                    <a:pt x="3839" y="352"/>
                    <a:pt x="3839" y="352"/>
                    <a:pt x="3839" y="352"/>
                  </a:cubicBezTo>
                  <a:cubicBezTo>
                    <a:pt x="3853" y="342"/>
                    <a:pt x="3853" y="342"/>
                    <a:pt x="3853" y="342"/>
                  </a:cubicBezTo>
                  <a:cubicBezTo>
                    <a:pt x="3856" y="339"/>
                    <a:pt x="4143" y="117"/>
                    <a:pt x="4418" y="98"/>
                  </a:cubicBezTo>
                  <a:cubicBezTo>
                    <a:pt x="5163" y="48"/>
                    <a:pt x="7398" y="64"/>
                    <a:pt x="7638" y="66"/>
                  </a:cubicBezTo>
                  <a:cubicBezTo>
                    <a:pt x="7680" y="66"/>
                    <a:pt x="7680" y="66"/>
                    <a:pt x="7680" y="66"/>
                  </a:cubicBezTo>
                  <a:cubicBezTo>
                    <a:pt x="7680" y="25"/>
                    <a:pt x="7680" y="25"/>
                    <a:pt x="7680" y="25"/>
                  </a:cubicBezTo>
                  <a:cubicBezTo>
                    <a:pt x="7659" y="24"/>
                    <a:pt x="7659" y="24"/>
                    <a:pt x="7659" y="24"/>
                  </a:cubicBezTo>
                  <a:cubicBezTo>
                    <a:pt x="7648" y="24"/>
                    <a:pt x="7169" y="20"/>
                    <a:pt x="6570" y="20"/>
                  </a:cubicBezTo>
                  <a:cubicBezTo>
                    <a:pt x="5809" y="20"/>
                    <a:pt x="4854" y="27"/>
                    <a:pt x="4415" y="57"/>
                  </a:cubicBezTo>
                  <a:cubicBezTo>
                    <a:pt x="4159" y="74"/>
                    <a:pt x="3902" y="253"/>
                    <a:pt x="3840" y="299"/>
                  </a:cubicBezTo>
                  <a:cubicBezTo>
                    <a:pt x="3816" y="280"/>
                    <a:pt x="3759" y="238"/>
                    <a:pt x="3672" y="195"/>
                  </a:cubicBezTo>
                  <a:cubicBezTo>
                    <a:pt x="3565" y="141"/>
                    <a:pt x="3390" y="73"/>
                    <a:pt x="3163" y="57"/>
                  </a:cubicBezTo>
                  <a:cubicBezTo>
                    <a:pt x="2404" y="0"/>
                    <a:pt x="44" y="24"/>
                    <a:pt x="21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66"/>
                    <a:pt x="0" y="66"/>
                    <a:pt x="0" y="66"/>
                  </a:cubicBezTo>
                  <a:lnTo>
                    <a:pt x="42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52">
        <p:fade/>
      </p:transition>
    </mc:Choice>
    <mc:Fallback xmlns="">
      <p:transition spd="med" advTm="21352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zh-CN" altLang="en-US"/>
              <a:t>褚衍博</a:t>
            </a:r>
            <a:endParaRPr 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zh-CN" altLang="en-US"/>
              <a:t>第四届全国辐射探测微电子学术年会</a:t>
            </a:r>
            <a:endParaRPr 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973E886-DE44-40B2-9298-ECBB239BA4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52">
        <p:fade/>
      </p:transition>
    </mc:Choice>
    <mc:Fallback xmlns="">
      <p:transition spd="med" advTm="21352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: 圆角 6"/>
          <p:cNvSpPr/>
          <p:nvPr userDrawn="1"/>
        </p:nvSpPr>
        <p:spPr>
          <a:xfrm>
            <a:off x="515938" y="728663"/>
            <a:ext cx="11160125" cy="5580062"/>
          </a:xfrm>
          <a:prstGeom prst="roundRect">
            <a:avLst>
              <a:gd name="adj" fmla="val 1524"/>
            </a:avLst>
          </a:prstGeom>
          <a:solidFill>
            <a:schemeClr val="bg2"/>
          </a:solidFill>
          <a:ln>
            <a:noFill/>
          </a:ln>
          <a:effectLst>
            <a:outerShdw blurRad="127000" dist="254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 userDrawn="1"/>
        </p:nvSpPr>
        <p:spPr>
          <a:xfrm>
            <a:off x="515938" y="6248401"/>
            <a:ext cx="11160125" cy="10795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52">
        <p:fade/>
      </p:transition>
    </mc:Choice>
    <mc:Fallback xmlns="">
      <p:transition spd="med" advTm="21352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52">
        <p:fade/>
      </p:transition>
    </mc:Choice>
    <mc:Fallback xmlns="">
      <p:transition spd="med" advTm="21352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备选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0251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5570-5C36-4F12-A1EB-4155A99A1666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52">
        <p:fade/>
      </p:transition>
    </mc:Choice>
    <mc:Fallback xmlns="">
      <p:transition spd="med" advTm="21352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备选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5432425"/>
            <a:ext cx="12190413" cy="1425575"/>
            <a:chOff x="3175" y="5432425"/>
            <a:chExt cx="12187238" cy="1425575"/>
          </a:xfrm>
          <a:solidFill>
            <a:schemeClr val="accent1"/>
          </a:solidFill>
        </p:grpSpPr>
        <p:sp>
          <p:nvSpPr>
            <p:cNvPr id="7" name="任意多边形: 形状 6"/>
            <p:cNvSpPr/>
            <p:nvPr/>
          </p:nvSpPr>
          <p:spPr bwMode="auto">
            <a:xfrm>
              <a:off x="3175" y="5641975"/>
              <a:ext cx="12187238" cy="1216025"/>
            </a:xfrm>
            <a:custGeom>
              <a:avLst/>
              <a:gdLst>
                <a:gd name="T0" fmla="*/ 0 w 7680"/>
                <a:gd name="T1" fmla="*/ 25 h 766"/>
                <a:gd name="T2" fmla="*/ 0 w 7680"/>
                <a:gd name="T3" fmla="*/ 766 h 766"/>
                <a:gd name="T4" fmla="*/ 7680 w 7680"/>
                <a:gd name="T5" fmla="*/ 766 h 766"/>
                <a:gd name="T6" fmla="*/ 7680 w 7680"/>
                <a:gd name="T7" fmla="*/ 25 h 766"/>
                <a:gd name="T8" fmla="*/ 4420 w 7680"/>
                <a:gd name="T9" fmla="*/ 57 h 766"/>
                <a:gd name="T10" fmla="*/ 3840 w 7680"/>
                <a:gd name="T11" fmla="*/ 305 h 766"/>
                <a:gd name="T12" fmla="*/ 3158 w 7680"/>
                <a:gd name="T13" fmla="*/ 57 h 766"/>
                <a:gd name="T14" fmla="*/ 0 w 7680"/>
                <a:gd name="T15" fmla="*/ 25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80" h="766">
                  <a:moveTo>
                    <a:pt x="0" y="25"/>
                  </a:moveTo>
                  <a:cubicBezTo>
                    <a:pt x="0" y="766"/>
                    <a:pt x="0" y="766"/>
                    <a:pt x="0" y="766"/>
                  </a:cubicBezTo>
                  <a:cubicBezTo>
                    <a:pt x="7680" y="766"/>
                    <a:pt x="7680" y="766"/>
                    <a:pt x="7680" y="766"/>
                  </a:cubicBezTo>
                  <a:cubicBezTo>
                    <a:pt x="7680" y="25"/>
                    <a:pt x="7680" y="25"/>
                    <a:pt x="7680" y="25"/>
                  </a:cubicBezTo>
                  <a:cubicBezTo>
                    <a:pt x="7680" y="25"/>
                    <a:pt x="5217" y="3"/>
                    <a:pt x="4420" y="57"/>
                  </a:cubicBezTo>
                  <a:cubicBezTo>
                    <a:pt x="4134" y="76"/>
                    <a:pt x="3840" y="305"/>
                    <a:pt x="3840" y="305"/>
                  </a:cubicBezTo>
                  <a:cubicBezTo>
                    <a:pt x="3840" y="305"/>
                    <a:pt x="3592" y="89"/>
                    <a:pt x="3158" y="57"/>
                  </a:cubicBezTo>
                  <a:cubicBezTo>
                    <a:pt x="2387" y="0"/>
                    <a:pt x="0" y="25"/>
                    <a:pt x="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任意多边形: 形状 5"/>
            <p:cNvSpPr/>
            <p:nvPr/>
          </p:nvSpPr>
          <p:spPr bwMode="auto">
            <a:xfrm>
              <a:off x="3175" y="5432425"/>
              <a:ext cx="12187238" cy="558800"/>
            </a:xfrm>
            <a:custGeom>
              <a:avLst/>
              <a:gdLst>
                <a:gd name="T0" fmla="*/ 42 w 7680"/>
                <a:gd name="T1" fmla="*/ 66 h 352"/>
                <a:gd name="T2" fmla="*/ 1160 w 7680"/>
                <a:gd name="T3" fmla="*/ 61 h 352"/>
                <a:gd name="T4" fmla="*/ 3160 w 7680"/>
                <a:gd name="T5" fmla="*/ 98 h 352"/>
                <a:gd name="T6" fmla="*/ 3652 w 7680"/>
                <a:gd name="T7" fmla="*/ 231 h 352"/>
                <a:gd name="T8" fmla="*/ 3826 w 7680"/>
                <a:gd name="T9" fmla="*/ 341 h 352"/>
                <a:gd name="T10" fmla="*/ 3839 w 7680"/>
                <a:gd name="T11" fmla="*/ 352 h 352"/>
                <a:gd name="T12" fmla="*/ 3853 w 7680"/>
                <a:gd name="T13" fmla="*/ 342 h 352"/>
                <a:gd name="T14" fmla="*/ 4418 w 7680"/>
                <a:gd name="T15" fmla="*/ 98 h 352"/>
                <a:gd name="T16" fmla="*/ 7638 w 7680"/>
                <a:gd name="T17" fmla="*/ 66 h 352"/>
                <a:gd name="T18" fmla="*/ 7680 w 7680"/>
                <a:gd name="T19" fmla="*/ 66 h 352"/>
                <a:gd name="T20" fmla="*/ 7680 w 7680"/>
                <a:gd name="T21" fmla="*/ 25 h 352"/>
                <a:gd name="T22" fmla="*/ 7659 w 7680"/>
                <a:gd name="T23" fmla="*/ 24 h 352"/>
                <a:gd name="T24" fmla="*/ 6570 w 7680"/>
                <a:gd name="T25" fmla="*/ 20 h 352"/>
                <a:gd name="T26" fmla="*/ 4415 w 7680"/>
                <a:gd name="T27" fmla="*/ 57 h 352"/>
                <a:gd name="T28" fmla="*/ 3840 w 7680"/>
                <a:gd name="T29" fmla="*/ 299 h 352"/>
                <a:gd name="T30" fmla="*/ 3672 w 7680"/>
                <a:gd name="T31" fmla="*/ 195 h 352"/>
                <a:gd name="T32" fmla="*/ 3163 w 7680"/>
                <a:gd name="T33" fmla="*/ 57 h 352"/>
                <a:gd name="T34" fmla="*/ 21 w 7680"/>
                <a:gd name="T35" fmla="*/ 24 h 352"/>
                <a:gd name="T36" fmla="*/ 0 w 7680"/>
                <a:gd name="T37" fmla="*/ 25 h 352"/>
                <a:gd name="T38" fmla="*/ 0 w 7680"/>
                <a:gd name="T39" fmla="*/ 66 h 352"/>
                <a:gd name="T40" fmla="*/ 42 w 7680"/>
                <a:gd name="T41" fmla="*/ 6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680" h="352">
                  <a:moveTo>
                    <a:pt x="42" y="66"/>
                  </a:moveTo>
                  <a:cubicBezTo>
                    <a:pt x="144" y="65"/>
                    <a:pt x="608" y="61"/>
                    <a:pt x="1160" y="61"/>
                  </a:cubicBezTo>
                  <a:cubicBezTo>
                    <a:pt x="1881" y="61"/>
                    <a:pt x="2753" y="68"/>
                    <a:pt x="3160" y="98"/>
                  </a:cubicBezTo>
                  <a:cubicBezTo>
                    <a:pt x="3379" y="114"/>
                    <a:pt x="3548" y="179"/>
                    <a:pt x="3652" y="231"/>
                  </a:cubicBezTo>
                  <a:cubicBezTo>
                    <a:pt x="3764" y="287"/>
                    <a:pt x="3826" y="340"/>
                    <a:pt x="3826" y="341"/>
                  </a:cubicBezTo>
                  <a:cubicBezTo>
                    <a:pt x="3839" y="352"/>
                    <a:pt x="3839" y="352"/>
                    <a:pt x="3839" y="352"/>
                  </a:cubicBezTo>
                  <a:cubicBezTo>
                    <a:pt x="3853" y="342"/>
                    <a:pt x="3853" y="342"/>
                    <a:pt x="3853" y="342"/>
                  </a:cubicBezTo>
                  <a:cubicBezTo>
                    <a:pt x="3856" y="339"/>
                    <a:pt x="4143" y="117"/>
                    <a:pt x="4418" y="98"/>
                  </a:cubicBezTo>
                  <a:cubicBezTo>
                    <a:pt x="5163" y="48"/>
                    <a:pt x="7398" y="64"/>
                    <a:pt x="7638" y="66"/>
                  </a:cubicBezTo>
                  <a:cubicBezTo>
                    <a:pt x="7680" y="66"/>
                    <a:pt x="7680" y="66"/>
                    <a:pt x="7680" y="66"/>
                  </a:cubicBezTo>
                  <a:cubicBezTo>
                    <a:pt x="7680" y="25"/>
                    <a:pt x="7680" y="25"/>
                    <a:pt x="7680" y="25"/>
                  </a:cubicBezTo>
                  <a:cubicBezTo>
                    <a:pt x="7659" y="24"/>
                    <a:pt x="7659" y="24"/>
                    <a:pt x="7659" y="24"/>
                  </a:cubicBezTo>
                  <a:cubicBezTo>
                    <a:pt x="7648" y="24"/>
                    <a:pt x="7169" y="20"/>
                    <a:pt x="6570" y="20"/>
                  </a:cubicBezTo>
                  <a:cubicBezTo>
                    <a:pt x="5809" y="20"/>
                    <a:pt x="4854" y="27"/>
                    <a:pt x="4415" y="57"/>
                  </a:cubicBezTo>
                  <a:cubicBezTo>
                    <a:pt x="4159" y="74"/>
                    <a:pt x="3902" y="253"/>
                    <a:pt x="3840" y="299"/>
                  </a:cubicBezTo>
                  <a:cubicBezTo>
                    <a:pt x="3816" y="280"/>
                    <a:pt x="3759" y="238"/>
                    <a:pt x="3672" y="195"/>
                  </a:cubicBezTo>
                  <a:cubicBezTo>
                    <a:pt x="3565" y="141"/>
                    <a:pt x="3390" y="73"/>
                    <a:pt x="3163" y="57"/>
                  </a:cubicBezTo>
                  <a:cubicBezTo>
                    <a:pt x="2404" y="0"/>
                    <a:pt x="44" y="24"/>
                    <a:pt x="21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66"/>
                    <a:pt x="0" y="66"/>
                    <a:pt x="0" y="66"/>
                  </a:cubicBezTo>
                  <a:lnTo>
                    <a:pt x="42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52">
        <p:fade/>
      </p:transition>
    </mc:Choice>
    <mc:Fallback xmlns="">
      <p:transition spd="med" advTm="21352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zh-CN" altLang="en-US"/>
              <a:t>褚衍博</a:t>
            </a:r>
            <a:endParaRPr 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zh-CN" altLang="en-US"/>
              <a:t>第四届全国辐射探测微电子学术年会</a:t>
            </a:r>
            <a:endParaRPr 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973E886-DE44-40B2-9298-ECBB239BA4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52">
        <p:fade/>
      </p:transition>
    </mc:Choice>
    <mc:Fallback xmlns="">
      <p:transition spd="med" advTm="21352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: 圆角 6"/>
          <p:cNvSpPr/>
          <p:nvPr userDrawn="1"/>
        </p:nvSpPr>
        <p:spPr>
          <a:xfrm>
            <a:off x="402443" y="381928"/>
            <a:ext cx="11386800" cy="6094800"/>
          </a:xfrm>
          <a:prstGeom prst="roundRect">
            <a:avLst>
              <a:gd name="adj" fmla="val 1524"/>
            </a:avLst>
          </a:prstGeom>
          <a:solidFill>
            <a:schemeClr val="bg2"/>
          </a:solidFill>
          <a:ln>
            <a:noFill/>
          </a:ln>
          <a:effectLst>
            <a:outerShdw blurRad="127000" dist="254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52">
        <p:fade/>
      </p:transition>
    </mc:Choice>
    <mc:Fallback xmlns="">
      <p:transition spd="med" advTm="21352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: 圆角 6"/>
          <p:cNvSpPr/>
          <p:nvPr userDrawn="1"/>
        </p:nvSpPr>
        <p:spPr>
          <a:xfrm>
            <a:off x="515938" y="728663"/>
            <a:ext cx="11160125" cy="5580062"/>
          </a:xfrm>
          <a:prstGeom prst="roundRect">
            <a:avLst>
              <a:gd name="adj" fmla="val 1524"/>
            </a:avLst>
          </a:prstGeom>
          <a:solidFill>
            <a:schemeClr val="bg2"/>
          </a:solidFill>
          <a:ln>
            <a:noFill/>
          </a:ln>
          <a:effectLst>
            <a:outerShdw blurRad="127000" dist="254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 userDrawn="1"/>
        </p:nvSpPr>
        <p:spPr>
          <a:xfrm>
            <a:off x="515938" y="6248401"/>
            <a:ext cx="11160125" cy="10795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52">
        <p:fade/>
      </p:transition>
    </mc:Choice>
    <mc:Fallback xmlns="">
      <p:transition spd="med" advTm="21352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52">
        <p:fade/>
      </p:transition>
    </mc:Choice>
    <mc:Fallback xmlns="">
      <p:transition spd="med" advTm="21352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褚衍博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第四届全国辐射探测微电子学术年会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fld id="{CD60BC21-56A7-4259-9FCC-E9E7CBD795A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med" p14:dur="700" advTm="21352">
        <p:fade/>
      </p:transition>
    </mc:Choice>
    <mc:Fallback xmlns="">
      <p:transition spd="med" advTm="21352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褚衍博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第四届全国辐射探测微电子学术年会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fld id="{CD60BC21-56A7-4259-9FCC-E9E7CBD795A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mc:AlternateContent xmlns:mc="http://schemas.openxmlformats.org/markup-compatibility/2006" xmlns:p14="http://schemas.microsoft.com/office/powerpoint/2010/main">
    <mc:Choice Requires="p14">
      <p:transition spd="med" p14:dur="700" advTm="21352">
        <p:fade/>
      </p:transition>
    </mc:Choice>
    <mc:Fallback xmlns="">
      <p:transition spd="med" advTm="21352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13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7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3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7" Type="http://schemas.openxmlformats.org/officeDocument/2006/relationships/image" Target="../media/image1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6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12" Type="http://schemas.openxmlformats.org/officeDocument/2006/relationships/image" Target="../media/image1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notesSlide" Target="../notesSlides/notesSlide15.xml"/><Relationship Id="rId5" Type="http://schemas.openxmlformats.org/officeDocument/2006/relationships/tags" Target="../tags/tag72.xml"/><Relationship Id="rId10" Type="http://schemas.openxmlformats.org/officeDocument/2006/relationships/slideLayout" Target="../slideLayouts/slideLayout9.xml"/><Relationship Id="rId4" Type="http://schemas.openxmlformats.org/officeDocument/2006/relationships/tags" Target="../tags/tag71.xml"/><Relationship Id="rId9" Type="http://schemas.openxmlformats.org/officeDocument/2006/relationships/tags" Target="../tags/tag7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3" Type="http://schemas.openxmlformats.org/officeDocument/2006/relationships/tags" Target="../tags/tag5.xml"/><Relationship Id="rId21" Type="http://schemas.openxmlformats.org/officeDocument/2006/relationships/tags" Target="../tags/tag23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notesSlide" Target="../notesSlides/notesSlide2.xml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image" Target="../media/image1.png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notesSlide" Target="../notesSlides/notesSlide17.xml"/><Relationship Id="rId2" Type="http://schemas.openxmlformats.org/officeDocument/2006/relationships/tags" Target="../tags/tag79.xml"/><Relationship Id="rId16" Type="http://schemas.openxmlformats.org/officeDocument/2006/relationships/image" Target="../media/image26.png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slideLayout" Target="../slideLayouts/slideLayout9.xml"/><Relationship Id="rId5" Type="http://schemas.openxmlformats.org/officeDocument/2006/relationships/tags" Target="../tags/tag82.xml"/><Relationship Id="rId15" Type="http://schemas.openxmlformats.org/officeDocument/2006/relationships/image" Target="../media/image5.png"/><Relationship Id="rId10" Type="http://schemas.openxmlformats.org/officeDocument/2006/relationships/tags" Target="../tags/tag87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0.pn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6.xml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6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3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3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9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3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tags" Target="../tags/tag36.xml"/><Relationship Id="rId18" Type="http://schemas.openxmlformats.org/officeDocument/2006/relationships/tags" Target="../tags/tag41.xml"/><Relationship Id="rId26" Type="http://schemas.openxmlformats.org/officeDocument/2006/relationships/image" Target="../media/image1.png"/><Relationship Id="rId3" Type="http://schemas.openxmlformats.org/officeDocument/2006/relationships/tags" Target="../tags/tag26.xml"/><Relationship Id="rId21" Type="http://schemas.openxmlformats.org/officeDocument/2006/relationships/tags" Target="../tags/tag44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tags" Target="../tags/tag40.xml"/><Relationship Id="rId25" Type="http://schemas.openxmlformats.org/officeDocument/2006/relationships/notesSlide" Target="../notesSlides/notesSlide3.xml"/><Relationship Id="rId2" Type="http://schemas.openxmlformats.org/officeDocument/2006/relationships/tags" Target="../tags/tag25.xml"/><Relationship Id="rId16" Type="http://schemas.openxmlformats.org/officeDocument/2006/relationships/tags" Target="../tags/tag39.xml"/><Relationship Id="rId20" Type="http://schemas.openxmlformats.org/officeDocument/2006/relationships/tags" Target="../tags/tag43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24" Type="http://schemas.openxmlformats.org/officeDocument/2006/relationships/slideLayout" Target="../slideLayouts/slideLayout12.xml"/><Relationship Id="rId5" Type="http://schemas.openxmlformats.org/officeDocument/2006/relationships/tags" Target="../tags/tag28.xml"/><Relationship Id="rId15" Type="http://schemas.openxmlformats.org/officeDocument/2006/relationships/tags" Target="../tags/tag38.xml"/><Relationship Id="rId23" Type="http://schemas.openxmlformats.org/officeDocument/2006/relationships/tags" Target="../tags/tag46.xml"/><Relationship Id="rId10" Type="http://schemas.openxmlformats.org/officeDocument/2006/relationships/tags" Target="../tags/tag33.xml"/><Relationship Id="rId19" Type="http://schemas.openxmlformats.org/officeDocument/2006/relationships/tags" Target="../tags/tag42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Relationship Id="rId22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9.xml"/><Relationship Id="rId7" Type="http://schemas.openxmlformats.org/officeDocument/2006/relationships/image" Target="../media/image1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.png"/><Relationship Id="rId4" Type="http://schemas.openxmlformats.org/officeDocument/2006/relationships/tags" Target="../tags/tag50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53.xml"/><Relationship Id="rId7" Type="http://schemas.openxmlformats.org/officeDocument/2006/relationships/image" Target="../media/image1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5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5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5</a:t>
            </a:r>
            <a:r>
              <a:rPr lang="zh-CN" altLang="en-US" dirty="0"/>
              <a:t>‘’</a:t>
            </a:r>
            <a:r>
              <a:rPr lang="en-US" altLang="zh-CN" dirty="0"/>
              <a:t>++</a:t>
            </a:r>
            <a:r>
              <a:rPr lang="zh-CN" altLang="en-US" dirty="0"/>
              <a:t>‘’</a:t>
            </a:r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0" y="1442720"/>
            <a:ext cx="12192000" cy="27250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zh-CN" altLang="zh-CN" sz="4000" dirty="0">
              <a:solidFill>
                <a:schemeClr val="bg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2183" y="1565609"/>
            <a:ext cx="11127634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48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两级</a:t>
            </a:r>
            <a:r>
              <a:rPr sz="48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时间放大的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时间数码转换器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原型机研究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4151989"/>
              </p:ext>
            </p:extLst>
          </p:nvPr>
        </p:nvGraphicFramePr>
        <p:xfrm>
          <a:off x="4288098" y="4686099"/>
          <a:ext cx="3615804" cy="14876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15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249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褚衍博，张志财</a:t>
                      </a:r>
                      <a:endParaRPr lang="en-US" altLang="zh-CN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lnSpc>
                          <a:spcPct val="125000"/>
                        </a:lnSpc>
                      </a:pPr>
                      <a:endParaRPr lang="zh-CN" altLang="en-US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58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清华大学工程物理系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图片 11" descr="C:/Users/Southland/Desktop/同济大学 TJU todo.png同济大学 TJU todo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100965" y="307975"/>
            <a:ext cx="2397760" cy="628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633">
        <p:fade/>
      </p:transition>
    </mc:Choice>
    <mc:Fallback xmlns="">
      <p:transition spd="med" advTm="15633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8385"/>
            <a:ext cx="12192000" cy="34789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70000" y="173077"/>
            <a:ext cx="8622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2"/>
                </a:solidFill>
                <a:latin typeface="+mn-ea"/>
              </a:rPr>
              <a:t>2.2 </a:t>
            </a:r>
            <a:r>
              <a:rPr lang="zh-CN" altLang="en-US" sz="2800" b="1" dirty="0">
                <a:solidFill>
                  <a:schemeClr val="tx2"/>
                </a:solidFill>
                <a:latin typeface="+mn-ea"/>
              </a:rPr>
              <a:t>多级放大设计</a:t>
            </a:r>
          </a:p>
        </p:txBody>
      </p:sp>
      <p:pic>
        <p:nvPicPr>
          <p:cNvPr id="12" name="图片 11" descr="C:/Users/Southland/Desktop/同济大学 TJU todo.png同济大学 TJU todo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18" name="矩形 17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55" name="矩形: 圆角 10"/>
          <p:cNvSpPr/>
          <p:nvPr/>
        </p:nvSpPr>
        <p:spPr>
          <a:xfrm>
            <a:off x="631127" y="5362236"/>
            <a:ext cx="792000" cy="7920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多级放大流程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2881630" y="747395"/>
            <a:ext cx="7840980" cy="1420495"/>
            <a:chOff x="4538" y="1177"/>
            <a:chExt cx="12348" cy="22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/>
                <p:cNvSpPr txBox="1"/>
                <p:nvPr/>
              </p:nvSpPr>
              <p:spPr>
                <a:xfrm>
                  <a:off x="4538" y="2720"/>
                  <a:ext cx="2704" cy="5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zh-CN" altLang="en-US" dirty="0">
                      <a:solidFill>
                        <a:srgbClr val="FF0000"/>
                      </a:solidFill>
                      <a:latin typeface="+mn-ea"/>
                    </a:rPr>
                    <a:t>初级放大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倍</m:t>
                      </m:r>
                    </m:oMath>
                  </a14:m>
                  <a:endParaRPr lang="zh-CN" altLang="en-US" dirty="0">
                    <a:solidFill>
                      <a:srgbClr val="FF0000"/>
                    </a:solidFill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14" name="文本框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8" y="2720"/>
                  <a:ext cx="2704" cy="585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/>
                <p:cNvSpPr txBox="1"/>
                <p:nvPr/>
              </p:nvSpPr>
              <p:spPr>
                <a:xfrm>
                  <a:off x="12118" y="1177"/>
                  <a:ext cx="4768" cy="101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zh-CN" altLang="en-US" dirty="0">
                      <a:solidFill>
                        <a:srgbClr val="FF0000"/>
                      </a:solidFill>
                      <a:latin typeface="+mn-ea"/>
                    </a:rPr>
                    <a:t>边沿信号再放大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altLang="zh-CN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zh-CN" altLang="en-US" dirty="0">
                      <a:solidFill>
                        <a:srgbClr val="FF0000"/>
                      </a:solidFill>
                    </a:rPr>
                    <a:t>、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zh-CN" altLang="en-US" dirty="0">
                      <a:solidFill>
                        <a:srgbClr val="FF0000"/>
                      </a:solidFill>
                      <a:latin typeface="+mn-ea"/>
                    </a:rPr>
                    <a:t>倍，再次测量信号宽度</a:t>
                  </a:r>
                </a:p>
              </p:txBody>
            </p:sp>
          </mc:Choice>
          <mc:Fallback xmlns="">
            <p:sp>
              <p:nvSpPr>
                <p:cNvPr id="16" name="文本框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18" y="1177"/>
                  <a:ext cx="4768" cy="1018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文本框 16"/>
            <p:cNvSpPr txBox="1"/>
            <p:nvPr/>
          </p:nvSpPr>
          <p:spPr>
            <a:xfrm>
              <a:off x="7784" y="2396"/>
              <a:ext cx="3996" cy="1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>
                  <a:solidFill>
                    <a:srgbClr val="FF0000"/>
                  </a:solidFill>
                  <a:latin typeface="+mn-ea"/>
                </a:rPr>
                <a:t>时钟初步测量信号宽度，并切割出边沿小信号</a:t>
              </a: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93" y="5041145"/>
            <a:ext cx="10686958" cy="1434181"/>
          </a:xfrm>
          <a:prstGeom prst="rect">
            <a:avLst/>
          </a:prstGeom>
        </p:spPr>
      </p:pic>
      <p:sp>
        <p:nvSpPr>
          <p:cNvPr id="10" name="日期占位符 9">
            <a:extLst>
              <a:ext uri="{FF2B5EF4-FFF2-40B4-BE49-F238E27FC236}">
                <a16:creationId xmlns:a16="http://schemas.microsoft.com/office/drawing/2014/main" id="{0888A75C-8A0F-EA6D-34A5-901CA0BA3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11" name="页脚占位符 10">
            <a:extLst>
              <a:ext uri="{FF2B5EF4-FFF2-40B4-BE49-F238E27FC236}">
                <a16:creationId xmlns:a16="http://schemas.microsoft.com/office/drawing/2014/main" id="{2A01CA52-7235-3E08-7717-5C50067BD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9E740CAB-FD45-423F-E453-00533FB2E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212">
        <p:fade/>
      </p:transition>
    </mc:Choice>
    <mc:Fallback xmlns="">
      <p:transition spd="med" advTm="30212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935220" y="2526665"/>
            <a:ext cx="5090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latin typeface="+mn-ea"/>
              </a:rPr>
              <a:t>TDC</a:t>
            </a:r>
            <a:r>
              <a:rPr lang="zh-CN" altLang="en-US" sz="4800" b="1" dirty="0">
                <a:solidFill>
                  <a:schemeClr val="tx2"/>
                </a:solidFill>
                <a:latin typeface="+mn-ea"/>
              </a:rPr>
              <a:t>性能表现</a:t>
            </a:r>
          </a:p>
          <a:p>
            <a:endParaRPr lang="zh-CN" altLang="en-US" sz="4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35220" y="4090670"/>
            <a:ext cx="445516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+mn-ea"/>
              </a:rPr>
              <a:t>时间放大刻度</a:t>
            </a:r>
            <a:endParaRPr lang="en-US" altLang="zh-CN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+mn-ea"/>
              </a:rPr>
              <a:t>整体分辨率分析</a:t>
            </a:r>
            <a:endParaRPr lang="en-US" altLang="zh-CN" dirty="0">
              <a:latin typeface="+mn-ea"/>
            </a:endParaRPr>
          </a:p>
        </p:txBody>
      </p:sp>
      <p:pic>
        <p:nvPicPr>
          <p:cNvPr id="8" name="图片 7" descr="C:/Users/Southland/Desktop/同济大学 TJU todo.png同济大学 TJU todo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16255" y="82550"/>
            <a:ext cx="3547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tx2"/>
                </a:solidFill>
                <a:latin typeface="+mn-ea"/>
              </a:rPr>
              <a:t>目录</a:t>
            </a:r>
            <a:r>
              <a:rPr lang="zh-CN" altLang="en-US" sz="3200">
                <a:latin typeface="+mn-ea"/>
              </a:rPr>
              <a:t> </a:t>
            </a:r>
            <a:r>
              <a:rPr lang="en-US" altLang="zh-CN" sz="2800">
                <a:solidFill>
                  <a:schemeClr val="bg1">
                    <a:lumMod val="65000"/>
                  </a:schemeClr>
                </a:solidFill>
                <a:latin typeface="+mn-ea"/>
              </a:rPr>
              <a:t>CONTENT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403600" y="2244725"/>
            <a:ext cx="1320800" cy="2002790"/>
            <a:chOff x="5360" y="3535"/>
            <a:chExt cx="2080" cy="3154"/>
          </a:xfrm>
        </p:grpSpPr>
        <p:grpSp>
          <p:nvGrpSpPr>
            <p:cNvPr id="3" name="组合 2"/>
            <p:cNvGrpSpPr/>
            <p:nvPr/>
          </p:nvGrpSpPr>
          <p:grpSpPr>
            <a:xfrm>
              <a:off x="5360" y="3535"/>
              <a:ext cx="2080" cy="3155"/>
              <a:chOff x="886602" y="106738"/>
              <a:chExt cx="1620000" cy="2422915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886602" y="418195"/>
                <a:ext cx="720000" cy="72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4" name="组合 3"/>
              <p:cNvGrpSpPr/>
              <p:nvPr/>
            </p:nvGrpSpPr>
            <p:grpSpPr>
              <a:xfrm>
                <a:off x="1066602" y="106738"/>
                <a:ext cx="1440000" cy="2422915"/>
                <a:chOff x="1066602" y="106738"/>
                <a:chExt cx="1440000" cy="2422915"/>
              </a:xfrm>
            </p:grpSpPr>
            <p:sp>
              <p:nvSpPr>
                <p:cNvPr id="5" name="矩形 4"/>
                <p:cNvSpPr/>
                <p:nvPr/>
              </p:nvSpPr>
              <p:spPr>
                <a:xfrm>
                  <a:off x="1246602" y="778195"/>
                  <a:ext cx="1080000" cy="10800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2" name="文本框 11"/>
                <p:cNvSpPr txBox="1"/>
                <p:nvPr/>
              </p:nvSpPr>
              <p:spPr>
                <a:xfrm>
                  <a:off x="1066602" y="106738"/>
                  <a:ext cx="1440000" cy="242291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zh-CN" altLang="en-US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3" name="文本框 12"/>
            <p:cNvSpPr txBox="1"/>
            <p:nvPr/>
          </p:nvSpPr>
          <p:spPr>
            <a:xfrm>
              <a:off x="5681" y="4564"/>
              <a:ext cx="1759" cy="125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+mn-ea"/>
                  <a:sym typeface="+mn-ea"/>
                </a:rPr>
                <a:t>03</a:t>
              </a:r>
            </a:p>
          </p:txBody>
        </p:sp>
      </p:grpSp>
      <p:sp>
        <p:nvSpPr>
          <p:cNvPr id="15" name="日期占位符 14">
            <a:extLst>
              <a:ext uri="{FF2B5EF4-FFF2-40B4-BE49-F238E27FC236}">
                <a16:creationId xmlns:a16="http://schemas.microsoft.com/office/drawing/2014/main" id="{AD451BAE-E141-507F-D248-87654E3F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16" name="页脚占位符 15">
            <a:extLst>
              <a:ext uri="{FF2B5EF4-FFF2-40B4-BE49-F238E27FC236}">
                <a16:creationId xmlns:a16="http://schemas.microsoft.com/office/drawing/2014/main" id="{809D5669-FF91-F9FA-2260-3333BB43A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09FF4B6D-36D7-A8C2-B47B-185CD6168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73">
        <p:fade/>
      </p:transition>
    </mc:Choice>
    <mc:Fallback xmlns="">
      <p:transition spd="med" advTm="4473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/>
          <p:cNvSpPr/>
          <p:nvPr>
            <p:custDataLst>
              <p:tags r:id="rId2"/>
            </p:custDataLst>
          </p:nvPr>
        </p:nvSpPr>
        <p:spPr>
          <a:xfrm>
            <a:off x="1606858" y="4634144"/>
            <a:ext cx="8730831" cy="2050779"/>
          </a:xfrm>
          <a:prstGeom prst="roundRect">
            <a:avLst>
              <a:gd name="adj" fmla="val 4162"/>
            </a:avLst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70000" y="173077"/>
            <a:ext cx="86223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2"/>
                </a:solidFill>
                <a:latin typeface="+mn-ea"/>
                <a:sym typeface="+mn-ea"/>
              </a:rPr>
              <a:t>3.1 </a:t>
            </a:r>
            <a:r>
              <a:rPr lang="zh-CN" altLang="en-US" sz="2800" b="1" dirty="0">
                <a:solidFill>
                  <a:schemeClr val="tx2"/>
                </a:solidFill>
                <a:latin typeface="+mn-ea"/>
                <a:sym typeface="+mn-ea"/>
              </a:rPr>
              <a:t>时间放大刻度</a:t>
            </a:r>
            <a:endParaRPr lang="zh-CN" altLang="en-US" sz="2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58822" y="4998970"/>
            <a:ext cx="4442355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蓝色（</a:t>
            </a:r>
            <a:r>
              <a:rPr lang="en-US" altLang="zh-CN" dirty="0"/>
              <a:t>CH1</a:t>
            </a:r>
            <a:r>
              <a:rPr lang="zh-CN" altLang="en-US" dirty="0"/>
              <a:t>）：信号发生器产生的信号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红色（</a:t>
            </a:r>
            <a:r>
              <a:rPr lang="en-US" altLang="zh-CN" dirty="0"/>
              <a:t>CH2</a:t>
            </a:r>
            <a:r>
              <a:rPr lang="zh-CN" altLang="en-US" dirty="0"/>
              <a:t>）：电容上的电压信号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绿色（</a:t>
            </a:r>
            <a:r>
              <a:rPr lang="en-US" altLang="zh-CN" dirty="0"/>
              <a:t>CH3</a:t>
            </a:r>
            <a:r>
              <a:rPr lang="zh-CN" altLang="en-US" dirty="0"/>
              <a:t>）：比较器输出的放大后信号</a:t>
            </a:r>
          </a:p>
        </p:txBody>
      </p:sp>
      <p:sp>
        <p:nvSpPr>
          <p:cNvPr id="17" name="箭头: 下 16"/>
          <p:cNvSpPr/>
          <p:nvPr/>
        </p:nvSpPr>
        <p:spPr>
          <a:xfrm rot="16200000">
            <a:off x="6183170" y="5370745"/>
            <a:ext cx="342900" cy="3048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076045" y="4998970"/>
            <a:ext cx="2893578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</a:rPr>
              <a:t>可以看到有效的放大，测量不同输入宽度的放大后信号宽度，可得刻度曲线</a:t>
            </a:r>
          </a:p>
        </p:txBody>
      </p:sp>
      <p:pic>
        <p:nvPicPr>
          <p:cNvPr id="9" name="图片 8" descr="C:/Users/Southland/Desktop/同济大学 TJU todo.png同济大学 TJU todo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10" name="矩形 9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62" y="1070101"/>
            <a:ext cx="5669311" cy="31889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991558"/>
            <a:ext cx="5510981" cy="326753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176784" y="2664595"/>
            <a:ext cx="2093728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</a:rPr>
              <a:t>表现出一定非线性</a:t>
            </a:r>
            <a:endParaRPr lang="en-US" altLang="zh-CN" b="1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</a:rPr>
              <a:t>需要查找表转换</a:t>
            </a:r>
          </a:p>
        </p:txBody>
      </p:sp>
      <p:sp>
        <p:nvSpPr>
          <p:cNvPr id="19" name="日期占位符 18">
            <a:extLst>
              <a:ext uri="{FF2B5EF4-FFF2-40B4-BE49-F238E27FC236}">
                <a16:creationId xmlns:a16="http://schemas.microsoft.com/office/drawing/2014/main" id="{BED020E4-DBBF-5558-765D-0D6988CF0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EA611EE5-46FC-8E7A-8195-7C95CA48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12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850">
        <p:fade/>
      </p:transition>
    </mc:Choice>
    <mc:Fallback xmlns="">
      <p:transition spd="med" advTm="178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/>
          <p:cNvSpPr/>
          <p:nvPr>
            <p:custDataLst>
              <p:tags r:id="rId2"/>
            </p:custDataLst>
          </p:nvPr>
        </p:nvSpPr>
        <p:spPr>
          <a:xfrm>
            <a:off x="1606858" y="4634144"/>
            <a:ext cx="8730831" cy="2050779"/>
          </a:xfrm>
          <a:prstGeom prst="roundRect">
            <a:avLst>
              <a:gd name="adj" fmla="val 4162"/>
            </a:avLst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70000" y="173077"/>
            <a:ext cx="86223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2"/>
                </a:solidFill>
                <a:latin typeface="+mn-ea"/>
                <a:sym typeface="+mn-ea"/>
              </a:rPr>
              <a:t>3.1 </a:t>
            </a:r>
            <a:r>
              <a:rPr lang="zh-CN" altLang="en-US" sz="2800" b="1" dirty="0">
                <a:solidFill>
                  <a:schemeClr val="tx2"/>
                </a:solidFill>
                <a:latin typeface="+mn-ea"/>
                <a:sym typeface="+mn-ea"/>
              </a:rPr>
              <a:t>时间放大刻度</a:t>
            </a:r>
            <a:endParaRPr lang="en-US" altLang="zh-CN" sz="2800" b="1" dirty="0">
              <a:solidFill>
                <a:schemeClr val="tx2"/>
              </a:solidFill>
              <a:latin typeface="+mn-ea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246702" y="4796149"/>
            <a:ext cx="2804691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测量放大后信号宽度，根据查找表，可得输入宽度测量值，对比真实值可得误差</a:t>
            </a:r>
          </a:p>
        </p:txBody>
      </p:sp>
      <p:sp>
        <p:nvSpPr>
          <p:cNvPr id="17" name="箭头: 下 16"/>
          <p:cNvSpPr/>
          <p:nvPr/>
        </p:nvSpPr>
        <p:spPr>
          <a:xfrm rot="16200000">
            <a:off x="5725363" y="5426403"/>
            <a:ext cx="342900" cy="3048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956890" y="4806831"/>
            <a:ext cx="2935504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</a:rPr>
              <a:t>作误差的标准差随输入宽度变化曲线：</a:t>
            </a:r>
            <a:endParaRPr lang="en-US" altLang="zh-CN" b="1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2"/>
                </a:solidFill>
              </a:rPr>
              <a:t>5-25ns</a:t>
            </a:r>
            <a:r>
              <a:rPr lang="zh-CN" altLang="en-US" b="1" dirty="0">
                <a:solidFill>
                  <a:schemeClr val="tx2"/>
                </a:solidFill>
              </a:rPr>
              <a:t>范围都小于</a:t>
            </a:r>
            <a:r>
              <a:rPr lang="en-US" altLang="zh-CN" b="1" dirty="0">
                <a:solidFill>
                  <a:schemeClr val="tx2"/>
                </a:solidFill>
              </a:rPr>
              <a:t>75ps</a:t>
            </a:r>
            <a:r>
              <a:rPr lang="zh-CN" altLang="en-US" b="1" dirty="0">
                <a:solidFill>
                  <a:schemeClr val="tx2"/>
                </a:solidFill>
              </a:rPr>
              <a:t>，</a:t>
            </a:r>
            <a:endParaRPr lang="en-US" altLang="zh-CN" b="1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</a:rPr>
              <a:t>放大倍数波动小。</a:t>
            </a:r>
          </a:p>
        </p:txBody>
      </p:sp>
      <p:pic>
        <p:nvPicPr>
          <p:cNvPr id="9" name="图片 8" descr="C:/Users/Southland/Desktop/同济大学 TJU todo.png同济大学 TJU todo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10" name="矩形 9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31" y="1012732"/>
            <a:ext cx="4997555" cy="3060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6813" y="986552"/>
            <a:ext cx="5218030" cy="313171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54202" y="3726151"/>
            <a:ext cx="318969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输入</a:t>
            </a:r>
            <a:r>
              <a:rPr lang="en-US" altLang="zh-CN" sz="1600" dirty="0"/>
              <a:t>20ns</a:t>
            </a:r>
            <a:r>
              <a:rPr lang="zh-CN" altLang="en-US" sz="1600" dirty="0"/>
              <a:t>信号的误差分布</a:t>
            </a:r>
          </a:p>
        </p:txBody>
      </p:sp>
      <p:sp>
        <p:nvSpPr>
          <p:cNvPr id="8" name="日期占位符 7">
            <a:extLst>
              <a:ext uri="{FF2B5EF4-FFF2-40B4-BE49-F238E27FC236}">
                <a16:creationId xmlns:a16="http://schemas.microsoft.com/office/drawing/2014/main" id="{4B6BBACF-B363-1E02-7D4F-D7059CB77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1044C023-9DC1-39F7-2C2E-A86CEA895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13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748">
        <p:fade/>
      </p:transition>
    </mc:Choice>
    <mc:Fallback xmlns="">
      <p:transition spd="med" advTm="267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/>
          <p:cNvSpPr/>
          <p:nvPr>
            <p:custDataLst>
              <p:tags r:id="rId2"/>
            </p:custDataLst>
          </p:nvPr>
        </p:nvSpPr>
        <p:spPr>
          <a:xfrm>
            <a:off x="1491448" y="4748030"/>
            <a:ext cx="9617612" cy="1608320"/>
          </a:xfrm>
          <a:prstGeom prst="roundRect">
            <a:avLst>
              <a:gd name="adj" fmla="val 4162"/>
            </a:avLst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70000" y="173077"/>
            <a:ext cx="86223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2"/>
                </a:solidFill>
                <a:latin typeface="+mn-ea"/>
                <a:sym typeface="+mn-ea"/>
              </a:rPr>
              <a:t>3.1 </a:t>
            </a:r>
            <a:r>
              <a:rPr lang="zh-CN" altLang="en-US" sz="2800" b="1" dirty="0">
                <a:solidFill>
                  <a:schemeClr val="tx2"/>
                </a:solidFill>
                <a:latin typeface="+mn-ea"/>
                <a:sym typeface="+mn-ea"/>
              </a:rPr>
              <a:t>时间放大刻度</a:t>
            </a:r>
            <a:endParaRPr lang="zh-CN" altLang="en-US" sz="2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38482" y="5063151"/>
            <a:ext cx="3833941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以</a:t>
            </a:r>
            <a:r>
              <a:rPr lang="en-US" altLang="zh-CN" dirty="0"/>
              <a:t>edge1</a:t>
            </a:r>
            <a:r>
              <a:rPr lang="zh-CN" altLang="en-US" dirty="0"/>
              <a:t>的放大电路为例，次级放大刻度曲线和误差标准差如图。</a:t>
            </a:r>
          </a:p>
        </p:txBody>
      </p:sp>
      <p:sp>
        <p:nvSpPr>
          <p:cNvPr id="17" name="箭头: 下 16"/>
          <p:cNvSpPr/>
          <p:nvPr/>
        </p:nvSpPr>
        <p:spPr>
          <a:xfrm rot="16200000">
            <a:off x="5831885" y="5347956"/>
            <a:ext cx="342900" cy="3048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34247" y="5063151"/>
            <a:ext cx="4183463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</a:rPr>
              <a:t>引入的误差小于</a:t>
            </a:r>
            <a:r>
              <a:rPr lang="en-US" altLang="zh-CN" b="1" dirty="0">
                <a:solidFill>
                  <a:schemeClr val="tx2"/>
                </a:solidFill>
              </a:rPr>
              <a:t>120ps</a:t>
            </a:r>
            <a:r>
              <a:rPr lang="zh-CN" altLang="en-US" b="1" dirty="0">
                <a:solidFill>
                  <a:schemeClr val="tx2"/>
                </a:solidFill>
              </a:rPr>
              <a:t>，由于是放大后信号，除以</a:t>
            </a:r>
            <a:r>
              <a:rPr lang="en-US" altLang="zh-CN" b="1" dirty="0">
                <a:solidFill>
                  <a:schemeClr val="tx2"/>
                </a:solidFill>
              </a:rPr>
              <a:t>10</a:t>
            </a:r>
            <a:r>
              <a:rPr lang="zh-CN" altLang="en-US" b="1" dirty="0">
                <a:solidFill>
                  <a:schemeClr val="tx2"/>
                </a:solidFill>
              </a:rPr>
              <a:t>倍后小于</a:t>
            </a:r>
            <a:r>
              <a:rPr lang="en-US" altLang="zh-CN" b="1" dirty="0">
                <a:solidFill>
                  <a:schemeClr val="tx2"/>
                </a:solidFill>
              </a:rPr>
              <a:t>12ps</a:t>
            </a:r>
            <a:endParaRPr lang="zh-CN" altLang="en-US" b="1" dirty="0">
              <a:solidFill>
                <a:schemeClr val="tx2"/>
              </a:solidFill>
            </a:endParaRPr>
          </a:p>
        </p:txBody>
      </p:sp>
      <p:pic>
        <p:nvPicPr>
          <p:cNvPr id="9" name="图片 8" descr="C:/Users/Southland/Desktop/同济大学 TJU todo.png同济大学 TJU todo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10" name="矩形 9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35" y="1005311"/>
            <a:ext cx="5587191" cy="32818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005311"/>
            <a:ext cx="5587191" cy="3242481"/>
          </a:xfrm>
          <a:prstGeom prst="rect">
            <a:avLst/>
          </a:prstGeom>
        </p:spPr>
      </p:pic>
      <p:sp>
        <p:nvSpPr>
          <p:cNvPr id="8" name="日期占位符 7">
            <a:extLst>
              <a:ext uri="{FF2B5EF4-FFF2-40B4-BE49-F238E27FC236}">
                <a16:creationId xmlns:a16="http://schemas.microsoft.com/office/drawing/2014/main" id="{586BF0E3-9F21-F8B9-DA98-5B7B0A021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19" name="页脚占位符 18">
            <a:extLst>
              <a:ext uri="{FF2B5EF4-FFF2-40B4-BE49-F238E27FC236}">
                <a16:creationId xmlns:a16="http://schemas.microsoft.com/office/drawing/2014/main" id="{4D4EE0CA-0A4B-90FE-686F-77DC26C1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20" name="灯片编号占位符 19">
            <a:extLst>
              <a:ext uri="{FF2B5EF4-FFF2-40B4-BE49-F238E27FC236}">
                <a16:creationId xmlns:a16="http://schemas.microsoft.com/office/drawing/2014/main" id="{A9E58680-1E57-8166-5969-E664FB43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14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3">
        <p:fade/>
      </p:transition>
    </mc:Choice>
    <mc:Fallback xmlns="">
      <p:transition spd="med" advTm="250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/>
          <p:cNvSpPr/>
          <p:nvPr>
            <p:custDataLst>
              <p:tags r:id="rId1"/>
            </p:custDataLst>
          </p:nvPr>
        </p:nvSpPr>
        <p:spPr>
          <a:xfrm>
            <a:off x="1491448" y="4748030"/>
            <a:ext cx="9617612" cy="1413110"/>
          </a:xfrm>
          <a:prstGeom prst="roundRect">
            <a:avLst>
              <a:gd name="adj" fmla="val 4162"/>
            </a:avLst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70000" y="173077"/>
            <a:ext cx="86223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2"/>
                </a:solidFill>
                <a:latin typeface="+mn-ea"/>
                <a:sym typeface="+mn-ea"/>
              </a:rPr>
              <a:t>3.2 </a:t>
            </a:r>
            <a:r>
              <a:rPr lang="zh-CN" altLang="en-US" sz="2800" b="1" dirty="0">
                <a:solidFill>
                  <a:schemeClr val="tx2"/>
                </a:solidFill>
                <a:latin typeface="+mn-ea"/>
                <a:sym typeface="+mn-ea"/>
              </a:rPr>
              <a:t>整体分辨率分析</a:t>
            </a:r>
            <a:endParaRPr lang="zh-CN" altLang="en-US" sz="2800" b="1" dirty="0">
              <a:solidFill>
                <a:schemeClr val="tx2"/>
              </a:solidFill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1679092" y="4809632"/>
                <a:ext cx="4757769" cy="1291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/>
                  <a:t>最终，以测量得到的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zh-CN" altLang="en-US" i="1">
                        <a:latin typeface="Cambria Math" panose="02040503050406030204" pitchFamily="18" charset="0"/>
                      </a:rPr>
                      <m:t>，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/>
                  <a:t> </a:t>
                </a:r>
                <a:r>
                  <a:rPr lang="zh-CN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转换</m:t>
                    </m:r>
                  </m:oMath>
                </a14:m>
                <a:r>
                  <a:rPr lang="zh-CN" altLang="en-US" dirty="0"/>
                  <a:t>得到测量值，得到时间分辨率随输入宽度变化曲线如图所示</a:t>
                </a:r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092" y="4809632"/>
                <a:ext cx="4757769" cy="1291636"/>
              </a:xfrm>
              <a:prstGeom prst="rect">
                <a:avLst/>
              </a:prstGeom>
              <a:blipFill>
                <a:blip r:embed="rId4"/>
                <a:stretch>
                  <a:fillRect l="-1024" r="-1024"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箭头: 下 16"/>
          <p:cNvSpPr/>
          <p:nvPr/>
        </p:nvSpPr>
        <p:spPr>
          <a:xfrm rot="16200000">
            <a:off x="6527637" y="5354015"/>
            <a:ext cx="342900" cy="3048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984987" y="4809632"/>
            <a:ext cx="3294820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</a:rPr>
              <a:t>以输入信号宽度为</a:t>
            </a:r>
            <a:r>
              <a:rPr lang="en-US" altLang="zh-CN" b="1" dirty="0">
                <a:solidFill>
                  <a:schemeClr val="tx2"/>
                </a:solidFill>
              </a:rPr>
              <a:t>10ns</a:t>
            </a:r>
            <a:r>
              <a:rPr lang="zh-CN" altLang="en-US" b="1" dirty="0">
                <a:solidFill>
                  <a:schemeClr val="tx2"/>
                </a:solidFill>
              </a:rPr>
              <a:t>时为例，分析得标准差为</a:t>
            </a:r>
            <a:r>
              <a:rPr lang="en-US" altLang="zh-CN" b="1" dirty="0">
                <a:solidFill>
                  <a:schemeClr val="tx2"/>
                </a:solidFill>
              </a:rPr>
              <a:t>67ps</a:t>
            </a:r>
            <a:r>
              <a:rPr lang="zh-CN" altLang="en-US" b="1" dirty="0">
                <a:solidFill>
                  <a:schemeClr val="tx2"/>
                </a:solidFill>
              </a:rPr>
              <a:t>，实测标准差为</a:t>
            </a:r>
            <a:r>
              <a:rPr lang="en-US" altLang="zh-CN" b="1" dirty="0">
                <a:solidFill>
                  <a:schemeClr val="tx2"/>
                </a:solidFill>
              </a:rPr>
              <a:t>63ps</a:t>
            </a:r>
            <a:r>
              <a:rPr lang="zh-CN" altLang="en-US" b="1" dirty="0">
                <a:solidFill>
                  <a:schemeClr val="tx2"/>
                </a:solidFill>
              </a:rPr>
              <a:t>，符合预测。</a:t>
            </a:r>
          </a:p>
        </p:txBody>
      </p:sp>
      <p:pic>
        <p:nvPicPr>
          <p:cNvPr id="9" name="图片 8" descr="C:/Users/Southland/Desktop/同济大学 TJU todo.png同济大学 TJU todo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10" name="矩形 9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20" y="997306"/>
            <a:ext cx="5350507" cy="31720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6155735" y="1523035"/>
                <a:ext cx="5004312" cy="2244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1600" i="1" kern="100" smtClean="0">
                        <a:effectLst/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 </m:t>
                    </m:r>
                    <m:sSub>
                      <m:sSubPr>
                        <m:ctrlPr>
                          <a:rPr lang="zh-CN" altLang="zh-CN" sz="16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kern="10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CN" sz="1600" kern="10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LSB</m:t>
                        </m:r>
                      </m:sub>
                    </m:sSub>
                    <m:r>
                      <a:rPr lang="en-US" altLang="zh-CN" sz="1600" i="1" kern="100">
                        <a:effectLst/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 </m:t>
                    </m:r>
                  </m:oMath>
                </a14:m>
                <a:r>
                  <a:rPr lang="zh-CN" altLang="en-US" sz="1600" kern="100" dirty="0">
                    <a:effectLst/>
                    <a:latin typeface="Cambria Math" panose="02040503050406030204" pitchFamily="18" charset="0"/>
                    <a:ea typeface="华文宋体" panose="02010600040101010101" pitchFamily="2" charset="-122"/>
                    <a:cs typeface="Times New Roman" panose="02020603050405020304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CN" sz="1600" i="1" kern="100" dirty="0" smtClean="0">
                        <a:effectLst/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100</m:t>
                    </m:r>
                    <m:r>
                      <a:rPr lang="en-US" altLang="zh-CN" sz="1600" i="1" kern="100" dirty="0" smtClean="0">
                        <a:effectLst/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𝑝𝑠</m:t>
                    </m:r>
                    <m:r>
                      <a:rPr lang="en-US" altLang="zh-CN" sz="1600" i="1" kern="100" dirty="0" smtClean="0">
                        <a:effectLst/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altLang="zh-CN" sz="1600" i="1" kern="100" dirty="0" smtClean="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1600" b="0" i="1" kern="100" dirty="0" smtClean="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12</m:t>
                        </m:r>
                      </m:e>
                    </m:rad>
                    <m:r>
                      <a:rPr lang="en-US" altLang="zh-CN" sz="1600" i="1" kern="100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ad>
                      <m:radPr>
                        <m:degHide m:val="on"/>
                        <m:ctrlPr>
                          <a:rPr lang="en-US" altLang="zh-CN" sz="1600" i="1" kern="100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1600" b="0" i="1" kern="100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a:rPr lang="en-US" altLang="zh-CN" sz="1600" i="1" kern="100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altLang="zh-CN" sz="1600" b="0" i="1" kern="100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41</m:t>
                    </m:r>
                    <m:r>
                      <a:rPr lang="en-US" altLang="zh-CN" sz="1600" b="0" i="1" kern="100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𝑝𝑠</m:t>
                    </m:r>
                  </m:oMath>
                </a14:m>
                <a:endParaRPr lang="en-US" altLang="zh-CN" sz="1600" kern="100" dirty="0">
                  <a:effectLst/>
                  <a:latin typeface="Cambria Math" panose="02040503050406030204" pitchFamily="18" charset="0"/>
                  <a:ea typeface="华文宋体" panose="0201060004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1600" i="1" kern="100" smtClean="0">
                        <a:effectLst/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 </m:t>
                    </m:r>
                    <m:sSub>
                      <m:sSubPr>
                        <m:ctrlPr>
                          <a:rPr lang="zh-CN" altLang="zh-CN" sz="16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kern="10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CN" sz="1600" kern="10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stretch</m:t>
                        </m:r>
                        <m:r>
                          <m:rPr>
                            <m:nor/>
                          </m:rPr>
                          <a:rPr lang="en-US" altLang="zh-CN" sz="1600" i="1" kern="10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altLang="zh-CN" sz="1600" kern="10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jitter</m:t>
                        </m:r>
                        <m:r>
                          <m:rPr>
                            <m:nor/>
                          </m:rPr>
                          <a:rPr lang="en-US" altLang="zh-CN" sz="1600" i="1" kern="10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altLang="zh-CN" sz="1600" kern="10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 kern="100">
                        <a:effectLst/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 </m:t>
                    </m:r>
                  </m:oMath>
                </a14:m>
                <a:r>
                  <a:rPr lang="zh-CN" altLang="en-US" sz="1600" kern="100" dirty="0">
                    <a:effectLst/>
                    <a:latin typeface="Cambria Math" panose="02040503050406030204" pitchFamily="18" charset="0"/>
                    <a:ea typeface="华文宋体" panose="02010600040101010101" pitchFamily="2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1600" kern="1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i="1" kern="1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≈4</m:t>
                    </m:r>
                    <m:r>
                      <a:rPr lang="en-US" altLang="zh-CN" sz="1600" b="0" i="1" kern="1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altLang="zh-CN" sz="1600" i="1" kern="1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𝑝𝑠</m:t>
                    </m:r>
                  </m:oMath>
                </a14:m>
                <a:endParaRPr lang="en-US" altLang="zh-CN" sz="1600" kern="100" dirty="0">
                  <a:effectLst/>
                  <a:latin typeface="Cambria Math" panose="02040503050406030204" pitchFamily="18" charset="0"/>
                  <a:ea typeface="华文宋体" panose="0201060004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1600" i="1" kern="100">
                        <a:effectLst/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 </m:t>
                    </m:r>
                    <m:sSub>
                      <m:sSubPr>
                        <m:ctrlPr>
                          <a:rPr lang="zh-CN" altLang="zh-CN" sz="16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kern="10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CN" sz="1600" kern="10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stretch</m:t>
                        </m:r>
                        <m:r>
                          <m:rPr>
                            <m:nor/>
                          </m:rPr>
                          <a:rPr lang="en-US" altLang="zh-CN" sz="1600" i="1" kern="10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altLang="zh-CN" sz="1600" kern="10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jitter</m:t>
                        </m:r>
                        <m:r>
                          <m:rPr>
                            <m:nor/>
                          </m:rPr>
                          <a:rPr lang="en-US" altLang="zh-CN" sz="1600" i="1" kern="10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altLang="zh-CN" sz="1600" kern="10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1+2</m:t>
                        </m:r>
                      </m:sub>
                    </m:sSub>
                    <m:r>
                      <a:rPr lang="en-US" altLang="zh-CN" sz="1600" i="1" kern="100">
                        <a:effectLst/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 </m:t>
                    </m:r>
                  </m:oMath>
                </a14:m>
                <a:r>
                  <a:rPr lang="zh-CN" altLang="en-US" sz="1600" kern="100" dirty="0">
                    <a:effectLst/>
                    <a:latin typeface="Cambria Math" panose="02040503050406030204" pitchFamily="18" charset="0"/>
                    <a:ea typeface="华文宋体" panose="02010600040101010101" pitchFamily="2" charset="-122"/>
                    <a:cs typeface="Times New Roman" panose="02020603050405020304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CN" sz="1600" i="1" kern="100" dirty="0"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altLang="zh-CN" sz="1600" b="0" i="1" kern="100" dirty="0" smtClean="0"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altLang="zh-CN" sz="1600" i="1" kern="100" dirty="0"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altLang="zh-CN" sz="1600" i="1" kern="100" dirty="0"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𝑝𝑠</m:t>
                    </m:r>
                    <m:r>
                      <a:rPr lang="en-US" altLang="zh-CN" sz="1600" i="1" kern="1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ad>
                      <m:radPr>
                        <m:degHide m:val="on"/>
                        <m:ctrlPr>
                          <a:rPr lang="en-US" altLang="zh-CN" sz="1600" i="1" kern="1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1600" i="1" kern="1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a:rPr lang="en-US" altLang="zh-CN" sz="1600" i="1" kern="100" dirty="0"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600" b="0" i="1" kern="100" dirty="0" smtClean="0"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altLang="zh-CN" sz="1600" i="1" kern="1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altLang="zh-CN" sz="1600" b="0" i="1" kern="1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17</m:t>
                    </m:r>
                    <m:r>
                      <a:rPr lang="en-US" altLang="zh-CN" sz="1600" i="1" kern="1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𝑝𝑠</m:t>
                    </m:r>
                  </m:oMath>
                </a14:m>
                <a:endParaRPr lang="en-US" altLang="zh-CN" sz="1600" kern="100" dirty="0">
                  <a:effectLst/>
                  <a:latin typeface="Cambria Math" panose="02040503050406030204" pitchFamily="18" charset="0"/>
                  <a:ea typeface="华文宋体" panose="0201060004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1600" i="1" kern="100">
                        <a:effectLst/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 </m:t>
                    </m:r>
                    <m:sSub>
                      <m:sSubPr>
                        <m:ctrlPr>
                          <a:rPr lang="zh-CN" altLang="zh-CN" sz="1600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kern="10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CN" sz="1600" kern="10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edge</m:t>
                        </m:r>
                        <m:r>
                          <m:rPr>
                            <m:nor/>
                          </m:rPr>
                          <a:rPr lang="en-US" altLang="zh-CN" sz="1600" i="1" kern="10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altLang="zh-CN" sz="1600" kern="10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detect</m:t>
                        </m:r>
                        <m:r>
                          <m:rPr>
                            <m:nor/>
                          </m:rPr>
                          <a:rPr lang="en-US" altLang="zh-CN" sz="1600" i="1" kern="10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altLang="zh-CN" sz="1600" kern="100">
                            <a:effectLst/>
                            <a:latin typeface="Cambria Math" panose="02040503050406030204" pitchFamily="18" charset="0"/>
                            <a:ea typeface="华文宋体" panose="02010600040101010101" pitchFamily="2" charset="-122"/>
                            <a:cs typeface="Times New Roman" panose="02020603050405020304" pitchFamily="18" charset="0"/>
                          </a:rPr>
                          <m:t>jitter</m:t>
                        </m:r>
                      </m:sub>
                    </m:sSub>
                  </m:oMath>
                </a14:m>
                <a:r>
                  <a:rPr lang="zh-CN" altLang="en-US" sz="1600" kern="100" dirty="0">
                    <a:effectLst/>
                    <a:latin typeface="Times New Roman" panose="02020603050405020304" pitchFamily="18" charset="0"/>
                    <a:ea typeface="华文宋体" panose="02010600040101010101" pitchFamily="2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1600" kern="100" dirty="0">
                    <a:ea typeface="华文宋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i="1" kern="100" dirty="0"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120</m:t>
                    </m:r>
                    <m:r>
                      <a:rPr lang="en-US" altLang="zh-CN" sz="1600" i="1" kern="100" dirty="0"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𝑝𝑠</m:t>
                    </m:r>
                    <m:r>
                      <a:rPr lang="en-US" altLang="zh-CN" sz="1600" i="1" kern="1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ad>
                      <m:radPr>
                        <m:degHide m:val="on"/>
                        <m:ctrlPr>
                          <a:rPr lang="en-US" altLang="zh-CN" sz="1600" i="1" kern="1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1600" i="1" kern="1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a:rPr lang="en-US" altLang="zh-CN" sz="1600" i="1" kern="100" dirty="0">
                        <a:latin typeface="Cambria Math" panose="02040503050406030204" pitchFamily="18" charset="0"/>
                        <a:ea typeface="华文宋体" panose="02010600040101010101" pitchFamily="2" charset="-122"/>
                        <a:cs typeface="Times New Roman" panose="02020603050405020304" pitchFamily="18" charset="0"/>
                      </a:rPr>
                      <m:t>/10</m:t>
                    </m:r>
                    <m:r>
                      <a:rPr lang="en-US" altLang="zh-CN" sz="1600" i="1" kern="1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≈17</m:t>
                    </m:r>
                    <m:r>
                      <a:rPr lang="en-US" altLang="zh-CN" sz="1600" i="1" kern="1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𝑝𝑠</m:t>
                    </m:r>
                  </m:oMath>
                </a14:m>
                <a:endParaRPr lang="zh-CN" altLang="zh-CN" sz="1600" kern="100" dirty="0">
                  <a:effectLst/>
                  <a:latin typeface="Times New Roman" panose="02020603050405020304" pitchFamily="18" charset="0"/>
                  <a:ea typeface="华文宋体" panose="0201060004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5735" y="1523035"/>
                <a:ext cx="5004312" cy="2244589"/>
              </a:xfrm>
              <a:prstGeom prst="rect">
                <a:avLst/>
              </a:prstGeom>
              <a:blipFill rotWithShape="1">
                <a:blip r:embed="rId7"/>
                <a:stretch>
                  <a:fillRect l="-1" t="-14" r="11" b="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0935" y="939463"/>
            <a:ext cx="6364170" cy="52197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0328" y="3544673"/>
            <a:ext cx="4672614" cy="445901"/>
          </a:xfrm>
          <a:prstGeom prst="rect">
            <a:avLst/>
          </a:prstGeom>
        </p:spPr>
      </p:pic>
      <p:sp>
        <p:nvSpPr>
          <p:cNvPr id="15" name="日期占位符 14">
            <a:extLst>
              <a:ext uri="{FF2B5EF4-FFF2-40B4-BE49-F238E27FC236}">
                <a16:creationId xmlns:a16="http://schemas.microsoft.com/office/drawing/2014/main" id="{BE9E8E88-D2EE-D5C8-353C-178F51240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19" name="页脚占位符 18">
            <a:extLst>
              <a:ext uri="{FF2B5EF4-FFF2-40B4-BE49-F238E27FC236}">
                <a16:creationId xmlns:a16="http://schemas.microsoft.com/office/drawing/2014/main" id="{B956E7E9-51E6-A08D-3D5C-576F0AB0C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40AE3E00-4489-EA4E-FAC1-2D53BCE85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883">
        <p:fade/>
      </p:transition>
    </mc:Choice>
    <mc:Fallback xmlns="">
      <p:transition spd="med" advTm="19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934952" y="2526645"/>
            <a:ext cx="2969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tx2"/>
                </a:solidFill>
              </a:rPr>
              <a:t>结论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934953" y="3862134"/>
            <a:ext cx="306604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研究结论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研究展望</a:t>
            </a:r>
          </a:p>
        </p:txBody>
      </p:sp>
      <p:pic>
        <p:nvPicPr>
          <p:cNvPr id="8" name="图片 7" descr="C:/Users/Southland/Desktop/同济大学 TJU todo.png同济大学 TJU todo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16255" y="82550"/>
            <a:ext cx="3547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tx2"/>
                </a:solidFill>
                <a:latin typeface="+mn-ea"/>
              </a:rPr>
              <a:t>目录</a:t>
            </a:r>
            <a:r>
              <a:rPr lang="zh-CN" altLang="en-US" sz="3200">
                <a:latin typeface="+mn-ea"/>
              </a:rPr>
              <a:t> </a:t>
            </a:r>
            <a:r>
              <a:rPr lang="en-US" altLang="zh-CN" sz="2800">
                <a:solidFill>
                  <a:schemeClr val="bg1">
                    <a:lumMod val="65000"/>
                  </a:schemeClr>
                </a:solidFill>
                <a:latin typeface="+mn-ea"/>
              </a:rPr>
              <a:t>CONTENT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403600" y="2244725"/>
            <a:ext cx="1320800" cy="2002790"/>
            <a:chOff x="5360" y="3535"/>
            <a:chExt cx="2080" cy="3154"/>
          </a:xfrm>
        </p:grpSpPr>
        <p:grpSp>
          <p:nvGrpSpPr>
            <p:cNvPr id="3" name="组合 2"/>
            <p:cNvGrpSpPr/>
            <p:nvPr/>
          </p:nvGrpSpPr>
          <p:grpSpPr>
            <a:xfrm>
              <a:off x="5360" y="3535"/>
              <a:ext cx="2080" cy="3155"/>
              <a:chOff x="886602" y="106738"/>
              <a:chExt cx="1620000" cy="2422915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886602" y="418195"/>
                <a:ext cx="720000" cy="72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4" name="组合 3"/>
              <p:cNvGrpSpPr/>
              <p:nvPr/>
            </p:nvGrpSpPr>
            <p:grpSpPr>
              <a:xfrm>
                <a:off x="1066602" y="106738"/>
                <a:ext cx="1440000" cy="2422915"/>
                <a:chOff x="1066602" y="106738"/>
                <a:chExt cx="1440000" cy="2422915"/>
              </a:xfrm>
            </p:grpSpPr>
            <p:sp>
              <p:nvSpPr>
                <p:cNvPr id="5" name="矩形 4"/>
                <p:cNvSpPr/>
                <p:nvPr/>
              </p:nvSpPr>
              <p:spPr>
                <a:xfrm>
                  <a:off x="1246602" y="778195"/>
                  <a:ext cx="1080000" cy="10800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2" name="文本框 11"/>
                <p:cNvSpPr txBox="1"/>
                <p:nvPr/>
              </p:nvSpPr>
              <p:spPr>
                <a:xfrm>
                  <a:off x="1066602" y="106738"/>
                  <a:ext cx="1440000" cy="242291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zh-CN" altLang="en-US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3" name="文本框 12"/>
            <p:cNvSpPr txBox="1"/>
            <p:nvPr/>
          </p:nvSpPr>
          <p:spPr>
            <a:xfrm>
              <a:off x="5681" y="4564"/>
              <a:ext cx="1759" cy="125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+mn-ea"/>
                  <a:sym typeface="+mn-ea"/>
                </a:rPr>
                <a:t>04</a:t>
              </a:r>
            </a:p>
          </p:txBody>
        </p:sp>
      </p:grpSp>
      <p:sp>
        <p:nvSpPr>
          <p:cNvPr id="15" name="日期占位符 14">
            <a:extLst>
              <a:ext uri="{FF2B5EF4-FFF2-40B4-BE49-F238E27FC236}">
                <a16:creationId xmlns:a16="http://schemas.microsoft.com/office/drawing/2014/main" id="{ABF9641F-D191-BB41-D84A-E6F2D3705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16" name="页脚占位符 15">
            <a:extLst>
              <a:ext uri="{FF2B5EF4-FFF2-40B4-BE49-F238E27FC236}">
                <a16:creationId xmlns:a16="http://schemas.microsoft.com/office/drawing/2014/main" id="{D7CC5B4A-04F5-65DD-97D6-49D5E739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3DCFBDDA-65D2-3A0D-FC81-B1802440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90">
        <p:fade/>
      </p:transition>
    </mc:Choice>
    <mc:Fallback xmlns="">
      <p:transition spd="med" advTm="189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/>
          <p:cNvSpPr/>
          <p:nvPr>
            <p:custDataLst>
              <p:tags r:id="rId2"/>
            </p:custDataLst>
          </p:nvPr>
        </p:nvSpPr>
        <p:spPr>
          <a:xfrm>
            <a:off x="516255" y="1104900"/>
            <a:ext cx="11160125" cy="5154295"/>
          </a:xfrm>
          <a:prstGeom prst="roundRect">
            <a:avLst>
              <a:gd name="adj" fmla="val 4162"/>
            </a:avLst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270000" y="173077"/>
            <a:ext cx="86223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2"/>
                </a:solidFill>
                <a:latin typeface="+mn-ea"/>
              </a:rPr>
              <a:t>4.1 </a:t>
            </a:r>
            <a:r>
              <a:rPr lang="zh-CN" altLang="en-US" sz="2800" b="1">
                <a:solidFill>
                  <a:schemeClr val="tx2"/>
                </a:solidFill>
                <a:latin typeface="+mn-ea"/>
              </a:rPr>
              <a:t>研究结论</a:t>
            </a:r>
          </a:p>
        </p:txBody>
      </p:sp>
      <p:sp>
        <p:nvSpPr>
          <p:cNvPr id="31" name="矩形 30" descr="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"/>
          <p:cNvSpPr/>
          <p:nvPr/>
        </p:nvSpPr>
        <p:spPr>
          <a:xfrm>
            <a:off x="2006602" y="1555014"/>
            <a:ext cx="86961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2"/>
                </a:solidFill>
                <a:latin typeface="+mn-ea"/>
              </a:rPr>
              <a:t>实现了基于低价的分立元器件设计的两极时间放大 </a:t>
            </a:r>
            <a:r>
              <a:rPr lang="en-US" altLang="zh-CN" sz="2000" b="1" dirty="0">
                <a:solidFill>
                  <a:schemeClr val="tx2"/>
                </a:solidFill>
                <a:latin typeface="+mn-ea"/>
              </a:rPr>
              <a:t>TDC </a:t>
            </a:r>
            <a:r>
              <a:rPr lang="zh-CN" altLang="en-US" sz="2000" b="1" dirty="0">
                <a:solidFill>
                  <a:schemeClr val="tx2"/>
                </a:solidFill>
                <a:latin typeface="+mn-ea"/>
              </a:rPr>
              <a:t>原型机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2006602" y="1963947"/>
            <a:ext cx="8261523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基于 </a:t>
            </a:r>
            <a:r>
              <a:rPr lang="en-US" altLang="zh-CN" dirty="0"/>
              <a:t>100MHz </a:t>
            </a:r>
            <a:r>
              <a:rPr lang="zh-CN" altLang="en-US" dirty="0"/>
              <a:t>时钟的情况下，</a:t>
            </a:r>
            <a:r>
              <a:rPr lang="zh-CN" altLang="en-US" b="1" dirty="0"/>
              <a:t>时间分辨率好于 </a:t>
            </a:r>
            <a:r>
              <a:rPr lang="en-US" altLang="zh-CN" b="1" dirty="0"/>
              <a:t>100ps</a:t>
            </a:r>
            <a:r>
              <a:rPr lang="zh-CN" altLang="en-US" dirty="0"/>
              <a:t>。</a:t>
            </a:r>
          </a:p>
        </p:txBody>
      </p:sp>
      <p:sp>
        <p:nvSpPr>
          <p:cNvPr id="46" name="矩形 45" descr="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"/>
          <p:cNvSpPr/>
          <p:nvPr/>
        </p:nvSpPr>
        <p:spPr>
          <a:xfrm>
            <a:off x="2006602" y="3058326"/>
            <a:ext cx="86961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2"/>
                </a:solidFill>
                <a:latin typeface="+mn-ea"/>
              </a:rPr>
              <a:t>相比单级放大，显著减小了死时间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2006602" y="3467259"/>
            <a:ext cx="8199491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对于 </a:t>
            </a:r>
            <a:r>
              <a:rPr lang="en-US" altLang="zh-CN" dirty="0"/>
              <a:t>10ns </a:t>
            </a:r>
            <a:r>
              <a:rPr lang="zh-CN" altLang="en-US" dirty="0"/>
              <a:t>输入信号，在额外添加半个时钟周期（</a:t>
            </a:r>
            <a:r>
              <a:rPr lang="en-US" altLang="zh-CN" dirty="0"/>
              <a:t>5ns</a:t>
            </a:r>
            <a:r>
              <a:rPr lang="zh-CN" altLang="en-US" dirty="0"/>
              <a:t>）的情况下，</a:t>
            </a:r>
            <a:r>
              <a:rPr lang="en-US" altLang="zh-CN" dirty="0"/>
              <a:t>TDC </a:t>
            </a:r>
            <a:r>
              <a:rPr lang="zh-CN" altLang="en-US" dirty="0"/>
              <a:t>需要小于 </a:t>
            </a:r>
            <a:r>
              <a:rPr lang="en-US" altLang="zh-CN" dirty="0"/>
              <a:t>300ns </a:t>
            </a:r>
            <a:r>
              <a:rPr lang="zh-CN" altLang="en-US" dirty="0"/>
              <a:t>的转换时间，</a:t>
            </a:r>
            <a:r>
              <a:rPr lang="zh-CN" altLang="en-US" b="1" dirty="0"/>
              <a:t>比起直接采用放大 </a:t>
            </a:r>
            <a:r>
              <a:rPr lang="en-US" altLang="zh-CN" b="1" dirty="0"/>
              <a:t>100 </a:t>
            </a:r>
            <a:r>
              <a:rPr lang="zh-CN" altLang="en-US" b="1" dirty="0"/>
              <a:t>倍的方案死时间缩小了</a:t>
            </a:r>
            <a:r>
              <a:rPr lang="en-US" altLang="zh-CN" b="1" dirty="0"/>
              <a:t>5 </a:t>
            </a:r>
            <a:r>
              <a:rPr lang="zh-CN" altLang="en-US" b="1" dirty="0"/>
              <a:t>倍</a:t>
            </a:r>
            <a:r>
              <a:rPr lang="zh-CN" altLang="en-US" dirty="0"/>
              <a:t>。</a:t>
            </a:r>
          </a:p>
        </p:txBody>
      </p:sp>
      <p:pic>
        <p:nvPicPr>
          <p:cNvPr id="3" name="图片 2" descr="C:/Users/Southland/Desktop/同济大学 TJU todo.png同济大学 TJU todo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18" name="矩形 17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013460" y="1310005"/>
            <a:ext cx="9931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gradFill>
                  <a:gsLst>
                    <a:gs pos="100000">
                      <a:schemeClr val="bg1"/>
                    </a:gs>
                    <a:gs pos="0">
                      <a:schemeClr val="accent1"/>
                    </a:gs>
                  </a:gsLst>
                  <a:lin ang="5400000" scaled="1"/>
                </a:gradFill>
                <a:latin typeface="华文彩云" panose="02010800040101010101" pitchFamily="2" charset="-122"/>
                <a:ea typeface="华文彩云" panose="02010800040101010101" pitchFamily="2" charset="-122"/>
              </a:rPr>
              <a:t>1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018540" y="2847177"/>
            <a:ext cx="9931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gradFill>
                  <a:gsLst>
                    <a:gs pos="100000">
                      <a:schemeClr val="bg1"/>
                    </a:gs>
                    <a:gs pos="0">
                      <a:schemeClr val="accent1"/>
                    </a:gs>
                  </a:gsLst>
                  <a:lin ang="5400000" scaled="1"/>
                </a:gradFill>
                <a:latin typeface="华文彩云" panose="02010800040101010101" pitchFamily="2" charset="-122"/>
                <a:ea typeface="华文彩云" panose="02010800040101010101" pitchFamily="2" charset="-122"/>
              </a:rPr>
              <a:t>2</a:t>
            </a:r>
          </a:p>
        </p:txBody>
      </p:sp>
      <p:sp>
        <p:nvSpPr>
          <p:cNvPr id="11" name="日期占位符 10">
            <a:extLst>
              <a:ext uri="{FF2B5EF4-FFF2-40B4-BE49-F238E27FC236}">
                <a16:creationId xmlns:a16="http://schemas.microsoft.com/office/drawing/2014/main" id="{B794B1BD-A4F5-4498-AF18-7EC670464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12" name="页脚占位符 11">
            <a:extLst>
              <a:ext uri="{FF2B5EF4-FFF2-40B4-BE49-F238E27FC236}">
                <a16:creationId xmlns:a16="http://schemas.microsoft.com/office/drawing/2014/main" id="{45EE88FD-49BB-C4F8-E292-AB35DCB9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3F58513D-9F2F-BA89-F37A-EDC4378C6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50521AB7-2B71-50CF-8182-2B00584C832F}"/>
              </a:ext>
            </a:extLst>
          </p:cNvPr>
          <p:cNvSpPr txBox="1"/>
          <p:nvPr/>
        </p:nvSpPr>
        <p:spPr>
          <a:xfrm>
            <a:off x="2818898" y="4560153"/>
            <a:ext cx="663693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2"/>
                </a:solidFill>
                <a:latin typeface="+mn-ea"/>
              </a:rPr>
              <a:t>工作已发表于</a:t>
            </a:r>
            <a:r>
              <a:rPr lang="en-US" altLang="zh-CN" sz="2000" b="1" dirty="0">
                <a:solidFill>
                  <a:schemeClr val="tx2"/>
                </a:solidFill>
                <a:latin typeface="+mn-ea"/>
              </a:rPr>
              <a:t>JINST</a:t>
            </a:r>
            <a:r>
              <a:rPr lang="zh-CN" altLang="en-US" sz="2000" b="1" dirty="0">
                <a:solidFill>
                  <a:schemeClr val="tx2"/>
                </a:solidFill>
                <a:latin typeface="+mn-ea"/>
              </a:rPr>
              <a:t>。</a:t>
            </a:r>
            <a:endParaRPr lang="en-US" altLang="zh-CN" sz="2000" b="1" dirty="0">
              <a:solidFill>
                <a:schemeClr val="tx2"/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b="1" dirty="0">
              <a:solidFill>
                <a:schemeClr val="tx2"/>
              </a:solidFill>
              <a:latin typeface="+mn-ea"/>
            </a:endParaRPr>
          </a:p>
          <a:p>
            <a:pPr lvl="0"/>
            <a:r>
              <a:rPr lang="en-US" altLang="zh-CN" sz="1600" b="1" dirty="0">
                <a:solidFill>
                  <a:srgbClr val="7C2E9A"/>
                </a:solidFill>
              </a:rPr>
              <a:t>Y. Chu and Z. Zhang, A two-stage time-stretching TDC with discrete components, J. Inst. 20, T06005 (2025).</a:t>
            </a:r>
            <a:endParaRPr lang="zh-CN" altLang="en-US" sz="16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000" b="1" dirty="0">
              <a:solidFill>
                <a:schemeClr val="tx2"/>
              </a:solidFill>
              <a:latin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784">
        <p:fade/>
      </p:transition>
    </mc:Choice>
    <mc:Fallback xmlns="">
      <p:transition spd="med" advTm="34784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0000" y="173077"/>
            <a:ext cx="86223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2"/>
                </a:solidFill>
                <a:latin typeface="+mn-ea"/>
              </a:rPr>
              <a:t>4.2 </a:t>
            </a:r>
            <a:r>
              <a:rPr lang="zh-CN" altLang="en-US" sz="2800" b="1" dirty="0">
                <a:solidFill>
                  <a:schemeClr val="tx2"/>
                </a:solidFill>
                <a:latin typeface="+mn-ea"/>
              </a:rPr>
              <a:t>研究展望</a:t>
            </a:r>
          </a:p>
        </p:txBody>
      </p:sp>
      <p:pic>
        <p:nvPicPr>
          <p:cNvPr id="17" name="图片 16" descr="C:/Users/Southland/Desktop/同济大学 TJU todo.png同济大学 TJU todo"/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4" name="矩形 3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6" name="矩形: 圆角 9"/>
          <p:cNvSpPr/>
          <p:nvPr>
            <p:custDataLst>
              <p:tags r:id="rId1"/>
            </p:custDataLst>
          </p:nvPr>
        </p:nvSpPr>
        <p:spPr>
          <a:xfrm>
            <a:off x="923925" y="2597785"/>
            <a:ext cx="4771390" cy="2767330"/>
          </a:xfrm>
          <a:prstGeom prst="roundRect">
            <a:avLst>
              <a:gd name="adj" fmla="val 438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2782659" y="2365796"/>
            <a:ext cx="1053415" cy="76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24560" y="1750060"/>
            <a:ext cx="4770755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zh-CN" altLang="en-US" sz="2400" b="1" spc="100" dirty="0">
                <a:solidFill>
                  <a:schemeClr val="accent1"/>
                </a:solidFill>
              </a:rPr>
              <a:t>作为参数优化测试平台</a:t>
            </a:r>
          </a:p>
        </p:txBody>
      </p: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1325053" y="2821728"/>
            <a:ext cx="4015063" cy="2548307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为采用现代化 </a:t>
            </a:r>
            <a:r>
              <a:rPr lang="en-US" altLang="zh-CN" dirty="0"/>
              <a:t>CMOS </a:t>
            </a:r>
            <a:r>
              <a:rPr lang="zh-CN" altLang="en-US" dirty="0"/>
              <a:t>工艺的将来对撞机上的四维像素探测器设计提供参考。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（需要 </a:t>
            </a:r>
            <a:r>
              <a:rPr lang="en-US" altLang="zh-CN" dirty="0" err="1"/>
              <a:t>uW</a:t>
            </a:r>
            <a:r>
              <a:rPr lang="en-US" altLang="zh-CN" dirty="0"/>
              <a:t> </a:t>
            </a:r>
            <a:r>
              <a:rPr lang="zh-CN" altLang="en-US" dirty="0"/>
              <a:t>级功耗、小于 </a:t>
            </a:r>
            <a:r>
              <a:rPr lang="en-US" altLang="zh-CN" dirty="0"/>
              <a:t>35ps </a:t>
            </a:r>
            <a:r>
              <a:rPr lang="zh-CN" altLang="en-US" dirty="0"/>
              <a:t>时间分辨率、承受超过</a:t>
            </a:r>
            <a:r>
              <a:rPr lang="en-US" altLang="zh-CN" dirty="0"/>
              <a:t>100kHZ </a:t>
            </a:r>
            <a:r>
              <a:rPr lang="zh-CN" altLang="en-US" dirty="0"/>
              <a:t>事件率）</a:t>
            </a:r>
          </a:p>
        </p:txBody>
      </p:sp>
      <p:sp>
        <p:nvSpPr>
          <p:cNvPr id="23" name="矩形 22"/>
          <p:cNvSpPr/>
          <p:nvPr>
            <p:custDataLst>
              <p:tags r:id="rId5"/>
            </p:custDataLst>
          </p:nvPr>
        </p:nvSpPr>
        <p:spPr>
          <a:xfrm>
            <a:off x="8325077" y="2376420"/>
            <a:ext cx="994387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4" name="文本框 23"/>
          <p:cNvSpPr txBox="1"/>
          <p:nvPr>
            <p:custDataLst>
              <p:tags r:id="rId6"/>
            </p:custDataLst>
          </p:nvPr>
        </p:nvSpPr>
        <p:spPr>
          <a:xfrm>
            <a:off x="6506845" y="1750060"/>
            <a:ext cx="4631055" cy="4603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zh-CN" altLang="en-US" sz="2400" b="1" spc="100" dirty="0">
                <a:solidFill>
                  <a:schemeClr val="accent1"/>
                </a:solidFill>
              </a:rPr>
              <a:t>进行低成本时间测量</a:t>
            </a:r>
          </a:p>
        </p:txBody>
      </p:sp>
      <p:cxnSp>
        <p:nvCxnSpPr>
          <p:cNvPr id="25" name="直接连接符 24"/>
          <p:cNvCxnSpPr/>
          <p:nvPr>
            <p:custDataLst>
              <p:tags r:id="rId7"/>
            </p:custDataLst>
          </p:nvPr>
        </p:nvCxnSpPr>
        <p:spPr>
          <a:xfrm>
            <a:off x="6090920" y="2722668"/>
            <a:ext cx="20320" cy="251079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: 圆角 10"/>
          <p:cNvSpPr/>
          <p:nvPr>
            <p:custDataLst>
              <p:tags r:id="rId8"/>
            </p:custDataLst>
          </p:nvPr>
        </p:nvSpPr>
        <p:spPr>
          <a:xfrm>
            <a:off x="6506210" y="2612390"/>
            <a:ext cx="4631690" cy="27686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>
            <p:custDataLst>
              <p:tags r:id="rId9"/>
            </p:custDataLst>
          </p:nvPr>
        </p:nvSpPr>
        <p:spPr>
          <a:xfrm>
            <a:off x="6984382" y="2828124"/>
            <a:ext cx="3790094" cy="2405522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dirty="0"/>
              <a:t>作为低成本时间测量系统，提供好于</a:t>
            </a:r>
            <a:r>
              <a:rPr lang="en-US" altLang="zh-CN" dirty="0"/>
              <a:t>100ps </a:t>
            </a:r>
            <a:r>
              <a:rPr lang="zh-CN" altLang="en-US" dirty="0"/>
              <a:t>的时间分辨率。</a:t>
            </a:r>
            <a:endParaRPr lang="en-US" altLang="zh-CN" dirty="0"/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en-US" altLang="zh-CN" dirty="0"/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dirty="0"/>
              <a:t>可以在例如中微子探测器中的精确时间测量电路中应用。</a:t>
            </a:r>
          </a:p>
        </p:txBody>
      </p:sp>
      <p:sp>
        <p:nvSpPr>
          <p:cNvPr id="12" name="日期占位符 11">
            <a:extLst>
              <a:ext uri="{FF2B5EF4-FFF2-40B4-BE49-F238E27FC236}">
                <a16:creationId xmlns:a16="http://schemas.microsoft.com/office/drawing/2014/main" id="{402EFDC7-E2BB-8225-B3AC-563081A5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13" name="页脚占位符 12">
            <a:extLst>
              <a:ext uri="{FF2B5EF4-FFF2-40B4-BE49-F238E27FC236}">
                <a16:creationId xmlns:a16="http://schemas.microsoft.com/office/drawing/2014/main" id="{1025E23C-CDE6-FDFA-E7AE-9805F01E8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DE4892A9-7CF3-FB36-ABA2-0C9BF744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925">
        <p:fade/>
      </p:transition>
    </mc:Choice>
    <mc:Fallback xmlns="">
      <p:transition spd="med" advTm="22925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2E9D6-E53B-C0F8-05A5-EB24843DE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2E4847-FB4B-C9A3-D050-02BF9E71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5</a:t>
            </a:r>
            <a:r>
              <a:rPr lang="zh-CN" altLang="en-US" dirty="0"/>
              <a:t>‘’</a:t>
            </a:r>
            <a:r>
              <a:rPr lang="en-US" altLang="zh-CN" dirty="0"/>
              <a:t>++</a:t>
            </a:r>
            <a:r>
              <a:rPr lang="zh-CN" altLang="en-US" dirty="0"/>
              <a:t>‘’</a:t>
            </a:r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F7FC7D3-9B68-7DC4-0815-0B5F998018E3}"/>
              </a:ext>
            </a:extLst>
          </p:cNvPr>
          <p:cNvSpPr/>
          <p:nvPr/>
        </p:nvSpPr>
        <p:spPr>
          <a:xfrm>
            <a:off x="0" y="1442720"/>
            <a:ext cx="12192000" cy="27250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zh-CN" altLang="zh-CN" sz="4000" dirty="0">
              <a:solidFill>
                <a:schemeClr val="bg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8A34E88-60C7-6B9E-3786-79BBFABA4C36}"/>
              </a:ext>
            </a:extLst>
          </p:cNvPr>
          <p:cNvSpPr txBox="1"/>
          <p:nvPr/>
        </p:nvSpPr>
        <p:spPr>
          <a:xfrm>
            <a:off x="532183" y="2120765"/>
            <a:ext cx="11127634" cy="168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谢谢大家！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7CB2577F-1FAD-4027-E207-99B58E4779D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1516631"/>
              </p:ext>
            </p:extLst>
          </p:nvPr>
        </p:nvGraphicFramePr>
        <p:xfrm>
          <a:off x="4288098" y="4686099"/>
          <a:ext cx="3615804" cy="14876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15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249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褚衍博，张志财</a:t>
                      </a:r>
                      <a:endParaRPr lang="en-US" altLang="zh-CN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lnSpc>
                          <a:spcPct val="125000"/>
                        </a:lnSpc>
                      </a:pPr>
                      <a:endParaRPr lang="zh-CN" altLang="en-US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58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清华大学工程物理系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图片 11" descr="C:/Users/Southland/Desktop/同济大学 TJU todo.png同济大学 TJU todo">
            <a:extLst>
              <a:ext uri="{FF2B5EF4-FFF2-40B4-BE49-F238E27FC236}">
                <a16:creationId xmlns:a16="http://schemas.microsoft.com/office/drawing/2014/main" id="{4056770E-F829-8528-4DB4-A300E697D71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100965" y="307975"/>
            <a:ext cx="2397760" cy="628650"/>
          </a:xfrm>
          <a:prstGeom prst="rect">
            <a:avLst/>
          </a:prstGeom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7A9515-660F-B324-4B26-F3A4336E7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  <a:endParaRPr lang="zh-CN" altLang="en-US" dirty="0"/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0E67E0A3-0BA8-5E4B-AA90-879796ED3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第四届全国辐射探测微电子学术年会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2351B035-D589-0A48-430D-FDC468D3E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5570-5C36-4F12-A1EB-4155A99A1666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673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633">
        <p:fade/>
      </p:transition>
    </mc:Choice>
    <mc:Fallback xmlns="">
      <p:transition spd="med" advTm="15633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270000" y="173077"/>
            <a:ext cx="86223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latin typeface="+mn-ea"/>
                <a:sym typeface="+mn-ea"/>
              </a:rPr>
              <a:t>摘要</a:t>
            </a:r>
            <a:endParaRPr lang="zh-CN" altLang="en-US" sz="2800" b="1">
              <a:solidFill>
                <a:schemeClr val="tx2"/>
              </a:solidFill>
              <a:latin typeface="+mn-ea"/>
            </a:endParaRPr>
          </a:p>
        </p:txBody>
      </p:sp>
      <p:grpSp>
        <p:nvGrpSpPr>
          <p:cNvPr id="54" name="组合 53"/>
          <p:cNvGrpSpPr/>
          <p:nvPr>
            <p:custDataLst>
              <p:tags r:id="rId1"/>
            </p:custDataLst>
          </p:nvPr>
        </p:nvGrpSpPr>
        <p:grpSpPr>
          <a:xfrm>
            <a:off x="956310" y="1271905"/>
            <a:ext cx="3173095" cy="3694430"/>
            <a:chOff x="1506" y="2003"/>
            <a:chExt cx="4997" cy="5818"/>
          </a:xfrm>
        </p:grpSpPr>
        <p:sp>
          <p:nvSpPr>
            <p:cNvPr id="49" name="矩形: 圆角 2"/>
            <p:cNvSpPr/>
            <p:nvPr>
              <p:custDataLst>
                <p:tags r:id="rId16"/>
              </p:custDataLst>
            </p:nvPr>
          </p:nvSpPr>
          <p:spPr>
            <a:xfrm>
              <a:off x="1506" y="2605"/>
              <a:ext cx="4997" cy="4896"/>
            </a:xfrm>
            <a:prstGeom prst="roundRect">
              <a:avLst>
                <a:gd name="adj" fmla="val 4162"/>
              </a:avLst>
            </a:prstGeom>
            <a:solidFill>
              <a:schemeClr val="bg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>
              <p:custDataLst>
                <p:tags r:id="rId17"/>
              </p:custDataLst>
            </p:nvPr>
          </p:nvSpPr>
          <p:spPr>
            <a:xfrm>
              <a:off x="1506" y="3530"/>
              <a:ext cx="4996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accent1"/>
                  </a:solidFill>
                  <a:latin typeface="+mn-ea"/>
                </a:rPr>
                <a:t>目标</a:t>
              </a:r>
            </a:p>
          </p:txBody>
        </p:sp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1506" y="4406"/>
              <a:ext cx="4996" cy="34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zh-CN" altLang="en-US" sz="1800">
                  <a:effectLst/>
                  <a:latin typeface="+mn-ea"/>
                  <a:cs typeface="宋体" panose="02010600030101010101" pitchFamily="2" charset="-122"/>
                </a:rPr>
                <a:t>为</a:t>
              </a:r>
              <a:r>
                <a:rPr lang="en-US" altLang="zh-CN" sz="1800">
                  <a:effectLst/>
                  <a:latin typeface="+mn-ea"/>
                  <a:cs typeface="宋体" panose="02010600030101010101" pitchFamily="2" charset="-122"/>
                </a:rPr>
                <a:t>LHCb</a:t>
              </a:r>
              <a:r>
                <a:rPr lang="zh-CN" altLang="en-US" sz="1800">
                  <a:effectLst/>
                  <a:latin typeface="+mn-ea"/>
                  <a:cs typeface="宋体" panose="02010600030101010101" pitchFamily="2" charset="-122"/>
                </a:rPr>
                <a:t>解决顶点探测器的时间分辨挑战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zh-CN" altLang="en-US">
                  <a:effectLst/>
                  <a:latin typeface="+mn-ea"/>
                  <a:cs typeface="宋体" panose="02010600030101010101" pitchFamily="2" charset="-122"/>
                  <a:sym typeface="+mn-ea"/>
                </a:rPr>
                <a:t>解决现有时间放大</a:t>
              </a:r>
              <a:r>
                <a:rPr lang="en-US" altLang="zh-CN">
                  <a:effectLst/>
                  <a:latin typeface="+mn-ea"/>
                  <a:cs typeface="宋体" panose="02010600030101010101" pitchFamily="2" charset="-122"/>
                  <a:sym typeface="+mn-ea"/>
                </a:rPr>
                <a:t>TDC</a:t>
              </a:r>
              <a:r>
                <a:rPr lang="zh-CN" altLang="en-US">
                  <a:effectLst/>
                  <a:latin typeface="+mn-ea"/>
                  <a:cs typeface="宋体" panose="02010600030101010101" pitchFamily="2" charset="-122"/>
                  <a:sym typeface="+mn-ea"/>
                </a:rPr>
                <a:t>死时间过长的问题</a:t>
              </a:r>
              <a:endParaRPr lang="zh-CN" altLang="en-US" sz="1800">
                <a:effectLst/>
                <a:latin typeface="+mn-ea"/>
                <a:cs typeface="宋体" panose="02010600030101010101" pitchFamily="2" charset="-122"/>
              </a:endParaRP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endParaRPr lang="zh-CN" altLang="en-US"/>
            </a:p>
          </p:txBody>
        </p:sp>
        <p:grpSp>
          <p:nvGrpSpPr>
            <p:cNvPr id="36" name="组合 35"/>
            <p:cNvGrpSpPr/>
            <p:nvPr>
              <p:custDataLst>
                <p:tags r:id="rId19"/>
              </p:custDataLst>
            </p:nvPr>
          </p:nvGrpSpPr>
          <p:grpSpPr>
            <a:xfrm>
              <a:off x="3404" y="2003"/>
              <a:ext cx="1200" cy="1200"/>
              <a:chOff x="5786438" y="2133600"/>
              <a:chExt cx="762000" cy="762000"/>
            </a:xfrm>
          </p:grpSpPr>
          <p:sp>
            <p:nvSpPr>
              <p:cNvPr id="37" name="Oval 11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5786438" y="2133600"/>
                <a:ext cx="762000" cy="762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9"/>
              <p:cNvSpPr>
                <a:spLocks noEditPoint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5942013" y="2333625"/>
                <a:ext cx="447675" cy="361950"/>
              </a:xfrm>
              <a:custGeom>
                <a:avLst/>
                <a:gdLst>
                  <a:gd name="T0" fmla="*/ 56 w 141"/>
                  <a:gd name="T1" fmla="*/ 60 h 114"/>
                  <a:gd name="T2" fmla="*/ 18 w 141"/>
                  <a:gd name="T3" fmla="*/ 104 h 114"/>
                  <a:gd name="T4" fmla="*/ 11 w 141"/>
                  <a:gd name="T5" fmla="*/ 107 h 114"/>
                  <a:gd name="T6" fmla="*/ 4 w 141"/>
                  <a:gd name="T7" fmla="*/ 105 h 114"/>
                  <a:gd name="T8" fmla="*/ 3 w 141"/>
                  <a:gd name="T9" fmla="*/ 91 h 114"/>
                  <a:gd name="T10" fmla="*/ 49 w 141"/>
                  <a:gd name="T11" fmla="*/ 38 h 114"/>
                  <a:gd name="T12" fmla="*/ 57 w 141"/>
                  <a:gd name="T13" fmla="*/ 35 h 114"/>
                  <a:gd name="T14" fmla="*/ 64 w 141"/>
                  <a:gd name="T15" fmla="*/ 39 h 114"/>
                  <a:gd name="T16" fmla="*/ 78 w 141"/>
                  <a:gd name="T17" fmla="*/ 54 h 114"/>
                  <a:gd name="T18" fmla="*/ 102 w 141"/>
                  <a:gd name="T19" fmla="*/ 25 h 114"/>
                  <a:gd name="T20" fmla="*/ 79 w 141"/>
                  <a:gd name="T21" fmla="*/ 5 h 114"/>
                  <a:gd name="T22" fmla="*/ 136 w 141"/>
                  <a:gd name="T23" fmla="*/ 0 h 114"/>
                  <a:gd name="T24" fmla="*/ 141 w 141"/>
                  <a:gd name="T25" fmla="*/ 58 h 114"/>
                  <a:gd name="T26" fmla="*/ 117 w 141"/>
                  <a:gd name="T27" fmla="*/ 38 h 114"/>
                  <a:gd name="T28" fmla="*/ 85 w 141"/>
                  <a:gd name="T29" fmla="*/ 76 h 114"/>
                  <a:gd name="T30" fmla="*/ 78 w 141"/>
                  <a:gd name="T31" fmla="*/ 80 h 114"/>
                  <a:gd name="T32" fmla="*/ 70 w 141"/>
                  <a:gd name="T33" fmla="*/ 76 h 114"/>
                  <a:gd name="T34" fmla="*/ 56 w 141"/>
                  <a:gd name="T35" fmla="*/ 60 h 114"/>
                  <a:gd name="T36" fmla="*/ 26 w 141"/>
                  <a:gd name="T37" fmla="*/ 114 h 114"/>
                  <a:gd name="T38" fmla="*/ 57 w 141"/>
                  <a:gd name="T39" fmla="*/ 114 h 114"/>
                  <a:gd name="T40" fmla="*/ 57 w 141"/>
                  <a:gd name="T41" fmla="*/ 77 h 114"/>
                  <a:gd name="T42" fmla="*/ 26 w 141"/>
                  <a:gd name="T43" fmla="*/ 112 h 114"/>
                  <a:gd name="T44" fmla="*/ 26 w 141"/>
                  <a:gd name="T45" fmla="*/ 114 h 114"/>
                  <a:gd name="T46" fmla="*/ 89 w 141"/>
                  <a:gd name="T47" fmla="*/ 89 h 114"/>
                  <a:gd name="T48" fmla="*/ 80 w 141"/>
                  <a:gd name="T49" fmla="*/ 94 h 114"/>
                  <a:gd name="T50" fmla="*/ 65 w 141"/>
                  <a:gd name="T51" fmla="*/ 87 h 114"/>
                  <a:gd name="T52" fmla="*/ 65 w 141"/>
                  <a:gd name="T53" fmla="*/ 114 h 114"/>
                  <a:gd name="T54" fmla="*/ 101 w 141"/>
                  <a:gd name="T55" fmla="*/ 114 h 114"/>
                  <a:gd name="T56" fmla="*/ 102 w 141"/>
                  <a:gd name="T57" fmla="*/ 74 h 114"/>
                  <a:gd name="T58" fmla="*/ 89 w 141"/>
                  <a:gd name="T59" fmla="*/ 89 h 114"/>
                  <a:gd name="T60" fmla="*/ 117 w 141"/>
                  <a:gd name="T61" fmla="*/ 55 h 114"/>
                  <a:gd name="T62" fmla="*/ 110 w 141"/>
                  <a:gd name="T63" fmla="*/ 65 h 114"/>
                  <a:gd name="T64" fmla="*/ 110 w 141"/>
                  <a:gd name="T65" fmla="*/ 114 h 114"/>
                  <a:gd name="T66" fmla="*/ 140 w 141"/>
                  <a:gd name="T67" fmla="*/ 114 h 114"/>
                  <a:gd name="T68" fmla="*/ 140 w 141"/>
                  <a:gd name="T69" fmla="*/ 73 h 114"/>
                  <a:gd name="T70" fmla="*/ 117 w 141"/>
                  <a:gd name="T71" fmla="*/ 5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1" h="114">
                    <a:moveTo>
                      <a:pt x="56" y="60"/>
                    </a:moveTo>
                    <a:cubicBezTo>
                      <a:pt x="18" y="104"/>
                      <a:pt x="18" y="104"/>
                      <a:pt x="18" y="104"/>
                    </a:cubicBezTo>
                    <a:cubicBezTo>
                      <a:pt x="16" y="106"/>
                      <a:pt x="13" y="107"/>
                      <a:pt x="11" y="107"/>
                    </a:cubicBezTo>
                    <a:cubicBezTo>
                      <a:pt x="8" y="107"/>
                      <a:pt x="6" y="106"/>
                      <a:pt x="4" y="105"/>
                    </a:cubicBezTo>
                    <a:cubicBezTo>
                      <a:pt x="0" y="101"/>
                      <a:pt x="0" y="95"/>
                      <a:pt x="3" y="91"/>
                    </a:cubicBezTo>
                    <a:cubicBezTo>
                      <a:pt x="49" y="38"/>
                      <a:pt x="49" y="38"/>
                      <a:pt x="49" y="38"/>
                    </a:cubicBezTo>
                    <a:cubicBezTo>
                      <a:pt x="51" y="36"/>
                      <a:pt x="54" y="35"/>
                      <a:pt x="57" y="35"/>
                    </a:cubicBezTo>
                    <a:cubicBezTo>
                      <a:pt x="60" y="35"/>
                      <a:pt x="62" y="36"/>
                      <a:pt x="64" y="39"/>
                    </a:cubicBezTo>
                    <a:cubicBezTo>
                      <a:pt x="78" y="54"/>
                      <a:pt x="78" y="54"/>
                      <a:pt x="78" y="54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41" y="58"/>
                      <a:pt x="141" y="58"/>
                      <a:pt x="141" y="58"/>
                    </a:cubicBezTo>
                    <a:cubicBezTo>
                      <a:pt x="117" y="38"/>
                      <a:pt x="117" y="38"/>
                      <a:pt x="117" y="38"/>
                    </a:cubicBezTo>
                    <a:cubicBezTo>
                      <a:pt x="85" y="76"/>
                      <a:pt x="85" y="76"/>
                      <a:pt x="85" y="76"/>
                    </a:cubicBezTo>
                    <a:cubicBezTo>
                      <a:pt x="83" y="78"/>
                      <a:pt x="81" y="80"/>
                      <a:pt x="78" y="80"/>
                    </a:cubicBezTo>
                    <a:cubicBezTo>
                      <a:pt x="75" y="80"/>
                      <a:pt x="72" y="78"/>
                      <a:pt x="70" y="76"/>
                    </a:cubicBezTo>
                    <a:lnTo>
                      <a:pt x="56" y="60"/>
                    </a:lnTo>
                    <a:close/>
                    <a:moveTo>
                      <a:pt x="26" y="114"/>
                    </a:moveTo>
                    <a:cubicBezTo>
                      <a:pt x="57" y="114"/>
                      <a:pt x="57" y="114"/>
                      <a:pt x="57" y="114"/>
                    </a:cubicBezTo>
                    <a:cubicBezTo>
                      <a:pt x="57" y="77"/>
                      <a:pt x="57" y="77"/>
                      <a:pt x="57" y="77"/>
                    </a:cubicBezTo>
                    <a:cubicBezTo>
                      <a:pt x="26" y="112"/>
                      <a:pt x="26" y="112"/>
                      <a:pt x="26" y="112"/>
                    </a:cubicBezTo>
                    <a:lnTo>
                      <a:pt x="26" y="114"/>
                    </a:lnTo>
                    <a:close/>
                    <a:moveTo>
                      <a:pt x="89" y="89"/>
                    </a:moveTo>
                    <a:cubicBezTo>
                      <a:pt x="83" y="94"/>
                      <a:pt x="80" y="94"/>
                      <a:pt x="80" y="94"/>
                    </a:cubicBezTo>
                    <a:cubicBezTo>
                      <a:pt x="76" y="94"/>
                      <a:pt x="69" y="90"/>
                      <a:pt x="65" y="87"/>
                    </a:cubicBezTo>
                    <a:cubicBezTo>
                      <a:pt x="65" y="114"/>
                      <a:pt x="65" y="114"/>
                      <a:pt x="65" y="114"/>
                    </a:cubicBezTo>
                    <a:cubicBezTo>
                      <a:pt x="101" y="114"/>
                      <a:pt x="101" y="114"/>
                      <a:pt x="101" y="114"/>
                    </a:cubicBezTo>
                    <a:cubicBezTo>
                      <a:pt x="102" y="74"/>
                      <a:pt x="102" y="74"/>
                      <a:pt x="102" y="74"/>
                    </a:cubicBezTo>
                    <a:cubicBezTo>
                      <a:pt x="97" y="80"/>
                      <a:pt x="93" y="85"/>
                      <a:pt x="89" y="89"/>
                    </a:cubicBezTo>
                    <a:close/>
                    <a:moveTo>
                      <a:pt x="117" y="55"/>
                    </a:moveTo>
                    <a:cubicBezTo>
                      <a:pt x="110" y="65"/>
                      <a:pt x="110" y="65"/>
                      <a:pt x="110" y="65"/>
                    </a:cubicBezTo>
                    <a:cubicBezTo>
                      <a:pt x="110" y="114"/>
                      <a:pt x="110" y="114"/>
                      <a:pt x="110" y="114"/>
                    </a:cubicBezTo>
                    <a:cubicBezTo>
                      <a:pt x="140" y="114"/>
                      <a:pt x="140" y="114"/>
                      <a:pt x="140" y="114"/>
                    </a:cubicBezTo>
                    <a:cubicBezTo>
                      <a:pt x="140" y="73"/>
                      <a:pt x="140" y="73"/>
                      <a:pt x="140" y="73"/>
                    </a:cubicBezTo>
                    <a:cubicBezTo>
                      <a:pt x="134" y="68"/>
                      <a:pt x="117" y="55"/>
                      <a:pt x="117" y="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3" name="组合 52"/>
          <p:cNvGrpSpPr/>
          <p:nvPr>
            <p:custDataLst>
              <p:tags r:id="rId2"/>
            </p:custDataLst>
          </p:nvPr>
        </p:nvGrpSpPr>
        <p:grpSpPr>
          <a:xfrm>
            <a:off x="4539615" y="1271905"/>
            <a:ext cx="3190240" cy="3491230"/>
            <a:chOff x="7149" y="2003"/>
            <a:chExt cx="5024" cy="5498"/>
          </a:xfrm>
        </p:grpSpPr>
        <p:sp>
          <p:nvSpPr>
            <p:cNvPr id="50" name="矩形: 圆角 2"/>
            <p:cNvSpPr/>
            <p:nvPr>
              <p:custDataLst>
                <p:tags r:id="rId10"/>
              </p:custDataLst>
            </p:nvPr>
          </p:nvSpPr>
          <p:spPr>
            <a:xfrm>
              <a:off x="7149" y="2605"/>
              <a:ext cx="4997" cy="4896"/>
            </a:xfrm>
            <a:prstGeom prst="roundRect">
              <a:avLst>
                <a:gd name="adj" fmla="val 4162"/>
              </a:avLst>
            </a:prstGeom>
            <a:solidFill>
              <a:schemeClr val="bg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>
              <p:custDataLst>
                <p:tags r:id="rId11"/>
              </p:custDataLst>
            </p:nvPr>
          </p:nvSpPr>
          <p:spPr>
            <a:xfrm>
              <a:off x="7177" y="3530"/>
              <a:ext cx="4996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accent1"/>
                  </a:solidFill>
                  <a:latin typeface="+mn-ea"/>
                </a:rPr>
                <a:t>创新点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2"/>
              </p:custDataLst>
            </p:nvPr>
          </p:nvSpPr>
          <p:spPr>
            <a:xfrm>
              <a:off x="7177" y="4406"/>
              <a:ext cx="4996" cy="13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0">
                <a:lnSpc>
                  <a:spcPct val="150000"/>
                </a:lnSpc>
                <a:buFont typeface="+mj-lt"/>
                <a:buNone/>
              </a:pPr>
              <a:r>
                <a:rPr lang="zh-CN" altLang="en-US" dirty="0">
                  <a:effectLst/>
                  <a:latin typeface="+mn-ea"/>
                  <a:cs typeface="宋体" panose="02010600030101010101" pitchFamily="2" charset="-122"/>
                  <a:sym typeface="+mn-ea"/>
                </a:rPr>
                <a:t>提出并实现两级时间放大</a:t>
              </a:r>
              <a:r>
                <a:rPr lang="en-US" altLang="zh-CN" dirty="0">
                  <a:effectLst/>
                  <a:latin typeface="+mn-ea"/>
                  <a:cs typeface="宋体" panose="02010600030101010101" pitchFamily="2" charset="-122"/>
                  <a:sym typeface="+mn-ea"/>
                </a:rPr>
                <a:t>TDC</a:t>
              </a:r>
              <a:r>
                <a:rPr lang="zh-CN" altLang="en-US" dirty="0">
                  <a:effectLst/>
                  <a:latin typeface="+mn-ea"/>
                  <a:cs typeface="宋体" panose="02010600030101010101" pitchFamily="2" charset="-122"/>
                  <a:sym typeface="+mn-ea"/>
                </a:rPr>
                <a:t>原型机</a:t>
              </a:r>
              <a:endParaRPr lang="zh-CN" altLang="en-US" sz="1800" dirty="0">
                <a:effectLst/>
                <a:latin typeface="+mn-ea"/>
                <a:cs typeface="宋体" panose="02010600030101010101" pitchFamily="2" charset="-122"/>
              </a:endParaRPr>
            </a:p>
          </p:txBody>
        </p:sp>
        <p:grpSp>
          <p:nvGrpSpPr>
            <p:cNvPr id="39" name="组合 38"/>
            <p:cNvGrpSpPr/>
            <p:nvPr>
              <p:custDataLst>
                <p:tags r:id="rId13"/>
              </p:custDataLst>
            </p:nvPr>
          </p:nvGrpSpPr>
          <p:grpSpPr>
            <a:xfrm>
              <a:off x="9000" y="2003"/>
              <a:ext cx="1200" cy="1200"/>
              <a:chOff x="5715000" y="1562064"/>
              <a:chExt cx="762000" cy="762000"/>
            </a:xfrm>
          </p:grpSpPr>
          <p:sp>
            <p:nvSpPr>
              <p:cNvPr id="40" name="Oval 45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5715000" y="1562064"/>
                <a:ext cx="762000" cy="762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13"/>
              <p:cNvSpPr>
                <a:spLocks noEditPoint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5873750" y="1720814"/>
                <a:ext cx="444500" cy="444500"/>
              </a:xfrm>
              <a:custGeom>
                <a:avLst/>
                <a:gdLst>
                  <a:gd name="T0" fmla="*/ 70 w 140"/>
                  <a:gd name="T1" fmla="*/ 140 h 140"/>
                  <a:gd name="T2" fmla="*/ 26 w 140"/>
                  <a:gd name="T3" fmla="*/ 123 h 140"/>
                  <a:gd name="T4" fmla="*/ 70 w 140"/>
                  <a:gd name="T5" fmla="*/ 128 h 140"/>
                  <a:gd name="T6" fmla="*/ 128 w 140"/>
                  <a:gd name="T7" fmla="*/ 70 h 140"/>
                  <a:gd name="T8" fmla="*/ 70 w 140"/>
                  <a:gd name="T9" fmla="*/ 12 h 140"/>
                  <a:gd name="T10" fmla="*/ 12 w 140"/>
                  <a:gd name="T11" fmla="*/ 70 h 140"/>
                  <a:gd name="T12" fmla="*/ 15 w 140"/>
                  <a:gd name="T13" fmla="*/ 113 h 140"/>
                  <a:gd name="T14" fmla="*/ 15 w 140"/>
                  <a:gd name="T15" fmla="*/ 113 h 140"/>
                  <a:gd name="T16" fmla="*/ 70 w 140"/>
                  <a:gd name="T17" fmla="*/ 0 h 140"/>
                  <a:gd name="T18" fmla="*/ 56 w 140"/>
                  <a:gd name="T19" fmla="*/ 109 h 140"/>
                  <a:gd name="T20" fmla="*/ 53 w 140"/>
                  <a:gd name="T21" fmla="*/ 107 h 140"/>
                  <a:gd name="T22" fmla="*/ 40 w 140"/>
                  <a:gd name="T23" fmla="*/ 109 h 140"/>
                  <a:gd name="T24" fmla="*/ 119 w 140"/>
                  <a:gd name="T25" fmla="*/ 70 h 140"/>
                  <a:gd name="T26" fmla="*/ 21 w 140"/>
                  <a:gd name="T27" fmla="*/ 70 h 140"/>
                  <a:gd name="T28" fmla="*/ 36 w 140"/>
                  <a:gd name="T29" fmla="*/ 92 h 140"/>
                  <a:gd name="T30" fmla="*/ 31 w 140"/>
                  <a:gd name="T31" fmla="*/ 85 h 140"/>
                  <a:gd name="T32" fmla="*/ 31 w 140"/>
                  <a:gd name="T33" fmla="*/ 81 h 140"/>
                  <a:gd name="T34" fmla="*/ 30 w 140"/>
                  <a:gd name="T35" fmla="*/ 70 h 140"/>
                  <a:gd name="T36" fmla="*/ 70 w 140"/>
                  <a:gd name="T37" fmla="*/ 30 h 140"/>
                  <a:gd name="T38" fmla="*/ 111 w 140"/>
                  <a:gd name="T39" fmla="*/ 70 h 140"/>
                  <a:gd name="T40" fmla="*/ 70 w 140"/>
                  <a:gd name="T41" fmla="*/ 111 h 140"/>
                  <a:gd name="T42" fmla="*/ 56 w 140"/>
                  <a:gd name="T43" fmla="*/ 109 h 140"/>
                  <a:gd name="T44" fmla="*/ 60 w 140"/>
                  <a:gd name="T45" fmla="*/ 94 h 140"/>
                  <a:gd name="T46" fmla="*/ 70 w 140"/>
                  <a:gd name="T47" fmla="*/ 102 h 140"/>
                  <a:gd name="T48" fmla="*/ 70 w 140"/>
                  <a:gd name="T49" fmla="*/ 39 h 140"/>
                  <a:gd name="T50" fmla="*/ 40 w 140"/>
                  <a:gd name="T51" fmla="*/ 79 h 140"/>
                  <a:gd name="T52" fmla="*/ 44 w 140"/>
                  <a:gd name="T53" fmla="*/ 70 h 140"/>
                  <a:gd name="T54" fmla="*/ 96 w 140"/>
                  <a:gd name="T55" fmla="*/ 70 h 140"/>
                  <a:gd name="T56" fmla="*/ 38 w 140"/>
                  <a:gd name="T57" fmla="*/ 107 h 140"/>
                  <a:gd name="T58" fmla="*/ 47 w 140"/>
                  <a:gd name="T59" fmla="*/ 98 h 140"/>
                  <a:gd name="T60" fmla="*/ 56 w 140"/>
                  <a:gd name="T61" fmla="*/ 106 h 140"/>
                  <a:gd name="T62" fmla="*/ 56 w 140"/>
                  <a:gd name="T63" fmla="*/ 106 h 140"/>
                  <a:gd name="T64" fmla="*/ 58 w 140"/>
                  <a:gd name="T65" fmla="*/ 93 h 140"/>
                  <a:gd name="T66" fmla="*/ 59 w 140"/>
                  <a:gd name="T67" fmla="*/ 81 h 140"/>
                  <a:gd name="T68" fmla="*/ 57 w 140"/>
                  <a:gd name="T69" fmla="*/ 80 h 140"/>
                  <a:gd name="T70" fmla="*/ 41 w 140"/>
                  <a:gd name="T71" fmla="*/ 81 h 140"/>
                  <a:gd name="T72" fmla="*/ 32 w 140"/>
                  <a:gd name="T73" fmla="*/ 83 h 140"/>
                  <a:gd name="T74" fmla="*/ 41 w 140"/>
                  <a:gd name="T75" fmla="*/ 91 h 140"/>
                  <a:gd name="T76" fmla="*/ 31 w 140"/>
                  <a:gd name="T77" fmla="*/ 100 h 140"/>
                  <a:gd name="T78" fmla="*/ 17 w 140"/>
                  <a:gd name="T79" fmla="*/ 115 h 140"/>
                  <a:gd name="T80" fmla="*/ 16 w 140"/>
                  <a:gd name="T81" fmla="*/ 118 h 140"/>
                  <a:gd name="T82" fmla="*/ 20 w 140"/>
                  <a:gd name="T83" fmla="*/ 123 h 140"/>
                  <a:gd name="T84" fmla="*/ 24 w 140"/>
                  <a:gd name="T85" fmla="*/ 121 h 140"/>
                  <a:gd name="T86" fmla="*/ 38 w 140"/>
                  <a:gd name="T87" fmla="*/ 107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0" h="140">
                    <a:moveTo>
                      <a:pt x="140" y="70"/>
                    </a:moveTo>
                    <a:cubicBezTo>
                      <a:pt x="140" y="109"/>
                      <a:pt x="109" y="140"/>
                      <a:pt x="70" y="140"/>
                    </a:cubicBezTo>
                    <a:cubicBezTo>
                      <a:pt x="53" y="140"/>
                      <a:pt x="37" y="134"/>
                      <a:pt x="25" y="124"/>
                    </a:cubicBezTo>
                    <a:cubicBezTo>
                      <a:pt x="25" y="123"/>
                      <a:pt x="25" y="123"/>
                      <a:pt x="26" y="123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44" y="123"/>
                      <a:pt x="56" y="128"/>
                      <a:pt x="70" y="128"/>
                    </a:cubicBezTo>
                    <a:cubicBezTo>
                      <a:pt x="86" y="128"/>
                      <a:pt x="101" y="122"/>
                      <a:pt x="111" y="111"/>
                    </a:cubicBezTo>
                    <a:cubicBezTo>
                      <a:pt x="122" y="101"/>
                      <a:pt x="128" y="86"/>
                      <a:pt x="128" y="70"/>
                    </a:cubicBezTo>
                    <a:cubicBezTo>
                      <a:pt x="128" y="54"/>
                      <a:pt x="122" y="40"/>
                      <a:pt x="111" y="29"/>
                    </a:cubicBezTo>
                    <a:cubicBezTo>
                      <a:pt x="101" y="19"/>
                      <a:pt x="86" y="12"/>
                      <a:pt x="70" y="12"/>
                    </a:cubicBezTo>
                    <a:cubicBezTo>
                      <a:pt x="54" y="12"/>
                      <a:pt x="40" y="19"/>
                      <a:pt x="29" y="29"/>
                    </a:cubicBezTo>
                    <a:cubicBezTo>
                      <a:pt x="19" y="40"/>
                      <a:pt x="12" y="54"/>
                      <a:pt x="12" y="70"/>
                    </a:cubicBezTo>
                    <a:cubicBezTo>
                      <a:pt x="12" y="83"/>
                      <a:pt x="17" y="95"/>
                      <a:pt x="24" y="105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6" y="101"/>
                      <a:pt x="0" y="87"/>
                      <a:pt x="0" y="70"/>
                    </a:cubicBezTo>
                    <a:cubicBezTo>
                      <a:pt x="0" y="32"/>
                      <a:pt x="32" y="0"/>
                      <a:pt x="70" y="0"/>
                    </a:cubicBezTo>
                    <a:cubicBezTo>
                      <a:pt x="109" y="0"/>
                      <a:pt x="140" y="32"/>
                      <a:pt x="140" y="70"/>
                    </a:cubicBezTo>
                    <a:close/>
                    <a:moveTo>
                      <a:pt x="56" y="109"/>
                    </a:moveTo>
                    <a:cubicBezTo>
                      <a:pt x="55" y="109"/>
                      <a:pt x="54" y="108"/>
                      <a:pt x="54" y="108"/>
                    </a:cubicBezTo>
                    <a:cubicBezTo>
                      <a:pt x="53" y="107"/>
                      <a:pt x="53" y="107"/>
                      <a:pt x="53" y="107"/>
                    </a:cubicBezTo>
                    <a:cubicBezTo>
                      <a:pt x="51" y="106"/>
                      <a:pt x="48" y="104"/>
                      <a:pt x="46" y="103"/>
                    </a:cubicBezTo>
                    <a:cubicBezTo>
                      <a:pt x="40" y="109"/>
                      <a:pt x="40" y="109"/>
                      <a:pt x="40" y="109"/>
                    </a:cubicBezTo>
                    <a:cubicBezTo>
                      <a:pt x="48" y="115"/>
                      <a:pt x="59" y="119"/>
                      <a:pt x="70" y="119"/>
                    </a:cubicBezTo>
                    <a:cubicBezTo>
                      <a:pt x="97" y="119"/>
                      <a:pt x="119" y="97"/>
                      <a:pt x="119" y="70"/>
                    </a:cubicBezTo>
                    <a:cubicBezTo>
                      <a:pt x="119" y="43"/>
                      <a:pt x="97" y="21"/>
                      <a:pt x="70" y="21"/>
                    </a:cubicBezTo>
                    <a:cubicBezTo>
                      <a:pt x="43" y="21"/>
                      <a:pt x="21" y="43"/>
                      <a:pt x="21" y="70"/>
                    </a:cubicBezTo>
                    <a:cubicBezTo>
                      <a:pt x="21" y="81"/>
                      <a:pt x="25" y="90"/>
                      <a:pt x="30" y="98"/>
                    </a:cubicBezTo>
                    <a:cubicBezTo>
                      <a:pt x="36" y="92"/>
                      <a:pt x="36" y="92"/>
                      <a:pt x="36" y="92"/>
                    </a:cubicBezTo>
                    <a:cubicBezTo>
                      <a:pt x="35" y="91"/>
                      <a:pt x="34" y="89"/>
                      <a:pt x="34" y="88"/>
                    </a:cubicBezTo>
                    <a:cubicBezTo>
                      <a:pt x="31" y="85"/>
                      <a:pt x="31" y="85"/>
                      <a:pt x="31" y="85"/>
                    </a:cubicBezTo>
                    <a:cubicBezTo>
                      <a:pt x="30" y="84"/>
                      <a:pt x="30" y="83"/>
                      <a:pt x="30" y="82"/>
                    </a:cubicBezTo>
                    <a:cubicBezTo>
                      <a:pt x="30" y="82"/>
                      <a:pt x="30" y="81"/>
                      <a:pt x="31" y="81"/>
                    </a:cubicBezTo>
                    <a:cubicBezTo>
                      <a:pt x="31" y="81"/>
                      <a:pt x="31" y="80"/>
                      <a:pt x="31" y="80"/>
                    </a:cubicBezTo>
                    <a:cubicBezTo>
                      <a:pt x="30" y="77"/>
                      <a:pt x="30" y="74"/>
                      <a:pt x="30" y="70"/>
                    </a:cubicBezTo>
                    <a:cubicBezTo>
                      <a:pt x="30" y="59"/>
                      <a:pt x="34" y="49"/>
                      <a:pt x="42" y="42"/>
                    </a:cubicBezTo>
                    <a:cubicBezTo>
                      <a:pt x="49" y="34"/>
                      <a:pt x="59" y="30"/>
                      <a:pt x="70" y="30"/>
                    </a:cubicBezTo>
                    <a:cubicBezTo>
                      <a:pt x="82" y="30"/>
                      <a:pt x="92" y="34"/>
                      <a:pt x="99" y="42"/>
                    </a:cubicBezTo>
                    <a:cubicBezTo>
                      <a:pt x="106" y="49"/>
                      <a:pt x="111" y="59"/>
                      <a:pt x="111" y="70"/>
                    </a:cubicBezTo>
                    <a:cubicBezTo>
                      <a:pt x="111" y="82"/>
                      <a:pt x="106" y="92"/>
                      <a:pt x="99" y="99"/>
                    </a:cubicBezTo>
                    <a:cubicBezTo>
                      <a:pt x="92" y="106"/>
                      <a:pt x="82" y="111"/>
                      <a:pt x="70" y="111"/>
                    </a:cubicBezTo>
                    <a:cubicBezTo>
                      <a:pt x="66" y="111"/>
                      <a:pt x="61" y="110"/>
                      <a:pt x="57" y="109"/>
                    </a:cubicBezTo>
                    <a:cubicBezTo>
                      <a:pt x="57" y="109"/>
                      <a:pt x="56" y="109"/>
                      <a:pt x="56" y="109"/>
                    </a:cubicBezTo>
                    <a:close/>
                    <a:moveTo>
                      <a:pt x="70" y="96"/>
                    </a:moveTo>
                    <a:cubicBezTo>
                      <a:pt x="67" y="96"/>
                      <a:pt x="63" y="96"/>
                      <a:pt x="60" y="94"/>
                    </a:cubicBezTo>
                    <a:cubicBezTo>
                      <a:pt x="59" y="100"/>
                      <a:pt x="59" y="100"/>
                      <a:pt x="59" y="100"/>
                    </a:cubicBezTo>
                    <a:cubicBezTo>
                      <a:pt x="63" y="101"/>
                      <a:pt x="66" y="102"/>
                      <a:pt x="70" y="102"/>
                    </a:cubicBezTo>
                    <a:cubicBezTo>
                      <a:pt x="88" y="102"/>
                      <a:pt x="102" y="88"/>
                      <a:pt x="102" y="70"/>
                    </a:cubicBezTo>
                    <a:cubicBezTo>
                      <a:pt x="102" y="53"/>
                      <a:pt x="88" y="39"/>
                      <a:pt x="70" y="39"/>
                    </a:cubicBezTo>
                    <a:cubicBezTo>
                      <a:pt x="53" y="39"/>
                      <a:pt x="39" y="53"/>
                      <a:pt x="39" y="70"/>
                    </a:cubicBezTo>
                    <a:cubicBezTo>
                      <a:pt x="39" y="73"/>
                      <a:pt x="39" y="76"/>
                      <a:pt x="40" y="79"/>
                    </a:cubicBezTo>
                    <a:cubicBezTo>
                      <a:pt x="46" y="79"/>
                      <a:pt x="46" y="79"/>
                      <a:pt x="46" y="79"/>
                    </a:cubicBezTo>
                    <a:cubicBezTo>
                      <a:pt x="45" y="76"/>
                      <a:pt x="44" y="73"/>
                      <a:pt x="44" y="70"/>
                    </a:cubicBezTo>
                    <a:cubicBezTo>
                      <a:pt x="44" y="56"/>
                      <a:pt x="56" y="44"/>
                      <a:pt x="70" y="44"/>
                    </a:cubicBezTo>
                    <a:cubicBezTo>
                      <a:pt x="85" y="44"/>
                      <a:pt x="96" y="56"/>
                      <a:pt x="96" y="70"/>
                    </a:cubicBezTo>
                    <a:cubicBezTo>
                      <a:pt x="96" y="85"/>
                      <a:pt x="85" y="96"/>
                      <a:pt x="70" y="96"/>
                    </a:cubicBezTo>
                    <a:close/>
                    <a:moveTo>
                      <a:pt x="38" y="107"/>
                    </a:moveTo>
                    <a:cubicBezTo>
                      <a:pt x="44" y="101"/>
                      <a:pt x="44" y="101"/>
                      <a:pt x="44" y="101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55" y="106"/>
                      <a:pt x="55" y="106"/>
                      <a:pt x="55" y="106"/>
                    </a:cubicBezTo>
                    <a:cubicBezTo>
                      <a:pt x="56" y="106"/>
                      <a:pt x="56" y="106"/>
                      <a:pt x="56" y="106"/>
                    </a:cubicBezTo>
                    <a:cubicBezTo>
                      <a:pt x="56" y="106"/>
                      <a:pt x="56" y="106"/>
                      <a:pt x="56" y="106"/>
                    </a:cubicBezTo>
                    <a:cubicBezTo>
                      <a:pt x="56" y="106"/>
                      <a:pt x="56" y="106"/>
                      <a:pt x="56" y="106"/>
                    </a:cubicBezTo>
                    <a:cubicBezTo>
                      <a:pt x="57" y="99"/>
                      <a:pt x="57" y="99"/>
                      <a:pt x="57" y="99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9" y="81"/>
                      <a:pt x="59" y="81"/>
                      <a:pt x="59" y="81"/>
                    </a:cubicBezTo>
                    <a:cubicBezTo>
                      <a:pt x="59" y="81"/>
                      <a:pt x="59" y="81"/>
                      <a:pt x="59" y="81"/>
                    </a:cubicBezTo>
                    <a:cubicBezTo>
                      <a:pt x="59" y="80"/>
                      <a:pt x="58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2" y="82"/>
                      <a:pt x="32" y="83"/>
                      <a:pt x="32" y="83"/>
                    </a:cubicBezTo>
                    <a:cubicBezTo>
                      <a:pt x="32" y="83"/>
                      <a:pt x="32" y="83"/>
                      <a:pt x="32" y="83"/>
                    </a:cubicBezTo>
                    <a:cubicBezTo>
                      <a:pt x="41" y="91"/>
                      <a:pt x="41" y="91"/>
                      <a:pt x="41" y="91"/>
                    </a:cubicBezTo>
                    <a:cubicBezTo>
                      <a:pt x="37" y="94"/>
                      <a:pt x="37" y="94"/>
                      <a:pt x="37" y="94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25" y="107"/>
                      <a:pt x="25" y="107"/>
                      <a:pt x="25" y="107"/>
                    </a:cubicBezTo>
                    <a:cubicBezTo>
                      <a:pt x="17" y="115"/>
                      <a:pt x="17" y="115"/>
                      <a:pt x="17" y="115"/>
                    </a:cubicBezTo>
                    <a:cubicBezTo>
                      <a:pt x="17" y="115"/>
                      <a:pt x="17" y="115"/>
                      <a:pt x="17" y="115"/>
                    </a:cubicBezTo>
                    <a:cubicBezTo>
                      <a:pt x="16" y="116"/>
                      <a:pt x="16" y="117"/>
                      <a:pt x="16" y="118"/>
                    </a:cubicBezTo>
                    <a:cubicBezTo>
                      <a:pt x="16" y="119"/>
                      <a:pt x="16" y="121"/>
                      <a:pt x="17" y="121"/>
                    </a:cubicBezTo>
                    <a:cubicBezTo>
                      <a:pt x="18" y="122"/>
                      <a:pt x="19" y="123"/>
                      <a:pt x="20" y="123"/>
                    </a:cubicBezTo>
                    <a:cubicBezTo>
                      <a:pt x="21" y="123"/>
                      <a:pt x="22" y="123"/>
                      <a:pt x="23" y="122"/>
                    </a:cubicBezTo>
                    <a:cubicBezTo>
                      <a:pt x="23" y="122"/>
                      <a:pt x="24" y="122"/>
                      <a:pt x="24" y="121"/>
                    </a:cubicBezTo>
                    <a:cubicBezTo>
                      <a:pt x="32" y="114"/>
                      <a:pt x="32" y="114"/>
                      <a:pt x="32" y="114"/>
                    </a:cubicBezTo>
                    <a:lnTo>
                      <a:pt x="38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2" name="组合 51"/>
          <p:cNvGrpSpPr/>
          <p:nvPr>
            <p:custDataLst>
              <p:tags r:id="rId3"/>
            </p:custDataLst>
          </p:nvPr>
        </p:nvGrpSpPr>
        <p:grpSpPr>
          <a:xfrm>
            <a:off x="8062595" y="1305560"/>
            <a:ext cx="3173095" cy="3642995"/>
            <a:chOff x="12697" y="2056"/>
            <a:chExt cx="4997" cy="5737"/>
          </a:xfrm>
        </p:grpSpPr>
        <p:sp>
          <p:nvSpPr>
            <p:cNvPr id="51" name="矩形: 圆角 2"/>
            <p:cNvSpPr/>
            <p:nvPr>
              <p:custDataLst>
                <p:tags r:id="rId4"/>
              </p:custDataLst>
            </p:nvPr>
          </p:nvSpPr>
          <p:spPr>
            <a:xfrm>
              <a:off x="12697" y="2605"/>
              <a:ext cx="4997" cy="4896"/>
            </a:xfrm>
            <a:prstGeom prst="roundRect">
              <a:avLst>
                <a:gd name="adj" fmla="val 4162"/>
              </a:avLst>
            </a:prstGeom>
            <a:solidFill>
              <a:schemeClr val="bg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5"/>
              </p:custDataLst>
            </p:nvPr>
          </p:nvSpPr>
          <p:spPr>
            <a:xfrm>
              <a:off x="12698" y="3581"/>
              <a:ext cx="4996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accent1"/>
                  </a:solidFill>
                  <a:latin typeface="+mn-ea"/>
                </a:rPr>
                <a:t>成果</a:t>
              </a:r>
            </a:p>
          </p:txBody>
        </p:sp>
        <p:sp>
          <p:nvSpPr>
            <p:cNvPr id="35" name="文本框 34"/>
            <p:cNvSpPr txBox="1"/>
            <p:nvPr>
              <p:custDataLst>
                <p:tags r:id="rId6"/>
              </p:custDataLst>
            </p:nvPr>
          </p:nvSpPr>
          <p:spPr>
            <a:xfrm>
              <a:off x="12698" y="4453"/>
              <a:ext cx="4996" cy="3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zh-CN" altLang="en-US" dirty="0">
                  <a:effectLst/>
                  <a:latin typeface="+mn-ea"/>
                  <a:cs typeface="宋体" panose="02010600030101010101" pitchFamily="2" charset="-122"/>
                  <a:sym typeface="+mn-ea"/>
                </a:rPr>
                <a:t>基于分立元器件实现</a:t>
              </a:r>
              <a:r>
                <a:rPr lang="en-US" altLang="zh-CN" dirty="0">
                  <a:effectLst/>
                  <a:latin typeface="+mn-ea"/>
                  <a:cs typeface="宋体" panose="02010600030101010101" pitchFamily="2" charset="-122"/>
                  <a:sym typeface="+mn-ea"/>
                </a:rPr>
                <a:t>&lt;100ps</a:t>
              </a:r>
              <a:r>
                <a:rPr lang="zh-CN" altLang="en-US" dirty="0">
                  <a:effectLst/>
                  <a:latin typeface="+mn-ea"/>
                  <a:cs typeface="宋体" panose="02010600030101010101" pitchFamily="2" charset="-122"/>
                  <a:sym typeface="+mn-ea"/>
                </a:rPr>
                <a:t>时间分辨率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zh-CN" altLang="en-US" dirty="0">
                  <a:latin typeface="+mn-ea"/>
                  <a:cs typeface="宋体" panose="02010600030101010101" pitchFamily="2" charset="-122"/>
                  <a:sym typeface="+mn-ea"/>
                </a:rPr>
                <a:t>比单级放大</a:t>
              </a:r>
              <a:r>
                <a:rPr lang="zh-CN" altLang="en-US" dirty="0">
                  <a:effectLst/>
                  <a:latin typeface="+mn-ea"/>
                  <a:cs typeface="宋体" panose="02010600030101010101" pitchFamily="2" charset="-122"/>
                  <a:sym typeface="+mn-ea"/>
                </a:rPr>
                <a:t>死时间减小</a:t>
              </a:r>
              <a:r>
                <a:rPr lang="en-US" altLang="zh-CN" dirty="0">
                  <a:effectLst/>
                  <a:latin typeface="+mn-ea"/>
                  <a:cs typeface="宋体" panose="02010600030101010101" pitchFamily="2" charset="-122"/>
                  <a:sym typeface="+mn-ea"/>
                </a:rPr>
                <a:t>5</a:t>
              </a:r>
              <a:r>
                <a:rPr lang="zh-CN" altLang="en-US" dirty="0">
                  <a:effectLst/>
                  <a:latin typeface="+mn-ea"/>
                  <a:cs typeface="宋体" panose="02010600030101010101" pitchFamily="2" charset="-122"/>
                  <a:sym typeface="+mn-ea"/>
                </a:rPr>
                <a:t>倍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endParaRPr lang="zh-CN" altLang="en-US" sz="1800" dirty="0">
                <a:effectLst/>
                <a:latin typeface="+mn-ea"/>
                <a:cs typeface="宋体" panose="02010600030101010101" pitchFamily="2" charset="-122"/>
              </a:endParaRPr>
            </a:p>
          </p:txBody>
        </p:sp>
        <p:grpSp>
          <p:nvGrpSpPr>
            <p:cNvPr id="42" name="组合 41"/>
            <p:cNvGrpSpPr/>
            <p:nvPr>
              <p:custDataLst>
                <p:tags r:id="rId7"/>
              </p:custDataLst>
            </p:nvPr>
          </p:nvGrpSpPr>
          <p:grpSpPr>
            <a:xfrm>
              <a:off x="14671" y="2056"/>
              <a:ext cx="1200" cy="1200"/>
              <a:chOff x="9280620" y="1563762"/>
              <a:chExt cx="762000" cy="762000"/>
            </a:xfrm>
          </p:grpSpPr>
          <p:sp>
            <p:nvSpPr>
              <p:cNvPr id="43" name="Oval 41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9280620" y="1563762"/>
                <a:ext cx="762000" cy="762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109"/>
              <p:cNvSpPr>
                <a:spLocks noEditPoint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9496520" y="1725687"/>
                <a:ext cx="330200" cy="441325"/>
              </a:xfrm>
              <a:custGeom>
                <a:avLst/>
                <a:gdLst>
                  <a:gd name="T0" fmla="*/ 50 w 208"/>
                  <a:gd name="T1" fmla="*/ 46 h 278"/>
                  <a:gd name="T2" fmla="*/ 60 w 208"/>
                  <a:gd name="T3" fmla="*/ 46 h 278"/>
                  <a:gd name="T4" fmla="*/ 60 w 208"/>
                  <a:gd name="T5" fmla="*/ 82 h 278"/>
                  <a:gd name="T6" fmla="*/ 50 w 208"/>
                  <a:gd name="T7" fmla="*/ 82 h 278"/>
                  <a:gd name="T8" fmla="*/ 50 w 208"/>
                  <a:gd name="T9" fmla="*/ 46 h 278"/>
                  <a:gd name="T10" fmla="*/ 74 w 208"/>
                  <a:gd name="T11" fmla="*/ 82 h 278"/>
                  <a:gd name="T12" fmla="*/ 86 w 208"/>
                  <a:gd name="T13" fmla="*/ 82 h 278"/>
                  <a:gd name="T14" fmla="*/ 86 w 208"/>
                  <a:gd name="T15" fmla="*/ 46 h 278"/>
                  <a:gd name="T16" fmla="*/ 74 w 208"/>
                  <a:gd name="T17" fmla="*/ 46 h 278"/>
                  <a:gd name="T18" fmla="*/ 74 w 208"/>
                  <a:gd name="T19" fmla="*/ 82 h 278"/>
                  <a:gd name="T20" fmla="*/ 98 w 208"/>
                  <a:gd name="T21" fmla="*/ 82 h 278"/>
                  <a:gd name="T22" fmla="*/ 110 w 208"/>
                  <a:gd name="T23" fmla="*/ 82 h 278"/>
                  <a:gd name="T24" fmla="*/ 110 w 208"/>
                  <a:gd name="T25" fmla="*/ 46 h 278"/>
                  <a:gd name="T26" fmla="*/ 98 w 208"/>
                  <a:gd name="T27" fmla="*/ 46 h 278"/>
                  <a:gd name="T28" fmla="*/ 98 w 208"/>
                  <a:gd name="T29" fmla="*/ 82 h 278"/>
                  <a:gd name="T30" fmla="*/ 122 w 208"/>
                  <a:gd name="T31" fmla="*/ 82 h 278"/>
                  <a:gd name="T32" fmla="*/ 134 w 208"/>
                  <a:gd name="T33" fmla="*/ 82 h 278"/>
                  <a:gd name="T34" fmla="*/ 134 w 208"/>
                  <a:gd name="T35" fmla="*/ 46 h 278"/>
                  <a:gd name="T36" fmla="*/ 122 w 208"/>
                  <a:gd name="T37" fmla="*/ 46 h 278"/>
                  <a:gd name="T38" fmla="*/ 122 w 208"/>
                  <a:gd name="T39" fmla="*/ 82 h 278"/>
                  <a:gd name="T40" fmla="*/ 144 w 208"/>
                  <a:gd name="T41" fmla="*/ 82 h 278"/>
                  <a:gd name="T42" fmla="*/ 156 w 208"/>
                  <a:gd name="T43" fmla="*/ 82 h 278"/>
                  <a:gd name="T44" fmla="*/ 156 w 208"/>
                  <a:gd name="T45" fmla="*/ 46 h 278"/>
                  <a:gd name="T46" fmla="*/ 144 w 208"/>
                  <a:gd name="T47" fmla="*/ 46 h 278"/>
                  <a:gd name="T48" fmla="*/ 144 w 208"/>
                  <a:gd name="T49" fmla="*/ 82 h 278"/>
                  <a:gd name="T50" fmla="*/ 208 w 208"/>
                  <a:gd name="T51" fmla="*/ 0 h 278"/>
                  <a:gd name="T52" fmla="*/ 208 w 208"/>
                  <a:gd name="T53" fmla="*/ 278 h 278"/>
                  <a:gd name="T54" fmla="*/ 0 w 208"/>
                  <a:gd name="T55" fmla="*/ 278 h 278"/>
                  <a:gd name="T56" fmla="*/ 0 w 208"/>
                  <a:gd name="T57" fmla="*/ 0 h 278"/>
                  <a:gd name="T58" fmla="*/ 208 w 208"/>
                  <a:gd name="T59" fmla="*/ 0 h 278"/>
                  <a:gd name="T60" fmla="*/ 20 w 208"/>
                  <a:gd name="T61" fmla="*/ 90 h 278"/>
                  <a:gd name="T62" fmla="*/ 186 w 208"/>
                  <a:gd name="T63" fmla="*/ 90 h 278"/>
                  <a:gd name="T64" fmla="*/ 186 w 208"/>
                  <a:gd name="T65" fmla="*/ 16 h 278"/>
                  <a:gd name="T66" fmla="*/ 20 w 208"/>
                  <a:gd name="T67" fmla="*/ 16 h 278"/>
                  <a:gd name="T68" fmla="*/ 20 w 208"/>
                  <a:gd name="T69" fmla="*/ 90 h 278"/>
                  <a:gd name="T70" fmla="*/ 46 w 208"/>
                  <a:gd name="T71" fmla="*/ 110 h 278"/>
                  <a:gd name="T72" fmla="*/ 164 w 208"/>
                  <a:gd name="T73" fmla="*/ 110 h 278"/>
                  <a:gd name="T74" fmla="*/ 164 w 208"/>
                  <a:gd name="T75" fmla="*/ 98 h 278"/>
                  <a:gd name="T76" fmla="*/ 46 w 208"/>
                  <a:gd name="T77" fmla="*/ 98 h 278"/>
                  <a:gd name="T78" fmla="*/ 46 w 208"/>
                  <a:gd name="T79" fmla="*/ 110 h 278"/>
                  <a:gd name="T80" fmla="*/ 138 w 208"/>
                  <a:gd name="T81" fmla="*/ 204 h 278"/>
                  <a:gd name="T82" fmla="*/ 70 w 208"/>
                  <a:gd name="T83" fmla="*/ 204 h 278"/>
                  <a:gd name="T84" fmla="*/ 70 w 208"/>
                  <a:gd name="T85" fmla="*/ 242 h 278"/>
                  <a:gd name="T86" fmla="*/ 138 w 208"/>
                  <a:gd name="T87" fmla="*/ 242 h 278"/>
                  <a:gd name="T88" fmla="*/ 138 w 208"/>
                  <a:gd name="T89" fmla="*/ 204 h 278"/>
                  <a:gd name="T90" fmla="*/ 174 w 208"/>
                  <a:gd name="T91" fmla="*/ 204 h 278"/>
                  <a:gd name="T92" fmla="*/ 152 w 208"/>
                  <a:gd name="T93" fmla="*/ 204 h 278"/>
                  <a:gd name="T94" fmla="*/ 152 w 208"/>
                  <a:gd name="T95" fmla="*/ 218 h 278"/>
                  <a:gd name="T96" fmla="*/ 174 w 208"/>
                  <a:gd name="T97" fmla="*/ 218 h 278"/>
                  <a:gd name="T98" fmla="*/ 174 w 208"/>
                  <a:gd name="T99" fmla="*/ 204 h 278"/>
                  <a:gd name="T100" fmla="*/ 188 w 208"/>
                  <a:gd name="T101" fmla="*/ 100 h 278"/>
                  <a:gd name="T102" fmla="*/ 172 w 208"/>
                  <a:gd name="T103" fmla="*/ 100 h 278"/>
                  <a:gd name="T104" fmla="*/ 172 w 208"/>
                  <a:gd name="T105" fmla="*/ 134 h 278"/>
                  <a:gd name="T106" fmla="*/ 188 w 208"/>
                  <a:gd name="T107" fmla="*/ 134 h 278"/>
                  <a:gd name="T108" fmla="*/ 188 w 208"/>
                  <a:gd name="T109" fmla="*/ 10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8" h="278">
                    <a:moveTo>
                      <a:pt x="50" y="46"/>
                    </a:moveTo>
                    <a:lnTo>
                      <a:pt x="60" y="46"/>
                    </a:lnTo>
                    <a:lnTo>
                      <a:pt x="60" y="82"/>
                    </a:lnTo>
                    <a:lnTo>
                      <a:pt x="50" y="82"/>
                    </a:lnTo>
                    <a:lnTo>
                      <a:pt x="50" y="46"/>
                    </a:lnTo>
                    <a:close/>
                    <a:moveTo>
                      <a:pt x="74" y="82"/>
                    </a:moveTo>
                    <a:lnTo>
                      <a:pt x="86" y="82"/>
                    </a:lnTo>
                    <a:lnTo>
                      <a:pt x="86" y="46"/>
                    </a:lnTo>
                    <a:lnTo>
                      <a:pt x="74" y="46"/>
                    </a:lnTo>
                    <a:lnTo>
                      <a:pt x="74" y="82"/>
                    </a:lnTo>
                    <a:close/>
                    <a:moveTo>
                      <a:pt x="98" y="82"/>
                    </a:moveTo>
                    <a:lnTo>
                      <a:pt x="110" y="82"/>
                    </a:lnTo>
                    <a:lnTo>
                      <a:pt x="110" y="46"/>
                    </a:lnTo>
                    <a:lnTo>
                      <a:pt x="98" y="46"/>
                    </a:lnTo>
                    <a:lnTo>
                      <a:pt x="98" y="82"/>
                    </a:lnTo>
                    <a:close/>
                    <a:moveTo>
                      <a:pt x="122" y="82"/>
                    </a:moveTo>
                    <a:lnTo>
                      <a:pt x="134" y="82"/>
                    </a:lnTo>
                    <a:lnTo>
                      <a:pt x="134" y="46"/>
                    </a:lnTo>
                    <a:lnTo>
                      <a:pt x="122" y="46"/>
                    </a:lnTo>
                    <a:lnTo>
                      <a:pt x="122" y="82"/>
                    </a:lnTo>
                    <a:close/>
                    <a:moveTo>
                      <a:pt x="144" y="82"/>
                    </a:moveTo>
                    <a:lnTo>
                      <a:pt x="156" y="82"/>
                    </a:lnTo>
                    <a:lnTo>
                      <a:pt x="156" y="46"/>
                    </a:lnTo>
                    <a:lnTo>
                      <a:pt x="144" y="46"/>
                    </a:lnTo>
                    <a:lnTo>
                      <a:pt x="144" y="82"/>
                    </a:lnTo>
                    <a:close/>
                    <a:moveTo>
                      <a:pt x="208" y="0"/>
                    </a:moveTo>
                    <a:lnTo>
                      <a:pt x="208" y="278"/>
                    </a:lnTo>
                    <a:lnTo>
                      <a:pt x="0" y="278"/>
                    </a:lnTo>
                    <a:lnTo>
                      <a:pt x="0" y="0"/>
                    </a:lnTo>
                    <a:lnTo>
                      <a:pt x="208" y="0"/>
                    </a:lnTo>
                    <a:close/>
                    <a:moveTo>
                      <a:pt x="20" y="90"/>
                    </a:moveTo>
                    <a:lnTo>
                      <a:pt x="186" y="90"/>
                    </a:lnTo>
                    <a:lnTo>
                      <a:pt x="186" y="16"/>
                    </a:lnTo>
                    <a:lnTo>
                      <a:pt x="20" y="16"/>
                    </a:lnTo>
                    <a:lnTo>
                      <a:pt x="20" y="90"/>
                    </a:lnTo>
                    <a:close/>
                    <a:moveTo>
                      <a:pt x="46" y="110"/>
                    </a:moveTo>
                    <a:lnTo>
                      <a:pt x="164" y="110"/>
                    </a:lnTo>
                    <a:lnTo>
                      <a:pt x="164" y="98"/>
                    </a:lnTo>
                    <a:lnTo>
                      <a:pt x="46" y="98"/>
                    </a:lnTo>
                    <a:lnTo>
                      <a:pt x="46" y="110"/>
                    </a:lnTo>
                    <a:close/>
                    <a:moveTo>
                      <a:pt x="138" y="204"/>
                    </a:moveTo>
                    <a:lnTo>
                      <a:pt x="70" y="204"/>
                    </a:lnTo>
                    <a:lnTo>
                      <a:pt x="70" y="242"/>
                    </a:lnTo>
                    <a:lnTo>
                      <a:pt x="138" y="242"/>
                    </a:lnTo>
                    <a:lnTo>
                      <a:pt x="138" y="204"/>
                    </a:lnTo>
                    <a:close/>
                    <a:moveTo>
                      <a:pt x="174" y="204"/>
                    </a:moveTo>
                    <a:lnTo>
                      <a:pt x="152" y="204"/>
                    </a:lnTo>
                    <a:lnTo>
                      <a:pt x="152" y="218"/>
                    </a:lnTo>
                    <a:lnTo>
                      <a:pt x="174" y="218"/>
                    </a:lnTo>
                    <a:lnTo>
                      <a:pt x="174" y="204"/>
                    </a:lnTo>
                    <a:close/>
                    <a:moveTo>
                      <a:pt x="188" y="100"/>
                    </a:moveTo>
                    <a:lnTo>
                      <a:pt x="172" y="100"/>
                    </a:lnTo>
                    <a:lnTo>
                      <a:pt x="172" y="134"/>
                    </a:lnTo>
                    <a:lnTo>
                      <a:pt x="188" y="134"/>
                    </a:lnTo>
                    <a:lnTo>
                      <a:pt x="188" y="1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pic>
        <p:nvPicPr>
          <p:cNvPr id="3" name="图片 2" descr="C:/Users/Southland/Desktop/同济大学 TJU todo.png同济大学 TJU todo"/>
          <p:cNvPicPr>
            <a:picLocks noChangeAspect="1"/>
          </p:cNvPicPr>
          <p:nvPr/>
        </p:nvPicPr>
        <p:blipFill>
          <a:blip r:embed="rId2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18" name="矩形 17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9" name="文本框 8"/>
          <p:cNvSpPr txBox="1"/>
          <p:nvPr/>
        </p:nvSpPr>
        <p:spPr>
          <a:xfrm>
            <a:off x="2679292" y="5004522"/>
            <a:ext cx="663693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2"/>
                </a:solidFill>
                <a:latin typeface="+mn-ea"/>
              </a:rPr>
              <a:t>工作已发表于</a:t>
            </a:r>
            <a:r>
              <a:rPr lang="en-US" altLang="zh-CN" sz="2000" b="1" dirty="0">
                <a:solidFill>
                  <a:schemeClr val="tx2"/>
                </a:solidFill>
                <a:latin typeface="+mn-ea"/>
              </a:rPr>
              <a:t>JINST</a:t>
            </a:r>
            <a:r>
              <a:rPr lang="zh-CN" altLang="en-US" sz="2000" b="1" dirty="0">
                <a:solidFill>
                  <a:schemeClr val="tx2"/>
                </a:solidFill>
                <a:latin typeface="+mn-ea"/>
              </a:rPr>
              <a:t>。</a:t>
            </a:r>
            <a:endParaRPr lang="en-US" altLang="zh-CN" sz="2000" b="1" dirty="0">
              <a:solidFill>
                <a:schemeClr val="tx2"/>
              </a:solidFill>
              <a:latin typeface="+mn-ea"/>
            </a:endParaRPr>
          </a:p>
          <a:p>
            <a:endParaRPr lang="en-US" altLang="zh-CN" sz="2000" b="1" dirty="0">
              <a:solidFill>
                <a:schemeClr val="tx2"/>
              </a:solidFill>
              <a:latin typeface="+mn-ea"/>
            </a:endParaRPr>
          </a:p>
          <a:p>
            <a:pPr lvl="0"/>
            <a:r>
              <a:rPr lang="en-US" altLang="zh-CN" sz="1600" b="1" dirty="0">
                <a:solidFill>
                  <a:srgbClr val="7C2E9A"/>
                </a:solidFill>
              </a:rPr>
              <a:t>Y. Chu and Z. Zhang, A two-stage time-stretching TDC with discrete components, J. Inst. 20, T06005 (2025).</a:t>
            </a:r>
            <a:endParaRPr lang="zh-CN" altLang="en-US" sz="16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0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0" name="日期占位符 9">
            <a:extLst>
              <a:ext uri="{FF2B5EF4-FFF2-40B4-BE49-F238E27FC236}">
                <a16:creationId xmlns:a16="http://schemas.microsoft.com/office/drawing/2014/main" id="{0B38893F-F22C-4A94-4A5F-D4E94376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 dirty="0"/>
              <a:t>褚衍博</a:t>
            </a:r>
          </a:p>
        </p:txBody>
      </p:sp>
      <p:sp>
        <p:nvSpPr>
          <p:cNvPr id="11" name="页脚占位符 10">
            <a:extLst>
              <a:ext uri="{FF2B5EF4-FFF2-40B4-BE49-F238E27FC236}">
                <a16:creationId xmlns:a16="http://schemas.microsoft.com/office/drawing/2014/main" id="{01856400-61D2-2460-CC56-D65C10D6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DEB91462-2C52-B668-3054-C2B22D90D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2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52">
        <p:fade/>
      </p:transition>
    </mc:Choice>
    <mc:Fallback xmlns="">
      <p:transition spd="med" advTm="213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935220" y="2526665"/>
            <a:ext cx="50907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tx2"/>
                </a:solidFill>
                <a:latin typeface="+mn-ea"/>
              </a:rPr>
              <a:t>附录</a:t>
            </a:r>
          </a:p>
          <a:p>
            <a:endParaRPr lang="zh-CN" altLang="en-US" sz="4800" b="1" dirty="0">
              <a:solidFill>
                <a:schemeClr val="tx2"/>
              </a:solidFill>
              <a:latin typeface="+mn-ea"/>
            </a:endParaRPr>
          </a:p>
          <a:p>
            <a:endParaRPr lang="zh-CN" altLang="en-US" sz="4800" b="1" dirty="0">
              <a:solidFill>
                <a:schemeClr val="tx2"/>
              </a:solidFill>
              <a:latin typeface="+mn-ea"/>
            </a:endParaRPr>
          </a:p>
        </p:txBody>
      </p:sp>
      <p:pic>
        <p:nvPicPr>
          <p:cNvPr id="8" name="图片 7" descr="C:/Users/Southland/Desktop/同济大学 TJU todo.png同济大学 TJU todo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16255" y="82550"/>
            <a:ext cx="3547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tx2"/>
                </a:solidFill>
                <a:latin typeface="+mn-ea"/>
              </a:rPr>
              <a:t>目录</a:t>
            </a:r>
            <a:r>
              <a:rPr lang="zh-CN" altLang="en-US" sz="3200">
                <a:latin typeface="+mn-ea"/>
              </a:rPr>
              <a:t> </a:t>
            </a:r>
            <a:r>
              <a:rPr lang="en-US" altLang="zh-CN" sz="2800">
                <a:solidFill>
                  <a:schemeClr val="bg1">
                    <a:lumMod val="65000"/>
                  </a:schemeClr>
                </a:solidFill>
                <a:latin typeface="+mn-ea"/>
              </a:rPr>
              <a:t>CONTENT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403600" y="2244725"/>
            <a:ext cx="1320800" cy="2002790"/>
            <a:chOff x="5360" y="3535"/>
            <a:chExt cx="2080" cy="3154"/>
          </a:xfrm>
        </p:grpSpPr>
        <p:grpSp>
          <p:nvGrpSpPr>
            <p:cNvPr id="3" name="组合 2"/>
            <p:cNvGrpSpPr/>
            <p:nvPr/>
          </p:nvGrpSpPr>
          <p:grpSpPr>
            <a:xfrm>
              <a:off x="5360" y="3535"/>
              <a:ext cx="2080" cy="3155"/>
              <a:chOff x="886602" y="106738"/>
              <a:chExt cx="1620000" cy="2422915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886602" y="418195"/>
                <a:ext cx="720000" cy="72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4" name="组合 3"/>
              <p:cNvGrpSpPr/>
              <p:nvPr/>
            </p:nvGrpSpPr>
            <p:grpSpPr>
              <a:xfrm>
                <a:off x="1066602" y="106738"/>
                <a:ext cx="1440000" cy="2422915"/>
                <a:chOff x="1066602" y="106738"/>
                <a:chExt cx="1440000" cy="2422915"/>
              </a:xfrm>
            </p:grpSpPr>
            <p:sp>
              <p:nvSpPr>
                <p:cNvPr id="5" name="矩形 4"/>
                <p:cNvSpPr/>
                <p:nvPr/>
              </p:nvSpPr>
              <p:spPr>
                <a:xfrm>
                  <a:off x="1246602" y="778195"/>
                  <a:ext cx="1080000" cy="10800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2" name="文本框 11"/>
                <p:cNvSpPr txBox="1"/>
                <p:nvPr/>
              </p:nvSpPr>
              <p:spPr>
                <a:xfrm>
                  <a:off x="1066602" y="106738"/>
                  <a:ext cx="1440000" cy="242291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zh-CN" altLang="en-US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3" name="文本框 12"/>
            <p:cNvSpPr txBox="1"/>
            <p:nvPr/>
          </p:nvSpPr>
          <p:spPr>
            <a:xfrm>
              <a:off x="5681" y="4564"/>
              <a:ext cx="1759" cy="125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+mn-ea"/>
                  <a:sym typeface="+mn-ea"/>
                </a:rPr>
                <a:t>05</a:t>
              </a:r>
            </a:p>
          </p:txBody>
        </p:sp>
      </p:grpSp>
      <p:sp>
        <p:nvSpPr>
          <p:cNvPr id="14" name="日期占位符 13">
            <a:extLst>
              <a:ext uri="{FF2B5EF4-FFF2-40B4-BE49-F238E27FC236}">
                <a16:creationId xmlns:a16="http://schemas.microsoft.com/office/drawing/2014/main" id="{E65D1233-92B0-BC1B-D7BA-A73F133C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B8B47715-C11C-059B-4CE1-FCC54718A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AA700A1F-806C-A4DF-90B8-338FE17FF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16">
        <p:fade/>
      </p:transition>
    </mc:Choice>
    <mc:Fallback xmlns="">
      <p:transition spd="med" advTm="1616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>
            <p:custDataLst>
              <p:tags r:id="rId2"/>
            </p:custDataLst>
          </p:nvPr>
        </p:nvGrpSpPr>
        <p:grpSpPr>
          <a:xfrm>
            <a:off x="8172521" y="2605288"/>
            <a:ext cx="3427095" cy="1885315"/>
            <a:chOff x="2144" y="5012"/>
            <a:chExt cx="5109" cy="4813"/>
          </a:xfrm>
        </p:grpSpPr>
        <p:sp>
          <p:nvSpPr>
            <p:cNvPr id="31" name="矩形: 圆角 2"/>
            <p:cNvSpPr/>
            <p:nvPr>
              <p:custDataLst>
                <p:tags r:id="rId9"/>
              </p:custDataLst>
            </p:nvPr>
          </p:nvSpPr>
          <p:spPr>
            <a:xfrm>
              <a:off x="2144" y="5012"/>
              <a:ext cx="5109" cy="4813"/>
            </a:xfrm>
            <a:prstGeom prst="roundRect">
              <a:avLst>
                <a:gd name="adj" fmla="val 4162"/>
              </a:avLst>
            </a:prstGeom>
            <a:solidFill>
              <a:schemeClr val="bg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0"/>
              </p:custDataLst>
            </p:nvPr>
          </p:nvSpPr>
          <p:spPr>
            <a:xfrm>
              <a:off x="2144" y="5339"/>
              <a:ext cx="5109" cy="43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b="1" dirty="0">
                  <a:latin typeface="+mn-ea"/>
                  <a:sym typeface="+mn-ea"/>
                </a:rPr>
                <a:t>时间放大</a:t>
              </a:r>
              <a:r>
                <a:rPr lang="en-US" altLang="zh-CN" b="1" dirty="0">
                  <a:latin typeface="+mn-ea"/>
                  <a:sym typeface="+mn-ea"/>
                </a:rPr>
                <a:t>TDC</a:t>
              </a:r>
              <a:r>
                <a:rPr lang="zh-CN" altLang="en-US" dirty="0">
                  <a:latin typeface="+mn-ea"/>
                  <a:sym typeface="+mn-ea"/>
                </a:rPr>
                <a:t>，通过对电容用大电流充电小电流放电拉伸信号，可以以低频时钟实现高分辨率，</a:t>
              </a:r>
              <a:r>
                <a:rPr lang="zh-CN" altLang="en-US" b="1" dirty="0">
                  <a:solidFill>
                    <a:schemeClr val="tx2"/>
                  </a:solidFill>
                  <a:latin typeface="+mn-ea"/>
                  <a:sym typeface="+mn-ea"/>
                </a:rPr>
                <a:t>但由于信号被放大死时间极长</a:t>
              </a:r>
              <a:endParaRPr lang="zh-CN" altLang="en-US" b="1" dirty="0">
                <a:solidFill>
                  <a:schemeClr val="tx2"/>
                </a:solidFill>
                <a:latin typeface="+mn-ea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4422846" y="2582428"/>
            <a:ext cx="3244215" cy="1908175"/>
            <a:chOff x="2144" y="5012"/>
            <a:chExt cx="5109" cy="4813"/>
          </a:xfrm>
        </p:grpSpPr>
        <p:sp>
          <p:nvSpPr>
            <p:cNvPr id="22" name="矩形: 圆角 2"/>
            <p:cNvSpPr/>
            <p:nvPr>
              <p:custDataLst>
                <p:tags r:id="rId7"/>
              </p:custDataLst>
            </p:nvPr>
          </p:nvSpPr>
          <p:spPr>
            <a:xfrm>
              <a:off x="2144" y="5012"/>
              <a:ext cx="5109" cy="4813"/>
            </a:xfrm>
            <a:prstGeom prst="roundRect">
              <a:avLst>
                <a:gd name="adj" fmla="val 4162"/>
              </a:avLst>
            </a:prstGeom>
            <a:solidFill>
              <a:schemeClr val="bg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2410" y="5339"/>
              <a:ext cx="4616" cy="2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latin typeface="+mn-ea"/>
                  <a:sym typeface="+mn-ea"/>
                </a:rPr>
                <a:t>延迟线</a:t>
              </a:r>
              <a:r>
                <a:rPr lang="en-US" altLang="zh-CN" b="1" dirty="0">
                  <a:latin typeface="+mn-ea"/>
                  <a:sym typeface="+mn-ea"/>
                </a:rPr>
                <a:t>TDC</a:t>
              </a:r>
              <a:r>
                <a:rPr lang="zh-CN" altLang="en-US" dirty="0">
                  <a:latin typeface="+mn-ea"/>
                  <a:sym typeface="+mn-ea"/>
                </a:rPr>
                <a:t>，用逻辑门的传输延迟测量信号宽度，时间分辨率高，</a:t>
              </a:r>
              <a:r>
                <a:rPr lang="zh-CN" altLang="en-US" b="1" dirty="0">
                  <a:solidFill>
                    <a:schemeClr val="tx2"/>
                  </a:solidFill>
                  <a:latin typeface="+mn-ea"/>
                  <a:sym typeface="+mn-ea"/>
                </a:rPr>
                <a:t>但也受到电路设计难度和功耗限制</a:t>
              </a:r>
              <a:endParaRPr lang="zh-CN" altLang="en-US" b="1" dirty="0">
                <a:solidFill>
                  <a:schemeClr val="tx2"/>
                </a:solidFill>
                <a:latin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70000" y="173077"/>
            <a:ext cx="482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2"/>
                </a:solidFill>
                <a:latin typeface="+mn-ea"/>
              </a:rPr>
              <a:t>1.2 </a:t>
            </a:r>
            <a:r>
              <a:rPr lang="zh-CN" altLang="en-US" sz="2800" b="1">
                <a:solidFill>
                  <a:schemeClr val="tx2"/>
                </a:solidFill>
                <a:latin typeface="+mn-ea"/>
              </a:rPr>
              <a:t>时间放大原理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860312" y="853347"/>
            <a:ext cx="10471376" cy="1139320"/>
          </a:xfrm>
          <a:prstGeom prst="roundRect">
            <a:avLst>
              <a:gd name="adj" fmla="val 7092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80000" bIns="72000" rtlCol="0" anchor="ctr"/>
          <a:lstStyle/>
          <a:p>
            <a:pPr>
              <a:lnSpc>
                <a:spcPct val="150000"/>
              </a:lnSpc>
            </a:pPr>
            <a:endParaRPr lang="en-US" altLang="zh-CN" b="1" kern="100" dirty="0">
              <a:solidFill>
                <a:schemeClr val="tx1"/>
              </a:solidFill>
              <a:latin typeface="+mn-ea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b="1" kern="100" dirty="0">
                <a:solidFill>
                  <a:schemeClr val="tx1"/>
                </a:solidFill>
                <a:latin typeface="+mn-ea"/>
                <a:cs typeface="微软雅黑" panose="020B0503020204020204" pitchFamily="34" charset="-122"/>
                <a:sym typeface="+mn-ea"/>
              </a:rPr>
              <a:t>各种</a:t>
            </a:r>
            <a:r>
              <a:rPr lang="en-US" b="1" kern="100" dirty="0">
                <a:solidFill>
                  <a:schemeClr val="tx1"/>
                </a:solidFill>
                <a:latin typeface="+mn-ea"/>
                <a:cs typeface="微软雅黑" panose="020B0503020204020204" pitchFamily="34" charset="-122"/>
                <a:sym typeface="+mn-ea"/>
              </a:rPr>
              <a:t>TDC</a:t>
            </a:r>
            <a:r>
              <a:rPr lang="zh-CN" altLang="en-US" b="1" kern="100" dirty="0">
                <a:solidFill>
                  <a:schemeClr val="tx1"/>
                </a:solidFill>
                <a:latin typeface="+mn-ea"/>
                <a:cs typeface="微软雅黑" panose="020B0503020204020204" pitchFamily="34" charset="-122"/>
                <a:sym typeface="+mn-ea"/>
              </a:rPr>
              <a:t>在时间分辨率，功耗，死时间等方面表现出限制</a:t>
            </a:r>
            <a:r>
              <a:rPr lang="zh-CN" altLang="en-US" kern="100" dirty="0">
                <a:solidFill>
                  <a:schemeClr val="tx1"/>
                </a:solidFill>
                <a:latin typeface="+mn-ea"/>
                <a:cs typeface="微软雅黑" panose="020B0503020204020204" pitchFamily="34" charset="-122"/>
                <a:sym typeface="+mn-ea"/>
              </a:rPr>
              <a:t>。</a:t>
            </a:r>
            <a:endParaRPr lang="en-US" altLang="zh-CN" kern="100" dirty="0">
              <a:solidFill>
                <a:schemeClr val="tx1"/>
              </a:solidFill>
              <a:latin typeface="+mn-ea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kern="100" dirty="0">
              <a:solidFill>
                <a:schemeClr val="tx1"/>
              </a:solidFill>
              <a:latin typeface="+mn-ea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kern="100" dirty="0">
              <a:solidFill>
                <a:schemeClr val="tx1"/>
              </a:solidFill>
              <a:latin typeface="+mn-ea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 descr="C:/Users/Southland/Desktop/同济大学 TJU todo.png同济大学 TJU todo"/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18" name="矩形 17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4" name="组合 13"/>
          <p:cNvGrpSpPr/>
          <p:nvPr>
            <p:custDataLst>
              <p:tags r:id="rId4"/>
            </p:custDataLst>
          </p:nvPr>
        </p:nvGrpSpPr>
        <p:grpSpPr>
          <a:xfrm>
            <a:off x="697936" y="2578618"/>
            <a:ext cx="3244215" cy="1911985"/>
            <a:chOff x="2144" y="5012"/>
            <a:chExt cx="5109" cy="4813"/>
          </a:xfrm>
        </p:grpSpPr>
        <p:sp>
          <p:nvSpPr>
            <p:cNvPr id="10" name="矩形: 圆角 2"/>
            <p:cNvSpPr/>
            <p:nvPr>
              <p:custDataLst>
                <p:tags r:id="rId5"/>
              </p:custDataLst>
            </p:nvPr>
          </p:nvSpPr>
          <p:spPr>
            <a:xfrm>
              <a:off x="2144" y="5012"/>
              <a:ext cx="5109" cy="4813"/>
            </a:xfrm>
            <a:prstGeom prst="roundRect">
              <a:avLst>
                <a:gd name="adj" fmla="val 4162"/>
              </a:avLst>
            </a:prstGeom>
            <a:solidFill>
              <a:schemeClr val="bg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6"/>
              </p:custDataLst>
            </p:nvPr>
          </p:nvSpPr>
          <p:spPr>
            <a:xfrm>
              <a:off x="2144" y="5339"/>
              <a:ext cx="5070" cy="26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latin typeface="+mn-ea"/>
                </a:rPr>
                <a:t>基于时钟的</a:t>
              </a:r>
              <a:r>
                <a:rPr lang="en-US" altLang="zh-CN" b="1" dirty="0">
                  <a:latin typeface="+mn-ea"/>
                </a:rPr>
                <a:t>TDC</a:t>
              </a:r>
              <a:r>
                <a:rPr lang="zh-CN" altLang="en-US" dirty="0">
                  <a:solidFill>
                    <a:schemeClr val="tx1"/>
                  </a:solidFill>
                  <a:latin typeface="+mn-ea"/>
                </a:rPr>
                <a:t>，直接以高频时钟测量信号宽度，没有转换时间</a:t>
              </a:r>
              <a:r>
                <a:rPr lang="zh-CN" altLang="en-US" b="1" dirty="0">
                  <a:solidFill>
                    <a:schemeClr val="tx2"/>
                  </a:solidFill>
                  <a:latin typeface="+mn-ea"/>
                </a:rPr>
                <a:t>，但达到几十</a:t>
              </a:r>
              <a:r>
                <a:rPr lang="en-US" altLang="zh-CN" b="1" dirty="0" err="1">
                  <a:solidFill>
                    <a:schemeClr val="tx2"/>
                  </a:solidFill>
                  <a:latin typeface="+mn-ea"/>
                </a:rPr>
                <a:t>ps</a:t>
              </a:r>
              <a:r>
                <a:rPr lang="zh-CN" altLang="en-US" b="1" dirty="0">
                  <a:solidFill>
                    <a:schemeClr val="tx2"/>
                  </a:solidFill>
                  <a:latin typeface="+mn-ea"/>
                </a:rPr>
                <a:t>级别分辨率需要高频时钟，功耗高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365375" y="1992931"/>
            <a:ext cx="7603490" cy="587336"/>
            <a:chOff x="3725" y="3567"/>
            <a:chExt cx="11974" cy="1423"/>
          </a:xfrm>
        </p:grpSpPr>
        <p:cxnSp>
          <p:nvCxnSpPr>
            <p:cNvPr id="27" name="连接符: 曲线 26"/>
            <p:cNvCxnSpPr>
              <a:stCxn id="11" idx="2"/>
            </p:cNvCxnSpPr>
            <p:nvPr/>
          </p:nvCxnSpPr>
          <p:spPr>
            <a:xfrm rot="16200000" flipH="1">
              <a:off x="8890" y="4277"/>
              <a:ext cx="1423" cy="3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725" y="4383"/>
              <a:ext cx="11974" cy="2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4" name="连接符: 曲线 26"/>
            <p:cNvCxnSpPr/>
            <p:nvPr/>
          </p:nvCxnSpPr>
          <p:spPr>
            <a:xfrm rot="5400000">
              <a:off x="3430" y="4673"/>
              <a:ext cx="617" cy="9"/>
            </a:xfrm>
            <a:prstGeom prst="curvedConnector3">
              <a:avLst>
                <a:gd name="adj1" fmla="val 50081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连接符: 曲线 26"/>
          <p:cNvCxnSpPr/>
          <p:nvPr/>
        </p:nvCxnSpPr>
        <p:spPr>
          <a:xfrm rot="5400000">
            <a:off x="9818960" y="2450303"/>
            <a:ext cx="248060" cy="857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4" y="4606414"/>
            <a:ext cx="3021695" cy="194769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484" y="4592643"/>
            <a:ext cx="3062443" cy="194769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279" y="4738665"/>
            <a:ext cx="4757321" cy="1107525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39518" y="1396392"/>
            <a:ext cx="8354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kern="100" dirty="0">
                <a:solidFill>
                  <a:schemeClr val="tx1"/>
                </a:solidFill>
                <a:latin typeface="+mn-ea"/>
                <a:cs typeface="微软雅黑" panose="020B0503020204020204" pitchFamily="34" charset="-122"/>
                <a:sym typeface="+mn-ea"/>
              </a:rPr>
              <a:t>当电流极小时，时间放大</a:t>
            </a:r>
            <a:r>
              <a:rPr lang="en-US" altLang="zh-CN" kern="100" dirty="0">
                <a:solidFill>
                  <a:schemeClr val="tx1"/>
                </a:solidFill>
                <a:latin typeface="+mn-ea"/>
                <a:cs typeface="微软雅黑" panose="020B0503020204020204" pitchFamily="34" charset="-122"/>
                <a:sym typeface="+mn-ea"/>
              </a:rPr>
              <a:t>TDC</a:t>
            </a:r>
            <a:r>
              <a:rPr lang="zh-CN" altLang="en-US" kern="100" dirty="0">
                <a:solidFill>
                  <a:schemeClr val="tx1"/>
                </a:solidFill>
                <a:latin typeface="+mn-ea"/>
                <a:cs typeface="微软雅黑" panose="020B0503020204020204" pitchFamily="34" charset="-122"/>
                <a:sym typeface="+mn-ea"/>
              </a:rPr>
              <a:t>有实现极低功耗的前景，但受限于死时间过长问题。本研究提出通过多级放大减小死时间。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7B77A9-E82F-EF49-752C-E89B13D91DC1}"/>
              </a:ext>
            </a:extLst>
          </p:cNvPr>
          <p:cNvSpPr txBox="1"/>
          <p:nvPr/>
        </p:nvSpPr>
        <p:spPr>
          <a:xfrm>
            <a:off x="5041425" y="6303823"/>
            <a:ext cx="347007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altLang="zh-CN" sz="1200" dirty="0"/>
              <a:t>J. Szyduczyński, D. Kościelnik, and M. Miśkowicz, Measurement </a:t>
            </a:r>
            <a:r>
              <a:rPr lang="pl-PL" altLang="zh-CN" sz="1200" b="1" dirty="0"/>
              <a:t>214</a:t>
            </a:r>
            <a:r>
              <a:rPr lang="pl-PL" altLang="zh-CN" sz="1200" dirty="0"/>
              <a:t>, 112762 (2023).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758">
        <p:fade/>
      </p:transition>
    </mc:Choice>
    <mc:Fallback xmlns="">
      <p:transition spd="med" advTm="497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415" y="695047"/>
            <a:ext cx="5252125" cy="41818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0965" y="893075"/>
            <a:ext cx="4247321" cy="412732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70000" y="173077"/>
            <a:ext cx="8622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latin typeface="+mn-ea"/>
              </a:rPr>
              <a:t>时间放大电路</a:t>
            </a:r>
          </a:p>
        </p:txBody>
      </p:sp>
      <p:pic>
        <p:nvPicPr>
          <p:cNvPr id="12" name="图片 11" descr="C:/Users/Southland/Desktop/同济大学 TJU todo.png同济大学 TJU todo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18" name="矩形 17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508000" y="5218430"/>
            <a:ext cx="11168380" cy="1080135"/>
            <a:chOff x="800" y="8218"/>
            <a:chExt cx="17588" cy="1701"/>
          </a:xfrm>
        </p:grpSpPr>
        <p:grpSp>
          <p:nvGrpSpPr>
            <p:cNvPr id="47" name="组合 46"/>
            <p:cNvGrpSpPr/>
            <p:nvPr/>
          </p:nvGrpSpPr>
          <p:grpSpPr>
            <a:xfrm>
              <a:off x="800" y="8218"/>
              <a:ext cx="17588" cy="1701"/>
              <a:chOff x="800" y="8218"/>
              <a:chExt cx="17588" cy="1701"/>
            </a:xfrm>
          </p:grpSpPr>
          <p:sp>
            <p:nvSpPr>
              <p:cNvPr id="46" name="矩形: 圆角 2"/>
              <p:cNvSpPr/>
              <p:nvPr>
                <p:custDataLst>
                  <p:tags r:id="rId2"/>
                </p:custDataLst>
              </p:nvPr>
            </p:nvSpPr>
            <p:spPr>
              <a:xfrm>
                <a:off x="800" y="8218"/>
                <a:ext cx="17588" cy="1701"/>
              </a:xfrm>
              <a:prstGeom prst="roundRect">
                <a:avLst>
                  <a:gd name="adj" fmla="val 4162"/>
                </a:avLst>
              </a:prstGeom>
              <a:solidFill>
                <a:schemeClr val="bg1"/>
              </a:solidFill>
              <a:ln w="12700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2806" y="8502"/>
                <a:ext cx="3115" cy="1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dirty="0">
                    <a:latin typeface="+mn-ea"/>
                  </a:rPr>
                  <a:t>Vin</a:t>
                </a:r>
                <a:r>
                  <a:rPr lang="zh-CN" altLang="en-US" dirty="0">
                    <a:latin typeface="+mn-ea"/>
                  </a:rPr>
                  <a:t>高电平，</a:t>
                </a:r>
                <a:r>
                  <a:rPr lang="en-US" altLang="zh-CN" dirty="0">
                    <a:latin typeface="+mn-ea"/>
                  </a:rPr>
                  <a:t>M3</a:t>
                </a:r>
                <a:r>
                  <a:rPr lang="zh-CN" altLang="en-US" dirty="0">
                    <a:latin typeface="+mn-ea"/>
                  </a:rPr>
                  <a:t>打开大电流放电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8338" y="8498"/>
                <a:ext cx="3102" cy="11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dirty="0">
                    <a:latin typeface="+mn-ea"/>
                  </a:rPr>
                  <a:t>Vin</a:t>
                </a:r>
                <a:r>
                  <a:rPr lang="zh-CN" altLang="en-US" dirty="0">
                    <a:latin typeface="+mn-ea"/>
                  </a:rPr>
                  <a:t>低电平，</a:t>
                </a:r>
                <a:r>
                  <a:rPr lang="en-US" altLang="zh-CN" dirty="0">
                    <a:latin typeface="+mn-ea"/>
                  </a:rPr>
                  <a:t>M2</a:t>
                </a:r>
                <a:r>
                  <a:rPr lang="zh-CN" altLang="en-US" dirty="0">
                    <a:latin typeface="+mn-ea"/>
                  </a:rPr>
                  <a:t>打开小电流充电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13651" y="8477"/>
                <a:ext cx="3855" cy="1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dirty="0">
                    <a:latin typeface="+mn-ea"/>
                  </a:rPr>
                  <a:t>比较器输出时间放大后的信号</a:t>
                </a:r>
                <a:r>
                  <a:rPr lang="en-US" altLang="zh-CN" dirty="0" err="1">
                    <a:latin typeface="+mn-ea"/>
                  </a:rPr>
                  <a:t>vout</a:t>
                </a:r>
                <a:endParaRPr lang="zh-CN" altLang="en-US" dirty="0">
                  <a:latin typeface="+mn-ea"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800" y="8226"/>
              <a:ext cx="1948" cy="1693"/>
              <a:chOff x="800" y="8226"/>
              <a:chExt cx="1948" cy="1693"/>
            </a:xfrm>
          </p:grpSpPr>
          <p:sp>
            <p:nvSpPr>
              <p:cNvPr id="51" name="燕尾形 50"/>
              <p:cNvSpPr/>
              <p:nvPr/>
            </p:nvSpPr>
            <p:spPr>
              <a:xfrm>
                <a:off x="2017" y="8233"/>
                <a:ext cx="731" cy="1672"/>
              </a:xfrm>
              <a:prstGeom prst="chevron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: 圆角 2"/>
              <p:cNvSpPr/>
              <p:nvPr>
                <p:custDataLst>
                  <p:tags r:id="rId1"/>
                </p:custDataLst>
              </p:nvPr>
            </p:nvSpPr>
            <p:spPr>
              <a:xfrm>
                <a:off x="800" y="8226"/>
                <a:ext cx="1601" cy="1693"/>
              </a:xfrm>
              <a:prstGeom prst="roundRect">
                <a:avLst>
                  <a:gd name="adj" fmla="val 4162"/>
                </a:avLst>
              </a:prstGeom>
              <a:solidFill>
                <a:schemeClr val="tx2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8" name="燕尾形 47"/>
          <p:cNvSpPr/>
          <p:nvPr/>
        </p:nvSpPr>
        <p:spPr>
          <a:xfrm>
            <a:off x="4193542" y="5227320"/>
            <a:ext cx="464185" cy="1061720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燕尾形 49"/>
          <p:cNvSpPr/>
          <p:nvPr/>
        </p:nvSpPr>
        <p:spPr>
          <a:xfrm>
            <a:off x="7903212" y="5227320"/>
            <a:ext cx="464185" cy="1061085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: 圆角 10"/>
          <p:cNvSpPr/>
          <p:nvPr/>
        </p:nvSpPr>
        <p:spPr>
          <a:xfrm>
            <a:off x="631127" y="5362236"/>
            <a:ext cx="792000" cy="7920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放大流程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15875" y="1336040"/>
            <a:ext cx="10202545" cy="3627120"/>
            <a:chOff x="25" y="2104"/>
            <a:chExt cx="16067" cy="5712"/>
          </a:xfrm>
        </p:grpSpPr>
        <p:sp>
          <p:nvSpPr>
            <p:cNvPr id="14" name="文本框 13"/>
            <p:cNvSpPr txBox="1"/>
            <p:nvPr/>
          </p:nvSpPr>
          <p:spPr>
            <a:xfrm>
              <a:off x="25" y="2104"/>
              <a:ext cx="2216" cy="1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>
                  <a:solidFill>
                    <a:srgbClr val="FF0000"/>
                  </a:solidFill>
                  <a:latin typeface="+mn-ea"/>
                </a:rPr>
                <a:t>电流镜像</a:t>
              </a:r>
              <a:endParaRPr lang="en-US" altLang="zh-CN" dirty="0">
                <a:solidFill>
                  <a:srgbClr val="FF0000"/>
                </a:solidFill>
                <a:latin typeface="+mn-ea"/>
              </a:endParaRPr>
            </a:p>
            <a:p>
              <a:pPr algn="ctr"/>
              <a:r>
                <a:rPr lang="zh-CN" altLang="en-US" dirty="0">
                  <a:solidFill>
                    <a:srgbClr val="FF0000"/>
                  </a:solidFill>
                  <a:latin typeface="+mn-ea"/>
                </a:rPr>
                <a:t>电路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017" y="6798"/>
              <a:ext cx="4281" cy="1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>
                  <a:solidFill>
                    <a:srgbClr val="FF0000"/>
                  </a:solidFill>
                  <a:latin typeface="+mn-ea"/>
                </a:rPr>
                <a:t>大电流对电容充电，小电流放电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2238" y="4915"/>
              <a:ext cx="3854" cy="1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dirty="0">
                  <a:solidFill>
                    <a:srgbClr val="FF0000"/>
                  </a:solidFill>
                  <a:latin typeface="+mn-ea"/>
                </a:rPr>
                <a:t>可以看到</a:t>
              </a:r>
              <a:r>
                <a:rPr lang="en-US" altLang="zh-CN" dirty="0">
                  <a:solidFill>
                    <a:srgbClr val="FF0000"/>
                  </a:solidFill>
                  <a:latin typeface="+mn-ea"/>
                </a:rPr>
                <a:t>vin</a:t>
              </a:r>
              <a:r>
                <a:rPr lang="zh-CN" altLang="en-US" dirty="0">
                  <a:solidFill>
                    <a:srgbClr val="FF0000"/>
                  </a:solidFill>
                  <a:latin typeface="+mn-ea"/>
                </a:rPr>
                <a:t>有效放大为</a:t>
              </a:r>
              <a:r>
                <a:rPr lang="en-US" altLang="zh-CN" dirty="0" err="1">
                  <a:solidFill>
                    <a:srgbClr val="FF0000"/>
                  </a:solidFill>
                  <a:latin typeface="+mn-ea"/>
                </a:rPr>
                <a:t>vout</a:t>
              </a:r>
              <a:endParaRPr lang="zh-CN" altLang="en-US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409" y="2794"/>
              <a:ext cx="3620" cy="1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dirty="0">
                  <a:solidFill>
                    <a:srgbClr val="FF0000"/>
                  </a:solidFill>
                  <a:latin typeface="+mn-ea"/>
                </a:rPr>
                <a:t>通过比较器输出时间</a:t>
              </a:r>
              <a:endParaRPr lang="en-US" altLang="zh-CN" dirty="0">
                <a:solidFill>
                  <a:srgbClr val="FF0000"/>
                </a:solidFill>
                <a:latin typeface="+mn-ea"/>
              </a:endParaRPr>
            </a:p>
            <a:p>
              <a:pPr algn="ctr"/>
              <a:r>
                <a:rPr lang="zh-CN" altLang="en-US" dirty="0">
                  <a:solidFill>
                    <a:srgbClr val="FF0000"/>
                  </a:solidFill>
                  <a:latin typeface="+mn-ea"/>
                </a:rPr>
                <a:t>放大后的信号</a:t>
              </a:r>
            </a:p>
          </p:txBody>
        </p:sp>
      </p:grpSp>
      <p:sp>
        <p:nvSpPr>
          <p:cNvPr id="10" name="日期占位符 9">
            <a:extLst>
              <a:ext uri="{FF2B5EF4-FFF2-40B4-BE49-F238E27FC236}">
                <a16:creationId xmlns:a16="http://schemas.microsoft.com/office/drawing/2014/main" id="{74A57AA8-FC3E-97D9-C40C-7F7B58398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11" name="页脚占位符 10">
            <a:extLst>
              <a:ext uri="{FF2B5EF4-FFF2-40B4-BE49-F238E27FC236}">
                <a16:creationId xmlns:a16="http://schemas.microsoft.com/office/drawing/2014/main" id="{A2ABABF6-80B8-A823-7253-048E57355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90E211E1-0A00-8614-928C-E06822F4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489">
        <p:fade/>
      </p:transition>
    </mc:Choice>
    <mc:Fallback xmlns="">
      <p:transition spd="med" advTm="35489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/>
          <p:cNvSpPr/>
          <p:nvPr>
            <p:custDataLst>
              <p:tags r:id="rId2"/>
            </p:custDataLst>
          </p:nvPr>
        </p:nvSpPr>
        <p:spPr>
          <a:xfrm>
            <a:off x="2290932" y="4615900"/>
            <a:ext cx="7891756" cy="2084840"/>
          </a:xfrm>
          <a:prstGeom prst="roundRect">
            <a:avLst>
              <a:gd name="adj" fmla="val 4162"/>
            </a:avLst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70000" y="173077"/>
            <a:ext cx="86223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latin typeface="+mn-ea"/>
                <a:sym typeface="+mn-ea"/>
              </a:rPr>
              <a:t>信号发生器</a:t>
            </a:r>
            <a:endParaRPr lang="zh-CN" altLang="en-US" sz="2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286067" y="4841943"/>
            <a:ext cx="3116370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基于对不同</a:t>
            </a:r>
            <a:r>
              <a:rPr lang="en-US" altLang="zh-CN" dirty="0"/>
              <a:t>RC</a:t>
            </a:r>
            <a:r>
              <a:rPr lang="zh-CN" altLang="en-US" dirty="0"/>
              <a:t>电路充电速率差别，导出一个</a:t>
            </a:r>
            <a:r>
              <a:rPr lang="en-US" altLang="zh-CN" dirty="0"/>
              <a:t>ns</a:t>
            </a:r>
            <a:r>
              <a:rPr lang="zh-CN" altLang="en-US" dirty="0"/>
              <a:t>级的小信号，可基于可变电阻和单片机控制信号宽度和产生</a:t>
            </a:r>
          </a:p>
        </p:txBody>
      </p:sp>
      <p:sp>
        <p:nvSpPr>
          <p:cNvPr id="17" name="箭头: 下 16"/>
          <p:cNvSpPr/>
          <p:nvPr/>
        </p:nvSpPr>
        <p:spPr>
          <a:xfrm rot="16200000">
            <a:off x="6510924" y="5502482"/>
            <a:ext cx="342900" cy="3048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156726" y="5281348"/>
            <a:ext cx="275075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</a:rPr>
              <a:t>可用于批量产生特定宽度的待测信号，用于刻度</a:t>
            </a:r>
          </a:p>
        </p:txBody>
      </p:sp>
      <p:sp>
        <p:nvSpPr>
          <p:cNvPr id="19" name="矩形: 圆角 18"/>
          <p:cNvSpPr/>
          <p:nvPr/>
        </p:nvSpPr>
        <p:spPr>
          <a:xfrm>
            <a:off x="2431354" y="5155531"/>
            <a:ext cx="582881" cy="99869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原理</a:t>
            </a:r>
          </a:p>
        </p:txBody>
      </p:sp>
      <p:pic>
        <p:nvPicPr>
          <p:cNvPr id="9" name="图片 8" descr="C:/Users/Southland/Desktop/同济大学 TJU todo.png同济大学 TJU todo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10" name="矩形 9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518" y="1227192"/>
            <a:ext cx="5211675" cy="31811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8253" y="954977"/>
            <a:ext cx="4266205" cy="3453341"/>
          </a:xfrm>
          <a:prstGeom prst="rect">
            <a:avLst/>
          </a:prstGeom>
        </p:spPr>
      </p:pic>
      <p:sp>
        <p:nvSpPr>
          <p:cNvPr id="15" name="日期占位符 14">
            <a:extLst>
              <a:ext uri="{FF2B5EF4-FFF2-40B4-BE49-F238E27FC236}">
                <a16:creationId xmlns:a16="http://schemas.microsoft.com/office/drawing/2014/main" id="{65F38E7F-3AA5-A683-50E6-DC98E7A7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48447C78-41E5-027F-C4A0-A6F5622C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23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740">
        <p:fade/>
      </p:transition>
    </mc:Choice>
    <mc:Fallback xmlns="">
      <p:transition spd="med" advTm="19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t="1983"/>
          <a:stretch>
            <a:fillRect/>
          </a:stretch>
        </p:blipFill>
        <p:spPr>
          <a:xfrm>
            <a:off x="0" y="2071092"/>
            <a:ext cx="8530572" cy="2925473"/>
          </a:xfrm>
          <a:prstGeom prst="rect">
            <a:avLst/>
          </a:prstGeom>
        </p:spPr>
      </p:pic>
      <p:sp>
        <p:nvSpPr>
          <p:cNvPr id="14" name="矩形: 圆角 2"/>
          <p:cNvSpPr/>
          <p:nvPr>
            <p:custDataLst>
              <p:tags r:id="rId2"/>
            </p:custDataLst>
          </p:nvPr>
        </p:nvSpPr>
        <p:spPr>
          <a:xfrm>
            <a:off x="8606790" y="1002665"/>
            <a:ext cx="3069590" cy="5013960"/>
          </a:xfrm>
          <a:prstGeom prst="roundRect">
            <a:avLst>
              <a:gd name="adj" fmla="val 4162"/>
            </a:avLst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70000" y="173077"/>
            <a:ext cx="8622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2"/>
                </a:solidFill>
                <a:latin typeface="+mn-ea"/>
                <a:sym typeface="+mn-ea"/>
              </a:rPr>
              <a:t>FPGA</a:t>
            </a:r>
            <a:r>
              <a:rPr lang="zh-CN" altLang="en-US" sz="2800" b="1" dirty="0">
                <a:solidFill>
                  <a:schemeClr val="tx2"/>
                </a:solidFill>
                <a:latin typeface="+mn-ea"/>
                <a:sym typeface="+mn-ea"/>
              </a:rPr>
              <a:t>测量信号宽度</a:t>
            </a:r>
            <a:endParaRPr lang="zh-CN" altLang="en-US" sz="2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04956" y="1780594"/>
            <a:ext cx="2473122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本质为基于</a:t>
            </a:r>
            <a:r>
              <a:rPr lang="en-US" altLang="zh-CN" dirty="0"/>
              <a:t>100MHz</a:t>
            </a:r>
            <a:r>
              <a:rPr lang="zh-CN" altLang="en-US" dirty="0"/>
              <a:t>时钟的</a:t>
            </a:r>
            <a:r>
              <a:rPr lang="en-US" altLang="zh-CN" dirty="0"/>
              <a:t>TDC</a:t>
            </a:r>
            <a:r>
              <a:rPr lang="zh-CN" altLang="en-US" dirty="0"/>
              <a:t>。利用</a:t>
            </a:r>
            <a:r>
              <a:rPr lang="en-US" altLang="zh-CN" dirty="0"/>
              <a:t>FPGA</a:t>
            </a:r>
            <a:r>
              <a:rPr lang="zh-CN" altLang="en-US" dirty="0"/>
              <a:t>实现。</a:t>
            </a:r>
          </a:p>
        </p:txBody>
      </p:sp>
      <p:sp>
        <p:nvSpPr>
          <p:cNvPr id="17" name="箭头: 下 16"/>
          <p:cNvSpPr/>
          <p:nvPr/>
        </p:nvSpPr>
        <p:spPr>
          <a:xfrm>
            <a:off x="9970067" y="3276600"/>
            <a:ext cx="342900" cy="3048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904956" y="4026701"/>
            <a:ext cx="2473122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</a:rPr>
              <a:t>可以看出，边沿信号未被测量到。少了</a:t>
            </a:r>
            <a:r>
              <a:rPr lang="en-US" altLang="zh-CN" b="1" dirty="0">
                <a:solidFill>
                  <a:schemeClr val="tx2"/>
                </a:solidFill>
              </a:rPr>
              <a:t>edge1</a:t>
            </a:r>
            <a:r>
              <a:rPr lang="zh-CN" altLang="en-US" b="1" dirty="0">
                <a:solidFill>
                  <a:schemeClr val="tx2"/>
                </a:solidFill>
              </a:rPr>
              <a:t>，多了</a:t>
            </a:r>
            <a:r>
              <a:rPr lang="en-US" altLang="zh-CN" b="1" dirty="0">
                <a:solidFill>
                  <a:schemeClr val="tx2"/>
                </a:solidFill>
              </a:rPr>
              <a:t>edge2</a:t>
            </a:r>
            <a:endParaRPr lang="zh-CN" altLang="en-US" b="1" dirty="0">
              <a:solidFill>
                <a:schemeClr val="tx2"/>
              </a:solidFill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9397660" y="1163062"/>
            <a:ext cx="1487714" cy="48154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宽度测量</a:t>
            </a:r>
          </a:p>
        </p:txBody>
      </p:sp>
      <p:pic>
        <p:nvPicPr>
          <p:cNvPr id="9" name="图片 8" descr="C:/Users/Southland/Desktop/同济大学 TJU todo.png同济大学 TJU todo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10" name="矩形 9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cxnSp>
        <p:nvCxnSpPr>
          <p:cNvPr id="6" name="直接连接符 5"/>
          <p:cNvCxnSpPr/>
          <p:nvPr/>
        </p:nvCxnSpPr>
        <p:spPr>
          <a:xfrm>
            <a:off x="2308194" y="2071092"/>
            <a:ext cx="0" cy="135790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2549371" y="2071092"/>
            <a:ext cx="0" cy="135790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6168501" y="2071092"/>
            <a:ext cx="0" cy="128466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6409678" y="2071092"/>
            <a:ext cx="0" cy="128466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1755898" y="1491277"/>
            <a:ext cx="1407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rgbClr val="FF0000"/>
                </a:solidFill>
                <a:latin typeface="+mn-ea"/>
              </a:rPr>
              <a:t>edge1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5581197" y="1491277"/>
            <a:ext cx="1407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rgbClr val="FF0000"/>
                </a:solidFill>
                <a:latin typeface="+mn-ea"/>
              </a:rPr>
              <a:t>edge2</a:t>
            </a:r>
          </a:p>
        </p:txBody>
      </p:sp>
      <p:sp>
        <p:nvSpPr>
          <p:cNvPr id="22" name="日期占位符 21">
            <a:extLst>
              <a:ext uri="{FF2B5EF4-FFF2-40B4-BE49-F238E27FC236}">
                <a16:creationId xmlns:a16="http://schemas.microsoft.com/office/drawing/2014/main" id="{5538050B-EA0A-C28B-C758-7B5AAB3D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23" name="页脚占位符 22">
            <a:extLst>
              <a:ext uri="{FF2B5EF4-FFF2-40B4-BE49-F238E27FC236}">
                <a16:creationId xmlns:a16="http://schemas.microsoft.com/office/drawing/2014/main" id="{AEBAD04F-FEC7-0C82-ABFF-3C4D3CF3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5097B037-6C0D-6E2F-1069-0E11E19F5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24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480">
        <p:fade/>
      </p:transition>
    </mc:Choice>
    <mc:Fallback xmlns="">
      <p:transition spd="med" advTm="264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33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l="8663" b="7371"/>
          <a:stretch>
            <a:fillRect/>
          </a:stretch>
        </p:blipFill>
        <p:spPr>
          <a:xfrm>
            <a:off x="5996060" y="695624"/>
            <a:ext cx="6195940" cy="45934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2885"/>
            <a:ext cx="6017326" cy="455892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70000" y="173077"/>
            <a:ext cx="86223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latin typeface="+mn-ea"/>
                <a:sym typeface="+mn-ea"/>
              </a:rPr>
              <a:t>边沿时间片段引出</a:t>
            </a:r>
            <a:endParaRPr lang="zh-CN" altLang="en-US" sz="2800" b="1" dirty="0">
              <a:solidFill>
                <a:schemeClr val="tx2"/>
              </a:solidFill>
              <a:latin typeface="+mn-ea"/>
            </a:endParaRPr>
          </a:p>
        </p:txBody>
      </p:sp>
      <p:pic>
        <p:nvPicPr>
          <p:cNvPr id="9" name="图片 8" descr="C:/Users/Southland/Desktop/同济大学 TJU todo.png同济大学 TJU todo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10" name="矩形 9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511810" y="5395479"/>
            <a:ext cx="11168380" cy="1080135"/>
            <a:chOff x="800" y="8218"/>
            <a:chExt cx="17588" cy="1701"/>
          </a:xfrm>
        </p:grpSpPr>
        <p:grpSp>
          <p:nvGrpSpPr>
            <p:cNvPr id="27" name="组合 26"/>
            <p:cNvGrpSpPr/>
            <p:nvPr/>
          </p:nvGrpSpPr>
          <p:grpSpPr>
            <a:xfrm>
              <a:off x="800" y="8218"/>
              <a:ext cx="17588" cy="1701"/>
              <a:chOff x="800" y="8218"/>
              <a:chExt cx="17588" cy="1701"/>
            </a:xfrm>
          </p:grpSpPr>
          <p:sp>
            <p:nvSpPr>
              <p:cNvPr id="31" name="矩形: 圆角 2"/>
              <p:cNvSpPr/>
              <p:nvPr>
                <p:custDataLst>
                  <p:tags r:id="rId2"/>
                </p:custDataLst>
              </p:nvPr>
            </p:nvSpPr>
            <p:spPr>
              <a:xfrm>
                <a:off x="800" y="8218"/>
                <a:ext cx="17588" cy="1701"/>
              </a:xfrm>
              <a:prstGeom prst="roundRect">
                <a:avLst>
                  <a:gd name="adj" fmla="val 4162"/>
                </a:avLst>
              </a:prstGeom>
              <a:solidFill>
                <a:schemeClr val="bg1"/>
              </a:solidFill>
              <a:ln w="12700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2806" y="8502"/>
                <a:ext cx="3115" cy="6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dirty="0" err="1">
                    <a:latin typeface="+mn-ea"/>
                  </a:rPr>
                  <a:t>signal_in</a:t>
                </a:r>
                <a:r>
                  <a:rPr lang="zh-CN" altLang="en-US" dirty="0">
                    <a:latin typeface="+mn-ea"/>
                  </a:rPr>
                  <a:t>拉高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8338" y="8498"/>
                <a:ext cx="3102" cy="1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dirty="0">
                    <a:latin typeface="+mn-ea"/>
                  </a:rPr>
                  <a:t>q</a:t>
                </a:r>
                <a:r>
                  <a:rPr lang="zh-CN" altLang="en-US" dirty="0">
                    <a:latin typeface="+mn-ea"/>
                  </a:rPr>
                  <a:t>在下一个时钟上升沿拉高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3301" y="8555"/>
                <a:ext cx="4543" cy="6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dirty="0">
                    <a:latin typeface="+mn-ea"/>
                  </a:rPr>
                  <a:t>edge1=!q and </a:t>
                </a:r>
                <a:r>
                  <a:rPr lang="en-US" altLang="zh-CN" dirty="0" err="1">
                    <a:latin typeface="+mn-ea"/>
                  </a:rPr>
                  <a:t>signal_in</a:t>
                </a:r>
                <a:endParaRPr lang="zh-CN" altLang="en-US" dirty="0">
                  <a:latin typeface="+mn-ea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800" y="8226"/>
              <a:ext cx="1948" cy="1693"/>
              <a:chOff x="800" y="8226"/>
              <a:chExt cx="1948" cy="1693"/>
            </a:xfrm>
          </p:grpSpPr>
          <p:sp>
            <p:nvSpPr>
              <p:cNvPr id="29" name="燕尾形 50"/>
              <p:cNvSpPr/>
              <p:nvPr/>
            </p:nvSpPr>
            <p:spPr>
              <a:xfrm>
                <a:off x="2017" y="8233"/>
                <a:ext cx="731" cy="1672"/>
              </a:xfrm>
              <a:prstGeom prst="chevron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: 圆角 2"/>
              <p:cNvSpPr/>
              <p:nvPr>
                <p:custDataLst>
                  <p:tags r:id="rId1"/>
                </p:custDataLst>
              </p:nvPr>
            </p:nvSpPr>
            <p:spPr>
              <a:xfrm>
                <a:off x="800" y="8226"/>
                <a:ext cx="1601" cy="1693"/>
              </a:xfrm>
              <a:prstGeom prst="roundRect">
                <a:avLst>
                  <a:gd name="adj" fmla="val 4162"/>
                </a:avLst>
              </a:prstGeom>
              <a:solidFill>
                <a:schemeClr val="tx2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5" name="燕尾形 47"/>
          <p:cNvSpPr/>
          <p:nvPr/>
        </p:nvSpPr>
        <p:spPr>
          <a:xfrm>
            <a:off x="4197352" y="5404369"/>
            <a:ext cx="464185" cy="1061720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燕尾形 49"/>
          <p:cNvSpPr/>
          <p:nvPr/>
        </p:nvSpPr>
        <p:spPr>
          <a:xfrm>
            <a:off x="7907022" y="5404369"/>
            <a:ext cx="464185" cy="1061085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: 圆角 10"/>
          <p:cNvSpPr/>
          <p:nvPr/>
        </p:nvSpPr>
        <p:spPr>
          <a:xfrm>
            <a:off x="634937" y="5695072"/>
            <a:ext cx="792000" cy="7920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引出流程</a:t>
            </a:r>
          </a:p>
        </p:txBody>
      </p:sp>
      <p:sp>
        <p:nvSpPr>
          <p:cNvPr id="14" name="日期占位符 13">
            <a:extLst>
              <a:ext uri="{FF2B5EF4-FFF2-40B4-BE49-F238E27FC236}">
                <a16:creationId xmlns:a16="http://schemas.microsoft.com/office/drawing/2014/main" id="{AD55A145-4FD5-1F7A-0C50-5DE59B449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E05D4B3B-1D36-AEC9-1CEE-1D9D3A53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620">
        <p:fade/>
      </p:transition>
    </mc:Choice>
    <mc:Fallback xmlns="">
      <p:transition spd="med" advTm="2062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76" y="1154097"/>
            <a:ext cx="5609815" cy="4851900"/>
          </a:xfrm>
          <a:prstGeom prst="rect">
            <a:avLst/>
          </a:prstGeom>
        </p:spPr>
      </p:pic>
      <p:sp>
        <p:nvSpPr>
          <p:cNvPr id="14" name="矩形: 圆角 2"/>
          <p:cNvSpPr/>
          <p:nvPr>
            <p:custDataLst>
              <p:tags r:id="rId1"/>
            </p:custDataLst>
          </p:nvPr>
        </p:nvSpPr>
        <p:spPr>
          <a:xfrm>
            <a:off x="6471820" y="1154097"/>
            <a:ext cx="4752649" cy="4705165"/>
          </a:xfrm>
          <a:prstGeom prst="roundRect">
            <a:avLst>
              <a:gd name="adj" fmla="val 4162"/>
            </a:avLst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70000" y="173077"/>
            <a:ext cx="86223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latin typeface="+mn-ea"/>
                <a:sym typeface="+mn-ea"/>
              </a:rPr>
              <a:t>边沿时间片段引出</a:t>
            </a:r>
            <a:endParaRPr lang="zh-CN" altLang="en-US" sz="2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671894" y="3465831"/>
            <a:ext cx="4352500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基本定义不变，但</a:t>
            </a:r>
            <a:r>
              <a:rPr lang="en-US" altLang="zh-CN" dirty="0"/>
              <a:t>q </a:t>
            </a:r>
            <a:r>
              <a:rPr lang="zh-CN" altLang="en-US" dirty="0"/>
              <a:t>被作为另一个触发器的输入，从而生成延迟一个时钟周期的</a:t>
            </a:r>
            <a:r>
              <a:rPr lang="en-US" altLang="zh-CN" dirty="0" err="1"/>
              <a:t>delayed_q</a:t>
            </a:r>
            <a:r>
              <a:rPr lang="en-US" altLang="zh-CN" dirty="0"/>
              <a:t> </a:t>
            </a:r>
            <a:r>
              <a:rPr lang="zh-CN" altLang="en-US" dirty="0"/>
              <a:t>。那么延迟后：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edge1= !</a:t>
            </a:r>
            <a:r>
              <a:rPr lang="zh-CN" altLang="en-US" dirty="0"/>
              <a:t> </a:t>
            </a:r>
            <a:r>
              <a:rPr lang="en-US" altLang="zh-CN" dirty="0" err="1"/>
              <a:t>delayed_q</a:t>
            </a:r>
            <a:r>
              <a:rPr lang="en-US" altLang="zh-CN" dirty="0"/>
              <a:t> </a:t>
            </a:r>
            <a:r>
              <a:rPr lang="zh-CN" altLang="en-US" dirty="0"/>
              <a:t> </a:t>
            </a:r>
            <a:r>
              <a:rPr lang="en-US" altLang="zh-CN" dirty="0"/>
              <a:t>and </a:t>
            </a:r>
            <a:r>
              <a:rPr lang="en-US" altLang="zh-CN" dirty="0" err="1"/>
              <a:t>signal_in</a:t>
            </a:r>
            <a:r>
              <a:rPr lang="en-US" altLang="zh-CN" dirty="0"/>
              <a:t> </a:t>
            </a:r>
            <a:r>
              <a:rPr lang="zh-CN" altLang="en-US" dirty="0"/>
              <a:t>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836348" y="1271267"/>
            <a:ext cx="3816856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</a:rPr>
              <a:t>时间片段目前长度在时钟周期</a:t>
            </a:r>
            <a:r>
              <a:rPr lang="en-US" altLang="zh-CN" b="1" dirty="0">
                <a:solidFill>
                  <a:schemeClr val="tx2"/>
                </a:solidFill>
              </a:rPr>
              <a:t>10ns</a:t>
            </a:r>
            <a:r>
              <a:rPr lang="zh-CN" altLang="en-US" b="1" dirty="0">
                <a:solidFill>
                  <a:schemeClr val="tx2"/>
                </a:solidFill>
              </a:rPr>
              <a:t>内随机出现，当该长度小于</a:t>
            </a:r>
            <a:r>
              <a:rPr lang="en-US" altLang="zh-CN" b="1" dirty="0">
                <a:solidFill>
                  <a:schemeClr val="tx2"/>
                </a:solidFill>
              </a:rPr>
              <a:t>5ns</a:t>
            </a:r>
            <a:r>
              <a:rPr lang="zh-CN" altLang="en-US" b="1" dirty="0">
                <a:solidFill>
                  <a:schemeClr val="tx2"/>
                </a:solidFill>
              </a:rPr>
              <a:t>时，输入宽度可能无法被有效放大。故向其额外添加一个时钟周期。</a:t>
            </a:r>
          </a:p>
        </p:txBody>
      </p:sp>
      <p:pic>
        <p:nvPicPr>
          <p:cNvPr id="9" name="图片 8" descr="C:/Users/Southland/Desktop/同济大学 TJU todo.png同济大学 TJU todo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10" name="矩形 9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8" name="日期占位符 7">
            <a:extLst>
              <a:ext uri="{FF2B5EF4-FFF2-40B4-BE49-F238E27FC236}">
                <a16:creationId xmlns:a16="http://schemas.microsoft.com/office/drawing/2014/main" id="{DF6FD4FA-E9B0-C1CA-957F-825EBC8AB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FCF555AA-1386-5087-7A8A-7337972BA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1F56B8B3-9D39-CB87-7375-44C021C3D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377">
        <p:fade/>
      </p:transition>
    </mc:Choice>
    <mc:Fallback xmlns="">
      <p:transition spd="med" advTm="28377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2">
            <a:extLst>
              <a:ext uri="{FF2B5EF4-FFF2-40B4-BE49-F238E27FC236}">
                <a16:creationId xmlns:a16="http://schemas.microsoft.com/office/drawing/2014/main" id="{C984CDC4-7830-CFD5-9C03-71EF1411155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91448" y="4748030"/>
            <a:ext cx="9617612" cy="1608320"/>
          </a:xfrm>
          <a:prstGeom prst="roundRect">
            <a:avLst>
              <a:gd name="adj" fmla="val 4162"/>
            </a:avLst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70000" y="173077"/>
            <a:ext cx="86223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latin typeface="+mn-ea"/>
                <a:sym typeface="+mn-ea"/>
              </a:rPr>
              <a:t>次级时间引出误差</a:t>
            </a:r>
            <a:endParaRPr lang="zh-CN" altLang="en-US" sz="2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79092" y="4809632"/>
            <a:ext cx="3833941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次级放大的误差主要有两部分，边沿时间片段引出导致的误差和次级放大倍数波动导致的误差。</a:t>
            </a:r>
          </a:p>
        </p:txBody>
      </p:sp>
      <p:sp>
        <p:nvSpPr>
          <p:cNvPr id="17" name="箭头: 下 16"/>
          <p:cNvSpPr/>
          <p:nvPr/>
        </p:nvSpPr>
        <p:spPr>
          <a:xfrm rot="16200000">
            <a:off x="5831885" y="5347956"/>
            <a:ext cx="342900" cy="3048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13514" y="4623737"/>
            <a:ext cx="4195302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edge1</a:t>
            </a:r>
            <a:r>
              <a:rPr lang="zh-CN" altLang="en-US" dirty="0"/>
              <a:t>和</a:t>
            </a:r>
            <a:r>
              <a:rPr lang="en-US" altLang="zh-CN" dirty="0"/>
              <a:t>edge2</a:t>
            </a:r>
            <a:r>
              <a:rPr lang="zh-CN" altLang="en-US" dirty="0"/>
              <a:t>测量值和真实值误差如图。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</a:rPr>
              <a:t>引入的误差小于</a:t>
            </a:r>
            <a:r>
              <a:rPr lang="en-US" altLang="zh-CN" b="1" dirty="0">
                <a:solidFill>
                  <a:schemeClr val="tx2"/>
                </a:solidFill>
              </a:rPr>
              <a:t>120ps</a:t>
            </a:r>
            <a:r>
              <a:rPr lang="zh-CN" altLang="en-US" b="1" dirty="0">
                <a:solidFill>
                  <a:schemeClr val="tx2"/>
                </a:solidFill>
              </a:rPr>
              <a:t> ，由于是放大后信号，除以</a:t>
            </a:r>
            <a:r>
              <a:rPr lang="en-US" altLang="zh-CN" b="1" dirty="0">
                <a:solidFill>
                  <a:schemeClr val="tx2"/>
                </a:solidFill>
              </a:rPr>
              <a:t>10</a:t>
            </a:r>
            <a:r>
              <a:rPr lang="zh-CN" altLang="en-US" b="1" dirty="0">
                <a:solidFill>
                  <a:schemeClr val="tx2"/>
                </a:solidFill>
              </a:rPr>
              <a:t>倍后小于</a:t>
            </a:r>
            <a:r>
              <a:rPr lang="en-US" altLang="zh-CN" b="1" dirty="0">
                <a:solidFill>
                  <a:schemeClr val="tx2"/>
                </a:solidFill>
              </a:rPr>
              <a:t>12ps</a:t>
            </a:r>
          </a:p>
        </p:txBody>
      </p:sp>
      <p:pic>
        <p:nvPicPr>
          <p:cNvPr id="9" name="图片 8" descr="C:/Users/Southland/Desktop/同济大学 TJU todo.png同济大学 TJU todo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10" name="矩形 9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045" y="1287957"/>
            <a:ext cx="4858804" cy="291528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3033" y="1239838"/>
            <a:ext cx="5095783" cy="3025058"/>
          </a:xfrm>
          <a:prstGeom prst="rect">
            <a:avLst/>
          </a:prstGeom>
        </p:spPr>
      </p:pic>
      <p:sp>
        <p:nvSpPr>
          <p:cNvPr id="15" name="日期占位符 14">
            <a:extLst>
              <a:ext uri="{FF2B5EF4-FFF2-40B4-BE49-F238E27FC236}">
                <a16:creationId xmlns:a16="http://schemas.microsoft.com/office/drawing/2014/main" id="{9F7A9CDF-BB69-FA01-E66C-CEECE0610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19" name="页脚占位符 18">
            <a:extLst>
              <a:ext uri="{FF2B5EF4-FFF2-40B4-BE49-F238E27FC236}">
                <a16:creationId xmlns:a16="http://schemas.microsoft.com/office/drawing/2014/main" id="{37063597-D179-E994-6E5B-5A75C4513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20" name="灯片编号占位符 19">
            <a:extLst>
              <a:ext uri="{FF2B5EF4-FFF2-40B4-BE49-F238E27FC236}">
                <a16:creationId xmlns:a16="http://schemas.microsoft.com/office/drawing/2014/main" id="{359B71A8-6F58-1627-8C7C-3D420B0C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27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542">
        <p:fade/>
      </p:transition>
    </mc:Choice>
    <mc:Fallback xmlns="">
      <p:transition spd="med" advTm="12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/>
          <p:cNvSpPr/>
          <p:nvPr>
            <p:custDataLst>
              <p:tags r:id="rId2"/>
            </p:custDataLst>
          </p:nvPr>
        </p:nvSpPr>
        <p:spPr>
          <a:xfrm>
            <a:off x="1606858" y="5271813"/>
            <a:ext cx="9365942" cy="1413110"/>
          </a:xfrm>
          <a:prstGeom prst="roundRect">
            <a:avLst>
              <a:gd name="adj" fmla="val 4162"/>
            </a:avLst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70000" y="173077"/>
            <a:ext cx="86223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latin typeface="+mn-ea"/>
                <a:sym typeface="+mn-ea"/>
              </a:rPr>
              <a:t>刻度方法研究</a:t>
            </a:r>
            <a:endParaRPr lang="zh-CN" altLang="en-US" sz="2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802819" y="5333415"/>
            <a:ext cx="397654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上图为使用不同查找表时的分辨率对比，蓝色数据点为红色</a:t>
            </a:r>
            <a:r>
              <a:rPr lang="en-US" altLang="zh-CN" dirty="0"/>
              <a:t>4</a:t>
            </a:r>
            <a:r>
              <a:rPr lang="zh-CN" altLang="en-US" dirty="0"/>
              <a:t>倍。</a:t>
            </a:r>
          </a:p>
        </p:txBody>
      </p:sp>
      <p:sp>
        <p:nvSpPr>
          <p:cNvPr id="17" name="箭头: 下 16"/>
          <p:cNvSpPr/>
          <p:nvPr/>
        </p:nvSpPr>
        <p:spPr>
          <a:xfrm rot="16200000">
            <a:off x="6241189" y="5762909"/>
            <a:ext cx="342900" cy="3048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179538" y="5308110"/>
            <a:ext cx="340560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</a:rPr>
              <a:t>使用远少于现在数量的数据点时也可以达到相似的分辨率表现</a:t>
            </a:r>
          </a:p>
        </p:txBody>
      </p:sp>
      <p:pic>
        <p:nvPicPr>
          <p:cNvPr id="9" name="图片 8" descr="C:/Users/Southland/Desktop/同济大学 TJU todo.png同济大学 TJU todo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10" name="矩形 9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122" y="1322965"/>
            <a:ext cx="5927852" cy="351021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179538" y="2139095"/>
            <a:ext cx="3621575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在大量通道情形，刻度方法为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b="1" dirty="0"/>
              <a:t>输入已知宽度的信号，并用额外的刻度用</a:t>
            </a:r>
            <a:r>
              <a:rPr lang="en-US" altLang="zh-CN" b="1" dirty="0"/>
              <a:t>TDC</a:t>
            </a:r>
            <a:r>
              <a:rPr lang="zh-CN" altLang="en-US" b="1" dirty="0"/>
              <a:t>刻度每级放大倍数。</a:t>
            </a:r>
          </a:p>
        </p:txBody>
      </p:sp>
      <p:sp>
        <p:nvSpPr>
          <p:cNvPr id="15" name="日期占位符 14">
            <a:extLst>
              <a:ext uri="{FF2B5EF4-FFF2-40B4-BE49-F238E27FC236}">
                <a16:creationId xmlns:a16="http://schemas.microsoft.com/office/drawing/2014/main" id="{901E6132-5056-75EF-9B9C-D93B627C2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20" name="灯片编号占位符 19">
            <a:extLst>
              <a:ext uri="{FF2B5EF4-FFF2-40B4-BE49-F238E27FC236}">
                <a16:creationId xmlns:a16="http://schemas.microsoft.com/office/drawing/2014/main" id="{4D644729-4A1F-6CD4-A769-1ACA64441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28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928">
        <p:fade/>
      </p:transition>
    </mc:Choice>
    <mc:Fallback xmlns="">
      <p:transition spd="med" advTm="389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2"/>
          <p:cNvSpPr/>
          <p:nvPr>
            <p:custDataLst>
              <p:tags r:id="rId2"/>
            </p:custDataLst>
          </p:nvPr>
        </p:nvSpPr>
        <p:spPr>
          <a:xfrm>
            <a:off x="1606858" y="5271813"/>
            <a:ext cx="9365942" cy="1413110"/>
          </a:xfrm>
          <a:prstGeom prst="roundRect">
            <a:avLst>
              <a:gd name="adj" fmla="val 4162"/>
            </a:avLst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70000" y="173077"/>
            <a:ext cx="86223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latin typeface="+mn-ea"/>
                <a:sym typeface="+mn-ea"/>
              </a:rPr>
              <a:t>刻度方法研究</a:t>
            </a:r>
            <a:endParaRPr lang="zh-CN" altLang="en-US" sz="2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78028" y="5333415"/>
            <a:ext cx="4017972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上图模拟了使用</a:t>
            </a:r>
            <a:r>
              <a:rPr lang="en-US" altLang="zh-CN" dirty="0"/>
              <a:t>0.5ns</a:t>
            </a:r>
            <a:r>
              <a:rPr lang="zh-CN" altLang="en-US" dirty="0"/>
              <a:t>和</a:t>
            </a:r>
            <a:r>
              <a:rPr lang="en-US" altLang="zh-CN" dirty="0"/>
              <a:t>2ns</a:t>
            </a:r>
            <a:r>
              <a:rPr lang="zh-CN" altLang="en-US" dirty="0"/>
              <a:t>周期时钟做刻度用</a:t>
            </a:r>
            <a:r>
              <a:rPr lang="en-US" altLang="zh-CN" dirty="0"/>
              <a:t>TDC</a:t>
            </a:r>
            <a:r>
              <a:rPr lang="zh-CN" altLang="en-US" dirty="0"/>
              <a:t>的情况，左图为时间分辨率，右图为与真实值偏差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102677" y="5284950"/>
            <a:ext cx="3674813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</a:rPr>
              <a:t>对分辨率几乎无影响，</a:t>
            </a:r>
            <a:r>
              <a:rPr lang="en-US" altLang="zh-CN" b="1" dirty="0">
                <a:solidFill>
                  <a:schemeClr val="tx2"/>
                </a:solidFill>
              </a:rPr>
              <a:t>2ns</a:t>
            </a:r>
            <a:r>
              <a:rPr lang="zh-CN" altLang="en-US" b="1" dirty="0">
                <a:solidFill>
                  <a:schemeClr val="tx2"/>
                </a:solidFill>
              </a:rPr>
              <a:t>时钟会额外导致固定的偏差，但可以从物理上刻度该偏差。</a:t>
            </a:r>
          </a:p>
        </p:txBody>
      </p:sp>
      <p:pic>
        <p:nvPicPr>
          <p:cNvPr id="9" name="图片 8" descr="C:/Users/Southland/Desktop/同济大学 TJU todo.png同济大学 TJU todo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10" name="矩形 9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060" y="1014824"/>
            <a:ext cx="5601152" cy="335380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9213" y="997307"/>
            <a:ext cx="5690430" cy="3397197"/>
          </a:xfrm>
          <a:prstGeom prst="rect">
            <a:avLst/>
          </a:prstGeom>
        </p:spPr>
      </p:pic>
      <p:sp>
        <p:nvSpPr>
          <p:cNvPr id="4" name="箭头: 下 3"/>
          <p:cNvSpPr/>
          <p:nvPr/>
        </p:nvSpPr>
        <p:spPr>
          <a:xfrm rot="16200000">
            <a:off x="6241189" y="5762909"/>
            <a:ext cx="342900" cy="3048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+mn-ea"/>
            </a:endParaRPr>
          </a:p>
        </p:txBody>
      </p:sp>
      <p:sp>
        <p:nvSpPr>
          <p:cNvPr id="17" name="日期占位符 16">
            <a:extLst>
              <a:ext uri="{FF2B5EF4-FFF2-40B4-BE49-F238E27FC236}">
                <a16:creationId xmlns:a16="http://schemas.microsoft.com/office/drawing/2014/main" id="{853E8AB6-F89E-9C3C-1FBD-C7244448F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20" name="灯片编号占位符 19">
            <a:extLst>
              <a:ext uri="{FF2B5EF4-FFF2-40B4-BE49-F238E27FC236}">
                <a16:creationId xmlns:a16="http://schemas.microsoft.com/office/drawing/2014/main" id="{59A48DEE-8C50-BE2C-5559-6E27802B9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29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516">
        <p:fade/>
      </p:transition>
    </mc:Choice>
    <mc:Fallback xmlns="">
      <p:transition spd="med" advTm="475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4646078" cy="6858000"/>
            <a:chOff x="0" y="0"/>
            <a:chExt cx="4646078" cy="68580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0" y="2279659"/>
              <a:ext cx="2320475" cy="3462689"/>
            </a:xfrm>
            <a:custGeom>
              <a:avLst/>
              <a:gdLst>
                <a:gd name="connsiteX0" fmla="*/ 864869 w 1724024"/>
                <a:gd name="connsiteY0" fmla="*/ 0 h 2572646"/>
                <a:gd name="connsiteX1" fmla="*/ 1724024 w 1724024"/>
                <a:gd name="connsiteY1" fmla="*/ 859155 h 2572646"/>
                <a:gd name="connsiteX2" fmla="*/ 0 w 1724024"/>
                <a:gd name="connsiteY2" fmla="*/ 2572646 h 2572646"/>
                <a:gd name="connsiteX3" fmla="*/ 0 w 1724024"/>
                <a:gd name="connsiteY3" fmla="*/ 859596 h 2572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4024" h="2572646">
                  <a:moveTo>
                    <a:pt x="864869" y="0"/>
                  </a:moveTo>
                  <a:lnTo>
                    <a:pt x="1724024" y="859155"/>
                  </a:lnTo>
                  <a:lnTo>
                    <a:pt x="0" y="2572646"/>
                  </a:lnTo>
                  <a:lnTo>
                    <a:pt x="0" y="85959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9pPr>
            </a:lstStyle>
            <a:p>
              <a:endParaRPr lang="id-ID" dirty="0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0" y="1128106"/>
              <a:ext cx="1164083" cy="2316915"/>
            </a:xfrm>
            <a:custGeom>
              <a:avLst/>
              <a:gdLst>
                <a:gd name="connsiteX0" fmla="*/ 0 w 864869"/>
                <a:gd name="connsiteY0" fmla="*/ 0 h 1721379"/>
                <a:gd name="connsiteX1" fmla="*/ 864869 w 864869"/>
                <a:gd name="connsiteY1" fmla="*/ 862224 h 1721379"/>
                <a:gd name="connsiteX2" fmla="*/ 475 w 864869"/>
                <a:gd name="connsiteY2" fmla="*/ 1721379 h 1721379"/>
                <a:gd name="connsiteX3" fmla="*/ 0 w 864869"/>
                <a:gd name="connsiteY3" fmla="*/ 1720905 h 172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869" h="1721379">
                  <a:moveTo>
                    <a:pt x="0" y="0"/>
                  </a:moveTo>
                  <a:lnTo>
                    <a:pt x="864869" y="862224"/>
                  </a:lnTo>
                  <a:lnTo>
                    <a:pt x="475" y="1721379"/>
                  </a:lnTo>
                  <a:lnTo>
                    <a:pt x="0" y="172090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9pPr>
            </a:lstStyle>
            <a:p>
              <a:endParaRPr lang="id-ID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0" y="0"/>
              <a:ext cx="3489686" cy="3455074"/>
            </a:xfrm>
            <a:custGeom>
              <a:avLst/>
              <a:gdLst>
                <a:gd name="connsiteX0" fmla="*/ 0 w 2592704"/>
                <a:gd name="connsiteY0" fmla="*/ 0 h 2566988"/>
                <a:gd name="connsiteX1" fmla="*/ 879633 w 2592704"/>
                <a:gd name="connsiteY1" fmla="*/ 0 h 2566988"/>
                <a:gd name="connsiteX2" fmla="*/ 2592704 w 2592704"/>
                <a:gd name="connsiteY2" fmla="*/ 1707833 h 2566988"/>
                <a:gd name="connsiteX3" fmla="*/ 1728310 w 2592704"/>
                <a:gd name="connsiteY3" fmla="*/ 2566988 h 2566988"/>
                <a:gd name="connsiteX4" fmla="*/ 0 w 2592704"/>
                <a:gd name="connsiteY4" fmla="*/ 842197 h 256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2704" h="2566988">
                  <a:moveTo>
                    <a:pt x="0" y="0"/>
                  </a:moveTo>
                  <a:lnTo>
                    <a:pt x="879633" y="0"/>
                  </a:lnTo>
                  <a:lnTo>
                    <a:pt x="2592704" y="1707833"/>
                  </a:lnTo>
                  <a:lnTo>
                    <a:pt x="1728310" y="2566988"/>
                  </a:lnTo>
                  <a:lnTo>
                    <a:pt x="0" y="84219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9pPr>
            </a:lstStyle>
            <a:p>
              <a:endParaRPr lang="id-ID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0" y="2260637"/>
              <a:ext cx="4646078" cy="4597363"/>
            </a:xfrm>
            <a:custGeom>
              <a:avLst/>
              <a:gdLst>
                <a:gd name="connsiteX0" fmla="*/ 2592704 w 3451859"/>
                <a:gd name="connsiteY0" fmla="*/ 0 h 3415665"/>
                <a:gd name="connsiteX1" fmla="*/ 3451859 w 3451859"/>
                <a:gd name="connsiteY1" fmla="*/ 859155 h 3415665"/>
                <a:gd name="connsiteX2" fmla="*/ 879633 w 3451859"/>
                <a:gd name="connsiteY2" fmla="*/ 3415665 h 3415665"/>
                <a:gd name="connsiteX3" fmla="*/ 0 w 3451859"/>
                <a:gd name="connsiteY3" fmla="*/ 3415665 h 3415665"/>
                <a:gd name="connsiteX4" fmla="*/ 0 w 3451859"/>
                <a:gd name="connsiteY4" fmla="*/ 2576895 h 3415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1859" h="3415665">
                  <a:moveTo>
                    <a:pt x="2592704" y="0"/>
                  </a:moveTo>
                  <a:lnTo>
                    <a:pt x="3451859" y="859155"/>
                  </a:lnTo>
                  <a:lnTo>
                    <a:pt x="879633" y="3415665"/>
                  </a:lnTo>
                  <a:lnTo>
                    <a:pt x="0" y="3415665"/>
                  </a:lnTo>
                  <a:lnTo>
                    <a:pt x="0" y="25768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9pPr>
            </a:lstStyle>
            <a:p>
              <a:endParaRPr lang="id-ID" dirty="0"/>
            </a:p>
          </p:txBody>
        </p:sp>
        <p:sp>
          <p:nvSpPr>
            <p:cNvPr id="32" name="文本框 31"/>
            <p:cNvSpPr txBox="1"/>
            <p:nvPr/>
          </p:nvSpPr>
          <p:spPr>
            <a:xfrm rot="18883833">
              <a:off x="144593" y="3943690"/>
              <a:ext cx="4356893" cy="1231257"/>
            </a:xfrm>
            <a:prstGeom prst="rect">
              <a:avLst/>
            </a:prstGeom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id-ID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</a:defRPr>
              </a:lvl9pPr>
            </a:lstStyle>
            <a:p>
              <a:r>
                <a:rPr lang="id-ID" sz="6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</a:t>
              </a:r>
            </a:p>
          </p:txBody>
        </p:sp>
      </p:grpSp>
      <p:pic>
        <p:nvPicPr>
          <p:cNvPr id="2" name="图片 1" descr="C:/Users/Southland/Desktop/同济大学 TJU todo.png同济大学 TJU todo"/>
          <p:cNvPicPr>
            <a:picLocks noChangeAspect="1"/>
          </p:cNvPicPr>
          <p:nvPr/>
        </p:nvPicPr>
        <p:blipFill>
          <a:blip r:embed="rId2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8923020" y="163195"/>
            <a:ext cx="3268980" cy="857250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6415108" y="1839886"/>
            <a:ext cx="866433" cy="603780"/>
            <a:chOff x="1366341" y="81630"/>
            <a:chExt cx="525990" cy="366097"/>
          </a:xfrm>
        </p:grpSpPr>
        <p:sp>
          <p:nvSpPr>
            <p:cNvPr id="15" name="椭圆 14"/>
            <p:cNvSpPr/>
            <p:nvPr>
              <p:custDataLst>
                <p:tags r:id="rId22"/>
              </p:custDataLst>
            </p:nvPr>
          </p:nvSpPr>
          <p:spPr>
            <a:xfrm>
              <a:off x="1366341" y="81630"/>
              <a:ext cx="366097" cy="36609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23"/>
              </p:custDataLst>
            </p:nvPr>
          </p:nvSpPr>
          <p:spPr>
            <a:xfrm>
              <a:off x="1526234" y="81630"/>
              <a:ext cx="366097" cy="366097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grpSp>
        <p:nvGrpSpPr>
          <p:cNvPr id="38" name="组合 37"/>
          <p:cNvGrpSpPr/>
          <p:nvPr>
            <p:custDataLst>
              <p:tags r:id="rId2"/>
            </p:custDataLst>
          </p:nvPr>
        </p:nvGrpSpPr>
        <p:grpSpPr>
          <a:xfrm>
            <a:off x="6352303" y="1765051"/>
            <a:ext cx="2384759" cy="754993"/>
            <a:chOff x="7451190" y="1550834"/>
            <a:chExt cx="2335014" cy="739244"/>
          </a:xfrm>
        </p:grpSpPr>
        <p:sp>
          <p:nvSpPr>
            <p:cNvPr id="24" name="矩形 23"/>
            <p:cNvSpPr/>
            <p:nvPr>
              <p:custDataLst>
                <p:tags r:id="rId20"/>
              </p:custDataLst>
            </p:nvPr>
          </p:nvSpPr>
          <p:spPr bwMode="auto">
            <a:xfrm>
              <a:off x="7451190" y="1550834"/>
              <a:ext cx="739244" cy="739244"/>
            </a:xfrm>
            <a:prstGeom prst="rect">
              <a:avLst/>
            </a:prstGeom>
            <a:noFill/>
            <a:ln w="19050">
              <a:noFill/>
              <a:round/>
            </a:ln>
          </p:spPr>
          <p:txBody>
            <a:bodyPr rot="0" spcFirstLastPara="0" vert="horz" wrap="square" lIns="91440" tIns="45720" rIns="91440" bIns="45720" anchor="ctr" anchorCtr="0" forceAA="0" compatLnSpc="1">
              <a:norm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33" name="文本框 32"/>
            <p:cNvSpPr txBox="1"/>
            <p:nvPr>
              <p:custDataLst>
                <p:tags r:id="rId21"/>
              </p:custDataLst>
            </p:nvPr>
          </p:nvSpPr>
          <p:spPr>
            <a:xfrm>
              <a:off x="8917524" y="1689624"/>
              <a:ext cx="868680" cy="45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zh-CN" altLang="en-US" sz="2400" b="1" spc="3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引言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3"/>
            </p:custDataLst>
          </p:nvPr>
        </p:nvGrpSpPr>
        <p:grpSpPr>
          <a:xfrm>
            <a:off x="6415108" y="2799059"/>
            <a:ext cx="866433" cy="603780"/>
            <a:chOff x="1366341" y="81630"/>
            <a:chExt cx="525990" cy="366097"/>
          </a:xfrm>
        </p:grpSpPr>
        <p:sp>
          <p:nvSpPr>
            <p:cNvPr id="41" name="椭圆 40"/>
            <p:cNvSpPr/>
            <p:nvPr>
              <p:custDataLst>
                <p:tags r:id="rId18"/>
              </p:custDataLst>
            </p:nvPr>
          </p:nvSpPr>
          <p:spPr>
            <a:xfrm>
              <a:off x="1366341" y="81630"/>
              <a:ext cx="366097" cy="36609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2" name="椭圆 41"/>
            <p:cNvSpPr/>
            <p:nvPr>
              <p:custDataLst>
                <p:tags r:id="rId19"/>
              </p:custDataLst>
            </p:nvPr>
          </p:nvSpPr>
          <p:spPr>
            <a:xfrm>
              <a:off x="1526234" y="81630"/>
              <a:ext cx="366097" cy="366097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grpSp>
        <p:nvGrpSpPr>
          <p:cNvPr id="39" name="组合 38"/>
          <p:cNvGrpSpPr/>
          <p:nvPr>
            <p:custDataLst>
              <p:tags r:id="rId4"/>
            </p:custDataLst>
          </p:nvPr>
        </p:nvGrpSpPr>
        <p:grpSpPr>
          <a:xfrm>
            <a:off x="6352303" y="2723507"/>
            <a:ext cx="4701179" cy="971973"/>
            <a:chOff x="7451190" y="2399953"/>
            <a:chExt cx="4603115" cy="951698"/>
          </a:xfrm>
        </p:grpSpPr>
        <p:sp>
          <p:nvSpPr>
            <p:cNvPr id="19" name="矩形 18"/>
            <p:cNvSpPr/>
            <p:nvPr>
              <p:custDataLst>
                <p:tags r:id="rId16"/>
              </p:custDataLst>
            </p:nvPr>
          </p:nvSpPr>
          <p:spPr bwMode="auto">
            <a:xfrm>
              <a:off x="7451190" y="2399953"/>
              <a:ext cx="739244" cy="739244"/>
            </a:xfrm>
            <a:prstGeom prst="rect">
              <a:avLst/>
            </a:prstGeom>
            <a:noFill/>
            <a:ln w="19050">
              <a:noFill/>
              <a:round/>
            </a:ln>
          </p:spPr>
          <p:txBody>
            <a:bodyPr rot="0" spcFirstLastPara="0" vert="horz" wrap="square" lIns="91440" tIns="45720" rIns="91440" bIns="45720" anchor="ctr" anchorCtr="0" forceAA="0" compatLnSpc="1">
              <a:norm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  <a:ea typeface="等线 Light" panose="02010600030101010101" charset="-122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35" name="文本框 34"/>
            <p:cNvSpPr txBox="1"/>
            <p:nvPr>
              <p:custDataLst>
                <p:tags r:id="rId17"/>
              </p:custDataLst>
            </p:nvPr>
          </p:nvSpPr>
          <p:spPr>
            <a:xfrm>
              <a:off x="8917405" y="2539018"/>
              <a:ext cx="3136900" cy="81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/>
              <a:r>
                <a:rPr lang="zh-CN" altLang="en-US" sz="2400" b="1" spc="3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基于分立元器件的 TDC 设计</a:t>
              </a:r>
            </a:p>
          </p:txBody>
        </p:sp>
      </p:grpSp>
      <p:grpSp>
        <p:nvGrpSpPr>
          <p:cNvPr id="43" name="组合 42"/>
          <p:cNvGrpSpPr/>
          <p:nvPr>
            <p:custDataLst>
              <p:tags r:id="rId5"/>
            </p:custDataLst>
          </p:nvPr>
        </p:nvGrpSpPr>
        <p:grpSpPr>
          <a:xfrm>
            <a:off x="6415108" y="3758232"/>
            <a:ext cx="866433" cy="603780"/>
            <a:chOff x="1366341" y="82023"/>
            <a:chExt cx="525990" cy="366097"/>
          </a:xfrm>
        </p:grpSpPr>
        <p:sp>
          <p:nvSpPr>
            <p:cNvPr id="44" name="椭圆 43"/>
            <p:cNvSpPr/>
            <p:nvPr>
              <p:custDataLst>
                <p:tags r:id="rId14"/>
              </p:custDataLst>
            </p:nvPr>
          </p:nvSpPr>
          <p:spPr>
            <a:xfrm>
              <a:off x="1366341" y="82023"/>
              <a:ext cx="366097" cy="36609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5" name="椭圆 44"/>
            <p:cNvSpPr/>
            <p:nvPr>
              <p:custDataLst>
                <p:tags r:id="rId15"/>
              </p:custDataLst>
            </p:nvPr>
          </p:nvSpPr>
          <p:spPr>
            <a:xfrm>
              <a:off x="1526234" y="82023"/>
              <a:ext cx="366097" cy="366097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grpSp>
        <p:nvGrpSpPr>
          <p:cNvPr id="40" name="组合 39"/>
          <p:cNvGrpSpPr/>
          <p:nvPr>
            <p:custDataLst>
              <p:tags r:id="rId6"/>
            </p:custDataLst>
          </p:nvPr>
        </p:nvGrpSpPr>
        <p:grpSpPr>
          <a:xfrm>
            <a:off x="6352303" y="3682611"/>
            <a:ext cx="4700531" cy="754993"/>
            <a:chOff x="7451190" y="3253669"/>
            <a:chExt cx="4602480" cy="739244"/>
          </a:xfrm>
        </p:grpSpPr>
        <p:sp>
          <p:nvSpPr>
            <p:cNvPr id="14" name="矩形 13"/>
            <p:cNvSpPr/>
            <p:nvPr>
              <p:custDataLst>
                <p:tags r:id="rId12"/>
              </p:custDataLst>
            </p:nvPr>
          </p:nvSpPr>
          <p:spPr bwMode="auto">
            <a:xfrm>
              <a:off x="7451190" y="3253669"/>
              <a:ext cx="739244" cy="739244"/>
            </a:xfrm>
            <a:prstGeom prst="rect">
              <a:avLst/>
            </a:prstGeom>
            <a:noFill/>
            <a:ln w="19050">
              <a:noFill/>
              <a:round/>
            </a:ln>
          </p:spPr>
          <p:txBody>
            <a:bodyPr rot="0" spcFirstLastPara="0" vert="horz" wrap="square" lIns="91440" tIns="45720" rIns="91440" bIns="45720" anchor="ctr" anchorCtr="0" forceAA="0" compatLnSpc="1">
              <a:norm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  <a:ea typeface="等线 Light" panose="02010600030101010101" charset="-122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36" name="文本框 35"/>
            <p:cNvSpPr txBox="1"/>
            <p:nvPr>
              <p:custDataLst>
                <p:tags r:id="rId13"/>
              </p:custDataLst>
            </p:nvPr>
          </p:nvSpPr>
          <p:spPr>
            <a:xfrm>
              <a:off x="8917405" y="3392734"/>
              <a:ext cx="3136265" cy="450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/>
              <a:r>
                <a:rPr lang="en-US" altLang="zh-CN" sz="2400" b="1" spc="3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TDC</a:t>
              </a:r>
              <a:r>
                <a:rPr lang="zh-CN" altLang="en-US" sz="2400" b="1" spc="3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性能表现</a:t>
              </a:r>
            </a:p>
          </p:txBody>
        </p:sp>
      </p:grpSp>
      <p:grpSp>
        <p:nvGrpSpPr>
          <p:cNvPr id="21" name="组合 20"/>
          <p:cNvGrpSpPr/>
          <p:nvPr>
            <p:custDataLst>
              <p:tags r:id="rId7"/>
            </p:custDataLst>
          </p:nvPr>
        </p:nvGrpSpPr>
        <p:grpSpPr>
          <a:xfrm>
            <a:off x="6352200" y="4641527"/>
            <a:ext cx="4700531" cy="754887"/>
            <a:chOff x="11734" y="6200"/>
            <a:chExt cx="7248" cy="1164"/>
          </a:xfrm>
        </p:grpSpPr>
        <p:sp>
          <p:nvSpPr>
            <p:cNvPr id="47" name="椭圆 46"/>
            <p:cNvSpPr/>
            <p:nvPr>
              <p:custDataLst>
                <p:tags r:id="rId8"/>
              </p:custDataLst>
            </p:nvPr>
          </p:nvSpPr>
          <p:spPr>
            <a:xfrm>
              <a:off x="11831" y="6317"/>
              <a:ext cx="930" cy="9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55" name="椭圆 54"/>
            <p:cNvSpPr/>
            <p:nvPr>
              <p:custDataLst>
                <p:tags r:id="rId9"/>
              </p:custDataLst>
            </p:nvPr>
          </p:nvSpPr>
          <p:spPr>
            <a:xfrm>
              <a:off x="12237" y="6317"/>
              <a:ext cx="930" cy="93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10"/>
              </p:custDataLst>
            </p:nvPr>
          </p:nvSpPr>
          <p:spPr bwMode="auto">
            <a:xfrm>
              <a:off x="11734" y="6200"/>
              <a:ext cx="1164" cy="1164"/>
            </a:xfrm>
            <a:prstGeom prst="rect">
              <a:avLst/>
            </a:prstGeom>
            <a:noFill/>
            <a:ln w="19050">
              <a:noFill/>
              <a:round/>
            </a:ln>
          </p:spPr>
          <p:txBody>
            <a:bodyPr rot="0" spcFirstLastPara="0" vert="horz" wrap="square" lIns="91440" tIns="45720" rIns="91440" bIns="45720" anchor="ctr" anchorCtr="0" forceAA="0" compatLnSpc="1">
              <a:norm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Arial" panose="020B0604020202020204" pitchFamily="34" charset="0"/>
                  <a:ea typeface="等线 Light" panose="02010600030101010101" charset="-122"/>
                  <a:cs typeface="Arial" panose="020B0604020202020204" pitchFamily="34" charset="0"/>
                </a:rPr>
                <a:t>04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1"/>
              </p:custDataLst>
            </p:nvPr>
          </p:nvSpPr>
          <p:spPr>
            <a:xfrm>
              <a:off x="14043" y="6419"/>
              <a:ext cx="4939" cy="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zh-CN" altLang="en-US" sz="2400" b="1" spc="3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结论</a:t>
              </a:r>
            </a:p>
          </p:txBody>
        </p:sp>
      </p:grp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0952AEB-EFC6-AEEA-F260-B80BF2A7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3310"/>
            <a:ext cx="4114800" cy="365125"/>
          </a:xfrm>
        </p:spPr>
        <p:txBody>
          <a:bodyPr/>
          <a:lstStyle/>
          <a:p>
            <a:r>
              <a:rPr lang="zh-CN" altLang="en-US" dirty="0"/>
              <a:t>第四届全国辐射探测微电子学术年会</a:t>
            </a:r>
            <a:endParaRPr lang="en-US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93A33BCD-68EB-44C6-AEF7-F3D212FC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03310"/>
            <a:ext cx="2743200" cy="365125"/>
          </a:xfrm>
        </p:spPr>
        <p:txBody>
          <a:bodyPr/>
          <a:lstStyle/>
          <a:p>
            <a:fld id="{6973E886-DE44-40B2-9298-ECBB239BA4AC}" type="slidenum">
              <a:rPr lang="en-US" smtClean="0"/>
              <a:t>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5">
        <p:fade/>
      </p:transition>
    </mc:Choice>
    <mc:Fallback xmlns="">
      <p:transition spd="med" advTm="2305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934952" y="2526645"/>
            <a:ext cx="2969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>
                <a:solidFill>
                  <a:schemeClr val="tx2"/>
                </a:solidFill>
                <a:latin typeface="+mn-ea"/>
              </a:rPr>
              <a:t>引言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934952" y="4090734"/>
            <a:ext cx="296979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+mn-ea"/>
              </a:rPr>
              <a:t>研究背景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+mn-ea"/>
              </a:rPr>
              <a:t>时间放大原理</a:t>
            </a:r>
          </a:p>
        </p:txBody>
      </p:sp>
      <p:pic>
        <p:nvPicPr>
          <p:cNvPr id="8" name="图片 7" descr="C:/Users/Southland/Desktop/同济大学 TJU todo.png同济大学 TJU todo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16255" y="82550"/>
            <a:ext cx="3547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tx2"/>
                </a:solidFill>
                <a:latin typeface="+mn-ea"/>
              </a:rPr>
              <a:t>目录</a:t>
            </a:r>
            <a:r>
              <a:rPr lang="zh-CN" altLang="en-US" sz="3200">
                <a:latin typeface="+mn-ea"/>
              </a:rPr>
              <a:t> </a:t>
            </a:r>
            <a:r>
              <a:rPr lang="en-US" altLang="zh-CN" sz="2800">
                <a:solidFill>
                  <a:schemeClr val="bg1">
                    <a:lumMod val="65000"/>
                  </a:schemeClr>
                </a:solidFill>
                <a:latin typeface="+mn-ea"/>
              </a:rPr>
              <a:t>CONTENT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403600" y="2244725"/>
            <a:ext cx="1320800" cy="2002790"/>
            <a:chOff x="5360" y="3535"/>
            <a:chExt cx="2080" cy="3154"/>
          </a:xfrm>
        </p:grpSpPr>
        <p:grpSp>
          <p:nvGrpSpPr>
            <p:cNvPr id="3" name="组合 2"/>
            <p:cNvGrpSpPr/>
            <p:nvPr/>
          </p:nvGrpSpPr>
          <p:grpSpPr>
            <a:xfrm>
              <a:off x="5360" y="3535"/>
              <a:ext cx="2080" cy="3155"/>
              <a:chOff x="886602" y="106738"/>
              <a:chExt cx="1620000" cy="2422915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886602" y="418195"/>
                <a:ext cx="720000" cy="72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4" name="组合 3"/>
              <p:cNvGrpSpPr/>
              <p:nvPr/>
            </p:nvGrpSpPr>
            <p:grpSpPr>
              <a:xfrm>
                <a:off x="1066602" y="106738"/>
                <a:ext cx="1440000" cy="2422915"/>
                <a:chOff x="1066602" y="106738"/>
                <a:chExt cx="1440000" cy="2422915"/>
              </a:xfrm>
            </p:grpSpPr>
            <p:sp>
              <p:nvSpPr>
                <p:cNvPr id="5" name="矩形 4"/>
                <p:cNvSpPr/>
                <p:nvPr/>
              </p:nvSpPr>
              <p:spPr>
                <a:xfrm>
                  <a:off x="1246602" y="778195"/>
                  <a:ext cx="1080000" cy="10800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2" name="文本框 11"/>
                <p:cNvSpPr txBox="1"/>
                <p:nvPr/>
              </p:nvSpPr>
              <p:spPr>
                <a:xfrm>
                  <a:off x="1066602" y="106738"/>
                  <a:ext cx="1440000" cy="242291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zh-CN" altLang="en-US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3" name="文本框 12"/>
            <p:cNvSpPr txBox="1"/>
            <p:nvPr/>
          </p:nvSpPr>
          <p:spPr>
            <a:xfrm>
              <a:off x="5681" y="4564"/>
              <a:ext cx="1759" cy="125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+mn-ea"/>
                  <a:sym typeface="+mn-ea"/>
                </a:rPr>
                <a:t>01</a:t>
              </a:r>
            </a:p>
          </p:txBody>
        </p:sp>
      </p:grpSp>
      <p:sp>
        <p:nvSpPr>
          <p:cNvPr id="15" name="日期占位符 14">
            <a:extLst>
              <a:ext uri="{FF2B5EF4-FFF2-40B4-BE49-F238E27FC236}">
                <a16:creationId xmlns:a16="http://schemas.microsoft.com/office/drawing/2014/main" id="{31444DAA-DAC8-3234-E770-8C0749920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16" name="页脚占位符 15">
            <a:extLst>
              <a:ext uri="{FF2B5EF4-FFF2-40B4-BE49-F238E27FC236}">
                <a16:creationId xmlns:a16="http://schemas.microsoft.com/office/drawing/2014/main" id="{DE73FA9F-28A1-A430-0094-344CD7CE4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25EADD00-7959-0CCC-B1E7-461EF0F0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3">
        <p:fade/>
      </p:transition>
    </mc:Choice>
    <mc:Fallback xmlns="">
      <p:transition spd="med" advTm="553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矩形: 圆角 291"/>
          <p:cNvSpPr/>
          <p:nvPr/>
        </p:nvSpPr>
        <p:spPr>
          <a:xfrm>
            <a:off x="6169696" y="3061213"/>
            <a:ext cx="5621655" cy="2225675"/>
          </a:xfrm>
          <a:prstGeom prst="roundRect">
            <a:avLst>
              <a:gd name="adj" fmla="val 5160"/>
            </a:avLst>
          </a:prstGeom>
          <a:noFill/>
          <a:ln w="19050">
            <a:solidFill>
              <a:schemeClr val="accent1">
                <a:alpha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270000" y="173077"/>
            <a:ext cx="482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2"/>
                </a:solidFill>
                <a:latin typeface="+mn-ea"/>
              </a:rPr>
              <a:t>1.1 </a:t>
            </a:r>
            <a:r>
              <a:rPr lang="zh-CN" altLang="en-US" sz="2800" b="1">
                <a:solidFill>
                  <a:schemeClr val="tx2"/>
                </a:solidFill>
                <a:latin typeface="+mn-ea"/>
                <a:sym typeface="+mn-ea"/>
              </a:rPr>
              <a:t>研究背景</a:t>
            </a:r>
          </a:p>
        </p:txBody>
      </p:sp>
      <p:pic>
        <p:nvPicPr>
          <p:cNvPr id="31" name="图片 30" descr="C:/Users/Southland/Desktop/同济大学 TJU todo.png同济大学 TJU todo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2" name="矩形 1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" name="矩形: 圆角 4"/>
          <p:cNvSpPr/>
          <p:nvPr/>
        </p:nvSpPr>
        <p:spPr>
          <a:xfrm>
            <a:off x="392466" y="3061213"/>
            <a:ext cx="5579745" cy="2249805"/>
          </a:xfrm>
          <a:prstGeom prst="roundRect">
            <a:avLst>
              <a:gd name="adj" fmla="val 5160"/>
            </a:avLst>
          </a:prstGeom>
          <a:solidFill>
            <a:schemeClr val="bg1">
              <a:alpha val="30196"/>
            </a:schemeClr>
          </a:solidFill>
          <a:ln w="19050">
            <a:solidFill>
              <a:schemeClr val="accent1">
                <a:alpha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6" name="文本框 295"/>
          <p:cNvSpPr txBox="1"/>
          <p:nvPr/>
        </p:nvSpPr>
        <p:spPr>
          <a:xfrm>
            <a:off x="1779306" y="2897383"/>
            <a:ext cx="2696210" cy="245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一次束流通过产生的轨迹</a:t>
            </a:r>
            <a:endParaRPr 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297" name="文本框 296"/>
          <p:cNvSpPr txBox="1"/>
          <p:nvPr/>
        </p:nvSpPr>
        <p:spPr>
          <a:xfrm>
            <a:off x="7072666" y="2897383"/>
            <a:ext cx="3511550" cy="245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只取其中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20ps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时间范围内的轨迹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  <a:sym typeface="+mn-ea"/>
            </a:endParaRPr>
          </a:p>
        </p:txBody>
      </p:sp>
      <p:sp>
        <p:nvSpPr>
          <p:cNvPr id="360" name="矩形: 圆角 359"/>
          <p:cNvSpPr/>
          <p:nvPr/>
        </p:nvSpPr>
        <p:spPr>
          <a:xfrm>
            <a:off x="396603" y="1431346"/>
            <a:ext cx="11398794" cy="1285002"/>
          </a:xfrm>
          <a:prstGeom prst="roundRect">
            <a:avLst>
              <a:gd name="adj" fmla="val 1988"/>
            </a:avLst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pPr marL="285750" indent="-285750">
              <a:lnSpc>
                <a:spcPct val="125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LHC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将在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LS4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期间进行高亮度升级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但高亮度</a:t>
            </a:r>
            <a:r>
              <a:rPr 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导致更高的堆积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（一次束流通过产生质子对撞顶点数）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5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保持重建效率需要好于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35ps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时间分辨能力。</a:t>
            </a:r>
          </a:p>
        </p:txBody>
      </p:sp>
      <p:sp>
        <p:nvSpPr>
          <p:cNvPr id="69" name="矩形: 圆角 10"/>
          <p:cNvSpPr/>
          <p:nvPr/>
        </p:nvSpPr>
        <p:spPr>
          <a:xfrm>
            <a:off x="631127" y="5362236"/>
            <a:ext cx="792000" cy="7920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/>
              <a:t>研究背景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4874931" y="4247393"/>
            <a:ext cx="949960" cy="8553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42</a:t>
            </a:r>
            <a:r>
              <a:rPr lang="zh-CN" altLang="en-US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个堆积轨迹密集难以区分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10726456" y="4247393"/>
            <a:ext cx="890270" cy="4502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径迹数量明显减少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81416" y="3362838"/>
            <a:ext cx="4072913" cy="180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428776" y="3371093"/>
            <a:ext cx="4072913" cy="1800000"/>
          </a:xfrm>
          <a:prstGeom prst="rect">
            <a:avLst/>
          </a:prstGeom>
        </p:spPr>
      </p:pic>
      <p:sp>
        <p:nvSpPr>
          <p:cNvPr id="358" name="箭头: 右 357"/>
          <p:cNvSpPr/>
          <p:nvPr/>
        </p:nvSpPr>
        <p:spPr>
          <a:xfrm rot="360000">
            <a:off x="3401096" y="4175638"/>
            <a:ext cx="1457325" cy="32702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箭头: 右 357"/>
          <p:cNvSpPr/>
          <p:nvPr>
            <p:custDataLst>
              <p:tags r:id="rId4"/>
            </p:custDataLst>
          </p:nvPr>
        </p:nvSpPr>
        <p:spPr>
          <a:xfrm rot="360000">
            <a:off x="9256431" y="4100073"/>
            <a:ext cx="1457325" cy="32702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日期占位符 13">
            <a:extLst>
              <a:ext uri="{FF2B5EF4-FFF2-40B4-BE49-F238E27FC236}">
                <a16:creationId xmlns:a16="http://schemas.microsoft.com/office/drawing/2014/main" id="{52565FDC-F2A4-E104-CAA1-8BFFADBB6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1BE3B292-AFB9-83C5-128B-D85E421C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323ECBD1-4D76-CAB6-9E28-C00369210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4980671-E356-E00F-67AD-9CB4A6639A4D}"/>
              </a:ext>
            </a:extLst>
          </p:cNvPr>
          <p:cNvSpPr txBox="1"/>
          <p:nvPr/>
        </p:nvSpPr>
        <p:spPr>
          <a:xfrm>
            <a:off x="9127505" y="5678987"/>
            <a:ext cx="258630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Ref: Framework TDR for the LHCb Upgrade II</a:t>
            </a:r>
            <a:endParaRPr lang="zh-CN" altLang="en-US" sz="14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E421E1F-14DF-B0A4-3E93-637C660F75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77" y="2767566"/>
            <a:ext cx="4757592" cy="33196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627">
        <p:fade/>
      </p:transition>
    </mc:Choice>
    <mc:Fallback xmlns="">
      <p:transition spd="med" advTm="496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8" grpId="0" animBg="1"/>
      <p:bldP spid="35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>
            <p:custDataLst>
              <p:tags r:id="rId2"/>
            </p:custDataLst>
          </p:nvPr>
        </p:nvGrpSpPr>
        <p:grpSpPr>
          <a:xfrm>
            <a:off x="1270000" y="3062488"/>
            <a:ext cx="3427095" cy="1885315"/>
            <a:chOff x="2144" y="5012"/>
            <a:chExt cx="5109" cy="4813"/>
          </a:xfrm>
        </p:grpSpPr>
        <p:sp>
          <p:nvSpPr>
            <p:cNvPr id="31" name="矩形: 圆角 2"/>
            <p:cNvSpPr/>
            <p:nvPr>
              <p:custDataLst>
                <p:tags r:id="rId3"/>
              </p:custDataLst>
            </p:nvPr>
          </p:nvSpPr>
          <p:spPr>
            <a:xfrm>
              <a:off x="2144" y="5012"/>
              <a:ext cx="5109" cy="4813"/>
            </a:xfrm>
            <a:prstGeom prst="roundRect">
              <a:avLst>
                <a:gd name="adj" fmla="val 4162"/>
              </a:avLst>
            </a:prstGeom>
            <a:solidFill>
              <a:schemeClr val="bg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4"/>
              </p:custDataLst>
            </p:nvPr>
          </p:nvSpPr>
          <p:spPr>
            <a:xfrm>
              <a:off x="2144" y="5339"/>
              <a:ext cx="5109" cy="43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latin typeface="+mn-ea"/>
                  <a:sym typeface="+mn-ea"/>
                </a:rPr>
                <a:t>时间放大</a:t>
              </a:r>
              <a:r>
                <a:rPr lang="en-US" altLang="zh-CN" b="1" dirty="0">
                  <a:latin typeface="+mn-ea"/>
                  <a:sym typeface="+mn-ea"/>
                </a:rPr>
                <a:t>TDC</a:t>
              </a:r>
              <a:r>
                <a:rPr lang="zh-CN" altLang="en-US" dirty="0">
                  <a:latin typeface="+mn-ea"/>
                  <a:sym typeface="+mn-ea"/>
                </a:rPr>
                <a:t>，通过用大小电流对电容充放电拉伸信号，可以以低频时钟实现高分辨率，</a:t>
              </a:r>
              <a:r>
                <a:rPr lang="zh-CN" altLang="en-US" b="1" dirty="0">
                  <a:solidFill>
                    <a:schemeClr val="tx2"/>
                  </a:solidFill>
                  <a:latin typeface="+mn-ea"/>
                  <a:sym typeface="+mn-ea"/>
                </a:rPr>
                <a:t>但由于信号被放大死时间极长</a:t>
              </a:r>
              <a:endParaRPr lang="zh-CN" altLang="en-US" b="1" dirty="0">
                <a:solidFill>
                  <a:schemeClr val="tx2"/>
                </a:solidFill>
                <a:latin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70000" y="173077"/>
            <a:ext cx="482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2"/>
                </a:solidFill>
                <a:latin typeface="+mn-ea"/>
              </a:rPr>
              <a:t>1.2 </a:t>
            </a:r>
            <a:r>
              <a:rPr lang="zh-CN" altLang="en-US" sz="2800" b="1">
                <a:solidFill>
                  <a:schemeClr val="tx2"/>
                </a:solidFill>
                <a:latin typeface="+mn-ea"/>
              </a:rPr>
              <a:t>时间放大原理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860312" y="853347"/>
            <a:ext cx="10471376" cy="1139320"/>
          </a:xfrm>
          <a:prstGeom prst="roundRect">
            <a:avLst>
              <a:gd name="adj" fmla="val 7092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80000" bIns="72000" rtlCol="0" anchor="ctr"/>
          <a:lstStyle/>
          <a:p>
            <a:pPr>
              <a:lnSpc>
                <a:spcPct val="150000"/>
              </a:lnSpc>
            </a:pPr>
            <a:endParaRPr lang="en-US" altLang="zh-CN" b="1" kern="100" dirty="0">
              <a:solidFill>
                <a:schemeClr val="tx1"/>
              </a:solidFill>
              <a:latin typeface="+mn-ea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b="1" kern="100" dirty="0">
                <a:solidFill>
                  <a:schemeClr val="tx1"/>
                </a:solidFill>
                <a:latin typeface="+mn-ea"/>
                <a:cs typeface="微软雅黑" panose="020B0503020204020204" pitchFamily="34" charset="-122"/>
                <a:sym typeface="+mn-ea"/>
              </a:rPr>
              <a:t>TDC</a:t>
            </a:r>
            <a:r>
              <a:rPr lang="zh-CN" altLang="en-US" b="1" kern="100" dirty="0">
                <a:solidFill>
                  <a:schemeClr val="tx1"/>
                </a:solidFill>
                <a:latin typeface="+mn-ea"/>
                <a:cs typeface="微软雅黑" panose="020B0503020204020204" pitchFamily="34" charset="-122"/>
                <a:sym typeface="+mn-ea"/>
              </a:rPr>
              <a:t>面对时间分辨率，功耗，死时间等多方面限制</a:t>
            </a:r>
            <a:r>
              <a:rPr lang="zh-CN" altLang="en-US" kern="100" dirty="0">
                <a:solidFill>
                  <a:schemeClr val="tx1"/>
                </a:solidFill>
                <a:latin typeface="+mn-ea"/>
                <a:cs typeface="微软雅黑" panose="020B0503020204020204" pitchFamily="34" charset="-122"/>
                <a:sym typeface="+mn-ea"/>
              </a:rPr>
              <a:t>。</a:t>
            </a:r>
            <a:endParaRPr lang="en-US" altLang="zh-CN" kern="100" dirty="0">
              <a:solidFill>
                <a:schemeClr val="tx1"/>
              </a:solidFill>
              <a:latin typeface="+mn-ea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kern="100" dirty="0">
              <a:solidFill>
                <a:schemeClr val="tx1"/>
              </a:solidFill>
              <a:latin typeface="+mn-ea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kern="100" dirty="0">
              <a:solidFill>
                <a:schemeClr val="tx1"/>
              </a:solidFill>
              <a:latin typeface="+mn-ea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 descr="C:/Users/Southland/Desktop/同济大学 TJU todo.png同济大学 TJU todo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18" name="矩形 17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61" y="2286206"/>
            <a:ext cx="5405523" cy="343787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39518" y="1396392"/>
            <a:ext cx="8354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kern="100" dirty="0">
                <a:solidFill>
                  <a:schemeClr val="tx1"/>
                </a:solidFill>
                <a:latin typeface="+mn-ea"/>
                <a:cs typeface="微软雅黑" panose="020B0503020204020204" pitchFamily="34" charset="-122"/>
                <a:sym typeface="+mn-ea"/>
              </a:rPr>
              <a:t>当电流极小时，时间放大</a:t>
            </a:r>
            <a:r>
              <a:rPr lang="en-US" altLang="zh-CN" kern="100" dirty="0">
                <a:solidFill>
                  <a:schemeClr val="tx1"/>
                </a:solidFill>
                <a:latin typeface="+mn-ea"/>
                <a:cs typeface="微软雅黑" panose="020B0503020204020204" pitchFamily="34" charset="-122"/>
                <a:sym typeface="+mn-ea"/>
              </a:rPr>
              <a:t>TDC</a:t>
            </a:r>
            <a:r>
              <a:rPr lang="zh-CN" altLang="en-US" kern="100" dirty="0">
                <a:solidFill>
                  <a:schemeClr val="tx1"/>
                </a:solidFill>
                <a:latin typeface="+mn-ea"/>
                <a:cs typeface="微软雅黑" panose="020B0503020204020204" pitchFamily="34" charset="-122"/>
                <a:sym typeface="+mn-ea"/>
              </a:rPr>
              <a:t>有实现极低功耗的前景，但受限于死时间过长问题。本研究提出通过多级放大减小死时间。</a:t>
            </a:r>
            <a:endParaRPr lang="zh-CN" altLang="en-US" dirty="0"/>
          </a:p>
        </p:txBody>
      </p:sp>
      <p:sp>
        <p:nvSpPr>
          <p:cNvPr id="12" name="日期占位符 11">
            <a:extLst>
              <a:ext uri="{FF2B5EF4-FFF2-40B4-BE49-F238E27FC236}">
                <a16:creationId xmlns:a16="http://schemas.microsoft.com/office/drawing/2014/main" id="{3A897F37-5D64-31FD-B833-9B47A2CBC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13" name="页脚占位符 12">
            <a:extLst>
              <a:ext uri="{FF2B5EF4-FFF2-40B4-BE49-F238E27FC236}">
                <a16:creationId xmlns:a16="http://schemas.microsoft.com/office/drawing/2014/main" id="{992E9722-EDF8-62DB-4FEA-106EF08FA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4890C4C0-0A9F-CD1D-7EDB-70156803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6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758">
        <p:fade/>
      </p:transition>
    </mc:Choice>
    <mc:Fallback xmlns="">
      <p:transition spd="med" advTm="497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: 圆角 5"/>
              <p:cNvSpPr/>
              <p:nvPr/>
            </p:nvSpPr>
            <p:spPr>
              <a:xfrm>
                <a:off x="2541270" y="1061720"/>
                <a:ext cx="2178685" cy="612140"/>
              </a:xfrm>
              <a:prstGeom prst="roundRect">
                <a:avLst>
                  <a:gd name="adj" fmla="val 16000"/>
                </a:avLst>
              </a:prstGeom>
              <a:solidFill>
                <a:srgbClr val="DEACB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 anchorCtr="0">
                <a:noAutofit/>
              </a:bodyPr>
              <a:lstStyle/>
              <a:p>
                <a:pPr algn="ctr"/>
                <a:r>
                  <a:rPr kumimoji="1" lang="zh-CN" altLang="en-US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一次放大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kumimoji="1"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  <m:t>𝟎</m:t>
                        </m:r>
                      </m:sub>
                    </m:sSub>
                    <m:sSub>
                      <m:sSubPr>
                        <m:ctrlPr>
                          <a:rPr kumimoji="1"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kumimoji="1"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kumimoji="1" lang="zh-CN" altLang="en-US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微软雅黑" panose="020B0503020204020204" pitchFamily="34" charset="-122"/>
                    <a:cs typeface="Cambria Math" panose="02040503050406030204" pitchFamily="18" charset="0"/>
                    <a:sym typeface="Arial" panose="020B0604020202020204" pitchFamily="34" charset="0"/>
                  </a:rPr>
                  <a:t>倍</a:t>
                </a:r>
              </a:p>
            </p:txBody>
          </p:sp>
        </mc:Choice>
        <mc:Fallback xmlns="">
          <p:sp>
            <p:nvSpPr>
              <p:cNvPr id="6" name="矩形: 圆角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1270" y="1061720"/>
                <a:ext cx="2178685" cy="612140"/>
              </a:xfrm>
              <a:prstGeom prst="roundRect">
                <a:avLst>
                  <a:gd name="adj" fmla="val 16000"/>
                </a:avLst>
              </a:prstGeom>
              <a:blipFill rotWithShape="1">
                <a:blip r:embed="rId5"/>
                <a:stretch>
                  <a:fillRect l="-291" t="-1037" r="-291" b="-1037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/>
              <p:cNvSpPr txBox="1"/>
              <p:nvPr/>
            </p:nvSpPr>
            <p:spPr>
              <a:xfrm>
                <a:off x="2709563" y="5219027"/>
                <a:ext cx="6944799" cy="2003444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放大倍数不变为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kumimoji="1"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  <m:t>𝟎</m:t>
                        </m:r>
                      </m:sub>
                    </m:sSub>
                    <m:sSub>
                      <m:sSubPr>
                        <m:ctrlPr>
                          <a:rPr kumimoji="1"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kumimoji="1"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Cambria Math" panose="02040503050406030204" pitchFamily="18" charset="0"/>
                        <a:sym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，但死时间从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Arial" panose="020B0604020202020204" pitchFamily="34" charset="0"/>
                          </a:rPr>
                          <m:t>𝟎</m:t>
                        </m:r>
                      </m:sub>
                    </m:sSub>
                    <m:sSub>
                      <m:sSubPr>
                        <m:ctrlPr>
                          <a:rPr kumimoji="1" lang="en-US" altLang="zh-CN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kumimoji="1" lang="en-US" altLang="zh-CN" b="1" i="1" dirty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Cambria Math" panose="02040503050406030204" pitchFamily="18" charset="0"/>
                                <a:sym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dirty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Cambria Math" panose="02040503050406030204" pitchFamily="18" charset="0"/>
                                <a:sym typeface="Arial" panose="020B0604020202020204" pitchFamily="34" charset="0"/>
                              </a:rPr>
                              <m:t>𝑺</m:t>
                            </m:r>
                          </m:e>
                          <m:sub>
                            <m:r>
                              <a:rPr kumimoji="1" lang="en-US" altLang="zh-CN" b="1" i="1" dirty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Cambria Math" panose="02040503050406030204" pitchFamily="18" charset="0"/>
                                <a:sym typeface="Arial" panose="020B0604020202020204" pitchFamily="34" charset="0"/>
                              </a:rPr>
                              <m:t>𝟎</m:t>
                            </m:r>
                          </m:sub>
                        </m:sSub>
                        <m:r>
                          <a:rPr kumimoji="1" lang="en-US" altLang="zh-CN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kumimoji="1" lang="en-US" altLang="zh-CN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减小到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Arial" panose="020B0604020202020204" pitchFamily="34" charset="0"/>
                          </a:rPr>
                          <m:t>𝟎</m:t>
                        </m:r>
                      </m:sub>
                    </m:sSub>
                    <m:sSub>
                      <m:sSubPr>
                        <m:ctrlPr>
                          <a:rPr kumimoji="1" lang="en-US" altLang="zh-CN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kumimoji="1" lang="en-US" altLang="zh-CN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b="1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Cambria Math" panose="02040503050406030204" pitchFamily="18" charset="0"/>
                        <a:sym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Arial" panose="020B0604020202020204" pitchFamily="34" charset="0"/>
                          </a:rPr>
                          <m:t>𝟏</m:t>
                        </m:r>
                      </m:sub>
                    </m:sSub>
                    <m:sSub>
                      <m:sSubPr>
                        <m:ctrlPr>
                          <a:rPr kumimoji="1" lang="en-US" altLang="zh-CN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kumimoji="1" lang="en-US" altLang="zh-CN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kumimoji="1" lang="zh-CN" altLang="en-US" b="1" i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Cambria Math" panose="02040503050406030204" pitchFamily="18" charset="0"/>
                        <a:sym typeface="Arial" panose="020B0604020202020204" pitchFamily="34" charset="0"/>
                      </a:rPr>
                      <m:t>。</m:t>
                    </m:r>
                  </m:oMath>
                </a14:m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研究目标：实现多级放大电路</a:t>
                </a:r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文本框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563" y="5219027"/>
                <a:ext cx="6944799" cy="20034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矩形: 圆角 84"/>
          <p:cNvSpPr/>
          <p:nvPr/>
        </p:nvSpPr>
        <p:spPr>
          <a:xfrm>
            <a:off x="413909" y="874433"/>
            <a:ext cx="6300000" cy="3933787"/>
          </a:xfrm>
          <a:prstGeom prst="roundRect">
            <a:avLst>
              <a:gd name="adj" fmla="val 2401"/>
            </a:avLst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algn="ctr"/>
            <a:endParaRPr kumimoji="1" lang="en-US" altLang="zh-CN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6" name="箭头: 下 22"/>
          <p:cNvSpPr/>
          <p:nvPr/>
        </p:nvSpPr>
        <p:spPr>
          <a:xfrm rot="16200000">
            <a:off x="6399530" y="591820"/>
            <a:ext cx="360045" cy="1605280"/>
          </a:xfrm>
          <a:prstGeom prst="downArrow">
            <a:avLst>
              <a:gd name="adj1" fmla="val 34897"/>
              <a:gd name="adj2" fmla="val 65647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矩形: 圆角 99"/>
              <p:cNvSpPr/>
              <p:nvPr/>
            </p:nvSpPr>
            <p:spPr>
              <a:xfrm>
                <a:off x="7947025" y="1061720"/>
                <a:ext cx="2578100" cy="612140"/>
              </a:xfrm>
              <a:prstGeom prst="roundRect">
                <a:avLst>
                  <a:gd name="adj" fmla="val 16000"/>
                </a:avLst>
              </a:prstGeom>
              <a:solidFill>
                <a:srgbClr val="FBE89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 anchorCtr="0">
                <a:noAutofit/>
              </a:bodyPr>
              <a:lstStyle/>
              <a:p>
                <a:pPr algn="ctr"/>
                <a:r>
                  <a:rPr kumimoji="1" lang="zh-CN" altLang="en-US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分两次各放大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kumimoji="1"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1" lang="zh-CN" altLang="en-US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kumimoji="1" lang="en-US" altLang="zh-CN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  <a:sym typeface="Arial" panose="020B0604020202020204" pitchFamily="34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kumimoji="1" lang="zh-CN" altLang="en-US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微软雅黑" panose="020B0503020204020204" pitchFamily="34" charset="-122"/>
                    <a:cs typeface="Cambria Math" panose="02040503050406030204" pitchFamily="18" charset="0"/>
                    <a:sym typeface="Arial" panose="020B0604020202020204" pitchFamily="34" charset="0"/>
                  </a:rPr>
                  <a:t>倍</a:t>
                </a:r>
                <a:endParaRPr kumimoji="1" lang="en-US" altLang="zh-CN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0" name="矩形: 圆角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7025" y="1061720"/>
                <a:ext cx="2578100" cy="612140"/>
              </a:xfrm>
              <a:prstGeom prst="roundRect">
                <a:avLst>
                  <a:gd name="adj" fmla="val 16000"/>
                </a:avLst>
              </a:prstGeom>
              <a:blipFill rotWithShape="1">
                <a:blip r:embed="rId7"/>
                <a:stretch>
                  <a:fillRect l="-246" t="-1037" r="-246" b="-1037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矩形: 圆角 107"/>
          <p:cNvSpPr/>
          <p:nvPr/>
        </p:nvSpPr>
        <p:spPr>
          <a:xfrm>
            <a:off x="6805984" y="873506"/>
            <a:ext cx="4860000" cy="3933787"/>
          </a:xfrm>
          <a:prstGeom prst="roundRect">
            <a:avLst>
              <a:gd name="adj" fmla="val 2401"/>
            </a:avLst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>
            <a:noAutofit/>
          </a:bodyPr>
          <a:lstStyle/>
          <a:p>
            <a:pPr algn="ctr"/>
            <a:endParaRPr kumimoji="1" lang="en-US" altLang="zh-CN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0000" y="173355"/>
            <a:ext cx="8207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2"/>
                </a:solidFill>
                <a:latin typeface="+mn-ea"/>
              </a:rPr>
              <a:t>1.2 </a:t>
            </a:r>
            <a:r>
              <a:rPr lang="zh-CN" altLang="en-US" sz="2800" b="1">
                <a:solidFill>
                  <a:schemeClr val="tx2"/>
                </a:solidFill>
                <a:latin typeface="+mn-ea"/>
                <a:sym typeface="+mn-ea"/>
              </a:rPr>
              <a:t>时间放大原理</a:t>
            </a:r>
            <a:endParaRPr lang="zh-CN" altLang="en-US" sz="2800" b="1">
              <a:solidFill>
                <a:schemeClr val="tx2"/>
              </a:solidFill>
              <a:latin typeface="+mn-ea"/>
            </a:endParaRPr>
          </a:p>
        </p:txBody>
      </p:sp>
      <p:pic>
        <p:nvPicPr>
          <p:cNvPr id="31" name="图片 30" descr="C:/Users/Southland/Desktop/同济大学 TJU todo.png同济大学 TJU todo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18" name="矩形 17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rcRect r="28390" b="25842"/>
          <a:stretch>
            <a:fillRect/>
          </a:stretch>
        </p:blipFill>
        <p:spPr>
          <a:xfrm>
            <a:off x="7498080" y="2138680"/>
            <a:ext cx="3538220" cy="26695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 t="76292"/>
          <a:stretch>
            <a:fillRect/>
          </a:stretch>
        </p:blipFill>
        <p:spPr>
          <a:xfrm>
            <a:off x="1093441" y="2620010"/>
            <a:ext cx="4940935" cy="8534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86340" y="3899547"/>
            <a:ext cx="2633615" cy="381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使用大电流放电小电流充电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箭头: 右 4"/>
          <p:cNvSpPr/>
          <p:nvPr/>
        </p:nvSpPr>
        <p:spPr>
          <a:xfrm rot="13783078">
            <a:off x="2691996" y="3685064"/>
            <a:ext cx="354724" cy="11829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日期占位符 13">
            <a:extLst>
              <a:ext uri="{FF2B5EF4-FFF2-40B4-BE49-F238E27FC236}">
                <a16:creationId xmlns:a16="http://schemas.microsoft.com/office/drawing/2014/main" id="{48679284-B103-5BF7-9ABB-0C976BBE97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</p:spPr>
        <p:txBody>
          <a:bodyPr/>
          <a:lstStyle/>
          <a:p>
            <a:r>
              <a:rPr lang="zh-CN" altLang="en-US"/>
              <a:t>褚衍博</a:t>
            </a:r>
            <a:endParaRPr lang="en-US" dirty="0"/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276CBBF3-850B-1F6E-929C-2B4D0B2D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zh-CN" altLang="en-US" dirty="0"/>
              <a:t>第四届全国辐射探测微电子学术年会</a:t>
            </a:r>
            <a:endParaRPr lang="en-US" dirty="0"/>
          </a:p>
        </p:txBody>
      </p:sp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444C11BC-ECDF-1EF3-30A2-DFBC1486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6973E886-DE44-40B2-9298-ECBB239BA4A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725">
        <p:fade/>
      </p:transition>
    </mc:Choice>
    <mc:Fallback xmlns="">
      <p:transition spd="med" advTm="30725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935220" y="2526665"/>
            <a:ext cx="50907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tx2"/>
                </a:solidFill>
                <a:latin typeface="+mn-ea"/>
              </a:rPr>
              <a:t>基于分立元器件的 </a:t>
            </a:r>
            <a:r>
              <a:rPr lang="en-US" altLang="zh-CN" sz="4800" b="1" dirty="0">
                <a:solidFill>
                  <a:schemeClr val="tx2"/>
                </a:solidFill>
                <a:latin typeface="+mn-ea"/>
              </a:rPr>
              <a:t>TDC </a:t>
            </a:r>
            <a:r>
              <a:rPr lang="zh-CN" altLang="en-US" sz="4800" b="1" dirty="0">
                <a:solidFill>
                  <a:schemeClr val="tx2"/>
                </a:solidFill>
                <a:latin typeface="+mn-ea"/>
              </a:rPr>
              <a:t>设计</a:t>
            </a:r>
          </a:p>
          <a:p>
            <a:endParaRPr lang="zh-CN" altLang="en-US" sz="48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35220" y="4090670"/>
            <a:ext cx="445516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+mn-ea"/>
              </a:rPr>
              <a:t>时间放大电路</a:t>
            </a:r>
            <a:endParaRPr lang="en-US" altLang="zh-CN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+mn-ea"/>
              </a:rPr>
              <a:t>多级放大设计</a:t>
            </a:r>
            <a:endParaRPr lang="en-US" altLang="zh-CN" dirty="0">
              <a:latin typeface="+mn-ea"/>
            </a:endParaRPr>
          </a:p>
        </p:txBody>
      </p:sp>
      <p:pic>
        <p:nvPicPr>
          <p:cNvPr id="8" name="图片 7" descr="C:/Users/Southland/Desktop/同济大学 TJU todo.png同济大学 TJU todo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16255" y="82550"/>
            <a:ext cx="3547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tx2"/>
                </a:solidFill>
                <a:latin typeface="+mn-ea"/>
              </a:rPr>
              <a:t>目录</a:t>
            </a:r>
            <a:r>
              <a:rPr lang="zh-CN" altLang="en-US" sz="3200">
                <a:latin typeface="+mn-ea"/>
              </a:rPr>
              <a:t> </a:t>
            </a:r>
            <a:r>
              <a:rPr lang="en-US" altLang="zh-CN" sz="2800">
                <a:solidFill>
                  <a:schemeClr val="bg1">
                    <a:lumMod val="65000"/>
                  </a:schemeClr>
                </a:solidFill>
                <a:latin typeface="+mn-ea"/>
              </a:rPr>
              <a:t>CONTENT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403600" y="2244725"/>
            <a:ext cx="1320800" cy="2002790"/>
            <a:chOff x="5360" y="3535"/>
            <a:chExt cx="2080" cy="3154"/>
          </a:xfrm>
        </p:grpSpPr>
        <p:grpSp>
          <p:nvGrpSpPr>
            <p:cNvPr id="3" name="组合 2"/>
            <p:cNvGrpSpPr/>
            <p:nvPr/>
          </p:nvGrpSpPr>
          <p:grpSpPr>
            <a:xfrm>
              <a:off x="5360" y="3535"/>
              <a:ext cx="2080" cy="3155"/>
              <a:chOff x="886602" y="106738"/>
              <a:chExt cx="1620000" cy="2422915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886602" y="418195"/>
                <a:ext cx="720000" cy="72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4" name="组合 3"/>
              <p:cNvGrpSpPr/>
              <p:nvPr/>
            </p:nvGrpSpPr>
            <p:grpSpPr>
              <a:xfrm>
                <a:off x="1066602" y="106738"/>
                <a:ext cx="1440000" cy="2422915"/>
                <a:chOff x="1066602" y="106738"/>
                <a:chExt cx="1440000" cy="2422915"/>
              </a:xfrm>
            </p:grpSpPr>
            <p:sp>
              <p:nvSpPr>
                <p:cNvPr id="5" name="矩形 4"/>
                <p:cNvSpPr/>
                <p:nvPr/>
              </p:nvSpPr>
              <p:spPr>
                <a:xfrm>
                  <a:off x="1246602" y="778195"/>
                  <a:ext cx="1080000" cy="10800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2" name="文本框 11"/>
                <p:cNvSpPr txBox="1"/>
                <p:nvPr/>
              </p:nvSpPr>
              <p:spPr>
                <a:xfrm>
                  <a:off x="1066602" y="106738"/>
                  <a:ext cx="1440000" cy="242291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zh-CN" altLang="en-US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3" name="文本框 12"/>
            <p:cNvSpPr txBox="1"/>
            <p:nvPr/>
          </p:nvSpPr>
          <p:spPr>
            <a:xfrm>
              <a:off x="5681" y="4564"/>
              <a:ext cx="1759" cy="125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+mn-ea"/>
                  <a:sym typeface="+mn-ea"/>
                </a:rPr>
                <a:t>02</a:t>
              </a:r>
            </a:p>
          </p:txBody>
        </p:sp>
      </p:grpSp>
      <p:sp>
        <p:nvSpPr>
          <p:cNvPr id="15" name="日期占位符 14">
            <a:extLst>
              <a:ext uri="{FF2B5EF4-FFF2-40B4-BE49-F238E27FC236}">
                <a16:creationId xmlns:a16="http://schemas.microsoft.com/office/drawing/2014/main" id="{0F1CAB46-F9D6-7E10-07B5-3FCE9E474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16" name="页脚占位符 15">
            <a:extLst>
              <a:ext uri="{FF2B5EF4-FFF2-40B4-BE49-F238E27FC236}">
                <a16:creationId xmlns:a16="http://schemas.microsoft.com/office/drawing/2014/main" id="{4E579865-F4AD-2A18-AEDF-CC471F296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第四届全国辐射探测微电子学术年会</a:t>
            </a: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58455A39-3319-7903-7D5D-EB5A92A11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26">
        <p:fade/>
      </p:transition>
    </mc:Choice>
    <mc:Fallback xmlns="">
      <p:transition spd="med" advTm="5026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11150" y="0"/>
            <a:ext cx="11569700" cy="6858000"/>
            <a:chOff x="536" y="0"/>
            <a:chExt cx="18220" cy="10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6" y="0"/>
              <a:ext cx="8099" cy="108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2"/>
                <p:cNvSpPr txBox="1"/>
                <p:nvPr/>
              </p:nvSpPr>
              <p:spPr>
                <a:xfrm>
                  <a:off x="536" y="1876"/>
                  <a:ext cx="4307" cy="250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直接电源输入</a:t>
                  </a:r>
                  <a:endPara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(RIGOL DP2031</a:t>
                  </a:r>
                </a:p>
                <a:p>
                  <a:pPr algn="ctr"/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RIGOL DP932)</a:t>
                  </a:r>
                </a:p>
                <a:p>
                  <a:pPr algn="ctr"/>
                  <a:r>
                    <a:rPr lang="zh-CN" alt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包括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±5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a14:m>
                  <a:r>
                    <a:rPr lang="zh-CN" alt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，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vth</a:t>
                  </a:r>
                  <a:r>
                    <a:rPr lang="zh-CN" alt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等。</a:t>
                  </a:r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" y="1876"/>
                  <a:ext cx="4307" cy="2503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Left Brace 3"/>
            <p:cNvSpPr/>
            <p:nvPr/>
          </p:nvSpPr>
          <p:spPr>
            <a:xfrm>
              <a:off x="4990" y="983"/>
              <a:ext cx="671" cy="3600"/>
            </a:xfrm>
            <a:prstGeom prst="leftBrace">
              <a:avLst>
                <a:gd name="adj1" fmla="val 8333"/>
                <a:gd name="adj2" fmla="val 49726"/>
              </a:avLst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4"/>
            <p:cNvSpPr txBox="1"/>
            <p:nvPr/>
          </p:nvSpPr>
          <p:spPr>
            <a:xfrm>
              <a:off x="13117" y="5152"/>
              <a:ext cx="5639" cy="18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连接到</a:t>
              </a:r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GHz</a:t>
              </a:r>
              <a:r>
                <a: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示波器</a:t>
              </a:r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(RIGOL DS70304)</a:t>
              </a:r>
            </a:p>
            <a:p>
              <a:pPr algn="ctr"/>
              <a:r>
                <a: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用于参考时间的测量</a:t>
              </a:r>
            </a:p>
          </p:txBody>
        </p:sp>
        <p:cxnSp>
          <p:nvCxnSpPr>
            <p:cNvPr id="17" name="Straight Arrow Connector 6"/>
            <p:cNvCxnSpPr>
              <a:stCxn id="16" idx="1"/>
            </p:cNvCxnSpPr>
            <p:nvPr/>
          </p:nvCxnSpPr>
          <p:spPr>
            <a:xfrm flipH="1" flipV="1">
              <a:off x="10893" y="5318"/>
              <a:ext cx="2224" cy="77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8"/>
            <p:cNvCxnSpPr>
              <a:stCxn id="16" idx="1"/>
            </p:cNvCxnSpPr>
            <p:nvPr/>
          </p:nvCxnSpPr>
          <p:spPr>
            <a:xfrm flipH="1">
              <a:off x="11661" y="6096"/>
              <a:ext cx="1456" cy="17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12"/>
            <p:cNvSpPr txBox="1"/>
            <p:nvPr/>
          </p:nvSpPr>
          <p:spPr>
            <a:xfrm>
              <a:off x="13117" y="2135"/>
              <a:ext cx="5639" cy="7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板载信号发生器</a:t>
              </a:r>
            </a:p>
          </p:txBody>
        </p:sp>
        <p:cxnSp>
          <p:nvCxnSpPr>
            <p:cNvPr id="26" name="Straight Arrow Connector 13"/>
            <p:cNvCxnSpPr>
              <a:stCxn id="23" idx="1"/>
            </p:cNvCxnSpPr>
            <p:nvPr/>
          </p:nvCxnSpPr>
          <p:spPr>
            <a:xfrm flipH="1" flipV="1">
              <a:off x="9712" y="2327"/>
              <a:ext cx="3405" cy="171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"/>
            <p:cNvSpPr txBox="1"/>
            <p:nvPr/>
          </p:nvSpPr>
          <p:spPr>
            <a:xfrm>
              <a:off x="13117" y="1149"/>
              <a:ext cx="5639" cy="7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时间放大单元</a:t>
              </a:r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初级</a:t>
              </a:r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9" name="Straight Arrow Connector 16"/>
            <p:cNvCxnSpPr>
              <a:stCxn id="28" idx="1"/>
            </p:cNvCxnSpPr>
            <p:nvPr/>
          </p:nvCxnSpPr>
          <p:spPr>
            <a:xfrm flipH="1" flipV="1">
              <a:off x="10320" y="1191"/>
              <a:ext cx="2797" cy="321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0"/>
            <p:cNvSpPr txBox="1"/>
            <p:nvPr/>
          </p:nvSpPr>
          <p:spPr>
            <a:xfrm>
              <a:off x="13117" y="3622"/>
              <a:ext cx="5639" cy="7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时间放大单元</a:t>
              </a:r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(</a:t>
              </a:r>
              <a:r>
                <a: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次级</a:t>
              </a:r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)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Straight Arrow Connector 21"/>
            <p:cNvCxnSpPr>
              <a:stCxn id="30" idx="1"/>
            </p:cNvCxnSpPr>
            <p:nvPr/>
          </p:nvCxnSpPr>
          <p:spPr>
            <a:xfrm flipH="1" flipV="1">
              <a:off x="10570" y="3522"/>
              <a:ext cx="2547" cy="463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23"/>
            <p:cNvCxnSpPr>
              <a:stCxn id="30" idx="1"/>
            </p:cNvCxnSpPr>
            <p:nvPr/>
          </p:nvCxnSpPr>
          <p:spPr>
            <a:xfrm flipH="1">
              <a:off x="10534" y="3985"/>
              <a:ext cx="2583" cy="527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27"/>
            <p:cNvSpPr txBox="1"/>
            <p:nvPr/>
          </p:nvSpPr>
          <p:spPr>
            <a:xfrm>
              <a:off x="657" y="6212"/>
              <a:ext cx="4060" cy="247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板载电流源</a:t>
              </a:r>
            </a:p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(LT3092) </a:t>
              </a:r>
            </a:p>
            <a:p>
              <a:pPr algn="ctr"/>
              <a:r>
                <a: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向时间放大单元提供电流</a:t>
              </a:r>
            </a:p>
          </p:txBody>
        </p:sp>
        <p:cxnSp>
          <p:nvCxnSpPr>
            <p:cNvPr id="35" name="Straight Arrow Connector 28"/>
            <p:cNvCxnSpPr>
              <a:stCxn id="34" idx="3"/>
            </p:cNvCxnSpPr>
            <p:nvPr/>
          </p:nvCxnSpPr>
          <p:spPr>
            <a:xfrm flipV="1">
              <a:off x="4717" y="4883"/>
              <a:ext cx="2575" cy="2564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1"/>
            <p:cNvSpPr txBox="1"/>
            <p:nvPr/>
          </p:nvSpPr>
          <p:spPr>
            <a:xfrm>
              <a:off x="13117" y="8075"/>
              <a:ext cx="5639" cy="18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Intel MAX 10 FPGA</a:t>
              </a:r>
            </a:p>
            <a:p>
              <a:pPr algn="ctr"/>
              <a:r>
                <a: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用于时间片段引出和</a:t>
              </a:r>
            </a:p>
            <a:p>
              <a:pPr algn="ctr"/>
              <a:r>
                <a: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用时钟计数信号宽度</a:t>
              </a:r>
            </a:p>
          </p:txBody>
        </p:sp>
        <p:cxnSp>
          <p:nvCxnSpPr>
            <p:cNvPr id="37" name="Straight Arrow Connector 32"/>
            <p:cNvCxnSpPr>
              <a:stCxn id="36" idx="1"/>
            </p:cNvCxnSpPr>
            <p:nvPr/>
          </p:nvCxnSpPr>
          <p:spPr>
            <a:xfrm flipH="1" flipV="1">
              <a:off x="10352" y="8599"/>
              <a:ext cx="2765" cy="42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descr="C:/Users/Southland/Desktop/同济大学 TJU todo.png同济大学 TJU todo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266" b="46033"/>
          <a:stretch>
            <a:fillRect/>
          </a:stretch>
        </p:blipFill>
        <p:spPr>
          <a:xfrm>
            <a:off x="9575800" y="82550"/>
            <a:ext cx="2534285" cy="6648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37540" y="82550"/>
            <a:ext cx="543560" cy="824230"/>
            <a:chOff x="886602" y="106738"/>
            <a:chExt cx="1620000" cy="2422915"/>
          </a:xfrm>
        </p:grpSpPr>
        <p:sp>
          <p:nvSpPr>
            <p:cNvPr id="18" name="矩形 17"/>
            <p:cNvSpPr/>
            <p:nvPr/>
          </p:nvSpPr>
          <p:spPr>
            <a:xfrm>
              <a:off x="886602" y="418195"/>
              <a:ext cx="720000" cy="720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066602" y="106738"/>
              <a:ext cx="1440000" cy="2422915"/>
              <a:chOff x="1066602" y="106738"/>
              <a:chExt cx="1440000" cy="2422915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1246602" y="778195"/>
                <a:ext cx="1080000" cy="10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066602" y="106738"/>
                <a:ext cx="1440000" cy="242291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1" name="文本框 10"/>
          <p:cNvSpPr txBox="1"/>
          <p:nvPr/>
        </p:nvSpPr>
        <p:spPr>
          <a:xfrm>
            <a:off x="1270000" y="173355"/>
            <a:ext cx="8926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latin typeface="+mn-ea"/>
                <a:sym typeface="+mn-ea"/>
              </a:rPr>
              <a:t>实物图</a:t>
            </a:r>
            <a:endParaRPr lang="zh-CN" altLang="en-US" sz="2400" b="1" dirty="0">
              <a:solidFill>
                <a:schemeClr val="tx2"/>
              </a:solidFill>
              <a:latin typeface="+mn-ea"/>
              <a:sym typeface="+mn-ea"/>
            </a:endParaRPr>
          </a:p>
        </p:txBody>
      </p:sp>
      <p:sp>
        <p:nvSpPr>
          <p:cNvPr id="15" name="日期占位符 14">
            <a:extLst>
              <a:ext uri="{FF2B5EF4-FFF2-40B4-BE49-F238E27FC236}">
                <a16:creationId xmlns:a16="http://schemas.microsoft.com/office/drawing/2014/main" id="{3A721FEC-B04F-2A18-FCB2-13F2DC70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CN" altLang="en-US"/>
              <a:t>褚衍博</a:t>
            </a:r>
          </a:p>
        </p:txBody>
      </p: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CD20756D-50AC-2F09-8AD6-DC2E41C7E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BC21-56A7-4259-9FCC-E9E7CBD795A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944">
        <p:fade/>
      </p:transition>
    </mc:Choice>
    <mc:Fallback xmlns="">
      <p:transition spd="med" advTm="16944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9f58fd30-1e5a-46d7-9881-60025482c2f8"/>
  <p:tag name="COMMONDATA" val="eyJoZGlkIjoiYjExMjIyZTQxZWZjMzdmZWU1MzJkNTcwZTFjOWFmYT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,&quot;left&quot;:75.3,&quot;top&quot;:100.15,&quot;width&quot;:809.4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86|10.75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,&quot;left&quot;:75.3,&quot;top&quot;:100.15,&quot;width&quot;:809.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,&quot;left&quot;:75.3,&quot;top&quot;:100.15,&quot;width&quot;:809.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,&quot;left&quot;:75.3,&quot;top&quot;:100.15,&quot;width&quot;:809.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,&quot;left&quot;:75.3,&quot;top&quot;:100.15,&quot;width&quot;:809.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9.9512598425197,&quot;left&quot;:75.29653543307087,&quot;top&quot;:100.13992125984251,&quot;width&quot;:809.406929133858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,&quot;left&quot;:75.3,&quot;top&quot;:100.15,&quot;width&quot;:809.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,&quot;left&quot;:75.3,&quot;top&quot;:100.15,&quot;width&quot;:809.4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,&quot;left&quot;:75.3,&quot;top&quot;:100.15,&quot;width&quot;:809.4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,&quot;left&quot;:75.3,&quot;top&quot;:100.15,&quot;width&quot;:809.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6e16274-8ae8-43ad-908f-07d06439f3a1}"/>
  <p:tag name="TABLE_ENDDRAG_ORIGIN_RECT" val="311*95"/>
  <p:tag name="TABLE_ENDDRAG_RECT" val="369*396*311*9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,&quot;left&quot;:75.3,&quot;top&quot;:100.15,&quot;width&quot;:809.4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9.9512598425197,&quot;left&quot;:75.29653543307087,&quot;top&quot;:100.13992125984251,&quot;width&quot;:809.406929133858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,&quot;left&quot;:75.3,&quot;top&quot;:100.15,&quot;width&quot;:809.4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,&quot;left&quot;:75.3,&quot;top&quot;:100.15,&quot;width&quot;:809.4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1.2196062992126,&quot;left&quot;:478.70787401574796,&quot;top&quot;:84.2303937007874,&quot;width&quot;:405.345028510989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1.2196062992126,&quot;left&quot;:478.70787401574796,&quot;top&quot;:84.2303937007874,&quot;width&quot;:405.3450285109893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1.2196062992126,&quot;left&quot;:478.70787401574796,&quot;top&quot;:84.2303937007874,&quot;width&quot;:405.345028510989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1.2196062992126,&quot;left&quot;:478.70787401574796,&quot;top&quot;:84.2303937007874,&quot;width&quot;:405.345028510989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1.2196062992126,&quot;left&quot;:478.70787401574796,&quot;top&quot;:84.2303937007874,&quot;width&quot;:405.345028510989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1.2196062992126,&quot;left&quot;:478.70787401574796,&quot;top&quot;:84.2303937007874,&quot;width&quot;:405.345028510989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,&quot;left&quot;:75.3,&quot;top&quot;:100.15,&quot;width&quot;:809.4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1.2196062992126,&quot;left&quot;:478.70787401574796,&quot;top&quot;:84.2303937007874,&quot;width&quot;:405.3450285109893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i"/>
  <p:tag name="KSO_WM_UNIT_INDEX" val="1_4_2"/>
  <p:tag name="KSO_WM_UNIT_ID" val="diagram19882022_6*l_h_i*1_4_2"/>
  <p:tag name="KSO_WM_TEMPLATE_INDEX" val="19882022"/>
  <p:tag name="KSO_WM_TAG_VERSION" val="2.0"/>
  <p:tag name="KSO_WM_DIAGRAM_GROUP_CODE" val="l1-1"/>
  <p:tag name="KSO_WM_DIAGRAM_VIRTUALLY_FRAME" val="{&quot;height&quot;:301.2196062992126,&quot;left&quot;:465.007874015748,&quot;top&quot;:138.9803937007874,&quot;width&quot;:405.3450285109893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i"/>
  <p:tag name="KSO_WM_UNIT_INDEX" val="1_4_3"/>
  <p:tag name="KSO_WM_UNIT_ID" val="diagram19882022_6*l_h_i*1_4_3"/>
  <p:tag name="KSO_WM_TEMPLATE_INDEX" val="19882022"/>
  <p:tag name="KSO_WM_TAG_VERSION" val="2.0"/>
  <p:tag name="KSO_WM_DIAGRAM_GROUP_CODE" val="l1-1"/>
  <p:tag name="KSO_WM_DIAGRAM_VIRTUALLY_FRAME" val="{&quot;height&quot;:301.2196062992126,&quot;left&quot;:465.007874015748,&quot;top&quot;:138.9803937007874,&quot;width&quot;:405.345028510989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i"/>
  <p:tag name="KSO_WM_UNIT_INDEX" val="1_4_1"/>
  <p:tag name="KSO_WM_UNIT_ID" val="diagram19882022_6*l_h_i*1_4_1"/>
  <p:tag name="KSO_WM_TEMPLATE_INDEX" val="19882022"/>
  <p:tag name="KSO_WM_TAG_VERSION" val="2.0"/>
  <p:tag name="KSO_WM_DIAGRAM_GROUP_CODE" val="l1-1"/>
  <p:tag name="KSO_WM_UNIT_SUBTYPE" val="d"/>
  <p:tag name="KSO_WM_DIAGRAM_VIRTUALLY_FRAME" val="{&quot;height&quot;:301.2196062992126,&quot;left&quot;:465.007874015748,&quot;top&quot;:138.9803937007874,&quot;width&quot;:405.345028510989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a"/>
  <p:tag name="KSO_WM_UNIT_INDEX" val="1_4_1"/>
  <p:tag name="KSO_WM_UNIT_ID" val="diagram19882022_6*l_h_a*1_4_1"/>
  <p:tag name="KSO_WM_TEMPLATE_INDEX" val="19882022"/>
  <p:tag name="KSO_WM_TAG_VERSION" val="2.0"/>
  <p:tag name="KSO_WM_DIAGRAM_GROUP_CODE" val="l1-1"/>
  <p:tag name="KSO_WM_DIAGRAM_VIRTUALLY_FRAME" val="{&quot;height&quot;:301.2196062992126,&quot;left&quot;:465.007874015748,&quot;top&quot;:138.9803937007874,&quot;width&quot;:405.345028510989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i"/>
  <p:tag name="KSO_WM_UNIT_INDEX" val="1_3_1"/>
  <p:tag name="KSO_WM_UNIT_ID" val="diagram19882022_6*l_h_i*1_3_1"/>
  <p:tag name="KSO_WM_TEMPLATE_INDEX" val="19882022"/>
  <p:tag name="KSO_WM_TAG_VERSION" val="2.0"/>
  <p:tag name="KSO_WM_DIAGRAM_GROUP_CODE" val="l1-1"/>
  <p:tag name="KSO_WM_UNIT_SUBTYPE" val="d"/>
  <p:tag name="KSO_WM_DIAGRAM_VIRTUALLY_FRAME" val="{&quot;height&quot;:301.2196062992126,&quot;left&quot;:465.007874015748,&quot;top&quot;:138.9803937007874,&quot;width&quot;:405.345028510989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a"/>
  <p:tag name="KSO_WM_UNIT_INDEX" val="1_3_1"/>
  <p:tag name="KSO_WM_UNIT_ID" val="diagram19882022_6*l_h_a*1_3_1"/>
  <p:tag name="KSO_WM_TEMPLATE_INDEX" val="19882022"/>
  <p:tag name="KSO_WM_TAG_VERSION" val="2.0"/>
  <p:tag name="KSO_WM_DIAGRAM_GROUP_CODE" val="l1-1"/>
  <p:tag name="KSO_WM_DIAGRAM_VIRTUALLY_FRAME" val="{&quot;height&quot;:301.2196062992126,&quot;left&quot;:465.007874015748,&quot;top&quot;:138.9803937007874,&quot;width&quot;:405.3450285109893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i"/>
  <p:tag name="KSO_WM_UNIT_INDEX" val="1_3_2"/>
  <p:tag name="KSO_WM_UNIT_ID" val="diagram19882022_6*l_h_i*1_3_2"/>
  <p:tag name="KSO_WM_TEMPLATE_INDEX" val="19882022"/>
  <p:tag name="KSO_WM_TAG_VERSION" val="2.0"/>
  <p:tag name="KSO_WM_DIAGRAM_GROUP_CODE" val="l1-1"/>
  <p:tag name="KSO_WM_DIAGRAM_VIRTUALLY_FRAME" val="{&quot;height&quot;:301.2196062992126,&quot;left&quot;:465.007874015748,&quot;top&quot;:138.9803937007874,&quot;width&quot;:405.3450285109893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i"/>
  <p:tag name="KSO_WM_UNIT_INDEX" val="1_3_3"/>
  <p:tag name="KSO_WM_UNIT_ID" val="diagram19882022_6*l_h_i*1_3_3"/>
  <p:tag name="KSO_WM_TEMPLATE_INDEX" val="19882022"/>
  <p:tag name="KSO_WM_TAG_VERSION" val="2.0"/>
  <p:tag name="KSO_WM_DIAGRAM_GROUP_CODE" val="l1-1"/>
  <p:tag name="KSO_WM_DIAGRAM_VIRTUALLY_FRAME" val="{&quot;height&quot;:301.2196062992126,&quot;left&quot;:465.007874015748,&quot;top&quot;:138.9803937007874,&quot;width&quot;:405.3450285109893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i"/>
  <p:tag name="KSO_WM_UNIT_INDEX" val="1_2_1"/>
  <p:tag name="KSO_WM_UNIT_ID" val="diagram19882022_6*l_h_i*1_2_1"/>
  <p:tag name="KSO_WM_TEMPLATE_INDEX" val="19882022"/>
  <p:tag name="KSO_WM_TAG_VERSION" val="2.0"/>
  <p:tag name="KSO_WM_DIAGRAM_GROUP_CODE" val="l1-1"/>
  <p:tag name="KSO_WM_UNIT_SUBTYPE" val="d"/>
  <p:tag name="KSO_WM_DIAGRAM_VIRTUALLY_FRAME" val="{&quot;height&quot;:301.2196062992126,&quot;left&quot;:465.007874015748,&quot;top&quot;:138.9803937007874,&quot;width&quot;:405.345028510989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,&quot;left&quot;:75.3,&quot;top&quot;:100.15,&quot;width&quot;:809.4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a"/>
  <p:tag name="KSO_WM_UNIT_INDEX" val="1_2_1"/>
  <p:tag name="KSO_WM_UNIT_ID" val="diagram19882022_6*l_h_a*1_2_1"/>
  <p:tag name="KSO_WM_TEMPLATE_INDEX" val="19882022"/>
  <p:tag name="KSO_WM_TAG_VERSION" val="2.0"/>
  <p:tag name="KSO_WM_DIAGRAM_GROUP_CODE" val="l1-1"/>
  <p:tag name="KSO_WM_DIAGRAM_VIRTUALLY_FRAME" val="{&quot;height&quot;:301.2196062992126,&quot;left&quot;:465.007874015748,&quot;top&quot;:138.9803937007874,&quot;width&quot;:405.3450285109893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i"/>
  <p:tag name="KSO_WM_UNIT_INDEX" val="1_2_2"/>
  <p:tag name="KSO_WM_UNIT_ID" val="diagram19882022_6*l_h_i*1_2_2"/>
  <p:tag name="KSO_WM_TEMPLATE_INDEX" val="19882022"/>
  <p:tag name="KSO_WM_TAG_VERSION" val="2.0"/>
  <p:tag name="KSO_WM_DIAGRAM_GROUP_CODE" val="l1-1"/>
  <p:tag name="KSO_WM_DIAGRAM_VIRTUALLY_FRAME" val="{&quot;height&quot;:301.2196062992126,&quot;left&quot;:465.007874015748,&quot;top&quot;:138.9803937007874,&quot;width&quot;:405.3450285109893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i"/>
  <p:tag name="KSO_WM_UNIT_INDEX" val="1_2_3"/>
  <p:tag name="KSO_WM_UNIT_ID" val="diagram19882022_6*l_h_i*1_2_3"/>
  <p:tag name="KSO_WM_TEMPLATE_INDEX" val="19882022"/>
  <p:tag name="KSO_WM_TAG_VERSION" val="2.0"/>
  <p:tag name="KSO_WM_DIAGRAM_GROUP_CODE" val="l1-1"/>
  <p:tag name="KSO_WM_DIAGRAM_VIRTUALLY_FRAME" val="{&quot;height&quot;:301.2196062992126,&quot;left&quot;:465.007874015748,&quot;top&quot;:138.9803937007874,&quot;width&quot;:405.3450285109893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i"/>
  <p:tag name="KSO_WM_UNIT_INDEX" val="1_1_1"/>
  <p:tag name="KSO_WM_UNIT_ID" val="diagram19882022_6*l_h_i*1_1_1"/>
  <p:tag name="KSO_WM_TEMPLATE_INDEX" val="19882022"/>
  <p:tag name="KSO_WM_TAG_VERSION" val="2.0"/>
  <p:tag name="KSO_WM_DIAGRAM_GROUP_CODE" val="l1-1"/>
  <p:tag name="KSO_WM_UNIT_SUBTYPE" val="d"/>
  <p:tag name="KSO_WM_DIAGRAM_VIRTUALLY_FRAME" val="{&quot;height&quot;:301.2196062992126,&quot;left&quot;:465.007874015748,&quot;top&quot;:138.9803937007874,&quot;width&quot;:405.3450285109893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a"/>
  <p:tag name="KSO_WM_UNIT_INDEX" val="1_1_1"/>
  <p:tag name="KSO_WM_UNIT_ID" val="diagram19882022_6*l_h_a*1_1_1"/>
  <p:tag name="KSO_WM_TEMPLATE_INDEX" val="19882022"/>
  <p:tag name="KSO_WM_TAG_VERSION" val="2.0"/>
  <p:tag name="KSO_WM_DIAGRAM_GROUP_CODE" val="l1-1"/>
  <p:tag name="KSO_WM_DIAGRAM_VIRTUALLY_FRAME" val="{&quot;height&quot;:301.2196062992126,&quot;left&quot;:465.007874015748,&quot;top&quot;:138.9803937007874,&quot;width&quot;:405.3450285109893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i"/>
  <p:tag name="KSO_WM_UNIT_INDEX" val="1_1_2"/>
  <p:tag name="KSO_WM_UNIT_ID" val="diagram19882022_6*l_h_i*1_1_2"/>
  <p:tag name="KSO_WM_TEMPLATE_INDEX" val="19882022"/>
  <p:tag name="KSO_WM_TAG_VERSION" val="2.0"/>
  <p:tag name="KSO_WM_DIAGRAM_GROUP_CODE" val="l1-1"/>
  <p:tag name="KSO_WM_DIAGRAM_VIRTUALLY_FRAME" val="{&quot;height&quot;:301.2196062992126,&quot;left&quot;:465.007874015748,&quot;top&quot;:138.9803937007874,&quot;width&quot;:405.3450285109893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l_h_i"/>
  <p:tag name="KSO_WM_UNIT_INDEX" val="1_1_3"/>
  <p:tag name="KSO_WM_UNIT_ID" val="diagram19882022_6*l_h_i*1_1_3"/>
  <p:tag name="KSO_WM_TEMPLATE_INDEX" val="19882022"/>
  <p:tag name="KSO_WM_TAG_VERSION" val="2.0"/>
  <p:tag name="KSO_WM_DIAGRAM_GROUP_CODE" val="l1-1"/>
  <p:tag name="KSO_WM_DIAGRAM_VIRTUALLY_FRAME" val="{&quot;height&quot;:301.2196062992126,&quot;left&quot;:465.007874015748,&quot;top&quot;:138.9803937007874,&quot;width&quot;:405.3450285109893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2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,&quot;left&quot;:75.3,&quot;top&quot;:100.15,&quot;width&quot;:809.4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76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03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8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,&quot;left&quot;:75.3,&quot;top&quot;:100.15,&quot;width&quot;:809.4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08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8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5.98637795275596,&quot;left&quot;:64.67370078740157,&quot;top&quot;:101.11732283464566,&quot;width&quot;:830.6525984251969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5.98637795275596,&quot;left&quot;:64.67370078740157,&quot;top&quot;:101.11732283464566,&quot;width&quot;:830.6525984251969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6922834645669,&quot;left&quot;:71.75,&quot;top&quot;:99.73330708661418,&quot;width&quot;:805.2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6922834645669,&quot;left&quot;:71.75,&quot;top&quot;:99.73330708661418,&quot;width&quot;:805.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,&quot;left&quot;:75.3,&quot;top&quot;:100.15,&quot;width&quot;:809.4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6922834645669,&quot;left&quot;:71.75,&quot;top&quot;:99.73330708661418,&quot;width&quot;:805.25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6922834645669,&quot;left&quot;:71.75,&quot;top&quot;:99.73330708661418,&quot;width&quot;:805.25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6922834645669,&quot;left&quot;:71.75,&quot;top&quot;:99.73330708661418,&quot;width&quot;:805.25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6922834645669,&quot;left&quot;:71.75,&quot;top&quot;:99.73330708661418,&quot;width&quot;:805.25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6922834645669,&quot;left&quot;:71.75,&quot;top&quot;:99.73330708661418,&quot;width&quot;:805.25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6922834645669,&quot;left&quot;:71.75,&quot;top&quot;:99.73330708661418,&quot;width&quot;:805.25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6.6922834645669,&quot;left&quot;:71.75,&quot;top&quot;:99.73330708661418,&quot;width&quot;:805.25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6e16274-8ae8-43ad-908f-07d06439f3a1}"/>
  <p:tag name="TABLE_ENDDRAG_ORIGIN_RECT" val="311*95"/>
  <p:tag name="TABLE_ENDDRAG_RECT" val="369*396*311*9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76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,&quot;left&quot;:75.3,&quot;top&quot;:100.15,&quot;width&quot;:809.4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9.9512598425197,&quot;left&quot;:75.29653543307087,&quot;top&quot;:100.13992125984251,&quot;width&quot;:809.4069291338583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4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79|6.78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9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65,&quot;left&quot;:59.7,&quot;top&quot;:249.35,&quot;width&quot;:858.4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73|2.902"/>
</p:tagLst>
</file>

<file path=ppt/theme/theme1.xml><?xml version="1.0" encoding="utf-8"?>
<a:theme xmlns:a="http://schemas.openxmlformats.org/drawingml/2006/main" name="Office 主题​​">
  <a:themeElements>
    <a:clrScheme name="蓝色-1">
      <a:dk1>
        <a:srgbClr val="000000"/>
      </a:dk1>
      <a:lt1>
        <a:srgbClr val="FFFFFF"/>
      </a:lt1>
      <a:dk2>
        <a:srgbClr val="2E75B5"/>
      </a:dk2>
      <a:lt2>
        <a:srgbClr val="FFFFFF"/>
      </a:lt2>
      <a:accent1>
        <a:srgbClr val="2E75B5"/>
      </a:accent1>
      <a:accent2>
        <a:srgbClr val="77ACDC"/>
      </a:accent2>
      <a:accent3>
        <a:srgbClr val="A4C8E8"/>
      </a:accent3>
      <a:accent4>
        <a:srgbClr val="D1E3F3"/>
      </a:accent4>
      <a:accent5>
        <a:srgbClr val="FFFFFF"/>
      </a:accent5>
      <a:accent6>
        <a:srgbClr val="B56E2E"/>
      </a:accent6>
      <a:hlink>
        <a:srgbClr val="FFFFFF"/>
      </a:hlink>
      <a:folHlink>
        <a:srgbClr val="FFFFFF"/>
      </a:folHlink>
    </a:clrScheme>
    <a:fontScheme name="全部微软雅黑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7C2E9A"/>
      </a:dk2>
      <a:lt2>
        <a:srgbClr val="FFFFFF"/>
      </a:lt2>
      <a:accent1>
        <a:srgbClr val="5D2374"/>
      </a:accent1>
      <a:accent2>
        <a:srgbClr val="B870D4"/>
      </a:accent2>
      <a:accent3>
        <a:srgbClr val="D0A0E2"/>
      </a:accent3>
      <a:accent4>
        <a:srgbClr val="E7CFF1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全部微软雅黑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1773</Words>
  <Application>Microsoft Office PowerPoint</Application>
  <PresentationFormat>宽屏</PresentationFormat>
  <Paragraphs>286</Paragraphs>
  <Slides>29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39" baseType="lpstr">
      <vt:lpstr>华文彩云</vt:lpstr>
      <vt:lpstr>华文宋体</vt:lpstr>
      <vt:lpstr>微软雅黑</vt:lpstr>
      <vt:lpstr>Arial</vt:lpstr>
      <vt:lpstr>Calibri</vt:lpstr>
      <vt:lpstr>Cambria Math</vt:lpstr>
      <vt:lpstr>Times New Roman</vt:lpstr>
      <vt:lpstr>Wingdings</vt:lpstr>
      <vt:lpstr>Office 主题​​</vt:lpstr>
      <vt:lpstr>1_Office 主题​​</vt:lpstr>
      <vt:lpstr>5‘’++‘’4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5‘’++‘’4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小南杂货铺</dc:title>
  <dc:subject>小南杂货铺</dc:subject>
  <dc:creator>小南杂货铺</dc:creator>
  <cp:keywords>小南杂货铺</cp:keywords>
  <dc:description>小南杂货铺</dc:description>
  <cp:lastModifiedBy>衍博 褚</cp:lastModifiedBy>
  <cp:revision>334</cp:revision>
  <dcterms:created xsi:type="dcterms:W3CDTF">2025-05-12T15:40:00Z</dcterms:created>
  <dcterms:modified xsi:type="dcterms:W3CDTF">2025-07-08T07:03:54Z</dcterms:modified>
  <cp:category>小南杂货铺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B25DE63CDB6D4854A014C499A881D458_13</vt:lpwstr>
  </property>
  <property fmtid="{D5CDD505-2E9C-101B-9397-08002B2CF9AE}" pid="3" name="KSOProductBuildVer">
    <vt:lpwstr>2052-12.1.0.21171</vt:lpwstr>
  </property>
</Properties>
</file>