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vsdx" ContentType="application/vnd.ms-visio.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handoutMasterIdLst>
    <p:handoutMasterId r:id="rId18"/>
  </p:handoutMasterIdLst>
  <p:sldIdLst>
    <p:sldId id="257" r:id="rId2"/>
    <p:sldId id="313" r:id="rId3"/>
    <p:sldId id="342" r:id="rId4"/>
    <p:sldId id="343" r:id="rId5"/>
    <p:sldId id="344" r:id="rId6"/>
    <p:sldId id="348" r:id="rId7"/>
    <p:sldId id="350" r:id="rId8"/>
    <p:sldId id="353" r:id="rId9"/>
    <p:sldId id="349" r:id="rId10"/>
    <p:sldId id="351" r:id="rId11"/>
    <p:sldId id="356" r:id="rId12"/>
    <p:sldId id="363" r:id="rId13"/>
    <p:sldId id="364" r:id="rId14"/>
    <p:sldId id="357" r:id="rId15"/>
    <p:sldId id="362" r:id="rId16"/>
  </p:sldIdLst>
  <p:sldSz cx="12192000" cy="6858000"/>
  <p:notesSz cx="6858000" cy="9144000"/>
  <p:custDataLst>
    <p:tags r:id="rId1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8"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yc" initials="m" lastIdx="1" clrIdx="0"/>
  <p:cmAuthor id="2" name="LIQJ"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D23D36"/>
    <a:srgbClr val="4F81BD"/>
    <a:srgbClr val="FF81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02" autoAdjust="0"/>
    <p:restoredTop sz="94228" autoAdjust="0"/>
  </p:normalViewPr>
  <p:slideViewPr>
    <p:cSldViewPr snapToGrid="0" showGuides="1">
      <p:cViewPr varScale="1">
        <p:scale>
          <a:sx n="150" d="100"/>
          <a:sy n="150" d="100"/>
        </p:scale>
        <p:origin x="176" y="108"/>
      </p:cViewPr>
      <p:guideLst>
        <p:guide orient="horz" pos="2388"/>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dministrator\Desktop\&#21387;&#32553;&#2760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dministrator\Desktop\&#21387;&#32553;&#36895;&#29575;.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lumMod val="50000"/>
              </a:schemeClr>
            </a:solidFill>
            <a:ln>
              <a:noFill/>
            </a:ln>
            <a:effectLst/>
            <a:sp3d/>
          </c:spPr>
          <c:invertIfNegative val="0"/>
          <c:dLbls>
            <c:dLbl>
              <c:idx val="0"/>
              <c:layout>
                <c:manualLayout>
                  <c:x val="3.0555555555555555E-2"/>
                  <c:y val="-3.70370370370370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6CD-456C-90AC-38BF6B8D4872}"/>
                </c:ext>
              </c:extLst>
            </c:dLbl>
            <c:dLbl>
              <c:idx val="1"/>
              <c:layout>
                <c:manualLayout>
                  <c:x val="2.4999999999999949E-2"/>
                  <c:y val="-3.24074074074074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6CD-456C-90AC-38BF6B8D4872}"/>
                </c:ext>
              </c:extLst>
            </c:dLbl>
            <c:dLbl>
              <c:idx val="2"/>
              <c:layout>
                <c:manualLayout>
                  <c:x val="2.2222222222222223E-2"/>
                  <c:y val="-3.70370370370370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6CD-456C-90AC-38BF6B8D4872}"/>
                </c:ext>
              </c:extLst>
            </c:dLbl>
            <c:dLbl>
              <c:idx val="3"/>
              <c:layout>
                <c:manualLayout>
                  <c:x val="2.2222222222222223E-2"/>
                  <c:y val="-3.24074074074074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6CD-456C-90AC-38BF6B8D487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[压缩比.xlsx]Sheet1!$A$14:$A$17</c:f>
              <c:strCache>
                <c:ptCount val="4"/>
                <c:pt idx="0">
                  <c:v>Polycrystalline Diffraction</c:v>
                </c:pt>
                <c:pt idx="1">
                  <c:v>Lysozyme Diffraction</c:v>
                </c:pt>
                <c:pt idx="2">
                  <c:v>Large Unit Cell</c:v>
                </c:pt>
                <c:pt idx="3">
                  <c:v>Fruit Transmission</c:v>
                </c:pt>
              </c:strCache>
            </c:strRef>
          </c:cat>
          <c:val>
            <c:numRef>
              <c:f>[压缩比.xlsx]Sheet1!$B$14:$B$17</c:f>
              <c:numCache>
                <c:formatCode>General</c:formatCode>
                <c:ptCount val="4"/>
                <c:pt idx="0">
                  <c:v>1.915</c:v>
                </c:pt>
                <c:pt idx="1">
                  <c:v>2.4500000000000002</c:v>
                </c:pt>
                <c:pt idx="2">
                  <c:v>2.31</c:v>
                </c:pt>
                <c:pt idx="3">
                  <c:v>1.35</c:v>
                </c:pt>
              </c:numCache>
            </c:numRef>
          </c:val>
          <c:extLst>
            <c:ext xmlns:c16="http://schemas.microsoft.com/office/drawing/2014/chart" uri="{C3380CC4-5D6E-409C-BE32-E72D297353CC}">
              <c16:uniqueId val="{00000000-36CD-456C-90AC-38BF6B8D4872}"/>
            </c:ext>
          </c:extLst>
        </c:ser>
        <c:dLbls>
          <c:showLegendKey val="0"/>
          <c:showVal val="1"/>
          <c:showCatName val="0"/>
          <c:showSerName val="0"/>
          <c:showPercent val="0"/>
          <c:showBubbleSize val="0"/>
        </c:dLbls>
        <c:gapWidth val="150"/>
        <c:shape val="box"/>
        <c:axId val="744415391"/>
        <c:axId val="909670015"/>
        <c:axId val="0"/>
      </c:bar3DChart>
      <c:catAx>
        <c:axId val="7444153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ysClr val="windowText" lastClr="000000"/>
                </a:solidFill>
                <a:latin typeface="+mn-lt"/>
                <a:ea typeface="+mn-ea"/>
                <a:cs typeface="+mn-cs"/>
              </a:defRPr>
            </a:pPr>
            <a:endParaRPr lang="zh-CN"/>
          </a:p>
        </c:txPr>
        <c:crossAx val="909670015"/>
        <c:crosses val="autoZero"/>
        <c:auto val="1"/>
        <c:lblAlgn val="ctr"/>
        <c:lblOffset val="100"/>
        <c:noMultiLvlLbl val="0"/>
      </c:catAx>
      <c:valAx>
        <c:axId val="909670015"/>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zh-CN"/>
          </a:p>
        </c:txPr>
        <c:crossAx val="7444153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[压缩速率.xlsx]Sheet1!$A$15</c:f>
              <c:strCache>
                <c:ptCount val="1"/>
                <c:pt idx="0">
                  <c:v>Compress Mode</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[压缩速率.xlsx]Sheet1!$A$16:$A$20</c:f>
              <c:numCache>
                <c:formatCode>General</c:formatCode>
                <c:ptCount val="5"/>
                <c:pt idx="0">
                  <c:v>1</c:v>
                </c:pt>
                <c:pt idx="1">
                  <c:v>5</c:v>
                </c:pt>
                <c:pt idx="2">
                  <c:v>7</c:v>
                </c:pt>
                <c:pt idx="3">
                  <c:v>9</c:v>
                </c:pt>
              </c:numCache>
            </c:numRef>
          </c:val>
          <c:smooth val="0"/>
          <c:extLst>
            <c:ext xmlns:c16="http://schemas.microsoft.com/office/drawing/2014/chart" uri="{C3380CC4-5D6E-409C-BE32-E72D297353CC}">
              <c16:uniqueId val="{00000000-8D61-47E3-8D3A-BC162B3C1E48}"/>
            </c:ext>
          </c:extLst>
        </c:ser>
        <c:ser>
          <c:idx val="1"/>
          <c:order val="1"/>
          <c:tx>
            <c:strRef>
              <c:f>[压缩速率.xlsx]Sheet1!$B$15</c:f>
              <c:strCache>
                <c:ptCount val="1"/>
                <c:pt idx="0">
                  <c:v>Compression Speed(MB/S)</c:v>
                </c:pt>
              </c:strCache>
            </c:strRef>
          </c:tx>
          <c:spPr>
            <a:ln w="28575" cap="rnd">
              <a:solidFill>
                <a:schemeClr val="accent2"/>
              </a:solidFill>
              <a:round/>
            </a:ln>
            <a:effectLst/>
          </c:spPr>
          <c:marker>
            <c:symbol val="none"/>
          </c:marker>
          <c:dLbls>
            <c:dLbl>
              <c:idx val="0"/>
              <c:layout>
                <c:manualLayout>
                  <c:x val="-7.0323916919616022E-2"/>
                  <c:y val="4.33291528092983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D61-47E3-8D3A-BC162B3C1E48}"/>
                </c:ext>
              </c:extLst>
            </c:dLbl>
            <c:dLbl>
              <c:idx val="1"/>
              <c:layout>
                <c:manualLayout>
                  <c:x val="-6.3361923109712059E-2"/>
                  <c:y val="-1.733166112371956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D61-47E3-8D3A-BC162B3C1E48}"/>
                </c:ext>
              </c:extLst>
            </c:dLbl>
            <c:dLbl>
              <c:idx val="2"/>
              <c:layout>
                <c:manualLayout>
                  <c:x val="-5.7526134180821989E-2"/>
                  <c:y val="-2.16645764046493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D61-47E3-8D3A-BC162B3C1E48}"/>
                </c:ext>
              </c:extLst>
            </c:dLbl>
            <c:dLbl>
              <c:idx val="3"/>
              <c:layout>
                <c:manualLayout>
                  <c:x val="-5.7526134180821989E-2"/>
                  <c:y val="-3.899623752836857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D61-47E3-8D3A-BC162B3C1E4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[压缩速率.xlsx]Sheet1!$B$16:$B$20</c:f>
              <c:numCache>
                <c:formatCode>General</c:formatCode>
                <c:ptCount val="5"/>
                <c:pt idx="0">
                  <c:v>67.5</c:v>
                </c:pt>
                <c:pt idx="1">
                  <c:v>11.25</c:v>
                </c:pt>
                <c:pt idx="2">
                  <c:v>8.44</c:v>
                </c:pt>
                <c:pt idx="3">
                  <c:v>6.13</c:v>
                </c:pt>
              </c:numCache>
            </c:numRef>
          </c:val>
          <c:smooth val="0"/>
          <c:extLst>
            <c:ext xmlns:c16="http://schemas.microsoft.com/office/drawing/2014/chart" uri="{C3380CC4-5D6E-409C-BE32-E72D297353CC}">
              <c16:uniqueId val="{00000005-8D61-47E3-8D3A-BC162B3C1E48}"/>
            </c:ext>
          </c:extLst>
        </c:ser>
        <c:ser>
          <c:idx val="2"/>
          <c:order val="2"/>
          <c:tx>
            <c:strRef>
              <c:f>[压缩速率.xlsx]Sheet1!$C$15</c:f>
              <c:strCache>
                <c:ptCount val="1"/>
                <c:pt idx="0">
                  <c:v>Frequency(MHZ)</c:v>
                </c:pt>
              </c:strCache>
            </c:strRef>
          </c:tx>
          <c:spPr>
            <a:ln w="28575" cap="rnd">
              <a:solidFill>
                <a:schemeClr val="accent3"/>
              </a:solidFill>
              <a:round/>
            </a:ln>
            <a:effectLst/>
          </c:spPr>
          <c:marker>
            <c:symbol val="none"/>
          </c:marker>
          <c:dLbls>
            <c:dLbl>
              <c:idx val="0"/>
              <c:layout>
                <c:manualLayout>
                  <c:x val="-3.3427808513730006E-2"/>
                  <c:y val="0"/>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D61-47E3-8D3A-BC162B3C1E4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[压缩速率.xlsx]Sheet1!$C$16:$C$20</c:f>
              <c:numCache>
                <c:formatCode>General</c:formatCode>
                <c:ptCount val="5"/>
                <c:pt idx="0">
                  <c:v>70</c:v>
                </c:pt>
                <c:pt idx="1">
                  <c:v>100</c:v>
                </c:pt>
                <c:pt idx="2">
                  <c:v>128</c:v>
                </c:pt>
                <c:pt idx="3">
                  <c:v>140</c:v>
                </c:pt>
                <c:pt idx="4">
                  <c:v>175</c:v>
                </c:pt>
              </c:numCache>
            </c:numRef>
          </c:val>
          <c:smooth val="0"/>
          <c:extLst>
            <c:ext xmlns:c16="http://schemas.microsoft.com/office/drawing/2014/chart" uri="{C3380CC4-5D6E-409C-BE32-E72D297353CC}">
              <c16:uniqueId val="{00000007-8D61-47E3-8D3A-BC162B3C1E48}"/>
            </c:ext>
          </c:extLst>
        </c:ser>
        <c:ser>
          <c:idx val="3"/>
          <c:order val="3"/>
          <c:tx>
            <c:strRef>
              <c:f>[压缩速率.xlsx]Sheet1!$D$15</c:f>
              <c:strCache>
                <c:ptCount val="1"/>
                <c:pt idx="0">
                  <c:v>Compression Speed(MB/S)</c:v>
                </c:pt>
              </c:strCache>
            </c:strRef>
          </c:tx>
          <c:spPr>
            <a:ln w="28575" cap="rnd">
              <a:solidFill>
                <a:schemeClr val="accent4"/>
              </a:solidFill>
              <a:round/>
            </a:ln>
            <a:effectLst/>
          </c:spPr>
          <c:marker>
            <c:symbol val="none"/>
          </c:marker>
          <c:dLbls>
            <c:dLbl>
              <c:idx val="0"/>
              <c:layout>
                <c:manualLayout>
                  <c:x val="-6.2645247276339619E-2"/>
                  <c:y val="-2.59974916855791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D61-47E3-8D3A-BC162B3C1E48}"/>
                </c:ext>
              </c:extLst>
            </c:dLbl>
            <c:dLbl>
              <c:idx val="1"/>
              <c:layout>
                <c:manualLayout>
                  <c:x val="-6.3361923109712059E-2"/>
                  <c:y val="-2.59974916855791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D61-47E3-8D3A-BC162B3C1E4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[压缩速率.xlsx]Sheet1!$D$16:$D$20</c:f>
              <c:numCache>
                <c:formatCode>General</c:formatCode>
                <c:ptCount val="5"/>
                <c:pt idx="0">
                  <c:v>76.2</c:v>
                </c:pt>
                <c:pt idx="1">
                  <c:v>99.96</c:v>
                </c:pt>
                <c:pt idx="2">
                  <c:v>128</c:v>
                </c:pt>
                <c:pt idx="3">
                  <c:v>152.4</c:v>
                </c:pt>
                <c:pt idx="4">
                  <c:v>192.3</c:v>
                </c:pt>
              </c:numCache>
            </c:numRef>
          </c:val>
          <c:smooth val="0"/>
          <c:extLst>
            <c:ext xmlns:c16="http://schemas.microsoft.com/office/drawing/2014/chart" uri="{C3380CC4-5D6E-409C-BE32-E72D297353CC}">
              <c16:uniqueId val="{0000000A-8D61-47E3-8D3A-BC162B3C1E48}"/>
            </c:ext>
          </c:extLst>
        </c:ser>
        <c:dLbls>
          <c:dLblPos val="ctr"/>
          <c:showLegendKey val="0"/>
          <c:showVal val="1"/>
          <c:showCatName val="0"/>
          <c:showSerName val="0"/>
          <c:showPercent val="0"/>
          <c:showBubbleSize val="0"/>
        </c:dLbls>
        <c:smooth val="0"/>
        <c:axId val="911006287"/>
        <c:axId val="911002447"/>
      </c:lineChart>
      <c:catAx>
        <c:axId val="911006287"/>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911002447"/>
        <c:crosses val="autoZero"/>
        <c:auto val="1"/>
        <c:lblAlgn val="ctr"/>
        <c:lblOffset val="100"/>
        <c:noMultiLvlLbl val="0"/>
      </c:catAx>
      <c:valAx>
        <c:axId val="9110024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9110062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6">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48CD5B-12B3-48CA-BB74-61151F82A93B}" type="doc">
      <dgm:prSet loTypeId="urn:microsoft.com/office/officeart/2005/8/layout/equation2" loCatId="process" qsTypeId="urn:microsoft.com/office/officeart/2005/8/quickstyle/3d5" qsCatId="3D" csTypeId="urn:microsoft.com/office/officeart/2005/8/colors/accent0_3" csCatId="mainScheme" phldr="1"/>
      <dgm:spPr/>
    </dgm:pt>
    <dgm:pt modelId="{5F1D7257-23FC-4641-899A-93CA18646DC2}">
      <dgm:prSet phldrT="[文本]"/>
      <dgm:spPr/>
      <dgm:t>
        <a:bodyPr/>
        <a:lstStyle/>
        <a:p>
          <a:r>
            <a:rPr lang="zh-CN" altLang="en-US" b="1" dirty="0"/>
            <a:t>探测器规模和性能的提升</a:t>
          </a:r>
        </a:p>
      </dgm:t>
    </dgm:pt>
    <dgm:pt modelId="{401B6ED4-A498-4AB3-ABE6-2610A865AA0A}" type="parTrans" cxnId="{D2282074-8493-4DAF-865D-1B51493FA1C3}">
      <dgm:prSet/>
      <dgm:spPr/>
      <dgm:t>
        <a:bodyPr/>
        <a:lstStyle/>
        <a:p>
          <a:endParaRPr lang="zh-CN" altLang="en-US"/>
        </a:p>
      </dgm:t>
    </dgm:pt>
    <dgm:pt modelId="{0E4D89A3-232D-4AA7-8F33-BE95FB6FD8ED}" type="sibTrans" cxnId="{D2282074-8493-4DAF-865D-1B51493FA1C3}">
      <dgm:prSet/>
      <dgm:spPr/>
      <dgm:t>
        <a:bodyPr/>
        <a:lstStyle/>
        <a:p>
          <a:endParaRPr lang="zh-CN" altLang="en-US" dirty="0">
            <a:solidFill>
              <a:schemeClr val="accent1">
                <a:lumMod val="75000"/>
              </a:schemeClr>
            </a:solidFill>
          </a:endParaRPr>
        </a:p>
      </dgm:t>
    </dgm:pt>
    <dgm:pt modelId="{F320C3C1-F9F9-45B1-9D32-1D34F2D903FA}">
      <dgm:prSet phldrT="[文本]"/>
      <dgm:spPr/>
      <dgm:t>
        <a:bodyPr/>
        <a:lstStyle/>
        <a:p>
          <a:r>
            <a:rPr lang="zh-CN" altLang="en-US" b="1"/>
            <a:t>光源性能的提升</a:t>
          </a:r>
          <a:endParaRPr lang="zh-CN" altLang="en-US" b="1" dirty="0"/>
        </a:p>
      </dgm:t>
    </dgm:pt>
    <dgm:pt modelId="{9F1E1BF5-864D-495A-AC6F-C60EAE5C945D}" type="parTrans" cxnId="{8F3E5C0F-9D2F-47B3-A280-707D3C1BEC2C}">
      <dgm:prSet/>
      <dgm:spPr/>
      <dgm:t>
        <a:bodyPr/>
        <a:lstStyle/>
        <a:p>
          <a:endParaRPr lang="zh-CN" altLang="en-US"/>
        </a:p>
      </dgm:t>
    </dgm:pt>
    <dgm:pt modelId="{4EC40992-A391-4459-A95D-5C699E38A5AD}" type="sibTrans" cxnId="{8F3E5C0F-9D2F-47B3-A280-707D3C1BEC2C}">
      <dgm:prSet/>
      <dgm:spPr/>
      <dgm:t>
        <a:bodyPr/>
        <a:lstStyle/>
        <a:p>
          <a:endParaRPr lang="zh-CN" altLang="en-US"/>
        </a:p>
      </dgm:t>
    </dgm:pt>
    <dgm:pt modelId="{AA222118-8FFE-4564-ADAF-CFCB2CBF0C19}">
      <dgm:prSet phldrT="[文本]"/>
      <dgm:spPr/>
      <dgm:t>
        <a:bodyPr/>
        <a:lstStyle/>
        <a:p>
          <a:r>
            <a:rPr lang="zh-CN" altLang="en-US" dirty="0"/>
            <a:t>数据量的急剧增加</a:t>
          </a:r>
        </a:p>
      </dgm:t>
    </dgm:pt>
    <dgm:pt modelId="{3B3B14C5-8130-4F61-BF5B-72FE789BCA0B}" type="parTrans" cxnId="{A5BD01A5-98AF-46D0-BDF5-EB1A17FB71CE}">
      <dgm:prSet/>
      <dgm:spPr/>
      <dgm:t>
        <a:bodyPr/>
        <a:lstStyle/>
        <a:p>
          <a:endParaRPr lang="zh-CN" altLang="en-US"/>
        </a:p>
      </dgm:t>
    </dgm:pt>
    <dgm:pt modelId="{74308B9C-0121-4DF9-B6E1-2C4E19439845}" type="sibTrans" cxnId="{A5BD01A5-98AF-46D0-BDF5-EB1A17FB71CE}">
      <dgm:prSet/>
      <dgm:spPr/>
      <dgm:t>
        <a:bodyPr/>
        <a:lstStyle/>
        <a:p>
          <a:endParaRPr lang="zh-CN" altLang="en-US"/>
        </a:p>
      </dgm:t>
    </dgm:pt>
    <dgm:pt modelId="{A10C47A4-C9C6-4833-8837-5175583ACF63}" type="pres">
      <dgm:prSet presAssocID="{E448CD5B-12B3-48CA-BB74-61151F82A93B}" presName="Name0" presStyleCnt="0">
        <dgm:presLayoutVars>
          <dgm:dir/>
          <dgm:resizeHandles val="exact"/>
        </dgm:presLayoutVars>
      </dgm:prSet>
      <dgm:spPr/>
    </dgm:pt>
    <dgm:pt modelId="{5CD3EFE7-CD9E-448C-80F9-F125FC9ACFFC}" type="pres">
      <dgm:prSet presAssocID="{E448CD5B-12B3-48CA-BB74-61151F82A93B}" presName="vNodes" presStyleCnt="0"/>
      <dgm:spPr/>
    </dgm:pt>
    <dgm:pt modelId="{F711BAE5-A29D-49AC-B452-7C4054318055}" type="pres">
      <dgm:prSet presAssocID="{5F1D7257-23FC-4641-899A-93CA18646DC2}" presName="node" presStyleLbl="node1" presStyleIdx="0" presStyleCnt="3" custLinFactNeighborX="4916" custLinFactNeighborY="-3784">
        <dgm:presLayoutVars>
          <dgm:bulletEnabled val="1"/>
        </dgm:presLayoutVars>
      </dgm:prSet>
      <dgm:spPr/>
    </dgm:pt>
    <dgm:pt modelId="{46DA4FDB-7E97-4AC3-8A47-583C3A94FED6}" type="pres">
      <dgm:prSet presAssocID="{0E4D89A3-232D-4AA7-8F33-BE95FB6FD8ED}" presName="spacerT" presStyleCnt="0"/>
      <dgm:spPr/>
    </dgm:pt>
    <dgm:pt modelId="{381412A1-F7ED-4342-AA89-99F9CE37184B}" type="pres">
      <dgm:prSet presAssocID="{0E4D89A3-232D-4AA7-8F33-BE95FB6FD8ED}" presName="sibTrans" presStyleLbl="sibTrans2D1" presStyleIdx="0" presStyleCnt="2" custScaleX="180254" custScaleY="169441"/>
      <dgm:spPr/>
    </dgm:pt>
    <dgm:pt modelId="{F151B789-7EDC-4CD8-968B-060EDA8414EA}" type="pres">
      <dgm:prSet presAssocID="{0E4D89A3-232D-4AA7-8F33-BE95FB6FD8ED}" presName="spacerB" presStyleCnt="0"/>
      <dgm:spPr/>
    </dgm:pt>
    <dgm:pt modelId="{BA598CD1-80A8-42F6-8FD6-ACE0C1191784}" type="pres">
      <dgm:prSet presAssocID="{F320C3C1-F9F9-45B1-9D32-1D34F2D903FA}" presName="node" presStyleLbl="node1" presStyleIdx="1" presStyleCnt="3" custScaleX="103616" custScaleY="101260">
        <dgm:presLayoutVars>
          <dgm:bulletEnabled val="1"/>
        </dgm:presLayoutVars>
      </dgm:prSet>
      <dgm:spPr/>
    </dgm:pt>
    <dgm:pt modelId="{0E79ABB4-2100-4D4E-B1EF-BD8505B962F0}" type="pres">
      <dgm:prSet presAssocID="{E448CD5B-12B3-48CA-BB74-61151F82A93B}" presName="sibTransLast" presStyleLbl="sibTrans2D1" presStyleIdx="1" presStyleCnt="2" custScaleX="157319"/>
      <dgm:spPr/>
    </dgm:pt>
    <dgm:pt modelId="{D0396501-FDE4-4BD8-B31C-C5E387F8D078}" type="pres">
      <dgm:prSet presAssocID="{E448CD5B-12B3-48CA-BB74-61151F82A93B}" presName="connectorText" presStyleLbl="sibTrans2D1" presStyleIdx="1" presStyleCnt="2"/>
      <dgm:spPr/>
    </dgm:pt>
    <dgm:pt modelId="{24810E3B-DB18-4B06-8E57-32665DF7ED0E}" type="pres">
      <dgm:prSet presAssocID="{E448CD5B-12B3-48CA-BB74-61151F82A93B}" presName="lastNode" presStyleLbl="node1" presStyleIdx="2" presStyleCnt="3">
        <dgm:presLayoutVars>
          <dgm:bulletEnabled val="1"/>
        </dgm:presLayoutVars>
      </dgm:prSet>
      <dgm:spPr/>
    </dgm:pt>
  </dgm:ptLst>
  <dgm:cxnLst>
    <dgm:cxn modelId="{35326C03-59BB-442E-BC83-DF35A7461C35}" type="presOf" srcId="{4EC40992-A391-4459-A95D-5C699E38A5AD}" destId="{0E79ABB4-2100-4D4E-B1EF-BD8505B962F0}" srcOrd="0" destOrd="0" presId="urn:microsoft.com/office/officeart/2005/8/layout/equation2"/>
    <dgm:cxn modelId="{8F3E5C0F-9D2F-47B3-A280-707D3C1BEC2C}" srcId="{E448CD5B-12B3-48CA-BB74-61151F82A93B}" destId="{F320C3C1-F9F9-45B1-9D32-1D34F2D903FA}" srcOrd="1" destOrd="0" parTransId="{9F1E1BF5-864D-495A-AC6F-C60EAE5C945D}" sibTransId="{4EC40992-A391-4459-A95D-5C699E38A5AD}"/>
    <dgm:cxn modelId="{F055FB14-72B4-48C0-9047-EE1CE0085E6A}" type="presOf" srcId="{4EC40992-A391-4459-A95D-5C699E38A5AD}" destId="{D0396501-FDE4-4BD8-B31C-C5E387F8D078}" srcOrd="1" destOrd="0" presId="urn:microsoft.com/office/officeart/2005/8/layout/equation2"/>
    <dgm:cxn modelId="{5548443F-0490-4C0D-86FC-FC870DF00AE9}" type="presOf" srcId="{5F1D7257-23FC-4641-899A-93CA18646DC2}" destId="{F711BAE5-A29D-49AC-B452-7C4054318055}" srcOrd="0" destOrd="0" presId="urn:microsoft.com/office/officeart/2005/8/layout/equation2"/>
    <dgm:cxn modelId="{2CDDD266-1074-4404-AA39-D0EA8EA8EB62}" type="presOf" srcId="{F320C3C1-F9F9-45B1-9D32-1D34F2D903FA}" destId="{BA598CD1-80A8-42F6-8FD6-ACE0C1191784}" srcOrd="0" destOrd="0" presId="urn:microsoft.com/office/officeart/2005/8/layout/equation2"/>
    <dgm:cxn modelId="{D2282074-8493-4DAF-865D-1B51493FA1C3}" srcId="{E448CD5B-12B3-48CA-BB74-61151F82A93B}" destId="{5F1D7257-23FC-4641-899A-93CA18646DC2}" srcOrd="0" destOrd="0" parTransId="{401B6ED4-A498-4AB3-ABE6-2610A865AA0A}" sibTransId="{0E4D89A3-232D-4AA7-8F33-BE95FB6FD8ED}"/>
    <dgm:cxn modelId="{C910BD56-FE50-47F5-8852-EF1FD676371C}" type="presOf" srcId="{E448CD5B-12B3-48CA-BB74-61151F82A93B}" destId="{A10C47A4-C9C6-4833-8837-5175583ACF63}" srcOrd="0" destOrd="0" presId="urn:microsoft.com/office/officeart/2005/8/layout/equation2"/>
    <dgm:cxn modelId="{A5BD01A5-98AF-46D0-BDF5-EB1A17FB71CE}" srcId="{E448CD5B-12B3-48CA-BB74-61151F82A93B}" destId="{AA222118-8FFE-4564-ADAF-CFCB2CBF0C19}" srcOrd="2" destOrd="0" parTransId="{3B3B14C5-8130-4F61-BF5B-72FE789BCA0B}" sibTransId="{74308B9C-0121-4DF9-B6E1-2C4E19439845}"/>
    <dgm:cxn modelId="{9C7345CD-A04A-4D8F-952E-A913CE68C0F1}" type="presOf" srcId="{AA222118-8FFE-4564-ADAF-CFCB2CBF0C19}" destId="{24810E3B-DB18-4B06-8E57-32665DF7ED0E}" srcOrd="0" destOrd="0" presId="urn:microsoft.com/office/officeart/2005/8/layout/equation2"/>
    <dgm:cxn modelId="{A4AB61D5-83F4-472F-A59A-04B3A366FAC2}" type="presOf" srcId="{0E4D89A3-232D-4AA7-8F33-BE95FB6FD8ED}" destId="{381412A1-F7ED-4342-AA89-99F9CE37184B}" srcOrd="0" destOrd="0" presId="urn:microsoft.com/office/officeart/2005/8/layout/equation2"/>
    <dgm:cxn modelId="{8DE11AD7-3752-475D-AD69-82C7B4315976}" type="presParOf" srcId="{A10C47A4-C9C6-4833-8837-5175583ACF63}" destId="{5CD3EFE7-CD9E-448C-80F9-F125FC9ACFFC}" srcOrd="0" destOrd="0" presId="urn:microsoft.com/office/officeart/2005/8/layout/equation2"/>
    <dgm:cxn modelId="{D5E81CBE-8220-4276-A43F-AF3952C6CA9A}" type="presParOf" srcId="{5CD3EFE7-CD9E-448C-80F9-F125FC9ACFFC}" destId="{F711BAE5-A29D-49AC-B452-7C4054318055}" srcOrd="0" destOrd="0" presId="urn:microsoft.com/office/officeart/2005/8/layout/equation2"/>
    <dgm:cxn modelId="{6D144B7C-D51E-4FEF-BB64-961E4A274F9E}" type="presParOf" srcId="{5CD3EFE7-CD9E-448C-80F9-F125FC9ACFFC}" destId="{46DA4FDB-7E97-4AC3-8A47-583C3A94FED6}" srcOrd="1" destOrd="0" presId="urn:microsoft.com/office/officeart/2005/8/layout/equation2"/>
    <dgm:cxn modelId="{04D8CDE1-6365-45FD-BA4F-61CF4F8576A7}" type="presParOf" srcId="{5CD3EFE7-CD9E-448C-80F9-F125FC9ACFFC}" destId="{381412A1-F7ED-4342-AA89-99F9CE37184B}" srcOrd="2" destOrd="0" presId="urn:microsoft.com/office/officeart/2005/8/layout/equation2"/>
    <dgm:cxn modelId="{DD6333DE-4FFE-44A4-9EF6-571EA10D9FCE}" type="presParOf" srcId="{5CD3EFE7-CD9E-448C-80F9-F125FC9ACFFC}" destId="{F151B789-7EDC-4CD8-968B-060EDA8414EA}" srcOrd="3" destOrd="0" presId="urn:microsoft.com/office/officeart/2005/8/layout/equation2"/>
    <dgm:cxn modelId="{910183CE-AEDE-4AD7-8995-0CF2D1B6E35E}" type="presParOf" srcId="{5CD3EFE7-CD9E-448C-80F9-F125FC9ACFFC}" destId="{BA598CD1-80A8-42F6-8FD6-ACE0C1191784}" srcOrd="4" destOrd="0" presId="urn:microsoft.com/office/officeart/2005/8/layout/equation2"/>
    <dgm:cxn modelId="{55D8230C-8A46-480C-A68E-80A5FA9356CA}" type="presParOf" srcId="{A10C47A4-C9C6-4833-8837-5175583ACF63}" destId="{0E79ABB4-2100-4D4E-B1EF-BD8505B962F0}" srcOrd="1" destOrd="0" presId="urn:microsoft.com/office/officeart/2005/8/layout/equation2"/>
    <dgm:cxn modelId="{11515F8C-C86B-4202-809D-4B3CA726CF91}" type="presParOf" srcId="{0E79ABB4-2100-4D4E-B1EF-BD8505B962F0}" destId="{D0396501-FDE4-4BD8-B31C-C5E387F8D078}" srcOrd="0" destOrd="0" presId="urn:microsoft.com/office/officeart/2005/8/layout/equation2"/>
    <dgm:cxn modelId="{EE865F4D-A098-4B0C-B224-D448D687FCCD}" type="presParOf" srcId="{A10C47A4-C9C6-4833-8837-5175583ACF63}" destId="{24810E3B-DB18-4B06-8E57-32665DF7ED0E}" srcOrd="2" destOrd="0" presId="urn:microsoft.com/office/officeart/2005/8/layout/equati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DD5FB8-3E9B-4ADA-8EA1-81E75F15FB01}" type="doc">
      <dgm:prSet loTypeId="urn:microsoft.com/office/officeart/2009/3/layout/HorizontalOrganizationChart" loCatId="hierarchy" qsTypeId="urn:microsoft.com/office/officeart/2005/8/quickstyle/simple1" qsCatId="simple" csTypeId="urn:microsoft.com/office/officeart/2005/8/colors/colorful5" csCatId="colorful" phldr="1"/>
      <dgm:spPr/>
      <dgm:t>
        <a:bodyPr/>
        <a:lstStyle/>
        <a:p>
          <a:endParaRPr lang="zh-CN" altLang="en-US"/>
        </a:p>
      </dgm:t>
    </dgm:pt>
    <dgm:pt modelId="{B9E0898F-E0AA-47E5-8581-A569D23EED16}" type="pres">
      <dgm:prSet presAssocID="{C5DD5FB8-3E9B-4ADA-8EA1-81E75F15FB01}" presName="hierChild1" presStyleCnt="0">
        <dgm:presLayoutVars>
          <dgm:orgChart val="1"/>
          <dgm:chPref val="1"/>
          <dgm:dir/>
          <dgm:animOne val="branch"/>
          <dgm:animLvl val="lvl"/>
          <dgm:resizeHandles/>
        </dgm:presLayoutVars>
      </dgm:prSet>
      <dgm:spPr/>
    </dgm:pt>
  </dgm:ptLst>
  <dgm:cxnLst>
    <dgm:cxn modelId="{7508DE8D-1A48-415B-8512-AF75D1029B2C}" type="presOf" srcId="{C5DD5FB8-3E9B-4ADA-8EA1-81E75F15FB01}" destId="{B9E0898F-E0AA-47E5-8581-A569D23EED16}" srcOrd="0" destOrd="0" presId="urn:microsoft.com/office/officeart/2009/3/layout/HorizontalOrganizationChar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5DD5FB8-3E9B-4ADA-8EA1-81E75F15FB01}" type="doc">
      <dgm:prSet loTypeId="urn:microsoft.com/office/officeart/2009/3/layout/HorizontalOrganizationChart" loCatId="hierarchy" qsTypeId="urn:microsoft.com/office/officeart/2005/8/quickstyle/simple1" qsCatId="simple" csTypeId="urn:microsoft.com/office/officeart/2005/8/colors/colorful5" csCatId="colorful" phldr="1"/>
      <dgm:spPr/>
      <dgm:t>
        <a:bodyPr/>
        <a:lstStyle/>
        <a:p>
          <a:endParaRPr lang="zh-CN" altLang="en-US"/>
        </a:p>
      </dgm:t>
    </dgm:pt>
    <dgm:pt modelId="{2DA4AAD7-B661-4994-A4D3-10956255AAA5}">
      <dgm:prSet phldrT="[文本]" custT="1"/>
      <dgm:spPr/>
      <dgm:t>
        <a:bodyPr/>
        <a:lstStyle/>
        <a:p>
          <a:r>
            <a:rPr lang="en-US" altLang="zh-CN" sz="2800" dirty="0"/>
            <a:t>Huffman</a:t>
          </a:r>
          <a:endParaRPr lang="zh-CN" altLang="en-US" sz="2800" dirty="0"/>
        </a:p>
      </dgm:t>
    </dgm:pt>
    <dgm:pt modelId="{E20C3232-A531-4562-BB00-2252392D2B1D}" type="parTrans" cxnId="{3989734D-4C17-440A-A1FA-1BD0109A0320}">
      <dgm:prSet/>
      <dgm:spPr/>
      <dgm:t>
        <a:bodyPr/>
        <a:lstStyle/>
        <a:p>
          <a:endParaRPr lang="zh-CN" altLang="en-US"/>
        </a:p>
      </dgm:t>
    </dgm:pt>
    <dgm:pt modelId="{4D9D76DF-9541-407C-A553-93517D304BD6}" type="sibTrans" cxnId="{3989734D-4C17-440A-A1FA-1BD0109A0320}">
      <dgm:prSet/>
      <dgm:spPr/>
      <dgm:t>
        <a:bodyPr/>
        <a:lstStyle/>
        <a:p>
          <a:endParaRPr lang="zh-CN" altLang="en-US"/>
        </a:p>
      </dgm:t>
    </dgm:pt>
    <dgm:pt modelId="{027B9CDA-5E40-4511-8780-A486C37DAF70}">
      <dgm:prSet phldrT="[文本]" custT="1"/>
      <dgm:spPr/>
      <dgm:t>
        <a:bodyPr/>
        <a:lstStyle/>
        <a:p>
          <a:r>
            <a:rPr lang="zh-CN" altLang="en-US" sz="2000" dirty="0"/>
            <a:t>静态</a:t>
          </a:r>
          <a:r>
            <a:rPr lang="en-US" altLang="zh-CN" sz="2000" dirty="0"/>
            <a:t>Huffman</a:t>
          </a:r>
          <a:endParaRPr lang="zh-CN" altLang="en-US" sz="2000" dirty="0"/>
        </a:p>
      </dgm:t>
    </dgm:pt>
    <dgm:pt modelId="{DC9EB4A6-BB0D-48E4-B8CD-0C46A28ABB58}" type="parTrans" cxnId="{29002A3B-099A-4AD2-A2C6-A119890B2A36}">
      <dgm:prSet/>
      <dgm:spPr/>
      <dgm:t>
        <a:bodyPr/>
        <a:lstStyle/>
        <a:p>
          <a:endParaRPr lang="zh-CN" altLang="en-US"/>
        </a:p>
      </dgm:t>
    </dgm:pt>
    <dgm:pt modelId="{84213453-8375-4777-9273-54F58D417F40}" type="sibTrans" cxnId="{29002A3B-099A-4AD2-A2C6-A119890B2A36}">
      <dgm:prSet/>
      <dgm:spPr/>
      <dgm:t>
        <a:bodyPr/>
        <a:lstStyle/>
        <a:p>
          <a:endParaRPr lang="zh-CN" altLang="en-US"/>
        </a:p>
      </dgm:t>
    </dgm:pt>
    <dgm:pt modelId="{09A8A3BE-E312-42AB-B296-ED8151195E54}">
      <dgm:prSet phldrT="[文本]" custT="1"/>
      <dgm:spPr/>
      <dgm:t>
        <a:bodyPr/>
        <a:lstStyle/>
        <a:p>
          <a:r>
            <a:rPr lang="zh-CN" altLang="en-US" sz="2000" dirty="0"/>
            <a:t>动态</a:t>
          </a:r>
          <a:r>
            <a:rPr lang="en-US" altLang="zh-CN" sz="2000" dirty="0"/>
            <a:t>Huffman</a:t>
          </a:r>
          <a:endParaRPr lang="zh-CN" altLang="en-US" sz="2000" dirty="0"/>
        </a:p>
      </dgm:t>
    </dgm:pt>
    <dgm:pt modelId="{5693B2C7-AE73-4827-B460-4F4A9B192C34}" type="parTrans" cxnId="{F76A47A8-111C-490F-B593-A48892D2B782}">
      <dgm:prSet/>
      <dgm:spPr/>
      <dgm:t>
        <a:bodyPr/>
        <a:lstStyle/>
        <a:p>
          <a:endParaRPr lang="zh-CN" altLang="en-US"/>
        </a:p>
      </dgm:t>
    </dgm:pt>
    <dgm:pt modelId="{31B282EB-354B-461A-8EB7-9880AC550447}" type="sibTrans" cxnId="{F76A47A8-111C-490F-B593-A48892D2B782}">
      <dgm:prSet/>
      <dgm:spPr/>
      <dgm:t>
        <a:bodyPr/>
        <a:lstStyle/>
        <a:p>
          <a:endParaRPr lang="zh-CN" altLang="en-US"/>
        </a:p>
      </dgm:t>
    </dgm:pt>
    <dgm:pt modelId="{B9E0898F-E0AA-47E5-8581-A569D23EED16}" type="pres">
      <dgm:prSet presAssocID="{C5DD5FB8-3E9B-4ADA-8EA1-81E75F15FB01}" presName="hierChild1" presStyleCnt="0">
        <dgm:presLayoutVars>
          <dgm:orgChart val="1"/>
          <dgm:chPref val="1"/>
          <dgm:dir/>
          <dgm:animOne val="branch"/>
          <dgm:animLvl val="lvl"/>
          <dgm:resizeHandles/>
        </dgm:presLayoutVars>
      </dgm:prSet>
      <dgm:spPr/>
    </dgm:pt>
    <dgm:pt modelId="{2E66E053-E2B9-4F06-B904-32E13E822B59}" type="pres">
      <dgm:prSet presAssocID="{2DA4AAD7-B661-4994-A4D3-10956255AAA5}" presName="hierRoot1" presStyleCnt="0">
        <dgm:presLayoutVars>
          <dgm:hierBranch val="init"/>
        </dgm:presLayoutVars>
      </dgm:prSet>
      <dgm:spPr/>
    </dgm:pt>
    <dgm:pt modelId="{76284221-0A5A-4AD7-9818-029A121BDF50}" type="pres">
      <dgm:prSet presAssocID="{2DA4AAD7-B661-4994-A4D3-10956255AAA5}" presName="rootComposite1" presStyleCnt="0"/>
      <dgm:spPr/>
    </dgm:pt>
    <dgm:pt modelId="{2AA9A149-50C7-4097-87C2-384C7F896581}" type="pres">
      <dgm:prSet presAssocID="{2DA4AAD7-B661-4994-A4D3-10956255AAA5}" presName="rootText1" presStyleLbl="node0" presStyleIdx="0" presStyleCnt="1">
        <dgm:presLayoutVars>
          <dgm:chPref val="3"/>
        </dgm:presLayoutVars>
      </dgm:prSet>
      <dgm:spPr/>
    </dgm:pt>
    <dgm:pt modelId="{FDCB453C-BC7E-436D-9728-04B757C93F7D}" type="pres">
      <dgm:prSet presAssocID="{2DA4AAD7-B661-4994-A4D3-10956255AAA5}" presName="rootConnector1" presStyleLbl="node1" presStyleIdx="0" presStyleCnt="0"/>
      <dgm:spPr/>
    </dgm:pt>
    <dgm:pt modelId="{B9EF7386-BBC4-4FF8-BE60-CFB1B293B12C}" type="pres">
      <dgm:prSet presAssocID="{2DA4AAD7-B661-4994-A4D3-10956255AAA5}" presName="hierChild2" presStyleCnt="0"/>
      <dgm:spPr/>
    </dgm:pt>
    <dgm:pt modelId="{986774DA-9AB4-4CDF-A5DB-CE8C91939A65}" type="pres">
      <dgm:prSet presAssocID="{DC9EB4A6-BB0D-48E4-B8CD-0C46A28ABB58}" presName="Name64" presStyleLbl="parChTrans1D2" presStyleIdx="0" presStyleCnt="2"/>
      <dgm:spPr/>
    </dgm:pt>
    <dgm:pt modelId="{717BF193-FA9A-4E14-8EBD-D9D950734F8D}" type="pres">
      <dgm:prSet presAssocID="{027B9CDA-5E40-4511-8780-A486C37DAF70}" presName="hierRoot2" presStyleCnt="0">
        <dgm:presLayoutVars>
          <dgm:hierBranch val="init"/>
        </dgm:presLayoutVars>
      </dgm:prSet>
      <dgm:spPr/>
    </dgm:pt>
    <dgm:pt modelId="{381C73AD-E9FE-4791-BDEC-DCEB801D00A4}" type="pres">
      <dgm:prSet presAssocID="{027B9CDA-5E40-4511-8780-A486C37DAF70}" presName="rootComposite" presStyleCnt="0"/>
      <dgm:spPr/>
    </dgm:pt>
    <dgm:pt modelId="{E77F4C2A-21E7-49B6-9719-6D06CD43D14F}" type="pres">
      <dgm:prSet presAssocID="{027B9CDA-5E40-4511-8780-A486C37DAF70}" presName="rootText" presStyleLbl="node2" presStyleIdx="0" presStyleCnt="2">
        <dgm:presLayoutVars>
          <dgm:chPref val="3"/>
        </dgm:presLayoutVars>
      </dgm:prSet>
      <dgm:spPr/>
    </dgm:pt>
    <dgm:pt modelId="{A3C164A5-6C39-47A0-952B-E00D857B4597}" type="pres">
      <dgm:prSet presAssocID="{027B9CDA-5E40-4511-8780-A486C37DAF70}" presName="rootConnector" presStyleLbl="node2" presStyleIdx="0" presStyleCnt="2"/>
      <dgm:spPr/>
    </dgm:pt>
    <dgm:pt modelId="{4D3863AB-42AF-475F-9BCC-ABA9B5712379}" type="pres">
      <dgm:prSet presAssocID="{027B9CDA-5E40-4511-8780-A486C37DAF70}" presName="hierChild4" presStyleCnt="0"/>
      <dgm:spPr/>
    </dgm:pt>
    <dgm:pt modelId="{11FC83FC-2835-4DD6-9B78-7B44921F9BD0}" type="pres">
      <dgm:prSet presAssocID="{027B9CDA-5E40-4511-8780-A486C37DAF70}" presName="hierChild5" presStyleCnt="0"/>
      <dgm:spPr/>
    </dgm:pt>
    <dgm:pt modelId="{53BAE1A5-1AD0-4DC0-8670-B2164456F60F}" type="pres">
      <dgm:prSet presAssocID="{5693B2C7-AE73-4827-B460-4F4A9B192C34}" presName="Name64" presStyleLbl="parChTrans1D2" presStyleIdx="1" presStyleCnt="2"/>
      <dgm:spPr/>
    </dgm:pt>
    <dgm:pt modelId="{50C9FC08-34D0-4147-BEAF-FCA969A7A9C5}" type="pres">
      <dgm:prSet presAssocID="{09A8A3BE-E312-42AB-B296-ED8151195E54}" presName="hierRoot2" presStyleCnt="0">
        <dgm:presLayoutVars>
          <dgm:hierBranch val="init"/>
        </dgm:presLayoutVars>
      </dgm:prSet>
      <dgm:spPr/>
    </dgm:pt>
    <dgm:pt modelId="{EFDA47E3-BC83-4781-80A1-CEC0AB577A23}" type="pres">
      <dgm:prSet presAssocID="{09A8A3BE-E312-42AB-B296-ED8151195E54}" presName="rootComposite" presStyleCnt="0"/>
      <dgm:spPr/>
    </dgm:pt>
    <dgm:pt modelId="{953ECD04-6785-469B-814E-14D51D522D16}" type="pres">
      <dgm:prSet presAssocID="{09A8A3BE-E312-42AB-B296-ED8151195E54}" presName="rootText" presStyleLbl="node2" presStyleIdx="1" presStyleCnt="2">
        <dgm:presLayoutVars>
          <dgm:chPref val="3"/>
        </dgm:presLayoutVars>
      </dgm:prSet>
      <dgm:spPr/>
    </dgm:pt>
    <dgm:pt modelId="{4C0FD952-8204-49D5-91C7-ADD7D252E231}" type="pres">
      <dgm:prSet presAssocID="{09A8A3BE-E312-42AB-B296-ED8151195E54}" presName="rootConnector" presStyleLbl="node2" presStyleIdx="1" presStyleCnt="2"/>
      <dgm:spPr/>
    </dgm:pt>
    <dgm:pt modelId="{B3074C99-891B-4F1C-9932-43BE9F2B258E}" type="pres">
      <dgm:prSet presAssocID="{09A8A3BE-E312-42AB-B296-ED8151195E54}" presName="hierChild4" presStyleCnt="0"/>
      <dgm:spPr/>
    </dgm:pt>
    <dgm:pt modelId="{71A4101C-FFC6-4C2A-BAF5-CE6BC31C7A67}" type="pres">
      <dgm:prSet presAssocID="{09A8A3BE-E312-42AB-B296-ED8151195E54}" presName="hierChild5" presStyleCnt="0"/>
      <dgm:spPr/>
    </dgm:pt>
    <dgm:pt modelId="{E555ED38-A83B-4AD0-81D7-32172592F7D7}" type="pres">
      <dgm:prSet presAssocID="{2DA4AAD7-B661-4994-A4D3-10956255AAA5}" presName="hierChild3" presStyleCnt="0"/>
      <dgm:spPr/>
    </dgm:pt>
  </dgm:ptLst>
  <dgm:cxnLst>
    <dgm:cxn modelId="{F6764F04-36F7-46F9-B3B3-8E144275DDBD}" type="presOf" srcId="{09A8A3BE-E312-42AB-B296-ED8151195E54}" destId="{4C0FD952-8204-49D5-91C7-ADD7D252E231}" srcOrd="1" destOrd="0" presId="urn:microsoft.com/office/officeart/2009/3/layout/HorizontalOrganizationChart"/>
    <dgm:cxn modelId="{D2862A16-B6E6-4D69-A0C6-16A01D20E899}" type="presOf" srcId="{027B9CDA-5E40-4511-8780-A486C37DAF70}" destId="{E77F4C2A-21E7-49B6-9719-6D06CD43D14F}" srcOrd="0" destOrd="0" presId="urn:microsoft.com/office/officeart/2009/3/layout/HorizontalOrganizationChart"/>
    <dgm:cxn modelId="{29002A3B-099A-4AD2-A2C6-A119890B2A36}" srcId="{2DA4AAD7-B661-4994-A4D3-10956255AAA5}" destId="{027B9CDA-5E40-4511-8780-A486C37DAF70}" srcOrd="0" destOrd="0" parTransId="{DC9EB4A6-BB0D-48E4-B8CD-0C46A28ABB58}" sibTransId="{84213453-8375-4777-9273-54F58D417F40}"/>
    <dgm:cxn modelId="{1257EC5D-3CAA-4AE2-AA8E-8CAE8F0CC89C}" type="presOf" srcId="{027B9CDA-5E40-4511-8780-A486C37DAF70}" destId="{A3C164A5-6C39-47A0-952B-E00D857B4597}" srcOrd="1" destOrd="0" presId="urn:microsoft.com/office/officeart/2009/3/layout/HorizontalOrganizationChart"/>
    <dgm:cxn modelId="{3989734D-4C17-440A-A1FA-1BD0109A0320}" srcId="{C5DD5FB8-3E9B-4ADA-8EA1-81E75F15FB01}" destId="{2DA4AAD7-B661-4994-A4D3-10956255AAA5}" srcOrd="0" destOrd="0" parTransId="{E20C3232-A531-4562-BB00-2252392D2B1D}" sibTransId="{4D9D76DF-9541-407C-A553-93517D304BD6}"/>
    <dgm:cxn modelId="{5212DD57-659D-49E0-A356-1BC5F47F11C7}" type="presOf" srcId="{DC9EB4A6-BB0D-48E4-B8CD-0C46A28ABB58}" destId="{986774DA-9AB4-4CDF-A5DB-CE8C91939A65}" srcOrd="0" destOrd="0" presId="urn:microsoft.com/office/officeart/2009/3/layout/HorizontalOrganizationChart"/>
    <dgm:cxn modelId="{7508DE8D-1A48-415B-8512-AF75D1029B2C}" type="presOf" srcId="{C5DD5FB8-3E9B-4ADA-8EA1-81E75F15FB01}" destId="{B9E0898F-E0AA-47E5-8581-A569D23EED16}" srcOrd="0" destOrd="0" presId="urn:microsoft.com/office/officeart/2009/3/layout/HorizontalOrganizationChart"/>
    <dgm:cxn modelId="{EF62E29C-8C59-4555-AE78-ACE6B1217DAE}" type="presOf" srcId="{09A8A3BE-E312-42AB-B296-ED8151195E54}" destId="{953ECD04-6785-469B-814E-14D51D522D16}" srcOrd="0" destOrd="0" presId="urn:microsoft.com/office/officeart/2009/3/layout/HorizontalOrganizationChart"/>
    <dgm:cxn modelId="{F76A47A8-111C-490F-B593-A48892D2B782}" srcId="{2DA4AAD7-B661-4994-A4D3-10956255AAA5}" destId="{09A8A3BE-E312-42AB-B296-ED8151195E54}" srcOrd="1" destOrd="0" parTransId="{5693B2C7-AE73-4827-B460-4F4A9B192C34}" sibTransId="{31B282EB-354B-461A-8EB7-9880AC550447}"/>
    <dgm:cxn modelId="{4ADB82B4-6353-4753-83DF-0DBD10941EA3}" type="presOf" srcId="{2DA4AAD7-B661-4994-A4D3-10956255AAA5}" destId="{2AA9A149-50C7-4097-87C2-384C7F896581}" srcOrd="0" destOrd="0" presId="urn:microsoft.com/office/officeart/2009/3/layout/HorizontalOrganizationChart"/>
    <dgm:cxn modelId="{E966FDCA-70A2-4A5E-B83E-88F8082DB396}" type="presOf" srcId="{2DA4AAD7-B661-4994-A4D3-10956255AAA5}" destId="{FDCB453C-BC7E-436D-9728-04B757C93F7D}" srcOrd="1" destOrd="0" presId="urn:microsoft.com/office/officeart/2009/3/layout/HorizontalOrganizationChart"/>
    <dgm:cxn modelId="{28BB81E2-0801-4F4E-920D-74E18FE8E3C7}" type="presOf" srcId="{5693B2C7-AE73-4827-B460-4F4A9B192C34}" destId="{53BAE1A5-1AD0-4DC0-8670-B2164456F60F}" srcOrd="0" destOrd="0" presId="urn:microsoft.com/office/officeart/2009/3/layout/HorizontalOrganizationChart"/>
    <dgm:cxn modelId="{A8C6311C-B150-4FFC-9874-18EC4E3E2287}" type="presParOf" srcId="{B9E0898F-E0AA-47E5-8581-A569D23EED16}" destId="{2E66E053-E2B9-4F06-B904-32E13E822B59}" srcOrd="0" destOrd="0" presId="urn:microsoft.com/office/officeart/2009/3/layout/HorizontalOrganizationChart"/>
    <dgm:cxn modelId="{D8FB57CA-CFDA-453C-97CB-E60741656595}" type="presParOf" srcId="{2E66E053-E2B9-4F06-B904-32E13E822B59}" destId="{76284221-0A5A-4AD7-9818-029A121BDF50}" srcOrd="0" destOrd="0" presId="urn:microsoft.com/office/officeart/2009/3/layout/HorizontalOrganizationChart"/>
    <dgm:cxn modelId="{864CCAAE-DC63-4ADE-81AB-A2C162A16ED5}" type="presParOf" srcId="{76284221-0A5A-4AD7-9818-029A121BDF50}" destId="{2AA9A149-50C7-4097-87C2-384C7F896581}" srcOrd="0" destOrd="0" presId="urn:microsoft.com/office/officeart/2009/3/layout/HorizontalOrganizationChart"/>
    <dgm:cxn modelId="{D9AEB9CC-9046-42F9-8D5B-60F460CE6828}" type="presParOf" srcId="{76284221-0A5A-4AD7-9818-029A121BDF50}" destId="{FDCB453C-BC7E-436D-9728-04B757C93F7D}" srcOrd="1" destOrd="0" presId="urn:microsoft.com/office/officeart/2009/3/layout/HorizontalOrganizationChart"/>
    <dgm:cxn modelId="{FDAFAD64-2E4F-462B-ABA9-8C80A6FE58E6}" type="presParOf" srcId="{2E66E053-E2B9-4F06-B904-32E13E822B59}" destId="{B9EF7386-BBC4-4FF8-BE60-CFB1B293B12C}" srcOrd="1" destOrd="0" presId="urn:microsoft.com/office/officeart/2009/3/layout/HorizontalOrganizationChart"/>
    <dgm:cxn modelId="{3970A90B-7031-42E5-B48E-EA777F01F817}" type="presParOf" srcId="{B9EF7386-BBC4-4FF8-BE60-CFB1B293B12C}" destId="{986774DA-9AB4-4CDF-A5DB-CE8C91939A65}" srcOrd="0" destOrd="0" presId="urn:microsoft.com/office/officeart/2009/3/layout/HorizontalOrganizationChart"/>
    <dgm:cxn modelId="{1CFAB19D-FC32-4469-89E7-B0E13F482735}" type="presParOf" srcId="{B9EF7386-BBC4-4FF8-BE60-CFB1B293B12C}" destId="{717BF193-FA9A-4E14-8EBD-D9D950734F8D}" srcOrd="1" destOrd="0" presId="urn:microsoft.com/office/officeart/2009/3/layout/HorizontalOrganizationChart"/>
    <dgm:cxn modelId="{6BB792FE-F96E-40D9-AFFA-223FF21ECD1B}" type="presParOf" srcId="{717BF193-FA9A-4E14-8EBD-D9D950734F8D}" destId="{381C73AD-E9FE-4791-BDEC-DCEB801D00A4}" srcOrd="0" destOrd="0" presId="urn:microsoft.com/office/officeart/2009/3/layout/HorizontalOrganizationChart"/>
    <dgm:cxn modelId="{A785F266-C460-48D7-82C9-2EB5578CA0AC}" type="presParOf" srcId="{381C73AD-E9FE-4791-BDEC-DCEB801D00A4}" destId="{E77F4C2A-21E7-49B6-9719-6D06CD43D14F}" srcOrd="0" destOrd="0" presId="urn:microsoft.com/office/officeart/2009/3/layout/HorizontalOrganizationChart"/>
    <dgm:cxn modelId="{706B2D24-E4AF-4963-9380-211FEFD9A08D}" type="presParOf" srcId="{381C73AD-E9FE-4791-BDEC-DCEB801D00A4}" destId="{A3C164A5-6C39-47A0-952B-E00D857B4597}" srcOrd="1" destOrd="0" presId="urn:microsoft.com/office/officeart/2009/3/layout/HorizontalOrganizationChart"/>
    <dgm:cxn modelId="{A1153118-8CA3-4E12-9B10-891E9506605D}" type="presParOf" srcId="{717BF193-FA9A-4E14-8EBD-D9D950734F8D}" destId="{4D3863AB-42AF-475F-9BCC-ABA9B5712379}" srcOrd="1" destOrd="0" presId="urn:microsoft.com/office/officeart/2009/3/layout/HorizontalOrganizationChart"/>
    <dgm:cxn modelId="{4D8CC78F-6C80-441B-ACAB-63FBA6C6F2F8}" type="presParOf" srcId="{717BF193-FA9A-4E14-8EBD-D9D950734F8D}" destId="{11FC83FC-2835-4DD6-9B78-7B44921F9BD0}" srcOrd="2" destOrd="0" presId="urn:microsoft.com/office/officeart/2009/3/layout/HorizontalOrganizationChart"/>
    <dgm:cxn modelId="{049120F8-6736-4875-B0C6-B2224652BB1E}" type="presParOf" srcId="{B9EF7386-BBC4-4FF8-BE60-CFB1B293B12C}" destId="{53BAE1A5-1AD0-4DC0-8670-B2164456F60F}" srcOrd="2" destOrd="0" presId="urn:microsoft.com/office/officeart/2009/3/layout/HorizontalOrganizationChart"/>
    <dgm:cxn modelId="{51F745CF-F82A-401B-AF90-16675E9B7B7A}" type="presParOf" srcId="{B9EF7386-BBC4-4FF8-BE60-CFB1B293B12C}" destId="{50C9FC08-34D0-4147-BEAF-FCA969A7A9C5}" srcOrd="3" destOrd="0" presId="urn:microsoft.com/office/officeart/2009/3/layout/HorizontalOrganizationChart"/>
    <dgm:cxn modelId="{4B377482-A5BB-47EB-AA73-0B90F739A4E1}" type="presParOf" srcId="{50C9FC08-34D0-4147-BEAF-FCA969A7A9C5}" destId="{EFDA47E3-BC83-4781-80A1-CEC0AB577A23}" srcOrd="0" destOrd="0" presId="urn:microsoft.com/office/officeart/2009/3/layout/HorizontalOrganizationChart"/>
    <dgm:cxn modelId="{6673B81C-FAB8-456A-BBD0-88132A489508}" type="presParOf" srcId="{EFDA47E3-BC83-4781-80A1-CEC0AB577A23}" destId="{953ECD04-6785-469B-814E-14D51D522D16}" srcOrd="0" destOrd="0" presId="urn:microsoft.com/office/officeart/2009/3/layout/HorizontalOrganizationChart"/>
    <dgm:cxn modelId="{999BABF2-79F9-4402-9000-0923B7A60795}" type="presParOf" srcId="{EFDA47E3-BC83-4781-80A1-CEC0AB577A23}" destId="{4C0FD952-8204-49D5-91C7-ADD7D252E231}" srcOrd="1" destOrd="0" presId="urn:microsoft.com/office/officeart/2009/3/layout/HorizontalOrganizationChart"/>
    <dgm:cxn modelId="{94C54BAC-8C17-410A-8030-BBABCB0A235E}" type="presParOf" srcId="{50C9FC08-34D0-4147-BEAF-FCA969A7A9C5}" destId="{B3074C99-891B-4F1C-9932-43BE9F2B258E}" srcOrd="1" destOrd="0" presId="urn:microsoft.com/office/officeart/2009/3/layout/HorizontalOrganizationChart"/>
    <dgm:cxn modelId="{35C887C9-B722-4261-BB71-CA358919F1D8}" type="presParOf" srcId="{50C9FC08-34D0-4147-BEAF-FCA969A7A9C5}" destId="{71A4101C-FFC6-4C2A-BAF5-CE6BC31C7A67}" srcOrd="2" destOrd="0" presId="urn:microsoft.com/office/officeart/2009/3/layout/HorizontalOrganizationChart"/>
    <dgm:cxn modelId="{815B7405-3459-434A-8AFB-FF628167E395}" type="presParOf" srcId="{2E66E053-E2B9-4F06-B904-32E13E822B59}" destId="{E555ED38-A83B-4AD0-81D7-32172592F7D7}" srcOrd="2" destOrd="0" presId="urn:microsoft.com/office/officeart/2009/3/layout/HorizontalOrganizationChar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167CF0A-0C33-4F28-962C-287CB325E448}" type="doc">
      <dgm:prSet loTypeId="urn:microsoft.com/office/officeart/2005/8/layout/chevron1" loCatId="process" qsTypeId="urn:microsoft.com/office/officeart/2005/8/quickstyle/simple1" qsCatId="simple" csTypeId="urn:microsoft.com/office/officeart/2005/8/colors/colorful4" csCatId="colorful" phldr="1"/>
      <dgm:spPr/>
    </dgm:pt>
    <dgm:pt modelId="{2797466F-590F-41F4-90DF-DF03827A3A30}">
      <dgm:prSet phldrT="[文本]"/>
      <dgm:spPr/>
      <dgm:t>
        <a:bodyPr/>
        <a:lstStyle/>
        <a:p>
          <a:r>
            <a:rPr lang="en-US" altLang="zh-CN" dirty="0"/>
            <a:t>12</a:t>
          </a:r>
          <a:r>
            <a:rPr lang="zh-CN" altLang="en-US" dirty="0"/>
            <a:t>个压缩核数据</a:t>
          </a:r>
        </a:p>
      </dgm:t>
    </dgm:pt>
    <dgm:pt modelId="{33C3B5DA-775A-429D-BECE-05B623588F47}" type="parTrans" cxnId="{035CFB94-F013-4FF0-9B7F-919E26225256}">
      <dgm:prSet/>
      <dgm:spPr/>
      <dgm:t>
        <a:bodyPr/>
        <a:lstStyle/>
        <a:p>
          <a:endParaRPr lang="zh-CN" altLang="en-US"/>
        </a:p>
      </dgm:t>
    </dgm:pt>
    <dgm:pt modelId="{D1180A22-C69C-4359-8DF4-73EE10FDD6EB}" type="sibTrans" cxnId="{035CFB94-F013-4FF0-9B7F-919E26225256}">
      <dgm:prSet/>
      <dgm:spPr/>
      <dgm:t>
        <a:bodyPr/>
        <a:lstStyle/>
        <a:p>
          <a:endParaRPr lang="zh-CN" altLang="en-US"/>
        </a:p>
      </dgm:t>
    </dgm:pt>
    <dgm:pt modelId="{DD786F1C-A74C-4AC3-87B2-03576BA7C9D6}">
      <dgm:prSet phldrT="[文本]"/>
      <dgm:spPr/>
      <dgm:t>
        <a:bodyPr/>
        <a:lstStyle/>
        <a:p>
          <a:r>
            <a:rPr lang="en-US" altLang="zh-CN" dirty="0"/>
            <a:t>AXI-Interconnect </a:t>
          </a:r>
          <a:r>
            <a:rPr lang="en-US" altLang="zh-CN" dirty="0" err="1"/>
            <a:t>ip</a:t>
          </a:r>
          <a:r>
            <a:rPr lang="zh-CN" altLang="en-US" dirty="0"/>
            <a:t>核</a:t>
          </a:r>
        </a:p>
      </dgm:t>
    </dgm:pt>
    <dgm:pt modelId="{CFFF4A8E-189E-4322-8D44-8DFF47C3C8AD}" type="parTrans" cxnId="{C9F36589-A29A-4DE8-A7D8-65214A6DBE69}">
      <dgm:prSet/>
      <dgm:spPr/>
      <dgm:t>
        <a:bodyPr/>
        <a:lstStyle/>
        <a:p>
          <a:endParaRPr lang="zh-CN" altLang="en-US"/>
        </a:p>
      </dgm:t>
    </dgm:pt>
    <dgm:pt modelId="{7C7785F1-4FC7-453C-808E-D8BCB320357F}" type="sibTrans" cxnId="{C9F36589-A29A-4DE8-A7D8-65214A6DBE69}">
      <dgm:prSet/>
      <dgm:spPr/>
      <dgm:t>
        <a:bodyPr/>
        <a:lstStyle/>
        <a:p>
          <a:endParaRPr lang="zh-CN" altLang="en-US"/>
        </a:p>
      </dgm:t>
    </dgm:pt>
    <dgm:pt modelId="{BEC22DA2-6AF1-4C7E-8854-35EDB1C0F06E}">
      <dgm:prSet phldrT="[文本]"/>
      <dgm:spPr/>
      <dgm:t>
        <a:bodyPr/>
        <a:lstStyle/>
        <a:p>
          <a:r>
            <a:rPr lang="en-US" altLang="zh-CN" dirty="0"/>
            <a:t>DDR3</a:t>
          </a:r>
          <a:endParaRPr lang="zh-CN" altLang="en-US" dirty="0"/>
        </a:p>
      </dgm:t>
    </dgm:pt>
    <dgm:pt modelId="{BFC52A94-1A30-48B2-B8D4-1400967AF140}" type="parTrans" cxnId="{CDA42805-3DAE-4610-8D44-C01B3B5221B1}">
      <dgm:prSet/>
      <dgm:spPr/>
      <dgm:t>
        <a:bodyPr/>
        <a:lstStyle/>
        <a:p>
          <a:endParaRPr lang="zh-CN" altLang="en-US"/>
        </a:p>
      </dgm:t>
    </dgm:pt>
    <dgm:pt modelId="{BAEE5DA9-5198-4D8D-A42E-8810527063E1}" type="sibTrans" cxnId="{CDA42805-3DAE-4610-8D44-C01B3B5221B1}">
      <dgm:prSet/>
      <dgm:spPr/>
      <dgm:t>
        <a:bodyPr/>
        <a:lstStyle/>
        <a:p>
          <a:endParaRPr lang="zh-CN" altLang="en-US"/>
        </a:p>
      </dgm:t>
    </dgm:pt>
    <dgm:pt modelId="{80A37652-3FB8-46EF-804F-F9BF4D11F463}" type="pres">
      <dgm:prSet presAssocID="{1167CF0A-0C33-4F28-962C-287CB325E448}" presName="Name0" presStyleCnt="0">
        <dgm:presLayoutVars>
          <dgm:dir/>
          <dgm:animLvl val="lvl"/>
          <dgm:resizeHandles val="exact"/>
        </dgm:presLayoutVars>
      </dgm:prSet>
      <dgm:spPr/>
    </dgm:pt>
    <dgm:pt modelId="{E9660066-99D8-4295-8CDA-D04EF9B15B7E}" type="pres">
      <dgm:prSet presAssocID="{2797466F-590F-41F4-90DF-DF03827A3A30}" presName="parTxOnly" presStyleLbl="node1" presStyleIdx="0" presStyleCnt="3">
        <dgm:presLayoutVars>
          <dgm:chMax val="0"/>
          <dgm:chPref val="0"/>
          <dgm:bulletEnabled val="1"/>
        </dgm:presLayoutVars>
      </dgm:prSet>
      <dgm:spPr/>
    </dgm:pt>
    <dgm:pt modelId="{503D9310-3908-4468-A042-D5DD4BC06921}" type="pres">
      <dgm:prSet presAssocID="{D1180A22-C69C-4359-8DF4-73EE10FDD6EB}" presName="parTxOnlySpace" presStyleCnt="0"/>
      <dgm:spPr/>
    </dgm:pt>
    <dgm:pt modelId="{8768CCB9-BD50-4DED-9143-3EDF140EB40C}" type="pres">
      <dgm:prSet presAssocID="{DD786F1C-A74C-4AC3-87B2-03576BA7C9D6}" presName="parTxOnly" presStyleLbl="node1" presStyleIdx="1" presStyleCnt="3">
        <dgm:presLayoutVars>
          <dgm:chMax val="0"/>
          <dgm:chPref val="0"/>
          <dgm:bulletEnabled val="1"/>
        </dgm:presLayoutVars>
      </dgm:prSet>
      <dgm:spPr/>
    </dgm:pt>
    <dgm:pt modelId="{6F5F940C-47E6-4ED6-B2FB-36AE288959F3}" type="pres">
      <dgm:prSet presAssocID="{7C7785F1-4FC7-453C-808E-D8BCB320357F}" presName="parTxOnlySpace" presStyleCnt="0"/>
      <dgm:spPr/>
    </dgm:pt>
    <dgm:pt modelId="{7CFBE51D-50C4-499F-A5C6-809EEE5DD551}" type="pres">
      <dgm:prSet presAssocID="{BEC22DA2-6AF1-4C7E-8854-35EDB1C0F06E}" presName="parTxOnly" presStyleLbl="node1" presStyleIdx="2" presStyleCnt="3">
        <dgm:presLayoutVars>
          <dgm:chMax val="0"/>
          <dgm:chPref val="0"/>
          <dgm:bulletEnabled val="1"/>
        </dgm:presLayoutVars>
      </dgm:prSet>
      <dgm:spPr/>
    </dgm:pt>
  </dgm:ptLst>
  <dgm:cxnLst>
    <dgm:cxn modelId="{CDA42805-3DAE-4610-8D44-C01B3B5221B1}" srcId="{1167CF0A-0C33-4F28-962C-287CB325E448}" destId="{BEC22DA2-6AF1-4C7E-8854-35EDB1C0F06E}" srcOrd="2" destOrd="0" parTransId="{BFC52A94-1A30-48B2-B8D4-1400967AF140}" sibTransId="{BAEE5DA9-5198-4D8D-A42E-8810527063E1}"/>
    <dgm:cxn modelId="{F0A85466-DFFC-4E8A-84E0-0369D0291D51}" type="presOf" srcId="{2797466F-590F-41F4-90DF-DF03827A3A30}" destId="{E9660066-99D8-4295-8CDA-D04EF9B15B7E}" srcOrd="0" destOrd="0" presId="urn:microsoft.com/office/officeart/2005/8/layout/chevron1"/>
    <dgm:cxn modelId="{B0A66B6B-25AE-461B-877B-70BBB42B5680}" type="presOf" srcId="{DD786F1C-A74C-4AC3-87B2-03576BA7C9D6}" destId="{8768CCB9-BD50-4DED-9143-3EDF140EB40C}" srcOrd="0" destOrd="0" presId="urn:microsoft.com/office/officeart/2005/8/layout/chevron1"/>
    <dgm:cxn modelId="{C9F36589-A29A-4DE8-A7D8-65214A6DBE69}" srcId="{1167CF0A-0C33-4F28-962C-287CB325E448}" destId="{DD786F1C-A74C-4AC3-87B2-03576BA7C9D6}" srcOrd="1" destOrd="0" parTransId="{CFFF4A8E-189E-4322-8D44-8DFF47C3C8AD}" sibTransId="{7C7785F1-4FC7-453C-808E-D8BCB320357F}"/>
    <dgm:cxn modelId="{035CFB94-F013-4FF0-9B7F-919E26225256}" srcId="{1167CF0A-0C33-4F28-962C-287CB325E448}" destId="{2797466F-590F-41F4-90DF-DF03827A3A30}" srcOrd="0" destOrd="0" parTransId="{33C3B5DA-775A-429D-BECE-05B623588F47}" sibTransId="{D1180A22-C69C-4359-8DF4-73EE10FDD6EB}"/>
    <dgm:cxn modelId="{1351DC96-4DF3-47F1-A134-2EB271FC0396}" type="presOf" srcId="{1167CF0A-0C33-4F28-962C-287CB325E448}" destId="{80A37652-3FB8-46EF-804F-F9BF4D11F463}" srcOrd="0" destOrd="0" presId="urn:microsoft.com/office/officeart/2005/8/layout/chevron1"/>
    <dgm:cxn modelId="{E5C1A7C7-B77A-45BA-A60B-3F099F6F4027}" type="presOf" srcId="{BEC22DA2-6AF1-4C7E-8854-35EDB1C0F06E}" destId="{7CFBE51D-50C4-499F-A5C6-809EEE5DD551}" srcOrd="0" destOrd="0" presId="urn:microsoft.com/office/officeart/2005/8/layout/chevron1"/>
    <dgm:cxn modelId="{8E176D93-F75C-4E53-8136-02D09AD87B61}" type="presParOf" srcId="{80A37652-3FB8-46EF-804F-F9BF4D11F463}" destId="{E9660066-99D8-4295-8CDA-D04EF9B15B7E}" srcOrd="0" destOrd="0" presId="urn:microsoft.com/office/officeart/2005/8/layout/chevron1"/>
    <dgm:cxn modelId="{201FFB24-CA4A-4FAF-9434-161D8F72B09A}" type="presParOf" srcId="{80A37652-3FB8-46EF-804F-F9BF4D11F463}" destId="{503D9310-3908-4468-A042-D5DD4BC06921}" srcOrd="1" destOrd="0" presId="urn:microsoft.com/office/officeart/2005/8/layout/chevron1"/>
    <dgm:cxn modelId="{F202CDD7-800E-483F-A7B8-65674B3C68C7}" type="presParOf" srcId="{80A37652-3FB8-46EF-804F-F9BF4D11F463}" destId="{8768CCB9-BD50-4DED-9143-3EDF140EB40C}" srcOrd="2" destOrd="0" presId="urn:microsoft.com/office/officeart/2005/8/layout/chevron1"/>
    <dgm:cxn modelId="{D67D9953-57BD-47C6-A92D-FD63EE05172A}" type="presParOf" srcId="{80A37652-3FB8-46EF-804F-F9BF4D11F463}" destId="{6F5F940C-47E6-4ED6-B2FB-36AE288959F3}" srcOrd="3" destOrd="0" presId="urn:microsoft.com/office/officeart/2005/8/layout/chevron1"/>
    <dgm:cxn modelId="{1847914E-D661-41E3-842E-0FBB695CEFE6}" type="presParOf" srcId="{80A37652-3FB8-46EF-804F-F9BF4D11F463}" destId="{7CFBE51D-50C4-499F-A5C6-809EEE5DD551}"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167CF0A-0C33-4F28-962C-287CB325E448}" type="doc">
      <dgm:prSet loTypeId="urn:microsoft.com/office/officeart/2005/8/layout/chevron1" loCatId="process" qsTypeId="urn:microsoft.com/office/officeart/2005/8/quickstyle/simple1" qsCatId="simple" csTypeId="urn:microsoft.com/office/officeart/2005/8/colors/colorful4" csCatId="colorful" phldr="1"/>
      <dgm:spPr/>
    </dgm:pt>
    <dgm:pt modelId="{2797466F-590F-41F4-90DF-DF03827A3A30}">
      <dgm:prSet phldrT="[文本]"/>
      <dgm:spPr/>
      <dgm:t>
        <a:bodyPr/>
        <a:lstStyle/>
        <a:p>
          <a:r>
            <a:rPr lang="en-US" altLang="zh-CN" dirty="0"/>
            <a:t>DDR3</a:t>
          </a:r>
          <a:endParaRPr lang="zh-CN" altLang="en-US" dirty="0"/>
        </a:p>
      </dgm:t>
    </dgm:pt>
    <dgm:pt modelId="{33C3B5DA-775A-429D-BECE-05B623588F47}" type="parTrans" cxnId="{035CFB94-F013-4FF0-9B7F-919E26225256}">
      <dgm:prSet/>
      <dgm:spPr/>
      <dgm:t>
        <a:bodyPr/>
        <a:lstStyle/>
        <a:p>
          <a:endParaRPr lang="zh-CN" altLang="en-US"/>
        </a:p>
      </dgm:t>
    </dgm:pt>
    <dgm:pt modelId="{D1180A22-C69C-4359-8DF4-73EE10FDD6EB}" type="sibTrans" cxnId="{035CFB94-F013-4FF0-9B7F-919E26225256}">
      <dgm:prSet/>
      <dgm:spPr/>
      <dgm:t>
        <a:bodyPr/>
        <a:lstStyle/>
        <a:p>
          <a:endParaRPr lang="zh-CN" altLang="en-US"/>
        </a:p>
      </dgm:t>
    </dgm:pt>
    <dgm:pt modelId="{DD786F1C-A74C-4AC3-87B2-03576BA7C9D6}">
      <dgm:prSet phldrT="[文本]"/>
      <dgm:spPr/>
      <dgm:t>
        <a:bodyPr/>
        <a:lstStyle/>
        <a:p>
          <a:r>
            <a:rPr lang="en-US" altLang="zh-CN" dirty="0"/>
            <a:t>AXI-Interconnect </a:t>
          </a:r>
          <a:r>
            <a:rPr lang="en-US" altLang="zh-CN" dirty="0" err="1"/>
            <a:t>ip</a:t>
          </a:r>
          <a:r>
            <a:rPr lang="zh-CN" altLang="en-US" dirty="0"/>
            <a:t>核</a:t>
          </a:r>
        </a:p>
      </dgm:t>
    </dgm:pt>
    <dgm:pt modelId="{CFFF4A8E-189E-4322-8D44-8DFF47C3C8AD}" type="parTrans" cxnId="{C9F36589-A29A-4DE8-A7D8-65214A6DBE69}">
      <dgm:prSet/>
      <dgm:spPr/>
      <dgm:t>
        <a:bodyPr/>
        <a:lstStyle/>
        <a:p>
          <a:endParaRPr lang="zh-CN" altLang="en-US"/>
        </a:p>
      </dgm:t>
    </dgm:pt>
    <dgm:pt modelId="{7C7785F1-4FC7-453C-808E-D8BCB320357F}" type="sibTrans" cxnId="{C9F36589-A29A-4DE8-A7D8-65214A6DBE69}">
      <dgm:prSet/>
      <dgm:spPr/>
      <dgm:t>
        <a:bodyPr/>
        <a:lstStyle/>
        <a:p>
          <a:endParaRPr lang="zh-CN" altLang="en-US"/>
        </a:p>
      </dgm:t>
    </dgm:pt>
    <dgm:pt modelId="{BEC22DA2-6AF1-4C7E-8854-35EDB1C0F06E}">
      <dgm:prSet phldrT="[文本]"/>
      <dgm:spPr/>
      <dgm:t>
        <a:bodyPr/>
        <a:lstStyle/>
        <a:p>
          <a:r>
            <a:rPr lang="en-US" altLang="zh-CN" dirty="0"/>
            <a:t>DAQ</a:t>
          </a:r>
          <a:endParaRPr lang="zh-CN" altLang="en-US" dirty="0"/>
        </a:p>
      </dgm:t>
    </dgm:pt>
    <dgm:pt modelId="{BFC52A94-1A30-48B2-B8D4-1400967AF140}" type="parTrans" cxnId="{CDA42805-3DAE-4610-8D44-C01B3B5221B1}">
      <dgm:prSet/>
      <dgm:spPr/>
      <dgm:t>
        <a:bodyPr/>
        <a:lstStyle/>
        <a:p>
          <a:endParaRPr lang="zh-CN" altLang="en-US"/>
        </a:p>
      </dgm:t>
    </dgm:pt>
    <dgm:pt modelId="{BAEE5DA9-5198-4D8D-A42E-8810527063E1}" type="sibTrans" cxnId="{CDA42805-3DAE-4610-8D44-C01B3B5221B1}">
      <dgm:prSet/>
      <dgm:spPr/>
      <dgm:t>
        <a:bodyPr/>
        <a:lstStyle/>
        <a:p>
          <a:endParaRPr lang="zh-CN" altLang="en-US"/>
        </a:p>
      </dgm:t>
    </dgm:pt>
    <dgm:pt modelId="{80A37652-3FB8-46EF-804F-F9BF4D11F463}" type="pres">
      <dgm:prSet presAssocID="{1167CF0A-0C33-4F28-962C-287CB325E448}" presName="Name0" presStyleCnt="0">
        <dgm:presLayoutVars>
          <dgm:dir/>
          <dgm:animLvl val="lvl"/>
          <dgm:resizeHandles val="exact"/>
        </dgm:presLayoutVars>
      </dgm:prSet>
      <dgm:spPr/>
    </dgm:pt>
    <dgm:pt modelId="{E9660066-99D8-4295-8CDA-D04EF9B15B7E}" type="pres">
      <dgm:prSet presAssocID="{2797466F-590F-41F4-90DF-DF03827A3A30}" presName="parTxOnly" presStyleLbl="node1" presStyleIdx="0" presStyleCnt="3">
        <dgm:presLayoutVars>
          <dgm:chMax val="0"/>
          <dgm:chPref val="0"/>
          <dgm:bulletEnabled val="1"/>
        </dgm:presLayoutVars>
      </dgm:prSet>
      <dgm:spPr/>
    </dgm:pt>
    <dgm:pt modelId="{503D9310-3908-4468-A042-D5DD4BC06921}" type="pres">
      <dgm:prSet presAssocID="{D1180A22-C69C-4359-8DF4-73EE10FDD6EB}" presName="parTxOnlySpace" presStyleCnt="0"/>
      <dgm:spPr/>
    </dgm:pt>
    <dgm:pt modelId="{8768CCB9-BD50-4DED-9143-3EDF140EB40C}" type="pres">
      <dgm:prSet presAssocID="{DD786F1C-A74C-4AC3-87B2-03576BA7C9D6}" presName="parTxOnly" presStyleLbl="node1" presStyleIdx="1" presStyleCnt="3">
        <dgm:presLayoutVars>
          <dgm:chMax val="0"/>
          <dgm:chPref val="0"/>
          <dgm:bulletEnabled val="1"/>
        </dgm:presLayoutVars>
      </dgm:prSet>
      <dgm:spPr/>
    </dgm:pt>
    <dgm:pt modelId="{6F5F940C-47E6-4ED6-B2FB-36AE288959F3}" type="pres">
      <dgm:prSet presAssocID="{7C7785F1-4FC7-453C-808E-D8BCB320357F}" presName="parTxOnlySpace" presStyleCnt="0"/>
      <dgm:spPr/>
    </dgm:pt>
    <dgm:pt modelId="{7CFBE51D-50C4-499F-A5C6-809EEE5DD551}" type="pres">
      <dgm:prSet presAssocID="{BEC22DA2-6AF1-4C7E-8854-35EDB1C0F06E}" presName="parTxOnly" presStyleLbl="node1" presStyleIdx="2" presStyleCnt="3">
        <dgm:presLayoutVars>
          <dgm:chMax val="0"/>
          <dgm:chPref val="0"/>
          <dgm:bulletEnabled val="1"/>
        </dgm:presLayoutVars>
      </dgm:prSet>
      <dgm:spPr/>
    </dgm:pt>
  </dgm:ptLst>
  <dgm:cxnLst>
    <dgm:cxn modelId="{CDA42805-3DAE-4610-8D44-C01B3B5221B1}" srcId="{1167CF0A-0C33-4F28-962C-287CB325E448}" destId="{BEC22DA2-6AF1-4C7E-8854-35EDB1C0F06E}" srcOrd="2" destOrd="0" parTransId="{BFC52A94-1A30-48B2-B8D4-1400967AF140}" sibTransId="{BAEE5DA9-5198-4D8D-A42E-8810527063E1}"/>
    <dgm:cxn modelId="{F0A85466-DFFC-4E8A-84E0-0369D0291D51}" type="presOf" srcId="{2797466F-590F-41F4-90DF-DF03827A3A30}" destId="{E9660066-99D8-4295-8CDA-D04EF9B15B7E}" srcOrd="0" destOrd="0" presId="urn:microsoft.com/office/officeart/2005/8/layout/chevron1"/>
    <dgm:cxn modelId="{B0A66B6B-25AE-461B-877B-70BBB42B5680}" type="presOf" srcId="{DD786F1C-A74C-4AC3-87B2-03576BA7C9D6}" destId="{8768CCB9-BD50-4DED-9143-3EDF140EB40C}" srcOrd="0" destOrd="0" presId="urn:microsoft.com/office/officeart/2005/8/layout/chevron1"/>
    <dgm:cxn modelId="{C9F36589-A29A-4DE8-A7D8-65214A6DBE69}" srcId="{1167CF0A-0C33-4F28-962C-287CB325E448}" destId="{DD786F1C-A74C-4AC3-87B2-03576BA7C9D6}" srcOrd="1" destOrd="0" parTransId="{CFFF4A8E-189E-4322-8D44-8DFF47C3C8AD}" sibTransId="{7C7785F1-4FC7-453C-808E-D8BCB320357F}"/>
    <dgm:cxn modelId="{035CFB94-F013-4FF0-9B7F-919E26225256}" srcId="{1167CF0A-0C33-4F28-962C-287CB325E448}" destId="{2797466F-590F-41F4-90DF-DF03827A3A30}" srcOrd="0" destOrd="0" parTransId="{33C3B5DA-775A-429D-BECE-05B623588F47}" sibTransId="{D1180A22-C69C-4359-8DF4-73EE10FDD6EB}"/>
    <dgm:cxn modelId="{1351DC96-4DF3-47F1-A134-2EB271FC0396}" type="presOf" srcId="{1167CF0A-0C33-4F28-962C-287CB325E448}" destId="{80A37652-3FB8-46EF-804F-F9BF4D11F463}" srcOrd="0" destOrd="0" presId="urn:microsoft.com/office/officeart/2005/8/layout/chevron1"/>
    <dgm:cxn modelId="{E5C1A7C7-B77A-45BA-A60B-3F099F6F4027}" type="presOf" srcId="{BEC22DA2-6AF1-4C7E-8854-35EDB1C0F06E}" destId="{7CFBE51D-50C4-499F-A5C6-809EEE5DD551}" srcOrd="0" destOrd="0" presId="urn:microsoft.com/office/officeart/2005/8/layout/chevron1"/>
    <dgm:cxn modelId="{8E176D93-F75C-4E53-8136-02D09AD87B61}" type="presParOf" srcId="{80A37652-3FB8-46EF-804F-F9BF4D11F463}" destId="{E9660066-99D8-4295-8CDA-D04EF9B15B7E}" srcOrd="0" destOrd="0" presId="urn:microsoft.com/office/officeart/2005/8/layout/chevron1"/>
    <dgm:cxn modelId="{201FFB24-CA4A-4FAF-9434-161D8F72B09A}" type="presParOf" srcId="{80A37652-3FB8-46EF-804F-F9BF4D11F463}" destId="{503D9310-3908-4468-A042-D5DD4BC06921}" srcOrd="1" destOrd="0" presId="urn:microsoft.com/office/officeart/2005/8/layout/chevron1"/>
    <dgm:cxn modelId="{F202CDD7-800E-483F-A7B8-65674B3C68C7}" type="presParOf" srcId="{80A37652-3FB8-46EF-804F-F9BF4D11F463}" destId="{8768CCB9-BD50-4DED-9143-3EDF140EB40C}" srcOrd="2" destOrd="0" presId="urn:microsoft.com/office/officeart/2005/8/layout/chevron1"/>
    <dgm:cxn modelId="{D67D9953-57BD-47C6-A92D-FD63EE05172A}" type="presParOf" srcId="{80A37652-3FB8-46EF-804F-F9BF4D11F463}" destId="{6F5F940C-47E6-4ED6-B2FB-36AE288959F3}" srcOrd="3" destOrd="0" presId="urn:microsoft.com/office/officeart/2005/8/layout/chevron1"/>
    <dgm:cxn modelId="{1847914E-D661-41E3-842E-0FBB695CEFE6}" type="presParOf" srcId="{80A37652-3FB8-46EF-804F-F9BF4D11F463}" destId="{7CFBE51D-50C4-499F-A5C6-809EEE5DD551}" srcOrd="4"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11BAE5-A29D-49AC-B452-7C4054318055}">
      <dsp:nvSpPr>
        <dsp:cNvPr id="0" name=""/>
        <dsp:cNvSpPr/>
      </dsp:nvSpPr>
      <dsp:spPr>
        <a:xfrm>
          <a:off x="547362" y="0"/>
          <a:ext cx="1175580" cy="1175580"/>
        </a:xfrm>
        <a:prstGeom prst="ellipse">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zh-CN" altLang="en-US" sz="1500" b="1" kern="1200" dirty="0"/>
            <a:t>探测器规模和性能的提升</a:t>
          </a:r>
        </a:p>
      </dsp:txBody>
      <dsp:txXfrm>
        <a:off x="719522" y="172160"/>
        <a:ext cx="831260" cy="831260"/>
      </dsp:txXfrm>
    </dsp:sp>
    <dsp:sp modelId="{381412A1-F7ED-4342-AA89-99F9CE37184B}">
      <dsp:nvSpPr>
        <dsp:cNvPr id="0" name=""/>
        <dsp:cNvSpPr/>
      </dsp:nvSpPr>
      <dsp:spPr>
        <a:xfrm>
          <a:off x="462842" y="1271910"/>
          <a:ext cx="1229038" cy="1155311"/>
        </a:xfrm>
        <a:prstGeom prst="mathPlus">
          <a:avLst/>
        </a:prstGeom>
        <a:solidFill>
          <a:schemeClr val="dk2">
            <a:tint val="60000"/>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zh-CN" altLang="en-US" sz="1200" kern="1200" dirty="0">
            <a:solidFill>
              <a:schemeClr val="accent1">
                <a:lumMod val="75000"/>
              </a:schemeClr>
            </a:solidFill>
          </a:endParaRPr>
        </a:p>
      </dsp:txBody>
      <dsp:txXfrm>
        <a:off x="625751" y="1713701"/>
        <a:ext cx="903220" cy="271729"/>
      </dsp:txXfrm>
    </dsp:sp>
    <dsp:sp modelId="{BA598CD1-80A8-42F6-8FD6-ACE0C1191784}">
      <dsp:nvSpPr>
        <dsp:cNvPr id="0" name=""/>
        <dsp:cNvSpPr/>
      </dsp:nvSpPr>
      <dsp:spPr>
        <a:xfrm>
          <a:off x="468316" y="2522678"/>
          <a:ext cx="1218089" cy="1190393"/>
        </a:xfrm>
        <a:prstGeom prst="ellipse">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zh-CN" altLang="en-US" sz="1500" b="1" kern="1200"/>
            <a:t>光源性能的提升</a:t>
          </a:r>
          <a:endParaRPr lang="zh-CN" altLang="en-US" sz="1500" b="1" kern="1200" dirty="0"/>
        </a:p>
      </dsp:txBody>
      <dsp:txXfrm>
        <a:off x="646701" y="2697007"/>
        <a:ext cx="861319" cy="841735"/>
      </dsp:txXfrm>
    </dsp:sp>
    <dsp:sp modelId="{0E79ABB4-2100-4D4E-B1EF-BD8505B962F0}">
      <dsp:nvSpPr>
        <dsp:cNvPr id="0" name=""/>
        <dsp:cNvSpPr/>
      </dsp:nvSpPr>
      <dsp:spPr>
        <a:xfrm rot="605">
          <a:off x="1789093" y="1638049"/>
          <a:ext cx="562213" cy="437316"/>
        </a:xfrm>
        <a:prstGeom prst="rightArrow">
          <a:avLst>
            <a:gd name="adj1" fmla="val 60000"/>
            <a:gd name="adj2" fmla="val 50000"/>
          </a:avLst>
        </a:prstGeom>
        <a:solidFill>
          <a:schemeClr val="dk2">
            <a:tint val="60000"/>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zh-CN" altLang="en-US" sz="1200" kern="1200"/>
        </a:p>
      </dsp:txBody>
      <dsp:txXfrm>
        <a:off x="1789093" y="1725500"/>
        <a:ext cx="431018" cy="262390"/>
      </dsp:txXfrm>
    </dsp:sp>
    <dsp:sp modelId="{24810E3B-DB18-4B06-8E57-32665DF7ED0E}">
      <dsp:nvSpPr>
        <dsp:cNvPr id="0" name=""/>
        <dsp:cNvSpPr/>
      </dsp:nvSpPr>
      <dsp:spPr>
        <a:xfrm>
          <a:off x="2397229" y="681391"/>
          <a:ext cx="2351161" cy="2351161"/>
        </a:xfrm>
        <a:prstGeom prst="ellipse">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zh-CN" altLang="en-US" sz="3500" kern="1200" dirty="0"/>
            <a:t>数据量的急剧增加</a:t>
          </a:r>
        </a:p>
      </dsp:txBody>
      <dsp:txXfrm>
        <a:off x="2741549" y="1025711"/>
        <a:ext cx="1662521" cy="16625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BAE1A5-1AD0-4DC0-8670-B2164456F60F}">
      <dsp:nvSpPr>
        <dsp:cNvPr id="0" name=""/>
        <dsp:cNvSpPr/>
      </dsp:nvSpPr>
      <dsp:spPr>
        <a:xfrm>
          <a:off x="1595190" y="1718778"/>
          <a:ext cx="318695" cy="342597"/>
        </a:xfrm>
        <a:custGeom>
          <a:avLst/>
          <a:gdLst/>
          <a:ahLst/>
          <a:cxnLst/>
          <a:rect l="0" t="0" r="0" b="0"/>
          <a:pathLst>
            <a:path>
              <a:moveTo>
                <a:pt x="0" y="0"/>
              </a:moveTo>
              <a:lnTo>
                <a:pt x="159347" y="0"/>
              </a:lnTo>
              <a:lnTo>
                <a:pt x="159347" y="342597"/>
              </a:lnTo>
              <a:lnTo>
                <a:pt x="318695" y="34259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86774DA-9AB4-4CDF-A5DB-CE8C91939A65}">
      <dsp:nvSpPr>
        <dsp:cNvPr id="0" name=""/>
        <dsp:cNvSpPr/>
      </dsp:nvSpPr>
      <dsp:spPr>
        <a:xfrm>
          <a:off x="1595190" y="1376180"/>
          <a:ext cx="318695" cy="342597"/>
        </a:xfrm>
        <a:custGeom>
          <a:avLst/>
          <a:gdLst/>
          <a:ahLst/>
          <a:cxnLst/>
          <a:rect l="0" t="0" r="0" b="0"/>
          <a:pathLst>
            <a:path>
              <a:moveTo>
                <a:pt x="0" y="342597"/>
              </a:moveTo>
              <a:lnTo>
                <a:pt x="159347" y="342597"/>
              </a:lnTo>
              <a:lnTo>
                <a:pt x="159347" y="0"/>
              </a:lnTo>
              <a:lnTo>
                <a:pt x="318695"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AA9A149-50C7-4097-87C2-384C7F896581}">
      <dsp:nvSpPr>
        <dsp:cNvPr id="0" name=""/>
        <dsp:cNvSpPr/>
      </dsp:nvSpPr>
      <dsp:spPr>
        <a:xfrm>
          <a:off x="1713" y="1475772"/>
          <a:ext cx="1593477" cy="48601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altLang="zh-CN" sz="2800" kern="1200" dirty="0"/>
            <a:t>Huffman</a:t>
          </a:r>
          <a:endParaRPr lang="zh-CN" altLang="en-US" sz="2800" kern="1200" dirty="0"/>
        </a:p>
      </dsp:txBody>
      <dsp:txXfrm>
        <a:off x="1713" y="1475772"/>
        <a:ext cx="1593477" cy="486010"/>
      </dsp:txXfrm>
    </dsp:sp>
    <dsp:sp modelId="{E77F4C2A-21E7-49B6-9719-6D06CD43D14F}">
      <dsp:nvSpPr>
        <dsp:cNvPr id="0" name=""/>
        <dsp:cNvSpPr/>
      </dsp:nvSpPr>
      <dsp:spPr>
        <a:xfrm>
          <a:off x="1913886" y="1133175"/>
          <a:ext cx="1593477" cy="48601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t>静态</a:t>
          </a:r>
          <a:r>
            <a:rPr lang="en-US" altLang="zh-CN" sz="2000" kern="1200" dirty="0"/>
            <a:t>Huffman</a:t>
          </a:r>
          <a:endParaRPr lang="zh-CN" altLang="en-US" sz="2000" kern="1200" dirty="0"/>
        </a:p>
      </dsp:txBody>
      <dsp:txXfrm>
        <a:off x="1913886" y="1133175"/>
        <a:ext cx="1593477" cy="486010"/>
      </dsp:txXfrm>
    </dsp:sp>
    <dsp:sp modelId="{953ECD04-6785-469B-814E-14D51D522D16}">
      <dsp:nvSpPr>
        <dsp:cNvPr id="0" name=""/>
        <dsp:cNvSpPr/>
      </dsp:nvSpPr>
      <dsp:spPr>
        <a:xfrm>
          <a:off x="1913886" y="1818370"/>
          <a:ext cx="1593477" cy="48601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t>动态</a:t>
          </a:r>
          <a:r>
            <a:rPr lang="en-US" altLang="zh-CN" sz="2000" kern="1200" dirty="0"/>
            <a:t>Huffman</a:t>
          </a:r>
          <a:endParaRPr lang="zh-CN" altLang="en-US" sz="2000" kern="1200" dirty="0"/>
        </a:p>
      </dsp:txBody>
      <dsp:txXfrm>
        <a:off x="1913886" y="1818370"/>
        <a:ext cx="1593477" cy="4860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660066-99D8-4295-8CDA-D04EF9B15B7E}">
      <dsp:nvSpPr>
        <dsp:cNvPr id="0" name=""/>
        <dsp:cNvSpPr/>
      </dsp:nvSpPr>
      <dsp:spPr>
        <a:xfrm>
          <a:off x="1371" y="1740597"/>
          <a:ext cx="1670496" cy="668198"/>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altLang="zh-CN" sz="1400" kern="1200" dirty="0"/>
            <a:t>12</a:t>
          </a:r>
          <a:r>
            <a:rPr lang="zh-CN" altLang="en-US" sz="1400" kern="1200" dirty="0"/>
            <a:t>个压缩核数据</a:t>
          </a:r>
        </a:p>
      </dsp:txBody>
      <dsp:txXfrm>
        <a:off x="335470" y="1740597"/>
        <a:ext cx="1002298" cy="668198"/>
      </dsp:txXfrm>
    </dsp:sp>
    <dsp:sp modelId="{8768CCB9-BD50-4DED-9143-3EDF140EB40C}">
      <dsp:nvSpPr>
        <dsp:cNvPr id="0" name=""/>
        <dsp:cNvSpPr/>
      </dsp:nvSpPr>
      <dsp:spPr>
        <a:xfrm>
          <a:off x="1504817" y="1740597"/>
          <a:ext cx="1670496" cy="668198"/>
        </a:xfrm>
        <a:prstGeom prst="chevron">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altLang="zh-CN" sz="1400" kern="1200" dirty="0"/>
            <a:t>AXI-Interconnect </a:t>
          </a:r>
          <a:r>
            <a:rPr lang="en-US" altLang="zh-CN" sz="1400" kern="1200" dirty="0" err="1"/>
            <a:t>ip</a:t>
          </a:r>
          <a:r>
            <a:rPr lang="zh-CN" altLang="en-US" sz="1400" kern="1200" dirty="0"/>
            <a:t>核</a:t>
          </a:r>
        </a:p>
      </dsp:txBody>
      <dsp:txXfrm>
        <a:off x="1838916" y="1740597"/>
        <a:ext cx="1002298" cy="668198"/>
      </dsp:txXfrm>
    </dsp:sp>
    <dsp:sp modelId="{7CFBE51D-50C4-499F-A5C6-809EEE5DD551}">
      <dsp:nvSpPr>
        <dsp:cNvPr id="0" name=""/>
        <dsp:cNvSpPr/>
      </dsp:nvSpPr>
      <dsp:spPr>
        <a:xfrm>
          <a:off x="3008264" y="1740597"/>
          <a:ext cx="1670496" cy="668198"/>
        </a:xfrm>
        <a:prstGeom prst="chevron">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altLang="zh-CN" sz="1400" kern="1200" dirty="0"/>
            <a:t>DDR3</a:t>
          </a:r>
          <a:endParaRPr lang="zh-CN" altLang="en-US" sz="1400" kern="1200" dirty="0"/>
        </a:p>
      </dsp:txBody>
      <dsp:txXfrm>
        <a:off x="3342363" y="1740597"/>
        <a:ext cx="1002298" cy="6681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660066-99D8-4295-8CDA-D04EF9B15B7E}">
      <dsp:nvSpPr>
        <dsp:cNvPr id="0" name=""/>
        <dsp:cNvSpPr/>
      </dsp:nvSpPr>
      <dsp:spPr>
        <a:xfrm>
          <a:off x="1371" y="1740597"/>
          <a:ext cx="1670496" cy="668198"/>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altLang="zh-CN" sz="1400" kern="1200" dirty="0"/>
            <a:t>DDR3</a:t>
          </a:r>
          <a:endParaRPr lang="zh-CN" altLang="en-US" sz="1400" kern="1200" dirty="0"/>
        </a:p>
      </dsp:txBody>
      <dsp:txXfrm>
        <a:off x="335470" y="1740597"/>
        <a:ext cx="1002298" cy="668198"/>
      </dsp:txXfrm>
    </dsp:sp>
    <dsp:sp modelId="{8768CCB9-BD50-4DED-9143-3EDF140EB40C}">
      <dsp:nvSpPr>
        <dsp:cNvPr id="0" name=""/>
        <dsp:cNvSpPr/>
      </dsp:nvSpPr>
      <dsp:spPr>
        <a:xfrm>
          <a:off x="1504817" y="1740597"/>
          <a:ext cx="1670496" cy="668198"/>
        </a:xfrm>
        <a:prstGeom prst="chevron">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altLang="zh-CN" sz="1400" kern="1200" dirty="0"/>
            <a:t>AXI-Interconnect </a:t>
          </a:r>
          <a:r>
            <a:rPr lang="en-US" altLang="zh-CN" sz="1400" kern="1200" dirty="0" err="1"/>
            <a:t>ip</a:t>
          </a:r>
          <a:r>
            <a:rPr lang="zh-CN" altLang="en-US" sz="1400" kern="1200" dirty="0"/>
            <a:t>核</a:t>
          </a:r>
        </a:p>
      </dsp:txBody>
      <dsp:txXfrm>
        <a:off x="1838916" y="1740597"/>
        <a:ext cx="1002298" cy="668198"/>
      </dsp:txXfrm>
    </dsp:sp>
    <dsp:sp modelId="{7CFBE51D-50C4-499F-A5C6-809EEE5DD551}">
      <dsp:nvSpPr>
        <dsp:cNvPr id="0" name=""/>
        <dsp:cNvSpPr/>
      </dsp:nvSpPr>
      <dsp:spPr>
        <a:xfrm>
          <a:off x="3008264" y="1740597"/>
          <a:ext cx="1670496" cy="668198"/>
        </a:xfrm>
        <a:prstGeom prst="chevron">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altLang="zh-CN" sz="1400" kern="1200" dirty="0"/>
            <a:t>DAQ</a:t>
          </a:r>
          <a:endParaRPr lang="zh-CN" altLang="en-US" sz="1400" kern="1200" dirty="0"/>
        </a:p>
      </dsp:txBody>
      <dsp:txXfrm>
        <a:off x="3342363" y="1740597"/>
        <a:ext cx="1002298" cy="668198"/>
      </dsp:txXfrm>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2025/7/10</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D8D7F3-2E6A-4CF0-AF3F-2F20C5DC3C0D}" type="datetimeFigureOut">
              <a:rPr lang="zh-CN" altLang="en-US" smtClean="0"/>
              <a:t>2025/7/10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456988-A259-4793-BCB8-0AA6CF32D860}"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各位专家老师、同学，下午好，我代表HEPS光源探测器系统向大家汇报我们课题组在时间分辨探测器系统研制方面的最新进展</a:t>
            </a:r>
          </a:p>
        </p:txBody>
      </p:sp>
      <p:sp>
        <p:nvSpPr>
          <p:cNvPr id="4" name="灯片编号占位符 3"/>
          <p:cNvSpPr>
            <a:spLocks noGrp="1"/>
          </p:cNvSpPr>
          <p:nvPr>
            <p:ph type="sldNum" sz="quarter" idx="5"/>
          </p:nvPr>
        </p:nvSpPr>
        <p:spPr/>
        <p:txBody>
          <a:bodyPr/>
          <a:lstStyle/>
          <a:p>
            <a:fld id="{72FEA21D-08F4-4169-97AE-6B6DCCA5D4CC}"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dirty="0">
              <a:solidFill>
                <a:srgbClr val="FF0000"/>
              </a:solidFill>
              <a:latin typeface="黑体" panose="02010609060101010101" charset="-122"/>
              <a:ea typeface="黑体" panose="02010609060101010101" charset="-122"/>
              <a:sym typeface="+mn-e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3FA13-D2F3-D8C9-CC29-4F2D11E2BF5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D8BF203-5E6F-3A96-6D86-CC398667238B}"/>
              </a:ext>
            </a:extLst>
          </p:cNvPr>
          <p:cNvSpPr>
            <a:spLocks noGrp="1" noRot="1" noChangeAspect="1"/>
          </p:cNvSpPr>
          <p:nvPr>
            <p:ph type="sldImg" idx="2"/>
          </p:nvPr>
        </p:nvSpPr>
        <p:spPr/>
      </p:sp>
      <p:sp>
        <p:nvSpPr>
          <p:cNvPr id="3" name="文本占位符 2">
            <a:extLst>
              <a:ext uri="{FF2B5EF4-FFF2-40B4-BE49-F238E27FC236}">
                <a16:creationId xmlns:a16="http://schemas.microsoft.com/office/drawing/2014/main" id="{4EB2E8C6-9A3E-1BE5-7B0C-A90F6771AEF0}"/>
              </a:ext>
            </a:extLst>
          </p:cNvPr>
          <p:cNvSpPr>
            <a:spLocks noGrp="1"/>
          </p:cNvSpPr>
          <p:nvPr>
            <p:ph type="body" idx="3"/>
          </p:nvPr>
        </p:nvSpPr>
        <p:spPr/>
        <p:txBody>
          <a:bodyPr/>
          <a:lstStyle/>
          <a:p>
            <a:endParaRPr lang="zh-CN" dirty="0"/>
          </a:p>
        </p:txBody>
      </p:sp>
    </p:spTree>
    <p:extLst>
      <p:ext uri="{BB962C8B-B14F-4D97-AF65-F5344CB8AC3E}">
        <p14:creationId xmlns:p14="http://schemas.microsoft.com/office/powerpoint/2010/main" val="1640539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B31E1-43CB-D8F8-060B-A9A037FFCF6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ADF5996-71BB-3FEE-7FEB-DF55C8D798DD}"/>
              </a:ext>
            </a:extLst>
          </p:cNvPr>
          <p:cNvSpPr>
            <a:spLocks noGrp="1" noRot="1" noChangeAspect="1"/>
          </p:cNvSpPr>
          <p:nvPr>
            <p:ph type="sldImg" idx="2"/>
          </p:nvPr>
        </p:nvSpPr>
        <p:spPr/>
      </p:sp>
      <p:sp>
        <p:nvSpPr>
          <p:cNvPr id="3" name="文本占位符 2">
            <a:extLst>
              <a:ext uri="{FF2B5EF4-FFF2-40B4-BE49-F238E27FC236}">
                <a16:creationId xmlns:a16="http://schemas.microsoft.com/office/drawing/2014/main" id="{2DCDC064-B020-3FEB-87F7-53604863C21B}"/>
              </a:ext>
            </a:extLst>
          </p:cNvPr>
          <p:cNvSpPr>
            <a:spLocks noGrp="1"/>
          </p:cNvSpPr>
          <p:nvPr>
            <p:ph type="body" idx="3"/>
          </p:nvPr>
        </p:nvSpPr>
        <p:spPr/>
        <p:txBody>
          <a:bodyPr/>
          <a:lstStyle/>
          <a:p>
            <a:pPr marL="285750" indent="-285750">
              <a:lnSpc>
                <a:spcPct val="150000"/>
              </a:lnSpc>
              <a:buFont typeface="Wingdings" panose="05000000000000000000" pitchFamily="2" charset="2"/>
              <a:buChar char="u"/>
            </a:pPr>
            <a:endParaRPr lang="en-US" altLang="zh-CN" dirty="0">
              <a:solidFill>
                <a:schemeClr val="dk1"/>
              </a:solidFill>
            </a:endParaRPr>
          </a:p>
          <a:p>
            <a:endParaRPr lang="zh-CN" altLang="en-US" dirty="0"/>
          </a:p>
        </p:txBody>
      </p:sp>
    </p:spTree>
    <p:extLst>
      <p:ext uri="{BB962C8B-B14F-4D97-AF65-F5344CB8AC3E}">
        <p14:creationId xmlns:p14="http://schemas.microsoft.com/office/powerpoint/2010/main" val="2997144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285750" indent="-285750">
              <a:lnSpc>
                <a:spcPct val="150000"/>
              </a:lnSpc>
              <a:buFont typeface="Wingdings" panose="05000000000000000000" pitchFamily="2" charset="2"/>
              <a:buChar char="u"/>
            </a:pPr>
            <a:endParaRPr lang="en-US" altLang="zh-CN" dirty="0">
              <a:solidFill>
                <a:schemeClr val="dk1"/>
              </a:solidFill>
            </a:endParaRPr>
          </a:p>
          <a:p>
            <a:endParaRPr lang="zh-CN"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564DF-5C06-4532-4DC0-4442215B72A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385CBE4-104F-E3EC-B3E0-413683D0C3EC}"/>
              </a:ext>
            </a:extLst>
          </p:cNvPr>
          <p:cNvSpPr>
            <a:spLocks noGrp="1" noRot="1" noChangeAspect="1"/>
          </p:cNvSpPr>
          <p:nvPr>
            <p:ph type="sldImg" idx="2"/>
          </p:nvPr>
        </p:nvSpPr>
        <p:spPr/>
      </p:sp>
      <p:sp>
        <p:nvSpPr>
          <p:cNvPr id="3" name="文本占位符 2">
            <a:extLst>
              <a:ext uri="{FF2B5EF4-FFF2-40B4-BE49-F238E27FC236}">
                <a16:creationId xmlns:a16="http://schemas.microsoft.com/office/drawing/2014/main" id="{A069DC1F-2A52-A713-BA2F-C497557EFB71}"/>
              </a:ext>
            </a:extLst>
          </p:cNvPr>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1470046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我的报告主要分为这三个部分，主要是介绍一些背景知识、组内研发的比较成熟的时间分辨探测器系统，以及我近期完成的先进时间分辨探测器的相关研究工作</a:t>
            </a:r>
          </a:p>
        </p:txBody>
      </p:sp>
      <p:sp>
        <p:nvSpPr>
          <p:cNvPr id="4" name="灯片编号占位符 3"/>
          <p:cNvSpPr>
            <a:spLocks noGrp="1"/>
          </p:cNvSpPr>
          <p:nvPr>
            <p:ph type="sldNum" sz="quarter" idx="5"/>
          </p:nvPr>
        </p:nvSpPr>
        <p:spPr/>
        <p:txBody>
          <a:bodyPr/>
          <a:lstStyle/>
          <a:p>
            <a:fld id="{7B456988-A259-4793-BCB8-0AA6CF32D860}"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dirty="0">
              <a:sym typeface="+mn-e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solidFill>
                <a:srgbClr val="FF0000"/>
              </a:solidFill>
              <a:latin typeface="黑体" panose="02010609060101010101" charset="-122"/>
              <a:ea typeface="黑体" panose="02010609060101010101" charset="-122"/>
              <a:sym typeface="+mn-e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dirty="0">
              <a:solidFill>
                <a:srgbClr val="FF0000"/>
              </a:solidFill>
              <a:latin typeface="黑体" panose="02010609060101010101" charset="-122"/>
              <a:ea typeface="黑体" panose="02010609060101010101" charset="-122"/>
              <a:sym typeface="+mn-e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solidFill>
                <a:srgbClr val="FF0000"/>
              </a:solidFill>
              <a:latin typeface="黑体" panose="02010609060101010101" charset="-122"/>
              <a:ea typeface="黑体" panose="02010609060101010101" charset="-122"/>
              <a:sym typeface="+mn-e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4365251-9506-4C55-90D0-F632AC802FB5}" type="datetimeFigureOut">
              <a:rPr lang="zh-CN" altLang="en-US" smtClean="0"/>
              <a:t>2025/7/10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7C5EDD-D870-4641-B1BE-28D5F27ACDA3}" type="slidenum">
              <a:rPr lang="zh-CN" altLang="en-US" smtClean="0"/>
              <a:t>‹#›</a:t>
            </a:fld>
            <a:endParaRPr lang="zh-CN" altLang="en-US"/>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04365251-9506-4C55-90D0-F632AC802FB5}" type="datetimeFigureOut">
              <a:rPr lang="zh-CN" altLang="en-US" smtClean="0"/>
              <a:t>2025/7/10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7C5EDD-D870-4641-B1BE-28D5F27ACDA3}" type="slidenum">
              <a:rPr lang="zh-CN" altLang="en-US" smtClean="0"/>
              <a:t>‹#›</a:t>
            </a:fld>
            <a:endParaRPr lang="zh-CN" altLang="en-US"/>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04365251-9506-4C55-90D0-F632AC802FB5}" type="datetimeFigureOut">
              <a:rPr lang="zh-CN" altLang="en-US" smtClean="0"/>
              <a:t>2025/7/10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7C5EDD-D870-4641-B1BE-28D5F27ACDA3}" type="slidenum">
              <a:rPr lang="zh-CN" altLang="en-US" smtClean="0"/>
              <a:t>‹#›</a:t>
            </a:fld>
            <a:endParaRPr lang="zh-CN" altLang="en-US"/>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04365251-9506-4C55-90D0-F632AC802FB5}" type="datetimeFigureOut">
              <a:rPr lang="zh-CN" altLang="en-US" smtClean="0"/>
              <a:t>2025/7/10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7C5EDD-D870-4641-B1BE-28D5F27ACDA3}" type="slidenum">
              <a:rPr lang="zh-CN" altLang="en-US" smtClean="0"/>
              <a:t>‹#›</a:t>
            </a:fld>
            <a:endParaRPr lang="zh-CN" altLang="en-US"/>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4365251-9506-4C55-90D0-F632AC802FB5}" type="datetimeFigureOut">
              <a:rPr lang="zh-CN" altLang="en-US" smtClean="0"/>
              <a:t>2025/7/10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7C5EDD-D870-4641-B1BE-28D5F27ACDA3}" type="slidenum">
              <a:rPr lang="zh-CN" altLang="en-US" smtClean="0"/>
              <a:t>‹#›</a:t>
            </a:fld>
            <a:endParaRPr lang="zh-CN" altLang="en-US"/>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04365251-9506-4C55-90D0-F632AC802FB5}" type="datetimeFigureOut">
              <a:rPr lang="zh-CN" altLang="en-US" smtClean="0"/>
              <a:t>2025/7/10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7C5EDD-D870-4641-B1BE-28D5F27ACDA3}" type="slidenum">
              <a:rPr lang="zh-CN" altLang="en-US" smtClean="0"/>
              <a:t>‹#›</a:t>
            </a:fld>
            <a:endParaRPr lang="zh-CN" altLang="en-US"/>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04365251-9506-4C55-90D0-F632AC802FB5}" type="datetimeFigureOut">
              <a:rPr lang="zh-CN" altLang="en-US" smtClean="0"/>
              <a:t>2025/7/10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77C5EDD-D870-4641-B1BE-28D5F27ACDA3}" type="slidenum">
              <a:rPr lang="zh-CN" altLang="en-US" smtClean="0"/>
              <a:t>‹#›</a:t>
            </a:fld>
            <a:endParaRPr lang="zh-CN" altLang="en-US"/>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4365251-9506-4C55-90D0-F632AC802FB5}" type="datetimeFigureOut">
              <a:rPr lang="zh-CN" altLang="en-US" smtClean="0"/>
              <a:t>2025/7/10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77C5EDD-D870-4641-B1BE-28D5F27ACDA3}" type="slidenum">
              <a:rPr lang="zh-CN" altLang="en-US" smtClean="0"/>
              <a:t>‹#›</a:t>
            </a:fld>
            <a:endParaRPr lang="zh-CN" altLang="en-US"/>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4365251-9506-4C55-90D0-F632AC802FB5}" type="datetimeFigureOut">
              <a:rPr lang="zh-CN" altLang="en-US" smtClean="0"/>
              <a:t>2025/7/10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77C5EDD-D870-4641-B1BE-28D5F27ACDA3}" type="slidenum">
              <a:rPr lang="zh-CN" altLang="en-US" smtClean="0"/>
              <a:t>‹#›</a:t>
            </a:fld>
            <a:endParaRPr lang="zh-CN" altLang="en-US"/>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4365251-9506-4C55-90D0-F632AC802FB5}" type="datetimeFigureOut">
              <a:rPr lang="zh-CN" altLang="en-US" smtClean="0"/>
              <a:t>2025/7/10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7C5EDD-D870-4641-B1BE-28D5F27ACDA3}" type="slidenum">
              <a:rPr lang="zh-CN" altLang="en-US" smtClean="0"/>
              <a:t>‹#›</a:t>
            </a:fld>
            <a:endParaRPr lang="zh-CN" altLang="en-US"/>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4365251-9506-4C55-90D0-F632AC802FB5}" type="datetimeFigureOut">
              <a:rPr lang="zh-CN" altLang="en-US" smtClean="0"/>
              <a:t>2025/7/10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7C5EDD-D870-4641-B1BE-28D5F27ACDA3}" type="slidenum">
              <a:rPr lang="zh-CN" altLang="en-US" smtClean="0"/>
              <a:t>‹#›</a:t>
            </a:fld>
            <a:endParaRPr lang="zh-CN" altLang="en-US"/>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365251-9506-4C55-90D0-F632AC802FB5}" type="datetimeFigureOut">
              <a:rPr lang="zh-CN" altLang="en-US" smtClean="0"/>
              <a:t>2025/7/10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7C5EDD-D870-4641-B1BE-28D5F27ACDA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package" Target="../embeddings/Microsoft_Visio_Drawing1.vsdx"/></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diagramQuickStyle" Target="../diagrams/quickStyle3.xml"/><Relationship Id="rId3" Type="http://schemas.openxmlformats.org/officeDocument/2006/relationships/image" Target="../media/image2.jpeg"/><Relationship Id="rId7" Type="http://schemas.openxmlformats.org/officeDocument/2006/relationships/diagramLayout" Target="../diagrams/layout2.xml"/><Relationship Id="rId12" Type="http://schemas.openxmlformats.org/officeDocument/2006/relationships/diagramLayout" Target="../diagrams/layout3.xml"/><Relationship Id="rId2" Type="http://schemas.openxmlformats.org/officeDocument/2006/relationships/notesSlide" Target="../notesSlides/notesSlide11.xml"/><Relationship Id="rId16" Type="http://schemas.openxmlformats.org/officeDocument/2006/relationships/image" Target="../media/image23.emf"/><Relationship Id="rId1" Type="http://schemas.openxmlformats.org/officeDocument/2006/relationships/slideLayout" Target="../slideLayouts/slideLayout2.xml"/><Relationship Id="rId6" Type="http://schemas.openxmlformats.org/officeDocument/2006/relationships/diagramData" Target="../diagrams/data2.xml"/><Relationship Id="rId11" Type="http://schemas.openxmlformats.org/officeDocument/2006/relationships/diagramData" Target="../diagrams/data3.xml"/><Relationship Id="rId5" Type="http://schemas.openxmlformats.org/officeDocument/2006/relationships/image" Target="../media/image22.emf"/><Relationship Id="rId15" Type="http://schemas.microsoft.com/office/2007/relationships/diagramDrawing" Target="../diagrams/drawing3.xml"/><Relationship Id="rId10" Type="http://schemas.microsoft.com/office/2007/relationships/diagramDrawing" Target="../diagrams/drawing2.xml"/><Relationship Id="rId4" Type="http://schemas.openxmlformats.org/officeDocument/2006/relationships/package" Target="../embeddings/Microsoft_Visio_Drawing2.vsdx"/><Relationship Id="rId9" Type="http://schemas.openxmlformats.org/officeDocument/2006/relationships/diagramColors" Target="../diagrams/colors2.xml"/><Relationship Id="rId14" Type="http://schemas.openxmlformats.org/officeDocument/2006/relationships/diagramColors" Target="../diagrams/colors3.xml"/></Relationships>
</file>

<file path=ppt/slides/_rels/slide12.xml.rels><?xml version="1.0" encoding="UTF-8" standalone="yes"?>
<Relationships xmlns="http://schemas.openxmlformats.org/package/2006/relationships"><Relationship Id="rId8" Type="http://schemas.microsoft.com/office/2007/relationships/diagramDrawing" Target="../diagrams/drawing4.xml"/><Relationship Id="rId13" Type="http://schemas.microsoft.com/office/2007/relationships/diagramDrawing" Target="../diagrams/drawing5.xml"/><Relationship Id="rId3" Type="http://schemas.openxmlformats.org/officeDocument/2006/relationships/image" Target="../media/image2.jpeg"/><Relationship Id="rId7" Type="http://schemas.openxmlformats.org/officeDocument/2006/relationships/diagramColors" Target="../diagrams/colors4.xml"/><Relationship Id="rId12" Type="http://schemas.openxmlformats.org/officeDocument/2006/relationships/diagramColors" Target="../diagrams/colors5.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4.xml"/><Relationship Id="rId11" Type="http://schemas.openxmlformats.org/officeDocument/2006/relationships/diagramQuickStyle" Target="../diagrams/quickStyle5.xml"/><Relationship Id="rId5" Type="http://schemas.openxmlformats.org/officeDocument/2006/relationships/diagramLayout" Target="../diagrams/layout4.xml"/><Relationship Id="rId10" Type="http://schemas.openxmlformats.org/officeDocument/2006/relationships/diagramLayout" Target="../diagrams/layout5.xml"/><Relationship Id="rId4" Type="http://schemas.openxmlformats.org/officeDocument/2006/relationships/diagramData" Target="../diagrams/data4.xml"/><Relationship Id="rId9" Type="http://schemas.openxmlformats.org/officeDocument/2006/relationships/diagramData" Target="../diagrams/data5.xml"/><Relationship Id="rId14" Type="http://schemas.openxmlformats.org/officeDocument/2006/relationships/image" Target="../media/image24.emf"/></Relationships>
</file>

<file path=ppt/slides/_rels/slide1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jpeg"/><Relationship Id="rId7"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2.jpeg"/><Relationship Id="rId7" Type="http://schemas.openxmlformats.org/officeDocument/2006/relationships/image" Target="../media/image33.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emf"/><Relationship Id="rId10" Type="http://schemas.openxmlformats.org/officeDocument/2006/relationships/chart" Target="../charts/chart2.xml"/><Relationship Id="rId4" Type="http://schemas.openxmlformats.org/officeDocument/2006/relationships/image" Target="../media/image30.emf"/><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jpe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5.emf"/><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package" Target="../embeddings/Microsoft_Visio_Drawing.vsdx"/></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0" y="737656"/>
            <a:ext cx="1809404" cy="0"/>
          </a:xfrm>
          <a:prstGeom prst="line">
            <a:avLst/>
          </a:prstGeom>
          <a:ln w="63500">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859280" y="737656"/>
            <a:ext cx="10332720" cy="0"/>
          </a:xfrm>
          <a:prstGeom prst="line">
            <a:avLst/>
          </a:prstGeom>
          <a:ln w="63500">
            <a:solidFill>
              <a:srgbClr val="B6447A"/>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1377658" y="2107525"/>
            <a:ext cx="9986896" cy="1830245"/>
          </a:xfrm>
          <a:prstGeom prst="rect">
            <a:avLst/>
          </a:prstGeom>
          <a:noFill/>
        </p:spPr>
        <p:txBody>
          <a:bodyPr wrap="square" rtlCol="0">
            <a:spAutoFit/>
          </a:bodyPr>
          <a:lstStyle/>
          <a:p>
            <a:pPr algn="ctr">
              <a:lnSpc>
                <a:spcPct val="150000"/>
              </a:lnSpc>
            </a:pPr>
            <a:r>
              <a:rPr kumimoji="0" lang="zh-CN" altLang="en-US" sz="4000" b="1" i="0" u="none" strike="noStrike" kern="1200" cap="none" spc="600" normalizeH="0" baseline="0" noProof="0" dirty="0">
                <a:ln>
                  <a:noFill/>
                </a:ln>
                <a:solidFill>
                  <a:prstClr val="black"/>
                </a:solidFill>
                <a:effectLst/>
                <a:uLnTx/>
                <a:uFillTx/>
                <a:latin typeface="+mj-lt"/>
                <a:ea typeface="微软雅黑" panose="020B0503020204020204" pitchFamily="34" charset="-122"/>
                <a:cs typeface="Times New Roman" panose="02020603050405020304" pitchFamily="18" charset="0"/>
                <a:sym typeface="+mn-lt"/>
              </a:rPr>
              <a:t>将</a:t>
            </a:r>
            <a:r>
              <a:rPr kumimoji="0" lang="en-US" altLang="zh-CN" sz="4000" b="1" i="0" u="none" strike="noStrike" kern="1200" cap="none" spc="600" normalizeH="0" baseline="0" noProof="0" dirty="0">
                <a:ln>
                  <a:noFill/>
                </a:ln>
                <a:solidFill>
                  <a:prstClr val="black"/>
                </a:solidFill>
                <a:effectLst/>
                <a:uLnTx/>
                <a:uFillTx/>
                <a:latin typeface="+mj-lt"/>
                <a:ea typeface="微软雅黑" panose="020B0503020204020204" pitchFamily="34" charset="-122"/>
                <a:cs typeface="Times New Roman" panose="02020603050405020304" pitchFamily="18" charset="0"/>
                <a:sym typeface="+mn-lt"/>
              </a:rPr>
              <a:t>Deflate</a:t>
            </a:r>
            <a:r>
              <a:rPr kumimoji="0" lang="zh-CN" altLang="en-US" sz="4000" b="1" i="0" u="none" strike="noStrike" kern="1200" cap="none" spc="6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lt"/>
              </a:rPr>
              <a:t>应用于单光子计数型硅像素探测器的无损压缩算法</a:t>
            </a:r>
          </a:p>
        </p:txBody>
      </p:sp>
      <p:sp>
        <p:nvSpPr>
          <p:cNvPr id="8" name="文本框 7"/>
          <p:cNvSpPr txBox="1"/>
          <p:nvPr/>
        </p:nvSpPr>
        <p:spPr>
          <a:xfrm>
            <a:off x="2443787" y="4688990"/>
            <a:ext cx="7160491" cy="1135054"/>
          </a:xfrm>
          <a:prstGeom prst="rect">
            <a:avLst/>
          </a:prstGeom>
          <a:noFill/>
        </p:spPr>
        <p:txBody>
          <a:bodyPr wrap="square" rtlCol="0">
            <a:spAutoFit/>
          </a:bodyPr>
          <a:lstStyle/>
          <a:p>
            <a:pPr algn="ctr">
              <a:lnSpc>
                <a:spcPct val="150000"/>
              </a:lnSpc>
            </a:pPr>
            <a:r>
              <a:rPr lang="zh-CN" altLang="en-US" sz="2400" dirty="0">
                <a:latin typeface="微软雅黑" panose="020B0503020204020204" pitchFamily="34" charset="-122"/>
                <a:ea typeface="微软雅黑" panose="020B0503020204020204" pitchFamily="34" charset="-122"/>
              </a:rPr>
              <a:t>报告人：马尉然</a:t>
            </a:r>
            <a:endParaRPr lang="en-US" altLang="zh-CN" sz="2400" dirty="0">
              <a:latin typeface="微软雅黑" panose="020B0503020204020204" pitchFamily="34" charset="-122"/>
              <a:ea typeface="微软雅黑" panose="020B0503020204020204" pitchFamily="34" charset="-122"/>
            </a:endParaRPr>
          </a:p>
          <a:p>
            <a:pPr algn="ctr">
              <a:lnSpc>
                <a:spcPct val="150000"/>
              </a:lnSpc>
            </a:pPr>
            <a:r>
              <a:rPr lang="zh-CN" altLang="en-US" sz="2400" dirty="0">
                <a:latin typeface="微软雅黑" panose="020B0503020204020204" pitchFamily="34" charset="-122"/>
                <a:ea typeface="微软雅黑" panose="020B0503020204020204" pitchFamily="34" charset="-122"/>
              </a:rPr>
              <a:t>中国科学院高能物理研究所  </a:t>
            </a:r>
            <a:r>
              <a:rPr lang="en-US" altLang="zh-CN" sz="2400" dirty="0">
                <a:latin typeface="微软雅黑" panose="020B0503020204020204" pitchFamily="34" charset="-122"/>
                <a:ea typeface="微软雅黑" panose="020B0503020204020204" pitchFamily="34" charset="-122"/>
              </a:rPr>
              <a:t>HEPS</a:t>
            </a:r>
            <a:r>
              <a:rPr lang="zh-CN" altLang="en-US" sz="2400" dirty="0">
                <a:latin typeface="微软雅黑" panose="020B0503020204020204" pitchFamily="34" charset="-122"/>
                <a:ea typeface="微软雅黑" panose="020B0503020204020204" pitchFamily="34" charset="-122"/>
              </a:rPr>
              <a:t>探测器系统</a:t>
            </a:r>
          </a:p>
        </p:txBody>
      </p:sp>
      <p:cxnSp>
        <p:nvCxnSpPr>
          <p:cNvPr id="4" name="直接连接符 3"/>
          <p:cNvCxnSpPr/>
          <p:nvPr/>
        </p:nvCxnSpPr>
        <p:spPr>
          <a:xfrm>
            <a:off x="1684713" y="3139440"/>
            <a:ext cx="9066414" cy="45720"/>
          </a:xfrm>
          <a:prstGeom prst="line">
            <a:avLst/>
          </a:prstGeom>
          <a:ln w="31750"/>
        </p:spPr>
        <p:style>
          <a:lnRef idx="1">
            <a:schemeClr val="dk1"/>
          </a:lnRef>
          <a:fillRef idx="0">
            <a:schemeClr val="dk1"/>
          </a:fillRef>
          <a:effectRef idx="0">
            <a:schemeClr val="dk1"/>
          </a:effectRef>
          <a:fontRef idx="minor">
            <a:schemeClr val="tx1"/>
          </a:fontRef>
        </p:style>
      </p:cxnSp>
      <p:pic>
        <p:nvPicPr>
          <p:cNvPr id="18" name="Picture 2"/>
          <p:cNvPicPr>
            <a:picLocks noChangeAspect="1" noChangeArrowheads="1"/>
          </p:cNvPicPr>
          <p:nvPr/>
        </p:nvPicPr>
        <p:blipFill>
          <a:blip r:embed="rId3">
            <a:clrChange>
              <a:clrFrom>
                <a:srgbClr val="FFFFFF"/>
              </a:clrFrom>
              <a:clrTo>
                <a:srgbClr val="FFFFFF">
                  <a:alpha val="0"/>
                </a:srgbClr>
              </a:clrTo>
            </a:clrChange>
            <a:grayscl/>
            <a:extLst>
              <a:ext uri="{28A0092B-C50C-407E-A947-70E740481C1C}">
                <a14:useLocalDpi xmlns:a14="http://schemas.microsoft.com/office/drawing/2010/main" val="0"/>
              </a:ext>
            </a:extLst>
          </a:blip>
          <a:srcRect l="3369" t="11259" r="2974" b="17063"/>
          <a:stretch>
            <a:fillRect/>
          </a:stretch>
        </p:blipFill>
        <p:spPr bwMode="auto">
          <a:xfrm>
            <a:off x="4495165" y="31115"/>
            <a:ext cx="3459480" cy="65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灯片编号占位符 6"/>
          <p:cNvSpPr>
            <a:spLocks noGrp="1"/>
          </p:cNvSpPr>
          <p:nvPr>
            <p:ph type="sldNum" sz="quarter" idx="12"/>
          </p:nvPr>
        </p:nvSpPr>
        <p:spPr>
          <a:xfrm>
            <a:off x="9448800" y="6491605"/>
            <a:ext cx="2743200" cy="365125"/>
          </a:xfrm>
        </p:spPr>
        <p:txBody>
          <a:bodyPr/>
          <a:lstStyle/>
          <a:p>
            <a:fld id="{277C5EDD-D870-4641-B1BE-28D5F27ACDA3}" type="slidenum">
              <a:rPr lang="zh-CN" altLang="en-US" b="1" smtClean="0">
                <a:solidFill>
                  <a:schemeClr val="bg1"/>
                </a:solidFill>
              </a:rPr>
              <a:t>1</a:t>
            </a:fld>
            <a:fld id="{277C5EDD-D870-4641-B1BE-28D5F27ACDA3}" type="slidenum">
              <a:rPr lang="en-US" altLang="zh-CN" b="1" smtClean="0">
                <a:solidFill>
                  <a:schemeClr val="bg1"/>
                </a:solidFill>
              </a:rPr>
              <a:t>1</a:t>
            </a:fld>
            <a:r>
              <a:rPr lang="en-US" altLang="zh-CN" b="1">
                <a:solidFill>
                  <a:schemeClr val="bg1"/>
                </a:solidFill>
              </a:rPr>
              <a:t>22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接连接符 13"/>
          <p:cNvSpPr/>
          <p:nvPr/>
        </p:nvSpPr>
        <p:spPr bwMode="auto">
          <a:xfrm rot="5400000" flipV="1">
            <a:off x="6095998" y="-5401942"/>
            <a:ext cx="3" cy="12192000"/>
          </a:xfrm>
          <a:prstGeom prst="line">
            <a:avLst/>
          </a:prstGeom>
          <a:noFill/>
          <a:ln w="28575">
            <a:solidFill>
              <a:srgbClr val="1A3B86"/>
            </a:solidFill>
            <a:round/>
          </a:ln>
          <a:extLst>
            <a:ext uri="{909E8E84-426E-40DD-AFC4-6F175D3DCCD1}">
              <a14:hiddenFill xmlns:a14="http://schemas.microsoft.com/office/drawing/2010/main">
                <a:noFill/>
              </a14:hiddenFill>
            </a:ext>
          </a:extLst>
        </p:spPr>
        <p:txBody>
          <a:bodyPr/>
          <a:lstStyle/>
          <a:p>
            <a:endParaRPr lang="en-US" sz="2400"/>
          </a:p>
        </p:txBody>
      </p:sp>
      <p:pic>
        <p:nvPicPr>
          <p:cNvPr id="15" name="Picture 1" descr="C:\Users\dell\Desktop\8CBA2F889B4A376535F50EC3D792DECC\iheplogo\logol.jpg"/>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38593" y="35907"/>
            <a:ext cx="3924459" cy="475449"/>
          </a:xfrm>
          <a:prstGeom prst="rect">
            <a:avLst/>
          </a:prstGeom>
          <a:noFill/>
          <a:ln>
            <a:noFill/>
          </a:ln>
        </p:spPr>
      </p:pic>
      <p:sp>
        <p:nvSpPr>
          <p:cNvPr id="25603" name="Rectangle 2"/>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微软雅黑" panose="020B0503020204020204" pitchFamily="34"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微软雅黑" panose="020B0503020204020204" pitchFamily="34"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微软雅黑" panose="020B0503020204020204" pitchFamily="34"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微软雅黑" panose="020B0503020204020204" pitchFamily="34"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微软雅黑" panose="020B0503020204020204" pitchFamily="34"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微软雅黑" panose="020B0503020204020204" pitchFamily="34"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微软雅黑" panose="020B0503020204020204" pitchFamily="34"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微软雅黑" panose="020B0503020204020204" pitchFamily="34"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微软雅黑" panose="020B0503020204020204" pitchFamily="34" charset="-122"/>
              </a:defRPr>
            </a:lvl9pPr>
          </a:lstStyle>
          <a:p>
            <a:pPr eaLnBrk="1" hangingPunct="1">
              <a:spcBef>
                <a:spcPct val="0"/>
              </a:spcBef>
              <a:buClrTx/>
              <a:buSzTx/>
              <a:buFontTx/>
              <a:buNone/>
            </a:pPr>
            <a:endParaRPr lang="zh-CN" altLang="en-US" sz="1800">
              <a:latin typeface="Arial" panose="020B0604020202020204" pitchFamily="34" charset="0"/>
              <a:ea typeface="宋体" panose="02010600030101010101" pitchFamily="2" charset="-122"/>
            </a:endParaRPr>
          </a:p>
        </p:txBody>
      </p:sp>
      <p:sp>
        <p:nvSpPr>
          <p:cNvPr id="25604" name="灯片编号占位符 3"/>
          <p:cNvSpPr txBox="1"/>
          <p:nvPr/>
        </p:nvSpPr>
        <p:spPr bwMode="auto">
          <a:xfrm>
            <a:off x="9601200" y="7008813"/>
            <a:ext cx="9144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微软雅黑" panose="020B0503020204020204" pitchFamily="34"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微软雅黑" panose="020B0503020204020204" pitchFamily="34"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微软雅黑" panose="020B0503020204020204" pitchFamily="34"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微软雅黑" panose="020B0503020204020204" pitchFamily="34"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微软雅黑" panose="020B0503020204020204" pitchFamily="34"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微软雅黑" panose="020B0503020204020204" pitchFamily="34"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微软雅黑" panose="020B0503020204020204" pitchFamily="34"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微软雅黑" panose="020B0503020204020204" pitchFamily="34"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微软雅黑" panose="020B0503020204020204" pitchFamily="34" charset="-122"/>
              </a:defRPr>
            </a:lvl9pPr>
          </a:lstStyle>
          <a:p>
            <a:pPr eaLnBrk="1" hangingPunct="1">
              <a:spcBef>
                <a:spcPct val="0"/>
              </a:spcBef>
              <a:buClrTx/>
              <a:buSzTx/>
              <a:buFontTx/>
              <a:buNone/>
            </a:pPr>
            <a:fld id="{E0583C8A-BFB3-4D52-A0CC-38E26E54EF88}" type="slidenum">
              <a:rPr lang="en-US" altLang="zh-CN" sz="1400">
                <a:solidFill>
                  <a:srgbClr val="000000"/>
                </a:solidFill>
                <a:latin typeface="Arial" panose="020B0604020202020204" pitchFamily="34" charset="0"/>
                <a:ea typeface="宋体" panose="02010600030101010101" pitchFamily="2" charset="-122"/>
                <a:sym typeface="Calibri" panose="020F0502020204030204" pitchFamily="34" charset="0"/>
              </a:rPr>
              <a:t>10</a:t>
            </a:fld>
            <a:endParaRPr lang="en-US" altLang="zh-CN" sz="1400">
              <a:solidFill>
                <a:srgbClr val="000000"/>
              </a:solidFill>
              <a:latin typeface="Arial" panose="020B0604020202020204" pitchFamily="34" charset="0"/>
              <a:ea typeface="宋体" panose="02010600030101010101" pitchFamily="2" charset="-122"/>
              <a:sym typeface="Calibri" panose="020F0502020204030204" pitchFamily="34" charset="0"/>
            </a:endParaRPr>
          </a:p>
        </p:txBody>
      </p:sp>
      <p:sp>
        <p:nvSpPr>
          <p:cNvPr id="3" name="文本框 2"/>
          <p:cNvSpPr txBox="1"/>
          <p:nvPr/>
        </p:nvSpPr>
        <p:spPr>
          <a:xfrm>
            <a:off x="9069705" y="377190"/>
            <a:ext cx="4064000" cy="368300"/>
          </a:xfrm>
          <a:prstGeom prst="rect">
            <a:avLst/>
          </a:prstGeom>
          <a:noFill/>
        </p:spPr>
        <p:txBody>
          <a:bodyPr wrap="square" rtlCol="0">
            <a:spAutoFit/>
          </a:bodyPr>
          <a:lstStyle/>
          <a:p>
            <a:endParaRPr lang="zh-CN" altLang="en-US"/>
          </a:p>
        </p:txBody>
      </p:sp>
      <p:sp>
        <p:nvSpPr>
          <p:cNvPr id="6" name="灯片编号占位符 5"/>
          <p:cNvSpPr>
            <a:spLocks noGrp="1"/>
          </p:cNvSpPr>
          <p:nvPr>
            <p:ph type="sldNum" sz="quarter" idx="12"/>
          </p:nvPr>
        </p:nvSpPr>
        <p:spPr>
          <a:xfrm>
            <a:off x="9448800" y="6492875"/>
            <a:ext cx="2743200" cy="365125"/>
          </a:xfrm>
        </p:spPr>
        <p:txBody>
          <a:bodyPr/>
          <a:lstStyle/>
          <a:p>
            <a:fld id="{277C5EDD-D870-4641-B1BE-28D5F27ACDA3}" type="slidenum">
              <a:rPr lang="zh-CN" altLang="en-US" b="1" smtClean="0">
                <a:solidFill>
                  <a:schemeClr val="bg1"/>
                </a:solidFill>
              </a:rPr>
              <a:t>10</a:t>
            </a:fld>
            <a:r>
              <a:rPr lang="zh-CN" altLang="en-US" b="1">
                <a:solidFill>
                  <a:schemeClr val="bg1"/>
                </a:solidFill>
              </a:rPr>
              <a:t>/22</a:t>
            </a:r>
          </a:p>
        </p:txBody>
      </p:sp>
      <p:sp>
        <p:nvSpPr>
          <p:cNvPr id="36" name="文本框 35">
            <a:extLst>
              <a:ext uri="{FF2B5EF4-FFF2-40B4-BE49-F238E27FC236}">
                <a16:creationId xmlns:a16="http://schemas.microsoft.com/office/drawing/2014/main" id="{76652CF7-2857-6002-A433-44CA4DEF32E9}"/>
              </a:ext>
            </a:extLst>
          </p:cNvPr>
          <p:cNvSpPr txBox="1"/>
          <p:nvPr/>
        </p:nvSpPr>
        <p:spPr>
          <a:xfrm>
            <a:off x="54816" y="990944"/>
            <a:ext cx="10665099" cy="1292662"/>
          </a:xfrm>
          <a:prstGeom prst="rect">
            <a:avLst/>
          </a:prstGeom>
          <a:noFill/>
        </p:spPr>
        <p:txBody>
          <a:bodyPr wrap="none" rtlCol="0">
            <a:spAutoFit/>
          </a:bodyPr>
          <a:lstStyle/>
          <a:p>
            <a:r>
              <a:rPr lang="zh-CN" altLang="en-US" sz="2000" dirty="0">
                <a:solidFill>
                  <a:srgbClr val="000099"/>
                </a:solidFill>
              </a:rPr>
              <a:t>每个芯片计数深度为</a:t>
            </a:r>
            <a:r>
              <a:rPr lang="en-US" altLang="zh-CN" sz="2000" b="1" dirty="0">
                <a:solidFill>
                  <a:srgbClr val="FF0000"/>
                </a:solidFill>
              </a:rPr>
              <a:t>28bit</a:t>
            </a:r>
            <a:r>
              <a:rPr lang="zh-CN" altLang="en-US" sz="2000" dirty="0">
                <a:solidFill>
                  <a:srgbClr val="000099"/>
                </a:solidFill>
              </a:rPr>
              <a:t>，但是压缩核处理数据是以</a:t>
            </a:r>
            <a:r>
              <a:rPr lang="en-US" altLang="zh-CN" sz="2000" b="1" dirty="0">
                <a:solidFill>
                  <a:srgbClr val="FF0000"/>
                </a:solidFill>
              </a:rPr>
              <a:t>byte</a:t>
            </a:r>
            <a:r>
              <a:rPr lang="zh-CN" altLang="en-US" sz="2000" dirty="0">
                <a:solidFill>
                  <a:srgbClr val="000099"/>
                </a:solidFill>
              </a:rPr>
              <a:t>为单位</a:t>
            </a:r>
            <a:endParaRPr lang="en-US" altLang="zh-CN" sz="2000" dirty="0">
              <a:solidFill>
                <a:srgbClr val="000099"/>
              </a:solidFill>
            </a:endParaRPr>
          </a:p>
          <a:p>
            <a:r>
              <a:rPr lang="en-US" altLang="zh-CN" sz="2000" dirty="0">
                <a:solidFill>
                  <a:srgbClr val="000099"/>
                </a:solidFill>
              </a:rPr>
              <a:t>	</a:t>
            </a:r>
            <a:r>
              <a:rPr lang="zh-CN" altLang="en-US" sz="2000" dirty="0">
                <a:solidFill>
                  <a:srgbClr val="000099"/>
                </a:solidFill>
              </a:rPr>
              <a:t>由于一个读出板接收</a:t>
            </a:r>
            <a:r>
              <a:rPr lang="en-US" altLang="zh-CN" sz="2000" b="1" dirty="0">
                <a:solidFill>
                  <a:srgbClr val="FF0000"/>
                </a:solidFill>
              </a:rPr>
              <a:t>24</a:t>
            </a:r>
            <a:r>
              <a:rPr lang="zh-CN" altLang="en-US" sz="2000" dirty="0">
                <a:solidFill>
                  <a:srgbClr val="000099"/>
                </a:solidFill>
              </a:rPr>
              <a:t>个读出芯片数据，但是</a:t>
            </a:r>
            <a:r>
              <a:rPr lang="en-US" altLang="zh-CN" sz="2000" dirty="0">
                <a:solidFill>
                  <a:srgbClr val="000099"/>
                </a:solidFill>
              </a:rPr>
              <a:t>AXI-interconnect</a:t>
            </a:r>
            <a:r>
              <a:rPr lang="zh-CN" altLang="en-US" sz="2000" dirty="0">
                <a:solidFill>
                  <a:srgbClr val="000099"/>
                </a:solidFill>
              </a:rPr>
              <a:t>核只有</a:t>
            </a:r>
            <a:r>
              <a:rPr lang="en-US" altLang="zh-CN" sz="2000" b="1" dirty="0">
                <a:solidFill>
                  <a:srgbClr val="FF0000"/>
                </a:solidFill>
              </a:rPr>
              <a:t>16</a:t>
            </a:r>
            <a:r>
              <a:rPr lang="zh-CN" altLang="en-US" sz="2000" dirty="0">
                <a:solidFill>
                  <a:srgbClr val="000099"/>
                </a:solidFill>
              </a:rPr>
              <a:t>个接口</a:t>
            </a:r>
            <a:endParaRPr lang="en-US" altLang="zh-CN" sz="2000" dirty="0">
              <a:solidFill>
                <a:srgbClr val="000099"/>
              </a:solidFill>
            </a:endParaRPr>
          </a:p>
          <a:p>
            <a:r>
              <a:rPr lang="en-US" altLang="zh-CN" sz="2000" dirty="0">
                <a:solidFill>
                  <a:srgbClr val="000099"/>
                </a:solidFill>
              </a:rPr>
              <a:t>		</a:t>
            </a:r>
            <a:r>
              <a:rPr lang="zh-CN" altLang="en-US" sz="2000" dirty="0">
                <a:solidFill>
                  <a:srgbClr val="000099"/>
                </a:solidFill>
              </a:rPr>
              <a:t>读出电路板中只有一个</a:t>
            </a:r>
            <a:r>
              <a:rPr lang="en-US" altLang="zh-CN" sz="2000" dirty="0">
                <a:solidFill>
                  <a:srgbClr val="000099"/>
                </a:solidFill>
              </a:rPr>
              <a:t>DDR3</a:t>
            </a:r>
            <a:r>
              <a:rPr lang="zh-CN" altLang="en-US" sz="2000" dirty="0">
                <a:solidFill>
                  <a:srgbClr val="000099"/>
                </a:solidFill>
              </a:rPr>
              <a:t>，无法利用两个</a:t>
            </a:r>
            <a:r>
              <a:rPr lang="en-US" altLang="zh-CN" sz="2000" dirty="0">
                <a:solidFill>
                  <a:srgbClr val="000099"/>
                </a:solidFill>
              </a:rPr>
              <a:t>AXI-interconnect</a:t>
            </a:r>
            <a:r>
              <a:rPr lang="zh-CN" altLang="en-US" sz="2000" dirty="0">
                <a:solidFill>
                  <a:srgbClr val="000099"/>
                </a:solidFill>
              </a:rPr>
              <a:t>核进行数据读写</a:t>
            </a:r>
            <a:endParaRPr lang="en-US" altLang="zh-CN" sz="2000" dirty="0">
              <a:solidFill>
                <a:srgbClr val="000099"/>
              </a:solidFill>
            </a:endParaRPr>
          </a:p>
          <a:p>
            <a:r>
              <a:rPr lang="en-US" altLang="zh-CN" dirty="0"/>
              <a:t>      </a:t>
            </a:r>
            <a:endParaRPr lang="zh-CN" altLang="en-US" dirty="0"/>
          </a:p>
        </p:txBody>
      </p:sp>
      <p:sp>
        <p:nvSpPr>
          <p:cNvPr id="39" name="文本框 38">
            <a:extLst>
              <a:ext uri="{FF2B5EF4-FFF2-40B4-BE49-F238E27FC236}">
                <a16:creationId xmlns:a16="http://schemas.microsoft.com/office/drawing/2014/main" id="{3FEC6BC7-8623-32BC-65E2-858DBF22DDBF}"/>
              </a:ext>
            </a:extLst>
          </p:cNvPr>
          <p:cNvSpPr txBox="1"/>
          <p:nvPr/>
        </p:nvSpPr>
        <p:spPr>
          <a:xfrm>
            <a:off x="54816" y="-40825"/>
            <a:ext cx="2964273" cy="646331"/>
          </a:xfrm>
          <a:prstGeom prst="rect">
            <a:avLst/>
          </a:prstGeom>
          <a:noFill/>
        </p:spPr>
        <p:txBody>
          <a:bodyPr wrap="none" rtlCol="0">
            <a:spAutoFit/>
          </a:bodyPr>
          <a:lstStyle/>
          <a:p>
            <a:r>
              <a:rPr lang="zh-CN" altLang="en-US" sz="3600" b="1" dirty="0"/>
              <a:t>数据格式处理</a:t>
            </a:r>
          </a:p>
        </p:txBody>
      </p:sp>
      <p:sp>
        <p:nvSpPr>
          <p:cNvPr id="42" name="Rectangle 2">
            <a:extLst>
              <a:ext uri="{FF2B5EF4-FFF2-40B4-BE49-F238E27FC236}">
                <a16:creationId xmlns:a16="http://schemas.microsoft.com/office/drawing/2014/main" id="{7C7AA1DE-644E-93A8-9B6F-D2D57C87887D}"/>
              </a:ext>
            </a:extLst>
          </p:cNvPr>
          <p:cNvSpPr>
            <a:spLocks noChangeArrowheads="1"/>
          </p:cNvSpPr>
          <p:nvPr/>
        </p:nvSpPr>
        <p:spPr bwMode="auto">
          <a:xfrm>
            <a:off x="2108199" y="3236603"/>
            <a:ext cx="2424710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graphicFrame>
        <p:nvGraphicFramePr>
          <p:cNvPr id="43" name="对象 42">
            <a:extLst>
              <a:ext uri="{FF2B5EF4-FFF2-40B4-BE49-F238E27FC236}">
                <a16:creationId xmlns:a16="http://schemas.microsoft.com/office/drawing/2014/main" id="{74E566A3-5E06-F676-3624-F0E9441F6F86}"/>
              </a:ext>
            </a:extLst>
          </p:cNvPr>
          <p:cNvGraphicFramePr>
            <a:graphicFrameLocks noChangeAspect="1"/>
          </p:cNvGraphicFramePr>
          <p:nvPr>
            <p:extLst>
              <p:ext uri="{D42A27DB-BD31-4B8C-83A1-F6EECF244321}">
                <p14:modId xmlns:p14="http://schemas.microsoft.com/office/powerpoint/2010/main" val="2565157054"/>
              </p:ext>
            </p:extLst>
          </p:nvPr>
        </p:nvGraphicFramePr>
        <p:xfrm>
          <a:off x="685800" y="2483489"/>
          <a:ext cx="6309360" cy="4171640"/>
        </p:xfrm>
        <a:graphic>
          <a:graphicData uri="http://schemas.openxmlformats.org/presentationml/2006/ole">
            <mc:AlternateContent xmlns:mc="http://schemas.openxmlformats.org/markup-compatibility/2006">
              <mc:Choice xmlns:v="urn:schemas-microsoft-com:vml" Requires="v">
                <p:oleObj name="Visio" r:id="rId4" imgW="38732283" imgH="37154947" progId="Visio.Drawing.15">
                  <p:embed/>
                </p:oleObj>
              </mc:Choice>
              <mc:Fallback>
                <p:oleObj name="Visio" r:id="rId4" imgW="38732283" imgH="37154947" progId="Visio.Drawing.15">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2483489"/>
                        <a:ext cx="6309360" cy="4171640"/>
                      </a:xfrm>
                      <a:prstGeom prst="rect">
                        <a:avLst/>
                      </a:prstGeom>
                      <a:noFill/>
                    </p:spPr>
                  </p:pic>
                </p:oleObj>
              </mc:Fallback>
            </mc:AlternateContent>
          </a:graphicData>
        </a:graphic>
      </p:graphicFrame>
      <p:sp>
        <p:nvSpPr>
          <p:cNvPr id="44" name="箭头: 右弧形 43">
            <a:extLst>
              <a:ext uri="{FF2B5EF4-FFF2-40B4-BE49-F238E27FC236}">
                <a16:creationId xmlns:a16="http://schemas.microsoft.com/office/drawing/2014/main" id="{C27BD6DE-69E5-98F5-93E3-45B1FE344DD7}"/>
              </a:ext>
            </a:extLst>
          </p:cNvPr>
          <p:cNvSpPr/>
          <p:nvPr/>
        </p:nvSpPr>
        <p:spPr>
          <a:xfrm>
            <a:off x="10199077" y="1180682"/>
            <a:ext cx="1045027" cy="4542900"/>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5" name="文本框 44">
            <a:extLst>
              <a:ext uri="{FF2B5EF4-FFF2-40B4-BE49-F238E27FC236}">
                <a16:creationId xmlns:a16="http://schemas.microsoft.com/office/drawing/2014/main" id="{FDD6A890-3914-9A91-C563-9A8B9F48A616}"/>
              </a:ext>
            </a:extLst>
          </p:cNvPr>
          <p:cNvSpPr txBox="1"/>
          <p:nvPr/>
        </p:nvSpPr>
        <p:spPr>
          <a:xfrm>
            <a:off x="11298907" y="2942051"/>
            <a:ext cx="615553" cy="1528624"/>
          </a:xfrm>
          <a:prstGeom prst="rect">
            <a:avLst/>
          </a:prstGeom>
          <a:noFill/>
        </p:spPr>
        <p:txBody>
          <a:bodyPr vert="eaVert" wrap="none" rtlCol="0">
            <a:spAutoFit/>
          </a:bodyPr>
          <a:lstStyle/>
          <a:p>
            <a:r>
              <a:rPr lang="zh-CN" altLang="en-US" sz="2800" dirty="0">
                <a:solidFill>
                  <a:srgbClr val="FF0000"/>
                </a:solidFill>
              </a:rPr>
              <a:t>解决方法</a:t>
            </a:r>
          </a:p>
        </p:txBody>
      </p:sp>
      <p:sp>
        <p:nvSpPr>
          <p:cNvPr id="51" name="文本框 50">
            <a:extLst>
              <a:ext uri="{FF2B5EF4-FFF2-40B4-BE49-F238E27FC236}">
                <a16:creationId xmlns:a16="http://schemas.microsoft.com/office/drawing/2014/main" id="{C63A8118-C2F5-A6E5-78CE-AB1545C73B48}"/>
              </a:ext>
            </a:extLst>
          </p:cNvPr>
          <p:cNvSpPr txBox="1"/>
          <p:nvPr/>
        </p:nvSpPr>
        <p:spPr>
          <a:xfrm>
            <a:off x="7121663" y="4885312"/>
            <a:ext cx="3200897" cy="1477328"/>
          </a:xfrm>
          <a:prstGeom prst="rect">
            <a:avLst/>
          </a:prstGeom>
          <a:noFill/>
        </p:spPr>
        <p:txBody>
          <a:bodyPr wrap="square" rtlCol="0">
            <a:spAutoFit/>
          </a:bodyPr>
          <a:lstStyle/>
          <a:p>
            <a:r>
              <a:rPr lang="zh-CN" altLang="zh-CN" dirty="0">
                <a:solidFill>
                  <a:srgbClr val="000099"/>
                </a:solidFill>
              </a:rPr>
              <a:t>让芯片每输出串行的</a:t>
            </a:r>
            <a:r>
              <a:rPr lang="en-US" altLang="zh-CN" b="1" dirty="0">
                <a:solidFill>
                  <a:srgbClr val="FF0000"/>
                </a:solidFill>
              </a:rPr>
              <a:t>4bit</a:t>
            </a:r>
            <a:r>
              <a:rPr lang="zh-CN" altLang="zh-CN" dirty="0">
                <a:solidFill>
                  <a:srgbClr val="000099"/>
                </a:solidFill>
              </a:rPr>
              <a:t>数据就经过</a:t>
            </a:r>
            <a:r>
              <a:rPr lang="en-US" altLang="zh-CN" dirty="0">
                <a:solidFill>
                  <a:srgbClr val="000099"/>
                </a:solidFill>
              </a:rPr>
              <a:t>iserdes2</a:t>
            </a:r>
            <a:r>
              <a:rPr lang="zh-CN" altLang="zh-CN" dirty="0">
                <a:solidFill>
                  <a:srgbClr val="000099"/>
                </a:solidFill>
              </a:rPr>
              <a:t>进行串并转换，</a:t>
            </a:r>
            <a:endParaRPr lang="en-US" altLang="zh-CN" dirty="0">
              <a:solidFill>
                <a:srgbClr val="000099"/>
              </a:solidFill>
            </a:endParaRPr>
          </a:p>
          <a:p>
            <a:r>
              <a:rPr lang="zh-CN" altLang="zh-CN" dirty="0">
                <a:solidFill>
                  <a:srgbClr val="000099"/>
                </a:solidFill>
              </a:rPr>
              <a:t>然后将两个芯片共计</a:t>
            </a:r>
            <a:r>
              <a:rPr lang="en-US" altLang="zh-CN" b="1" dirty="0">
                <a:solidFill>
                  <a:srgbClr val="FF0000"/>
                </a:solidFill>
              </a:rPr>
              <a:t>8bit</a:t>
            </a:r>
            <a:r>
              <a:rPr lang="zh-CN" altLang="zh-CN" dirty="0">
                <a:solidFill>
                  <a:srgbClr val="000099"/>
                </a:solidFill>
              </a:rPr>
              <a:t>的数据按照一定顺序进行合并，这样</a:t>
            </a:r>
            <a:r>
              <a:rPr lang="en-US" altLang="zh-CN" b="1" dirty="0">
                <a:solidFill>
                  <a:srgbClr val="FF0000"/>
                </a:solidFill>
              </a:rPr>
              <a:t>24</a:t>
            </a:r>
            <a:r>
              <a:rPr lang="zh-CN" altLang="zh-CN" b="1" dirty="0">
                <a:solidFill>
                  <a:srgbClr val="FF0000"/>
                </a:solidFill>
              </a:rPr>
              <a:t>组</a:t>
            </a:r>
            <a:r>
              <a:rPr lang="zh-CN" altLang="zh-CN" dirty="0">
                <a:solidFill>
                  <a:srgbClr val="000099"/>
                </a:solidFill>
              </a:rPr>
              <a:t>数据被缩短为</a:t>
            </a:r>
            <a:r>
              <a:rPr lang="en-US" altLang="zh-CN" b="1" dirty="0">
                <a:solidFill>
                  <a:srgbClr val="FF0000"/>
                </a:solidFill>
              </a:rPr>
              <a:t>12</a:t>
            </a:r>
            <a:r>
              <a:rPr lang="zh-CN" altLang="zh-CN" b="1" dirty="0">
                <a:solidFill>
                  <a:srgbClr val="FF0000"/>
                </a:solidFill>
              </a:rPr>
              <a:t>组</a:t>
            </a:r>
            <a:endParaRPr lang="zh-CN" altLang="en-US" b="1" dirty="0">
              <a:solidFill>
                <a:srgbClr val="FF0000"/>
              </a:solidFill>
            </a:endParaRPr>
          </a:p>
        </p:txBody>
      </p:sp>
      <p:sp>
        <p:nvSpPr>
          <p:cNvPr id="5" name="文本框 4">
            <a:extLst>
              <a:ext uri="{FF2B5EF4-FFF2-40B4-BE49-F238E27FC236}">
                <a16:creationId xmlns:a16="http://schemas.microsoft.com/office/drawing/2014/main" id="{B497632C-54A3-9839-7A3C-AF4A87DD3661}"/>
              </a:ext>
            </a:extLst>
          </p:cNvPr>
          <p:cNvSpPr txBox="1"/>
          <p:nvPr/>
        </p:nvSpPr>
        <p:spPr>
          <a:xfrm>
            <a:off x="7812246" y="2942051"/>
            <a:ext cx="1819729" cy="369332"/>
          </a:xfrm>
          <a:prstGeom prst="rect">
            <a:avLst/>
          </a:prstGeom>
          <a:noFill/>
        </p:spPr>
        <p:txBody>
          <a:bodyPr wrap="none" rtlCol="0">
            <a:spAutoFit/>
          </a:bodyPr>
          <a:lstStyle/>
          <a:p>
            <a:r>
              <a:rPr lang="zh-CN" altLang="en-US" dirty="0">
                <a:solidFill>
                  <a:srgbClr val="FF0000"/>
                </a:solidFill>
              </a:rPr>
              <a:t>数据重构示意图</a:t>
            </a:r>
          </a:p>
        </p:txBody>
      </p:sp>
      <p:pic>
        <p:nvPicPr>
          <p:cNvPr id="7" name="图片 6">
            <a:extLst>
              <a:ext uri="{FF2B5EF4-FFF2-40B4-BE49-F238E27FC236}">
                <a16:creationId xmlns:a16="http://schemas.microsoft.com/office/drawing/2014/main" id="{A71888CA-7CD4-AF40-968A-FD79D783E934}"/>
              </a:ext>
            </a:extLst>
          </p:cNvPr>
          <p:cNvPicPr>
            <a:picLocks noChangeAspect="1"/>
          </p:cNvPicPr>
          <p:nvPr/>
        </p:nvPicPr>
        <p:blipFill>
          <a:blip r:embed="rId6"/>
          <a:stretch>
            <a:fillRect/>
          </a:stretch>
        </p:blipFill>
        <p:spPr>
          <a:xfrm rot="16200000">
            <a:off x="7864881" y="2435050"/>
            <a:ext cx="1642582" cy="3272776"/>
          </a:xfrm>
          <a:prstGeom prst="rect">
            <a:avLst/>
          </a:prstGeom>
        </p:spPr>
      </p:pic>
      <p:cxnSp>
        <p:nvCxnSpPr>
          <p:cNvPr id="10" name="直接箭头连接符 9">
            <a:extLst>
              <a:ext uri="{FF2B5EF4-FFF2-40B4-BE49-F238E27FC236}">
                <a16:creationId xmlns:a16="http://schemas.microsoft.com/office/drawing/2014/main" id="{0849B804-AD0D-465F-8B05-F3E8A9F2ADD8}"/>
              </a:ext>
            </a:extLst>
          </p:cNvPr>
          <p:cNvCxnSpPr/>
          <p:nvPr/>
        </p:nvCxnSpPr>
        <p:spPr>
          <a:xfrm flipV="1">
            <a:off x="1362891" y="3126717"/>
            <a:ext cx="6235338" cy="72682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接连接符 13"/>
          <p:cNvSpPr/>
          <p:nvPr/>
        </p:nvSpPr>
        <p:spPr bwMode="auto">
          <a:xfrm rot="5400000" flipV="1">
            <a:off x="6095996" y="-5405980"/>
            <a:ext cx="3" cy="12192000"/>
          </a:xfrm>
          <a:prstGeom prst="line">
            <a:avLst/>
          </a:prstGeom>
          <a:noFill/>
          <a:ln w="28575">
            <a:solidFill>
              <a:srgbClr val="1A3B86"/>
            </a:solidFill>
            <a:round/>
          </a:ln>
          <a:extLst>
            <a:ext uri="{909E8E84-426E-40DD-AFC4-6F175D3DCCD1}">
              <a14:hiddenFill xmlns:a14="http://schemas.microsoft.com/office/drawing/2010/main">
                <a:noFill/>
              </a14:hiddenFill>
            </a:ext>
          </a:extLst>
        </p:spPr>
        <p:txBody>
          <a:bodyPr/>
          <a:lstStyle/>
          <a:p>
            <a:endParaRPr lang="en-US" sz="2400"/>
          </a:p>
        </p:txBody>
      </p:sp>
      <p:pic>
        <p:nvPicPr>
          <p:cNvPr id="15" name="Picture 1" descr="C:\Users\dell\Desktop\8CBA2F889B4A376535F50EC3D792DECC\iheplogo\logol.jpg"/>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38593" y="159865"/>
            <a:ext cx="3924459" cy="475449"/>
          </a:xfrm>
          <a:prstGeom prst="rect">
            <a:avLst/>
          </a:prstGeom>
          <a:noFill/>
          <a:ln>
            <a:noFill/>
          </a:ln>
        </p:spPr>
      </p:pic>
      <p:sp>
        <p:nvSpPr>
          <p:cNvPr id="7" name="灯片编号占位符 6"/>
          <p:cNvSpPr>
            <a:spLocks noGrp="1"/>
          </p:cNvSpPr>
          <p:nvPr>
            <p:ph type="sldNum" sz="quarter" idx="12"/>
          </p:nvPr>
        </p:nvSpPr>
        <p:spPr>
          <a:xfrm>
            <a:off x="9448800" y="6492875"/>
            <a:ext cx="2743200" cy="365125"/>
          </a:xfrm>
        </p:spPr>
        <p:txBody>
          <a:bodyPr/>
          <a:lstStyle/>
          <a:p>
            <a:fld id="{277C5EDD-D870-4641-B1BE-28D5F27ACDA3}" type="slidenum">
              <a:rPr lang="zh-CN" altLang="en-US" b="1" smtClean="0">
                <a:solidFill>
                  <a:schemeClr val="bg1"/>
                </a:solidFill>
              </a:rPr>
              <a:t>11</a:t>
            </a:fld>
            <a:r>
              <a:rPr lang="zh-CN" altLang="en-US" b="1">
                <a:solidFill>
                  <a:schemeClr val="bg1"/>
                </a:solidFill>
              </a:rPr>
              <a:t>/22</a:t>
            </a:r>
          </a:p>
        </p:txBody>
      </p:sp>
      <p:sp>
        <p:nvSpPr>
          <p:cNvPr id="3" name="Rectangle 2">
            <a:extLst>
              <a:ext uri="{FF2B5EF4-FFF2-40B4-BE49-F238E27FC236}">
                <a16:creationId xmlns:a16="http://schemas.microsoft.com/office/drawing/2014/main" id="{3DFF695A-3ED7-E64D-EDE6-E387E4947B87}"/>
              </a:ext>
            </a:extLst>
          </p:cNvPr>
          <p:cNvSpPr>
            <a:spLocks noChangeArrowheads="1"/>
          </p:cNvSpPr>
          <p:nvPr/>
        </p:nvSpPr>
        <p:spPr bwMode="auto">
          <a:xfrm>
            <a:off x="828040" y="1727199"/>
            <a:ext cx="1583161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sp>
        <p:nvSpPr>
          <p:cNvPr id="17" name="文本框 16">
            <a:extLst>
              <a:ext uri="{FF2B5EF4-FFF2-40B4-BE49-F238E27FC236}">
                <a16:creationId xmlns:a16="http://schemas.microsoft.com/office/drawing/2014/main" id="{6FD64236-86CE-B915-4738-6F28ED79C478}"/>
              </a:ext>
            </a:extLst>
          </p:cNvPr>
          <p:cNvSpPr txBox="1"/>
          <p:nvPr/>
        </p:nvSpPr>
        <p:spPr>
          <a:xfrm>
            <a:off x="419815" y="35907"/>
            <a:ext cx="3448380" cy="646331"/>
          </a:xfrm>
          <a:prstGeom prst="rect">
            <a:avLst/>
          </a:prstGeom>
          <a:noFill/>
        </p:spPr>
        <p:txBody>
          <a:bodyPr wrap="none" rtlCol="0">
            <a:spAutoFit/>
          </a:bodyPr>
          <a:lstStyle/>
          <a:p>
            <a:r>
              <a:rPr lang="en-US" altLang="zh-CN" sz="3600" b="1" dirty="0"/>
              <a:t>Deflate</a:t>
            </a:r>
            <a:r>
              <a:rPr lang="zh-CN" altLang="en-US" sz="3600" b="1" dirty="0"/>
              <a:t>固件架构</a:t>
            </a:r>
          </a:p>
        </p:txBody>
      </p:sp>
      <p:graphicFrame>
        <p:nvGraphicFramePr>
          <p:cNvPr id="19" name="对象 18">
            <a:extLst>
              <a:ext uri="{FF2B5EF4-FFF2-40B4-BE49-F238E27FC236}">
                <a16:creationId xmlns:a16="http://schemas.microsoft.com/office/drawing/2014/main" id="{EAF53644-A935-3BCA-F250-BC347C5B85EE}"/>
              </a:ext>
            </a:extLst>
          </p:cNvPr>
          <p:cNvGraphicFramePr>
            <a:graphicFrameLocks noChangeAspect="1"/>
          </p:cNvGraphicFramePr>
          <p:nvPr>
            <p:extLst>
              <p:ext uri="{D42A27DB-BD31-4B8C-83A1-F6EECF244321}">
                <p14:modId xmlns:p14="http://schemas.microsoft.com/office/powerpoint/2010/main" val="161102414"/>
              </p:ext>
            </p:extLst>
          </p:nvPr>
        </p:nvGraphicFramePr>
        <p:xfrm>
          <a:off x="-75036" y="993680"/>
          <a:ext cx="6646657" cy="2588582"/>
        </p:xfrm>
        <a:graphic>
          <a:graphicData uri="http://schemas.openxmlformats.org/presentationml/2006/ole">
            <mc:AlternateContent xmlns:mc="http://schemas.openxmlformats.org/markup-compatibility/2006">
              <mc:Choice xmlns:v="urn:schemas-microsoft-com:vml" Requires="v">
                <p:oleObj name="Visio" r:id="rId4" imgW="8915187" imgH="2979200" progId="Visio.Drawing.15">
                  <p:embed/>
                </p:oleObj>
              </mc:Choice>
              <mc:Fallback>
                <p:oleObj name="Visio" r:id="rId4" imgW="8915187" imgH="2979200" progId="Visio.Drawing.15">
                  <p:embed/>
                  <p:pic>
                    <p:nvPicPr>
                      <p:cNvPr id="18" name="对象 17">
                        <a:extLst>
                          <a:ext uri="{FF2B5EF4-FFF2-40B4-BE49-F238E27FC236}">
                            <a16:creationId xmlns:a16="http://schemas.microsoft.com/office/drawing/2014/main" id="{017809BA-FA8E-82B9-6CF9-2CE27D1CAE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36" y="993680"/>
                        <a:ext cx="6646657" cy="2588582"/>
                      </a:xfrm>
                      <a:prstGeom prst="rect">
                        <a:avLst/>
                      </a:prstGeom>
                      <a:noFill/>
                    </p:spPr>
                  </p:pic>
                </p:oleObj>
              </mc:Fallback>
            </mc:AlternateContent>
          </a:graphicData>
        </a:graphic>
      </p:graphicFrame>
      <p:sp>
        <p:nvSpPr>
          <p:cNvPr id="40" name="文本框 39">
            <a:extLst>
              <a:ext uri="{FF2B5EF4-FFF2-40B4-BE49-F238E27FC236}">
                <a16:creationId xmlns:a16="http://schemas.microsoft.com/office/drawing/2014/main" id="{6B77C9B2-DCDC-ABD2-7997-0C52990E0C74}"/>
              </a:ext>
            </a:extLst>
          </p:cNvPr>
          <p:cNvSpPr txBox="1"/>
          <p:nvPr/>
        </p:nvSpPr>
        <p:spPr>
          <a:xfrm>
            <a:off x="1612038" y="3631941"/>
            <a:ext cx="1338828" cy="369332"/>
          </a:xfrm>
          <a:prstGeom prst="rect">
            <a:avLst/>
          </a:prstGeom>
          <a:noFill/>
        </p:spPr>
        <p:txBody>
          <a:bodyPr wrap="none" rtlCol="0">
            <a:spAutoFit/>
          </a:bodyPr>
          <a:lstStyle/>
          <a:p>
            <a:r>
              <a:rPr lang="zh-CN" altLang="en-US" dirty="0">
                <a:solidFill>
                  <a:srgbClr val="FF0000"/>
                </a:solidFill>
              </a:rPr>
              <a:t>流水线架构</a:t>
            </a:r>
          </a:p>
        </p:txBody>
      </p:sp>
      <p:graphicFrame>
        <p:nvGraphicFramePr>
          <p:cNvPr id="45" name="图示 44">
            <a:extLst>
              <a:ext uri="{FF2B5EF4-FFF2-40B4-BE49-F238E27FC236}">
                <a16:creationId xmlns:a16="http://schemas.microsoft.com/office/drawing/2014/main" id="{17D98DA8-44DB-1C36-470F-A07E4B6C1880}"/>
              </a:ext>
            </a:extLst>
          </p:cNvPr>
          <p:cNvGraphicFramePr/>
          <p:nvPr>
            <p:extLst>
              <p:ext uri="{D42A27DB-BD31-4B8C-83A1-F6EECF244321}">
                <p14:modId xmlns:p14="http://schemas.microsoft.com/office/powerpoint/2010/main" val="3254919272"/>
              </p:ext>
            </p:extLst>
          </p:nvPr>
        </p:nvGraphicFramePr>
        <p:xfrm>
          <a:off x="6095998" y="2241608"/>
          <a:ext cx="3814550" cy="343755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9" name="文本框 48">
            <a:extLst>
              <a:ext uri="{FF2B5EF4-FFF2-40B4-BE49-F238E27FC236}">
                <a16:creationId xmlns:a16="http://schemas.microsoft.com/office/drawing/2014/main" id="{91E5F6AE-F0A9-642F-CD6D-9F6EAB2822B5}"/>
              </a:ext>
            </a:extLst>
          </p:cNvPr>
          <p:cNvSpPr txBox="1"/>
          <p:nvPr/>
        </p:nvSpPr>
        <p:spPr>
          <a:xfrm>
            <a:off x="9636759" y="4163907"/>
            <a:ext cx="2198038" cy="369332"/>
          </a:xfrm>
          <a:prstGeom prst="rect">
            <a:avLst/>
          </a:prstGeom>
          <a:noFill/>
        </p:spPr>
        <p:txBody>
          <a:bodyPr wrap="none" rtlCol="0">
            <a:spAutoFit/>
          </a:bodyPr>
          <a:lstStyle/>
          <a:p>
            <a:r>
              <a:rPr lang="zh-CN" altLang="en-US" dirty="0">
                <a:solidFill>
                  <a:srgbClr val="000099"/>
                </a:solidFill>
              </a:rPr>
              <a:t>数据块大于</a:t>
            </a:r>
            <a:r>
              <a:rPr lang="en-US" altLang="zh-CN" dirty="0">
                <a:solidFill>
                  <a:srgbClr val="000099"/>
                </a:solidFill>
              </a:rPr>
              <a:t>4096byte</a:t>
            </a:r>
            <a:endParaRPr lang="zh-CN" altLang="en-US" dirty="0">
              <a:solidFill>
                <a:srgbClr val="000099"/>
              </a:solidFill>
            </a:endParaRPr>
          </a:p>
        </p:txBody>
      </p:sp>
      <p:sp>
        <p:nvSpPr>
          <p:cNvPr id="54" name="思想气泡: 云 53">
            <a:extLst>
              <a:ext uri="{FF2B5EF4-FFF2-40B4-BE49-F238E27FC236}">
                <a16:creationId xmlns:a16="http://schemas.microsoft.com/office/drawing/2014/main" id="{4DD63C08-04FD-4E1B-8543-18097D68FD8B}"/>
              </a:ext>
            </a:extLst>
          </p:cNvPr>
          <p:cNvSpPr/>
          <p:nvPr/>
        </p:nvSpPr>
        <p:spPr>
          <a:xfrm>
            <a:off x="8427719" y="783003"/>
            <a:ext cx="2418081" cy="1248588"/>
          </a:xfrm>
          <a:prstGeom prst="cloudCallout">
            <a:avLst>
              <a:gd name="adj1" fmla="val -122654"/>
              <a:gd name="adj2" fmla="val 8679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t>最后，通过</a:t>
            </a:r>
            <a:r>
              <a:rPr lang="en-US" altLang="zh-CN" dirty="0"/>
              <a:t>5</a:t>
            </a:r>
            <a:r>
              <a:rPr lang="zh-CN" altLang="en-US" dirty="0"/>
              <a:t>级流水线将数据封装为</a:t>
            </a:r>
            <a:r>
              <a:rPr lang="en-US" altLang="zh-CN" dirty="0"/>
              <a:t>GZIP</a:t>
            </a:r>
            <a:r>
              <a:rPr lang="zh-CN" altLang="en-US" dirty="0"/>
              <a:t>格式</a:t>
            </a:r>
          </a:p>
        </p:txBody>
      </p:sp>
      <p:graphicFrame>
        <p:nvGraphicFramePr>
          <p:cNvPr id="2" name="图示 1">
            <a:extLst>
              <a:ext uri="{FF2B5EF4-FFF2-40B4-BE49-F238E27FC236}">
                <a16:creationId xmlns:a16="http://schemas.microsoft.com/office/drawing/2014/main" id="{AC23F810-573C-003B-5633-6DD70E0430D7}"/>
              </a:ext>
            </a:extLst>
          </p:cNvPr>
          <p:cNvGraphicFramePr/>
          <p:nvPr>
            <p:extLst>
              <p:ext uri="{D42A27DB-BD31-4B8C-83A1-F6EECF244321}">
                <p14:modId xmlns:p14="http://schemas.microsoft.com/office/powerpoint/2010/main" val="2849491146"/>
              </p:ext>
            </p:extLst>
          </p:nvPr>
        </p:nvGraphicFramePr>
        <p:xfrm>
          <a:off x="6111840" y="2272449"/>
          <a:ext cx="3509077" cy="3437556"/>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5" name="文本框 4">
            <a:extLst>
              <a:ext uri="{FF2B5EF4-FFF2-40B4-BE49-F238E27FC236}">
                <a16:creationId xmlns:a16="http://schemas.microsoft.com/office/drawing/2014/main" id="{7E369D60-B5F2-D8DC-133E-56C345DAF385}"/>
              </a:ext>
            </a:extLst>
          </p:cNvPr>
          <p:cNvSpPr txBox="1"/>
          <p:nvPr/>
        </p:nvSpPr>
        <p:spPr>
          <a:xfrm>
            <a:off x="9636759" y="3437248"/>
            <a:ext cx="2178802" cy="369332"/>
          </a:xfrm>
          <a:prstGeom prst="rect">
            <a:avLst/>
          </a:prstGeom>
          <a:noFill/>
        </p:spPr>
        <p:txBody>
          <a:bodyPr wrap="none" rtlCol="0">
            <a:spAutoFit/>
          </a:bodyPr>
          <a:lstStyle/>
          <a:p>
            <a:r>
              <a:rPr lang="zh-CN" altLang="en-US" dirty="0">
                <a:solidFill>
                  <a:srgbClr val="000099"/>
                </a:solidFill>
              </a:rPr>
              <a:t>数据块小于</a:t>
            </a:r>
            <a:r>
              <a:rPr lang="en-US" altLang="zh-CN" dirty="0">
                <a:solidFill>
                  <a:srgbClr val="000099"/>
                </a:solidFill>
              </a:rPr>
              <a:t>4096byte</a:t>
            </a:r>
            <a:endParaRPr lang="zh-CN" altLang="en-US" dirty="0">
              <a:solidFill>
                <a:srgbClr val="000099"/>
              </a:solidFill>
            </a:endParaRPr>
          </a:p>
        </p:txBody>
      </p:sp>
      <p:sp>
        <p:nvSpPr>
          <p:cNvPr id="6" name="文本框 5">
            <a:extLst>
              <a:ext uri="{FF2B5EF4-FFF2-40B4-BE49-F238E27FC236}">
                <a16:creationId xmlns:a16="http://schemas.microsoft.com/office/drawing/2014/main" id="{22287EE3-7158-2467-5C7D-68BC88ACB7E0}"/>
              </a:ext>
            </a:extLst>
          </p:cNvPr>
          <p:cNvSpPr txBox="1"/>
          <p:nvPr/>
        </p:nvSpPr>
        <p:spPr>
          <a:xfrm>
            <a:off x="6111840" y="5101097"/>
            <a:ext cx="5284460" cy="923330"/>
          </a:xfrm>
          <a:prstGeom prst="rect">
            <a:avLst/>
          </a:prstGeom>
          <a:noFill/>
        </p:spPr>
        <p:txBody>
          <a:bodyPr wrap="none" rtlCol="0">
            <a:spAutoFit/>
          </a:bodyPr>
          <a:lstStyle/>
          <a:p>
            <a:r>
              <a:rPr lang="zh-CN" altLang="en-US" dirty="0">
                <a:solidFill>
                  <a:srgbClr val="000099"/>
                </a:solidFill>
              </a:rPr>
              <a:t>静态</a:t>
            </a:r>
            <a:r>
              <a:rPr lang="en-US" altLang="zh-CN" dirty="0">
                <a:solidFill>
                  <a:srgbClr val="000099"/>
                </a:solidFill>
              </a:rPr>
              <a:t>Huffman</a:t>
            </a:r>
            <a:r>
              <a:rPr lang="zh-CN" altLang="en-US" dirty="0">
                <a:solidFill>
                  <a:srgbClr val="000099"/>
                </a:solidFill>
              </a:rPr>
              <a:t>：采用</a:t>
            </a:r>
            <a:r>
              <a:rPr lang="en-US" altLang="zh-CN" dirty="0">
                <a:solidFill>
                  <a:srgbClr val="000099"/>
                </a:solidFill>
              </a:rPr>
              <a:t>RFC1951Huffman</a:t>
            </a:r>
            <a:r>
              <a:rPr lang="zh-CN" altLang="zh-CN" dirty="0">
                <a:solidFill>
                  <a:srgbClr val="000099"/>
                </a:solidFill>
              </a:rPr>
              <a:t>编码</a:t>
            </a:r>
            <a:endParaRPr lang="en-US" altLang="zh-CN" dirty="0">
              <a:solidFill>
                <a:srgbClr val="000099"/>
              </a:solidFill>
            </a:endParaRPr>
          </a:p>
          <a:p>
            <a:r>
              <a:rPr lang="zh-CN" altLang="en-US" dirty="0">
                <a:solidFill>
                  <a:srgbClr val="000099"/>
                </a:solidFill>
              </a:rPr>
              <a:t>动态</a:t>
            </a:r>
            <a:r>
              <a:rPr lang="en-US" altLang="zh-CN" dirty="0">
                <a:solidFill>
                  <a:srgbClr val="000099"/>
                </a:solidFill>
              </a:rPr>
              <a:t>Huffman</a:t>
            </a:r>
            <a:r>
              <a:rPr lang="zh-CN" altLang="en-US" dirty="0">
                <a:solidFill>
                  <a:srgbClr val="000099"/>
                </a:solidFill>
              </a:rPr>
              <a:t>：统计频次，</a:t>
            </a:r>
            <a:r>
              <a:rPr lang="en-US" altLang="zh-CN" dirty="0">
                <a:solidFill>
                  <a:srgbClr val="000099"/>
                </a:solidFill>
              </a:rPr>
              <a:t>8</a:t>
            </a:r>
            <a:r>
              <a:rPr lang="zh-CN" altLang="en-US" dirty="0">
                <a:solidFill>
                  <a:srgbClr val="000099"/>
                </a:solidFill>
              </a:rPr>
              <a:t>路并行排序建立最小堆</a:t>
            </a:r>
            <a:endParaRPr lang="en-US" altLang="zh-CN" dirty="0">
              <a:solidFill>
                <a:srgbClr val="000099"/>
              </a:solidFill>
            </a:endParaRPr>
          </a:p>
          <a:p>
            <a:r>
              <a:rPr lang="en-US" altLang="zh-CN" dirty="0">
                <a:solidFill>
                  <a:srgbClr val="000099"/>
                </a:solidFill>
              </a:rPr>
              <a:t>	           </a:t>
            </a:r>
            <a:r>
              <a:rPr lang="zh-CN" altLang="en-US" dirty="0">
                <a:solidFill>
                  <a:srgbClr val="000099"/>
                </a:solidFill>
              </a:rPr>
              <a:t>自底向上建立</a:t>
            </a:r>
            <a:r>
              <a:rPr lang="en-US" altLang="zh-CN" dirty="0">
                <a:solidFill>
                  <a:srgbClr val="000099"/>
                </a:solidFill>
              </a:rPr>
              <a:t>Huffman</a:t>
            </a:r>
            <a:r>
              <a:rPr lang="zh-CN" altLang="en-US" dirty="0">
                <a:solidFill>
                  <a:srgbClr val="000099"/>
                </a:solidFill>
              </a:rPr>
              <a:t>树</a:t>
            </a:r>
          </a:p>
        </p:txBody>
      </p:sp>
      <p:sp>
        <p:nvSpPr>
          <p:cNvPr id="8" name="文本框 7">
            <a:extLst>
              <a:ext uri="{FF2B5EF4-FFF2-40B4-BE49-F238E27FC236}">
                <a16:creationId xmlns:a16="http://schemas.microsoft.com/office/drawing/2014/main" id="{716E7228-5501-6D60-8A8C-DFD519F58D09}"/>
              </a:ext>
            </a:extLst>
          </p:cNvPr>
          <p:cNvSpPr txBox="1"/>
          <p:nvPr/>
        </p:nvSpPr>
        <p:spPr>
          <a:xfrm>
            <a:off x="3932009" y="5048285"/>
            <a:ext cx="2061321" cy="1323439"/>
          </a:xfrm>
          <a:prstGeom prst="rect">
            <a:avLst/>
          </a:prstGeom>
          <a:noFill/>
        </p:spPr>
        <p:txBody>
          <a:bodyPr wrap="square" rtlCol="0">
            <a:spAutoFit/>
          </a:bodyPr>
          <a:lstStyle/>
          <a:p>
            <a:r>
              <a:rPr lang="en-US" altLang="zh-CN" sz="2000" dirty="0">
                <a:solidFill>
                  <a:srgbClr val="000099"/>
                </a:solidFill>
              </a:rPr>
              <a:t>Lz77</a:t>
            </a:r>
            <a:r>
              <a:rPr lang="zh-CN" altLang="en-US" sz="2000" dirty="0">
                <a:solidFill>
                  <a:srgbClr val="000099"/>
                </a:solidFill>
              </a:rPr>
              <a:t>编码：采用</a:t>
            </a:r>
            <a:r>
              <a:rPr lang="en-US" altLang="zh-CN" sz="2000" dirty="0">
                <a:solidFill>
                  <a:srgbClr val="000099"/>
                </a:solidFill>
              </a:rPr>
              <a:t>10</a:t>
            </a:r>
            <a:r>
              <a:rPr lang="zh-CN" altLang="en-US" sz="2000" dirty="0">
                <a:solidFill>
                  <a:srgbClr val="000099"/>
                </a:solidFill>
              </a:rPr>
              <a:t>级流水线</a:t>
            </a:r>
            <a:r>
              <a:rPr lang="en-US" altLang="zh-CN" sz="2000" dirty="0">
                <a:solidFill>
                  <a:srgbClr val="000099"/>
                </a:solidFill>
              </a:rPr>
              <a:t>+</a:t>
            </a:r>
            <a:r>
              <a:rPr lang="zh-CN" altLang="en-US" sz="2000" dirty="0">
                <a:solidFill>
                  <a:srgbClr val="000099"/>
                </a:solidFill>
              </a:rPr>
              <a:t>哈希表以此加速匹配过程</a:t>
            </a:r>
          </a:p>
        </p:txBody>
      </p:sp>
      <p:pic>
        <p:nvPicPr>
          <p:cNvPr id="9" name="图片 8">
            <a:extLst>
              <a:ext uri="{FF2B5EF4-FFF2-40B4-BE49-F238E27FC236}">
                <a16:creationId xmlns:a16="http://schemas.microsoft.com/office/drawing/2014/main" id="{2491FFA0-7477-C9AA-CB53-59E07D6CB8F3}"/>
              </a:ext>
            </a:extLst>
          </p:cNvPr>
          <p:cNvPicPr>
            <a:picLocks noChangeAspect="1"/>
          </p:cNvPicPr>
          <p:nvPr/>
        </p:nvPicPr>
        <p:blipFill>
          <a:blip r:embed="rId16"/>
          <a:stretch>
            <a:fillRect/>
          </a:stretch>
        </p:blipFill>
        <p:spPr>
          <a:xfrm>
            <a:off x="123658" y="4050952"/>
            <a:ext cx="4486588" cy="237572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A7422-26D2-0F90-E425-8ACBADCF353F}"/>
            </a:ext>
          </a:extLst>
        </p:cNvPr>
        <p:cNvGrpSpPr/>
        <p:nvPr/>
      </p:nvGrpSpPr>
      <p:grpSpPr>
        <a:xfrm>
          <a:off x="0" y="0"/>
          <a:ext cx="0" cy="0"/>
          <a:chOff x="0" y="0"/>
          <a:chExt cx="0" cy="0"/>
        </a:xfrm>
      </p:grpSpPr>
      <p:sp>
        <p:nvSpPr>
          <p:cNvPr id="14" name="直接连接符 13">
            <a:extLst>
              <a:ext uri="{FF2B5EF4-FFF2-40B4-BE49-F238E27FC236}">
                <a16:creationId xmlns:a16="http://schemas.microsoft.com/office/drawing/2014/main" id="{C3F081D8-9A0E-9A11-96CF-8AB899AA74DF}"/>
              </a:ext>
            </a:extLst>
          </p:cNvPr>
          <p:cNvSpPr/>
          <p:nvPr/>
        </p:nvSpPr>
        <p:spPr bwMode="auto">
          <a:xfrm rot="5400000" flipV="1">
            <a:off x="6095997" y="-5566712"/>
            <a:ext cx="3" cy="12192000"/>
          </a:xfrm>
          <a:prstGeom prst="line">
            <a:avLst/>
          </a:prstGeom>
          <a:noFill/>
          <a:ln w="28575">
            <a:solidFill>
              <a:srgbClr val="1A3B86"/>
            </a:solidFill>
            <a:round/>
          </a:ln>
          <a:extLst>
            <a:ext uri="{909E8E84-426E-40DD-AFC4-6F175D3DCCD1}">
              <a14:hiddenFill xmlns:a14="http://schemas.microsoft.com/office/drawing/2010/main">
                <a:noFill/>
              </a14:hiddenFill>
            </a:ext>
          </a:extLst>
        </p:spPr>
        <p:txBody>
          <a:bodyPr/>
          <a:lstStyle/>
          <a:p>
            <a:endParaRPr lang="en-US" sz="2400"/>
          </a:p>
        </p:txBody>
      </p:sp>
      <p:pic>
        <p:nvPicPr>
          <p:cNvPr id="15" name="Picture 1" descr="C:\Users\dell\Desktop\8CBA2F889B4A376535F50EC3D792DECC\iheplogo\logol.jpg">
            <a:extLst>
              <a:ext uri="{FF2B5EF4-FFF2-40B4-BE49-F238E27FC236}">
                <a16:creationId xmlns:a16="http://schemas.microsoft.com/office/drawing/2014/main" id="{F489A86C-8A36-7509-DD15-D5A8EA2CDEF6}"/>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38593" y="35907"/>
            <a:ext cx="3924459" cy="475449"/>
          </a:xfrm>
          <a:prstGeom prst="rect">
            <a:avLst/>
          </a:prstGeom>
          <a:noFill/>
          <a:ln>
            <a:noFill/>
          </a:ln>
        </p:spPr>
      </p:pic>
      <p:sp>
        <p:nvSpPr>
          <p:cNvPr id="7" name="灯片编号占位符 6">
            <a:extLst>
              <a:ext uri="{FF2B5EF4-FFF2-40B4-BE49-F238E27FC236}">
                <a16:creationId xmlns:a16="http://schemas.microsoft.com/office/drawing/2014/main" id="{AAC59B7C-4271-599E-7C3D-AC61D36B1040}"/>
              </a:ext>
            </a:extLst>
          </p:cNvPr>
          <p:cNvSpPr>
            <a:spLocks noGrp="1"/>
          </p:cNvSpPr>
          <p:nvPr>
            <p:ph type="sldNum" sz="quarter" idx="12"/>
          </p:nvPr>
        </p:nvSpPr>
        <p:spPr>
          <a:xfrm>
            <a:off x="9448800" y="6492875"/>
            <a:ext cx="2743200" cy="365125"/>
          </a:xfrm>
        </p:spPr>
        <p:txBody>
          <a:bodyPr/>
          <a:lstStyle/>
          <a:p>
            <a:fld id="{277C5EDD-D870-4641-B1BE-28D5F27ACDA3}" type="slidenum">
              <a:rPr lang="zh-CN" altLang="en-US" b="1" smtClean="0">
                <a:solidFill>
                  <a:schemeClr val="bg1"/>
                </a:solidFill>
              </a:rPr>
              <a:t>12</a:t>
            </a:fld>
            <a:r>
              <a:rPr lang="zh-CN" altLang="en-US" b="1">
                <a:solidFill>
                  <a:schemeClr val="bg1"/>
                </a:solidFill>
              </a:rPr>
              <a:t>/22</a:t>
            </a:r>
          </a:p>
        </p:txBody>
      </p:sp>
      <p:sp>
        <p:nvSpPr>
          <p:cNvPr id="3" name="Rectangle 2">
            <a:extLst>
              <a:ext uri="{FF2B5EF4-FFF2-40B4-BE49-F238E27FC236}">
                <a16:creationId xmlns:a16="http://schemas.microsoft.com/office/drawing/2014/main" id="{EC155E5A-08A1-1D73-65DA-BED66F80E0B9}"/>
              </a:ext>
            </a:extLst>
          </p:cNvPr>
          <p:cNvSpPr>
            <a:spLocks noChangeArrowheads="1"/>
          </p:cNvSpPr>
          <p:nvPr/>
        </p:nvSpPr>
        <p:spPr bwMode="auto">
          <a:xfrm>
            <a:off x="828040" y="1727199"/>
            <a:ext cx="1583161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graphicFrame>
        <p:nvGraphicFramePr>
          <p:cNvPr id="4" name="图示 3">
            <a:extLst>
              <a:ext uri="{FF2B5EF4-FFF2-40B4-BE49-F238E27FC236}">
                <a16:creationId xmlns:a16="http://schemas.microsoft.com/office/drawing/2014/main" id="{19E213D0-6ABD-6BFA-6DA9-52DCFE5F6FD9}"/>
              </a:ext>
            </a:extLst>
          </p:cNvPr>
          <p:cNvGraphicFramePr/>
          <p:nvPr>
            <p:extLst>
              <p:ext uri="{D42A27DB-BD31-4B8C-83A1-F6EECF244321}">
                <p14:modId xmlns:p14="http://schemas.microsoft.com/office/powerpoint/2010/main" val="116387970"/>
              </p:ext>
            </p:extLst>
          </p:nvPr>
        </p:nvGraphicFramePr>
        <p:xfrm>
          <a:off x="503644" y="511356"/>
          <a:ext cx="4680132" cy="41493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0" name="文本框 19">
            <a:extLst>
              <a:ext uri="{FF2B5EF4-FFF2-40B4-BE49-F238E27FC236}">
                <a16:creationId xmlns:a16="http://schemas.microsoft.com/office/drawing/2014/main" id="{A5064F67-0B4B-5C8C-FDA6-02B1A62D9FC6}"/>
              </a:ext>
            </a:extLst>
          </p:cNvPr>
          <p:cNvSpPr txBox="1"/>
          <p:nvPr/>
        </p:nvSpPr>
        <p:spPr>
          <a:xfrm>
            <a:off x="7053943" y="1270959"/>
            <a:ext cx="4975559" cy="646331"/>
          </a:xfrm>
          <a:prstGeom prst="rect">
            <a:avLst/>
          </a:prstGeom>
          <a:noFill/>
        </p:spPr>
        <p:txBody>
          <a:bodyPr wrap="square" rtlCol="0">
            <a:spAutoFit/>
          </a:bodyPr>
          <a:lstStyle/>
          <a:p>
            <a:r>
              <a:rPr lang="zh-CN" altLang="en-US" dirty="0">
                <a:solidFill>
                  <a:schemeClr val="accent1"/>
                </a:solidFill>
              </a:rPr>
              <a:t>依次读取存储在</a:t>
            </a:r>
            <a:r>
              <a:rPr lang="en-US" altLang="zh-CN" dirty="0">
                <a:solidFill>
                  <a:schemeClr val="accent1"/>
                </a:solidFill>
              </a:rPr>
              <a:t>DDR3</a:t>
            </a:r>
            <a:r>
              <a:rPr lang="zh-CN" altLang="en-US" dirty="0">
                <a:solidFill>
                  <a:schemeClr val="accent1"/>
                </a:solidFill>
              </a:rPr>
              <a:t>中的数据，只有完成上一组一帧数据的读取，才可以读取下一组的数据</a:t>
            </a:r>
          </a:p>
        </p:txBody>
      </p:sp>
      <p:graphicFrame>
        <p:nvGraphicFramePr>
          <p:cNvPr id="31" name="图示 30">
            <a:extLst>
              <a:ext uri="{FF2B5EF4-FFF2-40B4-BE49-F238E27FC236}">
                <a16:creationId xmlns:a16="http://schemas.microsoft.com/office/drawing/2014/main" id="{D773CC94-84DB-4560-F80D-0C3FEBF05B18}"/>
              </a:ext>
            </a:extLst>
          </p:cNvPr>
          <p:cNvGraphicFramePr/>
          <p:nvPr>
            <p:extLst>
              <p:ext uri="{D42A27DB-BD31-4B8C-83A1-F6EECF244321}">
                <p14:modId xmlns:p14="http://schemas.microsoft.com/office/powerpoint/2010/main" val="3274760323"/>
              </p:ext>
            </p:extLst>
          </p:nvPr>
        </p:nvGraphicFramePr>
        <p:xfrm>
          <a:off x="7252434" y="567875"/>
          <a:ext cx="4680132" cy="414939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 name="文本框 1">
            <a:extLst>
              <a:ext uri="{FF2B5EF4-FFF2-40B4-BE49-F238E27FC236}">
                <a16:creationId xmlns:a16="http://schemas.microsoft.com/office/drawing/2014/main" id="{D2EA25B3-5CB2-0851-F760-1E8D5682D31C}"/>
              </a:ext>
            </a:extLst>
          </p:cNvPr>
          <p:cNvSpPr txBox="1"/>
          <p:nvPr/>
        </p:nvSpPr>
        <p:spPr>
          <a:xfrm>
            <a:off x="76924" y="-67358"/>
            <a:ext cx="5354351" cy="646331"/>
          </a:xfrm>
          <a:prstGeom prst="rect">
            <a:avLst/>
          </a:prstGeom>
          <a:noFill/>
        </p:spPr>
        <p:txBody>
          <a:bodyPr wrap="none" rtlCol="0">
            <a:spAutoFit/>
          </a:bodyPr>
          <a:lstStyle/>
          <a:p>
            <a:r>
              <a:rPr lang="en-US" altLang="zh-CN" sz="3600" b="1" dirty="0"/>
              <a:t>DDR</a:t>
            </a:r>
            <a:r>
              <a:rPr lang="zh-CN" altLang="en-US" sz="3600" b="1" dirty="0"/>
              <a:t>写数据和读数据策略</a:t>
            </a:r>
          </a:p>
        </p:txBody>
      </p:sp>
      <p:pic>
        <p:nvPicPr>
          <p:cNvPr id="19" name="图片 18">
            <a:extLst>
              <a:ext uri="{FF2B5EF4-FFF2-40B4-BE49-F238E27FC236}">
                <a16:creationId xmlns:a16="http://schemas.microsoft.com/office/drawing/2014/main" id="{BAEC842D-CA84-60BC-CEF7-E7FBEB0A2242}"/>
              </a:ext>
            </a:extLst>
          </p:cNvPr>
          <p:cNvPicPr>
            <a:picLocks noChangeAspect="1"/>
          </p:cNvPicPr>
          <p:nvPr/>
        </p:nvPicPr>
        <p:blipFill>
          <a:blip r:embed="rId14"/>
          <a:srcRect l="38323" t="7111" b="15701"/>
          <a:stretch>
            <a:fillRect/>
          </a:stretch>
        </p:blipFill>
        <p:spPr>
          <a:xfrm>
            <a:off x="442033" y="4544508"/>
            <a:ext cx="3425723" cy="2216255"/>
          </a:xfrm>
          <a:prstGeom prst="rect">
            <a:avLst/>
          </a:prstGeom>
        </p:spPr>
      </p:pic>
      <p:sp>
        <p:nvSpPr>
          <p:cNvPr id="25" name="文本框 24">
            <a:extLst>
              <a:ext uri="{FF2B5EF4-FFF2-40B4-BE49-F238E27FC236}">
                <a16:creationId xmlns:a16="http://schemas.microsoft.com/office/drawing/2014/main" id="{C8F3EB04-7CA9-38B8-CB94-F1B1614DEC8D}"/>
              </a:ext>
            </a:extLst>
          </p:cNvPr>
          <p:cNvSpPr txBox="1"/>
          <p:nvPr/>
        </p:nvSpPr>
        <p:spPr>
          <a:xfrm>
            <a:off x="3929367" y="4785731"/>
            <a:ext cx="461665" cy="1733808"/>
          </a:xfrm>
          <a:prstGeom prst="rect">
            <a:avLst/>
          </a:prstGeom>
          <a:noFill/>
        </p:spPr>
        <p:txBody>
          <a:bodyPr vert="eaVert" wrap="none" rtlCol="0">
            <a:spAutoFit/>
          </a:bodyPr>
          <a:lstStyle/>
          <a:p>
            <a:r>
              <a:rPr lang="en-US" altLang="zh-CN" dirty="0">
                <a:solidFill>
                  <a:srgbClr val="FF0000"/>
                </a:solidFill>
              </a:rPr>
              <a:t>DDR</a:t>
            </a:r>
            <a:r>
              <a:rPr lang="zh-CN" altLang="en-US" dirty="0">
                <a:solidFill>
                  <a:srgbClr val="FF0000"/>
                </a:solidFill>
              </a:rPr>
              <a:t>分区示意图</a:t>
            </a:r>
          </a:p>
        </p:txBody>
      </p:sp>
      <p:sp>
        <p:nvSpPr>
          <p:cNvPr id="5" name="文本框 4">
            <a:extLst>
              <a:ext uri="{FF2B5EF4-FFF2-40B4-BE49-F238E27FC236}">
                <a16:creationId xmlns:a16="http://schemas.microsoft.com/office/drawing/2014/main" id="{F0D6E63C-F0B9-BA4F-94D7-67EA4AC0822B}"/>
              </a:ext>
            </a:extLst>
          </p:cNvPr>
          <p:cNvSpPr txBox="1"/>
          <p:nvPr/>
        </p:nvSpPr>
        <p:spPr>
          <a:xfrm>
            <a:off x="503644" y="3091340"/>
            <a:ext cx="6474849" cy="1892826"/>
          </a:xfrm>
          <a:prstGeom prst="rect">
            <a:avLst/>
          </a:prstGeom>
          <a:noFill/>
        </p:spPr>
        <p:txBody>
          <a:bodyPr wrap="none" rtlCol="0">
            <a:spAutoFit/>
          </a:bodyPr>
          <a:lstStyle/>
          <a:p>
            <a:r>
              <a:rPr lang="en-US" altLang="zh-CN" dirty="0"/>
              <a:t>DDR</a:t>
            </a:r>
            <a:r>
              <a:rPr lang="zh-CN" altLang="en-US" dirty="0"/>
              <a:t>作用：</a:t>
            </a:r>
            <a:endParaRPr lang="en-US" altLang="zh-CN" dirty="0"/>
          </a:p>
          <a:p>
            <a:pPr marL="285750" indent="-285750">
              <a:lnSpc>
                <a:spcPct val="150000"/>
              </a:lnSpc>
              <a:buFont typeface="Arial" panose="020B0604020202020204" pitchFamily="34" charset="0"/>
              <a:buChar char="•"/>
            </a:pPr>
            <a:r>
              <a:rPr lang="zh-CN" altLang="en-US" dirty="0"/>
              <a:t>缓冲数据，防止因网络波动导致数据丢失</a:t>
            </a:r>
          </a:p>
          <a:p>
            <a:pPr marL="285750" indent="-285750">
              <a:lnSpc>
                <a:spcPct val="150000"/>
              </a:lnSpc>
              <a:buFont typeface="Arial" panose="020B0604020202020204" pitchFamily="34" charset="0"/>
              <a:buChar char="•"/>
            </a:pPr>
            <a:r>
              <a:rPr lang="zh-CN" altLang="en-US" dirty="0"/>
              <a:t>由于不同芯片的数据不同，导致压缩后的数据量也不一致，</a:t>
            </a:r>
            <a:endParaRPr lang="en-US" altLang="zh-CN" dirty="0"/>
          </a:p>
          <a:p>
            <a:pPr>
              <a:lnSpc>
                <a:spcPct val="150000"/>
              </a:lnSpc>
            </a:pPr>
            <a:r>
              <a:rPr lang="en-US" altLang="zh-CN" dirty="0"/>
              <a:t>     </a:t>
            </a:r>
            <a:r>
              <a:rPr lang="zh-CN" altLang="en-US" dirty="0"/>
              <a:t>所以利用</a:t>
            </a:r>
            <a:r>
              <a:rPr lang="en-US" altLang="zh-CN" dirty="0"/>
              <a:t>DDR</a:t>
            </a:r>
            <a:r>
              <a:rPr lang="zh-CN" altLang="en-US" dirty="0"/>
              <a:t>将不同芯片数据进行存储和打包同步</a:t>
            </a:r>
          </a:p>
          <a:p>
            <a:endParaRPr lang="en-US" altLang="zh-CN" dirty="0"/>
          </a:p>
        </p:txBody>
      </p:sp>
      <p:sp>
        <p:nvSpPr>
          <p:cNvPr id="6" name="文本框 5">
            <a:extLst>
              <a:ext uri="{FF2B5EF4-FFF2-40B4-BE49-F238E27FC236}">
                <a16:creationId xmlns:a16="http://schemas.microsoft.com/office/drawing/2014/main" id="{D2C58316-BBDC-D99D-47CB-5F5CD77345D0}"/>
              </a:ext>
            </a:extLst>
          </p:cNvPr>
          <p:cNvSpPr txBox="1"/>
          <p:nvPr/>
        </p:nvSpPr>
        <p:spPr>
          <a:xfrm>
            <a:off x="1956444" y="734751"/>
            <a:ext cx="1614545" cy="369332"/>
          </a:xfrm>
          <a:prstGeom prst="rect">
            <a:avLst/>
          </a:prstGeom>
          <a:noFill/>
        </p:spPr>
        <p:txBody>
          <a:bodyPr wrap="none" rtlCol="0">
            <a:spAutoFit/>
          </a:bodyPr>
          <a:lstStyle/>
          <a:p>
            <a:r>
              <a:rPr lang="zh-CN" altLang="en-US" b="1" dirty="0"/>
              <a:t>数据写入</a:t>
            </a:r>
            <a:r>
              <a:rPr lang="en-US" altLang="zh-CN" b="1" dirty="0"/>
              <a:t>DDR</a:t>
            </a:r>
            <a:endParaRPr lang="zh-CN" altLang="en-US" b="1" dirty="0"/>
          </a:p>
        </p:txBody>
      </p:sp>
      <p:sp>
        <p:nvSpPr>
          <p:cNvPr id="8" name="文本框 7">
            <a:extLst>
              <a:ext uri="{FF2B5EF4-FFF2-40B4-BE49-F238E27FC236}">
                <a16:creationId xmlns:a16="http://schemas.microsoft.com/office/drawing/2014/main" id="{E64B6FF4-4C5D-9FB2-2C46-284A90A703F1}"/>
              </a:ext>
            </a:extLst>
          </p:cNvPr>
          <p:cNvSpPr txBox="1"/>
          <p:nvPr/>
        </p:nvSpPr>
        <p:spPr>
          <a:xfrm>
            <a:off x="8843313" y="734751"/>
            <a:ext cx="1614545" cy="369332"/>
          </a:xfrm>
          <a:prstGeom prst="rect">
            <a:avLst/>
          </a:prstGeom>
          <a:noFill/>
        </p:spPr>
        <p:txBody>
          <a:bodyPr wrap="none" rtlCol="0">
            <a:spAutoFit/>
          </a:bodyPr>
          <a:lstStyle/>
          <a:p>
            <a:r>
              <a:rPr lang="zh-CN" altLang="en-US" b="1" dirty="0"/>
              <a:t>数据读出</a:t>
            </a:r>
            <a:r>
              <a:rPr lang="en-US" altLang="zh-CN" b="1" dirty="0"/>
              <a:t>DDR</a:t>
            </a:r>
            <a:endParaRPr lang="zh-CN" altLang="en-US" b="1" dirty="0"/>
          </a:p>
        </p:txBody>
      </p:sp>
      <p:sp>
        <p:nvSpPr>
          <p:cNvPr id="9" name="文本框 8">
            <a:extLst>
              <a:ext uri="{FF2B5EF4-FFF2-40B4-BE49-F238E27FC236}">
                <a16:creationId xmlns:a16="http://schemas.microsoft.com/office/drawing/2014/main" id="{E5296C32-F4AE-55BE-911A-B071F7D7F3BF}"/>
              </a:ext>
            </a:extLst>
          </p:cNvPr>
          <p:cNvSpPr txBox="1"/>
          <p:nvPr/>
        </p:nvSpPr>
        <p:spPr>
          <a:xfrm>
            <a:off x="6981737" y="3475135"/>
            <a:ext cx="4906195" cy="1477328"/>
          </a:xfrm>
          <a:prstGeom prst="rect">
            <a:avLst/>
          </a:prstGeom>
          <a:noFill/>
        </p:spPr>
        <p:txBody>
          <a:bodyPr wrap="square" rtlCol="0">
            <a:spAutoFit/>
          </a:bodyPr>
          <a:lstStyle/>
          <a:p>
            <a:r>
              <a:rPr lang="zh-CN" altLang="en-US" dirty="0"/>
              <a:t>由于写入数据是</a:t>
            </a:r>
            <a:r>
              <a:rPr lang="en-US" altLang="zh-CN" b="1" dirty="0">
                <a:solidFill>
                  <a:srgbClr val="FF0000"/>
                </a:solidFill>
              </a:rPr>
              <a:t>12</a:t>
            </a:r>
            <a:r>
              <a:rPr lang="zh-CN" altLang="en-US" dirty="0"/>
              <a:t>组同时写入，但读出数据则是一组一组的读出，相当于每组写入数据的速率是读出数据速率的</a:t>
            </a:r>
            <a:r>
              <a:rPr lang="en-US" altLang="zh-CN" b="1" dirty="0">
                <a:solidFill>
                  <a:srgbClr val="FF0000"/>
                </a:solidFill>
              </a:rPr>
              <a:t>1/12</a:t>
            </a:r>
            <a:r>
              <a:rPr lang="zh-CN" altLang="en-US" dirty="0"/>
              <a:t>。因此，为了避免输出数据的地址超过写数据的地址，令当写完一组数据之后再进行读出。</a:t>
            </a:r>
          </a:p>
        </p:txBody>
      </p:sp>
      <p:sp>
        <p:nvSpPr>
          <p:cNvPr id="10" name="文本框 9">
            <a:extLst>
              <a:ext uri="{FF2B5EF4-FFF2-40B4-BE49-F238E27FC236}">
                <a16:creationId xmlns:a16="http://schemas.microsoft.com/office/drawing/2014/main" id="{8B850755-C201-58F6-A2D8-FC72BD894D7F}"/>
              </a:ext>
            </a:extLst>
          </p:cNvPr>
          <p:cNvSpPr txBox="1"/>
          <p:nvPr/>
        </p:nvSpPr>
        <p:spPr>
          <a:xfrm>
            <a:off x="503644" y="1176123"/>
            <a:ext cx="5974429" cy="923330"/>
          </a:xfrm>
          <a:prstGeom prst="rect">
            <a:avLst/>
          </a:prstGeom>
          <a:noFill/>
        </p:spPr>
        <p:txBody>
          <a:bodyPr wrap="square" rtlCol="0">
            <a:spAutoFit/>
          </a:bodyPr>
          <a:lstStyle/>
          <a:p>
            <a:r>
              <a:rPr lang="en-US" altLang="zh-CN" dirty="0">
                <a:solidFill>
                  <a:schemeClr val="accent1"/>
                </a:solidFill>
              </a:rPr>
              <a:t>12</a:t>
            </a:r>
            <a:r>
              <a:rPr lang="zh-CN" altLang="en-US" dirty="0">
                <a:solidFill>
                  <a:schemeClr val="accent1"/>
                </a:solidFill>
              </a:rPr>
              <a:t>个压缩核输出的数据将通过</a:t>
            </a:r>
            <a:r>
              <a:rPr lang="en-US" altLang="zh-CN" dirty="0">
                <a:solidFill>
                  <a:schemeClr val="accent1"/>
                </a:solidFill>
              </a:rPr>
              <a:t>AIX-Interconnect </a:t>
            </a:r>
            <a:r>
              <a:rPr lang="en-US" altLang="zh-CN" dirty="0" err="1">
                <a:solidFill>
                  <a:schemeClr val="accent1"/>
                </a:solidFill>
              </a:rPr>
              <a:t>ip</a:t>
            </a:r>
            <a:r>
              <a:rPr lang="zh-CN" altLang="en-US" dirty="0">
                <a:solidFill>
                  <a:schemeClr val="accent1"/>
                </a:solidFill>
              </a:rPr>
              <a:t>核同时输入至</a:t>
            </a:r>
            <a:r>
              <a:rPr lang="en-US" altLang="zh-CN" dirty="0">
                <a:solidFill>
                  <a:schemeClr val="accent1"/>
                </a:solidFill>
              </a:rPr>
              <a:t>DDR3</a:t>
            </a:r>
            <a:r>
              <a:rPr lang="zh-CN" altLang="en-US" dirty="0">
                <a:solidFill>
                  <a:schemeClr val="accent1"/>
                </a:solidFill>
              </a:rPr>
              <a:t>，对将</a:t>
            </a:r>
            <a:r>
              <a:rPr lang="en-US" altLang="zh-CN" dirty="0">
                <a:solidFill>
                  <a:schemeClr val="accent1"/>
                </a:solidFill>
              </a:rPr>
              <a:t>DDR3</a:t>
            </a:r>
            <a:r>
              <a:rPr lang="zh-CN" altLang="en-US" dirty="0">
                <a:solidFill>
                  <a:schemeClr val="accent1"/>
                </a:solidFill>
              </a:rPr>
              <a:t>进行</a:t>
            </a:r>
            <a:r>
              <a:rPr lang="zh-CN" altLang="en-US" b="1" dirty="0">
                <a:solidFill>
                  <a:srgbClr val="FF0000"/>
                </a:solidFill>
              </a:rPr>
              <a:t>分区</a:t>
            </a:r>
            <a:r>
              <a:rPr lang="zh-CN" altLang="en-US" dirty="0">
                <a:solidFill>
                  <a:schemeClr val="accent1"/>
                </a:solidFill>
              </a:rPr>
              <a:t>处理以此存储不同组的数据，并将分区处理为</a:t>
            </a:r>
            <a:r>
              <a:rPr lang="zh-CN" altLang="en-US" b="1" dirty="0">
                <a:solidFill>
                  <a:srgbClr val="FF0000"/>
                </a:solidFill>
              </a:rPr>
              <a:t>环形缓冲区</a:t>
            </a:r>
            <a:r>
              <a:rPr lang="zh-CN" altLang="en-US" dirty="0">
                <a:solidFill>
                  <a:schemeClr val="accent1"/>
                </a:solidFill>
              </a:rPr>
              <a:t>。</a:t>
            </a:r>
          </a:p>
        </p:txBody>
      </p:sp>
    </p:spTree>
    <p:extLst>
      <p:ext uri="{BB962C8B-B14F-4D97-AF65-F5344CB8AC3E}">
        <p14:creationId xmlns:p14="http://schemas.microsoft.com/office/powerpoint/2010/main" val="1897372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BD1E3-13FB-7E5E-BA25-C6376458C55C}"/>
            </a:ext>
          </a:extLst>
        </p:cNvPr>
        <p:cNvGrpSpPr/>
        <p:nvPr/>
      </p:nvGrpSpPr>
      <p:grpSpPr>
        <a:xfrm>
          <a:off x="0" y="0"/>
          <a:ext cx="0" cy="0"/>
          <a:chOff x="0" y="0"/>
          <a:chExt cx="0" cy="0"/>
        </a:xfrm>
      </p:grpSpPr>
      <p:sp>
        <p:nvSpPr>
          <p:cNvPr id="13" name="矩形 12">
            <a:extLst>
              <a:ext uri="{FF2B5EF4-FFF2-40B4-BE49-F238E27FC236}">
                <a16:creationId xmlns:a16="http://schemas.microsoft.com/office/drawing/2014/main" id="{DD888400-80FA-EACE-89F0-9EEE5D53361E}"/>
              </a:ext>
            </a:extLst>
          </p:cNvPr>
          <p:cNvSpPr/>
          <p:nvPr/>
        </p:nvSpPr>
        <p:spPr bwMode="auto">
          <a:xfrm>
            <a:off x="0" y="0"/>
            <a:ext cx="5200015" cy="518160"/>
          </a:xfrm>
          <a:prstGeom prst="rect">
            <a:avLst/>
          </a:prstGeom>
          <a:solidFill>
            <a:srgbClr val="1A3B86"/>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buClr>
                <a:schemeClr val="tx1"/>
              </a:buClr>
              <a:buSzPct val="70000"/>
              <a:buNone/>
            </a:pPr>
            <a:r>
              <a:rPr kumimoji="1" lang="en-US" altLang="zh-CN" sz="2800" b="1" dirty="0">
                <a:solidFill>
                  <a:schemeClr val="bg1"/>
                </a:solidFill>
                <a:ea typeface="微软雅黑" panose="020B0503020204020204" pitchFamily="34" charset="-122"/>
                <a:cs typeface="Arial" panose="020B0604020202020204" pitchFamily="34" charset="0"/>
              </a:rPr>
              <a:t>BA</a:t>
            </a:r>
            <a:r>
              <a:rPr kumimoji="1" lang="zh-CN" altLang="en-US" sz="2800" b="1" dirty="0">
                <a:solidFill>
                  <a:schemeClr val="bg1"/>
                </a:solidFill>
                <a:ea typeface="微软雅黑" panose="020B0503020204020204" pitchFamily="34" charset="-122"/>
                <a:cs typeface="Arial" panose="020B0604020202020204" pitchFamily="34" charset="0"/>
              </a:rPr>
              <a:t>线站实验环境及实验结果</a:t>
            </a:r>
          </a:p>
        </p:txBody>
      </p:sp>
      <p:sp>
        <p:nvSpPr>
          <p:cNvPr id="14" name="直接连接符 13">
            <a:extLst>
              <a:ext uri="{FF2B5EF4-FFF2-40B4-BE49-F238E27FC236}">
                <a16:creationId xmlns:a16="http://schemas.microsoft.com/office/drawing/2014/main" id="{61CDF1C9-C820-6F06-5DAB-DA0943990107}"/>
              </a:ext>
            </a:extLst>
          </p:cNvPr>
          <p:cNvSpPr/>
          <p:nvPr/>
        </p:nvSpPr>
        <p:spPr bwMode="auto">
          <a:xfrm rot="5400000" flipV="1">
            <a:off x="6095997" y="-5566712"/>
            <a:ext cx="3" cy="12192000"/>
          </a:xfrm>
          <a:prstGeom prst="line">
            <a:avLst/>
          </a:prstGeom>
          <a:noFill/>
          <a:ln w="28575">
            <a:solidFill>
              <a:srgbClr val="1A3B86"/>
            </a:solidFill>
            <a:round/>
          </a:ln>
          <a:extLst>
            <a:ext uri="{909E8E84-426E-40DD-AFC4-6F175D3DCCD1}">
              <a14:hiddenFill xmlns:a14="http://schemas.microsoft.com/office/drawing/2010/main">
                <a:noFill/>
              </a14:hiddenFill>
            </a:ext>
          </a:extLst>
        </p:spPr>
        <p:txBody>
          <a:bodyPr/>
          <a:lstStyle/>
          <a:p>
            <a:endParaRPr lang="en-US" sz="2400"/>
          </a:p>
        </p:txBody>
      </p:sp>
      <p:pic>
        <p:nvPicPr>
          <p:cNvPr id="15" name="Picture 1" descr="C:\Users\dell\Desktop\8CBA2F889B4A376535F50EC3D792DECC\iheplogo\logol.jpg">
            <a:extLst>
              <a:ext uri="{FF2B5EF4-FFF2-40B4-BE49-F238E27FC236}">
                <a16:creationId xmlns:a16="http://schemas.microsoft.com/office/drawing/2014/main" id="{35883B9B-42F2-6D6D-CD15-356C2A2DB507}"/>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38593" y="35907"/>
            <a:ext cx="3924459" cy="475449"/>
          </a:xfrm>
          <a:prstGeom prst="rect">
            <a:avLst/>
          </a:prstGeom>
          <a:noFill/>
          <a:ln>
            <a:noFill/>
          </a:ln>
        </p:spPr>
      </p:pic>
      <p:sp>
        <p:nvSpPr>
          <p:cNvPr id="7" name="灯片编号占位符 6">
            <a:extLst>
              <a:ext uri="{FF2B5EF4-FFF2-40B4-BE49-F238E27FC236}">
                <a16:creationId xmlns:a16="http://schemas.microsoft.com/office/drawing/2014/main" id="{28609213-6918-8944-A600-BEEAA54F17E4}"/>
              </a:ext>
            </a:extLst>
          </p:cNvPr>
          <p:cNvSpPr>
            <a:spLocks noGrp="1"/>
          </p:cNvSpPr>
          <p:nvPr>
            <p:ph type="sldNum" sz="quarter" idx="12"/>
          </p:nvPr>
        </p:nvSpPr>
        <p:spPr>
          <a:xfrm>
            <a:off x="9448165" y="6492875"/>
            <a:ext cx="2743200" cy="365125"/>
          </a:xfrm>
        </p:spPr>
        <p:txBody>
          <a:bodyPr/>
          <a:lstStyle/>
          <a:p>
            <a:fld id="{277C5EDD-D870-4641-B1BE-28D5F27ACDA3}" type="slidenum">
              <a:rPr lang="zh-CN" altLang="en-US" b="1" smtClean="0">
                <a:solidFill>
                  <a:schemeClr val="bg1"/>
                </a:solidFill>
              </a:rPr>
              <a:t>13</a:t>
            </a:fld>
            <a:r>
              <a:rPr lang="zh-CN" altLang="en-US" b="1">
                <a:solidFill>
                  <a:schemeClr val="bg1"/>
                </a:solidFill>
              </a:rPr>
              <a:t>/22</a:t>
            </a:r>
          </a:p>
        </p:txBody>
      </p:sp>
      <p:pic>
        <p:nvPicPr>
          <p:cNvPr id="6" name="图片 5">
            <a:extLst>
              <a:ext uri="{FF2B5EF4-FFF2-40B4-BE49-F238E27FC236}">
                <a16:creationId xmlns:a16="http://schemas.microsoft.com/office/drawing/2014/main" id="{3CD3EBC4-5A0A-BDE6-43CF-0946BAE0B2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9277" y="657797"/>
            <a:ext cx="2047847" cy="2729396"/>
          </a:xfrm>
          <a:prstGeom prst="rect">
            <a:avLst/>
          </a:prstGeom>
        </p:spPr>
      </p:pic>
      <p:pic>
        <p:nvPicPr>
          <p:cNvPr id="19" name="图片 18">
            <a:extLst>
              <a:ext uri="{FF2B5EF4-FFF2-40B4-BE49-F238E27FC236}">
                <a16:creationId xmlns:a16="http://schemas.microsoft.com/office/drawing/2014/main" id="{D5599406-C5E7-2A2E-68FC-85D99D1F96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2457" y="665851"/>
            <a:ext cx="2095116" cy="2735548"/>
          </a:xfrm>
          <a:prstGeom prst="rect">
            <a:avLst/>
          </a:prstGeom>
        </p:spPr>
      </p:pic>
      <p:pic>
        <p:nvPicPr>
          <p:cNvPr id="21" name="图片 20">
            <a:extLst>
              <a:ext uri="{FF2B5EF4-FFF2-40B4-BE49-F238E27FC236}">
                <a16:creationId xmlns:a16="http://schemas.microsoft.com/office/drawing/2014/main" id="{AD0EB32B-3648-C079-41AE-D718BF2206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6742" y="665851"/>
            <a:ext cx="2063702" cy="2750527"/>
          </a:xfrm>
          <a:prstGeom prst="rect">
            <a:avLst/>
          </a:prstGeom>
        </p:spPr>
      </p:pic>
      <p:grpSp>
        <p:nvGrpSpPr>
          <p:cNvPr id="34" name="组合 33">
            <a:extLst>
              <a:ext uri="{FF2B5EF4-FFF2-40B4-BE49-F238E27FC236}">
                <a16:creationId xmlns:a16="http://schemas.microsoft.com/office/drawing/2014/main" id="{B43856F6-05FE-A691-B33E-33A625AADA36}"/>
              </a:ext>
            </a:extLst>
          </p:cNvPr>
          <p:cNvGrpSpPr/>
          <p:nvPr/>
        </p:nvGrpSpPr>
        <p:grpSpPr>
          <a:xfrm rot="526598">
            <a:off x="5492546" y="3594453"/>
            <a:ext cx="2313850" cy="2991444"/>
            <a:chOff x="6192176" y="3962405"/>
            <a:chExt cx="1897849" cy="2530466"/>
          </a:xfrm>
        </p:grpSpPr>
        <p:pic>
          <p:nvPicPr>
            <p:cNvPr id="36" name="图片 35">
              <a:extLst>
                <a:ext uri="{FF2B5EF4-FFF2-40B4-BE49-F238E27FC236}">
                  <a16:creationId xmlns:a16="http://schemas.microsoft.com/office/drawing/2014/main" id="{8C0CF2CD-FE87-73CD-8BAE-6BBB1B69E4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5875868" y="4278713"/>
              <a:ext cx="2530466" cy="1897849"/>
            </a:xfrm>
            <a:prstGeom prst="rect">
              <a:avLst/>
            </a:prstGeom>
          </p:spPr>
        </p:pic>
        <p:sp>
          <p:nvSpPr>
            <p:cNvPr id="37" name="文本框 36">
              <a:extLst>
                <a:ext uri="{FF2B5EF4-FFF2-40B4-BE49-F238E27FC236}">
                  <a16:creationId xmlns:a16="http://schemas.microsoft.com/office/drawing/2014/main" id="{EB81F7C1-330E-6F40-92F3-44910D080C47}"/>
                </a:ext>
              </a:extLst>
            </p:cNvPr>
            <p:cNvSpPr txBox="1"/>
            <p:nvPr/>
          </p:nvSpPr>
          <p:spPr>
            <a:xfrm>
              <a:off x="6498739" y="4083165"/>
              <a:ext cx="1284723" cy="461665"/>
            </a:xfrm>
            <a:prstGeom prst="rect">
              <a:avLst/>
            </a:prstGeom>
            <a:noFill/>
          </p:spPr>
          <p:txBody>
            <a:bodyPr wrap="square" rtlCol="0">
              <a:spAutoFit/>
            </a:bodyPr>
            <a:lstStyle/>
            <a:p>
              <a:r>
                <a:rPr lang="en-US" altLang="zh-CN" sz="2400" b="1" dirty="0">
                  <a:solidFill>
                    <a:srgbClr val="FF0000"/>
                  </a:solidFill>
                </a:rPr>
                <a:t>BA</a:t>
              </a:r>
              <a:r>
                <a:rPr lang="zh-CN" altLang="en-US" sz="2400" b="1" dirty="0">
                  <a:solidFill>
                    <a:srgbClr val="FF0000"/>
                  </a:solidFill>
                </a:rPr>
                <a:t>线站</a:t>
              </a:r>
            </a:p>
          </p:txBody>
        </p:sp>
      </p:grpSp>
      <p:grpSp>
        <p:nvGrpSpPr>
          <p:cNvPr id="38" name="组合 37">
            <a:extLst>
              <a:ext uri="{FF2B5EF4-FFF2-40B4-BE49-F238E27FC236}">
                <a16:creationId xmlns:a16="http://schemas.microsoft.com/office/drawing/2014/main" id="{4040A732-DA21-EE86-D452-BBB4D6F98209}"/>
              </a:ext>
            </a:extLst>
          </p:cNvPr>
          <p:cNvGrpSpPr/>
          <p:nvPr/>
        </p:nvGrpSpPr>
        <p:grpSpPr>
          <a:xfrm rot="21225691">
            <a:off x="2458610" y="3588192"/>
            <a:ext cx="2423694" cy="2997287"/>
            <a:chOff x="3360177" y="3701151"/>
            <a:chExt cx="2095115" cy="2624186"/>
          </a:xfrm>
        </p:grpSpPr>
        <p:pic>
          <p:nvPicPr>
            <p:cNvPr id="39" name="图片 38">
              <a:extLst>
                <a:ext uri="{FF2B5EF4-FFF2-40B4-BE49-F238E27FC236}">
                  <a16:creationId xmlns:a16="http://schemas.microsoft.com/office/drawing/2014/main" id="{68D43636-94DC-9B32-27DA-15B97C4CE75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3095642" y="3965686"/>
              <a:ext cx="2624186" cy="2095115"/>
            </a:xfrm>
            <a:prstGeom prst="rect">
              <a:avLst/>
            </a:prstGeom>
          </p:spPr>
        </p:pic>
        <p:sp>
          <p:nvSpPr>
            <p:cNvPr id="40" name="文本框 39">
              <a:extLst>
                <a:ext uri="{FF2B5EF4-FFF2-40B4-BE49-F238E27FC236}">
                  <a16:creationId xmlns:a16="http://schemas.microsoft.com/office/drawing/2014/main" id="{9754E7EA-9E9E-E171-43CA-247C2B1D29FE}"/>
                </a:ext>
              </a:extLst>
            </p:cNvPr>
            <p:cNvSpPr txBox="1"/>
            <p:nvPr/>
          </p:nvSpPr>
          <p:spPr>
            <a:xfrm>
              <a:off x="3846077" y="3852333"/>
              <a:ext cx="1123315" cy="461665"/>
            </a:xfrm>
            <a:prstGeom prst="rect">
              <a:avLst/>
            </a:prstGeom>
            <a:noFill/>
          </p:spPr>
          <p:txBody>
            <a:bodyPr wrap="square" rtlCol="0">
              <a:spAutoFit/>
            </a:bodyPr>
            <a:lstStyle/>
            <a:p>
              <a:r>
                <a:rPr lang="zh-CN" altLang="en-US" sz="2400" b="1" dirty="0">
                  <a:solidFill>
                    <a:srgbClr val="FF0000"/>
                  </a:solidFill>
                </a:rPr>
                <a:t>样品台</a:t>
              </a:r>
            </a:p>
          </p:txBody>
        </p:sp>
      </p:grpSp>
    </p:spTree>
    <p:extLst>
      <p:ext uri="{BB962C8B-B14F-4D97-AF65-F5344CB8AC3E}">
        <p14:creationId xmlns:p14="http://schemas.microsoft.com/office/powerpoint/2010/main" val="6016151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bwMode="auto">
          <a:xfrm>
            <a:off x="0" y="0"/>
            <a:ext cx="5200015" cy="518160"/>
          </a:xfrm>
          <a:prstGeom prst="rect">
            <a:avLst/>
          </a:prstGeom>
          <a:solidFill>
            <a:srgbClr val="1A3B86"/>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buClr>
                <a:schemeClr val="tx1"/>
              </a:buClr>
              <a:buSzPct val="70000"/>
              <a:buNone/>
            </a:pPr>
            <a:r>
              <a:rPr kumimoji="1" lang="zh-CN" altLang="en-US" sz="2800" b="1" dirty="0">
                <a:solidFill>
                  <a:schemeClr val="bg1"/>
                </a:solidFill>
                <a:ea typeface="微软雅黑" panose="020B0503020204020204" pitchFamily="34" charset="-122"/>
                <a:cs typeface="Arial" panose="020B0604020202020204" pitchFamily="34" charset="0"/>
              </a:rPr>
              <a:t>实验数据压缩结果</a:t>
            </a:r>
          </a:p>
        </p:txBody>
      </p:sp>
      <p:sp>
        <p:nvSpPr>
          <p:cNvPr id="14" name="直接连接符 13"/>
          <p:cNvSpPr/>
          <p:nvPr/>
        </p:nvSpPr>
        <p:spPr bwMode="auto">
          <a:xfrm rot="5400000" flipV="1">
            <a:off x="6095997" y="-5566712"/>
            <a:ext cx="3" cy="12192000"/>
          </a:xfrm>
          <a:prstGeom prst="line">
            <a:avLst/>
          </a:prstGeom>
          <a:noFill/>
          <a:ln w="28575">
            <a:solidFill>
              <a:srgbClr val="1A3B86"/>
            </a:solidFill>
            <a:round/>
          </a:ln>
          <a:extLst>
            <a:ext uri="{909E8E84-426E-40DD-AFC4-6F175D3DCCD1}">
              <a14:hiddenFill xmlns:a14="http://schemas.microsoft.com/office/drawing/2010/main">
                <a:noFill/>
              </a14:hiddenFill>
            </a:ext>
          </a:extLst>
        </p:spPr>
        <p:txBody>
          <a:bodyPr/>
          <a:lstStyle/>
          <a:p>
            <a:endParaRPr lang="en-US" sz="2400"/>
          </a:p>
        </p:txBody>
      </p:sp>
      <p:pic>
        <p:nvPicPr>
          <p:cNvPr id="15" name="Picture 1" descr="C:\Users\dell\Desktop\8CBA2F889B4A376535F50EC3D792DECC\iheplogo\logol.jpg"/>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38593" y="35907"/>
            <a:ext cx="3924459" cy="475449"/>
          </a:xfrm>
          <a:prstGeom prst="rect">
            <a:avLst/>
          </a:prstGeom>
          <a:noFill/>
          <a:ln>
            <a:noFill/>
          </a:ln>
        </p:spPr>
      </p:pic>
      <p:sp>
        <p:nvSpPr>
          <p:cNvPr id="7" name="灯片编号占位符 6"/>
          <p:cNvSpPr>
            <a:spLocks noGrp="1"/>
          </p:cNvSpPr>
          <p:nvPr>
            <p:ph type="sldNum" sz="quarter" idx="12"/>
          </p:nvPr>
        </p:nvSpPr>
        <p:spPr>
          <a:xfrm>
            <a:off x="9448165" y="6492875"/>
            <a:ext cx="2743200" cy="365125"/>
          </a:xfrm>
        </p:spPr>
        <p:txBody>
          <a:bodyPr/>
          <a:lstStyle/>
          <a:p>
            <a:fld id="{277C5EDD-D870-4641-B1BE-28D5F27ACDA3}" type="slidenum">
              <a:rPr lang="zh-CN" altLang="en-US" b="1" smtClean="0">
                <a:solidFill>
                  <a:schemeClr val="bg1"/>
                </a:solidFill>
              </a:rPr>
              <a:t>14</a:t>
            </a:fld>
            <a:r>
              <a:rPr lang="zh-CN" altLang="en-US" b="1">
                <a:solidFill>
                  <a:schemeClr val="bg1"/>
                </a:solidFill>
              </a:rPr>
              <a:t>/22</a:t>
            </a:r>
          </a:p>
        </p:txBody>
      </p:sp>
      <p:pic>
        <p:nvPicPr>
          <p:cNvPr id="4" name="图片 3">
            <a:extLst>
              <a:ext uri="{FF2B5EF4-FFF2-40B4-BE49-F238E27FC236}">
                <a16:creationId xmlns:a16="http://schemas.microsoft.com/office/drawing/2014/main" id="{DC3A8E19-EFEB-ADF4-7A74-F80F8873959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322579" y="4637400"/>
            <a:ext cx="1844457" cy="1454151"/>
          </a:xfrm>
          <a:prstGeom prst="rect">
            <a:avLst/>
          </a:prstGeom>
          <a:noFill/>
          <a:ln>
            <a:noFill/>
          </a:ln>
        </p:spPr>
      </p:pic>
      <p:pic>
        <p:nvPicPr>
          <p:cNvPr id="8" name="图片 7">
            <a:extLst>
              <a:ext uri="{FF2B5EF4-FFF2-40B4-BE49-F238E27FC236}">
                <a16:creationId xmlns:a16="http://schemas.microsoft.com/office/drawing/2014/main" id="{9C0FAE32-9131-13EF-F3C5-1430F752AB5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147" t="55004" r="52531" b="2595"/>
          <a:stretch/>
        </p:blipFill>
        <p:spPr bwMode="auto">
          <a:xfrm>
            <a:off x="2167036" y="4637399"/>
            <a:ext cx="1635760" cy="1454151"/>
          </a:xfrm>
          <a:prstGeom prst="rect">
            <a:avLst/>
          </a:prstGeom>
          <a:noFill/>
          <a:ln>
            <a:noFill/>
          </a:ln>
          <a:extLst>
            <a:ext uri="{53640926-AAD7-44D8-BBD7-CCE9431645EC}">
              <a14:shadowObscured xmlns:a14="http://schemas.microsoft.com/office/drawing/2010/main"/>
            </a:ext>
          </a:extLst>
        </p:spPr>
      </p:pic>
      <p:pic>
        <p:nvPicPr>
          <p:cNvPr id="9" name="图片 8">
            <a:extLst>
              <a:ext uri="{FF2B5EF4-FFF2-40B4-BE49-F238E27FC236}">
                <a16:creationId xmlns:a16="http://schemas.microsoft.com/office/drawing/2014/main" id="{FA40C870-9DD3-D20E-871C-CEEC9A7B71D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82475" y="4637398"/>
            <a:ext cx="1843363" cy="1454151"/>
          </a:xfrm>
          <a:prstGeom prst="rect">
            <a:avLst/>
          </a:prstGeom>
          <a:noFill/>
          <a:ln>
            <a:noFill/>
          </a:ln>
        </p:spPr>
      </p:pic>
      <p:pic>
        <p:nvPicPr>
          <p:cNvPr id="10" name="图片 9">
            <a:extLst>
              <a:ext uri="{FF2B5EF4-FFF2-40B4-BE49-F238E27FC236}">
                <a16:creationId xmlns:a16="http://schemas.microsoft.com/office/drawing/2014/main" id="{7DC4DD8A-6EAC-137D-A851-61E20535E08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47253" y="4637403"/>
            <a:ext cx="1843126" cy="1454146"/>
          </a:xfrm>
          <a:prstGeom prst="rect">
            <a:avLst/>
          </a:prstGeom>
          <a:noFill/>
          <a:ln>
            <a:noFill/>
          </a:ln>
        </p:spPr>
      </p:pic>
      <p:graphicFrame>
        <p:nvGraphicFramePr>
          <p:cNvPr id="11" name="图表 10">
            <a:extLst>
              <a:ext uri="{FF2B5EF4-FFF2-40B4-BE49-F238E27FC236}">
                <a16:creationId xmlns:a16="http://schemas.microsoft.com/office/drawing/2014/main" id="{95C28F4B-1DF6-7CDC-2EE5-90C592FD6806}"/>
              </a:ext>
            </a:extLst>
          </p:cNvPr>
          <p:cNvGraphicFramePr>
            <a:graphicFrameLocks/>
          </p:cNvGraphicFramePr>
          <p:nvPr>
            <p:extLst>
              <p:ext uri="{D42A27DB-BD31-4B8C-83A1-F6EECF244321}">
                <p14:modId xmlns:p14="http://schemas.microsoft.com/office/powerpoint/2010/main" val="2577295627"/>
              </p:ext>
            </p:extLst>
          </p:nvPr>
        </p:nvGraphicFramePr>
        <p:xfrm>
          <a:off x="698916" y="1559560"/>
          <a:ext cx="4572000" cy="2743200"/>
        </p:xfrm>
        <a:graphic>
          <a:graphicData uri="http://schemas.openxmlformats.org/drawingml/2006/chart">
            <c:chart xmlns:c="http://schemas.openxmlformats.org/drawingml/2006/chart" xmlns:r="http://schemas.openxmlformats.org/officeDocument/2006/relationships" r:id="rId8"/>
          </a:graphicData>
        </a:graphic>
      </p:graphicFrame>
      <p:sp>
        <p:nvSpPr>
          <p:cNvPr id="12" name="文本框 11">
            <a:extLst>
              <a:ext uri="{FF2B5EF4-FFF2-40B4-BE49-F238E27FC236}">
                <a16:creationId xmlns:a16="http://schemas.microsoft.com/office/drawing/2014/main" id="{6C93A5E1-82A7-1CC6-C158-6E833925A1C0}"/>
              </a:ext>
            </a:extLst>
          </p:cNvPr>
          <p:cNvSpPr txBox="1"/>
          <p:nvPr/>
        </p:nvSpPr>
        <p:spPr>
          <a:xfrm>
            <a:off x="1711170" y="1179098"/>
            <a:ext cx="2547492" cy="369332"/>
          </a:xfrm>
          <a:prstGeom prst="rect">
            <a:avLst/>
          </a:prstGeom>
          <a:noFill/>
        </p:spPr>
        <p:txBody>
          <a:bodyPr wrap="none" rtlCol="0">
            <a:spAutoFit/>
          </a:bodyPr>
          <a:lstStyle/>
          <a:p>
            <a:r>
              <a:rPr lang="zh-CN" altLang="en-US" dirty="0">
                <a:solidFill>
                  <a:srgbClr val="FF0000"/>
                </a:solidFill>
              </a:rPr>
              <a:t>不同实验压缩结果对比</a:t>
            </a:r>
          </a:p>
        </p:txBody>
      </p:sp>
      <p:sp>
        <p:nvSpPr>
          <p:cNvPr id="26" name="文本框 25">
            <a:extLst>
              <a:ext uri="{FF2B5EF4-FFF2-40B4-BE49-F238E27FC236}">
                <a16:creationId xmlns:a16="http://schemas.microsoft.com/office/drawing/2014/main" id="{2373EA1A-4919-2471-A82F-A7DD417E7DA8}"/>
              </a:ext>
            </a:extLst>
          </p:cNvPr>
          <p:cNvSpPr txBox="1"/>
          <p:nvPr/>
        </p:nvSpPr>
        <p:spPr>
          <a:xfrm>
            <a:off x="220112" y="6215876"/>
            <a:ext cx="1833002" cy="276999"/>
          </a:xfrm>
          <a:prstGeom prst="rect">
            <a:avLst/>
          </a:prstGeom>
          <a:noFill/>
        </p:spPr>
        <p:txBody>
          <a:bodyPr wrap="none" rtlCol="0">
            <a:spAutoFit/>
          </a:bodyPr>
          <a:lstStyle/>
          <a:p>
            <a:r>
              <a:rPr lang="en-US" altLang="zh-CN" sz="1200" dirty="0">
                <a:solidFill>
                  <a:srgbClr val="FF0000"/>
                </a:solidFill>
              </a:rPr>
              <a:t>Polycrystalline Diffraction</a:t>
            </a:r>
            <a:endParaRPr lang="zh-CN" altLang="en-US" sz="1200" dirty="0">
              <a:solidFill>
                <a:srgbClr val="FF0000"/>
              </a:solidFill>
            </a:endParaRPr>
          </a:p>
        </p:txBody>
      </p:sp>
      <p:sp>
        <p:nvSpPr>
          <p:cNvPr id="27" name="文本框 26">
            <a:extLst>
              <a:ext uri="{FF2B5EF4-FFF2-40B4-BE49-F238E27FC236}">
                <a16:creationId xmlns:a16="http://schemas.microsoft.com/office/drawing/2014/main" id="{14A8A5CD-6FF1-DC7B-E729-83888C73A25D}"/>
              </a:ext>
            </a:extLst>
          </p:cNvPr>
          <p:cNvSpPr txBox="1"/>
          <p:nvPr/>
        </p:nvSpPr>
        <p:spPr>
          <a:xfrm>
            <a:off x="2068415" y="6215876"/>
            <a:ext cx="1540806" cy="276999"/>
          </a:xfrm>
          <a:prstGeom prst="rect">
            <a:avLst/>
          </a:prstGeom>
          <a:noFill/>
        </p:spPr>
        <p:txBody>
          <a:bodyPr wrap="none" rtlCol="0">
            <a:spAutoFit/>
          </a:bodyPr>
          <a:lstStyle/>
          <a:p>
            <a:r>
              <a:rPr lang="en-US" altLang="zh-CN" sz="1200" dirty="0">
                <a:solidFill>
                  <a:srgbClr val="FF0000"/>
                </a:solidFill>
              </a:rPr>
              <a:t>Lysozyme Diffraction</a:t>
            </a:r>
            <a:endParaRPr lang="zh-CN" altLang="en-US" sz="1200" dirty="0">
              <a:solidFill>
                <a:srgbClr val="FF0000"/>
              </a:solidFill>
            </a:endParaRPr>
          </a:p>
        </p:txBody>
      </p:sp>
      <p:sp>
        <p:nvSpPr>
          <p:cNvPr id="30" name="文本框 25">
            <a:extLst>
              <a:ext uri="{FF2B5EF4-FFF2-40B4-BE49-F238E27FC236}">
                <a16:creationId xmlns:a16="http://schemas.microsoft.com/office/drawing/2014/main" id="{2BF939FE-3ECE-ECA5-09E8-7C84FA822A01}"/>
              </a:ext>
            </a:extLst>
          </p:cNvPr>
          <p:cNvSpPr txBox="1"/>
          <p:nvPr/>
        </p:nvSpPr>
        <p:spPr>
          <a:xfrm>
            <a:off x="4128293" y="6215876"/>
            <a:ext cx="1151726" cy="27699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dirty="0">
                <a:solidFill>
                  <a:srgbClr val="FF0000"/>
                </a:solidFill>
              </a:rPr>
              <a:t>Large Unit Cell</a:t>
            </a:r>
            <a:endParaRPr lang="zh-CN" altLang="en-US" sz="1200" dirty="0">
              <a:solidFill>
                <a:srgbClr val="FF0000"/>
              </a:solidFill>
            </a:endParaRPr>
          </a:p>
        </p:txBody>
      </p:sp>
      <p:sp>
        <p:nvSpPr>
          <p:cNvPr id="33" name="文本框 25">
            <a:extLst>
              <a:ext uri="{FF2B5EF4-FFF2-40B4-BE49-F238E27FC236}">
                <a16:creationId xmlns:a16="http://schemas.microsoft.com/office/drawing/2014/main" id="{8F14BD7A-E906-4406-748A-1A0B8E7BF7D2}"/>
              </a:ext>
            </a:extLst>
          </p:cNvPr>
          <p:cNvSpPr txBox="1"/>
          <p:nvPr/>
        </p:nvSpPr>
        <p:spPr>
          <a:xfrm>
            <a:off x="5799091" y="6190211"/>
            <a:ext cx="1345112" cy="27699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dirty="0">
                <a:solidFill>
                  <a:srgbClr val="FF0000"/>
                </a:solidFill>
              </a:rPr>
              <a:t>Fruit Transmission</a:t>
            </a:r>
            <a:endParaRPr lang="zh-CN" altLang="en-US" sz="1200" dirty="0">
              <a:solidFill>
                <a:srgbClr val="FF0000"/>
              </a:solidFill>
            </a:endParaRPr>
          </a:p>
        </p:txBody>
      </p:sp>
      <p:sp>
        <p:nvSpPr>
          <p:cNvPr id="35" name="文本框 34">
            <a:extLst>
              <a:ext uri="{FF2B5EF4-FFF2-40B4-BE49-F238E27FC236}">
                <a16:creationId xmlns:a16="http://schemas.microsoft.com/office/drawing/2014/main" id="{E435324D-A5D7-1053-3F0B-F483C4EFDF9F}"/>
              </a:ext>
            </a:extLst>
          </p:cNvPr>
          <p:cNvSpPr txBox="1"/>
          <p:nvPr/>
        </p:nvSpPr>
        <p:spPr>
          <a:xfrm>
            <a:off x="7764565" y="583474"/>
            <a:ext cx="2829621" cy="369332"/>
          </a:xfrm>
          <a:prstGeom prst="rect">
            <a:avLst/>
          </a:prstGeom>
          <a:noFill/>
        </p:spPr>
        <p:txBody>
          <a:bodyPr wrap="none" rtlCol="0">
            <a:spAutoFit/>
          </a:bodyPr>
          <a:lstStyle/>
          <a:p>
            <a:r>
              <a:rPr lang="en-US" altLang="zh-CN" dirty="0">
                <a:solidFill>
                  <a:srgbClr val="FF0000"/>
                </a:solidFill>
              </a:rPr>
              <a:t>FPGA</a:t>
            </a:r>
            <a:r>
              <a:rPr lang="zh-CN" altLang="en-US" dirty="0">
                <a:solidFill>
                  <a:srgbClr val="FF0000"/>
                </a:solidFill>
              </a:rPr>
              <a:t>与</a:t>
            </a:r>
            <a:r>
              <a:rPr lang="en-US" altLang="zh-CN" dirty="0">
                <a:solidFill>
                  <a:srgbClr val="FF0000"/>
                </a:solidFill>
              </a:rPr>
              <a:t>CPU</a:t>
            </a:r>
            <a:r>
              <a:rPr lang="zh-CN" altLang="en-US" dirty="0">
                <a:solidFill>
                  <a:srgbClr val="FF0000"/>
                </a:solidFill>
              </a:rPr>
              <a:t>压缩速率对比</a:t>
            </a:r>
          </a:p>
        </p:txBody>
      </p:sp>
      <p:pic>
        <p:nvPicPr>
          <p:cNvPr id="42" name="图片 41">
            <a:extLst>
              <a:ext uri="{FF2B5EF4-FFF2-40B4-BE49-F238E27FC236}">
                <a16:creationId xmlns:a16="http://schemas.microsoft.com/office/drawing/2014/main" id="{938CD3C4-7537-8BDB-96E2-12D43A959006}"/>
              </a:ext>
            </a:extLst>
          </p:cNvPr>
          <p:cNvPicPr>
            <a:picLocks noChangeAspect="1"/>
          </p:cNvPicPr>
          <p:nvPr/>
        </p:nvPicPr>
        <p:blipFill>
          <a:blip r:embed="rId9"/>
          <a:stretch>
            <a:fillRect/>
          </a:stretch>
        </p:blipFill>
        <p:spPr>
          <a:xfrm>
            <a:off x="8204584" y="3967552"/>
            <a:ext cx="2174844" cy="2362562"/>
          </a:xfrm>
          <a:prstGeom prst="rect">
            <a:avLst/>
          </a:prstGeom>
        </p:spPr>
      </p:pic>
      <p:graphicFrame>
        <p:nvGraphicFramePr>
          <p:cNvPr id="2" name="图表 1">
            <a:extLst>
              <a:ext uri="{FF2B5EF4-FFF2-40B4-BE49-F238E27FC236}">
                <a16:creationId xmlns:a16="http://schemas.microsoft.com/office/drawing/2014/main" id="{8DF65E99-9155-3715-81CD-B7D9CAEC7026}"/>
              </a:ext>
            </a:extLst>
          </p:cNvPr>
          <p:cNvGraphicFramePr>
            <a:graphicFrameLocks/>
          </p:cNvGraphicFramePr>
          <p:nvPr>
            <p:extLst>
              <p:ext uri="{D42A27DB-BD31-4B8C-83A1-F6EECF244321}">
                <p14:modId xmlns:p14="http://schemas.microsoft.com/office/powerpoint/2010/main" val="4011206827"/>
              </p:ext>
            </p:extLst>
          </p:nvPr>
        </p:nvGraphicFramePr>
        <p:xfrm>
          <a:off x="6547401" y="994653"/>
          <a:ext cx="4961797" cy="2931052"/>
        </p:xfrm>
        <a:graphic>
          <a:graphicData uri="http://schemas.openxmlformats.org/drawingml/2006/chart">
            <c:chart xmlns:c="http://schemas.openxmlformats.org/drawingml/2006/chart" xmlns:r="http://schemas.openxmlformats.org/officeDocument/2006/relationships" r:id="rId10"/>
          </a:graphicData>
        </a:graphic>
      </p:graphicFrame>
      <p:sp>
        <p:nvSpPr>
          <p:cNvPr id="3" name="文本框 2">
            <a:extLst>
              <a:ext uri="{FF2B5EF4-FFF2-40B4-BE49-F238E27FC236}">
                <a16:creationId xmlns:a16="http://schemas.microsoft.com/office/drawing/2014/main" id="{B86F1EF8-7FDE-1CAC-6F01-9D598912C53B}"/>
              </a:ext>
            </a:extLst>
          </p:cNvPr>
          <p:cNvSpPr txBox="1"/>
          <p:nvPr/>
        </p:nvSpPr>
        <p:spPr>
          <a:xfrm>
            <a:off x="7937689" y="6357034"/>
            <a:ext cx="2483372" cy="369332"/>
          </a:xfrm>
          <a:prstGeom prst="rect">
            <a:avLst/>
          </a:prstGeom>
          <a:noFill/>
        </p:spPr>
        <p:txBody>
          <a:bodyPr wrap="none" rtlCol="0">
            <a:spAutoFit/>
          </a:bodyPr>
          <a:lstStyle/>
          <a:p>
            <a:r>
              <a:rPr lang="zh-CN" altLang="en-US" dirty="0">
                <a:solidFill>
                  <a:srgbClr val="FF0000"/>
                </a:solidFill>
              </a:rPr>
              <a:t>电脑压缩速率测试界面</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97846-62A3-A4FE-88EC-0F3B731B58A3}"/>
            </a:ext>
          </a:extLst>
        </p:cNvPr>
        <p:cNvGrpSpPr/>
        <p:nvPr/>
      </p:nvGrpSpPr>
      <p:grpSpPr>
        <a:xfrm>
          <a:off x="0" y="0"/>
          <a:ext cx="0" cy="0"/>
          <a:chOff x="0" y="0"/>
          <a:chExt cx="0" cy="0"/>
        </a:xfrm>
      </p:grpSpPr>
      <p:sp>
        <p:nvSpPr>
          <p:cNvPr id="14" name="直接连接符 13">
            <a:extLst>
              <a:ext uri="{FF2B5EF4-FFF2-40B4-BE49-F238E27FC236}">
                <a16:creationId xmlns:a16="http://schemas.microsoft.com/office/drawing/2014/main" id="{427FC82B-6BE9-7DF7-DC65-E1563EC71CA5}"/>
              </a:ext>
            </a:extLst>
          </p:cNvPr>
          <p:cNvSpPr/>
          <p:nvPr/>
        </p:nvSpPr>
        <p:spPr bwMode="auto">
          <a:xfrm rot="5400000" flipV="1">
            <a:off x="6095997" y="-5566712"/>
            <a:ext cx="3" cy="12192000"/>
          </a:xfrm>
          <a:prstGeom prst="line">
            <a:avLst/>
          </a:prstGeom>
          <a:noFill/>
          <a:ln w="28575">
            <a:solidFill>
              <a:srgbClr val="1A3B86"/>
            </a:solidFill>
            <a:round/>
          </a:ln>
          <a:extLst>
            <a:ext uri="{909E8E84-426E-40DD-AFC4-6F175D3DCCD1}">
              <a14:hiddenFill xmlns:a14="http://schemas.microsoft.com/office/drawing/2010/main">
                <a:noFill/>
              </a14:hiddenFill>
            </a:ext>
          </a:extLst>
        </p:spPr>
        <p:txBody>
          <a:bodyPr/>
          <a:lstStyle/>
          <a:p>
            <a:endParaRPr lang="en-US" sz="2400"/>
          </a:p>
        </p:txBody>
      </p:sp>
      <p:pic>
        <p:nvPicPr>
          <p:cNvPr id="15" name="Picture 1" descr="C:\Users\dell\Desktop\8CBA2F889B4A376535F50EC3D792DECC\iheplogo\logol.jpg">
            <a:extLst>
              <a:ext uri="{FF2B5EF4-FFF2-40B4-BE49-F238E27FC236}">
                <a16:creationId xmlns:a16="http://schemas.microsoft.com/office/drawing/2014/main" id="{47A526A9-7A0C-8AC7-C762-34AB5B2F03D3}"/>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38593" y="35907"/>
            <a:ext cx="3924459" cy="475449"/>
          </a:xfrm>
          <a:prstGeom prst="rect">
            <a:avLst/>
          </a:prstGeom>
          <a:noFill/>
          <a:ln>
            <a:noFill/>
          </a:ln>
        </p:spPr>
      </p:pic>
      <p:sp>
        <p:nvSpPr>
          <p:cNvPr id="5" name="灯片编号占位符 4">
            <a:extLst>
              <a:ext uri="{FF2B5EF4-FFF2-40B4-BE49-F238E27FC236}">
                <a16:creationId xmlns:a16="http://schemas.microsoft.com/office/drawing/2014/main" id="{D653FEA5-D07C-0770-3075-BB3C2DF1F453}"/>
              </a:ext>
            </a:extLst>
          </p:cNvPr>
          <p:cNvSpPr>
            <a:spLocks noGrp="1"/>
          </p:cNvSpPr>
          <p:nvPr>
            <p:ph type="sldNum" sz="quarter" idx="12"/>
          </p:nvPr>
        </p:nvSpPr>
        <p:spPr/>
        <p:txBody>
          <a:bodyPr/>
          <a:lstStyle/>
          <a:p>
            <a:fld id="{277C5EDD-D870-4641-B1BE-28D5F27ACDA3}" type="slidenum">
              <a:rPr lang="zh-CN" altLang="en-US" b="1" smtClean="0">
                <a:solidFill>
                  <a:schemeClr val="tx1"/>
                </a:solidFill>
              </a:rPr>
              <a:t>15</a:t>
            </a:fld>
            <a:fld id="{277C5EDD-D870-4641-B1BE-28D5F27ACDA3}" type="slidenum">
              <a:rPr lang="en-US" altLang="zh-CN" b="1" smtClean="0">
                <a:solidFill>
                  <a:schemeClr val="tx1"/>
                </a:solidFill>
              </a:rPr>
              <a:t>15</a:t>
            </a:fld>
            <a:r>
              <a:rPr lang="en-US" altLang="zh-CN" b="1">
                <a:solidFill>
                  <a:schemeClr val="tx1"/>
                </a:solidFill>
              </a:rPr>
              <a:t>22</a:t>
            </a:r>
          </a:p>
        </p:txBody>
      </p:sp>
      <p:sp>
        <p:nvSpPr>
          <p:cNvPr id="8" name="标题 7">
            <a:extLst>
              <a:ext uri="{FF2B5EF4-FFF2-40B4-BE49-F238E27FC236}">
                <a16:creationId xmlns:a16="http://schemas.microsoft.com/office/drawing/2014/main" id="{2D8D7AC4-89AB-E4C0-21B5-2002CDBE81B3}"/>
              </a:ext>
            </a:extLst>
          </p:cNvPr>
          <p:cNvSpPr>
            <a:spLocks noGrp="1"/>
          </p:cNvSpPr>
          <p:nvPr>
            <p:ph type="title"/>
          </p:nvPr>
        </p:nvSpPr>
        <p:spPr>
          <a:xfrm>
            <a:off x="1092200" y="2762104"/>
            <a:ext cx="10515600" cy="1325563"/>
          </a:xfrm>
        </p:spPr>
        <p:txBody>
          <a:bodyPr/>
          <a:lstStyle/>
          <a:p>
            <a:pPr algn="ctr"/>
            <a:r>
              <a:rPr lang="zh-CN" altLang="en-US"/>
              <a:t>谢谢观看</a:t>
            </a:r>
            <a:endParaRPr lang="zh-CN" altLang="en-US" dirty="0"/>
          </a:p>
        </p:txBody>
      </p:sp>
    </p:spTree>
    <p:extLst>
      <p:ext uri="{BB962C8B-B14F-4D97-AF65-F5344CB8AC3E}">
        <p14:creationId xmlns:p14="http://schemas.microsoft.com/office/powerpoint/2010/main" val="1606216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12019603" y="6647058"/>
            <a:ext cx="172397" cy="188258"/>
          </a:xfrm>
          <a:prstGeom prst="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p:cNvCxnSpPr/>
          <p:nvPr/>
        </p:nvCxnSpPr>
        <p:spPr>
          <a:xfrm>
            <a:off x="0" y="737656"/>
            <a:ext cx="1809404" cy="0"/>
          </a:xfrm>
          <a:prstGeom prst="line">
            <a:avLst/>
          </a:prstGeom>
          <a:ln w="63500">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859280" y="737656"/>
            <a:ext cx="10332720" cy="0"/>
          </a:xfrm>
          <a:prstGeom prst="line">
            <a:avLst/>
          </a:prstGeom>
          <a:ln w="63500">
            <a:solidFill>
              <a:srgbClr val="B6447A"/>
            </a:solidFill>
          </a:ln>
        </p:spPr>
        <p:style>
          <a:lnRef idx="1">
            <a:schemeClr val="accent1"/>
          </a:lnRef>
          <a:fillRef idx="0">
            <a:schemeClr val="accent1"/>
          </a:fillRef>
          <a:effectRef idx="0">
            <a:schemeClr val="accent1"/>
          </a:effectRef>
          <a:fontRef idx="minor">
            <a:schemeClr val="tx1"/>
          </a:fontRef>
        </p:style>
      </p:cxnSp>
      <p:sp>
        <p:nvSpPr>
          <p:cNvPr id="18" name="标题 1"/>
          <p:cNvSpPr txBox="1"/>
          <p:nvPr/>
        </p:nvSpPr>
        <p:spPr>
          <a:xfrm>
            <a:off x="2721012" y="29744"/>
            <a:ext cx="7055574" cy="720725"/>
          </a:xfrm>
          <a:prstGeom prst="rect">
            <a:avLst/>
          </a:prstGeom>
        </p:spPr>
        <p:txBody>
          <a:bodyPr/>
          <a:lstStyle>
            <a:lvl1pPr algn="ctr" rtl="0" eaLnBrk="0" fontAlgn="base" hangingPunct="0">
              <a:spcBef>
                <a:spcPct val="0"/>
              </a:spcBef>
              <a:spcAft>
                <a:spcPct val="0"/>
              </a:spcAft>
              <a:defRPr sz="2400" b="1">
                <a:solidFill>
                  <a:srgbClr val="0000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2400" b="1">
                <a:solidFill>
                  <a:srgbClr val="000000"/>
                </a:solidFill>
                <a:effectLst>
                  <a:outerShdw blurRad="38100" dist="38100" dir="2700000" algn="tl">
                    <a:srgbClr val="C0C0C0"/>
                  </a:outerShdw>
                </a:effectLst>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2400" b="1">
                <a:solidFill>
                  <a:srgbClr val="000000"/>
                </a:solidFill>
                <a:effectLst>
                  <a:outerShdw blurRad="38100" dist="38100" dir="2700000" algn="tl">
                    <a:srgbClr val="C0C0C0"/>
                  </a:outerShdw>
                </a:effectLst>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2400" b="1">
                <a:solidFill>
                  <a:srgbClr val="000000"/>
                </a:solidFill>
                <a:effectLst>
                  <a:outerShdw blurRad="38100" dist="38100" dir="2700000" algn="tl">
                    <a:srgbClr val="C0C0C0"/>
                  </a:outerShdw>
                </a:effectLst>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2400" b="1">
                <a:solidFill>
                  <a:srgbClr val="000000"/>
                </a:solidFill>
                <a:effectLst>
                  <a:outerShdw blurRad="38100" dist="38100" dir="2700000" algn="tl">
                    <a:srgbClr val="C0C0C0"/>
                  </a:outerShdw>
                </a:effectLst>
                <a:latin typeface="Calibri" panose="020F0502020204030204" pitchFamily="34" charset="0"/>
                <a:ea typeface="宋体" panose="02010600030101010101" pitchFamily="2" charset="-122"/>
              </a:defRPr>
            </a:lvl5pPr>
            <a:lvl6pPr marL="342900" algn="ctr" rtl="0" fontAlgn="base">
              <a:spcBef>
                <a:spcPct val="0"/>
              </a:spcBef>
              <a:spcAft>
                <a:spcPct val="0"/>
              </a:spcAft>
              <a:defRPr sz="2400" b="1">
                <a:solidFill>
                  <a:schemeClr val="tx1"/>
                </a:solidFill>
                <a:effectLst>
                  <a:outerShdw blurRad="38100" dist="38100" dir="2700000" algn="tl">
                    <a:srgbClr val="C0C0C0"/>
                  </a:outerShdw>
                </a:effectLst>
                <a:latin typeface="Arial" panose="020B0604020202020204" pitchFamily="34" charset="0"/>
                <a:ea typeface="楷体_GB2312" pitchFamily="49" charset="-122"/>
              </a:defRPr>
            </a:lvl6pPr>
            <a:lvl7pPr marL="685800" algn="ctr" rtl="0" fontAlgn="base">
              <a:spcBef>
                <a:spcPct val="0"/>
              </a:spcBef>
              <a:spcAft>
                <a:spcPct val="0"/>
              </a:spcAft>
              <a:defRPr sz="2400" b="1">
                <a:solidFill>
                  <a:schemeClr val="tx1"/>
                </a:solidFill>
                <a:effectLst>
                  <a:outerShdw blurRad="38100" dist="38100" dir="2700000" algn="tl">
                    <a:srgbClr val="C0C0C0"/>
                  </a:outerShdw>
                </a:effectLst>
                <a:latin typeface="Arial" panose="020B0604020202020204" pitchFamily="34" charset="0"/>
                <a:ea typeface="楷体_GB2312" pitchFamily="49" charset="-122"/>
              </a:defRPr>
            </a:lvl7pPr>
            <a:lvl8pPr marL="1028700" algn="ctr" rtl="0" fontAlgn="base">
              <a:spcBef>
                <a:spcPct val="0"/>
              </a:spcBef>
              <a:spcAft>
                <a:spcPct val="0"/>
              </a:spcAft>
              <a:defRPr sz="2400" b="1">
                <a:solidFill>
                  <a:schemeClr val="tx1"/>
                </a:solidFill>
                <a:effectLst>
                  <a:outerShdw blurRad="38100" dist="38100" dir="2700000" algn="tl">
                    <a:srgbClr val="C0C0C0"/>
                  </a:outerShdw>
                </a:effectLst>
                <a:latin typeface="Arial" panose="020B0604020202020204" pitchFamily="34" charset="0"/>
                <a:ea typeface="楷体_GB2312" pitchFamily="49" charset="-122"/>
              </a:defRPr>
            </a:lvl8pPr>
            <a:lvl9pPr marL="1371600" algn="ctr" rtl="0" fontAlgn="base">
              <a:spcBef>
                <a:spcPct val="0"/>
              </a:spcBef>
              <a:spcAft>
                <a:spcPct val="0"/>
              </a:spcAft>
              <a:defRPr sz="2400" b="1">
                <a:solidFill>
                  <a:schemeClr val="tx1"/>
                </a:solidFill>
                <a:effectLst>
                  <a:outerShdw blurRad="38100" dist="38100" dir="2700000" algn="tl">
                    <a:srgbClr val="C0C0C0"/>
                  </a:outerShdw>
                </a:effectLst>
                <a:latin typeface="Arial" panose="020B0604020202020204" pitchFamily="34" charset="0"/>
                <a:ea typeface="楷体_GB2312" pitchFamily="49" charset="-122"/>
              </a:defRPr>
            </a:lvl9pPr>
          </a:lstStyle>
          <a:p>
            <a:pPr eaLnBrk="1" hangingPunct="1">
              <a:defRPr/>
            </a:pPr>
            <a:r>
              <a:rPr lang="zh-CN" altLang="en-US" sz="3600" kern="0" dirty="0">
                <a:latin typeface="微软雅黑" panose="020B0503020204020204" pitchFamily="34" charset="-122"/>
                <a:ea typeface="微软雅黑" panose="020B0503020204020204" pitchFamily="34" charset="-122"/>
              </a:rPr>
              <a:t>目     录</a:t>
            </a:r>
          </a:p>
        </p:txBody>
      </p:sp>
      <p:sp>
        <p:nvSpPr>
          <p:cNvPr id="4" name="文本框 3"/>
          <p:cNvSpPr txBox="1"/>
          <p:nvPr/>
        </p:nvSpPr>
        <p:spPr>
          <a:xfrm>
            <a:off x="11951781" y="6551563"/>
            <a:ext cx="355600" cy="379248"/>
          </a:xfrm>
          <a:prstGeom prst="rect">
            <a:avLst/>
          </a:prstGeom>
          <a:noFill/>
        </p:spPr>
        <p:txBody>
          <a:bodyPr wrap="square" rtlCol="0">
            <a:spAutoFit/>
          </a:bodyPr>
          <a:lstStyle/>
          <a:p>
            <a:r>
              <a:rPr lang="en-US" altLang="zh-CN" b="1" dirty="0">
                <a:solidFill>
                  <a:schemeClr val="bg1"/>
                </a:solidFill>
                <a:latin typeface="Times New Roman" panose="02020603050405020304" pitchFamily="18" charset="0"/>
                <a:cs typeface="Times New Roman" panose="02020603050405020304" pitchFamily="18" charset="0"/>
              </a:rPr>
              <a:t>1</a:t>
            </a:r>
            <a:endParaRPr lang="zh-CN" altLang="en-US" b="1" dirty="0">
              <a:solidFill>
                <a:schemeClr val="bg1"/>
              </a:solidFill>
              <a:latin typeface="Times New Roman" panose="02020603050405020304" pitchFamily="18" charset="0"/>
              <a:cs typeface="Times New Roman" panose="02020603050405020304" pitchFamily="18" charset="0"/>
            </a:endParaRPr>
          </a:p>
        </p:txBody>
      </p:sp>
      <p:sp>
        <p:nvSpPr>
          <p:cNvPr id="17" name="内容占位符 5"/>
          <p:cNvSpPr txBox="1"/>
          <p:nvPr/>
        </p:nvSpPr>
        <p:spPr bwMode="auto">
          <a:xfrm>
            <a:off x="728215" y="1982471"/>
            <a:ext cx="10452019" cy="3715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normAutofit/>
          </a:bodyPr>
          <a:lstStyle>
            <a:lvl1pPr marL="257175" indent="-257175" algn="l" rtl="0" eaLnBrk="0" fontAlgn="base" hangingPunct="0">
              <a:spcBef>
                <a:spcPct val="20000"/>
              </a:spcBef>
              <a:spcAft>
                <a:spcPct val="0"/>
              </a:spcAft>
              <a:buClr>
                <a:schemeClr val="tx2"/>
              </a:buClr>
              <a:buSzPct val="70000"/>
              <a:buFont typeface="Wingdings" panose="05000000000000000000" pitchFamily="2" charset="2"/>
              <a:buChar char="l"/>
              <a:defRPr sz="2200">
                <a:solidFill>
                  <a:srgbClr val="000000"/>
                </a:solidFill>
                <a:latin typeface="+mn-lt"/>
                <a:ea typeface="+mn-ea"/>
                <a:cs typeface="+mn-cs"/>
              </a:defRPr>
            </a:lvl1pPr>
            <a:lvl2pPr marL="519430" indent="-260350" algn="l" rtl="0" eaLnBrk="0" fontAlgn="base" hangingPunct="0">
              <a:spcBef>
                <a:spcPct val="20000"/>
              </a:spcBef>
              <a:spcAft>
                <a:spcPct val="0"/>
              </a:spcAft>
              <a:buClr>
                <a:schemeClr val="accent2"/>
              </a:buClr>
              <a:buSzPct val="70000"/>
              <a:buFont typeface="Wingdings" panose="05000000000000000000" pitchFamily="2" charset="2"/>
              <a:buChar char="l"/>
              <a:defRPr sz="1900">
                <a:solidFill>
                  <a:srgbClr val="000000"/>
                </a:solidFill>
                <a:latin typeface="+mn-lt"/>
                <a:ea typeface="+mn-ea"/>
              </a:defRPr>
            </a:lvl2pPr>
            <a:lvl3pPr marL="739775" indent="-219075" algn="l" rtl="0" eaLnBrk="0" fontAlgn="base" hangingPunct="0">
              <a:spcBef>
                <a:spcPct val="20000"/>
              </a:spcBef>
              <a:spcAft>
                <a:spcPct val="0"/>
              </a:spcAft>
              <a:buClr>
                <a:schemeClr val="accent1"/>
              </a:buClr>
              <a:buSzPct val="70000"/>
              <a:buFont typeface="Wingdings" panose="05000000000000000000" pitchFamily="2" charset="2"/>
              <a:buChar char="l"/>
              <a:defRPr sz="1700">
                <a:solidFill>
                  <a:srgbClr val="000000"/>
                </a:solidFill>
                <a:latin typeface="+mn-lt"/>
                <a:ea typeface="+mn-ea"/>
              </a:defRPr>
            </a:lvl3pPr>
            <a:lvl4pPr marL="960755" indent="-219075" algn="l" rtl="0" eaLnBrk="0" fontAlgn="base" hangingPunct="0">
              <a:spcBef>
                <a:spcPct val="20000"/>
              </a:spcBef>
              <a:spcAft>
                <a:spcPct val="0"/>
              </a:spcAft>
              <a:buClr>
                <a:schemeClr val="tx2"/>
              </a:buClr>
              <a:buSzPct val="75000"/>
              <a:buFont typeface="Wingdings" panose="05000000000000000000" pitchFamily="2" charset="2"/>
              <a:buChar char="§"/>
              <a:defRPr sz="1500">
                <a:solidFill>
                  <a:srgbClr val="000000"/>
                </a:solidFill>
                <a:latin typeface="+mn-lt"/>
                <a:ea typeface="+mn-ea"/>
              </a:defRPr>
            </a:lvl4pPr>
            <a:lvl5pPr marL="1198880" indent="-236855" algn="l" rtl="0" eaLnBrk="0" fontAlgn="base" hangingPunct="0">
              <a:spcBef>
                <a:spcPct val="20000"/>
              </a:spcBef>
              <a:spcAft>
                <a:spcPct val="0"/>
              </a:spcAft>
              <a:buClr>
                <a:schemeClr val="folHlink"/>
              </a:buClr>
              <a:buSzPct val="80000"/>
              <a:buFont typeface="Wingdings" panose="05000000000000000000" pitchFamily="2" charset="2"/>
              <a:buChar char="§"/>
              <a:defRPr sz="1500">
                <a:solidFill>
                  <a:srgbClr val="000000"/>
                </a:solidFill>
                <a:latin typeface="+mn-lt"/>
                <a:ea typeface="+mn-ea"/>
              </a:defRPr>
            </a:lvl5pPr>
            <a:lvl6pPr marL="1541780" indent="-236855" algn="l" rtl="0" fontAlgn="base">
              <a:spcBef>
                <a:spcPct val="20000"/>
              </a:spcBef>
              <a:spcAft>
                <a:spcPct val="0"/>
              </a:spcAft>
              <a:buClr>
                <a:schemeClr val="folHlink"/>
              </a:buClr>
              <a:buSzPct val="80000"/>
              <a:buFont typeface="Wingdings" panose="05000000000000000000" pitchFamily="2" charset="2"/>
              <a:buChar char="§"/>
              <a:defRPr sz="1500">
                <a:solidFill>
                  <a:schemeClr val="tx1"/>
                </a:solidFill>
                <a:latin typeface="+mn-lt"/>
                <a:ea typeface="+mn-ea"/>
              </a:defRPr>
            </a:lvl6pPr>
            <a:lvl7pPr marL="1884680" indent="-236855" algn="l" rtl="0" fontAlgn="base">
              <a:spcBef>
                <a:spcPct val="20000"/>
              </a:spcBef>
              <a:spcAft>
                <a:spcPct val="0"/>
              </a:spcAft>
              <a:buClr>
                <a:schemeClr val="folHlink"/>
              </a:buClr>
              <a:buSzPct val="80000"/>
              <a:buFont typeface="Wingdings" panose="05000000000000000000" pitchFamily="2" charset="2"/>
              <a:buChar char="§"/>
              <a:defRPr sz="1500">
                <a:solidFill>
                  <a:schemeClr val="tx1"/>
                </a:solidFill>
                <a:latin typeface="+mn-lt"/>
                <a:ea typeface="+mn-ea"/>
              </a:defRPr>
            </a:lvl7pPr>
            <a:lvl8pPr marL="2227580" indent="-236855" algn="l" rtl="0" fontAlgn="base">
              <a:spcBef>
                <a:spcPct val="20000"/>
              </a:spcBef>
              <a:spcAft>
                <a:spcPct val="0"/>
              </a:spcAft>
              <a:buClr>
                <a:schemeClr val="folHlink"/>
              </a:buClr>
              <a:buSzPct val="80000"/>
              <a:buFont typeface="Wingdings" panose="05000000000000000000" pitchFamily="2" charset="2"/>
              <a:buChar char="§"/>
              <a:defRPr sz="1500">
                <a:solidFill>
                  <a:schemeClr val="tx1"/>
                </a:solidFill>
                <a:latin typeface="+mn-lt"/>
                <a:ea typeface="+mn-ea"/>
              </a:defRPr>
            </a:lvl8pPr>
            <a:lvl9pPr marL="2570480" indent="-236855" algn="l" rtl="0" fontAlgn="base">
              <a:spcBef>
                <a:spcPct val="20000"/>
              </a:spcBef>
              <a:spcAft>
                <a:spcPct val="0"/>
              </a:spcAft>
              <a:buClr>
                <a:schemeClr val="folHlink"/>
              </a:buClr>
              <a:buSzPct val="80000"/>
              <a:buFont typeface="Wingdings" panose="05000000000000000000" pitchFamily="2" charset="2"/>
              <a:buChar char="§"/>
              <a:defRPr sz="1500">
                <a:solidFill>
                  <a:schemeClr val="tx1"/>
                </a:solidFill>
                <a:latin typeface="+mn-lt"/>
                <a:ea typeface="+mn-ea"/>
              </a:defRPr>
            </a:lvl9pPr>
          </a:lstStyle>
          <a:p>
            <a:pPr eaLnBrk="1" hangingPunct="1">
              <a:lnSpc>
                <a:spcPct val="150000"/>
              </a:lnSpc>
              <a:buFont typeface="Wingdings" panose="05000000000000000000" pitchFamily="2" charset="2"/>
              <a:buChar char="u"/>
              <a:defRPr/>
            </a:pPr>
            <a:r>
              <a:rPr lang="en-US" altLang="zh-CN" sz="2800" b="1" kern="0" dirty="0">
                <a:latin typeface="微软雅黑" panose="020B0503020204020204" pitchFamily="34" charset="-122"/>
                <a:ea typeface="微软雅黑" panose="020B0503020204020204" pitchFamily="34" charset="-122"/>
                <a:cs typeface="Times New Roman" panose="02020603050405020304" pitchFamily="18" charset="0"/>
              </a:rPr>
              <a:t>1	</a:t>
            </a:r>
            <a:r>
              <a:rPr sz="2800" b="1" kern="0" dirty="0" err="1">
                <a:latin typeface="微软雅黑" panose="020B0503020204020204" pitchFamily="34" charset="-122"/>
                <a:ea typeface="微软雅黑" panose="020B0503020204020204" pitchFamily="34" charset="-122"/>
                <a:cs typeface="Times New Roman" panose="02020603050405020304" pitchFamily="18" charset="0"/>
              </a:rPr>
              <a:t>背景介绍</a:t>
            </a:r>
            <a:endParaRPr lang="en-US" sz="2800" b="1" kern="0" dirty="0">
              <a:latin typeface="微软雅黑" panose="020B0503020204020204" pitchFamily="34" charset="-122"/>
              <a:ea typeface="微软雅黑" panose="020B0503020204020204" pitchFamily="34" charset="-122"/>
              <a:cs typeface="Times New Roman" panose="02020603050405020304" pitchFamily="18" charset="0"/>
            </a:endParaRPr>
          </a:p>
          <a:p>
            <a:pPr eaLnBrk="1" hangingPunct="1">
              <a:lnSpc>
                <a:spcPct val="150000"/>
              </a:lnSpc>
              <a:buFont typeface="Wingdings" panose="05000000000000000000" pitchFamily="2" charset="2"/>
              <a:buChar char="u"/>
              <a:defRPr/>
            </a:pPr>
            <a:r>
              <a:rPr lang="en-US" altLang="zh-CN" sz="2800" b="1" kern="0" dirty="0">
                <a:latin typeface="微软雅黑" panose="020B0503020204020204" pitchFamily="34" charset="-122"/>
                <a:ea typeface="微软雅黑" panose="020B0503020204020204" pitchFamily="34" charset="-122"/>
                <a:cs typeface="Times New Roman" panose="02020603050405020304" pitchFamily="18" charset="0"/>
              </a:rPr>
              <a:t>2	</a:t>
            </a:r>
            <a:r>
              <a:rPr lang="zh-CN" altLang="en-US" sz="2800" b="1" kern="0" dirty="0">
                <a:latin typeface="微软雅黑" panose="020B0503020204020204" pitchFamily="34" charset="-122"/>
                <a:ea typeface="微软雅黑" panose="020B0503020204020204" pitchFamily="34" charset="-122"/>
                <a:cs typeface="Times New Roman" panose="02020603050405020304" pitchFamily="18" charset="0"/>
              </a:rPr>
              <a:t>压缩算法的前期调研</a:t>
            </a:r>
          </a:p>
          <a:p>
            <a:pPr eaLnBrk="1" hangingPunct="1">
              <a:lnSpc>
                <a:spcPct val="150000"/>
              </a:lnSpc>
              <a:buFont typeface="Wingdings" panose="05000000000000000000" pitchFamily="2" charset="2"/>
              <a:buChar char="u"/>
              <a:defRPr/>
            </a:pPr>
            <a:r>
              <a:rPr lang="en-US" altLang="zh-CN" sz="2800" b="1" kern="0" dirty="0">
                <a:latin typeface="微软雅黑" panose="020B0503020204020204" pitchFamily="34" charset="-122"/>
                <a:ea typeface="微软雅黑" panose="020B0503020204020204" pitchFamily="34" charset="-122"/>
                <a:cs typeface="Times New Roman" panose="02020603050405020304" pitchFamily="18" charset="0"/>
              </a:rPr>
              <a:t>3	</a:t>
            </a:r>
            <a:r>
              <a:rPr lang="zh-CN" altLang="en-US" sz="2800" b="1" kern="0" dirty="0">
                <a:latin typeface="微软雅黑" panose="020B0503020204020204" pitchFamily="34" charset="-122"/>
                <a:ea typeface="微软雅黑" panose="020B0503020204020204" pitchFamily="34" charset="-122"/>
                <a:cs typeface="Times New Roman" panose="02020603050405020304" pitchFamily="18" charset="0"/>
              </a:rPr>
              <a:t>本项目的代码架构</a:t>
            </a:r>
            <a:endParaRPr lang="en-US" altLang="zh-CN" sz="2800" b="1" kern="0" dirty="0">
              <a:latin typeface="微软雅黑" panose="020B0503020204020204" pitchFamily="34" charset="-122"/>
              <a:ea typeface="微软雅黑" panose="020B0503020204020204" pitchFamily="34" charset="-122"/>
              <a:cs typeface="Times New Roman" panose="02020603050405020304" pitchFamily="18" charset="0"/>
            </a:endParaRPr>
          </a:p>
          <a:p>
            <a:pPr eaLnBrk="1" hangingPunct="1">
              <a:lnSpc>
                <a:spcPct val="150000"/>
              </a:lnSpc>
              <a:buFont typeface="Wingdings" panose="05000000000000000000" pitchFamily="2" charset="2"/>
              <a:buChar char="u"/>
              <a:defRPr/>
            </a:pPr>
            <a:r>
              <a:rPr lang="en-US" altLang="zh-CN" sz="2800" b="1" kern="0" dirty="0">
                <a:latin typeface="微软雅黑" panose="020B0503020204020204" pitchFamily="34" charset="-122"/>
                <a:ea typeface="微软雅黑" panose="020B0503020204020204" pitchFamily="34" charset="-122"/>
                <a:cs typeface="Times New Roman" panose="02020603050405020304" pitchFamily="18" charset="0"/>
              </a:rPr>
              <a:t>4	</a:t>
            </a:r>
            <a:r>
              <a:rPr lang="zh-CN" altLang="en-US" sz="2800" b="1" kern="0" dirty="0">
                <a:latin typeface="微软雅黑" panose="020B0503020204020204" pitchFamily="34" charset="-122"/>
                <a:ea typeface="微软雅黑" panose="020B0503020204020204" pitchFamily="34" charset="-122"/>
                <a:cs typeface="Times New Roman" panose="02020603050405020304" pitchFamily="18" charset="0"/>
              </a:rPr>
              <a:t>实验结果</a:t>
            </a:r>
          </a:p>
          <a:p>
            <a:pPr marL="520700" lvl="2" indent="0" eaLnBrk="1" hangingPunct="1">
              <a:lnSpc>
                <a:spcPct val="150000"/>
              </a:lnSpc>
              <a:buFont typeface="Wingdings" panose="05000000000000000000" pitchFamily="2" charset="2"/>
              <a:buNone/>
              <a:defRPr/>
            </a:pPr>
            <a:endParaRPr lang="zh-CN" altLang="en-US" sz="2160" b="1" kern="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2" name="Picture 2"/>
          <p:cNvPicPr>
            <a:picLocks noChangeAspect="1" noChangeArrowheads="1"/>
          </p:cNvPicPr>
          <p:nvPr/>
        </p:nvPicPr>
        <p:blipFill>
          <a:blip r:embed="rId3">
            <a:clrChange>
              <a:clrFrom>
                <a:srgbClr val="FFFFFF"/>
              </a:clrFrom>
              <a:clrTo>
                <a:srgbClr val="FFFFFF">
                  <a:alpha val="0"/>
                </a:srgbClr>
              </a:clrTo>
            </a:clrChange>
            <a:grayscl/>
            <a:extLst>
              <a:ext uri="{28A0092B-C50C-407E-A947-70E740481C1C}">
                <a14:useLocalDpi xmlns:a14="http://schemas.microsoft.com/office/drawing/2010/main" val="0"/>
              </a:ext>
            </a:extLst>
          </a:blip>
          <a:srcRect l="3077" t="10490" r="69280" b="16643"/>
          <a:stretch>
            <a:fillRect/>
          </a:stretch>
        </p:blipFill>
        <p:spPr bwMode="auto">
          <a:xfrm>
            <a:off x="115570" y="19050"/>
            <a:ext cx="1021080" cy="661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灯片编号占位符 6"/>
          <p:cNvSpPr>
            <a:spLocks noGrp="1"/>
          </p:cNvSpPr>
          <p:nvPr>
            <p:ph type="sldNum" sz="quarter" idx="12"/>
          </p:nvPr>
        </p:nvSpPr>
        <p:spPr>
          <a:xfrm>
            <a:off x="9448800" y="6492875"/>
            <a:ext cx="2743200" cy="365125"/>
          </a:xfrm>
        </p:spPr>
        <p:txBody>
          <a:bodyPr/>
          <a:lstStyle/>
          <a:p>
            <a:fld id="{277C5EDD-D870-4641-B1BE-28D5F27ACDA3}" type="slidenum">
              <a:rPr lang="zh-CN" altLang="en-US" b="1" smtClean="0">
                <a:solidFill>
                  <a:schemeClr val="bg1"/>
                </a:solidFill>
              </a:rPr>
              <a:t>2</a:t>
            </a:fld>
            <a:fld id="{277C5EDD-D870-4641-B1BE-28D5F27ACDA3}" type="slidenum">
              <a:rPr lang="en-US" altLang="zh-CN" b="1" smtClean="0">
                <a:solidFill>
                  <a:schemeClr val="bg1"/>
                </a:solidFill>
              </a:rPr>
              <a:t>2</a:t>
            </a:fld>
            <a:r>
              <a:rPr lang="en-US" altLang="zh-CN" b="1">
                <a:solidFill>
                  <a:schemeClr val="bg1"/>
                </a:solidFill>
              </a:rPr>
              <a:t>22</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接连接符 13"/>
          <p:cNvSpPr/>
          <p:nvPr/>
        </p:nvSpPr>
        <p:spPr bwMode="auto">
          <a:xfrm rot="5400000" flipV="1">
            <a:off x="6095999" y="-5277627"/>
            <a:ext cx="3" cy="12192000"/>
          </a:xfrm>
          <a:prstGeom prst="line">
            <a:avLst/>
          </a:prstGeom>
          <a:noFill/>
          <a:ln w="28575">
            <a:solidFill>
              <a:srgbClr val="1A3B86"/>
            </a:solidFill>
            <a:round/>
          </a:ln>
          <a:extLst>
            <a:ext uri="{909E8E84-426E-40DD-AFC4-6F175D3DCCD1}">
              <a14:hiddenFill xmlns:a14="http://schemas.microsoft.com/office/drawing/2010/main">
                <a:noFill/>
              </a14:hiddenFill>
            </a:ext>
          </a:extLst>
        </p:spPr>
        <p:txBody>
          <a:bodyPr/>
          <a:lstStyle/>
          <a:p>
            <a:endParaRPr lang="en-US" sz="2400"/>
          </a:p>
        </p:txBody>
      </p:sp>
      <p:pic>
        <p:nvPicPr>
          <p:cNvPr id="15" name="Picture 1" descr="C:\Users\dell\Desktop\8CBA2F889B4A376535F50EC3D792DECC\iheplogo\logol.jpg"/>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08960" y="171320"/>
            <a:ext cx="3924459" cy="475449"/>
          </a:xfrm>
          <a:prstGeom prst="rect">
            <a:avLst/>
          </a:prstGeom>
          <a:noFill/>
          <a:ln>
            <a:noFill/>
          </a:ln>
        </p:spPr>
      </p:pic>
      <p:sp>
        <p:nvSpPr>
          <p:cNvPr id="2" name="标题 1">
            <a:extLst>
              <a:ext uri="{FF2B5EF4-FFF2-40B4-BE49-F238E27FC236}">
                <a16:creationId xmlns:a16="http://schemas.microsoft.com/office/drawing/2014/main" id="{D42F974F-DB6F-B2BC-8B4F-CB21E31034E7}"/>
              </a:ext>
            </a:extLst>
          </p:cNvPr>
          <p:cNvSpPr>
            <a:spLocks noGrp="1"/>
          </p:cNvSpPr>
          <p:nvPr>
            <p:ph type="title"/>
          </p:nvPr>
        </p:nvSpPr>
        <p:spPr>
          <a:xfrm>
            <a:off x="128948" y="108673"/>
            <a:ext cx="10515600" cy="600744"/>
          </a:xfrm>
        </p:spPr>
        <p:txBody>
          <a:bodyPr>
            <a:normAutofit/>
          </a:bodyPr>
          <a:lstStyle/>
          <a:p>
            <a:r>
              <a:rPr lang="zh-CN" altLang="en-US" sz="3600" dirty="0">
                <a:latin typeface="+mn-ea"/>
                <a:ea typeface="+mn-ea"/>
              </a:rPr>
              <a:t>第四代同步辐射光源性能</a:t>
            </a:r>
          </a:p>
        </p:txBody>
      </p:sp>
      <p:sp>
        <p:nvSpPr>
          <p:cNvPr id="3" name="内容占位符 2">
            <a:extLst>
              <a:ext uri="{FF2B5EF4-FFF2-40B4-BE49-F238E27FC236}">
                <a16:creationId xmlns:a16="http://schemas.microsoft.com/office/drawing/2014/main" id="{CA3DF7E4-AF95-D631-C946-D5351FE754A6}"/>
              </a:ext>
            </a:extLst>
          </p:cNvPr>
          <p:cNvSpPr>
            <a:spLocks noGrp="1"/>
          </p:cNvSpPr>
          <p:nvPr>
            <p:ph sz="half" idx="1"/>
          </p:nvPr>
        </p:nvSpPr>
        <p:spPr>
          <a:xfrm>
            <a:off x="77772" y="2112676"/>
            <a:ext cx="6335485" cy="4351338"/>
          </a:xfrm>
        </p:spPr>
        <p:txBody>
          <a:bodyPr/>
          <a:lstStyle/>
          <a:p>
            <a:pPr>
              <a:lnSpc>
                <a:spcPct val="150000"/>
              </a:lnSpc>
            </a:pPr>
            <a:r>
              <a:rPr lang="zh-CN"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储存环能量达</a:t>
            </a:r>
            <a:r>
              <a:rPr lang="en-US" altLang="zh-CN" sz="2400" b="1" dirty="0">
                <a:solidFill>
                  <a:srgbClr val="FF0000"/>
                </a:solidFill>
                <a:ea typeface="宋体" panose="02010600030101010101" pitchFamily="2" charset="-122"/>
                <a:cs typeface="Times New Roman" panose="02020603050405020304" pitchFamily="18" charset="0"/>
              </a:rPr>
              <a:t>6GeV</a:t>
            </a:r>
          </a:p>
          <a:p>
            <a:pPr>
              <a:lnSpc>
                <a:spcPct val="150000"/>
              </a:lnSpc>
            </a:pPr>
            <a:r>
              <a:rPr lang="zh-CN"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可提供能量达</a:t>
            </a:r>
            <a:r>
              <a:rPr lang="zh-CN" altLang="zh-CN" sz="2400" dirty="0">
                <a:solidFill>
                  <a:srgbClr val="000000"/>
                </a:solidFill>
                <a:ea typeface="Times New Roman" panose="02020603050405020304" pitchFamily="18" charset="0"/>
              </a:rPr>
              <a:t> </a:t>
            </a:r>
            <a:r>
              <a:rPr lang="en-US" altLang="zh-CN" sz="2400" b="1" dirty="0">
                <a:solidFill>
                  <a:srgbClr val="FF0000"/>
                </a:solidFill>
                <a:ea typeface="宋体" panose="02010600030101010101" pitchFamily="2" charset="-122"/>
                <a:cs typeface="Times New Roman" panose="02020603050405020304" pitchFamily="18" charset="0"/>
              </a:rPr>
              <a:t>300keV</a:t>
            </a:r>
            <a:r>
              <a:rPr lang="zh-CN"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的</a:t>
            </a:r>
            <a:r>
              <a:rPr lang="en-US" altLang="zh-CN" sz="2400" dirty="0">
                <a:solidFill>
                  <a:srgbClr val="000000"/>
                </a:solidFill>
                <a:ea typeface="宋体" panose="02010600030101010101" pitchFamily="2" charset="-122"/>
                <a:cs typeface="Times New Roman" panose="02020603050405020304" pitchFamily="18" charset="0"/>
              </a:rPr>
              <a:t>X</a:t>
            </a:r>
            <a:r>
              <a:rPr lang="en-US" altLang="zh-CN" sz="2400" dirty="0">
                <a:solidFill>
                  <a:srgbClr val="000000"/>
                </a:solidFill>
                <a:latin typeface="TimesNewRomanPSMT"/>
                <a:ea typeface="宋体" panose="02010600030101010101" pitchFamily="2" charset="-122"/>
                <a:cs typeface="Times New Roman" panose="02020603050405020304" pitchFamily="18" charset="0"/>
              </a:rPr>
              <a:t> </a:t>
            </a:r>
            <a:r>
              <a:rPr lang="zh-CN"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射线</a:t>
            </a:r>
            <a:endPar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a:lnSpc>
                <a:spcPct val="150000"/>
              </a:lnSpc>
            </a:pPr>
            <a:r>
              <a:rPr lang="zh-CN"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发射度优于</a:t>
            </a:r>
            <a:r>
              <a:rPr lang="en-US" altLang="zh-CN" sz="2400" b="1" dirty="0">
                <a:solidFill>
                  <a:srgbClr val="FF0000"/>
                </a:solidFill>
                <a:ea typeface="宋体" panose="02010600030101010101" pitchFamily="2" charset="-122"/>
                <a:cs typeface="Times New Roman" panose="02020603050405020304" pitchFamily="18" charset="0"/>
              </a:rPr>
              <a:t>0.06</a:t>
            </a:r>
            <a:r>
              <a:rPr lang="en-US" altLang="zh-CN" sz="2400" dirty="0">
                <a:solidFill>
                  <a:srgbClr val="000000"/>
                </a:solidFill>
                <a:ea typeface="宋体" panose="02010600030101010101" pitchFamily="2" charset="-122"/>
                <a:cs typeface="Times New Roman" panose="02020603050405020304" pitchFamily="18" charset="0"/>
              </a:rPr>
              <a:t> nm ∙ rad</a:t>
            </a:r>
          </a:p>
          <a:p>
            <a:pPr>
              <a:lnSpc>
                <a:spcPct val="150000"/>
              </a:lnSpc>
            </a:pPr>
            <a:r>
              <a:rPr lang="zh-CN" altLang="zh-CN" sz="2400" dirty="0"/>
              <a:t>亮度</a:t>
            </a:r>
            <a:r>
              <a:rPr lang="zh-CN" altLang="en-US" sz="2400" dirty="0"/>
              <a:t>达</a:t>
            </a:r>
            <a:r>
              <a:rPr lang="en-US" altLang="zh-CN" sz="2400" b="1" dirty="0">
                <a:solidFill>
                  <a:srgbClr val="FF0000"/>
                </a:solidFill>
                <a:ea typeface="宋体" panose="02010600030101010101" pitchFamily="2" charset="-122"/>
                <a:cs typeface="Times New Roman" panose="02020603050405020304" pitchFamily="18" charset="0"/>
              </a:rPr>
              <a:t>10</a:t>
            </a:r>
            <a:r>
              <a:rPr lang="en-US" altLang="zh-CN" sz="2400" b="1" baseline="30000" dirty="0">
                <a:solidFill>
                  <a:srgbClr val="FF0000"/>
                </a:solidFill>
                <a:ea typeface="宋体" panose="02010600030101010101" pitchFamily="2" charset="-122"/>
                <a:cs typeface="Times New Roman" panose="02020603050405020304" pitchFamily="18" charset="0"/>
              </a:rPr>
              <a:t> 22 </a:t>
            </a:r>
            <a:r>
              <a:rPr lang="en-US" altLang="zh-CN" sz="2400" dirty="0">
                <a:solidFill>
                  <a:srgbClr val="000000"/>
                </a:solidFill>
                <a:ea typeface="宋体" panose="02010600030101010101" pitchFamily="2" charset="-122"/>
                <a:cs typeface="Times New Roman" panose="02020603050405020304" pitchFamily="18" charset="0"/>
              </a:rPr>
              <a:t>photons/s/</a:t>
            </a:r>
            <a:r>
              <a:rPr lang="en-US" altLang="zh-CN" sz="2400" dirty="0" err="1">
                <a:solidFill>
                  <a:srgbClr val="000000"/>
                </a:solidFill>
                <a:ea typeface="宋体" panose="02010600030101010101" pitchFamily="2" charset="-122"/>
                <a:cs typeface="Times New Roman" panose="02020603050405020304" pitchFamily="18" charset="0"/>
              </a:rPr>
              <a:t>mrad</a:t>
            </a:r>
            <a:r>
              <a:rPr lang="en-US" altLang="zh-CN" sz="2400" dirty="0">
                <a:solidFill>
                  <a:srgbClr val="000000"/>
                </a:solidFill>
                <a:ea typeface="宋体" panose="02010600030101010101" pitchFamily="2" charset="-122"/>
                <a:cs typeface="Times New Roman" panose="02020603050405020304" pitchFamily="18" charset="0"/>
              </a:rPr>
              <a:t> 2 /mm2 / 0.1%BW</a:t>
            </a:r>
            <a:endParaRPr lang="zh-CN" altLang="en-US" sz="2400" dirty="0"/>
          </a:p>
        </p:txBody>
      </p:sp>
      <p:grpSp>
        <p:nvGrpSpPr>
          <p:cNvPr id="7" name="组合 6">
            <a:extLst>
              <a:ext uri="{FF2B5EF4-FFF2-40B4-BE49-F238E27FC236}">
                <a16:creationId xmlns:a16="http://schemas.microsoft.com/office/drawing/2014/main" id="{E9DC853C-61BA-7CD2-5C8D-CF1A304C5806}"/>
              </a:ext>
            </a:extLst>
          </p:cNvPr>
          <p:cNvGrpSpPr/>
          <p:nvPr/>
        </p:nvGrpSpPr>
        <p:grpSpPr>
          <a:xfrm>
            <a:off x="6265334" y="1815241"/>
            <a:ext cx="5667102" cy="3851911"/>
            <a:chOff x="6019800" y="1647547"/>
            <a:chExt cx="5667102" cy="3851911"/>
          </a:xfrm>
        </p:grpSpPr>
        <p:pic>
          <p:nvPicPr>
            <p:cNvPr id="19" name="图片 18">
              <a:extLst>
                <a:ext uri="{FF2B5EF4-FFF2-40B4-BE49-F238E27FC236}">
                  <a16:creationId xmlns:a16="http://schemas.microsoft.com/office/drawing/2014/main" id="{87F11EBE-D850-AA97-6FC0-536DF8D6443D}"/>
                </a:ext>
              </a:extLst>
            </p:cNvPr>
            <p:cNvPicPr>
              <a:picLocks noChangeAspect="1"/>
            </p:cNvPicPr>
            <p:nvPr/>
          </p:nvPicPr>
          <p:blipFill>
            <a:blip r:embed="rId4"/>
            <a:stretch>
              <a:fillRect/>
            </a:stretch>
          </p:blipFill>
          <p:spPr>
            <a:xfrm>
              <a:off x="8891451" y="1653185"/>
              <a:ext cx="2795451" cy="1923136"/>
            </a:xfrm>
            <a:prstGeom prst="rect">
              <a:avLst/>
            </a:prstGeom>
          </p:spPr>
        </p:pic>
        <p:pic>
          <p:nvPicPr>
            <p:cNvPr id="20" name="图片 19">
              <a:extLst>
                <a:ext uri="{FF2B5EF4-FFF2-40B4-BE49-F238E27FC236}">
                  <a16:creationId xmlns:a16="http://schemas.microsoft.com/office/drawing/2014/main" id="{54D0E34B-5EA5-0AF3-643C-07CA9E039256}"/>
                </a:ext>
              </a:extLst>
            </p:cNvPr>
            <p:cNvPicPr>
              <a:picLocks noChangeAspect="1"/>
            </p:cNvPicPr>
            <p:nvPr/>
          </p:nvPicPr>
          <p:blipFill>
            <a:blip r:embed="rId5"/>
            <a:stretch>
              <a:fillRect/>
            </a:stretch>
          </p:blipFill>
          <p:spPr>
            <a:xfrm>
              <a:off x="6096000" y="3576322"/>
              <a:ext cx="2795451" cy="1923136"/>
            </a:xfrm>
            <a:prstGeom prst="rect">
              <a:avLst/>
            </a:prstGeom>
          </p:spPr>
        </p:pic>
        <p:pic>
          <p:nvPicPr>
            <p:cNvPr id="21" name="图片 20">
              <a:extLst>
                <a:ext uri="{FF2B5EF4-FFF2-40B4-BE49-F238E27FC236}">
                  <a16:creationId xmlns:a16="http://schemas.microsoft.com/office/drawing/2014/main" id="{9CD78D0D-C86E-B8AC-9E4D-9960BE5DC255}"/>
                </a:ext>
              </a:extLst>
            </p:cNvPr>
            <p:cNvPicPr>
              <a:picLocks noChangeAspect="1"/>
            </p:cNvPicPr>
            <p:nvPr/>
          </p:nvPicPr>
          <p:blipFill>
            <a:blip r:embed="rId6"/>
            <a:stretch>
              <a:fillRect/>
            </a:stretch>
          </p:blipFill>
          <p:spPr>
            <a:xfrm>
              <a:off x="8891451" y="3576322"/>
              <a:ext cx="2795451" cy="1923136"/>
            </a:xfrm>
            <a:prstGeom prst="rect">
              <a:avLst/>
            </a:prstGeom>
          </p:spPr>
        </p:pic>
        <p:pic>
          <p:nvPicPr>
            <p:cNvPr id="6" name="图片 5">
              <a:extLst>
                <a:ext uri="{FF2B5EF4-FFF2-40B4-BE49-F238E27FC236}">
                  <a16:creationId xmlns:a16="http://schemas.microsoft.com/office/drawing/2014/main" id="{DF25280F-983D-54BD-51C6-BC973FB199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19800" y="1647547"/>
              <a:ext cx="2871651" cy="1923136"/>
            </a:xfrm>
            <a:prstGeom prst="rect">
              <a:avLst/>
            </a:prstGeom>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接连接符 13"/>
          <p:cNvSpPr/>
          <p:nvPr/>
        </p:nvSpPr>
        <p:spPr bwMode="auto">
          <a:xfrm rot="5400000" flipV="1">
            <a:off x="6138331" y="-5417668"/>
            <a:ext cx="3" cy="12192000"/>
          </a:xfrm>
          <a:prstGeom prst="line">
            <a:avLst/>
          </a:prstGeom>
          <a:noFill/>
          <a:ln w="28575">
            <a:solidFill>
              <a:srgbClr val="1A3B86"/>
            </a:solidFill>
            <a:round/>
          </a:ln>
          <a:extLst>
            <a:ext uri="{909E8E84-426E-40DD-AFC4-6F175D3DCCD1}">
              <a14:hiddenFill xmlns:a14="http://schemas.microsoft.com/office/drawing/2010/main">
                <a:noFill/>
              </a14:hiddenFill>
            </a:ext>
          </a:extLst>
        </p:spPr>
        <p:txBody>
          <a:bodyPr/>
          <a:lstStyle/>
          <a:p>
            <a:endParaRPr lang="en-US" sz="2400"/>
          </a:p>
        </p:txBody>
      </p:sp>
      <p:pic>
        <p:nvPicPr>
          <p:cNvPr id="15" name="Picture 1" descr="C:\Users\dell\Desktop\8CBA2F889B4A376535F50EC3D792DECC\iheplogo\logol.jpg"/>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38593" y="35907"/>
            <a:ext cx="3924459" cy="475449"/>
          </a:xfrm>
          <a:prstGeom prst="rect">
            <a:avLst/>
          </a:prstGeom>
          <a:noFill/>
          <a:ln>
            <a:noFill/>
          </a:ln>
        </p:spPr>
      </p:pic>
      <p:sp>
        <p:nvSpPr>
          <p:cNvPr id="6" name="灯片编号占位符 5"/>
          <p:cNvSpPr>
            <a:spLocks noGrp="1"/>
          </p:cNvSpPr>
          <p:nvPr>
            <p:ph type="sldNum" sz="quarter" idx="12"/>
          </p:nvPr>
        </p:nvSpPr>
        <p:spPr/>
        <p:txBody>
          <a:bodyPr/>
          <a:lstStyle/>
          <a:p>
            <a:fld id="{277C5EDD-D870-4641-B1BE-28D5F27ACDA3}" type="slidenum">
              <a:rPr lang="zh-CN" altLang="en-US" b="1" smtClean="0">
                <a:solidFill>
                  <a:schemeClr val="bg1"/>
                </a:solidFill>
              </a:rPr>
              <a:t>4</a:t>
            </a:fld>
            <a:r>
              <a:rPr lang="zh-CN" altLang="en-US" b="1">
                <a:solidFill>
                  <a:schemeClr val="bg1"/>
                </a:solidFill>
              </a:rPr>
              <a:t>/22</a:t>
            </a:r>
          </a:p>
        </p:txBody>
      </p:sp>
      <p:sp>
        <p:nvSpPr>
          <p:cNvPr id="45" name="Rectangle 1">
            <a:extLst>
              <a:ext uri="{FF2B5EF4-FFF2-40B4-BE49-F238E27FC236}">
                <a16:creationId xmlns:a16="http://schemas.microsoft.com/office/drawing/2014/main" id="{081D4123-57DA-5238-E968-5BC3D9BF0541}"/>
              </a:ext>
            </a:extLst>
          </p:cNvPr>
          <p:cNvSpPr>
            <a:spLocks noChangeArrowheads="1"/>
          </p:cNvSpPr>
          <p:nvPr/>
        </p:nvSpPr>
        <p:spPr bwMode="auto">
          <a:xfrm>
            <a:off x="0" y="0"/>
            <a:ext cx="65" cy="276999"/>
          </a:xfrm>
          <a:prstGeom prst="rect">
            <a:avLst/>
          </a:prstGeom>
          <a:solidFill>
            <a:srgbClr val="FCFCF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dirty="0">
              <a:ln>
                <a:noFill/>
              </a:ln>
              <a:solidFill>
                <a:schemeClr val="tx1"/>
              </a:solidFill>
              <a:effectLst/>
              <a:latin typeface="Arial" panose="020B0604020202020204" pitchFamily="34" charset="0"/>
            </a:endParaRPr>
          </a:p>
        </p:txBody>
      </p:sp>
      <p:sp>
        <p:nvSpPr>
          <p:cNvPr id="49" name="文本框 48">
            <a:extLst>
              <a:ext uri="{FF2B5EF4-FFF2-40B4-BE49-F238E27FC236}">
                <a16:creationId xmlns:a16="http://schemas.microsoft.com/office/drawing/2014/main" id="{8FDE574D-AA5D-C4D7-646D-22C5A5BE025F}"/>
              </a:ext>
            </a:extLst>
          </p:cNvPr>
          <p:cNvSpPr txBox="1"/>
          <p:nvPr/>
        </p:nvSpPr>
        <p:spPr>
          <a:xfrm>
            <a:off x="269363" y="1262757"/>
            <a:ext cx="3870838" cy="502855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2400" b="1" dirty="0">
                <a:latin typeface="Times New Roman" panose="02020603050405020304" pitchFamily="18" charset="0"/>
                <a:ea typeface="黑体" panose="02010609060101010101" pitchFamily="49" charset="-122"/>
                <a:cs typeface="Times New Roman" panose="02020603050405020304" pitchFamily="18" charset="0"/>
                <a:sym typeface="+mn-ea"/>
              </a:rPr>
              <a:t>Si – PIN</a:t>
            </a:r>
            <a:r>
              <a:rPr lang="zh-CN" altLang="en-US" sz="2400" b="1" dirty="0"/>
              <a:t>传感器：</a:t>
            </a:r>
          </a:p>
          <a:p>
            <a:pPr marL="742950" lvl="1">
              <a:lnSpc>
                <a:spcPct val="150000"/>
              </a:lnSpc>
            </a:pPr>
            <a:r>
              <a:rPr lang="en-US" altLang="zh-CN" b="1" dirty="0">
                <a:latin typeface="Times New Roman" panose="02020603050405020304" pitchFamily="18" charset="0"/>
                <a:ea typeface="黑体" panose="02010609060101010101" pitchFamily="49" charset="-122"/>
                <a:cs typeface="Times New Roman" panose="02020603050405020304" pitchFamily="18" charset="0"/>
              </a:rPr>
              <a:t>像素尺寸140 um * 140 um</a:t>
            </a:r>
          </a:p>
          <a:p>
            <a:pPr marL="742950" lvl="1">
              <a:lnSpc>
                <a:spcPct val="150000"/>
              </a:lnSpc>
            </a:pPr>
            <a:r>
              <a:rPr lang="en-US" altLang="zh-CN" b="1" dirty="0">
                <a:latin typeface="Times New Roman" panose="02020603050405020304" pitchFamily="18" charset="0"/>
                <a:ea typeface="黑体" panose="02010609060101010101" pitchFamily="49" charset="-122"/>
                <a:cs typeface="Times New Roman" panose="02020603050405020304" pitchFamily="18" charset="0"/>
              </a:rPr>
              <a:t>传感器厚度450 um</a:t>
            </a:r>
          </a:p>
          <a:p>
            <a:pPr marL="742950" lvl="1">
              <a:lnSpc>
                <a:spcPct val="150000"/>
              </a:lnSpc>
            </a:pPr>
            <a:r>
              <a:rPr lang="en-US" altLang="zh-CN" b="1" dirty="0">
                <a:latin typeface="Times New Roman" panose="02020603050405020304" pitchFamily="18" charset="0"/>
                <a:ea typeface="黑体" panose="02010609060101010101" pitchFamily="49" charset="-122"/>
                <a:cs typeface="Times New Roman" panose="02020603050405020304" pitchFamily="18" charset="0"/>
              </a:rPr>
              <a:t>完全耗尽电压约60 V</a:t>
            </a:r>
          </a:p>
          <a:p>
            <a:pPr marL="285750" indent="-285750">
              <a:lnSpc>
                <a:spcPct val="150000"/>
              </a:lnSpc>
              <a:buFont typeface="Arial" panose="020B0604020202020204" pitchFamily="34" charset="0"/>
              <a:buChar char="•"/>
            </a:pPr>
            <a:r>
              <a:rPr lang="zh-CN" altLang="en-US" sz="2400" b="1" dirty="0"/>
              <a:t>探测器单模块构成</a:t>
            </a:r>
          </a:p>
          <a:p>
            <a:pPr marL="742950" lvl="1">
              <a:lnSpc>
                <a:spcPct val="150000"/>
              </a:lnSpc>
            </a:pPr>
            <a:r>
              <a:rPr lang="zh-CN" altLang="en-US" b="1" dirty="0">
                <a:latin typeface="Times New Roman" panose="02020603050405020304" pitchFamily="18" charset="0"/>
                <a:ea typeface="黑体" panose="02010609060101010101" pitchFamily="49" charset="-122"/>
                <a:cs typeface="Times New Roman" panose="02020603050405020304" pitchFamily="18" charset="0"/>
                <a:sym typeface="+mn-ea"/>
              </a:rPr>
              <a:t>像素</a:t>
            </a:r>
            <a:r>
              <a:rPr lang="en-US" altLang="zh-CN" b="1" dirty="0" err="1">
                <a:latin typeface="Times New Roman" panose="02020603050405020304" pitchFamily="18" charset="0"/>
                <a:ea typeface="黑体" panose="02010609060101010101" pitchFamily="49" charset="-122"/>
                <a:cs typeface="Times New Roman" panose="02020603050405020304" pitchFamily="18" charset="0"/>
              </a:rPr>
              <a:t>阵列</a:t>
            </a:r>
            <a:r>
              <a:rPr lang="zh-CN" altLang="en-US" b="1"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b="1" dirty="0">
                <a:latin typeface="Times New Roman" panose="02020603050405020304" pitchFamily="18" charset="0"/>
                <a:ea typeface="黑体" panose="02010609060101010101" pitchFamily="49" charset="-122"/>
                <a:cs typeface="Times New Roman" panose="02020603050405020304" pitchFamily="18" charset="0"/>
              </a:rPr>
              <a:t>128 * 96</a:t>
            </a:r>
          </a:p>
          <a:p>
            <a:pPr marL="742950" lvl="1">
              <a:lnSpc>
                <a:spcPct val="150000"/>
              </a:lnSpc>
            </a:pPr>
            <a:r>
              <a:rPr lang="en-US" altLang="zh-CN" b="1" dirty="0">
                <a:latin typeface="Times New Roman" panose="02020603050405020304" pitchFamily="18" charset="0"/>
                <a:ea typeface="黑体" panose="02010609060101010101" pitchFamily="49" charset="-122"/>
                <a:cs typeface="Times New Roman" panose="02020603050405020304" pitchFamily="18" charset="0"/>
                <a:sym typeface="+mn-ea"/>
              </a:rPr>
              <a:t>12个ASIC读出芯片(2 * 6)</a:t>
            </a:r>
            <a:endParaRPr lang="en-US" altLang="zh-CN" b="1" dirty="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nSpc>
                <a:spcPct val="150000"/>
              </a:lnSpc>
              <a:buFont typeface="Arial" panose="020B0604020202020204" pitchFamily="34" charset="0"/>
              <a:buChar char="•"/>
            </a:pPr>
            <a:r>
              <a:rPr lang="zh-CN" altLang="en-US" sz="2400" b="1" dirty="0"/>
              <a:t>探测器系统组成</a:t>
            </a:r>
          </a:p>
          <a:p>
            <a:pPr marL="742950" lvl="1">
              <a:lnSpc>
                <a:spcPct val="150000"/>
              </a:lnSpc>
            </a:pPr>
            <a:r>
              <a:rPr lang="en-US" altLang="zh-CN" b="1" dirty="0">
                <a:latin typeface="Times New Roman" panose="02020603050405020304" pitchFamily="18" charset="0"/>
                <a:ea typeface="黑体" panose="02010609060101010101" pitchFamily="49" charset="-122"/>
                <a:cs typeface="Times New Roman" panose="02020603050405020304" pitchFamily="18" charset="0"/>
              </a:rPr>
              <a:t>40个</a:t>
            </a:r>
            <a:r>
              <a:rPr lang="zh-CN" altLang="en-US" b="1" dirty="0">
                <a:latin typeface="Times New Roman" panose="02020603050405020304" pitchFamily="18" charset="0"/>
                <a:ea typeface="黑体" panose="02010609060101010101" pitchFamily="49" charset="-122"/>
                <a:cs typeface="Times New Roman" panose="02020603050405020304" pitchFamily="18" charset="0"/>
              </a:rPr>
              <a:t>探测器前端</a:t>
            </a:r>
            <a:r>
              <a:rPr lang="en-US" altLang="zh-CN" b="1" dirty="0">
                <a:latin typeface="Times New Roman" panose="02020603050405020304" pitchFamily="18" charset="0"/>
                <a:ea typeface="黑体" panose="02010609060101010101" pitchFamily="49" charset="-122"/>
                <a:cs typeface="Times New Roman" panose="02020603050405020304" pitchFamily="18" charset="0"/>
              </a:rPr>
              <a:t>模块（5 * 8</a:t>
            </a:r>
            <a:r>
              <a:rPr lang="zh-CN" altLang="en-US" b="1"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b="1" dirty="0">
                <a:latin typeface="Times New Roman" panose="02020603050405020304" pitchFamily="18" charset="0"/>
                <a:ea typeface="黑体" panose="02010609060101010101" pitchFamily="49" charset="-122"/>
                <a:cs typeface="Times New Roman" panose="02020603050405020304" pitchFamily="18" charset="0"/>
              </a:rPr>
              <a:t>20个读出电子学板</a:t>
            </a:r>
          </a:p>
          <a:p>
            <a:pPr marL="742950" lvl="1">
              <a:lnSpc>
                <a:spcPct val="150000"/>
              </a:lnSpc>
            </a:pPr>
            <a:r>
              <a:rPr lang="en-US" altLang="zh-CN" b="1" dirty="0">
                <a:latin typeface="Times New Roman" panose="02020603050405020304" pitchFamily="18" charset="0"/>
                <a:ea typeface="黑体" panose="02010609060101010101" pitchFamily="49" charset="-122"/>
                <a:cs typeface="Times New Roman" panose="02020603050405020304" pitchFamily="18" charset="0"/>
              </a:rPr>
              <a:t>DAQ</a:t>
            </a:r>
          </a:p>
        </p:txBody>
      </p:sp>
      <p:sp>
        <p:nvSpPr>
          <p:cNvPr id="2" name="文本框 1">
            <a:extLst>
              <a:ext uri="{FF2B5EF4-FFF2-40B4-BE49-F238E27FC236}">
                <a16:creationId xmlns:a16="http://schemas.microsoft.com/office/drawing/2014/main" id="{CF878D81-F52F-D4FD-79C6-0BE00E7FA9EA}"/>
              </a:ext>
            </a:extLst>
          </p:cNvPr>
          <p:cNvSpPr txBox="1"/>
          <p:nvPr/>
        </p:nvSpPr>
        <p:spPr>
          <a:xfrm>
            <a:off x="5208563" y="6291313"/>
            <a:ext cx="6284093" cy="400110"/>
          </a:xfrm>
          <a:prstGeom prst="rect">
            <a:avLst/>
          </a:prstGeom>
          <a:noFill/>
        </p:spPr>
        <p:txBody>
          <a:bodyPr wrap="none" rtlCol="0">
            <a:spAutoFit/>
          </a:bodyPr>
          <a:lstStyle/>
          <a:p>
            <a:r>
              <a:rPr lang="zh-CN" altLang="en-US" sz="2000" b="1" dirty="0">
                <a:solidFill>
                  <a:schemeClr val="accent1">
                    <a:lumMod val="75000"/>
                  </a:schemeClr>
                </a:solidFill>
              </a:rPr>
              <a:t>第四代双阈值单光子计数型硅像素探测器</a:t>
            </a:r>
            <a:r>
              <a:rPr lang="en-US" altLang="zh-CN" sz="2000" b="1" dirty="0">
                <a:solidFill>
                  <a:schemeClr val="accent1">
                    <a:lumMod val="75000"/>
                  </a:schemeClr>
                </a:solidFill>
              </a:rPr>
              <a:t>-HEPS-BPIX</a:t>
            </a:r>
            <a:endParaRPr lang="zh-CN" altLang="en-US" sz="2000" b="1" dirty="0">
              <a:solidFill>
                <a:schemeClr val="accent1">
                  <a:lumMod val="75000"/>
                </a:schemeClr>
              </a:solidFill>
            </a:endParaRPr>
          </a:p>
        </p:txBody>
      </p:sp>
      <p:sp>
        <p:nvSpPr>
          <p:cNvPr id="5" name="文本框 4">
            <a:extLst>
              <a:ext uri="{FF2B5EF4-FFF2-40B4-BE49-F238E27FC236}">
                <a16:creationId xmlns:a16="http://schemas.microsoft.com/office/drawing/2014/main" id="{F01001D1-2F42-D76F-6450-D3C36263DC56}"/>
              </a:ext>
            </a:extLst>
          </p:cNvPr>
          <p:cNvSpPr txBox="1"/>
          <p:nvPr/>
        </p:nvSpPr>
        <p:spPr>
          <a:xfrm>
            <a:off x="322264" y="871202"/>
            <a:ext cx="4572085" cy="400110"/>
          </a:xfrm>
          <a:prstGeom prst="rect">
            <a:avLst/>
          </a:prstGeom>
          <a:noFill/>
        </p:spPr>
        <p:txBody>
          <a:bodyPr wrap="none" rtlCol="0">
            <a:spAutoFit/>
          </a:bodyPr>
          <a:lstStyle/>
          <a:p>
            <a:r>
              <a:rPr lang="zh-CN" altLang="en-US" sz="2000" b="1" dirty="0">
                <a:solidFill>
                  <a:schemeClr val="accent1"/>
                </a:solidFill>
              </a:rPr>
              <a:t>更好的发挥第四代同步辐射光源的性能</a:t>
            </a:r>
          </a:p>
        </p:txBody>
      </p:sp>
      <p:grpSp>
        <p:nvGrpSpPr>
          <p:cNvPr id="8" name="组合 7">
            <a:extLst>
              <a:ext uri="{FF2B5EF4-FFF2-40B4-BE49-F238E27FC236}">
                <a16:creationId xmlns:a16="http://schemas.microsoft.com/office/drawing/2014/main" id="{8196025D-D6A1-680B-B45A-DD1E7B612F7C}"/>
              </a:ext>
            </a:extLst>
          </p:cNvPr>
          <p:cNvGrpSpPr/>
          <p:nvPr/>
        </p:nvGrpSpPr>
        <p:grpSpPr>
          <a:xfrm>
            <a:off x="4516967" y="783175"/>
            <a:ext cx="7475536" cy="5421198"/>
            <a:chOff x="5518247" y="1469412"/>
            <a:chExt cx="5439303" cy="3437486"/>
          </a:xfrm>
        </p:grpSpPr>
        <p:grpSp>
          <p:nvGrpSpPr>
            <p:cNvPr id="9" name="组合 8">
              <a:extLst>
                <a:ext uri="{FF2B5EF4-FFF2-40B4-BE49-F238E27FC236}">
                  <a16:creationId xmlns:a16="http://schemas.microsoft.com/office/drawing/2014/main" id="{B3A2BECF-DC58-FF05-6500-3BD41286F559}"/>
                </a:ext>
              </a:extLst>
            </p:cNvPr>
            <p:cNvGrpSpPr/>
            <p:nvPr/>
          </p:nvGrpSpPr>
          <p:grpSpPr>
            <a:xfrm>
              <a:off x="5518247" y="1965715"/>
              <a:ext cx="5439303" cy="2941183"/>
              <a:chOff x="190788" y="2210358"/>
              <a:chExt cx="5439303" cy="2941183"/>
            </a:xfrm>
          </p:grpSpPr>
          <p:sp>
            <p:nvSpPr>
              <p:cNvPr id="11" name="矩形: 圆角 10">
                <a:extLst>
                  <a:ext uri="{FF2B5EF4-FFF2-40B4-BE49-F238E27FC236}">
                    <a16:creationId xmlns:a16="http://schemas.microsoft.com/office/drawing/2014/main" id="{2536DA71-56AE-241C-71F0-B08CC6911D4E}"/>
                  </a:ext>
                </a:extLst>
              </p:cNvPr>
              <p:cNvSpPr/>
              <p:nvPr/>
            </p:nvSpPr>
            <p:spPr>
              <a:xfrm>
                <a:off x="190788" y="2213994"/>
                <a:ext cx="2054158" cy="1672366"/>
              </a:xfrm>
              <a:prstGeom prst="roundRect">
                <a:avLst>
                  <a:gd name="adj" fmla="val 0"/>
                </a:avLst>
              </a:prstGeom>
              <a:blipFill rotWithShape="1">
                <a:blip r:embed="rId4"/>
                <a:srcRect/>
                <a:stretch>
                  <a:fillRect t="-39000" b="-39000"/>
                </a:stretch>
              </a:blipFill>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zh-CN" altLang="en-US"/>
              </a:p>
            </p:txBody>
          </p:sp>
          <p:sp>
            <p:nvSpPr>
              <p:cNvPr id="12" name="矩形: 圆角 11">
                <a:extLst>
                  <a:ext uri="{FF2B5EF4-FFF2-40B4-BE49-F238E27FC236}">
                    <a16:creationId xmlns:a16="http://schemas.microsoft.com/office/drawing/2014/main" id="{6AD5B12A-8D6B-2B61-9EB9-250E685154B4}"/>
                  </a:ext>
                </a:extLst>
              </p:cNvPr>
              <p:cNvSpPr/>
              <p:nvPr/>
            </p:nvSpPr>
            <p:spPr>
              <a:xfrm>
                <a:off x="2244946" y="2213994"/>
                <a:ext cx="1987416" cy="1681068"/>
              </a:xfrm>
              <a:prstGeom prst="roundRect">
                <a:avLst>
                  <a:gd name="adj" fmla="val 0"/>
                </a:avLst>
              </a:prstGeom>
              <a:blipFill rotWithShape="1">
                <a:blip r:embed="rId5"/>
                <a:srcRect/>
                <a:stretch>
                  <a:fillRect t="-39000" b="-39000"/>
                </a:stretch>
              </a:blipFill>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zh-CN" altLang="en-US"/>
              </a:p>
            </p:txBody>
          </p:sp>
          <p:pic>
            <p:nvPicPr>
              <p:cNvPr id="13" name="图片 12">
                <a:extLst>
                  <a:ext uri="{FF2B5EF4-FFF2-40B4-BE49-F238E27FC236}">
                    <a16:creationId xmlns:a16="http://schemas.microsoft.com/office/drawing/2014/main" id="{7A76ACD3-DD23-C4E1-C028-7089A8A40482}"/>
                  </a:ext>
                </a:extLst>
              </p:cNvPr>
              <p:cNvPicPr>
                <a:picLocks noChangeAspect="1"/>
              </p:cNvPicPr>
              <p:nvPr/>
            </p:nvPicPr>
            <p:blipFill>
              <a:blip r:embed="rId6"/>
              <a:stretch>
                <a:fillRect/>
              </a:stretch>
            </p:blipFill>
            <p:spPr>
              <a:xfrm>
                <a:off x="190788" y="3895062"/>
                <a:ext cx="5439303" cy="1256479"/>
              </a:xfrm>
              <a:prstGeom prst="rect">
                <a:avLst/>
              </a:prstGeom>
            </p:spPr>
          </p:pic>
          <p:pic>
            <p:nvPicPr>
              <p:cNvPr id="16" name="图片 15">
                <a:extLst>
                  <a:ext uri="{FF2B5EF4-FFF2-40B4-BE49-F238E27FC236}">
                    <a16:creationId xmlns:a16="http://schemas.microsoft.com/office/drawing/2014/main" id="{C00E9BE3-5535-888D-FE22-655DFF30F4D1}"/>
                  </a:ext>
                </a:extLst>
              </p:cNvPr>
              <p:cNvPicPr>
                <a:picLocks noChangeAspect="1"/>
              </p:cNvPicPr>
              <p:nvPr/>
            </p:nvPicPr>
            <p:blipFill>
              <a:blip r:embed="rId7"/>
              <a:stretch>
                <a:fillRect/>
              </a:stretch>
            </p:blipFill>
            <p:spPr>
              <a:xfrm>
                <a:off x="4232362" y="2210358"/>
                <a:ext cx="1397729" cy="1691443"/>
              </a:xfrm>
              <a:prstGeom prst="rect">
                <a:avLst/>
              </a:prstGeom>
            </p:spPr>
          </p:pic>
        </p:grpSp>
        <p:pic>
          <p:nvPicPr>
            <p:cNvPr id="10" name="图片 9">
              <a:extLst>
                <a:ext uri="{FF2B5EF4-FFF2-40B4-BE49-F238E27FC236}">
                  <a16:creationId xmlns:a16="http://schemas.microsoft.com/office/drawing/2014/main" id="{E8568AEB-C881-7C62-EF6C-1A9B4B130481}"/>
                </a:ext>
              </a:extLst>
            </p:cNvPr>
            <p:cNvPicPr>
              <a:picLocks noChangeAspect="1"/>
            </p:cNvPicPr>
            <p:nvPr/>
          </p:nvPicPr>
          <p:blipFill>
            <a:blip r:embed="rId8"/>
            <a:stretch>
              <a:fillRect/>
            </a:stretch>
          </p:blipFill>
          <p:spPr>
            <a:xfrm>
              <a:off x="7572405" y="1469412"/>
              <a:ext cx="3385145" cy="2215871"/>
            </a:xfrm>
            <a:prstGeom prst="rect">
              <a:avLst/>
            </a:prstGeom>
          </p:spPr>
        </p:pic>
      </p:grpSp>
      <p:sp>
        <p:nvSpPr>
          <p:cNvPr id="18" name="文本框 17">
            <a:extLst>
              <a:ext uri="{FF2B5EF4-FFF2-40B4-BE49-F238E27FC236}">
                <a16:creationId xmlns:a16="http://schemas.microsoft.com/office/drawing/2014/main" id="{97032E99-BCBE-AC78-638A-FF1057AC62C6}"/>
              </a:ext>
            </a:extLst>
          </p:cNvPr>
          <p:cNvSpPr txBox="1"/>
          <p:nvPr/>
        </p:nvSpPr>
        <p:spPr>
          <a:xfrm>
            <a:off x="128948" y="35907"/>
            <a:ext cx="4339650" cy="646331"/>
          </a:xfrm>
          <a:prstGeom prst="rect">
            <a:avLst/>
          </a:prstGeom>
          <a:noFill/>
        </p:spPr>
        <p:txBody>
          <a:bodyPr wrap="none" rtlCol="0">
            <a:spAutoFit/>
          </a:bodyPr>
          <a:lstStyle/>
          <a:p>
            <a:r>
              <a:rPr lang="zh-CN" altLang="en-US" sz="3600" dirty="0"/>
              <a:t>第四代硅像素探测器</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接连接符 13"/>
          <p:cNvSpPr/>
          <p:nvPr/>
        </p:nvSpPr>
        <p:spPr bwMode="auto">
          <a:xfrm rot="5400000" flipV="1">
            <a:off x="6095997" y="-5566712"/>
            <a:ext cx="3" cy="12192000"/>
          </a:xfrm>
          <a:prstGeom prst="line">
            <a:avLst/>
          </a:prstGeom>
          <a:noFill/>
          <a:ln w="28575">
            <a:solidFill>
              <a:srgbClr val="1A3B86"/>
            </a:solidFill>
            <a:round/>
          </a:ln>
          <a:extLst>
            <a:ext uri="{909E8E84-426E-40DD-AFC4-6F175D3DCCD1}">
              <a14:hiddenFill xmlns:a14="http://schemas.microsoft.com/office/drawing/2010/main">
                <a:noFill/>
              </a14:hiddenFill>
            </a:ext>
          </a:extLst>
        </p:spPr>
        <p:txBody>
          <a:bodyPr/>
          <a:lstStyle/>
          <a:p>
            <a:endParaRPr lang="en-US" sz="2400"/>
          </a:p>
        </p:txBody>
      </p:sp>
      <p:pic>
        <p:nvPicPr>
          <p:cNvPr id="15" name="Picture 1" descr="C:\Users\dell\Desktop\8CBA2F889B4A376535F50EC3D792DECC\iheplogo\logol.jpg"/>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38593" y="35907"/>
            <a:ext cx="3924459" cy="475449"/>
          </a:xfrm>
          <a:prstGeom prst="rect">
            <a:avLst/>
          </a:prstGeom>
          <a:noFill/>
          <a:ln>
            <a:noFill/>
          </a:ln>
        </p:spPr>
      </p:pic>
      <p:sp>
        <p:nvSpPr>
          <p:cNvPr id="10" name="灯片编号占位符 9"/>
          <p:cNvSpPr>
            <a:spLocks noGrp="1"/>
          </p:cNvSpPr>
          <p:nvPr>
            <p:ph type="sldNum" sz="quarter" idx="12"/>
          </p:nvPr>
        </p:nvSpPr>
        <p:spPr/>
        <p:txBody>
          <a:bodyPr/>
          <a:lstStyle/>
          <a:p>
            <a:fld id="{277C5EDD-D870-4641-B1BE-28D5F27ACDA3}" type="slidenum">
              <a:rPr lang="zh-CN" altLang="en-US" b="1" smtClean="0">
                <a:solidFill>
                  <a:schemeClr val="bg1"/>
                </a:solidFill>
              </a:rPr>
              <a:t>5</a:t>
            </a:fld>
            <a:r>
              <a:rPr lang="zh-CN" altLang="en-US" b="1">
                <a:solidFill>
                  <a:schemeClr val="bg1"/>
                </a:solidFill>
              </a:rPr>
              <a:t>/22</a:t>
            </a:r>
          </a:p>
        </p:txBody>
      </p:sp>
      <p:graphicFrame>
        <p:nvGraphicFramePr>
          <p:cNvPr id="2" name="内容占位符 22">
            <a:extLst>
              <a:ext uri="{FF2B5EF4-FFF2-40B4-BE49-F238E27FC236}">
                <a16:creationId xmlns:a16="http://schemas.microsoft.com/office/drawing/2014/main" id="{D18CE2C7-3117-6C82-AED4-67AF5D52EEB5}"/>
              </a:ext>
            </a:extLst>
          </p:cNvPr>
          <p:cNvGraphicFramePr>
            <a:graphicFrameLocks/>
          </p:cNvGraphicFramePr>
          <p:nvPr>
            <p:extLst>
              <p:ext uri="{D42A27DB-BD31-4B8C-83A1-F6EECF244321}">
                <p14:modId xmlns:p14="http://schemas.microsoft.com/office/powerpoint/2010/main" val="1320489163"/>
              </p:ext>
            </p:extLst>
          </p:nvPr>
        </p:nvGraphicFramePr>
        <p:xfrm>
          <a:off x="436402" y="1104747"/>
          <a:ext cx="5211233" cy="37139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图形 43" descr="箭头: 直 纯色填充">
            <a:extLst>
              <a:ext uri="{FF2B5EF4-FFF2-40B4-BE49-F238E27FC236}">
                <a16:creationId xmlns:a16="http://schemas.microsoft.com/office/drawing/2014/main" id="{83ED4380-CABD-5C89-077C-60A05FEB6638}"/>
              </a:ext>
            </a:extLst>
          </p:cNvPr>
          <p:cNvSpPr/>
          <p:nvPr/>
        </p:nvSpPr>
        <p:spPr>
          <a:xfrm rot="16200000">
            <a:off x="3346443" y="4504716"/>
            <a:ext cx="1079510" cy="723918"/>
          </a:xfrm>
          <a:custGeom>
            <a:avLst/>
            <a:gdLst>
              <a:gd name="connsiteX0" fmla="*/ 228626 w 838226"/>
              <a:gd name="connsiteY0" fmla="*/ 114300 h 457200"/>
              <a:gd name="connsiteX1" fmla="*/ 228626 w 838226"/>
              <a:gd name="connsiteY1" fmla="*/ 0 h 457200"/>
              <a:gd name="connsiteX2" fmla="*/ 26 w 838226"/>
              <a:gd name="connsiteY2" fmla="*/ 228600 h 457200"/>
              <a:gd name="connsiteX3" fmla="*/ 228626 w 838226"/>
              <a:gd name="connsiteY3" fmla="*/ 457200 h 457200"/>
              <a:gd name="connsiteX4" fmla="*/ 228626 w 838226"/>
              <a:gd name="connsiteY4" fmla="*/ 342900 h 457200"/>
              <a:gd name="connsiteX5" fmla="*/ 838226 w 838226"/>
              <a:gd name="connsiteY5" fmla="*/ 228600 h 457200"/>
              <a:gd name="connsiteX6" fmla="*/ 228626 w 838226"/>
              <a:gd name="connsiteY6" fmla="*/ 1143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26" h="457200">
                <a:moveTo>
                  <a:pt x="228626" y="114300"/>
                </a:moveTo>
                <a:lnTo>
                  <a:pt x="228626" y="0"/>
                </a:lnTo>
                <a:lnTo>
                  <a:pt x="26" y="228600"/>
                </a:lnTo>
                <a:cubicBezTo>
                  <a:pt x="-2831" y="228600"/>
                  <a:pt x="228626" y="457200"/>
                  <a:pt x="228626" y="457200"/>
                </a:cubicBezTo>
                <a:lnTo>
                  <a:pt x="228626" y="342900"/>
                </a:lnTo>
                <a:lnTo>
                  <a:pt x="838226" y="228600"/>
                </a:lnTo>
                <a:lnTo>
                  <a:pt x="228626" y="114300"/>
                </a:lnTo>
                <a:close/>
              </a:path>
            </a:pathLst>
          </a:custGeom>
          <a:solidFill>
            <a:srgbClr val="FF0000">
              <a:alpha val="30000"/>
            </a:srgbClr>
          </a:solidFill>
          <a:ln w="6055" cap="flat">
            <a:noFill/>
            <a:prstDash val="solid"/>
            <a:miter/>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latin typeface="Arial" panose="020B0604020202020204" pitchFamily="34" charset="0"/>
              <a:ea typeface="微软雅黑" panose="020B0503020204020204" pitchFamily="34" charset="-122"/>
            </a:endParaRPr>
          </a:p>
        </p:txBody>
      </p:sp>
      <p:sp>
        <p:nvSpPr>
          <p:cNvPr id="11" name="文本框 10">
            <a:extLst>
              <a:ext uri="{FF2B5EF4-FFF2-40B4-BE49-F238E27FC236}">
                <a16:creationId xmlns:a16="http://schemas.microsoft.com/office/drawing/2014/main" id="{B3C84984-3C69-F67F-FBE3-470BA889AC0F}"/>
              </a:ext>
            </a:extLst>
          </p:cNvPr>
          <p:cNvSpPr txBox="1"/>
          <p:nvPr/>
        </p:nvSpPr>
        <p:spPr>
          <a:xfrm>
            <a:off x="844456" y="5649757"/>
            <a:ext cx="5952270" cy="584775"/>
          </a:xfrm>
          <a:prstGeom prst="rect">
            <a:avLst/>
          </a:prstGeom>
          <a:noFill/>
        </p:spPr>
        <p:txBody>
          <a:bodyPr wrap="none" rtlCol="0">
            <a:spAutoFit/>
          </a:bodyPr>
          <a:lstStyle/>
          <a:p>
            <a:r>
              <a:rPr lang="zh-CN" altLang="en-US" sz="3200" b="1" dirty="0">
                <a:solidFill>
                  <a:srgbClr val="FF0000"/>
                </a:solidFill>
              </a:rPr>
              <a:t>对探测器数据进行压缩刻不容缓</a:t>
            </a:r>
          </a:p>
        </p:txBody>
      </p:sp>
      <p:sp>
        <p:nvSpPr>
          <p:cNvPr id="8" name="文本框 7">
            <a:extLst>
              <a:ext uri="{FF2B5EF4-FFF2-40B4-BE49-F238E27FC236}">
                <a16:creationId xmlns:a16="http://schemas.microsoft.com/office/drawing/2014/main" id="{748A739F-90FF-602A-678E-5929D53AA78E}"/>
              </a:ext>
            </a:extLst>
          </p:cNvPr>
          <p:cNvSpPr txBox="1"/>
          <p:nvPr/>
        </p:nvSpPr>
        <p:spPr>
          <a:xfrm>
            <a:off x="5372100" y="1757762"/>
            <a:ext cx="6477000" cy="1667123"/>
          </a:xfrm>
          <a:prstGeom prst="rect">
            <a:avLst/>
          </a:prstGeom>
          <a:noFill/>
        </p:spPr>
        <p:txBody>
          <a:bodyPr wrap="square" rtlCol="0">
            <a:spAutoFit/>
          </a:bodyPr>
          <a:lstStyle/>
          <a:p>
            <a:pPr>
              <a:lnSpc>
                <a:spcPct val="200000"/>
              </a:lnSpc>
            </a:pPr>
            <a:r>
              <a:rPr lang="en-US" altLang="zh-CN" dirty="0"/>
              <a:t>HPES-BPIX</a:t>
            </a:r>
            <a:r>
              <a:rPr lang="zh-CN" altLang="en-US" dirty="0"/>
              <a:t>探测器在</a:t>
            </a:r>
            <a:r>
              <a:rPr lang="en-US" altLang="zh-CN" b="1" dirty="0">
                <a:solidFill>
                  <a:srgbClr val="FF0000"/>
                </a:solidFill>
              </a:rPr>
              <a:t>1kHz</a:t>
            </a:r>
            <a:r>
              <a:rPr lang="zh-CN" altLang="en-US" dirty="0"/>
              <a:t>的帧率下每秒可产生</a:t>
            </a:r>
            <a:r>
              <a:rPr lang="en-US" altLang="zh-CN" b="1" dirty="0">
                <a:solidFill>
                  <a:srgbClr val="FF0000"/>
                </a:solidFill>
              </a:rPr>
              <a:t>192Gb</a:t>
            </a:r>
            <a:r>
              <a:rPr lang="zh-CN" altLang="en-US" dirty="0"/>
              <a:t>的数据</a:t>
            </a:r>
            <a:r>
              <a:rPr lang="en-US" altLang="zh-CN" dirty="0"/>
              <a:t>[1]</a:t>
            </a:r>
            <a:r>
              <a:rPr lang="zh-CN" altLang="en-US" dirty="0"/>
              <a:t>。</a:t>
            </a:r>
            <a:endParaRPr lang="en-US" altLang="zh-CN" dirty="0"/>
          </a:p>
          <a:p>
            <a:pPr>
              <a:lnSpc>
                <a:spcPct val="200000"/>
              </a:lnSpc>
            </a:pPr>
            <a:r>
              <a:rPr lang="en-US" altLang="zh-CN" dirty="0"/>
              <a:t>ESRF</a:t>
            </a:r>
            <a:r>
              <a:rPr lang="zh-CN" altLang="en-US" dirty="0"/>
              <a:t>光源理论上</a:t>
            </a:r>
            <a:r>
              <a:rPr lang="zh-CN" altLang="en-US" b="1" dirty="0">
                <a:solidFill>
                  <a:srgbClr val="FF0000"/>
                </a:solidFill>
              </a:rPr>
              <a:t>每天</a:t>
            </a:r>
            <a:r>
              <a:rPr lang="zh-CN" altLang="en-US" dirty="0"/>
              <a:t>产生的数据量在</a:t>
            </a:r>
            <a:r>
              <a:rPr lang="en-US" altLang="zh-CN" b="1" dirty="0">
                <a:solidFill>
                  <a:srgbClr val="FF0000"/>
                </a:solidFill>
              </a:rPr>
              <a:t>PB</a:t>
            </a:r>
            <a:r>
              <a:rPr lang="zh-CN" altLang="en-US" dirty="0"/>
              <a:t>量级</a:t>
            </a:r>
            <a:r>
              <a:rPr lang="en-US" altLang="zh-CN" dirty="0"/>
              <a:t>,</a:t>
            </a:r>
            <a:r>
              <a:rPr lang="zh-CN" altLang="en-US" dirty="0"/>
              <a:t>美国</a:t>
            </a:r>
            <a:r>
              <a:rPr lang="en-US" altLang="zh-CN" dirty="0"/>
              <a:t>APS</a:t>
            </a:r>
            <a:r>
              <a:rPr lang="zh-CN" altLang="en-US" dirty="0"/>
              <a:t>光源的</a:t>
            </a:r>
            <a:r>
              <a:rPr lang="zh-CN" altLang="en-US" b="1" dirty="0">
                <a:solidFill>
                  <a:srgbClr val="FF0000"/>
                </a:solidFill>
              </a:rPr>
              <a:t>年数据量</a:t>
            </a:r>
            <a:r>
              <a:rPr lang="zh-CN" altLang="en-US" dirty="0"/>
              <a:t>预计达到</a:t>
            </a:r>
            <a:r>
              <a:rPr lang="en-US" altLang="zh-CN" b="1" dirty="0">
                <a:solidFill>
                  <a:srgbClr val="FF0000"/>
                </a:solidFill>
              </a:rPr>
              <a:t>200PB</a:t>
            </a:r>
            <a:r>
              <a:rPr lang="en-US" altLang="zh-CN" dirty="0"/>
              <a:t> [2] </a:t>
            </a:r>
            <a:r>
              <a:rPr lang="zh-CN" altLang="en-US" dirty="0"/>
              <a:t>。</a:t>
            </a:r>
            <a:endParaRPr lang="en-US" altLang="zh-CN" dirty="0"/>
          </a:p>
        </p:txBody>
      </p:sp>
      <p:sp>
        <p:nvSpPr>
          <p:cNvPr id="13" name="文本框 12">
            <a:extLst>
              <a:ext uri="{FF2B5EF4-FFF2-40B4-BE49-F238E27FC236}">
                <a16:creationId xmlns:a16="http://schemas.microsoft.com/office/drawing/2014/main" id="{1E46FA94-A5F9-D60B-CD80-0BC69FD309D0}"/>
              </a:ext>
            </a:extLst>
          </p:cNvPr>
          <p:cNvSpPr txBox="1"/>
          <p:nvPr/>
        </p:nvSpPr>
        <p:spPr>
          <a:xfrm>
            <a:off x="436402" y="6237318"/>
            <a:ext cx="8944364" cy="584775"/>
          </a:xfrm>
          <a:prstGeom prst="rect">
            <a:avLst/>
          </a:prstGeom>
          <a:noFill/>
        </p:spPr>
        <p:txBody>
          <a:bodyPr wrap="square" rtlCol="0">
            <a:spAutoFit/>
          </a:bodyPr>
          <a:lstStyle/>
          <a:p>
            <a:r>
              <a:rPr lang="en-US" altLang="zh-CN" sz="1600" dirty="0"/>
              <a:t>[1] H. Li et al., A study of the latest updates of the readout system  for the hybrid-pixel detector at HEPS.</a:t>
            </a:r>
          </a:p>
          <a:p>
            <a:r>
              <a:rPr lang="en-US" altLang="zh-CN" sz="1600" dirty="0"/>
              <a:t>[2] Rao R. Synchrotrons face a data deluge. Phys Today (2020).</a:t>
            </a:r>
            <a:endParaRPr lang="zh-CN" altLang="en-US" sz="16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接连接符 13"/>
          <p:cNvSpPr/>
          <p:nvPr/>
        </p:nvSpPr>
        <p:spPr bwMode="auto">
          <a:xfrm rot="5400000" flipV="1">
            <a:off x="6052595" y="-5282324"/>
            <a:ext cx="3" cy="12192000"/>
          </a:xfrm>
          <a:prstGeom prst="line">
            <a:avLst/>
          </a:prstGeom>
          <a:noFill/>
          <a:ln w="28575">
            <a:solidFill>
              <a:srgbClr val="1A3B86"/>
            </a:solidFill>
            <a:round/>
          </a:ln>
          <a:extLst>
            <a:ext uri="{909E8E84-426E-40DD-AFC4-6F175D3DCCD1}">
              <a14:hiddenFill xmlns:a14="http://schemas.microsoft.com/office/drawing/2010/main">
                <a:noFill/>
              </a14:hiddenFill>
            </a:ext>
          </a:extLst>
        </p:spPr>
        <p:txBody>
          <a:bodyPr/>
          <a:lstStyle/>
          <a:p>
            <a:endParaRPr lang="en-US" sz="2400"/>
          </a:p>
        </p:txBody>
      </p:sp>
      <p:pic>
        <p:nvPicPr>
          <p:cNvPr id="15" name="Picture 1" descr="C:\Users\dell\Desktop\8CBA2F889B4A376535F50EC3D792DECC\iheplogo\logol.jpg"/>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77584" y="294777"/>
            <a:ext cx="3924459" cy="475449"/>
          </a:xfrm>
          <a:prstGeom prst="rect">
            <a:avLst/>
          </a:prstGeom>
          <a:noFill/>
          <a:ln>
            <a:noFill/>
          </a:ln>
        </p:spPr>
      </p:pic>
      <p:sp>
        <p:nvSpPr>
          <p:cNvPr id="4" name="标题 3">
            <a:extLst>
              <a:ext uri="{FF2B5EF4-FFF2-40B4-BE49-F238E27FC236}">
                <a16:creationId xmlns:a16="http://schemas.microsoft.com/office/drawing/2014/main" id="{DFE1B11F-870C-2BBE-5B97-7FCAC4139872}"/>
              </a:ext>
            </a:extLst>
          </p:cNvPr>
          <p:cNvSpPr>
            <a:spLocks noGrp="1"/>
          </p:cNvSpPr>
          <p:nvPr>
            <p:ph type="title"/>
          </p:nvPr>
        </p:nvSpPr>
        <p:spPr>
          <a:xfrm>
            <a:off x="454186" y="80706"/>
            <a:ext cx="10515600" cy="856499"/>
          </a:xfrm>
        </p:spPr>
        <p:txBody>
          <a:bodyPr>
            <a:normAutofit/>
          </a:bodyPr>
          <a:lstStyle/>
          <a:p>
            <a:r>
              <a:rPr lang="zh-CN" altLang="en-US" sz="3600" dirty="0"/>
              <a:t>压缩算法调研</a:t>
            </a:r>
          </a:p>
        </p:txBody>
      </p:sp>
      <p:sp>
        <p:nvSpPr>
          <p:cNvPr id="6" name="文本占位符 5">
            <a:extLst>
              <a:ext uri="{FF2B5EF4-FFF2-40B4-BE49-F238E27FC236}">
                <a16:creationId xmlns:a16="http://schemas.microsoft.com/office/drawing/2014/main" id="{76ECEFFD-A728-74DE-71AF-9C0FBDF42B87}"/>
              </a:ext>
            </a:extLst>
          </p:cNvPr>
          <p:cNvSpPr>
            <a:spLocks noGrp="1"/>
          </p:cNvSpPr>
          <p:nvPr>
            <p:ph type="body" idx="1"/>
          </p:nvPr>
        </p:nvSpPr>
        <p:spPr>
          <a:xfrm>
            <a:off x="367577" y="954564"/>
            <a:ext cx="5157787" cy="550705"/>
          </a:xfrm>
        </p:spPr>
        <p:txBody>
          <a:bodyPr>
            <a:normAutofit/>
          </a:bodyPr>
          <a:lstStyle/>
          <a:p>
            <a:r>
              <a:rPr lang="zh-CN" altLang="en-US" sz="2800" dirty="0"/>
              <a:t>有损压缩与无损压缩</a:t>
            </a:r>
          </a:p>
        </p:txBody>
      </p:sp>
      <p:sp>
        <p:nvSpPr>
          <p:cNvPr id="7" name="灯片编号占位符 6"/>
          <p:cNvSpPr>
            <a:spLocks noGrp="1"/>
          </p:cNvSpPr>
          <p:nvPr>
            <p:ph type="sldNum" sz="quarter" idx="12"/>
          </p:nvPr>
        </p:nvSpPr>
        <p:spPr/>
        <p:txBody>
          <a:bodyPr/>
          <a:lstStyle/>
          <a:p>
            <a:fld id="{277C5EDD-D870-4641-B1BE-28D5F27ACDA3}" type="slidenum">
              <a:rPr lang="zh-CN" altLang="en-US" b="1" smtClean="0">
                <a:solidFill>
                  <a:schemeClr val="bg1"/>
                </a:solidFill>
              </a:rPr>
              <a:t>6</a:t>
            </a:fld>
            <a:r>
              <a:rPr lang="zh-CN" altLang="en-US" b="1" dirty="0">
                <a:solidFill>
                  <a:schemeClr val="bg1"/>
                </a:solidFill>
              </a:rPr>
              <a:t>/22</a:t>
            </a:r>
          </a:p>
        </p:txBody>
      </p:sp>
      <p:sp>
        <p:nvSpPr>
          <p:cNvPr id="2" name="文本框 1">
            <a:extLst>
              <a:ext uri="{FF2B5EF4-FFF2-40B4-BE49-F238E27FC236}">
                <a16:creationId xmlns:a16="http://schemas.microsoft.com/office/drawing/2014/main" id="{25E5A252-F608-ED5D-7953-EC4B78BF4833}"/>
              </a:ext>
            </a:extLst>
          </p:cNvPr>
          <p:cNvSpPr txBox="1"/>
          <p:nvPr/>
        </p:nvSpPr>
        <p:spPr>
          <a:xfrm>
            <a:off x="6624780" y="1473843"/>
            <a:ext cx="5816576" cy="923330"/>
          </a:xfrm>
          <a:prstGeom prst="rect">
            <a:avLst/>
          </a:prstGeom>
          <a:noFill/>
        </p:spPr>
        <p:txBody>
          <a:bodyPr wrap="square" rtlCol="0">
            <a:spAutoFit/>
          </a:bodyPr>
          <a:lstStyle/>
          <a:p>
            <a:r>
              <a:rPr lang="zh-CN" altLang="en-US" dirty="0">
                <a:solidFill>
                  <a:srgbClr val="000099"/>
                </a:solidFill>
              </a:rPr>
              <a:t>无损压缩算法的性能与被压缩数据的内容密切相关</a:t>
            </a:r>
            <a:endParaRPr lang="en-US" altLang="zh-CN" dirty="0">
              <a:solidFill>
                <a:srgbClr val="000099"/>
              </a:solidFill>
            </a:endParaRPr>
          </a:p>
          <a:p>
            <a:r>
              <a:rPr lang="zh-CN" altLang="en-US" dirty="0">
                <a:solidFill>
                  <a:srgbClr val="000099"/>
                </a:solidFill>
              </a:rPr>
              <a:t>压缩性能依赖数据重复频率，重复的数据越多，压缩性能越好</a:t>
            </a:r>
          </a:p>
        </p:txBody>
      </p:sp>
      <p:sp>
        <p:nvSpPr>
          <p:cNvPr id="19" name="文本框 18">
            <a:extLst>
              <a:ext uri="{FF2B5EF4-FFF2-40B4-BE49-F238E27FC236}">
                <a16:creationId xmlns:a16="http://schemas.microsoft.com/office/drawing/2014/main" id="{095EBDFD-5BA5-72AA-EF79-9507B0FC5B95}"/>
              </a:ext>
            </a:extLst>
          </p:cNvPr>
          <p:cNvSpPr txBox="1"/>
          <p:nvPr/>
        </p:nvSpPr>
        <p:spPr>
          <a:xfrm>
            <a:off x="6644787" y="2968053"/>
            <a:ext cx="5724643" cy="1200329"/>
          </a:xfrm>
          <a:prstGeom prst="rect">
            <a:avLst/>
          </a:prstGeom>
          <a:noFill/>
        </p:spPr>
        <p:txBody>
          <a:bodyPr wrap="square" rtlCol="0">
            <a:spAutoFit/>
          </a:bodyPr>
          <a:lstStyle/>
          <a:p>
            <a:r>
              <a:rPr lang="zh-CN" altLang="en-US" dirty="0">
                <a:solidFill>
                  <a:srgbClr val="000099"/>
                </a:solidFill>
              </a:rPr>
              <a:t>单光子计数型硅像素探测器经刻度之后可以无噪声读出</a:t>
            </a:r>
            <a:endParaRPr lang="en-US" altLang="zh-CN" dirty="0">
              <a:solidFill>
                <a:srgbClr val="000099"/>
              </a:solidFill>
            </a:endParaRPr>
          </a:p>
          <a:p>
            <a:endParaRPr lang="en-US" altLang="zh-CN" dirty="0">
              <a:solidFill>
                <a:srgbClr val="000099"/>
              </a:solidFill>
            </a:endParaRPr>
          </a:p>
          <a:p>
            <a:r>
              <a:rPr lang="en-US" altLang="zh-CN" dirty="0">
                <a:solidFill>
                  <a:srgbClr val="000099"/>
                </a:solidFill>
              </a:rPr>
              <a:t>X</a:t>
            </a:r>
            <a:r>
              <a:rPr lang="zh-CN" altLang="en-US" dirty="0">
                <a:solidFill>
                  <a:srgbClr val="000099"/>
                </a:solidFill>
              </a:rPr>
              <a:t>射线衍射实验数据分布相较于透射实验更为集中</a:t>
            </a:r>
            <a:endParaRPr lang="en-US" altLang="zh-CN" dirty="0">
              <a:solidFill>
                <a:srgbClr val="000099"/>
              </a:solidFill>
            </a:endParaRPr>
          </a:p>
          <a:p>
            <a:r>
              <a:rPr lang="zh-CN" altLang="en-US" dirty="0">
                <a:solidFill>
                  <a:srgbClr val="000099"/>
                </a:solidFill>
              </a:rPr>
              <a:t>并且</a:t>
            </a:r>
            <a:r>
              <a:rPr lang="en-US" altLang="zh-CN" dirty="0">
                <a:solidFill>
                  <a:srgbClr val="000099"/>
                </a:solidFill>
              </a:rPr>
              <a:t>0</a:t>
            </a:r>
            <a:r>
              <a:rPr lang="zh-CN" altLang="en-US" dirty="0">
                <a:solidFill>
                  <a:srgbClr val="000099"/>
                </a:solidFill>
              </a:rPr>
              <a:t>值较多，能够更好的发挥无损压缩性能。</a:t>
            </a:r>
          </a:p>
        </p:txBody>
      </p:sp>
      <p:sp>
        <p:nvSpPr>
          <p:cNvPr id="20" name="箭头: 下 19">
            <a:extLst>
              <a:ext uri="{FF2B5EF4-FFF2-40B4-BE49-F238E27FC236}">
                <a16:creationId xmlns:a16="http://schemas.microsoft.com/office/drawing/2014/main" id="{4B1EFA1F-0801-D166-9A71-53F5C3347995}"/>
              </a:ext>
            </a:extLst>
          </p:cNvPr>
          <p:cNvSpPr>
            <a:spLocks noChangeAspect="1"/>
          </p:cNvSpPr>
          <p:nvPr/>
        </p:nvSpPr>
        <p:spPr>
          <a:xfrm>
            <a:off x="9023300" y="2112439"/>
            <a:ext cx="568003" cy="831163"/>
          </a:xfrm>
          <a:prstGeom prst="downArrow">
            <a:avLst/>
          </a:prstGeom>
          <a:solidFill>
            <a:srgbClr val="C00000">
              <a:alpha val="30000"/>
            </a:srgbClr>
          </a:solidFill>
          <a:ln w="6055" cap="flat">
            <a:noFill/>
            <a:prstDash val="solid"/>
            <a:miter/>
          </a:ln>
        </p:spPr>
        <p:txBody>
          <a:bodyPr rtlCol="0" anchor="ctr"/>
          <a:lstStyle/>
          <a:p>
            <a:endParaRPr lang="zh-CN" altLang="en-US">
              <a:solidFill>
                <a:schemeClr val="tx1"/>
              </a:solidFill>
              <a:latin typeface="Arial" panose="020B0604020202020204" pitchFamily="34" charset="0"/>
              <a:ea typeface="微软雅黑" panose="020B0503020204020204" pitchFamily="34" charset="-122"/>
            </a:endParaRPr>
          </a:p>
        </p:txBody>
      </p:sp>
      <p:pic>
        <p:nvPicPr>
          <p:cNvPr id="21" name="图片 7">
            <a:extLst>
              <a:ext uri="{FF2B5EF4-FFF2-40B4-BE49-F238E27FC236}">
                <a16:creationId xmlns:a16="http://schemas.microsoft.com/office/drawing/2014/main" id="{6707D2DE-C1B6-978C-5C7B-CFE911A31055}"/>
              </a:ext>
            </a:extLst>
          </p:cNvPr>
          <p:cNvPicPr>
            <a:picLocks noChangeAspect="1"/>
          </p:cNvPicPr>
          <p:nvPr/>
        </p:nvPicPr>
        <p:blipFill>
          <a:blip r:embed="rId4"/>
          <a:stretch>
            <a:fillRect/>
          </a:stretch>
        </p:blipFill>
        <p:spPr>
          <a:xfrm>
            <a:off x="838200" y="5698429"/>
            <a:ext cx="2674620" cy="1078865"/>
          </a:xfrm>
          <a:prstGeom prst="rect">
            <a:avLst/>
          </a:prstGeom>
          <a:noFill/>
          <a:ln>
            <a:noFill/>
          </a:ln>
        </p:spPr>
      </p:pic>
      <p:pic>
        <p:nvPicPr>
          <p:cNvPr id="22" name="图片 21" descr="q">
            <a:extLst>
              <a:ext uri="{FF2B5EF4-FFF2-40B4-BE49-F238E27FC236}">
                <a16:creationId xmlns:a16="http://schemas.microsoft.com/office/drawing/2014/main" id="{F74A1726-B04C-42EE-57B9-6C549F9621E6}"/>
              </a:ext>
            </a:extLst>
          </p:cNvPr>
          <p:cNvPicPr>
            <a:picLocks noChangeAspect="1"/>
          </p:cNvPicPr>
          <p:nvPr/>
        </p:nvPicPr>
        <p:blipFill>
          <a:blip r:embed="rId5"/>
          <a:srcRect l="6677" t="24080" r="7776" b="24756"/>
          <a:stretch>
            <a:fillRect/>
          </a:stretch>
        </p:blipFill>
        <p:spPr>
          <a:xfrm>
            <a:off x="813158" y="4418072"/>
            <a:ext cx="2702560" cy="1212850"/>
          </a:xfrm>
          <a:prstGeom prst="rect">
            <a:avLst/>
          </a:prstGeom>
        </p:spPr>
      </p:pic>
      <p:sp>
        <p:nvSpPr>
          <p:cNvPr id="26" name="文本框 25">
            <a:extLst>
              <a:ext uri="{FF2B5EF4-FFF2-40B4-BE49-F238E27FC236}">
                <a16:creationId xmlns:a16="http://schemas.microsoft.com/office/drawing/2014/main" id="{FFE724D1-C322-C0E6-9687-096CC89D812F}"/>
              </a:ext>
            </a:extLst>
          </p:cNvPr>
          <p:cNvSpPr txBox="1"/>
          <p:nvPr/>
        </p:nvSpPr>
        <p:spPr>
          <a:xfrm>
            <a:off x="367577" y="4590400"/>
            <a:ext cx="461665" cy="784830"/>
          </a:xfrm>
          <a:prstGeom prst="rect">
            <a:avLst/>
          </a:prstGeom>
          <a:noFill/>
        </p:spPr>
        <p:txBody>
          <a:bodyPr vert="eaVert" wrap="none" rtlCol="0">
            <a:spAutoFit/>
          </a:bodyPr>
          <a:lstStyle/>
          <a:p>
            <a:r>
              <a:rPr lang="zh-CN" altLang="en-US" dirty="0">
                <a:solidFill>
                  <a:srgbClr val="FF0000"/>
                </a:solidFill>
              </a:rPr>
              <a:t>刻度前</a:t>
            </a:r>
          </a:p>
        </p:txBody>
      </p:sp>
      <p:sp>
        <p:nvSpPr>
          <p:cNvPr id="27" name="文本框 26">
            <a:extLst>
              <a:ext uri="{FF2B5EF4-FFF2-40B4-BE49-F238E27FC236}">
                <a16:creationId xmlns:a16="http://schemas.microsoft.com/office/drawing/2014/main" id="{63DED335-F6BB-0C59-FE64-3EF800C6C1E6}"/>
              </a:ext>
            </a:extLst>
          </p:cNvPr>
          <p:cNvSpPr txBox="1"/>
          <p:nvPr/>
        </p:nvSpPr>
        <p:spPr>
          <a:xfrm>
            <a:off x="369466" y="5754082"/>
            <a:ext cx="461665" cy="784830"/>
          </a:xfrm>
          <a:prstGeom prst="rect">
            <a:avLst/>
          </a:prstGeom>
          <a:noFill/>
        </p:spPr>
        <p:txBody>
          <a:bodyPr vert="eaVert" wrap="none" rtlCol="0">
            <a:spAutoFit/>
          </a:bodyPr>
          <a:lstStyle/>
          <a:p>
            <a:r>
              <a:rPr lang="zh-CN" altLang="en-US" dirty="0">
                <a:solidFill>
                  <a:srgbClr val="FF0000"/>
                </a:solidFill>
              </a:rPr>
              <a:t>刻度后</a:t>
            </a:r>
          </a:p>
        </p:txBody>
      </p:sp>
      <p:pic>
        <p:nvPicPr>
          <p:cNvPr id="32" name="图片 31">
            <a:extLst>
              <a:ext uri="{FF2B5EF4-FFF2-40B4-BE49-F238E27FC236}">
                <a16:creationId xmlns:a16="http://schemas.microsoft.com/office/drawing/2014/main" id="{ADBDF51A-015B-80F5-2633-69194C187B73}"/>
              </a:ext>
            </a:extLst>
          </p:cNvPr>
          <p:cNvPicPr>
            <a:picLocks noChangeAspect="1"/>
          </p:cNvPicPr>
          <p:nvPr/>
        </p:nvPicPr>
        <p:blipFill>
          <a:blip r:embed="rId6"/>
          <a:stretch>
            <a:fillRect/>
          </a:stretch>
        </p:blipFill>
        <p:spPr>
          <a:xfrm>
            <a:off x="3961299" y="4511609"/>
            <a:ext cx="2747278" cy="1884525"/>
          </a:xfrm>
          <a:prstGeom prst="rect">
            <a:avLst/>
          </a:prstGeom>
        </p:spPr>
      </p:pic>
      <p:sp>
        <p:nvSpPr>
          <p:cNvPr id="34" name="文本框 33">
            <a:extLst>
              <a:ext uri="{FF2B5EF4-FFF2-40B4-BE49-F238E27FC236}">
                <a16:creationId xmlns:a16="http://schemas.microsoft.com/office/drawing/2014/main" id="{133004E4-36E7-E104-5D43-F37E059078E1}"/>
              </a:ext>
            </a:extLst>
          </p:cNvPr>
          <p:cNvSpPr txBox="1"/>
          <p:nvPr/>
        </p:nvSpPr>
        <p:spPr>
          <a:xfrm>
            <a:off x="6284807" y="4146387"/>
            <a:ext cx="1560042" cy="369332"/>
          </a:xfrm>
          <a:prstGeom prst="rect">
            <a:avLst/>
          </a:prstGeom>
          <a:noFill/>
        </p:spPr>
        <p:txBody>
          <a:bodyPr wrap="none" rtlCol="0">
            <a:spAutoFit/>
          </a:bodyPr>
          <a:lstStyle/>
          <a:p>
            <a:r>
              <a:rPr lang="zh-CN" altLang="en-US" dirty="0">
                <a:solidFill>
                  <a:srgbClr val="FF0000"/>
                </a:solidFill>
              </a:rPr>
              <a:t>实验数据分布</a:t>
            </a:r>
          </a:p>
        </p:txBody>
      </p:sp>
      <p:graphicFrame>
        <p:nvGraphicFramePr>
          <p:cNvPr id="12" name="表格 11">
            <a:extLst>
              <a:ext uri="{FF2B5EF4-FFF2-40B4-BE49-F238E27FC236}">
                <a16:creationId xmlns:a16="http://schemas.microsoft.com/office/drawing/2014/main" id="{F102775A-1F52-26AC-D72B-CAFC93DBD8EA}"/>
              </a:ext>
            </a:extLst>
          </p:cNvPr>
          <p:cNvGraphicFramePr>
            <a:graphicFrameLocks noGrp="1"/>
          </p:cNvGraphicFramePr>
          <p:nvPr>
            <p:extLst>
              <p:ext uri="{D42A27DB-BD31-4B8C-83A1-F6EECF244321}">
                <p14:modId xmlns:p14="http://schemas.microsoft.com/office/powerpoint/2010/main" val="3584939459"/>
              </p:ext>
            </p:extLst>
          </p:nvPr>
        </p:nvGraphicFramePr>
        <p:xfrm>
          <a:off x="418306" y="1577582"/>
          <a:ext cx="6136154" cy="2590800"/>
        </p:xfrm>
        <a:graphic>
          <a:graphicData uri="http://schemas.openxmlformats.org/drawingml/2006/table">
            <a:tbl>
              <a:tblPr firstRow="1" bandRow="1">
                <a:tableStyleId>{9D7B26C5-4107-4FEC-AEDC-1716B250A1EF}</a:tableStyleId>
              </a:tblPr>
              <a:tblGrid>
                <a:gridCol w="3068077">
                  <a:extLst>
                    <a:ext uri="{9D8B030D-6E8A-4147-A177-3AD203B41FA5}">
                      <a16:colId xmlns:a16="http://schemas.microsoft.com/office/drawing/2014/main" val="1280157071"/>
                    </a:ext>
                  </a:extLst>
                </a:gridCol>
                <a:gridCol w="3068077">
                  <a:extLst>
                    <a:ext uri="{9D8B030D-6E8A-4147-A177-3AD203B41FA5}">
                      <a16:colId xmlns:a16="http://schemas.microsoft.com/office/drawing/2014/main" val="1605625031"/>
                    </a:ext>
                  </a:extLst>
                </a:gridCol>
              </a:tblGrid>
              <a:tr h="9122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000" b="1" dirty="0"/>
                        <a:t>有损压缩</a:t>
                      </a:r>
                    </a:p>
                    <a:p>
                      <a:r>
                        <a:rPr lang="zh-CN" altLang="en-US" sz="2000" dirty="0"/>
                        <a:t>压缩前后数据有变化</a:t>
                      </a:r>
                      <a:endParaRPr lang="en-US" altLang="zh-CN"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000" dirty="0">
                          <a:solidFill>
                            <a:srgbClr val="FF0000"/>
                          </a:solidFill>
                        </a:rPr>
                        <a:t>无损压缩</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000" b="1" dirty="0"/>
                        <a:t>压缩前后数据无变化</a:t>
                      </a:r>
                      <a:endParaRPr lang="en-US" altLang="zh-CN" sz="20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2000" b="1" dirty="0"/>
                    </a:p>
                  </a:txBody>
                  <a:tcPr/>
                </a:tc>
                <a:extLst>
                  <a:ext uri="{0D108BD9-81ED-4DB2-BD59-A6C34878D82A}">
                    <a16:rowId xmlns:a16="http://schemas.microsoft.com/office/drawing/2014/main" val="299169111"/>
                  </a:ext>
                </a:extLst>
              </a:tr>
              <a:tr h="359362">
                <a:tc>
                  <a:txBody>
                    <a:bodyPr/>
                    <a:lstStyle/>
                    <a:p>
                      <a:r>
                        <a:rPr lang="en-US" altLang="zh-CN" sz="2000" dirty="0"/>
                        <a:t>JPEG</a:t>
                      </a:r>
                      <a:endParaRPr lang="zh-CN" altLang="en-US" sz="2000" dirty="0"/>
                    </a:p>
                  </a:txBody>
                  <a:tcPr/>
                </a:tc>
                <a:tc>
                  <a:txBody>
                    <a:bodyPr/>
                    <a:lstStyle/>
                    <a:p>
                      <a:r>
                        <a:rPr lang="en-US" altLang="zh-CN" sz="2000" b="1" dirty="0"/>
                        <a:t>Deflate</a:t>
                      </a:r>
                      <a:endParaRPr lang="zh-CN" altLang="en-US" sz="2000" dirty="0"/>
                    </a:p>
                  </a:txBody>
                  <a:tcPr/>
                </a:tc>
                <a:extLst>
                  <a:ext uri="{0D108BD9-81ED-4DB2-BD59-A6C34878D82A}">
                    <a16:rowId xmlns:a16="http://schemas.microsoft.com/office/drawing/2014/main" val="1859898621"/>
                  </a:ext>
                </a:extLst>
              </a:tr>
              <a:tr h="359362">
                <a:tc>
                  <a:txBody>
                    <a:bodyPr/>
                    <a:lstStyle/>
                    <a:p>
                      <a:r>
                        <a:rPr lang="en-US" altLang="zh-CN" sz="2000" dirty="0"/>
                        <a:t>GIF</a:t>
                      </a:r>
                      <a:endParaRPr lang="zh-CN" altLang="en-US" sz="2000" dirty="0"/>
                    </a:p>
                  </a:txBody>
                  <a:tcPr/>
                </a:tc>
                <a:tc>
                  <a:txBody>
                    <a:bodyPr/>
                    <a:lstStyle/>
                    <a:p>
                      <a:r>
                        <a:rPr lang="en-US" altLang="zh-CN" sz="2000" b="1" dirty="0"/>
                        <a:t>LZMA</a:t>
                      </a:r>
                      <a:endParaRPr lang="zh-CN" altLang="en-US" sz="2000" dirty="0"/>
                    </a:p>
                  </a:txBody>
                  <a:tcPr/>
                </a:tc>
                <a:extLst>
                  <a:ext uri="{0D108BD9-81ED-4DB2-BD59-A6C34878D82A}">
                    <a16:rowId xmlns:a16="http://schemas.microsoft.com/office/drawing/2014/main" val="932927821"/>
                  </a:ext>
                </a:extLst>
              </a:tr>
              <a:tr h="359362">
                <a:tc>
                  <a:txBody>
                    <a:bodyPr/>
                    <a:lstStyle/>
                    <a:p>
                      <a:r>
                        <a:rPr lang="en-US" altLang="zh-CN" sz="2000" dirty="0" err="1"/>
                        <a:t>WebP</a:t>
                      </a:r>
                      <a:endParaRPr lang="zh-CN" altLang="en-US" sz="2000" dirty="0"/>
                    </a:p>
                  </a:txBody>
                  <a:tcPr/>
                </a:tc>
                <a:tc>
                  <a:txBody>
                    <a:bodyPr/>
                    <a:lstStyle/>
                    <a:p>
                      <a:r>
                        <a:rPr lang="en-US" altLang="zh-CN" sz="2000" b="1" dirty="0"/>
                        <a:t>LZ4</a:t>
                      </a:r>
                      <a:endParaRPr lang="zh-CN" altLang="en-US" sz="2000" dirty="0"/>
                    </a:p>
                  </a:txBody>
                  <a:tcPr/>
                </a:tc>
                <a:extLst>
                  <a:ext uri="{0D108BD9-81ED-4DB2-BD59-A6C34878D82A}">
                    <a16:rowId xmlns:a16="http://schemas.microsoft.com/office/drawing/2014/main" val="729050761"/>
                  </a:ext>
                </a:extLst>
              </a:tr>
              <a:tr h="359362">
                <a:tc>
                  <a:txBody>
                    <a:bodyPr/>
                    <a:lstStyle/>
                    <a:p>
                      <a:r>
                        <a:rPr lang="en-US" altLang="zh-CN" sz="2000" dirty="0"/>
                        <a:t>HEIF</a:t>
                      </a:r>
                      <a:endParaRPr lang="zh-CN" altLang="en-US" sz="2000" dirty="0"/>
                    </a:p>
                  </a:txBody>
                  <a:tcPr/>
                </a:tc>
                <a:tc>
                  <a:txBody>
                    <a:bodyPr/>
                    <a:lstStyle/>
                    <a:p>
                      <a:endParaRPr lang="zh-CN" altLang="en-US" sz="2000" dirty="0"/>
                    </a:p>
                  </a:txBody>
                  <a:tcPr/>
                </a:tc>
                <a:extLst>
                  <a:ext uri="{0D108BD9-81ED-4DB2-BD59-A6C34878D82A}">
                    <a16:rowId xmlns:a16="http://schemas.microsoft.com/office/drawing/2014/main" val="397265836"/>
                  </a:ext>
                </a:extLst>
              </a:tr>
            </a:tbl>
          </a:graphicData>
        </a:graphic>
      </p:graphicFrame>
      <p:pic>
        <p:nvPicPr>
          <p:cNvPr id="9" name="图片 8">
            <a:extLst>
              <a:ext uri="{FF2B5EF4-FFF2-40B4-BE49-F238E27FC236}">
                <a16:creationId xmlns:a16="http://schemas.microsoft.com/office/drawing/2014/main" id="{43044E0F-8851-533E-0F0B-9BBFC46465BD}"/>
              </a:ext>
            </a:extLst>
          </p:cNvPr>
          <p:cNvPicPr>
            <a:picLocks noChangeAspect="1"/>
          </p:cNvPicPr>
          <p:nvPr/>
        </p:nvPicPr>
        <p:blipFill>
          <a:blip r:embed="rId7"/>
          <a:stretch>
            <a:fillRect/>
          </a:stretch>
        </p:blipFill>
        <p:spPr>
          <a:xfrm>
            <a:off x="7265495" y="4511608"/>
            <a:ext cx="2821578" cy="1884525"/>
          </a:xfrm>
          <a:prstGeom prst="rect">
            <a:avLst/>
          </a:prstGeom>
        </p:spPr>
      </p:pic>
      <p:sp>
        <p:nvSpPr>
          <p:cNvPr id="10" name="文本框 9">
            <a:extLst>
              <a:ext uri="{FF2B5EF4-FFF2-40B4-BE49-F238E27FC236}">
                <a16:creationId xmlns:a16="http://schemas.microsoft.com/office/drawing/2014/main" id="{FB3DF06A-B772-3444-DB03-1C0095121E59}"/>
              </a:ext>
            </a:extLst>
          </p:cNvPr>
          <p:cNvSpPr txBox="1"/>
          <p:nvPr/>
        </p:nvSpPr>
        <p:spPr>
          <a:xfrm>
            <a:off x="4709557" y="6402381"/>
            <a:ext cx="1107996" cy="369332"/>
          </a:xfrm>
          <a:prstGeom prst="rect">
            <a:avLst/>
          </a:prstGeom>
          <a:noFill/>
        </p:spPr>
        <p:txBody>
          <a:bodyPr wrap="none" rtlCol="0">
            <a:spAutoFit/>
          </a:bodyPr>
          <a:lstStyle/>
          <a:p>
            <a:r>
              <a:rPr lang="zh-CN" altLang="en-US" dirty="0">
                <a:solidFill>
                  <a:srgbClr val="FF0000"/>
                </a:solidFill>
              </a:rPr>
              <a:t>衍射实验</a:t>
            </a:r>
          </a:p>
        </p:txBody>
      </p:sp>
      <p:sp>
        <p:nvSpPr>
          <p:cNvPr id="11" name="文本框 10">
            <a:extLst>
              <a:ext uri="{FF2B5EF4-FFF2-40B4-BE49-F238E27FC236}">
                <a16:creationId xmlns:a16="http://schemas.microsoft.com/office/drawing/2014/main" id="{10E681B7-CAC7-6214-CCA3-962965E8D073}"/>
              </a:ext>
            </a:extLst>
          </p:cNvPr>
          <p:cNvSpPr txBox="1"/>
          <p:nvPr/>
        </p:nvSpPr>
        <p:spPr>
          <a:xfrm>
            <a:off x="8122286" y="6402381"/>
            <a:ext cx="1107996" cy="369332"/>
          </a:xfrm>
          <a:prstGeom prst="rect">
            <a:avLst/>
          </a:prstGeom>
          <a:noFill/>
        </p:spPr>
        <p:txBody>
          <a:bodyPr wrap="none" rtlCol="0">
            <a:spAutoFit/>
          </a:bodyPr>
          <a:lstStyle/>
          <a:p>
            <a:r>
              <a:rPr lang="zh-CN" altLang="en-US" dirty="0">
                <a:solidFill>
                  <a:srgbClr val="FF0000"/>
                </a:solidFill>
              </a:rPr>
              <a:t>透射实验</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接连接符 13"/>
          <p:cNvSpPr/>
          <p:nvPr/>
        </p:nvSpPr>
        <p:spPr bwMode="auto">
          <a:xfrm rot="5400000" flipV="1">
            <a:off x="6075494" y="-5360649"/>
            <a:ext cx="3" cy="12192000"/>
          </a:xfrm>
          <a:prstGeom prst="line">
            <a:avLst/>
          </a:prstGeom>
          <a:noFill/>
          <a:ln w="28575">
            <a:solidFill>
              <a:srgbClr val="1A3B86"/>
            </a:solidFill>
            <a:round/>
          </a:ln>
          <a:extLst>
            <a:ext uri="{909E8E84-426E-40DD-AFC4-6F175D3DCCD1}">
              <a14:hiddenFill xmlns:a14="http://schemas.microsoft.com/office/drawing/2010/main">
                <a:noFill/>
              </a14:hiddenFill>
            </a:ext>
          </a:extLst>
        </p:spPr>
        <p:txBody>
          <a:bodyPr/>
          <a:lstStyle/>
          <a:p>
            <a:endParaRPr lang="en-US" sz="2400"/>
          </a:p>
        </p:txBody>
      </p:sp>
      <p:pic>
        <p:nvPicPr>
          <p:cNvPr id="15" name="Picture 1" descr="C:\Users\dell\Desktop\8CBA2F889B4A376535F50EC3D792DECC\iheplogo\logol.jpg"/>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99956" y="72471"/>
            <a:ext cx="3924459" cy="475449"/>
          </a:xfrm>
          <a:prstGeom prst="rect">
            <a:avLst/>
          </a:prstGeom>
          <a:noFill/>
          <a:ln>
            <a:noFill/>
          </a:ln>
        </p:spPr>
      </p:pic>
      <p:sp>
        <p:nvSpPr>
          <p:cNvPr id="2" name="标题 1">
            <a:extLst>
              <a:ext uri="{FF2B5EF4-FFF2-40B4-BE49-F238E27FC236}">
                <a16:creationId xmlns:a16="http://schemas.microsoft.com/office/drawing/2014/main" id="{A1518E3C-CEED-B49D-A585-AD31CBEBA4EC}"/>
              </a:ext>
            </a:extLst>
          </p:cNvPr>
          <p:cNvSpPr>
            <a:spLocks noGrp="1"/>
          </p:cNvSpPr>
          <p:nvPr>
            <p:ph type="title"/>
          </p:nvPr>
        </p:nvSpPr>
        <p:spPr>
          <a:xfrm>
            <a:off x="219967" y="106161"/>
            <a:ext cx="5498254" cy="512013"/>
          </a:xfrm>
        </p:spPr>
        <p:txBody>
          <a:bodyPr>
            <a:noAutofit/>
          </a:bodyPr>
          <a:lstStyle/>
          <a:p>
            <a:r>
              <a:rPr lang="zh-CN" altLang="en-US" sz="3600" dirty="0"/>
              <a:t>不同算法性能对比</a:t>
            </a:r>
          </a:p>
        </p:txBody>
      </p:sp>
      <p:sp>
        <p:nvSpPr>
          <p:cNvPr id="5" name="灯片编号占位符 4"/>
          <p:cNvSpPr>
            <a:spLocks noGrp="1"/>
          </p:cNvSpPr>
          <p:nvPr>
            <p:ph type="sldNum" sz="quarter" idx="12"/>
          </p:nvPr>
        </p:nvSpPr>
        <p:spPr/>
        <p:txBody>
          <a:bodyPr/>
          <a:lstStyle/>
          <a:p>
            <a:fld id="{277C5EDD-D870-4641-B1BE-28D5F27ACDA3}" type="slidenum">
              <a:rPr lang="zh-CN" altLang="en-US" b="1" smtClean="0">
                <a:solidFill>
                  <a:schemeClr val="bg1"/>
                </a:solidFill>
              </a:rPr>
              <a:t>7</a:t>
            </a:fld>
            <a:r>
              <a:rPr lang="zh-CN" altLang="en-US" b="1">
                <a:solidFill>
                  <a:schemeClr val="bg1"/>
                </a:solidFill>
              </a:rPr>
              <a:t>/22</a:t>
            </a:r>
          </a:p>
        </p:txBody>
      </p:sp>
      <p:sp>
        <p:nvSpPr>
          <p:cNvPr id="16" name="文本框 15">
            <a:extLst>
              <a:ext uri="{FF2B5EF4-FFF2-40B4-BE49-F238E27FC236}">
                <a16:creationId xmlns:a16="http://schemas.microsoft.com/office/drawing/2014/main" id="{E8F738F1-BBB9-6F95-89E1-8D0900DC2D57}"/>
              </a:ext>
            </a:extLst>
          </p:cNvPr>
          <p:cNvSpPr txBox="1"/>
          <p:nvPr/>
        </p:nvSpPr>
        <p:spPr>
          <a:xfrm>
            <a:off x="4311150" y="1306089"/>
            <a:ext cx="2262158" cy="369332"/>
          </a:xfrm>
          <a:prstGeom prst="rect">
            <a:avLst/>
          </a:prstGeom>
          <a:noFill/>
        </p:spPr>
        <p:txBody>
          <a:bodyPr wrap="none" rtlCol="0">
            <a:spAutoFit/>
          </a:bodyPr>
          <a:lstStyle/>
          <a:p>
            <a:r>
              <a:rPr lang="zh-CN" altLang="en-US" b="1" dirty="0">
                <a:solidFill>
                  <a:srgbClr val="FF0000"/>
                </a:solidFill>
              </a:rPr>
              <a:t>不同算法的压缩性能</a:t>
            </a:r>
          </a:p>
        </p:txBody>
      </p:sp>
      <p:graphicFrame>
        <p:nvGraphicFramePr>
          <p:cNvPr id="9" name="表格 8">
            <a:extLst>
              <a:ext uri="{FF2B5EF4-FFF2-40B4-BE49-F238E27FC236}">
                <a16:creationId xmlns:a16="http://schemas.microsoft.com/office/drawing/2014/main" id="{E21288D4-D0E4-12EB-4008-F95BD3DE099D}"/>
              </a:ext>
            </a:extLst>
          </p:cNvPr>
          <p:cNvGraphicFramePr>
            <a:graphicFrameLocks noGrp="1"/>
          </p:cNvGraphicFramePr>
          <p:nvPr>
            <p:extLst>
              <p:ext uri="{D42A27DB-BD31-4B8C-83A1-F6EECF244321}">
                <p14:modId xmlns:p14="http://schemas.microsoft.com/office/powerpoint/2010/main" val="1418768557"/>
              </p:ext>
            </p:extLst>
          </p:nvPr>
        </p:nvGraphicFramePr>
        <p:xfrm>
          <a:off x="252606" y="1920998"/>
          <a:ext cx="10515600" cy="396240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59140924"/>
                    </a:ext>
                  </a:extLst>
                </a:gridCol>
                <a:gridCol w="2628900">
                  <a:extLst>
                    <a:ext uri="{9D8B030D-6E8A-4147-A177-3AD203B41FA5}">
                      <a16:colId xmlns:a16="http://schemas.microsoft.com/office/drawing/2014/main" val="3384206991"/>
                    </a:ext>
                  </a:extLst>
                </a:gridCol>
                <a:gridCol w="2628900">
                  <a:extLst>
                    <a:ext uri="{9D8B030D-6E8A-4147-A177-3AD203B41FA5}">
                      <a16:colId xmlns:a16="http://schemas.microsoft.com/office/drawing/2014/main" val="2525042610"/>
                    </a:ext>
                  </a:extLst>
                </a:gridCol>
                <a:gridCol w="2628900">
                  <a:extLst>
                    <a:ext uri="{9D8B030D-6E8A-4147-A177-3AD203B41FA5}">
                      <a16:colId xmlns:a16="http://schemas.microsoft.com/office/drawing/2014/main" val="2955374898"/>
                    </a:ext>
                  </a:extLst>
                </a:gridCol>
              </a:tblGrid>
              <a:tr h="370840">
                <a:tc>
                  <a:txBody>
                    <a:bodyPr/>
                    <a:lstStyle/>
                    <a:p>
                      <a:pPr algn="l">
                        <a:spcBef>
                          <a:spcPts val="750"/>
                        </a:spcBef>
                        <a:spcAft>
                          <a:spcPts val="750"/>
                        </a:spcAft>
                        <a:buNone/>
                      </a:pPr>
                      <a:r>
                        <a:rPr lang="zh-CN" altLang="en-US" dirty="0">
                          <a:effectLst/>
                        </a:rPr>
                        <a:t>算法：级别</a:t>
                      </a:r>
                    </a:p>
                  </a:txBody>
                  <a:tcPr marL="106680" marR="106680" marT="60960" marB="60960"/>
                </a:tc>
                <a:tc>
                  <a:txBody>
                    <a:bodyPr/>
                    <a:lstStyle/>
                    <a:p>
                      <a:pPr algn="l">
                        <a:spcBef>
                          <a:spcPts val="750"/>
                        </a:spcBef>
                        <a:spcAft>
                          <a:spcPts val="750"/>
                        </a:spcAft>
                        <a:buNone/>
                      </a:pPr>
                      <a:r>
                        <a:rPr lang="zh-CN" altLang="en-US" dirty="0">
                          <a:effectLst/>
                        </a:rPr>
                        <a:t>压缩比</a:t>
                      </a:r>
                    </a:p>
                  </a:txBody>
                  <a:tcPr marL="106680" marR="106680" marT="60960" marB="60960"/>
                </a:tc>
                <a:tc>
                  <a:txBody>
                    <a:bodyPr/>
                    <a:lstStyle/>
                    <a:p>
                      <a:pPr algn="l">
                        <a:spcBef>
                          <a:spcPts val="750"/>
                        </a:spcBef>
                        <a:spcAft>
                          <a:spcPts val="750"/>
                        </a:spcAft>
                        <a:buNone/>
                      </a:pPr>
                      <a:r>
                        <a:rPr lang="zh-CN" altLang="en-US" dirty="0">
                          <a:effectLst/>
                        </a:rPr>
                        <a:t>压缩速度</a:t>
                      </a:r>
                      <a:r>
                        <a:rPr lang="en-US" altLang="zh-CN" dirty="0">
                          <a:effectLst/>
                        </a:rPr>
                        <a:t>(</a:t>
                      </a:r>
                      <a:r>
                        <a:rPr lang="en-US" dirty="0">
                          <a:effectLst/>
                        </a:rPr>
                        <a:t>MB/s)</a:t>
                      </a:r>
                    </a:p>
                  </a:txBody>
                  <a:tcPr marL="106680" marR="106680" marT="60960" marB="60960"/>
                </a:tc>
                <a:tc>
                  <a:txBody>
                    <a:bodyPr/>
                    <a:lstStyle/>
                    <a:p>
                      <a:pPr algn="l">
                        <a:spcBef>
                          <a:spcPts val="750"/>
                        </a:spcBef>
                        <a:spcAft>
                          <a:spcPts val="750"/>
                        </a:spcAft>
                        <a:buNone/>
                      </a:pPr>
                      <a:r>
                        <a:rPr lang="zh-CN" altLang="en-US" dirty="0">
                          <a:effectLst/>
                        </a:rPr>
                        <a:t>解压缩速度</a:t>
                      </a:r>
                      <a:r>
                        <a:rPr lang="en-US" altLang="zh-CN" dirty="0">
                          <a:effectLst/>
                        </a:rPr>
                        <a:t>(</a:t>
                      </a:r>
                      <a:r>
                        <a:rPr lang="en-US" dirty="0">
                          <a:effectLst/>
                        </a:rPr>
                        <a:t>MB/s)</a:t>
                      </a:r>
                    </a:p>
                  </a:txBody>
                  <a:tcPr marL="106680" marR="106680" marT="60960" marB="60960"/>
                </a:tc>
                <a:extLst>
                  <a:ext uri="{0D108BD9-81ED-4DB2-BD59-A6C34878D82A}">
                    <a16:rowId xmlns:a16="http://schemas.microsoft.com/office/drawing/2014/main" val="921698857"/>
                  </a:ext>
                </a:extLst>
              </a:tr>
              <a:tr h="370840">
                <a:tc>
                  <a:txBody>
                    <a:bodyPr/>
                    <a:lstStyle/>
                    <a:p>
                      <a:pPr algn="l">
                        <a:spcBef>
                          <a:spcPts val="750"/>
                        </a:spcBef>
                        <a:spcAft>
                          <a:spcPts val="750"/>
                        </a:spcAft>
                        <a:buNone/>
                      </a:pPr>
                      <a:r>
                        <a:rPr lang="en-US">
                          <a:effectLst/>
                        </a:rPr>
                        <a:t>Deflate:1</a:t>
                      </a:r>
                    </a:p>
                  </a:txBody>
                  <a:tcPr marL="106680" marR="106680" marT="60960" marB="60960"/>
                </a:tc>
                <a:tc>
                  <a:txBody>
                    <a:bodyPr/>
                    <a:lstStyle/>
                    <a:p>
                      <a:pPr algn="r">
                        <a:spcBef>
                          <a:spcPts val="750"/>
                        </a:spcBef>
                        <a:spcAft>
                          <a:spcPts val="750"/>
                        </a:spcAft>
                        <a:buNone/>
                      </a:pPr>
                      <a:r>
                        <a:rPr lang="en-US" altLang="zh-CN" dirty="0">
                          <a:effectLst/>
                        </a:rPr>
                        <a:t>4.666</a:t>
                      </a:r>
                    </a:p>
                  </a:txBody>
                  <a:tcPr marL="106680" marR="106680" marT="60960" marB="60960" anchor="ctr"/>
                </a:tc>
                <a:tc>
                  <a:txBody>
                    <a:bodyPr/>
                    <a:lstStyle/>
                    <a:p>
                      <a:pPr algn="r">
                        <a:spcBef>
                          <a:spcPts val="750"/>
                        </a:spcBef>
                        <a:spcAft>
                          <a:spcPts val="750"/>
                        </a:spcAft>
                        <a:buNone/>
                      </a:pPr>
                      <a:r>
                        <a:rPr lang="en-US" altLang="zh-CN">
                          <a:effectLst/>
                        </a:rPr>
                        <a:t>146.9</a:t>
                      </a:r>
                    </a:p>
                  </a:txBody>
                  <a:tcPr marL="106680" marR="106680" marT="60960" marB="60960" anchor="ctr"/>
                </a:tc>
                <a:tc>
                  <a:txBody>
                    <a:bodyPr/>
                    <a:lstStyle/>
                    <a:p>
                      <a:pPr algn="r">
                        <a:spcBef>
                          <a:spcPts val="750"/>
                        </a:spcBef>
                        <a:spcAft>
                          <a:spcPts val="750"/>
                        </a:spcAft>
                        <a:buNone/>
                      </a:pPr>
                      <a:r>
                        <a:rPr lang="en-US" altLang="zh-CN">
                          <a:effectLst/>
                        </a:rPr>
                        <a:t>434.8</a:t>
                      </a:r>
                    </a:p>
                  </a:txBody>
                  <a:tcPr marL="106680" marR="106680" marT="60960" marB="60960" anchor="ctr"/>
                </a:tc>
                <a:extLst>
                  <a:ext uri="{0D108BD9-81ED-4DB2-BD59-A6C34878D82A}">
                    <a16:rowId xmlns:a16="http://schemas.microsoft.com/office/drawing/2014/main" val="1671876782"/>
                  </a:ext>
                </a:extLst>
              </a:tr>
              <a:tr h="370840">
                <a:tc>
                  <a:txBody>
                    <a:bodyPr/>
                    <a:lstStyle/>
                    <a:p>
                      <a:pPr algn="l">
                        <a:spcBef>
                          <a:spcPts val="750"/>
                        </a:spcBef>
                        <a:spcAft>
                          <a:spcPts val="750"/>
                        </a:spcAft>
                        <a:buNone/>
                      </a:pPr>
                      <a:r>
                        <a:rPr lang="en-US">
                          <a:effectLst/>
                        </a:rPr>
                        <a:t>Deflate:9</a:t>
                      </a:r>
                    </a:p>
                  </a:txBody>
                  <a:tcPr marL="106680" marR="106680" marT="60960" marB="60960"/>
                </a:tc>
                <a:tc>
                  <a:txBody>
                    <a:bodyPr/>
                    <a:lstStyle/>
                    <a:p>
                      <a:pPr algn="r">
                        <a:spcBef>
                          <a:spcPts val="750"/>
                        </a:spcBef>
                        <a:spcAft>
                          <a:spcPts val="750"/>
                        </a:spcAft>
                        <a:buNone/>
                      </a:pPr>
                      <a:r>
                        <a:rPr lang="en-US" altLang="zh-CN">
                          <a:effectLst/>
                        </a:rPr>
                        <a:t>5.528</a:t>
                      </a:r>
                    </a:p>
                  </a:txBody>
                  <a:tcPr marL="106680" marR="106680" marT="60960" marB="60960" anchor="ctr"/>
                </a:tc>
                <a:tc>
                  <a:txBody>
                    <a:bodyPr/>
                    <a:lstStyle/>
                    <a:p>
                      <a:pPr algn="r">
                        <a:spcBef>
                          <a:spcPts val="750"/>
                        </a:spcBef>
                        <a:spcAft>
                          <a:spcPts val="750"/>
                        </a:spcAft>
                        <a:buNone/>
                      </a:pPr>
                      <a:r>
                        <a:rPr lang="en-US" altLang="zh-CN">
                          <a:effectLst/>
                        </a:rPr>
                        <a:t>32.9</a:t>
                      </a:r>
                    </a:p>
                  </a:txBody>
                  <a:tcPr marL="106680" marR="106680" marT="60960" marB="60960" anchor="ctr"/>
                </a:tc>
                <a:tc>
                  <a:txBody>
                    <a:bodyPr/>
                    <a:lstStyle/>
                    <a:p>
                      <a:pPr algn="r">
                        <a:spcBef>
                          <a:spcPts val="750"/>
                        </a:spcBef>
                        <a:spcAft>
                          <a:spcPts val="750"/>
                        </a:spcAft>
                        <a:buNone/>
                      </a:pPr>
                      <a:r>
                        <a:rPr lang="en-US" altLang="zh-CN">
                          <a:effectLst/>
                        </a:rPr>
                        <a:t>484.1</a:t>
                      </a:r>
                    </a:p>
                  </a:txBody>
                  <a:tcPr marL="106680" marR="106680" marT="60960" marB="60960" anchor="ctr"/>
                </a:tc>
                <a:extLst>
                  <a:ext uri="{0D108BD9-81ED-4DB2-BD59-A6C34878D82A}">
                    <a16:rowId xmlns:a16="http://schemas.microsoft.com/office/drawing/2014/main" val="2486903658"/>
                  </a:ext>
                </a:extLst>
              </a:tr>
              <a:tr h="370840">
                <a:tc>
                  <a:txBody>
                    <a:bodyPr/>
                    <a:lstStyle/>
                    <a:p>
                      <a:pPr algn="l">
                        <a:spcBef>
                          <a:spcPts val="750"/>
                        </a:spcBef>
                        <a:spcAft>
                          <a:spcPts val="750"/>
                        </a:spcAft>
                        <a:buNone/>
                      </a:pPr>
                      <a:r>
                        <a:rPr lang="en-US">
                          <a:effectLst/>
                        </a:rPr>
                        <a:t>Zopfli</a:t>
                      </a:r>
                    </a:p>
                  </a:txBody>
                  <a:tcPr marL="106680" marR="106680" marT="60960" marB="60960"/>
                </a:tc>
                <a:tc>
                  <a:txBody>
                    <a:bodyPr/>
                    <a:lstStyle/>
                    <a:p>
                      <a:pPr algn="r">
                        <a:spcBef>
                          <a:spcPts val="750"/>
                        </a:spcBef>
                        <a:spcAft>
                          <a:spcPts val="750"/>
                        </a:spcAft>
                        <a:buNone/>
                      </a:pPr>
                      <a:r>
                        <a:rPr lang="en-US" altLang="zh-CN">
                          <a:effectLst/>
                        </a:rPr>
                        <a:t>5.77</a:t>
                      </a:r>
                    </a:p>
                  </a:txBody>
                  <a:tcPr marL="106680" marR="106680" marT="60960" marB="60960" anchor="ctr"/>
                </a:tc>
                <a:tc>
                  <a:txBody>
                    <a:bodyPr/>
                    <a:lstStyle/>
                    <a:p>
                      <a:pPr algn="r">
                        <a:spcBef>
                          <a:spcPts val="750"/>
                        </a:spcBef>
                        <a:spcAft>
                          <a:spcPts val="750"/>
                        </a:spcAft>
                        <a:buNone/>
                      </a:pPr>
                      <a:r>
                        <a:rPr lang="en-US" altLang="zh-CN">
                          <a:effectLst/>
                        </a:rPr>
                        <a:t>0.2</a:t>
                      </a:r>
                    </a:p>
                  </a:txBody>
                  <a:tcPr marL="106680" marR="106680" marT="60960" marB="60960" anchor="ctr"/>
                </a:tc>
                <a:tc>
                  <a:txBody>
                    <a:bodyPr/>
                    <a:lstStyle/>
                    <a:p>
                      <a:pPr algn="r">
                        <a:spcBef>
                          <a:spcPts val="750"/>
                        </a:spcBef>
                        <a:spcAft>
                          <a:spcPts val="750"/>
                        </a:spcAft>
                        <a:buNone/>
                      </a:pPr>
                      <a:r>
                        <a:rPr lang="en-US" altLang="zh-CN">
                          <a:effectLst/>
                        </a:rPr>
                        <a:t>460.1</a:t>
                      </a:r>
                    </a:p>
                  </a:txBody>
                  <a:tcPr marL="106680" marR="106680" marT="60960" marB="60960" anchor="ctr"/>
                </a:tc>
                <a:extLst>
                  <a:ext uri="{0D108BD9-81ED-4DB2-BD59-A6C34878D82A}">
                    <a16:rowId xmlns:a16="http://schemas.microsoft.com/office/drawing/2014/main" val="528310452"/>
                  </a:ext>
                </a:extLst>
              </a:tr>
              <a:tr h="370840">
                <a:tc>
                  <a:txBody>
                    <a:bodyPr/>
                    <a:lstStyle/>
                    <a:p>
                      <a:pPr algn="l">
                        <a:spcBef>
                          <a:spcPts val="750"/>
                        </a:spcBef>
                        <a:spcAft>
                          <a:spcPts val="750"/>
                        </a:spcAft>
                        <a:buNone/>
                      </a:pPr>
                      <a:r>
                        <a:rPr lang="en-US">
                          <a:effectLst/>
                        </a:rPr>
                        <a:t>Lzma:1</a:t>
                      </a:r>
                    </a:p>
                  </a:txBody>
                  <a:tcPr marL="106680" marR="106680" marT="60960" marB="60960"/>
                </a:tc>
                <a:tc>
                  <a:txBody>
                    <a:bodyPr/>
                    <a:lstStyle/>
                    <a:p>
                      <a:pPr algn="r">
                        <a:spcBef>
                          <a:spcPts val="750"/>
                        </a:spcBef>
                        <a:spcAft>
                          <a:spcPts val="750"/>
                        </a:spcAft>
                        <a:buNone/>
                      </a:pPr>
                      <a:r>
                        <a:rPr lang="en-US" altLang="zh-CN">
                          <a:effectLst/>
                        </a:rPr>
                        <a:t>5.825</a:t>
                      </a:r>
                    </a:p>
                  </a:txBody>
                  <a:tcPr marL="106680" marR="106680" marT="60960" marB="60960" anchor="ctr"/>
                </a:tc>
                <a:tc>
                  <a:txBody>
                    <a:bodyPr/>
                    <a:lstStyle/>
                    <a:p>
                      <a:pPr algn="r">
                        <a:spcBef>
                          <a:spcPts val="750"/>
                        </a:spcBef>
                        <a:spcAft>
                          <a:spcPts val="750"/>
                        </a:spcAft>
                        <a:buNone/>
                      </a:pPr>
                      <a:r>
                        <a:rPr lang="en-US" altLang="zh-CN">
                          <a:effectLst/>
                        </a:rPr>
                        <a:t>7.9</a:t>
                      </a:r>
                    </a:p>
                  </a:txBody>
                  <a:tcPr marL="106680" marR="106680" marT="60960" marB="60960" anchor="ctr"/>
                </a:tc>
                <a:tc>
                  <a:txBody>
                    <a:bodyPr/>
                    <a:lstStyle/>
                    <a:p>
                      <a:pPr algn="r">
                        <a:spcBef>
                          <a:spcPts val="750"/>
                        </a:spcBef>
                        <a:spcAft>
                          <a:spcPts val="750"/>
                        </a:spcAft>
                        <a:buNone/>
                      </a:pPr>
                      <a:r>
                        <a:rPr lang="en-US" altLang="zh-CN">
                          <a:effectLst/>
                        </a:rPr>
                        <a:t>100.5</a:t>
                      </a:r>
                    </a:p>
                  </a:txBody>
                  <a:tcPr marL="106680" marR="106680" marT="60960" marB="60960" anchor="ctr"/>
                </a:tc>
                <a:extLst>
                  <a:ext uri="{0D108BD9-81ED-4DB2-BD59-A6C34878D82A}">
                    <a16:rowId xmlns:a16="http://schemas.microsoft.com/office/drawing/2014/main" val="1748283765"/>
                  </a:ext>
                </a:extLst>
              </a:tr>
              <a:tr h="370840">
                <a:tc>
                  <a:txBody>
                    <a:bodyPr/>
                    <a:lstStyle/>
                    <a:p>
                      <a:pPr algn="l">
                        <a:spcBef>
                          <a:spcPts val="750"/>
                        </a:spcBef>
                        <a:spcAft>
                          <a:spcPts val="750"/>
                        </a:spcAft>
                        <a:buNone/>
                      </a:pPr>
                      <a:r>
                        <a:rPr lang="en-US">
                          <a:effectLst/>
                        </a:rPr>
                        <a:t>Lzma:9</a:t>
                      </a:r>
                    </a:p>
                  </a:txBody>
                  <a:tcPr marL="106680" marR="106680" marT="60960" marB="60960"/>
                </a:tc>
                <a:tc>
                  <a:txBody>
                    <a:bodyPr/>
                    <a:lstStyle/>
                    <a:p>
                      <a:pPr algn="r">
                        <a:spcBef>
                          <a:spcPts val="750"/>
                        </a:spcBef>
                        <a:spcAft>
                          <a:spcPts val="750"/>
                        </a:spcAft>
                        <a:buNone/>
                      </a:pPr>
                      <a:r>
                        <a:rPr lang="en-US" altLang="zh-CN">
                          <a:effectLst/>
                        </a:rPr>
                        <a:t>6.231</a:t>
                      </a:r>
                    </a:p>
                  </a:txBody>
                  <a:tcPr marL="106680" marR="106680" marT="60960" marB="60960" anchor="ctr"/>
                </a:tc>
                <a:tc>
                  <a:txBody>
                    <a:bodyPr/>
                    <a:lstStyle/>
                    <a:p>
                      <a:pPr algn="r">
                        <a:spcBef>
                          <a:spcPts val="750"/>
                        </a:spcBef>
                        <a:spcAft>
                          <a:spcPts val="750"/>
                        </a:spcAft>
                        <a:buNone/>
                      </a:pPr>
                      <a:r>
                        <a:rPr lang="en-US" altLang="zh-CN">
                          <a:effectLst/>
                        </a:rPr>
                        <a:t>4.4</a:t>
                      </a:r>
                    </a:p>
                  </a:txBody>
                  <a:tcPr marL="106680" marR="106680" marT="60960" marB="60960" anchor="ctr"/>
                </a:tc>
                <a:tc>
                  <a:txBody>
                    <a:bodyPr/>
                    <a:lstStyle/>
                    <a:p>
                      <a:pPr algn="r">
                        <a:spcBef>
                          <a:spcPts val="750"/>
                        </a:spcBef>
                        <a:spcAft>
                          <a:spcPts val="750"/>
                        </a:spcAft>
                        <a:buNone/>
                      </a:pPr>
                      <a:r>
                        <a:rPr lang="en-US" altLang="zh-CN" dirty="0">
                          <a:effectLst/>
                        </a:rPr>
                        <a:t>102.2</a:t>
                      </a:r>
                    </a:p>
                  </a:txBody>
                  <a:tcPr marL="106680" marR="106680" marT="60960" marB="60960" anchor="ctr"/>
                </a:tc>
                <a:extLst>
                  <a:ext uri="{0D108BD9-81ED-4DB2-BD59-A6C34878D82A}">
                    <a16:rowId xmlns:a16="http://schemas.microsoft.com/office/drawing/2014/main" val="3789700151"/>
                  </a:ext>
                </a:extLst>
              </a:tr>
              <a:tr h="370840">
                <a:tc>
                  <a:txBody>
                    <a:bodyPr/>
                    <a:lstStyle/>
                    <a:p>
                      <a:pPr algn="l">
                        <a:spcBef>
                          <a:spcPts val="750"/>
                        </a:spcBef>
                        <a:spcAft>
                          <a:spcPts val="750"/>
                        </a:spcAft>
                        <a:buNone/>
                      </a:pPr>
                      <a:r>
                        <a:rPr lang="en-US">
                          <a:effectLst/>
                        </a:rPr>
                        <a:t>Lzham:1</a:t>
                      </a:r>
                    </a:p>
                  </a:txBody>
                  <a:tcPr marL="106680" marR="106680" marT="60960" marB="60960"/>
                </a:tc>
                <a:tc>
                  <a:txBody>
                    <a:bodyPr/>
                    <a:lstStyle/>
                    <a:p>
                      <a:pPr algn="r">
                        <a:spcBef>
                          <a:spcPts val="750"/>
                        </a:spcBef>
                        <a:spcAft>
                          <a:spcPts val="750"/>
                        </a:spcAft>
                        <a:buNone/>
                      </a:pPr>
                      <a:r>
                        <a:rPr lang="en-US" altLang="zh-CN">
                          <a:effectLst/>
                        </a:rPr>
                        <a:t>5.58</a:t>
                      </a:r>
                    </a:p>
                  </a:txBody>
                  <a:tcPr marL="106680" marR="106680" marT="60960" marB="60960" anchor="ctr"/>
                </a:tc>
                <a:tc>
                  <a:txBody>
                    <a:bodyPr/>
                    <a:lstStyle/>
                    <a:p>
                      <a:pPr algn="r">
                        <a:spcBef>
                          <a:spcPts val="750"/>
                        </a:spcBef>
                        <a:spcAft>
                          <a:spcPts val="750"/>
                        </a:spcAft>
                        <a:buNone/>
                      </a:pPr>
                      <a:r>
                        <a:rPr lang="en-US" altLang="zh-CN">
                          <a:effectLst/>
                        </a:rPr>
                        <a:t>4.7</a:t>
                      </a:r>
                    </a:p>
                  </a:txBody>
                  <a:tcPr marL="106680" marR="106680" marT="60960" marB="60960" anchor="ctr"/>
                </a:tc>
                <a:tc>
                  <a:txBody>
                    <a:bodyPr/>
                    <a:lstStyle/>
                    <a:p>
                      <a:pPr algn="r">
                        <a:spcBef>
                          <a:spcPts val="750"/>
                        </a:spcBef>
                        <a:spcAft>
                          <a:spcPts val="750"/>
                        </a:spcAft>
                        <a:buNone/>
                      </a:pPr>
                      <a:r>
                        <a:rPr lang="en-US" altLang="zh-CN">
                          <a:effectLst/>
                        </a:rPr>
                        <a:t>168.7</a:t>
                      </a:r>
                    </a:p>
                  </a:txBody>
                  <a:tcPr marL="106680" marR="106680" marT="60960" marB="60960" anchor="ctr"/>
                </a:tc>
                <a:extLst>
                  <a:ext uri="{0D108BD9-81ED-4DB2-BD59-A6C34878D82A}">
                    <a16:rowId xmlns:a16="http://schemas.microsoft.com/office/drawing/2014/main" val="262731825"/>
                  </a:ext>
                </a:extLst>
              </a:tr>
              <a:tr h="370840">
                <a:tc>
                  <a:txBody>
                    <a:bodyPr/>
                    <a:lstStyle/>
                    <a:p>
                      <a:pPr algn="l">
                        <a:spcBef>
                          <a:spcPts val="750"/>
                        </a:spcBef>
                        <a:spcAft>
                          <a:spcPts val="750"/>
                        </a:spcAft>
                        <a:buNone/>
                      </a:pPr>
                      <a:r>
                        <a:rPr lang="en-US">
                          <a:effectLst/>
                        </a:rPr>
                        <a:t>Lzham:9</a:t>
                      </a:r>
                    </a:p>
                  </a:txBody>
                  <a:tcPr marL="106680" marR="106680" marT="60960" marB="60960"/>
                </a:tc>
                <a:tc>
                  <a:txBody>
                    <a:bodyPr/>
                    <a:lstStyle/>
                    <a:p>
                      <a:pPr algn="r">
                        <a:spcBef>
                          <a:spcPts val="750"/>
                        </a:spcBef>
                        <a:spcAft>
                          <a:spcPts val="750"/>
                        </a:spcAft>
                        <a:buNone/>
                      </a:pPr>
                      <a:r>
                        <a:rPr lang="en-US" altLang="zh-CN">
                          <a:effectLst/>
                        </a:rPr>
                        <a:t>5.768</a:t>
                      </a:r>
                    </a:p>
                  </a:txBody>
                  <a:tcPr marL="106680" marR="106680" marT="60960" marB="60960" anchor="ctr"/>
                </a:tc>
                <a:tc>
                  <a:txBody>
                    <a:bodyPr/>
                    <a:lstStyle/>
                    <a:p>
                      <a:pPr algn="r">
                        <a:spcBef>
                          <a:spcPts val="750"/>
                        </a:spcBef>
                        <a:spcAft>
                          <a:spcPts val="750"/>
                        </a:spcAft>
                        <a:buNone/>
                      </a:pPr>
                      <a:r>
                        <a:rPr lang="en-US" altLang="zh-CN">
                          <a:effectLst/>
                        </a:rPr>
                        <a:t>0.2</a:t>
                      </a:r>
                    </a:p>
                  </a:txBody>
                  <a:tcPr marL="106680" marR="106680" marT="60960" marB="60960" anchor="ctr"/>
                </a:tc>
                <a:tc>
                  <a:txBody>
                    <a:bodyPr/>
                    <a:lstStyle/>
                    <a:p>
                      <a:pPr algn="r">
                        <a:spcBef>
                          <a:spcPts val="750"/>
                        </a:spcBef>
                        <a:spcAft>
                          <a:spcPts val="750"/>
                        </a:spcAft>
                        <a:buNone/>
                      </a:pPr>
                      <a:r>
                        <a:rPr lang="en-US" altLang="zh-CN">
                          <a:effectLst/>
                        </a:rPr>
                        <a:t>172.7</a:t>
                      </a:r>
                    </a:p>
                  </a:txBody>
                  <a:tcPr marL="106680" marR="106680" marT="60960" marB="60960" anchor="ctr"/>
                </a:tc>
                <a:extLst>
                  <a:ext uri="{0D108BD9-81ED-4DB2-BD59-A6C34878D82A}">
                    <a16:rowId xmlns:a16="http://schemas.microsoft.com/office/drawing/2014/main" val="1837284810"/>
                  </a:ext>
                </a:extLst>
              </a:tr>
              <a:tr h="370840">
                <a:tc>
                  <a:txBody>
                    <a:bodyPr/>
                    <a:lstStyle/>
                    <a:p>
                      <a:pPr algn="l">
                        <a:spcBef>
                          <a:spcPts val="750"/>
                        </a:spcBef>
                        <a:spcAft>
                          <a:spcPts val="750"/>
                        </a:spcAft>
                        <a:buNone/>
                      </a:pPr>
                      <a:r>
                        <a:rPr lang="en-US">
                          <a:effectLst/>
                        </a:rPr>
                        <a:t>Bzip2:1</a:t>
                      </a:r>
                    </a:p>
                  </a:txBody>
                  <a:tcPr marL="106680" marR="106680" marT="60960" marB="60960"/>
                </a:tc>
                <a:tc>
                  <a:txBody>
                    <a:bodyPr/>
                    <a:lstStyle/>
                    <a:p>
                      <a:pPr algn="r">
                        <a:spcBef>
                          <a:spcPts val="750"/>
                        </a:spcBef>
                        <a:spcAft>
                          <a:spcPts val="750"/>
                        </a:spcAft>
                        <a:buNone/>
                      </a:pPr>
                      <a:r>
                        <a:rPr lang="en-US" altLang="zh-CN">
                          <a:effectLst/>
                        </a:rPr>
                        <a:t>5.71</a:t>
                      </a:r>
                    </a:p>
                  </a:txBody>
                  <a:tcPr marL="106680" marR="106680" marT="60960" marB="60960" anchor="ctr"/>
                </a:tc>
                <a:tc>
                  <a:txBody>
                    <a:bodyPr/>
                    <a:lstStyle/>
                    <a:p>
                      <a:pPr algn="r">
                        <a:spcBef>
                          <a:spcPts val="750"/>
                        </a:spcBef>
                        <a:spcAft>
                          <a:spcPts val="750"/>
                        </a:spcAft>
                        <a:buNone/>
                      </a:pPr>
                      <a:r>
                        <a:rPr lang="en-US" altLang="zh-CN">
                          <a:effectLst/>
                        </a:rPr>
                        <a:t>11</a:t>
                      </a:r>
                    </a:p>
                  </a:txBody>
                  <a:tcPr marL="106680" marR="106680" marT="60960" marB="60960" anchor="ctr"/>
                </a:tc>
                <a:tc>
                  <a:txBody>
                    <a:bodyPr/>
                    <a:lstStyle/>
                    <a:p>
                      <a:pPr algn="r">
                        <a:spcBef>
                          <a:spcPts val="750"/>
                        </a:spcBef>
                        <a:spcAft>
                          <a:spcPts val="750"/>
                        </a:spcAft>
                        <a:buNone/>
                      </a:pPr>
                      <a:r>
                        <a:rPr lang="en-US" altLang="zh-CN">
                          <a:effectLst/>
                        </a:rPr>
                        <a:t>52.3</a:t>
                      </a:r>
                    </a:p>
                  </a:txBody>
                  <a:tcPr marL="106680" marR="106680" marT="60960" marB="60960" anchor="ctr"/>
                </a:tc>
                <a:extLst>
                  <a:ext uri="{0D108BD9-81ED-4DB2-BD59-A6C34878D82A}">
                    <a16:rowId xmlns:a16="http://schemas.microsoft.com/office/drawing/2014/main" val="933868219"/>
                  </a:ext>
                </a:extLst>
              </a:tr>
              <a:tr h="370840">
                <a:tc>
                  <a:txBody>
                    <a:bodyPr/>
                    <a:lstStyle/>
                    <a:p>
                      <a:pPr algn="l">
                        <a:spcBef>
                          <a:spcPts val="750"/>
                        </a:spcBef>
                        <a:spcAft>
                          <a:spcPts val="750"/>
                        </a:spcAft>
                        <a:buNone/>
                      </a:pPr>
                      <a:r>
                        <a:rPr lang="en-US" dirty="0">
                          <a:effectLst/>
                        </a:rPr>
                        <a:t>Bzip2:9</a:t>
                      </a:r>
                    </a:p>
                  </a:txBody>
                  <a:tcPr marL="106680" marR="106680" marT="60960" marB="60960"/>
                </a:tc>
                <a:tc>
                  <a:txBody>
                    <a:bodyPr/>
                    <a:lstStyle/>
                    <a:p>
                      <a:pPr algn="r">
                        <a:spcBef>
                          <a:spcPts val="750"/>
                        </a:spcBef>
                        <a:spcAft>
                          <a:spcPts val="750"/>
                        </a:spcAft>
                        <a:buNone/>
                      </a:pPr>
                      <a:r>
                        <a:rPr lang="en-US" altLang="zh-CN">
                          <a:effectLst/>
                        </a:rPr>
                        <a:t>5.867</a:t>
                      </a:r>
                    </a:p>
                  </a:txBody>
                  <a:tcPr marL="106680" marR="106680" marT="60960" marB="60960" anchor="ctr"/>
                </a:tc>
                <a:tc>
                  <a:txBody>
                    <a:bodyPr/>
                    <a:lstStyle/>
                    <a:p>
                      <a:pPr algn="r">
                        <a:spcBef>
                          <a:spcPts val="750"/>
                        </a:spcBef>
                        <a:spcAft>
                          <a:spcPts val="750"/>
                        </a:spcAft>
                        <a:buNone/>
                      </a:pPr>
                      <a:r>
                        <a:rPr lang="en-US" altLang="zh-CN" dirty="0">
                          <a:effectLst/>
                        </a:rPr>
                        <a:t>11.1</a:t>
                      </a:r>
                    </a:p>
                  </a:txBody>
                  <a:tcPr marL="106680" marR="106680" marT="60960" marB="60960" anchor="ctr"/>
                </a:tc>
                <a:tc>
                  <a:txBody>
                    <a:bodyPr/>
                    <a:lstStyle/>
                    <a:p>
                      <a:pPr algn="r">
                        <a:spcBef>
                          <a:spcPts val="750"/>
                        </a:spcBef>
                        <a:spcAft>
                          <a:spcPts val="750"/>
                        </a:spcAft>
                        <a:buNone/>
                      </a:pPr>
                      <a:r>
                        <a:rPr lang="en-US" altLang="zh-CN" dirty="0">
                          <a:effectLst/>
                        </a:rPr>
                        <a:t>52.3</a:t>
                      </a:r>
                    </a:p>
                  </a:txBody>
                  <a:tcPr marL="106680" marR="106680" marT="60960" marB="60960" anchor="ctr"/>
                </a:tc>
                <a:extLst>
                  <a:ext uri="{0D108BD9-81ED-4DB2-BD59-A6C34878D82A}">
                    <a16:rowId xmlns:a16="http://schemas.microsoft.com/office/drawing/2014/main" val="51806799"/>
                  </a:ext>
                </a:extLst>
              </a:tr>
            </a:tbl>
          </a:graphicData>
        </a:graphic>
      </p:graphicFrame>
      <p:sp>
        <p:nvSpPr>
          <p:cNvPr id="10" name="矩形 9">
            <a:extLst>
              <a:ext uri="{FF2B5EF4-FFF2-40B4-BE49-F238E27FC236}">
                <a16:creationId xmlns:a16="http://schemas.microsoft.com/office/drawing/2014/main" id="{A5EF53FB-B0D1-D702-DB23-5F6AC7758D52}"/>
              </a:ext>
            </a:extLst>
          </p:cNvPr>
          <p:cNvSpPr/>
          <p:nvPr/>
        </p:nvSpPr>
        <p:spPr>
          <a:xfrm>
            <a:off x="61018" y="2246157"/>
            <a:ext cx="10898777" cy="86646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接连接符 13"/>
          <p:cNvSpPr/>
          <p:nvPr/>
        </p:nvSpPr>
        <p:spPr bwMode="auto">
          <a:xfrm rot="5400000" flipV="1">
            <a:off x="6095999" y="-5345056"/>
            <a:ext cx="3" cy="12192000"/>
          </a:xfrm>
          <a:prstGeom prst="line">
            <a:avLst/>
          </a:prstGeom>
          <a:noFill/>
          <a:ln w="28575">
            <a:solidFill>
              <a:srgbClr val="1A3B86"/>
            </a:solidFill>
            <a:round/>
          </a:ln>
          <a:extLst>
            <a:ext uri="{909E8E84-426E-40DD-AFC4-6F175D3DCCD1}">
              <a14:hiddenFill xmlns:a14="http://schemas.microsoft.com/office/drawing/2010/main">
                <a:noFill/>
              </a14:hiddenFill>
            </a:ext>
          </a:extLst>
        </p:spPr>
        <p:txBody>
          <a:bodyPr/>
          <a:lstStyle/>
          <a:p>
            <a:endParaRPr lang="en-US" sz="2400"/>
          </a:p>
        </p:txBody>
      </p:sp>
      <p:pic>
        <p:nvPicPr>
          <p:cNvPr id="15" name="Picture 1" descr="C:\Users\dell\Desktop\8CBA2F889B4A376535F50EC3D792DECC\iheplogo\logol.jpg"/>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31635" y="146976"/>
            <a:ext cx="3924459" cy="475449"/>
          </a:xfrm>
          <a:prstGeom prst="rect">
            <a:avLst/>
          </a:prstGeom>
          <a:noFill/>
          <a:ln>
            <a:noFill/>
          </a:ln>
        </p:spPr>
      </p:pic>
      <p:sp>
        <p:nvSpPr>
          <p:cNvPr id="4" name="灯片编号占位符 3"/>
          <p:cNvSpPr>
            <a:spLocks noGrp="1"/>
          </p:cNvSpPr>
          <p:nvPr>
            <p:ph type="sldNum" sz="quarter" idx="12"/>
          </p:nvPr>
        </p:nvSpPr>
        <p:spPr>
          <a:xfrm>
            <a:off x="9448800" y="6481445"/>
            <a:ext cx="2743200" cy="365125"/>
          </a:xfrm>
        </p:spPr>
        <p:txBody>
          <a:bodyPr/>
          <a:lstStyle/>
          <a:p>
            <a:fld id="{277C5EDD-D870-4641-B1BE-28D5F27ACDA3}" type="slidenum">
              <a:rPr lang="zh-CN" altLang="en-US" b="1" smtClean="0">
                <a:solidFill>
                  <a:schemeClr val="bg1"/>
                </a:solidFill>
              </a:rPr>
              <a:t>8</a:t>
            </a:fld>
            <a:r>
              <a:rPr lang="zh-CN" altLang="en-US" b="1">
                <a:solidFill>
                  <a:schemeClr val="bg1"/>
                </a:solidFill>
              </a:rPr>
              <a:t>/22</a:t>
            </a:r>
          </a:p>
        </p:txBody>
      </p:sp>
      <p:pic>
        <p:nvPicPr>
          <p:cNvPr id="3" name="图片 2">
            <a:extLst>
              <a:ext uri="{FF2B5EF4-FFF2-40B4-BE49-F238E27FC236}">
                <a16:creationId xmlns:a16="http://schemas.microsoft.com/office/drawing/2014/main" id="{346C0A26-F7B8-C2C1-1220-42A026A719CA}"/>
              </a:ext>
            </a:extLst>
          </p:cNvPr>
          <p:cNvPicPr>
            <a:picLocks noChangeAspect="1"/>
          </p:cNvPicPr>
          <p:nvPr/>
        </p:nvPicPr>
        <p:blipFill>
          <a:blip r:embed="rId4"/>
          <a:srcRect l="-3456" t="12620" r="3456" b="9338"/>
          <a:stretch>
            <a:fillRect/>
          </a:stretch>
        </p:blipFill>
        <p:spPr>
          <a:xfrm>
            <a:off x="3851029" y="928939"/>
            <a:ext cx="2734972" cy="1856528"/>
          </a:xfrm>
          <a:prstGeom prst="rect">
            <a:avLst/>
          </a:prstGeom>
        </p:spPr>
      </p:pic>
      <p:sp>
        <p:nvSpPr>
          <p:cNvPr id="6" name="箭头: 右 42">
            <a:extLst>
              <a:ext uri="{FF2B5EF4-FFF2-40B4-BE49-F238E27FC236}">
                <a16:creationId xmlns:a16="http://schemas.microsoft.com/office/drawing/2014/main" id="{B9D33541-0FD0-BA00-FAE7-0E65A141A1F7}"/>
              </a:ext>
            </a:extLst>
          </p:cNvPr>
          <p:cNvSpPr>
            <a:spLocks noChangeAspect="1"/>
          </p:cNvSpPr>
          <p:nvPr/>
        </p:nvSpPr>
        <p:spPr>
          <a:xfrm>
            <a:off x="3096553" y="1581205"/>
            <a:ext cx="711246" cy="568996"/>
          </a:xfrm>
          <a:prstGeom prst="rightArrow">
            <a:avLst/>
          </a:prstGeom>
          <a:solidFill>
            <a:schemeClr val="tx2">
              <a:alpha val="30000"/>
            </a:schemeClr>
          </a:solidFill>
          <a:ln w="6055" cap="flat">
            <a:noFill/>
            <a:prstDash val="solid"/>
            <a:miter/>
          </a:ln>
        </p:spPr>
        <p:txBody>
          <a:bodyPr rtlCol="0" anchor="ctr"/>
          <a:lstStyle/>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7" name="箭头: 右 42">
            <a:extLst>
              <a:ext uri="{FF2B5EF4-FFF2-40B4-BE49-F238E27FC236}">
                <a16:creationId xmlns:a16="http://schemas.microsoft.com/office/drawing/2014/main" id="{E44FE6D6-438A-B0BF-8FDF-2540AAE0624C}"/>
              </a:ext>
            </a:extLst>
          </p:cNvPr>
          <p:cNvSpPr>
            <a:spLocks noChangeAspect="1"/>
          </p:cNvSpPr>
          <p:nvPr/>
        </p:nvSpPr>
        <p:spPr>
          <a:xfrm>
            <a:off x="6895108" y="1581205"/>
            <a:ext cx="711246" cy="568996"/>
          </a:xfrm>
          <a:prstGeom prst="rightArrow">
            <a:avLst/>
          </a:prstGeom>
          <a:solidFill>
            <a:schemeClr val="tx2">
              <a:alpha val="30000"/>
            </a:schemeClr>
          </a:solidFill>
          <a:ln w="6055" cap="flat">
            <a:noFill/>
            <a:prstDash val="solid"/>
            <a:miter/>
          </a:ln>
        </p:spPr>
        <p:txBody>
          <a:bodyPr rtlCol="0" anchor="ctr"/>
          <a:lstStyle/>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8" name="文本框 7">
            <a:extLst>
              <a:ext uri="{FF2B5EF4-FFF2-40B4-BE49-F238E27FC236}">
                <a16:creationId xmlns:a16="http://schemas.microsoft.com/office/drawing/2014/main" id="{FBDEB8C1-F60D-FD5C-65F1-DC1FB79BFCB5}"/>
              </a:ext>
            </a:extLst>
          </p:cNvPr>
          <p:cNvSpPr txBox="1"/>
          <p:nvPr/>
        </p:nvSpPr>
        <p:spPr>
          <a:xfrm>
            <a:off x="463538" y="3275800"/>
            <a:ext cx="2262158" cy="923330"/>
          </a:xfrm>
          <a:prstGeom prst="rect">
            <a:avLst/>
          </a:prstGeom>
          <a:noFill/>
        </p:spPr>
        <p:txBody>
          <a:bodyPr wrap="none" rtlCol="0">
            <a:spAutoFit/>
          </a:bodyPr>
          <a:lstStyle/>
          <a:p>
            <a:r>
              <a:rPr lang="zh-CN" altLang="en-US" dirty="0"/>
              <a:t>前端模块：</a:t>
            </a:r>
            <a:endParaRPr lang="en-US" altLang="zh-CN" dirty="0"/>
          </a:p>
          <a:p>
            <a:r>
              <a:rPr lang="zh-CN" altLang="en-US" dirty="0"/>
              <a:t>将光信号转为电信号</a:t>
            </a:r>
            <a:endParaRPr lang="en-US" altLang="zh-CN" dirty="0"/>
          </a:p>
          <a:p>
            <a:r>
              <a:rPr lang="zh-CN" altLang="en-US" dirty="0"/>
              <a:t>将数据发送至读出板</a:t>
            </a:r>
          </a:p>
        </p:txBody>
      </p:sp>
      <p:sp>
        <p:nvSpPr>
          <p:cNvPr id="9" name="文本框 8">
            <a:extLst>
              <a:ext uri="{FF2B5EF4-FFF2-40B4-BE49-F238E27FC236}">
                <a16:creationId xmlns:a16="http://schemas.microsoft.com/office/drawing/2014/main" id="{7D6FD52E-FCAF-872C-77AB-7F64244C21F6}"/>
              </a:ext>
            </a:extLst>
          </p:cNvPr>
          <p:cNvSpPr txBox="1"/>
          <p:nvPr/>
        </p:nvSpPr>
        <p:spPr>
          <a:xfrm>
            <a:off x="3818986" y="3247132"/>
            <a:ext cx="3185487" cy="1200329"/>
          </a:xfrm>
          <a:prstGeom prst="rect">
            <a:avLst/>
          </a:prstGeom>
          <a:noFill/>
        </p:spPr>
        <p:txBody>
          <a:bodyPr wrap="none" rtlCol="0">
            <a:spAutoFit/>
          </a:bodyPr>
          <a:lstStyle/>
          <a:p>
            <a:r>
              <a:rPr lang="zh-CN" altLang="en-US" dirty="0"/>
              <a:t>读出板：</a:t>
            </a:r>
            <a:endParaRPr lang="en-US" altLang="zh-CN" dirty="0"/>
          </a:p>
          <a:p>
            <a:r>
              <a:rPr lang="zh-CN" altLang="en-US" dirty="0"/>
              <a:t>接收前端模块输出的数据</a:t>
            </a:r>
            <a:endParaRPr lang="en-US" altLang="zh-CN" dirty="0"/>
          </a:p>
          <a:p>
            <a:r>
              <a:rPr lang="zh-CN" altLang="en-US" dirty="0"/>
              <a:t>对数据进行处理</a:t>
            </a:r>
            <a:endParaRPr lang="en-US" altLang="zh-CN" dirty="0"/>
          </a:p>
          <a:p>
            <a:r>
              <a:rPr lang="zh-CN" altLang="en-US" dirty="0"/>
              <a:t>将处理后的数据输出至上位机</a:t>
            </a:r>
          </a:p>
        </p:txBody>
      </p:sp>
      <p:sp>
        <p:nvSpPr>
          <p:cNvPr id="10" name="文本框 7">
            <a:extLst>
              <a:ext uri="{FF2B5EF4-FFF2-40B4-BE49-F238E27FC236}">
                <a16:creationId xmlns:a16="http://schemas.microsoft.com/office/drawing/2014/main" id="{FBDEB8C1-F60D-FD5C-65F1-DC1FB79BFCB5}"/>
              </a:ext>
            </a:extLst>
          </p:cNvPr>
          <p:cNvSpPr txBox="1"/>
          <p:nvPr/>
        </p:nvSpPr>
        <p:spPr>
          <a:xfrm>
            <a:off x="7831635" y="3239801"/>
            <a:ext cx="2262158" cy="120032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t>DAQ</a:t>
            </a:r>
            <a:r>
              <a:rPr lang="zh-CN" altLang="en-US" dirty="0"/>
              <a:t>系统：</a:t>
            </a:r>
            <a:endParaRPr lang="en-US" altLang="zh-CN" dirty="0"/>
          </a:p>
          <a:p>
            <a:r>
              <a:rPr lang="zh-CN" altLang="en-US" dirty="0"/>
              <a:t>接收电子学数据</a:t>
            </a:r>
            <a:endParaRPr lang="en-US" altLang="zh-CN" dirty="0"/>
          </a:p>
          <a:p>
            <a:r>
              <a:rPr lang="zh-CN" altLang="en-US" dirty="0"/>
              <a:t>对数据进行后续处理</a:t>
            </a:r>
            <a:endParaRPr lang="en-US" altLang="zh-CN" dirty="0"/>
          </a:p>
          <a:p>
            <a:r>
              <a:rPr lang="zh-CN" altLang="en-US" dirty="0"/>
              <a:t>参数配置</a:t>
            </a:r>
            <a:endParaRPr lang="en-US" altLang="zh-CN" dirty="0"/>
          </a:p>
        </p:txBody>
      </p:sp>
      <p:sp>
        <p:nvSpPr>
          <p:cNvPr id="11" name="文本框 10">
            <a:extLst>
              <a:ext uri="{FF2B5EF4-FFF2-40B4-BE49-F238E27FC236}">
                <a16:creationId xmlns:a16="http://schemas.microsoft.com/office/drawing/2014/main" id="{8DD9E3A4-183A-D5E6-63D6-547A772FDB1B}"/>
              </a:ext>
            </a:extLst>
          </p:cNvPr>
          <p:cNvSpPr txBox="1"/>
          <p:nvPr/>
        </p:nvSpPr>
        <p:spPr>
          <a:xfrm>
            <a:off x="924140" y="5140680"/>
            <a:ext cx="1338828" cy="1200329"/>
          </a:xfrm>
          <a:prstGeom prst="rect">
            <a:avLst/>
          </a:prstGeom>
          <a:noFill/>
        </p:spPr>
        <p:txBody>
          <a:bodyPr wrap="none" rtlCol="0">
            <a:spAutoFit/>
          </a:bodyPr>
          <a:lstStyle/>
          <a:p>
            <a:r>
              <a:rPr lang="en-US" altLang="zh-CN" dirty="0"/>
              <a:t>ASIC:</a:t>
            </a:r>
          </a:p>
          <a:p>
            <a:r>
              <a:rPr lang="zh-CN" altLang="en-US" dirty="0"/>
              <a:t>不可更改</a:t>
            </a:r>
            <a:endParaRPr lang="en-US" altLang="zh-CN" dirty="0"/>
          </a:p>
          <a:p>
            <a:r>
              <a:rPr lang="zh-CN" altLang="en-US" dirty="0"/>
              <a:t>前期投入大</a:t>
            </a:r>
            <a:endParaRPr lang="en-US" altLang="zh-CN" dirty="0"/>
          </a:p>
          <a:p>
            <a:r>
              <a:rPr lang="zh-CN" altLang="en-US" dirty="0"/>
              <a:t>周期长</a:t>
            </a:r>
            <a:endParaRPr lang="en-US" altLang="zh-CN" dirty="0"/>
          </a:p>
        </p:txBody>
      </p:sp>
      <p:sp>
        <p:nvSpPr>
          <p:cNvPr id="12" name="文本框 11">
            <a:extLst>
              <a:ext uri="{FF2B5EF4-FFF2-40B4-BE49-F238E27FC236}">
                <a16:creationId xmlns:a16="http://schemas.microsoft.com/office/drawing/2014/main" id="{DC64D184-42D1-714B-FDB6-9C00BAABF938}"/>
              </a:ext>
            </a:extLst>
          </p:cNvPr>
          <p:cNvSpPr txBox="1"/>
          <p:nvPr/>
        </p:nvSpPr>
        <p:spPr>
          <a:xfrm>
            <a:off x="7771193" y="5112656"/>
            <a:ext cx="4458272" cy="1200329"/>
          </a:xfrm>
          <a:prstGeom prst="rect">
            <a:avLst/>
          </a:prstGeom>
          <a:noFill/>
        </p:spPr>
        <p:txBody>
          <a:bodyPr wrap="none" rtlCol="0">
            <a:spAutoFit/>
          </a:bodyPr>
          <a:lstStyle/>
          <a:p>
            <a:r>
              <a:rPr lang="en-US" altLang="zh-CN" dirty="0"/>
              <a:t>DAQ:</a:t>
            </a:r>
          </a:p>
          <a:p>
            <a:r>
              <a:rPr lang="zh-CN" altLang="en-US" dirty="0"/>
              <a:t>压缩速度慢，需要增加额外硬件辅助压缩</a:t>
            </a:r>
            <a:endParaRPr lang="en-US" altLang="zh-CN" dirty="0"/>
          </a:p>
          <a:p>
            <a:r>
              <a:rPr lang="zh-CN" altLang="en-US" dirty="0"/>
              <a:t>无法提升数据传输带宽</a:t>
            </a:r>
            <a:endParaRPr lang="en-US" altLang="zh-CN" dirty="0"/>
          </a:p>
          <a:p>
            <a:r>
              <a:rPr lang="zh-CN" altLang="en-US" dirty="0"/>
              <a:t>对帧率提升效果不大</a:t>
            </a:r>
            <a:endParaRPr lang="en-US" altLang="zh-CN" dirty="0"/>
          </a:p>
        </p:txBody>
      </p:sp>
      <p:sp>
        <p:nvSpPr>
          <p:cNvPr id="18" name="文本框 17">
            <a:extLst>
              <a:ext uri="{FF2B5EF4-FFF2-40B4-BE49-F238E27FC236}">
                <a16:creationId xmlns:a16="http://schemas.microsoft.com/office/drawing/2014/main" id="{766DFEC8-049B-6F1E-5631-AB867B6C1574}"/>
              </a:ext>
            </a:extLst>
          </p:cNvPr>
          <p:cNvSpPr txBox="1"/>
          <p:nvPr/>
        </p:nvSpPr>
        <p:spPr>
          <a:xfrm>
            <a:off x="332020" y="4648368"/>
            <a:ext cx="10259540" cy="461665"/>
          </a:xfrm>
          <a:prstGeom prst="rect">
            <a:avLst/>
          </a:prstGeom>
          <a:noFill/>
        </p:spPr>
        <p:txBody>
          <a:bodyPr wrap="none" rtlCol="0">
            <a:spAutoFit/>
          </a:bodyPr>
          <a:lstStyle/>
          <a:p>
            <a:r>
              <a:rPr lang="zh-CN" altLang="en-US" sz="2400" dirty="0">
                <a:solidFill>
                  <a:schemeClr val="accent1"/>
                </a:solidFill>
              </a:rPr>
              <a:t>根据探测器数据链路，压缩算法一般会被部署在读出芯片、</a:t>
            </a:r>
            <a:r>
              <a:rPr lang="en-US" altLang="zh-CN" sz="2400" dirty="0">
                <a:solidFill>
                  <a:schemeClr val="accent1"/>
                </a:solidFill>
              </a:rPr>
              <a:t>FPGA</a:t>
            </a:r>
            <a:r>
              <a:rPr lang="zh-CN" altLang="en-US" sz="2400" dirty="0">
                <a:solidFill>
                  <a:schemeClr val="accent1"/>
                </a:solidFill>
              </a:rPr>
              <a:t>或</a:t>
            </a:r>
            <a:r>
              <a:rPr lang="en-US" altLang="zh-CN" sz="2400" dirty="0">
                <a:solidFill>
                  <a:schemeClr val="accent1"/>
                </a:solidFill>
              </a:rPr>
              <a:t>DAQ</a:t>
            </a:r>
            <a:r>
              <a:rPr lang="zh-CN" altLang="en-US" sz="2400" dirty="0">
                <a:solidFill>
                  <a:schemeClr val="accent1"/>
                </a:solidFill>
              </a:rPr>
              <a:t>：</a:t>
            </a:r>
          </a:p>
        </p:txBody>
      </p:sp>
      <p:sp>
        <p:nvSpPr>
          <p:cNvPr id="13" name="文本框 12">
            <a:extLst>
              <a:ext uri="{FF2B5EF4-FFF2-40B4-BE49-F238E27FC236}">
                <a16:creationId xmlns:a16="http://schemas.microsoft.com/office/drawing/2014/main" id="{BBDC2D99-8923-0D47-2A94-9E9B40AC1614}"/>
              </a:ext>
            </a:extLst>
          </p:cNvPr>
          <p:cNvSpPr txBox="1"/>
          <p:nvPr/>
        </p:nvSpPr>
        <p:spPr>
          <a:xfrm>
            <a:off x="3766789" y="5110033"/>
            <a:ext cx="2723823" cy="1754326"/>
          </a:xfrm>
          <a:prstGeom prst="rect">
            <a:avLst/>
          </a:prstGeom>
          <a:noFill/>
        </p:spPr>
        <p:txBody>
          <a:bodyPr wrap="none" rtlCol="0">
            <a:spAutoFit/>
          </a:bodyPr>
          <a:lstStyle/>
          <a:p>
            <a:r>
              <a:rPr lang="en-US" altLang="zh-CN" dirty="0">
                <a:solidFill>
                  <a:srgbClr val="00B0F0"/>
                </a:solidFill>
              </a:rPr>
              <a:t>FPGA</a:t>
            </a:r>
            <a:r>
              <a:rPr lang="zh-CN" altLang="en-US" dirty="0">
                <a:solidFill>
                  <a:srgbClr val="00B0F0"/>
                </a:solidFill>
              </a:rPr>
              <a:t>：</a:t>
            </a:r>
            <a:endParaRPr lang="en-US" altLang="zh-CN" dirty="0">
              <a:solidFill>
                <a:srgbClr val="00B0F0"/>
              </a:solidFill>
            </a:endParaRPr>
          </a:p>
          <a:p>
            <a:r>
              <a:rPr lang="zh-CN" altLang="en-US" dirty="0">
                <a:solidFill>
                  <a:srgbClr val="00B0F0"/>
                </a:solidFill>
              </a:rPr>
              <a:t>可以随时更改</a:t>
            </a:r>
            <a:endParaRPr lang="en-US" altLang="zh-CN" dirty="0">
              <a:solidFill>
                <a:srgbClr val="00B0F0"/>
              </a:solidFill>
            </a:endParaRPr>
          </a:p>
          <a:p>
            <a:r>
              <a:rPr lang="zh-CN" altLang="en-US" dirty="0">
                <a:solidFill>
                  <a:srgbClr val="00B0F0"/>
                </a:solidFill>
              </a:rPr>
              <a:t>处理速度快</a:t>
            </a:r>
            <a:endParaRPr lang="en-US" altLang="zh-CN" dirty="0">
              <a:solidFill>
                <a:srgbClr val="00B0F0"/>
              </a:solidFill>
            </a:endParaRPr>
          </a:p>
          <a:p>
            <a:r>
              <a:rPr lang="zh-CN" altLang="en-US" dirty="0">
                <a:solidFill>
                  <a:srgbClr val="00B0F0"/>
                </a:solidFill>
              </a:rPr>
              <a:t>能有效提升数据传输带宽</a:t>
            </a:r>
            <a:endParaRPr lang="en-US" altLang="zh-CN" dirty="0">
              <a:solidFill>
                <a:srgbClr val="00B0F0"/>
              </a:solidFill>
            </a:endParaRPr>
          </a:p>
          <a:p>
            <a:r>
              <a:rPr lang="zh-CN" altLang="en-US" dirty="0">
                <a:solidFill>
                  <a:srgbClr val="00B0F0"/>
                </a:solidFill>
              </a:rPr>
              <a:t>无需额外的硬件开销</a:t>
            </a:r>
            <a:endParaRPr lang="en-US" altLang="zh-CN" dirty="0">
              <a:solidFill>
                <a:srgbClr val="00B0F0"/>
              </a:solidFill>
            </a:endParaRPr>
          </a:p>
          <a:p>
            <a:r>
              <a:rPr lang="zh-CN" altLang="en-US" dirty="0">
                <a:solidFill>
                  <a:srgbClr val="00B0F0"/>
                </a:solidFill>
              </a:rPr>
              <a:t>开发难度较大</a:t>
            </a:r>
          </a:p>
        </p:txBody>
      </p:sp>
      <p:sp>
        <p:nvSpPr>
          <p:cNvPr id="17" name="文本框 16">
            <a:extLst>
              <a:ext uri="{FF2B5EF4-FFF2-40B4-BE49-F238E27FC236}">
                <a16:creationId xmlns:a16="http://schemas.microsoft.com/office/drawing/2014/main" id="{25C896E0-CE22-52DB-412B-FDDD1009AD08}"/>
              </a:ext>
            </a:extLst>
          </p:cNvPr>
          <p:cNvSpPr txBox="1"/>
          <p:nvPr/>
        </p:nvSpPr>
        <p:spPr>
          <a:xfrm>
            <a:off x="128948" y="66141"/>
            <a:ext cx="3427541" cy="646331"/>
          </a:xfrm>
          <a:prstGeom prst="rect">
            <a:avLst/>
          </a:prstGeom>
          <a:noFill/>
        </p:spPr>
        <p:txBody>
          <a:bodyPr wrap="none" rtlCol="0">
            <a:spAutoFit/>
          </a:bodyPr>
          <a:lstStyle/>
          <a:p>
            <a:r>
              <a:rPr lang="zh-CN" altLang="en-US" sz="3600" b="1" dirty="0"/>
              <a:t>探测器数据链路</a:t>
            </a:r>
          </a:p>
        </p:txBody>
      </p:sp>
      <p:pic>
        <p:nvPicPr>
          <p:cNvPr id="20" name="图片 19">
            <a:extLst>
              <a:ext uri="{FF2B5EF4-FFF2-40B4-BE49-F238E27FC236}">
                <a16:creationId xmlns:a16="http://schemas.microsoft.com/office/drawing/2014/main" id="{02DB3BFB-5F08-754E-4453-2A04836B781E}"/>
              </a:ext>
            </a:extLst>
          </p:cNvPr>
          <p:cNvPicPr>
            <a:picLocks noChangeAspect="1"/>
          </p:cNvPicPr>
          <p:nvPr/>
        </p:nvPicPr>
        <p:blipFill>
          <a:blip r:embed="rId5"/>
          <a:stretch>
            <a:fillRect/>
          </a:stretch>
        </p:blipFill>
        <p:spPr>
          <a:xfrm>
            <a:off x="19302" y="1124118"/>
            <a:ext cx="3036241" cy="1528400"/>
          </a:xfrm>
          <a:prstGeom prst="rect">
            <a:avLst/>
          </a:prstGeom>
        </p:spPr>
      </p:pic>
      <p:pic>
        <p:nvPicPr>
          <p:cNvPr id="22" name="图片 21">
            <a:extLst>
              <a:ext uri="{FF2B5EF4-FFF2-40B4-BE49-F238E27FC236}">
                <a16:creationId xmlns:a16="http://schemas.microsoft.com/office/drawing/2014/main" id="{EC409DE5-7BF6-D41A-4ACD-7D7ECEEC5575}"/>
              </a:ext>
            </a:extLst>
          </p:cNvPr>
          <p:cNvPicPr>
            <a:picLocks noChangeAspect="1"/>
          </p:cNvPicPr>
          <p:nvPr/>
        </p:nvPicPr>
        <p:blipFill>
          <a:blip r:embed="rId6"/>
          <a:stretch>
            <a:fillRect/>
          </a:stretch>
        </p:blipFill>
        <p:spPr>
          <a:xfrm>
            <a:off x="7831635" y="907250"/>
            <a:ext cx="1709654" cy="196213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接连接符 13"/>
          <p:cNvSpPr/>
          <p:nvPr/>
        </p:nvSpPr>
        <p:spPr bwMode="auto">
          <a:xfrm rot="5400000" flipV="1">
            <a:off x="6095997" y="-5343477"/>
            <a:ext cx="3" cy="12192000"/>
          </a:xfrm>
          <a:prstGeom prst="line">
            <a:avLst/>
          </a:prstGeom>
          <a:noFill/>
          <a:ln w="28575">
            <a:solidFill>
              <a:srgbClr val="1A3B86"/>
            </a:solidFill>
            <a:round/>
          </a:ln>
          <a:extLst>
            <a:ext uri="{909E8E84-426E-40DD-AFC4-6F175D3DCCD1}">
              <a14:hiddenFill xmlns:a14="http://schemas.microsoft.com/office/drawing/2010/main">
                <a:noFill/>
              </a14:hiddenFill>
            </a:ext>
          </a:extLst>
        </p:spPr>
        <p:txBody>
          <a:bodyPr/>
          <a:lstStyle/>
          <a:p>
            <a:endParaRPr lang="en-US" sz="2400"/>
          </a:p>
        </p:txBody>
      </p:sp>
      <p:pic>
        <p:nvPicPr>
          <p:cNvPr id="15" name="Picture 1" descr="C:\Users\dell\Desktop\8CBA2F889B4A376535F50EC3D792DECC\iheplogo\logol.jpg"/>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38593" y="121347"/>
            <a:ext cx="3924459" cy="475449"/>
          </a:xfrm>
          <a:prstGeom prst="rect">
            <a:avLst/>
          </a:prstGeom>
          <a:noFill/>
          <a:ln>
            <a:noFill/>
          </a:ln>
        </p:spPr>
      </p:pic>
      <p:sp>
        <p:nvSpPr>
          <p:cNvPr id="5" name="灯片编号占位符 4"/>
          <p:cNvSpPr>
            <a:spLocks noGrp="1"/>
          </p:cNvSpPr>
          <p:nvPr>
            <p:ph type="sldNum" sz="quarter" idx="12"/>
          </p:nvPr>
        </p:nvSpPr>
        <p:spPr>
          <a:xfrm>
            <a:off x="9448800" y="6492875"/>
            <a:ext cx="2743200" cy="365125"/>
          </a:xfrm>
        </p:spPr>
        <p:txBody>
          <a:bodyPr/>
          <a:lstStyle/>
          <a:p>
            <a:fld id="{277C5EDD-D870-4641-B1BE-28D5F27ACDA3}" type="slidenum">
              <a:rPr lang="zh-CN" altLang="en-US" b="1" smtClean="0">
                <a:solidFill>
                  <a:schemeClr val="bg1"/>
                </a:solidFill>
              </a:rPr>
              <a:t>9</a:t>
            </a:fld>
            <a:r>
              <a:rPr lang="zh-CN" altLang="en-US" b="1">
                <a:solidFill>
                  <a:schemeClr val="bg1"/>
                </a:solidFill>
              </a:rPr>
              <a:t>/22</a:t>
            </a:r>
          </a:p>
        </p:txBody>
      </p:sp>
      <p:sp>
        <p:nvSpPr>
          <p:cNvPr id="21" name="Rectangle 2">
            <a:extLst>
              <a:ext uri="{FF2B5EF4-FFF2-40B4-BE49-F238E27FC236}">
                <a16:creationId xmlns:a16="http://schemas.microsoft.com/office/drawing/2014/main" id="{C876A38C-660F-D0AD-765C-E384ED4B466C}"/>
              </a:ext>
            </a:extLst>
          </p:cNvPr>
          <p:cNvSpPr>
            <a:spLocks noChangeArrowheads="1"/>
          </p:cNvSpPr>
          <p:nvPr/>
        </p:nvSpPr>
        <p:spPr bwMode="auto">
          <a:xfrm>
            <a:off x="1982033" y="2138095"/>
            <a:ext cx="2062377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graphicFrame>
        <p:nvGraphicFramePr>
          <p:cNvPr id="22" name="对象 21">
            <a:extLst>
              <a:ext uri="{FF2B5EF4-FFF2-40B4-BE49-F238E27FC236}">
                <a16:creationId xmlns:a16="http://schemas.microsoft.com/office/drawing/2014/main" id="{23E972D1-6130-33C7-310B-1B09E0131F6B}"/>
              </a:ext>
            </a:extLst>
          </p:cNvPr>
          <p:cNvGraphicFramePr>
            <a:graphicFrameLocks noChangeAspect="1"/>
          </p:cNvGraphicFramePr>
          <p:nvPr>
            <p:extLst>
              <p:ext uri="{D42A27DB-BD31-4B8C-83A1-F6EECF244321}">
                <p14:modId xmlns:p14="http://schemas.microsoft.com/office/powerpoint/2010/main" val="3747818491"/>
              </p:ext>
            </p:extLst>
          </p:nvPr>
        </p:nvGraphicFramePr>
        <p:xfrm>
          <a:off x="176517" y="1659029"/>
          <a:ext cx="8435185" cy="4766971"/>
        </p:xfrm>
        <a:graphic>
          <a:graphicData uri="http://schemas.openxmlformats.org/presentationml/2006/ole">
            <mc:AlternateContent xmlns:mc="http://schemas.openxmlformats.org/markup-compatibility/2006">
              <mc:Choice xmlns:v="urn:schemas-microsoft-com:vml" Requires="v">
                <p:oleObj name="Visio" r:id="rId4" imgW="23903692" imgH="13601323" progId="Visio.Drawing.15">
                  <p:embed/>
                </p:oleObj>
              </mc:Choice>
              <mc:Fallback>
                <p:oleObj name="Visio" r:id="rId4" imgW="23903692" imgH="13601323" progId="Visio.Drawing.15">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517" y="1659029"/>
                        <a:ext cx="8435185" cy="4766971"/>
                      </a:xfrm>
                      <a:prstGeom prst="rect">
                        <a:avLst/>
                      </a:prstGeom>
                      <a:noFill/>
                    </p:spPr>
                  </p:pic>
                </p:oleObj>
              </mc:Fallback>
            </mc:AlternateContent>
          </a:graphicData>
        </a:graphic>
      </p:graphicFrame>
      <p:sp>
        <p:nvSpPr>
          <p:cNvPr id="23" name="文本框 22">
            <a:extLst>
              <a:ext uri="{FF2B5EF4-FFF2-40B4-BE49-F238E27FC236}">
                <a16:creationId xmlns:a16="http://schemas.microsoft.com/office/drawing/2014/main" id="{E6F3C647-7D56-7EF0-83AE-D1AB5F4E2A28}"/>
              </a:ext>
            </a:extLst>
          </p:cNvPr>
          <p:cNvSpPr txBox="1"/>
          <p:nvPr/>
        </p:nvSpPr>
        <p:spPr>
          <a:xfrm>
            <a:off x="176517" y="35907"/>
            <a:ext cx="3335122" cy="646331"/>
          </a:xfrm>
          <a:prstGeom prst="rect">
            <a:avLst/>
          </a:prstGeom>
          <a:noFill/>
        </p:spPr>
        <p:txBody>
          <a:bodyPr wrap="square" rtlCol="0">
            <a:spAutoFit/>
          </a:bodyPr>
          <a:lstStyle/>
          <a:p>
            <a:r>
              <a:rPr lang="en-US" altLang="zh-CN" sz="3600" dirty="0"/>
              <a:t>FPGA</a:t>
            </a:r>
            <a:r>
              <a:rPr lang="zh-CN" altLang="en-US" sz="3600" dirty="0"/>
              <a:t>固件架构</a:t>
            </a:r>
          </a:p>
        </p:txBody>
      </p:sp>
      <p:sp>
        <p:nvSpPr>
          <p:cNvPr id="3" name="文本框 2">
            <a:extLst>
              <a:ext uri="{FF2B5EF4-FFF2-40B4-BE49-F238E27FC236}">
                <a16:creationId xmlns:a16="http://schemas.microsoft.com/office/drawing/2014/main" id="{90FA35F5-5604-F855-6EE8-D37102139D76}"/>
              </a:ext>
            </a:extLst>
          </p:cNvPr>
          <p:cNvSpPr txBox="1"/>
          <p:nvPr/>
        </p:nvSpPr>
        <p:spPr>
          <a:xfrm>
            <a:off x="8774806" y="1756306"/>
            <a:ext cx="3417193" cy="3779240"/>
          </a:xfrm>
          <a:prstGeom prst="rect">
            <a:avLst/>
          </a:prstGeom>
          <a:noFill/>
        </p:spPr>
        <p:txBody>
          <a:bodyPr wrap="square" rtlCol="0">
            <a:spAutoFit/>
          </a:bodyPr>
          <a:lstStyle/>
          <a:p>
            <a:pPr>
              <a:lnSpc>
                <a:spcPct val="150000"/>
              </a:lnSpc>
            </a:pPr>
            <a:r>
              <a:rPr lang="en-US" altLang="zh-CN" b="1" dirty="0">
                <a:solidFill>
                  <a:srgbClr val="000099"/>
                </a:solidFill>
              </a:rPr>
              <a:t>Iserdes2:</a:t>
            </a:r>
            <a:r>
              <a:rPr lang="zh-CN" altLang="en-US" b="1" dirty="0">
                <a:solidFill>
                  <a:srgbClr val="000099"/>
                </a:solidFill>
              </a:rPr>
              <a:t>串并转换原语</a:t>
            </a:r>
            <a:endParaRPr lang="en-US" altLang="zh-CN" b="1" dirty="0">
              <a:solidFill>
                <a:srgbClr val="000099"/>
              </a:solidFill>
            </a:endParaRPr>
          </a:p>
          <a:p>
            <a:pPr>
              <a:lnSpc>
                <a:spcPct val="150000"/>
              </a:lnSpc>
            </a:pPr>
            <a:r>
              <a:rPr lang="en-US" altLang="zh-CN" b="1" dirty="0">
                <a:solidFill>
                  <a:srgbClr val="00B0F0"/>
                </a:solidFill>
              </a:rPr>
              <a:t>Deflate:</a:t>
            </a:r>
            <a:r>
              <a:rPr lang="zh-CN" altLang="en-US" b="1" dirty="0">
                <a:solidFill>
                  <a:srgbClr val="00B0F0"/>
                </a:solidFill>
              </a:rPr>
              <a:t>对数据进行压缩</a:t>
            </a:r>
            <a:endParaRPr lang="en-US" altLang="zh-CN" b="1" dirty="0">
              <a:solidFill>
                <a:srgbClr val="00B0F0"/>
              </a:solidFill>
            </a:endParaRPr>
          </a:p>
          <a:p>
            <a:pPr>
              <a:lnSpc>
                <a:spcPct val="150000"/>
              </a:lnSpc>
            </a:pPr>
            <a:r>
              <a:rPr lang="en-US" altLang="zh-CN" b="1" dirty="0">
                <a:solidFill>
                  <a:srgbClr val="FFC000"/>
                </a:solidFill>
              </a:rPr>
              <a:t>FIFO</a:t>
            </a:r>
            <a:r>
              <a:rPr lang="zh-CN" altLang="en-US" b="1" dirty="0">
                <a:solidFill>
                  <a:srgbClr val="FFC000"/>
                </a:solidFill>
              </a:rPr>
              <a:t>：跨时钟域传输数据</a:t>
            </a:r>
            <a:endParaRPr lang="en-US" altLang="zh-CN" b="1" dirty="0">
              <a:solidFill>
                <a:srgbClr val="FFC000"/>
              </a:solidFill>
            </a:endParaRPr>
          </a:p>
          <a:p>
            <a:pPr>
              <a:lnSpc>
                <a:spcPct val="150000"/>
              </a:lnSpc>
            </a:pPr>
            <a:r>
              <a:rPr lang="en-US" altLang="zh-CN" b="1" dirty="0">
                <a:solidFill>
                  <a:schemeClr val="accent2">
                    <a:lumMod val="60000"/>
                    <a:lumOff val="40000"/>
                  </a:schemeClr>
                </a:solidFill>
              </a:rPr>
              <a:t>Datamover</a:t>
            </a:r>
            <a:r>
              <a:rPr lang="zh-CN" altLang="en-US" b="1" dirty="0">
                <a:solidFill>
                  <a:schemeClr val="accent2">
                    <a:lumMod val="60000"/>
                    <a:lumOff val="40000"/>
                  </a:schemeClr>
                </a:solidFill>
              </a:rPr>
              <a:t>：数据格式转换</a:t>
            </a:r>
            <a:endParaRPr lang="en-US" altLang="zh-CN" b="1" dirty="0">
              <a:solidFill>
                <a:schemeClr val="accent2">
                  <a:lumMod val="60000"/>
                  <a:lumOff val="40000"/>
                </a:schemeClr>
              </a:solidFill>
            </a:endParaRPr>
          </a:p>
          <a:p>
            <a:pPr>
              <a:lnSpc>
                <a:spcPct val="150000"/>
              </a:lnSpc>
            </a:pPr>
            <a:r>
              <a:rPr lang="en-US" altLang="zh-CN" b="1" dirty="0">
                <a:solidFill>
                  <a:schemeClr val="accent5">
                    <a:lumMod val="60000"/>
                    <a:lumOff val="40000"/>
                  </a:schemeClr>
                </a:solidFill>
              </a:rPr>
              <a:t>AXI-Interconnect</a:t>
            </a:r>
            <a:r>
              <a:rPr lang="zh-CN" altLang="en-US" b="1" dirty="0">
                <a:solidFill>
                  <a:schemeClr val="accent5">
                    <a:lumMod val="60000"/>
                    <a:lumOff val="40000"/>
                  </a:schemeClr>
                </a:solidFill>
              </a:rPr>
              <a:t>：主设备与多从设备互联</a:t>
            </a:r>
            <a:endParaRPr lang="en-US" altLang="zh-CN" b="1" dirty="0">
              <a:solidFill>
                <a:schemeClr val="accent5">
                  <a:lumMod val="60000"/>
                  <a:lumOff val="40000"/>
                </a:schemeClr>
              </a:solidFill>
            </a:endParaRPr>
          </a:p>
          <a:p>
            <a:pPr>
              <a:lnSpc>
                <a:spcPct val="150000"/>
              </a:lnSpc>
            </a:pPr>
            <a:r>
              <a:rPr lang="en-US" altLang="zh-CN" b="1" dirty="0"/>
              <a:t>DDR</a:t>
            </a:r>
            <a:r>
              <a:rPr lang="zh-CN" altLang="en-US" b="1" dirty="0"/>
              <a:t>：缓存数据</a:t>
            </a:r>
            <a:endParaRPr lang="en-US" altLang="zh-CN" b="1" dirty="0"/>
          </a:p>
          <a:p>
            <a:pPr>
              <a:lnSpc>
                <a:spcPct val="150000"/>
              </a:lnSpc>
            </a:pPr>
            <a:r>
              <a:rPr lang="en-US" altLang="zh-CN" b="1" dirty="0">
                <a:solidFill>
                  <a:schemeClr val="accent1"/>
                </a:solidFill>
              </a:rPr>
              <a:t>SITCPXG</a:t>
            </a:r>
            <a:r>
              <a:rPr lang="zh-CN" altLang="en-US" b="1" dirty="0">
                <a:solidFill>
                  <a:schemeClr val="accent1"/>
                </a:solidFill>
              </a:rPr>
              <a:t>：将数据发送至上位机</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NjMzZjFiZTRhMjViZWQ1NDRiYTBkZjFiMDU1NDBiNjk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学术">
      <a:majorFont>
        <a:latin typeface="Times New Roman"/>
        <a:ea typeface="黑体"/>
        <a:cs typeface=""/>
      </a:majorFont>
      <a:minorFont>
        <a:latin typeface="Times New Roman"/>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2345</TotalTime>
  <Words>1138</Words>
  <Application>Microsoft Office PowerPoint</Application>
  <PresentationFormat>宽屏</PresentationFormat>
  <Paragraphs>216</Paragraphs>
  <Slides>15</Slides>
  <Notes>15</Notes>
  <HiddenSlides>0</HiddenSlides>
  <MMClips>0</MMClips>
  <ScaleCrop>false</ScaleCrop>
  <HeadingPairs>
    <vt:vector size="8" baseType="variant">
      <vt:variant>
        <vt:lpstr>已用的字体</vt:lpstr>
      </vt:variant>
      <vt:variant>
        <vt:i4>9</vt:i4>
      </vt:variant>
      <vt:variant>
        <vt:lpstr>主题</vt:lpstr>
      </vt:variant>
      <vt:variant>
        <vt:i4>1</vt:i4>
      </vt:variant>
      <vt:variant>
        <vt:lpstr>嵌入 OLE 服务器</vt:lpstr>
      </vt:variant>
      <vt:variant>
        <vt:i4>1</vt:i4>
      </vt:variant>
      <vt:variant>
        <vt:lpstr>幻灯片标题</vt:lpstr>
      </vt:variant>
      <vt:variant>
        <vt:i4>15</vt:i4>
      </vt:variant>
    </vt:vector>
  </HeadingPairs>
  <TitlesOfParts>
    <vt:vector size="26" baseType="lpstr">
      <vt:lpstr>TimesNewRomanPSMT</vt:lpstr>
      <vt:lpstr>等线</vt:lpstr>
      <vt:lpstr>黑体</vt:lpstr>
      <vt:lpstr>宋体</vt:lpstr>
      <vt:lpstr>微软雅黑</vt:lpstr>
      <vt:lpstr>Arial</vt:lpstr>
      <vt:lpstr>Calibri</vt:lpstr>
      <vt:lpstr>Times New Roman</vt:lpstr>
      <vt:lpstr>Wingdings</vt:lpstr>
      <vt:lpstr>Office 主题​​</vt:lpstr>
      <vt:lpstr>Visio</vt:lpstr>
      <vt:lpstr>PowerPoint 演示文稿</vt:lpstr>
      <vt:lpstr>PowerPoint 演示文稿</vt:lpstr>
      <vt:lpstr>第四代同步辐射光源性能</vt:lpstr>
      <vt:lpstr>PowerPoint 演示文稿</vt:lpstr>
      <vt:lpstr>PowerPoint 演示文稿</vt:lpstr>
      <vt:lpstr>压缩算法调研</vt:lpstr>
      <vt:lpstr>不同算法性能对比</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谢谢观看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xzh jiang</dc:creator>
  <cp:lastModifiedBy>VR ZZ</cp:lastModifiedBy>
  <cp:revision>1924</cp:revision>
  <dcterms:created xsi:type="dcterms:W3CDTF">1900-01-01T00:00:00Z</dcterms:created>
  <dcterms:modified xsi:type="dcterms:W3CDTF">2025-07-10T14:23:59Z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7BA2AC0E6ED941CD9EA522F17E94968E_13</vt:lpwstr>
  </property>
  <property fmtid="{D5CDD505-2E9C-101B-9397-08002B2CF9AE}" pid="3" name="KSOProductBuildVer">
    <vt:lpwstr>2052-12.1.0.17827</vt:lpwstr>
  </property>
</Properties>
</file>