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643" r:id="rId3"/>
    <p:sldId id="644" r:id="rId4"/>
    <p:sldId id="645" r:id="rId5"/>
    <p:sldId id="259" r:id="rId6"/>
    <p:sldId id="652" r:id="rId7"/>
    <p:sldId id="261" r:id="rId8"/>
    <p:sldId id="650" r:id="rId9"/>
    <p:sldId id="257" r:id="rId10"/>
    <p:sldId id="262" r:id="rId11"/>
    <p:sldId id="654" r:id="rId12"/>
    <p:sldId id="264" r:id="rId13"/>
    <p:sldId id="655" r:id="rId14"/>
    <p:sldId id="656" r:id="rId15"/>
    <p:sldId id="657" r:id="rId16"/>
    <p:sldId id="266" r:id="rId17"/>
    <p:sldId id="269" r:id="rId18"/>
    <p:sldId id="267" r:id="rId19"/>
    <p:sldId id="268" r:id="rId20"/>
    <p:sldId id="270" r:id="rId21"/>
    <p:sldId id="639" r:id="rId22"/>
    <p:sldId id="271" r:id="rId23"/>
    <p:sldId id="660" r:id="rId24"/>
    <p:sldId id="27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B7"/>
    <a:srgbClr val="F9E891"/>
    <a:srgbClr val="F5D537"/>
    <a:srgbClr val="F7A835"/>
    <a:srgbClr val="F5980F"/>
    <a:srgbClr val="FCE0B6"/>
    <a:srgbClr val="E48C0A"/>
    <a:srgbClr val="FACF90"/>
    <a:srgbClr val="009900"/>
    <a:srgbClr val="009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56" autoAdjust="0"/>
  </p:normalViewPr>
  <p:slideViewPr>
    <p:cSldViewPr>
      <p:cViewPr varScale="1">
        <p:scale>
          <a:sx n="79" d="100"/>
          <a:sy n="79" d="100"/>
        </p:scale>
        <p:origin x="115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rgbClr val="FBF0B7"/>
            </a:gs>
            <a:gs pos="90000">
              <a:srgbClr val="F9E891">
                <a:alpha val="72549"/>
              </a:srgbClr>
            </a:gs>
            <a:gs pos="100000">
              <a:srgbClr val="F5D53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1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Serendipitous Syzygies of</a:t>
            </a:r>
            <a:br>
              <a:rPr lang="en-US" dirty="0"/>
            </a:br>
            <a:r>
              <a:rPr lang="en-US" dirty="0"/>
              <a:t>Scattering Amplitudes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199" y="2743200"/>
            <a:ext cx="9220200" cy="403860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Sebastian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Pögel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(PSI, Switzerland)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[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2505.14857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]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NOPP, IHEP, Beijing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July 19, 2025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8596F-B800-2DAB-F567-6B941BBC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730" y="5437778"/>
            <a:ext cx="1411011" cy="14110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44B9-53A8-077A-7D6F-55962523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of All-Plus Amplitudes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A47FD-0B07-B469-23DC-B9A56BB299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686800" cy="5181600"/>
              </a:xfrm>
            </p:spPr>
            <p:txBody>
              <a:bodyPr/>
              <a:lstStyle/>
              <a:p>
                <a:r>
                  <a:rPr lang="en-US" dirty="0"/>
                  <a:t>Studied by</a:t>
                </a:r>
                <a:r>
                  <a:rPr lang="sv-SE" dirty="0"/>
                  <a:t> Bjerrum-Bohr, Damgaard, Johansson, and  Søndergaard many years ago (2011)</a:t>
                </a:r>
              </a:p>
              <a:p>
                <a:endParaRPr lang="sv-SE" dirty="0"/>
              </a:p>
              <a:p>
                <a:r>
                  <a:rPr lang="sv-SE" dirty="0"/>
                  <a:t>Found syzygies with constant coefficients, for example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v-SE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sv-SE" sz="2000" dirty="0"/>
                  <a:t>; OP = ordered perm</a:t>
                </a:r>
              </a:p>
              <a:p>
                <a:r>
                  <a:rPr lang="en-US" dirty="0"/>
                  <a:t>Dixon and Morales (2024) showed that a calculation by Costello implies the degree-zero identities, and that they’re complete</a:t>
                </a:r>
                <a:endParaRPr lang="sv-SE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A47FD-0B07-B469-23DC-B9A56BB29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686800" cy="5181600"/>
              </a:xfrm>
              <a:blipFill>
                <a:blip r:embed="rId2"/>
                <a:stretch>
                  <a:fillRect l="-912" t="-941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D2D45D-2248-F10E-B6C1-72F08126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27" y="3124200"/>
            <a:ext cx="7862026" cy="1492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DA8A44-50F1-0204-C113-8739732CCCAC}"/>
              </a:ext>
            </a:extLst>
          </p:cNvPr>
          <p:cNvSpPr txBox="1"/>
          <p:nvPr/>
        </p:nvSpPr>
        <p:spPr>
          <a:xfrm>
            <a:off x="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=</a:t>
            </a:r>
          </a:p>
        </p:txBody>
      </p:sp>
    </p:spTree>
    <p:extLst>
      <p:ext uri="{BB962C8B-B14F-4D97-AF65-F5344CB8AC3E}">
        <p14:creationId xmlns:p14="http://schemas.microsoft.com/office/powerpoint/2010/main" val="408055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3D8A-70AB-9CFC-6EEB-77DA71F1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of All-Plus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22ABF-7D09-48CC-91E2-69D854B36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v-SE" dirty="0"/>
                  <a:t>How many identities did they find?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sv-SE" dirty="0"/>
                  <a:t> 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sv-SE" dirty="0"/>
                  <a:t>: 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sv-SE" dirty="0"/>
                  <a:t>: 25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sv-SE" dirty="0"/>
                  <a:t>: 135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22ABF-7D09-48CC-91E2-69D854B36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3935FA1-C3D8-C2F0-C3BE-9732A03AE569}"/>
              </a:ext>
            </a:extLst>
          </p:cNvPr>
          <p:cNvSpPr/>
          <p:nvPr/>
        </p:nvSpPr>
        <p:spPr>
          <a:xfrm>
            <a:off x="1905000" y="2133600"/>
            <a:ext cx="990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12C43-FDA7-B1FF-4B77-48CCE419910A}"/>
              </a:ext>
            </a:extLst>
          </p:cNvPr>
          <p:cNvSpPr txBox="1"/>
          <p:nvPr/>
        </p:nvSpPr>
        <p:spPr>
          <a:xfrm>
            <a:off x="3404298" y="2286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Unsigned Stirling number of the first kind</a:t>
            </a:r>
          </a:p>
        </p:txBody>
      </p:sp>
    </p:spTree>
    <p:extLst>
      <p:ext uri="{BB962C8B-B14F-4D97-AF65-F5344CB8AC3E}">
        <p14:creationId xmlns:p14="http://schemas.microsoft.com/office/powerpoint/2010/main" val="24651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E86-425C-65F0-BE0D-12BDB89E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of All-Plus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49963-0227-9550-5389-C00376EB46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52879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syzygies of degree one here</a:t>
                </a:r>
              </a:p>
              <a:p>
                <a:r>
                  <a:rPr lang="en-US" dirty="0"/>
                  <a:t>Examples of syzygies of degree two from BBDJS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Four independent ones, reducing to two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s</a:t>
                </a:r>
              </a:p>
              <a:p>
                <a:r>
                  <a:rPr lang="en-US" dirty="0"/>
                  <a:t>32 independent ones at six points, leaving three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s</a:t>
                </a:r>
              </a:p>
              <a:p>
                <a:pPr marL="0" indent="0" algn="ctr">
                  <a:buNone/>
                </a:pPr>
                <a:r>
                  <a:rPr lang="en-US" dirty="0"/>
                  <a:t>Is there more to the story?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49963-0227-9550-5389-C00376EB4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5287962"/>
              </a:xfrm>
              <a:blipFill>
                <a:blip r:embed="rId2"/>
                <a:stretch>
                  <a:fillRect l="-963" t="-923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90CB10-9353-C6F7-C985-07A1A72E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4" y="2480458"/>
            <a:ext cx="8046736" cy="22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EADC-55EA-9129-9A6A-C4B516CA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Are Ubiquitous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710FB-A4FD-AD34-EA84-C88BFDDA7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more generic view</a:t>
                </a:r>
              </a:p>
              <a:p>
                <a:r>
                  <a:rPr lang="en-US" dirty="0"/>
                  <a:t>We start with a set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!/2</m:t>
                    </m:r>
                  </m:oMath>
                </a14:m>
                <a:r>
                  <a:rPr lang="en-US" dirty="0"/>
                  <a:t> amplitudes</a:t>
                </a:r>
              </a:p>
              <a:p>
                <a:endParaRPr lang="en-US" dirty="0"/>
              </a:p>
              <a:p>
                <a:r>
                  <a:rPr lang="en-US" dirty="0"/>
                  <a:t>Focus on all-plus amplitudes</a:t>
                </a:r>
              </a:p>
              <a:p>
                <a:endParaRPr lang="en-US" dirty="0"/>
              </a:p>
              <a:p>
                <a:r>
                  <a:rPr lang="en-US" dirty="0"/>
                  <a:t>Multiply by the common spinor denominator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now have a set of polynomials in the spinor products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710FB-A4FD-AD34-EA84-C88BFDDA7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99FD-DF28-BEC4-E693-C60B1111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Are Ubiquitous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FBADE-1EEF-79A1-FB4A-5AF42F11F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dirty="0"/>
                  <a:t>Multiply by a factor removing the spinor weight (make polynomials invariant under little group)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1]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Polynomials can now be organized into traces</a:t>
                </a:r>
              </a:p>
              <a:p>
                <a:r>
                  <a:rPr lang="en-US" dirty="0"/>
                  <a:t>Traces can be convert to invariants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Levi-Civita tensors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𝑖𝑗𝑘𝑙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𝑗𝑙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𝑙𝑟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𝑗𝑙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𝑖𝑗𝑙𝑟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FBADE-1EEF-79A1-FB4A-5AF42F11F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>
                <a:blip r:embed="rId2"/>
                <a:stretch>
                  <a:fillRect l="-96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32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3C58-9E84-BAD6-7F2E-B1E876D2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Are Ubiquitous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CEC15-731B-39F8-E123-AF5907489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/>
              <a:lstStyle/>
              <a:p>
                <a:r>
                  <a:rPr lang="en-US" dirty="0"/>
                  <a:t>Choose a basis of four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Re-express all momenta in Levi-Civita tensors in terms of these (</a:t>
                </a:r>
                <a:r>
                  <a:rPr lang="en-US" sz="2000" dirty="0"/>
                  <a:t>introduces new denominators built of Gram determinants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Multiply by the common denominator of these new factors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Result: set of polynomials,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-free + 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1234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Same identities as original set of amplitudes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CEC15-731B-39F8-E123-AF5907489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>
                <a:blip r:embed="rId2"/>
                <a:stretch>
                  <a:fillRect l="-92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3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83B5-E8DC-1899-F452-CECB6985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Are Ubiquitous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FA837-2EA6-B0E1-FA76-91C1F25FD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/>
              <a:lstStyle/>
              <a:p>
                <a:r>
                  <a:rPr lang="en-US" dirty="0"/>
                  <a:t>Any three such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a syzygy</a:t>
                </a:r>
              </a:p>
              <a:p>
                <a:r>
                  <a:rPr lang="en-US" b="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1234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</m:oMath>
                </a14:m>
                <a:endParaRPr lang="en-US" b="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syzygy</a:t>
                </a:r>
              </a:p>
              <a:p>
                <a:endParaRPr lang="en-US" dirty="0"/>
              </a:p>
              <a:p>
                <a:r>
                  <a:rPr lang="en-US" dirty="0"/>
                  <a:t>More generally,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!/2</m:t>
                    </m:r>
                  </m:oMath>
                </a14:m>
                <a:r>
                  <a:rPr lang="en-US" dirty="0"/>
                  <a:t> amplitudes will have 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syzygies</a:t>
                </a:r>
              </a:p>
              <a:p>
                <a:r>
                  <a:rPr lang="en-US" dirty="0"/>
                  <a:t>Two independent amplitudes (one for four-point)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FA837-2EA6-B0E1-FA76-91C1F25FD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>
                <a:blip r:embed="rId2"/>
                <a:stretch>
                  <a:fillRect l="-974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5713-45F6-0099-F623-FB43F268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Are Ubiquitous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45989-5D1D-FB98-793C-E6751C6B8C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/>
                  <a:t>Existence proof</a:t>
                </a:r>
              </a:p>
              <a:p>
                <a:r>
                  <a:rPr lang="en-US" dirty="0"/>
                  <a:t>Not what we want: this syzygy is of very high degree: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Would hold for any rational function of spinors</a:t>
                </a:r>
              </a:p>
              <a:p>
                <a:endParaRPr lang="en-US" dirty="0"/>
              </a:p>
              <a:p>
                <a:r>
                  <a:rPr lang="en-US" dirty="0"/>
                  <a:t>What’s special about amplitudes?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45989-5D1D-FB98-793C-E6751C6B8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929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4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D567-914F-595E-EACD-C69417CF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C137E-0CD0-6539-11AE-DDEF6A29C2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8316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Many things are special about amplitudes</a:t>
                </a:r>
              </a:p>
              <a:p>
                <a:endParaRPr lang="en-US" dirty="0"/>
              </a:p>
              <a:p>
                <a:r>
                  <a:rPr lang="en-US" dirty="0"/>
                  <a:t>Exploit (complex) factorization</a:t>
                </a:r>
              </a:p>
              <a:p>
                <a:endParaRPr lang="en-US" dirty="0"/>
              </a:p>
              <a:p>
                <a:r>
                  <a:rPr lang="en-US" dirty="0"/>
                  <a:t>For MHV amplitude,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All-plus amplitudes also have only simple poles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7C137E-0CD0-6539-11AE-DDEF6A29C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83162"/>
              </a:xfrm>
              <a:blipFill>
                <a:blip r:embed="rId2"/>
                <a:stretch>
                  <a:fillRect l="-786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83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AF9E-4027-3492-7E7F-C510365E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9807A-13FF-6965-A809-3D6D3ADE9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Want to solve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Take the residue 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d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̆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b="0" dirty="0"/>
                  <a:t>, replacing `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b="0" dirty="0"/>
                  <a:t>’ with `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’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̆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  <m:sup/>
                            <m:e/>
                          </m:nary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𝐾𝑖𝑗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Simplify &amp; combine with other poles to obtain sets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̆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arbitrary polynomials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9807A-13FF-6965-A809-3D6D3ADE9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81600"/>
              </a:xfrm>
              <a:blipFill>
                <a:blip r:embed="rId2"/>
                <a:stretch>
                  <a:fillRect l="-1111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C875-DCDB-5892-BC69-1FF1F4E1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Amplitudes in Yang–Mills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E7A65-8247-FBF9-92DA-3F0D3673B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91440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Tree-level gluon amplitude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;…;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b>
                            </m:sSub>
                          </m:e>
                          <m:sub/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b>
                            </m:sSub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  <m:sub/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symmetric group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symmetries of trace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color-ordered amplitude, independent of group</a:t>
                </a:r>
              </a:p>
              <a:p>
                <a:endParaRPr lang="en-US" dirty="0"/>
              </a:p>
              <a:p>
                <a:r>
                  <a:rPr lang="en-US" dirty="0"/>
                  <a:t>All momenta outgoing and generically </a:t>
                </a:r>
                <a:r>
                  <a:rPr lang="en-US" i="1" dirty="0"/>
                  <a:t>complex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E7A65-8247-FBF9-92DA-3F0D3673B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9144000" cy="5105400"/>
              </a:xfrm>
              <a:blipFill>
                <a:blip r:embed="rId2"/>
                <a:stretch>
                  <a:fillRect l="-867" t="-956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10DCE8-999E-A537-E643-FDAF415EE903}"/>
              </a:ext>
            </a:extLst>
          </p:cNvPr>
          <p:cNvSpPr/>
          <p:nvPr/>
        </p:nvSpPr>
        <p:spPr>
          <a:xfrm>
            <a:off x="2819400" y="25146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4E3604-087A-180F-C1FD-7A599DF27A2A}"/>
              </a:ext>
            </a:extLst>
          </p:cNvPr>
          <p:cNvCxnSpPr>
            <a:stCxn id="4" idx="3"/>
          </p:cNvCxnSpPr>
          <p:nvPr/>
        </p:nvCxnSpPr>
        <p:spPr>
          <a:xfrm flipH="1">
            <a:off x="2514600" y="2774763"/>
            <a:ext cx="360596" cy="349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46D171E-5F65-8636-F45D-3671DD9D3E4F}"/>
              </a:ext>
            </a:extLst>
          </p:cNvPr>
          <p:cNvSpPr/>
          <p:nvPr/>
        </p:nvSpPr>
        <p:spPr>
          <a:xfrm>
            <a:off x="3200400" y="2514600"/>
            <a:ext cx="4572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0C1B40-B26B-2AAD-92CD-2D6B9030AC1A}"/>
              </a:ext>
            </a:extLst>
          </p:cNvPr>
          <p:cNvCxnSpPr>
            <a:stCxn id="7" idx="5"/>
          </p:cNvCxnSpPr>
          <p:nvPr/>
        </p:nvCxnSpPr>
        <p:spPr>
          <a:xfrm>
            <a:off x="3590645" y="2774763"/>
            <a:ext cx="371755" cy="349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47609E2-316A-703F-0920-0F880666281A}"/>
              </a:ext>
            </a:extLst>
          </p:cNvPr>
          <p:cNvSpPr/>
          <p:nvPr/>
        </p:nvSpPr>
        <p:spPr>
          <a:xfrm>
            <a:off x="3657600" y="2514600"/>
            <a:ext cx="325204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13B100-AD81-EED9-FE45-F5A184624B3B}"/>
              </a:ext>
            </a:extLst>
          </p:cNvPr>
          <p:cNvCxnSpPr>
            <a:stCxn id="10" idx="5"/>
          </p:cNvCxnSpPr>
          <p:nvPr/>
        </p:nvCxnSpPr>
        <p:spPr>
          <a:xfrm>
            <a:off x="3935179" y="2774763"/>
            <a:ext cx="1779821" cy="349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E7A1BE-0E59-47D1-04CC-5D6398C0D416}"/>
                  </a:ext>
                </a:extLst>
              </p:cNvPr>
              <p:cNvSpPr txBox="1"/>
              <p:nvPr/>
            </p:nvSpPr>
            <p:spPr>
              <a:xfrm>
                <a:off x="5638800" y="292608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 panose="02040502050505030304" pitchFamily="18" charset="0"/>
                  </a:rPr>
                  <a:t>Helicity: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E7A1BE-0E59-47D1-04CC-5D6398C0D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26080"/>
                <a:ext cx="1600200" cy="369332"/>
              </a:xfrm>
              <a:prstGeom prst="rect">
                <a:avLst/>
              </a:prstGeom>
              <a:blipFill>
                <a:blip r:embed="rId3"/>
                <a:stretch>
                  <a:fillRect l="-30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8521592-ED34-0C81-E292-A01F12814BAA}"/>
              </a:ext>
            </a:extLst>
          </p:cNvPr>
          <p:cNvSpPr txBox="1"/>
          <p:nvPr/>
        </p:nvSpPr>
        <p:spPr>
          <a:xfrm>
            <a:off x="3931920" y="29260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Momentum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2B9B3-7E49-CD51-ED70-2A907189A3F7}"/>
              </a:ext>
            </a:extLst>
          </p:cNvPr>
          <p:cNvSpPr txBox="1"/>
          <p:nvPr/>
        </p:nvSpPr>
        <p:spPr>
          <a:xfrm>
            <a:off x="1143000" y="292608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Color index</a:t>
            </a:r>
          </a:p>
        </p:txBody>
      </p:sp>
    </p:spTree>
    <p:extLst>
      <p:ext uri="{BB962C8B-B14F-4D97-AF65-F5344CB8AC3E}">
        <p14:creationId xmlns:p14="http://schemas.microsoft.com/office/powerpoint/2010/main" val="16899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A70E-D9B4-CE22-A881-DDEDDDEA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97DF0-CE9F-8F91-E4C4-62B809232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Set of equations for polynomials</a:t>
                </a:r>
              </a:p>
              <a:p>
                <a:pPr lvl="1"/>
                <a:r>
                  <a:rPr lang="en-US" dirty="0"/>
                  <a:t>Will need to impose behavior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later (e.g. numerically)</a:t>
                </a:r>
              </a:p>
              <a:p>
                <a:endParaRPr lang="en-US" dirty="0"/>
              </a:p>
              <a:p>
                <a:r>
                  <a:rPr lang="en-US" dirty="0"/>
                  <a:t>How should we solve them?</a:t>
                </a:r>
              </a:p>
              <a:p>
                <a:endParaRPr lang="en-US" dirty="0"/>
              </a:p>
              <a:p>
                <a:r>
                  <a:rPr lang="en-US" dirty="0"/>
                  <a:t>Linear Algebra </a:t>
                </a:r>
                <a:r>
                  <a:rPr lang="en-US" dirty="0">
                    <a:sym typeface="Symbol" panose="05050102010706020507" pitchFamily="18" charset="2"/>
                  </a:rPr>
                  <a:t> large matrices, use finite fields</a:t>
                </a:r>
              </a:p>
              <a:p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Computational Algebraic Geometry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97DF0-CE9F-8F91-E4C4-62B809232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>
                <a:blip r:embed="rId2"/>
                <a:stretch>
                  <a:fillRect l="-963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8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EA1A-BF62-CEDC-0198-7CEDD69B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Foreign-Language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0A90-01CD-7A1B-B5DC-9C56C9E5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91E37-EEE7-B0A5-6DB3-A0420CA4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04620" y="1676400"/>
            <a:ext cx="3475208" cy="36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F6EB-457B-E0F8-4FE9-D7A01880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All-Plus Identities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6D0446-E7C8-FE6E-CEB1-D488D0C75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144000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CAG solutions aren’t necessarily simplest form</a:t>
                </a:r>
              </a:p>
              <a:p>
                <a:r>
                  <a:rPr lang="en-US" dirty="0"/>
                  <a:t>5-point: 6 degree-zero, 4 degree-two</a:t>
                </a:r>
              </a:p>
              <a:p>
                <a:r>
                  <a:rPr lang="en-US" dirty="0"/>
                  <a:t>6-point: 25 degree-zero, 33 degree-two</a:t>
                </a:r>
              </a:p>
              <a:p>
                <a:r>
                  <a:rPr lang="en-US" dirty="0"/>
                  <a:t>7-point: 135 degree-zero, 223 degree-two</a:t>
                </a:r>
              </a:p>
              <a:p>
                <a:endParaRPr lang="en-US" dirty="0"/>
              </a:p>
              <a:p>
                <a:r>
                  <a:rPr lang="en-US" dirty="0"/>
                  <a:t>Can generate identities from a smaller set using permutations of legs</a:t>
                </a:r>
              </a:p>
              <a:p>
                <a:endParaRPr lang="en-US" dirty="0"/>
              </a:p>
              <a:p>
                <a:r>
                  <a:rPr lang="en-US" dirty="0"/>
                  <a:t>Two generators for five-point amplitudes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0,0,0,0,0,0,1,1,−1,−1,1,−1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(0,0,0, 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3,4,5,1,2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0,0,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3,2,1,5,4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2,3,4,5,1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6D0446-E7C8-FE6E-CEB1-D488D0C75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5257800"/>
              </a:xfrm>
              <a:blipFill>
                <a:blip r:embed="rId2"/>
                <a:stretch>
                  <a:fillRect l="-733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69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BF0B-E3D2-C07A-E415-6303B80D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More Identities for MHV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F6A792-4636-DC6A-18D6-83F3C09CD2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</p:spPr>
            <p:txBody>
              <a:bodyPr/>
              <a:lstStyle/>
              <a:p>
                <a:r>
                  <a:rPr lang="en-US" dirty="0"/>
                  <a:t>Factorization equations also apply to MHV amplitudes</a:t>
                </a:r>
              </a:p>
              <a:p>
                <a:endParaRPr lang="en-US" dirty="0"/>
              </a:p>
              <a:p>
                <a:r>
                  <a:rPr lang="en-US" dirty="0"/>
                  <a:t>No new identities for four- or five-point amplitudes</a:t>
                </a:r>
              </a:p>
              <a:p>
                <a:endParaRPr lang="en-US" dirty="0"/>
              </a:p>
              <a:p>
                <a:r>
                  <a:rPr lang="en-US" dirty="0"/>
                  <a:t>Additional degree-two identities: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: 4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: 22</a:t>
                </a:r>
              </a:p>
              <a:p>
                <a:r>
                  <a:rPr lang="en-US" dirty="0"/>
                  <a:t>Simple generator in six-point case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rest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F6A792-4636-DC6A-18D6-83F3C09CD2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  <a:blipFill>
                <a:blip r:embed="rId2"/>
                <a:stretch>
                  <a:fillRect l="-963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55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3483-2C58-BCD2-B068-14A0E821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4C8F-163D-F878-DAA8-59907F08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Scattering amplitudes have lots of new identities</a:t>
            </a:r>
          </a:p>
          <a:p>
            <a:endParaRPr lang="en-US" dirty="0"/>
          </a:p>
          <a:p>
            <a:r>
              <a:rPr lang="en-US" dirty="0"/>
              <a:t>In the all-plus amplitude at one loop, these are simple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identities will likely hold for </a:t>
            </a:r>
          </a:p>
          <a:p>
            <a:pPr lvl="1"/>
            <a:r>
              <a:rPr lang="en-US" dirty="0"/>
              <a:t>coefficients of integral functions</a:t>
            </a:r>
          </a:p>
          <a:p>
            <a:pPr lvl="1"/>
            <a:r>
              <a:rPr lang="en-US" dirty="0"/>
              <a:t>rational terms in higher-loop amplitudes</a:t>
            </a:r>
          </a:p>
        </p:txBody>
      </p:sp>
    </p:spTree>
    <p:extLst>
      <p:ext uri="{BB962C8B-B14F-4D97-AF65-F5344CB8AC3E}">
        <p14:creationId xmlns:p14="http://schemas.microsoft.com/office/powerpoint/2010/main" val="102909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5CEF-2CC8-07BF-939E-25841EFE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77492-A8AA-F98A-E307-779C51DB3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571" y="1600200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Two negative-helicity gluons, rest positive</a:t>
                </a:r>
              </a:p>
              <a:p>
                <a:endParaRPr lang="en-US" dirty="0"/>
              </a:p>
              <a:p>
                <a:r>
                  <a:rPr lang="en-US" dirty="0"/>
                  <a:t>Parke–Taylor or MHV amplitude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⋯⟨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Mangano, Xu, Parke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⟨12⟩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[12]</m:t>
                    </m:r>
                  </m:oMath>
                </a14:m>
                <a:r>
                  <a:rPr lang="en-US" dirty="0"/>
                  <a:t>: spinor products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77492-A8AA-F98A-E307-779C51DB3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571" y="1600200"/>
                <a:ext cx="8229600" cy="4525963"/>
              </a:xfrm>
              <a:blipFill>
                <a:blip r:embed="rId2"/>
                <a:stretch>
                  <a:fillRect l="-963" t="-107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7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46D3-FAF9-0E25-B4A1-121FFB75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Symmetries of Scattering Amplitudes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216B13-C0E7-2AD1-2921-FE3659E1C0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9069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different permutations are not all independent</a:t>
                </a:r>
              </a:p>
              <a:p>
                <a:endParaRPr lang="en-US" dirty="0"/>
              </a:p>
              <a:p>
                <a:r>
                  <a:rPr lang="en-US" dirty="0"/>
                  <a:t>Yang–Mills symmetry is reflected in linear identities between them</a:t>
                </a:r>
              </a:p>
              <a:p>
                <a:r>
                  <a:rPr lang="en-US" dirty="0"/>
                  <a:t>Simplest example: photon decoupling</a:t>
                </a:r>
              </a:p>
              <a:p>
                <a:r>
                  <a:rPr lang="en-US" dirty="0"/>
                  <a:t>Generalize to the </a:t>
                </a:r>
                <a:r>
                  <a:rPr lang="en-US" dirty="0" err="1"/>
                  <a:t>Kleiss</a:t>
                </a:r>
                <a:r>
                  <a:rPr lang="en-US" dirty="0"/>
                  <a:t>–</a:t>
                </a:r>
                <a:r>
                  <a:rPr lang="en-US" dirty="0" err="1"/>
                  <a:t>Kuijf</a:t>
                </a:r>
                <a:r>
                  <a:rPr lang="en-US" dirty="0"/>
                  <a:t> identities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−2−|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az-Cyrl-AZ"/>
                            <m:t>Ш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(1,2,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independent amplitudes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216B13-C0E7-2AD1-2921-FE3659E1C0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906962"/>
              </a:xfrm>
              <a:blipFill>
                <a:blip r:embed="rId2"/>
                <a:stretch>
                  <a:fillRect l="-1111" t="-994" b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56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ECE7A-6C78-CD39-3474-C7924C820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1499-1831-DD0B-45E0-4629E2BD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of Scattering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44DEF-BCC0-196E-0DDE-82E795FC3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Color-ordered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l" fontAlgn="t">
                  <a:lnSpc>
                    <a:spcPts val="2700"/>
                  </a:lnSpc>
                </a:pPr>
                <a:r>
                  <a:rPr lang="en-US" b="0" i="0" dirty="0">
                    <a:solidFill>
                      <a:srgbClr val="1F1F1F"/>
                    </a:solidFill>
                    <a:effectLst/>
                    <a:latin typeface="Google Sans"/>
                  </a:rPr>
                  <a:t>Syzygy </a:t>
                </a:r>
                <a:r>
                  <a:rPr lang="en-US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/ˈ</a:t>
                </a:r>
                <a:r>
                  <a:rPr lang="en-US" b="0" i="0" dirty="0" err="1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sɪzɪdʒi</a:t>
                </a:r>
                <a:r>
                  <a:rPr lang="en-US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/</a:t>
                </a:r>
              </a:p>
              <a:p>
                <a:pPr lvl="1">
                  <a:lnSpc>
                    <a:spcPts val="1600"/>
                  </a:lnSpc>
                </a:pPr>
                <a:r>
                  <a:rPr lang="en-US" sz="1600" b="1" i="0" cap="all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Astronomy</a:t>
                </a:r>
                <a:r>
                  <a:rPr lang="en-US" sz="1600" cap="all" dirty="0">
                    <a:solidFill>
                      <a:srgbClr val="1F1F1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400" b="0" i="0" dirty="0">
                    <a:solidFill>
                      <a:srgbClr val="212529"/>
                    </a:solidFill>
                    <a:effectLst/>
                    <a:latin typeface="Open Sans" panose="020B0606030504020204" pitchFamily="34" charset="0"/>
                  </a:rPr>
                  <a:t>the nearly straight-line configuration of three celestial bodies (such as the sun, moon, and earth during a solar or lunar eclipse) in a gravitational system</a:t>
                </a:r>
              </a:p>
              <a:p>
                <a:pPr lvl="1">
                  <a:lnSpc>
                    <a:spcPts val="1600"/>
                  </a:lnSpc>
                </a:pPr>
                <a:r>
                  <a:rPr lang="en-US" sz="1600" b="1" cap="all" dirty="0">
                    <a:solidFill>
                      <a:srgbClr val="1F1F1F"/>
                    </a:solidFill>
                    <a:latin typeface="Arial" panose="020B0604020202020204" pitchFamily="34" charset="0"/>
                  </a:rPr>
                  <a:t>MATHEMATICS</a:t>
                </a:r>
                <a:r>
                  <a:rPr lang="en-US" sz="1400" cap="all" dirty="0">
                    <a:solidFill>
                      <a:srgbClr val="1F1F1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212529"/>
                    </a:solidFill>
                    <a:latin typeface="Open Sans" panose="020B0606030504020204" pitchFamily="34" charset="0"/>
                  </a:rPr>
                  <a:t>an object that describes the relationship between elements of a left A-module</a:t>
                </a:r>
              </a:p>
              <a:p>
                <a:pPr lvl="1">
                  <a:lnSpc>
                    <a:spcPts val="1600"/>
                  </a:lnSpc>
                </a:pPr>
                <a:r>
                  <a:rPr lang="en-US" sz="1600" b="1" cap="all" dirty="0">
                    <a:solidFill>
                      <a:srgbClr val="1F1F1F"/>
                    </a:solidFill>
                    <a:latin typeface="Arial" panose="020B0604020202020204" pitchFamily="34" charset="0"/>
                  </a:rPr>
                  <a:t>AMPLITUDES</a:t>
                </a:r>
                <a:r>
                  <a:rPr lang="en-US" sz="1400" dirty="0">
                    <a:solidFill>
                      <a:srgbClr val="212529"/>
                    </a:solidFill>
                    <a:latin typeface="Open Sans" panose="020B0606030504020204" pitchFamily="34" charset="0"/>
                  </a:rPr>
                  <a:t> a linear relation between amplitudes whose elements are polynomials in the Mandelstam invariants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44DEF-BCC0-196E-0DDE-82E795FC3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9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2064-8208-3D2D-E437-1AE227AF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Bern–Carrasco–Johansson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818F4-126A-13C2-83A6-EE3286C78D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Linear in momentum invariants</a:t>
                </a:r>
              </a:p>
              <a:p>
                <a:r>
                  <a:rPr lang="en-US" b="0" dirty="0"/>
                  <a:t>Examples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1,2,3,4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1,2,4,3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1,2,3,5,4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1,2,4,3,5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Derived from color-kinematics duality</a:t>
                </a:r>
              </a:p>
              <a:p>
                <a:endParaRPr lang="en-US" dirty="0"/>
              </a:p>
              <a:p>
                <a:r>
                  <a:rPr lang="en-US" dirty="0"/>
                  <a:t>Deeper algebraic origin not yet known</a:t>
                </a:r>
              </a:p>
              <a:p>
                <a:endParaRPr lang="en-US" dirty="0"/>
              </a:p>
              <a:p>
                <a:r>
                  <a:rPr lang="en-US" dirty="0"/>
                  <a:t>Reduce number of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818F4-126A-13C2-83A6-EE3286C78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>
                <a:blip r:embed="rId2"/>
                <a:stretch>
                  <a:fillRect l="-815" t="-919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10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F867-3D80-496F-A710-50170AC5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of One-Loop Amplitudes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C90BB-BB1D-A91A-8506-51EDDD9A1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2202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one loop the structure is more complicated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loop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Gr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loop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Most amplitudes contain nontrivial integrals</a:t>
                </a:r>
              </a:p>
              <a:p>
                <a:r>
                  <a:rPr lang="en-US" sz="2400" dirty="0"/>
                  <a:t>Two exceptions:</a:t>
                </a:r>
                <a:endParaRPr lang="en-US" sz="2200" dirty="0"/>
              </a:p>
              <a:p>
                <a:pPr lvl="2"/>
                <a:r>
                  <a:rPr lang="en-US" sz="2000" dirty="0"/>
                  <a:t>All helicities identical (‘all-</a:t>
                </a:r>
                <a:r>
                  <a:rPr lang="en-US" sz="2000" dirty="0" err="1"/>
                  <a:t>plus’</a:t>
                </a:r>
                <a:r>
                  <a:rPr lang="en-US" sz="2000" dirty="0"/>
                  <a:t> and c.c.)</a:t>
                </a:r>
              </a:p>
              <a:p>
                <a:pPr lvl="2"/>
                <a:r>
                  <a:rPr lang="en-US" sz="2000" dirty="0"/>
                  <a:t>One opposite helicity (‘one-minus’ and c.c.)</a:t>
                </a:r>
              </a:p>
              <a:p>
                <a:r>
                  <a:rPr lang="en-US" dirty="0"/>
                  <a:t>Vanish at tree level</a:t>
                </a:r>
              </a:p>
              <a:p>
                <a:pPr lvl="2"/>
                <a:r>
                  <a:rPr lang="en-US" sz="2000" dirty="0"/>
                  <a:t>Supersymmetry argument</a:t>
                </a:r>
              </a:p>
              <a:p>
                <a:pPr lvl="2"/>
                <a:r>
                  <a:rPr lang="en-US" sz="2000" dirty="0" err="1"/>
                  <a:t>Factorization+induction</a:t>
                </a:r>
                <a:endParaRPr lang="en-US" sz="2000" dirty="0"/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C90BB-BB1D-A91A-8506-51EDDD9A1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220200" cy="5410200"/>
              </a:xfrm>
              <a:blipFill>
                <a:blip r:embed="rId2"/>
                <a:stretch>
                  <a:fillRect l="-859"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0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DEBA-BA81-E559-05F0-DDCCE2B3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One-Loop All-Plus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A9A28-8D51-1211-73A3-03B275A502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⋯⟨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⟩⟨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Purely rational in spinors</a:t>
                </a:r>
              </a:p>
              <a:p>
                <a:pPr marL="0" indent="0">
                  <a:buNone/>
                </a:pPr>
                <a:r>
                  <a:rPr lang="en-US" dirty="0"/>
                  <a:t>Similar factorization structure to tree-level MHV amplitude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A9A28-8D51-1211-73A3-03B275A50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91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0173-F4F1-5187-D28C-E72EFA46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Syzygies of One-Loop Amplitudes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E1291-0774-CCC1-F3AD-5B5A4031B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Identities relate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;1</m:t>
                        </m:r>
                      </m:sub>
                    </m:sSub>
                  </m:oMath>
                </a14:m>
                <a:r>
                  <a:rPr lang="en-US" sz="2400" dirty="0"/>
                  <a:t>: helicity-independent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first glance, no identities between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;1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E1291-0774-CCC1-F3AD-5B5A4031B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F773AE-14D0-1EBF-38FF-4C3EAFF01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83838"/>
            <a:ext cx="3247949" cy="24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On-screen Show (4:3)</PresentationFormat>
  <Paragraphs>243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Garamond</vt:lpstr>
      <vt:lpstr>Google Sans</vt:lpstr>
      <vt:lpstr>Open Sans</vt:lpstr>
      <vt:lpstr>Palatino Linotype</vt:lpstr>
      <vt:lpstr>Symbol</vt:lpstr>
      <vt:lpstr>Times New Roman</vt:lpstr>
      <vt:lpstr>Office Theme</vt:lpstr>
      <vt:lpstr>Serendipitous Syzygies of Scattering Amplitudes</vt:lpstr>
      <vt:lpstr>Scattering Amplitudes in Yang–Mills</vt:lpstr>
      <vt:lpstr>Example</vt:lpstr>
      <vt:lpstr>Symmetries of Scattering Amplitudes</vt:lpstr>
      <vt:lpstr>Syzygies of Scattering Amplitudes</vt:lpstr>
      <vt:lpstr>Bern–Carrasco–Johansson Identities</vt:lpstr>
      <vt:lpstr>Syzygies of One-Loop Amplitudes</vt:lpstr>
      <vt:lpstr>One-Loop All-Plus</vt:lpstr>
      <vt:lpstr>Syzygies of One-Loop Amplitudes</vt:lpstr>
      <vt:lpstr>Syzygies of All-Plus Amplitudes</vt:lpstr>
      <vt:lpstr>Syzygies of All-Plus Amplitudes</vt:lpstr>
      <vt:lpstr>Syzygies of All-Plus Amplitudes</vt:lpstr>
      <vt:lpstr>Syzygies Are Ubiquitous</vt:lpstr>
      <vt:lpstr>Syzygies Are Ubiquitous</vt:lpstr>
      <vt:lpstr>Syzygies Are Ubiquitous</vt:lpstr>
      <vt:lpstr>Syzygies Are Ubiquitous</vt:lpstr>
      <vt:lpstr>Syzygies Are Ubiquitous</vt:lpstr>
      <vt:lpstr>Amplitudes</vt:lpstr>
      <vt:lpstr>Factorization</vt:lpstr>
      <vt:lpstr>Factorization</vt:lpstr>
      <vt:lpstr>A Foreign-Language Lesson</vt:lpstr>
      <vt:lpstr>All-Plus Identities</vt:lpstr>
      <vt:lpstr>More Identities for MHV Amplitudes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952</cp:revision>
  <dcterms:created xsi:type="dcterms:W3CDTF">2011-08-09T19:59:47Z</dcterms:created>
  <dcterms:modified xsi:type="dcterms:W3CDTF">2025-07-18T08:42:17Z</dcterms:modified>
</cp:coreProperties>
</file>