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5" r:id="rId3"/>
    <p:sldId id="265" r:id="rId4"/>
    <p:sldId id="267" r:id="rId5"/>
    <p:sldId id="273" r:id="rId6"/>
    <p:sldId id="276" r:id="rId7"/>
    <p:sldId id="271" r:id="rId8"/>
    <p:sldId id="259" r:id="rId9"/>
    <p:sldId id="27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808D8-3282-4FA3-BEB0-7CDF2592548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E85A1-3057-4626-ABEF-B433CB80B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05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E85A1-3057-4626-ABEF-B433CB80BD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7258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E85A1-3057-4626-ABEF-B433CB80BD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958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C1AE6-1851-9DC8-3282-1D781BA07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3546-F562-A5E3-6814-0D0178941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D9506-DC44-0912-DF97-6571FFC0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23B1-85E2-7727-566B-4F852B94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575AA-0256-A42C-D3AF-50CE3D1A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10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3E186-9BE2-11DF-29BD-90CFA9DBD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8D4A6-C121-6793-C3E8-22ABD0F24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6F67B-ED22-D741-2EA3-B4B427E3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66027-2915-B9E5-F812-86540C40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B0A60-D090-CA2D-BEF7-045225F2F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73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4FEA71-8DAC-2353-AFFA-A28D24AF7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E23BF-8DCF-5201-654A-9F18D9335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BE7B1-17B4-ADA7-436C-A6B59759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6996D-D80F-B772-426E-360E821C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D39BD-D301-5699-195B-8D8A786F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23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EB06-D9CE-7E8D-8B61-5452679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3D888-D68E-ECB0-F35D-2AE74537D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3C2FD-DDE8-3115-3D7E-B176CF88F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91FCF-E15D-7951-D373-C97FF98B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13F82-D4FA-82C9-772D-CFE2CB01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018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43503-3509-8B03-C3BA-99AA7ECC5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851FB-E01C-9A3D-6E6B-4C0EEA914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EA391-8EBE-C8EF-875D-22DF5338F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ADFA7-8B9E-21FA-0A82-684E345C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E7375-3BAE-F3C2-8425-02305A6C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46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4583B-2E55-A00A-AE20-88F42282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614D5-DB5E-96BD-3F28-66BC031D6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C0997-802B-5939-2E90-5E008BFDE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761E5-022C-5FA3-7947-78D23050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16699-6A7D-A867-6729-53E2A4EE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DA49-EEDF-33D3-5AEB-907E02EC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03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9003-728F-0B1A-E1AE-868504AB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577E2-D531-848E-4B93-09EBE0540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73D78-65B3-0295-7812-50366DE30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36368-8A6E-2AE3-0863-D7A7B1D9E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6CC2-DF6C-0FAC-BAE2-6D15A8644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EEA20E-4091-541A-1DD7-1BD8E0E2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6A7E4-4B69-6728-8B8D-7222AD4FC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07F24-A832-57B9-5449-CB0BD822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488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EAEE3-CF72-47BB-3A73-B5262F74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A233-E2DF-F475-94A5-E86998C2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10EB3-7A37-5572-2366-868DB5E7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655AA-55DA-B754-2371-F62DE10C1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80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6B7DC-92E1-4C04-C3FB-58B9AB67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0202C-1EC4-A5AB-668D-87A1482D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79C3B-B129-74CB-1EF1-8147E3CB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73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1DBE6-6A37-84E6-6824-54548F33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36D39-512D-75FB-B3C0-D40D0D7F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73C9D-8061-A0CF-7FBB-592142B25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A182C-0569-4E26-5C1F-FBC90686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3DD0E-5EF6-844D-73D3-B5BE9883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85973-2D20-4666-3240-B141018D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6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D961-636C-CE50-2311-CED8C670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275ED-66FB-1C8B-132F-6272F9DE3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1E9CD-1977-864A-C6DE-E1A9BC926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075FF-800F-C04D-00B3-ECE6FC6A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89AD7-E194-5B25-8C42-BA76AACE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347D4-7659-E047-1B61-DFB6D318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80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E4CCA-D116-AE9D-3A05-0B43DCBD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7D9CE-24D9-A74D-D90F-EEFBD6ED7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B2C6C-2371-DEAE-368B-AE5727D99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E06AF2-1CD7-4F59-B5AC-E1AE4BB15903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6ABB9-D6F7-41A4-DB42-264EE0925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09ABF-DA79-107F-2AE5-63526483E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75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1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5" Type="http://schemas.openxmlformats.org/officeDocument/2006/relationships/image" Target="../media/image1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4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5" Type="http://schemas.openxmlformats.org/officeDocument/2006/relationships/image" Target="../media/image13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F5D9F6C5-1C28-7D5A-4078-3106DD0029CB}"/>
              </a:ext>
            </a:extLst>
          </p:cNvPr>
          <p:cNvGrpSpPr/>
          <p:nvPr/>
        </p:nvGrpSpPr>
        <p:grpSpPr>
          <a:xfrm>
            <a:off x="2088168" y="549000"/>
            <a:ext cx="8015664" cy="5760000"/>
            <a:chOff x="1459476" y="766776"/>
            <a:chExt cx="8015664" cy="5760000"/>
          </a:xfrm>
        </p:grpSpPr>
        <p:pic>
          <p:nvPicPr>
            <p:cNvPr id="5" name="Picture 4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9CF9A786-EE2A-4443-D203-BE07B0F6B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9476" y="3646776"/>
              <a:ext cx="4007832" cy="2880000"/>
            </a:xfrm>
            <a:prstGeom prst="rect">
              <a:avLst/>
            </a:prstGeom>
          </p:spPr>
        </p:pic>
        <p:pic>
          <p:nvPicPr>
            <p:cNvPr id="7" name="Picture 6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2E82106F-1E62-AB29-6F7F-494A9A733F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9476" y="766776"/>
              <a:ext cx="4007832" cy="2880000"/>
            </a:xfrm>
            <a:prstGeom prst="rect">
              <a:avLst/>
            </a:prstGeom>
          </p:spPr>
        </p:pic>
        <p:pic>
          <p:nvPicPr>
            <p:cNvPr id="9" name="Picture 8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D9BC917D-8125-AF6E-B471-9340C6B017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7308" y="766776"/>
              <a:ext cx="4007832" cy="2880000"/>
            </a:xfrm>
            <a:prstGeom prst="rect">
              <a:avLst/>
            </a:prstGeom>
          </p:spPr>
        </p:pic>
        <p:pic>
          <p:nvPicPr>
            <p:cNvPr id="11" name="Picture 10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D82DE902-E2CA-272F-8E2D-64A878470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7308" y="3646776"/>
              <a:ext cx="4007832" cy="2880000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93F6360-19C0-AEBE-9924-11E12F59A0E5}"/>
              </a:ext>
            </a:extLst>
          </p:cNvPr>
          <p:cNvSpPr txBox="1"/>
          <p:nvPr/>
        </p:nvSpPr>
        <p:spPr>
          <a:xfrm>
            <a:off x="574001" y="1527335"/>
            <a:ext cx="151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</a:t>
            </a:r>
          </a:p>
          <a:p>
            <a:pPr algn="ctr"/>
            <a:r>
              <a:rPr lang="en-US" altLang="zh-CN" dirty="0"/>
              <a:t>0.7 deg</a:t>
            </a:r>
          </a:p>
          <a:p>
            <a:pPr algn="ctr"/>
            <a:r>
              <a:rPr lang="en-US" altLang="zh-CN" dirty="0"/>
              <a:t>12.2 </a:t>
            </a:r>
            <a:r>
              <a:rPr lang="en-US" altLang="zh-CN" dirty="0" err="1"/>
              <a:t>mrad</a:t>
            </a:r>
            <a:endParaRPr lang="zh-CN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641D76-01D9-231D-C9DE-2965A04F2936}"/>
              </a:ext>
            </a:extLst>
          </p:cNvPr>
          <p:cNvSpPr txBox="1"/>
          <p:nvPr/>
        </p:nvSpPr>
        <p:spPr>
          <a:xfrm>
            <a:off x="10103832" y="1550335"/>
            <a:ext cx="151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</a:t>
            </a:r>
          </a:p>
          <a:p>
            <a:pPr algn="ctr"/>
            <a:r>
              <a:rPr lang="en-US" altLang="zh-CN" dirty="0"/>
              <a:t>0.9 deg</a:t>
            </a:r>
          </a:p>
          <a:p>
            <a:pPr algn="ctr"/>
            <a:r>
              <a:rPr lang="en-US" altLang="zh-CN" dirty="0"/>
              <a:t>15.7 </a:t>
            </a:r>
            <a:r>
              <a:rPr lang="en-US" altLang="zh-CN" dirty="0" err="1"/>
              <a:t>mrad</a:t>
            </a:r>
            <a:endParaRPr lang="zh-CN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11C6D-2C1C-270B-87A7-0C0CC3E9EFEC}"/>
              </a:ext>
            </a:extLst>
          </p:cNvPr>
          <p:cNvSpPr txBox="1"/>
          <p:nvPr/>
        </p:nvSpPr>
        <p:spPr>
          <a:xfrm>
            <a:off x="10103831" y="4384335"/>
            <a:ext cx="151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</a:t>
            </a:r>
          </a:p>
          <a:p>
            <a:pPr algn="ctr"/>
            <a:r>
              <a:rPr lang="en-US" altLang="zh-CN" dirty="0"/>
              <a:t>1.3 deg</a:t>
            </a:r>
          </a:p>
          <a:p>
            <a:pPr algn="ctr"/>
            <a:r>
              <a:rPr lang="en-US" altLang="zh-CN" dirty="0"/>
              <a:t>22.6 </a:t>
            </a:r>
            <a:r>
              <a:rPr lang="en-US" altLang="zh-CN" dirty="0" err="1"/>
              <a:t>mrad</a:t>
            </a:r>
            <a:endParaRPr lang="zh-CN" alt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8AE75-50F8-94A4-C029-3B1618FEA2D8}"/>
              </a:ext>
            </a:extLst>
          </p:cNvPr>
          <p:cNvSpPr txBox="1"/>
          <p:nvPr/>
        </p:nvSpPr>
        <p:spPr>
          <a:xfrm>
            <a:off x="574000" y="4407335"/>
            <a:ext cx="151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</a:t>
            </a:r>
          </a:p>
          <a:p>
            <a:pPr algn="ctr"/>
            <a:r>
              <a:rPr lang="en-US" altLang="zh-CN" dirty="0"/>
              <a:t>0.7 deg</a:t>
            </a:r>
          </a:p>
          <a:p>
            <a:pPr algn="ctr"/>
            <a:r>
              <a:rPr lang="en-US" altLang="zh-CN" dirty="0"/>
              <a:t>19.2 </a:t>
            </a:r>
            <a:r>
              <a:rPr lang="en-US" altLang="zh-CN" dirty="0" err="1"/>
              <a:t>mrad</a:t>
            </a:r>
            <a:endParaRPr lang="zh-CN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932707-2674-96E3-ADA7-6598F3F5A74C}"/>
              </a:ext>
            </a:extLst>
          </p:cNvPr>
          <p:cNvSpPr txBox="1"/>
          <p:nvPr/>
        </p:nvSpPr>
        <p:spPr>
          <a:xfrm>
            <a:off x="3126658" y="179668"/>
            <a:ext cx="5938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Without Flange/Bellow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065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5DDF2F62-57C7-44C5-7EC2-8924BA5C97BA}"/>
              </a:ext>
            </a:extLst>
          </p:cNvPr>
          <p:cNvGrpSpPr/>
          <p:nvPr/>
        </p:nvGrpSpPr>
        <p:grpSpPr>
          <a:xfrm>
            <a:off x="2088168" y="538400"/>
            <a:ext cx="8015664" cy="5781200"/>
            <a:chOff x="1532031" y="714825"/>
            <a:chExt cx="8015664" cy="5781200"/>
          </a:xfrm>
        </p:grpSpPr>
        <p:pic>
          <p:nvPicPr>
            <p:cNvPr id="5" name="Picture 4" descr="A graph of a graph&#10;&#10;Description automatically generated">
              <a:extLst>
                <a:ext uri="{FF2B5EF4-FFF2-40B4-BE49-F238E27FC236}">
                  <a16:creationId xmlns:a16="http://schemas.microsoft.com/office/drawing/2014/main" id="{723F05C5-9E78-5E65-5A86-1C4EADE5AF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9863" y="3616025"/>
              <a:ext cx="4007832" cy="2880000"/>
            </a:xfrm>
            <a:prstGeom prst="rect">
              <a:avLst/>
            </a:prstGeom>
          </p:spPr>
        </p:pic>
        <p:pic>
          <p:nvPicPr>
            <p:cNvPr id="7" name="Picture 6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A9A50014-2F11-C687-A915-5D75D75B0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2031" y="714825"/>
              <a:ext cx="4007832" cy="2880000"/>
            </a:xfrm>
            <a:prstGeom prst="rect">
              <a:avLst/>
            </a:prstGeom>
          </p:spPr>
        </p:pic>
        <p:pic>
          <p:nvPicPr>
            <p:cNvPr id="9" name="Picture 8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5B5ED2FC-4E2D-5232-E76C-8DDB544FA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9863" y="714825"/>
              <a:ext cx="4007832" cy="2880000"/>
            </a:xfrm>
            <a:prstGeom prst="rect">
              <a:avLst/>
            </a:prstGeom>
          </p:spPr>
        </p:pic>
        <p:pic>
          <p:nvPicPr>
            <p:cNvPr id="11" name="Picture 10" descr="A graph of a normal distribution&#10;&#10;Description automatically generated">
              <a:extLst>
                <a:ext uri="{FF2B5EF4-FFF2-40B4-BE49-F238E27FC236}">
                  <a16:creationId xmlns:a16="http://schemas.microsoft.com/office/drawing/2014/main" id="{C2B108E2-D955-1DF0-8907-2C60C345F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2031" y="3594825"/>
              <a:ext cx="4007832" cy="2880000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FA959A4-1641-E619-1AFA-64E4B1AD80E1}"/>
              </a:ext>
            </a:extLst>
          </p:cNvPr>
          <p:cNvSpPr txBox="1"/>
          <p:nvPr/>
        </p:nvSpPr>
        <p:spPr>
          <a:xfrm>
            <a:off x="574001" y="1527335"/>
            <a:ext cx="151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</a:t>
            </a:r>
          </a:p>
          <a:p>
            <a:pPr algn="ctr"/>
            <a:r>
              <a:rPr lang="en-US" altLang="zh-CN" dirty="0"/>
              <a:t>1.8 deg</a:t>
            </a:r>
          </a:p>
          <a:p>
            <a:pPr algn="ctr"/>
            <a:r>
              <a:rPr lang="en-US" altLang="zh-CN" dirty="0"/>
              <a:t>31.4 </a:t>
            </a:r>
            <a:r>
              <a:rPr lang="en-US" altLang="zh-CN" dirty="0" err="1"/>
              <a:t>mrad</a:t>
            </a:r>
            <a:endParaRPr lang="zh-CN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62297-48E5-E55A-6A80-D4F30DFCFDAC}"/>
              </a:ext>
            </a:extLst>
          </p:cNvPr>
          <p:cNvSpPr txBox="1"/>
          <p:nvPr/>
        </p:nvSpPr>
        <p:spPr>
          <a:xfrm>
            <a:off x="10103832" y="1550335"/>
            <a:ext cx="151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</a:t>
            </a:r>
          </a:p>
          <a:p>
            <a:pPr algn="ctr"/>
            <a:r>
              <a:rPr lang="en-US" altLang="zh-CN" dirty="0"/>
              <a:t>1.9 deg</a:t>
            </a:r>
          </a:p>
          <a:p>
            <a:pPr algn="ctr"/>
            <a:r>
              <a:rPr lang="en-US" altLang="zh-CN" dirty="0"/>
              <a:t>33.1 </a:t>
            </a:r>
            <a:r>
              <a:rPr lang="en-US" altLang="zh-CN" dirty="0" err="1"/>
              <a:t>mrad</a:t>
            </a:r>
            <a:endParaRPr lang="zh-CN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1DB3F3-A2B8-7061-AADD-2BCFC77CAB9F}"/>
              </a:ext>
            </a:extLst>
          </p:cNvPr>
          <p:cNvSpPr txBox="1"/>
          <p:nvPr/>
        </p:nvSpPr>
        <p:spPr>
          <a:xfrm>
            <a:off x="10103831" y="4384335"/>
            <a:ext cx="151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</a:t>
            </a:r>
          </a:p>
          <a:p>
            <a:pPr algn="ctr"/>
            <a:r>
              <a:rPr lang="en-US" altLang="zh-CN" dirty="0"/>
              <a:t>2.1 deg</a:t>
            </a:r>
          </a:p>
          <a:p>
            <a:pPr algn="ctr"/>
            <a:r>
              <a:rPr lang="en-US" altLang="zh-CN" dirty="0"/>
              <a:t>36.6 </a:t>
            </a:r>
            <a:r>
              <a:rPr lang="en-US" altLang="zh-CN" dirty="0" err="1"/>
              <a:t>mrad</a:t>
            </a:r>
            <a:endParaRPr lang="zh-CN" alt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87DF03-9A4F-2A92-53E0-1B8DF0831344}"/>
              </a:ext>
            </a:extLst>
          </p:cNvPr>
          <p:cNvSpPr txBox="1"/>
          <p:nvPr/>
        </p:nvSpPr>
        <p:spPr>
          <a:xfrm>
            <a:off x="574000" y="4407335"/>
            <a:ext cx="1514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Theta</a:t>
            </a:r>
          </a:p>
          <a:p>
            <a:pPr algn="ctr"/>
            <a:r>
              <a:rPr lang="en-US" altLang="zh-CN" dirty="0"/>
              <a:t>2.0 deg</a:t>
            </a:r>
          </a:p>
          <a:p>
            <a:pPr algn="ctr"/>
            <a:r>
              <a:rPr lang="en-US" altLang="zh-CN" dirty="0"/>
              <a:t>34.9 </a:t>
            </a:r>
            <a:r>
              <a:rPr lang="en-US" altLang="zh-CN" dirty="0" err="1"/>
              <a:t>mrad</a:t>
            </a:r>
            <a:endParaRPr lang="zh-CN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AB9ACC-0F54-DE42-F342-E2DB522CFB16}"/>
              </a:ext>
            </a:extLst>
          </p:cNvPr>
          <p:cNvSpPr txBox="1"/>
          <p:nvPr/>
        </p:nvSpPr>
        <p:spPr>
          <a:xfrm>
            <a:off x="3126658" y="179668"/>
            <a:ext cx="5938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Without Flange/Bellow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6534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41C45-4D1E-E253-BF8C-EAE5891BF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9B3F04-B8CF-56D0-388D-0FC135901767}"/>
                  </a:ext>
                </a:extLst>
              </p:cNvPr>
              <p:cNvSpPr txBox="1"/>
              <p:nvPr/>
            </p:nvSpPr>
            <p:spPr>
              <a:xfrm>
                <a:off x="2193613" y="1203432"/>
                <a:ext cx="7804771" cy="5084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sz="2000" b="0" i="1" dirty="0" smtClean="0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2000" b="0" i="1" dirty="0" smtClean="0">
                            <a:effectLst/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rad>
                    <m:r>
                      <a:rPr lang="en-US" altLang="zh-CN" sz="2000" b="0" i="1" dirty="0" smtClean="0">
                        <a:effectLst/>
                        <a:latin typeface="Cambria Math" panose="02040503050406030204" pitchFamily="18" charset="0"/>
                      </a:rPr>
                      <m:t>=240 </m:t>
                    </m:r>
                    <m:r>
                      <a:rPr lang="zh-CN" altLang="en-US" sz="2000" b="0" i="1" dirty="0" smtClean="0">
                        <a:effectLst/>
                        <a:latin typeface="Cambria Math" panose="02040503050406030204" pitchFamily="18" charset="0"/>
                      </a:rPr>
                      <m:t>𝐺𝑒𝑉</m:t>
                    </m:r>
                  </m:oMath>
                </a14:m>
                <a:r>
                  <a:rPr lang="en-US" altLang="zh-CN" sz="2000" dirty="0"/>
                  <a:t>        </a:t>
                </a:r>
                <a:r>
                  <a:rPr lang="en-US" altLang="zh-CN" sz="2000" b="0" dirty="0">
                    <a:effectLst/>
                  </a:rPr>
                  <a:t>w2min = 0.01        DOUCUT FALSE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9B3F04-B8CF-56D0-388D-0FC135901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613" y="1203432"/>
                <a:ext cx="7804771" cy="508473"/>
              </a:xfrm>
              <a:prstGeom prst="rect">
                <a:avLst/>
              </a:prstGeom>
              <a:blipFill>
                <a:blip r:embed="rId2"/>
                <a:stretch>
                  <a:fillRect b="-2023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38804BD-70D5-D603-817D-DFEA26CED3B4}"/>
              </a:ext>
            </a:extLst>
          </p:cNvPr>
          <p:cNvSpPr txBox="1"/>
          <p:nvPr/>
        </p:nvSpPr>
        <p:spPr>
          <a:xfrm>
            <a:off x="769857" y="6159193"/>
            <a:ext cx="3117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(y = 12 mm at z = 560 mm)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A20449-775B-59D0-847C-815DDD48A35D}"/>
                  </a:ext>
                </a:extLst>
              </p:cNvPr>
              <p:cNvSpPr txBox="1"/>
              <p:nvPr/>
            </p:nvSpPr>
            <p:spPr>
              <a:xfrm>
                <a:off x="4755693" y="5029370"/>
                <a:ext cx="386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=(3.836±0. 115)×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A20449-775B-59D0-847C-815DDD48A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93" y="5029370"/>
                <a:ext cx="3860126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1A1770D-05EA-9862-4138-44F33628F14D}"/>
              </a:ext>
            </a:extLst>
          </p:cNvPr>
          <p:cNvSpPr txBox="1"/>
          <p:nvPr/>
        </p:nvSpPr>
        <p:spPr>
          <a:xfrm>
            <a:off x="523152" y="4565718"/>
            <a:ext cx="3610954" cy="12966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Double tag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T1MIN = T2MIN = 1.228 deg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T1MAX = T2MAX = 178.872 deg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9CC3E1-6944-BC77-A7E1-36EEBDFF20A2}"/>
              </a:ext>
            </a:extLst>
          </p:cNvPr>
          <p:cNvSpPr txBox="1"/>
          <p:nvPr/>
        </p:nvSpPr>
        <p:spPr>
          <a:xfrm>
            <a:off x="523152" y="2972243"/>
            <a:ext cx="3610954" cy="12966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Single tag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T1MIN = 1.228 deg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T1MAX = 178.872 deg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A1E8B1-99B4-6CEE-EA1B-F24A786AD3CF}"/>
              </a:ext>
            </a:extLst>
          </p:cNvPr>
          <p:cNvSpPr txBox="1"/>
          <p:nvPr/>
        </p:nvSpPr>
        <p:spPr>
          <a:xfrm>
            <a:off x="523152" y="2234971"/>
            <a:ext cx="3610954" cy="4656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No tag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F9AF363-15F0-19DB-0B8B-125C5BB8E7A0}"/>
                  </a:ext>
                </a:extLst>
              </p:cNvPr>
              <p:cNvSpPr txBox="1"/>
              <p:nvPr/>
            </p:nvSpPr>
            <p:spPr>
              <a:xfrm>
                <a:off x="4755693" y="3435895"/>
                <a:ext cx="386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=0.6959±0.0609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F9AF363-15F0-19DB-0B8B-125C5BB8E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93" y="3435895"/>
                <a:ext cx="386012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6EB766-2C8E-B781-8404-2CBCE1AB91C3}"/>
                  </a:ext>
                </a:extLst>
              </p:cNvPr>
              <p:cNvSpPr txBox="1"/>
              <p:nvPr/>
            </p:nvSpPr>
            <p:spPr>
              <a:xfrm>
                <a:off x="4755693" y="2282427"/>
                <a:ext cx="386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=8860</m:t>
                      </m:r>
                      <m:r>
                        <a:rPr lang="en-US" altLang="zh-CN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±132 </m:t>
                      </m:r>
                      <m:r>
                        <a:rPr lang="en-US" altLang="zh-CN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zh-CN" alt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6EB766-2C8E-B781-8404-2CBCE1AB9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93" y="2282427"/>
                <a:ext cx="386012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281ED728-2344-B0DD-9D31-6C495C4A68D0}"/>
              </a:ext>
            </a:extLst>
          </p:cNvPr>
          <p:cNvSpPr txBox="1"/>
          <p:nvPr/>
        </p:nvSpPr>
        <p:spPr>
          <a:xfrm>
            <a:off x="3047999" y="243985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28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DF5F63-8CDA-4A2E-7B0F-7679B3391DD2}"/>
                  </a:ext>
                </a:extLst>
              </p:cNvPr>
              <p:cNvSpPr txBox="1"/>
              <p:nvPr/>
            </p:nvSpPr>
            <p:spPr>
              <a:xfrm>
                <a:off x="3047998" y="81097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DF5F63-8CDA-4A2E-7B0F-7679B3391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810979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39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8955E-A3BE-BDA7-EAB8-C4FB43116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aph with blue lines&#10;&#10;Description automatically generated">
            <a:extLst>
              <a:ext uri="{FF2B5EF4-FFF2-40B4-BE49-F238E27FC236}">
                <a16:creationId xmlns:a16="http://schemas.microsoft.com/office/drawing/2014/main" id="{825A08D0-BDA9-E66C-F8A7-79AEC0A9C5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816" y="1530576"/>
            <a:ext cx="5009790" cy="3600000"/>
          </a:xfrm>
          <a:prstGeom prst="rect">
            <a:avLst/>
          </a:prstGeom>
        </p:spPr>
      </p:pic>
      <p:pic>
        <p:nvPicPr>
          <p:cNvPr id="3" name="Picture 2" descr="A graph with numbers and lines&#10;&#10;Description automatically generated">
            <a:extLst>
              <a:ext uri="{FF2B5EF4-FFF2-40B4-BE49-F238E27FC236}">
                <a16:creationId xmlns:a16="http://schemas.microsoft.com/office/drawing/2014/main" id="{6110264B-E76F-F176-A398-BB4D53CAB3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75300"/>
            <a:ext cx="5009790" cy="360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2921D5-ECB1-FA6E-D283-1D8898398E2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74637" b="67150"/>
          <a:stretch/>
        </p:blipFill>
        <p:spPr>
          <a:xfrm>
            <a:off x="2625218" y="312935"/>
            <a:ext cx="1697372" cy="121764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C152F1A-DD3B-6364-E696-2E3366317965}"/>
              </a:ext>
            </a:extLst>
          </p:cNvPr>
          <p:cNvSpPr txBox="1"/>
          <p:nvPr/>
        </p:nvSpPr>
        <p:spPr>
          <a:xfrm>
            <a:off x="9937954" y="5044334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E9EADB-0B27-BFE7-29E4-3C6F9EEFA6DF}"/>
              </a:ext>
            </a:extLst>
          </p:cNvPr>
          <p:cNvSpPr txBox="1"/>
          <p:nvPr/>
        </p:nvSpPr>
        <p:spPr>
          <a:xfrm>
            <a:off x="4928419" y="5044334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D2D549-113E-F231-814D-35B839B3AAFA}"/>
              </a:ext>
            </a:extLst>
          </p:cNvPr>
          <p:cNvSpPr txBox="1"/>
          <p:nvPr/>
        </p:nvSpPr>
        <p:spPr>
          <a:xfrm>
            <a:off x="1101726" y="1530576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5C5D9BA-A380-B71D-DB95-142DC304B137}"/>
              </a:ext>
            </a:extLst>
          </p:cNvPr>
          <p:cNvSpPr txBox="1"/>
          <p:nvPr/>
        </p:nvSpPr>
        <p:spPr>
          <a:xfrm>
            <a:off x="6111516" y="1530576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EDBC8BDF-2AAF-24EA-D9EF-1695AA54472B}"/>
              </a:ext>
            </a:extLst>
          </p:cNvPr>
          <p:cNvSpPr/>
          <p:nvPr/>
        </p:nvSpPr>
        <p:spPr>
          <a:xfrm>
            <a:off x="4242130" y="717755"/>
            <a:ext cx="160920" cy="4326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DB769B4-E43A-71B3-04CC-29654B04A598}"/>
              </a:ext>
            </a:extLst>
          </p:cNvPr>
          <p:cNvCxnSpPr>
            <a:cxnSpLocks/>
            <a:stCxn id="25" idx="1"/>
          </p:cNvCxnSpPr>
          <p:nvPr/>
        </p:nvCxnSpPr>
        <p:spPr>
          <a:xfrm>
            <a:off x="4403050" y="934065"/>
            <a:ext cx="348144" cy="7811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5E918A3-7F38-EFB2-96D1-37C9376CB409}"/>
              </a:ext>
            </a:extLst>
          </p:cNvPr>
          <p:cNvCxnSpPr/>
          <p:nvPr/>
        </p:nvCxnSpPr>
        <p:spPr>
          <a:xfrm>
            <a:off x="4242130" y="471948"/>
            <a:ext cx="1018128" cy="44980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AE643D2-9DC7-AA54-D388-95601C51CE41}"/>
              </a:ext>
            </a:extLst>
          </p:cNvPr>
          <p:cNvCxnSpPr>
            <a:cxnSpLocks/>
          </p:cNvCxnSpPr>
          <p:nvPr/>
        </p:nvCxnSpPr>
        <p:spPr>
          <a:xfrm flipV="1">
            <a:off x="4242130" y="921755"/>
            <a:ext cx="1018128" cy="43313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BD97FEF-7812-742B-6734-E9DBF5427F90}"/>
              </a:ext>
            </a:extLst>
          </p:cNvPr>
          <p:cNvCxnSpPr/>
          <p:nvPr/>
        </p:nvCxnSpPr>
        <p:spPr>
          <a:xfrm>
            <a:off x="5260258" y="921755"/>
            <a:ext cx="2841523" cy="87754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58AA1E6-1BE6-503F-3F05-C6D1FC5177C7}"/>
              </a:ext>
            </a:extLst>
          </p:cNvPr>
          <p:cNvSpPr txBox="1"/>
          <p:nvPr/>
        </p:nvSpPr>
        <p:spPr>
          <a:xfrm>
            <a:off x="6829576" y="5752416"/>
            <a:ext cx="3610954" cy="8811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T1MIN = T2MIN = 1.228 deg</a:t>
            </a:r>
          </a:p>
          <a:p>
            <a:pPr>
              <a:lnSpc>
                <a:spcPct val="150000"/>
              </a:lnSpc>
            </a:pPr>
            <a:r>
              <a:rPr lang="en-US" altLang="zh-CN" b="0" dirty="0">
                <a:effectLst/>
              </a:rPr>
              <a:t>T1MAX = T2MAX = 178.872 deg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396035E-CEE9-2F19-E471-44D64F23A302}"/>
              </a:ext>
            </a:extLst>
          </p:cNvPr>
          <p:cNvCxnSpPr>
            <a:cxnSpLocks/>
            <a:stCxn id="37" idx="0"/>
          </p:cNvCxnSpPr>
          <p:nvPr/>
        </p:nvCxnSpPr>
        <p:spPr>
          <a:xfrm flipV="1">
            <a:off x="8635053" y="5317490"/>
            <a:ext cx="0" cy="434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D88B088-8EB7-22AD-07E7-6B97EF61957D}"/>
              </a:ext>
            </a:extLst>
          </p:cNvPr>
          <p:cNvSpPr txBox="1"/>
          <p:nvPr/>
        </p:nvSpPr>
        <p:spPr>
          <a:xfrm>
            <a:off x="6265606" y="16917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28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1A24E10-CDBA-206A-9A70-3E2DA4317269}"/>
                  </a:ext>
                </a:extLst>
              </p:cNvPr>
              <p:cNvSpPr txBox="1"/>
              <p:nvPr/>
            </p:nvSpPr>
            <p:spPr>
              <a:xfrm>
                <a:off x="6265605" y="736173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1A24E10-CDBA-206A-9A70-3E2DA4317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605" y="736173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067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graph with blue lines and numbers&#10;&#10;Description automatically generated">
            <a:extLst>
              <a:ext uri="{FF2B5EF4-FFF2-40B4-BE49-F238E27FC236}">
                <a16:creationId xmlns:a16="http://schemas.microsoft.com/office/drawing/2014/main" id="{9D4C8290-7CA2-5669-1341-CB0A9080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69000"/>
            <a:ext cx="6011748" cy="4320000"/>
          </a:xfrm>
          <a:prstGeom prst="rect">
            <a:avLst/>
          </a:prstGeom>
        </p:spPr>
      </p:pic>
      <p:pic>
        <p:nvPicPr>
          <p:cNvPr id="17" name="Picture 16" descr="A graph with blue lines&#10;&#10;Description automatically generated">
            <a:extLst>
              <a:ext uri="{FF2B5EF4-FFF2-40B4-BE49-F238E27FC236}">
                <a16:creationId xmlns:a16="http://schemas.microsoft.com/office/drawing/2014/main" id="{05DFFEB0-BEAF-2119-DB46-59E774F02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2" y="1300452"/>
            <a:ext cx="6011748" cy="432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2F3608-C24B-C052-CDB9-55B4BFDA66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74637" b="67150"/>
          <a:stretch/>
        </p:blipFill>
        <p:spPr>
          <a:xfrm>
            <a:off x="2625218" y="312935"/>
            <a:ext cx="1697372" cy="12176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8B123C-1C48-189F-A1AD-5174D2484268}"/>
              </a:ext>
            </a:extLst>
          </p:cNvPr>
          <p:cNvSpPr txBox="1"/>
          <p:nvPr/>
        </p:nvSpPr>
        <p:spPr>
          <a:xfrm>
            <a:off x="10851678" y="5327424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5BA1C6-2290-C487-B2F6-67EE5D72A3EF}"/>
              </a:ext>
            </a:extLst>
          </p:cNvPr>
          <p:cNvSpPr txBox="1"/>
          <p:nvPr/>
        </p:nvSpPr>
        <p:spPr>
          <a:xfrm>
            <a:off x="5009536" y="5327424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7876FA-4A3A-800B-8F35-B75A92D0D596}"/>
              </a:ext>
            </a:extLst>
          </p:cNvPr>
          <p:cNvSpPr txBox="1"/>
          <p:nvPr/>
        </p:nvSpPr>
        <p:spPr>
          <a:xfrm>
            <a:off x="255712" y="1345910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3D0F70-0F47-5042-47B7-02C36BB56928}"/>
              </a:ext>
            </a:extLst>
          </p:cNvPr>
          <p:cNvSpPr txBox="1"/>
          <p:nvPr/>
        </p:nvSpPr>
        <p:spPr>
          <a:xfrm>
            <a:off x="6272938" y="1298194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7629AB6E-8444-359B-3095-896EACAB7A93}"/>
              </a:ext>
            </a:extLst>
          </p:cNvPr>
          <p:cNvSpPr/>
          <p:nvPr/>
        </p:nvSpPr>
        <p:spPr>
          <a:xfrm>
            <a:off x="4242130" y="717755"/>
            <a:ext cx="160920" cy="4326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D4D833F-B250-6B7D-5416-2F0ABEFD1F04}"/>
              </a:ext>
            </a:extLst>
          </p:cNvPr>
          <p:cNvCxnSpPr>
            <a:cxnSpLocks/>
            <a:stCxn id="11" idx="1"/>
          </p:cNvCxnSpPr>
          <p:nvPr/>
        </p:nvCxnSpPr>
        <p:spPr>
          <a:xfrm>
            <a:off x="4403050" y="934065"/>
            <a:ext cx="214302" cy="5196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3DEB4D-1E91-CF35-A18E-F635F62ABCDC}"/>
              </a:ext>
            </a:extLst>
          </p:cNvPr>
          <p:cNvCxnSpPr/>
          <p:nvPr/>
        </p:nvCxnSpPr>
        <p:spPr>
          <a:xfrm>
            <a:off x="4242130" y="471948"/>
            <a:ext cx="1018128" cy="44980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5DFAA7-44BB-64C7-6A88-D4E5FE8B3C1C}"/>
              </a:ext>
            </a:extLst>
          </p:cNvPr>
          <p:cNvCxnSpPr>
            <a:cxnSpLocks/>
          </p:cNvCxnSpPr>
          <p:nvPr/>
        </p:nvCxnSpPr>
        <p:spPr>
          <a:xfrm flipV="1">
            <a:off x="4242130" y="921755"/>
            <a:ext cx="1018128" cy="43313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EC78F40-633A-13FD-C6F9-CFA4C766B874}"/>
              </a:ext>
            </a:extLst>
          </p:cNvPr>
          <p:cNvCxnSpPr>
            <a:cxnSpLocks/>
          </p:cNvCxnSpPr>
          <p:nvPr/>
        </p:nvCxnSpPr>
        <p:spPr>
          <a:xfrm>
            <a:off x="5260258" y="921755"/>
            <a:ext cx="2622260" cy="531911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0877D2E-958E-F506-7ED5-9B3E25EA1C5E}"/>
              </a:ext>
            </a:extLst>
          </p:cNvPr>
          <p:cNvSpPr txBox="1"/>
          <p:nvPr/>
        </p:nvSpPr>
        <p:spPr>
          <a:xfrm>
            <a:off x="7521677" y="5751579"/>
            <a:ext cx="3746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No Theta Cut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2CA1A2-C695-E048-AC98-DD2A0C5E77F7}"/>
                  </a:ext>
                </a:extLst>
              </p:cNvPr>
              <p:cNvSpPr txBox="1"/>
              <p:nvPr/>
            </p:nvSpPr>
            <p:spPr>
              <a:xfrm>
                <a:off x="4165937" y="6016720"/>
                <a:ext cx="386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=8860</m:t>
                      </m:r>
                      <m:r>
                        <a:rPr lang="en-US" altLang="zh-CN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altLang="zh-CN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132</m:t>
                      </m:r>
                      <m:r>
                        <a:rPr lang="en-US" altLang="zh-CN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zh-CN" alt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2CA1A2-C695-E048-AC98-DD2A0C5E7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937" y="6016720"/>
                <a:ext cx="386012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7B44C64C-3AA0-D5D9-1733-BDBFB830DE4F}"/>
              </a:ext>
            </a:extLst>
          </p:cNvPr>
          <p:cNvSpPr txBox="1"/>
          <p:nvPr/>
        </p:nvSpPr>
        <p:spPr>
          <a:xfrm>
            <a:off x="6265606" y="16917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28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F4813E7-9D97-DE49-509F-7013CD6351BA}"/>
                  </a:ext>
                </a:extLst>
              </p:cNvPr>
              <p:cNvSpPr txBox="1"/>
              <p:nvPr/>
            </p:nvSpPr>
            <p:spPr>
              <a:xfrm>
                <a:off x="6265605" y="736173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F4813E7-9D97-DE49-509F-7013CD635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605" y="736173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28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2B753B-70A6-1305-9748-3F0CDB5F09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4637" b="67150"/>
          <a:stretch/>
        </p:blipFill>
        <p:spPr>
          <a:xfrm>
            <a:off x="1854668" y="165451"/>
            <a:ext cx="1697372" cy="1217641"/>
          </a:xfrm>
          <a:prstGeom prst="rect">
            <a:avLst/>
          </a:prstGeom>
        </p:spPr>
      </p:pic>
      <p:sp>
        <p:nvSpPr>
          <p:cNvPr id="3" name="Right Brace 2">
            <a:extLst>
              <a:ext uri="{FF2B5EF4-FFF2-40B4-BE49-F238E27FC236}">
                <a16:creationId xmlns:a16="http://schemas.microsoft.com/office/drawing/2014/main" id="{BCC2748F-BFE9-3677-E038-7EDEF446CC79}"/>
              </a:ext>
            </a:extLst>
          </p:cNvPr>
          <p:cNvSpPr/>
          <p:nvPr/>
        </p:nvSpPr>
        <p:spPr>
          <a:xfrm>
            <a:off x="3471580" y="570271"/>
            <a:ext cx="160920" cy="4326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D68155-0389-2D6B-5517-CE3E4F1E7325}"/>
              </a:ext>
            </a:extLst>
          </p:cNvPr>
          <p:cNvSpPr txBox="1"/>
          <p:nvPr/>
        </p:nvSpPr>
        <p:spPr>
          <a:xfrm>
            <a:off x="3115425" y="23154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32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7D9010-8E3F-B690-F1E4-C89BDEB51AA5}"/>
                  </a:ext>
                </a:extLst>
              </p:cNvPr>
              <p:cNvSpPr txBox="1"/>
              <p:nvPr/>
            </p:nvSpPr>
            <p:spPr>
              <a:xfrm>
                <a:off x="3047998" y="81097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7D9010-8E3F-B690-F1E4-C89BDEB51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810979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 descr="A screen shot of a graph&#10;&#10;Description automatically generated">
            <a:extLst>
              <a:ext uri="{FF2B5EF4-FFF2-40B4-BE49-F238E27FC236}">
                <a16:creationId xmlns:a16="http://schemas.microsoft.com/office/drawing/2014/main" id="{7BB2C572-FDC5-176A-9FC6-77A16D666E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124" y="1449189"/>
            <a:ext cx="6011748" cy="4320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E242794-408C-4D26-740A-A76B2ED62B66}"/>
              </a:ext>
            </a:extLst>
          </p:cNvPr>
          <p:cNvSpPr txBox="1"/>
          <p:nvPr/>
        </p:nvSpPr>
        <p:spPr>
          <a:xfrm>
            <a:off x="8156011" y="1449189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6B8379-94D0-83B5-F6B2-D7676D831E0C}"/>
              </a:ext>
            </a:extLst>
          </p:cNvPr>
          <p:cNvSpPr txBox="1"/>
          <p:nvPr/>
        </p:nvSpPr>
        <p:spPr>
          <a:xfrm>
            <a:off x="8004483" y="5448242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1898EF-5A3A-DBA2-3F54-C23B8CE74708}"/>
              </a:ext>
            </a:extLst>
          </p:cNvPr>
          <p:cNvSpPr txBox="1"/>
          <p:nvPr/>
        </p:nvSpPr>
        <p:spPr>
          <a:xfrm>
            <a:off x="2811146" y="1413598"/>
            <a:ext cx="164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Energy [GeV]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00182FB-D38A-C3A9-C3E3-473AE3B4F566}"/>
                  </a:ext>
                </a:extLst>
              </p:cNvPr>
              <p:cNvSpPr txBox="1"/>
              <p:nvPr/>
            </p:nvSpPr>
            <p:spPr>
              <a:xfrm>
                <a:off x="3975333" y="5795010"/>
                <a:ext cx="424133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𝐴𝑟𝑐𝑡𝑎𝑛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12/560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≈21.4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𝑚𝑟𝑎𝑑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𝐴𝑟𝑐𝑡𝑎𝑛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(12/1000)≈12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𝑚𝑟𝑎𝑑</m:t>
                      </m:r>
                    </m:oMath>
                  </m:oMathPara>
                </a14:m>
                <a:endParaRPr lang="en-US" altLang="zh-CN" b="0" i="0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00182FB-D38A-C3A9-C3E3-473AE3B4F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333" y="5795010"/>
                <a:ext cx="4241330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0FF5B947-0A94-FEB8-7DB5-8BA975497FB2}"/>
              </a:ext>
            </a:extLst>
          </p:cNvPr>
          <p:cNvSpPr txBox="1"/>
          <p:nvPr/>
        </p:nvSpPr>
        <p:spPr>
          <a:xfrm>
            <a:off x="1498723" y="6056620"/>
            <a:ext cx="159140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/>
              <a:t>LumiCal</a:t>
            </a:r>
            <a:r>
              <a:rPr lang="en-US" altLang="zh-CN" sz="2000" dirty="0"/>
              <a:t> at :</a:t>
            </a:r>
            <a:endParaRPr lang="zh-CN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743A8B-77BC-ACD5-B411-036546F0E70E}"/>
                  </a:ext>
                </a:extLst>
              </p:cNvPr>
              <p:cNvSpPr txBox="1"/>
              <p:nvPr/>
            </p:nvSpPr>
            <p:spPr>
              <a:xfrm>
                <a:off x="8456461" y="5795010"/>
                <a:ext cx="3411793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22 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𝑚𝑟𝑎𝑑</m:t>
                          </m:r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0.99976</m:t>
                      </m:r>
                    </m:oMath>
                  </m:oMathPara>
                </a14:m>
                <a:endParaRPr lang="en-US" altLang="zh-CN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𝑚𝑟𝑎𝑑</m:t>
                          </m:r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0.99992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743A8B-77BC-ACD5-B411-036546F0E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6461" y="5795010"/>
                <a:ext cx="3411793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9584EDA-850A-7540-5AF9-DA910E668E2A}"/>
              </a:ext>
            </a:extLst>
          </p:cNvPr>
          <p:cNvCxnSpPr>
            <a:cxnSpLocks/>
          </p:cNvCxnSpPr>
          <p:nvPr/>
        </p:nvCxnSpPr>
        <p:spPr>
          <a:xfrm flipV="1">
            <a:off x="7334865" y="5501079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19E183C-E523-76D8-B70B-F8E806DA67DC}"/>
              </a:ext>
            </a:extLst>
          </p:cNvPr>
          <p:cNvCxnSpPr>
            <a:cxnSpLocks/>
          </p:cNvCxnSpPr>
          <p:nvPr/>
        </p:nvCxnSpPr>
        <p:spPr>
          <a:xfrm flipV="1">
            <a:off x="8106697" y="5501079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917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a number of dots&#10;&#10;Description automatically generated with medium confidence">
            <a:extLst>
              <a:ext uri="{FF2B5EF4-FFF2-40B4-BE49-F238E27FC236}">
                <a16:creationId xmlns:a16="http://schemas.microsoft.com/office/drawing/2014/main" id="{6E8E579D-2BDE-7DF1-AB1B-3329F818F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2" y="1269000"/>
            <a:ext cx="6011748" cy="4320000"/>
          </a:xfrm>
          <a:prstGeom prst="rect">
            <a:avLst/>
          </a:prstGeom>
        </p:spPr>
      </p:pic>
      <p:pic>
        <p:nvPicPr>
          <p:cNvPr id="5" name="Picture 4" descr="A screen shot of a graph&#10;&#10;Description automatically generated">
            <a:extLst>
              <a:ext uri="{FF2B5EF4-FFF2-40B4-BE49-F238E27FC236}">
                <a16:creationId xmlns:a16="http://schemas.microsoft.com/office/drawing/2014/main" id="{9C97E31F-AF17-D4D2-ADF5-403BA9B666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69000"/>
            <a:ext cx="6011748" cy="432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84F4B9-7E94-62E6-F207-275FC75A9CCC}"/>
              </a:ext>
            </a:extLst>
          </p:cNvPr>
          <p:cNvSpPr txBox="1"/>
          <p:nvPr/>
        </p:nvSpPr>
        <p:spPr>
          <a:xfrm>
            <a:off x="11168046" y="1287644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453042-A7C5-9F3F-C2D0-C1E0ADB68227}"/>
              </a:ext>
            </a:extLst>
          </p:cNvPr>
          <p:cNvSpPr txBox="1"/>
          <p:nvPr/>
        </p:nvSpPr>
        <p:spPr>
          <a:xfrm>
            <a:off x="10935626" y="5347000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A778A4-C15D-1B3B-B7D7-0AB352F9D936}"/>
              </a:ext>
            </a:extLst>
          </p:cNvPr>
          <p:cNvSpPr txBox="1"/>
          <p:nvPr/>
        </p:nvSpPr>
        <p:spPr>
          <a:xfrm>
            <a:off x="6095999" y="1269000"/>
            <a:ext cx="164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Energy [GeV]</a:t>
            </a:r>
            <a:endParaRPr lang="zh-CN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045A6B-668A-D155-F3C9-FECE100E0379}"/>
              </a:ext>
            </a:extLst>
          </p:cNvPr>
          <p:cNvSpPr txBox="1"/>
          <p:nvPr/>
        </p:nvSpPr>
        <p:spPr>
          <a:xfrm>
            <a:off x="5156296" y="1269000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AF389F-53C1-8C72-9D13-F1989ACCFBBF}"/>
              </a:ext>
            </a:extLst>
          </p:cNvPr>
          <p:cNvSpPr txBox="1"/>
          <p:nvPr/>
        </p:nvSpPr>
        <p:spPr>
          <a:xfrm>
            <a:off x="4826238" y="5328356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F8C586-837C-67E8-4751-D5B714359894}"/>
              </a:ext>
            </a:extLst>
          </p:cNvPr>
          <p:cNvSpPr txBox="1"/>
          <p:nvPr/>
        </p:nvSpPr>
        <p:spPr>
          <a:xfrm>
            <a:off x="84249" y="1250356"/>
            <a:ext cx="164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Energy [GeV]</a:t>
            </a:r>
            <a:endParaRPr lang="zh-CN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007EDD-AB67-35F2-FD51-322D5B26DBC9}"/>
              </a:ext>
            </a:extLst>
          </p:cNvPr>
          <p:cNvSpPr txBox="1"/>
          <p:nvPr/>
        </p:nvSpPr>
        <p:spPr>
          <a:xfrm>
            <a:off x="3048001" y="152692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200" b="0" dirty="0"/>
              <a:t>DIAG 36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9FB8AB-6EC3-4CE6-6F82-B1AA70D4561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74637" b="67150"/>
          <a:stretch/>
        </p:blipFill>
        <p:spPr>
          <a:xfrm>
            <a:off x="1854668" y="165451"/>
            <a:ext cx="1697372" cy="1217641"/>
          </a:xfrm>
          <a:prstGeom prst="rect">
            <a:avLst/>
          </a:prstGeom>
        </p:spPr>
      </p:pic>
      <p:sp>
        <p:nvSpPr>
          <p:cNvPr id="14" name="Right Brace 13">
            <a:extLst>
              <a:ext uri="{FF2B5EF4-FFF2-40B4-BE49-F238E27FC236}">
                <a16:creationId xmlns:a16="http://schemas.microsoft.com/office/drawing/2014/main" id="{5336CE58-E169-4CDF-2CB2-E5796F71F6AA}"/>
              </a:ext>
            </a:extLst>
          </p:cNvPr>
          <p:cNvSpPr/>
          <p:nvPr/>
        </p:nvSpPr>
        <p:spPr>
          <a:xfrm>
            <a:off x="3471580" y="570271"/>
            <a:ext cx="160920" cy="4326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8AA4383-2E99-864E-A7B0-436DF6DA36D2}"/>
                  </a:ext>
                </a:extLst>
              </p:cNvPr>
              <p:cNvSpPr txBox="1"/>
              <p:nvPr/>
            </p:nvSpPr>
            <p:spPr>
              <a:xfrm>
                <a:off x="3975333" y="5795010"/>
                <a:ext cx="424133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𝐴𝑟𝑐𝑡𝑎𝑛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12/560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≈21.4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𝑚𝑟𝑎𝑑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𝐴𝑟𝑐𝑡𝑎𝑛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(12/1000)≈12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𝑚𝑟𝑎𝑑</m:t>
                      </m:r>
                    </m:oMath>
                  </m:oMathPara>
                </a14:m>
                <a:endParaRPr lang="en-US" altLang="zh-CN" b="0" i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8AA4383-2E99-864E-A7B0-436DF6DA36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333" y="5795010"/>
                <a:ext cx="4241330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569F09-02B0-DE3C-5561-0BB8EA862B17}"/>
              </a:ext>
            </a:extLst>
          </p:cNvPr>
          <p:cNvCxnSpPr>
            <a:cxnSpLocks/>
          </p:cNvCxnSpPr>
          <p:nvPr/>
        </p:nvCxnSpPr>
        <p:spPr>
          <a:xfrm flipV="1">
            <a:off x="10363200" y="5331613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E94BBA5-BE87-4291-51D9-9441ED2496EE}"/>
              </a:ext>
            </a:extLst>
          </p:cNvPr>
          <p:cNvSpPr txBox="1"/>
          <p:nvPr/>
        </p:nvSpPr>
        <p:spPr>
          <a:xfrm>
            <a:off x="1498723" y="6056620"/>
            <a:ext cx="159140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/>
              <a:t>LumiCal</a:t>
            </a:r>
            <a:r>
              <a:rPr lang="en-US" altLang="zh-CN" sz="2000" dirty="0"/>
              <a:t> at :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9EE0601-02EE-C3F1-2E4C-8F8C830A30C8}"/>
                  </a:ext>
                </a:extLst>
              </p:cNvPr>
              <p:cNvSpPr txBox="1"/>
              <p:nvPr/>
            </p:nvSpPr>
            <p:spPr>
              <a:xfrm>
                <a:off x="8456461" y="5795010"/>
                <a:ext cx="3411793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22 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𝑚𝑟𝑎𝑑</m:t>
                          </m:r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0.99976</m:t>
                      </m:r>
                    </m:oMath>
                  </m:oMathPara>
                </a14:m>
                <a:endParaRPr lang="en-US" altLang="zh-CN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𝑚𝑟𝑎𝑑</m:t>
                          </m:r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0.99992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9EE0601-02EE-C3F1-2E4C-8F8C830A30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6461" y="5795010"/>
                <a:ext cx="3411793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41745DE-7343-8913-E9E9-02690BCB35CE}"/>
              </a:ext>
            </a:extLst>
          </p:cNvPr>
          <p:cNvCxnSpPr>
            <a:cxnSpLocks/>
          </p:cNvCxnSpPr>
          <p:nvPr/>
        </p:nvCxnSpPr>
        <p:spPr>
          <a:xfrm flipV="1">
            <a:off x="11095703" y="5328356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DACB8FF-FBBF-B79E-EA42-7EEB1CB936DC}"/>
                  </a:ext>
                </a:extLst>
              </p:cNvPr>
              <p:cNvSpPr txBox="1"/>
              <p:nvPr/>
            </p:nvSpPr>
            <p:spPr>
              <a:xfrm>
                <a:off x="3546853" y="715251"/>
                <a:ext cx="509310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DACB8FF-FBBF-B79E-EA42-7EEB1CB93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853" y="715251"/>
                <a:ext cx="509310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9896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graph&#10;&#10;Description automatically generated">
            <a:extLst>
              <a:ext uri="{FF2B5EF4-FFF2-40B4-BE49-F238E27FC236}">
                <a16:creationId xmlns:a16="http://schemas.microsoft.com/office/drawing/2014/main" id="{AE8BD263-861E-E398-D5DC-0621F66903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3" y="1269000"/>
            <a:ext cx="6011748" cy="4320000"/>
          </a:xfrm>
          <a:prstGeom prst="rect">
            <a:avLst/>
          </a:prstGeom>
        </p:spPr>
      </p:pic>
      <p:pic>
        <p:nvPicPr>
          <p:cNvPr id="19" name="Picture 18" descr="A screen shot of a graph&#10;&#10;Description automatically generated">
            <a:extLst>
              <a:ext uri="{FF2B5EF4-FFF2-40B4-BE49-F238E27FC236}">
                <a16:creationId xmlns:a16="http://schemas.microsoft.com/office/drawing/2014/main" id="{CB08D6D9-65D8-0E95-AE99-5620C03D17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269000"/>
            <a:ext cx="6011748" cy="432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9660039-4709-80AA-BCC8-1E25AEB6BCF2}"/>
              </a:ext>
            </a:extLst>
          </p:cNvPr>
          <p:cNvSpPr txBox="1"/>
          <p:nvPr/>
        </p:nvSpPr>
        <p:spPr>
          <a:xfrm>
            <a:off x="11168046" y="1287644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601A69-0239-C2A6-D9F3-66BC8BC57EB8}"/>
              </a:ext>
            </a:extLst>
          </p:cNvPr>
          <p:cNvSpPr txBox="1"/>
          <p:nvPr/>
        </p:nvSpPr>
        <p:spPr>
          <a:xfrm>
            <a:off x="10905410" y="5337460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7DADDB-6A3B-FFF8-D4C9-928862958A44}"/>
              </a:ext>
            </a:extLst>
          </p:cNvPr>
          <p:cNvSpPr txBox="1"/>
          <p:nvPr/>
        </p:nvSpPr>
        <p:spPr>
          <a:xfrm>
            <a:off x="6095999" y="1269000"/>
            <a:ext cx="164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Energy [GeV]</a:t>
            </a:r>
            <a:endParaRPr lang="zh-CN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A1C6C8-CCF5-A49B-26F3-DF34B459F0E7}"/>
              </a:ext>
            </a:extLst>
          </p:cNvPr>
          <p:cNvSpPr txBox="1"/>
          <p:nvPr/>
        </p:nvSpPr>
        <p:spPr>
          <a:xfrm>
            <a:off x="5156296" y="1269000"/>
            <a:ext cx="93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Events</a:t>
            </a:r>
            <a:endParaRPr lang="zh-CN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8AE682-8D67-702A-A8CA-BEAFDABC4631}"/>
              </a:ext>
            </a:extLst>
          </p:cNvPr>
          <p:cNvSpPr txBox="1"/>
          <p:nvPr/>
        </p:nvSpPr>
        <p:spPr>
          <a:xfrm>
            <a:off x="4826238" y="5328356"/>
            <a:ext cx="13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CosTheta</a:t>
            </a:r>
            <a:endParaRPr lang="zh-CN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E5BF3B1-6822-4FB9-19E4-D6CB6EB2D737}"/>
              </a:ext>
            </a:extLst>
          </p:cNvPr>
          <p:cNvSpPr txBox="1"/>
          <p:nvPr/>
        </p:nvSpPr>
        <p:spPr>
          <a:xfrm>
            <a:off x="84249" y="1250356"/>
            <a:ext cx="164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Energy [GeV]</a:t>
            </a:r>
            <a:endParaRPr lang="zh-CN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0E1863D-4B81-0504-2F27-A91F88558552}"/>
              </a:ext>
            </a:extLst>
          </p:cNvPr>
          <p:cNvSpPr txBox="1"/>
          <p:nvPr/>
        </p:nvSpPr>
        <p:spPr>
          <a:xfrm>
            <a:off x="3115425" y="23154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32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F790EA5-7B50-6A4E-E8F1-27FABAFF734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74637" b="67150"/>
          <a:stretch/>
        </p:blipFill>
        <p:spPr>
          <a:xfrm>
            <a:off x="1854668" y="165451"/>
            <a:ext cx="1697372" cy="1217641"/>
          </a:xfrm>
          <a:prstGeom prst="rect">
            <a:avLst/>
          </a:prstGeom>
        </p:spPr>
      </p:pic>
      <p:sp>
        <p:nvSpPr>
          <p:cNvPr id="28" name="Right Brace 27">
            <a:extLst>
              <a:ext uri="{FF2B5EF4-FFF2-40B4-BE49-F238E27FC236}">
                <a16:creationId xmlns:a16="http://schemas.microsoft.com/office/drawing/2014/main" id="{05C45B68-0D9E-7142-53EC-164FCF0DAAD1}"/>
              </a:ext>
            </a:extLst>
          </p:cNvPr>
          <p:cNvSpPr/>
          <p:nvPr/>
        </p:nvSpPr>
        <p:spPr>
          <a:xfrm>
            <a:off x="3471580" y="570271"/>
            <a:ext cx="160920" cy="4326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6330B86-0FDE-8570-F4C9-ACBBBBB389EC}"/>
                  </a:ext>
                </a:extLst>
              </p:cNvPr>
              <p:cNvSpPr txBox="1"/>
              <p:nvPr/>
            </p:nvSpPr>
            <p:spPr>
              <a:xfrm>
                <a:off x="3975333" y="5795010"/>
                <a:ext cx="424133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𝐴𝑟𝑐𝑡𝑎𝑛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12/560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≈21.4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𝑚𝑟𝑎𝑑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𝐴𝑟𝑐𝑡𝑎𝑛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(12/1000)≈12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𝑚𝑟𝑎𝑑</m:t>
                      </m:r>
                    </m:oMath>
                  </m:oMathPara>
                </a14:m>
                <a:endParaRPr lang="en-US" altLang="zh-CN" b="0" i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6330B86-0FDE-8570-F4C9-ACBBBBB38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333" y="5795010"/>
                <a:ext cx="4241330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EC7EB3E-23E1-6512-7272-FD121D11D6CB}"/>
              </a:ext>
            </a:extLst>
          </p:cNvPr>
          <p:cNvCxnSpPr>
            <a:cxnSpLocks/>
          </p:cNvCxnSpPr>
          <p:nvPr/>
        </p:nvCxnSpPr>
        <p:spPr>
          <a:xfrm flipV="1">
            <a:off x="10363200" y="5331613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07728ED-AACC-C34B-30DB-E209A854D312}"/>
              </a:ext>
            </a:extLst>
          </p:cNvPr>
          <p:cNvSpPr txBox="1"/>
          <p:nvPr/>
        </p:nvSpPr>
        <p:spPr>
          <a:xfrm>
            <a:off x="1498723" y="6056620"/>
            <a:ext cx="159140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/>
              <a:t>LumiCal</a:t>
            </a:r>
            <a:r>
              <a:rPr lang="en-US" altLang="zh-CN" sz="2000" dirty="0"/>
              <a:t> at :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8CF8E07-743E-8F47-7208-2A9B39367805}"/>
                  </a:ext>
                </a:extLst>
              </p:cNvPr>
              <p:cNvSpPr txBox="1"/>
              <p:nvPr/>
            </p:nvSpPr>
            <p:spPr>
              <a:xfrm>
                <a:off x="8456461" y="5795010"/>
                <a:ext cx="3411793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22 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𝑚𝑟𝑎𝑑</m:t>
                          </m:r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0.99976</m:t>
                      </m:r>
                    </m:oMath>
                  </m:oMathPara>
                </a14:m>
                <a:endParaRPr lang="en-US" altLang="zh-CN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𝑚𝑟𝑎𝑑</m:t>
                          </m:r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0.99992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8CF8E07-743E-8F47-7208-2A9B393678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6461" y="5795010"/>
                <a:ext cx="3411793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165C568-9D3C-1BBC-4413-9FE57A8E750D}"/>
              </a:ext>
            </a:extLst>
          </p:cNvPr>
          <p:cNvCxnSpPr>
            <a:cxnSpLocks/>
          </p:cNvCxnSpPr>
          <p:nvPr/>
        </p:nvCxnSpPr>
        <p:spPr>
          <a:xfrm flipV="1">
            <a:off x="11095703" y="5328356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63F937-CA27-CFB7-F74B-E78DD07639BB}"/>
                  </a:ext>
                </a:extLst>
              </p:cNvPr>
              <p:cNvSpPr txBox="1"/>
              <p:nvPr/>
            </p:nvSpPr>
            <p:spPr>
              <a:xfrm>
                <a:off x="3549444" y="770659"/>
                <a:ext cx="509310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63F937-CA27-CFB7-F74B-E78DD0763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444" y="770659"/>
                <a:ext cx="509310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7748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1A01F41-6313-FBEC-4B58-CF6E78801864}"/>
                  </a:ext>
                </a:extLst>
              </p:cNvPr>
              <p:cNvSpPr txBox="1"/>
              <p:nvPr/>
            </p:nvSpPr>
            <p:spPr>
              <a:xfrm>
                <a:off x="2163094" y="1710812"/>
                <a:ext cx="7865807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0.99, 0.99976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~ 31.0 %</m:t>
                      </m:r>
                    </m:oMath>
                  </m:oMathPara>
                </a14:m>
                <a:endParaRPr lang="en-US" altLang="zh-CN" sz="2000" b="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0.99, 0.999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92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~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8.2 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altLang="zh-CN" sz="200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altLang="zh-CN" sz="2000" dirty="0"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𝑇𝑜𝑡𝑎𝑙</m:t>
                      </m:r>
                      <m:r>
                        <a:rPr lang="en-US" altLang="zh-CN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 277.8 </m:t>
                      </m:r>
                      <m:r>
                        <a:rPr lang="en-US" altLang="zh-CN" sz="2000" b="0" i="1" dirty="0" err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en-US" altLang="zh-CN" sz="2000" b="0" dirty="0">
                  <a:effectLst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0.99, 0.99976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~ 86.12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en-US" altLang="zh-CN" sz="2000" b="0" dirty="0"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0.99, 0.999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92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~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106.12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en-US" altLang="zh-CN" sz="20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1A01F41-6313-FBEC-4B58-CF6E788018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094" y="1710812"/>
                <a:ext cx="7865807" cy="28623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1413F49-1A96-C193-4FBB-56AF4437B78F}"/>
              </a:ext>
            </a:extLst>
          </p:cNvPr>
          <p:cNvSpPr txBox="1"/>
          <p:nvPr/>
        </p:nvSpPr>
        <p:spPr>
          <a:xfrm>
            <a:off x="3115425" y="23154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0" dirty="0" err="1"/>
              <a:t>TwoGam</a:t>
            </a:r>
            <a:r>
              <a:rPr lang="en-US" altLang="zh-CN" sz="2800" b="0" dirty="0"/>
              <a:t>  (</a:t>
            </a:r>
            <a:r>
              <a:rPr lang="en-US" altLang="zh-CN" sz="3200" b="0" dirty="0" err="1"/>
              <a:t>BesTwoGam</a:t>
            </a:r>
            <a:r>
              <a:rPr lang="en-US" altLang="zh-CN" sz="2800" b="0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C67DEF9-9F8A-9666-2A93-7CF1CDB7D949}"/>
                  </a:ext>
                </a:extLst>
              </p:cNvPr>
              <p:cNvSpPr txBox="1"/>
              <p:nvPr/>
            </p:nvSpPr>
            <p:spPr>
              <a:xfrm>
                <a:off x="3549444" y="770659"/>
                <a:ext cx="509310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C67DEF9-9F8A-9666-2A93-7CF1CDB7D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444" y="770659"/>
                <a:ext cx="5093109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97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365</Words>
  <Application>Microsoft Office PowerPoint</Application>
  <PresentationFormat>Widescreen</PresentationFormat>
  <Paragraphs>102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121</cp:revision>
  <dcterms:created xsi:type="dcterms:W3CDTF">2024-11-05T02:56:47Z</dcterms:created>
  <dcterms:modified xsi:type="dcterms:W3CDTF">2024-12-10T04:59:01Z</dcterms:modified>
</cp:coreProperties>
</file>