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426" r:id="rId2"/>
    <p:sldId id="623" r:id="rId3"/>
    <p:sldId id="624" r:id="rId4"/>
    <p:sldId id="620" r:id="rId5"/>
    <p:sldId id="581" r:id="rId6"/>
    <p:sldId id="622" r:id="rId7"/>
    <p:sldId id="625" r:id="rId8"/>
    <p:sldId id="630" r:id="rId9"/>
    <p:sldId id="631" r:id="rId10"/>
    <p:sldId id="628" r:id="rId11"/>
    <p:sldId id="629" r:id="rId12"/>
    <p:sldId id="627" r:id="rId13"/>
    <p:sldId id="608" r:id="rId14"/>
    <p:sldId id="578" r:id="rId15"/>
    <p:sldId id="613" r:id="rId16"/>
    <p:sldId id="614" r:id="rId17"/>
    <p:sldId id="615" r:id="rId18"/>
    <p:sldId id="618" r:id="rId19"/>
    <p:sldId id="616" r:id="rId20"/>
    <p:sldId id="62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6D3417-B9A6-4AFC-B61D-F4223857E717}">
          <p14:sldIdLst>
            <p14:sldId id="426"/>
            <p14:sldId id="623"/>
            <p14:sldId id="624"/>
            <p14:sldId id="620"/>
            <p14:sldId id="581"/>
            <p14:sldId id="622"/>
            <p14:sldId id="625"/>
            <p14:sldId id="630"/>
            <p14:sldId id="631"/>
            <p14:sldId id="628"/>
            <p14:sldId id="629"/>
            <p14:sldId id="627"/>
            <p14:sldId id="608"/>
            <p14:sldId id="578"/>
            <p14:sldId id="613"/>
            <p14:sldId id="614"/>
            <p14:sldId id="615"/>
            <p14:sldId id="618"/>
            <p14:sldId id="616"/>
            <p14:sldId id="6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gy" initials="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  <a:srgbClr val="581743"/>
    <a:srgbClr val="822262"/>
    <a:srgbClr val="DCCED7"/>
    <a:srgbClr val="99FFE6"/>
    <a:srgbClr val="F4EDF2"/>
    <a:srgbClr val="AD8DA3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12F60-5A00-4461-9528-17254531728F}" v="192" dt="2024-12-05T02:59:22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9" autoAdjust="0"/>
    <p:restoredTop sz="95220" autoAdjust="0"/>
  </p:normalViewPr>
  <p:slideViewPr>
    <p:cSldViewPr snapToGrid="0">
      <p:cViewPr varScale="1">
        <p:scale>
          <a:sx n="108" d="100"/>
          <a:sy n="108" d="100"/>
        </p:scale>
        <p:origin x="9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1C64A-5B03-4964-806B-56572D3E6E50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6D1A-FD2E-4E8E-97DC-EBA0CD664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50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234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341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260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069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754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955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653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832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90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27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18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3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54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100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794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463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28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3E9-9B41-4614-ADA2-4FB5A3461996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12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297A-F6C1-4533-A22B-56713280BCEF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83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5572-391B-4F2C-905C-35AD2B2EFB56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rgbClr val="58174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3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A72C-4C5F-429E-8B0B-A87D2D70443D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1743"/>
                </a:solidFill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88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452B-D6A3-4472-9AB0-776CAD364ADB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1743"/>
                </a:solidFill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6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5B47-1DC3-4403-96B8-F33FF64A05E2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1743"/>
                </a:solidFill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31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0535-B554-4AA6-8EC4-D7B397CFE5CA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95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A19B-7212-4529-AC11-501734A93F98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01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95CD-9B42-4F39-A0CB-17212E731C63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46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17F1-9F39-499A-9850-BE4C68430B6E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2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6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7571-C6EF-453C-8019-467298B56060}" type="datetime1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91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6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DDDABA7-2423-47FA-9F2C-9C8EF49DC5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90190" y="6294878"/>
            <a:ext cx="2743200" cy="365125"/>
          </a:xfrm>
        </p:spPr>
        <p:txBody>
          <a:bodyPr/>
          <a:lstStyle/>
          <a:p>
            <a:fld id="{7D4C4042-48CA-45E5-9362-6435AFBED2C3}" type="slidenum">
              <a:rPr lang="zh-CN" altLang="en-US" smtClean="0">
                <a:solidFill>
                  <a:srgbClr val="581743"/>
                </a:solidFill>
              </a:rPr>
              <a:t>1</a:t>
            </a:fld>
            <a:endParaRPr lang="zh-CN" altLang="en-US">
              <a:solidFill>
                <a:srgbClr val="581743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96ABF0-0D6F-E098-215E-1A9702F2AE39}"/>
              </a:ext>
            </a:extLst>
          </p:cNvPr>
          <p:cNvSpPr/>
          <p:nvPr/>
        </p:nvSpPr>
        <p:spPr>
          <a:xfrm>
            <a:off x="0" y="1922105"/>
            <a:ext cx="12192000" cy="2155373"/>
          </a:xfrm>
          <a:prstGeom prst="rect">
            <a:avLst/>
          </a:prstGeom>
          <a:solidFill>
            <a:srgbClr val="581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CE60AF5-AEE7-06CC-473F-0B85C7B5E49C}"/>
              </a:ext>
            </a:extLst>
          </p:cNvPr>
          <p:cNvSpPr txBox="1"/>
          <p:nvPr/>
        </p:nvSpPr>
        <p:spPr>
          <a:xfrm>
            <a:off x="1537969" y="2615070"/>
            <a:ext cx="9116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400" b="1">
                <a:solidFill>
                  <a:schemeClr val="bg1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Simulation of pixel TPC  </a:t>
            </a:r>
            <a:endParaRPr lang="zh-CN" altLang="en-US" sz="4400" b="1" dirty="0">
              <a:solidFill>
                <a:schemeClr val="bg1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3616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FA48749-9C64-4107-8D89-8D3692E5949E}"/>
              </a:ext>
            </a:extLst>
          </p:cNvPr>
          <p:cNvSpPr/>
          <p:nvPr/>
        </p:nvSpPr>
        <p:spPr>
          <a:xfrm>
            <a:off x="0" y="782764"/>
            <a:ext cx="12192000" cy="45719"/>
          </a:xfrm>
          <a:prstGeom prst="rect">
            <a:avLst/>
          </a:prstGeom>
          <a:solidFill>
            <a:srgbClr val="DC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37E23D-D564-4400-A03F-C86DC3CF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572B0A-85D0-4847-80E4-610B8A3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619D2E-52BB-4255-AB3A-2F79288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FDC9E84-A0FF-4068-85CC-88DB081C0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26" y="1225289"/>
            <a:ext cx="4430788" cy="3383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CA524B-5BA5-47B8-B3E8-CC01711C0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314" y="1127464"/>
            <a:ext cx="457412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07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5326B2-0D30-4306-8718-F50F0ED3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37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511095-56AE-ECEB-942A-FA5C597F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Parameters vs. pixel size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4">
                <a:extLst>
                  <a:ext uri="{FF2B5EF4-FFF2-40B4-BE49-F238E27FC236}">
                    <a16:creationId xmlns:a16="http://schemas.microsoft.com/office/drawing/2014/main" id="{53637612-D95F-0B3F-9C9C-80F4244AC91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5832787"/>
                  </p:ext>
                </p:extLst>
              </p:nvPr>
            </p:nvGraphicFramePr>
            <p:xfrm>
              <a:off x="838200" y="2531921"/>
              <a:ext cx="10515602" cy="18864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04989">
                      <a:extLst>
                        <a:ext uri="{9D8B030D-6E8A-4147-A177-3AD203B41FA5}">
                          <a16:colId xmlns:a16="http://schemas.microsoft.com/office/drawing/2014/main" val="2540206975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469837522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1402948108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1411413557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2150284221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3800792437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496560945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1947150610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2822874794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1824269458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Digitization Parameters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Pixel size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116595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110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220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330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2018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0" dirty="0"/>
                            <a:t>Amplification factor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𝑎𝑚𝑝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2000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2000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2000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2000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2000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1875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Signal width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𝑎𝑚𝑝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μm</m:t>
                              </m:r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20799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Noise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8233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4">
                <a:extLst>
                  <a:ext uri="{FF2B5EF4-FFF2-40B4-BE49-F238E27FC236}">
                    <a16:creationId xmlns:a16="http://schemas.microsoft.com/office/drawing/2014/main" id="{53637612-D95F-0B3F-9C9C-80F4244AC91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5832787"/>
                  </p:ext>
                </p:extLst>
              </p:nvPr>
            </p:nvGraphicFramePr>
            <p:xfrm>
              <a:off x="838200" y="2531921"/>
              <a:ext cx="10515602" cy="18864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04989">
                      <a:extLst>
                        <a:ext uri="{9D8B030D-6E8A-4147-A177-3AD203B41FA5}">
                          <a16:colId xmlns:a16="http://schemas.microsoft.com/office/drawing/2014/main" val="2540206975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469837522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1402948108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1411413557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2150284221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3800792437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496560945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1947150610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2822874794"/>
                        </a:ext>
                      </a:extLst>
                    </a:gridCol>
                    <a:gridCol w="878957">
                      <a:extLst>
                        <a:ext uri="{9D8B030D-6E8A-4147-A177-3AD203B41FA5}">
                          <a16:colId xmlns:a16="http://schemas.microsoft.com/office/drawing/2014/main" val="1824269458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Digitization Parameters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 gridSpan="9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051" t="-8197" r="-308" b="-43278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116595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110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220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330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2000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2018284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" t="-201587" r="-304206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2000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2000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2000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2000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2000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187543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" t="-296875" r="-304206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20799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" t="-416393" r="-30420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100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82333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D048AD-A6C3-8B63-EB90-AF314213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9A41CC-44E1-EFA4-D8E8-69040F82054A}"/>
              </a:ext>
            </a:extLst>
          </p:cNvPr>
          <p:cNvSpPr txBox="1"/>
          <p:nvPr/>
        </p:nvSpPr>
        <p:spPr>
          <a:xfrm>
            <a:off x="1842175" y="5041974"/>
            <a:ext cx="850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numbers in red show the current parameters in simulation.</a:t>
            </a:r>
            <a:r>
              <a:rPr lang="zh-CN" altLang="en-US" dirty="0"/>
              <a:t> </a:t>
            </a:r>
            <a:r>
              <a:rPr lang="en-US" altLang="zh-CN" dirty="0"/>
              <a:t>Are they reasonable?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It is very important and appreciated to have </a:t>
            </a:r>
            <a:r>
              <a:rPr lang="en-US" altLang="zh-CN" b="1" dirty="0">
                <a:solidFill>
                  <a:srgbClr val="FF0000"/>
                </a:solidFill>
              </a:rPr>
              <a:t>RECOMMENT VALUES</a:t>
            </a:r>
            <a:r>
              <a:rPr lang="zh-CN" altLang="en-US" dirty="0"/>
              <a:t> </a:t>
            </a:r>
            <a:r>
              <a:rPr lang="en-US" altLang="zh-CN" dirty="0"/>
              <a:t>for the parameters.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887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E31128F3-15A8-4279-9411-8FDAB45DD807}"/>
              </a:ext>
            </a:extLst>
          </p:cNvPr>
          <p:cNvSpPr txBox="1"/>
          <p:nvPr/>
        </p:nvSpPr>
        <p:spPr>
          <a:xfrm>
            <a:off x="200023" y="169881"/>
            <a:ext cx="116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581743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Full Simulation Framework of Pixel TPC</a:t>
            </a:r>
            <a:endParaRPr lang="zh-CN" altLang="en-US" sz="3600" b="1" dirty="0">
              <a:solidFill>
                <a:srgbClr val="581743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37E23D-D564-4400-A03F-C86DC3CF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572B0A-85D0-4847-80E4-610B8A3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619D2E-52BB-4255-AB3A-2F79288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13</a:t>
            </a:fld>
            <a:endParaRPr lang="zh-CN" altLang="en-US"/>
          </a:p>
        </p:txBody>
      </p:sp>
      <p:grpSp>
        <p:nvGrpSpPr>
          <p:cNvPr id="174" name="组合 173">
            <a:extLst>
              <a:ext uri="{FF2B5EF4-FFF2-40B4-BE49-F238E27FC236}">
                <a16:creationId xmlns:a16="http://schemas.microsoft.com/office/drawing/2014/main" id="{3334A533-AE65-4992-8CCD-C7ECDA27A6A5}"/>
              </a:ext>
            </a:extLst>
          </p:cNvPr>
          <p:cNvGrpSpPr/>
          <p:nvPr/>
        </p:nvGrpSpPr>
        <p:grpSpPr>
          <a:xfrm>
            <a:off x="568421" y="1609682"/>
            <a:ext cx="4990442" cy="3182159"/>
            <a:chOff x="568421" y="2134915"/>
            <a:chExt cx="4990442" cy="3182159"/>
          </a:xfrm>
        </p:grpSpPr>
        <p:pic>
          <p:nvPicPr>
            <p:cNvPr id="175" name="图片 174">
              <a:extLst>
                <a:ext uri="{FF2B5EF4-FFF2-40B4-BE49-F238E27FC236}">
                  <a16:creationId xmlns:a16="http://schemas.microsoft.com/office/drawing/2014/main" id="{61B23B0E-C88F-4D62-9C3B-10444FBF7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421" y="2380491"/>
              <a:ext cx="4990442" cy="2936583"/>
            </a:xfrm>
            <a:prstGeom prst="rect">
              <a:avLst/>
            </a:prstGeom>
          </p:spPr>
        </p:pic>
        <p:sp>
          <p:nvSpPr>
            <p:cNvPr id="176" name="文本框 175">
              <a:extLst>
                <a:ext uri="{FF2B5EF4-FFF2-40B4-BE49-F238E27FC236}">
                  <a16:creationId xmlns:a16="http://schemas.microsoft.com/office/drawing/2014/main" id="{5A343079-2615-4FE9-90EF-3F60A5D9F1EF}"/>
                </a:ext>
              </a:extLst>
            </p:cNvPr>
            <p:cNvSpPr txBox="1"/>
            <p:nvPr/>
          </p:nvSpPr>
          <p:spPr>
            <a:xfrm>
              <a:off x="1955800" y="213491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A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177" name="文本框 176">
              <a:extLst>
                <a:ext uri="{FF2B5EF4-FFF2-40B4-BE49-F238E27FC236}">
                  <a16:creationId xmlns:a16="http://schemas.microsoft.com/office/drawing/2014/main" id="{89B169FB-3B6E-474C-8BA1-C89764437B88}"/>
                </a:ext>
              </a:extLst>
            </p:cNvPr>
            <p:cNvSpPr txBox="1"/>
            <p:nvPr/>
          </p:nvSpPr>
          <p:spPr>
            <a:xfrm>
              <a:off x="4387850" y="2134915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B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178" name="文本框 177">
              <a:extLst>
                <a:ext uri="{FF2B5EF4-FFF2-40B4-BE49-F238E27FC236}">
                  <a16:creationId xmlns:a16="http://schemas.microsoft.com/office/drawing/2014/main" id="{3C88D552-2481-4EC1-8C66-3A3A2D5764B4}"/>
                </a:ext>
              </a:extLst>
            </p:cNvPr>
            <p:cNvSpPr txBox="1"/>
            <p:nvPr/>
          </p:nvSpPr>
          <p:spPr>
            <a:xfrm>
              <a:off x="4610100" y="2134915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C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179" name="文本框 178">
              <a:extLst>
                <a:ext uri="{FF2B5EF4-FFF2-40B4-BE49-F238E27FC236}">
                  <a16:creationId xmlns:a16="http://schemas.microsoft.com/office/drawing/2014/main" id="{5129DB94-1DC0-4999-B1D1-06B4A25D2FDD}"/>
                </a:ext>
              </a:extLst>
            </p:cNvPr>
            <p:cNvSpPr txBox="1"/>
            <p:nvPr/>
          </p:nvSpPr>
          <p:spPr>
            <a:xfrm>
              <a:off x="4847804" y="2134915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D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</p:grpSp>
      <p:grpSp>
        <p:nvGrpSpPr>
          <p:cNvPr id="180" name="组合 179">
            <a:extLst>
              <a:ext uri="{FF2B5EF4-FFF2-40B4-BE49-F238E27FC236}">
                <a16:creationId xmlns:a16="http://schemas.microsoft.com/office/drawing/2014/main" id="{9E0360DF-1BDF-40FE-BFF7-1490142B9B0B}"/>
              </a:ext>
            </a:extLst>
          </p:cNvPr>
          <p:cNvGrpSpPr/>
          <p:nvPr/>
        </p:nvGrpSpPr>
        <p:grpSpPr>
          <a:xfrm>
            <a:off x="6005553" y="1027906"/>
            <a:ext cx="5316524" cy="5303836"/>
            <a:chOff x="6005553" y="1027906"/>
            <a:chExt cx="5316524" cy="5303836"/>
          </a:xfrm>
        </p:grpSpPr>
        <p:pic>
          <p:nvPicPr>
            <p:cNvPr id="181" name="图片 180">
              <a:extLst>
                <a:ext uri="{FF2B5EF4-FFF2-40B4-BE49-F238E27FC236}">
                  <a16:creationId xmlns:a16="http://schemas.microsoft.com/office/drawing/2014/main" id="{0A439745-575D-4395-A7BA-7E47A6804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05553" y="1027906"/>
              <a:ext cx="5316524" cy="5303836"/>
            </a:xfrm>
            <a:prstGeom prst="rect">
              <a:avLst/>
            </a:prstGeom>
          </p:spPr>
        </p:pic>
        <p:sp>
          <p:nvSpPr>
            <p:cNvPr id="182" name="文本框 181">
              <a:extLst>
                <a:ext uri="{FF2B5EF4-FFF2-40B4-BE49-F238E27FC236}">
                  <a16:creationId xmlns:a16="http://schemas.microsoft.com/office/drawing/2014/main" id="{3211E643-9CD7-4142-A197-8709FA3C3B33}"/>
                </a:ext>
              </a:extLst>
            </p:cNvPr>
            <p:cNvSpPr txBox="1"/>
            <p:nvPr/>
          </p:nvSpPr>
          <p:spPr>
            <a:xfrm>
              <a:off x="8191500" y="123321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A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183" name="文本框 182">
              <a:extLst>
                <a:ext uri="{FF2B5EF4-FFF2-40B4-BE49-F238E27FC236}">
                  <a16:creationId xmlns:a16="http://schemas.microsoft.com/office/drawing/2014/main" id="{8ABCA477-5C80-4888-BFB9-4E3FA4C8AF11}"/>
                </a:ext>
              </a:extLst>
            </p:cNvPr>
            <p:cNvSpPr txBox="1"/>
            <p:nvPr/>
          </p:nvSpPr>
          <p:spPr>
            <a:xfrm>
              <a:off x="10871200" y="1233215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B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184" name="文本框 183">
              <a:extLst>
                <a:ext uri="{FF2B5EF4-FFF2-40B4-BE49-F238E27FC236}">
                  <a16:creationId xmlns:a16="http://schemas.microsoft.com/office/drawing/2014/main" id="{6BE86F73-7544-4920-85F1-6A6A05FB167F}"/>
                </a:ext>
              </a:extLst>
            </p:cNvPr>
            <p:cNvSpPr txBox="1"/>
            <p:nvPr/>
          </p:nvSpPr>
          <p:spPr>
            <a:xfrm>
              <a:off x="10871200" y="3912915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D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185" name="文本框 184">
              <a:extLst>
                <a:ext uri="{FF2B5EF4-FFF2-40B4-BE49-F238E27FC236}">
                  <a16:creationId xmlns:a16="http://schemas.microsoft.com/office/drawing/2014/main" id="{FE4C93F0-CBAD-4B32-8FAB-0D28D97A5636}"/>
                </a:ext>
              </a:extLst>
            </p:cNvPr>
            <p:cNvSpPr txBox="1"/>
            <p:nvPr/>
          </p:nvSpPr>
          <p:spPr>
            <a:xfrm>
              <a:off x="8191500" y="3912915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C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</p:grp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6AB5127C-A13D-4E22-9C2E-33406DF89F31}"/>
              </a:ext>
            </a:extLst>
          </p:cNvPr>
          <p:cNvGrpSpPr/>
          <p:nvPr/>
        </p:nvGrpSpPr>
        <p:grpSpPr>
          <a:xfrm>
            <a:off x="266389" y="4885270"/>
            <a:ext cx="5341527" cy="849153"/>
            <a:chOff x="260039" y="5291670"/>
            <a:chExt cx="5341527" cy="849153"/>
          </a:xfrm>
        </p:grpSpPr>
        <p:grpSp>
          <p:nvGrpSpPr>
            <p:cNvPr id="187" name="组合 186">
              <a:extLst>
                <a:ext uri="{FF2B5EF4-FFF2-40B4-BE49-F238E27FC236}">
                  <a16:creationId xmlns:a16="http://schemas.microsoft.com/office/drawing/2014/main" id="{86559AF3-93B6-473F-9890-622458AE960A}"/>
                </a:ext>
              </a:extLst>
            </p:cNvPr>
            <p:cNvGrpSpPr/>
            <p:nvPr/>
          </p:nvGrpSpPr>
          <p:grpSpPr>
            <a:xfrm>
              <a:off x="260039" y="5291670"/>
              <a:ext cx="5341527" cy="849153"/>
              <a:chOff x="479381" y="5094774"/>
              <a:chExt cx="7212041" cy="1146512"/>
            </a:xfrm>
          </p:grpSpPr>
          <p:sp>
            <p:nvSpPr>
              <p:cNvPr id="189" name="矩形 188">
                <a:extLst>
                  <a:ext uri="{FF2B5EF4-FFF2-40B4-BE49-F238E27FC236}">
                    <a16:creationId xmlns:a16="http://schemas.microsoft.com/office/drawing/2014/main" id="{DC555E5B-233B-4583-9B2D-3192010B0A1B}"/>
                  </a:ext>
                </a:extLst>
              </p:cNvPr>
              <p:cNvSpPr/>
              <p:nvPr/>
            </p:nvSpPr>
            <p:spPr>
              <a:xfrm>
                <a:off x="6210856" y="5601840"/>
                <a:ext cx="1404075" cy="62333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STXinwei" panose="02010800040101010101" pitchFamily="2" charset="-122"/>
                  </a:rPr>
                  <a:t>Signal Generation</a:t>
                </a:r>
              </a:p>
            </p:txBody>
          </p:sp>
          <p:sp>
            <p:nvSpPr>
              <p:cNvPr id="190" name="矩形: 圆角 189">
                <a:extLst>
                  <a:ext uri="{FF2B5EF4-FFF2-40B4-BE49-F238E27FC236}">
                    <a16:creationId xmlns:a16="http://schemas.microsoft.com/office/drawing/2014/main" id="{A5B1E7E0-AFCA-44F7-9943-9BFE687D94E4}"/>
                  </a:ext>
                </a:extLst>
              </p:cNvPr>
              <p:cNvSpPr/>
              <p:nvPr/>
            </p:nvSpPr>
            <p:spPr>
              <a:xfrm>
                <a:off x="4098771" y="5575301"/>
                <a:ext cx="1579641" cy="66598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  <a:alpha val="16078"/>
                </a:schemeClr>
              </a:solidFill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zh-CN" altLang="en-US" b="1" dirty="0">
                  <a:solidFill>
                    <a:srgbClr val="581743"/>
                  </a:solidFill>
                  <a:latin typeface="Book Antiqua" panose="02040602050305030304" pitchFamily="18" charset="0"/>
                  <a:ea typeface="STXinwei" panose="02010800040101010101" pitchFamily="2" charset="-122"/>
                </a:endParaRPr>
              </a:p>
            </p:txBody>
          </p:sp>
          <p:grpSp>
            <p:nvGrpSpPr>
              <p:cNvPr id="191" name="组合 190">
                <a:extLst>
                  <a:ext uri="{FF2B5EF4-FFF2-40B4-BE49-F238E27FC236}">
                    <a16:creationId xmlns:a16="http://schemas.microsoft.com/office/drawing/2014/main" id="{05302FEE-2002-410B-AA18-88BC6C17617D}"/>
                  </a:ext>
                </a:extLst>
              </p:cNvPr>
              <p:cNvGrpSpPr/>
              <p:nvPr/>
            </p:nvGrpSpPr>
            <p:grpSpPr>
              <a:xfrm>
                <a:off x="503266" y="5579764"/>
                <a:ext cx="1294923" cy="643329"/>
                <a:chOff x="808264" y="5471950"/>
                <a:chExt cx="1294923" cy="643329"/>
              </a:xfrm>
            </p:grpSpPr>
            <p:sp>
              <p:nvSpPr>
                <p:cNvPr id="200" name="矩形: 圆角 199">
                  <a:extLst>
                    <a:ext uri="{FF2B5EF4-FFF2-40B4-BE49-F238E27FC236}">
                      <a16:creationId xmlns:a16="http://schemas.microsoft.com/office/drawing/2014/main" id="{FE2BE171-8E97-49BA-9E12-A16F7F8B0C86}"/>
                    </a:ext>
                  </a:extLst>
                </p:cNvPr>
                <p:cNvSpPr/>
                <p:nvPr/>
              </p:nvSpPr>
              <p:spPr>
                <a:xfrm>
                  <a:off x="880739" y="5471950"/>
                  <a:ext cx="1111767" cy="643329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  <a:alpha val="16078"/>
                  </a:schemeClr>
                </a:solidFill>
                <a:ln w="28575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 algn="l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endParaRPr lang="zh-CN" altLang="en-US" b="1" dirty="0">
                    <a:solidFill>
                      <a:srgbClr val="581743"/>
                    </a:solidFill>
                    <a:latin typeface="Book Antiqua" panose="02040602050305030304" pitchFamily="18" charset="0"/>
                    <a:ea typeface="STXinwei" panose="02010800040101010101" pitchFamily="2" charset="-122"/>
                  </a:endParaRPr>
                </a:p>
              </p:txBody>
            </p:sp>
            <p:sp>
              <p:nvSpPr>
                <p:cNvPr id="201" name="矩形 200">
                  <a:extLst>
                    <a:ext uri="{FF2B5EF4-FFF2-40B4-BE49-F238E27FC236}">
                      <a16:creationId xmlns:a16="http://schemas.microsoft.com/office/drawing/2014/main" id="{B2328473-B333-4214-8D13-07B775EFB116}"/>
                    </a:ext>
                  </a:extLst>
                </p:cNvPr>
                <p:cNvSpPr/>
                <p:nvPr/>
              </p:nvSpPr>
              <p:spPr>
                <a:xfrm>
                  <a:off x="808264" y="5598089"/>
                  <a:ext cx="1294923" cy="373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 Antiqua" panose="02040602050305030304" pitchFamily="18" charset="0"/>
                    </a:rPr>
                    <a:t>Ionization</a:t>
                  </a:r>
                  <a:endPara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</a:endParaRPr>
                </a:p>
              </p:txBody>
            </p:sp>
          </p:grpSp>
          <p:sp>
            <p:nvSpPr>
              <p:cNvPr id="192" name="矩形 191">
                <a:extLst>
                  <a:ext uri="{FF2B5EF4-FFF2-40B4-BE49-F238E27FC236}">
                    <a16:creationId xmlns:a16="http://schemas.microsoft.com/office/drawing/2014/main" id="{486CA690-FE25-46F5-AFD6-0D0F09E26C35}"/>
                  </a:ext>
                </a:extLst>
              </p:cNvPr>
              <p:cNvSpPr/>
              <p:nvPr/>
            </p:nvSpPr>
            <p:spPr>
              <a:xfrm>
                <a:off x="4065942" y="5698962"/>
                <a:ext cx="1741577" cy="373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STXinwei" panose="02010800040101010101" pitchFamily="2" charset="-122"/>
                  </a:rPr>
                  <a:t>Amplification</a:t>
                </a:r>
                <a:endParaRPr lang="zh-CN" altLang="en-US" sz="1200" dirty="0"/>
              </a:p>
            </p:txBody>
          </p:sp>
          <p:sp>
            <p:nvSpPr>
              <p:cNvPr id="193" name="箭头: 虚尾 192">
                <a:extLst>
                  <a:ext uri="{FF2B5EF4-FFF2-40B4-BE49-F238E27FC236}">
                    <a16:creationId xmlns:a16="http://schemas.microsoft.com/office/drawing/2014/main" id="{14181917-1893-4C28-9574-6E9923C8D101}"/>
                  </a:ext>
                </a:extLst>
              </p:cNvPr>
              <p:cNvSpPr/>
              <p:nvPr/>
            </p:nvSpPr>
            <p:spPr>
              <a:xfrm>
                <a:off x="3699382" y="5772448"/>
                <a:ext cx="341473" cy="295847"/>
              </a:xfrm>
              <a:prstGeom prst="striped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zh-CN" altLang="en-US" b="1" dirty="0">
                  <a:solidFill>
                    <a:srgbClr val="581743"/>
                  </a:solidFill>
                  <a:latin typeface="Book Antiqua" panose="02040602050305030304" pitchFamily="18" charset="0"/>
                  <a:ea typeface="STXinwei" panose="02010800040101010101" pitchFamily="2" charset="-122"/>
                </a:endParaRPr>
              </a:p>
            </p:txBody>
          </p:sp>
          <p:sp>
            <p:nvSpPr>
              <p:cNvPr id="194" name="箭头: 虚尾 193">
                <a:extLst>
                  <a:ext uri="{FF2B5EF4-FFF2-40B4-BE49-F238E27FC236}">
                    <a16:creationId xmlns:a16="http://schemas.microsoft.com/office/drawing/2014/main" id="{521B8125-2689-40A4-A34F-CD85C0514080}"/>
                  </a:ext>
                </a:extLst>
              </p:cNvPr>
              <p:cNvSpPr/>
              <p:nvPr/>
            </p:nvSpPr>
            <p:spPr>
              <a:xfrm>
                <a:off x="1751976" y="5744548"/>
                <a:ext cx="341473" cy="295846"/>
              </a:xfrm>
              <a:prstGeom prst="striped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zh-CN" altLang="en-US" b="1" dirty="0">
                  <a:solidFill>
                    <a:srgbClr val="581743"/>
                  </a:solidFill>
                  <a:latin typeface="Book Antiqua" panose="02040602050305030304" pitchFamily="18" charset="0"/>
                  <a:ea typeface="STXinwei" panose="02010800040101010101" pitchFamily="2" charset="-122"/>
                </a:endParaRPr>
              </a:p>
            </p:txBody>
          </p:sp>
          <p:sp>
            <p:nvSpPr>
              <p:cNvPr id="195" name="箭头: 虚尾 194">
                <a:extLst>
                  <a:ext uri="{FF2B5EF4-FFF2-40B4-BE49-F238E27FC236}">
                    <a16:creationId xmlns:a16="http://schemas.microsoft.com/office/drawing/2014/main" id="{75F9CFC1-A407-4A0E-9530-B38B4F299B4B}"/>
                  </a:ext>
                </a:extLst>
              </p:cNvPr>
              <p:cNvSpPr/>
              <p:nvPr/>
            </p:nvSpPr>
            <p:spPr>
              <a:xfrm>
                <a:off x="5787418" y="5738584"/>
                <a:ext cx="341473" cy="295846"/>
              </a:xfrm>
              <a:prstGeom prst="striped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zh-CN" altLang="en-US" b="1" dirty="0">
                  <a:solidFill>
                    <a:srgbClr val="581743"/>
                  </a:solidFill>
                  <a:latin typeface="Book Antiqua" panose="02040602050305030304" pitchFamily="18" charset="0"/>
                  <a:ea typeface="STXinwei" panose="02010800040101010101" pitchFamily="2" charset="-122"/>
                </a:endParaRPr>
              </a:p>
            </p:txBody>
          </p:sp>
          <p:grpSp>
            <p:nvGrpSpPr>
              <p:cNvPr id="196" name="组合 195">
                <a:extLst>
                  <a:ext uri="{FF2B5EF4-FFF2-40B4-BE49-F238E27FC236}">
                    <a16:creationId xmlns:a16="http://schemas.microsoft.com/office/drawing/2014/main" id="{2B26E224-EDC5-44D0-BB9A-5A68CCB4D6C4}"/>
                  </a:ext>
                </a:extLst>
              </p:cNvPr>
              <p:cNvGrpSpPr/>
              <p:nvPr/>
            </p:nvGrpSpPr>
            <p:grpSpPr>
              <a:xfrm>
                <a:off x="2120005" y="5578262"/>
                <a:ext cx="1518342" cy="652370"/>
                <a:chOff x="2518710" y="5471949"/>
                <a:chExt cx="1111767" cy="643329"/>
              </a:xfrm>
            </p:grpSpPr>
            <p:sp>
              <p:nvSpPr>
                <p:cNvPr id="198" name="矩形: 圆角 197">
                  <a:extLst>
                    <a:ext uri="{FF2B5EF4-FFF2-40B4-BE49-F238E27FC236}">
                      <a16:creationId xmlns:a16="http://schemas.microsoft.com/office/drawing/2014/main" id="{A0994A7C-757E-4674-A345-37FA79894637}"/>
                    </a:ext>
                  </a:extLst>
                </p:cNvPr>
                <p:cNvSpPr/>
                <p:nvPr/>
              </p:nvSpPr>
              <p:spPr>
                <a:xfrm>
                  <a:off x="2518710" y="5471949"/>
                  <a:ext cx="1111767" cy="643329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  <a:alpha val="16078"/>
                  </a:schemeClr>
                </a:solidFill>
                <a:ln w="28575"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 algn="l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endParaRPr lang="zh-CN" altLang="en-US" b="1" dirty="0">
                    <a:solidFill>
                      <a:srgbClr val="581743"/>
                    </a:solidFill>
                    <a:latin typeface="Book Antiqua" panose="02040602050305030304" pitchFamily="18" charset="0"/>
                    <a:ea typeface="STXinwei" panose="02010800040101010101" pitchFamily="2" charset="-122"/>
                  </a:endParaRPr>
                </a:p>
              </p:txBody>
            </p:sp>
            <p:sp>
              <p:nvSpPr>
                <p:cNvPr id="199" name="矩形 198">
                  <a:extLst>
                    <a:ext uri="{FF2B5EF4-FFF2-40B4-BE49-F238E27FC236}">
                      <a16:creationId xmlns:a16="http://schemas.microsoft.com/office/drawing/2014/main" id="{F2726976-3C3A-48ED-8C0A-467D604E96BA}"/>
                    </a:ext>
                  </a:extLst>
                </p:cNvPr>
                <p:cNvSpPr/>
                <p:nvPr/>
              </p:nvSpPr>
              <p:spPr>
                <a:xfrm>
                  <a:off x="2665839" y="5608948"/>
                  <a:ext cx="867196" cy="3688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 Antiqua" panose="02040602050305030304" pitchFamily="18" charset="0"/>
                      <a:ea typeface="华文新魏" panose="02010800040101010101" pitchFamily="2" charset="-122"/>
                    </a:rPr>
                    <a:t>Transport</a:t>
                  </a:r>
                </a:p>
              </p:txBody>
            </p:sp>
          </p:grpSp>
          <p:sp>
            <p:nvSpPr>
              <p:cNvPr id="197" name="矩形 196">
                <a:extLst>
                  <a:ext uri="{FF2B5EF4-FFF2-40B4-BE49-F238E27FC236}">
                    <a16:creationId xmlns:a16="http://schemas.microsoft.com/office/drawing/2014/main" id="{2E064348-C4B2-4D21-9EEF-6B9C5E6F2AA9}"/>
                  </a:ext>
                </a:extLst>
              </p:cNvPr>
              <p:cNvSpPr/>
              <p:nvPr/>
            </p:nvSpPr>
            <p:spPr>
              <a:xfrm>
                <a:off x="479381" y="5094774"/>
                <a:ext cx="7212041" cy="457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华文新魏" panose="02010800040101010101" pitchFamily="2" charset="-122"/>
                    <a:cs typeface="Calibri" panose="020F0502020204030204" pitchFamily="34" charset="0"/>
                  </a:rPr>
                  <a:t>Garfield++-Based Simulation /</a:t>
                </a:r>
                <a:r>
                  <a:rPr lang="zh-CN" altLang="en-US" sz="160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华文新魏" panose="0201080004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160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华文新魏" panose="02010800040101010101" pitchFamily="2" charset="-122"/>
                    <a:cs typeface="Calibri" panose="020F0502020204030204" pitchFamily="34" charset="0"/>
                  </a:rPr>
                  <a:t>Digitization Framework</a:t>
                </a:r>
                <a:endParaRPr lang="zh-CN" altLang="en-US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 panose="02040602050305030304" pitchFamily="18" charset="0"/>
                  <a:ea typeface="华文新魏" panose="02010800040101010101" pitchFamily="2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8" name="矩形: 圆角 187">
              <a:extLst>
                <a:ext uri="{FF2B5EF4-FFF2-40B4-BE49-F238E27FC236}">
                  <a16:creationId xmlns:a16="http://schemas.microsoft.com/office/drawing/2014/main" id="{5C75BDB0-D978-4252-B5C0-D9E5DD205B23}"/>
                </a:ext>
              </a:extLst>
            </p:cNvPr>
            <p:cNvSpPr/>
            <p:nvPr/>
          </p:nvSpPr>
          <p:spPr>
            <a:xfrm>
              <a:off x="4487404" y="5642487"/>
              <a:ext cx="1070575" cy="4932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16078"/>
              </a:schemeClr>
            </a:solidFill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zh-CN" altLang="en-US" b="1" dirty="0">
                <a:solidFill>
                  <a:srgbClr val="581743"/>
                </a:solidFill>
                <a:latin typeface="Book Antiqua" panose="02040602050305030304" pitchFamily="18" charset="0"/>
                <a:ea typeface="STXinwei" panose="02010800040101010101" pitchFamily="2" charset="-122"/>
              </a:endParaRPr>
            </a:p>
          </p:txBody>
        </p:sp>
      </p:grpSp>
      <p:sp>
        <p:nvSpPr>
          <p:cNvPr id="202" name="矩形 201">
            <a:extLst>
              <a:ext uri="{FF2B5EF4-FFF2-40B4-BE49-F238E27FC236}">
                <a16:creationId xmlns:a16="http://schemas.microsoft.com/office/drawing/2014/main" id="{E5ED2DFF-7C52-4839-A5BC-33A948D19E4A}"/>
              </a:ext>
            </a:extLst>
          </p:cNvPr>
          <p:cNvSpPr/>
          <p:nvPr/>
        </p:nvSpPr>
        <p:spPr>
          <a:xfrm>
            <a:off x="0" y="782764"/>
            <a:ext cx="12192000" cy="45719"/>
          </a:xfrm>
          <a:prstGeom prst="rect">
            <a:avLst/>
          </a:prstGeom>
          <a:solidFill>
            <a:srgbClr val="DC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774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FA48749-9C64-4107-8D89-8D3692E5949E}"/>
              </a:ext>
            </a:extLst>
          </p:cNvPr>
          <p:cNvSpPr/>
          <p:nvPr/>
        </p:nvSpPr>
        <p:spPr>
          <a:xfrm>
            <a:off x="0" y="782764"/>
            <a:ext cx="12192000" cy="45719"/>
          </a:xfrm>
          <a:prstGeom prst="rect">
            <a:avLst/>
          </a:prstGeom>
          <a:solidFill>
            <a:srgbClr val="DC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1128F3-15A8-4279-9411-8FDAB45DD807}"/>
              </a:ext>
            </a:extLst>
          </p:cNvPr>
          <p:cNvSpPr txBox="1"/>
          <p:nvPr/>
        </p:nvSpPr>
        <p:spPr>
          <a:xfrm>
            <a:off x="200023" y="169881"/>
            <a:ext cx="116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581743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TPC Readout</a:t>
            </a:r>
            <a:endParaRPr lang="zh-CN" altLang="en-US" sz="3600" b="1" dirty="0">
              <a:solidFill>
                <a:srgbClr val="581743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37E23D-D564-4400-A03F-C86DC3CF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572B0A-85D0-4847-80E4-610B8A3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619D2E-52BB-4255-AB3A-2F79288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14</a:t>
            </a:fld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7B187F0-5DE4-4CE3-9E26-BA1BACD65E6E}"/>
              </a:ext>
            </a:extLst>
          </p:cNvPr>
          <p:cNvGrpSpPr/>
          <p:nvPr/>
        </p:nvGrpSpPr>
        <p:grpSpPr>
          <a:xfrm>
            <a:off x="6534589" y="1027906"/>
            <a:ext cx="5316524" cy="5303836"/>
            <a:chOff x="6005553" y="1027906"/>
            <a:chExt cx="5316524" cy="5303836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26AE331-6EC9-42B3-810A-1F3838C93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05553" y="1027906"/>
              <a:ext cx="5316524" cy="530383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5B4349F-B2E4-4913-A1DB-91EB36644CBB}"/>
                </a:ext>
              </a:extLst>
            </p:cNvPr>
            <p:cNvSpPr txBox="1"/>
            <p:nvPr/>
          </p:nvSpPr>
          <p:spPr>
            <a:xfrm>
              <a:off x="8191500" y="123321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A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D51A18B-B27B-4869-A7F6-CE1A7637EB78}"/>
                </a:ext>
              </a:extLst>
            </p:cNvPr>
            <p:cNvSpPr txBox="1"/>
            <p:nvPr/>
          </p:nvSpPr>
          <p:spPr>
            <a:xfrm>
              <a:off x="10871200" y="1233215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B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E3A0318-AF01-426B-83E3-37EE27C124A1}"/>
                </a:ext>
              </a:extLst>
            </p:cNvPr>
            <p:cNvSpPr txBox="1"/>
            <p:nvPr/>
          </p:nvSpPr>
          <p:spPr>
            <a:xfrm>
              <a:off x="10871200" y="3912915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D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D480E40-AF8D-44EC-B99D-8F82D7015A85}"/>
                </a:ext>
              </a:extLst>
            </p:cNvPr>
            <p:cNvSpPr txBox="1"/>
            <p:nvPr/>
          </p:nvSpPr>
          <p:spPr>
            <a:xfrm>
              <a:off x="8191500" y="3912915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C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29361231-D603-4B90-8370-2626330F33BD}"/>
              </a:ext>
            </a:extLst>
          </p:cNvPr>
          <p:cNvSpPr/>
          <p:nvPr/>
        </p:nvSpPr>
        <p:spPr>
          <a:xfrm>
            <a:off x="6471404" y="986800"/>
            <a:ext cx="2706619" cy="2711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F2A457E-8E61-41EE-A351-58ED8229E9AE}"/>
              </a:ext>
            </a:extLst>
          </p:cNvPr>
          <p:cNvSpPr txBox="1"/>
          <p:nvPr/>
        </p:nvSpPr>
        <p:spPr>
          <a:xfrm>
            <a:off x="66488" y="3739356"/>
            <a:ext cx="621002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u="sng" dirty="0">
                <a:latin typeface="Book Antiqua" panose="02040602050305030304" pitchFamily="18" charset="0"/>
              </a:rPr>
              <a:t>Remarks: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Book Antiqua" panose="02040602050305030304" pitchFamily="18" charset="0"/>
              </a:rPr>
              <a:t>The ionizations are defined by the gas mixture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C00000"/>
                </a:solidFill>
                <a:latin typeface="Book Antiqua" panose="02040602050305030304" pitchFamily="18" charset="0"/>
              </a:rPr>
              <a:t>The current gas mixture is T2K: </a:t>
            </a:r>
            <a:r>
              <a:rPr lang="en-US" altLang="zh-CN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Ar</a:t>
            </a:r>
            <a:r>
              <a:rPr lang="en-US" altLang="zh-CN" b="1" dirty="0">
                <a:solidFill>
                  <a:srgbClr val="C00000"/>
                </a:solidFill>
                <a:latin typeface="Book Antiqua" panose="02040602050305030304" pitchFamily="18" charset="0"/>
              </a:rPr>
              <a:t>/CF</a:t>
            </a:r>
            <a:r>
              <a:rPr lang="en-US" altLang="zh-CN" b="1" baseline="-25000" dirty="0">
                <a:solidFill>
                  <a:srgbClr val="C00000"/>
                </a:solidFill>
                <a:latin typeface="Book Antiqua" panose="02040602050305030304" pitchFamily="18" charset="0"/>
              </a:rPr>
              <a:t>4</a:t>
            </a:r>
            <a:r>
              <a:rPr lang="en-US" altLang="zh-CN" b="1" dirty="0">
                <a:solidFill>
                  <a:srgbClr val="C00000"/>
                </a:solidFill>
                <a:latin typeface="Book Antiqua" panose="02040602050305030304" pitchFamily="18" charset="0"/>
              </a:rPr>
              <a:t>/iC</a:t>
            </a:r>
            <a:r>
              <a:rPr lang="en-US" altLang="zh-CN" b="1" baseline="-25000" dirty="0">
                <a:solidFill>
                  <a:srgbClr val="C00000"/>
                </a:solidFill>
                <a:latin typeface="Book Antiqua" panose="02040602050305030304" pitchFamily="18" charset="0"/>
              </a:rPr>
              <a:t>4</a:t>
            </a:r>
            <a:r>
              <a:rPr lang="en-US" altLang="zh-CN" b="1" dirty="0">
                <a:solidFill>
                  <a:srgbClr val="C00000"/>
                </a:solidFill>
                <a:latin typeface="Book Antiqua" panose="02040602050305030304" pitchFamily="18" charset="0"/>
              </a:rPr>
              <a:t>H</a:t>
            </a:r>
            <a:r>
              <a:rPr lang="en-US" altLang="zh-CN" b="1" baseline="-25000" dirty="0">
                <a:solidFill>
                  <a:srgbClr val="C00000"/>
                </a:solidFill>
                <a:latin typeface="Book Antiqua" panose="02040602050305030304" pitchFamily="18" charset="0"/>
              </a:rPr>
              <a:t>10</a:t>
            </a:r>
            <a:r>
              <a:rPr lang="en-US" altLang="zh-CN" b="1" dirty="0">
                <a:solidFill>
                  <a:srgbClr val="C00000"/>
                </a:solidFill>
                <a:latin typeface="Book Antiqua" panose="02040602050305030304" pitchFamily="18" charset="0"/>
              </a:rPr>
              <a:t> (</a:t>
            </a:r>
            <a:r>
              <a:rPr lang="en-US" altLang="zh-CN" b="1">
                <a:solidFill>
                  <a:srgbClr val="C00000"/>
                </a:solidFill>
                <a:latin typeface="Book Antiqua" panose="02040602050305030304" pitchFamily="18" charset="0"/>
              </a:rPr>
              <a:t>95/3/2)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C00000"/>
                </a:solidFill>
                <a:latin typeface="Book Antiqua" panose="02040602050305030304" pitchFamily="18" charset="0"/>
              </a:rPr>
              <a:t>Secondary electrons have a significant impact on reconstruction.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B8749F1-0367-4B1F-8E5A-CC5FC7CCC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844" y="1190683"/>
            <a:ext cx="2762275" cy="1984867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1F3C548D-FCA6-4770-A44F-E0C813E3FFA7}"/>
              </a:ext>
            </a:extLst>
          </p:cNvPr>
          <p:cNvSpPr txBox="1"/>
          <p:nvPr/>
        </p:nvSpPr>
        <p:spPr>
          <a:xfrm>
            <a:off x="3783081" y="3135558"/>
            <a:ext cx="167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Book Antiqua" panose="02040602050305030304" pitchFamily="18" charset="0"/>
              </a:rPr>
              <a:t>Cluster size</a:t>
            </a:r>
            <a:endParaRPr lang="en-US" altLang="zh-CN" b="1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D4681FC-2F46-4CC0-A58B-44A263C55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3" y="957756"/>
            <a:ext cx="2840854" cy="21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5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FA48749-9C64-4107-8D89-8D3692E5949E}"/>
              </a:ext>
            </a:extLst>
          </p:cNvPr>
          <p:cNvSpPr/>
          <p:nvPr/>
        </p:nvSpPr>
        <p:spPr>
          <a:xfrm>
            <a:off x="0" y="782764"/>
            <a:ext cx="12192000" cy="45719"/>
          </a:xfrm>
          <a:prstGeom prst="rect">
            <a:avLst/>
          </a:prstGeom>
          <a:solidFill>
            <a:srgbClr val="DC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1128F3-15A8-4279-9411-8FDAB45DD807}"/>
              </a:ext>
            </a:extLst>
          </p:cNvPr>
          <p:cNvSpPr txBox="1"/>
          <p:nvPr/>
        </p:nvSpPr>
        <p:spPr>
          <a:xfrm>
            <a:off x="200023" y="169881"/>
            <a:ext cx="116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581743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TPC Readout</a:t>
            </a:r>
            <a:endParaRPr lang="zh-CN" altLang="en-US" sz="3600" b="1" dirty="0">
              <a:solidFill>
                <a:srgbClr val="581743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37E23D-D564-4400-A03F-C86DC3CF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572B0A-85D0-4847-80E4-610B8A3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619D2E-52BB-4255-AB3A-2F79288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15</a:t>
            </a:fld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7B187F0-5DE4-4CE3-9E26-BA1BACD65E6E}"/>
              </a:ext>
            </a:extLst>
          </p:cNvPr>
          <p:cNvGrpSpPr/>
          <p:nvPr/>
        </p:nvGrpSpPr>
        <p:grpSpPr>
          <a:xfrm>
            <a:off x="6534589" y="1027906"/>
            <a:ext cx="5316524" cy="5303836"/>
            <a:chOff x="6005553" y="1027906"/>
            <a:chExt cx="5316524" cy="5303836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26AE331-6EC9-42B3-810A-1F3838C93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05553" y="1027906"/>
              <a:ext cx="5316524" cy="530383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5B4349F-B2E4-4913-A1DB-91EB36644CBB}"/>
                </a:ext>
              </a:extLst>
            </p:cNvPr>
            <p:cNvSpPr txBox="1"/>
            <p:nvPr/>
          </p:nvSpPr>
          <p:spPr>
            <a:xfrm>
              <a:off x="8191500" y="123321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A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D51A18B-B27B-4869-A7F6-CE1A7637EB78}"/>
                </a:ext>
              </a:extLst>
            </p:cNvPr>
            <p:cNvSpPr txBox="1"/>
            <p:nvPr/>
          </p:nvSpPr>
          <p:spPr>
            <a:xfrm>
              <a:off x="10871200" y="1233215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B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E3A0318-AF01-426B-83E3-37EE27C124A1}"/>
                </a:ext>
              </a:extLst>
            </p:cNvPr>
            <p:cNvSpPr txBox="1"/>
            <p:nvPr/>
          </p:nvSpPr>
          <p:spPr>
            <a:xfrm>
              <a:off x="10871200" y="3912915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D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D480E40-AF8D-44EC-B99D-8F82D7015A85}"/>
                </a:ext>
              </a:extLst>
            </p:cNvPr>
            <p:cNvSpPr txBox="1"/>
            <p:nvPr/>
          </p:nvSpPr>
          <p:spPr>
            <a:xfrm>
              <a:off x="8191500" y="3912915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C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29361231-D603-4B90-8370-2626330F33BD}"/>
              </a:ext>
            </a:extLst>
          </p:cNvPr>
          <p:cNvSpPr/>
          <p:nvPr/>
        </p:nvSpPr>
        <p:spPr>
          <a:xfrm>
            <a:off x="9209294" y="986092"/>
            <a:ext cx="2706619" cy="2711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内容占位符 6">
            <a:extLst>
              <a:ext uri="{FF2B5EF4-FFF2-40B4-BE49-F238E27FC236}">
                <a16:creationId xmlns:a16="http://schemas.microsoft.com/office/drawing/2014/main" id="{F867C67A-8BA1-4492-8533-72DC17359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/>
        </p:blipFill>
        <p:spPr>
          <a:xfrm>
            <a:off x="3471465" y="1090682"/>
            <a:ext cx="3095457" cy="2381926"/>
          </a:xfr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83F38B3-1C61-42C9-90A8-3F9B4867C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810" y="2324932"/>
            <a:ext cx="1417204" cy="4949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B8A435C-C33C-4F30-8659-92BCA9CF1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09" y="932812"/>
            <a:ext cx="3338656" cy="253979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2C13401-F4D6-498A-A646-10BA4E528931}"/>
              </a:ext>
            </a:extLst>
          </p:cNvPr>
          <p:cNvSpPr txBox="1"/>
          <p:nvPr/>
        </p:nvSpPr>
        <p:spPr>
          <a:xfrm>
            <a:off x="354302" y="3912915"/>
            <a:ext cx="4057900" cy="212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u="sng" dirty="0">
                <a:latin typeface="Book Antiqua" panose="02040602050305030304" pitchFamily="18" charset="0"/>
              </a:rPr>
              <a:t>Remarks: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Book Antiqua" panose="02040602050305030304" pitchFamily="18" charset="0"/>
              </a:rPr>
              <a:t>From A to B, the electron positions are fluctuated by diffusion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C00000"/>
                </a:solidFill>
                <a:latin typeface="Book Antiqua" panose="02040602050305030304" pitchFamily="18" charset="0"/>
              </a:rPr>
              <a:t>For 3T </a:t>
            </a:r>
            <a:r>
              <a:rPr lang="en-US" altLang="zh-CN" b="1" dirty="0">
                <a:solidFill>
                  <a:srgbClr val="C00000"/>
                </a:solidFill>
                <a:latin typeface="Book Antiqua" panose="02040602050305030304" pitchFamily="18" charset="0"/>
              </a:rPr>
              <a:t>field, the fluctuation can up </a:t>
            </a:r>
            <a:r>
              <a:rPr lang="en-US" altLang="zh-CN" b="1">
                <a:solidFill>
                  <a:srgbClr val="C00000"/>
                </a:solidFill>
                <a:latin typeface="Book Antiqua" panose="02040602050305030304" pitchFamily="18" charset="0"/>
              </a:rPr>
              <a:t>to 550um</a:t>
            </a:r>
            <a:endParaRPr lang="zh-CN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4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FA48749-9C64-4107-8D89-8D3692E5949E}"/>
              </a:ext>
            </a:extLst>
          </p:cNvPr>
          <p:cNvSpPr/>
          <p:nvPr/>
        </p:nvSpPr>
        <p:spPr>
          <a:xfrm>
            <a:off x="0" y="782764"/>
            <a:ext cx="12192000" cy="45719"/>
          </a:xfrm>
          <a:prstGeom prst="rect">
            <a:avLst/>
          </a:prstGeom>
          <a:solidFill>
            <a:srgbClr val="DC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1128F3-15A8-4279-9411-8FDAB45DD807}"/>
              </a:ext>
            </a:extLst>
          </p:cNvPr>
          <p:cNvSpPr txBox="1"/>
          <p:nvPr/>
        </p:nvSpPr>
        <p:spPr>
          <a:xfrm>
            <a:off x="200023" y="169881"/>
            <a:ext cx="116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581743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TPC Readout</a:t>
            </a:r>
            <a:endParaRPr lang="zh-CN" altLang="en-US" sz="3600" b="1" dirty="0">
              <a:solidFill>
                <a:srgbClr val="581743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37E23D-D564-4400-A03F-C86DC3CF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572B0A-85D0-4847-80E4-610B8A3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619D2E-52BB-4255-AB3A-2F79288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2C13401-F4D6-498A-A646-10BA4E528931}"/>
              </a:ext>
            </a:extLst>
          </p:cNvPr>
          <p:cNvSpPr txBox="1"/>
          <p:nvPr/>
        </p:nvSpPr>
        <p:spPr>
          <a:xfrm>
            <a:off x="380934" y="3958633"/>
            <a:ext cx="4297597" cy="171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u="sng" dirty="0">
                <a:latin typeface="Book Antiqua" panose="02040602050305030304" pitchFamily="18" charset="0"/>
              </a:rPr>
              <a:t>Remarks: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Book Antiqua" panose="02040602050305030304" pitchFamily="18" charset="0"/>
              </a:rPr>
              <a:t>From B to C, the single electron is amplified, which end up with a 200um spread in space</a:t>
            </a:r>
            <a:endParaRPr lang="en-US" altLang="zh-CN" dirty="0">
              <a:latin typeface="Book Antiqua" panose="02040602050305030304" pitchFamily="18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32927EC-734C-45B5-B9A1-DD57E19E4376}"/>
              </a:ext>
            </a:extLst>
          </p:cNvPr>
          <p:cNvGrpSpPr/>
          <p:nvPr/>
        </p:nvGrpSpPr>
        <p:grpSpPr>
          <a:xfrm>
            <a:off x="6756367" y="1090682"/>
            <a:ext cx="5316524" cy="5303836"/>
            <a:chOff x="6005553" y="1027906"/>
            <a:chExt cx="5316524" cy="5303836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3DDA3C1-8845-45D1-98B5-B66675A9E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05553" y="1027906"/>
              <a:ext cx="5316524" cy="5303836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4B2AD40-17C2-4198-BE8C-BE86BC48F279}"/>
                </a:ext>
              </a:extLst>
            </p:cNvPr>
            <p:cNvSpPr txBox="1"/>
            <p:nvPr/>
          </p:nvSpPr>
          <p:spPr>
            <a:xfrm>
              <a:off x="8191500" y="123321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A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EAB47BF-C675-4780-8FE2-3A613B9A0AE6}"/>
                </a:ext>
              </a:extLst>
            </p:cNvPr>
            <p:cNvSpPr txBox="1"/>
            <p:nvPr/>
          </p:nvSpPr>
          <p:spPr>
            <a:xfrm>
              <a:off x="10871200" y="1233215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B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D748B5F-77AF-4598-817F-095EB096B220}"/>
                </a:ext>
              </a:extLst>
            </p:cNvPr>
            <p:cNvSpPr txBox="1"/>
            <p:nvPr/>
          </p:nvSpPr>
          <p:spPr>
            <a:xfrm>
              <a:off x="10871200" y="3912915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D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36E12B5-8F82-4510-83A6-E6BC4DC7D02C}"/>
                </a:ext>
              </a:extLst>
            </p:cNvPr>
            <p:cNvSpPr txBox="1"/>
            <p:nvPr/>
          </p:nvSpPr>
          <p:spPr>
            <a:xfrm>
              <a:off x="8191500" y="3912915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C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80823671-4C60-43B2-921A-C7995969DA0A}"/>
              </a:ext>
            </a:extLst>
          </p:cNvPr>
          <p:cNvSpPr/>
          <p:nvPr/>
        </p:nvSpPr>
        <p:spPr>
          <a:xfrm>
            <a:off x="6724645" y="3742600"/>
            <a:ext cx="2706619" cy="2711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900A0B65-B67C-44FE-B99E-96EF07A80073}"/>
              </a:ext>
            </a:extLst>
          </p:cNvPr>
          <p:cNvCxnSpPr/>
          <p:nvPr/>
        </p:nvCxnSpPr>
        <p:spPr>
          <a:xfrm>
            <a:off x="8333165" y="5226526"/>
            <a:ext cx="317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405C48E-623A-43F2-B426-81377DAF0AF7}"/>
              </a:ext>
            </a:extLst>
          </p:cNvPr>
          <p:cNvCxnSpPr/>
          <p:nvPr/>
        </p:nvCxnSpPr>
        <p:spPr>
          <a:xfrm>
            <a:off x="8333165" y="5290026"/>
            <a:ext cx="317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2E91DBA5-0ABC-4E87-8F09-1220B5525A10}"/>
              </a:ext>
            </a:extLst>
          </p:cNvPr>
          <p:cNvSpPr txBox="1"/>
          <p:nvPr/>
        </p:nvSpPr>
        <p:spPr>
          <a:xfrm>
            <a:off x="8608736" y="512452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200um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58BA5F3B-A289-4941-A159-4D84699A8B0E}"/>
              </a:ext>
            </a:extLst>
          </p:cNvPr>
          <p:cNvCxnSpPr>
            <a:cxnSpLocks/>
          </p:cNvCxnSpPr>
          <p:nvPr/>
        </p:nvCxnSpPr>
        <p:spPr>
          <a:xfrm>
            <a:off x="8542715" y="5055076"/>
            <a:ext cx="0" cy="171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E579D7E8-7477-4850-8E2E-E7DC8837B0FF}"/>
              </a:ext>
            </a:extLst>
          </p:cNvPr>
          <p:cNvCxnSpPr>
            <a:cxnSpLocks/>
          </p:cNvCxnSpPr>
          <p:nvPr/>
        </p:nvCxnSpPr>
        <p:spPr>
          <a:xfrm>
            <a:off x="8542715" y="5290026"/>
            <a:ext cx="0" cy="17145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070ED16F-F632-4708-A7C2-414D982B7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987" y="1094386"/>
            <a:ext cx="3097658" cy="24252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6A69B9-FCD8-46C6-B439-08C4CB24F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48" y="977328"/>
            <a:ext cx="3371278" cy="27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14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FA48749-9C64-4107-8D89-8D3692E5949E}"/>
              </a:ext>
            </a:extLst>
          </p:cNvPr>
          <p:cNvSpPr/>
          <p:nvPr/>
        </p:nvSpPr>
        <p:spPr>
          <a:xfrm>
            <a:off x="0" y="782764"/>
            <a:ext cx="12192000" cy="45719"/>
          </a:xfrm>
          <a:prstGeom prst="rect">
            <a:avLst/>
          </a:prstGeom>
          <a:solidFill>
            <a:srgbClr val="DC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1128F3-15A8-4279-9411-8FDAB45DD807}"/>
              </a:ext>
            </a:extLst>
          </p:cNvPr>
          <p:cNvSpPr txBox="1"/>
          <p:nvPr/>
        </p:nvSpPr>
        <p:spPr>
          <a:xfrm>
            <a:off x="200023" y="169881"/>
            <a:ext cx="116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581743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TPC Readout</a:t>
            </a:r>
            <a:endParaRPr lang="zh-CN" altLang="en-US" sz="3600" b="1" dirty="0">
              <a:solidFill>
                <a:srgbClr val="581743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37E23D-D564-4400-A03F-C86DC3CF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572B0A-85D0-4847-80E4-610B8A3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619D2E-52BB-4255-AB3A-2F79288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2C13401-F4D6-498A-A646-10BA4E528931}"/>
              </a:ext>
            </a:extLst>
          </p:cNvPr>
          <p:cNvSpPr txBox="1"/>
          <p:nvPr/>
        </p:nvSpPr>
        <p:spPr>
          <a:xfrm>
            <a:off x="380934" y="3958633"/>
            <a:ext cx="4297597" cy="212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u="sng">
                <a:latin typeface="Book Antiqua" panose="02040602050305030304" pitchFamily="18" charset="0"/>
              </a:rPr>
              <a:t>Remarks: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Book Antiqua" panose="02040602050305030304" pitchFamily="18" charset="0"/>
              </a:rPr>
              <a:t>From C to D, the detector granularity defines the readout pattern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Book Antiqua" panose="02040602050305030304" pitchFamily="18" charset="0"/>
              </a:rPr>
              <a:t>The current pixel size is 500x500 um</a:t>
            </a:r>
            <a:r>
              <a:rPr lang="en-US" altLang="zh-CN" baseline="30000">
                <a:latin typeface="Book Antiqua" panose="02040602050305030304" pitchFamily="18" charset="0"/>
              </a:rPr>
              <a:t>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Book Antiqua" panose="02040602050305030304" pitchFamily="18" charset="0"/>
              </a:rPr>
              <a:t>Electronics noise is 100 e</a:t>
            </a:r>
            <a:r>
              <a:rPr lang="en-US" altLang="zh-CN" baseline="30000">
                <a:latin typeface="Book Antiqua" panose="02040602050305030304" pitchFamily="18" charset="0"/>
              </a:rPr>
              <a:t>-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B3E848A-9AF9-4C81-B3B3-D21861BB52D4}"/>
              </a:ext>
            </a:extLst>
          </p:cNvPr>
          <p:cNvGrpSpPr/>
          <p:nvPr/>
        </p:nvGrpSpPr>
        <p:grpSpPr>
          <a:xfrm>
            <a:off x="6590137" y="1094386"/>
            <a:ext cx="5316524" cy="5303836"/>
            <a:chOff x="6005553" y="1027906"/>
            <a:chExt cx="5316524" cy="5303836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468EB1D-7759-4815-838D-03892274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05553" y="1027906"/>
              <a:ext cx="5316524" cy="5303836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5749A35-F96D-41F6-ADE5-424C1EE68918}"/>
                </a:ext>
              </a:extLst>
            </p:cNvPr>
            <p:cNvSpPr txBox="1"/>
            <p:nvPr/>
          </p:nvSpPr>
          <p:spPr>
            <a:xfrm>
              <a:off x="8191500" y="123321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A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5A39658-6E9B-46CB-9E32-A06D91A296FB}"/>
                </a:ext>
              </a:extLst>
            </p:cNvPr>
            <p:cNvSpPr txBox="1"/>
            <p:nvPr/>
          </p:nvSpPr>
          <p:spPr>
            <a:xfrm>
              <a:off x="10871200" y="1233215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B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DE8CA5E-2CF8-4200-91E1-B143E8052766}"/>
                </a:ext>
              </a:extLst>
            </p:cNvPr>
            <p:cNvSpPr txBox="1"/>
            <p:nvPr/>
          </p:nvSpPr>
          <p:spPr>
            <a:xfrm>
              <a:off x="10871200" y="3912915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D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23D6574D-FD65-4A88-91B6-DFE10AD6DBE6}"/>
                </a:ext>
              </a:extLst>
            </p:cNvPr>
            <p:cNvSpPr txBox="1"/>
            <p:nvPr/>
          </p:nvSpPr>
          <p:spPr>
            <a:xfrm>
              <a:off x="8191500" y="3912915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highlight>
                    <a:srgbClr val="FFFF00"/>
                  </a:highlight>
                </a:rPr>
                <a:t>C</a:t>
              </a:r>
              <a:endParaRPr lang="zh-CN" altLang="en-US" b="1">
                <a:highlight>
                  <a:srgbClr val="FFFF00"/>
                </a:highlight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7B662882-2479-4EF9-A40A-C19B8684195F}"/>
              </a:ext>
            </a:extLst>
          </p:cNvPr>
          <p:cNvSpPr/>
          <p:nvPr/>
        </p:nvSpPr>
        <p:spPr>
          <a:xfrm>
            <a:off x="9245533" y="3746304"/>
            <a:ext cx="2706619" cy="2711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B62FD4E3-8C70-42A8-819F-F558A2D7B525}"/>
              </a:ext>
            </a:extLst>
          </p:cNvPr>
          <p:cNvCxnSpPr/>
          <p:nvPr/>
        </p:nvCxnSpPr>
        <p:spPr>
          <a:xfrm>
            <a:off x="10745561" y="4930563"/>
            <a:ext cx="317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8A8F836A-191F-4734-9010-21CAFF03E281}"/>
              </a:ext>
            </a:extLst>
          </p:cNvPr>
          <p:cNvCxnSpPr/>
          <p:nvPr/>
        </p:nvCxnSpPr>
        <p:spPr>
          <a:xfrm>
            <a:off x="10745561" y="5044863"/>
            <a:ext cx="317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4DFF66AF-E26F-4BF5-B71F-8FD5C8FB635C}"/>
              </a:ext>
            </a:extLst>
          </p:cNvPr>
          <p:cNvSpPr txBox="1"/>
          <p:nvPr/>
        </p:nvSpPr>
        <p:spPr>
          <a:xfrm>
            <a:off x="11021132" y="4853958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500um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6460F459-D7BB-4123-BABB-AB2907399351}"/>
              </a:ext>
            </a:extLst>
          </p:cNvPr>
          <p:cNvCxnSpPr>
            <a:cxnSpLocks/>
          </p:cNvCxnSpPr>
          <p:nvPr/>
        </p:nvCxnSpPr>
        <p:spPr>
          <a:xfrm>
            <a:off x="10955111" y="4759113"/>
            <a:ext cx="0" cy="171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13422EC0-C4C7-4AC2-84B2-A8A03970D8A4}"/>
              </a:ext>
            </a:extLst>
          </p:cNvPr>
          <p:cNvCxnSpPr>
            <a:cxnSpLocks/>
          </p:cNvCxnSpPr>
          <p:nvPr/>
        </p:nvCxnSpPr>
        <p:spPr>
          <a:xfrm>
            <a:off x="10955111" y="5044863"/>
            <a:ext cx="0" cy="17145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3A204608-B94F-4CC6-B8F0-B46576825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755" y="1169169"/>
            <a:ext cx="3447253" cy="237854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632C20F-3E83-4D39-9C9B-EDD4DE166E95}"/>
              </a:ext>
            </a:extLst>
          </p:cNvPr>
          <p:cNvSpPr/>
          <p:nvPr/>
        </p:nvSpPr>
        <p:spPr>
          <a:xfrm>
            <a:off x="4660432" y="1939367"/>
            <a:ext cx="821730" cy="227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v</a:t>
            </a:r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97571DE-87C0-4A60-A97F-1F493B743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1201"/>
            <a:ext cx="3301937" cy="2573795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D0A3F217-D35A-4052-A051-A926E90C1FDE}"/>
              </a:ext>
            </a:extLst>
          </p:cNvPr>
          <p:cNvSpPr/>
          <p:nvPr/>
        </p:nvSpPr>
        <p:spPr>
          <a:xfrm>
            <a:off x="1198698" y="3056302"/>
            <a:ext cx="1233783" cy="201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9D3648E-7BCA-46EA-A173-25FD36688929}"/>
              </a:ext>
            </a:extLst>
          </p:cNvPr>
          <p:cNvSpPr txBox="1"/>
          <p:nvPr/>
        </p:nvSpPr>
        <p:spPr>
          <a:xfrm>
            <a:off x="514904" y="3347482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Book Antiqua" panose="02040602050305030304" pitchFamily="18" charset="0"/>
              </a:rPr>
              <a:t>1~2 Clusters per pixel</a:t>
            </a:r>
            <a:endParaRPr lang="zh-CN" altLang="en-US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53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FA48749-9C64-4107-8D89-8D3692E5949E}"/>
              </a:ext>
            </a:extLst>
          </p:cNvPr>
          <p:cNvSpPr/>
          <p:nvPr/>
        </p:nvSpPr>
        <p:spPr>
          <a:xfrm>
            <a:off x="0" y="782764"/>
            <a:ext cx="12192000" cy="45719"/>
          </a:xfrm>
          <a:prstGeom prst="rect">
            <a:avLst/>
          </a:prstGeom>
          <a:solidFill>
            <a:srgbClr val="DC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37E23D-D564-4400-A03F-C86DC3CF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572B0A-85D0-4847-80E4-610B8A3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619D2E-52BB-4255-AB3A-2F79288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D7DA602-74D0-4F2A-9983-7DE34817F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648" y="991845"/>
            <a:ext cx="3472581" cy="2944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3640A41-1D73-44F8-9FFB-D665BED3AE06}"/>
                  </a:ext>
                </a:extLst>
              </p:cNvPr>
              <p:cNvSpPr txBox="1"/>
              <p:nvPr/>
            </p:nvSpPr>
            <p:spPr>
              <a:xfrm>
                <a:off x="7365180" y="1046817"/>
                <a:ext cx="4362332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b="1" u="sng" dirty="0"/>
                  <a:t>Intuition: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Ionization is </a:t>
                </a:r>
                <a:r>
                  <a:rPr lang="en-US" altLang="zh-CN" sz="2400" b="1" dirty="0">
                    <a:solidFill>
                      <a:srgbClr val="C00000"/>
                    </a:solidFill>
                  </a:rPr>
                  <a:t>proportional</a:t>
                </a:r>
                <a:r>
                  <a:rPr lang="en-US" altLang="zh-CN" sz="2400" dirty="0"/>
                  <a:t> to the number of fired pixels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1" u="sng" dirty="0"/>
                  <a:t>Algorithm: 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Count the number of hits whose energies are above </a:t>
                </a:r>
                <a:r>
                  <a:rPr lang="en-US" altLang="zh-CN" sz="2400"/>
                  <a:t>a threshold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/>
                  <a:t>Discard the top 30% of layers with the highest hits and take sum</a:t>
                </a:r>
                <a:endParaRPr lang="en-US" altLang="zh-CN" sz="2400" dirty="0"/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1" u="sng" dirty="0"/>
                  <a:t>Output: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zh-CN" altLang="en-US" sz="2400" b="1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00B0F0"/>
                    </a:solidFill>
                  </a:rPr>
                  <a:t>[n/cm</a:t>
                </a:r>
                <a:r>
                  <a:rPr lang="en-US" altLang="zh-CN" sz="2400" b="1" baseline="30000" dirty="0">
                    <a:solidFill>
                      <a:srgbClr val="00B0F0"/>
                    </a:solidFill>
                  </a:rPr>
                  <a:t>-1</a:t>
                </a:r>
                <a:r>
                  <a:rPr lang="en-US" altLang="zh-CN" sz="2400" b="1" dirty="0">
                    <a:solidFill>
                      <a:srgbClr val="00B0F0"/>
                    </a:solidFill>
                  </a:rPr>
                  <a:t>]</a:t>
                </a:r>
                <a:endParaRPr lang="zh-CN" altLang="en-US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3640A41-1D73-44F8-9FFB-D665BED3A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180" y="1046817"/>
                <a:ext cx="4362332" cy="5447645"/>
              </a:xfrm>
              <a:prstGeom prst="rect">
                <a:avLst/>
              </a:prstGeom>
              <a:blipFill>
                <a:blip r:embed="rId4"/>
                <a:stretch>
                  <a:fillRect l="-2095" t="-896" b="-1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13865F6E-6D4C-47BB-AB8D-F6D7A7742842}"/>
              </a:ext>
            </a:extLst>
          </p:cNvPr>
          <p:cNvSpPr/>
          <p:nvPr/>
        </p:nvSpPr>
        <p:spPr>
          <a:xfrm>
            <a:off x="3892599" y="2048581"/>
            <a:ext cx="1416248" cy="179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ACCFF35-771F-4840-8BB0-60502376FE28}"/>
              </a:ext>
            </a:extLst>
          </p:cNvPr>
          <p:cNvSpPr txBox="1"/>
          <p:nvPr/>
        </p:nvSpPr>
        <p:spPr>
          <a:xfrm>
            <a:off x="996108" y="1943478"/>
            <a:ext cx="2207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Sum the pixel number over a layer/ muti-layer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D754D7B-D3DD-49D1-9EFC-45614DDFC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468" y="4434072"/>
            <a:ext cx="3247333" cy="209221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06A1599-F58C-44C8-8E5F-F198AAE8D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94" y="4443103"/>
            <a:ext cx="3338466" cy="218318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EEAE124-1C2C-4921-80EA-41499058DBD5}"/>
              </a:ext>
            </a:extLst>
          </p:cNvPr>
          <p:cNvSpPr/>
          <p:nvPr/>
        </p:nvSpPr>
        <p:spPr>
          <a:xfrm>
            <a:off x="1826189" y="4007340"/>
            <a:ext cx="4160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highlight>
                  <a:srgbClr val="FFFF00"/>
                </a:highlight>
                <a:latin typeface="Book Antiqua" panose="02040602050305030304" pitchFamily="18" charset="0"/>
              </a:rPr>
              <a:t>The smaller the pixel, the more it is affected by secondary ionization.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64855F-F819-4C0B-BAED-67905C3C2D8B}"/>
              </a:ext>
            </a:extLst>
          </p:cNvPr>
          <p:cNvSpPr/>
          <p:nvPr/>
        </p:nvSpPr>
        <p:spPr>
          <a:xfrm>
            <a:off x="525890" y="6597148"/>
            <a:ext cx="6247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latin typeface="Book Antiqua" panose="02040602050305030304" pitchFamily="18" charset="0"/>
              </a:rPr>
              <a:t>Distribution of hit numbers merged from 5 layers of pixels</a:t>
            </a:r>
            <a:r>
              <a:rPr lang="en-US" altLang="zh-CN" sz="1400">
                <a:latin typeface="Book Antiqua" panose="02040602050305030304" pitchFamily="18" charset="0"/>
              </a:rPr>
              <a:t>(200um &amp; 500um)</a:t>
            </a:r>
            <a:endParaRPr lang="zh-CN" altLang="en-US" sz="1400">
              <a:latin typeface="Book Antiqua" panose="0204060205030503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4F83D53-5067-4773-9AD9-7CB767C3F14E}"/>
              </a:ext>
            </a:extLst>
          </p:cNvPr>
          <p:cNvSpPr txBox="1"/>
          <p:nvPr/>
        </p:nvSpPr>
        <p:spPr>
          <a:xfrm>
            <a:off x="200023" y="169881"/>
            <a:ext cx="116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581743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Reconstruction Algorithm: dN/dx</a:t>
            </a:r>
            <a:endParaRPr lang="zh-CN" altLang="en-US" sz="3600" b="1" dirty="0">
              <a:solidFill>
                <a:srgbClr val="581743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49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FA48749-9C64-4107-8D89-8D3692E5949E}"/>
              </a:ext>
            </a:extLst>
          </p:cNvPr>
          <p:cNvSpPr/>
          <p:nvPr/>
        </p:nvSpPr>
        <p:spPr>
          <a:xfrm>
            <a:off x="0" y="782764"/>
            <a:ext cx="12192000" cy="45719"/>
          </a:xfrm>
          <a:prstGeom prst="rect">
            <a:avLst/>
          </a:prstGeom>
          <a:solidFill>
            <a:srgbClr val="DC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1128F3-15A8-4279-9411-8FDAB45DD807}"/>
              </a:ext>
            </a:extLst>
          </p:cNvPr>
          <p:cNvSpPr txBox="1"/>
          <p:nvPr/>
        </p:nvSpPr>
        <p:spPr>
          <a:xfrm>
            <a:off x="200023" y="169881"/>
            <a:ext cx="116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581743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Reconstruction Algorithm: dE/dx</a:t>
            </a:r>
            <a:endParaRPr lang="zh-CN" altLang="en-US" sz="3600" b="1" dirty="0">
              <a:solidFill>
                <a:srgbClr val="581743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37E23D-D564-4400-A03F-C86DC3CF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572B0A-85D0-4847-80E4-610B8A3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619D2E-52BB-4255-AB3A-2F79288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D7DA602-74D0-4F2A-9983-7DE34817F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2056" y="934660"/>
            <a:ext cx="3500638" cy="2968420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3A0C2041-BCB5-48E4-8C3A-1272C8787D5A}"/>
              </a:ext>
            </a:extLst>
          </p:cNvPr>
          <p:cNvSpPr/>
          <p:nvPr/>
        </p:nvSpPr>
        <p:spPr>
          <a:xfrm>
            <a:off x="3957892" y="2492591"/>
            <a:ext cx="1022481" cy="135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9E4ABFA-0E5F-44EB-AA6D-685B83BBAB89}"/>
                  </a:ext>
                </a:extLst>
              </p:cNvPr>
              <p:cNvSpPr txBox="1"/>
              <p:nvPr/>
            </p:nvSpPr>
            <p:spPr>
              <a:xfrm>
                <a:off x="6818124" y="1119942"/>
                <a:ext cx="5134391" cy="5601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b="1" u="sng" dirty="0"/>
                  <a:t>Intuition: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Ionization is </a:t>
                </a:r>
                <a:r>
                  <a:rPr lang="en-US" altLang="zh-CN" sz="2400" b="1" dirty="0">
                    <a:solidFill>
                      <a:srgbClr val="C00000"/>
                    </a:solidFill>
                  </a:rPr>
                  <a:t>proportional</a:t>
                </a:r>
                <a:r>
                  <a:rPr lang="en-US" altLang="zh-CN" sz="2400" dirty="0"/>
                  <a:t> to the energy deposition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1" u="sng" dirty="0"/>
                  <a:t>Algorithm: 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Combine hits into layers (row-wise or column wise)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Calculate the sum of the energy deposition within each layer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Discard the top 30% of layers with the highest energy and take sum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1" u="sng" dirty="0"/>
                  <a:t>Output: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zh-CN" altLang="en-US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00B050"/>
                    </a:solidFill>
                  </a:rPr>
                  <a:t>[charge/cm</a:t>
                </a:r>
                <a:r>
                  <a:rPr lang="en-US" altLang="zh-CN" sz="2400" b="1" baseline="30000" dirty="0">
                    <a:solidFill>
                      <a:srgbClr val="00B050"/>
                    </a:solidFill>
                  </a:rPr>
                  <a:t>-1</a:t>
                </a:r>
                <a:r>
                  <a:rPr lang="en-US" altLang="zh-CN" sz="2400" b="1" dirty="0">
                    <a:solidFill>
                      <a:srgbClr val="00B050"/>
                    </a:solidFill>
                  </a:rPr>
                  <a:t>]</a:t>
                </a:r>
                <a:endParaRPr lang="zh-CN" alt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9E4ABFA-0E5F-44EB-AA6D-685B83BBA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124" y="1119942"/>
                <a:ext cx="5134391" cy="5601533"/>
              </a:xfrm>
              <a:prstGeom prst="rect">
                <a:avLst/>
              </a:prstGeom>
              <a:blipFill>
                <a:blip r:embed="rId4"/>
                <a:stretch>
                  <a:fillRect l="-1779" t="-871" r="-1779" b="-1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3E1FB613-5082-4EB7-A531-0FAF00EE5553}"/>
              </a:ext>
            </a:extLst>
          </p:cNvPr>
          <p:cNvSpPr txBox="1"/>
          <p:nvPr/>
        </p:nvSpPr>
        <p:spPr>
          <a:xfrm>
            <a:off x="659478" y="1759598"/>
            <a:ext cx="2004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Sum the energies over </a:t>
            </a:r>
            <a:r>
              <a:rPr lang="en-US" altLang="zh-CN" sz="2000" b="1">
                <a:solidFill>
                  <a:srgbClr val="FF0000"/>
                </a:solidFill>
              </a:rPr>
              <a:t>a layer /muti-layer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08C0494-F5CD-4F79-82F9-2BB38F239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94" y="4009257"/>
            <a:ext cx="2781314" cy="2349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99C9FE8-E03B-4C00-A271-0E5CC9AE9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2484" y="3903080"/>
            <a:ext cx="2946551" cy="254648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69B0899-B016-4BD0-BF3A-02CE0163373E}"/>
              </a:ext>
            </a:extLst>
          </p:cNvPr>
          <p:cNvSpPr/>
          <p:nvPr/>
        </p:nvSpPr>
        <p:spPr>
          <a:xfrm>
            <a:off x="1144260" y="6371072"/>
            <a:ext cx="4193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latin typeface="Book Antiqua" panose="02040602050305030304" pitchFamily="18" charset="0"/>
              </a:rPr>
              <a:t>Distribution of Energy before and after truncation.</a:t>
            </a:r>
          </a:p>
        </p:txBody>
      </p:sp>
    </p:spTree>
    <p:extLst>
      <p:ext uri="{BB962C8B-B14F-4D97-AF65-F5344CB8AC3E}">
        <p14:creationId xmlns:p14="http://schemas.microsoft.com/office/powerpoint/2010/main" val="341847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FA48749-9C64-4107-8D89-8D3692E5949E}"/>
              </a:ext>
            </a:extLst>
          </p:cNvPr>
          <p:cNvSpPr/>
          <p:nvPr/>
        </p:nvSpPr>
        <p:spPr>
          <a:xfrm>
            <a:off x="0" y="782764"/>
            <a:ext cx="12192000" cy="45719"/>
          </a:xfrm>
          <a:prstGeom prst="rect">
            <a:avLst/>
          </a:prstGeom>
          <a:solidFill>
            <a:srgbClr val="DC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1128F3-15A8-4279-9411-8FDAB45DD807}"/>
              </a:ext>
            </a:extLst>
          </p:cNvPr>
          <p:cNvSpPr txBox="1"/>
          <p:nvPr/>
        </p:nvSpPr>
        <p:spPr>
          <a:xfrm>
            <a:off x="200023" y="169881"/>
            <a:ext cx="116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581743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Reconstruction Algorithm</a:t>
            </a:r>
            <a:endParaRPr lang="zh-CN" altLang="en-US" sz="3600" b="1" dirty="0">
              <a:solidFill>
                <a:srgbClr val="581743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37E23D-D564-4400-A03F-C86DC3CF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572B0A-85D0-4847-80E4-610B8A3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619D2E-52BB-4255-AB3A-2F79288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2</a:t>
            </a:fld>
            <a:endParaRPr lang="zh-CN" altLang="en-US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80964CDE-84CE-4B29-B79E-E4931D759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55106"/>
              </p:ext>
            </p:extLst>
          </p:nvPr>
        </p:nvGraphicFramePr>
        <p:xfrm>
          <a:off x="7137545" y="4021852"/>
          <a:ext cx="4763257" cy="2393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055">
                  <a:extLst>
                    <a:ext uri="{9D8B030D-6E8A-4147-A177-3AD203B41FA5}">
                      <a16:colId xmlns:a16="http://schemas.microsoft.com/office/drawing/2014/main" val="3756586145"/>
                    </a:ext>
                  </a:extLst>
                </a:gridCol>
                <a:gridCol w="1762292">
                  <a:extLst>
                    <a:ext uri="{9D8B030D-6E8A-4147-A177-3AD203B41FA5}">
                      <a16:colId xmlns:a16="http://schemas.microsoft.com/office/drawing/2014/main" val="1026943497"/>
                    </a:ext>
                  </a:extLst>
                </a:gridCol>
                <a:gridCol w="1908910">
                  <a:extLst>
                    <a:ext uri="{9D8B030D-6E8A-4147-A177-3AD203B41FA5}">
                      <a16:colId xmlns:a16="http://schemas.microsoft.com/office/drawing/2014/main" val="1283092836"/>
                    </a:ext>
                  </a:extLst>
                </a:gridCol>
              </a:tblGrid>
              <a:tr h="372595">
                <a:tc>
                  <a:txBody>
                    <a:bodyPr/>
                    <a:lstStyle/>
                    <a:p>
                      <a:r>
                        <a:rPr lang="en-US" altLang="zh-CN"/>
                        <a:t>Pixel size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Electronic Noise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Sigma_amp 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10395"/>
                  </a:ext>
                </a:extLst>
              </a:tr>
              <a:tr h="363778">
                <a:tc>
                  <a:txBody>
                    <a:bodyPr/>
                    <a:lstStyle/>
                    <a:p>
                      <a:r>
                        <a:rPr lang="en-US" altLang="zh-CN"/>
                        <a:t>55um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100e</a:t>
                      </a:r>
                      <a:r>
                        <a:rPr lang="en-US" altLang="zh-CN" baseline="30000"/>
                        <a:t>-</a:t>
                      </a:r>
                      <a:endParaRPr lang="zh-CN" altLang="en-US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baseline="30000"/>
                    </a:p>
                    <a:p>
                      <a:r>
                        <a:rPr lang="en-US" altLang="zh-CN" sz="2400" baseline="30000">
                          <a:latin typeface="+mn-lt"/>
                        </a:rPr>
                        <a:t>15 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318717"/>
                  </a:ext>
                </a:extLst>
              </a:tr>
              <a:tr h="363778">
                <a:tc>
                  <a:txBody>
                    <a:bodyPr/>
                    <a:lstStyle/>
                    <a:p>
                      <a:r>
                        <a:rPr lang="en-US" altLang="zh-CN"/>
                        <a:t>110um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/>
                        <a:t>100e</a:t>
                      </a:r>
                      <a:r>
                        <a:rPr lang="en-US" altLang="zh-CN" baseline="30000"/>
                        <a:t>-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/>
                        <a:t>15 um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781572"/>
                  </a:ext>
                </a:extLst>
              </a:tr>
              <a:tr h="403974">
                <a:tc>
                  <a:txBody>
                    <a:bodyPr/>
                    <a:lstStyle/>
                    <a:p>
                      <a:r>
                        <a:rPr lang="en-US" altLang="zh-CN"/>
                        <a:t>220um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/>
                        <a:t>100e</a:t>
                      </a:r>
                      <a:r>
                        <a:rPr lang="en-US" altLang="zh-CN" baseline="30000"/>
                        <a:t>-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/>
                        <a:t>15 um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336070"/>
                  </a:ext>
                </a:extLst>
              </a:tr>
              <a:tr h="363778">
                <a:tc>
                  <a:txBody>
                    <a:bodyPr/>
                    <a:lstStyle/>
                    <a:p>
                      <a:r>
                        <a:rPr lang="en-US" altLang="zh-CN"/>
                        <a:t>330um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/>
                        <a:t>100e</a:t>
                      </a:r>
                      <a:r>
                        <a:rPr lang="en-US" altLang="zh-CN" baseline="30000"/>
                        <a:t>-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/>
                        <a:t>15 um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521193"/>
                  </a:ext>
                </a:extLst>
              </a:tr>
              <a:tr h="367323">
                <a:tc>
                  <a:txBody>
                    <a:bodyPr/>
                    <a:lstStyle/>
                    <a:p>
                      <a:r>
                        <a:rPr lang="en-US" altLang="zh-CN"/>
                        <a:t>500um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/>
                        <a:t>100e</a:t>
                      </a:r>
                      <a:r>
                        <a:rPr lang="en-US" altLang="zh-CN" baseline="30000"/>
                        <a:t>-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/>
                        <a:t>15 um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02327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FE9A8CC1-652D-48C7-A031-A525C9D80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197" y="1077223"/>
            <a:ext cx="3472581" cy="294462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A0E6DC3-567E-4062-8B86-E94B44023AC7}"/>
              </a:ext>
            </a:extLst>
          </p:cNvPr>
          <p:cNvSpPr/>
          <p:nvPr/>
        </p:nvSpPr>
        <p:spPr>
          <a:xfrm>
            <a:off x="1319363" y="2099203"/>
            <a:ext cx="1416248" cy="179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21B5434-FE3F-4E5A-BAFA-447265609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881" y="1239809"/>
            <a:ext cx="3247333" cy="209221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3A644C0-FC68-473F-9F41-628444C05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639" y="1208327"/>
            <a:ext cx="3338466" cy="2183181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B490708-6E5A-4727-9B4D-4B1110882EF6}"/>
              </a:ext>
            </a:extLst>
          </p:cNvPr>
          <p:cNvSpPr/>
          <p:nvPr/>
        </p:nvSpPr>
        <p:spPr>
          <a:xfrm>
            <a:off x="6259235" y="3297695"/>
            <a:ext cx="4160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highlight>
                  <a:srgbClr val="FFFF00"/>
                </a:highlight>
                <a:latin typeface="Book Antiqua" panose="02040602050305030304" pitchFamily="18" charset="0"/>
              </a:rPr>
              <a:t>The smaller the pixel, the more it is affected by secondary ionization.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42E2D49-4E71-4D2A-BD07-77DE515A65F2}"/>
              </a:ext>
            </a:extLst>
          </p:cNvPr>
          <p:cNvSpPr txBox="1"/>
          <p:nvPr/>
        </p:nvSpPr>
        <p:spPr>
          <a:xfrm>
            <a:off x="2315347" y="850829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Book Antiqua" panose="02040602050305030304" pitchFamily="18" charset="0"/>
              </a:rPr>
              <a:t>dE/dx &amp; dN/dx</a:t>
            </a:r>
            <a:endParaRPr lang="zh-CN" altLang="en-US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772631F-5D50-43DC-964B-CE3D6789A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83" y="3850212"/>
            <a:ext cx="3711150" cy="282681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68A5516-54A6-447D-89E8-09CC5495B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2518" y="3850212"/>
            <a:ext cx="3383161" cy="267028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9A7F7F0-CAED-4912-ADC0-49AA37CEC467}"/>
              </a:ext>
            </a:extLst>
          </p:cNvPr>
          <p:cNvSpPr txBox="1"/>
          <p:nvPr/>
        </p:nvSpPr>
        <p:spPr>
          <a:xfrm>
            <a:off x="475862" y="4021852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Book Antiqua" panose="02040602050305030304" pitchFamily="18" charset="0"/>
              </a:rPr>
              <a:t>dN/dx</a:t>
            </a:r>
            <a:endParaRPr lang="zh-CN" altLang="en-US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D1B5617-6392-407C-BA16-EFE9FE1FC450}"/>
              </a:ext>
            </a:extLst>
          </p:cNvPr>
          <p:cNvSpPr txBox="1"/>
          <p:nvPr/>
        </p:nvSpPr>
        <p:spPr>
          <a:xfrm>
            <a:off x="3913692" y="4008236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Book Antiqua" panose="02040602050305030304" pitchFamily="18" charset="0"/>
              </a:rPr>
              <a:t>dE/dx</a:t>
            </a:r>
            <a:endParaRPr lang="zh-CN" altLang="en-US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23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B50740-AA79-D341-A117-5BC9AB4D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Digitization Parameters</a:t>
            </a:r>
            <a:endParaRPr lang="zh-CN" altLang="en-US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35FBDE-2F3D-9CF4-9A5B-D4D881F6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63A80D-BE67-62E1-2DC6-20A2815F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8" y="1627654"/>
            <a:ext cx="6243242" cy="412509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F88E1834-CE7D-9CCA-63B6-EBD41AEDD53B}"/>
              </a:ext>
            </a:extLst>
          </p:cNvPr>
          <p:cNvSpPr/>
          <p:nvPr/>
        </p:nvSpPr>
        <p:spPr>
          <a:xfrm>
            <a:off x="3865704" y="5004721"/>
            <a:ext cx="302698" cy="3846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4D1E4-ED52-8A8B-729D-5C5ED2386572}"/>
              </a:ext>
            </a:extLst>
          </p:cNvPr>
          <p:cNvSpPr/>
          <p:nvPr/>
        </p:nvSpPr>
        <p:spPr>
          <a:xfrm>
            <a:off x="5145865" y="2982836"/>
            <a:ext cx="1633307" cy="1822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E6B3262-CEEA-A181-118D-08624173D0B4}"/>
              </a:ext>
            </a:extLst>
          </p:cNvPr>
          <p:cNvCxnSpPr>
            <a:stCxn id="6" idx="7"/>
            <a:endCxn id="8" idx="1"/>
          </p:cNvCxnSpPr>
          <p:nvPr/>
        </p:nvCxnSpPr>
        <p:spPr>
          <a:xfrm flipV="1">
            <a:off x="4124073" y="2539266"/>
            <a:ext cx="2655099" cy="25217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A250ECF-AAEE-DB30-C2AB-98AA5F4535A6}"/>
              </a:ext>
            </a:extLst>
          </p:cNvPr>
          <p:cNvGrpSpPr/>
          <p:nvPr/>
        </p:nvGrpSpPr>
        <p:grpSpPr>
          <a:xfrm>
            <a:off x="6779172" y="965697"/>
            <a:ext cx="3646877" cy="2916426"/>
            <a:chOff x="7642279" y="2179696"/>
            <a:chExt cx="3646877" cy="291642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841184C-FA13-3C9A-93F9-5B5DD185A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2279" y="2410408"/>
              <a:ext cx="2466667" cy="2685714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C453483-C747-D654-A7F3-884D08B3F69A}"/>
                </a:ext>
              </a:extLst>
            </p:cNvPr>
            <p:cNvSpPr txBox="1"/>
            <p:nvPr/>
          </p:nvSpPr>
          <p:spPr>
            <a:xfrm>
              <a:off x="9222756" y="3709417"/>
              <a:ext cx="2066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0B0F0"/>
                  </a:solidFill>
                </a:rPr>
                <a:t>Avalanche electrons</a:t>
              </a:r>
              <a:endParaRPr lang="zh-CN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13" name="右大括号 12">
              <a:extLst>
                <a:ext uri="{FF2B5EF4-FFF2-40B4-BE49-F238E27FC236}">
                  <a16:creationId xmlns:a16="http://schemas.microsoft.com/office/drawing/2014/main" id="{7998A048-20C2-3651-98B2-01A6013A3619}"/>
                </a:ext>
              </a:extLst>
            </p:cNvPr>
            <p:cNvSpPr/>
            <p:nvPr/>
          </p:nvSpPr>
          <p:spPr>
            <a:xfrm>
              <a:off x="9077443" y="3680208"/>
              <a:ext cx="161150" cy="427750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88CDBC8-BD01-3783-42C5-34D0DEE5E78A}"/>
                </a:ext>
              </a:extLst>
            </p:cNvPr>
            <p:cNvSpPr txBox="1"/>
            <p:nvPr/>
          </p:nvSpPr>
          <p:spPr>
            <a:xfrm>
              <a:off x="8610037" y="2179696"/>
              <a:ext cx="2545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0B0F0"/>
                  </a:solidFill>
                </a:rPr>
                <a:t>Single ionization electron</a:t>
              </a:r>
              <a:endParaRPr lang="zh-CN" altLang="en-US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5782480-E157-D3D3-848E-B6A7E8C7BB8A}"/>
                  </a:ext>
                </a:extLst>
              </p:cNvPr>
              <p:cNvSpPr txBox="1"/>
              <p:nvPr/>
            </p:nvSpPr>
            <p:spPr>
              <a:xfrm>
                <a:off x="6475152" y="4084113"/>
                <a:ext cx="5149230" cy="1797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Amplification: Single electron </a:t>
                </a:r>
                <a:r>
                  <a:rPr lang="en-US" altLang="zh-CN" dirty="0">
                    <a:sym typeface="Wingdings" panose="05000000000000000000" pitchFamily="2" charset="2"/>
                  </a:rPr>
                  <a:t> Avalanche electrons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ym typeface="Wingdings" panose="05000000000000000000" pitchFamily="2" charset="2"/>
                  </a:rPr>
                  <a:t>Amplification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𝑎𝑚𝑝</m:t>
                        </m:r>
                      </m:sub>
                    </m:sSub>
                  </m:oMath>
                </a14:m>
                <a:r>
                  <a:rPr lang="en-US" altLang="zh-CN" dirty="0">
                    <a:sym typeface="Wingdings" panose="05000000000000000000" pitchFamily="2" charset="2"/>
                  </a:rPr>
                  <a:t> (# of electrons): x 2000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/>
                  <a:t>Signal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𝑎𝑚𝑝</m:t>
                        </m:r>
                      </m:sub>
                    </m:sSub>
                  </m:oMath>
                </a14:m>
                <a:r>
                  <a:rPr lang="en-US" altLang="zh-CN" dirty="0"/>
                  <a:t>: 15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r>
                  <a:rPr lang="en-US" altLang="zh-CN" dirty="0"/>
                  <a:t>Electronics noise: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Single channel noise: 100 e</a:t>
                </a:r>
                <a:r>
                  <a:rPr lang="en-US" altLang="zh-CN" baseline="30000" dirty="0"/>
                  <a:t>-</a:t>
                </a:r>
                <a:endParaRPr lang="zh-CN" altLang="en-US" baseline="30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5782480-E157-D3D3-848E-B6A7E8C7B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152" y="4084113"/>
                <a:ext cx="5149230" cy="1797159"/>
              </a:xfrm>
              <a:prstGeom prst="rect">
                <a:avLst/>
              </a:prstGeom>
              <a:blipFill>
                <a:blip r:embed="rId4"/>
                <a:stretch>
                  <a:fillRect l="-947" t="-2373" r="-237" b="-4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1F881B1-2BA0-7E50-7A35-979C5D3F8C0A}"/>
                  </a:ext>
                </a:extLst>
              </p:cNvPr>
              <p:cNvSpPr txBox="1"/>
              <p:nvPr/>
            </p:nvSpPr>
            <p:spPr>
              <a:xfrm>
                <a:off x="6648012" y="3169767"/>
                <a:ext cx="2597827" cy="6677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Signal width: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Double Gaussian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𝑎𝑚𝑝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1F881B1-2BA0-7E50-7A35-979C5D3F8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012" y="3169767"/>
                <a:ext cx="2597827" cy="667747"/>
              </a:xfrm>
              <a:prstGeom prst="rect">
                <a:avLst/>
              </a:prstGeom>
              <a:blipFill>
                <a:blip r:embed="rId5"/>
                <a:stretch>
                  <a:fillRect l="-2113" t="-5455"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19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FA48749-9C64-4107-8D89-8D3692E5949E}"/>
              </a:ext>
            </a:extLst>
          </p:cNvPr>
          <p:cNvSpPr/>
          <p:nvPr/>
        </p:nvSpPr>
        <p:spPr>
          <a:xfrm>
            <a:off x="0" y="782764"/>
            <a:ext cx="12192000" cy="45719"/>
          </a:xfrm>
          <a:prstGeom prst="rect">
            <a:avLst/>
          </a:prstGeom>
          <a:solidFill>
            <a:srgbClr val="DC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1128F3-15A8-4279-9411-8FDAB45DD807}"/>
              </a:ext>
            </a:extLst>
          </p:cNvPr>
          <p:cNvSpPr txBox="1"/>
          <p:nvPr/>
        </p:nvSpPr>
        <p:spPr>
          <a:xfrm>
            <a:off x="200023" y="169881"/>
            <a:ext cx="116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581743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Optimization of pixel size</a:t>
            </a:r>
            <a:endParaRPr lang="zh-CN" altLang="en-US" sz="3600" b="1" dirty="0">
              <a:solidFill>
                <a:srgbClr val="581743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37E23D-D564-4400-A03F-C86DC3CF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572B0A-85D0-4847-80E4-610B8A3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619D2E-52BB-4255-AB3A-2F79288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DB44654-0928-45B6-AA4B-30A765CBDF36}"/>
              </a:ext>
            </a:extLst>
          </p:cNvPr>
          <p:cNvSpPr/>
          <p:nvPr/>
        </p:nvSpPr>
        <p:spPr>
          <a:xfrm>
            <a:off x="7132320" y="2400300"/>
            <a:ext cx="129540" cy="107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5F1FF57-5C6A-408E-9745-0716E9DF3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406" y="1973492"/>
            <a:ext cx="5537485" cy="349267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B66E2A8-B1D9-4399-A8A6-BB3246CEB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9" y="1391830"/>
            <a:ext cx="6243242" cy="412509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0DD62FB4-F709-46C2-B463-4F6CED40B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404" y="5726097"/>
            <a:ext cx="2965142" cy="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lnSpc>
                <a:spcPct val="150000"/>
              </a:lnSpc>
              <a:buClr>
                <a:srgbClr val="581743"/>
              </a:buClr>
              <a:defRPr/>
            </a:pPr>
            <a:r>
              <a:rPr lang="zh-CN" altLang="en-US" sz="2400" b="1" baseline="-250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Book Antiqua" panose="02040602050305030304" pitchFamily="18" charset="0"/>
                <a:ea typeface="华文新魏" panose="02010800040101010101" pitchFamily="2" charset="-122"/>
              </a:rPr>
              <a:t>为什么像素变小，性能会变差？</a:t>
            </a:r>
            <a:endParaRPr lang="en-US" altLang="zh-CN" sz="2400" b="1" baseline="-2500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408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FA48749-9C64-4107-8D89-8D3692E5949E}"/>
              </a:ext>
            </a:extLst>
          </p:cNvPr>
          <p:cNvSpPr/>
          <p:nvPr/>
        </p:nvSpPr>
        <p:spPr>
          <a:xfrm>
            <a:off x="0" y="782764"/>
            <a:ext cx="12192000" cy="45719"/>
          </a:xfrm>
          <a:prstGeom prst="rect">
            <a:avLst/>
          </a:prstGeom>
          <a:solidFill>
            <a:srgbClr val="DC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1128F3-15A8-4279-9411-8FDAB45DD807}"/>
              </a:ext>
            </a:extLst>
          </p:cNvPr>
          <p:cNvSpPr txBox="1"/>
          <p:nvPr/>
        </p:nvSpPr>
        <p:spPr>
          <a:xfrm>
            <a:off x="200023" y="169881"/>
            <a:ext cx="116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CN" sz="3600" b="1">
                <a:solidFill>
                  <a:srgbClr val="5817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σ</a:t>
            </a:r>
            <a:r>
              <a:rPr lang="en-US" altLang="zh-CN" sz="3600" b="1" baseline="-25000">
                <a:solidFill>
                  <a:srgbClr val="58174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amp</a:t>
            </a:r>
            <a:r>
              <a:rPr lang="en-US" altLang="zh-CN" sz="3600" b="1">
                <a:solidFill>
                  <a:srgbClr val="581743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 Effect on Reconstruction</a:t>
            </a:r>
            <a:endParaRPr lang="zh-CN" altLang="en-US" sz="3600" b="1" dirty="0">
              <a:solidFill>
                <a:srgbClr val="581743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37E23D-D564-4400-A03F-C86DC3CF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572B0A-85D0-4847-80E4-610B8A3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619D2E-52BB-4255-AB3A-2F79288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AF13216-356E-40A8-8E37-78A642E07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51" y="924735"/>
            <a:ext cx="3638288" cy="4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lnSpc>
                <a:spcPct val="150000"/>
              </a:lnSpc>
              <a:buClr>
                <a:srgbClr val="581743"/>
              </a:buClr>
              <a:defRPr/>
            </a:pP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primary electrons +  0 </a:t>
            </a:r>
            <a:r>
              <a:rPr lang="el-GR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σ</a:t>
            </a:r>
            <a:r>
              <a:rPr lang="en-US" altLang="zh-CN" sz="1600" b="1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amp</a:t>
            </a:r>
            <a:endParaRPr lang="en-US" altLang="zh-CN" sz="1600" b="1" baseline="-2500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22BAED9-8928-426F-98E9-238E9A821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178" y="1305390"/>
            <a:ext cx="3963156" cy="242981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FE6CAF6-93A9-4A32-A940-29F141671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53" y="1347479"/>
            <a:ext cx="3869631" cy="234563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573B5A9-ED1D-4491-97DF-D5FF173A4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184" y="1305390"/>
            <a:ext cx="3957508" cy="242981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894BCB0-C6B2-4FB8-A38A-5F9F6BD22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247" y="899707"/>
            <a:ext cx="4415040" cy="42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lnSpc>
                <a:spcPct val="150000"/>
              </a:lnSpc>
              <a:buClr>
                <a:srgbClr val="581743"/>
              </a:buClr>
              <a:defRPr/>
            </a:pP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primary electrons +  10 um </a:t>
            </a:r>
            <a:r>
              <a:rPr lang="el-GR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σ</a:t>
            </a:r>
            <a:r>
              <a:rPr lang="en-US" altLang="zh-CN" sz="1600" b="1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amp</a:t>
            </a:r>
            <a:endParaRPr lang="en-US" altLang="zh-CN" sz="1600" b="1" baseline="-2500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8444B67-47F1-4951-813B-DD024BB5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376" y="899706"/>
            <a:ext cx="4415040" cy="42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lnSpc>
                <a:spcPct val="150000"/>
              </a:lnSpc>
              <a:buClr>
                <a:srgbClr val="581743"/>
              </a:buClr>
              <a:defRPr/>
            </a:pP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primary electrons +  30 um </a:t>
            </a:r>
            <a:r>
              <a:rPr lang="el-GR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σ</a:t>
            </a:r>
            <a:r>
              <a:rPr lang="en-US" altLang="zh-CN" sz="1600" b="1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amp</a:t>
            </a:r>
            <a:endParaRPr lang="en-US" altLang="zh-CN" sz="1600" b="1" baseline="-2500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827378B-0944-4420-A8B8-130BEC9EEAD0}"/>
              </a:ext>
            </a:extLst>
          </p:cNvPr>
          <p:cNvSpPr/>
          <p:nvPr/>
        </p:nvSpPr>
        <p:spPr>
          <a:xfrm>
            <a:off x="420075" y="4038084"/>
            <a:ext cx="104743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l-GR" altLang="zh-CN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σ</a:t>
            </a:r>
            <a:r>
              <a:rPr lang="en-US" altLang="zh-CN" baseline="-25000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amp </a:t>
            </a:r>
            <a:r>
              <a:rPr lang="en-US" altLang="zh-CN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 0 </a:t>
            </a:r>
            <a:r>
              <a:rPr lang="zh-CN" altLang="en-US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，确实像素越小，性能越好</a:t>
            </a:r>
            <a:endParaRPr lang="en-US" altLang="zh-CN">
              <a:latin typeface="Book Antiqua" panose="0204060205030503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l-GR" altLang="zh-CN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σ</a:t>
            </a:r>
            <a:r>
              <a:rPr lang="en-US" altLang="zh-CN" baseline="-25000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amp </a:t>
            </a:r>
            <a:r>
              <a:rPr lang="en-US" altLang="zh-CN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&gt; 0 </a:t>
            </a:r>
            <a:r>
              <a:rPr lang="zh-CN" altLang="en-US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，结果就会变差，一个电子在经过倍增后会引起多个像素着火，</a:t>
            </a:r>
            <a:r>
              <a:rPr lang="en-US" altLang="zh-CN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Sp</a:t>
            </a:r>
            <a:r>
              <a:rPr lang="zh-CN" altLang="en-US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的最优像素在</a:t>
            </a:r>
            <a:r>
              <a:rPr lang="en-US" altLang="zh-CN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200um</a:t>
            </a:r>
            <a:r>
              <a:rPr lang="zh-CN" altLang="en-US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附近</a:t>
            </a:r>
            <a:endParaRPr lang="en-US" altLang="zh-CN">
              <a:latin typeface="Book Antiqua" panose="0204060205030503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l-GR" altLang="zh-CN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σ</a:t>
            </a:r>
            <a:r>
              <a:rPr lang="en-US" altLang="zh-CN" baseline="-25000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amp </a:t>
            </a:r>
            <a:r>
              <a:rPr lang="en-US" altLang="zh-CN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&gt;</a:t>
            </a:r>
            <a:r>
              <a:rPr lang="zh-CN" altLang="en-US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继续变大，</a:t>
            </a:r>
            <a:r>
              <a:rPr lang="en-US" altLang="zh-CN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Sp</a:t>
            </a:r>
            <a:r>
              <a:rPr lang="zh-CN" altLang="en-US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的最优像素会继续右移，约在</a:t>
            </a:r>
            <a:r>
              <a:rPr lang="en-US" altLang="zh-CN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300um</a:t>
            </a:r>
            <a:r>
              <a:rPr lang="zh-CN" altLang="en-US"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附近</a:t>
            </a:r>
            <a:endParaRPr lang="en-US" altLang="zh-CN">
              <a:latin typeface="Book Antiqua" panose="0204060205030503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4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FA48749-9C64-4107-8D89-8D3692E5949E}"/>
              </a:ext>
            </a:extLst>
          </p:cNvPr>
          <p:cNvSpPr/>
          <p:nvPr/>
        </p:nvSpPr>
        <p:spPr>
          <a:xfrm>
            <a:off x="0" y="782764"/>
            <a:ext cx="12192000" cy="45719"/>
          </a:xfrm>
          <a:prstGeom prst="rect">
            <a:avLst/>
          </a:prstGeom>
          <a:solidFill>
            <a:srgbClr val="DC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1128F3-15A8-4279-9411-8FDAB45DD807}"/>
              </a:ext>
            </a:extLst>
          </p:cNvPr>
          <p:cNvSpPr txBox="1"/>
          <p:nvPr/>
        </p:nvSpPr>
        <p:spPr>
          <a:xfrm>
            <a:off x="200023" y="169881"/>
            <a:ext cx="116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581743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TPC Operating Principle</a:t>
            </a:r>
            <a:endParaRPr lang="zh-CN" altLang="en-US" sz="3600" b="1" dirty="0">
              <a:solidFill>
                <a:srgbClr val="581743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37E23D-D564-4400-A03F-C86DC3CF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572B0A-85D0-4847-80E4-610B8A3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619D2E-52BB-4255-AB3A-2F79288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28208DA-19C8-421C-AFAB-A26A7BFF29D4}"/>
              </a:ext>
            </a:extLst>
          </p:cNvPr>
          <p:cNvSpPr/>
          <p:nvPr/>
        </p:nvSpPr>
        <p:spPr>
          <a:xfrm>
            <a:off x="7435605" y="922940"/>
            <a:ext cx="4131259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latin typeface="Book Antiqua" panose="02040602050305030304" pitchFamily="18" charset="0"/>
              </a:rPr>
              <a:t>Key determinants of TPC performance</a:t>
            </a:r>
            <a:endParaRPr lang="en-US" altLang="zh-CN">
              <a:latin typeface="Book Antiqua" panose="02040602050305030304" pitchFamily="18" charset="0"/>
            </a:endParaRPr>
          </a:p>
          <a:p>
            <a:endParaRPr lang="en-US" altLang="zh-CN">
              <a:latin typeface="Book Antiqua" panose="0204060205030503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>
                <a:latin typeface="Book Antiqua" panose="02040602050305030304" pitchFamily="18" charset="0"/>
              </a:rPr>
              <a:t>Secondary electrons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>
                <a:latin typeface="Book Antiqua" panose="02040602050305030304" pitchFamily="18" charset="0"/>
              </a:rPr>
              <a:t>Diffusion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>
                <a:latin typeface="Book Antiqua" panose="02040602050305030304" pitchFamily="18" charset="0"/>
              </a:rPr>
              <a:t>signal width after amplification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>
                <a:latin typeface="Book Antiqua" panose="02040602050305030304" pitchFamily="18" charset="0"/>
              </a:rPr>
              <a:t>Electronic noise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zh-CN" altLang="en-US">
              <a:latin typeface="Book Antiqua" panose="0204060205030503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227F12-83C2-4D91-9D7C-4A8907B2E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5" y="1391830"/>
            <a:ext cx="6693045" cy="442229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DFF9516-E3BA-4E69-9A16-D808A342D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408" y="3638056"/>
            <a:ext cx="4293744" cy="30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1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FA48749-9C64-4107-8D89-8D3692E5949E}"/>
              </a:ext>
            </a:extLst>
          </p:cNvPr>
          <p:cNvSpPr/>
          <p:nvPr/>
        </p:nvSpPr>
        <p:spPr>
          <a:xfrm>
            <a:off x="0" y="782764"/>
            <a:ext cx="12192000" cy="45719"/>
          </a:xfrm>
          <a:prstGeom prst="rect">
            <a:avLst/>
          </a:prstGeom>
          <a:solidFill>
            <a:srgbClr val="DC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1128F3-15A8-4279-9411-8FDAB45DD807}"/>
              </a:ext>
            </a:extLst>
          </p:cNvPr>
          <p:cNvSpPr txBox="1"/>
          <p:nvPr/>
        </p:nvSpPr>
        <p:spPr>
          <a:xfrm>
            <a:off x="200023" y="169881"/>
            <a:ext cx="116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581743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PID Performance</a:t>
            </a:r>
            <a:endParaRPr lang="zh-CN" altLang="en-US" sz="3600" b="1" dirty="0">
              <a:solidFill>
                <a:srgbClr val="581743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37E23D-D564-4400-A03F-C86DC3CF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572B0A-85D0-4847-80E4-610B8A3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619D2E-52BB-4255-AB3A-2F79288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A4D6F1A-1048-41DB-B7DC-198FEB86B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51" y="1988237"/>
            <a:ext cx="5435879" cy="34228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A764D1-8F6E-417D-BC25-DF3DBE07C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526" y="1991412"/>
            <a:ext cx="5594638" cy="34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2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FA48749-9C64-4107-8D89-8D3692E5949E}"/>
              </a:ext>
            </a:extLst>
          </p:cNvPr>
          <p:cNvSpPr/>
          <p:nvPr/>
        </p:nvSpPr>
        <p:spPr>
          <a:xfrm>
            <a:off x="0" y="782764"/>
            <a:ext cx="12192000" cy="45719"/>
          </a:xfrm>
          <a:prstGeom prst="rect">
            <a:avLst/>
          </a:prstGeom>
          <a:solidFill>
            <a:srgbClr val="DC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37E23D-D564-4400-A03F-C86DC3CF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572B0A-85D0-4847-80E4-610B8A3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619D2E-52BB-4255-AB3A-2F79288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4C5B786-D48C-4CE7-AB7D-D789805E5106}"/>
              </a:ext>
            </a:extLst>
          </p:cNvPr>
          <p:cNvSpPr txBox="1"/>
          <p:nvPr/>
        </p:nvSpPr>
        <p:spPr>
          <a:xfrm>
            <a:off x="200023" y="169881"/>
            <a:ext cx="116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581743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dE/dx Reconstruction </a:t>
            </a:r>
            <a:endParaRPr lang="zh-CN" altLang="en-US" sz="3600" b="1" dirty="0">
              <a:solidFill>
                <a:srgbClr val="581743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D107C38C-1791-44CD-9EA5-21C465B0D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742" y="1267964"/>
            <a:ext cx="6267062" cy="3650265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7B57E87F-C5CE-43DE-800B-1129DB7B46EB}"/>
              </a:ext>
            </a:extLst>
          </p:cNvPr>
          <p:cNvSpPr/>
          <p:nvPr/>
        </p:nvSpPr>
        <p:spPr>
          <a:xfrm>
            <a:off x="550107" y="5111571"/>
            <a:ext cx="939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下一步：去掉电子学噪声，研究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dE/dx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性能变差是否是由于小像素的信噪比变差造成的？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9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FA48749-9C64-4107-8D89-8D3692E5949E}"/>
              </a:ext>
            </a:extLst>
          </p:cNvPr>
          <p:cNvSpPr/>
          <p:nvPr/>
        </p:nvSpPr>
        <p:spPr>
          <a:xfrm>
            <a:off x="0" y="782764"/>
            <a:ext cx="12192000" cy="45719"/>
          </a:xfrm>
          <a:prstGeom prst="rect">
            <a:avLst/>
          </a:prstGeom>
          <a:solidFill>
            <a:srgbClr val="DC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1128F3-15A8-4279-9411-8FDAB45DD807}"/>
              </a:ext>
            </a:extLst>
          </p:cNvPr>
          <p:cNvSpPr txBox="1"/>
          <p:nvPr/>
        </p:nvSpPr>
        <p:spPr>
          <a:xfrm>
            <a:off x="200023" y="169881"/>
            <a:ext cx="116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581743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Resolution Performance</a:t>
            </a:r>
            <a:endParaRPr lang="zh-CN" altLang="en-US" sz="3600" b="1" dirty="0">
              <a:solidFill>
                <a:srgbClr val="581743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37E23D-D564-4400-A03F-C86DC3CF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572B0A-85D0-4847-80E4-610B8A3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619D2E-52BB-4255-AB3A-2F79288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714A2B4-FCFF-4C4B-AD48-A2E62361C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006" y="1670980"/>
            <a:ext cx="5668716" cy="35160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3B97096-0200-4264-9AAD-983DC6B56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" y="1551511"/>
            <a:ext cx="5689035" cy="357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1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FA48749-9C64-4107-8D89-8D3692E5949E}"/>
              </a:ext>
            </a:extLst>
          </p:cNvPr>
          <p:cNvSpPr/>
          <p:nvPr/>
        </p:nvSpPr>
        <p:spPr>
          <a:xfrm>
            <a:off x="0" y="782764"/>
            <a:ext cx="12192000" cy="45719"/>
          </a:xfrm>
          <a:prstGeom prst="rect">
            <a:avLst/>
          </a:prstGeom>
          <a:solidFill>
            <a:srgbClr val="DC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1128F3-15A8-4279-9411-8FDAB45DD807}"/>
              </a:ext>
            </a:extLst>
          </p:cNvPr>
          <p:cNvSpPr txBox="1"/>
          <p:nvPr/>
        </p:nvSpPr>
        <p:spPr>
          <a:xfrm>
            <a:off x="200023" y="169881"/>
            <a:ext cx="116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581743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Performance @ 2T/</a:t>
            </a:r>
            <a:r>
              <a:rPr lang="zh-CN" altLang="en-US" sz="3600" b="1">
                <a:solidFill>
                  <a:srgbClr val="581743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>
                <a:solidFill>
                  <a:srgbClr val="581743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3T</a:t>
            </a:r>
            <a:endParaRPr lang="zh-CN" altLang="en-US" sz="3600" b="1" dirty="0">
              <a:solidFill>
                <a:srgbClr val="581743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37E23D-D564-4400-A03F-C86DC3CF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6572B0A-85D0-4847-80E4-610B8A3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619D2E-52BB-4255-AB3A-2F79288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B68F9D9-77AD-4D61-A428-8072D87E8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074" y="2011670"/>
            <a:ext cx="4760412" cy="30259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DD8CF09-3525-4910-A3DE-044813AE9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192" y="2128199"/>
            <a:ext cx="4440232" cy="279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85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67673</TotalTime>
  <Words>709</Words>
  <Application>Microsoft Office PowerPoint</Application>
  <PresentationFormat>宽屏</PresentationFormat>
  <Paragraphs>200</Paragraphs>
  <Slides>20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等线</vt:lpstr>
      <vt:lpstr>等线 Light</vt:lpstr>
      <vt:lpstr>华文新魏</vt:lpstr>
      <vt:lpstr>华文新魏</vt:lpstr>
      <vt:lpstr>微软雅黑</vt:lpstr>
      <vt:lpstr>Arial</vt:lpstr>
      <vt:lpstr>Book Antiqua</vt:lpstr>
      <vt:lpstr>Calibri</vt:lpstr>
      <vt:lpstr>Calibri Light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Parameters vs. pixel size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Digitization Parameters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changy</dc:creator>
  <cp:lastModifiedBy>changy</cp:lastModifiedBy>
  <cp:revision>1052</cp:revision>
  <dcterms:created xsi:type="dcterms:W3CDTF">2020-10-08T05:12:06Z</dcterms:created>
  <dcterms:modified xsi:type="dcterms:W3CDTF">2024-12-10T11:54:08Z</dcterms:modified>
</cp:coreProperties>
</file>