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7" r:id="rId4"/>
    <p:sldId id="268" r:id="rId5"/>
    <p:sldId id="269" r:id="rId6"/>
    <p:sldId id="270" r:id="rId7"/>
    <p:sldId id="273" r:id="rId8"/>
    <p:sldId id="275" r:id="rId9"/>
    <p:sldId id="277" r:id="rId10"/>
    <p:sldId id="276" r:id="rId11"/>
    <p:sldId id="278" r:id="rId12"/>
    <p:sldId id="279" r:id="rId13"/>
    <p:sldId id="281" r:id="rId14"/>
    <p:sldId id="282" r:id="rId15"/>
    <p:sldId id="283" r:id="rId16"/>
    <p:sldId id="284" r:id="rId17"/>
    <p:sldId id="28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1ABF4-0FB0-40AE-9E13-E92AB426F101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1022-D7EA-4D14-8475-696B6A66AD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5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8120-6C05-FA23-7615-ABCC3876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E1F155-3D1C-CD0E-D72D-904CF52F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1F8AF-11A2-3B0B-6AC7-F70023F2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77639-45F0-8C50-56CD-A9B550E90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81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09E75-48FE-3A8B-44A4-C40E5727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74BD4A-034A-A1E9-EA03-3ED9CF8FF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1BBD40-BB60-BC96-706F-A96AF3C59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B5FDC9-0D3C-23F6-8C00-2C1BE2846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876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9F05B-E55B-65FE-C43A-CA4FDF388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6ACF63-46B1-B75B-9075-D63F692E8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CB0347-E73A-319E-26EA-5A29BB846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34537B-86B7-9604-6203-5294790B8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738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6435D-5255-801C-EDF6-D4DCFD6CE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DC904B-844E-8018-E2DA-62C0C8332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6A90DC-C6A4-701C-DEBC-A8E4FB612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4043B0-C817-4EEF-DC41-2BE81FFBD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955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131A9-5F8B-C553-41DF-88F6643A7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D99954C-BEB4-55BB-FB36-974678C22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134758-223D-CE32-766C-21F5F8599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0AB832-DF3E-1868-CD79-3759709A6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15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CF36C-9110-99EF-4C65-8B0971E6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3161685-407B-631B-B96D-D782B7474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8231A01-ABFD-D005-8252-550AB9DB8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D62B53-64D8-8A5D-7B93-88F11836B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16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0B158-9762-CB44-2C17-F3B03F76C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0C2917-3A4C-9DF4-431B-245EE04DE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0B859A-587A-F7CA-388C-312C13371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809D45-3211-6750-4E51-F49ED1AEE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91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EBB5-CEF2-0021-5569-6D717321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7B5AC2-40C8-A188-49E3-D0FDD5579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D568FA-5E43-A671-3480-14DCEDAE0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4ABCFD-65CF-19FE-C5FB-C441673C8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8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AF84-C2BA-6A5C-09BD-18291AB6E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0F6058-5015-A690-F3E3-9A6524B5D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9F54F9-D55D-2479-FC3D-9BE256629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34D94E-CF97-59E5-2B2E-EF6F5092D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4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B304-A860-09EB-E157-C4A4A610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E00389-8A52-85CE-655B-99CD52864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AA1BE2-9B31-DC4F-5994-B180866DA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8A2FE7-6C81-AAB6-4579-7901870E9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FDD8-8DE5-F9CB-86C3-48502B58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FD1321-CA7D-0C07-CF92-D35E90576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ACA147-BC9A-4EF8-CD6B-EAE1B5181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E164A-0126-12C3-A503-0261932E2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729D9-8317-D6E2-E838-CCF6B0F0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AD5E64-0516-AD8C-89A2-6354D706F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38CF0E-27E7-1575-85CC-45182558B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4452-1B64-15AF-5559-F0C28114D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8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C3A9-A83E-4FB0-D006-57D26662C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0ABB1A-05B0-A2A3-AADF-DD45200EE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FF96FA-D158-009B-242D-52938C04A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7FE069-8465-6AAE-7705-C1510978B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7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B3463-94CA-FD49-6825-A0E4CFB90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9E9104-0C98-A87D-BBF6-866DB856B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06C84C-6FEB-1A44-F1CB-9DAD2A20F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A5D11F-864B-AC53-F8D7-B46FC0C89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32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1173C-01E6-EA2A-62C2-B25F267A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01CEA3-8B27-8606-F7E7-C40BAAB09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7A5F687-F5BD-5155-2B15-AB4B80786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B3F7E4-58F8-59A1-C2DA-A9AFF6BC7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33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A3A7B-D88D-4085-A60A-B3438D44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C9ACDF-E6E7-5B1F-F01F-CADBAEF91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CFB8B2-FBCA-0BEE-35EA-360FBDB7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740C0-CD3F-8B81-C69B-370AB38C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CCC8A1-5AE9-0B4F-11B8-B2A9CA02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D4CDE-F41A-275C-5E06-255DE820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271BE0-A757-B2F0-7AB2-0AF1F9C4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C0254-E739-0C2D-3E00-2E0A4660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A7E86-5E99-9123-5153-C21C30AA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D1505-E975-7D14-6D45-FBAF0B91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09C534-B8E5-F145-BB05-7CA0EFFE7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2B6C65-39A1-06E0-CF4E-B71E3AC84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9EFA9C-E010-2524-C73A-451D45A0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B0D9C0-63A8-0858-581E-1C0FF39B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712619-E553-52B7-8A17-DFC457B3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0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CEC22-BF55-4068-8577-6C5E409C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CFC2A6-D172-D467-6E2D-A68BDEC3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12BC0-01E0-4054-5D93-6337D1E4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7D74DA-EA65-E3A4-0B5C-B4C5A04A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31BCB7-3291-3D5E-D9D0-A485EB20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6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90926-7A02-6E36-4C1B-6716CB0B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35845E-F033-F5AA-BE78-F561E9BD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40A07-3B28-269F-34E7-B32A9745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4BEF07-0E52-0181-4804-53127CB9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3B167-6172-2939-C210-DBA66A9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9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C0425-8291-EA2C-39FD-7C77E219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387A0-7928-0B6A-0B0C-274458383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7775CA-6C95-11DF-0693-B28D11BA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C6AD5E-9C93-A85B-B189-6579260F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C9A253-CC3E-33F9-F0E0-478AA561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515010-0F3E-A4B9-6175-57900D3C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0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FF07E-3A4C-7EBD-C7CE-4EEBB34A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BBA670-CC96-ADB1-47F6-68040F16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082342-9FEB-A490-F456-90EEC49EA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C33E46-DEBF-B242-87EC-5F9661FE6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A325CE-C180-7B69-BD58-C735FA48C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F5FA11-6CF3-4F7A-D031-09379F33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C6F4FC-90FE-DE7D-3EF6-33203E80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12E685-E96A-5904-F4CA-CFE65570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0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5AC53-3FFD-B2FA-72D6-AB754C69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8E7EAF-5E18-9F58-894B-19C28EC8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EE838F-8BC2-8D91-1E88-61E71005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438F78-C1A6-324A-277D-B41A9514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5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9A2BD2-BA69-9B8E-D9C6-2BF7FC13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B6F64B-3A82-24BE-B3F5-D04FD74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7B338C-CFEC-0C2D-ED28-74C2FF5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5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4A2D6-CD1A-F8E2-FD99-83F28DF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96469-FB15-30BC-DF22-F9BFA726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5A38A1-B0F8-3E26-D92B-4BDED1C0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08D89C-800C-E7F2-2E3F-9D2060F3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A1BB9E-B01E-C037-05C6-F7449E9A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C836C0-3679-640B-66D7-316E7E53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3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64FD7-69C4-1D0F-E959-513B0C7B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BF9ACA-79F8-944F-632C-C91E8F5A5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23C34D-CB81-EF47-77F3-3C15DDB0B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599771-E19F-7CD1-74E8-7CE9CD99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F686BD-5409-484C-C112-403B023C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43ACD0-E906-3031-DC2B-5040549F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14EDA1-7544-7511-57F3-2BC69A9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67564-C6EC-3251-5CA1-5E3A5092D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44F4A-A6BB-DE21-9B13-2E1CB641A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EE3E-70C1-48FA-AD55-C38F0E719E98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E6BAFA-2B5F-7228-42A2-B0F58A52A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E6993-00BE-D3FB-B379-56FB4A6EE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49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tmp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0" Type="http://schemas.openxmlformats.org/officeDocument/2006/relationships/image" Target="../media/image27.tmp"/><Relationship Id="rId4" Type="http://schemas.openxmlformats.org/officeDocument/2006/relationships/image" Target="../media/image26.tmp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tmp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</p:spPr>
            <p:txBody>
              <a:bodyPr anchor="ctr" anchorCtr="0">
                <a:normAutofit fontScale="90000"/>
              </a:bodyPr>
              <a:lstStyle/>
              <a:p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5D5C3D1-B1F1-30E8-1FF4-FAE311263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359" y="3049199"/>
            <a:ext cx="10097280" cy="2580736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/>
              <a:t>Zhuang Xinyu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Nankai University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2024.12.10</a:t>
            </a:r>
          </a:p>
        </p:txBody>
      </p:sp>
    </p:spTree>
    <p:extLst>
      <p:ext uri="{BB962C8B-B14F-4D97-AF65-F5344CB8AC3E}">
        <p14:creationId xmlns:p14="http://schemas.microsoft.com/office/powerpoint/2010/main" val="8457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56743-7E66-8867-45FD-E41503D08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51171F-14E8-D571-4227-E2961A2E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A40891-37BB-9FA4-CF24-85C42F60E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9" y="1674112"/>
            <a:ext cx="3823591" cy="27446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8257AB-DD46-F68C-68FF-47654C84E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39" y="1674113"/>
            <a:ext cx="3905163" cy="28055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06A35D-F04A-6B2C-9583-DB134EC4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41" y="1471016"/>
            <a:ext cx="3054559" cy="2947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EDF86D1-C12D-9FDC-95B3-7CF9270DE038}"/>
                  </a:ext>
                </a:extLst>
              </p:cNvPr>
              <p:cNvSpPr txBox="1"/>
              <p:nvPr/>
            </p:nvSpPr>
            <p:spPr>
              <a:xfrm>
                <a:off x="1437736" y="4767304"/>
                <a:ext cx="98513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peaking contribution from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800" b="1" i="1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sideband can be neglected.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EDF86D1-C12D-9FDC-95B3-7CF9270DE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36" y="4767304"/>
                <a:ext cx="9851366" cy="523220"/>
              </a:xfrm>
              <a:prstGeom prst="rect">
                <a:avLst/>
              </a:prstGeom>
              <a:blipFill>
                <a:blip r:embed="rId6"/>
                <a:stretch>
                  <a:fillRect l="-130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5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D137-A35E-E452-94C1-04B67C73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92262-C2AC-549A-B860-DBCEFB3A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Topology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B4B962-18BB-1E24-79E7-36FF2E5AF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093972"/>
            <a:ext cx="9011826" cy="539536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894D0F-3C6D-507E-305E-2BB39EFCCE2D}"/>
              </a:ext>
            </a:extLst>
          </p:cNvPr>
          <p:cNvSpPr/>
          <p:nvPr/>
        </p:nvSpPr>
        <p:spPr>
          <a:xfrm>
            <a:off x="1719799" y="2095248"/>
            <a:ext cx="8477880" cy="175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2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656F0-74D5-7B5E-5395-3F72FFCE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ACB8A9-078A-02E2-6924-81C59D385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" y="1047624"/>
            <a:ext cx="3675102" cy="26886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D0DE16-ED7B-87E5-DE60-94EDDE3AB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5" y="3945242"/>
            <a:ext cx="3669720" cy="25887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63A5EAA-6B71-0158-84EC-320C1C208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29" y="1114267"/>
            <a:ext cx="3800446" cy="26220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CC8E960-BA21-B1D7-BA9C-89AC80B1F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65" y="1146925"/>
            <a:ext cx="3870688" cy="26766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202D259-209A-DAD0-7357-9D28BB8A3F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65" y="3856213"/>
            <a:ext cx="3820101" cy="2676631"/>
          </a:xfrm>
          <a:prstGeom prst="rect">
            <a:avLst/>
          </a:pr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id="{220A2BE5-C89F-8F56-935F-ACC1F1DE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2-body Combinations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10D0A5E-88DA-D8C8-8F32-FE99F7E9F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65" y="3935040"/>
            <a:ext cx="3789000" cy="26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E6547-4FB5-80DC-77FD-AC6421F0E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9244E9D4-1BC5-AF2E-1AB7-66B320DF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Continuum Background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7CF6C7-8745-4785-44A5-CA303E82D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9" y="1240784"/>
            <a:ext cx="3339803" cy="2494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0D8D094-F7CE-6C08-A199-3FA8BBD70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28" y="1260175"/>
            <a:ext cx="3393793" cy="254014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B783489-940A-69EC-E0CE-143CF9543472}"/>
              </a:ext>
            </a:extLst>
          </p:cNvPr>
          <p:cNvSpPr txBox="1"/>
          <p:nvPr/>
        </p:nvSpPr>
        <p:spPr>
          <a:xfrm>
            <a:off x="8368877" y="1798522"/>
            <a:ext cx="3823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background contribution from the CM energy at 3.65 GeV is neglected. </a:t>
            </a:r>
            <a:endParaRPr lang="en-US" altLang="zh-C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consideration will be given to the background </a:t>
            </a:r>
            <a:endParaRPr lang="en-US" altLang="zh-C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 from the data at CM energy of 3.773 GeV.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0B1D3A-E451-C1C9-A9EF-51668F781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b="1"/>
          <a:stretch/>
        </p:blipFill>
        <p:spPr>
          <a:xfrm>
            <a:off x="783869" y="3872957"/>
            <a:ext cx="3406453" cy="24517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FE63159-B886-E2F6-7113-2F98FED9A5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68" y="3800315"/>
            <a:ext cx="3499315" cy="25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8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95A89-0A4F-9A51-F7E3-19DD2239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A3376D11-6BB9-A373-5E27-56504E95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Potential excited states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1F5BBF-4279-CB99-DA32-3104A66FC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8" y="1814445"/>
            <a:ext cx="3963975" cy="28393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BB087B-5C3D-8B16-BB1A-084673FC6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61" y="1814445"/>
            <a:ext cx="3984252" cy="2839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2CE261A-B391-41BE-7D79-F8A4351145EE}"/>
                  </a:ext>
                </a:extLst>
              </p:cNvPr>
              <p:cNvSpPr txBox="1"/>
              <p:nvPr/>
            </p:nvSpPr>
            <p:spPr>
              <a:xfrm>
                <a:off x="838200" y="5044339"/>
                <a:ext cx="2988958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𝟏𝟓𝟐𝟎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Mass window:(1.477, 1.564)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2CE261A-B391-41BE-7D79-F8A435114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44339"/>
                <a:ext cx="2988958" cy="881139"/>
              </a:xfrm>
              <a:prstGeom prst="rect">
                <a:avLst/>
              </a:prstGeom>
              <a:blipFill>
                <a:blip r:embed="rId6"/>
                <a:stretch>
                  <a:fillRect l="-1837" r="-3673"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67AF88-8A9E-685A-D4C2-2083B7EE39FC}"/>
                  </a:ext>
                </a:extLst>
              </p:cNvPr>
              <p:cNvSpPr txBox="1"/>
              <p:nvPr/>
            </p:nvSpPr>
            <p:spPr>
              <a:xfrm>
                <a:off x="4739034" y="5044339"/>
                <a:ext cx="2988958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𝟏𝟔𝟕𝟎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Mass window:(1.575, 1.764)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67AF88-8A9E-685A-D4C2-2083B7EE3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34" y="5044339"/>
                <a:ext cx="2988958" cy="881139"/>
              </a:xfrm>
              <a:prstGeom prst="rect">
                <a:avLst/>
              </a:prstGeom>
              <a:blipFill>
                <a:blip r:embed="rId7"/>
                <a:stretch>
                  <a:fillRect l="-1629" r="-5499"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425C790-8E6E-F9A8-01E0-F521D41E1805}"/>
                  </a:ext>
                </a:extLst>
              </p:cNvPr>
              <p:cNvSpPr txBox="1"/>
              <p:nvPr/>
            </p:nvSpPr>
            <p:spPr>
              <a:xfrm>
                <a:off x="8717582" y="5003371"/>
                <a:ext cx="2988958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𝟏𝟔𝟗𝟎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Mass window:(1.643, 1.731)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425C790-8E6E-F9A8-01E0-F521D41E1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582" y="5003371"/>
                <a:ext cx="2988958" cy="881139"/>
              </a:xfrm>
              <a:prstGeom prst="rect">
                <a:avLst/>
              </a:prstGeom>
              <a:blipFill>
                <a:blip r:embed="rId8"/>
                <a:stretch>
                  <a:fillRect l="-1633" r="-5714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DDBA4A4-40BC-ED4E-7EBC-2ED16DE37E67}"/>
                  </a:ext>
                </a:extLst>
              </p:cNvPr>
              <p:cNvSpPr txBox="1"/>
              <p:nvPr/>
            </p:nvSpPr>
            <p:spPr>
              <a:xfrm>
                <a:off x="9588723" y="4439053"/>
                <a:ext cx="623338" cy="1179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400" b="1" i="1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l-GR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DDBA4A4-40BC-ED4E-7EBC-2ED16DE37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23" y="4439053"/>
                <a:ext cx="623338" cy="117981"/>
              </a:xfrm>
              <a:prstGeom prst="rect">
                <a:avLst/>
              </a:prstGeom>
              <a:blipFill>
                <a:blip r:embed="rId9"/>
                <a:stretch>
                  <a:fillRect t="-80000" r="-12745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4C7DE41-8694-E739-0841-71D35882ED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97" y="1813661"/>
            <a:ext cx="3981042" cy="28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7746-090C-A30A-73AF-574B414C8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56B7068C-9D6F-55A2-BBC6-3D9F97AC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Potential excited states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157880-64FA-7F16-F03B-A459D1922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0" y="1121107"/>
            <a:ext cx="3610477" cy="3499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11E9747-B287-9BD8-2797-5388F44C6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65" y="1121107"/>
            <a:ext cx="3610286" cy="349933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E1898B-55CE-6324-DECF-0B82CC6C6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88" y="1121107"/>
            <a:ext cx="3656026" cy="34993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EE7CB3-52C7-BD60-F55A-B5F929378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45" y="4620446"/>
            <a:ext cx="2124090" cy="206217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EA14433-CE69-A224-1E6D-1BF0135FA6EB}"/>
              </a:ext>
            </a:extLst>
          </p:cNvPr>
          <p:cNvSpPr/>
          <p:nvPr/>
        </p:nvSpPr>
        <p:spPr>
          <a:xfrm>
            <a:off x="9707593" y="3255034"/>
            <a:ext cx="586596" cy="569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AC86CE1-2913-A851-446F-F0B9F29393CD}"/>
              </a:ext>
            </a:extLst>
          </p:cNvPr>
          <p:cNvCxnSpPr>
            <a:cxnSpLocks/>
          </p:cNvCxnSpPr>
          <p:nvPr/>
        </p:nvCxnSpPr>
        <p:spPr>
          <a:xfrm flipH="1">
            <a:off x="9270521" y="3824377"/>
            <a:ext cx="437072" cy="10926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A44604-BE0B-6E4A-5EF3-4E0116AE2588}"/>
              </a:ext>
            </a:extLst>
          </p:cNvPr>
          <p:cNvCxnSpPr>
            <a:cxnSpLocks/>
          </p:cNvCxnSpPr>
          <p:nvPr/>
        </p:nvCxnSpPr>
        <p:spPr>
          <a:xfrm>
            <a:off x="10294189" y="3824377"/>
            <a:ext cx="517585" cy="10926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2658068-BBF9-C2BB-BF82-66EB4FB6B0CD}"/>
              </a:ext>
            </a:extLst>
          </p:cNvPr>
          <p:cNvSpPr/>
          <p:nvPr/>
        </p:nvSpPr>
        <p:spPr>
          <a:xfrm>
            <a:off x="9782355" y="5095336"/>
            <a:ext cx="511834" cy="523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4283A30-CCE7-48C7-D42E-4A6B2406B3EA}"/>
              </a:ext>
            </a:extLst>
          </p:cNvPr>
          <p:cNvSpPr/>
          <p:nvPr/>
        </p:nvSpPr>
        <p:spPr>
          <a:xfrm>
            <a:off x="9782355" y="5713126"/>
            <a:ext cx="511834" cy="523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D863116-AECD-BC3F-D9B4-2783E275E468}"/>
              </a:ext>
            </a:extLst>
          </p:cNvPr>
          <p:cNvCxnSpPr>
            <a:stCxn id="17" idx="1"/>
          </p:cNvCxnSpPr>
          <p:nvPr/>
        </p:nvCxnSpPr>
        <p:spPr>
          <a:xfrm flipH="1">
            <a:off x="8465389" y="5974794"/>
            <a:ext cx="1316966" cy="1442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29B0402-73F6-BFFA-CE91-FDFB96BD588B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8465389" y="5216106"/>
            <a:ext cx="1316966" cy="1408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DD6A956-6613-06C2-D3EA-D90EA0EA0C23}"/>
              </a:ext>
            </a:extLst>
          </p:cNvPr>
          <p:cNvSpPr txBox="1"/>
          <p:nvPr/>
        </p:nvSpPr>
        <p:spPr>
          <a:xfrm>
            <a:off x="8095688" y="5016051"/>
            <a:ext cx="3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?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1420AAD-9818-7538-4F47-385DC3EE28D4}"/>
                  </a:ext>
                </a:extLst>
              </p:cNvPr>
              <p:cNvSpPr txBox="1"/>
              <p:nvPr/>
            </p:nvSpPr>
            <p:spPr>
              <a:xfrm>
                <a:off x="6613584" y="5934049"/>
                <a:ext cx="1788544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(1670)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(1690)</m:t>
                      </m:r>
                    </m:oMath>
                  </m:oMathPara>
                </a14:m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1420AAD-9818-7538-4F47-385DC3EE2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84" y="5934049"/>
                <a:ext cx="1788544" cy="369909"/>
              </a:xfrm>
              <a:prstGeom prst="rect">
                <a:avLst/>
              </a:prstGeom>
              <a:blipFill>
                <a:blip r:embed="rId7"/>
                <a:stretch>
                  <a:fillRect r="-5119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22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D5629-A9CE-5098-9F3D-80DBC2F90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B9D1A874-BF36-7271-08E8-5922A629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Potential excited states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674679-4050-029F-C5FB-08D5C1832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1" y="1491778"/>
            <a:ext cx="5709225" cy="40975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E7531A-C2ED-05EA-B5A0-406507D1D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95" y="1542570"/>
            <a:ext cx="5531415" cy="40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6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A0DA0-2A7E-67D1-C8D0-442F60E1C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682E67-D44F-649B-322E-7E235114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Next  to do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0CAD6FD-EF5C-4992-8F56-77C68A7E6AA6}"/>
              </a:ext>
            </a:extLst>
          </p:cNvPr>
          <p:cNvSpPr txBox="1"/>
          <p:nvPr/>
        </p:nvSpPr>
        <p:spPr>
          <a:xfrm>
            <a:off x="838199" y="1907524"/>
            <a:ext cx="9989265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 yields extraction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Fit mass spectrum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8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A48C3-365C-FF9F-959A-8EDA35B5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DB3F1-89B9-407F-56B7-B7BFFB5A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301"/>
            <a:ext cx="10515600" cy="45212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 and MC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2-body combinations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to do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148DB2-07CA-0CF0-BEC6-E9B34667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C96DD-DCE6-F1E2-82AB-00CB5F32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E6793-E231-A22B-2F49-29CBF8D8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98878A-F2F3-FB5D-5443-C08EFEAFF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1575" y="1526422"/>
                <a:ext cx="10128849" cy="398873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study of charmonium decay plays a crucial role in our understanding of the low-energy regime of QCD. Among the charmonium decays, the processes of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(3686) and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𝐽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decaying into baryon pairs have been understood in terms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annihilations into three gluons or into a virtual photon.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Currently, there is a significant amount of experimental and theoretical research on the decay of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(3686) into a pair of octet-baryons. However, there is a lack of research on decay modes with excited state as the final state. The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(3686) has higher energy, which allows for the search of heavier excited-state hyperons.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98878A-F2F3-FB5D-5443-C08EFEAFF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1575" y="1526422"/>
                <a:ext cx="10128849" cy="3988733"/>
              </a:xfrm>
              <a:blipFill>
                <a:blip r:embed="rId3"/>
                <a:stretch>
                  <a:fillRect l="-542" r="-1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3E49FB-4F3E-7706-5C42-DE8C9EA7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2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AB082-9B2D-3EFA-24F0-61870FDB6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4ECD9-DB54-F7BA-407E-21CCD428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Decay Chain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08826"/>
                <a:ext cx="10515600" cy="37896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08826"/>
                <a:ext cx="10515600" cy="3789689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57D1E6-13DC-A5AF-1A8C-854F19BD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6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631F-C58C-81BD-58E7-E98EF134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59AF2-4063-1E70-8D5C-96E8602C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Sample and MC Simulation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9C0EE3-B407-80E8-E9C1-CEE5E55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EE2B1DC-243B-F07C-C07E-963D1B338878}"/>
              </a:ext>
            </a:extLst>
          </p:cNvPr>
          <p:cNvGrpSpPr/>
          <p:nvPr/>
        </p:nvGrpSpPr>
        <p:grpSpPr>
          <a:xfrm>
            <a:off x="1062189" y="1445741"/>
            <a:ext cx="10067622" cy="4487225"/>
            <a:chOff x="1062189" y="1445741"/>
            <a:chExt cx="10067622" cy="44872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84630A3-B060-7A4E-02C6-6AB549F0A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89" y="1445741"/>
              <a:ext cx="10067622" cy="4487225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E22AA3D-3A50-8F48-CDCF-54F85DE2E4C2}"/>
                </a:ext>
              </a:extLst>
            </p:cNvPr>
            <p:cNvSpPr/>
            <p:nvPr/>
          </p:nvSpPr>
          <p:spPr>
            <a:xfrm>
              <a:off x="8948468" y="2047336"/>
              <a:ext cx="385313" cy="316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136E482-3BD5-CDE9-67C6-504DA072C8E8}"/>
                </a:ext>
              </a:extLst>
            </p:cNvPr>
            <p:cNvSpPr/>
            <p:nvPr/>
          </p:nvSpPr>
          <p:spPr>
            <a:xfrm>
              <a:off x="8563155" y="2648931"/>
              <a:ext cx="385313" cy="316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427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6BCB-D860-CED8-C940-052564691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D090D-03DF-AA1A-EFDA-FCA08382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Initial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</p:spPr>
            <p:txBody>
              <a:bodyPr>
                <a:normAutofit fontScale="62500" lnSpcReduction="20000"/>
              </a:bodyPr>
              <a:lstStyle/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tracks: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No vertex constraint (from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decay)</a:t>
                </a:r>
                <a:endParaRPr kumimoji="0" lang="en-US" altLang="zh-CN" sz="2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𝑥𝑦</m:t>
                            </m:r>
                          </m:sub>
                        </m:sSub>
                      </m:e>
                    </m:d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&lt;1 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𝑐𝑚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 </m:t>
                    </m:r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(not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decay)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&lt;0.93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PID: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tracks are assigned to the particle type with the highest confidence level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photons: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𝑇𝐷𝐶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≤14</m:t>
                    </m:r>
                  </m:oMath>
                </a14:m>
                <a:endParaRPr lang="en-US" altLang="zh-CN" sz="2600" b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Barrel: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&gt;25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&lt;0.8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End cap: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&gt;50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0.86&lt;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𝜦</m:t>
                        </m:r>
                      </m:e>
                    </m:acc>
                    <m:r>
                      <a:rPr lang="en-US" altLang="zh-CN" sz="26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l-GR" altLang="zh-C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𝜦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reconstruction: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Combining pairs of oppositely charged tracks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mass hypotheses satisfying a secondary vertex constraint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Vertex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pair is fitted to a common vertex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Kinematic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4-momentum conservation </a:t>
                </a:r>
                <a:r>
                  <a:rPr lang="en-US" altLang="zh-CN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constrsint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(4C) kinematic fit under hypothesis of </a:t>
                </a:r>
                <a14:m>
                  <m:oMath xmlns:m="http://schemas.openxmlformats.org/officeDocument/2006/math">
                    <m:r>
                      <a:rPr lang="zh-CN" altLang="en-US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zh-CN" altLang="en-US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zh-CN" altLang="el-G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  <a:blipFill>
                <a:blip r:embed="rId3"/>
                <a:stretch>
                  <a:fillRect l="-217" t="-1207" b="-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7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03E4F-8853-6993-EB21-3BA63978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B71BF-61EB-93E7-9DC7-99F424B0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D86E4F-2243-1C63-DFD6-A5631BE9C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" y="1632243"/>
            <a:ext cx="3950520" cy="28550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A3B9AC-4F8B-A6B1-2E7D-69AB9F566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47" y="1665537"/>
            <a:ext cx="4057676" cy="28912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B57B8E-79C1-BF63-551A-363C28395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10" y="1629181"/>
            <a:ext cx="4045112" cy="2906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/>
              <p:nvPr/>
            </p:nvSpPr>
            <p:spPr>
              <a:xfrm>
                <a:off x="102495" y="4792215"/>
                <a:ext cx="3950520" cy="49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𝟓𝟐𝟑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 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𝟓𝟔𝟖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5" y="4792215"/>
                <a:ext cx="3950520" cy="495007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BC2129-6247-9D8D-AB30-F704B4E90AED}"/>
                  </a:ext>
                </a:extLst>
              </p:cNvPr>
              <p:cNvSpPr txBox="1"/>
              <p:nvPr/>
            </p:nvSpPr>
            <p:spPr>
              <a:xfrm>
                <a:off x="4284641" y="4782981"/>
                <a:ext cx="4045111" cy="50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𝟏𝟎𝟔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𝚲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 i="1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𝟏𝟐𝟓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BC2129-6247-9D8D-AB30-F704B4E90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41" y="4782981"/>
                <a:ext cx="4045111" cy="504241"/>
              </a:xfrm>
              <a:prstGeom prst="rect">
                <a:avLst/>
              </a:prstGeom>
              <a:blipFill>
                <a:blip r:embed="rId7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/>
              <p:nvPr/>
            </p:nvSpPr>
            <p:spPr>
              <a:xfrm>
                <a:off x="8871631" y="4782981"/>
                <a:ext cx="2940513" cy="897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𝟎𝟖𝟑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𝐨𝐫</m:t>
                      </m:r>
                    </m:oMath>
                  </m:oMathPara>
                </a14:m>
                <a:endParaRPr lang="en-US" altLang="zh-CN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𝟏𝟏𝟒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631" y="4782981"/>
                <a:ext cx="2940513" cy="897682"/>
              </a:xfrm>
              <a:prstGeom prst="rect">
                <a:avLst/>
              </a:prstGeom>
              <a:blipFill>
                <a:blip r:embed="rId8"/>
                <a:stretch>
                  <a:fillRect b="-3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67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20BE8-B9B4-639A-29D9-EE1E5E43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3092A-871D-6881-7219-3061B12A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/>
              <p:nvPr/>
            </p:nvSpPr>
            <p:spPr>
              <a:xfrm>
                <a:off x="1060326" y="1202023"/>
                <a:ext cx="3790824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26" y="1202023"/>
                <a:ext cx="3790824" cy="855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B772E48F-470C-1257-370A-726D3C4D6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0" y="2049840"/>
            <a:ext cx="5408551" cy="38240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F1E513-8369-3FE2-C76B-90371DFAD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1" y="1933781"/>
            <a:ext cx="5654773" cy="4056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/>
              <p:nvPr/>
            </p:nvSpPr>
            <p:spPr>
              <a:xfrm>
                <a:off x="1529751" y="6031697"/>
                <a:ext cx="318602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51" y="6031697"/>
                <a:ext cx="3186023" cy="470000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38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14A5-9AE3-4210-8A9E-3D22F7A9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4D3CF-094A-A814-93A2-EE37B453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9A38BC-1BC6-89C3-1A49-F5E0BB15F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2" y="1155785"/>
            <a:ext cx="5135480" cy="41137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4EF746-1A55-BEB6-D3BF-74C32DF7B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80" y="1325563"/>
            <a:ext cx="4520655" cy="3930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1768E5-A111-BF7C-AB87-6A9C3395F8AC}"/>
                  </a:ext>
                </a:extLst>
              </p:cNvPr>
              <p:cNvSpPr txBox="1"/>
              <p:nvPr/>
            </p:nvSpPr>
            <p:spPr>
              <a:xfrm>
                <a:off x="1321464" y="5270695"/>
                <a:ext cx="94174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supress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background with unexpected numbers of photons, we 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1768E5-A111-BF7C-AB87-6A9C3395F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64" y="5270695"/>
                <a:ext cx="9417419" cy="830997"/>
              </a:xfrm>
              <a:prstGeom prst="rect">
                <a:avLst/>
              </a:prstGeom>
              <a:blipFill>
                <a:blip r:embed="rId5"/>
                <a:stretch>
                  <a:fillRect l="-1036" t="-5882" r="-259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08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567</Words>
  <Application>Microsoft Office PowerPoint</Application>
  <PresentationFormat>宽屏</PresentationFormat>
  <Paragraphs>99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Cambria Math</vt:lpstr>
      <vt:lpstr>Times New Roman</vt:lpstr>
      <vt:lpstr>Office 主题​​</vt:lpstr>
      <vt:lpstr>Study of ψ(3686)→pK^- Λ ̅η+c.c.</vt:lpstr>
      <vt:lpstr>Outline</vt:lpstr>
      <vt:lpstr>Motivation</vt:lpstr>
      <vt:lpstr>Decay Chain</vt:lpstr>
      <vt:lpstr>Data Sample and MC Simulation</vt:lpstr>
      <vt:lpstr>Initial Event Selection Criteria</vt:lpstr>
      <vt:lpstr>Other Event Selection Criteria</vt:lpstr>
      <vt:lpstr>Other Event Selection Criteria</vt:lpstr>
      <vt:lpstr>Other Event Selection Criteria</vt:lpstr>
      <vt:lpstr>Other Event Selection Criteria</vt:lpstr>
      <vt:lpstr>Topology Analysis</vt:lpstr>
      <vt:lpstr>2-body Combinations</vt:lpstr>
      <vt:lpstr>Continuum Background</vt:lpstr>
      <vt:lpstr>Potential excited states</vt:lpstr>
      <vt:lpstr>Potential excited states</vt:lpstr>
      <vt:lpstr>Potential excited states</vt:lpstr>
      <vt:lpstr>Next  to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者 观测</dc:creator>
  <cp:lastModifiedBy>者 观测</cp:lastModifiedBy>
  <cp:revision>32</cp:revision>
  <dcterms:created xsi:type="dcterms:W3CDTF">2024-11-06T22:18:16Z</dcterms:created>
  <dcterms:modified xsi:type="dcterms:W3CDTF">2024-12-10T12:01:23Z</dcterms:modified>
</cp:coreProperties>
</file>