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74" r:id="rId9"/>
    <p:sldId id="264" r:id="rId10"/>
    <p:sldId id="265" r:id="rId11"/>
    <p:sldId id="266" r:id="rId12"/>
    <p:sldId id="273" r:id="rId13"/>
    <p:sldId id="272" r:id="rId14"/>
    <p:sldId id="276" r:id="rId15"/>
    <p:sldId id="277" r:id="rId16"/>
    <p:sldId id="275" r:id="rId17"/>
    <p:sldId id="279" r:id="rId18"/>
    <p:sldId id="280" r:id="rId19"/>
    <p:sldId id="281" r:id="rId20"/>
    <p:sldId id="282" r:id="rId21"/>
    <p:sldId id="283" r:id="rId22"/>
    <p:sldId id="284" r:id="rId23"/>
    <p:sldId id="286" r:id="rId24"/>
    <p:sldId id="289" r:id="rId25"/>
    <p:sldId id="290" r:id="rId26"/>
    <p:sldId id="291" r:id="rId27"/>
    <p:sldId id="303" r:id="rId28"/>
    <p:sldId id="295" r:id="rId29"/>
    <p:sldId id="297" r:id="rId30"/>
    <p:sldId id="298" r:id="rId31"/>
    <p:sldId id="299" r:id="rId32"/>
    <p:sldId id="300" r:id="rId33"/>
    <p:sldId id="268" r:id="rId34"/>
    <p:sldId id="267" r:id="rId35"/>
    <p:sldId id="270" r:id="rId36"/>
    <p:sldId id="271" r:id="rId37"/>
    <p:sldId id="305" r:id="rId38"/>
    <p:sldId id="288" r:id="rId39"/>
    <p:sldId id="301" r:id="rId40"/>
    <p:sldId id="294" r:id="rId41"/>
    <p:sldId id="293" r:id="rId42"/>
    <p:sldId id="302" r:id="rId43"/>
    <p:sldId id="304" r:id="rId44"/>
    <p:sldId id="296" r:id="rId4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348" autoAdjust="0"/>
  </p:normalViewPr>
  <p:slideViewPr>
    <p:cSldViewPr snapToGrid="0">
      <p:cViewPr>
        <p:scale>
          <a:sx n="101" d="100"/>
          <a:sy n="101" d="100"/>
        </p:scale>
        <p:origin x="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B5FBE-C00A-40DB-9A8F-9A50CEF1D693}" type="datetimeFigureOut">
              <a:rPr lang="zh-CN" altLang="en-US" smtClean="0"/>
              <a:t>2025/7/13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FDD61-78D8-48BB-BF1A-EBF576773E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04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FDD61-78D8-48BB-BF1A-EBF576773E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984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FDD61-78D8-48BB-BF1A-EBF576773E3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6050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6B1CD-52B1-0E79-F3CE-8D1C3320A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893D0BB-5E83-E5CD-FD12-14E6572212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37B73A7-F867-418C-6DD2-321C55A286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AB4D14-2184-B069-5123-206F478FFA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FDD61-78D8-48BB-BF1A-EBF576773E3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313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78ADE-F0EA-D141-C087-F283E8B05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BC9960B-3104-A2D3-B3C1-C78F88DC64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BDA0AA3-CFE2-015C-B509-0846DDDBB6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B1D0E4B-1290-6EB9-F1E8-2A4FACEB1B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FDD61-78D8-48BB-BF1A-EBF576773E3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2272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89895-0D56-25B5-BA19-D67D51938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A2AC928-0465-2A64-B59B-85133B91E7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93E270D-3515-028D-1772-763732B8A4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83C569E-7552-C509-E6E4-708D5C03E5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FDD61-78D8-48BB-BF1A-EBF576773E3A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291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65FF2-6244-7975-8DEA-CC59E61BC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A203CA6-DC70-3029-0904-7621651759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F7F138C-E5DF-CEDB-5FD5-7E396B489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88F03B1-8896-46EB-1F5B-7CFBE83B29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FDD61-78D8-48BB-BF1A-EBF576773E3A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611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D174E-EFB9-0C3D-A34C-EEA9BED6D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9992365-1221-F957-2912-776669B5F1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2D8C85A-C429-C15B-CE15-DF2A571374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C3B41FA-2C50-8E61-CE3B-BDD520F438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FDD61-78D8-48BB-BF1A-EBF576773E3A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635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E52C7-6D81-36AF-2D7E-956A4E91D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D83EB46-D92D-3DF8-66AA-62D7D0FC0D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D73418D-9DDC-60FA-F225-EB50B2A37B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3FA213C-F4DF-A479-BB9B-AF0E61D162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FDD61-78D8-48BB-BF1A-EBF576773E3A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8606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10B20-8A4F-ADA8-6A0A-D47FEF520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225EE72-3C8C-7D48-A9C4-1C86004D80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73B6120-EBF9-02DC-F0B2-11D5A63BC0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80F382A-B5DC-101D-BAED-1ABF164E89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FDD61-78D8-48BB-BF1A-EBF576773E3A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516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91BAE-8629-7B50-0A89-49D42FD18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53D83AF-C88A-2BB8-00F0-2C341F4A0B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0A111DF-D19B-9619-C2C8-1AE6E97B2B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D5BC32-1F67-BCF6-9D37-B644B6A2C9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FDD61-78D8-48BB-BF1A-EBF576773E3A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1978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FDD61-78D8-48BB-BF1A-EBF576773E3A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652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FDD61-78D8-48BB-BF1A-EBF576773E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087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ECDA7-2FF4-C695-2186-733C60BD9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BC54D5C-80EC-081D-E4BF-118E539E34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2178355-120A-A104-EBFC-7810EA2FCA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E7D7E58-1CD3-EDD6-9154-51C86A9774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FDD61-78D8-48BB-BF1A-EBF576773E3A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7560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D529B-1231-B9F0-7799-14C89FA82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BBE55E6-2498-D6B0-4F1F-87D41BC5B2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2E363D9-FDBA-9D27-A59D-4269E7FF42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146126B-A62C-6DE7-DC9B-ADDA89B12C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FDD61-78D8-48BB-BF1A-EBF576773E3A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8359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F463A-20E1-67EB-71C8-895FA32ED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59F4AEE-CC24-11F7-F1C3-37DB844E14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6087C0C-CC71-D90D-1FFB-75A1323101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CF34C70-FC0D-5807-0B68-142E35B15A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FDD61-78D8-48BB-BF1A-EBF576773E3A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3369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0E416-CED5-FE87-C29A-CD241F5E6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25C16BB-9FAB-D66D-D439-50051BAFE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4218F5A-02AB-D051-07FD-EBDBCCA9AD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CAA0EDD-7C03-2784-7F23-A90FE561D0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FDD61-78D8-48BB-BF1A-EBF576773E3A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4751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D80CD-0449-8A9A-3B51-C20E959C3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9248F75-FC9A-939B-E7F5-757446E86E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912EF25-57C6-DEC3-8F7D-57EB1D8DFD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A07EE87-8469-79CB-8841-B09F6697DA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FDD61-78D8-48BB-BF1A-EBF576773E3A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9333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4375A-6B3A-4CDC-C32C-9072B4937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9EDC05E-02A3-69FD-BF0B-87AAF965D0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1C158E9-E318-0974-2A8C-5CE857C624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7DE64D4-FD6F-C630-FB56-864D77FDA3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FDD61-78D8-48BB-BF1A-EBF576773E3A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5745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B39A3-C0DA-E00C-467D-5E7352D42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28F15BF-B4EC-67E6-B7E1-6850EAC3C1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56A8E63-ACAA-887F-44D7-6AEE7FCBC8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841AD9E-7E17-A298-79F1-0A7F62CFDC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FDD61-78D8-48BB-BF1A-EBF576773E3A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7300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89226-E40C-55A9-37BA-CA2BE3A43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E9B92FB-18AB-4125-D29E-54FF667858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354FB8C-C873-A274-9275-4504AD7EF5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B19E87-072E-9F9A-FD77-3F95D7F85F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FDD61-78D8-48BB-BF1A-EBF576773E3A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965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FDD61-78D8-48BB-BF1A-EBF576773E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686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FDD61-78D8-48BB-BF1A-EBF576773E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2661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FDD61-78D8-48BB-BF1A-EBF576773E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0997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FDD61-78D8-48BB-BF1A-EBF576773E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35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FDD61-78D8-48BB-BF1A-EBF576773E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293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FDD61-78D8-48BB-BF1A-EBF576773E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308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4FDD61-78D8-48BB-BF1A-EBF576773E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637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792727-85CA-476A-9A1D-E6F63CF51C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95F29AA-21F8-45C2-AD5A-387632153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763AEA-D880-46A8-BDF3-8643CEE3B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1415-8A38-46F4-BA9E-FC5436A8F99A}" type="datetimeFigureOut">
              <a:rPr lang="zh-CN" altLang="en-US" smtClean="0"/>
              <a:t>2025/7/13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6AFED5-97BD-4996-90E6-62F043A7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1E2AED-82A2-4C7E-9B0A-41F59DB41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D7DE-49C2-4745-A629-0215F0B1A6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945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1B13C1-0A26-4693-8965-F8C0A1FD8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27BBF9F-DEEA-4588-8F8B-A519A2B4C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3A8FDC-235D-4149-8005-AA518320F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1415-8A38-46F4-BA9E-FC5436A8F99A}" type="datetimeFigureOut">
              <a:rPr lang="zh-CN" altLang="en-US" smtClean="0"/>
              <a:t>2025/7/13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5A16D8-01B9-4394-8EC0-D3C52F235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788E59-B7A0-4925-99D6-3FF5F6D64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D7DE-49C2-4745-A629-0215F0B1A6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354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5EB86DC-F027-44DC-87B6-86D82A17B9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984D7A-0B26-4420-8885-741CE2639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3E2A97-889F-4EAE-9A38-BDBC346BF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1415-8A38-46F4-BA9E-FC5436A8F99A}" type="datetimeFigureOut">
              <a:rPr lang="zh-CN" altLang="en-US" smtClean="0"/>
              <a:t>2025/7/13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8042E2-8F8A-4F06-A0EC-1F738A509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32D2D1-E473-41BF-B2F6-53698EB1A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D7DE-49C2-4745-A629-0215F0B1A6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679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A6D955-A2B8-450A-B919-91F8A9AA7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64BE45-5377-4557-980C-3B495B82C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DBEC1B-9A8D-45F5-B54E-5FCD61E80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1415-8A38-46F4-BA9E-FC5436A8F99A}" type="datetimeFigureOut">
              <a:rPr lang="zh-CN" altLang="en-US" smtClean="0"/>
              <a:t>2025/7/13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FBA9F4-3C08-4EC5-ACF7-8A5E0BE7B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F4306D-ED6B-4F9D-A12B-6455F5CC7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D7DE-49C2-4745-A629-0215F0B1A6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6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9FB202-CA83-4753-AC38-C17939468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44FE318-21AD-45E0-92AC-3DBE17A92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90AA9-DA09-4C38-A536-F0F4C0BA6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1415-8A38-46F4-BA9E-FC5436A8F99A}" type="datetimeFigureOut">
              <a:rPr lang="zh-CN" altLang="en-US" smtClean="0"/>
              <a:t>2025/7/13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2D3B97-BF83-400E-9874-DF354D82A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BA10B9-65F8-4A91-9021-B5BBAAA78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D7DE-49C2-4745-A629-0215F0B1A6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32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7991E6-F3F9-4DDD-BD26-486951BFB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427D10-A81B-487F-AD07-B4021BD61C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976ACC4-C3BC-4101-8CF6-53F4BFD4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E4A9FC9-E9E6-41F6-A17C-597828017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1415-8A38-46F4-BA9E-FC5436A8F99A}" type="datetimeFigureOut">
              <a:rPr lang="zh-CN" altLang="en-US" smtClean="0"/>
              <a:t>2025/7/13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E0E2F76-9EF2-409A-9145-0E96F8324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2F2F73E-17F8-4270-BCC5-2D95164C6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D7DE-49C2-4745-A629-0215F0B1A6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48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F9FC36-44D9-468B-B9D6-FCCC2C8D2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1121B3F-666E-457A-9181-B13E1B6EA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F6E5758-74CE-4635-BD8C-95214CFEF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DF8812F-F7E0-4717-9A48-07C6B1F3ED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846F02C-9476-49A5-913F-27BCBDBE78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15FA3C1-7D52-453B-ABB3-677C6CAE0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1415-8A38-46F4-BA9E-FC5436A8F99A}" type="datetimeFigureOut">
              <a:rPr lang="zh-CN" altLang="en-US" smtClean="0"/>
              <a:t>2025/7/13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F70C68-E08F-45BA-AA4A-C27B9E836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06CCCB9-3CB7-4946-A2D1-53C4004FF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D7DE-49C2-4745-A629-0215F0B1A6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078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23FB58-5F9C-4CF4-A910-793A00473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C48732-C34F-4B25-8FF4-73FE77E8E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1415-8A38-46F4-BA9E-FC5436A8F99A}" type="datetimeFigureOut">
              <a:rPr lang="zh-CN" altLang="en-US" smtClean="0"/>
              <a:t>2025/7/13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72A3300-2DFC-42D5-9F68-F6B64427E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8730AE-07CE-48EB-9523-562D568B1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D7DE-49C2-4745-A629-0215F0B1A6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607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902338-BE54-4F75-B833-054BC4A72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1415-8A38-46F4-BA9E-FC5436A8F99A}" type="datetimeFigureOut">
              <a:rPr lang="zh-CN" altLang="en-US" smtClean="0"/>
              <a:t>2025/7/13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4265D9A-ECC1-44C7-87EC-1A7D2B667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8C095D-1441-40F6-973C-6DA586DD9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D7DE-49C2-4745-A629-0215F0B1A6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791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8F6C0C-2922-4F62-AFF5-EC36FEC29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CB58C1-31C1-4640-A800-1C4E61131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EB2346-FB23-4C11-8ADC-C4EBA86C6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1B690AB-8B58-4CFA-BB7A-4802344C9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1415-8A38-46F4-BA9E-FC5436A8F99A}" type="datetimeFigureOut">
              <a:rPr lang="zh-CN" altLang="en-US" smtClean="0"/>
              <a:t>2025/7/13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8102795-A24C-412A-8DD3-20954AD01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25A46C3-9AB2-4C21-86F7-760E011C7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D7DE-49C2-4745-A629-0215F0B1A6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32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75F3D5-1EE1-412B-B24C-BED55AC0E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6BE7F5D-B55D-4827-AB91-2D7E8B161F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384855B-321C-440A-87AD-7492E285F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9FF289C-FF2B-4936-A8AA-709B7A8CC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E1415-8A38-46F4-BA9E-FC5436A8F99A}" type="datetimeFigureOut">
              <a:rPr lang="zh-CN" altLang="en-US" smtClean="0"/>
              <a:t>2025/7/13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E6D5C23-0A44-40B4-AC90-CCD5AFB8C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D39153-332F-49EE-A103-B181C305A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BD7DE-49C2-4745-A629-0215F0B1A6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17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608ED47-67F9-4C08-98A5-D213CF63D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BBD7AE8-7113-4D65-BBA8-DD03770E4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FE1EA9-4059-4D03-AB60-C100302D6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E1415-8A38-46F4-BA9E-FC5436A8F99A}" type="datetimeFigureOut">
              <a:rPr lang="zh-CN" altLang="en-US" smtClean="0"/>
              <a:t>2025/7/13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741955-3556-4FAE-BF46-6E13BFA3F9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FCA189-2EC9-47CF-BE66-692CEBCF6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BD7DE-49C2-4745-A629-0215F0B1A6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64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5" Type="http://schemas.openxmlformats.org/officeDocument/2006/relationships/image" Target="../media/image33.pn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0.png"/><Relationship Id="rId3" Type="http://schemas.openxmlformats.org/officeDocument/2006/relationships/image" Target="../media/image14.png"/><Relationship Id="rId7" Type="http://schemas.openxmlformats.org/officeDocument/2006/relationships/image" Target="../media/image30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48.png"/><Relationship Id="rId5" Type="http://schemas.openxmlformats.org/officeDocument/2006/relationships/image" Target="../media/image29.png"/><Relationship Id="rId10" Type="http://schemas.openxmlformats.org/officeDocument/2006/relationships/image" Target="../media/image47.png"/><Relationship Id="rId4" Type="http://schemas.openxmlformats.org/officeDocument/2006/relationships/image" Target="../media/image28.png"/><Relationship Id="rId9" Type="http://schemas.openxmlformats.org/officeDocument/2006/relationships/image" Target="../media/image46.png"/><Relationship Id="rId1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42.png"/><Relationship Id="rId3" Type="http://schemas.openxmlformats.org/officeDocument/2006/relationships/image" Target="../media/image51.png"/><Relationship Id="rId7" Type="http://schemas.openxmlformats.org/officeDocument/2006/relationships/image" Target="../media/image50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19.png"/><Relationship Id="rId5" Type="http://schemas.openxmlformats.org/officeDocument/2006/relationships/image" Target="../media/image48.png"/><Relationship Id="rId10" Type="http://schemas.openxmlformats.org/officeDocument/2006/relationships/image" Target="../media/image40.png"/><Relationship Id="rId4" Type="http://schemas.openxmlformats.org/officeDocument/2006/relationships/image" Target="../media/image52.png"/><Relationship Id="rId9" Type="http://schemas.openxmlformats.org/officeDocument/2006/relationships/image" Target="../media/image39.png"/><Relationship Id="rId1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44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9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0F4DD8-9397-4F44-93C5-D727B1B28F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6407" y="763101"/>
            <a:ext cx="9144000" cy="637722"/>
          </a:xfrm>
        </p:spPr>
        <p:txBody>
          <a:bodyPr>
            <a:normAutofit/>
          </a:bodyPr>
          <a:lstStyle/>
          <a:p>
            <a:r>
              <a:rPr lang="en-US" altLang="zh-CN" sz="1600" dirty="0">
                <a:latin typeface="Modern No. 20" panose="02070704070505020303" pitchFamily="18" charset="0"/>
                <a:ea typeface="KaiTi" panose="02010609060101010101" pitchFamily="49" charset="-122"/>
              </a:rPr>
              <a:t>Holographic applications, from quantum realms to the big bang</a:t>
            </a:r>
            <a:br>
              <a:rPr lang="en-US" altLang="zh-CN" sz="1600" dirty="0">
                <a:latin typeface="Modern No. 20" panose="02070704070505020303" pitchFamily="18" charset="0"/>
                <a:ea typeface="KaiTi" panose="02010609060101010101" pitchFamily="49" charset="-122"/>
              </a:rPr>
            </a:br>
            <a:r>
              <a:rPr lang="en-US" altLang="zh-CN" sz="1600" dirty="0">
                <a:latin typeface="Modern No. 20" panose="02070704070505020303" pitchFamily="18" charset="0"/>
                <a:ea typeface="KaiTi" panose="02010609060101010101" pitchFamily="49" charset="-122"/>
              </a:rPr>
              <a:t>UCAS Beijing,  Jul 11-19, </a:t>
            </a:r>
            <a:r>
              <a:rPr lang="zh-CN" altLang="en-US" sz="1600" dirty="0">
                <a:latin typeface="Modern No. 20" panose="02070704070505020303" pitchFamily="18" charset="0"/>
                <a:ea typeface="KaiTi" panose="02010609060101010101" pitchFamily="49" charset="-122"/>
              </a:rPr>
              <a:t> </a:t>
            </a:r>
            <a:r>
              <a:rPr lang="en-US" altLang="zh-CN" sz="1600" dirty="0">
                <a:latin typeface="Modern No. 20" panose="02070704070505020303" pitchFamily="18" charset="0"/>
                <a:ea typeface="KaiTi" panose="02010609060101010101" pitchFamily="49" charset="-122"/>
              </a:rPr>
              <a:t>2025</a:t>
            </a:r>
            <a:endParaRPr lang="zh-CN" altLang="en-US" sz="1600" dirty="0">
              <a:latin typeface="Modern No. 20" panose="02070704070505020303" pitchFamily="18" charset="0"/>
              <a:ea typeface="KaiTi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8C46BB2-3A35-4ECD-AD26-9955F8B1065C}"/>
                  </a:ext>
                </a:extLst>
              </p:cNvPr>
              <p:cNvSpPr txBox="1"/>
              <p:nvPr/>
            </p:nvSpPr>
            <p:spPr>
              <a:xfrm flipH="1">
                <a:off x="1209904" y="1619002"/>
                <a:ext cx="995700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600" b="1" dirty="0">
                    <a:latin typeface="Times New Roman" panose="02020603050405020304" pitchFamily="18" charset="0"/>
                    <a:ea typeface="Nirmala UI" panose="020B0502040204020203" pitchFamily="34" charset="0"/>
                    <a:cs typeface="Times New Roman" panose="02020603050405020304" pitchFamily="18" charset="0"/>
                  </a:rPr>
                  <a:t>Resurgence and </a:t>
                </a:r>
                <a14:m>
                  <m:oMath xmlns:m="http://schemas.openxmlformats.org/officeDocument/2006/math">
                    <m:r>
                      <a:rPr lang="en-US" altLang="zh-CN" sz="3600" b="1" i="1" smtClean="0">
                        <a:latin typeface="Cambria Math" panose="02040503050406030204" pitchFamily="18" charset="0"/>
                        <a:ea typeface="Nirmala UI" panose="020B0502040204020203" pitchFamily="34" charset="0"/>
                        <a:cs typeface="Times New Roman" panose="02020603050405020304" pitchFamily="18" charset="0"/>
                      </a:rPr>
                      <m:t>𝑻</m:t>
                    </m:r>
                    <m:acc>
                      <m:accPr>
                        <m:chr m:val="̅"/>
                        <m:ctrlPr>
                          <a:rPr lang="en-US" altLang="zh-CN" sz="3600" b="1" i="1" smtClean="0">
                            <a:latin typeface="Cambria Math" panose="02040503050406030204" pitchFamily="18" charset="0"/>
                            <a:ea typeface="Nirmala UI" panose="020B0502040204020203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3600" b="1" i="1" smtClean="0">
                            <a:latin typeface="Cambria Math" panose="02040503050406030204" pitchFamily="18" charset="0"/>
                            <a:ea typeface="Nirmala UI" panose="020B0502040204020203" pitchFamily="34" charset="0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</m:acc>
                  </m:oMath>
                </a14:m>
                <a:r>
                  <a:rPr lang="en-US" altLang="zh-CN" sz="3600" b="1" dirty="0">
                    <a:latin typeface="Times New Roman" panose="02020603050405020304" pitchFamily="18" charset="0"/>
                    <a:ea typeface="KaiTi" panose="02010609060101010101" pitchFamily="49" charset="-122"/>
                    <a:cs typeface="Times New Roman" panose="02020603050405020304" pitchFamily="18" charset="0"/>
                  </a:rPr>
                  <a:t>-deformed Torus Partition function</a:t>
                </a:r>
                <a:endParaRPr lang="zh-CN" altLang="en-US" sz="3600" b="1" dirty="0">
                  <a:latin typeface="Times New Roman" panose="02020603050405020304" pitchFamily="18" charset="0"/>
                  <a:ea typeface="KaiTi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8C46BB2-3A35-4ECD-AD26-9955F8B10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09904" y="1619002"/>
                <a:ext cx="9957006" cy="1200329"/>
              </a:xfrm>
              <a:prstGeom prst="rect">
                <a:avLst/>
              </a:prstGeom>
              <a:blipFill>
                <a:blip r:embed="rId2"/>
                <a:stretch>
                  <a:fillRect t="-8163" b="-183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91251D25-34FD-4CE7-A08D-A4DE493193FA}"/>
              </a:ext>
            </a:extLst>
          </p:cNvPr>
          <p:cNvSpPr txBox="1"/>
          <p:nvPr/>
        </p:nvSpPr>
        <p:spPr>
          <a:xfrm>
            <a:off x="2186285" y="3963138"/>
            <a:ext cx="7819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Huajia Wang</a:t>
            </a:r>
          </a:p>
          <a:p>
            <a:pPr algn="ctr"/>
            <a:endParaRPr lang="en-US" altLang="zh-CN" sz="2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1600" dirty="0" err="1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Kavli</a:t>
            </a:r>
            <a:r>
              <a:rPr lang="en-US" altLang="zh-CN" sz="16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Institute for Theoretical Sciences (KITS)</a:t>
            </a:r>
          </a:p>
          <a:p>
            <a:pPr algn="ctr"/>
            <a:r>
              <a:rPr lang="en-US" altLang="zh-CN" sz="16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University of Chinese Academy of Sciences (UCAS)</a:t>
            </a:r>
            <a:endParaRPr lang="zh-CN" altLang="en-US" sz="16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23CFF74-9BE3-432D-8C83-11B26C2DE784}"/>
              </a:ext>
            </a:extLst>
          </p:cNvPr>
          <p:cNvSpPr/>
          <p:nvPr/>
        </p:nvSpPr>
        <p:spPr>
          <a:xfrm>
            <a:off x="378619" y="147472"/>
            <a:ext cx="11551444" cy="4524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AB9532A-7BFB-4E5F-B8B9-474E59D72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620" y="5435561"/>
            <a:ext cx="4191000" cy="93424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F6D303A-16F4-4E48-B665-24F39804487C}"/>
              </a:ext>
            </a:extLst>
          </p:cNvPr>
          <p:cNvSpPr txBox="1"/>
          <p:nvPr/>
        </p:nvSpPr>
        <p:spPr>
          <a:xfrm>
            <a:off x="2889652" y="3206830"/>
            <a:ext cx="6597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</a:t>
            </a:r>
            <a:r>
              <a:rPr lang="en-US" altLang="zh-CN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2410.19633 (PRL accepted)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altLang="zh-CN" sz="1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2503.19350,  Jie Gu, Yunfeng Jiang, Huajia Wang</a:t>
            </a:r>
            <a:endParaRPr lang="en-US" altLang="zh-CN" sz="1400" b="0" i="0" dirty="0">
              <a:effectLst/>
              <a:latin typeface="-apple-system"/>
            </a:endParaRPr>
          </a:p>
          <a:p>
            <a:pPr algn="ctr"/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886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23CFF74-9BE3-432D-8C83-11B26C2DE784}"/>
              </a:ext>
            </a:extLst>
          </p:cNvPr>
          <p:cNvSpPr/>
          <p:nvPr/>
        </p:nvSpPr>
        <p:spPr>
          <a:xfrm>
            <a:off x="378619" y="147472"/>
            <a:ext cx="11551444" cy="4524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020777D-CC5D-F8C5-E38B-CEF464AD08A8}"/>
              </a:ext>
            </a:extLst>
          </p:cNvPr>
          <p:cNvSpPr txBox="1"/>
          <p:nvPr/>
        </p:nvSpPr>
        <p:spPr>
          <a:xfrm>
            <a:off x="948519" y="1050878"/>
            <a:ext cx="4462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Resurgence: a quick review </a:t>
            </a:r>
            <a:endParaRPr lang="zh-CN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857E3D3-1699-84A8-49F7-C21EEFC84739}"/>
              </a:ext>
            </a:extLst>
          </p:cNvPr>
          <p:cNvSpPr txBox="1"/>
          <p:nvPr/>
        </p:nvSpPr>
        <p:spPr>
          <a:xfrm>
            <a:off x="11211636" y="6007177"/>
            <a:ext cx="365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180A191-4E48-0B8B-D056-CB003DE1BF8E}"/>
                  </a:ext>
                </a:extLst>
              </p:cNvPr>
              <p:cNvSpPr txBox="1"/>
              <p:nvPr/>
            </p:nvSpPr>
            <p:spPr>
              <a:xfrm>
                <a:off x="1459285" y="2089082"/>
                <a:ext cx="9125013" cy="3393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Usually: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defined by (path-)integral, e.g. QFTs </a:t>
                </a:r>
              </a:p>
              <a:p>
                <a:pPr lvl="2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𝑍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=∫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𝐷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𝜙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𝜙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indent="-4000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general: there could be multiple saddles 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{</m:t>
                    </m:r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00050" indent="-4000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bSup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p>
                    </m:sSup>
                    <m:nary>
                      <m:naryPr>
                        <m:chr m:val="∑"/>
                        <m:supHide m:val="on"/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  <m:d>
                                  <m:d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𝜙</m:t>
                                        </m:r>
                                      </m:e>
                                      <m:sup>
                                        <m:r>
                                          <a:rPr lang="en-US" altLang="zh-CN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d>
                              </m:num>
                              <m:den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</m:den>
                            </m:f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nary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 </m:t>
                        </m:r>
                      </m:e>
                    </m:nary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“trans-series”.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asymptotic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↔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non-perturbative corrections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↔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additional saddles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180A191-4E48-0B8B-D056-CB003DE1B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285" y="2089082"/>
                <a:ext cx="9125013" cy="3393108"/>
              </a:xfrm>
              <a:prstGeom prst="rect">
                <a:avLst/>
              </a:prstGeom>
              <a:blipFill>
                <a:blip r:embed="rId2"/>
                <a:stretch>
                  <a:fillRect l="-6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2243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23CFF74-9BE3-432D-8C83-11B26C2DE784}"/>
              </a:ext>
            </a:extLst>
          </p:cNvPr>
          <p:cNvSpPr/>
          <p:nvPr/>
        </p:nvSpPr>
        <p:spPr>
          <a:xfrm>
            <a:off x="378619" y="147472"/>
            <a:ext cx="11551444" cy="4524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020777D-CC5D-F8C5-E38B-CEF464AD08A8}"/>
              </a:ext>
            </a:extLst>
          </p:cNvPr>
          <p:cNvSpPr txBox="1"/>
          <p:nvPr/>
        </p:nvSpPr>
        <p:spPr>
          <a:xfrm>
            <a:off x="948519" y="1050878"/>
            <a:ext cx="4462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Resurgence: a quick review </a:t>
            </a:r>
            <a:endParaRPr lang="zh-CN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857E3D3-1699-84A8-49F7-C21EEFC84739}"/>
              </a:ext>
            </a:extLst>
          </p:cNvPr>
          <p:cNvSpPr txBox="1"/>
          <p:nvPr/>
        </p:nvSpPr>
        <p:spPr>
          <a:xfrm>
            <a:off x="11211636" y="6007177"/>
            <a:ext cx="365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0586780-71B5-D498-ED22-1DA1C448DCD1}"/>
                  </a:ext>
                </a:extLst>
              </p:cNvPr>
              <p:cNvSpPr txBox="1"/>
              <p:nvPr/>
            </p:nvSpPr>
            <p:spPr>
              <a:xfrm>
                <a:off x="1084997" y="1932734"/>
                <a:ext cx="10558693" cy="27601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Resurgence:  non-perturbative corrections leave their “footprints” in the perturbation series!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(very) roughly speaking:  perturbation series at large orders “probe” far away in configuration space to “know about” other saddles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More explicitly, compute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func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lim>
                        </m:limLow>
                      </m:fName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func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{|</m:t>
                    </m:r>
                    <m:r>
                      <a:rPr lang="en-US" altLang="zh-CN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|}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𝑝𝑒𝑟𝑡𝑢𝑟𝑏𝑎𝑡𝑖𝑣𝑒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𝑝𝑎𝑟𝑡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num>
                              <m:den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</m:den>
                            </m:f>
                          </m:e>
                        </m:d>
                      </m:e>
                    </m:func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…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+…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0586780-71B5-D498-ED22-1DA1C448D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997" y="1932734"/>
                <a:ext cx="10558693" cy="2760179"/>
              </a:xfrm>
              <a:prstGeom prst="rect">
                <a:avLst/>
              </a:prstGeom>
              <a:blipFill>
                <a:blip r:embed="rId2"/>
                <a:stretch>
                  <a:fillRect l="-5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1287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23CFF74-9BE3-432D-8C83-11B26C2DE784}"/>
              </a:ext>
            </a:extLst>
          </p:cNvPr>
          <p:cNvSpPr/>
          <p:nvPr/>
        </p:nvSpPr>
        <p:spPr>
          <a:xfrm>
            <a:off x="378619" y="147472"/>
            <a:ext cx="11551444" cy="4524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36BB08D-92EE-2A3E-4ABE-74F585390EE1}"/>
                  </a:ext>
                </a:extLst>
              </p:cNvPr>
              <p:cNvSpPr txBox="1"/>
              <p:nvPr/>
            </p:nvSpPr>
            <p:spPr>
              <a:xfrm>
                <a:off x="1954673" y="2061943"/>
                <a:ext cx="5991662" cy="2345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Resurgence: a quick review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Series expansion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</m:acc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recursive method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Saddle-point analysis 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Stokes phenomenon 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Discussions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36BB08D-92EE-2A3E-4ABE-74F585390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673" y="2061943"/>
                <a:ext cx="5991662" cy="2345322"/>
              </a:xfrm>
              <a:prstGeom prst="rect">
                <a:avLst/>
              </a:prstGeom>
              <a:blipFill>
                <a:blip r:embed="rId2"/>
                <a:stretch>
                  <a:fillRect l="-916" b="-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F020777D-CC5D-F8C5-E38B-CEF464AD08A8}"/>
              </a:ext>
            </a:extLst>
          </p:cNvPr>
          <p:cNvSpPr txBox="1"/>
          <p:nvPr/>
        </p:nvSpPr>
        <p:spPr>
          <a:xfrm>
            <a:off x="948519" y="1050878"/>
            <a:ext cx="4462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and Motivation</a:t>
            </a:r>
            <a:endParaRPr lang="zh-CN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47F0F7C-5ACA-F640-9BC9-82D068BB6399}"/>
              </a:ext>
            </a:extLst>
          </p:cNvPr>
          <p:cNvSpPr/>
          <p:nvPr/>
        </p:nvSpPr>
        <p:spPr>
          <a:xfrm>
            <a:off x="1654888" y="3086100"/>
            <a:ext cx="8582439" cy="2921077"/>
          </a:xfrm>
          <a:prstGeom prst="rect">
            <a:avLst/>
          </a:prstGeom>
          <a:solidFill>
            <a:srgbClr val="FFFFF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AC56EDA-FF22-2A22-EAEB-358A72705A1C}"/>
              </a:ext>
            </a:extLst>
          </p:cNvPr>
          <p:cNvSpPr/>
          <p:nvPr/>
        </p:nvSpPr>
        <p:spPr>
          <a:xfrm>
            <a:off x="574812" y="1857502"/>
            <a:ext cx="8582439" cy="693481"/>
          </a:xfrm>
          <a:prstGeom prst="rect">
            <a:avLst/>
          </a:prstGeom>
          <a:solidFill>
            <a:srgbClr val="FFFFF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442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23CFF74-9BE3-432D-8C83-11B26C2DE784}"/>
              </a:ext>
            </a:extLst>
          </p:cNvPr>
          <p:cNvSpPr/>
          <p:nvPr/>
        </p:nvSpPr>
        <p:spPr>
          <a:xfrm>
            <a:off x="378619" y="147472"/>
            <a:ext cx="11551444" cy="4524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020777D-CC5D-F8C5-E38B-CEF464AD08A8}"/>
                  </a:ext>
                </a:extLst>
              </p:cNvPr>
              <p:cNvSpPr txBox="1"/>
              <p:nvPr/>
            </p:nvSpPr>
            <p:spPr>
              <a:xfrm>
                <a:off x="923669" y="946517"/>
                <a:ext cx="6525707" cy="539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Series expansion of </a:t>
                </a:r>
                <a14:m>
                  <m:oMath xmlns:m="http://schemas.openxmlformats.org/officeDocument/2006/math">
                    <m:r>
                      <a:rPr lang="en-US" altLang="zh-CN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𝒁</m:t>
                    </m:r>
                    <m:r>
                      <a:rPr lang="en-US" altLang="zh-CN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𝝉</m:t>
                    </m:r>
                    <m:r>
                      <a:rPr lang="en-US" altLang="zh-CN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altLang="zh-CN" sz="2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𝝉</m:t>
                        </m:r>
                      </m:e>
                    </m:acc>
                    <m:r>
                      <a:rPr lang="en-US" altLang="zh-CN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𝝀</m:t>
                    </m:r>
                    <m:r>
                      <a:rPr lang="en-US" altLang="zh-CN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recursive method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020777D-CC5D-F8C5-E38B-CEF464AD0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69" y="946517"/>
                <a:ext cx="6525707" cy="539378"/>
              </a:xfrm>
              <a:prstGeom prst="rect">
                <a:avLst/>
              </a:prstGeom>
              <a:blipFill>
                <a:blip r:embed="rId3"/>
                <a:stretch>
                  <a:fillRect l="-1215" b="-224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4857E3D3-1699-84A8-49F7-C21EEFC84739}"/>
              </a:ext>
            </a:extLst>
          </p:cNvPr>
          <p:cNvSpPr txBox="1"/>
          <p:nvPr/>
        </p:nvSpPr>
        <p:spPr>
          <a:xfrm>
            <a:off x="11211636" y="6007177"/>
            <a:ext cx="496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19C6C7B-AF13-0520-437A-66366095E1E8}"/>
                  </a:ext>
                </a:extLst>
              </p:cNvPr>
              <p:cNvSpPr txBox="1"/>
              <p:nvPr/>
            </p:nvSpPr>
            <p:spPr>
              <a:xfrm>
                <a:off x="1204266" y="1832503"/>
                <a:ext cx="10558693" cy="4097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Hard way: conformal perturbation theory</a:t>
                </a:r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Short-cut:  deformed partition function from deformed spectrum</a:t>
                </a:r>
              </a:p>
              <a:p>
                <a:pPr lvl="2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𝑍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e>
                          </m:acc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𝜆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)+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altLang="zh-CN" sz="1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den>
                      </m:f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den>
                              </m:f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4</m:t>
                                  </m:r>
                                  <m:sSup>
                                    <m:sSup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𝜆</m:t>
                                      </m:r>
                                    </m:e>
                                    <m:sup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Spectral flow equation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Partition function satisfies flow equation </a:t>
                </a: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(Cardy 18; Datta and Jiang 18)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𝑍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e>
                          </m:acc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𝜕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𝜏</m:t>
                                  </m:r>
                                </m:e>
                              </m:acc>
                            </m:sub>
                          </m:s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𝜏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𝜆𝜕𝜆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𝑍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𝜏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̅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</m:acc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 </m:t>
                      </m:r>
                    </m:oMath>
                  </m:oMathPara>
                </a14:m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Modular “covariance”: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</m:acc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den>
                        </m:f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</m:acc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</m:acc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den>
                        </m:f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𝜏</m:t>
                                    </m:r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CN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Aharony</a:t>
                </a:r>
                <a:r>
                  <a:rPr lang="en-US" altLang="zh-CN" sz="1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 al 19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19C6C7B-AF13-0520-437A-66366095E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266" y="1832503"/>
                <a:ext cx="10558693" cy="4097147"/>
              </a:xfrm>
              <a:prstGeom prst="rect">
                <a:avLst/>
              </a:prstGeom>
              <a:blipFill>
                <a:blip r:embed="rId4"/>
                <a:stretch>
                  <a:fillRect l="-5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8003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23CFF74-9BE3-432D-8C83-11B26C2DE784}"/>
              </a:ext>
            </a:extLst>
          </p:cNvPr>
          <p:cNvSpPr/>
          <p:nvPr/>
        </p:nvSpPr>
        <p:spPr>
          <a:xfrm>
            <a:off x="378619" y="147472"/>
            <a:ext cx="11551444" cy="4524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020777D-CC5D-F8C5-E38B-CEF464AD08A8}"/>
                  </a:ext>
                </a:extLst>
              </p:cNvPr>
              <p:cNvSpPr txBox="1"/>
              <p:nvPr/>
            </p:nvSpPr>
            <p:spPr>
              <a:xfrm>
                <a:off x="923669" y="946517"/>
                <a:ext cx="6525707" cy="539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Series expansion of </a:t>
                </a:r>
                <a14:m>
                  <m:oMath xmlns:m="http://schemas.openxmlformats.org/officeDocument/2006/math">
                    <m:r>
                      <a:rPr lang="en-US" altLang="zh-CN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𝒁</m:t>
                    </m:r>
                    <m:r>
                      <a:rPr lang="en-US" altLang="zh-CN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𝝉</m:t>
                    </m:r>
                    <m:r>
                      <a:rPr lang="en-US" altLang="zh-CN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altLang="zh-CN" sz="2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𝝉</m:t>
                        </m:r>
                      </m:e>
                    </m:acc>
                    <m:r>
                      <a:rPr lang="en-US" altLang="zh-CN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𝝀</m:t>
                    </m:r>
                    <m:r>
                      <a:rPr lang="en-US" altLang="zh-CN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recursive method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020777D-CC5D-F8C5-E38B-CEF464AD0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69" y="946517"/>
                <a:ext cx="6525707" cy="539378"/>
              </a:xfrm>
              <a:prstGeom prst="rect">
                <a:avLst/>
              </a:prstGeom>
              <a:blipFill>
                <a:blip r:embed="rId3"/>
                <a:stretch>
                  <a:fillRect l="-1215" b="-224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4857E3D3-1699-84A8-49F7-C21EEFC84739}"/>
              </a:ext>
            </a:extLst>
          </p:cNvPr>
          <p:cNvSpPr txBox="1"/>
          <p:nvPr/>
        </p:nvSpPr>
        <p:spPr>
          <a:xfrm>
            <a:off x="11211636" y="6007177"/>
            <a:ext cx="496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19C6C7B-AF13-0520-437A-66366095E1E8}"/>
                  </a:ext>
                </a:extLst>
              </p:cNvPr>
              <p:cNvSpPr txBox="1"/>
              <p:nvPr/>
            </p:nvSpPr>
            <p:spPr>
              <a:xfrm>
                <a:off x="1216920" y="1685154"/>
                <a:ext cx="10558693" cy="4488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Recursive relation for perturbation coefficients: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</m:acc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</m:acc>
                          </m:e>
                        </m:d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657350" lvl="3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</m:acc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</m:d>
                          </m:sup>
                        </m:sSubSup>
                        <m:sSubSup>
                          <m:sSub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</m:acc>
                          </m:sub>
                          <m:sup>
                            <m:d>
                              <m:d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</m:d>
                          </m:sup>
                        </m:sSub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d>
                              <m:d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sSubSup>
                              <m:sSubSup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</m:acc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  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</m:acc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𝐶𝐹𝑇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</m:acc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 </m:t>
                    </m:r>
                  </m:oMath>
                </a14:m>
                <a:r>
                  <a:rPr lang="en-US" altLang="zh-CN" sz="1600" b="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1657350" lvl="3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Ramanujan-Serre (RS) derivatives: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sub>
                      <m:sup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</m:d>
                      </m:sup>
                    </m:sSubSup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𝑖𝑘</m:t>
                        </m:r>
                      </m:num>
                      <m:den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zh-CN" sz="1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</m:acc>
                      </m:sub>
                      <m:sup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</m:d>
                      </m:sup>
                    </m:sSubSup>
                    <m:r>
                      <a:rPr lang="en-US" altLang="zh-CN" sz="1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</m:acc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𝑖𝑘</m:t>
                        </m:r>
                      </m:num>
                      <m:den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be explicit, we focus on the free boson and free fermion CFTs</a:t>
                </a:r>
              </a:p>
              <a:p>
                <a:pPr marL="1714500" lvl="3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p>
                    </m:sSubSup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</m:acc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rad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  <m:d>
                          <m:d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</m:d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</m:acc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 </m:t>
                    </m:r>
                    <m:sSubSup>
                      <m:sSub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sup>
                    </m:sSubSup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</m:acc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=2,3,4</m:t>
                        </m:r>
                      </m:sub>
                      <m:sup/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nary>
                    <m:d>
                      <m:dPr>
                        <m:begChr m:val="|"/>
                        <m:endChr m:val="|"/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𝜂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Efficient algorithm to generate the coefficients </a:t>
                </a:r>
                <a:r>
                  <a:rPr lang="en-US" altLang="zh-CN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(credits to collaborators: J.G and </a:t>
                </a:r>
                <a:r>
                  <a:rPr lang="en-US" altLang="zh-CN" sz="1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Y.Jiang</a:t>
                </a:r>
                <a:r>
                  <a:rPr lang="en-US" altLang="zh-CN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 to order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=600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Richardson transformation (for faster convergence)</a:t>
                </a: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019C6C7B-AF13-0520-437A-66366095E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920" y="1685154"/>
                <a:ext cx="10558693" cy="4488280"/>
              </a:xfrm>
              <a:prstGeom prst="rect">
                <a:avLst/>
              </a:prstGeom>
              <a:blipFill>
                <a:blip r:embed="rId4"/>
                <a:stretch>
                  <a:fillRect l="-520" t="-7056" b="-13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014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23CFF74-9BE3-432D-8C83-11B26C2DE784}"/>
              </a:ext>
            </a:extLst>
          </p:cNvPr>
          <p:cNvSpPr/>
          <p:nvPr/>
        </p:nvSpPr>
        <p:spPr>
          <a:xfrm>
            <a:off x="378619" y="147472"/>
            <a:ext cx="11551444" cy="4524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020777D-CC5D-F8C5-E38B-CEF464AD08A8}"/>
                  </a:ext>
                </a:extLst>
              </p:cNvPr>
              <p:cNvSpPr txBox="1"/>
              <p:nvPr/>
            </p:nvSpPr>
            <p:spPr>
              <a:xfrm>
                <a:off x="923669" y="946517"/>
                <a:ext cx="6525707" cy="539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Series expansion of </a:t>
                </a:r>
                <a14:m>
                  <m:oMath xmlns:m="http://schemas.openxmlformats.org/officeDocument/2006/math">
                    <m:r>
                      <a:rPr lang="en-US" altLang="zh-CN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𝒁</m:t>
                    </m:r>
                    <m:r>
                      <a:rPr lang="en-US" altLang="zh-CN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𝝉</m:t>
                    </m:r>
                    <m:r>
                      <a:rPr lang="en-US" altLang="zh-CN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altLang="zh-CN" sz="2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𝝉</m:t>
                        </m:r>
                      </m:e>
                    </m:acc>
                    <m:r>
                      <a:rPr lang="en-US" altLang="zh-CN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𝝀</m:t>
                    </m:r>
                    <m:r>
                      <a:rPr lang="en-US" altLang="zh-CN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recursive method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020777D-CC5D-F8C5-E38B-CEF464AD0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69" y="946517"/>
                <a:ext cx="6525707" cy="539378"/>
              </a:xfrm>
              <a:prstGeom prst="rect">
                <a:avLst/>
              </a:prstGeom>
              <a:blipFill>
                <a:blip r:embed="rId3"/>
                <a:stretch>
                  <a:fillRect l="-1215" b="-224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组合 38">
            <a:extLst>
              <a:ext uri="{FF2B5EF4-FFF2-40B4-BE49-F238E27FC236}">
                <a16:creationId xmlns:a16="http://schemas.microsoft.com/office/drawing/2014/main" id="{0DB1CD64-1C57-02E1-BFA9-A1595C5FA5B0}"/>
              </a:ext>
            </a:extLst>
          </p:cNvPr>
          <p:cNvGrpSpPr/>
          <p:nvPr/>
        </p:nvGrpSpPr>
        <p:grpSpPr>
          <a:xfrm>
            <a:off x="126012" y="1757968"/>
            <a:ext cx="11652641" cy="3506309"/>
            <a:chOff x="341474" y="1705367"/>
            <a:chExt cx="11652641" cy="3506309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92907588-F54E-2F69-6127-E2DC6D748F1B}"/>
                </a:ext>
              </a:extLst>
            </p:cNvPr>
            <p:cNvGrpSpPr/>
            <p:nvPr/>
          </p:nvGrpSpPr>
          <p:grpSpPr>
            <a:xfrm>
              <a:off x="465900" y="1705367"/>
              <a:ext cx="11528215" cy="1653186"/>
              <a:chOff x="507941" y="2261100"/>
              <a:chExt cx="11528215" cy="1653186"/>
            </a:xfrm>
          </p:grpSpPr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id="{8BAE1A04-5969-953E-15E4-5AD1604799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2950" y="2268016"/>
                <a:ext cx="3068199" cy="1620008"/>
              </a:xfrm>
              <a:prstGeom prst="rect">
                <a:avLst/>
              </a:prstGeom>
            </p:spPr>
          </p:pic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88E32855-12B6-F084-04FA-878FCDB5FEE0}"/>
                  </a:ext>
                </a:extLst>
              </p:cNvPr>
              <p:cNvSpPr txBox="1"/>
              <p:nvPr/>
            </p:nvSpPr>
            <p:spPr>
              <a:xfrm>
                <a:off x="507941" y="2819721"/>
                <a:ext cx="10423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Free boson</a:t>
                </a:r>
                <a:endParaRPr lang="zh-CN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3EBB9296-6580-E734-B162-F2974CB07B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67957" y="2261100"/>
                <a:ext cx="3068199" cy="1577054"/>
              </a:xfrm>
              <a:prstGeom prst="rect">
                <a:avLst/>
              </a:prstGeom>
            </p:spPr>
          </p:pic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794BA286-3451-05B3-8FA1-822AC1C107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5991" y="2261100"/>
                <a:ext cx="3267166" cy="1653186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文本框 20">
                    <a:extLst>
                      <a:ext uri="{FF2B5EF4-FFF2-40B4-BE49-F238E27FC236}">
                        <a16:creationId xmlns:a16="http://schemas.microsoft.com/office/drawing/2014/main" id="{1328E244-5067-CAA2-9E40-E8F878E0C0AE}"/>
                      </a:ext>
                    </a:extLst>
                  </p:cNvPr>
                  <p:cNvSpPr txBox="1"/>
                  <p:nvPr/>
                </p:nvSpPr>
                <p:spPr>
                  <a:xfrm>
                    <a:off x="2845582" y="2382557"/>
                    <a:ext cx="1103586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6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zh-CN" altLang="en-US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1" name="文本框 20">
                    <a:extLst>
                      <a:ext uri="{FF2B5EF4-FFF2-40B4-BE49-F238E27FC236}">
                        <a16:creationId xmlns:a16="http://schemas.microsoft.com/office/drawing/2014/main" id="{1328E244-5067-CAA2-9E40-E8F878E0C0A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45582" y="2382557"/>
                    <a:ext cx="1103586" cy="33855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06073A90-BCBC-BF23-B05C-A8738CBDCDF2}"/>
                      </a:ext>
                    </a:extLst>
                  </p:cNvPr>
                  <p:cNvSpPr txBox="1"/>
                  <p:nvPr/>
                </p:nvSpPr>
                <p:spPr>
                  <a:xfrm>
                    <a:off x="6671611" y="2358329"/>
                    <a:ext cx="1103586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=4</m:t>
                        </m:r>
                        <m:r>
                          <a:rPr lang="en-US" altLang="zh-CN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</m:oMath>
                    </a14:m>
                    <a:r>
                      <a:rPr lang="en-US" altLang="zh-C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</a:t>
                    </a:r>
                    <a:endParaRPr lang="zh-CN" altLang="en-US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3" name="文本框 22">
                    <a:extLst>
                      <a:ext uri="{FF2B5EF4-FFF2-40B4-BE49-F238E27FC236}">
                        <a16:creationId xmlns:a16="http://schemas.microsoft.com/office/drawing/2014/main" id="{06073A90-BCBC-BF23-B05C-A8738CBDCD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1611" y="2358329"/>
                    <a:ext cx="1103586" cy="33855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t="-5357" b="-21429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文本框 23">
                    <a:extLst>
                      <a:ext uri="{FF2B5EF4-FFF2-40B4-BE49-F238E27FC236}">
                        <a16:creationId xmlns:a16="http://schemas.microsoft.com/office/drawing/2014/main" id="{66F722D4-1E5A-703B-C61E-82BD8CFF3E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502056" y="2331449"/>
                    <a:ext cx="1103586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6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altLang="zh-CN" sz="16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r>
                            <a:rPr lang="en-US" altLang="zh-CN" sz="16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r>
                            <a:rPr lang="en-US" altLang="zh-CN" sz="16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</m:t>
                          </m:r>
                        </m:oMath>
                      </m:oMathPara>
                    </a14:m>
                    <a:endParaRPr lang="zh-CN" altLang="en-US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4" name="文本框 23">
                    <a:extLst>
                      <a:ext uri="{FF2B5EF4-FFF2-40B4-BE49-F238E27FC236}">
                        <a16:creationId xmlns:a16="http://schemas.microsoft.com/office/drawing/2014/main" id="{66F722D4-1E5A-703B-C61E-82BD8CFF3E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502056" y="2331449"/>
                    <a:ext cx="1103586" cy="338554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272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049BF363-F65C-7B35-6EE5-64379102F741}"/>
                </a:ext>
              </a:extLst>
            </p:cNvPr>
            <p:cNvGrpSpPr/>
            <p:nvPr/>
          </p:nvGrpSpPr>
          <p:grpSpPr>
            <a:xfrm>
              <a:off x="341474" y="3558489"/>
              <a:ext cx="11652641" cy="1653187"/>
              <a:chOff x="383515" y="4862589"/>
              <a:chExt cx="11652641" cy="1653187"/>
            </a:xfrm>
          </p:grpSpPr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DAA551B-F364-71E0-60C0-C88393D77C2A}"/>
                  </a:ext>
                </a:extLst>
              </p:cNvPr>
              <p:cNvSpPr txBox="1"/>
              <p:nvPr/>
            </p:nvSpPr>
            <p:spPr>
              <a:xfrm>
                <a:off x="383515" y="5500491"/>
                <a:ext cx="9970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Free fermion</a:t>
                </a:r>
                <a:endParaRPr lang="zh-CN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A731F521-0686-14D7-55E0-6E8DB189AC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0610" y="4900180"/>
                <a:ext cx="3130539" cy="1615596"/>
              </a:xfrm>
              <a:prstGeom prst="rect">
                <a:avLst/>
              </a:prstGeom>
            </p:spPr>
          </p:pic>
          <p:pic>
            <p:nvPicPr>
              <p:cNvPr id="34" name="图片 33">
                <a:extLst>
                  <a:ext uri="{FF2B5EF4-FFF2-40B4-BE49-F238E27FC236}">
                    <a16:creationId xmlns:a16="http://schemas.microsoft.com/office/drawing/2014/main" id="{DFF2E39F-B079-4E8B-1BFF-74642F4317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8836" y="4900180"/>
                <a:ext cx="3264321" cy="1615596"/>
              </a:xfrm>
              <a:prstGeom prst="rect">
                <a:avLst/>
              </a:prstGeom>
            </p:spPr>
          </p:pic>
          <p:pic>
            <p:nvPicPr>
              <p:cNvPr id="36" name="图片 35">
                <a:extLst>
                  <a:ext uri="{FF2B5EF4-FFF2-40B4-BE49-F238E27FC236}">
                    <a16:creationId xmlns:a16="http://schemas.microsoft.com/office/drawing/2014/main" id="{99C6A1A7-27CB-F47F-9555-7234872A78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05617" y="4862589"/>
                <a:ext cx="3130539" cy="1653187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文本框 21">
                    <a:extLst>
                      <a:ext uri="{FF2B5EF4-FFF2-40B4-BE49-F238E27FC236}">
                        <a16:creationId xmlns:a16="http://schemas.microsoft.com/office/drawing/2014/main" id="{2703CAB9-1A78-8289-7418-BB86572956D3}"/>
                      </a:ext>
                    </a:extLst>
                  </p:cNvPr>
                  <p:cNvSpPr txBox="1"/>
                  <p:nvPr/>
                </p:nvSpPr>
                <p:spPr>
                  <a:xfrm>
                    <a:off x="2903389" y="5066416"/>
                    <a:ext cx="1103586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6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zh-CN" sz="16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16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zh-CN" altLang="en-US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2" name="文本框 21">
                    <a:extLst>
                      <a:ext uri="{FF2B5EF4-FFF2-40B4-BE49-F238E27FC236}">
                        <a16:creationId xmlns:a16="http://schemas.microsoft.com/office/drawing/2014/main" id="{2703CAB9-1A78-8289-7418-BB86572956D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03389" y="5066416"/>
                    <a:ext cx="1103586" cy="33855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文本框 24">
                    <a:extLst>
                      <a:ext uri="{FF2B5EF4-FFF2-40B4-BE49-F238E27FC236}">
                        <a16:creationId xmlns:a16="http://schemas.microsoft.com/office/drawing/2014/main" id="{013813B2-5BE3-4FB8-D4B1-99A3BDAFC65C}"/>
                      </a:ext>
                    </a:extLst>
                  </p:cNvPr>
                  <p:cNvSpPr txBox="1"/>
                  <p:nvPr/>
                </p:nvSpPr>
                <p:spPr>
                  <a:xfrm>
                    <a:off x="6820996" y="5066416"/>
                    <a:ext cx="1103586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zh-CN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oMath>
                    </a14:m>
                    <a:r>
                      <a:rPr lang="en-US" altLang="zh-C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/4</a:t>
                    </a:r>
                    <a:endParaRPr lang="zh-CN" altLang="en-US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5" name="文本框 24">
                    <a:extLst>
                      <a:ext uri="{FF2B5EF4-FFF2-40B4-BE49-F238E27FC236}">
                        <a16:creationId xmlns:a16="http://schemas.microsoft.com/office/drawing/2014/main" id="{013813B2-5BE3-4FB8-D4B1-99A3BDAFC65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20996" y="5066416"/>
                    <a:ext cx="1103586" cy="33855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t="-5455" b="-2363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文本框 25">
                    <a:extLst>
                      <a:ext uri="{FF2B5EF4-FFF2-40B4-BE49-F238E27FC236}">
                        <a16:creationId xmlns:a16="http://schemas.microsoft.com/office/drawing/2014/main" id="{DA51F51D-0B1A-0B2E-C8CF-C8A376D1D76D}"/>
                      </a:ext>
                    </a:extLst>
                  </p:cNvPr>
                  <p:cNvSpPr txBox="1"/>
                  <p:nvPr/>
                </p:nvSpPr>
                <p:spPr>
                  <a:xfrm>
                    <a:off x="10615262" y="5066416"/>
                    <a:ext cx="1103586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zh-CN" sz="1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oMath>
                    </a14:m>
                    <a:r>
                      <a:rPr lang="en-US" altLang="zh-C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/5</a:t>
                    </a:r>
                    <a:endParaRPr lang="zh-CN" altLang="en-US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6" name="文本框 25">
                    <a:extLst>
                      <a:ext uri="{FF2B5EF4-FFF2-40B4-BE49-F238E27FC236}">
                        <a16:creationId xmlns:a16="http://schemas.microsoft.com/office/drawing/2014/main" id="{DA51F51D-0B1A-0B2E-C8CF-C8A376D1D76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15262" y="5066416"/>
                    <a:ext cx="1103586" cy="33855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t="-5455" b="-2363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0" name="文本框 39">
            <a:extLst>
              <a:ext uri="{FF2B5EF4-FFF2-40B4-BE49-F238E27FC236}">
                <a16:creationId xmlns:a16="http://schemas.microsoft.com/office/drawing/2014/main" id="{4F9BF1A2-05B9-926A-A7D9-32CA2EA56E8D}"/>
              </a:ext>
            </a:extLst>
          </p:cNvPr>
          <p:cNvSpPr txBox="1"/>
          <p:nvPr/>
        </p:nvSpPr>
        <p:spPr>
          <a:xfrm>
            <a:off x="11211636" y="6007177"/>
            <a:ext cx="496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8865E48D-5392-0FAA-67FA-F79EFACE2497}"/>
                  </a:ext>
                </a:extLst>
              </p:cNvPr>
              <p:cNvSpPr txBox="1"/>
              <p:nvPr/>
            </p:nvSpPr>
            <p:spPr>
              <a:xfrm>
                <a:off x="923669" y="5710699"/>
                <a:ext cx="774000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umerical observation in both free boson/fermion: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=−2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8865E48D-5392-0FAA-67FA-F79EFACE2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69" y="5710699"/>
                <a:ext cx="7740004" cy="307777"/>
              </a:xfrm>
              <a:prstGeom prst="rect">
                <a:avLst/>
              </a:prstGeom>
              <a:blipFill>
                <a:blip r:embed="rId16"/>
                <a:stretch>
                  <a:fillRect l="-1891" t="-26000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826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23CFF74-9BE3-432D-8C83-11B26C2DE784}"/>
              </a:ext>
            </a:extLst>
          </p:cNvPr>
          <p:cNvSpPr/>
          <p:nvPr/>
        </p:nvSpPr>
        <p:spPr>
          <a:xfrm>
            <a:off x="378619" y="147472"/>
            <a:ext cx="11551444" cy="4524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020777D-CC5D-F8C5-E38B-CEF464AD08A8}"/>
                  </a:ext>
                </a:extLst>
              </p:cNvPr>
              <p:cNvSpPr txBox="1"/>
              <p:nvPr/>
            </p:nvSpPr>
            <p:spPr>
              <a:xfrm>
                <a:off x="923669" y="946517"/>
                <a:ext cx="6525707" cy="539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Series expansion of </a:t>
                </a:r>
                <a14:m>
                  <m:oMath xmlns:m="http://schemas.openxmlformats.org/officeDocument/2006/math">
                    <m:r>
                      <a:rPr lang="en-US" altLang="zh-CN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𝒁</m:t>
                    </m:r>
                    <m:r>
                      <a:rPr lang="en-US" altLang="zh-CN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𝝉</m:t>
                    </m:r>
                    <m:r>
                      <a:rPr lang="en-US" altLang="zh-CN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altLang="zh-CN" sz="2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𝝉</m:t>
                        </m:r>
                      </m:e>
                    </m:acc>
                    <m:r>
                      <a:rPr lang="en-US" altLang="zh-CN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𝝀</m:t>
                    </m:r>
                    <m:r>
                      <a:rPr lang="en-US" altLang="zh-CN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recursive method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020777D-CC5D-F8C5-E38B-CEF464AD0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69" y="946517"/>
                <a:ext cx="6525707" cy="539378"/>
              </a:xfrm>
              <a:prstGeom prst="rect">
                <a:avLst/>
              </a:prstGeom>
              <a:blipFill>
                <a:blip r:embed="rId3"/>
                <a:stretch>
                  <a:fillRect l="-1215" b="-224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4857E3D3-1699-84A8-49F7-C21EEFC84739}"/>
              </a:ext>
            </a:extLst>
          </p:cNvPr>
          <p:cNvSpPr txBox="1"/>
          <p:nvPr/>
        </p:nvSpPr>
        <p:spPr>
          <a:xfrm>
            <a:off x="11211636" y="6007177"/>
            <a:ext cx="496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5F5C9D4-E38E-9A5E-D0F2-BCBCD17C1862}"/>
                  </a:ext>
                </a:extLst>
              </p:cNvPr>
              <p:cNvSpPr txBox="1"/>
              <p:nvPr/>
            </p:nvSpPr>
            <p:spPr>
              <a:xfrm>
                <a:off x="1204266" y="1832503"/>
                <a:ext cx="10558693" cy="2886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Numerical observation + resurgence analysis suggest: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→0</m:t>
                        </m:r>
                      </m:lim>
                    </m:limLow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𝑛𝑝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</m:acc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∼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sup>
                    </m:sSup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we explain such a non-perturbative contribution?</a:t>
                </a: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5F5C9D4-E38E-9A5E-D0F2-BCBCD17C1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266" y="1832503"/>
                <a:ext cx="10558693" cy="2886752"/>
              </a:xfrm>
              <a:prstGeom prst="rect">
                <a:avLst/>
              </a:prstGeom>
              <a:blipFill>
                <a:blip r:embed="rId4"/>
                <a:stretch>
                  <a:fillRect l="-520" b="-29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8186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23CFF74-9BE3-432D-8C83-11B26C2DE784}"/>
              </a:ext>
            </a:extLst>
          </p:cNvPr>
          <p:cNvSpPr/>
          <p:nvPr/>
        </p:nvSpPr>
        <p:spPr>
          <a:xfrm>
            <a:off x="378619" y="147472"/>
            <a:ext cx="11551444" cy="4524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36BB08D-92EE-2A3E-4ABE-74F585390EE1}"/>
                  </a:ext>
                </a:extLst>
              </p:cNvPr>
              <p:cNvSpPr txBox="1"/>
              <p:nvPr/>
            </p:nvSpPr>
            <p:spPr>
              <a:xfrm>
                <a:off x="1954673" y="2061943"/>
                <a:ext cx="5991662" cy="2345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Resurgence: a quick review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Series expansion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</m:acc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recursive method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Saddle-point analysis 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Stokes phenomenon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Discussions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36BB08D-92EE-2A3E-4ABE-74F585390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673" y="2061943"/>
                <a:ext cx="5991662" cy="2345322"/>
              </a:xfrm>
              <a:prstGeom prst="rect">
                <a:avLst/>
              </a:prstGeom>
              <a:blipFill>
                <a:blip r:embed="rId2"/>
                <a:stretch>
                  <a:fillRect l="-916" b="-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F020777D-CC5D-F8C5-E38B-CEF464AD08A8}"/>
              </a:ext>
            </a:extLst>
          </p:cNvPr>
          <p:cNvSpPr txBox="1"/>
          <p:nvPr/>
        </p:nvSpPr>
        <p:spPr>
          <a:xfrm>
            <a:off x="948519" y="1050878"/>
            <a:ext cx="4462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47F0F7C-5ACA-F640-9BC9-82D068BB6399}"/>
              </a:ext>
            </a:extLst>
          </p:cNvPr>
          <p:cNvSpPr/>
          <p:nvPr/>
        </p:nvSpPr>
        <p:spPr>
          <a:xfrm>
            <a:off x="1057521" y="3541987"/>
            <a:ext cx="8582439" cy="2465190"/>
          </a:xfrm>
          <a:prstGeom prst="rect">
            <a:avLst/>
          </a:prstGeom>
          <a:solidFill>
            <a:srgbClr val="FFFFF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AC56EDA-FF22-2A22-EAEB-358A72705A1C}"/>
              </a:ext>
            </a:extLst>
          </p:cNvPr>
          <p:cNvSpPr/>
          <p:nvPr/>
        </p:nvSpPr>
        <p:spPr>
          <a:xfrm>
            <a:off x="574812" y="1857502"/>
            <a:ext cx="8582439" cy="1185243"/>
          </a:xfrm>
          <a:prstGeom prst="rect">
            <a:avLst/>
          </a:prstGeom>
          <a:solidFill>
            <a:srgbClr val="FFFFF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4645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23CFF74-9BE3-432D-8C83-11B26C2DE784}"/>
              </a:ext>
            </a:extLst>
          </p:cNvPr>
          <p:cNvSpPr/>
          <p:nvPr/>
        </p:nvSpPr>
        <p:spPr>
          <a:xfrm>
            <a:off x="378619" y="147472"/>
            <a:ext cx="11551444" cy="4524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020777D-CC5D-F8C5-E38B-CEF464AD08A8}"/>
              </a:ext>
            </a:extLst>
          </p:cNvPr>
          <p:cNvSpPr txBox="1"/>
          <p:nvPr/>
        </p:nvSpPr>
        <p:spPr>
          <a:xfrm>
            <a:off x="923669" y="946517"/>
            <a:ext cx="6525707" cy="539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Saddle-point analysis: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857E3D3-1699-84A8-49F7-C21EEFC84739}"/>
              </a:ext>
            </a:extLst>
          </p:cNvPr>
          <p:cNvSpPr txBox="1"/>
          <p:nvPr/>
        </p:nvSpPr>
        <p:spPr>
          <a:xfrm>
            <a:off x="11211636" y="6007177"/>
            <a:ext cx="496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5F5C9D4-E38E-9A5E-D0F2-BCBCD17C1862}"/>
                  </a:ext>
                </a:extLst>
              </p:cNvPr>
              <p:cNvSpPr txBox="1"/>
              <p:nvPr/>
            </p:nvSpPr>
            <p:spPr>
              <a:xfrm>
                <a:off x="1275335" y="1923020"/>
                <a:ext cx="9484264" cy="3437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Alternative formulation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acc>
                      <m:accPr>
                        <m:chr m:val="̅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-deformed CFTs </a:t>
                </a:r>
              </a:p>
              <a:p>
                <a:pPr marL="1714500" lvl="3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CFT coupled to flat JT-gravity (coupling constant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</a:t>
                </a: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Dubovsky</a:t>
                </a: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 al 18)</a:t>
                </a:r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714500" lvl="3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CFT as a non-critical string theory (string tension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</a:t>
                </a: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H.Verlinde</a:t>
                </a: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 al 20; </a:t>
                </a:r>
                <a:r>
                  <a:rPr lang="en-US" altLang="zh-CN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Kutasov</a:t>
                </a: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 al 20)</a:t>
                </a:r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Integral representation of torus partition function:</a:t>
                </a:r>
              </a:p>
              <a:p>
                <a:pPr marL="1657350" lvl="3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</m:acc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𝜋𝜆</m:t>
                        </m:r>
                      </m:den>
                    </m:f>
                    <m:nary>
                      <m:naryPr>
                        <m:supHide m:val="on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b>
                        </m:sSub>
                      </m:sub>
                      <m:sup/>
                      <m:e>
                        <m:f>
                          <m:f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𝜁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𝜁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nary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𝜁</m:t>
                                    </m:r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𝜁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sup>
                    </m:sSup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𝐶𝐹𝑇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𝜁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𝜁</m:t>
                        </m:r>
                      </m:e>
                    </m:acc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657350" lvl="3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Dynamical modular parameter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𝜁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𝜁</m:t>
                        </m:r>
                      </m:e>
                    </m:acc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1657350" lvl="3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only enters the 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acc>
                      <m:accPr>
                        <m:chr m:val="̅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-deformation “kernel”: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  <m:acc>
                          <m:accPr>
                            <m:chr m:val="̅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</m:acc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𝜁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𝜁</m:t>
                            </m:r>
                          </m:e>
                        </m:acc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𝜁</m:t>
                                    </m:r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𝜆𝜁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den>
                        </m:f>
                      </m:sup>
                    </m:sSup>
                  </m:oMath>
                </a14:m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5F5C9D4-E38E-9A5E-D0F2-BCBCD17C1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335" y="1923020"/>
                <a:ext cx="9484264" cy="3437608"/>
              </a:xfrm>
              <a:prstGeom prst="rect">
                <a:avLst/>
              </a:prstGeom>
              <a:blipFill>
                <a:blip r:embed="rId3"/>
                <a:stretch>
                  <a:fillRect l="-578" b="-8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3400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23CFF74-9BE3-432D-8C83-11B26C2DE784}"/>
              </a:ext>
            </a:extLst>
          </p:cNvPr>
          <p:cNvSpPr/>
          <p:nvPr/>
        </p:nvSpPr>
        <p:spPr>
          <a:xfrm>
            <a:off x="378619" y="147472"/>
            <a:ext cx="11551444" cy="4524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020777D-CC5D-F8C5-E38B-CEF464AD08A8}"/>
              </a:ext>
            </a:extLst>
          </p:cNvPr>
          <p:cNvSpPr txBox="1"/>
          <p:nvPr/>
        </p:nvSpPr>
        <p:spPr>
          <a:xfrm>
            <a:off x="923669" y="946517"/>
            <a:ext cx="6525707" cy="539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Saddle-point analysis: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857E3D3-1699-84A8-49F7-C21EEFC84739}"/>
              </a:ext>
            </a:extLst>
          </p:cNvPr>
          <p:cNvSpPr txBox="1"/>
          <p:nvPr/>
        </p:nvSpPr>
        <p:spPr>
          <a:xfrm>
            <a:off x="11211636" y="6007177"/>
            <a:ext cx="496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5F5C9D4-E38E-9A5E-D0F2-BCBCD17C1862}"/>
                  </a:ext>
                </a:extLst>
              </p:cNvPr>
              <p:cNvSpPr txBox="1"/>
              <p:nvPr/>
            </p:nvSpPr>
            <p:spPr>
              <a:xfrm>
                <a:off x="1204267" y="1832503"/>
                <a:ext cx="8528312" cy="3928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Saddle-point analysis is easy:</a:t>
                </a:r>
              </a:p>
              <a:p>
                <a:pPr marL="1714500" lvl="3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𝜁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𝜁</m:t>
                            </m:r>
                          </m:e>
                        </m:acc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𝜁</m:t>
                                    </m:r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𝜁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 →  </m:t>
                    </m:r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𝜁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𝜁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=±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714500" lvl="3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Perturbation series from expansion about the “physical” saddle point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𝜁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𝜁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6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  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𝑝𝑒𝑟𝑡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𝐶𝐹𝑇</m:t>
                        </m:r>
                      </m:sub>
                    </m:sSub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+…</m:t>
                        </m:r>
                      </m:e>
                    </m:d>
                  </m:oMath>
                </a14:m>
                <a:endParaRPr lang="en-US" altLang="zh-CN" sz="1600" dirty="0">
                  <a:cs typeface="Times New Roman" panose="02020603050405020304" pitchFamily="18" charset="0"/>
                </a:endParaRPr>
              </a:p>
              <a:p>
                <a:pPr marL="1714500" lvl="3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Non-perturbative c</a:t>
                </a:r>
                <a:r>
                  <a:rPr lang="en-US" altLang="zh-CN" sz="1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ontribution from</a:t>
                </a:r>
                <a:r>
                  <a:rPr lang="en-US" altLang="zh-CN" sz="1600" b="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𝜁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𝜁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   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𝑛𝑝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∼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1714500" lvl="3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Inconsistent with the numerical observation: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𝑛𝑝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∼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!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 must be additional saddle-point contributions to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</m:acc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Puzzle: how can they arise given the simple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-dependence of the integrand?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5F5C9D4-E38E-9A5E-D0F2-BCBCD17C1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267" y="1832503"/>
                <a:ext cx="8528312" cy="3928704"/>
              </a:xfrm>
              <a:prstGeom prst="rect">
                <a:avLst/>
              </a:prstGeom>
              <a:blipFill>
                <a:blip r:embed="rId3"/>
                <a:stretch>
                  <a:fillRect l="-643" b="-18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6760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23CFF74-9BE3-432D-8C83-11B26C2DE784}"/>
              </a:ext>
            </a:extLst>
          </p:cNvPr>
          <p:cNvSpPr/>
          <p:nvPr/>
        </p:nvSpPr>
        <p:spPr>
          <a:xfrm>
            <a:off x="378619" y="147472"/>
            <a:ext cx="11551444" cy="4524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36BB08D-92EE-2A3E-4ABE-74F585390EE1}"/>
                  </a:ext>
                </a:extLst>
              </p:cNvPr>
              <p:cNvSpPr txBox="1"/>
              <p:nvPr/>
            </p:nvSpPr>
            <p:spPr>
              <a:xfrm>
                <a:off x="1084997" y="1932734"/>
                <a:ext cx="9743685" cy="3580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acc>
                      <m:accPr>
                        <m:chr m:val="̅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deformation: “integrable” deformations of 2d QFTs  </a:t>
                </a:r>
                <a:r>
                  <a:rPr lang="zh-CN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（</a:t>
                </a: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Smirnov, Haupia, 17</a:t>
                </a:r>
                <a:r>
                  <a:rPr lang="zh-CN" alt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）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=∫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𝐷𝑒𝑡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RG irrelevant:  drastic modification of UV properties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CFTs, deformed spectrum:</a:t>
                </a:r>
              </a:p>
              <a:p>
                <a:pPr lvl="4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den>
                      </m:f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den>
                              </m:f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𝜆</m:t>
                                      </m:r>
                                    </m:e>
                                    <m:sup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Suggest UV finiteness: (i)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Hagedorn growth; (ii)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UV instabilities (truncation?)</a:t>
                </a: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36BB08D-92EE-2A3E-4ABE-74F585390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997" y="1932734"/>
                <a:ext cx="9743685" cy="3580596"/>
              </a:xfrm>
              <a:prstGeom prst="rect">
                <a:avLst/>
              </a:prstGeom>
              <a:blipFill>
                <a:blip r:embed="rId2"/>
                <a:stretch>
                  <a:fillRect l="-563" r="-250" b="-22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F020777D-CC5D-F8C5-E38B-CEF464AD08A8}"/>
              </a:ext>
            </a:extLst>
          </p:cNvPr>
          <p:cNvSpPr txBox="1"/>
          <p:nvPr/>
        </p:nvSpPr>
        <p:spPr>
          <a:xfrm>
            <a:off x="948519" y="1050878"/>
            <a:ext cx="4462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and Motivation</a:t>
            </a:r>
            <a:endParaRPr lang="zh-CN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857E3D3-1699-84A8-49F7-C21EEFC84739}"/>
              </a:ext>
            </a:extLst>
          </p:cNvPr>
          <p:cNvSpPr txBox="1"/>
          <p:nvPr/>
        </p:nvSpPr>
        <p:spPr>
          <a:xfrm>
            <a:off x="11211636" y="6007177"/>
            <a:ext cx="365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776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23CFF74-9BE3-432D-8C83-11B26C2DE784}"/>
              </a:ext>
            </a:extLst>
          </p:cNvPr>
          <p:cNvSpPr/>
          <p:nvPr/>
        </p:nvSpPr>
        <p:spPr>
          <a:xfrm>
            <a:off x="378619" y="147472"/>
            <a:ext cx="11551444" cy="4524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020777D-CC5D-F8C5-E38B-CEF464AD08A8}"/>
              </a:ext>
            </a:extLst>
          </p:cNvPr>
          <p:cNvSpPr txBox="1"/>
          <p:nvPr/>
        </p:nvSpPr>
        <p:spPr>
          <a:xfrm>
            <a:off x="923669" y="946517"/>
            <a:ext cx="6525707" cy="539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Saddle-point analysis: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857E3D3-1699-84A8-49F7-C21EEFC84739}"/>
              </a:ext>
            </a:extLst>
          </p:cNvPr>
          <p:cNvSpPr txBox="1"/>
          <p:nvPr/>
        </p:nvSpPr>
        <p:spPr>
          <a:xfrm>
            <a:off x="11211636" y="6007177"/>
            <a:ext cx="496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5F5C9D4-E38E-9A5E-D0F2-BCBCD17C1862}"/>
                  </a:ext>
                </a:extLst>
              </p:cNvPr>
              <p:cNvSpPr txBox="1"/>
              <p:nvPr/>
            </p:nvSpPr>
            <p:spPr>
              <a:xfrm>
                <a:off x="1204266" y="1832503"/>
                <a:ext cx="9516285" cy="41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Revisit saddle-point analysis:</a:t>
                </a:r>
              </a:p>
              <a:p>
                <a:pPr marL="1714500" lvl="3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</m:acc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𝜋𝜆</m:t>
                        </m:r>
                      </m:den>
                    </m:f>
                    <m:nary>
                      <m:naryPr>
                        <m:supHide m:val="on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b>
                        </m:sSub>
                      </m:sub>
                      <m:sup/>
                      <m:e>
                        <m:f>
                          <m:f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𝜁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𝜁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nary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)=−</m:t>
                    </m:r>
                    <m:f>
                      <m:f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𝜁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𝜁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𝐶𝐹𝑇</m:t>
                        </m:r>
                      </m:sub>
                    </m:sSub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𝜁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𝜁</m:t>
                            </m:r>
                          </m:e>
                        </m:acc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𝐶𝐹𝑇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𝐶𝐹𝑇</m:t>
                            </m:r>
                          </m:sub>
                        </m:sSub>
                      </m:sup>
                    </m:sSup>
                  </m:oMath>
                </a14:m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714500" lvl="3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𝐶𝐹𝑇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𝜁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𝜁</m:t>
                        </m:r>
                      </m:e>
                    </m:acc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sub-leading in small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saddle-points independent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𝐶𝐹𝑇</m:t>
                        </m:r>
                      </m:sub>
                    </m:sSub>
                  </m:oMath>
                </a14:m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714500" lvl="3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caveat: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𝐶𝐹𝑇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𝜁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𝜁</m:t>
                        </m:r>
                      </m:e>
                    </m:acc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could diverge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𝜁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𝑠𝑖𝑛𝑔</m:t>
                        </m:r>
                      </m:sup>
                    </m:sSup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𝜁</m:t>
                            </m:r>
                          </m:e>
                        </m:acc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𝑠𝑖𝑛𝑔</m:t>
                        </m:r>
                      </m:sup>
                    </m:sSup>
                  </m:oMath>
                </a14:m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714500" lvl="3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𝜁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𝑠𝑖𝑛𝑔</m:t>
                        </m:r>
                      </m:sup>
                    </m:sSup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𝜁</m:t>
                            </m:r>
                          </m:e>
                        </m:acc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𝑠𝑖𝑛𝑔</m:t>
                        </m:r>
                      </m:sup>
                    </m:sSup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𝐶𝐹𝑇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could be “leading order” effectively</a:t>
                </a:r>
              </a:p>
              <a:p>
                <a:pPr marL="1714500" lvl="3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𝜁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𝜁</m:t>
                            </m:r>
                          </m:e>
                        </m:acc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𝜁</m:t>
                                        </m:r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𝜏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𝜁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𝐶𝐹𝑇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𝜁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𝜁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𝜁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𝜁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=0,    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𝜁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𝜁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𝜁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𝑠𝑖𝑛𝑔</m:t>
                            </m:r>
                          </m:sup>
                        </m:s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𝜁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𝑠𝑖𝑛𝑔</m:t>
                            </m:r>
                          </m:sup>
                        </m:sSup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sup>
                    </m:sSup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subtle mechanism of saddle-point: “supported” by singularities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𝐶𝐹𝑇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𝜁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̅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𝜁</m:t>
                        </m:r>
                      </m:e>
                    </m:acc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identify them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analytic structure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𝐶𝐹𝑇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𝜁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𝜁</m:t>
                        </m:r>
                      </m:e>
                    </m:acc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5F5C9D4-E38E-9A5E-D0F2-BCBCD17C1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266" y="1832503"/>
                <a:ext cx="9516285" cy="4116320"/>
              </a:xfrm>
              <a:prstGeom prst="rect">
                <a:avLst/>
              </a:prstGeom>
              <a:blipFill>
                <a:blip r:embed="rId3"/>
                <a:stretch>
                  <a:fillRect l="-577" b="-1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1765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23CFF74-9BE3-432D-8C83-11B26C2DE784}"/>
              </a:ext>
            </a:extLst>
          </p:cNvPr>
          <p:cNvSpPr/>
          <p:nvPr/>
        </p:nvSpPr>
        <p:spPr>
          <a:xfrm>
            <a:off x="378619" y="147472"/>
            <a:ext cx="11551444" cy="4524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020777D-CC5D-F8C5-E38B-CEF464AD08A8}"/>
              </a:ext>
            </a:extLst>
          </p:cNvPr>
          <p:cNvSpPr txBox="1"/>
          <p:nvPr/>
        </p:nvSpPr>
        <p:spPr>
          <a:xfrm>
            <a:off x="923669" y="946517"/>
            <a:ext cx="6525707" cy="539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Saddle-point analysis: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857E3D3-1699-84A8-49F7-C21EEFC84739}"/>
              </a:ext>
            </a:extLst>
          </p:cNvPr>
          <p:cNvSpPr txBox="1"/>
          <p:nvPr/>
        </p:nvSpPr>
        <p:spPr>
          <a:xfrm>
            <a:off x="11211636" y="6007177"/>
            <a:ext cx="496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5F5C9D4-E38E-9A5E-D0F2-BCBCD17C1862}"/>
                  </a:ext>
                </a:extLst>
              </p:cNvPr>
              <p:cNvSpPr txBox="1"/>
              <p:nvPr/>
            </p:nvSpPr>
            <p:spPr>
              <a:xfrm>
                <a:off x="1203696" y="1832503"/>
                <a:ext cx="9516285" cy="4848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Universal divergences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𝐶𝐹𝑇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1771650" lvl="3" indent="-4000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 temperatures: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𝜁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𝜁</m:t>
                            </m:r>
                          </m:e>
                        </m:acc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→∞ </m:t>
                        </m:r>
                      </m:lim>
                    </m:limLow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𝐶𝐹𝑇</m:t>
                        </m:r>
                      </m:sub>
                    </m:sSub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𝜁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𝜁</m:t>
                            </m:r>
                          </m:e>
                        </m:acc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∼</m:t>
                    </m:r>
                    <m:f>
                      <m:f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𝜁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𝜁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1771650" lvl="3" indent="-4000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high temperatures: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CN" sz="1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𝜁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𝜁</m:t>
                            </m:r>
                          </m:e>
                        </m:acc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→0</m:t>
                        </m:r>
                      </m:lim>
                    </m:limLow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𝐶𝐹𝑇</m:t>
                        </m:r>
                      </m:sub>
                    </m:sSub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𝜁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𝜁</m:t>
                            </m:r>
                          </m:e>
                        </m:acc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∼</m:t>
                    </m:r>
                    <m:f>
                      <m:f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𝜁</m:t>
                            </m:r>
                          </m:den>
                        </m:f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acc>
                              <m:accPr>
                                <m:chr m:val="̅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𝜁</m:t>
                                </m:r>
                              </m:e>
                            </m:acc>
                          </m:den>
                        </m:f>
                      </m:e>
                    </m:d>
                  </m:oMath>
                </a14:m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771650" lvl="3" indent="-4000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Related by modular (inversion) invariance  </a:t>
                </a:r>
              </a:p>
              <a:p>
                <a:pPr marL="400050" indent="-4000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integrable/rational CFTs,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chiral divergences from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𝜁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𝜁</m:t>
                        </m:r>
                      </m:e>
                    </m:acc>
                  </m:oMath>
                </a14:m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independently</a:t>
                </a:r>
                <a:endPara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714500" lvl="3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𝜁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𝜁</m:t>
                        </m:r>
                      </m:e>
                    </m:acc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diverges for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𝜁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→0, ∞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𝜁</m:t>
                        </m:r>
                      </m:e>
                    </m:acc>
                    <m:r>
                      <a:rPr lang="en-US" altLang="zh-CN" sz="16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→0,∞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independently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Toy model approximation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16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𝐶𝐹𝑇</m:t>
                        </m:r>
                      </m:sub>
                    </m:sSub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𝜁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𝜁</m:t>
                            </m:r>
                          </m:e>
                        </m:acc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𝑇𝑀</m:t>
                        </m:r>
                      </m:sub>
                    </m:sSub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𝜁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𝜁</m:t>
                            </m:r>
                          </m:e>
                        </m:acc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𝜁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𝜁</m:t>
                            </m:r>
                          </m:den>
                        </m:f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acc>
                          <m:accPr>
                            <m:chr m:val="̅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acc>
                      </m:num>
                      <m:den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𝜁</m:t>
                            </m:r>
                          </m:e>
                        </m:acc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acc>
                              <m:accPr>
                                <m:chr m:val="̅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𝜁</m:t>
                                </m:r>
                              </m:e>
                            </m:acc>
                          </m:den>
                        </m:f>
                      </m:e>
                    </m:d>
                  </m:oMath>
                </a14:m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57300" lvl="2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captures the leading order divergences near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𝜁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 ∞</m:t>
                        </m:r>
                      </m:e>
                    </m:d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𝜁</m:t>
                        </m:r>
                      </m:e>
                    </m:acc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→(0,∞)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independently </a:t>
                </a:r>
              </a:p>
              <a:p>
                <a:pPr marL="1257300" lvl="2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sufficient for saddle-point analysis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5F5C9D4-E38E-9A5E-D0F2-BCBCD17C1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696" y="1832503"/>
                <a:ext cx="9516285" cy="4848892"/>
              </a:xfrm>
              <a:prstGeom prst="rect">
                <a:avLst/>
              </a:prstGeom>
              <a:blipFill>
                <a:blip r:embed="rId3"/>
                <a:stretch>
                  <a:fillRect l="-5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6676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23CFF74-9BE3-432D-8C83-11B26C2DE784}"/>
              </a:ext>
            </a:extLst>
          </p:cNvPr>
          <p:cNvSpPr/>
          <p:nvPr/>
        </p:nvSpPr>
        <p:spPr>
          <a:xfrm>
            <a:off x="378619" y="147472"/>
            <a:ext cx="11551444" cy="4524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020777D-CC5D-F8C5-E38B-CEF464AD08A8}"/>
              </a:ext>
            </a:extLst>
          </p:cNvPr>
          <p:cNvSpPr txBox="1"/>
          <p:nvPr/>
        </p:nvSpPr>
        <p:spPr>
          <a:xfrm>
            <a:off x="923669" y="946517"/>
            <a:ext cx="6525707" cy="539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Saddle-point analysis: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857E3D3-1699-84A8-49F7-C21EEFC84739}"/>
              </a:ext>
            </a:extLst>
          </p:cNvPr>
          <p:cNvSpPr txBox="1"/>
          <p:nvPr/>
        </p:nvSpPr>
        <p:spPr>
          <a:xfrm>
            <a:off x="11211636" y="6007177"/>
            <a:ext cx="496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5F5C9D4-E38E-9A5E-D0F2-BCBCD17C1862}"/>
                  </a:ext>
                </a:extLst>
              </p:cNvPr>
              <p:cNvSpPr txBox="1"/>
              <p:nvPr/>
            </p:nvSpPr>
            <p:spPr>
              <a:xfrm>
                <a:off x="1181963" y="1717646"/>
                <a:ext cx="10193371" cy="526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Additional saddle-point solutions: </a:t>
                </a:r>
              </a:p>
              <a:p>
                <a:pPr marL="1257300" lvl="2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𝜁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𝜁</m:t>
                            </m:r>
                          </m:e>
                        </m:acc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𝜁</m:t>
                                        </m:r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𝜏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𝜁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𝑇𝑀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𝜁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𝜁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=0→  </m:t>
                    </m:r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𝜁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sSubSup>
                              <m:sSubSup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𝑐𝑠</m:t>
                            </m:r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num>
                          <m:den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den>
                        </m:f>
                      </m:e>
                    </m:rad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, </m:t>
                    </m:r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𝜁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den>
                        </m:f>
                      </m:e>
                    </m:rad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=±1</m:t>
                    </m:r>
                  </m:oMath>
                </a14:m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57300" lvl="2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small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→0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altLang="zh-CN" sz="1600" dirty="0"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𝜁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∼ ±</m:t>
                    </m:r>
                    <m:rad>
                      <m:radPr>
                        <m:degHide m:val="on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num>
                          <m:den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den>
                        </m:f>
                      </m:e>
                    </m:rad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→0,   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𝜁</m:t>
                            </m:r>
                          </m:e>
                        </m:acc>
                      </m:e>
                      <m:sup>
                        <m:r>
                          <a:rPr lang="en-US" altLang="zh-CN" sz="16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∼ ±</m:t>
                    </m:r>
                    <m:rad>
                      <m:radPr>
                        <m:degHide m:val="on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num>
                          <m:den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den>
                        </m:f>
                      </m:e>
                    </m:rad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→∞</m:t>
                    </m:r>
                    <m:r>
                      <a:rPr lang="en-US" altLang="zh-CN" sz="1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self-consistent with approximation!</a:t>
                </a:r>
              </a:p>
              <a:p>
                <a:pPr marL="1257300" lvl="2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Analytically continued away from the Euclidean section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𝜁</m:t>
                        </m:r>
                      </m:e>
                    </m:acc>
                    <m:r>
                      <a:rPr lang="en-US" altLang="zh-CN" sz="1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𝜁</m:t>
                        </m:r>
                      </m:e>
                      <m:sup>
                        <m:r>
                          <a:rPr lang="en-US" altLang="zh-CN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in the “</a:t>
                </a:r>
                <a:r>
                  <a:rPr lang="en-US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Regge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regime</a:t>
                </a:r>
              </a:p>
              <a:p>
                <a:pPr marL="1257300" lvl="2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Universal for integrable CFTs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Plugging them into the toy model effective action:</a:t>
                </a:r>
              </a:p>
              <a:p>
                <a:pPr marL="1714500" lvl="3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Non-perturbative contribution: </a:t>
                </a:r>
                <a:r>
                  <a:rPr lang="en-US" altLang="zh-CN" sz="1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𝑛𝑝</m:t>
                        </m:r>
                      </m:sub>
                    </m:sSub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</m:acc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∼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den>
                        </m:f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ad>
                          <m:radPr>
                            <m:degHide m:val="on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num>
                              <m:den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</m:den>
                            </m:f>
                          </m:e>
                        </m:rad>
                        <m:d>
                          <m:d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±</m:t>
                            </m:r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±1</m:t>
                            </m:r>
                          </m:e>
                        </m:d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</m:rad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714500" lvl="3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Extracting the leading order action: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consistent with numerical observation!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3">
                  <a:lnSpc>
                    <a:spcPct val="150000"/>
                  </a:lnSpc>
                </a:pPr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75F5C9D4-E38E-9A5E-D0F2-BCBCD17C1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963" y="1717646"/>
                <a:ext cx="10193371" cy="5264775"/>
              </a:xfrm>
              <a:prstGeom prst="rect">
                <a:avLst/>
              </a:prstGeom>
              <a:blipFill>
                <a:blip r:embed="rId3"/>
                <a:stretch>
                  <a:fillRect l="-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9010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3D7B9-B6DB-CAC6-D561-B9C461B59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194A3263-2A76-7C26-613A-E37353441F66}"/>
              </a:ext>
            </a:extLst>
          </p:cNvPr>
          <p:cNvSpPr/>
          <p:nvPr/>
        </p:nvSpPr>
        <p:spPr>
          <a:xfrm>
            <a:off x="378619" y="147472"/>
            <a:ext cx="11551444" cy="4524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00A995E-EC6D-EFBF-F15E-A5A992DD59EF}"/>
              </a:ext>
            </a:extLst>
          </p:cNvPr>
          <p:cNvSpPr txBox="1"/>
          <p:nvPr/>
        </p:nvSpPr>
        <p:spPr>
          <a:xfrm>
            <a:off x="11211636" y="6007177"/>
            <a:ext cx="496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C8EEEEC1-7FDB-9616-7B18-F9E00FA565B4}"/>
              </a:ext>
            </a:extLst>
          </p:cNvPr>
          <p:cNvGrpSpPr/>
          <p:nvPr/>
        </p:nvGrpSpPr>
        <p:grpSpPr>
          <a:xfrm>
            <a:off x="226583" y="2360869"/>
            <a:ext cx="11402348" cy="3478369"/>
            <a:chOff x="57618" y="2112391"/>
            <a:chExt cx="11402348" cy="3478369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A094BFE-3CDE-A2FB-92A3-60FC11CE0CDB}"/>
                </a:ext>
              </a:extLst>
            </p:cNvPr>
            <p:cNvSpPr txBox="1"/>
            <p:nvPr/>
          </p:nvSpPr>
          <p:spPr>
            <a:xfrm>
              <a:off x="57618" y="4341706"/>
              <a:ext cx="11549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Free fermion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FE18FCAB-6C37-5052-0B79-37332B0CA724}"/>
                </a:ext>
              </a:extLst>
            </p:cNvPr>
            <p:cNvGrpSpPr/>
            <p:nvPr/>
          </p:nvGrpSpPr>
          <p:grpSpPr>
            <a:xfrm>
              <a:off x="162675" y="2112391"/>
              <a:ext cx="11297291" cy="3478369"/>
              <a:chOff x="124427" y="2072635"/>
              <a:chExt cx="11297291" cy="3478369"/>
            </a:xfrm>
          </p:grpSpPr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C6FC986-BC38-46A6-A066-C368046E8E56}"/>
                  </a:ext>
                </a:extLst>
              </p:cNvPr>
              <p:cNvSpPr txBox="1"/>
              <p:nvPr/>
            </p:nvSpPr>
            <p:spPr>
              <a:xfrm>
                <a:off x="124427" y="2661428"/>
                <a:ext cx="10423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Free boson</a:t>
                </a:r>
                <a:endParaRPr lang="zh-CN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id="{721483F2-18F6-F921-285B-25D1B4CE75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6762" y="2072635"/>
                <a:ext cx="2848775" cy="1504153"/>
              </a:xfrm>
              <a:prstGeom prst="rect">
                <a:avLst/>
              </a:prstGeom>
            </p:spPr>
          </p:pic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3B1CB83A-974E-3222-7504-ADBB39D6EE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32392" y="2072635"/>
                <a:ext cx="2876010" cy="1504153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B9242CBE-B5BB-1443-0A01-762071632A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53230" y="2072635"/>
                <a:ext cx="2968488" cy="1525803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8FD3BC25-C51C-E089-DE99-D95D7EF1F0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6762" y="4042376"/>
                <a:ext cx="2798951" cy="1416269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96BC114F-6D61-2DF9-360F-A436C7672A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8259" y="3987513"/>
                <a:ext cx="2876010" cy="1525804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6934D4AB-27F9-E8A3-45EA-83CCFC76A6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53230" y="3977573"/>
                <a:ext cx="2968488" cy="1573431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文本框 20">
                    <a:extLst>
                      <a:ext uri="{FF2B5EF4-FFF2-40B4-BE49-F238E27FC236}">
                        <a16:creationId xmlns:a16="http://schemas.microsoft.com/office/drawing/2014/main" id="{78DA75D0-89D6-FC0D-77A3-1124AEC5740C}"/>
                      </a:ext>
                    </a:extLst>
                  </p:cNvPr>
                  <p:cNvSpPr txBox="1"/>
                  <p:nvPr/>
                </p:nvSpPr>
                <p:spPr>
                  <a:xfrm>
                    <a:off x="282479" y="3012407"/>
                    <a:ext cx="627479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zh-CN" altLang="en-US" sz="1600" dirty="0"/>
                  </a:p>
                </p:txBody>
              </p:sp>
            </mc:Choice>
            <mc:Fallback xmlns="">
              <p:sp>
                <p:nvSpPr>
                  <p:cNvPr id="21" name="文本框 20">
                    <a:extLst>
                      <a:ext uri="{FF2B5EF4-FFF2-40B4-BE49-F238E27FC236}">
                        <a16:creationId xmlns:a16="http://schemas.microsoft.com/office/drawing/2014/main" id="{78DA75D0-89D6-FC0D-77A3-1124AEC5740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2479" y="3012407"/>
                    <a:ext cx="627479" cy="24622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913" r="-5825" b="-1219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文本框 21">
                    <a:extLst>
                      <a:ext uri="{FF2B5EF4-FFF2-40B4-BE49-F238E27FC236}">
                        <a16:creationId xmlns:a16="http://schemas.microsoft.com/office/drawing/2014/main" id="{F62BC5A4-CD78-0CF7-3AC2-8DBF466DB9C2}"/>
                      </a:ext>
                    </a:extLst>
                  </p:cNvPr>
                  <p:cNvSpPr txBox="1"/>
                  <p:nvPr/>
                </p:nvSpPr>
                <p:spPr>
                  <a:xfrm>
                    <a:off x="282478" y="4750415"/>
                    <a:ext cx="627479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zh-CN" altLang="en-US" sz="1600" dirty="0"/>
                  </a:p>
                </p:txBody>
              </p:sp>
            </mc:Choice>
            <mc:Fallback xmlns="">
              <p:sp>
                <p:nvSpPr>
                  <p:cNvPr id="22" name="文本框 21">
                    <a:extLst>
                      <a:ext uri="{FF2B5EF4-FFF2-40B4-BE49-F238E27FC236}">
                        <a16:creationId xmlns:a16="http://schemas.microsoft.com/office/drawing/2014/main" id="{F62BC5A4-CD78-0CF7-3AC2-8DBF466DB9C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2478" y="4750415"/>
                    <a:ext cx="627479" cy="24622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2913" r="-5825" b="-15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068C1B32-69E5-A05D-FEC4-620990938CE7}"/>
                  </a:ext>
                </a:extLst>
              </p:cNvPr>
              <p:cNvSpPr txBox="1"/>
              <p:nvPr/>
            </p:nvSpPr>
            <p:spPr>
              <a:xfrm>
                <a:off x="2531300" y="2024845"/>
                <a:ext cx="4843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068C1B32-69E5-A05D-FEC4-620990938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300" y="2024845"/>
                <a:ext cx="484300" cy="246221"/>
              </a:xfrm>
              <a:prstGeom prst="rect">
                <a:avLst/>
              </a:prstGeom>
              <a:blipFill>
                <a:blip r:embed="rId11"/>
                <a:stretch>
                  <a:fillRect l="-7500" r="-13750" b="-317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586EF88A-0A2F-59D6-5905-40CD251F2F33}"/>
                  </a:ext>
                </a:extLst>
              </p:cNvPr>
              <p:cNvSpPr txBox="1"/>
              <p:nvPr/>
            </p:nvSpPr>
            <p:spPr>
              <a:xfrm>
                <a:off x="6045011" y="2015611"/>
                <a:ext cx="889090" cy="2554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−1/2 </m:t>
                          </m:r>
                        </m:sup>
                      </m:s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586EF88A-0A2F-59D6-5905-40CD251F2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011" y="2015611"/>
                <a:ext cx="889090" cy="255455"/>
              </a:xfrm>
              <a:prstGeom prst="rect">
                <a:avLst/>
              </a:prstGeom>
              <a:blipFill>
                <a:blip r:embed="rId12"/>
                <a:stretch>
                  <a:fillRect l="-4828" t="-4762" r="-7586" b="-30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D525A653-8245-FE57-5D62-8E445EF747A9}"/>
                  </a:ext>
                </a:extLst>
              </p:cNvPr>
              <p:cNvSpPr txBox="1"/>
              <p:nvPr/>
            </p:nvSpPr>
            <p:spPr>
              <a:xfrm>
                <a:off x="9835132" y="2041031"/>
                <a:ext cx="7287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−1 </m:t>
                          </m:r>
                        </m:sup>
                      </m:s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D525A653-8245-FE57-5D62-8E445EF747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5132" y="2041031"/>
                <a:ext cx="728789" cy="246221"/>
              </a:xfrm>
              <a:prstGeom prst="rect">
                <a:avLst/>
              </a:prstGeom>
              <a:blipFill>
                <a:blip r:embed="rId13"/>
                <a:stretch>
                  <a:fillRect l="-5000" r="-9167" b="-3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AFF03BC-98DA-514A-D5D8-934F6A6B768A}"/>
                  </a:ext>
                </a:extLst>
              </p:cNvPr>
              <p:cNvSpPr txBox="1"/>
              <p:nvPr/>
            </p:nvSpPr>
            <p:spPr>
              <a:xfrm>
                <a:off x="803430" y="1053812"/>
                <a:ext cx="9944754" cy="498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check higher order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corrections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2AFF03BC-98DA-514A-D5D8-934F6A6B7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30" y="1053812"/>
                <a:ext cx="9944754" cy="498663"/>
              </a:xfrm>
              <a:prstGeom prst="rect">
                <a:avLst/>
              </a:prstGeom>
              <a:blipFill>
                <a:blip r:embed="rId14"/>
                <a:stretch>
                  <a:fillRect l="-552" b="-20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4396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C39F7-0D7A-E56D-E304-91BB5B293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21473D4-1A0E-2568-EA5C-18A0F5000AF9}"/>
              </a:ext>
            </a:extLst>
          </p:cNvPr>
          <p:cNvSpPr/>
          <p:nvPr/>
        </p:nvSpPr>
        <p:spPr>
          <a:xfrm>
            <a:off x="378619" y="147472"/>
            <a:ext cx="11551444" cy="4524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58BCB5F-14DC-50E0-505D-D437AD2DF2D8}"/>
              </a:ext>
            </a:extLst>
          </p:cNvPr>
          <p:cNvSpPr txBox="1"/>
          <p:nvPr/>
        </p:nvSpPr>
        <p:spPr>
          <a:xfrm>
            <a:off x="11211636" y="6007177"/>
            <a:ext cx="496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3CADA64-F6D8-948B-EC40-74A8F23692F7}"/>
              </a:ext>
            </a:extLst>
          </p:cNvPr>
          <p:cNvSpPr txBox="1"/>
          <p:nvPr/>
        </p:nvSpPr>
        <p:spPr>
          <a:xfrm>
            <a:off x="226583" y="4590184"/>
            <a:ext cx="1154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fermion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F9D776F-E88F-84D3-F25F-919A252A2BEE}"/>
              </a:ext>
            </a:extLst>
          </p:cNvPr>
          <p:cNvSpPr txBox="1"/>
          <p:nvPr/>
        </p:nvSpPr>
        <p:spPr>
          <a:xfrm>
            <a:off x="331640" y="2949662"/>
            <a:ext cx="1042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 boson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2F0E992-CD6E-2B0F-C6B2-F59036BBD92A}"/>
                  </a:ext>
                </a:extLst>
              </p:cNvPr>
              <p:cNvSpPr txBox="1"/>
              <p:nvPr/>
            </p:nvSpPr>
            <p:spPr>
              <a:xfrm>
                <a:off x="489692" y="3300641"/>
                <a:ext cx="84228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=4/5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2F0E992-CD6E-2B0F-C6B2-F59036BBD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92" y="3300641"/>
                <a:ext cx="842282" cy="246221"/>
              </a:xfrm>
              <a:prstGeom prst="rect">
                <a:avLst/>
              </a:prstGeom>
              <a:blipFill>
                <a:blip r:embed="rId3"/>
                <a:stretch>
                  <a:fillRect l="-2174" r="-4348" b="-317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383CCA9A-7F81-0AFB-0F9D-7E598BE6FB70}"/>
                  </a:ext>
                </a:extLst>
              </p:cNvPr>
              <p:cNvSpPr txBox="1"/>
              <p:nvPr/>
            </p:nvSpPr>
            <p:spPr>
              <a:xfrm>
                <a:off x="409224" y="5048589"/>
                <a:ext cx="88716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sz="16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383CCA9A-7F81-0AFB-0F9D-7E598BE6FB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24" y="5048589"/>
                <a:ext cx="887166" cy="246221"/>
              </a:xfrm>
              <a:prstGeom prst="rect">
                <a:avLst/>
              </a:prstGeom>
              <a:blipFill>
                <a:blip r:embed="rId4"/>
                <a:stretch>
                  <a:fillRect l="-2055" b="-317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9805926D-7873-42EA-8929-F49CBF09A644}"/>
                  </a:ext>
                </a:extLst>
              </p:cNvPr>
              <p:cNvSpPr txBox="1"/>
              <p:nvPr/>
            </p:nvSpPr>
            <p:spPr>
              <a:xfrm>
                <a:off x="2531300" y="2024845"/>
                <a:ext cx="4843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9805926D-7873-42EA-8929-F49CBF09A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300" y="2024845"/>
                <a:ext cx="484300" cy="246221"/>
              </a:xfrm>
              <a:prstGeom prst="rect">
                <a:avLst/>
              </a:prstGeom>
              <a:blipFill>
                <a:blip r:embed="rId5"/>
                <a:stretch>
                  <a:fillRect l="-7500" r="-13750" b="-317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66EE2CD4-EB0C-7F24-CA77-A155A5D0C0A1}"/>
                  </a:ext>
                </a:extLst>
              </p:cNvPr>
              <p:cNvSpPr txBox="1"/>
              <p:nvPr/>
            </p:nvSpPr>
            <p:spPr>
              <a:xfrm>
                <a:off x="6045011" y="2015611"/>
                <a:ext cx="889090" cy="2554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−1/2 </m:t>
                          </m:r>
                        </m:sup>
                      </m:s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66EE2CD4-EB0C-7F24-CA77-A155A5D0C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011" y="2015611"/>
                <a:ext cx="889090" cy="255455"/>
              </a:xfrm>
              <a:prstGeom prst="rect">
                <a:avLst/>
              </a:prstGeom>
              <a:blipFill>
                <a:blip r:embed="rId6"/>
                <a:stretch>
                  <a:fillRect l="-4828" t="-4762" r="-7586" b="-30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F00148E4-9927-5737-6530-2EFFD48156B1}"/>
                  </a:ext>
                </a:extLst>
              </p:cNvPr>
              <p:cNvSpPr txBox="1"/>
              <p:nvPr/>
            </p:nvSpPr>
            <p:spPr>
              <a:xfrm>
                <a:off x="9835132" y="2041031"/>
                <a:ext cx="7287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−1 </m:t>
                          </m:r>
                        </m:sup>
                      </m:s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F00148E4-9927-5737-6530-2EFFD4815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5132" y="2041031"/>
                <a:ext cx="728789" cy="246221"/>
              </a:xfrm>
              <a:prstGeom prst="rect">
                <a:avLst/>
              </a:prstGeom>
              <a:blipFill>
                <a:blip r:embed="rId7"/>
                <a:stretch>
                  <a:fillRect l="-5000" r="-9167" b="-3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383B6A97-FD39-2E7F-4F4F-C52D924DA5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975" y="2440057"/>
            <a:ext cx="2791363" cy="154360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F52FA6A-8CDF-053A-D83B-AB2A61FE45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44" y="2440056"/>
            <a:ext cx="2951438" cy="154360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7AA6BCD-8DF9-9E49-DB81-AB3C52B97B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767" y="2435086"/>
            <a:ext cx="3027080" cy="155591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ECC6F06-D245-6A6E-5ABD-6E05368728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563" y="4388127"/>
            <a:ext cx="2758552" cy="146372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EDA03DDB-8E05-D87D-EE68-44D167EE888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629" y="4367881"/>
            <a:ext cx="3003118" cy="154360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125EE95-8C5C-ED54-8290-EAAB73B78B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25" y="4332127"/>
            <a:ext cx="3078172" cy="15821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D266E14-EBDF-8CF0-6EBF-EA2DBC236080}"/>
                  </a:ext>
                </a:extLst>
              </p:cNvPr>
              <p:cNvSpPr txBox="1"/>
              <p:nvPr/>
            </p:nvSpPr>
            <p:spPr>
              <a:xfrm>
                <a:off x="803430" y="1053812"/>
                <a:ext cx="9944754" cy="498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check higher order in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corrections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D266E14-EBDF-8CF0-6EBF-EA2DBC236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30" y="1053812"/>
                <a:ext cx="9944754" cy="498663"/>
              </a:xfrm>
              <a:prstGeom prst="rect">
                <a:avLst/>
              </a:prstGeom>
              <a:blipFill>
                <a:blip r:embed="rId14"/>
                <a:stretch>
                  <a:fillRect l="-552" b="-207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E6E593D9-20AA-18E1-DBCF-8C41D9AB70A0}"/>
              </a:ext>
            </a:extLst>
          </p:cNvPr>
          <p:cNvSpPr txBox="1"/>
          <p:nvPr/>
        </p:nvSpPr>
        <p:spPr>
          <a:xfrm>
            <a:off x="761580" y="6089631"/>
            <a:ext cx="9944754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 match -- we found the correct saddle-point origin!  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39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17884-04F1-BC3E-7F2D-3BEDB4DE6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4EE60F46-35E6-420B-8569-ADECFE63A0E1}"/>
              </a:ext>
            </a:extLst>
          </p:cNvPr>
          <p:cNvSpPr/>
          <p:nvPr/>
        </p:nvSpPr>
        <p:spPr>
          <a:xfrm>
            <a:off x="378619" y="147472"/>
            <a:ext cx="11551444" cy="4524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4E8B66D-AC35-88D3-4454-9E5851348CC6}"/>
                  </a:ext>
                </a:extLst>
              </p:cNvPr>
              <p:cNvSpPr txBox="1"/>
              <p:nvPr/>
            </p:nvSpPr>
            <p:spPr>
              <a:xfrm>
                <a:off x="1954673" y="2061943"/>
                <a:ext cx="5991662" cy="2345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Resurgence: a quick review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Series expansion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</m:acc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recursive method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Saddle-point analysis 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Stokes phenomenon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Discussions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4E8B66D-AC35-88D3-4454-9E5851348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673" y="2061943"/>
                <a:ext cx="5991662" cy="2345322"/>
              </a:xfrm>
              <a:prstGeom prst="rect">
                <a:avLst/>
              </a:prstGeom>
              <a:blipFill>
                <a:blip r:embed="rId2"/>
                <a:stretch>
                  <a:fillRect l="-916" b="-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DA67AB34-F092-0D6C-DD77-0EA295908245}"/>
              </a:ext>
            </a:extLst>
          </p:cNvPr>
          <p:cNvSpPr txBox="1"/>
          <p:nvPr/>
        </p:nvSpPr>
        <p:spPr>
          <a:xfrm>
            <a:off x="948519" y="1050878"/>
            <a:ext cx="4462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BC8AEF5-1D6D-9F82-EA6A-E7533F91BE7F}"/>
              </a:ext>
            </a:extLst>
          </p:cNvPr>
          <p:cNvSpPr/>
          <p:nvPr/>
        </p:nvSpPr>
        <p:spPr>
          <a:xfrm>
            <a:off x="715617" y="4027848"/>
            <a:ext cx="8582439" cy="1979328"/>
          </a:xfrm>
          <a:prstGeom prst="rect">
            <a:avLst/>
          </a:prstGeom>
          <a:solidFill>
            <a:srgbClr val="FFFFF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2A23A67-58EB-0E8F-E6D3-EFF3B08F3211}"/>
              </a:ext>
            </a:extLst>
          </p:cNvPr>
          <p:cNvSpPr/>
          <p:nvPr/>
        </p:nvSpPr>
        <p:spPr>
          <a:xfrm>
            <a:off x="574812" y="1857502"/>
            <a:ext cx="8582439" cy="1637413"/>
          </a:xfrm>
          <a:prstGeom prst="rect">
            <a:avLst/>
          </a:prstGeom>
          <a:solidFill>
            <a:srgbClr val="FFFFF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188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758C4-F99E-1C59-32C5-4838B48E9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B9438B60-2C14-AC8A-D83E-5F1F5A597298}"/>
              </a:ext>
            </a:extLst>
          </p:cNvPr>
          <p:cNvSpPr/>
          <p:nvPr/>
        </p:nvSpPr>
        <p:spPr>
          <a:xfrm>
            <a:off x="378619" y="147472"/>
            <a:ext cx="11551444" cy="4524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46E10CA-D86C-33CE-333E-1C047852A240}"/>
              </a:ext>
            </a:extLst>
          </p:cNvPr>
          <p:cNvSpPr txBox="1"/>
          <p:nvPr/>
        </p:nvSpPr>
        <p:spPr>
          <a:xfrm>
            <a:off x="11211636" y="6007177"/>
            <a:ext cx="496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AC0546D-3175-E6EE-3D10-4CF372126CF2}"/>
                  </a:ext>
                </a:extLst>
              </p:cNvPr>
              <p:cNvSpPr txBox="1"/>
              <p:nvPr/>
            </p:nvSpPr>
            <p:spPr>
              <a:xfrm>
                <a:off x="1153027" y="2150025"/>
                <a:ext cx="10306939" cy="2714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Resurgence analysis helps identifying (potential) non-perturbative corrections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They may be absent, i.e.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∪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Stokes phenomenon: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±1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coupling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d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rotates in complex plane</a:t>
                </a:r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acc>
                      <m:accPr>
                        <m:chr m:val="̅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-deformed CFTs, very distinct physical properties for: </a:t>
                </a:r>
              </a:p>
              <a:p>
                <a:pPr lvl="3">
                  <a:lnSpc>
                    <a:spcPct val="150000"/>
                  </a:lnSpc>
                </a:pPr>
                <a:r>
                  <a:rPr lang="en-US" altLang="zh-CN" sz="1600" dirty="0"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(Hagedorn density of states, stringy); (ii)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(complex spectrum or UV cut-off)   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Stokes phenomenon?</a:t>
                </a:r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AC0546D-3175-E6EE-3D10-4CF372126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027" y="2150025"/>
                <a:ext cx="10306939" cy="2714654"/>
              </a:xfrm>
              <a:prstGeom prst="rect">
                <a:avLst/>
              </a:prstGeom>
              <a:blipFill>
                <a:blip r:embed="rId3"/>
                <a:stretch>
                  <a:fillRect l="-532" b="-31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5D0B478F-0EF0-E5F5-BE15-976A564A166C}"/>
              </a:ext>
            </a:extLst>
          </p:cNvPr>
          <p:cNvSpPr txBox="1"/>
          <p:nvPr/>
        </p:nvSpPr>
        <p:spPr>
          <a:xfrm>
            <a:off x="923669" y="946517"/>
            <a:ext cx="6525707" cy="539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Stokes phenomenon</a:t>
            </a:r>
          </a:p>
        </p:txBody>
      </p:sp>
    </p:spTree>
    <p:extLst>
      <p:ext uri="{BB962C8B-B14F-4D97-AF65-F5344CB8AC3E}">
        <p14:creationId xmlns:p14="http://schemas.microsoft.com/office/powerpoint/2010/main" val="75796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9AEA0-C8D5-BC33-5952-887C5D961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BBCE77A3-7B90-AC76-DC74-B3AACE97FE93}"/>
              </a:ext>
            </a:extLst>
          </p:cNvPr>
          <p:cNvSpPr/>
          <p:nvPr/>
        </p:nvSpPr>
        <p:spPr>
          <a:xfrm>
            <a:off x="378619" y="147472"/>
            <a:ext cx="11551444" cy="4524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4146830-4B85-E151-B8EC-CBA9850CEC33}"/>
              </a:ext>
            </a:extLst>
          </p:cNvPr>
          <p:cNvSpPr txBox="1"/>
          <p:nvPr/>
        </p:nvSpPr>
        <p:spPr>
          <a:xfrm>
            <a:off x="923669" y="946517"/>
            <a:ext cx="6525707" cy="539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Stokes phenomenon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F49C9A5-7B16-D909-C20A-2A159CBFD768}"/>
              </a:ext>
            </a:extLst>
          </p:cNvPr>
          <p:cNvSpPr txBox="1"/>
          <p:nvPr/>
        </p:nvSpPr>
        <p:spPr>
          <a:xfrm>
            <a:off x="11211636" y="6007177"/>
            <a:ext cx="496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37A88745-687A-031F-ECBF-DFE194426125}"/>
              </a:ext>
            </a:extLst>
          </p:cNvPr>
          <p:cNvGrpSpPr/>
          <p:nvPr/>
        </p:nvGrpSpPr>
        <p:grpSpPr>
          <a:xfrm>
            <a:off x="1929902" y="4404350"/>
            <a:ext cx="7763317" cy="1941381"/>
            <a:chOff x="1810633" y="4654737"/>
            <a:chExt cx="7763317" cy="1941381"/>
          </a:xfrm>
        </p:grpSpPr>
        <p:cxnSp>
          <p:nvCxnSpPr>
            <p:cNvPr id="6" name="直接箭头连接符 5">
              <a:extLst>
                <a:ext uri="{FF2B5EF4-FFF2-40B4-BE49-F238E27FC236}">
                  <a16:creationId xmlns:a16="http://schemas.microsoft.com/office/drawing/2014/main" id="{58266750-A424-6EFD-79A0-27A1FAE37A91}"/>
                </a:ext>
              </a:extLst>
            </p:cNvPr>
            <p:cNvCxnSpPr>
              <a:cxnSpLocks/>
            </p:cNvCxnSpPr>
            <p:nvPr/>
          </p:nvCxnSpPr>
          <p:spPr>
            <a:xfrm>
              <a:off x="1810633" y="6200964"/>
              <a:ext cx="776331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923ABE5C-346E-3D12-D05C-3B95C158E8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32783" y="6128063"/>
              <a:ext cx="145801" cy="14580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箭头: 上弧形 15">
              <a:extLst>
                <a:ext uri="{FF2B5EF4-FFF2-40B4-BE49-F238E27FC236}">
                  <a16:creationId xmlns:a16="http://schemas.microsoft.com/office/drawing/2014/main" id="{449B77A5-F229-FCDD-94D4-D59D7B5F588D}"/>
                </a:ext>
              </a:extLst>
            </p:cNvPr>
            <p:cNvSpPr/>
            <p:nvPr/>
          </p:nvSpPr>
          <p:spPr>
            <a:xfrm flipH="1">
              <a:off x="3918198" y="4887680"/>
              <a:ext cx="2829169" cy="1023803"/>
            </a:xfrm>
            <a:prstGeom prst="curved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80317196-9C4B-0D68-A38E-5E2217EECFFC}"/>
                </a:ext>
              </a:extLst>
            </p:cNvPr>
            <p:cNvCxnSpPr/>
            <p:nvPr/>
          </p:nvCxnSpPr>
          <p:spPr>
            <a:xfrm>
              <a:off x="6936173" y="5219540"/>
              <a:ext cx="484554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02CED741-0501-FD5E-16D5-6F4FECF5E2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31436" y="4654737"/>
              <a:ext cx="0" cy="571366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C378AC70-31D3-B18D-315D-BDBB2258DC74}"/>
                    </a:ext>
                  </a:extLst>
                </p:cNvPr>
                <p:cNvSpPr txBox="1"/>
                <p:nvPr/>
              </p:nvSpPr>
              <p:spPr>
                <a:xfrm>
                  <a:off x="7085091" y="4797800"/>
                  <a:ext cx="1867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C378AC70-31D3-B18D-315D-BDBB2258DC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5091" y="4797800"/>
                  <a:ext cx="186718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30000" r="-30000" b="-888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51BD978B-D9D2-0E3F-5057-154493D6AC29}"/>
                    </a:ext>
                  </a:extLst>
                </p:cNvPr>
                <p:cNvSpPr txBox="1"/>
                <p:nvPr/>
              </p:nvSpPr>
              <p:spPr>
                <a:xfrm>
                  <a:off x="8847105" y="5851064"/>
                  <a:ext cx="6163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2B351B60-6627-8128-8DBD-81B9872A3B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7105" y="5851064"/>
                  <a:ext cx="616323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7921" r="-7921" b="-888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C16AB9A7-11B9-E0A1-AF54-81D273A3D61B}"/>
                    </a:ext>
                  </a:extLst>
                </p:cNvPr>
                <p:cNvSpPr txBox="1"/>
                <p:nvPr/>
              </p:nvSpPr>
              <p:spPr>
                <a:xfrm>
                  <a:off x="1963874" y="5830962"/>
                  <a:ext cx="6163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&lt;0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592FDC25-2524-27EF-97AE-883C08AAED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3874" y="5830962"/>
                  <a:ext cx="616323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7921" r="-7921" b="-652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E9127881-0866-56FB-1540-AC5D85A5C354}"/>
                    </a:ext>
                  </a:extLst>
                </p:cNvPr>
                <p:cNvSpPr txBox="1"/>
                <p:nvPr/>
              </p:nvSpPr>
              <p:spPr>
                <a:xfrm>
                  <a:off x="8157301" y="6297703"/>
                  <a:ext cx="1379608" cy="2984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𝑝𝑒𝑟𝑡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BE5A95C4-12EC-86EB-F7D9-C85CA0DFA3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7301" y="6297703"/>
                  <a:ext cx="1379608" cy="298415"/>
                </a:xfrm>
                <a:prstGeom prst="rect">
                  <a:avLst/>
                </a:prstGeom>
                <a:blipFill>
                  <a:blip r:embed="rId7"/>
                  <a:stretch>
                    <a:fillRect l="-1770" b="-244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C6BBA155-47E0-F1C2-576F-C9C21545EED9}"/>
                    </a:ext>
                  </a:extLst>
                </p:cNvPr>
                <p:cNvSpPr txBox="1"/>
                <p:nvPr/>
              </p:nvSpPr>
              <p:spPr>
                <a:xfrm>
                  <a:off x="1932951" y="6297703"/>
                  <a:ext cx="2750753" cy="2984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𝑝𝑒𝑟𝑡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,−|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𝑛𝑝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D0411F98-9B9D-BAF4-7DA5-9EB2445BF7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2951" y="6297703"/>
                  <a:ext cx="2750753" cy="298415"/>
                </a:xfrm>
                <a:prstGeom prst="rect">
                  <a:avLst/>
                </a:prstGeom>
                <a:blipFill>
                  <a:blip r:embed="rId8"/>
                  <a:stretch>
                    <a:fillRect l="-1552" r="-2439" b="-2653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B0B516B-6D16-33DC-53C1-B91703E6B41A}"/>
                  </a:ext>
                </a:extLst>
              </p:cNvPr>
              <p:cNvSpPr txBox="1"/>
              <p:nvPr/>
            </p:nvSpPr>
            <p:spPr>
              <a:xfrm>
                <a:off x="681986" y="1991481"/>
                <a:ext cx="8033510" cy="20377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257300" lvl="2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𝑝𝑒𝑟𝑡</m:t>
                        </m:r>
                      </m:sub>
                    </m:sSub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∼</m:t>
                    </m:r>
                    <m:sSup>
                      <m:s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altLang="zh-CN" sz="1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den>
                        </m:f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den>
                        </m:f>
                        <m:rad>
                          <m:radPr>
                            <m:degHide m:val="on"/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ctrlPr>
                                  <a:rPr lang="en-US" altLang="zh-CN" sz="1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sSubSup>
                                  <m:sSub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altLang="zh-CN" sz="1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3−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</m:e>
                            </m:d>
                          </m:e>
                        </m:rad>
                      </m:sup>
                    </m:sSup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∼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𝐶𝐹𝑇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)(1+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57300" lvl="2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𝑛𝑝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∼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</m:e>
                            </m:d>
                          </m:den>
                        </m:f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num>
                              <m:den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</m:den>
                            </m:f>
                          </m:e>
                        </m:rad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+…</m:t>
                        </m:r>
                      </m:sup>
                    </m:sSup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lnSpc>
                    <a:spcPct val="150000"/>
                  </a:lnSpc>
                </a:pPr>
                <a:endPara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B0B516B-6D16-33DC-53C1-B91703E6B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86" y="1991481"/>
                <a:ext cx="8033510" cy="20377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5649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070CF-0416-86A0-9941-8BB32E6D3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43FC954B-3206-9342-8511-7B806531F571}"/>
              </a:ext>
            </a:extLst>
          </p:cNvPr>
          <p:cNvSpPr/>
          <p:nvPr/>
        </p:nvSpPr>
        <p:spPr>
          <a:xfrm>
            <a:off x="378619" y="147472"/>
            <a:ext cx="11551444" cy="4524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7F6195F-4913-34DF-8799-2372C7000FFF}"/>
              </a:ext>
            </a:extLst>
          </p:cNvPr>
          <p:cNvSpPr txBox="1"/>
          <p:nvPr/>
        </p:nvSpPr>
        <p:spPr>
          <a:xfrm>
            <a:off x="923669" y="946517"/>
            <a:ext cx="6525707" cy="539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Stokes phenomenon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2A3E986-3257-F098-096D-744B40AFC301}"/>
              </a:ext>
            </a:extLst>
          </p:cNvPr>
          <p:cNvSpPr txBox="1"/>
          <p:nvPr/>
        </p:nvSpPr>
        <p:spPr>
          <a:xfrm>
            <a:off x="11211636" y="6007177"/>
            <a:ext cx="496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EEE6583-F6B7-F4BD-DB44-133AE91BB5B7}"/>
                  </a:ext>
                </a:extLst>
              </p:cNvPr>
              <p:cNvSpPr txBox="1"/>
              <p:nvPr/>
            </p:nvSpPr>
            <p:spPr>
              <a:xfrm>
                <a:off x="378619" y="1952629"/>
                <a:ext cx="11093977" cy="4180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57300" lvl="2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Deformed density of states: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&lt;0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=∫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d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𝑝𝑒𝑟𝑡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sz="2000" b="0" dirty="0">
                    <a:cs typeface="Times New Roman" panose="02020603050405020304" pitchFamily="18" charset="0"/>
                  </a:rPr>
                  <a:t>   </a:t>
                </a:r>
              </a:p>
              <a:p>
                <a:pPr marL="1257300" lvl="2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𝑝𝑒𝑟𝑡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alone: complex density/spectrum at UV</a:t>
                </a:r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57300" lvl="2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alone implies a UV cut-off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sup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𝑑𝐸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∼</m:t>
                        </m:r>
                      </m:e>
                    </m:nary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</m:e>
                            </m:d>
                          </m:den>
                        </m:f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num>
                              <m:den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</m:den>
                            </m:f>
                          </m:e>
                        </m:rad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→ 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ln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𝑐𝐸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57300" lvl="2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Tow folklores of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theories: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𝑝𝑒𝑟𝑡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v.s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57300" lvl="2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 the full story yet:  Hagedorn singularity -- “winding mode condensation”? </a:t>
                </a:r>
              </a:p>
              <a:p>
                <a:pPr marL="1257300" lvl="2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 integral rep of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derived assuming unit winding, need to consider all winding sectors? Future work…</a:t>
                </a:r>
              </a:p>
              <a:p>
                <a:pPr marL="1257300" lvl="2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EEE6583-F6B7-F4BD-DB44-133AE91BB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19" y="1952629"/>
                <a:ext cx="11093977" cy="41809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33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63017-E0FC-2248-EF82-96EC9A4B4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3984D9EC-DD6B-1786-5CBA-A5A63D6BF951}"/>
              </a:ext>
            </a:extLst>
          </p:cNvPr>
          <p:cNvSpPr/>
          <p:nvPr/>
        </p:nvSpPr>
        <p:spPr>
          <a:xfrm>
            <a:off x="378619" y="147472"/>
            <a:ext cx="11551444" cy="4524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0C45945-DDCD-FDD4-F1F5-7437153E248E}"/>
                  </a:ext>
                </a:extLst>
              </p:cNvPr>
              <p:cNvSpPr txBox="1"/>
              <p:nvPr/>
            </p:nvSpPr>
            <p:spPr>
              <a:xfrm>
                <a:off x="1954673" y="2061943"/>
                <a:ext cx="5991662" cy="2345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Resurgence: a quick review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Series expansion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</m:acc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recursive method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Saddle-point analysis 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Stokes phenomenon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Discussions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0C45945-DDCD-FDD4-F1F5-7437153E2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673" y="2061943"/>
                <a:ext cx="5991662" cy="2345322"/>
              </a:xfrm>
              <a:prstGeom prst="rect">
                <a:avLst/>
              </a:prstGeom>
              <a:blipFill>
                <a:blip r:embed="rId2"/>
                <a:stretch>
                  <a:fillRect l="-916" b="-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5367437C-D295-A913-E3BA-26AF161D8356}"/>
              </a:ext>
            </a:extLst>
          </p:cNvPr>
          <p:cNvSpPr txBox="1"/>
          <p:nvPr/>
        </p:nvSpPr>
        <p:spPr>
          <a:xfrm>
            <a:off x="948519" y="1050878"/>
            <a:ext cx="4462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7814B0B-CEE1-80E8-3DB9-C4615079FC65}"/>
              </a:ext>
            </a:extLst>
          </p:cNvPr>
          <p:cNvSpPr/>
          <p:nvPr/>
        </p:nvSpPr>
        <p:spPr>
          <a:xfrm>
            <a:off x="574812" y="1857502"/>
            <a:ext cx="8582439" cy="2112471"/>
          </a:xfrm>
          <a:prstGeom prst="rect">
            <a:avLst/>
          </a:prstGeom>
          <a:solidFill>
            <a:srgbClr val="FFFFF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5650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23CFF74-9BE3-432D-8C83-11B26C2DE784}"/>
              </a:ext>
            </a:extLst>
          </p:cNvPr>
          <p:cNvSpPr/>
          <p:nvPr/>
        </p:nvSpPr>
        <p:spPr>
          <a:xfrm>
            <a:off x="378619" y="147472"/>
            <a:ext cx="11551444" cy="4524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36BB08D-92EE-2A3E-4ABE-74F585390EE1}"/>
                  </a:ext>
                </a:extLst>
              </p:cNvPr>
              <p:cNvSpPr txBox="1"/>
              <p:nvPr/>
            </p:nvSpPr>
            <p:spPr>
              <a:xfrm>
                <a:off x="1084998" y="1932734"/>
                <a:ext cx="9369188" cy="3747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acc>
                      <m:accPr>
                        <m:chr m:val="̅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deformation in holographic CFTs:</a:t>
                </a:r>
              </a:p>
              <a:p>
                <a:pPr marL="1428750" lvl="2" indent="-514350">
                  <a:lnSpc>
                    <a:spcPct val="150000"/>
                  </a:lnSpc>
                  <a:buAutoNum type="romanLcParenBoth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finite cut-off surface  </a:t>
                </a: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H.Verlinde</a:t>
                </a: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et al, 18)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428750" lvl="2" indent="-514350">
                  <a:lnSpc>
                    <a:spcPct val="150000"/>
                  </a:lnSpc>
                  <a:buAutoNum type="romanLcParenBoth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glue-on surface?   </a:t>
                </a: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(Wei Song et al, 24)</a:t>
                </a:r>
              </a:p>
              <a:p>
                <a:pPr marL="1428750" lvl="2" indent="-514350">
                  <a:lnSpc>
                    <a:spcPct val="150000"/>
                  </a:lnSpc>
                  <a:buFontTx/>
                  <a:buAutoNum type="romanLcParenBoth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mixed boundary condition  </a:t>
                </a: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Guica</a:t>
                </a: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Monten, 21)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UV finiteness revealed by UV-sensitive observables, e.g. correlation functions, entanglement entropy, etc.  </a:t>
                </a:r>
                <a:r>
                  <a:rPr lang="en-US" altLang="zh-CN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(Donnelly et al, 18; Chen et al, 18, …)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Conformal perturbation theory: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𝐶𝐹𝑇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∫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acc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+…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Simple perturbative analysis cannot probe UV finiteness</a:t>
                </a: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36BB08D-92EE-2A3E-4ABE-74F585390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998" y="1932734"/>
                <a:ext cx="9369188" cy="3747949"/>
              </a:xfrm>
              <a:prstGeom prst="rect">
                <a:avLst/>
              </a:prstGeom>
              <a:blipFill>
                <a:blip r:embed="rId3"/>
                <a:stretch>
                  <a:fillRect l="-586" b="-19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F020777D-CC5D-F8C5-E38B-CEF464AD08A8}"/>
              </a:ext>
            </a:extLst>
          </p:cNvPr>
          <p:cNvSpPr txBox="1"/>
          <p:nvPr/>
        </p:nvSpPr>
        <p:spPr>
          <a:xfrm>
            <a:off x="948519" y="1050878"/>
            <a:ext cx="4462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and Motivation</a:t>
            </a:r>
            <a:endParaRPr lang="zh-CN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857E3D3-1699-84A8-49F7-C21EEFC84739}"/>
              </a:ext>
            </a:extLst>
          </p:cNvPr>
          <p:cNvSpPr txBox="1"/>
          <p:nvPr/>
        </p:nvSpPr>
        <p:spPr>
          <a:xfrm>
            <a:off x="11211636" y="6007177"/>
            <a:ext cx="365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7258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2DD50-F7E4-8ADC-A336-94F4FCC63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1875E399-AFDA-B192-6090-913DE8063F9A}"/>
              </a:ext>
            </a:extLst>
          </p:cNvPr>
          <p:cNvSpPr/>
          <p:nvPr/>
        </p:nvSpPr>
        <p:spPr>
          <a:xfrm>
            <a:off x="378619" y="147472"/>
            <a:ext cx="11551444" cy="4524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E5E126E-C6A6-0127-044B-F1701EB2852A}"/>
              </a:ext>
            </a:extLst>
          </p:cNvPr>
          <p:cNvSpPr txBox="1"/>
          <p:nvPr/>
        </p:nvSpPr>
        <p:spPr>
          <a:xfrm>
            <a:off x="923669" y="946517"/>
            <a:ext cx="6525707" cy="539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D92EDB0-0AE2-7821-736F-FE8E3E0F5169}"/>
              </a:ext>
            </a:extLst>
          </p:cNvPr>
          <p:cNvSpPr txBox="1"/>
          <p:nvPr/>
        </p:nvSpPr>
        <p:spPr>
          <a:xfrm>
            <a:off x="11211636" y="6007177"/>
            <a:ext cx="496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65F7B58-FF22-5F2C-05E9-76C7274D9F26}"/>
                  </a:ext>
                </a:extLst>
              </p:cNvPr>
              <p:cNvSpPr txBox="1"/>
              <p:nvPr/>
            </p:nvSpPr>
            <p:spPr>
              <a:xfrm>
                <a:off x="1232540" y="1719502"/>
                <a:ext cx="10035594" cy="4517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studied large order expansion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𝑝𝑒𝑟𝑡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</m:acc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</m:acc>
                          </m:e>
                        </m:d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Recursive relation: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</m:acc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</m:d>
                          </m:sup>
                        </m:sSubSup>
                        <m:sSubSup>
                          <m:sSub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</m:acc>
                          </m:sub>
                          <m:sup>
                            <m:d>
                              <m:d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</m:d>
                          </m:sup>
                        </m:sSub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d>
                              <m:d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sSubSup>
                              <m:sSubSup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</m:acc>
                      </m:e>
                    </m:d>
                  </m:oMath>
                </a14:m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Efficient implementation in terms of differential ring generated by modular forms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Resurgence analysis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large orders reveals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∼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integral rep over dynamic modular parameter, novel saddle-point origin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𝑛𝑝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supported by “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Regge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singularity of (integrable)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𝐶𝐹𝑇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→0, </m:t>
                    </m:r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𝜁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→∞)</m:t>
                    </m:r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Stokes phenomenon: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&gt;0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𝑝𝑒𝑟𝑡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&lt;0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𝑝𝑒𝑟𝑡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Z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Implication for spectral property at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𝑝𝑒𝑟𝑡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(complex spectrum) 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v.s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(UV cut-off)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865F7B58-FF22-5F2C-05E9-76C7274D9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540" y="1719502"/>
                <a:ext cx="10035594" cy="4517519"/>
              </a:xfrm>
              <a:prstGeom prst="rect">
                <a:avLst/>
              </a:prstGeom>
              <a:blipFill>
                <a:blip r:embed="rId3"/>
                <a:stretch>
                  <a:fillRect l="-547" t="-70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96001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14161-E9F6-9ECD-770A-A88BA706E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F69587CB-5613-D0A9-906A-4806FF3469A7}"/>
              </a:ext>
            </a:extLst>
          </p:cNvPr>
          <p:cNvSpPr/>
          <p:nvPr/>
        </p:nvSpPr>
        <p:spPr>
          <a:xfrm>
            <a:off x="378619" y="147472"/>
            <a:ext cx="11551444" cy="4524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9B5A53D-CA71-B27D-77A4-0DAA90BAAFD7}"/>
              </a:ext>
            </a:extLst>
          </p:cNvPr>
          <p:cNvSpPr txBox="1"/>
          <p:nvPr/>
        </p:nvSpPr>
        <p:spPr>
          <a:xfrm>
            <a:off x="923669" y="946517"/>
            <a:ext cx="6525707" cy="539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Outlook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CD079CF-0341-E40B-F2CF-58B96E7B8156}"/>
              </a:ext>
            </a:extLst>
          </p:cNvPr>
          <p:cNvSpPr txBox="1"/>
          <p:nvPr/>
        </p:nvSpPr>
        <p:spPr>
          <a:xfrm>
            <a:off x="11211636" y="6007177"/>
            <a:ext cx="496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71E94F8-D454-1645-E703-D81B22EB84AB}"/>
                  </a:ext>
                </a:extLst>
              </p:cNvPr>
              <p:cNvSpPr txBox="1"/>
              <p:nvPr/>
            </p:nvSpPr>
            <p:spPr>
              <a:xfrm>
                <a:off x="1238220" y="1946682"/>
                <a:ext cx="10035594" cy="2806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Other non-perturbative corrections in actual CFT results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Hagedorn transition at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summing over all winding sectors?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Fully understand properties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theories 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Non-perturbative effects in other deformed observables, 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e.g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correlation functions; entanglement entropy; defect properties; etc.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Deformed integrable CFTs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deformed chaotic CFTs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deformed holographic CFTs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E71E94F8-D454-1645-E703-D81B22EB8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20" y="1946682"/>
                <a:ext cx="10035594" cy="2806987"/>
              </a:xfrm>
              <a:prstGeom prst="rect">
                <a:avLst/>
              </a:prstGeom>
              <a:blipFill>
                <a:blip r:embed="rId3"/>
                <a:stretch>
                  <a:fillRect l="-547" b="-28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87026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B5EEE-A898-E686-DB06-1EEBFD72A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C35FEBA-15E4-8F4E-C314-F66E68FBBF7C}"/>
              </a:ext>
            </a:extLst>
          </p:cNvPr>
          <p:cNvSpPr/>
          <p:nvPr/>
        </p:nvSpPr>
        <p:spPr>
          <a:xfrm>
            <a:off x="378619" y="147472"/>
            <a:ext cx="11551444" cy="4524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B5F2C82-0EBF-34B3-32FB-34A13E727EBE}"/>
              </a:ext>
            </a:extLst>
          </p:cNvPr>
          <p:cNvSpPr txBox="1"/>
          <p:nvPr/>
        </p:nvSpPr>
        <p:spPr>
          <a:xfrm>
            <a:off x="1078203" y="3230250"/>
            <a:ext cx="10035594" cy="143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  <a:p>
            <a:pPr>
              <a:lnSpc>
                <a:spcPct val="150000"/>
              </a:lnSpc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4177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23CFF74-9BE3-432D-8C83-11B26C2DE784}"/>
              </a:ext>
            </a:extLst>
          </p:cNvPr>
          <p:cNvSpPr/>
          <p:nvPr/>
        </p:nvSpPr>
        <p:spPr>
          <a:xfrm>
            <a:off x="378619" y="147472"/>
            <a:ext cx="11551444" cy="4524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020777D-CC5D-F8C5-E38B-CEF464AD08A8}"/>
              </a:ext>
            </a:extLst>
          </p:cNvPr>
          <p:cNvSpPr txBox="1"/>
          <p:nvPr/>
        </p:nvSpPr>
        <p:spPr>
          <a:xfrm>
            <a:off x="948519" y="1050878"/>
            <a:ext cx="4462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Resurgence: a quick review </a:t>
            </a:r>
            <a:endParaRPr lang="zh-CN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0586780-71B5-D498-ED22-1DA1C448DCD1}"/>
                  </a:ext>
                </a:extLst>
              </p:cNvPr>
              <p:cNvSpPr txBox="1"/>
              <p:nvPr/>
            </p:nvSpPr>
            <p:spPr>
              <a:xfrm>
                <a:off x="1084997" y="1932734"/>
                <a:ext cx="10558693" cy="3763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Stokes’ phenomenon: non-perturbative discontinuity in complex coupling plane</a:t>
                </a:r>
              </a:p>
              <a:p>
                <a:pPr marL="1257300" lvl="2" indent="-342900">
                  <a:lnSpc>
                    <a:spcPct val="150000"/>
                  </a:lnSpc>
                  <a:buFont typeface="+mj-ea"/>
                  <a:buAutoNum type="circleNumDbPlain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Z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d>
                    <m:r>
                      <a:rPr lang="en-US" altLang="zh-CN" sz="1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sub>
                      <m:sup/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𝜙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)/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sup>
                        </m:s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nary>
                        <m:nary>
                          <m:naryPr>
                            <m:supHide m:val="on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6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Γ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sub>
                            </m:sSub>
                          </m:sub>
                          <m:sup/>
                          <m:e>
                            <m:sSup>
                              <m:sSup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𝜙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)/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</m:sup>
                            </m:sSup>
                          </m:e>
                        </m:nary>
                      </m:e>
                    </m:nary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𝐼</m:t>
                                </m:r>
                                <m:d>
                                  <m:d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𝑚</m:t>
                                        </m:r>
                                      </m:sub>
                                    </m:sSub>
                                  </m:e>
                                </m:d>
                              </m:num>
                              <m:den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</m:den>
                            </m:f>
                          </m:sup>
                        </m:s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p>
                        </m:sSub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p>
                        </m:sSub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+…)</m:t>
                        </m:r>
                      </m:e>
                    </m:nary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1257300" lvl="2" indent="-342900">
                  <a:lnSpc>
                    <a:spcPct val="150000"/>
                  </a:lnSpc>
                  <a:buFont typeface="+mj-ea"/>
                  <a:buAutoNum type="circleNumDbPlain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Steepest descent contour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through saddle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Lefschetz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thimbles  </a:t>
                </a:r>
              </a:p>
              <a:p>
                <a:pPr marL="1257300" lvl="2" indent="-342900">
                  <a:lnSpc>
                    <a:spcPct val="150000"/>
                  </a:lnSpc>
                  <a:buFont typeface="+mj-ea"/>
                  <a:buAutoNum type="circleNumDbPlain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Integral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determined by topological decomposition: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∪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1257300" lvl="2" indent="-342900">
                  <a:lnSpc>
                    <a:spcPct val="150000"/>
                  </a:lnSpc>
                  <a:buFont typeface="+mj-ea"/>
                  <a:buAutoNum type="circleNumDbPlain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Fixing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Γ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(physical contour), varying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d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also deform accordingly</a:t>
                </a:r>
              </a:p>
              <a:p>
                <a:pPr marL="1257300" lvl="2" indent="-342900">
                  <a:lnSpc>
                    <a:spcPct val="150000"/>
                  </a:lnSpc>
                  <a:buFont typeface="+mj-ea"/>
                  <a:buAutoNum type="circleNumDbPlain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b="1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Stokes’ phenomena </a:t>
                </a:r>
                <a:r>
                  <a:rPr lang="zh-CN" altLang="en-US" sz="1600" b="1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Critical values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across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±1</m:t>
                    </m:r>
                  </m:oMath>
                </a14:m>
                <a:endParaRPr lang="en-US" altLang="zh-CN" sz="16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57300" lvl="2" indent="-342900">
                  <a:lnSpc>
                    <a:spcPct val="150000"/>
                  </a:lnSpc>
                  <a:buFont typeface="+mj-ea"/>
                  <a:buAutoNum type="circleNumDbPlain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Stokes’ ray 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m:rPr>
                        <m:lit/>
                      </m:rP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{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Arg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altLang="zh-CN" sz="1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branch-cut of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altLang="zh-CN" sz="1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𝐷𝑖𝑠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∼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den>
                        </m:f>
                      </m:sup>
                    </m:sSup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𝑛𝑝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1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1257300" lvl="2" indent="-342900">
                  <a:lnSpc>
                    <a:spcPct val="150000"/>
                  </a:lnSpc>
                  <a:buFont typeface="+mj-ea"/>
                  <a:buAutoNum type="circleNumDbPlain"/>
                </a:pPr>
                <a:r>
                  <a:rPr lang="en-US" altLang="zh-CN" sz="1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Criterion for Stokes’ ray:   </a:t>
                </a:r>
                <a14:m>
                  <m:oMath xmlns:m="http://schemas.openxmlformats.org/officeDocument/2006/math">
                    <m:r>
                      <a:rPr lang="en-US" altLang="zh-CN" sz="16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𝐈𝐦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den>
                        </m:f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1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𝐈𝐦</m:t>
                    </m:r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1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:r>
                  <a:rPr lang="en-US" altLang="zh-CN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den>
                        </m:f>
                      </m:e>
                    </m:d>
                    <m:r>
                      <a:rPr lang="en-US" altLang="zh-CN" sz="16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altLang="zh-CN" sz="16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𝐑𝐞</m:t>
                    </m:r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den>
                        </m:f>
                      </m:e>
                    </m:d>
                  </m:oMath>
                </a14:m>
                <a:endParaRPr lang="en-US" altLang="zh-CN" sz="16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0586780-71B5-D498-ED22-1DA1C448D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997" y="1932734"/>
                <a:ext cx="10558693" cy="3763081"/>
              </a:xfrm>
              <a:prstGeom prst="rect">
                <a:avLst/>
              </a:prstGeom>
              <a:blipFill>
                <a:blip r:embed="rId2"/>
                <a:stretch>
                  <a:fillRect l="-5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07846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23CFF74-9BE3-432D-8C83-11B26C2DE784}"/>
              </a:ext>
            </a:extLst>
          </p:cNvPr>
          <p:cNvSpPr/>
          <p:nvPr/>
        </p:nvSpPr>
        <p:spPr>
          <a:xfrm>
            <a:off x="378619" y="147472"/>
            <a:ext cx="11551444" cy="4524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020777D-CC5D-F8C5-E38B-CEF464AD08A8}"/>
              </a:ext>
            </a:extLst>
          </p:cNvPr>
          <p:cNvSpPr txBox="1"/>
          <p:nvPr/>
        </p:nvSpPr>
        <p:spPr>
          <a:xfrm>
            <a:off x="948519" y="1050878"/>
            <a:ext cx="4462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Resurgence: a quick review </a:t>
            </a:r>
            <a:endParaRPr lang="zh-CN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0586780-71B5-D498-ED22-1DA1C448DCD1}"/>
                  </a:ext>
                </a:extLst>
              </p:cNvPr>
              <p:cNvSpPr txBox="1"/>
              <p:nvPr/>
            </p:nvSpPr>
            <p:spPr>
              <a:xfrm>
                <a:off x="1084997" y="1932734"/>
                <a:ext cx="10558693" cy="1464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Stokes’ phenomenon:  relating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𝑛𝑝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perturbation series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Dispersion relation: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∮"/>
                        <m:sup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sub>
                        </m:sSub>
                      </m:sub>
                      <m:sup/>
                      <m:e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𝑤</m:t>
                                </m:r>
                              </m:e>
                            </m:d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𝑑𝑤</m:t>
                            </m:r>
                          </m:num>
                          <m:den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den>
                        </m:f>
                      </m:e>
                    </m:nary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𝐷𝑖𝑠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𝛾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𝑤</m:t>
                                </m:r>
                              </m:e>
                            </m:d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𝑑𝑤</m:t>
                            </m:r>
                          </m:num>
                          <m:den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den>
                        </m:f>
                      </m:e>
                    </m:nary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𝑛𝑝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𝑤</m:t>
                                </m:r>
                              </m:e>
                            </m:d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𝑑𝑤</m:t>
                            </m:r>
                          </m:num>
                          <m:den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den>
                        </m:f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sup>
                          <m:e>
                            <m:f>
                              <m:f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𝐼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sz="2000" b="0" i="1" smtClean="0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CN" sz="2000" b="0" i="1" smtClean="0"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2000" b="0" i="1" smtClean="0"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2000" b="0" i="1" smtClean="0"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𝑚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𝑤</m:t>
                                        </m:r>
                                      </m:den>
                                    </m:f>
                                  </m:sup>
                                </m:sSup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𝑚</m:t>
                                        </m:r>
                                      </m:sup>
                                    </m:sSubSup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𝑚</m:t>
                                        </m:r>
                                      </m:sup>
                                    </m:sSubSup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𝜆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+…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𝑤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</m:den>
                            </m:f>
                          </m:e>
                        </m:nary>
                      </m:e>
                    </m:nary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0586780-71B5-D498-ED22-1DA1C448D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997" y="1932734"/>
                <a:ext cx="10558693" cy="1464183"/>
              </a:xfrm>
              <a:prstGeom prst="rect">
                <a:avLst/>
              </a:prstGeom>
              <a:blipFill>
                <a:blip r:embed="rId2"/>
                <a:stretch>
                  <a:fillRect l="-520" t="-25000" b="-8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5076FF4A-26F5-4A4B-2FA0-68B7DEB80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966" y="4002960"/>
            <a:ext cx="4003168" cy="225178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55F6895-3592-469A-C2C4-CECA24AB8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97" y="4002960"/>
            <a:ext cx="4003168" cy="225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172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23CFF74-9BE3-432D-8C83-11B26C2DE784}"/>
              </a:ext>
            </a:extLst>
          </p:cNvPr>
          <p:cNvSpPr/>
          <p:nvPr/>
        </p:nvSpPr>
        <p:spPr>
          <a:xfrm>
            <a:off x="378619" y="147472"/>
            <a:ext cx="11551444" cy="4524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020777D-CC5D-F8C5-E38B-CEF464AD08A8}"/>
              </a:ext>
            </a:extLst>
          </p:cNvPr>
          <p:cNvSpPr txBox="1"/>
          <p:nvPr/>
        </p:nvSpPr>
        <p:spPr>
          <a:xfrm>
            <a:off x="948519" y="1050878"/>
            <a:ext cx="4462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Resurgence: a quick review </a:t>
            </a:r>
            <a:endParaRPr lang="zh-CN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0586780-71B5-D498-ED22-1DA1C448DCD1}"/>
                  </a:ext>
                </a:extLst>
              </p:cNvPr>
              <p:cNvSpPr txBox="1"/>
              <p:nvPr/>
            </p:nvSpPr>
            <p:spPr>
              <a:xfrm>
                <a:off x="1084997" y="1932734"/>
                <a:ext cx="10558693" cy="404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Stokes’ phenomenon:  relating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𝑛𝑝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perturbation series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Dispersion relation: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∮"/>
                        <m:sup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sub>
                        </m:sSub>
                      </m:sub>
                      <m:sup/>
                      <m:e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𝑤</m:t>
                                </m:r>
                              </m:e>
                            </m:d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𝑑𝑤</m:t>
                            </m:r>
                          </m:num>
                          <m:den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den>
                        </m:f>
                      </m:e>
                    </m:nary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𝐷𝑖𝑠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𝛾</m:t>
                                </m:r>
                              </m:sub>
                            </m:s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𝑤</m:t>
                                </m:r>
                              </m:e>
                            </m:d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𝑑𝑤</m:t>
                            </m:r>
                          </m:num>
                          <m:den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den>
                        </m:f>
                      </m:e>
                    </m:nary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subHide m:val="on"/>
                        <m:sup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𝑛𝑝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𝑤</m:t>
                                </m:r>
                              </m:e>
                            </m:d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𝑑𝑤</m:t>
                            </m:r>
                          </m:num>
                          <m:den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den>
                        </m:f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sup>
                          <m:e>
                            <m:f>
                              <m:f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𝐼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CN" sz="2000" b="0" i="1" smtClean="0"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CN" sz="2000" b="0" i="1" smtClean="0"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2000" b="0" i="1" smtClean="0"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2000" b="0" i="1" smtClean="0">
                                                    <a:latin typeface="Cambria Math" panose="02040503050406030204" pitchFamily="18" charset="0"/>
                                                    <a:cs typeface="Times New Roman" panose="02020603050405020304" pitchFamily="18" charset="0"/>
                                                  </a:rPr>
                                                  <m:t>𝑚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𝑤</m:t>
                                        </m:r>
                                      </m:den>
                                    </m:f>
                                  </m:sup>
                                </m:sSup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𝑚</m:t>
                                        </m:r>
                                      </m:sup>
                                    </m:sSubSup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𝑍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𝑚</m:t>
                                        </m:r>
                                      </m:sup>
                                    </m:sSubSup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𝑤</m:t>
                                    </m:r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+…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𝑤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</m:den>
                            </m:f>
                          </m:e>
                        </m:nary>
                      </m:e>
                    </m:nary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Expanding both sides in small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/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  <m:nary>
                      <m:nary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𝑛𝑝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𝑑𝑤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Identifying coefficients: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𝑛𝑝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𝑑𝑤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𝑛𝑝</m:t>
                        </m:r>
                      </m:sub>
                    </m:sSub>
                    <m:d>
                      <m:d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d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∼</m:t>
                    </m:r>
                    <m:sSup>
                      <m:sSup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)/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sup>
                    </m:sSup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large order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saddle-point approximation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∼</m:t>
                    </m:r>
                    <m:f>
                      <m:f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!</m:t>
                        </m:r>
                      </m:num>
                      <m:den>
                        <m:sSup>
                          <m:sSupPr>
                            <m:ctrlP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altLang="zh-CN" sz="20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d>
                      <m:d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1+…</m:t>
                        </m:r>
                      </m:e>
                    </m:d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Non-perturbative action can be extracted from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func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0586780-71B5-D498-ED22-1DA1C448D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997" y="1932734"/>
                <a:ext cx="10558693" cy="4048609"/>
              </a:xfrm>
              <a:prstGeom prst="rect">
                <a:avLst/>
              </a:prstGeom>
              <a:blipFill>
                <a:blip r:embed="rId2"/>
                <a:stretch>
                  <a:fillRect l="-520" t="-90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90399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23CFF74-9BE3-432D-8C83-11B26C2DE784}"/>
              </a:ext>
            </a:extLst>
          </p:cNvPr>
          <p:cNvSpPr/>
          <p:nvPr/>
        </p:nvSpPr>
        <p:spPr>
          <a:xfrm>
            <a:off x="378619" y="147472"/>
            <a:ext cx="11551444" cy="4524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020777D-CC5D-F8C5-E38B-CEF464AD08A8}"/>
              </a:ext>
            </a:extLst>
          </p:cNvPr>
          <p:cNvSpPr txBox="1"/>
          <p:nvPr/>
        </p:nvSpPr>
        <p:spPr>
          <a:xfrm>
            <a:off x="948519" y="1050878"/>
            <a:ext cx="4462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Resurgence: a quick review </a:t>
            </a:r>
            <a:endParaRPr lang="zh-CN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0586780-71B5-D498-ED22-1DA1C448DCD1}"/>
                  </a:ext>
                </a:extLst>
              </p:cNvPr>
              <p:cNvSpPr txBox="1"/>
              <p:nvPr/>
            </p:nvSpPr>
            <p:spPr>
              <a:xfrm>
                <a:off x="1084997" y="1932734"/>
                <a:ext cx="10558693" cy="2714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Resurgence analysis can progress in both ways: </a:t>
                </a:r>
              </a:p>
              <a:p>
                <a:pPr marL="1257300" lvl="2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Knowledge of saddle-points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(prediction for)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large order perturbation series</a:t>
                </a:r>
              </a:p>
              <a:p>
                <a:pPr marL="1257300" lvl="2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Knowledge of large order perturbation series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(clues for) saddle-point origins of non-perturbative effects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Our goal: non-perturbative aspects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acc>
                      <m:accPr>
                        <m:chr m:val="̅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-deformed partition function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Strategy: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</m:acc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large order in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using resurgence analysis to help identifying non-perturbative effects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0586780-71B5-D498-ED22-1DA1C448DC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997" y="1932734"/>
                <a:ext cx="10558693" cy="2714654"/>
              </a:xfrm>
              <a:prstGeom prst="rect">
                <a:avLst/>
              </a:prstGeom>
              <a:blipFill>
                <a:blip r:embed="rId3"/>
                <a:stretch>
                  <a:fillRect l="-520" r="-173" b="-31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0779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B8932-33EF-7F7B-C062-C645B6C9D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839DDB6F-EADD-1B38-13BF-FAC48AC1697A}"/>
              </a:ext>
            </a:extLst>
          </p:cNvPr>
          <p:cNvSpPr/>
          <p:nvPr/>
        </p:nvSpPr>
        <p:spPr>
          <a:xfrm>
            <a:off x="378619" y="147472"/>
            <a:ext cx="11551444" cy="4524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55B0A23-DCAF-FB08-A979-E0971C5D4C8A}"/>
                  </a:ext>
                </a:extLst>
              </p:cNvPr>
              <p:cNvSpPr txBox="1"/>
              <p:nvPr/>
            </p:nvSpPr>
            <p:spPr>
              <a:xfrm>
                <a:off x="923669" y="946517"/>
                <a:ext cx="6525707" cy="539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Series expansion of </a:t>
                </a:r>
                <a14:m>
                  <m:oMath xmlns:m="http://schemas.openxmlformats.org/officeDocument/2006/math">
                    <m:r>
                      <a:rPr lang="en-US" altLang="zh-CN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𝒁</m:t>
                    </m:r>
                    <m:r>
                      <a:rPr lang="en-US" altLang="zh-CN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𝝉</m:t>
                    </m:r>
                    <m:r>
                      <a:rPr lang="en-US" altLang="zh-CN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altLang="zh-CN" sz="2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𝝉</m:t>
                        </m:r>
                      </m:e>
                    </m:acc>
                    <m:r>
                      <a:rPr lang="en-US" altLang="zh-CN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𝝀</m:t>
                    </m:r>
                    <m:r>
                      <a:rPr lang="en-US" altLang="zh-CN" sz="2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recursive method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020777D-CC5D-F8C5-E38B-CEF464AD0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69" y="946517"/>
                <a:ext cx="6525707" cy="539378"/>
              </a:xfrm>
              <a:prstGeom prst="rect">
                <a:avLst/>
              </a:prstGeom>
              <a:blipFill>
                <a:blip r:embed="rId3"/>
                <a:stretch>
                  <a:fillRect l="-1215" b="-224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AC2377D-7A4F-9EF1-C6F8-8B4A116AC7DF}"/>
                  </a:ext>
                </a:extLst>
              </p:cNvPr>
              <p:cNvSpPr txBox="1"/>
              <p:nvPr/>
            </p:nvSpPr>
            <p:spPr>
              <a:xfrm>
                <a:off x="1216920" y="1685154"/>
                <a:ext cx="10558693" cy="3889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Recursive relation for perturbation coefficients: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</m:acc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</m:acc>
                          </m:e>
                        </m:d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657350" lvl="3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</m:acc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</m:d>
                          </m:sup>
                        </m:sSubSup>
                        <m:sSubSup>
                          <m:sSub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</m:acc>
                          </m:sub>
                          <m:sup>
                            <m:d>
                              <m:d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</m:e>
                            </m:d>
                          </m:sup>
                        </m:sSub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d>
                              <m:d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  <m:sSubSup>
                              <m:sSubSup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</m:acc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  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</m:acc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𝐶𝐹𝑇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</m:acc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 </m:t>
                    </m:r>
                  </m:oMath>
                </a14:m>
                <a:r>
                  <a:rPr lang="en-US" altLang="zh-CN" sz="1600" b="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1657350" lvl="3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Ramanujan-Serre (RS) derivatives: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sub>
                      <m:sup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</m:d>
                      </m:sup>
                    </m:sSubSup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𝑖𝑘</m:t>
                        </m:r>
                      </m:num>
                      <m:den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zh-CN" sz="1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</m:acc>
                      </m:sub>
                      <m:sup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</m:d>
                      </m:sup>
                    </m:sSubSup>
                    <m:r>
                      <a:rPr lang="en-US" altLang="zh-CN" sz="1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</m:acc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𝑖𝑘</m:t>
                        </m:r>
                      </m:num>
                      <m:den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Efficient algorithm to generate the coefficients </a:t>
                </a:r>
                <a:r>
                  <a:rPr lang="en-US" altLang="zh-CN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(credits to collaborators: J.G and </a:t>
                </a:r>
                <a:r>
                  <a:rPr lang="en-US" altLang="zh-CN" sz="1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Y.Jiang</a:t>
                </a:r>
                <a:r>
                  <a:rPr lang="en-US" altLang="zh-CN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1657350" lvl="3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</m:acc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elements of a differential ring closed under RS derivatives</a:t>
                </a:r>
              </a:p>
              <a:p>
                <a:pPr marL="1657350" lvl="3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Free boson: generated by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{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</m:acc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)}+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1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6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16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altLang="zh-CN" sz="16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altLang="zh-CN" sz="1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</m:acc>
                    <m:r>
                      <a:rPr lang="en-US" altLang="zh-CN" sz="16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657350" lvl="3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Free fermion: generated by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{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Θ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34</m:t>
                        </m:r>
                      </m:sub>
                    </m:sSub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</m:acc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)}+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657350" lvl="3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Many clever tricks to streamline the computation!  </a:t>
                </a:r>
                <a:endParaRPr lang="en-US" altLang="zh-CN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3AC2377D-7A4F-9EF1-C6F8-8B4A116AC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920" y="1685154"/>
                <a:ext cx="10558693" cy="3889078"/>
              </a:xfrm>
              <a:prstGeom prst="rect">
                <a:avLst/>
              </a:prstGeom>
              <a:blipFill>
                <a:blip r:embed="rId4"/>
                <a:stretch>
                  <a:fillRect l="-520" t="-8150" b="-10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17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E95CB-F414-875E-4EEC-3EF4270FA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F98D087C-4042-6D69-546C-3E0CB13892B9}"/>
              </a:ext>
            </a:extLst>
          </p:cNvPr>
          <p:cNvSpPr/>
          <p:nvPr/>
        </p:nvSpPr>
        <p:spPr>
          <a:xfrm>
            <a:off x="378619" y="147472"/>
            <a:ext cx="11551444" cy="4524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6BEA54C-034C-B236-131F-2C040BD63DD9}"/>
              </a:ext>
            </a:extLst>
          </p:cNvPr>
          <p:cNvSpPr txBox="1"/>
          <p:nvPr/>
        </p:nvSpPr>
        <p:spPr>
          <a:xfrm>
            <a:off x="923669" y="946517"/>
            <a:ext cx="6525707" cy="539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Saddle-point analysis: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08D26AF-38C4-F703-77DB-CA9DD83F05B8}"/>
                  </a:ext>
                </a:extLst>
              </p:cNvPr>
              <p:cNvSpPr txBox="1"/>
              <p:nvPr/>
            </p:nvSpPr>
            <p:spPr>
              <a:xfrm>
                <a:off x="1181964" y="1746215"/>
                <a:ext cx="9944754" cy="42927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Good matches up to order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strong evidence we are on the right track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Higher orders do not match -- toy model result no longer accurate from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rad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Free fermions converge more slowly </a:t>
                </a:r>
              </a:p>
              <a:p>
                <a:pPr marL="1714500" lvl="3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 possible explanation: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𝐶𝐹𝑇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𝑇𝑀</m:t>
                        </m:r>
                      </m:sub>
                    </m:sSub>
                  </m:oMath>
                </a14:m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714500" lvl="3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Near saddle-points (</a:t>
                </a:r>
                <a:r>
                  <a:rPr lang="en-US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Regge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regime):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∼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boson;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∼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1/4</m:t>
                        </m:r>
                      </m:sup>
                    </m:sSup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fermion,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∼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</m:e>
                            </m:rad>
                          </m:den>
                        </m:f>
                      </m:sup>
                    </m:sSup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Exact CFT 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v.s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toy model:  additional decaying oscillatory features</a:t>
                </a:r>
              </a:p>
              <a:p>
                <a:pPr marL="1714500" lvl="3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Full modular invariance of</a:t>
                </a:r>
                <a:r>
                  <a:rPr lang="en-US" altLang="zh-CN" sz="16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𝐶𝐹𝑇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v.s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only inversion invariance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𝑇𝑀</m:t>
                        </m:r>
                      </m:sub>
                    </m:sSub>
                  </m:oMath>
                </a14:m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714500" lvl="3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Modular images of the “</a:t>
                </a:r>
                <a:r>
                  <a:rPr lang="en-US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Regge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singularities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additional non-perturbative corrections </a:t>
                </a:r>
              </a:p>
              <a:p>
                <a:pPr marL="1714500" lvl="3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Infinitely many! </a:t>
                </a:r>
              </a:p>
              <a:p>
                <a:pPr marL="1714500" lvl="3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check: they give decaying and oscillatory contributions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08D26AF-38C4-F703-77DB-CA9DD83F0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964" y="1746215"/>
                <a:ext cx="9944754" cy="4292714"/>
              </a:xfrm>
              <a:prstGeom prst="rect">
                <a:avLst/>
              </a:prstGeom>
              <a:blipFill>
                <a:blip r:embed="rId3"/>
                <a:stretch>
                  <a:fillRect l="-552" b="-8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30388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816E6-6141-C56C-5B5E-20C821B61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6A65561E-812D-F926-F564-A16596162F42}"/>
              </a:ext>
            </a:extLst>
          </p:cNvPr>
          <p:cNvSpPr/>
          <p:nvPr/>
        </p:nvSpPr>
        <p:spPr>
          <a:xfrm>
            <a:off x="378619" y="147472"/>
            <a:ext cx="11551444" cy="4524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410522E-8574-991E-9B89-3B431E4523B5}"/>
                  </a:ext>
                </a:extLst>
              </p:cNvPr>
              <p:cNvSpPr txBox="1"/>
              <p:nvPr/>
            </p:nvSpPr>
            <p:spPr>
              <a:xfrm>
                <a:off x="1272331" y="1747310"/>
                <a:ext cx="9634139" cy="4963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Resurgence analysis helps identifying (potential) non-perturbative corrections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They may be absent, i.e.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∪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Stokes phenomenon: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±1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coupling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d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rotates in complex plane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Stokes ray: critical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s.t.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zh-CN" sz="1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𝐈𝐦</m:t>
                    </m:r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den>
                        </m:f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1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𝐈𝐦</m:t>
                    </m:r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:r>
                  <a:rPr lang="en-US" altLang="zh-CN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den>
                        </m:f>
                      </m:e>
                    </m:d>
                    <m:r>
                      <a:rPr lang="en-US" altLang="zh-CN" sz="16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altLang="zh-CN" sz="1600" b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𝐑𝐞</m:t>
                    </m:r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  <m:d>
                              <m:d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den>
                        </m:f>
                      </m:e>
                    </m:d>
                  </m:oMath>
                </a14:m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acc>
                      <m:accPr>
                        <m:chr m:val="̅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-deformed CFTs, very distinct physical properties for: </a:t>
                </a:r>
              </a:p>
              <a:p>
                <a:pPr lvl="3">
                  <a:lnSpc>
                    <a:spcPct val="150000"/>
                  </a:lnSpc>
                </a:pPr>
                <a:r>
                  <a:rPr lang="en-US" altLang="zh-CN" sz="1600" dirty="0"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(Hagedorn density of states, stringy); (ii)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(complex spectrum or UV cut-off)   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Stokes phenomenon?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will analyze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𝑇𝑀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1714500" lvl="3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</m:acc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𝜋𝜆</m:t>
                        </m:r>
                      </m:den>
                    </m:f>
                    <m:nary>
                      <m:naryPr>
                        <m:supHide m:val="on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b>
                        </m:sSub>
                      </m:sub>
                      <m:sup/>
                      <m:e>
                        <m:f>
                          <m:f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𝜁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𝜁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nary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𝜁</m:t>
                                    </m:r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𝜁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sup>
                    </m:sSup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𝑇𝑀</m:t>
                        </m:r>
                      </m:sub>
                    </m:sSub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𝜁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𝜁</m:t>
                            </m:r>
                          </m:e>
                        </m:acc>
                      </m:e>
                    </m:d>
                    <m:r>
                      <a:rPr lang="en-US" altLang="zh-CN" sz="1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𝜋𝜆</m:t>
                        </m:r>
                      </m:den>
                    </m:f>
                    <m:nary>
                      <m:naryPr>
                        <m:supHide m:val="on"/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b>
                        </m:sSub>
                      </m:sub>
                      <m:sup/>
                      <m:e>
                        <m:f>
                          <m:f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𝜁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𝜁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nary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𝜁</m:t>
                                    </m:r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𝜁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den>
                        </m:f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𝜁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𝜁</m:t>
                                </m:r>
                              </m:den>
                            </m:f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𝜁</m:t>
                                </m:r>
                              </m:e>
                            </m:acc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acc>
                                  <m:accPr>
                                    <m:chr m:val="̅"/>
                                    <m:ctrlP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1600" b="0" i="1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𝜁</m:t>
                                    </m:r>
                                  </m:e>
                                </m:acc>
                              </m:den>
                            </m:f>
                          </m:e>
                        </m:d>
                      </m:sup>
                    </m:sSup>
                  </m:oMath>
                </a14:m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410522E-8574-991E-9B89-3B431E452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331" y="1747310"/>
                <a:ext cx="9634139" cy="4963218"/>
              </a:xfrm>
              <a:prstGeom prst="rect">
                <a:avLst/>
              </a:prstGeom>
              <a:blipFill>
                <a:blip r:embed="rId3"/>
                <a:stretch>
                  <a:fillRect l="-5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BAB333A7-AE45-87EF-AFBA-CC33AF4E6D03}"/>
              </a:ext>
            </a:extLst>
          </p:cNvPr>
          <p:cNvSpPr txBox="1"/>
          <p:nvPr/>
        </p:nvSpPr>
        <p:spPr>
          <a:xfrm>
            <a:off x="923669" y="946517"/>
            <a:ext cx="6525707" cy="539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Stokes phenomenon</a:t>
            </a:r>
          </a:p>
        </p:txBody>
      </p:sp>
    </p:spTree>
    <p:extLst>
      <p:ext uri="{BB962C8B-B14F-4D97-AF65-F5344CB8AC3E}">
        <p14:creationId xmlns:p14="http://schemas.microsoft.com/office/powerpoint/2010/main" val="2162030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23CFF74-9BE3-432D-8C83-11B26C2DE784}"/>
              </a:ext>
            </a:extLst>
          </p:cNvPr>
          <p:cNvSpPr/>
          <p:nvPr/>
        </p:nvSpPr>
        <p:spPr>
          <a:xfrm>
            <a:off x="378619" y="147472"/>
            <a:ext cx="11551444" cy="4524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36BB08D-92EE-2A3E-4ABE-74F585390EE1}"/>
                  </a:ext>
                </a:extLst>
              </p:cNvPr>
              <p:cNvSpPr txBox="1"/>
              <p:nvPr/>
            </p:nvSpPr>
            <p:spPr>
              <a:xfrm>
                <a:off x="1084998" y="1932734"/>
                <a:ext cx="9369188" cy="4129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Toy model example: resolving “UV” divergence at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lvl="3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</m:num>
                      <m:den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+…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Re-summation required to see the resolution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Lesson: encoded in the non-perturbative aspects.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is difficult for correlation functions, entanglement entropies, etc.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Thermodynamics:  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acc>
                      <m:accPr>
                        <m:chr m:val="̅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-deformed partition function (torus with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lvl="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𝑍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𝜆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36BB08D-92EE-2A3E-4ABE-74F585390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998" y="1932734"/>
                <a:ext cx="9369188" cy="4129079"/>
              </a:xfrm>
              <a:prstGeom prst="rect">
                <a:avLst/>
              </a:prstGeom>
              <a:blipFill>
                <a:blip r:embed="rId2"/>
                <a:stretch>
                  <a:fillRect l="-5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F020777D-CC5D-F8C5-E38B-CEF464AD08A8}"/>
              </a:ext>
            </a:extLst>
          </p:cNvPr>
          <p:cNvSpPr txBox="1"/>
          <p:nvPr/>
        </p:nvSpPr>
        <p:spPr>
          <a:xfrm>
            <a:off x="948519" y="1050878"/>
            <a:ext cx="4462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and Motivation</a:t>
            </a:r>
            <a:endParaRPr lang="zh-CN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857E3D3-1699-84A8-49F7-C21EEFC84739}"/>
              </a:ext>
            </a:extLst>
          </p:cNvPr>
          <p:cNvSpPr txBox="1"/>
          <p:nvPr/>
        </p:nvSpPr>
        <p:spPr>
          <a:xfrm>
            <a:off x="11211636" y="6007177"/>
            <a:ext cx="365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9474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FF2A7-998D-4B73-BA26-BE11161D8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99BCBF64-EC8C-24A8-706B-4946CE65CD43}"/>
              </a:ext>
            </a:extLst>
          </p:cNvPr>
          <p:cNvSpPr/>
          <p:nvPr/>
        </p:nvSpPr>
        <p:spPr>
          <a:xfrm>
            <a:off x="378619" y="147472"/>
            <a:ext cx="11551444" cy="4524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4B642D1-8245-AE00-392B-4E14A0D0D1A5}"/>
                  </a:ext>
                </a:extLst>
              </p:cNvPr>
              <p:cNvSpPr txBox="1"/>
              <p:nvPr/>
            </p:nvSpPr>
            <p:spPr>
              <a:xfrm>
                <a:off x="1153027" y="1589140"/>
                <a:ext cx="10306939" cy="4349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 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p>
                    </m:sSubSup>
                    <m: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can check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Γ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𝑝h𝑦𝑠</m:t>
                        </m:r>
                      </m:sub>
                    </m:sSub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57300" lvl="2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𝑝h𝑦𝑠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Lefschetz thimble through the physical saddle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𝜁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=0, </m:t>
                    </m:r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𝜁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zh-CN" altLang="en-US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57300" lvl="2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additional saddles do not contribute: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&gt;0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∼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𝑝𝑒𝑟𝑡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57300" lvl="2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𝑝𝑒𝑟𝑡</m:t>
                        </m:r>
                      </m:sub>
                    </m:sSub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den>
                        </m:f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den>
                        </m:f>
                        <m:rad>
                          <m:radPr>
                            <m:degHide m:val="on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sSubSup>
                                  <m:sSubSup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3−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</m:e>
                            </m:d>
                          </m:e>
                        </m:rad>
                      </m:sup>
                    </m:sSup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∼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𝐶𝐹𝑇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)(1+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57300" lvl="2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Singularity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p>
                    </m:sSubSup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Hagedorn type?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Rotate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d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∈[0,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the complex coupling plane: </a:t>
                </a:r>
              </a:p>
              <a:p>
                <a:pPr marL="1257300" lvl="2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Identify Stokes ray associated with the additional saddles </a:t>
                </a:r>
              </a:p>
              <a:p>
                <a:pPr marL="1257300" lvl="2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Compute 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𝑅𝑒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𝑅𝑒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𝜁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𝜁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𝑅𝑒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𝜁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𝑝h𝑦𝑠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𝜁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𝑝h𝑦𝑠</m:t>
                            </m:r>
                          </m:sub>
                        </m:sSub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𝐼𝑚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𝐼𝑚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𝜁</m:t>
                            </m:r>
                          </m:e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𝜁</m:t>
                                </m:r>
                              </m:e>
                            </m:acc>
                          </m:e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𝐼𝑚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𝜁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𝑝h𝑦𝑠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𝜁</m:t>
                            </m:r>
                          </m:e>
                        </m:acc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𝑝h𝑦𝑠</m:t>
                        </m:r>
                      </m:sub>
                    </m:sSub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1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1257300" lvl="2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Look for solutions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𝐼𝑚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=0,  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𝑅𝑒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D4B642D1-8245-AE00-392B-4E14A0D0D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027" y="1589140"/>
                <a:ext cx="10306939" cy="4349524"/>
              </a:xfrm>
              <a:prstGeom prst="rect">
                <a:avLst/>
              </a:prstGeom>
              <a:blipFill>
                <a:blip r:embed="rId3"/>
                <a:stretch>
                  <a:fillRect l="-532" b="-18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30772CDC-7FC1-A815-CAF3-C0899A0C7EFA}"/>
              </a:ext>
            </a:extLst>
          </p:cNvPr>
          <p:cNvSpPr txBox="1"/>
          <p:nvPr/>
        </p:nvSpPr>
        <p:spPr>
          <a:xfrm>
            <a:off x="923669" y="946517"/>
            <a:ext cx="6525707" cy="539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Stokes phenomenon</a:t>
            </a:r>
          </a:p>
        </p:txBody>
      </p:sp>
    </p:spTree>
    <p:extLst>
      <p:ext uri="{BB962C8B-B14F-4D97-AF65-F5344CB8AC3E}">
        <p14:creationId xmlns:p14="http://schemas.microsoft.com/office/powerpoint/2010/main" val="22829241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79205-0202-620E-809C-7B8F4DCF2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FB995281-7ECC-26FA-A2FB-00475E7CE4BE}"/>
              </a:ext>
            </a:extLst>
          </p:cNvPr>
          <p:cNvSpPr/>
          <p:nvPr/>
        </p:nvSpPr>
        <p:spPr>
          <a:xfrm>
            <a:off x="378619" y="147472"/>
            <a:ext cx="11551444" cy="4524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4EF7455C-5E46-7866-8397-14B6CBF4D8FB}"/>
              </a:ext>
            </a:extLst>
          </p:cNvPr>
          <p:cNvGrpSpPr/>
          <p:nvPr/>
        </p:nvGrpSpPr>
        <p:grpSpPr>
          <a:xfrm>
            <a:off x="5622903" y="1721770"/>
            <a:ext cx="5837063" cy="3932345"/>
            <a:chOff x="533920" y="1979138"/>
            <a:chExt cx="5837063" cy="3932345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1A171D0D-F420-2877-D6A3-CD0F057D6441}"/>
                </a:ext>
              </a:extLst>
            </p:cNvPr>
            <p:cNvGrpSpPr/>
            <p:nvPr/>
          </p:nvGrpSpPr>
          <p:grpSpPr>
            <a:xfrm>
              <a:off x="533920" y="2472618"/>
              <a:ext cx="5837063" cy="3438865"/>
              <a:chOff x="1358867" y="2087292"/>
              <a:chExt cx="7459748" cy="4178926"/>
            </a:xfrm>
          </p:grpSpPr>
          <p:pic>
            <p:nvPicPr>
              <p:cNvPr id="4" name="图片 3">
                <a:extLst>
                  <a:ext uri="{FF2B5EF4-FFF2-40B4-BE49-F238E27FC236}">
                    <a16:creationId xmlns:a16="http://schemas.microsoft.com/office/drawing/2014/main" id="{82618B0B-0AA1-84EB-8FB4-21FBD98C5E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58867" y="2087292"/>
                <a:ext cx="3596064" cy="2019258"/>
              </a:xfrm>
              <a:prstGeom prst="rect">
                <a:avLst/>
              </a:prstGeom>
            </p:spPr>
          </p:pic>
          <p:pic>
            <p:nvPicPr>
              <p:cNvPr id="6" name="图片 5">
                <a:extLst>
                  <a:ext uri="{FF2B5EF4-FFF2-40B4-BE49-F238E27FC236}">
                    <a16:creationId xmlns:a16="http://schemas.microsoft.com/office/drawing/2014/main" id="{B1FF9D19-714C-1732-09EA-D52490144C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81258" y="2087292"/>
                <a:ext cx="3491409" cy="1965456"/>
              </a:xfrm>
              <a:prstGeom prst="rect">
                <a:avLst/>
              </a:prstGeom>
            </p:spPr>
          </p:pic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1EAAA277-F674-5745-E574-7D4A5786B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8562" y="4241268"/>
                <a:ext cx="3596064" cy="2024950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8F8164D-13C7-A3A5-8EC4-33AEBD9418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5309" y="4242276"/>
                <a:ext cx="3583306" cy="2010854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C96DE7FC-B8BB-A75F-5D54-CFA949D9BDAF}"/>
                    </a:ext>
                  </a:extLst>
                </p:cNvPr>
                <p:cNvSpPr txBox="1"/>
                <p:nvPr/>
              </p:nvSpPr>
              <p:spPr>
                <a:xfrm>
                  <a:off x="3073676" y="1979138"/>
                  <a:ext cx="78746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∼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b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C96DE7FC-B8BB-A75F-5D54-CFA949D9BD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3676" y="1979138"/>
                  <a:ext cx="787460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3101" r="-1550" b="-1739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B22BADB-DEA7-91EB-5677-7C14AB51397F}"/>
              </a:ext>
            </a:extLst>
          </p:cNvPr>
          <p:cNvGrpSpPr/>
          <p:nvPr/>
        </p:nvGrpSpPr>
        <p:grpSpPr>
          <a:xfrm>
            <a:off x="378619" y="2773331"/>
            <a:ext cx="4295103" cy="2880784"/>
            <a:chOff x="6916533" y="3004312"/>
            <a:chExt cx="4295103" cy="2880784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A4B9EB0B-5268-81DA-8287-C5CEB3390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6533" y="3485210"/>
              <a:ext cx="4295103" cy="239988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59320DF0-4886-AFA8-7DEA-B4255DB70C3B}"/>
                    </a:ext>
                  </a:extLst>
                </p:cNvPr>
                <p:cNvSpPr txBox="1"/>
                <p:nvPr/>
              </p:nvSpPr>
              <p:spPr>
                <a:xfrm>
                  <a:off x="9020589" y="3004312"/>
                  <a:ext cx="83555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≫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bSup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59320DF0-4886-AFA8-7DEA-B4255DB70C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0589" y="3004312"/>
                  <a:ext cx="835550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920" r="-730" b="-1777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9CCF8D0F-F95F-7AD6-7DDF-AAEDFFBB6941}"/>
              </a:ext>
            </a:extLst>
          </p:cNvPr>
          <p:cNvSpPr txBox="1"/>
          <p:nvPr/>
        </p:nvSpPr>
        <p:spPr>
          <a:xfrm>
            <a:off x="923669" y="946517"/>
            <a:ext cx="6525707" cy="539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Stokes phenomenon</a:t>
            </a:r>
          </a:p>
        </p:txBody>
      </p:sp>
    </p:spTree>
    <p:extLst>
      <p:ext uri="{BB962C8B-B14F-4D97-AF65-F5344CB8AC3E}">
        <p14:creationId xmlns:p14="http://schemas.microsoft.com/office/powerpoint/2010/main" val="37740738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EB2B1-A870-CA39-5FE8-241CB8D99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7A0C228-6505-8D26-F202-1F2E7B5DFD80}"/>
              </a:ext>
            </a:extLst>
          </p:cNvPr>
          <p:cNvSpPr/>
          <p:nvPr/>
        </p:nvSpPr>
        <p:spPr>
          <a:xfrm>
            <a:off x="378619" y="147472"/>
            <a:ext cx="11551444" cy="4524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B764F73-404C-C311-3369-D6EBE2AFC8BF}"/>
              </a:ext>
            </a:extLst>
          </p:cNvPr>
          <p:cNvSpPr txBox="1"/>
          <p:nvPr/>
        </p:nvSpPr>
        <p:spPr>
          <a:xfrm>
            <a:off x="923669" y="946517"/>
            <a:ext cx="6525707" cy="539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Stokes phenomenon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AEACDBF-F39E-CF11-551A-1830342EB910}"/>
                  </a:ext>
                </a:extLst>
              </p:cNvPr>
              <p:cNvSpPr txBox="1"/>
              <p:nvPr/>
            </p:nvSpPr>
            <p:spPr>
              <a:xfrm>
                <a:off x="1153027" y="1589140"/>
                <a:ext cx="10306939" cy="1950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p>
                    </m:sSubSup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Stokes phenomenon 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all additional saddles</a:t>
                </a:r>
              </a:p>
              <a:p>
                <a:pPr marL="1257300" lvl="2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Receives non-perturbative corrections at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57300" lvl="2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&lt;0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𝑝𝑒𝑟𝑡</m:t>
                        </m:r>
                      </m:sub>
                    </m:sSub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</m:d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∼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</m:e>
                            </m:d>
                          </m:den>
                        </m:f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</m:e>
                            </m:d>
                          </m:den>
                        </m:f>
                        <m:rad>
                          <m:radPr>
                            <m:degHide m:val="on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sSubSup>
                                  <m:sSubSup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</m:e>
                            </m:d>
                            <m:d>
                              <m:d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3+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</m:e>
                            </m:d>
                          </m:e>
                        </m:rad>
                      </m:sup>
                    </m:sSup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</m:e>
                            </m:d>
                          </m:den>
                        </m:f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num>
                              <m:den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</m:den>
                            </m:f>
                          </m:e>
                        </m:rad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+…</m:t>
                        </m:r>
                      </m:sup>
                    </m:sSup>
                  </m:oMath>
                </a14:m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57300" lvl="2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Partition function non-singular and well-defined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02A09EA-6FDA-D811-CA23-2984DB232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027" y="1589140"/>
                <a:ext cx="10306939" cy="1950342"/>
              </a:xfrm>
              <a:prstGeom prst="rect">
                <a:avLst/>
              </a:prstGeom>
              <a:blipFill>
                <a:blip r:embed="rId3"/>
                <a:stretch>
                  <a:fillRect l="-532" b="-31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组合 25">
            <a:extLst>
              <a:ext uri="{FF2B5EF4-FFF2-40B4-BE49-F238E27FC236}">
                <a16:creationId xmlns:a16="http://schemas.microsoft.com/office/drawing/2014/main" id="{C631016C-05DF-F0FD-006A-FCB9E4FFB3E0}"/>
              </a:ext>
            </a:extLst>
          </p:cNvPr>
          <p:cNvGrpSpPr/>
          <p:nvPr/>
        </p:nvGrpSpPr>
        <p:grpSpPr>
          <a:xfrm>
            <a:off x="1929902" y="4484893"/>
            <a:ext cx="7763317" cy="1860838"/>
            <a:chOff x="1810633" y="4735280"/>
            <a:chExt cx="7763317" cy="1860838"/>
          </a:xfrm>
        </p:grpSpPr>
        <p:cxnSp>
          <p:nvCxnSpPr>
            <p:cNvPr id="6" name="直接箭头连接符 5">
              <a:extLst>
                <a:ext uri="{FF2B5EF4-FFF2-40B4-BE49-F238E27FC236}">
                  <a16:creationId xmlns:a16="http://schemas.microsoft.com/office/drawing/2014/main" id="{BF847D03-764C-7427-FE46-788B334027AF}"/>
                </a:ext>
              </a:extLst>
            </p:cNvPr>
            <p:cNvCxnSpPr>
              <a:cxnSpLocks/>
            </p:cNvCxnSpPr>
            <p:nvPr/>
          </p:nvCxnSpPr>
          <p:spPr>
            <a:xfrm>
              <a:off x="1810633" y="6200964"/>
              <a:ext cx="776331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A3DA05B6-3425-7579-9519-28F7BA1974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32783" y="6128063"/>
              <a:ext cx="145801" cy="145801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箭头: 上弧形 15">
              <a:extLst>
                <a:ext uri="{FF2B5EF4-FFF2-40B4-BE49-F238E27FC236}">
                  <a16:creationId xmlns:a16="http://schemas.microsoft.com/office/drawing/2014/main" id="{FE50A093-BADA-B481-D080-6EB94D485C48}"/>
                </a:ext>
              </a:extLst>
            </p:cNvPr>
            <p:cNvSpPr/>
            <p:nvPr/>
          </p:nvSpPr>
          <p:spPr>
            <a:xfrm flipH="1">
              <a:off x="3918198" y="4887680"/>
              <a:ext cx="2829169" cy="1023803"/>
            </a:xfrm>
            <a:prstGeom prst="curved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F3A19669-F17F-4E4A-14BB-944F4DF55DFC}"/>
                </a:ext>
              </a:extLst>
            </p:cNvPr>
            <p:cNvCxnSpPr/>
            <p:nvPr/>
          </p:nvCxnSpPr>
          <p:spPr>
            <a:xfrm>
              <a:off x="8229600" y="5306646"/>
              <a:ext cx="484554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6999E817-FB3B-F10E-4C0D-70783757DE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29600" y="4735280"/>
              <a:ext cx="0" cy="571366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AB2B5A05-7146-0E35-C02F-BC1A83D029AE}"/>
                    </a:ext>
                  </a:extLst>
                </p:cNvPr>
                <p:cNvSpPr txBox="1"/>
                <p:nvPr/>
              </p:nvSpPr>
              <p:spPr>
                <a:xfrm>
                  <a:off x="8340190" y="4854697"/>
                  <a:ext cx="1867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A101B466-2E22-E64D-F61A-F56B5230EF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0190" y="4854697"/>
                  <a:ext cx="186718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30000" r="-30000" b="-652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FD8EF258-DB90-CE69-9F22-6FBAAB295491}"/>
                    </a:ext>
                  </a:extLst>
                </p:cNvPr>
                <p:cNvSpPr txBox="1"/>
                <p:nvPr/>
              </p:nvSpPr>
              <p:spPr>
                <a:xfrm>
                  <a:off x="8847105" y="5851064"/>
                  <a:ext cx="6163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&gt;0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2B351B60-6627-8128-8DBD-81B9872A3B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7105" y="5851064"/>
                  <a:ext cx="616323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7921" r="-7921" b="-888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7FCD0AE9-C994-5327-A0F6-510D1A031097}"/>
                    </a:ext>
                  </a:extLst>
                </p:cNvPr>
                <p:cNvSpPr txBox="1"/>
                <p:nvPr/>
              </p:nvSpPr>
              <p:spPr>
                <a:xfrm>
                  <a:off x="1963874" y="5830962"/>
                  <a:ext cx="6163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&lt;0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592FDC25-2524-27EF-97AE-883C08AAED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3874" y="5830962"/>
                  <a:ext cx="616323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7921" r="-7921" b="-6522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134D9CF2-43C2-19E7-19DA-56074060FB29}"/>
                    </a:ext>
                  </a:extLst>
                </p:cNvPr>
                <p:cNvSpPr txBox="1"/>
                <p:nvPr/>
              </p:nvSpPr>
              <p:spPr>
                <a:xfrm>
                  <a:off x="8157301" y="6297703"/>
                  <a:ext cx="1379608" cy="2984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𝑝𝑒𝑟𝑡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BE5A95C4-12EC-86EB-F7D9-C85CA0DFA3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7301" y="6297703"/>
                  <a:ext cx="1379608" cy="298415"/>
                </a:xfrm>
                <a:prstGeom prst="rect">
                  <a:avLst/>
                </a:prstGeom>
                <a:blipFill>
                  <a:blip r:embed="rId7"/>
                  <a:stretch>
                    <a:fillRect l="-1770" b="-244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2EC11884-130E-6323-524D-CBB17AB5777F}"/>
                    </a:ext>
                  </a:extLst>
                </p:cNvPr>
                <p:cNvSpPr txBox="1"/>
                <p:nvPr/>
              </p:nvSpPr>
              <p:spPr>
                <a:xfrm>
                  <a:off x="1932951" y="6297703"/>
                  <a:ext cx="2750753" cy="2984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𝑝𝑒𝑟𝑡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,−|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𝑛𝑝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D0411F98-9B9D-BAF4-7DA5-9EB2445BF7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2951" y="6297703"/>
                  <a:ext cx="2750753" cy="298415"/>
                </a:xfrm>
                <a:prstGeom prst="rect">
                  <a:avLst/>
                </a:prstGeom>
                <a:blipFill>
                  <a:blip r:embed="rId8"/>
                  <a:stretch>
                    <a:fillRect l="-1552" r="-2439" b="-2653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39663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F3CB4-C319-7188-FE52-5848ED405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76603885-031E-9478-83B4-EB49BB709BEA}"/>
              </a:ext>
            </a:extLst>
          </p:cNvPr>
          <p:cNvSpPr/>
          <p:nvPr/>
        </p:nvSpPr>
        <p:spPr>
          <a:xfrm>
            <a:off x="378619" y="147472"/>
            <a:ext cx="11551444" cy="4524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B627065-CB55-BA0E-66F5-848AE91FBD3A}"/>
              </a:ext>
            </a:extLst>
          </p:cNvPr>
          <p:cNvSpPr txBox="1"/>
          <p:nvPr/>
        </p:nvSpPr>
        <p:spPr>
          <a:xfrm>
            <a:off x="923669" y="946517"/>
            <a:ext cx="6525707" cy="539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Stokes phenomenon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F091133-22C5-7C57-D206-20ED1D5B34E0}"/>
                  </a:ext>
                </a:extLst>
              </p:cNvPr>
              <p:cNvSpPr txBox="1"/>
              <p:nvPr/>
            </p:nvSpPr>
            <p:spPr>
              <a:xfrm>
                <a:off x="378619" y="1952629"/>
                <a:ext cx="11093977" cy="323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57300" lvl="2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Deformed density of states: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&lt;0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=∫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d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𝑝𝑒𝑟𝑡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sz="2000" b="0" dirty="0">
                    <a:cs typeface="Times New Roman" panose="02020603050405020304" pitchFamily="18" charset="0"/>
                  </a:rPr>
                  <a:t>   </a:t>
                </a:r>
              </a:p>
              <a:p>
                <a:pPr marL="1257300" lvl="2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𝑝𝑒𝑟𝑡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alone: complex density/spectrum at UV</a:t>
                </a:r>
              </a:p>
              <a:p>
                <a:pPr marL="1257300" lvl="2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Consistent with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→−|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flow equation solution: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&lt;0</m:t>
                        </m:r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den>
                    </m:f>
                    <m:d>
                      <m:dPr>
                        <m:ctrlPr>
                          <a:rPr lang="en-US" altLang="zh-CN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zh-CN" sz="16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𝜆</m:t>
                                    </m:r>
                                  </m:e>
                                  <m:sup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bSup>
                                  <m:sSubSup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rad>
                      </m:e>
                    </m:d>
                  </m:oMath>
                </a14:m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57300" lvl="2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alone implies a UV cut-off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sup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𝑑𝐸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∼</m:t>
                        </m:r>
                      </m:e>
                    </m:nary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</m:e>
                            </m:d>
                          </m:den>
                        </m:f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num>
                              <m:den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𝜆</m:t>
                                    </m:r>
                                  </m:e>
                                </m:d>
                              </m:den>
                            </m:f>
                          </m:e>
                        </m:rad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→ 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ln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𝑐𝐸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57300" lvl="2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Tow folklores of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theories: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𝑝𝑒𝑟𝑡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v.s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3F091133-22C5-7C57-D206-20ED1D5B3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619" y="1952629"/>
                <a:ext cx="11093977" cy="3232552"/>
              </a:xfrm>
              <a:prstGeom prst="rect">
                <a:avLst/>
              </a:prstGeom>
              <a:blipFill>
                <a:blip r:embed="rId3"/>
                <a:stretch>
                  <a:fillRect b="-18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17319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814CB-6A64-DDDA-49BB-96BDCDDCB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7C47C91C-C217-0429-BE60-B8D18366A69C}"/>
              </a:ext>
            </a:extLst>
          </p:cNvPr>
          <p:cNvSpPr/>
          <p:nvPr/>
        </p:nvSpPr>
        <p:spPr>
          <a:xfrm>
            <a:off x="378619" y="147472"/>
            <a:ext cx="11551444" cy="4524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0700685-7BCB-CEE3-4374-EA4EE98443F7}"/>
              </a:ext>
            </a:extLst>
          </p:cNvPr>
          <p:cNvSpPr txBox="1"/>
          <p:nvPr/>
        </p:nvSpPr>
        <p:spPr>
          <a:xfrm>
            <a:off x="923669" y="946517"/>
            <a:ext cx="6525707" cy="539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Stokes phenomenon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810FE5B-4563-C215-035A-191C23211CCC}"/>
              </a:ext>
            </a:extLst>
          </p:cNvPr>
          <p:cNvSpPr txBox="1"/>
          <p:nvPr/>
        </p:nvSpPr>
        <p:spPr>
          <a:xfrm>
            <a:off x="11211636" y="6007177"/>
            <a:ext cx="496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42042B4-B2F3-E108-CBCC-62B35823A788}"/>
                  </a:ext>
                </a:extLst>
              </p:cNvPr>
              <p:cNvSpPr txBox="1"/>
              <p:nvPr/>
            </p:nvSpPr>
            <p:spPr>
              <a:xfrm>
                <a:off x="1232540" y="1719502"/>
                <a:ext cx="9302938" cy="4191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However, this can’t be the whole story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𝑝𝑒𝑟𝑡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v.s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mutually incompatible picture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&lt;0</m:t>
                        </m:r>
                      </m:e>
                    </m:d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p>
                    </m:sSub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order of (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(ii)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p>
                      </m:sup>
                    </m:sSubSup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Possibly requires resolving the Hagedorn transition at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“winding mode condensation”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 integral rep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derived assuming unit winding, need to consider all winding sectors? Future work…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Exact CFT 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v.s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toy model: modular symmetry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infinitely many other non-perturbative corrections 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B42042B4-B2F3-E108-CBCC-62B35823A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540" y="1719502"/>
                <a:ext cx="9302938" cy="4191981"/>
              </a:xfrm>
              <a:prstGeom prst="rect">
                <a:avLst/>
              </a:prstGeom>
              <a:blipFill>
                <a:blip r:embed="rId3"/>
                <a:stretch>
                  <a:fillRect l="-590" b="-15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4931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23CFF74-9BE3-432D-8C83-11B26C2DE784}"/>
              </a:ext>
            </a:extLst>
          </p:cNvPr>
          <p:cNvSpPr/>
          <p:nvPr/>
        </p:nvSpPr>
        <p:spPr>
          <a:xfrm>
            <a:off x="378619" y="147472"/>
            <a:ext cx="11551444" cy="4524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36BB08D-92EE-2A3E-4ABE-74F585390EE1}"/>
                  </a:ext>
                </a:extLst>
              </p:cNvPr>
              <p:cNvSpPr txBox="1"/>
              <p:nvPr/>
            </p:nvSpPr>
            <p:spPr>
              <a:xfrm>
                <a:off x="1084998" y="1932734"/>
                <a:ext cx="9369188" cy="3002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Perturbative expansion:  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</m:acc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𝐶𝐹𝑇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</m:acc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</m:acc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</m:acc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+…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Clue for non-perturbative effects:  is the perturbation series convergent?</a:t>
                </a:r>
              </a:p>
              <a:p>
                <a:pPr marL="1771650" lvl="3" indent="-400050">
                  <a:lnSpc>
                    <a:spcPct val="150000"/>
                  </a:lnSpc>
                  <a:buAutoNum type="romanLcParenBoth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YES:  then NO;   </a:t>
                </a:r>
              </a:p>
              <a:p>
                <a:pPr marL="1771650" lvl="3" indent="-400050">
                  <a:lnSpc>
                    <a:spcPct val="150000"/>
                  </a:lnSpc>
                  <a:buAutoNum type="romanLcParenBoth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NO:   then YES… 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Non-convergent series are called asymptotic series, whose meaningful re-summation involves non-perturbative corrections. Examples: instanton corrections in QFTs, 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etc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3">
                  <a:lnSpc>
                    <a:spcPct val="150000"/>
                  </a:lnSpc>
                </a:pPr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36BB08D-92EE-2A3E-4ABE-74F585390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998" y="1932734"/>
                <a:ext cx="9369188" cy="3002745"/>
              </a:xfrm>
              <a:prstGeom prst="rect">
                <a:avLst/>
              </a:prstGeom>
              <a:blipFill>
                <a:blip r:embed="rId2"/>
                <a:stretch>
                  <a:fillRect l="-5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F020777D-CC5D-F8C5-E38B-CEF464AD08A8}"/>
              </a:ext>
            </a:extLst>
          </p:cNvPr>
          <p:cNvSpPr txBox="1"/>
          <p:nvPr/>
        </p:nvSpPr>
        <p:spPr>
          <a:xfrm>
            <a:off x="948519" y="1050878"/>
            <a:ext cx="4462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and Motivation</a:t>
            </a:r>
            <a:endParaRPr lang="zh-CN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857E3D3-1699-84A8-49F7-C21EEFC84739}"/>
              </a:ext>
            </a:extLst>
          </p:cNvPr>
          <p:cNvSpPr txBox="1"/>
          <p:nvPr/>
        </p:nvSpPr>
        <p:spPr>
          <a:xfrm>
            <a:off x="11211636" y="6007177"/>
            <a:ext cx="365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3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23CFF74-9BE3-432D-8C83-11B26C2DE784}"/>
              </a:ext>
            </a:extLst>
          </p:cNvPr>
          <p:cNvSpPr/>
          <p:nvPr/>
        </p:nvSpPr>
        <p:spPr>
          <a:xfrm>
            <a:off x="378619" y="147472"/>
            <a:ext cx="11551444" cy="4524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36BB08D-92EE-2A3E-4ABE-74F585390EE1}"/>
                  </a:ext>
                </a:extLst>
              </p:cNvPr>
              <p:cNvSpPr txBox="1"/>
              <p:nvPr/>
            </p:nvSpPr>
            <p:spPr>
              <a:xfrm>
                <a:off x="1084998" y="1932734"/>
                <a:ext cx="9778832" cy="2529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 of our work: </a:t>
                </a:r>
              </a:p>
              <a:p>
                <a:pPr marL="800100" lvl="1" indent="-342900">
                  <a:lnSpc>
                    <a:spcPct val="150000"/>
                  </a:lnSpc>
                  <a:buFont typeface="+mj-ea"/>
                  <a:buAutoNum type="circleNumDbPlain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Infer non-perturbative effects from resurgence of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</m:acc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𝐶𝐹𝑇</m:t>
                        </m:r>
                      </m:sub>
                    </m:sSub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</m:acc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</m:acc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  <m:r>
                          <a:rPr lang="en-US" altLang="zh-CN" sz="1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</m:acc>
                      </m:e>
                    </m:d>
                    <m:r>
                      <a:rPr lang="en-US" altLang="zh-CN" sz="1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+…</m:t>
                    </m:r>
                  </m:oMath>
                </a14:m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+mj-ea"/>
                  <a:buAutoNum type="circleNumDbPlain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the saddle-point origin, like instantons in Yang-Mill theory.</a:t>
                </a:r>
              </a:p>
              <a:p>
                <a:pPr marL="800100" lvl="1" indent="-342900">
                  <a:lnSpc>
                    <a:spcPct val="150000"/>
                  </a:lnSpc>
                  <a:buFont typeface="+mj-ea"/>
                  <a:buAutoNum type="circleNumDbPlain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Explore physical implications of the non-perturbative effects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be explicit, we will work with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acc>
                      <m:accPr>
                        <m:chr m:val="̅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-deformed free boson/free fermion.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simplify analysis, we study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acc>
                          <m:accPr>
                            <m:chr m:val="̅"/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</m:acc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with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36BB08D-92EE-2A3E-4ABE-74F585390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998" y="1932734"/>
                <a:ext cx="9778832" cy="2529988"/>
              </a:xfrm>
              <a:prstGeom prst="rect">
                <a:avLst/>
              </a:prstGeom>
              <a:blipFill>
                <a:blip r:embed="rId2"/>
                <a:stretch>
                  <a:fillRect l="-561" b="-33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F020777D-CC5D-F8C5-E38B-CEF464AD08A8}"/>
              </a:ext>
            </a:extLst>
          </p:cNvPr>
          <p:cNvSpPr txBox="1"/>
          <p:nvPr/>
        </p:nvSpPr>
        <p:spPr>
          <a:xfrm>
            <a:off x="948519" y="1050878"/>
            <a:ext cx="4462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and Motivation</a:t>
            </a:r>
            <a:endParaRPr lang="zh-CN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857E3D3-1699-84A8-49F7-C21EEFC84739}"/>
              </a:ext>
            </a:extLst>
          </p:cNvPr>
          <p:cNvSpPr txBox="1"/>
          <p:nvPr/>
        </p:nvSpPr>
        <p:spPr>
          <a:xfrm>
            <a:off x="11211636" y="6007177"/>
            <a:ext cx="365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275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23CFF74-9BE3-432D-8C83-11B26C2DE784}"/>
              </a:ext>
            </a:extLst>
          </p:cNvPr>
          <p:cNvSpPr/>
          <p:nvPr/>
        </p:nvSpPr>
        <p:spPr>
          <a:xfrm>
            <a:off x="378619" y="147472"/>
            <a:ext cx="11551444" cy="4524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36BB08D-92EE-2A3E-4ABE-74F585390EE1}"/>
                  </a:ext>
                </a:extLst>
              </p:cNvPr>
              <p:cNvSpPr txBox="1"/>
              <p:nvPr/>
            </p:nvSpPr>
            <p:spPr>
              <a:xfrm>
                <a:off x="1954673" y="2061943"/>
                <a:ext cx="5991662" cy="2345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Resurgence: a quick review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Series expansion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</m:acc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recursive method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Saddle-point analysis 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Stokes phenomenon 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Discussions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36BB08D-92EE-2A3E-4ABE-74F585390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673" y="2061943"/>
                <a:ext cx="5991662" cy="2345322"/>
              </a:xfrm>
              <a:prstGeom prst="rect">
                <a:avLst/>
              </a:prstGeom>
              <a:blipFill>
                <a:blip r:embed="rId2"/>
                <a:stretch>
                  <a:fillRect l="-916" b="-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F020777D-CC5D-F8C5-E38B-CEF464AD08A8}"/>
              </a:ext>
            </a:extLst>
          </p:cNvPr>
          <p:cNvSpPr txBox="1"/>
          <p:nvPr/>
        </p:nvSpPr>
        <p:spPr>
          <a:xfrm>
            <a:off x="948519" y="1050878"/>
            <a:ext cx="4462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857E3D3-1699-84A8-49F7-C21EEFC84739}"/>
              </a:ext>
            </a:extLst>
          </p:cNvPr>
          <p:cNvSpPr txBox="1"/>
          <p:nvPr/>
        </p:nvSpPr>
        <p:spPr>
          <a:xfrm>
            <a:off x="11211636" y="6007177"/>
            <a:ext cx="365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98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23CFF74-9BE3-432D-8C83-11B26C2DE784}"/>
              </a:ext>
            </a:extLst>
          </p:cNvPr>
          <p:cNvSpPr/>
          <p:nvPr/>
        </p:nvSpPr>
        <p:spPr>
          <a:xfrm>
            <a:off x="378619" y="147472"/>
            <a:ext cx="11551444" cy="4524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36BB08D-92EE-2A3E-4ABE-74F585390EE1}"/>
                  </a:ext>
                </a:extLst>
              </p:cNvPr>
              <p:cNvSpPr txBox="1"/>
              <p:nvPr/>
            </p:nvSpPr>
            <p:spPr>
              <a:xfrm>
                <a:off x="1954673" y="2061943"/>
                <a:ext cx="5991662" cy="2345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Resurgence: a quick review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Series expansion of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𝜏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</m:acc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recursive method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Saddle-point analysis 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Stokes phenomenon 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Discussions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36BB08D-92EE-2A3E-4ABE-74F585390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673" y="2061943"/>
                <a:ext cx="5991662" cy="2345322"/>
              </a:xfrm>
              <a:prstGeom prst="rect">
                <a:avLst/>
              </a:prstGeom>
              <a:blipFill>
                <a:blip r:embed="rId2"/>
                <a:stretch>
                  <a:fillRect l="-916" b="-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F020777D-CC5D-F8C5-E38B-CEF464AD08A8}"/>
              </a:ext>
            </a:extLst>
          </p:cNvPr>
          <p:cNvSpPr txBox="1"/>
          <p:nvPr/>
        </p:nvSpPr>
        <p:spPr>
          <a:xfrm>
            <a:off x="948519" y="1050878"/>
            <a:ext cx="4462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857E3D3-1699-84A8-49F7-C21EEFC84739}"/>
              </a:ext>
            </a:extLst>
          </p:cNvPr>
          <p:cNvSpPr txBox="1"/>
          <p:nvPr/>
        </p:nvSpPr>
        <p:spPr>
          <a:xfrm>
            <a:off x="11211636" y="6007177"/>
            <a:ext cx="365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A5C5A2A-0DA5-7F22-A77D-E6C97757F8C4}"/>
              </a:ext>
            </a:extLst>
          </p:cNvPr>
          <p:cNvSpPr/>
          <p:nvPr/>
        </p:nvSpPr>
        <p:spPr>
          <a:xfrm>
            <a:off x="1337515" y="2578559"/>
            <a:ext cx="8582439" cy="2921077"/>
          </a:xfrm>
          <a:prstGeom prst="rect">
            <a:avLst/>
          </a:prstGeom>
          <a:solidFill>
            <a:srgbClr val="FFFFF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163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23CFF74-9BE3-432D-8C83-11B26C2DE784}"/>
              </a:ext>
            </a:extLst>
          </p:cNvPr>
          <p:cNvSpPr/>
          <p:nvPr/>
        </p:nvSpPr>
        <p:spPr>
          <a:xfrm>
            <a:off x="378619" y="147472"/>
            <a:ext cx="11551444" cy="4524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020777D-CC5D-F8C5-E38B-CEF464AD08A8}"/>
              </a:ext>
            </a:extLst>
          </p:cNvPr>
          <p:cNvSpPr txBox="1"/>
          <p:nvPr/>
        </p:nvSpPr>
        <p:spPr>
          <a:xfrm>
            <a:off x="948519" y="1050878"/>
            <a:ext cx="44628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Resurgence: a quick review </a:t>
            </a:r>
            <a:endParaRPr lang="zh-CN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857E3D3-1699-84A8-49F7-C21EEFC84739}"/>
              </a:ext>
            </a:extLst>
          </p:cNvPr>
          <p:cNvSpPr txBox="1"/>
          <p:nvPr/>
        </p:nvSpPr>
        <p:spPr>
          <a:xfrm>
            <a:off x="11211636" y="6007177"/>
            <a:ext cx="365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180A191-4E48-0B8B-D056-CB003DE1BF8E}"/>
                  </a:ext>
                </a:extLst>
              </p:cNvPr>
              <p:cNvSpPr txBox="1"/>
              <p:nvPr/>
            </p:nvSpPr>
            <p:spPr>
              <a:xfrm>
                <a:off x="1084998" y="1932734"/>
                <a:ext cx="9369188" cy="3481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Perturbation series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Z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=?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≥0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convergent/asymptotic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Convergent series: finite radius of convergence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4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perturbation series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Asymptotic series:  zero radius of convergence </a:t>
                </a:r>
              </a:p>
              <a:p>
                <a:pPr marL="1885950" lvl="3" indent="-514350">
                  <a:lnSpc>
                    <a:spcPct val="150000"/>
                  </a:lnSpc>
                  <a:buFont typeface="+mj-ea"/>
                  <a:buAutoNum type="circleNumDbPlain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Exact result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d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perturbation series for all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</m:oMath>
                </a14:m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885950" lvl="3" indent="-514350">
                  <a:lnSpc>
                    <a:spcPct val="150000"/>
                  </a:lnSpc>
                  <a:buFont typeface="+mj-ea"/>
                  <a:buAutoNum type="circleNumDbPlain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Optimal approximation truncated at a particular finite order</a:t>
                </a:r>
              </a:p>
              <a:p>
                <a:pPr marL="1885950" lvl="3" indent="-514350">
                  <a:lnSpc>
                    <a:spcPct val="150000"/>
                  </a:lnSpc>
                  <a:buFont typeface="+mj-ea"/>
                  <a:buAutoNum type="circleNumDbPlain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terms of coefficients: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CN" sz="1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CN" sz="160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en-US" altLang="zh-CN" sz="16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im</m:t>
                        </m:r>
                      </m:e>
                      <m:lim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zh-CN" sz="1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→∞</m:t>
                        </m:r>
                      </m:lim>
                    </m:limLow>
                    <m:f>
                      <m:f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</m:den>
                    </m:f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→0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e.g.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∼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!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1885950" lvl="3" indent="-514350">
                  <a:lnSpc>
                    <a:spcPct val="150000"/>
                  </a:lnSpc>
                  <a:buFont typeface="+mj-ea"/>
                  <a:buAutoNum type="circleNumDbPlain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Exact result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  <m:d>
                      <m:d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v.s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perturbation series:  non-perturbative corrections </a:t>
                </a: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180A191-4E48-0B8B-D056-CB003DE1B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998" y="1932734"/>
                <a:ext cx="9369188" cy="3481915"/>
              </a:xfrm>
              <a:prstGeom prst="rect">
                <a:avLst/>
              </a:prstGeom>
              <a:blipFill>
                <a:blip r:embed="rId2"/>
                <a:stretch>
                  <a:fillRect l="-586" t="-11208" b="-14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6987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63275</TotalTime>
  <Words>3340</Words>
  <Application>Microsoft Office PowerPoint</Application>
  <PresentationFormat>宽屏</PresentationFormat>
  <Paragraphs>375</Paragraphs>
  <Slides>44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53" baseType="lpstr">
      <vt:lpstr>-apple-system</vt:lpstr>
      <vt:lpstr>等线</vt:lpstr>
      <vt:lpstr>等线 Light</vt:lpstr>
      <vt:lpstr>Arial</vt:lpstr>
      <vt:lpstr>Cambria Math</vt:lpstr>
      <vt:lpstr>Modern No. 20</vt:lpstr>
      <vt:lpstr>Times New Roman</vt:lpstr>
      <vt:lpstr>Wingdings</vt:lpstr>
      <vt:lpstr>Office 主题​​</vt:lpstr>
      <vt:lpstr>Holographic applications, from quantum realms to the big bang UCAS Beijing,  Jul 11-19,  2025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中国科学院大学 2021年优秀教师科研能力提升项目</dc:title>
  <dc:creator>Si Jiang</dc:creator>
  <cp:lastModifiedBy>华嘉 王</cp:lastModifiedBy>
  <cp:revision>297</cp:revision>
  <dcterms:created xsi:type="dcterms:W3CDTF">2021-06-07T02:13:28Z</dcterms:created>
  <dcterms:modified xsi:type="dcterms:W3CDTF">2025-07-13T11:11:43Z</dcterms:modified>
</cp:coreProperties>
</file>