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wmf" ContentType="image/x-wm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3"/>
  </p:handoutMasterIdLst>
  <p:sldIdLst>
    <p:sldId id="409" r:id="rId3"/>
    <p:sldId id="410" r:id="rId5"/>
    <p:sldId id="429" r:id="rId6"/>
    <p:sldId id="525" r:id="rId7"/>
    <p:sldId id="465" r:id="rId8"/>
    <p:sldId id="412" r:id="rId9"/>
    <p:sldId id="527" r:id="rId10"/>
    <p:sldId id="411" r:id="rId11"/>
    <p:sldId id="430" r:id="rId12"/>
    <p:sldId id="431" r:id="rId13"/>
    <p:sldId id="432" r:id="rId14"/>
    <p:sldId id="555" r:id="rId15"/>
    <p:sldId id="466" r:id="rId16"/>
    <p:sldId id="625" r:id="rId17"/>
    <p:sldId id="558" r:id="rId18"/>
    <p:sldId id="603" r:id="rId19"/>
    <p:sldId id="626" r:id="rId20"/>
    <p:sldId id="559" r:id="rId21"/>
    <p:sldId id="560" r:id="rId22"/>
    <p:sldId id="561" r:id="rId23"/>
    <p:sldId id="563" r:id="rId24"/>
    <p:sldId id="605" r:id="rId25"/>
    <p:sldId id="582" r:id="rId26"/>
    <p:sldId id="564" r:id="rId27"/>
    <p:sldId id="438" r:id="rId28"/>
    <p:sldId id="650" r:id="rId29"/>
    <p:sldId id="604" r:id="rId30"/>
    <p:sldId id="440" r:id="rId31"/>
    <p:sldId id="441" r:id="rId32"/>
    <p:sldId id="502" r:id="rId33"/>
    <p:sldId id="556" r:id="rId34"/>
    <p:sldId id="488" r:id="rId35"/>
    <p:sldId id="450" r:id="rId36"/>
    <p:sldId id="520" r:id="rId37"/>
    <p:sldId id="598" r:id="rId38"/>
    <p:sldId id="517" r:id="rId39"/>
    <p:sldId id="518" r:id="rId40"/>
    <p:sldId id="566" r:id="rId41"/>
    <p:sldId id="519" r:id="rId42"/>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9" userDrawn="1">
          <p15:clr>
            <a:srgbClr val="A4A3A4"/>
          </p15:clr>
        </p15:guide>
        <p15:guide id="2" pos="38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79"/>
        <p:guide pos="385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7" Type="http://schemas.openxmlformats.org/officeDocument/2006/relationships/tags" Target="tags/tag93.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65.xml"/><Relationship Id="rId4" Type="http://schemas.openxmlformats.org/officeDocument/2006/relationships/image" Target="../media/image2.png"/><Relationship Id="rId3" Type="http://schemas.openxmlformats.org/officeDocument/2006/relationships/image" Target="../media/image1.png"/><Relationship Id="rId2" Type="http://schemas.openxmlformats.org/officeDocument/2006/relationships/tags" Target="../tags/tag64.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28.em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9.xml"/><Relationship Id="rId1"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2.emf"/><Relationship Id="rId1" Type="http://schemas.openxmlformats.org/officeDocument/2006/relationships/image" Target="../media/image31.emf"/></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9.png"/><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3.emf"/><Relationship Id="rId3" Type="http://schemas.openxmlformats.org/officeDocument/2006/relationships/image" Target="../media/image42.emf"/><Relationship Id="rId2" Type="http://schemas.openxmlformats.org/officeDocument/2006/relationships/image" Target="../media/image41.png"/><Relationship Id="rId1" Type="http://schemas.openxmlformats.org/officeDocument/2006/relationships/image" Target="../media/image40.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0.xml"/><Relationship Id="rId1" Type="http://schemas.openxmlformats.org/officeDocument/2006/relationships/image" Target="../media/image46.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1.xml"/><Relationship Id="rId3" Type="http://schemas.openxmlformats.org/officeDocument/2006/relationships/image" Target="../media/image49.png"/><Relationship Id="rId2" Type="http://schemas.openxmlformats.org/officeDocument/2006/relationships/image" Target="../media/image48.emf"/><Relationship Id="rId1" Type="http://schemas.openxmlformats.org/officeDocument/2006/relationships/image" Target="../media/image47.emf"/></Relationships>
</file>

<file path=ppt/slides/_rels/slide2.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tags" Target="../tags/tag66.xml"/><Relationship Id="rId3" Type="http://schemas.microsoft.com/office/2007/relationships/media" Target="../media/media1.mp4"/><Relationship Id="rId2" Type="http://schemas.openxmlformats.org/officeDocument/2006/relationships/video" Target="../media/media1.mp4"/><Relationship Id="rId10" Type="http://schemas.openxmlformats.org/officeDocument/2006/relationships/slideLayout" Target="../slideLayouts/slideLayout2.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9" Type="http://schemas.openxmlformats.org/officeDocument/2006/relationships/video" Target="../media/media4.mp4"/><Relationship Id="rId8" Type="http://schemas.openxmlformats.org/officeDocument/2006/relationships/tags" Target="../tags/tag86.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image" Target="../media/image50.png"/><Relationship Id="rId3" Type="http://schemas.openxmlformats.org/officeDocument/2006/relationships/tags" Target="../tags/tag82.xml"/><Relationship Id="rId2" Type="http://schemas.microsoft.com/office/2007/relationships/media" Target="../media/media3.mp4"/><Relationship Id="rId14" Type="http://schemas.openxmlformats.org/officeDocument/2006/relationships/slideLayout" Target="../slideLayouts/slideLayout2.xml"/><Relationship Id="rId13" Type="http://schemas.openxmlformats.org/officeDocument/2006/relationships/tags" Target="../tags/tag88.xml"/><Relationship Id="rId12" Type="http://schemas.openxmlformats.org/officeDocument/2006/relationships/image" Target="../media/image27.png"/><Relationship Id="rId11" Type="http://schemas.openxmlformats.org/officeDocument/2006/relationships/tags" Target="../tags/tag87.xml"/><Relationship Id="rId10" Type="http://schemas.microsoft.com/office/2007/relationships/media" Target="../media/media4.mp4"/><Relationship Id="rId1" Type="http://schemas.openxmlformats.org/officeDocument/2006/relationships/video" Target="../media/media3.mp4"/></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89.xml"/><Relationship Id="rId4" Type="http://schemas.openxmlformats.org/officeDocument/2006/relationships/image" Target="../media/image51.png"/><Relationship Id="rId3" Type="http://schemas.openxmlformats.org/officeDocument/2006/relationships/image" Target="../media/image40.png"/><Relationship Id="rId2" Type="http://schemas.openxmlformats.org/officeDocument/2006/relationships/image" Target="../media/image43.emf"/><Relationship Id="rId1" Type="http://schemas.openxmlformats.org/officeDocument/2006/relationships/image" Target="../media/image42.em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image" Target="../media/image52.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1.xml"/><Relationship Id="rId2" Type="http://schemas.openxmlformats.org/officeDocument/2006/relationships/image" Target="../media/image54.png"/><Relationship Id="rId1" Type="http://schemas.openxmlformats.org/officeDocument/2006/relationships/image" Target="../media/image53.png"/></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2.xml"/><Relationship Id="rId3" Type="http://schemas.openxmlformats.org/officeDocument/2006/relationships/image" Target="../media/image56.png"/><Relationship Id="rId2" Type="http://schemas.openxmlformats.org/officeDocument/2006/relationships/image" Target="../media/image30.png"/><Relationship Id="rId1" Type="http://schemas.openxmlformats.org/officeDocument/2006/relationships/image" Target="../media/image55.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image" Target="../media/image57.emf"/></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2.emf"/><Relationship Id="rId1" Type="http://schemas.openxmlformats.org/officeDocument/2006/relationships/image" Target="../media/image61.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emf"/><Relationship Id="rId3" Type="http://schemas.openxmlformats.org/officeDocument/2006/relationships/image" Target="../media/image65.emf"/><Relationship Id="rId2" Type="http://schemas.openxmlformats.org/officeDocument/2006/relationships/image" Target="../media/image64.emf"/><Relationship Id="rId1" Type="http://schemas.openxmlformats.org/officeDocument/2006/relationships/image" Target="../media/image63.em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9.png"/><Relationship Id="rId1" Type="http://schemas.openxmlformats.org/officeDocument/2006/relationships/image" Target="../media/image68.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8.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2.png"/><Relationship Id="rId2" Type="http://schemas.openxmlformats.org/officeDocument/2006/relationships/image" Target="../media/image71.emf"/><Relationship Id="rId1" Type="http://schemas.openxmlformats.org/officeDocument/2006/relationships/image" Target="../media/image70.emf"/></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3.png"/><Relationship Id="rId2" Type="http://schemas.openxmlformats.org/officeDocument/2006/relationships/image" Target="../media/image45.png"/><Relationship Id="rId1" Type="http://schemas.openxmlformats.org/officeDocument/2006/relationships/image" Target="../media/image40.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5.png"/><Relationship Id="rId1" Type="http://schemas.openxmlformats.org/officeDocument/2006/relationships/image" Target="../media/image74.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2.png"/><Relationship Id="rId1" Type="http://schemas.openxmlformats.org/officeDocument/2006/relationships/image" Target="../media/image76.png"/></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9.png"/><Relationship Id="rId3" Type="http://schemas.openxmlformats.org/officeDocument/2006/relationships/image" Target="../media/image78.png"/><Relationship Id="rId2" Type="http://schemas.openxmlformats.org/officeDocument/2006/relationships/image" Target="../media/image69.png"/><Relationship Id="rId1" Type="http://schemas.openxmlformats.org/officeDocument/2006/relationships/image" Target="../media/image77.png"/></Relationships>
</file>

<file path=ppt/slides/_rels/slide35.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81.wmf"/><Relationship Id="rId2" Type="http://schemas.openxmlformats.org/officeDocument/2006/relationships/oleObject" Target="../embeddings/oleObject1.bin"/><Relationship Id="rId1" Type="http://schemas.openxmlformats.org/officeDocument/2006/relationships/image" Target="../media/image80.emf"/></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image" Target="../media/image82.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12.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image" Target="../media/image14.png"/><Relationship Id="rId1" Type="http://schemas.openxmlformats.org/officeDocument/2006/relationships/image" Target="../media/image13.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2.xml"/><Relationship Id="rId4" Type="http://schemas.openxmlformats.org/officeDocument/2006/relationships/image" Target="../media/image17.png"/><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tags" Target="../tags/tag71.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19.png"/><Relationship Id="rId1" Type="http://schemas.openxmlformats.org/officeDocument/2006/relationships/image" Target="../media/image18.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4.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76.xml"/><Relationship Id="rId7" Type="http://schemas.openxmlformats.org/officeDocument/2006/relationships/image" Target="../media/image27.png"/><Relationship Id="rId6" Type="http://schemas.openxmlformats.org/officeDocument/2006/relationships/tags" Target="../tags/tag75.xml"/><Relationship Id="rId5" Type="http://schemas.microsoft.com/office/2007/relationships/media" Target="../media/media2.mp4"/><Relationship Id="rId4" Type="http://schemas.openxmlformats.org/officeDocument/2006/relationships/video" Target="../media/media2.mp4"/><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image" Target="../media/image2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6260" y="1917700"/>
            <a:ext cx="9799200" cy="2570400"/>
          </a:xfrm>
        </p:spPr>
        <p:txBody>
          <a:bodyPr>
            <a:normAutofit/>
          </a:bodyPr>
          <a:p>
            <a:r>
              <a:rPr lang="en-US" altLang="zh-CN"/>
              <a:t>Holographic 3D </a:t>
            </a:r>
            <a:r>
              <a:rPr lang="en-US" altLang="zh-CN"/>
              <a:t>quantum turbulence </a:t>
            </a:r>
            <a:endParaRPr lang="en-US" altLang="zh-CN"/>
          </a:p>
        </p:txBody>
      </p:sp>
      <p:sp>
        <p:nvSpPr>
          <p:cNvPr id="3" name="副标题 2"/>
          <p:cNvSpPr>
            <a:spLocks noGrp="1"/>
          </p:cNvSpPr>
          <p:nvPr>
            <p:ph type="subTitle" idx="1"/>
            <p:custDataLst>
              <p:tags r:id="rId2"/>
            </p:custDataLst>
          </p:nvPr>
        </p:nvSpPr>
        <p:spPr>
          <a:xfrm>
            <a:off x="2452370" y="4490085"/>
            <a:ext cx="7940675" cy="1472565"/>
          </a:xfrm>
        </p:spPr>
        <p:txBody>
          <a:bodyPr>
            <a:normAutofit lnSpcReduction="20000"/>
          </a:bodyPr>
          <a:p>
            <a:r>
              <a:rPr lang="en-US" altLang="zh-CN" sz="2000"/>
              <a:t> </a:t>
            </a:r>
            <a:r>
              <a:rPr lang="en-US" altLang="zh-CN" sz="1800"/>
              <a:t>Hua bi Zeng(Hainan University</a:t>
            </a:r>
            <a:r>
              <a:rPr lang="zh-CN" altLang="en-US" sz="1800"/>
              <a:t>）</a:t>
            </a:r>
            <a:endParaRPr lang="zh-CN" altLang="en-US" sz="1800"/>
          </a:p>
          <a:p>
            <a:r>
              <a:rPr lang="en-US" altLang="zh-CN" sz="1800" i="1"/>
              <a:t>With Chuan yin Xia, Wei can Yang</a:t>
            </a:r>
            <a:r>
              <a:rPr lang="zh-CN" altLang="en-US" sz="1800" i="1"/>
              <a:t>，</a:t>
            </a:r>
            <a:r>
              <a:rPr lang="en-US" altLang="zh-CN" sz="1800" i="1"/>
              <a:t>Yu Tian, Makoto Tsubota </a:t>
            </a:r>
            <a:endParaRPr lang="en-US" altLang="zh-CN" sz="1800" i="1"/>
          </a:p>
          <a:p>
            <a:r>
              <a:rPr lang="en-US" altLang="zh-CN" sz="1800" i="1"/>
              <a:t>                                                                                                              </a:t>
            </a:r>
            <a:endParaRPr lang="zh-CN" altLang="en-US" sz="1800" i="1"/>
          </a:p>
        </p:txBody>
      </p:sp>
      <p:pic>
        <p:nvPicPr>
          <p:cNvPr id="4" name="图片 3"/>
          <p:cNvPicPr>
            <a:picLocks noChangeAspect="1"/>
          </p:cNvPicPr>
          <p:nvPr/>
        </p:nvPicPr>
        <p:blipFill>
          <a:blip r:embed="rId3"/>
          <a:stretch>
            <a:fillRect/>
          </a:stretch>
        </p:blipFill>
        <p:spPr>
          <a:xfrm>
            <a:off x="1965960" y="456565"/>
            <a:ext cx="2105660" cy="2105660"/>
          </a:xfrm>
          <a:prstGeom prst="rect">
            <a:avLst/>
          </a:prstGeom>
        </p:spPr>
      </p:pic>
      <p:pic>
        <p:nvPicPr>
          <p:cNvPr id="5" name="图片 4"/>
          <p:cNvPicPr>
            <a:picLocks noChangeAspect="1"/>
          </p:cNvPicPr>
          <p:nvPr/>
        </p:nvPicPr>
        <p:blipFill>
          <a:blip r:embed="rId4"/>
          <a:stretch>
            <a:fillRect/>
          </a:stretch>
        </p:blipFill>
        <p:spPr>
          <a:xfrm>
            <a:off x="6913245" y="338455"/>
            <a:ext cx="2375535" cy="2202180"/>
          </a:xfrm>
          <a:prstGeom prst="rect">
            <a:avLst/>
          </a:prstGeom>
        </p:spPr>
      </p:pic>
      <p:sp>
        <p:nvSpPr>
          <p:cNvPr id="7" name="文本框 6"/>
          <p:cNvSpPr txBox="1"/>
          <p:nvPr/>
        </p:nvSpPr>
        <p:spPr>
          <a:xfrm>
            <a:off x="3531235" y="5502275"/>
            <a:ext cx="6745605" cy="460375"/>
          </a:xfrm>
          <a:prstGeom prst="rect">
            <a:avLst/>
          </a:prstGeom>
          <a:noFill/>
        </p:spPr>
        <p:txBody>
          <a:bodyPr wrap="square" rtlCol="0">
            <a:spAutoFit/>
          </a:bodyPr>
          <a:p>
            <a:r>
              <a:rPr lang="en-US" altLang="zh-CN"/>
              <a:t>    </a:t>
            </a:r>
            <a:r>
              <a:rPr lang="en-US" altLang="zh-CN" sz="2400" i="1">
                <a:solidFill>
                  <a:schemeClr val="accent1"/>
                </a:solidFill>
                <a:effectLst>
                  <a:outerShdw blurRad="38100" dist="25400" dir="5400000" algn="ctr" rotWithShape="0">
                    <a:srgbClr val="6E747A">
                      <a:alpha val="43000"/>
                    </a:srgbClr>
                  </a:outerShdw>
                </a:effectLst>
              </a:rPr>
              <a:t>  Phys. Rev. Lett. 134, 091603 (2025)</a:t>
            </a:r>
            <a:endParaRPr lang="en-US" altLang="zh-CN" sz="2400" i="1">
              <a:solidFill>
                <a:schemeClr val="accent1"/>
              </a:solidFill>
              <a:effectLst>
                <a:outerShdw blurRad="38100" dist="25400" dir="5400000" algn="ctr" rotWithShape="0">
                  <a:srgbClr val="6E747A">
                    <a:alpha val="43000"/>
                  </a:srgbClr>
                </a:outerShdw>
              </a:effectLst>
            </a:endParaRPr>
          </a:p>
        </p:txBody>
      </p:sp>
      <p:sp>
        <p:nvSpPr>
          <p:cNvPr id="6" name="文本框 5"/>
          <p:cNvSpPr txBox="1"/>
          <p:nvPr/>
        </p:nvSpPr>
        <p:spPr>
          <a:xfrm>
            <a:off x="947420" y="6186170"/>
            <a:ext cx="9926955" cy="368300"/>
          </a:xfrm>
          <a:prstGeom prst="rect">
            <a:avLst/>
          </a:prstGeom>
          <a:noFill/>
        </p:spPr>
        <p:txBody>
          <a:bodyPr wrap="square" rtlCol="0">
            <a:spAutoFit/>
          </a:bodyPr>
          <a:p>
            <a:r>
              <a:rPr lang="en-US" altLang="zh-CN" b="1"/>
              <a:t>Holographic applications: from Quantum Realms to Big Bang , 11-19 July, UCAS, Beijing</a:t>
            </a:r>
            <a:endParaRPr lang="en-US" altLang="zh-CN" b="1"/>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1285240" y="1361440"/>
            <a:ext cx="10148570" cy="3438525"/>
          </a:xfrm>
          <a:prstGeom prst="rect">
            <a:avLst/>
          </a:prstGeom>
        </p:spPr>
      </p:pic>
      <p:sp>
        <p:nvSpPr>
          <p:cNvPr id="5" name="标题 4"/>
          <p:cNvSpPr>
            <a:spLocks noGrp="1"/>
          </p:cNvSpPr>
          <p:nvPr>
            <p:ph type="title"/>
          </p:nvPr>
        </p:nvSpPr>
        <p:spPr>
          <a:xfrm>
            <a:off x="608400" y="392500"/>
            <a:ext cx="10969200" cy="705600"/>
          </a:xfrm>
        </p:spPr>
        <p:txBody>
          <a:bodyPr/>
          <a:p>
            <a:r>
              <a:rPr lang="en-US" altLang="zh-CN"/>
              <a:t>Compare quantum and classic turbulence</a:t>
            </a:r>
            <a:endParaRPr lang="en-US" altLang="zh-CN"/>
          </a:p>
        </p:txBody>
      </p:sp>
      <p:sp>
        <p:nvSpPr>
          <p:cNvPr id="2" name="文本框 1"/>
          <p:cNvSpPr txBox="1"/>
          <p:nvPr/>
        </p:nvSpPr>
        <p:spPr>
          <a:xfrm>
            <a:off x="2743200" y="5041265"/>
            <a:ext cx="7270750" cy="829945"/>
          </a:xfrm>
          <a:prstGeom prst="rect">
            <a:avLst/>
          </a:prstGeom>
        </p:spPr>
        <p:txBody>
          <a:bodyPr wrap="square">
            <a:spAutoFit/>
          </a:bodyPr>
          <a:p>
            <a:r>
              <a:rPr lang="en-US" altLang="zh-CN" sz="1600" b="1"/>
              <a:t> L. Madeira, M. A. Caracanhas, F. E. A. dos Santos, and V. S. Bagnato, Quantum turbulence in quantum gases, Annu. Rev. Condens. Matter Phys. 11, 37 (2020).</a:t>
            </a:r>
            <a:endParaRPr lang="en-US" altLang="zh-CN" sz="1600" b="1"/>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400" y="454095"/>
            <a:ext cx="10969200" cy="705600"/>
          </a:xfrm>
        </p:spPr>
        <p:txBody>
          <a:bodyPr>
            <a:normAutofit fontScale="90000"/>
          </a:bodyPr>
          <a:p>
            <a:r>
              <a:rPr lang="en-US" altLang="zh-CN"/>
              <a:t>Kolmogorov spectrum in Quantum turbulence:     </a:t>
            </a:r>
            <a:br>
              <a:rPr lang="en-US" altLang="zh-CN"/>
            </a:br>
            <a:r>
              <a:rPr lang="en-US" altLang="zh-CN"/>
              <a:t>                    </a:t>
            </a:r>
            <a:r>
              <a:rPr lang="en-US" altLang="zh-CN">
                <a:solidFill>
                  <a:schemeClr val="accent1"/>
                </a:solidFill>
                <a:effectLst>
                  <a:outerShdw blurRad="38100" dist="25400" dir="5400000" algn="ctr" rotWithShape="0">
                    <a:srgbClr val="6E747A">
                      <a:alpha val="43000"/>
                    </a:srgbClr>
                  </a:outerShdw>
                </a:effectLst>
              </a:rPr>
              <a:t>    </a:t>
            </a:r>
            <a:r>
              <a:rPr lang="en-US" altLang="zh-CN" sz="4445">
                <a:solidFill>
                  <a:schemeClr val="accent1"/>
                </a:solidFill>
                <a:effectLst>
                  <a:outerShdw blurRad="38100" dist="25400" dir="5400000" algn="ctr" rotWithShape="0">
                    <a:srgbClr val="6E747A">
                      <a:alpha val="43000"/>
                    </a:srgbClr>
                  </a:outerShdw>
                </a:effectLst>
              </a:rPr>
              <a:t>experiments</a:t>
            </a:r>
            <a:endParaRPr lang="en-US" altLang="zh-CN" sz="4445">
              <a:solidFill>
                <a:schemeClr val="accent1"/>
              </a:solidFill>
              <a:effectLst>
                <a:outerShdw blurRad="38100" dist="25400" dir="5400000" algn="ctr" rotWithShape="0">
                  <a:srgbClr val="6E747A">
                    <a:alpha val="43000"/>
                  </a:srgbClr>
                </a:outerShdw>
              </a:effectLst>
            </a:endParaRPr>
          </a:p>
        </p:txBody>
      </p:sp>
      <p:pic>
        <p:nvPicPr>
          <p:cNvPr id="7" name="图片 6"/>
          <p:cNvPicPr>
            <a:picLocks noChangeAspect="1"/>
          </p:cNvPicPr>
          <p:nvPr/>
        </p:nvPicPr>
        <p:blipFill>
          <a:blip r:embed="rId1"/>
          <a:stretch>
            <a:fillRect/>
          </a:stretch>
        </p:blipFill>
        <p:spPr>
          <a:xfrm>
            <a:off x="1891665" y="2010410"/>
            <a:ext cx="8174355" cy="3608705"/>
          </a:xfrm>
          <a:prstGeom prst="rect">
            <a:avLst/>
          </a:prstGeom>
        </p:spPr>
      </p:pic>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Early understanding by Vinen:</a:t>
            </a:r>
            <a:endParaRPr lang="en-US" altLang="zh-CN"/>
          </a:p>
        </p:txBody>
      </p:sp>
      <p:pic>
        <p:nvPicPr>
          <p:cNvPr id="6" name="图片 5"/>
          <p:cNvPicPr>
            <a:picLocks noChangeAspect="1"/>
          </p:cNvPicPr>
          <p:nvPr/>
        </p:nvPicPr>
        <p:blipFill>
          <a:blip r:embed="rId1"/>
          <a:stretch>
            <a:fillRect/>
          </a:stretch>
        </p:blipFill>
        <p:spPr>
          <a:xfrm>
            <a:off x="2361565" y="4373880"/>
            <a:ext cx="6941820" cy="1874520"/>
          </a:xfrm>
          <a:prstGeom prst="rect">
            <a:avLst/>
          </a:prstGeom>
        </p:spPr>
      </p:pic>
      <p:sp>
        <p:nvSpPr>
          <p:cNvPr id="3" name="文本框 2"/>
          <p:cNvSpPr txBox="1"/>
          <p:nvPr/>
        </p:nvSpPr>
        <p:spPr>
          <a:xfrm>
            <a:off x="1697355" y="1699895"/>
            <a:ext cx="9690735" cy="2676525"/>
          </a:xfrm>
          <a:prstGeom prst="rect">
            <a:avLst/>
          </a:prstGeom>
          <a:noFill/>
        </p:spPr>
        <p:txBody>
          <a:bodyPr wrap="square" rtlCol="0">
            <a:spAutoFit/>
          </a:bodyPr>
          <a:p>
            <a:r>
              <a:rPr lang="zh-CN" altLang="en-US" sz="2400"/>
              <a:t>This can be understood using the ideathat the inviscid superfluid and the viscous normal fuid are likely to becoupled together by the mutual friction between them and thus to behavelike a conventional fuid.? Since the density of viscous normal fluid is negligible at zero temperature, an important question remains: </a:t>
            </a:r>
            <a:r>
              <a:rPr lang="zh-CN" altLang="en-US" sz="2400">
                <a:solidFill>
                  <a:srgbClr val="FF0000"/>
                </a:solidFill>
              </a:rPr>
              <a:t>even without</a:t>
            </a:r>
            <a:r>
              <a:rPr lang="en-US" altLang="zh-CN" sz="2400">
                <a:solidFill>
                  <a:srgbClr val="FF0000"/>
                </a:solidFill>
              </a:rPr>
              <a:t> </a:t>
            </a:r>
            <a:r>
              <a:rPr lang="zh-CN" altLang="en-US" sz="2400">
                <a:solidFill>
                  <a:srgbClr val="FF0000"/>
                </a:solidFill>
              </a:rPr>
              <a:t>the normal fluid, is ST still similar to CT or not? Such a fluid is a pure</a:t>
            </a:r>
            <a:r>
              <a:rPr lang="en-US" altLang="zh-CN" sz="2400">
                <a:solidFill>
                  <a:srgbClr val="FF0000"/>
                </a:solidFill>
              </a:rPr>
              <a:t> superfluid turbulence.</a:t>
            </a:r>
            <a:endParaRPr lang="en-US" altLang="zh-CN" sz="2400">
              <a:solidFill>
                <a:srgbClr val="FF0000"/>
              </a:solidFill>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36645" y="309315"/>
            <a:ext cx="10969200" cy="705600"/>
          </a:xfrm>
        </p:spPr>
        <p:txBody>
          <a:bodyPr>
            <a:normAutofit fontScale="90000"/>
          </a:bodyPr>
          <a:p>
            <a:r>
              <a:rPr lang="en-US" altLang="zh-CN"/>
              <a:t>Gross-Pitaevskii equation results: without normal fluid </a:t>
            </a:r>
            <a:endParaRPr lang="en-US" altLang="zh-CN"/>
          </a:p>
        </p:txBody>
      </p:sp>
      <p:pic>
        <p:nvPicPr>
          <p:cNvPr id="4" name="内容占位符 3"/>
          <p:cNvPicPr>
            <a:picLocks noChangeAspect="1"/>
          </p:cNvPicPr>
          <p:nvPr>
            <p:ph idx="1"/>
          </p:nvPr>
        </p:nvPicPr>
        <p:blipFill>
          <a:blip r:embed="rId1"/>
          <a:stretch>
            <a:fillRect/>
          </a:stretch>
        </p:blipFill>
        <p:spPr>
          <a:xfrm>
            <a:off x="459105" y="1256030"/>
            <a:ext cx="5966460" cy="2202815"/>
          </a:xfrm>
          <a:prstGeom prst="rect">
            <a:avLst/>
          </a:prstGeom>
        </p:spPr>
      </p:pic>
      <p:pic>
        <p:nvPicPr>
          <p:cNvPr id="5" name="图片 4"/>
          <p:cNvPicPr>
            <a:picLocks noChangeAspect="1"/>
          </p:cNvPicPr>
          <p:nvPr/>
        </p:nvPicPr>
        <p:blipFill>
          <a:blip r:embed="rId2"/>
          <a:stretch>
            <a:fillRect/>
          </a:stretch>
        </p:blipFill>
        <p:spPr>
          <a:xfrm>
            <a:off x="6596380" y="1116965"/>
            <a:ext cx="4687570" cy="4011930"/>
          </a:xfrm>
          <a:prstGeom prst="rect">
            <a:avLst/>
          </a:prstGeom>
        </p:spPr>
      </p:pic>
      <p:sp>
        <p:nvSpPr>
          <p:cNvPr id="7" name="文本框 6"/>
          <p:cNvSpPr txBox="1"/>
          <p:nvPr/>
        </p:nvSpPr>
        <p:spPr>
          <a:xfrm>
            <a:off x="690880" y="3700145"/>
            <a:ext cx="6227445" cy="2257425"/>
          </a:xfrm>
          <a:prstGeom prst="rect">
            <a:avLst/>
          </a:prstGeom>
          <a:noFill/>
        </p:spPr>
        <p:txBody>
          <a:bodyPr wrap="square" rtlCol="0">
            <a:noAutofit/>
          </a:bodyPr>
          <a:p>
            <a:pPr algn="l"/>
            <a:r>
              <a:rPr lang="en-US" altLang="zh-CN" sz="2400">
                <a:solidFill>
                  <a:srgbClr val="FF0000"/>
                </a:solidFill>
              </a:rPr>
              <a:t>T</a:t>
            </a:r>
            <a:r>
              <a:rPr lang="zh-CN" altLang="en-US" sz="2400">
                <a:solidFill>
                  <a:srgbClr val="FF0000"/>
                </a:solidFill>
              </a:rPr>
              <a:t>he energy spectrum agrees with the</a:t>
            </a:r>
            <a:r>
              <a:rPr lang="en-US" altLang="zh-CN" sz="2400">
                <a:solidFill>
                  <a:srgbClr val="FF0000"/>
                </a:solidFill>
              </a:rPr>
              <a:t> </a:t>
            </a:r>
            <a:r>
              <a:rPr lang="zh-CN" altLang="en-US" sz="2400">
                <a:solidFill>
                  <a:srgbClr val="FF0000"/>
                </a:solidFill>
              </a:rPr>
              <a:t>Kolmogorov law, which may support that the Richardson</a:t>
            </a:r>
            <a:r>
              <a:rPr lang="en-US" altLang="zh-CN" sz="2400">
                <a:solidFill>
                  <a:srgbClr val="FF0000"/>
                </a:solidFill>
              </a:rPr>
              <a:t> </a:t>
            </a:r>
            <a:r>
              <a:rPr lang="zh-CN" altLang="en-US" sz="2400">
                <a:solidFill>
                  <a:srgbClr val="FF0000"/>
                </a:solidFill>
              </a:rPr>
              <a:t>cascade process works in the system. The dissipation is</a:t>
            </a:r>
            <a:r>
              <a:rPr lang="en-US" altLang="zh-CN" sz="2400">
                <a:solidFill>
                  <a:srgbClr val="FF0000"/>
                </a:solidFill>
              </a:rPr>
              <a:t> </a:t>
            </a:r>
            <a:r>
              <a:rPr lang="zh-CN" altLang="en-US" sz="2400">
                <a:solidFill>
                  <a:srgbClr val="FF0000"/>
                </a:solidFill>
              </a:rPr>
              <a:t>caused mainly by removing short wavelength</a:t>
            </a:r>
            <a:r>
              <a:rPr lang="en-US" altLang="zh-CN" sz="2400">
                <a:solidFill>
                  <a:srgbClr val="FF0000"/>
                </a:solidFill>
              </a:rPr>
              <a:t> </a:t>
            </a:r>
            <a:r>
              <a:rPr lang="zh-CN" altLang="en-US" sz="2400">
                <a:solidFill>
                  <a:srgbClr val="FF0000"/>
                </a:solidFill>
              </a:rPr>
              <a:t>excitations</a:t>
            </a:r>
            <a:endParaRPr lang="zh-CN" altLang="en-US" sz="2400">
              <a:solidFill>
                <a:srgbClr val="FF0000"/>
              </a:solidFill>
            </a:endParaRPr>
          </a:p>
          <a:p>
            <a:pPr algn="l"/>
            <a:r>
              <a:rPr lang="zh-CN" altLang="en-US" sz="2400">
                <a:solidFill>
                  <a:srgbClr val="FF0000"/>
                </a:solidFill>
              </a:rPr>
              <a:t>emitted at vortex reconnections. </a:t>
            </a:r>
            <a:endParaRPr lang="zh-CN" altLang="en-US" sz="2400">
              <a:solidFill>
                <a:srgbClr val="FF0000"/>
              </a:solidFill>
            </a:endParaRPr>
          </a:p>
        </p:txBody>
      </p:sp>
      <p:cxnSp>
        <p:nvCxnSpPr>
          <p:cNvPr id="3" name="直接连接符 2"/>
          <p:cNvCxnSpPr/>
          <p:nvPr/>
        </p:nvCxnSpPr>
        <p:spPr>
          <a:xfrm flipV="1">
            <a:off x="3771900" y="2105660"/>
            <a:ext cx="1567815" cy="9525"/>
          </a:xfrm>
          <a:prstGeom prst="line">
            <a:avLst/>
          </a:prstGeom>
        </p:spPr>
        <p:style>
          <a:lnRef idx="2">
            <a:schemeClr val="accent1"/>
          </a:lnRef>
          <a:fillRef idx="0">
            <a:srgbClr val="FFFFFF"/>
          </a:fillRef>
          <a:effectRef idx="0">
            <a:srgbClr val="FFFFFF"/>
          </a:effectRef>
          <a:fontRef idx="minor">
            <a:schemeClr val="tx1"/>
          </a:fontRef>
        </p:style>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sym typeface="+mn-ea"/>
              </a:rPr>
              <a:t>Gross-Pitaevskii equation with dissipation induced by hand</a:t>
            </a:r>
            <a:endParaRPr lang="zh-CN" altLang="en-US"/>
          </a:p>
        </p:txBody>
      </p:sp>
      <p:pic>
        <p:nvPicPr>
          <p:cNvPr id="4" name="内容占位符 3"/>
          <p:cNvPicPr>
            <a:picLocks noChangeAspect="1"/>
          </p:cNvPicPr>
          <p:nvPr>
            <p:ph idx="1"/>
          </p:nvPr>
        </p:nvPicPr>
        <p:blipFill>
          <a:blip r:embed="rId1"/>
          <a:stretch>
            <a:fillRect/>
          </a:stretch>
        </p:blipFill>
        <p:spPr>
          <a:xfrm>
            <a:off x="1710055" y="1669415"/>
            <a:ext cx="6439535" cy="1367790"/>
          </a:xfrm>
          <a:prstGeom prst="rect">
            <a:avLst/>
          </a:prstGeom>
        </p:spPr>
      </p:pic>
      <p:pic>
        <p:nvPicPr>
          <p:cNvPr id="5" name="图片 4"/>
          <p:cNvPicPr>
            <a:picLocks noChangeAspect="1"/>
          </p:cNvPicPr>
          <p:nvPr/>
        </p:nvPicPr>
        <p:blipFill>
          <a:blip r:embed="rId2"/>
          <a:stretch>
            <a:fillRect/>
          </a:stretch>
        </p:blipFill>
        <p:spPr>
          <a:xfrm>
            <a:off x="2002155" y="3598545"/>
            <a:ext cx="6125845" cy="1670685"/>
          </a:xfrm>
          <a:prstGeom prst="rect">
            <a:avLst/>
          </a:prstGeom>
        </p:spPr>
      </p:pic>
      <p:sp>
        <p:nvSpPr>
          <p:cNvPr id="6" name="文本框 5"/>
          <p:cNvSpPr txBox="1"/>
          <p:nvPr/>
        </p:nvSpPr>
        <p:spPr>
          <a:xfrm>
            <a:off x="1929765" y="3210560"/>
            <a:ext cx="3164205" cy="368300"/>
          </a:xfrm>
          <a:prstGeom prst="rect">
            <a:avLst/>
          </a:prstGeom>
          <a:noFill/>
        </p:spPr>
        <p:txBody>
          <a:bodyPr wrap="square" rtlCol="0">
            <a:spAutoFit/>
          </a:bodyPr>
          <a:p>
            <a:r>
              <a:rPr lang="en-US" altLang="zh-CN"/>
              <a:t>Fourier transformation:</a:t>
            </a:r>
            <a:endParaRPr lang="en-US" altLang="zh-CN"/>
          </a:p>
        </p:txBody>
      </p:sp>
      <p:sp>
        <p:nvSpPr>
          <p:cNvPr id="7" name="文本框 6"/>
          <p:cNvSpPr txBox="1"/>
          <p:nvPr/>
        </p:nvSpPr>
        <p:spPr>
          <a:xfrm>
            <a:off x="521970" y="5553710"/>
            <a:ext cx="2966085" cy="368300"/>
          </a:xfrm>
          <a:prstGeom prst="rect">
            <a:avLst/>
          </a:prstGeom>
          <a:noFill/>
        </p:spPr>
        <p:txBody>
          <a:bodyPr wrap="square" rtlCol="0">
            <a:spAutoFit/>
          </a:bodyPr>
          <a:p>
            <a:r>
              <a:rPr lang="en-US" altLang="zh-CN"/>
              <a:t>Include dissipation: </a:t>
            </a:r>
            <a:endParaRPr lang="en-US" altLang="zh-CN"/>
          </a:p>
        </p:txBody>
      </p:sp>
      <p:pic>
        <p:nvPicPr>
          <p:cNvPr id="8" name="图片 7"/>
          <p:cNvPicPr>
            <a:picLocks noChangeAspect="1"/>
          </p:cNvPicPr>
          <p:nvPr/>
        </p:nvPicPr>
        <p:blipFill>
          <a:blip r:embed="rId3"/>
          <a:stretch>
            <a:fillRect/>
          </a:stretch>
        </p:blipFill>
        <p:spPr>
          <a:xfrm>
            <a:off x="3305810" y="5629910"/>
            <a:ext cx="6186805" cy="6604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holographic opinion from </a:t>
            </a:r>
            <a:r>
              <a:rPr lang="en-US" altLang="zh-CN">
                <a:ln w="22225">
                  <a:solidFill>
                    <a:schemeClr val="accent2"/>
                  </a:solidFill>
                  <a:prstDash val="solid"/>
                </a:ln>
                <a:solidFill>
                  <a:schemeClr val="accent2">
                    <a:lumMod val="40000"/>
                    <a:lumOff val="60000"/>
                  </a:schemeClr>
                </a:solidFill>
                <a:effectLst/>
              </a:rPr>
              <a:t>2D</a:t>
            </a:r>
            <a:r>
              <a:rPr lang="en-US" altLang="zh-CN"/>
              <a:t> simulation: Kolmogorov spectrum is nature in quantum turbulence!  </a:t>
            </a:r>
            <a:r>
              <a:rPr lang="en-US" altLang="zh-CN" i="1"/>
              <a:t> </a:t>
            </a:r>
            <a:r>
              <a:rPr lang="en-US" altLang="zh-CN" i="1">
                <a:solidFill>
                  <a:schemeClr val="accent1"/>
                </a:solidFill>
                <a:effectLst>
                  <a:outerShdw blurRad="38100" dist="25400" dir="5400000" algn="ctr" rotWithShape="0">
                    <a:srgbClr val="6E747A">
                      <a:alpha val="43000"/>
                    </a:srgbClr>
                  </a:outerShdw>
                </a:effectLst>
              </a:rPr>
              <a:t>AdS_4</a:t>
            </a:r>
            <a:r>
              <a:rPr lang="en-US" altLang="zh-CN"/>
              <a:t> </a:t>
            </a:r>
            <a:endParaRPr lang="en-US" altLang="zh-CN"/>
          </a:p>
        </p:txBody>
      </p:sp>
      <p:pic>
        <p:nvPicPr>
          <p:cNvPr id="16390" name="图片 7"/>
          <p:cNvPicPr>
            <a:picLocks noChangeAspect="1"/>
          </p:cNvPicPr>
          <p:nvPr/>
        </p:nvPicPr>
        <p:blipFill>
          <a:blip r:embed="rId1"/>
          <a:stretch>
            <a:fillRect/>
          </a:stretch>
        </p:blipFill>
        <p:spPr>
          <a:xfrm>
            <a:off x="608330" y="1673225"/>
            <a:ext cx="6695440" cy="739140"/>
          </a:xfrm>
          <a:prstGeom prst="rect">
            <a:avLst/>
          </a:prstGeom>
          <a:noFill/>
          <a:ln w="9525">
            <a:noFill/>
          </a:ln>
        </p:spPr>
      </p:pic>
      <p:pic>
        <p:nvPicPr>
          <p:cNvPr id="9222" name="图片 1"/>
          <p:cNvPicPr>
            <a:picLocks noChangeAspect="1"/>
          </p:cNvPicPr>
          <p:nvPr/>
        </p:nvPicPr>
        <p:blipFill>
          <a:blip r:embed="rId2"/>
          <a:stretch>
            <a:fillRect/>
          </a:stretch>
        </p:blipFill>
        <p:spPr>
          <a:xfrm>
            <a:off x="8990330" y="1847215"/>
            <a:ext cx="2717800" cy="3801110"/>
          </a:xfrm>
          <a:prstGeom prst="rect">
            <a:avLst/>
          </a:prstGeom>
          <a:noFill/>
          <a:ln w="9525">
            <a:noFill/>
          </a:ln>
        </p:spPr>
      </p:pic>
      <p:pic>
        <p:nvPicPr>
          <p:cNvPr id="8" name="图片 7"/>
          <p:cNvPicPr>
            <a:picLocks noChangeAspect="1"/>
          </p:cNvPicPr>
          <p:nvPr/>
        </p:nvPicPr>
        <p:blipFill>
          <a:blip r:embed="rId3"/>
          <a:stretch>
            <a:fillRect/>
          </a:stretch>
        </p:blipFill>
        <p:spPr>
          <a:xfrm>
            <a:off x="699770" y="2771775"/>
            <a:ext cx="7422515" cy="3827780"/>
          </a:xfrm>
          <a:prstGeom prst="rect">
            <a:avLst/>
          </a:prstGeom>
        </p:spPr>
      </p:pic>
      <p:pic>
        <p:nvPicPr>
          <p:cNvPr id="5" name="图片 4"/>
          <p:cNvPicPr>
            <a:picLocks noChangeAspect="1"/>
          </p:cNvPicPr>
          <p:nvPr/>
        </p:nvPicPr>
        <p:blipFill>
          <a:blip r:embed="rId4"/>
          <a:stretch>
            <a:fillRect/>
          </a:stretch>
        </p:blipFill>
        <p:spPr>
          <a:xfrm>
            <a:off x="3039745" y="2935605"/>
            <a:ext cx="5555615" cy="35007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holographic opinion from </a:t>
            </a:r>
            <a:r>
              <a:rPr lang="en-US" altLang="zh-CN">
                <a:ln w="22225">
                  <a:solidFill>
                    <a:schemeClr val="accent2"/>
                  </a:solidFill>
                  <a:prstDash val="solid"/>
                </a:ln>
                <a:solidFill>
                  <a:schemeClr val="accent2">
                    <a:lumMod val="40000"/>
                    <a:lumOff val="60000"/>
                  </a:schemeClr>
                </a:solidFill>
                <a:effectLst/>
              </a:rPr>
              <a:t>2D</a:t>
            </a:r>
            <a:r>
              <a:rPr lang="en-US" altLang="zh-CN"/>
              <a:t> simulation: Kolmogorov spectrum is nature in quantum turbulence!  </a:t>
            </a:r>
            <a:r>
              <a:rPr lang="en-US" altLang="zh-CN" i="1"/>
              <a:t> </a:t>
            </a:r>
            <a:r>
              <a:rPr lang="en-US" altLang="zh-CN" i="1">
                <a:solidFill>
                  <a:schemeClr val="accent1"/>
                </a:solidFill>
                <a:effectLst>
                  <a:outerShdw blurRad="38100" dist="25400" dir="5400000" algn="ctr" rotWithShape="0">
                    <a:srgbClr val="6E747A">
                      <a:alpha val="43000"/>
                    </a:srgbClr>
                  </a:outerShdw>
                </a:effectLst>
              </a:rPr>
              <a:t>AdS_4</a:t>
            </a:r>
            <a:r>
              <a:rPr lang="en-US" altLang="zh-CN"/>
              <a:t> </a:t>
            </a:r>
            <a:endParaRPr lang="en-US" altLang="zh-CN"/>
          </a:p>
        </p:txBody>
      </p:sp>
      <p:pic>
        <p:nvPicPr>
          <p:cNvPr id="7" name="图片 6"/>
          <p:cNvPicPr>
            <a:picLocks noChangeAspect="1"/>
          </p:cNvPicPr>
          <p:nvPr/>
        </p:nvPicPr>
        <p:blipFill>
          <a:blip r:embed="rId1"/>
          <a:stretch>
            <a:fillRect/>
          </a:stretch>
        </p:blipFill>
        <p:spPr>
          <a:xfrm>
            <a:off x="193675" y="1841500"/>
            <a:ext cx="5329555" cy="2299970"/>
          </a:xfrm>
          <a:prstGeom prst="rect">
            <a:avLst/>
          </a:prstGeom>
        </p:spPr>
      </p:pic>
      <p:pic>
        <p:nvPicPr>
          <p:cNvPr id="3" name="图片 2"/>
          <p:cNvPicPr>
            <a:picLocks noChangeAspect="1"/>
          </p:cNvPicPr>
          <p:nvPr/>
        </p:nvPicPr>
        <p:blipFill>
          <a:blip r:embed="rId2"/>
          <a:stretch>
            <a:fillRect/>
          </a:stretch>
        </p:blipFill>
        <p:spPr>
          <a:xfrm>
            <a:off x="5563235" y="1654810"/>
            <a:ext cx="6357620" cy="2486660"/>
          </a:xfrm>
          <a:prstGeom prst="rect">
            <a:avLst/>
          </a:prstGeom>
        </p:spPr>
      </p:pic>
      <p:sp>
        <p:nvSpPr>
          <p:cNvPr id="6" name="文本框 5"/>
          <p:cNvSpPr txBox="1"/>
          <p:nvPr/>
        </p:nvSpPr>
        <p:spPr>
          <a:xfrm>
            <a:off x="874395" y="4662805"/>
            <a:ext cx="10298430" cy="1938020"/>
          </a:xfrm>
          <a:prstGeom prst="rect">
            <a:avLst/>
          </a:prstGeom>
          <a:noFill/>
        </p:spPr>
        <p:txBody>
          <a:bodyPr wrap="square" rtlCol="0">
            <a:spAutoFit/>
          </a:bodyPr>
          <a:p>
            <a:r>
              <a:rPr lang="zh-CN" altLang="en-US" sz="2400">
                <a:solidFill>
                  <a:srgbClr val="FF0000"/>
                </a:solidFill>
              </a:rPr>
              <a:t>We should emphasize that the</a:t>
            </a:r>
            <a:r>
              <a:rPr lang="en-US" altLang="zh-CN" sz="2400">
                <a:solidFill>
                  <a:srgbClr val="FF0000"/>
                </a:solidFill>
              </a:rPr>
              <a:t> </a:t>
            </a:r>
            <a:r>
              <a:rPr lang="zh-CN" altLang="en-US" sz="2400">
                <a:solidFill>
                  <a:srgbClr val="FF0000"/>
                </a:solidFill>
              </a:rPr>
              <a:t>Kolmogorov scaling only assumes the existence of an inertial range of k's in which the only</a:t>
            </a:r>
            <a:r>
              <a:rPr lang="en-US" altLang="zh-CN" sz="2400">
                <a:solidFill>
                  <a:srgbClr val="FF0000"/>
                </a:solidFill>
              </a:rPr>
              <a:t> </a:t>
            </a:r>
            <a:r>
              <a:rPr lang="zh-CN" altLang="en-US" sz="2400">
                <a:solidFill>
                  <a:srgbClr val="FF0000"/>
                </a:solidFill>
              </a:rPr>
              <a:t>scale in the system is the overall rate of dissipation. This assumption by it</a:t>
            </a:r>
            <a:r>
              <a:rPr lang="en-US" altLang="zh-CN" sz="2400">
                <a:solidFill>
                  <a:srgbClr val="FF0000"/>
                </a:solidFill>
              </a:rPr>
              <a:t> </a:t>
            </a:r>
            <a:r>
              <a:rPr lang="zh-CN" altLang="en-US" sz="2400">
                <a:solidFill>
                  <a:srgbClr val="FF0000"/>
                </a:solidFill>
              </a:rPr>
              <a:t>self does not</a:t>
            </a:r>
            <a:r>
              <a:rPr lang="en-US" altLang="zh-CN" sz="2400">
                <a:solidFill>
                  <a:srgbClr val="FF0000"/>
                </a:solidFill>
              </a:rPr>
              <a:t> </a:t>
            </a:r>
            <a:r>
              <a:rPr lang="zh-CN" altLang="en-US" sz="2400">
                <a:solidFill>
                  <a:srgbClr val="FF0000"/>
                </a:solidFill>
              </a:rPr>
              <a:t>require the fuid to be classical or quantum, so the Kolmogorov scaling could well arise from</a:t>
            </a:r>
            <a:r>
              <a:rPr lang="en-US" altLang="zh-CN" sz="2400">
                <a:solidFill>
                  <a:srgbClr val="FF0000"/>
                </a:solidFill>
              </a:rPr>
              <a:t> </a:t>
            </a:r>
            <a:r>
              <a:rPr lang="zh-CN" altLang="en-US" sz="2400">
                <a:solidFill>
                  <a:srgbClr val="FF0000"/>
                </a:solidFill>
              </a:rPr>
              <a:t>quantum phenomena as we are seeing here.</a:t>
            </a:r>
            <a:endParaRPr lang="zh-CN" altLang="en-US" sz="2400">
              <a:solidFill>
                <a:srgbClr val="FF0000"/>
              </a:solidFill>
            </a:endParaRPr>
          </a:p>
        </p:txBody>
      </p:sp>
      <p:pic>
        <p:nvPicPr>
          <p:cNvPr id="5" name="内容占位符 3"/>
          <p:cNvPicPr>
            <a:picLocks noChangeAspect="1"/>
          </p:cNvPicPr>
          <p:nvPr/>
        </p:nvPicPr>
        <p:blipFill>
          <a:blip r:embed="rId3"/>
          <a:stretch>
            <a:fillRect/>
          </a:stretch>
        </p:blipFill>
        <p:spPr>
          <a:xfrm>
            <a:off x="5640070" y="1700530"/>
            <a:ext cx="4318635" cy="2582545"/>
          </a:xfrm>
          <a:prstGeom prst="rect">
            <a:avLst/>
          </a:prstGeom>
        </p:spPr>
      </p:pic>
      <p:pic>
        <p:nvPicPr>
          <p:cNvPr id="4" name="图片 3"/>
          <p:cNvPicPr>
            <a:picLocks noChangeAspect="1"/>
          </p:cNvPicPr>
          <p:nvPr/>
        </p:nvPicPr>
        <p:blipFill>
          <a:blip r:embed="rId4"/>
          <a:stretch>
            <a:fillRect/>
          </a:stretch>
        </p:blipFill>
        <p:spPr>
          <a:xfrm>
            <a:off x="610235" y="1851025"/>
            <a:ext cx="3916680" cy="24758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Holography provides a nature may of energy dissipation </a:t>
            </a:r>
            <a:endParaRPr lang="en-US" altLang="zh-CN"/>
          </a:p>
        </p:txBody>
      </p:sp>
      <p:pic>
        <p:nvPicPr>
          <p:cNvPr id="7" name="图片 6"/>
          <p:cNvPicPr>
            <a:picLocks noChangeAspect="1"/>
          </p:cNvPicPr>
          <p:nvPr/>
        </p:nvPicPr>
        <p:blipFill>
          <a:blip r:embed="rId1"/>
          <a:stretch>
            <a:fillRect/>
          </a:stretch>
        </p:blipFill>
        <p:spPr>
          <a:xfrm>
            <a:off x="783590" y="2411730"/>
            <a:ext cx="5404485" cy="2331720"/>
          </a:xfrm>
          <a:prstGeom prst="rect">
            <a:avLst/>
          </a:prstGeom>
        </p:spPr>
      </p:pic>
      <p:pic>
        <p:nvPicPr>
          <p:cNvPr id="3" name="图片 2"/>
          <p:cNvPicPr>
            <a:picLocks noChangeAspect="1"/>
          </p:cNvPicPr>
          <p:nvPr/>
        </p:nvPicPr>
        <p:blipFill>
          <a:blip r:embed="rId2"/>
          <a:stretch>
            <a:fillRect/>
          </a:stretch>
        </p:blipFill>
        <p:spPr>
          <a:xfrm>
            <a:off x="7271385" y="1313815"/>
            <a:ext cx="3862705" cy="5234940"/>
          </a:xfrm>
          <a:prstGeom prst="rect">
            <a:avLst/>
          </a:prstGeom>
        </p:spPr>
      </p:pic>
      <p:pic>
        <p:nvPicPr>
          <p:cNvPr id="4" name="图片 3"/>
          <p:cNvPicPr>
            <a:picLocks noChangeAspect="1"/>
          </p:cNvPicPr>
          <p:nvPr/>
        </p:nvPicPr>
        <p:blipFill>
          <a:blip r:embed="rId3"/>
          <a:stretch>
            <a:fillRect/>
          </a:stretch>
        </p:blipFill>
        <p:spPr>
          <a:xfrm>
            <a:off x="278130" y="2332355"/>
            <a:ext cx="6903720" cy="3017520"/>
          </a:xfrm>
          <a:prstGeom prst="rect">
            <a:avLst/>
          </a:prstGeom>
        </p:spPr>
      </p:pic>
      <p:sp>
        <p:nvSpPr>
          <p:cNvPr id="5" name="文本框 4"/>
          <p:cNvSpPr txBox="1"/>
          <p:nvPr/>
        </p:nvSpPr>
        <p:spPr>
          <a:xfrm>
            <a:off x="1003935" y="5581650"/>
            <a:ext cx="4864735" cy="368300"/>
          </a:xfrm>
          <a:prstGeom prst="rect">
            <a:avLst/>
          </a:prstGeom>
          <a:noFill/>
        </p:spPr>
        <p:txBody>
          <a:bodyPr wrap="square" rtlCol="0">
            <a:spAutoFit/>
          </a:bodyPr>
          <a:p>
            <a:r>
              <a:rPr lang="en-US" altLang="zh-CN"/>
              <a:t>Dissipation natually happens at small scale </a:t>
            </a:r>
            <a:endParaRPr lang="en-US" altLang="zh-CN"/>
          </a:p>
        </p:txBody>
      </p:sp>
      <p:sp>
        <p:nvSpPr>
          <p:cNvPr id="6" name="文本框 5"/>
          <p:cNvSpPr txBox="1"/>
          <p:nvPr/>
        </p:nvSpPr>
        <p:spPr>
          <a:xfrm>
            <a:off x="1240155" y="6186170"/>
            <a:ext cx="4241165" cy="368300"/>
          </a:xfrm>
          <a:prstGeom prst="rect">
            <a:avLst/>
          </a:prstGeom>
          <a:noFill/>
        </p:spPr>
        <p:txBody>
          <a:bodyPr wrap="square" rtlCol="0">
            <a:spAutoFit/>
          </a:bodyPr>
          <a:p>
            <a:r>
              <a:rPr lang="en-US" altLang="zh-CN">
                <a:solidFill>
                  <a:srgbClr val="FF0000"/>
                </a:solidFill>
              </a:rPr>
              <a:t>black hole as a heat reservoir</a:t>
            </a:r>
            <a:endParaRPr lang="en-US" altLang="zh-CN">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3D turbulence on the AdS_5 black hole boundary</a:t>
            </a:r>
            <a:endParaRPr lang="en-US" altLang="zh-CN"/>
          </a:p>
        </p:txBody>
      </p:sp>
      <p:pic>
        <p:nvPicPr>
          <p:cNvPr id="9" name="图片 8"/>
          <p:cNvPicPr>
            <a:picLocks noChangeAspect="1"/>
          </p:cNvPicPr>
          <p:nvPr/>
        </p:nvPicPr>
        <p:blipFill>
          <a:blip r:embed="rId1"/>
          <a:stretch>
            <a:fillRect/>
          </a:stretch>
        </p:blipFill>
        <p:spPr>
          <a:xfrm>
            <a:off x="2572385" y="1778635"/>
            <a:ext cx="5977255" cy="4678680"/>
          </a:xfrm>
          <a:prstGeom prst="rect">
            <a:avLst/>
          </a:prstGeom>
        </p:spPr>
      </p:pic>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Equations of motion in AdS_5:</a:t>
            </a:r>
            <a:endParaRPr lang="en-US" altLang="zh-CN"/>
          </a:p>
        </p:txBody>
      </p:sp>
      <p:pic>
        <p:nvPicPr>
          <p:cNvPr id="4" name="内容占位符 3"/>
          <p:cNvPicPr>
            <a:picLocks noChangeAspect="1"/>
          </p:cNvPicPr>
          <p:nvPr>
            <p:ph idx="1"/>
          </p:nvPr>
        </p:nvPicPr>
        <p:blipFill>
          <a:blip r:embed="rId1"/>
          <a:stretch>
            <a:fillRect/>
          </a:stretch>
        </p:blipFill>
        <p:spPr>
          <a:xfrm>
            <a:off x="2945130" y="1431925"/>
            <a:ext cx="4434840" cy="1527175"/>
          </a:xfrm>
          <a:prstGeom prst="rect">
            <a:avLst/>
          </a:prstGeom>
        </p:spPr>
      </p:pic>
      <p:pic>
        <p:nvPicPr>
          <p:cNvPr id="5" name="图片 4"/>
          <p:cNvPicPr>
            <a:picLocks noChangeAspect="1"/>
          </p:cNvPicPr>
          <p:nvPr/>
        </p:nvPicPr>
        <p:blipFill>
          <a:blip r:embed="rId2"/>
          <a:stretch>
            <a:fillRect/>
          </a:stretch>
        </p:blipFill>
        <p:spPr>
          <a:xfrm>
            <a:off x="1386840" y="2907030"/>
            <a:ext cx="7290435" cy="3722370"/>
          </a:xfrm>
          <a:prstGeom prst="rect">
            <a:avLst/>
          </a:prstGeom>
        </p:spPr>
      </p:pic>
      <p:sp>
        <p:nvSpPr>
          <p:cNvPr id="3" name="文本框 2"/>
          <p:cNvSpPr txBox="1"/>
          <p:nvPr/>
        </p:nvSpPr>
        <p:spPr>
          <a:xfrm>
            <a:off x="8226425" y="2283460"/>
            <a:ext cx="3020060" cy="922020"/>
          </a:xfrm>
          <a:prstGeom prst="rect">
            <a:avLst/>
          </a:prstGeom>
          <a:noFill/>
        </p:spPr>
        <p:txBody>
          <a:bodyPr wrap="square" rtlCol="0">
            <a:spAutoFit/>
          </a:bodyPr>
          <a:p>
            <a:r>
              <a:rPr lang="en-US" altLang="zh-CN"/>
              <a:t>      spectral method + GPU</a:t>
            </a:r>
            <a:endParaRPr lang="zh-CN" altLang="en-US"/>
          </a:p>
          <a:p>
            <a:endParaRPr lang="zh-CN" altLang="en-US"/>
          </a:p>
          <a:p>
            <a:r>
              <a:rPr lang="en-US" altLang="zh-CN"/>
              <a:t>               Chuan yin Xia</a:t>
            </a:r>
            <a:endParaRPr lang="zh-CN" altLang="en-US"/>
          </a:p>
        </p:txBody>
      </p:sp>
      <p:pic>
        <p:nvPicPr>
          <p:cNvPr id="6" name="图片 5"/>
          <p:cNvPicPr>
            <a:picLocks noChangeAspect="1"/>
          </p:cNvPicPr>
          <p:nvPr/>
        </p:nvPicPr>
        <p:blipFill>
          <a:blip r:embed="rId3"/>
          <a:stretch>
            <a:fillRect/>
          </a:stretch>
        </p:blipFill>
        <p:spPr>
          <a:xfrm>
            <a:off x="3926205" y="4870450"/>
            <a:ext cx="7320280" cy="1020445"/>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Classic fluid and turbulence</a:t>
            </a:r>
            <a:endParaRPr lang="en-US" altLang="zh-CN"/>
          </a:p>
        </p:txBody>
      </p:sp>
      <p:pic>
        <p:nvPicPr>
          <p:cNvPr id="4" name="内容占位符 3"/>
          <p:cNvPicPr>
            <a:picLocks noChangeAspect="1"/>
          </p:cNvPicPr>
          <p:nvPr>
            <p:ph idx="1"/>
          </p:nvPr>
        </p:nvPicPr>
        <p:blipFill>
          <a:blip r:embed="rId1"/>
          <a:stretch>
            <a:fillRect/>
          </a:stretch>
        </p:blipFill>
        <p:spPr>
          <a:xfrm>
            <a:off x="9336405" y="1083310"/>
            <a:ext cx="1499235" cy="998220"/>
          </a:xfrm>
          <a:prstGeom prst="rect">
            <a:avLst/>
          </a:prstGeom>
        </p:spPr>
      </p:pic>
      <p:pic>
        <p:nvPicPr>
          <p:cNvPr id="6" name="Why 5_3 is a fundamental constant for turbulence - YouTube">
            <a:hlinkClick r:id="" action="ppaction://media"/>
          </p:cNvPr>
          <p:cNvPicPr/>
          <p:nvPr>
            <a:videoFile r:link="rId2"/>
            <p:extLst>
              <p:ext uri="{DAA4B4D4-6D71-4841-9C94-3DE7FCFB9230}">
                <p14:media xmlns:p14="http://schemas.microsoft.com/office/powerpoint/2010/main" r:embed="rId3"/>
              </p:ext>
            </p:extLst>
            <p:custDataLst>
              <p:tags r:id="rId4"/>
            </p:custDataLst>
          </p:nvPr>
        </p:nvPicPr>
        <p:blipFill>
          <a:blip r:embed="rId5"/>
          <a:stretch>
            <a:fillRect/>
          </a:stretch>
        </p:blipFill>
        <p:spPr>
          <a:xfrm>
            <a:off x="8693785" y="3429000"/>
            <a:ext cx="3048000" cy="1714500"/>
          </a:xfrm>
          <a:prstGeom prst="rect">
            <a:avLst/>
          </a:prstGeom>
        </p:spPr>
      </p:pic>
      <p:pic>
        <p:nvPicPr>
          <p:cNvPr id="7" name="图片 6"/>
          <p:cNvPicPr>
            <a:picLocks noChangeAspect="1"/>
          </p:cNvPicPr>
          <p:nvPr/>
        </p:nvPicPr>
        <p:blipFill>
          <a:blip r:embed="rId6"/>
          <a:stretch>
            <a:fillRect/>
          </a:stretch>
        </p:blipFill>
        <p:spPr>
          <a:xfrm>
            <a:off x="815340" y="1618615"/>
            <a:ext cx="5860415" cy="3067685"/>
          </a:xfrm>
          <a:prstGeom prst="rect">
            <a:avLst/>
          </a:prstGeom>
        </p:spPr>
      </p:pic>
      <p:pic>
        <p:nvPicPr>
          <p:cNvPr id="8" name="图片 7"/>
          <p:cNvPicPr>
            <a:picLocks noChangeAspect="1"/>
          </p:cNvPicPr>
          <p:nvPr/>
        </p:nvPicPr>
        <p:blipFill>
          <a:blip r:embed="rId7"/>
          <a:stretch>
            <a:fillRect/>
          </a:stretch>
        </p:blipFill>
        <p:spPr>
          <a:xfrm>
            <a:off x="3455670" y="4883785"/>
            <a:ext cx="3319780" cy="1414780"/>
          </a:xfrm>
          <a:prstGeom prst="rect">
            <a:avLst/>
          </a:prstGeom>
        </p:spPr>
      </p:pic>
      <p:sp>
        <p:nvSpPr>
          <p:cNvPr id="9" name="文本框 8"/>
          <p:cNvSpPr txBox="1"/>
          <p:nvPr/>
        </p:nvSpPr>
        <p:spPr>
          <a:xfrm>
            <a:off x="1096645" y="5407025"/>
            <a:ext cx="2082800" cy="368300"/>
          </a:xfrm>
          <a:prstGeom prst="rect">
            <a:avLst/>
          </a:prstGeom>
          <a:noFill/>
        </p:spPr>
        <p:txBody>
          <a:bodyPr wrap="square" rtlCol="0">
            <a:spAutoFit/>
          </a:bodyPr>
          <a:p>
            <a:r>
              <a:rPr lang="en-US" altLang="zh-CN"/>
              <a:t>R</a:t>
            </a:r>
            <a:r>
              <a:rPr lang="zh-CN" altLang="en-US"/>
              <a:t>eynolds number</a:t>
            </a:r>
            <a:r>
              <a:rPr lang="en-US" altLang="zh-CN"/>
              <a:t>:</a:t>
            </a:r>
            <a:endParaRPr lang="en-US" altLang="zh-CN"/>
          </a:p>
        </p:txBody>
      </p:sp>
      <p:pic>
        <p:nvPicPr>
          <p:cNvPr id="10" name="图片 9"/>
          <p:cNvPicPr>
            <a:picLocks noChangeAspect="1"/>
          </p:cNvPicPr>
          <p:nvPr/>
        </p:nvPicPr>
        <p:blipFill>
          <a:blip r:embed="rId8"/>
          <a:stretch>
            <a:fillRect/>
          </a:stretch>
        </p:blipFill>
        <p:spPr>
          <a:xfrm>
            <a:off x="6631305" y="1687195"/>
            <a:ext cx="1750060" cy="2999105"/>
          </a:xfrm>
          <a:prstGeom prst="rect">
            <a:avLst/>
          </a:prstGeom>
        </p:spPr>
      </p:pic>
      <p:sp>
        <p:nvSpPr>
          <p:cNvPr id="11" name="文本框 10"/>
          <p:cNvSpPr txBox="1"/>
          <p:nvPr/>
        </p:nvSpPr>
        <p:spPr>
          <a:xfrm>
            <a:off x="683895" y="161290"/>
            <a:ext cx="8020050" cy="645160"/>
          </a:xfrm>
          <a:prstGeom prst="rect">
            <a:avLst/>
          </a:prstGeom>
          <a:noFill/>
        </p:spPr>
        <p:txBody>
          <a:bodyPr wrap="square" rtlCol="0">
            <a:spAutoFit/>
          </a:bodyPr>
          <a:p>
            <a:r>
              <a:rPr lang="zh-CN" altLang="en-US">
                <a:solidFill>
                  <a:srgbClr val="FF0000"/>
                </a:solidFill>
              </a:rPr>
              <a:t>Webster’s New Collegiate Dictionary defined turbulence as “Departure in a fluid from a smooth flow”.</a:t>
            </a:r>
            <a:endParaRPr lang="zh-CN" altLang="en-US">
              <a:solidFill>
                <a:srgbClr val="FF0000"/>
              </a:solidFill>
            </a:endParaRPr>
          </a:p>
        </p:txBody>
      </p:sp>
    </p:spTree>
    <p:custDataLst>
      <p:tags r:id="rId9"/>
    </p:custDataLst>
  </p:cSld>
  <p:clrMapOvr>
    <a:masterClrMapping/>
  </p:clrMapOvr>
  <p:timing>
    <p:tnLst>
      <p:par>
        <p:cTn id="1" dur="indefinite" restart="never" nodeType="tmRoot">
          <p:childTnLst>
            <p:video fullScrn="0">
              <p:cMediaNode mute="1">
                <p:cTn id="2" fill="hold" display="1">
                  <p:stCondLst>
                    <p:cond delay="indefinite"/>
                  </p:stCondLst>
                  <p:endCondLst>
                    <p:cond evt="onNext">
                      <p:tgtEl>
                        <p:sldTgt/>
                      </p:tgtEl>
                    </p:cond>
                    <p:cond evt="onPrev">
                      <p:tgtEl>
                        <p:sldTgt/>
                      </p:tgtEl>
                    </p:cond>
                  </p:endCondLst>
                </p:cTn>
                <p:tgtEl>
                  <p:spTgt spid="6"/>
                </p:tgtEl>
              </p:cMediaNode>
            </p:video>
            <p:seq concurrent="1" nextAc="seek">
              <p:cTn id="3" restart="whenNotActive" fill="hold" evtFilter="cancelBubble" nodeType="interactiveSeq">
                <p:stCondLst>
                  <p:cond evt="onClick" delay="0">
                    <p:tgtEl>
                      <p:spTgt spid="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Movies:</a:t>
            </a:r>
            <a:endParaRPr lang="en-US" altLang="zh-CN"/>
          </a:p>
        </p:txBody>
      </p:sp>
      <p:pic>
        <p:nvPicPr>
          <p:cNvPr id="5" name="quantum decay">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6553835" y="1623060"/>
            <a:ext cx="3327400" cy="2701925"/>
          </a:xfrm>
          <a:prstGeom prst="rect">
            <a:avLst/>
          </a:prstGeom>
        </p:spPr>
      </p:pic>
      <p:sp>
        <p:nvSpPr>
          <p:cNvPr id="6" name="文本框 5"/>
          <p:cNvSpPr txBox="1"/>
          <p:nvPr>
            <p:custDataLst>
              <p:tags r:id="rId5"/>
            </p:custDataLst>
          </p:nvPr>
        </p:nvSpPr>
        <p:spPr>
          <a:xfrm>
            <a:off x="1057275" y="5313045"/>
            <a:ext cx="3871595" cy="368300"/>
          </a:xfrm>
          <a:prstGeom prst="rect">
            <a:avLst/>
          </a:prstGeom>
          <a:noFill/>
        </p:spPr>
        <p:txBody>
          <a:bodyPr wrap="square" rtlCol="0">
            <a:spAutoFit/>
          </a:bodyPr>
          <a:p>
            <a:r>
              <a:rPr lang="en-US" altLang="zh-CN"/>
              <a:t>large initial vortex line density</a:t>
            </a:r>
            <a:endParaRPr lang="en-US" altLang="zh-CN"/>
          </a:p>
        </p:txBody>
      </p:sp>
      <p:sp>
        <p:nvSpPr>
          <p:cNvPr id="7" name="文本框 6"/>
          <p:cNvSpPr txBox="1"/>
          <p:nvPr>
            <p:custDataLst>
              <p:tags r:id="rId6"/>
            </p:custDataLst>
          </p:nvPr>
        </p:nvSpPr>
        <p:spPr>
          <a:xfrm>
            <a:off x="6926580" y="5236210"/>
            <a:ext cx="3627120" cy="368300"/>
          </a:xfrm>
          <a:prstGeom prst="rect">
            <a:avLst/>
          </a:prstGeom>
          <a:noFill/>
        </p:spPr>
        <p:txBody>
          <a:bodyPr wrap="square" rtlCol="0">
            <a:spAutoFit/>
          </a:bodyPr>
          <a:p>
            <a:r>
              <a:rPr lang="en-US" altLang="zh-CN"/>
              <a:t>small initial vortex line density</a:t>
            </a:r>
            <a:endParaRPr lang="en-US" altLang="zh-CN"/>
          </a:p>
        </p:txBody>
      </p:sp>
      <p:sp>
        <p:nvSpPr>
          <p:cNvPr id="3" name="文本框 2"/>
          <p:cNvSpPr txBox="1"/>
          <p:nvPr>
            <p:custDataLst>
              <p:tags r:id="rId7"/>
            </p:custDataLst>
          </p:nvPr>
        </p:nvSpPr>
        <p:spPr>
          <a:xfrm>
            <a:off x="1529080" y="5893435"/>
            <a:ext cx="2523490" cy="368300"/>
          </a:xfrm>
          <a:prstGeom prst="rect">
            <a:avLst/>
          </a:prstGeom>
          <a:noFill/>
        </p:spPr>
        <p:txBody>
          <a:bodyPr wrap="square" rtlCol="0">
            <a:spAutoFit/>
          </a:bodyPr>
          <a:p>
            <a:r>
              <a:rPr lang="en-US" altLang="zh-CN"/>
              <a:t>L(t) ~ t^{-3/2}</a:t>
            </a:r>
            <a:endParaRPr lang="en-US" altLang="zh-CN"/>
          </a:p>
        </p:txBody>
      </p:sp>
      <p:sp>
        <p:nvSpPr>
          <p:cNvPr id="8" name="文本框 7"/>
          <p:cNvSpPr txBox="1"/>
          <p:nvPr>
            <p:custDataLst>
              <p:tags r:id="rId8"/>
            </p:custDataLst>
          </p:nvPr>
        </p:nvSpPr>
        <p:spPr>
          <a:xfrm>
            <a:off x="7488555" y="5837555"/>
            <a:ext cx="2443480" cy="368300"/>
          </a:xfrm>
          <a:prstGeom prst="rect">
            <a:avLst/>
          </a:prstGeom>
          <a:noFill/>
        </p:spPr>
        <p:txBody>
          <a:bodyPr wrap="square" rtlCol="0">
            <a:spAutoFit/>
          </a:bodyPr>
          <a:p>
            <a:r>
              <a:rPr lang="en-US" altLang="zh-CN"/>
              <a:t>L(t) ~ t^{-1}</a:t>
            </a:r>
            <a:endParaRPr lang="en-US" altLang="zh-CN"/>
          </a:p>
        </p:txBody>
      </p:sp>
      <p:pic>
        <p:nvPicPr>
          <p:cNvPr id="10" name="classic decay">
            <a:hlinkClick r:id="" action="ppaction://media"/>
          </p:cNvPr>
          <p:cNvPicPr/>
          <p:nvPr>
            <p:ph idx="1"/>
            <a:videoFile r:link="rId9"/>
            <p:extLst>
              <p:ext uri="{DAA4B4D4-6D71-4841-9C94-3DE7FCFB9230}">
                <p14:media xmlns:p14="http://schemas.microsoft.com/office/powerpoint/2010/main" r:embed="rId10"/>
              </p:ext>
            </p:extLst>
            <p:custDataLst>
              <p:tags r:id="rId11"/>
            </p:custDataLst>
          </p:nvPr>
        </p:nvPicPr>
        <p:blipFill>
          <a:blip r:embed="rId12"/>
          <a:stretch>
            <a:fillRect/>
          </a:stretch>
        </p:blipFill>
        <p:spPr>
          <a:xfrm>
            <a:off x="1234440" y="1741805"/>
            <a:ext cx="3516630" cy="2583180"/>
          </a:xfrm>
          <a:prstGeom prst="rect">
            <a:avLst/>
          </a:prstGeom>
        </p:spPr>
      </p:pic>
      <p:sp>
        <p:nvSpPr>
          <p:cNvPr id="12" name="矩形 11"/>
          <p:cNvSpPr/>
          <p:nvPr/>
        </p:nvSpPr>
        <p:spPr>
          <a:xfrm>
            <a:off x="4032885" y="1936115"/>
            <a:ext cx="411480" cy="154940"/>
          </a:xfrm>
          <a:prstGeom prst="rect">
            <a:avLst/>
          </a:prstGeom>
          <a:solidFill>
            <a:schemeClr val="tx1">
              <a:lumMod val="50000"/>
              <a:lumOff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矩形 12"/>
          <p:cNvSpPr/>
          <p:nvPr/>
        </p:nvSpPr>
        <p:spPr>
          <a:xfrm>
            <a:off x="9177020" y="1823085"/>
            <a:ext cx="452755" cy="175260"/>
          </a:xfrm>
          <a:prstGeom prst="rect">
            <a:avLst/>
          </a:prstGeom>
          <a:solidFill>
            <a:schemeClr val="tx1">
              <a:lumMod val="50000"/>
              <a:lumOff val="5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文本框 3"/>
          <p:cNvSpPr txBox="1"/>
          <p:nvPr/>
        </p:nvSpPr>
        <p:spPr>
          <a:xfrm>
            <a:off x="3299460" y="244475"/>
            <a:ext cx="8208645" cy="645160"/>
          </a:xfrm>
          <a:prstGeom prst="rect">
            <a:avLst/>
          </a:prstGeom>
          <a:noFill/>
        </p:spPr>
        <p:txBody>
          <a:bodyPr wrap="square" rtlCol="0">
            <a:spAutoFit/>
          </a:bodyPr>
          <a:p>
            <a:r>
              <a:rPr lang="zh-CN" altLang="en-US">
                <a:solidFill>
                  <a:srgbClr val="FF0000"/>
                </a:solidFill>
              </a:rPr>
              <a:t>The way to generate</a:t>
            </a:r>
            <a:r>
              <a:rPr lang="en-US" altLang="zh-CN">
                <a:solidFill>
                  <a:srgbClr val="FF0000"/>
                </a:solidFill>
              </a:rPr>
              <a:t> </a:t>
            </a:r>
            <a:r>
              <a:rPr lang="zh-CN" altLang="en-US">
                <a:solidFill>
                  <a:srgbClr val="FF0000"/>
                </a:solidFill>
              </a:rPr>
              <a:t>a turbulence is to use an initial uniform superfluid state</a:t>
            </a:r>
            <a:endParaRPr lang="zh-CN" altLang="en-US">
              <a:solidFill>
                <a:srgbClr val="FF0000"/>
              </a:solidFill>
            </a:endParaRPr>
          </a:p>
          <a:p>
            <a:r>
              <a:rPr lang="zh-CN" altLang="en-US">
                <a:solidFill>
                  <a:srgbClr val="FF0000"/>
                </a:solidFill>
              </a:rPr>
              <a:t>plus N randomly distribute vortices</a:t>
            </a:r>
            <a:r>
              <a:rPr lang="en-US" altLang="zh-CN">
                <a:solidFill>
                  <a:srgbClr val="FF0000"/>
                </a:solidFill>
              </a:rPr>
              <a:t> on every x − y, y − z, and x − z slice/plane</a:t>
            </a:r>
            <a:endParaRPr lang="en-US" altLang="zh-CN">
              <a:solidFill>
                <a:srgbClr val="FF0000"/>
              </a:solidFill>
            </a:endParaRPr>
          </a:p>
        </p:txBody>
      </p:sp>
    </p:spTree>
    <p:custDataLst>
      <p:tags r:id="rId13"/>
    </p:custDataLst>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5"/>
                </p:tgtEl>
              </p:cMediaNode>
            </p:video>
            <p:seq concurrent="1" nextAc="seek">
              <p:cTn id="3" restart="whenNotActive" fill="hold" evtFilter="cancelBubble" nodeType="interactiveSeq">
                <p:stCondLst>
                  <p:cond evt="onClick" delay="0">
                    <p:tgtEl>
                      <p:spTgt spid="5"/>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5"/>
                                        </p:tgtEl>
                                      </p:cBhvr>
                                    </p:cmd>
                                  </p:childTnLst>
                                </p:cTn>
                              </p:par>
                            </p:childTnLst>
                          </p:cTn>
                        </p:par>
                      </p:childTnLst>
                    </p:cTn>
                  </p:par>
                </p:childTnLst>
              </p:cTn>
              <p:nextCondLst>
                <p:cond evt="onClick" delay="0">
                  <p:tgtEl>
                    <p:spTgt spid="5"/>
                  </p:tgtEl>
                </p:cond>
              </p:nextCondLst>
            </p:seq>
            <p:video fullScrn="0">
              <p:cMediaNode>
                <p:cTn id="8" fill="hold" display="1">
                  <p:stCondLst>
                    <p:cond delay="indefinite"/>
                  </p:stCondLst>
                </p:cTn>
                <p:tgtEl>
                  <p:spTgt spid="10"/>
                </p:tgtEl>
              </p:cMediaNode>
            </p:video>
            <p:seq concurrent="1" nextAc="seek">
              <p:cTn id="9" restart="whenNotActive" fill="hold" evtFilter="cancelBubble" nodeType="interactiveSeq">
                <p:stCondLst>
                  <p:cond evt="onClick" delay="0">
                    <p:tgtEl>
                      <p:spTgt spid="10"/>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additive="base">
                                        <p:cTn id="13"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Spectrum,Kolmogrov </a:t>
            </a:r>
            <a:endParaRPr lang="en-US" altLang="zh-CN"/>
          </a:p>
        </p:txBody>
      </p:sp>
      <p:pic>
        <p:nvPicPr>
          <p:cNvPr id="5" name="内容占位符 3"/>
          <p:cNvPicPr>
            <a:picLocks noChangeAspect="1"/>
          </p:cNvPicPr>
          <p:nvPr/>
        </p:nvPicPr>
        <p:blipFill>
          <a:blip r:embed="rId1"/>
          <a:stretch>
            <a:fillRect/>
          </a:stretch>
        </p:blipFill>
        <p:spPr>
          <a:xfrm>
            <a:off x="6950075" y="4081145"/>
            <a:ext cx="4318635" cy="2582545"/>
          </a:xfrm>
          <a:prstGeom prst="rect">
            <a:avLst/>
          </a:prstGeom>
        </p:spPr>
      </p:pic>
      <p:pic>
        <p:nvPicPr>
          <p:cNvPr id="6" name="图片 5"/>
          <p:cNvPicPr>
            <a:picLocks noChangeAspect="1"/>
          </p:cNvPicPr>
          <p:nvPr/>
        </p:nvPicPr>
        <p:blipFill>
          <a:blip r:embed="rId2"/>
          <a:stretch>
            <a:fillRect/>
          </a:stretch>
        </p:blipFill>
        <p:spPr>
          <a:xfrm>
            <a:off x="7706995" y="2073910"/>
            <a:ext cx="3359150" cy="2123440"/>
          </a:xfrm>
          <a:prstGeom prst="rect">
            <a:avLst/>
          </a:prstGeom>
        </p:spPr>
      </p:pic>
      <p:pic>
        <p:nvPicPr>
          <p:cNvPr id="7" name="图片 6"/>
          <p:cNvPicPr>
            <a:picLocks noChangeAspect="1"/>
          </p:cNvPicPr>
          <p:nvPr/>
        </p:nvPicPr>
        <p:blipFill>
          <a:blip r:embed="rId3"/>
          <a:stretch>
            <a:fillRect/>
          </a:stretch>
        </p:blipFill>
        <p:spPr>
          <a:xfrm>
            <a:off x="7517765" y="179070"/>
            <a:ext cx="4427220" cy="1910080"/>
          </a:xfrm>
          <a:prstGeom prst="rect">
            <a:avLst/>
          </a:prstGeom>
        </p:spPr>
      </p:pic>
      <p:sp>
        <p:nvSpPr>
          <p:cNvPr id="8" name="文本框 7"/>
          <p:cNvSpPr txBox="1"/>
          <p:nvPr/>
        </p:nvSpPr>
        <p:spPr>
          <a:xfrm>
            <a:off x="2023110" y="1221740"/>
            <a:ext cx="3201670" cy="368300"/>
          </a:xfrm>
          <a:prstGeom prst="rect">
            <a:avLst/>
          </a:prstGeom>
          <a:noFill/>
        </p:spPr>
        <p:txBody>
          <a:bodyPr wrap="square" rtlCol="0">
            <a:spAutoFit/>
            <a:scene3d>
              <a:camera prst="orthographicFront"/>
              <a:lightRig rig="threePt" dir="t"/>
            </a:scene3d>
          </a:bodyPr>
          <a:p>
            <a:r>
              <a:rPr lang="en-US" altLang="zh-CN">
                <a:solidFill>
                  <a:schemeClr val="accent1"/>
                </a:solidFill>
                <a:effectLst>
                  <a:outerShdw blurRad="38100" dist="25400" dir="5400000" algn="ctr" rotWithShape="0">
                    <a:srgbClr val="6E747A">
                      <a:alpha val="43000"/>
                    </a:srgbClr>
                  </a:outerShdw>
                </a:effectLst>
              </a:rPr>
              <a:t>Our 3D turbulence results</a:t>
            </a:r>
            <a:endParaRPr lang="en-US" altLang="zh-CN">
              <a:solidFill>
                <a:schemeClr val="accent1"/>
              </a:solidFill>
              <a:effectLst>
                <a:outerShdw blurRad="38100" dist="25400" dir="5400000" algn="ctr" rotWithShape="0">
                  <a:srgbClr val="6E747A">
                    <a:alpha val="43000"/>
                  </a:srgbClr>
                </a:outerShdw>
              </a:effectLst>
            </a:endParaRPr>
          </a:p>
        </p:txBody>
      </p:sp>
      <p:sp>
        <p:nvSpPr>
          <p:cNvPr id="9" name="文本框 8"/>
          <p:cNvSpPr txBox="1"/>
          <p:nvPr/>
        </p:nvSpPr>
        <p:spPr>
          <a:xfrm>
            <a:off x="9676765" y="1662430"/>
            <a:ext cx="2134235" cy="368300"/>
          </a:xfrm>
          <a:prstGeom prst="rect">
            <a:avLst/>
          </a:prstGeom>
          <a:noFill/>
        </p:spPr>
        <p:txBody>
          <a:bodyPr wrap="square" rtlCol="0">
            <a:spAutoFit/>
            <a:scene3d>
              <a:camera prst="orthographicFront"/>
              <a:lightRig rig="threePt" dir="t"/>
            </a:scene3d>
          </a:bodyPr>
          <a:p>
            <a:r>
              <a:rPr lang="en-US" altLang="zh-CN">
                <a:solidFill>
                  <a:schemeClr val="accent1"/>
                </a:solidFill>
                <a:effectLst>
                  <a:outerShdw blurRad="38100" dist="25400" dir="5400000" algn="ctr" rotWithShape="0">
                    <a:srgbClr val="6E747A">
                      <a:alpha val="43000"/>
                    </a:srgbClr>
                  </a:outerShdw>
                </a:effectLst>
              </a:rPr>
              <a:t>2D turbulence</a:t>
            </a:r>
            <a:endParaRPr lang="en-US" altLang="zh-CN">
              <a:solidFill>
                <a:schemeClr val="accent1"/>
              </a:solidFill>
              <a:effectLst>
                <a:outerShdw blurRad="38100" dist="25400" dir="5400000" algn="ctr" rotWithShape="0">
                  <a:srgbClr val="6E747A">
                    <a:alpha val="43000"/>
                  </a:srgbClr>
                </a:outerShdw>
              </a:effectLst>
            </a:endParaRPr>
          </a:p>
        </p:txBody>
      </p:sp>
      <p:pic>
        <p:nvPicPr>
          <p:cNvPr id="14" name="内容占位符 13"/>
          <p:cNvPicPr>
            <a:picLocks noChangeAspect="1"/>
          </p:cNvPicPr>
          <p:nvPr>
            <p:ph idx="1"/>
          </p:nvPr>
        </p:nvPicPr>
        <p:blipFill>
          <a:blip r:embed="rId4"/>
          <a:stretch>
            <a:fillRect/>
          </a:stretch>
        </p:blipFill>
        <p:spPr>
          <a:xfrm>
            <a:off x="2045970" y="1662430"/>
            <a:ext cx="3856990" cy="5001260"/>
          </a:xfrm>
          <a:prstGeom prst="rect">
            <a:avLst/>
          </a:prstGeom>
        </p:spPr>
      </p:pic>
    </p:spTree>
    <p:custDataLst>
      <p:tags r:id="rId5"/>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1826260" y="739775"/>
            <a:ext cx="7801610" cy="5506720"/>
          </a:xfrm>
          <a:prstGeom prst="rect">
            <a:avLst/>
          </a:prstGeom>
        </p:spPr>
      </p:pic>
      <p:cxnSp>
        <p:nvCxnSpPr>
          <p:cNvPr id="2" name="直接连接符 1"/>
          <p:cNvCxnSpPr/>
          <p:nvPr/>
        </p:nvCxnSpPr>
        <p:spPr>
          <a:xfrm flipV="1">
            <a:off x="1871980" y="6113780"/>
            <a:ext cx="5730875" cy="20320"/>
          </a:xfrm>
          <a:prstGeom prst="line">
            <a:avLst/>
          </a:prstGeom>
          <a:ln>
            <a:solidFill>
              <a:srgbClr val="FF0000"/>
            </a:solidFill>
          </a:ln>
        </p:spPr>
        <p:style>
          <a:lnRef idx="2">
            <a:schemeClr val="accent1"/>
          </a:lnRef>
          <a:fillRef idx="0">
            <a:srgbClr val="FFFFFF"/>
          </a:fillRef>
          <a:effectRef idx="0">
            <a:srgbClr val="FFFFFF"/>
          </a:effectRef>
          <a:fontRef idx="minor">
            <a:schemeClr val="tx1"/>
          </a:fontRef>
        </p:style>
      </p:cxnSp>
    </p:spTree>
    <p:custDataLst>
      <p:tags r:id="rId2"/>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400" y="165805"/>
            <a:ext cx="10969200" cy="705600"/>
          </a:xfrm>
        </p:spPr>
        <p:txBody>
          <a:bodyPr>
            <a:normAutofit fontScale="90000"/>
          </a:bodyPr>
          <a:p>
            <a:r>
              <a:rPr lang="en-US" altLang="zh-CN"/>
              <a:t>Vortex line decay dynamics: Vinen’s equation</a:t>
            </a:r>
            <a:endParaRPr lang="en-US" altLang="zh-CN"/>
          </a:p>
        </p:txBody>
      </p:sp>
      <p:cxnSp>
        <p:nvCxnSpPr>
          <p:cNvPr id="6" name="直接连接符 5"/>
          <p:cNvCxnSpPr/>
          <p:nvPr/>
        </p:nvCxnSpPr>
        <p:spPr>
          <a:xfrm>
            <a:off x="5545455" y="1812925"/>
            <a:ext cx="49530" cy="5041265"/>
          </a:xfrm>
          <a:prstGeom prst="line">
            <a:avLst/>
          </a:prstGeom>
          <a:ln w="34925">
            <a:solidFill>
              <a:schemeClr val="tx1"/>
            </a:solidFill>
          </a:ln>
        </p:spPr>
        <p:style>
          <a:lnRef idx="2">
            <a:schemeClr val="accent1"/>
          </a:lnRef>
          <a:fillRef idx="0">
            <a:srgbClr val="FFFFFF"/>
          </a:fillRef>
          <a:effectRef idx="0">
            <a:srgbClr val="FFFFFF"/>
          </a:effectRef>
          <a:fontRef idx="minor">
            <a:schemeClr val="tx1"/>
          </a:fontRef>
        </p:style>
      </p:cxnSp>
      <p:sp>
        <p:nvSpPr>
          <p:cNvPr id="7" name="文本框 6"/>
          <p:cNvSpPr txBox="1"/>
          <p:nvPr/>
        </p:nvSpPr>
        <p:spPr>
          <a:xfrm>
            <a:off x="1638935" y="871220"/>
            <a:ext cx="8945245" cy="922020"/>
          </a:xfrm>
          <a:prstGeom prst="rect">
            <a:avLst/>
          </a:prstGeom>
          <a:noFill/>
        </p:spPr>
        <p:txBody>
          <a:bodyPr wrap="square" rtlCol="0" anchor="t">
            <a:spAutoFit/>
          </a:bodyPr>
          <a:p>
            <a:r>
              <a:rPr lang="zh-CN" altLang="en-US">
                <a:solidFill>
                  <a:srgbClr val="FF0000"/>
                </a:solidFill>
                <a:effectLst>
                  <a:outerShdw blurRad="38100" dist="19050" dir="2700000" algn="tl" rotWithShape="0">
                    <a:schemeClr val="dk1">
                      <a:alpha val="40000"/>
                    </a:schemeClr>
                  </a:outerShdw>
                </a:effectLst>
              </a:rPr>
              <a:t>Quantum turbulence eneompasses two distinet types,quasiclassical (Kolmogorov) turbulence and ultraquantum</a:t>
            </a:r>
            <a:r>
              <a:rPr lang="en-US" altLang="zh-CN">
                <a:solidFill>
                  <a:srgbClr val="FF0000"/>
                </a:solidFill>
                <a:effectLst>
                  <a:outerShdw blurRad="38100" dist="19050" dir="2700000" algn="tl" rotWithShape="0">
                    <a:schemeClr val="dk1">
                      <a:alpha val="40000"/>
                    </a:schemeClr>
                  </a:outerShdw>
                </a:effectLst>
              </a:rPr>
              <a:t> (</a:t>
            </a:r>
            <a:r>
              <a:rPr lang="zh-CN" altLang="en-US">
                <a:solidFill>
                  <a:srgbClr val="FF0000"/>
                </a:solidFill>
                <a:effectLst>
                  <a:outerShdw blurRad="38100" dist="19050" dir="2700000" algn="tl" rotWithShape="0">
                    <a:schemeClr val="dk1">
                      <a:alpha val="40000"/>
                    </a:schemeClr>
                  </a:outerShdw>
                </a:effectLst>
              </a:rPr>
              <a:t>Vinen)turbulence, which are characterized by different</a:t>
            </a:r>
            <a:r>
              <a:rPr lang="en-US" altLang="zh-CN">
                <a:solidFill>
                  <a:srgbClr val="FF0000"/>
                </a:solidFill>
                <a:effectLst>
                  <a:outerShdw blurRad="38100" dist="19050" dir="2700000" algn="tl" rotWithShape="0">
                    <a:schemeClr val="dk1">
                      <a:alpha val="40000"/>
                    </a:schemeClr>
                  </a:outerShdw>
                </a:effectLst>
              </a:rPr>
              <a:t> </a:t>
            </a:r>
            <a:r>
              <a:rPr lang="zh-CN" altLang="en-US">
                <a:solidFill>
                  <a:srgbClr val="FF0000"/>
                </a:solidFill>
                <a:effectLst>
                  <a:outerShdw blurRad="38100" dist="19050" dir="2700000" algn="tl" rotWithShape="0">
                    <a:schemeClr val="dk1">
                      <a:alpha val="40000"/>
                    </a:schemeClr>
                  </a:outerShdw>
                </a:effectLst>
              </a:rPr>
              <a:t>features in the decay of quantized vortices due to energy</a:t>
            </a:r>
            <a:r>
              <a:rPr lang="en-US" altLang="zh-CN">
                <a:solidFill>
                  <a:srgbClr val="FF0000"/>
                </a:solidFill>
                <a:effectLst>
                  <a:outerShdw blurRad="38100" dist="19050" dir="2700000" algn="tl" rotWithShape="0">
                    <a:schemeClr val="dk1">
                      <a:alpha val="40000"/>
                    </a:schemeClr>
                  </a:outerShdw>
                </a:effectLst>
              </a:rPr>
              <a:t> </a:t>
            </a:r>
            <a:r>
              <a:rPr lang="zh-CN" altLang="en-US">
                <a:solidFill>
                  <a:srgbClr val="FF0000"/>
                </a:solidFill>
                <a:effectLst>
                  <a:outerShdw blurRad="38100" dist="19050" dir="2700000" algn="tl" rotWithShape="0">
                    <a:schemeClr val="dk1">
                      <a:alpha val="40000"/>
                    </a:schemeClr>
                  </a:outerShdw>
                </a:effectLst>
              </a:rPr>
              <a:t>dissipation</a:t>
            </a:r>
            <a:r>
              <a:rPr lang="zh-CN" altLang="en-US">
                <a:solidFill>
                  <a:schemeClr val="tx1"/>
                </a:solidFill>
                <a:effectLst>
                  <a:outerShdw blurRad="38100" dist="19050" dir="2700000" algn="tl" rotWithShape="0">
                    <a:schemeClr val="dk1">
                      <a:alpha val="40000"/>
                    </a:schemeClr>
                  </a:outerShdw>
                </a:effectLst>
              </a:rPr>
              <a:t>.</a:t>
            </a:r>
            <a:endParaRPr lang="zh-CN" altLang="en-US">
              <a:solidFill>
                <a:schemeClr val="tx1"/>
              </a:solidFill>
              <a:effectLst>
                <a:outerShdw blurRad="38100" dist="19050" dir="2700000" algn="tl" rotWithShape="0">
                  <a:schemeClr val="dk1">
                    <a:alpha val="40000"/>
                  </a:schemeClr>
                </a:outerShdw>
              </a:effectLst>
            </a:endParaRPr>
          </a:p>
        </p:txBody>
      </p:sp>
      <p:pic>
        <p:nvPicPr>
          <p:cNvPr id="8" name="图片 7"/>
          <p:cNvPicPr>
            <a:picLocks noChangeAspect="1"/>
          </p:cNvPicPr>
          <p:nvPr/>
        </p:nvPicPr>
        <p:blipFill>
          <a:blip r:embed="rId1"/>
          <a:stretch>
            <a:fillRect/>
          </a:stretch>
        </p:blipFill>
        <p:spPr>
          <a:xfrm>
            <a:off x="1606550" y="1889760"/>
            <a:ext cx="2460625" cy="1203325"/>
          </a:xfrm>
          <a:prstGeom prst="rect">
            <a:avLst/>
          </a:prstGeom>
        </p:spPr>
      </p:pic>
      <p:sp>
        <p:nvSpPr>
          <p:cNvPr id="9" name="文本框 8"/>
          <p:cNvSpPr txBox="1"/>
          <p:nvPr/>
        </p:nvSpPr>
        <p:spPr>
          <a:xfrm>
            <a:off x="1923415" y="6031230"/>
            <a:ext cx="3035300" cy="368300"/>
          </a:xfrm>
          <a:prstGeom prst="rect">
            <a:avLst/>
          </a:prstGeom>
          <a:noFill/>
        </p:spPr>
        <p:txBody>
          <a:bodyPr wrap="square" rtlCol="0">
            <a:spAutoFit/>
          </a:bodyPr>
          <a:p>
            <a:r>
              <a:rPr lang="en-US" altLang="zh-CN">
                <a:solidFill>
                  <a:srgbClr val="FF0000"/>
                </a:solidFill>
              </a:rPr>
              <a:t>quasiclassic</a:t>
            </a:r>
            <a:endParaRPr lang="en-US" altLang="zh-CN">
              <a:solidFill>
                <a:srgbClr val="FF0000"/>
              </a:solidFill>
            </a:endParaRPr>
          </a:p>
        </p:txBody>
      </p:sp>
      <p:sp>
        <p:nvSpPr>
          <p:cNvPr id="10" name="文本框 9"/>
          <p:cNvSpPr txBox="1"/>
          <p:nvPr/>
        </p:nvSpPr>
        <p:spPr>
          <a:xfrm>
            <a:off x="7736840" y="6031230"/>
            <a:ext cx="2695575" cy="368300"/>
          </a:xfrm>
          <a:prstGeom prst="rect">
            <a:avLst/>
          </a:prstGeom>
          <a:noFill/>
        </p:spPr>
        <p:txBody>
          <a:bodyPr wrap="square" rtlCol="0">
            <a:spAutoFit/>
          </a:bodyPr>
          <a:p>
            <a:r>
              <a:rPr lang="en-US" altLang="zh-CN">
                <a:solidFill>
                  <a:srgbClr val="FF0000"/>
                </a:solidFill>
              </a:rPr>
              <a:t>ultraquantum</a:t>
            </a:r>
            <a:endParaRPr lang="en-US" altLang="zh-CN">
              <a:solidFill>
                <a:srgbClr val="FF0000"/>
              </a:solidFill>
            </a:endParaRPr>
          </a:p>
        </p:txBody>
      </p:sp>
      <p:pic>
        <p:nvPicPr>
          <p:cNvPr id="11" name="图片 10"/>
          <p:cNvPicPr>
            <a:picLocks noChangeAspect="1"/>
          </p:cNvPicPr>
          <p:nvPr/>
        </p:nvPicPr>
        <p:blipFill>
          <a:blip r:embed="rId2"/>
          <a:stretch>
            <a:fillRect/>
          </a:stretch>
        </p:blipFill>
        <p:spPr>
          <a:xfrm>
            <a:off x="7430135" y="1950720"/>
            <a:ext cx="2012950" cy="963295"/>
          </a:xfrm>
          <a:prstGeom prst="rect">
            <a:avLst/>
          </a:prstGeom>
        </p:spPr>
      </p:pic>
      <p:sp>
        <p:nvSpPr>
          <p:cNvPr id="12" name="文本框 11"/>
          <p:cNvSpPr txBox="1"/>
          <p:nvPr/>
        </p:nvSpPr>
        <p:spPr>
          <a:xfrm>
            <a:off x="431800" y="3134360"/>
            <a:ext cx="5113655" cy="2779395"/>
          </a:xfrm>
          <a:prstGeom prst="rect">
            <a:avLst/>
          </a:prstGeom>
          <a:noFill/>
        </p:spPr>
        <p:txBody>
          <a:bodyPr wrap="square" rtlCol="0">
            <a:noAutofit/>
          </a:bodyPr>
          <a:p>
            <a:r>
              <a:rPr lang="en-US" altLang="zh-CN"/>
              <a:t> </a:t>
            </a:r>
            <a:r>
              <a:rPr lang="zh-CN" altLang="en-US"/>
              <a:t>Phys. Rev. Lett. 82. 4831(1999).</a:t>
            </a:r>
            <a:endParaRPr lang="zh-CN" altLang="en-US"/>
          </a:p>
          <a:p>
            <a:r>
              <a:rPr lang="zh-CN" altLang="en-US"/>
              <a:t> Phys. Rev. Lett. 100.245301(2008).</a:t>
            </a:r>
            <a:endParaRPr lang="zh-CN" altLang="en-US"/>
          </a:p>
          <a:p>
            <a:r>
              <a:rPr lang="zh-CN" altLang="en-US"/>
              <a:t> Phys. Rev. Lett.99, 265302 (2007)</a:t>
            </a:r>
            <a:endParaRPr lang="zh-CN" altLang="en-US"/>
          </a:p>
          <a:p>
            <a:r>
              <a:rPr lang="zh-CN" altLang="en-US"/>
              <a:t> Phys. Fluids14,1377(2002).</a:t>
            </a:r>
            <a:endParaRPr lang="zh-CN" altLang="en-US"/>
          </a:p>
          <a:p>
            <a:r>
              <a:rPr lang="en-US" altLang="zh-CN"/>
              <a:t> </a:t>
            </a:r>
            <a:r>
              <a:rPr lang="zh-CN" altLang="en-US"/>
              <a:t>Phys. Rev. Lett. 118, 134501(2017).</a:t>
            </a:r>
            <a:endParaRPr lang="zh-CN" altLang="en-US"/>
          </a:p>
          <a:p>
            <a:r>
              <a:rPr lang="zh-CN" altLang="en-US"/>
              <a:t> Sov. J. Exp. Theor. Phys. Lett. 103,648(2016).</a:t>
            </a:r>
            <a:endParaRPr lang="zh-CN" altLang="en-US"/>
          </a:p>
          <a:p>
            <a:r>
              <a:rPr lang="zh-CN" altLang="en-US"/>
              <a:t> Phys. Rev. Lett. 96, 035301 (2006).</a:t>
            </a:r>
            <a:endParaRPr lang="zh-CN" altLang="en-US"/>
          </a:p>
          <a:p>
            <a:r>
              <a:rPr lang="zh-CN" altLang="en-US"/>
              <a:t> Nat. Phys.7, 473 (2011).</a:t>
            </a:r>
            <a:endParaRPr lang="zh-CN" altLang="en-US"/>
          </a:p>
        </p:txBody>
      </p:sp>
      <p:sp>
        <p:nvSpPr>
          <p:cNvPr id="13" name="文本框 12"/>
          <p:cNvSpPr txBox="1"/>
          <p:nvPr/>
        </p:nvSpPr>
        <p:spPr>
          <a:xfrm>
            <a:off x="5874385" y="3734435"/>
            <a:ext cx="6018530" cy="1476375"/>
          </a:xfrm>
          <a:prstGeom prst="rect">
            <a:avLst/>
          </a:prstGeom>
          <a:noFill/>
        </p:spPr>
        <p:txBody>
          <a:bodyPr wrap="square" rtlCol="0">
            <a:spAutoFit/>
          </a:bodyPr>
          <a:p>
            <a:r>
              <a:rPr lang="zh-CN" altLang="en-US"/>
              <a:t>Phys. Rev. Lett. 118, 134501 (2017)</a:t>
            </a:r>
            <a:endParaRPr lang="zh-CN" altLang="en-US"/>
          </a:p>
          <a:p>
            <a:r>
              <a:rPr lang="zh-CN" altLang="en-US"/>
              <a:t>Sov. J. Exp. Theor. Phys. Lett. 103, 648</a:t>
            </a:r>
            <a:r>
              <a:rPr lang="en-US" altLang="zh-CN"/>
              <a:t> </a:t>
            </a:r>
            <a:r>
              <a:rPr lang="zh-CN" altLang="en-US"/>
              <a:t>(2016)</a:t>
            </a:r>
            <a:endParaRPr lang="zh-CN" altLang="en-US"/>
          </a:p>
          <a:p>
            <a:r>
              <a:rPr lang="zh-CN" altLang="en-US"/>
              <a:t>Phys. Rev. Lett. 96, 035301 (2006)</a:t>
            </a:r>
            <a:endParaRPr lang="zh-CN" altLang="en-US"/>
          </a:p>
          <a:p>
            <a:r>
              <a:rPr lang="zh-CN" altLang="en-US"/>
              <a:t>Phys. Rev. B 97, 184518 (2018)</a:t>
            </a:r>
            <a:endParaRPr lang="zh-CN" altLang="en-US"/>
          </a:p>
          <a:p>
            <a:endParaRPr lang="zh-CN" altLang="en-US"/>
          </a:p>
        </p:txBody>
      </p:sp>
      <p:sp>
        <p:nvSpPr>
          <p:cNvPr id="14" name="文本框 13"/>
          <p:cNvSpPr txBox="1"/>
          <p:nvPr/>
        </p:nvSpPr>
        <p:spPr>
          <a:xfrm>
            <a:off x="2942590" y="5631815"/>
            <a:ext cx="6696710" cy="399415"/>
          </a:xfrm>
          <a:prstGeom prst="rect">
            <a:avLst/>
          </a:prstGeom>
          <a:noFill/>
        </p:spPr>
        <p:txBody>
          <a:bodyPr wrap="square" rtlCol="0">
            <a:noAutofit/>
          </a:bodyPr>
          <a:p>
            <a:r>
              <a:rPr lang="en-US" altLang="zh-CN" sz="2400">
                <a:solidFill>
                  <a:schemeClr val="tx2">
                    <a:lumMod val="50000"/>
                    <a:lumOff val="50000"/>
                  </a:schemeClr>
                </a:solidFill>
              </a:rPr>
              <a:t>Both have been observed in experiments of He</a:t>
            </a:r>
            <a:endParaRPr lang="en-US" altLang="zh-CN" sz="2400">
              <a:solidFill>
                <a:schemeClr val="tx2">
                  <a:lumMod val="50000"/>
                  <a:lumOff val="50000"/>
                </a:schemeClr>
              </a:solidFill>
            </a:endParaRP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223080" y="392500"/>
            <a:ext cx="10969200" cy="705600"/>
          </a:xfrm>
        </p:spPr>
        <p:txBody>
          <a:bodyPr>
            <a:normAutofit/>
          </a:bodyPr>
          <a:p>
            <a:r>
              <a:rPr lang="en-US" altLang="zh-CN"/>
              <a:t>     Vortex line decay equation</a:t>
            </a:r>
            <a:endParaRPr lang="en-US" altLang="zh-CN"/>
          </a:p>
        </p:txBody>
      </p:sp>
      <p:pic>
        <p:nvPicPr>
          <p:cNvPr id="6" name="图片 5"/>
          <p:cNvPicPr>
            <a:picLocks noChangeAspect="1"/>
          </p:cNvPicPr>
          <p:nvPr/>
        </p:nvPicPr>
        <p:blipFill>
          <a:blip r:embed="rId1"/>
          <a:stretch>
            <a:fillRect/>
          </a:stretch>
        </p:blipFill>
        <p:spPr>
          <a:xfrm>
            <a:off x="2215515" y="2212340"/>
            <a:ext cx="2287905" cy="1411605"/>
          </a:xfrm>
          <a:prstGeom prst="rect">
            <a:avLst/>
          </a:prstGeom>
        </p:spPr>
      </p:pic>
      <p:pic>
        <p:nvPicPr>
          <p:cNvPr id="7" name="图片 6"/>
          <p:cNvPicPr>
            <a:picLocks noChangeAspect="1"/>
          </p:cNvPicPr>
          <p:nvPr/>
        </p:nvPicPr>
        <p:blipFill>
          <a:blip r:embed="rId2"/>
          <a:stretch>
            <a:fillRect/>
          </a:stretch>
        </p:blipFill>
        <p:spPr>
          <a:xfrm>
            <a:off x="1092200" y="4968875"/>
            <a:ext cx="6222365" cy="1680210"/>
          </a:xfrm>
          <a:prstGeom prst="rect">
            <a:avLst/>
          </a:prstGeom>
        </p:spPr>
      </p:pic>
      <p:pic>
        <p:nvPicPr>
          <p:cNvPr id="8" name="图片 7"/>
          <p:cNvPicPr>
            <a:picLocks noChangeAspect="1"/>
          </p:cNvPicPr>
          <p:nvPr/>
        </p:nvPicPr>
        <p:blipFill>
          <a:blip r:embed="rId3"/>
          <a:stretch>
            <a:fillRect/>
          </a:stretch>
        </p:blipFill>
        <p:spPr>
          <a:xfrm>
            <a:off x="6024245" y="2113280"/>
            <a:ext cx="5758180" cy="2025015"/>
          </a:xfrm>
          <a:prstGeom prst="rect">
            <a:avLst/>
          </a:prstGeom>
        </p:spPr>
      </p:pic>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Two kinds of vortex decay: Different spectrum?</a:t>
            </a:r>
            <a:endParaRPr lang="en-US" altLang="zh-CN"/>
          </a:p>
        </p:txBody>
      </p:sp>
      <p:pic>
        <p:nvPicPr>
          <p:cNvPr id="4" name="内容占位符 3"/>
          <p:cNvPicPr>
            <a:picLocks noChangeAspect="1"/>
          </p:cNvPicPr>
          <p:nvPr>
            <p:ph idx="1"/>
          </p:nvPr>
        </p:nvPicPr>
        <p:blipFill>
          <a:blip r:embed="rId1"/>
          <a:stretch>
            <a:fillRect/>
          </a:stretch>
        </p:blipFill>
        <p:spPr>
          <a:xfrm>
            <a:off x="417195" y="1595120"/>
            <a:ext cx="6874510" cy="5092065"/>
          </a:xfrm>
          <a:prstGeom prst="rect">
            <a:avLst/>
          </a:prstGeom>
        </p:spPr>
      </p:pic>
      <p:pic>
        <p:nvPicPr>
          <p:cNvPr id="6" name="图片 5"/>
          <p:cNvPicPr>
            <a:picLocks noChangeAspect="1"/>
          </p:cNvPicPr>
          <p:nvPr/>
        </p:nvPicPr>
        <p:blipFill>
          <a:blip r:embed="rId2"/>
          <a:stretch>
            <a:fillRect/>
          </a:stretch>
        </p:blipFill>
        <p:spPr>
          <a:xfrm>
            <a:off x="7044690" y="2084070"/>
            <a:ext cx="4953635" cy="1960880"/>
          </a:xfrm>
          <a:prstGeom prst="rect">
            <a:avLst/>
          </a:prstGeom>
        </p:spPr>
      </p:pic>
      <p:sp>
        <p:nvSpPr>
          <p:cNvPr id="3" name="文本框 2"/>
          <p:cNvSpPr txBox="1"/>
          <p:nvPr/>
        </p:nvSpPr>
        <p:spPr>
          <a:xfrm>
            <a:off x="6946900" y="4548505"/>
            <a:ext cx="5050790" cy="922020"/>
          </a:xfrm>
          <a:prstGeom prst="rect">
            <a:avLst/>
          </a:prstGeom>
          <a:noFill/>
        </p:spPr>
        <p:txBody>
          <a:bodyPr wrap="square" rtlCol="0" anchor="t">
            <a:spAutoFit/>
          </a:bodyPr>
          <a:p>
            <a:r>
              <a:rPr lang="zh-CN" altLang="en-US"/>
              <a:t>Phys.Rev.B 85,060501(R)</a:t>
            </a:r>
            <a:r>
              <a:rPr lang="en-US" altLang="zh-CN"/>
              <a:t> </a:t>
            </a:r>
            <a:r>
              <a:rPr lang="zh-CN" altLang="en-US"/>
              <a:t>(2012)</a:t>
            </a:r>
            <a:endParaRPr lang="zh-CN" altLang="en-US"/>
          </a:p>
          <a:p>
            <a:endParaRPr lang="zh-CN" altLang="en-US"/>
          </a:p>
          <a:p>
            <a:r>
              <a:rPr lang="zh-CN" altLang="en-US"/>
              <a:t>Phys. Rev. Lett. 109, 205304</a:t>
            </a:r>
            <a:r>
              <a:rPr lang="en-US" altLang="zh-CN"/>
              <a:t> </a:t>
            </a:r>
            <a:r>
              <a:rPr lang="zh-CN" altLang="en-US"/>
              <a:t>(2012)</a:t>
            </a:r>
            <a:endParaRPr lang="zh-CN" altLang="en-US"/>
          </a:p>
        </p:txBody>
      </p:sp>
      <p:sp>
        <p:nvSpPr>
          <p:cNvPr id="5" name="文本框 4"/>
          <p:cNvSpPr txBox="1"/>
          <p:nvPr/>
        </p:nvSpPr>
        <p:spPr>
          <a:xfrm>
            <a:off x="7263130" y="5573395"/>
            <a:ext cx="3703955" cy="368300"/>
          </a:xfrm>
          <a:prstGeom prst="rect">
            <a:avLst/>
          </a:prstGeom>
          <a:noFill/>
        </p:spPr>
        <p:txBody>
          <a:bodyPr wrap="square" rtlCol="0">
            <a:spAutoFit/>
          </a:bodyPr>
          <a:p>
            <a:r>
              <a:rPr lang="en-US" altLang="zh-CN"/>
              <a:t> </a:t>
            </a:r>
            <a:r>
              <a:rPr lang="en-US" altLang="zh-CN">
                <a:solidFill>
                  <a:srgbClr val="FF0000"/>
                </a:solidFill>
              </a:rPr>
              <a:t>vortex filament simulation</a:t>
            </a:r>
            <a:endParaRPr lang="en-US" altLang="zh-CN">
              <a:solidFill>
                <a:srgbClr val="FF0000"/>
              </a:solidFill>
            </a:endParaRPr>
          </a:p>
        </p:txBody>
      </p:sp>
      <p:pic>
        <p:nvPicPr>
          <p:cNvPr id="7" name="图片 6"/>
          <p:cNvPicPr>
            <a:picLocks noChangeAspect="1"/>
          </p:cNvPicPr>
          <p:nvPr/>
        </p:nvPicPr>
        <p:blipFill>
          <a:blip r:embed="rId3"/>
          <a:stretch>
            <a:fillRect/>
          </a:stretch>
        </p:blipFill>
        <p:spPr>
          <a:xfrm>
            <a:off x="489585" y="1523365"/>
            <a:ext cx="11303635" cy="31311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1423035" y="608330"/>
            <a:ext cx="7826375" cy="574421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Decay in G-P equation simulation</a:t>
            </a:r>
            <a:endParaRPr lang="en-US" altLang="zh-CN"/>
          </a:p>
        </p:txBody>
      </p:sp>
      <p:pic>
        <p:nvPicPr>
          <p:cNvPr id="4" name="内容占位符 3"/>
          <p:cNvPicPr>
            <a:picLocks noChangeAspect="1"/>
          </p:cNvPicPr>
          <p:nvPr>
            <p:ph idx="1"/>
          </p:nvPr>
        </p:nvPicPr>
        <p:blipFill>
          <a:blip r:embed="rId1"/>
          <a:stretch>
            <a:fillRect/>
          </a:stretch>
        </p:blipFill>
        <p:spPr>
          <a:xfrm>
            <a:off x="525145" y="1619250"/>
            <a:ext cx="5694045" cy="4174490"/>
          </a:xfrm>
          <a:prstGeom prst="rect">
            <a:avLst/>
          </a:prstGeom>
        </p:spPr>
      </p:pic>
      <p:pic>
        <p:nvPicPr>
          <p:cNvPr id="5" name="图片 4"/>
          <p:cNvPicPr>
            <a:picLocks noChangeAspect="1"/>
          </p:cNvPicPr>
          <p:nvPr/>
        </p:nvPicPr>
        <p:blipFill>
          <a:blip r:embed="rId2"/>
          <a:stretch>
            <a:fillRect/>
          </a:stretch>
        </p:blipFill>
        <p:spPr>
          <a:xfrm>
            <a:off x="7120890" y="1416050"/>
            <a:ext cx="3851275" cy="5322570"/>
          </a:xfrm>
          <a:prstGeom prst="rect">
            <a:avLst/>
          </a:prstGeom>
        </p:spPr>
      </p:pic>
      <p:sp>
        <p:nvSpPr>
          <p:cNvPr id="3" name="椭圆 2"/>
          <p:cNvSpPr/>
          <p:nvPr/>
        </p:nvSpPr>
        <p:spPr>
          <a:xfrm>
            <a:off x="8609330" y="2089150"/>
            <a:ext cx="873760" cy="11366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Experiments on He:</a:t>
            </a:r>
            <a:endParaRPr lang="en-US" altLang="zh-CN"/>
          </a:p>
        </p:txBody>
      </p:sp>
      <p:pic>
        <p:nvPicPr>
          <p:cNvPr id="4" name="内容占位符 3"/>
          <p:cNvPicPr>
            <a:picLocks noChangeAspect="1"/>
          </p:cNvPicPr>
          <p:nvPr>
            <p:ph idx="1"/>
          </p:nvPr>
        </p:nvPicPr>
        <p:blipFill>
          <a:blip r:embed="rId1"/>
          <a:stretch>
            <a:fillRect/>
          </a:stretch>
        </p:blipFill>
        <p:spPr>
          <a:xfrm>
            <a:off x="561975" y="1494155"/>
            <a:ext cx="5003800" cy="1842770"/>
          </a:xfrm>
          <a:prstGeom prst="rect">
            <a:avLst/>
          </a:prstGeom>
        </p:spPr>
      </p:pic>
      <p:pic>
        <p:nvPicPr>
          <p:cNvPr id="5" name="图片 4"/>
          <p:cNvPicPr>
            <a:picLocks noChangeAspect="1"/>
          </p:cNvPicPr>
          <p:nvPr/>
        </p:nvPicPr>
        <p:blipFill>
          <a:blip r:embed="rId2"/>
          <a:stretch>
            <a:fillRect/>
          </a:stretch>
        </p:blipFill>
        <p:spPr>
          <a:xfrm>
            <a:off x="403225" y="4450715"/>
            <a:ext cx="5049520" cy="2055495"/>
          </a:xfrm>
          <a:prstGeom prst="rect">
            <a:avLst/>
          </a:prstGeom>
        </p:spPr>
      </p:pic>
      <p:pic>
        <p:nvPicPr>
          <p:cNvPr id="6" name="图片 5"/>
          <p:cNvPicPr>
            <a:picLocks noChangeAspect="1"/>
          </p:cNvPicPr>
          <p:nvPr/>
        </p:nvPicPr>
        <p:blipFill>
          <a:blip r:embed="rId3"/>
          <a:stretch>
            <a:fillRect/>
          </a:stretch>
        </p:blipFill>
        <p:spPr>
          <a:xfrm>
            <a:off x="5838825" y="531495"/>
            <a:ext cx="5669915" cy="2185670"/>
          </a:xfrm>
          <a:prstGeom prst="rect">
            <a:avLst/>
          </a:prstGeom>
        </p:spPr>
      </p:pic>
      <p:pic>
        <p:nvPicPr>
          <p:cNvPr id="7" name="图片 6"/>
          <p:cNvPicPr>
            <a:picLocks noChangeAspect="1"/>
          </p:cNvPicPr>
          <p:nvPr/>
        </p:nvPicPr>
        <p:blipFill>
          <a:blip r:embed="rId4"/>
          <a:stretch>
            <a:fillRect/>
          </a:stretch>
        </p:blipFill>
        <p:spPr>
          <a:xfrm>
            <a:off x="6455410" y="2717165"/>
            <a:ext cx="4315460" cy="2030730"/>
          </a:xfrm>
          <a:prstGeom prst="rect">
            <a:avLst/>
          </a:prstGeom>
        </p:spPr>
      </p:pic>
      <p:pic>
        <p:nvPicPr>
          <p:cNvPr id="8" name="图片 7"/>
          <p:cNvPicPr>
            <a:picLocks noChangeAspect="1"/>
          </p:cNvPicPr>
          <p:nvPr/>
        </p:nvPicPr>
        <p:blipFill>
          <a:blip r:embed="rId5"/>
          <a:stretch>
            <a:fillRect/>
          </a:stretch>
        </p:blipFill>
        <p:spPr>
          <a:xfrm>
            <a:off x="6283325" y="4747895"/>
            <a:ext cx="4856480" cy="2021205"/>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598285" y="3335655"/>
            <a:ext cx="4937760" cy="645160"/>
          </a:xfrm>
          <a:prstGeom prst="rect">
            <a:avLst/>
          </a:prstGeom>
          <a:noFill/>
        </p:spPr>
        <p:txBody>
          <a:bodyPr wrap="square" rtlCol="0">
            <a:spAutoFit/>
          </a:bodyPr>
          <a:p>
            <a:r>
              <a:rPr lang="en-US" altLang="zh-CN"/>
              <a:t>crossover</a:t>
            </a:r>
            <a:r>
              <a:rPr lang="zh-CN" altLang="en-US"/>
              <a:t> from the −1.5 decay to the −1 decay</a:t>
            </a:r>
            <a:endParaRPr lang="zh-CN" altLang="en-US"/>
          </a:p>
          <a:p>
            <a:endParaRPr lang="zh-CN" altLang="en-US"/>
          </a:p>
        </p:txBody>
      </p:sp>
      <p:pic>
        <p:nvPicPr>
          <p:cNvPr id="7" name="图片 6"/>
          <p:cNvPicPr>
            <a:picLocks noChangeAspect="1"/>
          </p:cNvPicPr>
          <p:nvPr/>
        </p:nvPicPr>
        <p:blipFill>
          <a:blip r:embed="rId1"/>
          <a:stretch>
            <a:fillRect/>
          </a:stretch>
        </p:blipFill>
        <p:spPr>
          <a:xfrm>
            <a:off x="553720" y="87630"/>
            <a:ext cx="6044565" cy="2628265"/>
          </a:xfrm>
          <a:prstGeom prst="rect">
            <a:avLst/>
          </a:prstGeom>
        </p:spPr>
      </p:pic>
      <p:pic>
        <p:nvPicPr>
          <p:cNvPr id="9" name="图片 8"/>
          <p:cNvPicPr>
            <a:picLocks noChangeAspect="1"/>
          </p:cNvPicPr>
          <p:nvPr/>
        </p:nvPicPr>
        <p:blipFill>
          <a:blip r:embed="rId2"/>
          <a:stretch>
            <a:fillRect/>
          </a:stretch>
        </p:blipFill>
        <p:spPr>
          <a:xfrm>
            <a:off x="1553845" y="2860675"/>
            <a:ext cx="4762500" cy="3899535"/>
          </a:xfrm>
          <a:prstGeom prst="rect">
            <a:avLst/>
          </a:prstGeom>
        </p:spPr>
      </p:pic>
      <p:cxnSp>
        <p:nvCxnSpPr>
          <p:cNvPr id="11" name="直接箭头连接符 10"/>
          <p:cNvCxnSpPr>
            <a:stCxn id="3" idx="1"/>
          </p:cNvCxnSpPr>
          <p:nvPr/>
        </p:nvCxnSpPr>
        <p:spPr>
          <a:xfrm flipH="1">
            <a:off x="5133340" y="3658235"/>
            <a:ext cx="1464945" cy="788670"/>
          </a:xfrm>
          <a:prstGeom prst="straightConnector1">
            <a:avLst/>
          </a:prstGeom>
          <a:ln w="28575">
            <a:solidFill>
              <a:schemeClr val="tx1"/>
            </a:solidFill>
            <a:tailEnd type="arrow"/>
          </a:ln>
        </p:spPr>
        <p:style>
          <a:lnRef idx="2">
            <a:schemeClr val="accent1"/>
          </a:lnRef>
          <a:fillRef idx="0">
            <a:srgbClr val="FFFFFF"/>
          </a:fillRef>
          <a:effectRef idx="0">
            <a:srgbClr val="FFFFFF"/>
          </a:effectRef>
          <a:fontRef idx="minor">
            <a:schemeClr val="tx1"/>
          </a:fontRef>
        </p:style>
      </p:cxnSp>
      <p:sp>
        <p:nvSpPr>
          <p:cNvPr id="12" name="圆角矩形 11"/>
          <p:cNvSpPr/>
          <p:nvPr/>
        </p:nvSpPr>
        <p:spPr>
          <a:xfrm>
            <a:off x="6598285" y="3068955"/>
            <a:ext cx="5264150" cy="1048385"/>
          </a:xfrm>
          <a:prstGeom prst="roundRect">
            <a:avLst/>
          </a:prstGeom>
          <a:no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 name="文本框 1"/>
          <p:cNvSpPr txBox="1"/>
          <p:nvPr/>
        </p:nvSpPr>
        <p:spPr>
          <a:xfrm>
            <a:off x="6502400" y="4775835"/>
            <a:ext cx="5164455" cy="368300"/>
          </a:xfrm>
          <a:prstGeom prst="rect">
            <a:avLst/>
          </a:prstGeom>
          <a:noFill/>
        </p:spPr>
        <p:txBody>
          <a:bodyPr wrap="square" rtlCol="0">
            <a:spAutoFit/>
          </a:bodyPr>
          <a:p>
            <a:r>
              <a:rPr lang="en-US" altLang="zh-CN">
                <a:solidFill>
                  <a:srgbClr val="FF0000"/>
                </a:solidFill>
              </a:rPr>
              <a:t>Never been discussed by Vinen’s equation yet</a:t>
            </a:r>
            <a:endParaRPr lang="en-US" altLang="zh-CN">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Navier-Stokes Equations and Turbulence</a:t>
            </a:r>
            <a:endParaRPr lang="zh-CN" altLang="en-US"/>
          </a:p>
        </p:txBody>
      </p:sp>
      <p:pic>
        <p:nvPicPr>
          <p:cNvPr id="4" name="内容占位符 3"/>
          <p:cNvPicPr>
            <a:picLocks noChangeAspect="1"/>
          </p:cNvPicPr>
          <p:nvPr>
            <p:ph idx="1"/>
          </p:nvPr>
        </p:nvPicPr>
        <p:blipFill>
          <a:blip r:embed="rId1"/>
          <a:stretch>
            <a:fillRect/>
          </a:stretch>
        </p:blipFill>
        <p:spPr>
          <a:xfrm>
            <a:off x="7625080" y="1779270"/>
            <a:ext cx="1100455" cy="1443355"/>
          </a:xfrm>
          <a:prstGeom prst="rect">
            <a:avLst/>
          </a:prstGeom>
        </p:spPr>
      </p:pic>
      <p:pic>
        <p:nvPicPr>
          <p:cNvPr id="5" name="图片 4"/>
          <p:cNvPicPr>
            <a:picLocks noChangeAspect="1"/>
          </p:cNvPicPr>
          <p:nvPr/>
        </p:nvPicPr>
        <p:blipFill>
          <a:blip r:embed="rId2"/>
          <a:stretch>
            <a:fillRect/>
          </a:stretch>
        </p:blipFill>
        <p:spPr>
          <a:xfrm>
            <a:off x="9318625" y="1779270"/>
            <a:ext cx="1148715" cy="1443355"/>
          </a:xfrm>
          <a:prstGeom prst="rect">
            <a:avLst/>
          </a:prstGeom>
        </p:spPr>
      </p:pic>
      <p:pic>
        <p:nvPicPr>
          <p:cNvPr id="6" name="图片 5"/>
          <p:cNvPicPr>
            <a:picLocks noChangeAspect="1"/>
          </p:cNvPicPr>
          <p:nvPr/>
        </p:nvPicPr>
        <p:blipFill>
          <a:blip r:embed="rId3"/>
          <a:stretch>
            <a:fillRect/>
          </a:stretch>
        </p:blipFill>
        <p:spPr>
          <a:xfrm>
            <a:off x="1245235" y="1313815"/>
            <a:ext cx="3899535" cy="3516630"/>
          </a:xfrm>
          <a:prstGeom prst="rect">
            <a:avLst/>
          </a:prstGeom>
        </p:spPr>
      </p:pic>
      <p:pic>
        <p:nvPicPr>
          <p:cNvPr id="7" name="图片 6"/>
          <p:cNvPicPr>
            <a:picLocks noChangeAspect="1"/>
          </p:cNvPicPr>
          <p:nvPr/>
        </p:nvPicPr>
        <p:blipFill>
          <a:blip r:embed="rId4"/>
          <a:stretch>
            <a:fillRect/>
          </a:stretch>
        </p:blipFill>
        <p:spPr>
          <a:xfrm>
            <a:off x="7529195" y="4095750"/>
            <a:ext cx="4048125" cy="1905000"/>
          </a:xfrm>
          <a:prstGeom prst="rect">
            <a:avLst/>
          </a:prstGeom>
        </p:spPr>
      </p:pic>
      <p:sp>
        <p:nvSpPr>
          <p:cNvPr id="9" name="文本框 8"/>
          <p:cNvSpPr txBox="1"/>
          <p:nvPr/>
        </p:nvSpPr>
        <p:spPr>
          <a:xfrm>
            <a:off x="671195" y="4727575"/>
            <a:ext cx="6592570" cy="1753235"/>
          </a:xfrm>
          <a:prstGeom prst="rect">
            <a:avLst/>
          </a:prstGeom>
          <a:noFill/>
        </p:spPr>
        <p:txBody>
          <a:bodyPr wrap="square" rtlCol="0">
            <a:spAutoFit/>
          </a:bodyPr>
          <a:p>
            <a:r>
              <a:rPr lang="zh-CN" altLang="en-US"/>
              <a:t>Whether the solutions to the three-dimensional Navier-Stokes equations remain smooth, indefinitely in time, is one of the most challenging mathematical problems. Therefore, it was identified by the Clay Institute of Mathematics as one of the seven most outstanding</a:t>
            </a:r>
            <a:r>
              <a:rPr lang="zh-CN" altLang="en-US">
                <a:solidFill>
                  <a:srgbClr val="FF0000"/>
                </a:solidFill>
              </a:rPr>
              <a:t> Millennium Problems in mathematics, and it has set one million US dollars prize for solving it.</a:t>
            </a:r>
            <a:r>
              <a:rPr lang="zh-CN" altLang="en-US"/>
              <a:t> </a:t>
            </a:r>
            <a:endParaRPr lang="zh-CN" altLang="en-US"/>
          </a:p>
        </p:txBody>
      </p:sp>
    </p:spTree>
    <p:custDataLst>
      <p:tags r:id="rId5"/>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Experimental measure of energy dissipation rate in the classic decay case: (Agree with Vinen’s theory)</a:t>
            </a:r>
            <a:endParaRPr lang="en-US" altLang="zh-CN"/>
          </a:p>
        </p:txBody>
      </p:sp>
      <p:pic>
        <p:nvPicPr>
          <p:cNvPr id="4" name="内容占位符 3"/>
          <p:cNvPicPr>
            <a:picLocks noChangeAspect="1"/>
          </p:cNvPicPr>
          <p:nvPr>
            <p:ph idx="1"/>
          </p:nvPr>
        </p:nvPicPr>
        <p:blipFill>
          <a:blip r:embed="rId1"/>
          <a:stretch>
            <a:fillRect/>
          </a:stretch>
        </p:blipFill>
        <p:spPr>
          <a:xfrm>
            <a:off x="1209040" y="1831975"/>
            <a:ext cx="4484370" cy="3563620"/>
          </a:xfrm>
          <a:prstGeom prst="rect">
            <a:avLst/>
          </a:prstGeom>
        </p:spPr>
      </p:pic>
      <p:pic>
        <p:nvPicPr>
          <p:cNvPr id="5" name="图片 4"/>
          <p:cNvPicPr>
            <a:picLocks noChangeAspect="1"/>
          </p:cNvPicPr>
          <p:nvPr/>
        </p:nvPicPr>
        <p:blipFill>
          <a:blip r:embed="rId2"/>
          <a:stretch>
            <a:fillRect/>
          </a:stretch>
        </p:blipFill>
        <p:spPr>
          <a:xfrm>
            <a:off x="6893560" y="1752600"/>
            <a:ext cx="3397885" cy="3566160"/>
          </a:xfrm>
          <a:prstGeom prst="rect">
            <a:avLst/>
          </a:prstGeom>
        </p:spPr>
      </p:pic>
      <p:pic>
        <p:nvPicPr>
          <p:cNvPr id="3" name="图片 2"/>
          <p:cNvPicPr>
            <a:picLocks noChangeAspect="1"/>
          </p:cNvPicPr>
          <p:nvPr/>
        </p:nvPicPr>
        <p:blipFill>
          <a:blip r:embed="rId3"/>
          <a:stretch>
            <a:fillRect/>
          </a:stretch>
        </p:blipFill>
        <p:spPr>
          <a:xfrm>
            <a:off x="5258435" y="2716530"/>
            <a:ext cx="2005330" cy="816610"/>
          </a:xfrm>
          <a:prstGeom prst="rect">
            <a:avLst/>
          </a:prstGeom>
        </p:spPr>
      </p:pic>
      <p:sp>
        <p:nvSpPr>
          <p:cNvPr id="7" name="椭圆 6"/>
          <p:cNvSpPr/>
          <p:nvPr/>
        </p:nvSpPr>
        <p:spPr>
          <a:xfrm>
            <a:off x="5553710" y="2574290"/>
            <a:ext cx="1414780" cy="1234440"/>
          </a:xfrm>
          <a:prstGeom prst="ellipse">
            <a:avLst/>
          </a:prstGeom>
          <a:no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Holography provides a nature may to measure the energy dissipation rate</a:t>
            </a:r>
            <a:endParaRPr lang="en-US" altLang="zh-CN"/>
          </a:p>
        </p:txBody>
      </p:sp>
      <p:pic>
        <p:nvPicPr>
          <p:cNvPr id="7" name="图片 6"/>
          <p:cNvPicPr>
            <a:picLocks noChangeAspect="1"/>
          </p:cNvPicPr>
          <p:nvPr/>
        </p:nvPicPr>
        <p:blipFill>
          <a:blip r:embed="rId1"/>
          <a:stretch>
            <a:fillRect/>
          </a:stretch>
        </p:blipFill>
        <p:spPr>
          <a:xfrm>
            <a:off x="783590" y="2411730"/>
            <a:ext cx="5404485" cy="2331720"/>
          </a:xfrm>
          <a:prstGeom prst="rect">
            <a:avLst/>
          </a:prstGeom>
        </p:spPr>
      </p:pic>
      <p:pic>
        <p:nvPicPr>
          <p:cNvPr id="4" name="图片 3"/>
          <p:cNvPicPr>
            <a:picLocks noChangeAspect="1"/>
          </p:cNvPicPr>
          <p:nvPr/>
        </p:nvPicPr>
        <p:blipFill>
          <a:blip r:embed="rId2"/>
          <a:stretch>
            <a:fillRect/>
          </a:stretch>
        </p:blipFill>
        <p:spPr>
          <a:xfrm>
            <a:off x="278130" y="2332355"/>
            <a:ext cx="6903720" cy="3017520"/>
          </a:xfrm>
          <a:prstGeom prst="rect">
            <a:avLst/>
          </a:prstGeom>
        </p:spPr>
      </p:pic>
      <p:pic>
        <p:nvPicPr>
          <p:cNvPr id="5" name="图片 4"/>
          <p:cNvPicPr>
            <a:picLocks noChangeAspect="1"/>
          </p:cNvPicPr>
          <p:nvPr/>
        </p:nvPicPr>
        <p:blipFill>
          <a:blip r:embed="rId3"/>
          <a:stretch>
            <a:fillRect/>
          </a:stretch>
        </p:blipFill>
        <p:spPr>
          <a:xfrm>
            <a:off x="7452360" y="2515235"/>
            <a:ext cx="4124960" cy="2439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Energy dissipation at the AdS_5 black brane horizon</a:t>
            </a:r>
            <a:endParaRPr lang="en-US" altLang="zh-CN"/>
          </a:p>
        </p:txBody>
      </p:sp>
      <p:sp>
        <p:nvSpPr>
          <p:cNvPr id="3" name="内容占位符 2"/>
          <p:cNvSpPr>
            <a:spLocks noGrp="1"/>
          </p:cNvSpPr>
          <p:nvPr>
            <p:ph idx="1"/>
          </p:nvPr>
        </p:nvSpPr>
        <p:spPr/>
        <p:txBody>
          <a:bodyPr/>
          <a:p>
            <a:r>
              <a:rPr lang="en-US" altLang="zh-CN"/>
              <a:t>Compute energy dissipation on the horizon: energy flux dominats at the position when vortex ring shink and where reconnection happen!</a:t>
            </a:r>
            <a:endParaRPr lang="en-US" altLang="zh-CN"/>
          </a:p>
        </p:txBody>
      </p:sp>
      <p:pic>
        <p:nvPicPr>
          <p:cNvPr id="4" name="图片 3"/>
          <p:cNvPicPr>
            <a:picLocks noChangeAspect="1"/>
          </p:cNvPicPr>
          <p:nvPr/>
        </p:nvPicPr>
        <p:blipFill>
          <a:blip r:embed="rId1"/>
          <a:stretch>
            <a:fillRect/>
          </a:stretch>
        </p:blipFill>
        <p:spPr>
          <a:xfrm>
            <a:off x="5493385" y="2377440"/>
            <a:ext cx="5176520" cy="2985770"/>
          </a:xfrm>
          <a:prstGeom prst="rect">
            <a:avLst/>
          </a:prstGeom>
        </p:spPr>
      </p:pic>
      <p:pic>
        <p:nvPicPr>
          <p:cNvPr id="5" name="图片 4"/>
          <p:cNvPicPr>
            <a:picLocks noChangeAspect="1"/>
          </p:cNvPicPr>
          <p:nvPr/>
        </p:nvPicPr>
        <p:blipFill>
          <a:blip r:embed="rId2"/>
          <a:stretch>
            <a:fillRect/>
          </a:stretch>
        </p:blipFill>
        <p:spPr>
          <a:xfrm>
            <a:off x="982345" y="2901950"/>
            <a:ext cx="3549650" cy="213106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8400" y="210890"/>
            <a:ext cx="10969200" cy="705600"/>
          </a:xfrm>
        </p:spPr>
        <p:txBody>
          <a:bodyPr>
            <a:normAutofit/>
          </a:bodyPr>
          <a:p>
            <a:r>
              <a:rPr lang="en-US" altLang="zh-CN"/>
              <a:t>Decay of total vortex line length, energy</a:t>
            </a:r>
            <a:endParaRPr lang="en-US" altLang="zh-CN"/>
          </a:p>
        </p:txBody>
      </p:sp>
      <p:pic>
        <p:nvPicPr>
          <p:cNvPr id="10" name="图片 9"/>
          <p:cNvPicPr>
            <a:picLocks noChangeAspect="1"/>
          </p:cNvPicPr>
          <p:nvPr/>
        </p:nvPicPr>
        <p:blipFill>
          <a:blip r:embed="rId1"/>
          <a:stretch>
            <a:fillRect/>
          </a:stretch>
        </p:blipFill>
        <p:spPr>
          <a:xfrm>
            <a:off x="1351915" y="880745"/>
            <a:ext cx="3935095" cy="5977255"/>
          </a:xfrm>
          <a:prstGeom prst="rect">
            <a:avLst/>
          </a:prstGeom>
        </p:spPr>
      </p:pic>
      <p:pic>
        <p:nvPicPr>
          <p:cNvPr id="12" name="图片 11"/>
          <p:cNvPicPr>
            <a:picLocks noChangeAspect="1"/>
          </p:cNvPicPr>
          <p:nvPr/>
        </p:nvPicPr>
        <p:blipFill>
          <a:blip r:embed="rId2"/>
          <a:stretch>
            <a:fillRect/>
          </a:stretch>
        </p:blipFill>
        <p:spPr>
          <a:xfrm>
            <a:off x="5752465" y="2284095"/>
            <a:ext cx="4379595" cy="1783715"/>
          </a:xfrm>
          <a:prstGeom prst="rect">
            <a:avLst/>
          </a:prstGeom>
        </p:spPr>
      </p:pic>
      <p:sp>
        <p:nvSpPr>
          <p:cNvPr id="13" name="文本框 12"/>
          <p:cNvSpPr txBox="1"/>
          <p:nvPr/>
        </p:nvSpPr>
        <p:spPr>
          <a:xfrm>
            <a:off x="6440170" y="4158615"/>
            <a:ext cx="4701540" cy="953135"/>
          </a:xfrm>
          <a:prstGeom prst="rect">
            <a:avLst/>
          </a:prstGeom>
          <a:noFill/>
        </p:spPr>
        <p:txBody>
          <a:bodyPr wrap="square" rtlCol="0">
            <a:spAutoFit/>
          </a:bodyPr>
          <a:p>
            <a:r>
              <a:rPr lang="en-US" altLang="zh-CN" sz="2800">
                <a:solidFill>
                  <a:srgbClr val="FF0000"/>
                </a:solidFill>
              </a:rPr>
              <a:t>Looks  universal in holographic simulation!!!</a:t>
            </a:r>
            <a:endParaRPr lang="en-US" altLang="zh-CN" sz="2800">
              <a:solidFill>
                <a:srgbClr val="FF00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Rethinking the decay equation proposed by </a:t>
            </a:r>
            <a:br>
              <a:rPr lang="en-US" altLang="zh-CN"/>
            </a:br>
            <a:r>
              <a:rPr lang="en-US" altLang="zh-CN"/>
              <a:t>Vinen</a:t>
            </a:r>
            <a:endParaRPr lang="en-US" altLang="zh-CN"/>
          </a:p>
        </p:txBody>
      </p:sp>
      <p:pic>
        <p:nvPicPr>
          <p:cNvPr id="4" name="内容占位符 3"/>
          <p:cNvPicPr>
            <a:picLocks noChangeAspect="1"/>
          </p:cNvPicPr>
          <p:nvPr>
            <p:ph idx="1"/>
          </p:nvPr>
        </p:nvPicPr>
        <p:blipFill>
          <a:blip r:embed="rId1"/>
          <a:stretch>
            <a:fillRect/>
          </a:stretch>
        </p:blipFill>
        <p:spPr>
          <a:xfrm>
            <a:off x="1122680" y="4220210"/>
            <a:ext cx="3008630" cy="2323465"/>
          </a:xfrm>
          <a:prstGeom prst="rect">
            <a:avLst/>
          </a:prstGeom>
        </p:spPr>
      </p:pic>
      <p:pic>
        <p:nvPicPr>
          <p:cNvPr id="9" name="图片 8"/>
          <p:cNvPicPr>
            <a:picLocks noChangeAspect="1"/>
          </p:cNvPicPr>
          <p:nvPr/>
        </p:nvPicPr>
        <p:blipFill>
          <a:blip r:embed="rId2"/>
          <a:stretch>
            <a:fillRect/>
          </a:stretch>
        </p:blipFill>
        <p:spPr>
          <a:xfrm>
            <a:off x="1014730" y="1490345"/>
            <a:ext cx="3116580" cy="2552700"/>
          </a:xfrm>
          <a:prstGeom prst="rect">
            <a:avLst/>
          </a:prstGeom>
        </p:spPr>
      </p:pic>
      <p:sp>
        <p:nvSpPr>
          <p:cNvPr id="5" name="文本框 4"/>
          <p:cNvSpPr txBox="1"/>
          <p:nvPr/>
        </p:nvSpPr>
        <p:spPr>
          <a:xfrm>
            <a:off x="5953125" y="1759585"/>
            <a:ext cx="5080000" cy="829945"/>
          </a:xfrm>
          <a:prstGeom prst="rect">
            <a:avLst/>
          </a:prstGeom>
        </p:spPr>
        <p:txBody>
          <a:bodyPr>
            <a:spAutoFit/>
          </a:bodyPr>
          <a:p>
            <a:r>
              <a:rPr lang="en-US" altLang="zh-CN" sz="1600">
                <a:solidFill>
                  <a:srgbClr val="231F20"/>
                </a:solidFill>
                <a:latin typeface="+mj-lt"/>
                <a:ea typeface="AdvOT483a8203"/>
                <a:cs typeface="+mj-lt"/>
              </a:rPr>
              <a:t>P. M. Walmsley and A. I. Golov, Coexistence of quantum and classical flows in quantum turbulence in the t=0 limit, Phys. Rev. Lett. 118, 134501 (2017).</a:t>
            </a:r>
            <a:endParaRPr lang="en-US" altLang="zh-CN" sz="1600">
              <a:solidFill>
                <a:srgbClr val="231F20"/>
              </a:solidFill>
              <a:latin typeface="+mj-lt"/>
              <a:ea typeface="AdvOT483a8203"/>
              <a:cs typeface="+mj-lt"/>
            </a:endParaRPr>
          </a:p>
        </p:txBody>
      </p:sp>
      <p:pic>
        <p:nvPicPr>
          <p:cNvPr id="6" name="图片 5"/>
          <p:cNvPicPr>
            <a:picLocks noChangeAspect="1"/>
          </p:cNvPicPr>
          <p:nvPr/>
        </p:nvPicPr>
        <p:blipFill>
          <a:blip r:embed="rId3"/>
          <a:stretch>
            <a:fillRect/>
          </a:stretch>
        </p:blipFill>
        <p:spPr>
          <a:xfrm>
            <a:off x="5873115" y="1426845"/>
            <a:ext cx="5704205" cy="5285105"/>
          </a:xfrm>
          <a:prstGeom prst="rect">
            <a:avLst/>
          </a:prstGeom>
        </p:spPr>
      </p:pic>
      <p:pic>
        <p:nvPicPr>
          <p:cNvPr id="8" name="图片 7"/>
          <p:cNvPicPr>
            <a:picLocks noChangeAspect="1"/>
          </p:cNvPicPr>
          <p:nvPr/>
        </p:nvPicPr>
        <p:blipFill>
          <a:blip r:embed="rId4"/>
          <a:stretch>
            <a:fillRect/>
          </a:stretch>
        </p:blipFill>
        <p:spPr>
          <a:xfrm>
            <a:off x="233680" y="2463165"/>
            <a:ext cx="5176520" cy="41649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Compare to Vinen’s theory</a:t>
            </a:r>
            <a:endParaRPr lang="en-US" altLang="zh-CN"/>
          </a:p>
        </p:txBody>
      </p:sp>
      <p:sp>
        <p:nvSpPr>
          <p:cNvPr id="3" name="内容占位符 2"/>
          <p:cNvSpPr>
            <a:spLocks noGrp="1"/>
          </p:cNvSpPr>
          <p:nvPr>
            <p:ph idx="1"/>
          </p:nvPr>
        </p:nvSpPr>
        <p:spPr/>
        <p:txBody>
          <a:bodyPr>
            <a:normAutofit fontScale="90000" lnSpcReduction="20000"/>
          </a:bodyPr>
          <a:p>
            <a:r>
              <a:rPr lang="en-US" altLang="zh-CN"/>
              <a:t>The physical picture seems different.</a:t>
            </a:r>
            <a:endParaRPr lang="en-US" altLang="zh-CN"/>
          </a:p>
          <a:p>
            <a:endParaRPr lang="en-US" altLang="zh-CN"/>
          </a:p>
          <a:p>
            <a:endParaRPr lang="en-US" altLang="zh-CN"/>
          </a:p>
          <a:p>
            <a:endParaRPr lang="en-US" altLang="zh-CN"/>
          </a:p>
          <a:p>
            <a:r>
              <a:rPr lang="en-US" altLang="zh-CN"/>
              <a:t>L(t) agrees with theory and experiment</a:t>
            </a:r>
            <a:endParaRPr lang="en-US" altLang="zh-CN"/>
          </a:p>
          <a:p>
            <a:endParaRPr lang="en-US" altLang="zh-CN"/>
          </a:p>
          <a:p>
            <a:endParaRPr lang="en-US" altLang="zh-CN"/>
          </a:p>
          <a:p>
            <a:endParaRPr lang="en-US" altLang="zh-CN"/>
          </a:p>
          <a:p>
            <a:endParaRPr lang="en-US" altLang="zh-CN"/>
          </a:p>
          <a:p>
            <a:r>
              <a:rPr lang="en-US" altLang="zh-CN">
                <a:solidFill>
                  <a:schemeClr val="tx1"/>
                </a:solidFill>
              </a:rPr>
              <a:t>For two kinds of  decay, spectrum very similar.</a:t>
            </a:r>
            <a:endParaRPr lang="en-US" altLang="zh-CN">
              <a:solidFill>
                <a:schemeClr val="tx1"/>
              </a:solidFill>
            </a:endParaRPr>
          </a:p>
          <a:p>
            <a:endParaRPr lang="en-US" altLang="zh-CN"/>
          </a:p>
          <a:p>
            <a:endParaRPr lang="en-US" altLang="zh-CN"/>
          </a:p>
          <a:p>
            <a:pPr marL="0" indent="0">
              <a:buNone/>
            </a:pPr>
            <a:endParaRPr lang="en-US" altLang="zh-CN"/>
          </a:p>
          <a:p>
            <a:endParaRPr lang="en-US" altLang="zh-CN"/>
          </a:p>
          <a:p>
            <a:pPr marL="0" indent="0">
              <a:buNone/>
            </a:pPr>
            <a:endParaRPr lang="en-US" altLang="zh-CN"/>
          </a:p>
        </p:txBody>
      </p:sp>
      <p:pic>
        <p:nvPicPr>
          <p:cNvPr id="5" name="图片 4"/>
          <p:cNvPicPr>
            <a:picLocks noChangeAspect="1"/>
          </p:cNvPicPr>
          <p:nvPr/>
        </p:nvPicPr>
        <p:blipFill>
          <a:blip r:embed="rId1"/>
          <a:stretch>
            <a:fillRect/>
          </a:stretch>
        </p:blipFill>
        <p:spPr>
          <a:xfrm>
            <a:off x="6322060" y="1156335"/>
            <a:ext cx="4010025" cy="2430145"/>
          </a:xfrm>
          <a:prstGeom prst="rect">
            <a:avLst/>
          </a:prstGeom>
        </p:spPr>
      </p:pic>
      <p:graphicFrame>
        <p:nvGraphicFramePr>
          <p:cNvPr id="6" name="对象 5"/>
          <p:cNvGraphicFramePr/>
          <p:nvPr/>
        </p:nvGraphicFramePr>
        <p:xfrm>
          <a:off x="6423025" y="3888740"/>
          <a:ext cx="5421630" cy="1677035"/>
        </p:xfrm>
        <a:graphic>
          <a:graphicData uri="http://schemas.openxmlformats.org/presentationml/2006/ole">
            <mc:AlternateContent xmlns:mc="http://schemas.openxmlformats.org/markup-compatibility/2006">
              <mc:Choice xmlns:v="urn:schemas-microsoft-com:vml" Requires="v">
                <p:oleObj spid="_x0000_s7" name="" r:id="rId2" imgW="9467850" imgH="3086100" progId="Paint.Picture">
                  <p:embed/>
                </p:oleObj>
              </mc:Choice>
              <mc:Fallback>
                <p:oleObj name="" r:id="rId2" imgW="9467850" imgH="3086100" progId="Paint.Picture">
                  <p:embed/>
                  <p:pic>
                    <p:nvPicPr>
                      <p:cNvPr id="0" name="图片 6"/>
                      <p:cNvPicPr/>
                      <p:nvPr/>
                    </p:nvPicPr>
                    <p:blipFill>
                      <a:blip r:embed="rId3"/>
                      <a:stretch>
                        <a:fillRect/>
                      </a:stretch>
                    </p:blipFill>
                    <p:spPr>
                      <a:xfrm>
                        <a:off x="6423025" y="3888740"/>
                        <a:ext cx="5421630" cy="1677035"/>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Velocity statistics:</a:t>
            </a:r>
            <a:endParaRPr lang="en-US" altLang="zh-CN"/>
          </a:p>
        </p:txBody>
      </p:sp>
      <p:pic>
        <p:nvPicPr>
          <p:cNvPr id="4" name="内容占位符 3"/>
          <p:cNvPicPr>
            <a:picLocks noChangeAspect="1"/>
          </p:cNvPicPr>
          <p:nvPr>
            <p:ph idx="1"/>
          </p:nvPr>
        </p:nvPicPr>
        <p:blipFill>
          <a:blip r:embed="rId1"/>
          <a:stretch>
            <a:fillRect/>
          </a:stretch>
        </p:blipFill>
        <p:spPr>
          <a:xfrm>
            <a:off x="161925" y="1466850"/>
            <a:ext cx="6520815" cy="3234055"/>
          </a:xfrm>
          <a:prstGeom prst="rect">
            <a:avLst/>
          </a:prstGeom>
        </p:spPr>
      </p:pic>
      <p:pic>
        <p:nvPicPr>
          <p:cNvPr id="5" name="图片 4"/>
          <p:cNvPicPr>
            <a:picLocks noChangeAspect="1"/>
          </p:cNvPicPr>
          <p:nvPr/>
        </p:nvPicPr>
        <p:blipFill>
          <a:blip r:embed="rId2"/>
          <a:stretch>
            <a:fillRect/>
          </a:stretch>
        </p:blipFill>
        <p:spPr>
          <a:xfrm>
            <a:off x="487680" y="4853305"/>
            <a:ext cx="6195060" cy="1470660"/>
          </a:xfrm>
          <a:prstGeom prst="rect">
            <a:avLst/>
          </a:prstGeom>
        </p:spPr>
      </p:pic>
      <p:sp>
        <p:nvSpPr>
          <p:cNvPr id="7" name="文本框 6"/>
          <p:cNvSpPr txBox="1"/>
          <p:nvPr/>
        </p:nvSpPr>
        <p:spPr>
          <a:xfrm>
            <a:off x="8118475" y="5022215"/>
            <a:ext cx="3862070" cy="368300"/>
          </a:xfrm>
          <a:prstGeom prst="rect">
            <a:avLst/>
          </a:prstGeom>
          <a:noFill/>
        </p:spPr>
        <p:txBody>
          <a:bodyPr wrap="square" rtlCol="0">
            <a:spAutoFit/>
          </a:bodyPr>
          <a:p>
            <a:r>
              <a:rPr lang="en-US" altLang="zh-CN"/>
              <a:t>Holographic results</a:t>
            </a:r>
            <a:endParaRPr lang="en-US" altLang="zh-CN"/>
          </a:p>
        </p:txBody>
      </p:sp>
      <p:cxnSp>
        <p:nvCxnSpPr>
          <p:cNvPr id="8" name="直接连接符 7"/>
          <p:cNvCxnSpPr/>
          <p:nvPr/>
        </p:nvCxnSpPr>
        <p:spPr>
          <a:xfrm flipV="1">
            <a:off x="2705735" y="5599430"/>
            <a:ext cx="3158490" cy="20320"/>
          </a:xfrm>
          <a:prstGeom prst="line">
            <a:avLst/>
          </a:prstGeom>
          <a:ln w="25400">
            <a:solidFill>
              <a:srgbClr val="FF0000"/>
            </a:solidFill>
          </a:ln>
        </p:spPr>
        <p:style>
          <a:lnRef idx="2">
            <a:schemeClr val="accent1"/>
          </a:lnRef>
          <a:fillRef idx="0">
            <a:srgbClr val="FFFFFF"/>
          </a:fillRef>
          <a:effectRef idx="0">
            <a:srgbClr val="FFFFFF"/>
          </a:effectRef>
          <a:fontRef idx="minor">
            <a:schemeClr val="tx1"/>
          </a:fontRef>
        </p:style>
      </p:cxnSp>
      <p:pic>
        <p:nvPicPr>
          <p:cNvPr id="9" name="图片 8"/>
          <p:cNvPicPr>
            <a:picLocks noChangeAspect="1"/>
          </p:cNvPicPr>
          <p:nvPr/>
        </p:nvPicPr>
        <p:blipFill>
          <a:blip r:embed="rId3"/>
          <a:stretch>
            <a:fillRect/>
          </a:stretch>
        </p:blipFill>
        <p:spPr>
          <a:xfrm>
            <a:off x="6612255" y="1075055"/>
            <a:ext cx="5368290" cy="378206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567055" y="491490"/>
            <a:ext cx="4617085" cy="768350"/>
          </a:xfrm>
          <a:prstGeom prst="rect">
            <a:avLst/>
          </a:prstGeom>
          <a:noFill/>
        </p:spPr>
        <p:txBody>
          <a:bodyPr wrap="square" rtlCol="0">
            <a:spAutoFit/>
          </a:bodyPr>
          <a:p>
            <a:r>
              <a:rPr lang="en-US" altLang="zh-CN" sz="4400"/>
              <a:t>Summary:</a:t>
            </a:r>
            <a:endParaRPr lang="en-US" altLang="zh-CN" sz="4400"/>
          </a:p>
        </p:txBody>
      </p:sp>
      <p:pic>
        <p:nvPicPr>
          <p:cNvPr id="3" name="图片 2"/>
          <p:cNvPicPr>
            <a:picLocks noChangeAspect="1"/>
          </p:cNvPicPr>
          <p:nvPr/>
        </p:nvPicPr>
        <p:blipFill>
          <a:blip r:embed="rId1"/>
          <a:stretch>
            <a:fillRect/>
          </a:stretch>
        </p:blipFill>
        <p:spPr>
          <a:xfrm>
            <a:off x="489585" y="1523365"/>
            <a:ext cx="11303635" cy="3131185"/>
          </a:xfrm>
          <a:prstGeom prst="rect">
            <a:avLst/>
          </a:prstGeom>
        </p:spPr>
      </p:pic>
      <p:sp>
        <p:nvSpPr>
          <p:cNvPr id="2" name="椭圆 1"/>
          <p:cNvSpPr/>
          <p:nvPr/>
        </p:nvSpPr>
        <p:spPr>
          <a:xfrm>
            <a:off x="7304405" y="2194560"/>
            <a:ext cx="4146550" cy="2807970"/>
          </a:xfrm>
          <a:prstGeom prst="ellipse">
            <a:avLst/>
          </a:prstGeom>
          <a:noFill/>
          <a:ln>
            <a:solidFill>
              <a:srgbClr val="FF000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4" name="椭圆 3"/>
          <p:cNvSpPr/>
          <p:nvPr/>
        </p:nvSpPr>
        <p:spPr>
          <a:xfrm>
            <a:off x="6028690" y="2697480"/>
            <a:ext cx="1358265" cy="1656715"/>
          </a:xfrm>
          <a:prstGeom prst="ellipse">
            <a:avLst/>
          </a:prstGeom>
          <a:noFill/>
          <a:ln>
            <a:solidFill>
              <a:schemeClr val="accent6"/>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4" grpId="0" animBg="1"/>
      <p:bldP spid="4"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Autofit/>
          </a:bodyPr>
          <a:p>
            <a:r>
              <a:rPr lang="en-US" altLang="zh-CN" sz="2400"/>
              <a:t>Holographic simulation confirms the universality of Vinen’s equation</a:t>
            </a:r>
            <a:endParaRPr lang="en-US" altLang="zh-CN" sz="2400"/>
          </a:p>
          <a:p>
            <a:endParaRPr lang="en-US" altLang="zh-CN" sz="2400"/>
          </a:p>
          <a:p>
            <a:r>
              <a:rPr lang="en-US" altLang="zh-CN" sz="2400"/>
              <a:t>Vinen’s equation can be derived that the energy decay rate per unit vortex line length is proportional to the vortex line reconnection rate, which is also proportional to the vortex line density</a:t>
            </a:r>
            <a:endParaRPr lang="en-US" altLang="zh-CN" sz="2400"/>
          </a:p>
          <a:p>
            <a:endParaRPr lang="en-US" altLang="zh-CN" sz="2400"/>
          </a:p>
          <a:p>
            <a:r>
              <a:rPr lang="en-US" altLang="zh-CN" sz="2400"/>
              <a:t>Further experiments needed to measure the spectrum of the ultra-quantum turbulence</a:t>
            </a:r>
            <a:endParaRPr lang="en-US" altLang="zh-CN" sz="24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8400" y="790630"/>
            <a:ext cx="10969200" cy="4759200"/>
          </a:xfrm>
        </p:spPr>
        <p:txBody>
          <a:bodyPr/>
          <a:p>
            <a:pPr marL="0" indent="0">
              <a:buNone/>
            </a:pPr>
            <a:r>
              <a:rPr lang="en-US" altLang="zh-CN" sz="7200"/>
              <a:t>   </a:t>
            </a:r>
            <a:endParaRPr lang="en-US" altLang="zh-CN" sz="7200"/>
          </a:p>
          <a:p>
            <a:pPr marL="0" indent="0">
              <a:buNone/>
            </a:pPr>
            <a:r>
              <a:rPr lang="en-US" altLang="zh-CN" sz="7200"/>
              <a:t>    Thanks very much!</a:t>
            </a:r>
            <a:endParaRPr lang="en-US" altLang="zh-CN" sz="72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25850" y="337875"/>
            <a:ext cx="10969200" cy="4759200"/>
          </a:xfrm>
        </p:spPr>
        <p:txBody>
          <a:bodyPr/>
          <a:p>
            <a:endParaRPr lang="zh-CN" altLang="en-US"/>
          </a:p>
          <a:p>
            <a:endParaRPr lang="zh-CN" altLang="en-US"/>
          </a:p>
          <a:p>
            <a:pPr marL="0" indent="0">
              <a:buNone/>
            </a:pPr>
            <a:r>
              <a:rPr lang="en-US" altLang="zh-CN" sz="6000"/>
              <a:t>   Is there anything universal?</a:t>
            </a:r>
            <a:endParaRPr lang="en-US" altLang="zh-CN" sz="6000"/>
          </a:p>
        </p:txBody>
      </p:sp>
      <p:pic>
        <p:nvPicPr>
          <p:cNvPr id="5" name="图片 4"/>
          <p:cNvPicPr/>
          <p:nvPr/>
        </p:nvPicPr>
        <p:blipFill>
          <a:blip r:embed="rId1"/>
          <a:stretch>
            <a:fillRect/>
          </a:stretch>
        </p:blipFill>
        <p:spPr>
          <a:xfrm>
            <a:off x="3549015" y="2660650"/>
            <a:ext cx="4130675" cy="3686810"/>
          </a:xfrm>
          <a:prstGeom prst="rect">
            <a:avLst/>
          </a:prstGeom>
        </p:spPr>
      </p:pic>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07410" y="100400"/>
            <a:ext cx="10969200" cy="705600"/>
          </a:xfrm>
        </p:spPr>
        <p:txBody>
          <a:bodyPr/>
          <a:p>
            <a:r>
              <a:rPr lang="en-US" altLang="zh-CN"/>
              <a:t>Self-similarity</a:t>
            </a:r>
            <a:endParaRPr lang="en-US" altLang="zh-CN"/>
          </a:p>
        </p:txBody>
      </p:sp>
      <p:pic>
        <p:nvPicPr>
          <p:cNvPr id="6" name="内容占位符 5"/>
          <p:cNvPicPr>
            <a:picLocks noChangeAspect="1"/>
          </p:cNvPicPr>
          <p:nvPr>
            <p:ph idx="1"/>
          </p:nvPr>
        </p:nvPicPr>
        <p:blipFill>
          <a:blip r:embed="rId1"/>
          <a:stretch>
            <a:fillRect/>
          </a:stretch>
        </p:blipFill>
        <p:spPr>
          <a:xfrm>
            <a:off x="8667115" y="0"/>
            <a:ext cx="2400300" cy="3672205"/>
          </a:xfrm>
          <a:prstGeom prst="rect">
            <a:avLst/>
          </a:prstGeom>
        </p:spPr>
      </p:pic>
      <p:sp>
        <p:nvSpPr>
          <p:cNvPr id="7" name="文本框 6"/>
          <p:cNvSpPr txBox="1"/>
          <p:nvPr/>
        </p:nvSpPr>
        <p:spPr>
          <a:xfrm>
            <a:off x="2332990" y="5386705"/>
            <a:ext cx="6917055" cy="922020"/>
          </a:xfrm>
          <a:prstGeom prst="rect">
            <a:avLst/>
          </a:prstGeom>
          <a:noFill/>
        </p:spPr>
        <p:txBody>
          <a:bodyPr wrap="square" rtlCol="0">
            <a:spAutoFit/>
          </a:bodyPr>
          <a:p>
            <a:r>
              <a:rPr lang="zh-CN" altLang="en-US">
                <a:solidFill>
                  <a:srgbClr val="FF0000"/>
                </a:solidFill>
              </a:rPr>
              <a:t>Big whirls have little whirls that feed on their velocity,</a:t>
            </a:r>
            <a:endParaRPr lang="zh-CN" altLang="en-US">
              <a:solidFill>
                <a:srgbClr val="FF0000"/>
              </a:solidFill>
            </a:endParaRPr>
          </a:p>
          <a:p>
            <a:endParaRPr lang="zh-CN" altLang="en-US">
              <a:solidFill>
                <a:srgbClr val="FF0000"/>
              </a:solidFill>
            </a:endParaRPr>
          </a:p>
          <a:p>
            <a:r>
              <a:rPr lang="zh-CN" altLang="en-US">
                <a:solidFill>
                  <a:srgbClr val="FF0000"/>
                </a:solidFill>
              </a:rPr>
              <a:t>and little whirls have lesser whirls and so on to viscosity.</a:t>
            </a:r>
            <a:endParaRPr lang="zh-CN" altLang="en-US">
              <a:solidFill>
                <a:srgbClr val="FF0000"/>
              </a:solidFill>
            </a:endParaRPr>
          </a:p>
        </p:txBody>
      </p:sp>
      <p:pic>
        <p:nvPicPr>
          <p:cNvPr id="8" name="图片 7"/>
          <p:cNvPicPr>
            <a:picLocks noChangeAspect="1"/>
          </p:cNvPicPr>
          <p:nvPr/>
        </p:nvPicPr>
        <p:blipFill>
          <a:blip r:embed="rId2"/>
          <a:stretch>
            <a:fillRect/>
          </a:stretch>
        </p:blipFill>
        <p:spPr>
          <a:xfrm>
            <a:off x="1383665" y="1689735"/>
            <a:ext cx="3598545" cy="2813685"/>
          </a:xfrm>
          <a:prstGeom prst="rect">
            <a:avLst/>
          </a:prstGeom>
        </p:spPr>
      </p:pic>
      <p:sp>
        <p:nvSpPr>
          <p:cNvPr id="10" name="文本框 9"/>
          <p:cNvSpPr txBox="1"/>
          <p:nvPr/>
        </p:nvSpPr>
        <p:spPr>
          <a:xfrm>
            <a:off x="3930015" y="2751455"/>
            <a:ext cx="2413635" cy="368300"/>
          </a:xfrm>
          <a:prstGeom prst="rect">
            <a:avLst/>
          </a:prstGeom>
          <a:noFill/>
        </p:spPr>
        <p:txBody>
          <a:bodyPr wrap="square" rtlCol="0">
            <a:spAutoFit/>
          </a:bodyPr>
          <a:p>
            <a:r>
              <a:rPr lang="en-US" altLang="zh-CN"/>
              <a:t>negligible dissipation</a:t>
            </a:r>
            <a:endParaRPr lang="en-US" altLang="zh-CN"/>
          </a:p>
        </p:txBody>
      </p:sp>
      <p:cxnSp>
        <p:nvCxnSpPr>
          <p:cNvPr id="11" name="直接箭头连接符 10"/>
          <p:cNvCxnSpPr/>
          <p:nvPr/>
        </p:nvCxnSpPr>
        <p:spPr>
          <a:xfrm flipH="1">
            <a:off x="3540125" y="3178175"/>
            <a:ext cx="294005" cy="25781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324350" y="4180840"/>
            <a:ext cx="6202045" cy="798830"/>
          </a:xfrm>
          <a:prstGeom prst="rect">
            <a:avLst/>
          </a:prstGeom>
          <a:noFill/>
        </p:spPr>
        <p:txBody>
          <a:bodyPr wrap="square" rtlCol="0">
            <a:noAutofit/>
          </a:bodyPr>
          <a:p>
            <a:r>
              <a:rPr lang="zh-CN" altLang="en-US" sz="1600"/>
              <a:t>The energy transferred to smaller scales in the</a:t>
            </a:r>
            <a:r>
              <a:rPr lang="en-US" altLang="zh-CN" sz="1600"/>
              <a:t> </a:t>
            </a:r>
            <a:r>
              <a:rPr lang="zh-CN" altLang="en-US" sz="1600"/>
              <a:t>energy-dissipative range is dissipated by the viscosity with the energy dissipation</a:t>
            </a:r>
            <a:r>
              <a:rPr lang="en-US" altLang="zh-CN" sz="1600"/>
              <a:t> </a:t>
            </a:r>
            <a:r>
              <a:rPr lang="zh-CN" altLang="en-US" sz="1600"/>
              <a:t>rate , which is equal to the energy flux  in the inertial</a:t>
            </a:r>
            <a:r>
              <a:rPr lang="en-US" altLang="zh-CN" sz="1600"/>
              <a:t> </a:t>
            </a:r>
            <a:r>
              <a:rPr lang="zh-CN" altLang="en-US" sz="1600"/>
              <a:t>range.</a:t>
            </a:r>
            <a:endParaRPr lang="zh-CN" altLang="en-US" sz="1600"/>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Kolmogorov Law</a:t>
            </a:r>
            <a:endParaRPr lang="en-US" altLang="zh-CN"/>
          </a:p>
        </p:txBody>
      </p:sp>
      <p:pic>
        <p:nvPicPr>
          <p:cNvPr id="4" name="内容占位符 3"/>
          <p:cNvPicPr>
            <a:picLocks noChangeAspect="1"/>
          </p:cNvPicPr>
          <p:nvPr>
            <p:ph idx="1"/>
            <p:custDataLst>
              <p:tags r:id="rId1"/>
            </p:custDataLst>
          </p:nvPr>
        </p:nvPicPr>
        <p:blipFill>
          <a:blip r:embed="rId2"/>
          <a:stretch>
            <a:fillRect/>
          </a:stretch>
        </p:blipFill>
        <p:spPr>
          <a:xfrm>
            <a:off x="350520" y="1744980"/>
            <a:ext cx="5534025" cy="4017010"/>
          </a:xfrm>
          <a:prstGeom prst="rect">
            <a:avLst/>
          </a:prstGeom>
        </p:spPr>
      </p:pic>
      <p:pic>
        <p:nvPicPr>
          <p:cNvPr id="5" name="内容占位符 3"/>
          <p:cNvPicPr>
            <a:picLocks noChangeAspect="1"/>
          </p:cNvPicPr>
          <p:nvPr/>
        </p:nvPicPr>
        <p:blipFill>
          <a:blip r:embed="rId3"/>
          <a:stretch>
            <a:fillRect/>
          </a:stretch>
        </p:blipFill>
        <p:spPr>
          <a:xfrm>
            <a:off x="6082030" y="1744980"/>
            <a:ext cx="5637530" cy="4220845"/>
          </a:xfrm>
          <a:prstGeom prst="rect">
            <a:avLst/>
          </a:prstGeom>
        </p:spPr>
      </p:pic>
      <p:sp>
        <p:nvSpPr>
          <p:cNvPr id="3" name="文本框 2"/>
          <p:cNvSpPr txBox="1"/>
          <p:nvPr/>
        </p:nvSpPr>
        <p:spPr>
          <a:xfrm>
            <a:off x="682625" y="5835015"/>
            <a:ext cx="4194175" cy="645160"/>
          </a:xfrm>
          <a:prstGeom prst="rect">
            <a:avLst/>
          </a:prstGeom>
          <a:noFill/>
        </p:spPr>
        <p:txBody>
          <a:bodyPr wrap="square" rtlCol="0">
            <a:spAutoFit/>
          </a:bodyPr>
          <a:p>
            <a:r>
              <a:rPr lang="en-US" altLang="zh-CN"/>
              <a:t>D: largest eddy size.</a:t>
            </a:r>
            <a:endParaRPr lang="en-US" altLang="zh-CN"/>
          </a:p>
          <a:p>
            <a:r>
              <a:rPr lang="en-US" altLang="zh-CN"/>
              <a:t>\eta: smallest eddy size.</a:t>
            </a:r>
            <a:endParaRPr lang="en-US" altLang="zh-CN"/>
          </a:p>
        </p:txBody>
      </p:sp>
      <p:pic>
        <p:nvPicPr>
          <p:cNvPr id="9" name="图片 8"/>
          <p:cNvPicPr>
            <a:picLocks noChangeAspect="1"/>
          </p:cNvPicPr>
          <p:nvPr/>
        </p:nvPicPr>
        <p:blipFill>
          <a:blip r:embed="rId4"/>
          <a:stretch>
            <a:fillRect/>
          </a:stretch>
        </p:blipFill>
        <p:spPr>
          <a:xfrm>
            <a:off x="271145" y="132715"/>
            <a:ext cx="10650855" cy="1427480"/>
          </a:xfrm>
          <a:prstGeom prst="rect">
            <a:avLst/>
          </a:prstGeom>
        </p:spPr>
      </p:pic>
      <p:cxnSp>
        <p:nvCxnSpPr>
          <p:cNvPr id="6" name="直接连接符 5"/>
          <p:cNvCxnSpPr/>
          <p:nvPr/>
        </p:nvCxnSpPr>
        <p:spPr>
          <a:xfrm flipV="1">
            <a:off x="6419850" y="5568315"/>
            <a:ext cx="1954530" cy="20320"/>
          </a:xfrm>
          <a:prstGeom prst="line">
            <a:avLst/>
          </a:prstGeom>
          <a:ln>
            <a:solidFill>
              <a:srgbClr val="FF0000"/>
            </a:solidFill>
          </a:ln>
        </p:spPr>
        <p:style>
          <a:lnRef idx="2">
            <a:schemeClr val="accent1"/>
          </a:lnRef>
          <a:fillRef idx="0">
            <a:srgbClr val="FFFFFF"/>
          </a:fillRef>
          <a:effectRef idx="0">
            <a:srgbClr val="FFFFFF"/>
          </a:effectRef>
          <a:fontRef idx="minor">
            <a:schemeClr val="tx1"/>
          </a:fontRef>
        </p:style>
      </p:cxn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idx="1"/>
          </p:nvPr>
        </p:nvPicPr>
        <p:blipFill>
          <a:blip r:embed="rId1"/>
          <a:stretch>
            <a:fillRect/>
          </a:stretch>
        </p:blipFill>
        <p:spPr>
          <a:xfrm>
            <a:off x="2670175" y="3064510"/>
            <a:ext cx="5753100" cy="3421380"/>
          </a:xfrm>
          <a:prstGeom prst="rect">
            <a:avLst/>
          </a:prstGeom>
        </p:spPr>
      </p:pic>
      <p:pic>
        <p:nvPicPr>
          <p:cNvPr id="5" name="图片 4"/>
          <p:cNvPicPr>
            <a:picLocks noChangeAspect="1"/>
          </p:cNvPicPr>
          <p:nvPr/>
        </p:nvPicPr>
        <p:blipFill>
          <a:blip r:embed="rId2"/>
          <a:stretch>
            <a:fillRect/>
          </a:stretch>
        </p:blipFill>
        <p:spPr>
          <a:xfrm>
            <a:off x="2470785" y="219075"/>
            <a:ext cx="6591300" cy="2407920"/>
          </a:xfrm>
          <a:prstGeom prst="rect">
            <a:avLst/>
          </a:prstGeom>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a:t>Quantum turbulence and some of the present understanding</a:t>
            </a:r>
            <a:endParaRPr lang="en-US" altLang="zh-CN"/>
          </a:p>
        </p:txBody>
      </p:sp>
      <p:sp>
        <p:nvSpPr>
          <p:cNvPr id="3" name="内容占位符 2"/>
          <p:cNvSpPr>
            <a:spLocks noGrp="1"/>
          </p:cNvSpPr>
          <p:nvPr>
            <p:ph idx="1"/>
          </p:nvPr>
        </p:nvSpPr>
        <p:spPr>
          <a:xfrm>
            <a:off x="392500" y="1753290"/>
            <a:ext cx="10969200" cy="4759200"/>
          </a:xfrm>
        </p:spPr>
        <p:style>
          <a:lnRef idx="2">
            <a:schemeClr val="accent4"/>
          </a:lnRef>
          <a:fillRef idx="1">
            <a:schemeClr val="lt1"/>
          </a:fillRef>
          <a:effectRef idx="0">
            <a:schemeClr val="accent4"/>
          </a:effectRef>
          <a:fontRef idx="minor">
            <a:schemeClr val="dk1"/>
          </a:fontRef>
        </p:style>
        <p:txBody>
          <a:bodyPr/>
          <a:p>
            <a:pPr marL="0" indent="0">
              <a:buNone/>
            </a:pPr>
            <a:r>
              <a:rPr lang="en-US" altLang="zh-CN"/>
              <a:t> </a:t>
            </a:r>
            <a:r>
              <a:rPr lang="en-US" altLang="zh-CN" sz="2000">
                <a:solidFill>
                  <a:srgbClr val="FF0000"/>
                </a:solidFill>
              </a:rPr>
              <a:t>Turbulence happened in quantum fluid</a:t>
            </a:r>
            <a:endParaRPr lang="en-US" altLang="zh-CN" sz="2000">
              <a:solidFill>
                <a:srgbClr val="FF0000"/>
              </a:solidFill>
            </a:endParaRPr>
          </a:p>
          <a:p>
            <a:pPr marL="0" indent="0">
              <a:buNone/>
            </a:pPr>
            <a:endParaRPr lang="en-US" altLang="zh-CN">
              <a:solidFill>
                <a:srgbClr val="FF0000"/>
              </a:solidFill>
            </a:endParaRPr>
          </a:p>
          <a:p>
            <a:pPr marL="0" indent="0">
              <a:buNone/>
            </a:pPr>
            <a:endParaRPr lang="en-US" altLang="zh-CN">
              <a:solidFill>
                <a:srgbClr val="FF0000"/>
              </a:solidFill>
            </a:endParaRPr>
          </a:p>
          <a:p>
            <a:pPr marL="0" indent="0">
              <a:buNone/>
            </a:pPr>
            <a:r>
              <a:rPr lang="en-US" altLang="zh-CN">
                <a:solidFill>
                  <a:schemeClr val="tx1"/>
                </a:solidFill>
              </a:rPr>
              <a:t>1. Bose Einstein Condensation</a:t>
            </a:r>
            <a:endParaRPr lang="en-US" altLang="zh-CN">
              <a:solidFill>
                <a:schemeClr val="tx1"/>
              </a:solidFill>
            </a:endParaRPr>
          </a:p>
          <a:p>
            <a:pPr marL="0" indent="0">
              <a:buNone/>
            </a:pPr>
            <a:endParaRPr lang="en-US" altLang="zh-CN">
              <a:solidFill>
                <a:schemeClr val="tx1"/>
              </a:solidFill>
            </a:endParaRPr>
          </a:p>
          <a:p>
            <a:pPr marL="0" indent="0">
              <a:buNone/>
            </a:pPr>
            <a:r>
              <a:rPr lang="en-US" altLang="zh-CN">
                <a:solidFill>
                  <a:schemeClr val="tx1"/>
                </a:solidFill>
              </a:rPr>
              <a:t>2. Superfluid</a:t>
            </a:r>
            <a:endParaRPr lang="en-US" altLang="zh-CN">
              <a:solidFill>
                <a:schemeClr val="tx1"/>
              </a:solidFill>
            </a:endParaRPr>
          </a:p>
          <a:p>
            <a:pPr marL="0" indent="0">
              <a:buNone/>
            </a:pPr>
            <a:endParaRPr lang="en-US" altLang="zh-CN">
              <a:solidFill>
                <a:schemeClr val="tx1"/>
              </a:solidFill>
            </a:endParaRPr>
          </a:p>
          <a:p>
            <a:pPr marL="0" indent="0">
              <a:buNone/>
            </a:pPr>
            <a:r>
              <a:rPr lang="en-US" altLang="zh-CN">
                <a:solidFill>
                  <a:schemeClr val="tx1"/>
                </a:solidFill>
              </a:rPr>
              <a:t>3.Superconductor?</a:t>
            </a:r>
            <a:endParaRPr lang="en-US" altLang="zh-CN">
              <a:solidFill>
                <a:schemeClr val="tx1"/>
              </a:solidFill>
            </a:endParaRPr>
          </a:p>
        </p:txBody>
      </p:sp>
      <p:pic>
        <p:nvPicPr>
          <p:cNvPr id="4" name="图片 3"/>
          <p:cNvPicPr>
            <a:picLocks noChangeAspect="1"/>
          </p:cNvPicPr>
          <p:nvPr/>
        </p:nvPicPr>
        <p:blipFill>
          <a:blip r:embed="rId1"/>
          <a:stretch>
            <a:fillRect/>
          </a:stretch>
        </p:blipFill>
        <p:spPr>
          <a:xfrm>
            <a:off x="8599805" y="1753235"/>
            <a:ext cx="2816225" cy="3685540"/>
          </a:xfrm>
          <a:prstGeom prst="rect">
            <a:avLst/>
          </a:prstGeom>
        </p:spPr>
      </p:pic>
      <p:pic>
        <p:nvPicPr>
          <p:cNvPr id="5" name="图片 4"/>
          <p:cNvPicPr>
            <a:picLocks noChangeAspect="1"/>
          </p:cNvPicPr>
          <p:nvPr/>
        </p:nvPicPr>
        <p:blipFill>
          <a:blip r:embed="rId2"/>
          <a:stretch>
            <a:fillRect/>
          </a:stretch>
        </p:blipFill>
        <p:spPr>
          <a:xfrm>
            <a:off x="5101590" y="2253615"/>
            <a:ext cx="1765935" cy="1175385"/>
          </a:xfrm>
          <a:prstGeom prst="rect">
            <a:avLst/>
          </a:prstGeom>
        </p:spPr>
      </p:pic>
      <p:pic>
        <p:nvPicPr>
          <p:cNvPr id="6" name="图片 5"/>
          <p:cNvPicPr>
            <a:picLocks noChangeAspect="1"/>
          </p:cNvPicPr>
          <p:nvPr/>
        </p:nvPicPr>
        <p:blipFill>
          <a:blip r:embed="rId3"/>
          <a:stretch>
            <a:fillRect/>
          </a:stretch>
        </p:blipFill>
        <p:spPr>
          <a:xfrm>
            <a:off x="2737485" y="3956050"/>
            <a:ext cx="1255395" cy="1113155"/>
          </a:xfrm>
          <a:prstGeom prst="rect">
            <a:avLst/>
          </a:prstGeom>
        </p:spPr>
      </p:pic>
      <p:pic>
        <p:nvPicPr>
          <p:cNvPr id="7" name="图片 6"/>
          <p:cNvPicPr>
            <a:picLocks noChangeAspect="1"/>
          </p:cNvPicPr>
          <p:nvPr/>
        </p:nvPicPr>
        <p:blipFill>
          <a:blip r:embed="rId4"/>
          <a:stretch>
            <a:fillRect/>
          </a:stretch>
        </p:blipFill>
        <p:spPr>
          <a:xfrm>
            <a:off x="4751705" y="5179695"/>
            <a:ext cx="1762125" cy="1107440"/>
          </a:xfrm>
          <a:prstGeom prst="rect">
            <a:avLst/>
          </a:prstGeom>
        </p:spPr>
      </p:pic>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内容占位符 5"/>
          <p:cNvPicPr>
            <a:picLocks noChangeAspect="1"/>
          </p:cNvPicPr>
          <p:nvPr>
            <p:ph idx="1"/>
          </p:nvPr>
        </p:nvPicPr>
        <p:blipFill>
          <a:blip r:embed="rId1"/>
          <a:stretch>
            <a:fillRect/>
          </a:stretch>
        </p:blipFill>
        <p:spPr>
          <a:xfrm>
            <a:off x="429260" y="334645"/>
            <a:ext cx="4703445" cy="3094355"/>
          </a:xfrm>
          <a:prstGeom prst="rect">
            <a:avLst/>
          </a:prstGeom>
        </p:spPr>
      </p:pic>
      <p:pic>
        <p:nvPicPr>
          <p:cNvPr id="4" name="内容占位符 3"/>
          <p:cNvPicPr>
            <a:picLocks noChangeAspect="1"/>
          </p:cNvPicPr>
          <p:nvPr/>
        </p:nvPicPr>
        <p:blipFill>
          <a:blip r:embed="rId2"/>
          <a:stretch>
            <a:fillRect/>
          </a:stretch>
        </p:blipFill>
        <p:spPr>
          <a:xfrm>
            <a:off x="1697990" y="4479290"/>
            <a:ext cx="2989580" cy="2226945"/>
          </a:xfrm>
          <a:prstGeom prst="rect">
            <a:avLst/>
          </a:prstGeom>
        </p:spPr>
      </p:pic>
      <p:pic>
        <p:nvPicPr>
          <p:cNvPr id="7" name="内容占位符 3"/>
          <p:cNvPicPr>
            <a:picLocks noChangeAspect="1"/>
          </p:cNvPicPr>
          <p:nvPr/>
        </p:nvPicPr>
        <p:blipFill>
          <a:blip r:embed="rId3"/>
          <a:stretch>
            <a:fillRect/>
          </a:stretch>
        </p:blipFill>
        <p:spPr>
          <a:xfrm>
            <a:off x="7101205" y="4479290"/>
            <a:ext cx="2968625" cy="2226945"/>
          </a:xfrm>
          <a:prstGeom prst="rect">
            <a:avLst/>
          </a:prstGeom>
        </p:spPr>
      </p:pic>
      <p:pic>
        <p:nvPicPr>
          <p:cNvPr id="2" name="classic decay">
            <a:hlinkClick r:id="" action="ppaction://media"/>
          </p:cNvPr>
          <p:cNvPicPr/>
          <p:nvPr>
            <a:vide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5709920" y="334645"/>
            <a:ext cx="4842510" cy="3596640"/>
          </a:xfrm>
          <a:prstGeom prst="rect">
            <a:avLst/>
          </a:prstGeom>
        </p:spPr>
      </p:pic>
    </p:spTree>
    <p:custDataLst>
      <p:tags r:id="rId8"/>
    </p:custDataLst>
  </p:cSld>
  <p:clrMapOvr>
    <a:masterClrMapping/>
  </p:clrMapOvr>
  <p:timing>
    <p:tnLst>
      <p:par>
        <p:cTn id="1" dur="indefinite" restart="never" nodeType="tmRoot">
          <p:childTnLst>
            <p:video fullScrn="0">
              <p:cMediaNode>
                <p:cTn id="2" fill="hold" display="1">
                  <p:stCondLst>
                    <p:cond delay="indefinite"/>
                  </p:stCondLst>
                </p:cTn>
                <p:tgtEl>
                  <p:spTgt spid="2"/>
                </p:tgtEl>
              </p:cMediaNode>
            </p:video>
            <p:seq concurrent="1" nextAc="seek">
              <p:cTn id="3" restart="whenNotActive" fill="hold" evtFilter="cancelBubble" nodeType="interactiveSeq">
                <p:stCondLst>
                  <p:cond evt="onClick" delay="0">
                    <p:tgtEl>
                      <p:spTgt spid="2"/>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64.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MEDIACOVER_FLAG" val="1"/>
  <p:tag name="KSO_WM_UNIT_MEDIACOVER_BTN_STATE" val="1"/>
  <p:tag name="KSO_WM_UNIT_MEDIACOVER_BTNRECT" val="2400*1350*0*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UNIT_PLACING_PICTURE_USER_VIEWPORT" val="{&quot;height&quot;:6590,&quot;width&quot;:9079}"/>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MEDIACOVER_FLAG" val="1"/>
  <p:tag name="KSO_WM_UNIT_MEDIACOVER_BTN_STATE" val="1"/>
  <p:tag name="KSO_WM_UNIT_MEDIACOVER_BTNRECT" val="0*0*0*0"/>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KSO_WM_BEAUTIFY_FLAG" val="#wm#"/>
  <p:tag name="KSO_WM_TEMPLATE_CATEGORY" val="custom"/>
  <p:tag name="KSO_WM_TEMPLATE_INDEX" val="20205081"/>
</p:tagLst>
</file>

<file path=ppt/tags/tag82.xml><?xml version="1.0" encoding="utf-8"?>
<p:tagLst xmlns:p="http://schemas.openxmlformats.org/presentationml/2006/main">
  <p:tag name="KSO_WM_MEDIACOVER_FLAG" val="1"/>
  <p:tag name="KSO_WM_UNIT_MEDIACOVER_BTN_STATE" val="1"/>
  <p:tag name="KSO_WM_UNIT_MEDIACOVER_BTNRECT" val="2620*2127*0*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83.xml><?xml version="1.0" encoding="utf-8"?>
<p:tagLst xmlns:p="http://schemas.openxmlformats.org/presentationml/2006/main">
  <p:tag name="KSO_WM_DIAGRAM_VIRTUALLY_FRAME" val="{&quot;height&quot;:80.75,&quot;left&quot;:83.25,&quot;top&quot;:412.3,&quot;width&quot;:747.75}"/>
</p:tagLst>
</file>

<file path=ppt/tags/tag84.xml><?xml version="1.0" encoding="utf-8"?>
<p:tagLst xmlns:p="http://schemas.openxmlformats.org/presentationml/2006/main">
  <p:tag name="KSO_WM_DIAGRAM_VIRTUALLY_FRAME" val="{&quot;height&quot;:80.75,&quot;left&quot;:83.25,&quot;top&quot;:412.3,&quot;width&quot;:747.75}"/>
</p:tagLst>
</file>

<file path=ppt/tags/tag85.xml><?xml version="1.0" encoding="utf-8"?>
<p:tagLst xmlns:p="http://schemas.openxmlformats.org/presentationml/2006/main">
  <p:tag name="KSO_WM_DIAGRAM_VIRTUALLY_FRAME" val="{&quot;height&quot;:80.75,&quot;left&quot;:83.25,&quot;top&quot;:412.3,&quot;width&quot;:747.75}"/>
</p:tagLst>
</file>

<file path=ppt/tags/tag86.xml><?xml version="1.0" encoding="utf-8"?>
<p:tagLst xmlns:p="http://schemas.openxmlformats.org/presentationml/2006/main">
  <p:tag name="KSO_WM_DIAGRAM_VIRTUALLY_FRAME" val="{&quot;height&quot;:80.75,&quot;left&quot;:83.25,&quot;top&quot;:412.3,&quot;width&quot;:747.75}"/>
</p:tagLst>
</file>

<file path=ppt/tags/tag87.xml><?xml version="1.0" encoding="utf-8"?>
<p:tagLst xmlns:p="http://schemas.openxmlformats.org/presentationml/2006/main">
  <p:tag name="KSO_WM_MEDIACOVER_FLAG" val="1"/>
  <p:tag name="KSO_WM_UNIT_MEDIACOVER_BTN_STATE" val="1"/>
  <p:tag name="KSO_WM_UNIT_MEDIACOVER_BTNRECT" val="0*0*0*0"/>
</p:tagLst>
</file>

<file path=ppt/tags/tag88.xml><?xml version="1.0" encoding="utf-8"?>
<p:tagLst xmlns:p="http://schemas.openxmlformats.org/presentationml/2006/main">
  <p:tag name="KSO_WM_BEAUTIFY_FLAG" val="#wm#"/>
  <p:tag name="KSO_WM_TEMPLATE_CATEGORY" val="custom"/>
  <p:tag name="KSO_WM_TEMPLATE_INDEX" val="20205081"/>
</p:tagLst>
</file>

<file path=ppt/tags/tag89.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BEAUTIFY_FLAG" val="#wm#"/>
  <p:tag name="KSO_WM_TEMPLATE_CATEGORY" val="custom"/>
  <p:tag name="KSO_WM_TEMPLATE_INDEX" val="20205081"/>
</p:tagLst>
</file>

<file path=ppt/tags/tag91.xml><?xml version="1.0" encoding="utf-8"?>
<p:tagLst xmlns:p="http://schemas.openxmlformats.org/presentationml/2006/main">
  <p:tag name="KSO_WM_BEAUTIFY_FLAG" val="#wm#"/>
  <p:tag name="KSO_WM_TEMPLATE_CATEGORY" val="custom"/>
  <p:tag name="KSO_WM_TEMPLATE_INDEX" val="20205081"/>
</p:tagLst>
</file>

<file path=ppt/tags/tag92.xml><?xml version="1.0" encoding="utf-8"?>
<p:tagLst xmlns:p="http://schemas.openxmlformats.org/presentationml/2006/main">
  <p:tag name="KSO_WM_BEAUTIFY_FLAG" val="#wm#"/>
  <p:tag name="KSO_WM_TEMPLATE_CATEGORY" val="custom"/>
  <p:tag name="KSO_WM_TEMPLATE_INDEX" val="20205081"/>
</p:tagLst>
</file>

<file path=ppt/tags/tag93.xml><?xml version="1.0" encoding="utf-8"?>
<p:tagLst xmlns:p="http://schemas.openxmlformats.org/presentationml/2006/main">
  <p:tag name="COMMONDATA" val="eyJoZGlkIjoiNjQ3MmVhYWQ3YzVjNjJhMDJiNzY4MjBmOWJhMjA5MTIifQ=="/>
  <p:tag name="KSO_WPP_MARK_KEY" val="79fd8bdb-bb7d-4d6d-81a5-cd7f9d8dbdc5"/>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6016</Words>
  <Application>WPS 演示</Application>
  <PresentationFormat>宽屏</PresentationFormat>
  <Paragraphs>202</Paragraphs>
  <Slides>39</Slides>
  <Notes>4</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39</vt:i4>
      </vt:variant>
    </vt:vector>
  </HeadingPairs>
  <TitlesOfParts>
    <vt:vector size="50" baseType="lpstr">
      <vt:lpstr>Arial</vt:lpstr>
      <vt:lpstr>宋体</vt:lpstr>
      <vt:lpstr>Wingdings</vt:lpstr>
      <vt:lpstr>微软雅黑</vt:lpstr>
      <vt:lpstr>Wingdings</vt:lpstr>
      <vt:lpstr>Arial Unicode MS</vt:lpstr>
      <vt:lpstr>Calibri</vt:lpstr>
      <vt:lpstr>AdvOT483a8203</vt:lpstr>
      <vt:lpstr>Segoe Print</vt:lpstr>
      <vt:lpstr>Office 主题​​</vt:lpstr>
      <vt:lpstr>Paint.Picture</vt:lpstr>
      <vt:lpstr>Holographic 3D quantum turbulence </vt:lpstr>
      <vt:lpstr>Classic fluid and turbulence</vt:lpstr>
      <vt:lpstr>Navier-Stokes Equations and Turbulence</vt:lpstr>
      <vt:lpstr>PowerPoint 演示文稿</vt:lpstr>
      <vt:lpstr>Self-similarity</vt:lpstr>
      <vt:lpstr>Kolmogorov Law</vt:lpstr>
      <vt:lpstr>PowerPoint 演示文稿</vt:lpstr>
      <vt:lpstr>Quantum turbulence and some of the present understanding</vt:lpstr>
      <vt:lpstr>PowerPoint 演示文稿</vt:lpstr>
      <vt:lpstr>Compare quantum and classic turbulence</vt:lpstr>
      <vt:lpstr>Kolmogorov spectrum in Quantum turbulence:                              experiments</vt:lpstr>
      <vt:lpstr>Early understanding by Vinen:</vt:lpstr>
      <vt:lpstr>Gross-Pitaevskii equation results: without normal fluid </vt:lpstr>
      <vt:lpstr>Gross-Pitaevskii equation with dissipation induced by hand</vt:lpstr>
      <vt:lpstr>holographic opinion from 2D simulation: Kolmogorov spectrum is nature in quantum turbulence!   AdS_4 </vt:lpstr>
      <vt:lpstr>holographic opinion from 2D simulation: Kolmogorov spectrum is nature in quantum turbulence!   AdS_4 </vt:lpstr>
      <vt:lpstr>Holography provides a nature may of energy dissipation </vt:lpstr>
      <vt:lpstr>3D turbulence on the AdS_5 black hole boundary</vt:lpstr>
      <vt:lpstr>Equations of motion in AdS_5:</vt:lpstr>
      <vt:lpstr>Movies:</vt:lpstr>
      <vt:lpstr>Spectrum,Kolmogrov </vt:lpstr>
      <vt:lpstr>PowerPoint 演示文稿</vt:lpstr>
      <vt:lpstr>Vortex line decay dynamics: Vinen’s equation</vt:lpstr>
      <vt:lpstr>     Vortex line decay equation</vt:lpstr>
      <vt:lpstr>Two kinds of vortex decay: Different spectrum?</vt:lpstr>
      <vt:lpstr>PowerPoint 演示文稿</vt:lpstr>
      <vt:lpstr>Decay in G-P equation simulation</vt:lpstr>
      <vt:lpstr>Experiments on He:</vt:lpstr>
      <vt:lpstr>PowerPoint 演示文稿</vt:lpstr>
      <vt:lpstr>Experimental measure of energy dissipation rate in the classic decay case: (Agree with Vinen’s theory)</vt:lpstr>
      <vt:lpstr>Holography provides a nature may to measure the energy dissipation rate</vt:lpstr>
      <vt:lpstr>Energy dissipation at the AdS_5 black brane horizon</vt:lpstr>
      <vt:lpstr>Decay of total vortex line length, energy</vt:lpstr>
      <vt:lpstr>Rethinking the decay equation proposed by  Vinen</vt:lpstr>
      <vt:lpstr>Compare to Vinen’s theory</vt:lpstr>
      <vt:lpstr>Velocity statistics:</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zenghbi</dc:creator>
  <cp:lastModifiedBy>农夫</cp:lastModifiedBy>
  <cp:revision>382</cp:revision>
  <dcterms:created xsi:type="dcterms:W3CDTF">2019-06-19T02:08:00Z</dcterms:created>
  <dcterms:modified xsi:type="dcterms:W3CDTF">2025-07-14T06:44:30Z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ICV">
    <vt:lpwstr>6D62110128634341A36366C378655DC8</vt:lpwstr>
  </property>
</Properties>
</file>