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75" r:id="rId3"/>
    <p:sldId id="257" r:id="rId4"/>
    <p:sldId id="271" r:id="rId5"/>
    <p:sldId id="258" r:id="rId6"/>
    <p:sldId id="259" r:id="rId7"/>
    <p:sldId id="263" r:id="rId8"/>
    <p:sldId id="264" r:id="rId9"/>
    <p:sldId id="265" r:id="rId10"/>
    <p:sldId id="266" r:id="rId11"/>
    <p:sldId id="273" r:id="rId12"/>
    <p:sldId id="269" r:id="rId13"/>
    <p:sldId id="261" r:id="rId14"/>
    <p:sldId id="278" r:id="rId15"/>
    <p:sldId id="281" r:id="rId16"/>
    <p:sldId id="262" r:id="rId17"/>
    <p:sldId id="274" r:id="rId18"/>
    <p:sldId id="268" r:id="rId19"/>
    <p:sldId id="272"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60" autoAdjust="0"/>
    <p:restoredTop sz="78031" autoAdjust="0"/>
  </p:normalViewPr>
  <p:slideViewPr>
    <p:cSldViewPr snapToGrid="0">
      <p:cViewPr varScale="1">
        <p:scale>
          <a:sx n="55" d="100"/>
          <a:sy n="55" d="100"/>
        </p:scale>
        <p:origin x="1185" y="39"/>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7E5796D-D4C4-D42B-1DCC-BD3AABFC42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FABB5C0E-181F-9C62-8AF5-959ABC95A7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B0C03A-40BE-43AF-8ED3-18C44D49F510}" type="datetimeFigureOut">
              <a:rPr lang="zh-CN" altLang="en-US" smtClean="0"/>
              <a:t>2025/7/16</a:t>
            </a:fld>
            <a:endParaRPr lang="zh-CN" altLang="en-US"/>
          </a:p>
        </p:txBody>
      </p:sp>
      <p:sp>
        <p:nvSpPr>
          <p:cNvPr id="4" name="页脚占位符 3">
            <a:extLst>
              <a:ext uri="{FF2B5EF4-FFF2-40B4-BE49-F238E27FC236}">
                <a16:creationId xmlns:a16="http://schemas.microsoft.com/office/drawing/2014/main" id="{7F70EAFC-020A-9163-9B4C-1F6B051722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66795EEB-444C-B020-1C10-86AAEC1833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690914-38C8-4C4B-9AA7-E929C4BF8C98}" type="slidenum">
              <a:rPr lang="zh-CN" altLang="en-US" smtClean="0"/>
              <a:t>‹#›</a:t>
            </a:fld>
            <a:endParaRPr lang="zh-CN" altLang="en-US"/>
          </a:p>
        </p:txBody>
      </p:sp>
    </p:spTree>
    <p:extLst>
      <p:ext uri="{BB962C8B-B14F-4D97-AF65-F5344CB8AC3E}">
        <p14:creationId xmlns:p14="http://schemas.microsoft.com/office/powerpoint/2010/main" val="24106952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9097D1-98A4-4AB8-B7CF-56B157D61734}" type="datetimeFigureOut">
              <a:rPr lang="zh-CN" altLang="en-US" smtClean="0"/>
              <a:t>2025/7/16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B209EC-64E8-4758-BF01-1F1C5A6ECCB8}" type="slidenum">
              <a:rPr lang="zh-CN" altLang="en-US" smtClean="0"/>
              <a:t>‹#›</a:t>
            </a:fld>
            <a:endParaRPr lang="zh-CN" altLang="en-US"/>
          </a:p>
        </p:txBody>
      </p:sp>
    </p:spTree>
    <p:extLst>
      <p:ext uri="{BB962C8B-B14F-4D97-AF65-F5344CB8AC3E}">
        <p14:creationId xmlns:p14="http://schemas.microsoft.com/office/powerpoint/2010/main" val="16287854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collaboration with: </a:t>
            </a:r>
            <a:br>
              <a:rPr lang="en-US" altLang="zh-CN" dirty="0"/>
            </a:br>
            <a:r>
              <a:rPr lang="en-US" altLang="zh-CN" dirty="0"/>
              <a:t>in progress</a:t>
            </a:r>
          </a:p>
          <a:p>
            <a:r>
              <a:rPr lang="zh-CN" altLang="en-US" dirty="0"/>
              <a:t>坐标轴 字号</a:t>
            </a:r>
          </a:p>
        </p:txBody>
      </p:sp>
      <p:sp>
        <p:nvSpPr>
          <p:cNvPr id="4" name="灯片编号占位符 3"/>
          <p:cNvSpPr>
            <a:spLocks noGrp="1"/>
          </p:cNvSpPr>
          <p:nvPr>
            <p:ph type="sldNum" sz="quarter" idx="5"/>
          </p:nvPr>
        </p:nvSpPr>
        <p:spPr/>
        <p:txBody>
          <a:bodyPr/>
          <a:lstStyle/>
          <a:p>
            <a:fld id="{31B209EC-64E8-4758-BF01-1F1C5A6ECCB8}" type="slidenum">
              <a:rPr lang="zh-CN" altLang="en-US" smtClean="0"/>
              <a:t>1</a:t>
            </a:fld>
            <a:endParaRPr lang="zh-CN" altLang="en-US"/>
          </a:p>
        </p:txBody>
      </p:sp>
    </p:spTree>
    <p:extLst>
      <p:ext uri="{BB962C8B-B14F-4D97-AF65-F5344CB8AC3E}">
        <p14:creationId xmlns:p14="http://schemas.microsoft.com/office/powerpoint/2010/main" val="705295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2825E-1DE5-8F69-F438-016C443384C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1278421-685C-4C9D-AD24-31ED021763D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CBCDC56-DAF9-1224-0A6B-91489C5E5C7D}"/>
              </a:ext>
            </a:extLst>
          </p:cNvPr>
          <p:cNvSpPr>
            <a:spLocks noGrp="1"/>
          </p:cNvSpPr>
          <p:nvPr>
            <p:ph type="body" idx="1"/>
          </p:nvPr>
        </p:nvSpPr>
        <p:spPr/>
        <p:txBody>
          <a:bodyPr/>
          <a:lstStyle/>
          <a:p>
            <a:r>
              <a:rPr lang="en-US" altLang="zh-CN" dirty="0"/>
              <a:t>which verify our assumption that their only one</a:t>
            </a:r>
            <a:endParaRPr lang="zh-CN" altLang="en-US" dirty="0"/>
          </a:p>
        </p:txBody>
      </p:sp>
      <p:sp>
        <p:nvSpPr>
          <p:cNvPr id="4" name="灯片编号占位符 3">
            <a:extLst>
              <a:ext uri="{FF2B5EF4-FFF2-40B4-BE49-F238E27FC236}">
                <a16:creationId xmlns:a16="http://schemas.microsoft.com/office/drawing/2014/main" id="{E535DE7A-AA4E-F874-AEDF-68EDB6BE92BC}"/>
              </a:ext>
            </a:extLst>
          </p:cNvPr>
          <p:cNvSpPr>
            <a:spLocks noGrp="1"/>
          </p:cNvSpPr>
          <p:nvPr>
            <p:ph type="sldNum" sz="quarter" idx="5"/>
          </p:nvPr>
        </p:nvSpPr>
        <p:spPr/>
        <p:txBody>
          <a:bodyPr/>
          <a:lstStyle/>
          <a:p>
            <a:fld id="{31B209EC-64E8-4758-BF01-1F1C5A6ECCB8}" type="slidenum">
              <a:rPr lang="zh-CN" altLang="en-US" smtClean="0"/>
              <a:t>10</a:t>
            </a:fld>
            <a:endParaRPr lang="zh-CN" altLang="en-US"/>
          </a:p>
        </p:txBody>
      </p:sp>
    </p:spTree>
    <p:extLst>
      <p:ext uri="{BB962C8B-B14F-4D97-AF65-F5344CB8AC3E}">
        <p14:creationId xmlns:p14="http://schemas.microsoft.com/office/powerpoint/2010/main" val="151773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C4B1F-B96E-E115-2F83-F46EFA45ADE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F1F3EE9-67C9-9856-501E-78EC210454C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162B8E5-F122-F200-E207-B301B91F5F04}"/>
              </a:ext>
            </a:extLst>
          </p:cNvPr>
          <p:cNvSpPr>
            <a:spLocks noGrp="1"/>
          </p:cNvSpPr>
          <p:nvPr>
            <p:ph type="body" idx="1"/>
          </p:nvPr>
        </p:nvSpPr>
        <p:spPr/>
        <p:txBody>
          <a:bodyPr/>
          <a:lstStyle/>
          <a:p>
            <a:r>
              <a:rPr lang="en-US" altLang="zh-CN" dirty="0"/>
              <a:t>After study the bubble nucleation, then let’s move to the dynamics of bubble expansion.</a:t>
            </a:r>
          </a:p>
          <a:p>
            <a:endParaRPr lang="en-US" altLang="zh-CN" dirty="0"/>
          </a:p>
          <a:p>
            <a:r>
              <a:rPr lang="en-US" altLang="zh-CN" dirty="0"/>
              <a:t>This plot </a:t>
            </a:r>
            <a:br>
              <a:rPr lang="en-US" altLang="zh-CN" dirty="0"/>
            </a:br>
            <a:r>
              <a:rPr lang="en-US" altLang="zh-CN" dirty="0"/>
              <a:t>And we find the later. We can use this equation to determine the terminal velocity. evolution of the single evolution can be well </a:t>
            </a:r>
            <a:r>
              <a:rPr lang="en-US" altLang="zh-CN" dirty="0" err="1"/>
              <a:t>fiteed</a:t>
            </a:r>
            <a:r>
              <a:rPr lang="en-US" altLang="zh-CN" dirty="0"/>
              <a:t> by this equation</a:t>
            </a:r>
          </a:p>
          <a:p>
            <a:endParaRPr lang="en-US" altLang="zh-CN" dirty="0"/>
          </a:p>
          <a:p>
            <a:r>
              <a:rPr lang="en-US" altLang="zh-CN" dirty="0"/>
              <a:t>The second part of our work is the dynamics of single bubble far from critical value . This have simulate the bubble dynamics in  different charge temperate. We find that in our model, the bubble velocity of bubble will not reach a constant value. But will increase in a exponent from. We </a:t>
            </a:r>
            <a:r>
              <a:rPr lang="en-US" altLang="zh-CN" dirty="0" err="1"/>
              <a:t>havefittef</a:t>
            </a:r>
            <a:r>
              <a:rPr lang="en-US" altLang="zh-CN" dirty="0"/>
              <a:t> the data, </a:t>
            </a:r>
            <a:r>
              <a:rPr lang="en-US" altLang="zh-CN" dirty="0" err="1"/>
              <a:t>nad</a:t>
            </a:r>
            <a:r>
              <a:rPr lang="en-US" altLang="zh-CN" dirty="0"/>
              <a:t> find the </a:t>
            </a:r>
            <a:r>
              <a:rPr lang="en-US" altLang="zh-CN" dirty="0" err="1"/>
              <a:t>teminal</a:t>
            </a:r>
            <a:r>
              <a:rPr lang="en-US" altLang="zh-CN" dirty="0"/>
              <a:t> velocity  will have a linear relation</a:t>
            </a:r>
            <a:endParaRPr lang="zh-CN" altLang="en-US" dirty="0"/>
          </a:p>
        </p:txBody>
      </p:sp>
      <p:sp>
        <p:nvSpPr>
          <p:cNvPr id="4" name="灯片编号占位符 3">
            <a:extLst>
              <a:ext uri="{FF2B5EF4-FFF2-40B4-BE49-F238E27FC236}">
                <a16:creationId xmlns:a16="http://schemas.microsoft.com/office/drawing/2014/main" id="{FA48186C-8A45-D43C-13B2-8662EFB89595}"/>
              </a:ext>
            </a:extLst>
          </p:cNvPr>
          <p:cNvSpPr>
            <a:spLocks noGrp="1"/>
          </p:cNvSpPr>
          <p:nvPr>
            <p:ph type="sldNum" sz="quarter" idx="5"/>
          </p:nvPr>
        </p:nvSpPr>
        <p:spPr/>
        <p:txBody>
          <a:bodyPr/>
          <a:lstStyle/>
          <a:p>
            <a:fld id="{31B209EC-64E8-4758-BF01-1F1C5A6ECCB8}" type="slidenum">
              <a:rPr lang="zh-CN" altLang="en-US" smtClean="0"/>
              <a:t>11</a:t>
            </a:fld>
            <a:endParaRPr lang="zh-CN" altLang="en-US"/>
          </a:p>
        </p:txBody>
      </p:sp>
    </p:spTree>
    <p:extLst>
      <p:ext uri="{BB962C8B-B14F-4D97-AF65-F5344CB8AC3E}">
        <p14:creationId xmlns:p14="http://schemas.microsoft.com/office/powerpoint/2010/main" val="529340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EDE24-02D1-F2B3-7561-A2A695854EB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5B262A9-500A-E59C-E533-6464F8F6ECF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8A2C73D-80D9-E280-47E1-5056A69CFC1F}"/>
              </a:ext>
            </a:extLst>
          </p:cNvPr>
          <p:cNvSpPr>
            <a:spLocks noGrp="1"/>
          </p:cNvSpPr>
          <p:nvPr>
            <p:ph type="body" idx="1"/>
          </p:nvPr>
        </p:nvSpPr>
        <p:spPr/>
        <p:txBody>
          <a:bodyPr/>
          <a:lstStyle/>
          <a:p>
            <a:r>
              <a:rPr lang="en-US" altLang="zh-CN" dirty="0"/>
              <a:t>Actually, the expansion velocity of bubble  is a very important quantity. There are a lot of refence discussing this quantity. For example  in this reference, they discuss the relation between pressure difference and terminal velocity. So in</a:t>
            </a:r>
            <a:r>
              <a:rPr lang="zh-CN" altLang="en-US" dirty="0"/>
              <a:t> </a:t>
            </a:r>
            <a:r>
              <a:rPr lang="en-US" altLang="zh-CN" dirty="0"/>
              <a:t>holographic case, we also calculate the relation between this two quantity, and we get a linear result. But due to the limitation of probe limit. Its difficult to do more analysis of the velocity. So we just show this </a:t>
            </a:r>
            <a:r>
              <a:rPr lang="en-US" altLang="zh-CN" dirty="0" err="1"/>
              <a:t>reulst</a:t>
            </a:r>
            <a:r>
              <a:rPr lang="en-US" altLang="zh-CN" dirty="0"/>
              <a:t>, which may give us some </a:t>
            </a:r>
            <a:r>
              <a:rPr lang="en-US" altLang="zh-CN" dirty="0" err="1"/>
              <a:t>qutitatively</a:t>
            </a:r>
            <a:r>
              <a:rPr lang="en-US" altLang="zh-CN" dirty="0"/>
              <a:t> insight </a:t>
            </a:r>
          </a:p>
          <a:p>
            <a:r>
              <a:rPr lang="zh-CN" altLang="en-US" dirty="0"/>
              <a:t>可以用于估计不同</a:t>
            </a:r>
            <a:r>
              <a:rPr lang="en-US" altLang="zh-CN" dirty="0"/>
              <a:t>bubble</a:t>
            </a:r>
            <a:r>
              <a:rPr lang="zh-CN" altLang="en-US" dirty="0"/>
              <a:t>的速度</a:t>
            </a:r>
            <a:endParaRPr lang="en-US" altLang="zh-CN" dirty="0"/>
          </a:p>
          <a:p>
            <a:endParaRPr lang="en-US" altLang="zh-CN" dirty="0"/>
          </a:p>
          <a:p>
            <a:r>
              <a:rPr lang="en-US" altLang="zh-CN" dirty="0"/>
              <a:t>So its important to discuss the v between , here we get this result. We find that the v is linear with p difference.</a:t>
            </a:r>
            <a:endParaRPr lang="zh-CN" altLang="en-US" dirty="0"/>
          </a:p>
        </p:txBody>
      </p:sp>
      <p:sp>
        <p:nvSpPr>
          <p:cNvPr id="4" name="灯片编号占位符 3">
            <a:extLst>
              <a:ext uri="{FF2B5EF4-FFF2-40B4-BE49-F238E27FC236}">
                <a16:creationId xmlns:a16="http://schemas.microsoft.com/office/drawing/2014/main" id="{C3103818-BB28-A1DF-AD16-2C7584D4CB75}"/>
              </a:ext>
            </a:extLst>
          </p:cNvPr>
          <p:cNvSpPr>
            <a:spLocks noGrp="1"/>
          </p:cNvSpPr>
          <p:nvPr>
            <p:ph type="sldNum" sz="quarter" idx="5"/>
          </p:nvPr>
        </p:nvSpPr>
        <p:spPr/>
        <p:txBody>
          <a:bodyPr/>
          <a:lstStyle/>
          <a:p>
            <a:fld id="{31B209EC-64E8-4758-BF01-1F1C5A6ECCB8}" type="slidenum">
              <a:rPr lang="zh-CN" altLang="en-US" smtClean="0"/>
              <a:t>12</a:t>
            </a:fld>
            <a:endParaRPr lang="zh-CN" altLang="en-US"/>
          </a:p>
        </p:txBody>
      </p:sp>
    </p:spTree>
    <p:extLst>
      <p:ext uri="{BB962C8B-B14F-4D97-AF65-F5344CB8AC3E}">
        <p14:creationId xmlns:p14="http://schemas.microsoft.com/office/powerpoint/2010/main" val="2937021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899EE-0819-8837-3A3E-5B5E7EF33DB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7B6DCFD-8A49-7A9D-2694-FFFF60F2F25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5ED08A2-A719-03AD-2875-3381604C6AAE}"/>
              </a:ext>
            </a:extLst>
          </p:cNvPr>
          <p:cNvSpPr>
            <a:spLocks noGrp="1"/>
          </p:cNvSpPr>
          <p:nvPr>
            <p:ph type="body" idx="1"/>
          </p:nvPr>
        </p:nvSpPr>
        <p:spPr/>
        <p:txBody>
          <a:bodyPr/>
          <a:lstStyle/>
          <a:p>
            <a:r>
              <a:rPr lang="en-US" altLang="zh-CN" dirty="0"/>
              <a:t>Having explored the property of single bubble, Now let’s move on to the multiple bubble dynamics.  We will </a:t>
            </a:r>
            <a:r>
              <a:rPr lang="en-US" altLang="zh-CN" dirty="0" err="1"/>
              <a:t>foucs</a:t>
            </a:r>
            <a:r>
              <a:rPr lang="en-US" altLang="zh-CN" dirty="0"/>
              <a:t> on the defects formed in h this process by using the geodesic rule.</a:t>
            </a:r>
          </a:p>
          <a:p>
            <a:endParaRPr lang="en-US" altLang="zh-CN" dirty="0"/>
          </a:p>
          <a:p>
            <a:r>
              <a:rPr lang="en-US" altLang="zh-CN" dirty="0"/>
              <a:t>Assume that we have two bubbles. One with phase set as theta1, one with phase set as theta2. This circle in the right is the phase </a:t>
            </a:r>
            <a:r>
              <a:rPr lang="en-US" altLang="zh-CN" dirty="0" err="1"/>
              <a:t>manifold.We</a:t>
            </a:r>
            <a:r>
              <a:rPr lang="en-US" altLang="zh-CN" dirty="0"/>
              <a:t> can find corresponding point of theta1 and theta2 in the circle. As we know the physical </a:t>
            </a:r>
            <a:r>
              <a:rPr lang="en-US" altLang="zh-CN" dirty="0" err="1"/>
              <a:t>quanti</a:t>
            </a:r>
            <a:r>
              <a:rPr lang="en-US" altLang="zh-CN" dirty="0"/>
              <a:t> in real world or numerical simulation should change in a smooth. So in this circle, there are two probable </a:t>
            </a:r>
            <a:r>
              <a:rPr lang="en-US" altLang="zh-CN" dirty="0" err="1"/>
              <a:t>wasy</a:t>
            </a:r>
            <a:r>
              <a:rPr lang="en-US" altLang="zh-CN" dirty="0"/>
              <a:t> for theta to interpolate. but as we know the </a:t>
            </a:r>
            <a:r>
              <a:rPr lang="en-US" altLang="zh-CN" dirty="0" err="1"/>
              <a:t>graidnet</a:t>
            </a:r>
            <a:r>
              <a:rPr lang="en-US" altLang="zh-CN" dirty="0"/>
              <a:t> of phase will contribute to the free energy. So according to geodesic, the phase will interpolate along the green path. In other </a:t>
            </a:r>
            <a:r>
              <a:rPr lang="en-US" altLang="zh-CN" dirty="0" err="1"/>
              <a:t>other</a:t>
            </a:r>
            <a:r>
              <a:rPr lang="en-US" altLang="zh-CN" dirty="0"/>
              <a:t> word, the phase will interpolate along the small arc </a:t>
            </a:r>
          </a:p>
          <a:p>
            <a:endParaRPr lang="en-US" altLang="zh-CN" dirty="0"/>
          </a:p>
          <a:p>
            <a:endParaRPr lang="en-US" altLang="zh-CN" dirty="0"/>
          </a:p>
          <a:p>
            <a:endParaRPr lang="en-US" altLang="zh-CN" dirty="0"/>
          </a:p>
          <a:p>
            <a:r>
              <a:rPr lang="zh-CN" altLang="en-US" dirty="0"/>
              <a:t>放一个能产生涡旋图</a:t>
            </a:r>
            <a:endParaRPr lang="en-US" altLang="zh-CN" dirty="0"/>
          </a:p>
          <a:p>
            <a:r>
              <a:rPr lang="en-US" altLang="zh-CN" dirty="0"/>
              <a:t>As for the third part, I would like to first introduce the </a:t>
            </a:r>
            <a:r>
              <a:rPr lang="en-US" altLang="zh-CN" dirty="0" err="1"/>
              <a:t>Kilbble</a:t>
            </a:r>
            <a:r>
              <a:rPr lang="en-US" altLang="zh-CN" dirty="0"/>
              <a:t> Zurek </a:t>
            </a:r>
            <a:r>
              <a:rPr lang="en-US" altLang="zh-CN" dirty="0" err="1"/>
              <a:t>hanism</a:t>
            </a:r>
            <a:r>
              <a:rPr lang="en-US" altLang="zh-CN" dirty="0"/>
              <a:t>. We have put three two dimension bubble in the boundary. The circle in the right is just the phase manifold, and the red point indicate the phase of the bubble. This gives the result that the phase will interpolate in a small arc and thus once the difference between three phase is smaller than pi, a defect will form because of the emergence of the winding number.</a:t>
            </a:r>
            <a:endParaRPr lang="zh-CN" altLang="en-US" dirty="0"/>
          </a:p>
        </p:txBody>
      </p:sp>
      <p:sp>
        <p:nvSpPr>
          <p:cNvPr id="4" name="灯片编号占位符 3">
            <a:extLst>
              <a:ext uri="{FF2B5EF4-FFF2-40B4-BE49-F238E27FC236}">
                <a16:creationId xmlns:a16="http://schemas.microsoft.com/office/drawing/2014/main" id="{406F44AB-1D8A-6013-5374-B462B1E38786}"/>
              </a:ext>
            </a:extLst>
          </p:cNvPr>
          <p:cNvSpPr>
            <a:spLocks noGrp="1"/>
          </p:cNvSpPr>
          <p:nvPr>
            <p:ph type="sldNum" sz="quarter" idx="5"/>
          </p:nvPr>
        </p:nvSpPr>
        <p:spPr/>
        <p:txBody>
          <a:bodyPr/>
          <a:lstStyle/>
          <a:p>
            <a:fld id="{31B209EC-64E8-4758-BF01-1F1C5A6ECCB8}" type="slidenum">
              <a:rPr lang="zh-CN" altLang="en-US" smtClean="0"/>
              <a:t>13</a:t>
            </a:fld>
            <a:endParaRPr lang="zh-CN" altLang="en-US"/>
          </a:p>
        </p:txBody>
      </p:sp>
    </p:spTree>
    <p:extLst>
      <p:ext uri="{BB962C8B-B14F-4D97-AF65-F5344CB8AC3E}">
        <p14:creationId xmlns:p14="http://schemas.microsoft.com/office/powerpoint/2010/main" val="1428207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B417F-BBC1-E14C-52D3-055957EDB4E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AEDAF6A-0C0D-24B9-5D5D-4E3BAE97EB7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0EB048F-0001-7DAF-14D9-359F6E153EB4}"/>
              </a:ext>
            </a:extLst>
          </p:cNvPr>
          <p:cNvSpPr>
            <a:spLocks noGrp="1"/>
          </p:cNvSpPr>
          <p:nvPr>
            <p:ph type="body" idx="1"/>
          </p:nvPr>
        </p:nvSpPr>
        <p:spPr/>
        <p:txBody>
          <a:bodyPr/>
          <a:lstStyle/>
          <a:p>
            <a:r>
              <a:rPr lang="en-US" altLang="zh-CN" dirty="0"/>
              <a:t>Things will get more interesting when we consider three bubble collision. Just as before, we can find the corresponding position of these phase  in this circle, and we just consider two </a:t>
            </a:r>
            <a:r>
              <a:rPr lang="en-US" altLang="zh-CN" dirty="0" err="1"/>
              <a:t>condtion</a:t>
            </a:r>
            <a:r>
              <a:rPr lang="en-US" altLang="zh-CN" dirty="0"/>
              <a:t>. Let’s see the first </a:t>
            </a:r>
            <a:r>
              <a:rPr lang="en-US" altLang="zh-CN" dirty="0" err="1"/>
              <a:t>condition.And</a:t>
            </a:r>
            <a:r>
              <a:rPr lang="en-US" altLang="zh-CN" dirty="0"/>
              <a:t> according the geodesic rule , the phase will interpolate along the small arc, so a winding number will form in this case. And in another case, if the points corresponding to the phase, are in the same semi-circle, then theta_2 will not interpolate with theta3 along the yellow path. So a winding number will not form in this case.</a:t>
            </a:r>
          </a:p>
          <a:p>
            <a:endParaRPr lang="en-US" altLang="zh-CN" dirty="0"/>
          </a:p>
          <a:p>
            <a:r>
              <a:rPr lang="en-US" altLang="zh-CN" dirty="0"/>
              <a:t>So in conclusion ,it will give the prediction that if these three point on the same circle, the </a:t>
            </a:r>
            <a:r>
              <a:rPr lang="en-US" altLang="zh-CN" dirty="0" err="1"/>
              <a:t>the</a:t>
            </a:r>
            <a:r>
              <a:rPr lang="en-US" altLang="zh-CN" dirty="0"/>
              <a:t> wind number will not form in this case.  this will give an interesting </a:t>
            </a:r>
            <a:r>
              <a:rPr lang="en-US" altLang="zh-CN" dirty="0" err="1"/>
              <a:t>predition</a:t>
            </a:r>
            <a:r>
              <a:rPr lang="en-US" altLang="zh-CN" dirty="0"/>
              <a:t> that if we set the phase of this three bubble randomly, the rate of the defects generation is ¼.</a:t>
            </a:r>
          </a:p>
        </p:txBody>
      </p:sp>
      <p:sp>
        <p:nvSpPr>
          <p:cNvPr id="4" name="灯片编号占位符 3">
            <a:extLst>
              <a:ext uri="{FF2B5EF4-FFF2-40B4-BE49-F238E27FC236}">
                <a16:creationId xmlns:a16="http://schemas.microsoft.com/office/drawing/2014/main" id="{0F03B3CC-ABD2-35E8-8154-AEE08AF1BD65}"/>
              </a:ext>
            </a:extLst>
          </p:cNvPr>
          <p:cNvSpPr>
            <a:spLocks noGrp="1"/>
          </p:cNvSpPr>
          <p:nvPr>
            <p:ph type="sldNum" sz="quarter" idx="5"/>
          </p:nvPr>
        </p:nvSpPr>
        <p:spPr/>
        <p:txBody>
          <a:bodyPr/>
          <a:lstStyle/>
          <a:p>
            <a:fld id="{31B209EC-64E8-4758-BF01-1F1C5A6ECCB8}" type="slidenum">
              <a:rPr lang="zh-CN" altLang="en-US" smtClean="0"/>
              <a:t>14</a:t>
            </a:fld>
            <a:endParaRPr lang="zh-CN" altLang="en-US"/>
          </a:p>
        </p:txBody>
      </p:sp>
    </p:spTree>
    <p:extLst>
      <p:ext uri="{BB962C8B-B14F-4D97-AF65-F5344CB8AC3E}">
        <p14:creationId xmlns:p14="http://schemas.microsoft.com/office/powerpoint/2010/main" val="1248136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OK , and then let’s see the verification of geodesic rule in holographic model. The left picture is the condensate, and its </a:t>
            </a:r>
            <a:r>
              <a:rPr lang="en-US" altLang="zh-CN" dirty="0" err="1"/>
              <a:t>corredspong</a:t>
            </a:r>
            <a:r>
              <a:rPr lang="en-US" altLang="zh-CN" dirty="0"/>
              <a:t> phase distribution. We set the initial phase of the bubble as this. Which according to geodesic rule , a defects will form . We have extracted the </a:t>
            </a:r>
            <a:r>
              <a:rPr lang="en-US" altLang="zh-CN" dirty="0" err="1"/>
              <a:t>pahse</a:t>
            </a:r>
            <a:r>
              <a:rPr lang="en-US" altLang="zh-CN" dirty="0"/>
              <a:t> data </a:t>
            </a:r>
            <a:r>
              <a:rPr lang="en-US" altLang="zh-CN" dirty="0" err="1"/>
              <a:t>alogn</a:t>
            </a:r>
            <a:r>
              <a:rPr lang="en-US" altLang="zh-CN" dirty="0"/>
              <a:t> this ring and draw these data in the right picture. Each colored section in the right-hand image matches the data of the same-colored part of the ring.</a:t>
            </a:r>
          </a:p>
          <a:p>
            <a:endParaRPr lang="en-US" altLang="zh-CN" dirty="0"/>
          </a:p>
          <a:p>
            <a:r>
              <a:rPr lang="en-US" altLang="zh-CN" dirty="0"/>
              <a:t>And we will find that different phase will interpolate in the small arc in the phase space and thus form a wind number. This will finally lead to the formation of </a:t>
            </a:r>
          </a:p>
          <a:p>
            <a:endParaRPr lang="en-US" altLang="zh-CN" dirty="0"/>
          </a:p>
          <a:p>
            <a:endParaRPr lang="en-US" altLang="zh-CN" dirty="0"/>
          </a:p>
          <a:p>
            <a:r>
              <a:rPr lang="en-US" altLang="zh-CN" dirty="0"/>
              <a:t>We set the initial phase as this, and according to the geodesic rule, a vortex will form in the end</a:t>
            </a:r>
            <a:r>
              <a:rPr lang="zh-CN" altLang="en-US" dirty="0"/>
              <a:t>。 </a:t>
            </a:r>
            <a:r>
              <a:rPr lang="en-US" altLang="zh-CN" dirty="0"/>
              <a:t>To be more specific, we have extract the phase along this ring, and show the change of the phase in the right picture. Different color  in this right picture indicate different part in this ring, respectively. And we can see that the phase of the different bubble just interpolate in a way small arc. </a:t>
            </a:r>
            <a:endParaRPr lang="zh-CN" altLang="en-US" dirty="0"/>
          </a:p>
        </p:txBody>
      </p:sp>
      <p:sp>
        <p:nvSpPr>
          <p:cNvPr id="4" name="灯片编号占位符 3"/>
          <p:cNvSpPr>
            <a:spLocks noGrp="1"/>
          </p:cNvSpPr>
          <p:nvPr>
            <p:ph type="sldNum" sz="quarter" idx="5"/>
          </p:nvPr>
        </p:nvSpPr>
        <p:spPr/>
        <p:txBody>
          <a:bodyPr/>
          <a:lstStyle/>
          <a:p>
            <a:fld id="{31B209EC-64E8-4758-BF01-1F1C5A6ECCB8}" type="slidenum">
              <a:rPr lang="zh-CN" altLang="en-US" smtClean="0"/>
              <a:t>15</a:t>
            </a:fld>
            <a:endParaRPr lang="zh-CN" altLang="en-US"/>
          </a:p>
        </p:txBody>
      </p:sp>
    </p:spTree>
    <p:extLst>
      <p:ext uri="{BB962C8B-B14F-4D97-AF65-F5344CB8AC3E}">
        <p14:creationId xmlns:p14="http://schemas.microsoft.com/office/powerpoint/2010/main" val="928248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6C403-E7A6-AA2E-EB07-39F4E07AC37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CE7952F-BB9B-3F84-795E-42C5E715DAA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725DFDA-4245-BA20-93F9-11E57691A3A0}"/>
              </a:ext>
            </a:extLst>
          </p:cNvPr>
          <p:cNvSpPr>
            <a:spLocks noGrp="1"/>
          </p:cNvSpPr>
          <p:nvPr>
            <p:ph type="body" idx="1"/>
          </p:nvPr>
        </p:nvSpPr>
        <p:spPr/>
        <p:txBody>
          <a:bodyPr/>
          <a:lstStyle/>
          <a:p>
            <a:r>
              <a:rPr lang="en-US" altLang="zh-CN" dirty="0"/>
              <a:t>But the </a:t>
            </a:r>
            <a:r>
              <a:rPr lang="en-US" altLang="zh-CN" dirty="0" err="1"/>
              <a:t>geosic</a:t>
            </a:r>
            <a:r>
              <a:rPr lang="en-US" altLang="zh-CN" dirty="0"/>
              <a:t> rule also will also give the prediction that if we set the phase of the bubble randomly , we will get the defects generation rate of about ¼.  However in our case, this rate will be greatly suppressed. </a:t>
            </a:r>
          </a:p>
          <a:p>
            <a:endParaRPr lang="en-US" altLang="zh-CN" dirty="0"/>
          </a:p>
          <a:p>
            <a:r>
              <a:rPr lang="en-US" altLang="zh-CN" dirty="0"/>
              <a:t>We have </a:t>
            </a:r>
            <a:r>
              <a:rPr lang="en-US" altLang="zh-CN" dirty="0" err="1"/>
              <a:t>iniail</a:t>
            </a:r>
            <a:r>
              <a:rPr lang="en-US" altLang="zh-CN" dirty="0"/>
              <a:t> phase, which according to geodesic rule ,a defects will form. During the simulation,  we find that phase difference of the three bubble will merely change, until the bubble wall start to connect. Once the wall connect , the phase will start to relax, and the phenomena we find is that the smaller phase difference will become smaller, while the largest phase difference will become </a:t>
            </a:r>
            <a:r>
              <a:rPr lang="en-US" altLang="zh-CN" dirty="0" err="1"/>
              <a:t>larger.This</a:t>
            </a:r>
            <a:r>
              <a:rPr lang="en-US" altLang="zh-CN" dirty="0"/>
              <a:t> is due to the bubble with smaller phase difference is easier to reach equilibrium, and thus will increase the phase difference between this two bubble in the bottom .And once the </a:t>
            </a:r>
            <a:r>
              <a:rPr lang="en-US" altLang="zh-CN" dirty="0" err="1"/>
              <a:t>larget</a:t>
            </a:r>
            <a:r>
              <a:rPr lang="en-US" altLang="zh-CN" dirty="0"/>
              <a:t> phase difference is larger the pi. This interpolation will quickly decay. And will  interpolate along the  small arc, in the phase space ,so the defects will not form in the last. </a:t>
            </a:r>
          </a:p>
          <a:p>
            <a:endParaRPr lang="en-US" altLang="zh-CN" dirty="0"/>
          </a:p>
          <a:p>
            <a:r>
              <a:rPr lang="en-US" altLang="zh-CN" dirty="0"/>
              <a:t>We have see the </a:t>
            </a:r>
            <a:r>
              <a:rPr lang="en-US" altLang="zh-CN" dirty="0" err="1"/>
              <a:t>phenoma</a:t>
            </a:r>
            <a:r>
              <a:rPr lang="en-US" altLang="zh-CN" dirty="0"/>
              <a:t> in a large range  of parameter, we conclude </a:t>
            </a:r>
            <a:r>
              <a:rPr lang="en-US" altLang="zh-CN" dirty="0" err="1"/>
              <a:t>taht</a:t>
            </a:r>
            <a:r>
              <a:rPr lang="en-US" altLang="zh-CN" dirty="0"/>
              <a:t> the generation rate made by the geodesic rule </a:t>
            </a:r>
          </a:p>
          <a:p>
            <a:endParaRPr lang="en-US" altLang="zh-CN" dirty="0"/>
          </a:p>
          <a:p>
            <a:endParaRPr lang="en-US" altLang="zh-CN" dirty="0"/>
          </a:p>
          <a:p>
            <a:endParaRPr lang="en-US" altLang="zh-CN" dirty="0"/>
          </a:p>
          <a:p>
            <a:r>
              <a:rPr lang="en-US" altLang="zh-CN" dirty="0"/>
              <a:t>And the process of this violation is almost the same under different parameter that violates the geodesic rule. So we just choose one example to explain. Just as before, we extract the phase from this ring in. and different color in the right  picture indicate the </a:t>
            </a:r>
            <a:r>
              <a:rPr lang="en-US" altLang="zh-CN" dirty="0" err="1"/>
              <a:t>the</a:t>
            </a:r>
            <a:r>
              <a:rPr lang="en-US" altLang="zh-CN" dirty="0"/>
              <a:t> phase in the ring.  At</a:t>
            </a:r>
            <a:r>
              <a:rPr lang="zh-CN" altLang="en-US" dirty="0"/>
              <a:t> </a:t>
            </a:r>
            <a:r>
              <a:rPr lang="en-US" altLang="zh-CN" dirty="0"/>
              <a:t>the first stage , the phase difference of the three bubble will merely change. Only when their wall connected, will their phase difference start to change. At the time 300hunded seconds, their phases were </a:t>
            </a:r>
            <a:r>
              <a:rPr lang="en-US" altLang="zh-CN" dirty="0" err="1"/>
              <a:t>interplated</a:t>
            </a:r>
            <a:r>
              <a:rPr lang="en-US" altLang="zh-CN" dirty="0"/>
              <a:t> in this way. This is also the time ,their bubble wall ,start to connect, and the phase </a:t>
            </a:r>
            <a:r>
              <a:rPr lang="en-US" altLang="zh-CN" dirty="0" err="1"/>
              <a:t>strat</a:t>
            </a:r>
            <a:r>
              <a:rPr lang="en-US" altLang="zh-CN" dirty="0"/>
              <a:t> to relax. The phenomena we find is that, the smaller phase difference will become smaller, while the </a:t>
            </a:r>
            <a:r>
              <a:rPr lang="en-US" altLang="zh-CN" dirty="0" err="1"/>
              <a:t>larget</a:t>
            </a:r>
            <a:r>
              <a:rPr lang="en-US" altLang="zh-CN" dirty="0"/>
              <a:t> phase difference will become larger.</a:t>
            </a:r>
            <a:br>
              <a:rPr lang="en-US" altLang="zh-CN" dirty="0"/>
            </a:br>
            <a:br>
              <a:rPr lang="en-US" altLang="zh-CN" dirty="0"/>
            </a:br>
            <a:r>
              <a:rPr lang="en-US" altLang="zh-CN" dirty="0"/>
              <a:t>The phenomena we find is that the smaller phase difference will become smaller., which is just shown in the red and green part of the line.</a:t>
            </a:r>
          </a:p>
          <a:p>
            <a:r>
              <a:rPr lang="en-US" altLang="zh-CN" dirty="0"/>
              <a:t>And once the one the </a:t>
            </a:r>
            <a:r>
              <a:rPr lang="en-US" altLang="zh-CN" dirty="0" err="1"/>
              <a:t>the</a:t>
            </a:r>
            <a:r>
              <a:rPr lang="en-US" altLang="zh-CN" dirty="0"/>
              <a:t> phase difference between the bubble is larger than \pi,  the defects will not form. This connection through large arc will </a:t>
            </a:r>
            <a:r>
              <a:rPr lang="en-US" altLang="zh-CN" dirty="0" err="1"/>
              <a:t>quikly</a:t>
            </a:r>
            <a:r>
              <a:rPr lang="en-US" altLang="zh-CN" dirty="0"/>
              <a:t> decay  ,the phase connection will quickly change into small arc.</a:t>
            </a:r>
          </a:p>
          <a:p>
            <a:endParaRPr lang="en-US" altLang="zh-CN" dirty="0"/>
          </a:p>
          <a:p>
            <a:r>
              <a:rPr lang="en-US" altLang="zh-CN" dirty="0"/>
              <a:t>And this phenomena will greatly </a:t>
            </a:r>
            <a:r>
              <a:rPr lang="en-US" altLang="zh-CN" dirty="0" err="1"/>
              <a:t>supprese</a:t>
            </a:r>
            <a:r>
              <a:rPr lang="en-US" altLang="zh-CN" dirty="0"/>
              <a:t> the production of defects.</a:t>
            </a:r>
          </a:p>
          <a:p>
            <a:endParaRPr lang="en-US" altLang="zh-CN" dirty="0"/>
          </a:p>
          <a:p>
            <a:endParaRPr lang="en-US" altLang="zh-CN" dirty="0"/>
          </a:p>
          <a:p>
            <a:r>
              <a:rPr lang="en-US" altLang="zh-CN" dirty="0"/>
              <a:t>We have extracted the data from the black ring.  So we have give some time slices of the phase in the black ring. As the bubble expand and connected with each other, the phase relaxation will happen between them. But as we can see from the picture, the initial phase </a:t>
            </a:r>
            <a:r>
              <a:rPr lang="en-US" altLang="zh-CN" dirty="0" err="1"/>
              <a:t>diffence</a:t>
            </a:r>
            <a:r>
              <a:rPr lang="en-US" altLang="zh-CN" dirty="0"/>
              <a:t> between the two bubbles will greatly influence the later evolution of the phase difference. </a:t>
            </a:r>
            <a:r>
              <a:rPr lang="zh-CN" altLang="en-US" dirty="0"/>
              <a:t>相位差最小与次小的两个</a:t>
            </a:r>
            <a:r>
              <a:rPr lang="en-US" altLang="zh-CN" dirty="0"/>
              <a:t>bubble</a:t>
            </a:r>
            <a:r>
              <a:rPr lang="zh-CN" altLang="en-US" dirty="0"/>
              <a:t>的相位差会在后续的演化中变得更小，</a:t>
            </a:r>
            <a:r>
              <a:rPr lang="en-US" altLang="zh-CN" dirty="0"/>
              <a:t>and thus the most large phase difference will become larger</a:t>
            </a:r>
            <a:r>
              <a:rPr lang="zh-CN" altLang="en-US" dirty="0"/>
              <a:t>， </a:t>
            </a:r>
            <a:r>
              <a:rPr lang="en-US" altLang="zh-CN" dirty="0"/>
              <a:t>once the phase difference is larger than the pi, this kind of connection will quickly decay and connect in the other arc.</a:t>
            </a:r>
            <a:endParaRPr lang="zh-CN" altLang="en-US" dirty="0"/>
          </a:p>
        </p:txBody>
      </p:sp>
      <p:sp>
        <p:nvSpPr>
          <p:cNvPr id="4" name="灯片编号占位符 3">
            <a:extLst>
              <a:ext uri="{FF2B5EF4-FFF2-40B4-BE49-F238E27FC236}">
                <a16:creationId xmlns:a16="http://schemas.microsoft.com/office/drawing/2014/main" id="{2BE2931C-C2C8-A516-649B-58DE3BCF2BCC}"/>
              </a:ext>
            </a:extLst>
          </p:cNvPr>
          <p:cNvSpPr>
            <a:spLocks noGrp="1"/>
          </p:cNvSpPr>
          <p:nvPr>
            <p:ph type="sldNum" sz="quarter" idx="5"/>
          </p:nvPr>
        </p:nvSpPr>
        <p:spPr/>
        <p:txBody>
          <a:bodyPr/>
          <a:lstStyle/>
          <a:p>
            <a:fld id="{31B209EC-64E8-4758-BF01-1F1C5A6ECCB8}" type="slidenum">
              <a:rPr lang="zh-CN" altLang="en-US" smtClean="0"/>
              <a:t>16</a:t>
            </a:fld>
            <a:endParaRPr lang="zh-CN" altLang="en-US"/>
          </a:p>
        </p:txBody>
      </p:sp>
    </p:spTree>
    <p:extLst>
      <p:ext uri="{BB962C8B-B14F-4D97-AF65-F5344CB8AC3E}">
        <p14:creationId xmlns:p14="http://schemas.microsoft.com/office/powerpoint/2010/main" val="1477714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Despite of this, we also find some example that will lead over production of vortex. But the mechanism under this is to be explore later.</a:t>
            </a:r>
          </a:p>
          <a:p>
            <a:endParaRPr lang="en-US" altLang="zh-CN" dirty="0"/>
          </a:p>
          <a:p>
            <a:r>
              <a:rPr lang="en-US" altLang="zh-CN" dirty="0"/>
              <a:t>Also</a:t>
            </a:r>
            <a:r>
              <a:rPr lang="zh-CN" altLang="en-US" dirty="0"/>
              <a:t> </a:t>
            </a:r>
            <a:r>
              <a:rPr lang="en-US" altLang="zh-CN" dirty="0"/>
              <a:t>,we find some phenomena that will lead to the over production of vortex. In this case, a small production will be formed during </a:t>
            </a:r>
          </a:p>
          <a:p>
            <a:endParaRPr lang="en-US" altLang="zh-CN" dirty="0"/>
          </a:p>
          <a:p>
            <a:endParaRPr lang="en-US" altLang="zh-CN" dirty="0"/>
          </a:p>
          <a:p>
            <a:r>
              <a:rPr lang="en-US" altLang="zh-CN" dirty="0" err="1"/>
              <a:t>wzufme</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31B209EC-64E8-4758-BF01-1F1C5A6ECCB8}" type="slidenum">
              <a:rPr lang="zh-CN" altLang="en-US" smtClean="0"/>
              <a:t>17</a:t>
            </a:fld>
            <a:endParaRPr lang="zh-CN" altLang="en-US"/>
          </a:p>
        </p:txBody>
      </p:sp>
    </p:spTree>
    <p:extLst>
      <p:ext uri="{BB962C8B-B14F-4D97-AF65-F5344CB8AC3E}">
        <p14:creationId xmlns:p14="http://schemas.microsoft.com/office/powerpoint/2010/main" val="384334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89121-5D9E-70D6-2ACD-8A292FC4D7C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8C7396D-96C1-342F-3BA2-5F8F35EBFF9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312EF19-085C-3293-D774-D4BCC2D8917C}"/>
              </a:ext>
            </a:extLst>
          </p:cNvPr>
          <p:cNvSpPr>
            <a:spLocks noGrp="1"/>
          </p:cNvSpPr>
          <p:nvPr>
            <p:ph type="body" idx="1"/>
          </p:nvPr>
        </p:nvSpPr>
        <p:spPr/>
        <p:txBody>
          <a:bodyPr/>
          <a:lstStyle/>
          <a:p>
            <a:r>
              <a:rPr lang="en-US" altLang="zh-CN" dirty="0"/>
              <a:t>There is also other phenomena </a:t>
            </a:r>
            <a:endParaRPr lang="zh-CN" altLang="en-US" dirty="0"/>
          </a:p>
        </p:txBody>
      </p:sp>
      <p:sp>
        <p:nvSpPr>
          <p:cNvPr id="4" name="灯片编号占位符 3">
            <a:extLst>
              <a:ext uri="{FF2B5EF4-FFF2-40B4-BE49-F238E27FC236}">
                <a16:creationId xmlns:a16="http://schemas.microsoft.com/office/drawing/2014/main" id="{7F8A96DD-FC46-682B-D1FA-19B8E0D4D4D4}"/>
              </a:ext>
            </a:extLst>
          </p:cNvPr>
          <p:cNvSpPr>
            <a:spLocks noGrp="1"/>
          </p:cNvSpPr>
          <p:nvPr>
            <p:ph type="sldNum" sz="quarter" idx="5"/>
          </p:nvPr>
        </p:nvSpPr>
        <p:spPr/>
        <p:txBody>
          <a:bodyPr/>
          <a:lstStyle/>
          <a:p>
            <a:fld id="{31B209EC-64E8-4758-BF01-1F1C5A6ECCB8}" type="slidenum">
              <a:rPr lang="zh-CN" altLang="en-US" smtClean="0"/>
              <a:t>18</a:t>
            </a:fld>
            <a:endParaRPr lang="zh-CN" altLang="en-US"/>
          </a:p>
        </p:txBody>
      </p:sp>
    </p:spTree>
    <p:extLst>
      <p:ext uri="{BB962C8B-B14F-4D97-AF65-F5344CB8AC3E}">
        <p14:creationId xmlns:p14="http://schemas.microsoft.com/office/powerpoint/2010/main" val="43688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32884-D7B2-274E-F88A-2BFFCA67086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F81D2F2-FF81-B195-E451-7605763922B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6D2BE8D-0B09-2BA4-32EB-34CCC371E821}"/>
              </a:ext>
            </a:extLst>
          </p:cNvPr>
          <p:cNvSpPr>
            <a:spLocks noGrp="1"/>
          </p:cNvSpPr>
          <p:nvPr>
            <p:ph type="body" idx="1"/>
          </p:nvPr>
        </p:nvSpPr>
        <p:spPr/>
        <p:txBody>
          <a:bodyPr/>
          <a:lstStyle/>
          <a:p>
            <a:r>
              <a:rPr lang="en-US" altLang="zh-CN" dirty="0"/>
              <a:t>There is also other phenomena </a:t>
            </a:r>
            <a:endParaRPr lang="zh-CN" altLang="en-US" dirty="0"/>
          </a:p>
        </p:txBody>
      </p:sp>
      <p:sp>
        <p:nvSpPr>
          <p:cNvPr id="4" name="灯片编号占位符 3">
            <a:extLst>
              <a:ext uri="{FF2B5EF4-FFF2-40B4-BE49-F238E27FC236}">
                <a16:creationId xmlns:a16="http://schemas.microsoft.com/office/drawing/2014/main" id="{EAA7961F-2E15-6C9C-79E4-7E69FBD5EF0E}"/>
              </a:ext>
            </a:extLst>
          </p:cNvPr>
          <p:cNvSpPr>
            <a:spLocks noGrp="1"/>
          </p:cNvSpPr>
          <p:nvPr>
            <p:ph type="sldNum" sz="quarter" idx="5"/>
          </p:nvPr>
        </p:nvSpPr>
        <p:spPr/>
        <p:txBody>
          <a:bodyPr/>
          <a:lstStyle/>
          <a:p>
            <a:fld id="{31B209EC-64E8-4758-BF01-1F1C5A6ECCB8}" type="slidenum">
              <a:rPr lang="zh-CN" altLang="en-US" smtClean="0"/>
              <a:t>19</a:t>
            </a:fld>
            <a:endParaRPr lang="zh-CN" altLang="en-US"/>
          </a:p>
        </p:txBody>
      </p:sp>
    </p:spTree>
    <p:extLst>
      <p:ext uri="{BB962C8B-B14F-4D97-AF65-F5344CB8AC3E}">
        <p14:creationId xmlns:p14="http://schemas.microsoft.com/office/powerpoint/2010/main" val="271066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 order phase transition is characterized by the existence of metastable state and the discontinuous change of order parameter. The process during which the state jumps from metastable state to stable state is known as bubble nucleation.  This process has been studied comprehensively  in many area, such as liquid-gas phase transition, quantum material, cosmology during which plentiful observable phenomena will be found.</a:t>
            </a:r>
          </a:p>
          <a:p>
            <a:endParaRPr lang="en-US" altLang="zh-CN" dirty="0"/>
          </a:p>
          <a:p>
            <a:r>
              <a:rPr lang="en-US" altLang="zh-CN" dirty="0"/>
              <a:t>So as we can see in the picture, bubble dynamics is a pretty out-of-equilibrium, which is very complex. And holographic just give us an ideal platform to study the system which is out-of-equilibrium and strong-coupled</a:t>
            </a:r>
          </a:p>
          <a:p>
            <a:endParaRPr lang="en-US" altLang="zh-CN" dirty="0"/>
          </a:p>
          <a:p>
            <a:r>
              <a:rPr lang="en-US" altLang="zh-CN" dirty="0"/>
              <a:t>As for holographic model, recently the work mainly focused on </a:t>
            </a:r>
            <a:r>
              <a:rPr lang="en-US" altLang="zh-CN" dirty="0" err="1"/>
              <a:t>criticl</a:t>
            </a:r>
            <a:r>
              <a:rPr lang="en-US" altLang="zh-CN" dirty="0"/>
              <a:t> dynamics of first-order phase transition where Z2 symmetry is broken, where domain wall will be formed during.</a:t>
            </a:r>
          </a:p>
          <a:p>
            <a:endParaRPr lang="en-US" altLang="zh-CN" dirty="0"/>
          </a:p>
          <a:p>
            <a:endParaRPr lang="en-US" altLang="zh-CN" dirty="0"/>
          </a:p>
          <a:p>
            <a:r>
              <a:rPr lang="en-US" altLang="zh-CN" dirty="0"/>
              <a:t>The dynamics of bubble is very complex and highly out of equilibrium process. </a:t>
            </a:r>
          </a:p>
          <a:p>
            <a:r>
              <a:rPr lang="en-US" altLang="zh-CN" dirty="0"/>
              <a:t>Holographic </a:t>
            </a:r>
            <a:r>
              <a:rPr lang="en-US" altLang="zh-CN" dirty="0" err="1"/>
              <a:t>sytem</a:t>
            </a:r>
            <a:r>
              <a:rPr lang="en-US" altLang="zh-CN" dirty="0"/>
              <a:t> is good </a:t>
            </a:r>
            <a:r>
              <a:rPr lang="en-US" altLang="zh-CN" dirty="0" err="1"/>
              <a:t>plarform</a:t>
            </a:r>
            <a:r>
              <a:rPr lang="en-US" altLang="zh-CN" dirty="0"/>
              <a:t> to </a:t>
            </a:r>
            <a:r>
              <a:rPr lang="en-US" altLang="zh-CN" dirty="0" err="1"/>
              <a:t>inverstage</a:t>
            </a:r>
            <a:r>
              <a:rPr lang="en-US" altLang="zh-CN" dirty="0"/>
              <a:t> the bubble dynamics, which </a:t>
            </a:r>
            <a:r>
              <a:rPr lang="en-US" altLang="zh-CN" dirty="0" err="1"/>
              <a:t>narturally</a:t>
            </a:r>
            <a:r>
              <a:rPr lang="en-US" altLang="zh-CN" dirty="0"/>
              <a:t> introduce finite </a:t>
            </a:r>
            <a:r>
              <a:rPr lang="en-US" altLang="zh-CN" dirty="0" err="1"/>
              <a:t>temperatue</a:t>
            </a:r>
            <a:r>
              <a:rPr lang="en-US" altLang="zh-CN" dirty="0"/>
              <a:t> and dissipation. </a:t>
            </a:r>
            <a:r>
              <a:rPr lang="en-US" altLang="zh-CN" dirty="0" err="1"/>
              <a:t>Strongcoupling</a:t>
            </a:r>
            <a:r>
              <a:rPr lang="en-US" altLang="zh-CN" dirty="0"/>
              <a:t> and out of equilibrium. </a:t>
            </a:r>
          </a:p>
        </p:txBody>
      </p:sp>
      <p:sp>
        <p:nvSpPr>
          <p:cNvPr id="4" name="灯片编号占位符 3"/>
          <p:cNvSpPr>
            <a:spLocks noGrp="1"/>
          </p:cNvSpPr>
          <p:nvPr>
            <p:ph type="sldNum" sz="quarter" idx="5"/>
          </p:nvPr>
        </p:nvSpPr>
        <p:spPr/>
        <p:txBody>
          <a:bodyPr/>
          <a:lstStyle/>
          <a:p>
            <a:fld id="{31B209EC-64E8-4758-BF01-1F1C5A6ECCB8}" type="slidenum">
              <a:rPr lang="zh-CN" altLang="en-US" smtClean="0"/>
              <a:t>2</a:t>
            </a:fld>
            <a:endParaRPr lang="zh-CN" altLang="en-US"/>
          </a:p>
        </p:txBody>
      </p:sp>
    </p:spTree>
    <p:extLst>
      <p:ext uri="{BB962C8B-B14F-4D97-AF65-F5344CB8AC3E}">
        <p14:creationId xmlns:p14="http://schemas.microsoft.com/office/powerpoint/2010/main" val="287543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 for holographic model, recently the work mainly focused on the critical dynamics in the first-order phase transition during which the Z2 symmetry is broken and domain wall is formed. </a:t>
            </a:r>
          </a:p>
          <a:p>
            <a:r>
              <a:rPr lang="en-US" altLang="zh-CN" dirty="0"/>
              <a:t>There is also some  study about… and …….</a:t>
            </a:r>
          </a:p>
          <a:p>
            <a:endParaRPr lang="en-US" altLang="zh-CN" dirty="0"/>
          </a:p>
          <a:p>
            <a:r>
              <a:rPr lang="en-US" altLang="zh-CN" dirty="0"/>
              <a:t>How does the bubble nucleate, expand and interact with each other. This is the main motivation for us to investigate this this.</a:t>
            </a:r>
          </a:p>
          <a:p>
            <a:br>
              <a:rPr lang="en-US" altLang="zh-CN" dirty="0"/>
            </a:br>
            <a:br>
              <a:rPr lang="en-US" altLang="zh-CN" dirty="0"/>
            </a:br>
            <a:br>
              <a:rPr lang="en-US" altLang="zh-CN" dirty="0"/>
            </a:br>
            <a:endParaRPr lang="en-US" altLang="zh-CN" dirty="0"/>
          </a:p>
          <a:p>
            <a:br>
              <a:rPr lang="en-US" altLang="zh-CN" dirty="0"/>
            </a:br>
            <a:br>
              <a:rPr lang="en-US" altLang="zh-CN" dirty="0"/>
            </a:br>
            <a:endParaRPr lang="en-US" altLang="zh-CN" dirty="0"/>
          </a:p>
          <a:p>
            <a:endParaRPr lang="en-US" altLang="zh-CN" dirty="0"/>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31B209EC-64E8-4758-BF01-1F1C5A6ECCB8}" type="slidenum">
              <a:rPr lang="zh-CN" altLang="en-US" smtClean="0"/>
              <a:t>3</a:t>
            </a:fld>
            <a:endParaRPr lang="zh-CN" altLang="en-US"/>
          </a:p>
        </p:txBody>
      </p:sp>
    </p:spTree>
    <p:extLst>
      <p:ext uri="{BB962C8B-B14F-4D97-AF65-F5344CB8AC3E}">
        <p14:creationId xmlns:p14="http://schemas.microsoft.com/office/powerpoint/2010/main" val="3870088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3E777-B982-312B-ADDF-2D849DE12B0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491CB58-984D-CEF6-B4C2-414D1144CF4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CE458AC-E21D-37C2-789E-F83684FCC7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our study, we investigate the model which contains self interaction and will calculate in the probe limit, which ignore the backreaction from the matter. And in our study ,we will start with the state where the complex scalar was set to zero ,and when we lower the temperature, scalar will increase gradually, thus spontaneously break the U(1)  symmetry.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And due to the scaling symmetry of the system ,we fix the position of the horizon equal to 1,which mean that we fix the temperature of the system. This enable us to </a:t>
            </a:r>
            <a:r>
              <a:rPr lang="en-US" altLang="zh-CN" dirty="0" err="1"/>
              <a:t>adjut</a:t>
            </a:r>
            <a:r>
              <a:rPr lang="en-US" altLang="zh-CN" dirty="0"/>
              <a:t>  the charge density to trigger the phase transition.</a:t>
            </a:r>
            <a:endParaRPr lang="zh-CN" altLang="en-US" dirty="0"/>
          </a:p>
          <a:p>
            <a:endParaRPr lang="en-US" altLang="zh-CN" dirty="0"/>
          </a:p>
          <a:p>
            <a:r>
              <a:rPr lang="en-US" altLang="zh-CN" dirty="0"/>
              <a:t>Due to the </a:t>
            </a:r>
            <a:r>
              <a:rPr lang="en-US" altLang="zh-CN" dirty="0" err="1"/>
              <a:t>extience</a:t>
            </a:r>
            <a:r>
              <a:rPr lang="en-US" altLang="zh-CN" dirty="0"/>
              <a:t> of scaling symmetry in the system, we fix the position of the horizon equal to 1.So we can vary the charge density to trigger the first order phase transition.</a:t>
            </a:r>
          </a:p>
          <a:p>
            <a:endParaRPr lang="en-US" altLang="zh-CN" dirty="0"/>
          </a:p>
          <a:p>
            <a:endParaRPr lang="en-US" altLang="zh-CN" dirty="0"/>
          </a:p>
          <a:p>
            <a:r>
              <a:rPr lang="en-US" altLang="zh-CN" dirty="0"/>
              <a:t>varying the charge density,  this is </a:t>
            </a:r>
            <a:r>
              <a:rPr lang="en-US" altLang="zh-CN" dirty="0" err="1"/>
              <a:t>equililenvt</a:t>
            </a:r>
            <a:r>
              <a:rPr lang="en-US" altLang="zh-CN" dirty="0"/>
              <a:t> to </a:t>
            </a:r>
            <a:r>
              <a:rPr lang="en-US" altLang="zh-CN" dirty="0" err="1"/>
              <a:t>adjeu</a:t>
            </a:r>
            <a:r>
              <a:rPr lang="en-US" altLang="zh-CN" dirty="0"/>
              <a:t> t the temperature to trigger the 1</a:t>
            </a:r>
            <a:r>
              <a:rPr lang="en-US" altLang="zh-CN" baseline="30000" dirty="0"/>
              <a:t>st</a:t>
            </a:r>
            <a:r>
              <a:rPr lang="en-US" altLang="zh-CN" dirty="0"/>
              <a:t>.</a:t>
            </a:r>
          </a:p>
          <a:p>
            <a:r>
              <a:rPr lang="en-US" altLang="zh-CN" dirty="0"/>
              <a:t>We start for a state where the scalar was set to zero ,and when we lower the temperature, we will scalar will increase gradually, thus spontaneous break the U(1)  symmetry. </a:t>
            </a:r>
            <a:endParaRPr lang="zh-CN" altLang="en-US" dirty="0"/>
          </a:p>
        </p:txBody>
      </p:sp>
      <p:sp>
        <p:nvSpPr>
          <p:cNvPr id="4" name="灯片编号占位符 3">
            <a:extLst>
              <a:ext uri="{FF2B5EF4-FFF2-40B4-BE49-F238E27FC236}">
                <a16:creationId xmlns:a16="http://schemas.microsoft.com/office/drawing/2014/main" id="{0C86A3D5-E519-9C0A-78CC-F846B34FD355}"/>
              </a:ext>
            </a:extLst>
          </p:cNvPr>
          <p:cNvSpPr>
            <a:spLocks noGrp="1"/>
          </p:cNvSpPr>
          <p:nvPr>
            <p:ph type="sldNum" sz="quarter" idx="5"/>
          </p:nvPr>
        </p:nvSpPr>
        <p:spPr/>
        <p:txBody>
          <a:bodyPr/>
          <a:lstStyle/>
          <a:p>
            <a:fld id="{31B209EC-64E8-4758-BF01-1F1C5A6ECCB8}" type="slidenum">
              <a:rPr lang="zh-CN" altLang="en-US" smtClean="0"/>
              <a:t>4</a:t>
            </a:fld>
            <a:endParaRPr lang="zh-CN" altLang="en-US"/>
          </a:p>
        </p:txBody>
      </p:sp>
    </p:spTree>
    <p:extLst>
      <p:ext uri="{BB962C8B-B14F-4D97-AF65-F5344CB8AC3E}">
        <p14:creationId xmlns:p14="http://schemas.microsoft.com/office/powerpoint/2010/main" val="4156862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91C55-5942-E384-188C-06FEDC31B17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24F47CB-420C-743F-9C43-85965C2ED35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83AFE4C-2E93-22AB-8CE5-28D2C764DF01}"/>
              </a:ext>
            </a:extLst>
          </p:cNvPr>
          <p:cNvSpPr>
            <a:spLocks noGrp="1"/>
          </p:cNvSpPr>
          <p:nvPr>
            <p:ph type="body" idx="1"/>
          </p:nvPr>
        </p:nvSpPr>
        <p:spPr/>
        <p:txBody>
          <a:bodyPr/>
          <a:lstStyle/>
          <a:p>
            <a:r>
              <a:rPr lang="en-US" altLang="zh-CN" dirty="0"/>
              <a:t>To be specific, during first order phase transition, the free energy, which is calculated from Euclidean on–shell action has this kind of form. Due to the existence of meta-stable state, A </a:t>
            </a:r>
            <a:r>
              <a:rPr lang="en-US" altLang="zh-CN" dirty="0" err="1"/>
              <a:t>nuleai</a:t>
            </a:r>
            <a:r>
              <a:rPr lang="en-US" altLang="zh-CN" dirty="0"/>
              <a:t> is needed to trigger the phase transition. In our work ,we put </a:t>
            </a:r>
            <a:r>
              <a:rPr lang="en-US" altLang="zh-CN" dirty="0" err="1"/>
              <a:t>Gaussion</a:t>
            </a:r>
            <a:r>
              <a:rPr lang="en-US" altLang="zh-CN" dirty="0"/>
              <a:t>  wave perturbation in the condensate to trigger it. There is a lot of parameter in the wave packet, but in our study, we will just consider the influence of the amplitude. An interesting thing when we change the initial parameter. there is a critical value. When the parameter is lager than this value the system will evolve into a superfluid state……. But if we can really choose the parameter equal to critical parameter, the system will evolve in to a critical state.  We use </a:t>
            </a:r>
            <a:endParaRPr lang="zh-CN" altLang="en-US" dirty="0"/>
          </a:p>
        </p:txBody>
      </p:sp>
      <p:sp>
        <p:nvSpPr>
          <p:cNvPr id="4" name="灯片编号占位符 3">
            <a:extLst>
              <a:ext uri="{FF2B5EF4-FFF2-40B4-BE49-F238E27FC236}">
                <a16:creationId xmlns:a16="http://schemas.microsoft.com/office/drawing/2014/main" id="{33BDF239-AEE9-6177-48FA-369377AFA124}"/>
              </a:ext>
            </a:extLst>
          </p:cNvPr>
          <p:cNvSpPr>
            <a:spLocks noGrp="1"/>
          </p:cNvSpPr>
          <p:nvPr>
            <p:ph type="sldNum" sz="quarter" idx="5"/>
          </p:nvPr>
        </p:nvSpPr>
        <p:spPr/>
        <p:txBody>
          <a:bodyPr/>
          <a:lstStyle/>
          <a:p>
            <a:fld id="{31B209EC-64E8-4758-BF01-1F1C5A6ECCB8}" type="slidenum">
              <a:rPr lang="zh-CN" altLang="en-US" smtClean="0"/>
              <a:t>5</a:t>
            </a:fld>
            <a:endParaRPr lang="zh-CN" altLang="en-US"/>
          </a:p>
        </p:txBody>
      </p:sp>
    </p:spTree>
    <p:extLst>
      <p:ext uri="{BB962C8B-B14F-4D97-AF65-F5344CB8AC3E}">
        <p14:creationId xmlns:p14="http://schemas.microsoft.com/office/powerpoint/2010/main" val="1000723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8648A-6602-E4CF-3A47-2194E21463B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AD4305E-1E4F-F02B-A25F-1101ABDBA3F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6E1CD63-48E3-42D8-60F2-0F7E0D7DDB47}"/>
              </a:ext>
            </a:extLst>
          </p:cNvPr>
          <p:cNvSpPr>
            <a:spLocks noGrp="1"/>
          </p:cNvSpPr>
          <p:nvPr>
            <p:ph type="body" idx="1"/>
          </p:nvPr>
        </p:nvSpPr>
        <p:spPr/>
        <p:txBody>
          <a:bodyPr/>
          <a:lstStyle/>
          <a:p>
            <a:r>
              <a:rPr lang="en-US" altLang="zh-CN" dirty="0"/>
              <a:t>Our main work is about three </a:t>
            </a:r>
            <a:r>
              <a:rPr lang="en-US" altLang="zh-CN" dirty="0" err="1"/>
              <a:t>apects</a:t>
            </a:r>
            <a:r>
              <a:rPr lang="en-US" altLang="zh-CN" dirty="0"/>
              <a:t> of the dynamical system. First ,our work is </a:t>
            </a:r>
            <a:r>
              <a:rPr lang="en-US" altLang="zh-CN" dirty="0" err="1"/>
              <a:t>maingly</a:t>
            </a:r>
            <a:r>
              <a:rPr lang="en-US" altLang="zh-CN" dirty="0"/>
              <a:t> about the </a:t>
            </a:r>
            <a:r>
              <a:rPr lang="en-US" altLang="zh-CN" dirty="0" err="1"/>
              <a:t>dynamcis</a:t>
            </a:r>
            <a:r>
              <a:rPr lang="en-US" altLang="zh-CN" dirty="0"/>
              <a:t> near the critical .and we found some scaling phenomena near the critical point. We will investigate the dynamics of single bubble </a:t>
            </a:r>
            <a:r>
              <a:rPr lang="en-US" altLang="zh-CN" dirty="0" err="1"/>
              <a:t>expaenion</a:t>
            </a:r>
            <a:r>
              <a:rPr lang="en-US" altLang="zh-CN" dirty="0"/>
              <a:t>. Following this, the </a:t>
            </a:r>
            <a:r>
              <a:rPr lang="en-US" altLang="zh-CN" dirty="0" err="1"/>
              <a:t>dynamcis</a:t>
            </a:r>
            <a:r>
              <a:rPr lang="en-US" altLang="zh-CN" dirty="0"/>
              <a:t> of </a:t>
            </a:r>
            <a:r>
              <a:rPr lang="en-US" altLang="zh-CN" dirty="0" err="1"/>
              <a:t>manubbubel</a:t>
            </a:r>
            <a:r>
              <a:rPr lang="en-US" altLang="zh-CN" dirty="0"/>
              <a:t> collision will be investigate</a:t>
            </a:r>
            <a:endParaRPr lang="zh-CN" altLang="en-US" dirty="0"/>
          </a:p>
        </p:txBody>
      </p:sp>
      <p:sp>
        <p:nvSpPr>
          <p:cNvPr id="4" name="灯片编号占位符 3">
            <a:extLst>
              <a:ext uri="{FF2B5EF4-FFF2-40B4-BE49-F238E27FC236}">
                <a16:creationId xmlns:a16="http://schemas.microsoft.com/office/drawing/2014/main" id="{78C02A64-1BBE-C5A8-5B56-DE721E7DD3E8}"/>
              </a:ext>
            </a:extLst>
          </p:cNvPr>
          <p:cNvSpPr>
            <a:spLocks noGrp="1"/>
          </p:cNvSpPr>
          <p:nvPr>
            <p:ph type="sldNum" sz="quarter" idx="5"/>
          </p:nvPr>
        </p:nvSpPr>
        <p:spPr/>
        <p:txBody>
          <a:bodyPr/>
          <a:lstStyle/>
          <a:p>
            <a:fld id="{31B209EC-64E8-4758-BF01-1F1C5A6ECCB8}" type="slidenum">
              <a:rPr lang="zh-CN" altLang="en-US" smtClean="0"/>
              <a:t>6</a:t>
            </a:fld>
            <a:endParaRPr lang="zh-CN" altLang="en-US"/>
          </a:p>
        </p:txBody>
      </p:sp>
    </p:spTree>
    <p:extLst>
      <p:ext uri="{BB962C8B-B14F-4D97-AF65-F5344CB8AC3E}">
        <p14:creationId xmlns:p14="http://schemas.microsoft.com/office/powerpoint/2010/main" val="1263074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6B9DD-2407-FA8B-847E-07558AA0B3E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7F5DDA5-2094-2244-2D0B-1AEBCAB2EF9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2E685D1-25A7-0248-ADBB-C91F68C284A1}"/>
              </a:ext>
            </a:extLst>
          </p:cNvPr>
          <p:cNvSpPr>
            <a:spLocks noGrp="1"/>
          </p:cNvSpPr>
          <p:nvPr>
            <p:ph type="body" idx="1"/>
          </p:nvPr>
        </p:nvSpPr>
        <p:spPr/>
        <p:txBody>
          <a:bodyPr/>
          <a:lstStyle/>
          <a:p>
            <a:r>
              <a:rPr lang="en-US" altLang="zh-CN" dirty="0"/>
              <a:t>As the system has rotation symmetry, we can choose one slice to see the phenomena. The right hand side is the time evolution of this slice. The height or the color in this picture indicate the value of the condensate. And the picture in the left is the characterized time I chose. The process </a:t>
            </a:r>
            <a:r>
              <a:rPr lang="en-US" altLang="zh-CN" dirty="0" err="1"/>
              <a:t>ccan</a:t>
            </a:r>
            <a:r>
              <a:rPr lang="en-US" altLang="zh-CN" dirty="0"/>
              <a:t> be divided into three stage. </a:t>
            </a:r>
            <a:r>
              <a:rPr lang="en-US" altLang="zh-CN" dirty="0" err="1"/>
              <a:t>FIrst</a:t>
            </a:r>
            <a:r>
              <a:rPr lang="en-US" altLang="zh-CN" dirty="0"/>
              <a:t> ,the stage </a:t>
            </a:r>
            <a:r>
              <a:rPr lang="en-US" altLang="zh-CN" dirty="0" err="1"/>
              <a:t>Gaussion</a:t>
            </a:r>
            <a:r>
              <a:rPr lang="en-US" altLang="zh-CN" dirty="0"/>
              <a:t> bubble will quickly evolve into a sharper configuration. Which is drawn in the green </a:t>
            </a:r>
            <a:r>
              <a:rPr lang="en-US" altLang="zh-CN" dirty="0" err="1"/>
              <a:t>line,And</a:t>
            </a:r>
            <a:r>
              <a:rPr lang="en-US" altLang="zh-CN" dirty="0"/>
              <a:t> then if the parameter </a:t>
            </a:r>
            <a:r>
              <a:rPr lang="en-US" altLang="zh-CN" dirty="0" err="1"/>
              <a:t>isnear</a:t>
            </a:r>
            <a:r>
              <a:rPr lang="en-US" altLang="zh-CN" dirty="0"/>
              <a:t> the critical value enough, it will remain near the critical value for a long time for both case. This is the second stage. and then after the non-</a:t>
            </a:r>
            <a:r>
              <a:rPr lang="en-US" altLang="zh-CN" dirty="0" err="1"/>
              <a:t>lincear</a:t>
            </a:r>
            <a:r>
              <a:rPr lang="en-US" altLang="zh-CN" dirty="0"/>
              <a:t> effect grows.it will either become a bubble or be dissipated.  This process of evolution is very typical </a:t>
            </a:r>
          </a:p>
          <a:p>
            <a:endParaRPr lang="en-US" altLang="zh-CN" dirty="0"/>
          </a:p>
          <a:p>
            <a:r>
              <a:rPr lang="en-US" altLang="zh-CN" dirty="0"/>
              <a:t>This is</a:t>
            </a:r>
            <a:r>
              <a:rPr lang="zh-CN" altLang="en-US" dirty="0"/>
              <a:t> </a:t>
            </a:r>
            <a:r>
              <a:rPr lang="en-US" altLang="zh-CN" dirty="0"/>
              <a:t>the</a:t>
            </a:r>
            <a:r>
              <a:rPr lang="zh-CN" altLang="en-US" dirty="0"/>
              <a:t> </a:t>
            </a:r>
            <a:r>
              <a:rPr lang="en-US" altLang="zh-CN" dirty="0"/>
              <a:t>evolution with the parameter near the </a:t>
            </a:r>
            <a:r>
              <a:rPr lang="en-US" altLang="zh-CN" dirty="0" err="1"/>
              <a:t>crticical</a:t>
            </a:r>
            <a:r>
              <a:rPr lang="en-US" altLang="zh-CN" dirty="0"/>
              <a:t> .</a:t>
            </a:r>
          </a:p>
          <a:p>
            <a:endParaRPr lang="en-US" altLang="zh-CN" dirty="0"/>
          </a:p>
          <a:p>
            <a:endParaRPr lang="zh-CN" altLang="en-US" dirty="0"/>
          </a:p>
        </p:txBody>
      </p:sp>
      <p:sp>
        <p:nvSpPr>
          <p:cNvPr id="4" name="灯片编号占位符 3">
            <a:extLst>
              <a:ext uri="{FF2B5EF4-FFF2-40B4-BE49-F238E27FC236}">
                <a16:creationId xmlns:a16="http://schemas.microsoft.com/office/drawing/2014/main" id="{8CD1CE7F-FF85-E735-742F-ACB8EF9EBEAE}"/>
              </a:ext>
            </a:extLst>
          </p:cNvPr>
          <p:cNvSpPr>
            <a:spLocks noGrp="1"/>
          </p:cNvSpPr>
          <p:nvPr>
            <p:ph type="sldNum" sz="quarter" idx="5"/>
          </p:nvPr>
        </p:nvSpPr>
        <p:spPr/>
        <p:txBody>
          <a:bodyPr/>
          <a:lstStyle/>
          <a:p>
            <a:fld id="{31B209EC-64E8-4758-BF01-1F1C5A6ECCB8}" type="slidenum">
              <a:rPr lang="zh-CN" altLang="en-US" smtClean="0"/>
              <a:t>7</a:t>
            </a:fld>
            <a:endParaRPr lang="zh-CN" altLang="en-US"/>
          </a:p>
        </p:txBody>
      </p:sp>
    </p:spTree>
    <p:extLst>
      <p:ext uri="{BB962C8B-B14F-4D97-AF65-F5344CB8AC3E}">
        <p14:creationId xmlns:p14="http://schemas.microsoft.com/office/powerpoint/2010/main" val="1946639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22EB9-4F7B-A91C-4340-39D71AED9A9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8BC61B1-179A-FECC-7EB9-7EAA71FDAF6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932E312-2EA8-B33B-78C8-F2E200512549}"/>
              </a:ext>
            </a:extLst>
          </p:cNvPr>
          <p:cNvSpPr>
            <a:spLocks noGrp="1"/>
          </p:cNvSpPr>
          <p:nvPr>
            <p:ph type="body" idx="1"/>
          </p:nvPr>
        </p:nvSpPr>
        <p:spPr/>
        <p:txBody>
          <a:bodyPr/>
          <a:lstStyle/>
          <a:p>
            <a:r>
              <a:rPr lang="en-US" altLang="zh-CN" dirty="0"/>
              <a:t>So next ,let us change the initial parameter in a very small scale. and see what will happen. This picture just shows the time evolution the max value of the condensate under different parameter. The dotted line indicate the subcritical and supercritical evolution.</a:t>
            </a:r>
          </a:p>
          <a:p>
            <a:endParaRPr lang="en-US" altLang="zh-CN" dirty="0"/>
          </a:p>
          <a:p>
            <a:r>
              <a:rPr lang="en-US" altLang="zh-CN" dirty="0"/>
              <a:t>And </a:t>
            </a:r>
            <a:r>
              <a:rPr lang="en-US" altLang="zh-CN" dirty="0" err="1"/>
              <a:t>whenwe</a:t>
            </a:r>
            <a:r>
              <a:rPr lang="en-US" altLang="zh-CN" dirty="0"/>
              <a:t> adjust the </a:t>
            </a:r>
            <a:r>
              <a:rPr lang="en-US" altLang="zh-CN" dirty="0" err="1"/>
              <a:t>phenomena,We</a:t>
            </a:r>
            <a:r>
              <a:rPr lang="en-US" altLang="zh-CN" dirty="0"/>
              <a:t> can also see the phenomena in a more clear way,  the dotted line indicate a subcritical case, and the solid line is the corresponding supercritical case. We have tune the parameter , and nearer the </a:t>
            </a:r>
            <a:r>
              <a:rPr lang="en-US" altLang="zh-CN" dirty="0" err="1"/>
              <a:t>parater</a:t>
            </a:r>
            <a:r>
              <a:rPr lang="en-US" altLang="zh-CN" dirty="0"/>
              <a:t> is to the critical  value ,the longer </a:t>
            </a:r>
            <a:r>
              <a:rPr lang="en-US" altLang="zh-CN" dirty="0" err="1"/>
              <a:t>tiam</a:t>
            </a:r>
            <a:r>
              <a:rPr lang="en-US" altLang="zh-CN" dirty="0"/>
              <a:t>  it will remain in platform. And it to is natural to assume that the critical solution is a static, thus enable us to use perturbation to quantify this </a:t>
            </a:r>
            <a:r>
              <a:rPr lang="en-US" altLang="zh-CN" dirty="0" err="1"/>
              <a:t>phenoman</a:t>
            </a:r>
            <a:r>
              <a:rPr lang="en-US" altLang="zh-CN" dirty="0"/>
              <a:t>.</a:t>
            </a:r>
            <a:endParaRPr lang="zh-CN" altLang="en-US" dirty="0"/>
          </a:p>
        </p:txBody>
      </p:sp>
      <p:sp>
        <p:nvSpPr>
          <p:cNvPr id="4" name="灯片编号占位符 3">
            <a:extLst>
              <a:ext uri="{FF2B5EF4-FFF2-40B4-BE49-F238E27FC236}">
                <a16:creationId xmlns:a16="http://schemas.microsoft.com/office/drawing/2014/main" id="{1BCB02C6-0A6D-8D39-F886-E7F223CD8DC5}"/>
              </a:ext>
            </a:extLst>
          </p:cNvPr>
          <p:cNvSpPr>
            <a:spLocks noGrp="1"/>
          </p:cNvSpPr>
          <p:nvPr>
            <p:ph type="sldNum" sz="quarter" idx="5"/>
          </p:nvPr>
        </p:nvSpPr>
        <p:spPr/>
        <p:txBody>
          <a:bodyPr/>
          <a:lstStyle/>
          <a:p>
            <a:fld id="{31B209EC-64E8-4758-BF01-1F1C5A6ECCB8}" type="slidenum">
              <a:rPr lang="zh-CN" altLang="en-US" smtClean="0"/>
              <a:t>8</a:t>
            </a:fld>
            <a:endParaRPr lang="zh-CN" altLang="en-US"/>
          </a:p>
        </p:txBody>
      </p:sp>
    </p:spTree>
    <p:extLst>
      <p:ext uri="{BB962C8B-B14F-4D97-AF65-F5344CB8AC3E}">
        <p14:creationId xmlns:p14="http://schemas.microsoft.com/office/powerpoint/2010/main" val="1391671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C80CC-19EE-FDA0-8D29-BDE26EFFF4F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7918284-8FFF-BF6C-2CBE-C62879A8440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89E7033-2211-54F8-5B94-7E5996B8517D}"/>
              </a:ext>
            </a:extLst>
          </p:cNvPr>
          <p:cNvSpPr>
            <a:spLocks noGrp="1"/>
          </p:cNvSpPr>
          <p:nvPr>
            <p:ph type="body" idx="1"/>
          </p:nvPr>
        </p:nvSpPr>
        <p:spPr/>
        <p:txBody>
          <a:bodyPr/>
          <a:lstStyle/>
          <a:p>
            <a:r>
              <a:rPr lang="en-US" altLang="zh-CN" dirty="0"/>
              <a:t>The existence of the static solution enables us to do perturbation analysis around it. In the long period during which the configuration is near the critical solution, we write the </a:t>
            </a:r>
            <a:r>
              <a:rPr lang="en-US" altLang="zh-CN" dirty="0" err="1"/>
              <a:t>perturtion</a:t>
            </a:r>
            <a:r>
              <a:rPr lang="en-US" altLang="zh-CN" dirty="0"/>
              <a:t> in this kind of form. The coefficient is associated with the </a:t>
            </a:r>
            <a:r>
              <a:rPr lang="en-US" altLang="zh-CN" dirty="0" err="1"/>
              <a:t>intial</a:t>
            </a:r>
            <a:r>
              <a:rPr lang="en-US" altLang="zh-CN" dirty="0"/>
              <a:t> data. By assuming that there is only one unstable mode, this relation can be written as this form </a:t>
            </a:r>
          </a:p>
          <a:p>
            <a:endParaRPr lang="en-US" altLang="zh-CN" dirty="0"/>
          </a:p>
          <a:p>
            <a:r>
              <a:rPr lang="en-US" altLang="zh-CN" dirty="0"/>
              <a:t>So is we fix the \epsilon which measure the difference between critical value and the real value, the period during which different initial parameter </a:t>
            </a:r>
          </a:p>
          <a:p>
            <a:r>
              <a:rPr lang="en-US" altLang="zh-CN" dirty="0"/>
              <a:t>Between the </a:t>
            </a:r>
            <a:r>
              <a:rPr lang="en-US" altLang="zh-CN" dirty="0" err="1"/>
              <a:t>actucal</a:t>
            </a:r>
            <a:r>
              <a:rPr lang="en-US" altLang="zh-CN" dirty="0"/>
              <a:t> condensate value and critical value. And we can define a corresponding tau, which measure the . The \tau</a:t>
            </a:r>
            <a:r>
              <a:rPr lang="zh-CN" altLang="en-US" dirty="0"/>
              <a:t> </a:t>
            </a:r>
            <a:r>
              <a:rPr lang="en-US" altLang="zh-CN" dirty="0"/>
              <a:t>means</a:t>
            </a:r>
            <a:r>
              <a:rPr lang="zh-CN" altLang="en-US" dirty="0"/>
              <a:t> </a:t>
            </a:r>
            <a:r>
              <a:rPr lang="en-US" altLang="zh-CN" dirty="0"/>
              <a:t>that</a:t>
            </a:r>
            <a:r>
              <a:rPr lang="zh-CN" altLang="en-US" dirty="0"/>
              <a:t> </a:t>
            </a:r>
            <a:r>
              <a:rPr lang="en-US" altLang="zh-CN" dirty="0"/>
              <a:t>after</a:t>
            </a:r>
            <a:r>
              <a:rPr lang="zh-CN" altLang="en-US" dirty="0"/>
              <a:t> </a:t>
            </a:r>
            <a:r>
              <a:rPr lang="en-US" altLang="zh-CN" dirty="0" err="1"/>
              <a:t>pierod</a:t>
            </a:r>
            <a:r>
              <a:rPr lang="en-US" altLang="zh-CN" dirty="0"/>
              <a:t> of tau , the </a:t>
            </a:r>
            <a:r>
              <a:rPr lang="en-US" altLang="zh-CN" dirty="0" err="1"/>
              <a:t>aactually</a:t>
            </a:r>
            <a:r>
              <a:rPr lang="en-US" altLang="zh-CN" dirty="0"/>
              <a:t> value will </a:t>
            </a:r>
          </a:p>
          <a:p>
            <a:endParaRPr lang="en-US" altLang="zh-CN" dirty="0"/>
          </a:p>
          <a:p>
            <a:endParaRPr lang="en-US" altLang="zh-CN" dirty="0"/>
          </a:p>
          <a:p>
            <a:r>
              <a:rPr lang="en-US" altLang="zh-CN" dirty="0"/>
              <a:t>Measure the  deviation from the </a:t>
            </a:r>
            <a:r>
              <a:rPr lang="en-US" altLang="zh-CN" dirty="0" err="1"/>
              <a:t>crtication</a:t>
            </a:r>
            <a:r>
              <a:rPr lang="en-US" altLang="zh-CN" dirty="0"/>
              <a:t>. </a:t>
            </a:r>
            <a:r>
              <a:rPr lang="en-US" altLang="zh-CN" dirty="0" err="1"/>
              <a:t>Derfine</a:t>
            </a:r>
            <a:r>
              <a:rPr lang="en-US" altLang="zh-CN" dirty="0"/>
              <a:t> the tau, during which the deviation will reach \epsilon. This is theoretical prediction.</a:t>
            </a:r>
          </a:p>
          <a:p>
            <a:endParaRPr lang="en-US" altLang="zh-CN" dirty="0"/>
          </a:p>
          <a:p>
            <a:endParaRPr lang="en-US" altLang="zh-CN" dirty="0"/>
          </a:p>
          <a:p>
            <a:r>
              <a:rPr lang="en-US" altLang="zh-CN" dirty="0"/>
              <a:t>Epsilon </a:t>
            </a:r>
          </a:p>
          <a:p>
            <a:endParaRPr lang="en-US" altLang="zh-CN" dirty="0"/>
          </a:p>
          <a:p>
            <a:endParaRPr lang="en-US" altLang="zh-CN" dirty="0"/>
          </a:p>
          <a:p>
            <a:r>
              <a:rPr lang="en-US" altLang="zh-CN" dirty="0"/>
              <a:t>will have same different value </a:t>
            </a:r>
            <a:r>
              <a:rPr lang="en-US" altLang="zh-CN" dirty="0" err="1"/>
              <a:t>comparaed</a:t>
            </a:r>
            <a:r>
              <a:rPr lang="en-US" altLang="zh-CN" dirty="0"/>
              <a:t> to critical solution will show a scaling law</a:t>
            </a:r>
            <a:endParaRPr lang="zh-CN" altLang="en-US" dirty="0"/>
          </a:p>
        </p:txBody>
      </p:sp>
      <p:sp>
        <p:nvSpPr>
          <p:cNvPr id="4" name="灯片编号占位符 3">
            <a:extLst>
              <a:ext uri="{FF2B5EF4-FFF2-40B4-BE49-F238E27FC236}">
                <a16:creationId xmlns:a16="http://schemas.microsoft.com/office/drawing/2014/main" id="{CE37E727-8B28-2A2E-1D17-9C1A2B8FA578}"/>
              </a:ext>
            </a:extLst>
          </p:cNvPr>
          <p:cNvSpPr>
            <a:spLocks noGrp="1"/>
          </p:cNvSpPr>
          <p:nvPr>
            <p:ph type="sldNum" sz="quarter" idx="5"/>
          </p:nvPr>
        </p:nvSpPr>
        <p:spPr/>
        <p:txBody>
          <a:bodyPr/>
          <a:lstStyle/>
          <a:p>
            <a:fld id="{31B209EC-64E8-4758-BF01-1F1C5A6ECCB8}" type="slidenum">
              <a:rPr lang="zh-CN" altLang="en-US" smtClean="0"/>
              <a:t>9</a:t>
            </a:fld>
            <a:endParaRPr lang="zh-CN" altLang="en-US"/>
          </a:p>
        </p:txBody>
      </p:sp>
    </p:spTree>
    <p:extLst>
      <p:ext uri="{BB962C8B-B14F-4D97-AF65-F5344CB8AC3E}">
        <p14:creationId xmlns:p14="http://schemas.microsoft.com/office/powerpoint/2010/main" val="959978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FB3919D-9BEC-4B5B-A915-4D0695F661FB}" type="datetime1">
              <a:rPr lang="zh-CN" altLang="en-US" smtClean="0"/>
              <a:t>2025/7/16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9364744" y="6400194"/>
            <a:ext cx="2743200" cy="365125"/>
          </a:xfrm>
        </p:spPr>
        <p:txBody>
          <a:bodyPr/>
          <a:lstStyle>
            <a:lvl1pPr>
              <a:defRPr>
                <a:solidFill>
                  <a:schemeClr val="bg1"/>
                </a:solidFill>
              </a:defRPr>
            </a:lvl1pPr>
          </a:lstStyle>
          <a:p>
            <a:fld id="{565CE74E-AB26-4998-AD42-012C4C1AD076}" type="slidenum">
              <a:rPr lang="zh-CN" altLang="en-US" smtClean="0"/>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CBFE1B5-C895-4986-AA39-47638DA86985}" type="datetime1">
              <a:rPr lang="zh-CN" altLang="en-US" smtClean="0"/>
              <a:t>2025/7/16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4E08AE-05C3-4E0F-BCA0-10CFEFB94888}" type="datetime1">
              <a:rPr lang="zh-CN" altLang="en-US" smtClean="0"/>
              <a:t>2025/7/16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8610600" y="6356350"/>
            <a:ext cx="3361441" cy="365125"/>
          </a:xfrm>
        </p:spPr>
        <p:txBody>
          <a:bodyPr/>
          <a:lstStyle>
            <a:lvl1pPr>
              <a:defRPr>
                <a:solidFill>
                  <a:schemeClr val="bg1"/>
                </a:solidFill>
              </a:defRPr>
            </a:lvl1pPr>
          </a:lstStyle>
          <a:p>
            <a:fld id="{565CE74E-AB26-4998-AD42-012C4C1AD076}"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18D4170-4DE3-4D7E-B36D-BC62C54A36C3}" type="datetime1">
              <a:rPr lang="zh-CN" altLang="en-US" smtClean="0"/>
              <a:t>2025/7/16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37CA849-80A8-4260-93E1-5FE44A3938A5}" type="datetime1">
              <a:rPr lang="zh-CN" altLang="en-US" smtClean="0"/>
              <a:t>2025/7/16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A50E3E6-BFD9-4B10-A542-21DB1888FB96}" type="datetime1">
              <a:rPr lang="zh-CN" altLang="en-US" smtClean="0"/>
              <a:t>2025/7/16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830A412-7314-4A03-B868-2832FFDA749E}" type="datetime1">
              <a:rPr lang="zh-CN" altLang="en-US" smtClean="0"/>
              <a:t>2025/7/16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B5AE64A-B2AA-4189-BDBE-DAD6B32CE7B3}" type="datetime1">
              <a:rPr lang="zh-CN" altLang="en-US" smtClean="0"/>
              <a:t>2025/7/16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4A2A76-0C4B-4F6F-BD16-8ADE5602BCAF}" type="datetime1">
              <a:rPr lang="zh-CN" altLang="en-US" smtClean="0"/>
              <a:t>2025/7/16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A40764F-22C8-472A-A69E-C24B279EFB1C}" type="datetime1">
              <a:rPr lang="zh-CN" altLang="en-US" smtClean="0"/>
              <a:t>2025/7/16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6C0DB26-3971-47B3-875A-8B9FC4F1691F}" type="datetime1">
              <a:rPr lang="zh-CN" altLang="en-US" smtClean="0"/>
              <a:t>2025/7/16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3E4554-058E-40AE-A9CB-B68178869BC6}" type="datetime1">
              <a:rPr lang="zh-CN" altLang="en-US" smtClean="0"/>
              <a:t>2025/7/16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3.jp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5.jpg"/><Relationship Id="rId4" Type="http://schemas.openxmlformats.org/officeDocument/2006/relationships/image" Target="../media/image24.gif"/></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6.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14B4D7-7243-EB56-54C5-71394940BB12}"/>
              </a:ext>
            </a:extLst>
          </p:cNvPr>
          <p:cNvSpPr>
            <a:spLocks noGrp="1"/>
          </p:cNvSpPr>
          <p:nvPr>
            <p:ph type="ctrTitle"/>
          </p:nvPr>
        </p:nvSpPr>
        <p:spPr>
          <a:xfrm>
            <a:off x="1489542" y="1286332"/>
            <a:ext cx="9144000" cy="2387600"/>
          </a:xfrm>
          <a:solidFill>
            <a:schemeClr val="accent1">
              <a:lumMod val="50000"/>
            </a:schemeClr>
          </a:solidFill>
          <a:effectLst>
            <a:glow rad="228600">
              <a:schemeClr val="accent1">
                <a:lumMod val="75000"/>
                <a:alpha val="40000"/>
              </a:schemeClr>
            </a:glow>
            <a:outerShdw blurRad="50800" dist="38100" dir="16200000" rotWithShape="0">
              <a:prstClr val="black">
                <a:alpha val="40000"/>
              </a:prstClr>
            </a:outerShdw>
            <a:reflection blurRad="6350" stA="14000" endPos="55500" dist="50800" dir="5400000" sy="-100000" algn="bl" rotWithShape="0"/>
            <a:softEdge rad="50800"/>
          </a:effectLst>
        </p:spPr>
        <p:txBody>
          <a:bodyPr>
            <a:normAutofit/>
          </a:bodyPr>
          <a:lstStyle/>
          <a:p>
            <a:r>
              <a:rPr lang="en-US" altLang="zh-CN" sz="5300" dirty="0">
                <a:solidFill>
                  <a:schemeClr val="bg1"/>
                </a:solidFill>
                <a:latin typeface="Times New Roman" panose="02020603050405020304" pitchFamily="18" charset="0"/>
                <a:cs typeface="Times New Roman" panose="02020603050405020304" pitchFamily="18" charset="0"/>
              </a:rPr>
              <a:t>Bubble dynamics in holographic </a:t>
            </a:r>
            <a:r>
              <a:rPr lang="en-US" altLang="zh-CN" sz="5300" dirty="0" err="1">
                <a:solidFill>
                  <a:schemeClr val="bg1"/>
                </a:solidFill>
                <a:latin typeface="Times New Roman" panose="02020603050405020304" pitchFamily="18" charset="0"/>
                <a:cs typeface="Times New Roman" panose="02020603050405020304" pitchFamily="18" charset="0"/>
              </a:rPr>
              <a:t>superfluids</a:t>
            </a:r>
            <a:r>
              <a:rPr lang="en-US" altLang="zh-CN" sz="5300" dirty="0">
                <a:solidFill>
                  <a:schemeClr val="bg1"/>
                </a:solidFill>
                <a:latin typeface="Times New Roman" panose="02020603050405020304" pitchFamily="18" charset="0"/>
                <a:cs typeface="Times New Roman" panose="02020603050405020304" pitchFamily="18" charset="0"/>
              </a:rPr>
              <a:t> with first order phase transition</a:t>
            </a:r>
            <a:endParaRPr lang="zh-CN" altLang="en-US" dirty="0">
              <a:solidFill>
                <a:schemeClr val="bg1"/>
              </a:solidFill>
            </a:endParaRPr>
          </a:p>
        </p:txBody>
      </p:sp>
      <p:sp>
        <p:nvSpPr>
          <p:cNvPr id="3" name="副标题 2">
            <a:extLst>
              <a:ext uri="{FF2B5EF4-FFF2-40B4-BE49-F238E27FC236}">
                <a16:creationId xmlns:a16="http://schemas.microsoft.com/office/drawing/2014/main" id="{AC315B27-8DD0-2C09-6C93-1C2C88296F11}"/>
              </a:ext>
            </a:extLst>
          </p:cNvPr>
          <p:cNvSpPr>
            <a:spLocks noGrp="1"/>
          </p:cNvSpPr>
          <p:nvPr>
            <p:ph type="subTitle" idx="1"/>
          </p:nvPr>
        </p:nvSpPr>
        <p:spPr>
          <a:xfrm>
            <a:off x="1523999" y="4001495"/>
            <a:ext cx="9144000" cy="1620077"/>
          </a:xfrm>
        </p:spPr>
        <p:txBody>
          <a:bodyPr>
            <a:normAutofit/>
          </a:bodyPr>
          <a:lstStyle/>
          <a:p>
            <a:r>
              <a:rPr lang="en-US" altLang="zh-CN" sz="2800" dirty="0">
                <a:latin typeface="Times New Roman" panose="02020603050405020304" pitchFamily="18" charset="0"/>
                <a:cs typeface="Times New Roman" panose="02020603050405020304" pitchFamily="18" charset="0"/>
              </a:rPr>
              <a:t>Zhen-</a:t>
            </a:r>
            <a:r>
              <a:rPr lang="en-US" altLang="zh-CN" sz="2800" dirty="0" err="1">
                <a:latin typeface="Times New Roman" panose="02020603050405020304" pitchFamily="18" charset="0"/>
                <a:cs typeface="Times New Roman" panose="02020603050405020304" pitchFamily="18" charset="0"/>
              </a:rPr>
              <a:t>han</a:t>
            </a:r>
            <a:r>
              <a:rPr lang="en-US" altLang="zh-CN" sz="2800" dirty="0">
                <a:latin typeface="Times New Roman" panose="02020603050405020304" pitchFamily="18" charset="0"/>
                <a:cs typeface="Times New Roman" panose="02020603050405020304" pitchFamily="18" charset="0"/>
              </a:rPr>
              <a:t> Jin(</a:t>
            </a:r>
            <a:r>
              <a:rPr lang="zh-CN" altLang="en-US" sz="2800" dirty="0">
                <a:latin typeface="Times New Roman" panose="02020603050405020304" pitchFamily="18" charset="0"/>
                <a:cs typeface="Times New Roman" panose="02020603050405020304" pitchFamily="18" charset="0"/>
              </a:rPr>
              <a:t>金振翰</a:t>
            </a:r>
            <a:r>
              <a:rPr lang="en-US" altLang="zh-CN" sz="2800" dirty="0">
                <a:latin typeface="Times New Roman" panose="02020603050405020304" pitchFamily="18" charset="0"/>
                <a:cs typeface="Times New Roman" panose="02020603050405020304" pitchFamily="18" charset="0"/>
              </a:rPr>
              <a:t>)</a:t>
            </a:r>
          </a:p>
          <a:p>
            <a:r>
              <a:rPr lang="en-US" altLang="zh-CN" sz="2800" dirty="0">
                <a:latin typeface="Times New Roman" panose="02020603050405020304" pitchFamily="18" charset="0"/>
                <a:cs typeface="Times New Roman" panose="02020603050405020304" pitchFamily="18" charset="0"/>
              </a:rPr>
              <a:t>Institute of Theoretical Physics</a:t>
            </a:r>
          </a:p>
          <a:p>
            <a:r>
              <a:rPr lang="en-US" altLang="zh-CN" sz="2800" dirty="0">
                <a:latin typeface="Times New Roman" panose="02020603050405020304" pitchFamily="18" charset="0"/>
                <a:cs typeface="Times New Roman" panose="02020603050405020304" pitchFamily="18" charset="0"/>
              </a:rPr>
              <a:t>Chinese Academy of Sciences</a:t>
            </a:r>
          </a:p>
          <a:p>
            <a:endParaRPr lang="en-US" altLang="zh-CN" sz="2800" dirty="0">
              <a:latin typeface="Times New Roman" panose="02020603050405020304" pitchFamily="18" charset="0"/>
              <a:cs typeface="Times New Roman" panose="02020603050405020304" pitchFamily="18" charset="0"/>
            </a:endParaRPr>
          </a:p>
          <a:p>
            <a:endParaRPr lang="zh-CN" altLang="en-US" sz="2800"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02DFEB40-C1B8-517B-8F41-5EFA495BE89F}"/>
              </a:ext>
            </a:extLst>
          </p:cNvPr>
          <p:cNvSpPr txBox="1"/>
          <p:nvPr/>
        </p:nvSpPr>
        <p:spPr>
          <a:xfrm>
            <a:off x="1558458" y="92681"/>
            <a:ext cx="8778343" cy="1200329"/>
          </a:xfrm>
          <a:prstGeom prst="rect">
            <a:avLst/>
          </a:prstGeom>
          <a:no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Holographic Applications: From Quantum Realms to the Big Bang</a:t>
            </a:r>
          </a:p>
          <a:p>
            <a:pPr algn="ctr"/>
            <a:r>
              <a:rPr lang="en-US" altLang="zh-CN" sz="2400" dirty="0">
                <a:latin typeface="Times New Roman" panose="02020603050405020304" pitchFamily="18" charset="0"/>
                <a:cs typeface="Times New Roman" panose="02020603050405020304" pitchFamily="18" charset="0"/>
              </a:rPr>
              <a:t>Beijing, July 15, 2025</a:t>
            </a:r>
            <a:r>
              <a:rPr lang="en-US" altLang="zh-CN" sz="2400" dirty="0"/>
              <a:t> </a:t>
            </a:r>
            <a:endParaRPr lang="zh-CN" altLang="en-US" sz="2400" dirty="0"/>
          </a:p>
          <a:p>
            <a:endParaRPr lang="zh-CN" altLang="en-US" sz="2400" dirty="0">
              <a:latin typeface="Times New Roman" panose="02020603050405020304" pitchFamily="18" charset="0"/>
              <a:cs typeface="Times New Roman" panose="02020603050405020304" pitchFamily="18" charset="0"/>
            </a:endParaRPr>
          </a:p>
        </p:txBody>
      </p:sp>
      <p:sp>
        <p:nvSpPr>
          <p:cNvPr id="9" name="灯片编号占位符 8">
            <a:extLst>
              <a:ext uri="{FF2B5EF4-FFF2-40B4-BE49-F238E27FC236}">
                <a16:creationId xmlns:a16="http://schemas.microsoft.com/office/drawing/2014/main" id="{EFBF920C-AD9A-4585-1D73-AD30ADE7DF19}"/>
              </a:ext>
            </a:extLst>
          </p:cNvPr>
          <p:cNvSpPr>
            <a:spLocks noGrp="1"/>
          </p:cNvSpPr>
          <p:nvPr>
            <p:ph type="sldNum" sz="quarter" idx="12"/>
          </p:nvPr>
        </p:nvSpPr>
        <p:spPr/>
        <p:txBody>
          <a:bodyPr/>
          <a:lstStyle/>
          <a:p>
            <a:r>
              <a:rPr lang="en-US" altLang="zh-CN" dirty="0"/>
              <a:t>B</a:t>
            </a:r>
            <a:fld id="{565CE74E-AB26-4998-AD42-012C4C1AD076}" type="slidenum">
              <a:rPr lang="zh-CN" altLang="en-US" smtClean="0"/>
              <a:pPr/>
              <a:t>1</a:t>
            </a:fld>
            <a:endParaRPr lang="zh-CN" altLang="en-US" dirty="0"/>
          </a:p>
        </p:txBody>
      </p:sp>
      <p:sp>
        <p:nvSpPr>
          <p:cNvPr id="7" name="文本框 6">
            <a:extLst>
              <a:ext uri="{FF2B5EF4-FFF2-40B4-BE49-F238E27FC236}">
                <a16:creationId xmlns:a16="http://schemas.microsoft.com/office/drawing/2014/main" id="{05487B4C-4932-E1D3-5E21-F57F016878B3}"/>
              </a:ext>
            </a:extLst>
          </p:cNvPr>
          <p:cNvSpPr txBox="1"/>
          <p:nvPr/>
        </p:nvSpPr>
        <p:spPr>
          <a:xfrm>
            <a:off x="4011935" y="5751759"/>
            <a:ext cx="4168129" cy="830997"/>
          </a:xfrm>
          <a:prstGeom prst="rect">
            <a:avLst/>
          </a:prstGeom>
          <a:noFill/>
        </p:spPr>
        <p:txBody>
          <a:bodyPr wrap="none" rtlCol="0">
            <a:spAutoFit/>
          </a:bodyPr>
          <a:lstStyle/>
          <a:p>
            <a:pPr algn="ctr"/>
            <a:r>
              <a:rPr lang="en-US" altLang="zh-CN" sz="2400" dirty="0">
                <a:latin typeface="Times New Roman" panose="02020603050405020304" pitchFamily="18" charset="0"/>
                <a:cs typeface="Times New Roman" panose="02020603050405020304" pitchFamily="18" charset="0"/>
              </a:rPr>
              <a:t>Based on work in progress with </a:t>
            </a:r>
          </a:p>
          <a:p>
            <a:pPr algn="ctr"/>
            <a:r>
              <a:rPr lang="en-US" altLang="zh-CN" sz="2400" dirty="0">
                <a:latin typeface="Times New Roman" panose="02020603050405020304" pitchFamily="18" charset="0"/>
                <a:cs typeface="Times New Roman" panose="02020603050405020304" pitchFamily="18" charset="0"/>
              </a:rPr>
              <a:t>Yu-ping An, Li </a:t>
            </a:r>
            <a:r>
              <a:rPr lang="en-US" altLang="zh-CN" sz="2400" dirty="0" err="1">
                <a:latin typeface="Times New Roman" panose="02020603050405020304" pitchFamily="18" charset="0"/>
                <a:cs typeface="Times New Roman" panose="02020603050405020304" pitchFamily="18" charset="0"/>
              </a:rPr>
              <a:t>Li</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0089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91F47-8F44-0382-1245-7DAEB007086D}"/>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754D5096-811B-D35E-D19E-93FA695B0999}"/>
              </a:ext>
            </a:extLst>
          </p:cNvPr>
          <p:cNvSpPr/>
          <p:nvPr/>
        </p:nvSpPr>
        <p:spPr>
          <a:xfrm>
            <a:off x="0" y="0"/>
            <a:ext cx="12192000" cy="939114"/>
          </a:xfrm>
          <a:prstGeom prst="rect">
            <a:avLst/>
          </a:prstGeom>
          <a:solidFill>
            <a:schemeClr val="accent1">
              <a:lumMod val="50000"/>
            </a:schemeClr>
          </a:solidFill>
          <a:effectLst>
            <a:reflection blurRad="6350" stA="52000" endA="300" endPos="35000" dir="5400000" sy="-100000" algn="bl" rotWithShape="0"/>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灯片编号占位符 4">
            <a:extLst>
              <a:ext uri="{FF2B5EF4-FFF2-40B4-BE49-F238E27FC236}">
                <a16:creationId xmlns:a16="http://schemas.microsoft.com/office/drawing/2014/main" id="{346E9964-9081-6577-0D5B-CCD9006E501D}"/>
              </a:ext>
            </a:extLst>
          </p:cNvPr>
          <p:cNvSpPr>
            <a:spLocks noGrp="1"/>
          </p:cNvSpPr>
          <p:nvPr>
            <p:ph type="sldNum" sz="quarter" idx="12"/>
          </p:nvPr>
        </p:nvSpPr>
        <p:spPr>
          <a:xfrm>
            <a:off x="9448800" y="6492875"/>
            <a:ext cx="2743200" cy="365125"/>
          </a:xfrm>
        </p:spPr>
        <p:txBody>
          <a:bodyPr/>
          <a:lstStyle/>
          <a:p>
            <a:fld id="{565CE74E-AB26-4998-AD42-012C4C1AD076}" type="slidenum">
              <a:rPr lang="zh-CN" altLang="en-US" smtClean="0">
                <a:solidFill>
                  <a:schemeClr val="bg1"/>
                </a:solidFill>
              </a:rPr>
              <a:t>10</a:t>
            </a:fld>
            <a:endParaRPr lang="zh-CN" altLang="en-US" dirty="0">
              <a:solidFill>
                <a:schemeClr val="bg1"/>
              </a:solidFill>
            </a:endParaRPr>
          </a:p>
        </p:txBody>
      </p:sp>
      <p:sp>
        <p:nvSpPr>
          <p:cNvPr id="3" name="文本框 2">
            <a:extLst>
              <a:ext uri="{FF2B5EF4-FFF2-40B4-BE49-F238E27FC236}">
                <a16:creationId xmlns:a16="http://schemas.microsoft.com/office/drawing/2014/main" id="{C0154F28-02F7-E49E-4614-42DA7F60A9A9}"/>
              </a:ext>
            </a:extLst>
          </p:cNvPr>
          <p:cNvSpPr txBox="1"/>
          <p:nvPr/>
        </p:nvSpPr>
        <p:spPr>
          <a:xfrm>
            <a:off x="0" y="1340525"/>
            <a:ext cx="10639425" cy="646331"/>
          </a:xfrm>
          <a:prstGeom prst="rect">
            <a:avLst/>
          </a:prstGeom>
          <a:noFill/>
        </p:spPr>
        <p:txBody>
          <a:bodyPr wrap="square">
            <a:spAutoFit/>
          </a:bodyPr>
          <a:lstStyle/>
          <a:p>
            <a:pPr marL="285750" indent="-285750">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p:txBody>
      </p:sp>
      <p:pic>
        <p:nvPicPr>
          <p:cNvPr id="2" name="图片 1" descr="图表, 折线图&#10;&#10;AI 生成的内容可能不正确。">
            <a:extLst>
              <a:ext uri="{FF2B5EF4-FFF2-40B4-BE49-F238E27FC236}">
                <a16:creationId xmlns:a16="http://schemas.microsoft.com/office/drawing/2014/main" id="{0BE7DD40-D89D-52C4-6A0E-9E811FD6BB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097" y="1268421"/>
            <a:ext cx="5914703" cy="4436028"/>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B2285DF4-1AA5-60AD-104E-094E7BC5B609}"/>
                  </a:ext>
                </a:extLst>
              </p:cNvPr>
              <p:cNvSpPr txBox="1"/>
              <p:nvPr/>
            </p:nvSpPr>
            <p:spPr>
              <a:xfrm>
                <a:off x="1190479" y="3067650"/>
                <a:ext cx="6207368" cy="518668"/>
              </a:xfrm>
              <a:prstGeom prst="rect">
                <a:avLst/>
              </a:prstGeom>
              <a:noFill/>
            </p:spPr>
            <p:txBody>
              <a:bodyPr wrap="square">
                <a:spAutoFit/>
              </a:bodyPr>
              <a:lstStyle/>
              <a:p>
                <a14:m>
                  <m:oMath xmlns:m="http://schemas.openxmlformats.org/officeDocument/2006/math">
                    <m:r>
                      <a:rPr lang="en-US" altLang="zh-CN" b="0" i="1" dirty="0" smtClean="0">
                        <a:latin typeface="Cambria Math" panose="02040503050406030204" pitchFamily="18" charset="0"/>
                        <a:cs typeface="Times New Roman" panose="02020603050405020304" pitchFamily="18" charset="0"/>
                      </a:rPr>
                      <m:t>−</m:t>
                    </m:r>
                    <m:f>
                      <m:fPr>
                        <m:ctrlPr>
                          <a:rPr lang="en-US" altLang="zh-CN" b="0" i="1" dirty="0" smtClean="0">
                            <a:latin typeface="Cambria Math" panose="02040503050406030204" pitchFamily="18" charset="0"/>
                            <a:cs typeface="Times New Roman" panose="02020603050405020304" pitchFamily="18" charset="0"/>
                          </a:rPr>
                        </m:ctrlPr>
                      </m:fPr>
                      <m:num>
                        <m:r>
                          <a:rPr lang="en-US" altLang="zh-CN" b="0" i="1" dirty="0" smtClean="0">
                            <a:latin typeface="Cambria Math" panose="02040503050406030204" pitchFamily="18" charset="0"/>
                            <a:cs typeface="Times New Roman" panose="02020603050405020304" pitchFamily="18" charset="0"/>
                          </a:rPr>
                          <m:t>1</m:t>
                        </m:r>
                      </m:num>
                      <m:den>
                        <m:r>
                          <a:rPr lang="en-US" altLang="zh-CN" i="1" dirty="0" smtClean="0">
                            <a:latin typeface="Cambria Math" panose="02040503050406030204" pitchFamily="18" charset="0"/>
                            <a:cs typeface="Times New Roman" panose="02020603050405020304" pitchFamily="18" charset="0"/>
                          </a:rPr>
                          <m:t>𝜂</m:t>
                        </m:r>
                      </m:den>
                    </m:f>
                    <m:r>
                      <a:rPr lang="en-US" altLang="zh-CN" b="0" i="1" dirty="0" smtClean="0">
                        <a:latin typeface="Cambria Math" panose="02040503050406030204" pitchFamily="18" charset="0"/>
                        <a:cs typeface="Times New Roman" panose="02020603050405020304" pitchFamily="18" charset="0"/>
                      </a:rPr>
                      <m:t>≈−23.1071</m:t>
                    </m:r>
                  </m:oMath>
                </a14:m>
                <a:r>
                  <a:rPr lang="en-US" altLang="zh-CN" b="0" dirty="0">
                    <a:latin typeface="Times New Roman" panose="02020603050405020304" pitchFamily="18" charset="0"/>
                    <a:cs typeface="Times New Roman" panose="02020603050405020304" pitchFamily="18" charset="0"/>
                  </a:rPr>
                  <a:t> </a:t>
                </a:r>
                <a:endParaRPr lang="zh-CN" altLang="en-US" dirty="0"/>
              </a:p>
            </p:txBody>
          </p:sp>
        </mc:Choice>
        <mc:Fallback xmlns="">
          <p:sp>
            <p:nvSpPr>
              <p:cNvPr id="8" name="文本框 7">
                <a:extLst>
                  <a:ext uri="{FF2B5EF4-FFF2-40B4-BE49-F238E27FC236}">
                    <a16:creationId xmlns:a16="http://schemas.microsoft.com/office/drawing/2014/main" id="{B2285DF4-1AA5-60AD-104E-094E7BC5B609}"/>
                  </a:ext>
                </a:extLst>
              </p:cNvPr>
              <p:cNvSpPr txBox="1">
                <a:spLocks noRot="1" noChangeAspect="1" noMove="1" noResize="1" noEditPoints="1" noAdjustHandles="1" noChangeArrowheads="1" noChangeShapeType="1" noTextEdit="1"/>
              </p:cNvSpPr>
              <p:nvPr/>
            </p:nvSpPr>
            <p:spPr>
              <a:xfrm>
                <a:off x="1190479" y="3067650"/>
                <a:ext cx="6207368" cy="518668"/>
              </a:xfrm>
              <a:prstGeom prst="rect">
                <a:avLst/>
              </a:prstGeom>
              <a:blipFill>
                <a:blip r:embed="rId4"/>
                <a:stretch>
                  <a:fillRect b="-3529"/>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FD315F6A-A866-4383-46B7-80A722D2EAD6}"/>
              </a:ext>
            </a:extLst>
          </p:cNvPr>
          <p:cNvSpPr txBox="1"/>
          <p:nvPr/>
        </p:nvSpPr>
        <p:spPr>
          <a:xfrm>
            <a:off x="65902" y="0"/>
            <a:ext cx="8404865" cy="830997"/>
          </a:xfrm>
          <a:prstGeom prst="rect">
            <a:avLst/>
          </a:prstGeom>
          <a:noFill/>
        </p:spPr>
        <p:txBody>
          <a:bodyPr wrap="none" rtlCol="0">
            <a:spAutoFit/>
          </a:bodyPr>
          <a:lstStyle/>
          <a:p>
            <a:r>
              <a:rPr lang="en-US" altLang="zh-CN" sz="4800" dirty="0">
                <a:solidFill>
                  <a:schemeClr val="bg1"/>
                </a:solidFill>
                <a:latin typeface="Times New Roman" panose="02020603050405020304" pitchFamily="18" charset="0"/>
                <a:cs typeface="Times New Roman" panose="02020603050405020304" pitchFamily="18" charset="0"/>
              </a:rPr>
              <a:t>Scaling phenomena of nucleation</a:t>
            </a:r>
            <a:endParaRPr lang="zh-CN" altLang="en-US"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7500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1421B-4173-A39E-9F50-D12B3216EC9E}"/>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D4546C4D-034E-CA86-6821-8BD1F868CA1D}"/>
              </a:ext>
            </a:extLst>
          </p:cNvPr>
          <p:cNvSpPr/>
          <p:nvPr/>
        </p:nvSpPr>
        <p:spPr>
          <a:xfrm>
            <a:off x="0" y="0"/>
            <a:ext cx="12192000" cy="939114"/>
          </a:xfrm>
          <a:prstGeom prst="rect">
            <a:avLst/>
          </a:prstGeom>
          <a:solidFill>
            <a:schemeClr val="accent1">
              <a:lumMod val="50000"/>
            </a:schemeClr>
          </a:solidFill>
          <a:effectLst>
            <a:reflection blurRad="6350" stA="52000" endA="300" endPos="35000" dir="5400000" sy="-100000" algn="bl" rotWithShape="0"/>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灯片编号占位符 4">
            <a:extLst>
              <a:ext uri="{FF2B5EF4-FFF2-40B4-BE49-F238E27FC236}">
                <a16:creationId xmlns:a16="http://schemas.microsoft.com/office/drawing/2014/main" id="{295868CC-C704-0DFA-0896-750C4078F1D5}"/>
              </a:ext>
            </a:extLst>
          </p:cNvPr>
          <p:cNvSpPr>
            <a:spLocks noGrp="1"/>
          </p:cNvSpPr>
          <p:nvPr>
            <p:ph type="sldNum" sz="quarter" idx="12"/>
          </p:nvPr>
        </p:nvSpPr>
        <p:spPr>
          <a:xfrm>
            <a:off x="9448800" y="6492875"/>
            <a:ext cx="2743200" cy="365125"/>
          </a:xfrm>
        </p:spPr>
        <p:txBody>
          <a:bodyPr/>
          <a:lstStyle/>
          <a:p>
            <a:fld id="{565CE74E-AB26-4998-AD42-012C4C1AD076}" type="slidenum">
              <a:rPr lang="zh-CN" altLang="en-US" smtClean="0">
                <a:solidFill>
                  <a:schemeClr val="bg1"/>
                </a:solidFill>
              </a:rPr>
              <a:t>11</a:t>
            </a:fld>
            <a:endParaRPr lang="zh-CN" altLang="en-US" dirty="0">
              <a:solidFill>
                <a:schemeClr val="bg1"/>
              </a:solidFill>
            </a:endParaRPr>
          </a:p>
        </p:txBody>
      </p:sp>
      <p:sp>
        <p:nvSpPr>
          <p:cNvPr id="7" name="文本框 6">
            <a:extLst>
              <a:ext uri="{FF2B5EF4-FFF2-40B4-BE49-F238E27FC236}">
                <a16:creationId xmlns:a16="http://schemas.microsoft.com/office/drawing/2014/main" id="{41D3BDE9-7C42-BDAF-AF3E-45ECF6364489}"/>
              </a:ext>
            </a:extLst>
          </p:cNvPr>
          <p:cNvSpPr txBox="1"/>
          <p:nvPr/>
        </p:nvSpPr>
        <p:spPr>
          <a:xfrm>
            <a:off x="65902" y="0"/>
            <a:ext cx="8747908" cy="830997"/>
          </a:xfrm>
          <a:prstGeom prst="rect">
            <a:avLst/>
          </a:prstGeom>
          <a:noFill/>
        </p:spPr>
        <p:txBody>
          <a:bodyPr wrap="none" rtlCol="0">
            <a:spAutoFit/>
          </a:bodyPr>
          <a:lstStyle/>
          <a:p>
            <a:r>
              <a:rPr lang="en-US" altLang="zh-CN" sz="4800" dirty="0">
                <a:solidFill>
                  <a:schemeClr val="bg1"/>
                </a:solidFill>
                <a:latin typeface="Times New Roman" panose="02020603050405020304" pitchFamily="18" charset="0"/>
                <a:cs typeface="Times New Roman" panose="02020603050405020304" pitchFamily="18" charset="0"/>
              </a:rPr>
              <a:t>Single bubble expansion dynamics</a:t>
            </a:r>
            <a:endParaRPr lang="zh-CN" altLang="en-US" sz="4800" dirty="0">
              <a:solidFill>
                <a:schemeClr val="bg1"/>
              </a:solidFill>
              <a:latin typeface="Times New Roman" panose="02020603050405020304" pitchFamily="18" charset="0"/>
              <a:cs typeface="Times New Roman" panose="02020603050405020304" pitchFamily="18" charset="0"/>
            </a:endParaRPr>
          </a:p>
        </p:txBody>
      </p:sp>
      <p:sp>
        <p:nvSpPr>
          <p:cNvPr id="2" name="椭圆 1">
            <a:extLst>
              <a:ext uri="{FF2B5EF4-FFF2-40B4-BE49-F238E27FC236}">
                <a16:creationId xmlns:a16="http://schemas.microsoft.com/office/drawing/2014/main" id="{C1C2DF2C-EB6F-A86B-FCA3-7F8227E5979E}"/>
              </a:ext>
            </a:extLst>
          </p:cNvPr>
          <p:cNvSpPr/>
          <p:nvPr/>
        </p:nvSpPr>
        <p:spPr>
          <a:xfrm>
            <a:off x="9163568" y="3705267"/>
            <a:ext cx="216816" cy="1885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 name="椭圆 2">
            <a:extLst>
              <a:ext uri="{FF2B5EF4-FFF2-40B4-BE49-F238E27FC236}">
                <a16:creationId xmlns:a16="http://schemas.microsoft.com/office/drawing/2014/main" id="{308D4328-91FB-DF68-4261-ADC5EA2E1F56}"/>
              </a:ext>
            </a:extLst>
          </p:cNvPr>
          <p:cNvSpPr/>
          <p:nvPr/>
        </p:nvSpPr>
        <p:spPr>
          <a:xfrm>
            <a:off x="8946752" y="3943294"/>
            <a:ext cx="216816" cy="1885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F5D23D84-88CD-7D64-8D7F-06153F950198}"/>
              </a:ext>
            </a:extLst>
          </p:cNvPr>
          <p:cNvSpPr/>
          <p:nvPr/>
        </p:nvSpPr>
        <p:spPr>
          <a:xfrm>
            <a:off x="9380384" y="3467240"/>
            <a:ext cx="216816" cy="1885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cxnSp>
        <p:nvCxnSpPr>
          <p:cNvPr id="8" name="直接箭头连接符 7">
            <a:extLst>
              <a:ext uri="{FF2B5EF4-FFF2-40B4-BE49-F238E27FC236}">
                <a16:creationId xmlns:a16="http://schemas.microsoft.com/office/drawing/2014/main" id="{C679FF32-9B50-95B8-2F49-C41DD70406D9}"/>
              </a:ext>
            </a:extLst>
          </p:cNvPr>
          <p:cNvCxnSpPr/>
          <p:nvPr/>
        </p:nvCxnSpPr>
        <p:spPr>
          <a:xfrm flipH="1" flipV="1">
            <a:off x="7320627" y="3467240"/>
            <a:ext cx="1842941" cy="33229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9" name="椭圆 8">
            <a:extLst>
              <a:ext uri="{FF2B5EF4-FFF2-40B4-BE49-F238E27FC236}">
                <a16:creationId xmlns:a16="http://schemas.microsoft.com/office/drawing/2014/main" id="{14FA2E7E-C562-8BAE-17B0-37CB6047F7DB}"/>
              </a:ext>
            </a:extLst>
          </p:cNvPr>
          <p:cNvSpPr/>
          <p:nvPr/>
        </p:nvSpPr>
        <p:spPr>
          <a:xfrm>
            <a:off x="7103811" y="3372972"/>
            <a:ext cx="216816" cy="1885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0" name="任意多边形: 形状 9">
            <a:extLst>
              <a:ext uri="{FF2B5EF4-FFF2-40B4-BE49-F238E27FC236}">
                <a16:creationId xmlns:a16="http://schemas.microsoft.com/office/drawing/2014/main" id="{72543760-634B-B104-4DAA-6ED3AD8CEDE6}"/>
              </a:ext>
            </a:extLst>
          </p:cNvPr>
          <p:cNvSpPr/>
          <p:nvPr/>
        </p:nvSpPr>
        <p:spPr>
          <a:xfrm>
            <a:off x="6604190" y="3875197"/>
            <a:ext cx="2516957" cy="2544989"/>
          </a:xfrm>
          <a:custGeom>
            <a:avLst/>
            <a:gdLst>
              <a:gd name="connsiteX0" fmla="*/ 2516957 w 2516957"/>
              <a:gd name="connsiteY0" fmla="*/ 141154 h 2544989"/>
              <a:gd name="connsiteX1" fmla="*/ 904973 w 2516957"/>
              <a:gd name="connsiteY1" fmla="*/ 263703 h 2544989"/>
              <a:gd name="connsiteX2" fmla="*/ 0 w 2516957"/>
              <a:gd name="connsiteY2" fmla="*/ 2544989 h 2544989"/>
            </a:gdLst>
            <a:ahLst/>
            <a:cxnLst>
              <a:cxn ang="0">
                <a:pos x="connsiteX0" y="connsiteY0"/>
              </a:cxn>
              <a:cxn ang="0">
                <a:pos x="connsiteX1" y="connsiteY1"/>
              </a:cxn>
              <a:cxn ang="0">
                <a:pos x="connsiteX2" y="connsiteY2"/>
              </a:cxn>
            </a:cxnLst>
            <a:rect l="l" t="t" r="r" b="b"/>
            <a:pathLst>
              <a:path w="2516957" h="2544989">
                <a:moveTo>
                  <a:pt x="2516957" y="141154"/>
                </a:moveTo>
                <a:cubicBezTo>
                  <a:pt x="1920711" y="2109"/>
                  <a:pt x="1324466" y="-136936"/>
                  <a:pt x="904973" y="263703"/>
                </a:cubicBezTo>
                <a:cubicBezTo>
                  <a:pt x="485480" y="664342"/>
                  <a:pt x="242740" y="1604665"/>
                  <a:pt x="0" y="254498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1563E6BE-7DF1-4F0F-324A-56E6C03163D1}"/>
              </a:ext>
            </a:extLst>
          </p:cNvPr>
          <p:cNvSpPr/>
          <p:nvPr/>
        </p:nvSpPr>
        <p:spPr>
          <a:xfrm>
            <a:off x="6484457" y="6354230"/>
            <a:ext cx="216816" cy="1885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2" name="任意多边形: 形状 11">
            <a:extLst>
              <a:ext uri="{FF2B5EF4-FFF2-40B4-BE49-F238E27FC236}">
                <a16:creationId xmlns:a16="http://schemas.microsoft.com/office/drawing/2014/main" id="{F3486DFC-4E9B-874F-6575-8962B250571C}"/>
              </a:ext>
            </a:extLst>
          </p:cNvPr>
          <p:cNvSpPr/>
          <p:nvPr/>
        </p:nvSpPr>
        <p:spPr>
          <a:xfrm rot="2102330" flipV="1">
            <a:off x="9417721" y="1289255"/>
            <a:ext cx="793222" cy="2420754"/>
          </a:xfrm>
          <a:custGeom>
            <a:avLst/>
            <a:gdLst>
              <a:gd name="connsiteX0" fmla="*/ 2516957 w 2516957"/>
              <a:gd name="connsiteY0" fmla="*/ 141154 h 2544989"/>
              <a:gd name="connsiteX1" fmla="*/ 904973 w 2516957"/>
              <a:gd name="connsiteY1" fmla="*/ 263703 h 2544989"/>
              <a:gd name="connsiteX2" fmla="*/ 0 w 2516957"/>
              <a:gd name="connsiteY2" fmla="*/ 2544989 h 2544989"/>
            </a:gdLst>
            <a:ahLst/>
            <a:cxnLst>
              <a:cxn ang="0">
                <a:pos x="connsiteX0" y="connsiteY0"/>
              </a:cxn>
              <a:cxn ang="0">
                <a:pos x="connsiteX1" y="connsiteY1"/>
              </a:cxn>
              <a:cxn ang="0">
                <a:pos x="connsiteX2" y="connsiteY2"/>
              </a:cxn>
            </a:cxnLst>
            <a:rect l="l" t="t" r="r" b="b"/>
            <a:pathLst>
              <a:path w="2516957" h="2544989">
                <a:moveTo>
                  <a:pt x="2516957" y="141154"/>
                </a:moveTo>
                <a:cubicBezTo>
                  <a:pt x="1920711" y="2109"/>
                  <a:pt x="1324466" y="-136936"/>
                  <a:pt x="904973" y="263703"/>
                </a:cubicBezTo>
                <a:cubicBezTo>
                  <a:pt x="485480" y="664342"/>
                  <a:pt x="242740" y="1604665"/>
                  <a:pt x="0" y="254498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152D9783-5413-E57A-801E-5FCAEEE6F01F}"/>
              </a:ext>
            </a:extLst>
          </p:cNvPr>
          <p:cNvSpPr/>
          <p:nvPr/>
        </p:nvSpPr>
        <p:spPr>
          <a:xfrm>
            <a:off x="10140812" y="1108688"/>
            <a:ext cx="216816" cy="1885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CB4CBE66-F292-AC45-78F9-CEABDB0C1369}"/>
                  </a:ext>
                </a:extLst>
              </p:cNvPr>
              <p:cNvSpPr txBox="1"/>
              <p:nvPr/>
            </p:nvSpPr>
            <p:spPr>
              <a:xfrm>
                <a:off x="11009191" y="1481636"/>
                <a:ext cx="594201"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4000" b="0" i="1" smtClean="0">
                          <a:latin typeface="Cambria Math" panose="02040503050406030204" pitchFamily="18" charset="0"/>
                        </a:rPr>
                        <m:t>h</m:t>
                      </m:r>
                    </m:oMath>
                  </m:oMathPara>
                </a14:m>
                <a:endParaRPr lang="zh-CN" altLang="en-US" sz="4000" dirty="0"/>
              </a:p>
            </p:txBody>
          </p:sp>
        </mc:Choice>
        <mc:Fallback xmlns="">
          <p:sp>
            <p:nvSpPr>
              <p:cNvPr id="14" name="文本框 13">
                <a:extLst>
                  <a:ext uri="{FF2B5EF4-FFF2-40B4-BE49-F238E27FC236}">
                    <a16:creationId xmlns:a16="http://schemas.microsoft.com/office/drawing/2014/main" id="{CB4CBE66-F292-AC45-78F9-CEABDB0C1369}"/>
                  </a:ext>
                </a:extLst>
              </p:cNvPr>
              <p:cNvSpPr txBox="1">
                <a:spLocks noRot="1" noChangeAspect="1" noMove="1" noResize="1" noEditPoints="1" noAdjustHandles="1" noChangeArrowheads="1" noChangeShapeType="1" noTextEdit="1"/>
              </p:cNvSpPr>
              <p:nvPr/>
            </p:nvSpPr>
            <p:spPr>
              <a:xfrm>
                <a:off x="11009191" y="1481636"/>
                <a:ext cx="594201" cy="707886"/>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B9AABF13-C07F-D595-517B-CE4AAFA77A31}"/>
                  </a:ext>
                </a:extLst>
              </p:cNvPr>
              <p:cNvSpPr txBox="1"/>
              <p:nvPr/>
            </p:nvSpPr>
            <p:spPr>
              <a:xfrm>
                <a:off x="9283373" y="3662684"/>
                <a:ext cx="807721"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4000" b="0" i="1" smtClean="0">
                              <a:latin typeface="Cambria Math" panose="02040503050406030204" pitchFamily="18" charset="0"/>
                            </a:rPr>
                          </m:ctrlPr>
                        </m:sSubPr>
                        <m:e>
                          <m:r>
                            <a:rPr lang="en-US" altLang="zh-CN" sz="4000" b="0" i="1" smtClean="0">
                              <a:latin typeface="Cambria Math" panose="02040503050406030204" pitchFamily="18" charset="0"/>
                            </a:rPr>
                            <m:t>h</m:t>
                          </m:r>
                        </m:e>
                        <m:sub>
                          <m:r>
                            <a:rPr lang="en-US" altLang="zh-CN" sz="4000" b="0" i="1" smtClean="0">
                              <a:latin typeface="Cambria Math" panose="02040503050406030204" pitchFamily="18" charset="0"/>
                            </a:rPr>
                            <m:t>𝑐</m:t>
                          </m:r>
                        </m:sub>
                      </m:sSub>
                    </m:oMath>
                  </m:oMathPara>
                </a14:m>
                <a:endParaRPr lang="zh-CN" altLang="en-US" sz="4000" dirty="0"/>
              </a:p>
            </p:txBody>
          </p:sp>
        </mc:Choice>
        <mc:Fallback xmlns="">
          <p:sp>
            <p:nvSpPr>
              <p:cNvPr id="15" name="文本框 14">
                <a:extLst>
                  <a:ext uri="{FF2B5EF4-FFF2-40B4-BE49-F238E27FC236}">
                    <a16:creationId xmlns:a16="http://schemas.microsoft.com/office/drawing/2014/main" id="{B9AABF13-C07F-D595-517B-CE4AAFA77A31}"/>
                  </a:ext>
                </a:extLst>
              </p:cNvPr>
              <p:cNvSpPr txBox="1">
                <a:spLocks noRot="1" noChangeAspect="1" noMove="1" noResize="1" noEditPoints="1" noAdjustHandles="1" noChangeArrowheads="1" noChangeShapeType="1" noTextEdit="1"/>
              </p:cNvSpPr>
              <p:nvPr/>
            </p:nvSpPr>
            <p:spPr>
              <a:xfrm>
                <a:off x="9283373" y="3662684"/>
                <a:ext cx="807721" cy="707886"/>
              </a:xfrm>
              <a:prstGeom prst="rect">
                <a:avLst/>
              </a:prstGeom>
              <a:blipFill>
                <a:blip r:embed="rId4"/>
                <a:stretch>
                  <a:fillRect/>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1A8D9011-F43F-9DB3-1314-74914BE8B443}"/>
              </a:ext>
            </a:extLst>
          </p:cNvPr>
          <p:cNvSpPr txBox="1"/>
          <p:nvPr/>
        </p:nvSpPr>
        <p:spPr>
          <a:xfrm>
            <a:off x="6622551" y="2917553"/>
            <a:ext cx="1795684" cy="461665"/>
          </a:xfrm>
          <a:prstGeom prst="rect">
            <a:avLst/>
          </a:prstGeom>
          <a:noFill/>
        </p:spPr>
        <p:txBody>
          <a:bodyPr wrap="none" rtlCol="0">
            <a:spAutoFit/>
          </a:bodyPr>
          <a:lstStyle/>
          <a:p>
            <a:r>
              <a:rPr lang="en-US" altLang="zh-CN" sz="2400" dirty="0"/>
              <a:t>Critical  state</a:t>
            </a:r>
            <a:endParaRPr lang="zh-CN" altLang="en-US" sz="2400" dirty="0"/>
          </a:p>
        </p:txBody>
      </p:sp>
      <p:sp>
        <p:nvSpPr>
          <p:cNvPr id="17" name="文本框 16">
            <a:extLst>
              <a:ext uri="{FF2B5EF4-FFF2-40B4-BE49-F238E27FC236}">
                <a16:creationId xmlns:a16="http://schemas.microsoft.com/office/drawing/2014/main" id="{96C5BD7B-1634-A7C3-5B27-E38F9EE32FF7}"/>
              </a:ext>
            </a:extLst>
          </p:cNvPr>
          <p:cNvSpPr txBox="1"/>
          <p:nvPr/>
        </p:nvSpPr>
        <p:spPr>
          <a:xfrm>
            <a:off x="7027039" y="1309130"/>
            <a:ext cx="2521909" cy="400110"/>
          </a:xfrm>
          <a:prstGeom prst="rect">
            <a:avLst/>
          </a:prstGeom>
          <a:noFill/>
        </p:spPr>
        <p:txBody>
          <a:bodyPr wrap="none" rtlCol="0">
            <a:spAutoFit/>
          </a:bodyPr>
          <a:lstStyle/>
          <a:p>
            <a:r>
              <a:rPr lang="en-US" altLang="zh-CN" sz="2000" dirty="0"/>
              <a:t>Supercritical evolution</a:t>
            </a:r>
            <a:endParaRPr lang="zh-CN" altLang="en-US" sz="2000" dirty="0"/>
          </a:p>
        </p:txBody>
      </p:sp>
      <p:sp>
        <p:nvSpPr>
          <p:cNvPr id="18" name="文本框 17">
            <a:extLst>
              <a:ext uri="{FF2B5EF4-FFF2-40B4-BE49-F238E27FC236}">
                <a16:creationId xmlns:a16="http://schemas.microsoft.com/office/drawing/2014/main" id="{18640027-A491-D8B8-CB42-D75631CDEF78}"/>
              </a:ext>
            </a:extLst>
          </p:cNvPr>
          <p:cNvSpPr txBox="1"/>
          <p:nvPr/>
        </p:nvSpPr>
        <p:spPr>
          <a:xfrm>
            <a:off x="5058661" y="5348815"/>
            <a:ext cx="2307683" cy="400110"/>
          </a:xfrm>
          <a:prstGeom prst="rect">
            <a:avLst/>
          </a:prstGeom>
          <a:noFill/>
        </p:spPr>
        <p:txBody>
          <a:bodyPr wrap="none" rtlCol="0">
            <a:spAutoFit/>
          </a:bodyPr>
          <a:lstStyle/>
          <a:p>
            <a:r>
              <a:rPr lang="en-US" altLang="zh-CN" sz="2000" dirty="0"/>
              <a:t>Subcritical evolution</a:t>
            </a:r>
            <a:endParaRPr lang="zh-CN" altLang="en-US" sz="2000" dirty="0"/>
          </a:p>
        </p:txBody>
      </p:sp>
      <p:sp>
        <p:nvSpPr>
          <p:cNvPr id="19" name="任意多边形: 形状 18">
            <a:extLst>
              <a:ext uri="{FF2B5EF4-FFF2-40B4-BE49-F238E27FC236}">
                <a16:creationId xmlns:a16="http://schemas.microsoft.com/office/drawing/2014/main" id="{94AE20EE-B91E-FE9B-0D04-E82161787F0B}"/>
              </a:ext>
            </a:extLst>
          </p:cNvPr>
          <p:cNvSpPr/>
          <p:nvPr/>
        </p:nvSpPr>
        <p:spPr>
          <a:xfrm>
            <a:off x="8467555" y="1716148"/>
            <a:ext cx="3563331" cy="5043402"/>
          </a:xfrm>
          <a:custGeom>
            <a:avLst/>
            <a:gdLst>
              <a:gd name="connsiteX0" fmla="*/ 20525 w 2848566"/>
              <a:gd name="connsiteY0" fmla="*/ 4647414 h 4647414"/>
              <a:gd name="connsiteX1" fmla="*/ 416451 w 2848566"/>
              <a:gd name="connsiteY1" fmla="*/ 2253006 h 4647414"/>
              <a:gd name="connsiteX2" fmla="*/ 2848566 w 2848566"/>
              <a:gd name="connsiteY2" fmla="*/ 0 h 4647414"/>
            </a:gdLst>
            <a:ahLst/>
            <a:cxnLst>
              <a:cxn ang="0">
                <a:pos x="connsiteX0" y="connsiteY0"/>
              </a:cxn>
              <a:cxn ang="0">
                <a:pos x="connsiteX1" y="connsiteY1"/>
              </a:cxn>
              <a:cxn ang="0">
                <a:pos x="connsiteX2" y="connsiteY2"/>
              </a:cxn>
            </a:cxnLst>
            <a:rect l="l" t="t" r="r" b="b"/>
            <a:pathLst>
              <a:path w="2848566" h="4647414">
                <a:moveTo>
                  <a:pt x="20525" y="4647414"/>
                </a:moveTo>
                <a:cubicBezTo>
                  <a:pt x="-17182" y="3837494"/>
                  <a:pt x="-54889" y="3027575"/>
                  <a:pt x="416451" y="2253006"/>
                </a:cubicBezTo>
                <a:cubicBezTo>
                  <a:pt x="887791" y="1478437"/>
                  <a:pt x="2312809" y="328367"/>
                  <a:pt x="2848566" y="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C4F47AB4-27FC-0450-D4F6-D5711D476ECD}"/>
              </a:ext>
            </a:extLst>
          </p:cNvPr>
          <p:cNvSpPr/>
          <p:nvPr/>
        </p:nvSpPr>
        <p:spPr>
          <a:xfrm>
            <a:off x="8033015" y="502076"/>
            <a:ext cx="4076403" cy="2229729"/>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pic>
        <p:nvPicPr>
          <p:cNvPr id="27" name="图片 26" descr="图表&#10;&#10;AI 生成的内容可能不正确。">
            <a:extLst>
              <a:ext uri="{FF2B5EF4-FFF2-40B4-BE49-F238E27FC236}">
                <a16:creationId xmlns:a16="http://schemas.microsoft.com/office/drawing/2014/main" id="{47FFDF66-CC40-3A7D-ED56-694829C6DA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47" y="1509185"/>
            <a:ext cx="4355522" cy="3316765"/>
          </a:xfrm>
          <a:prstGeom prst="rect">
            <a:avLst/>
          </a:prstGeom>
        </p:spPr>
      </p:pic>
      <p:pic>
        <p:nvPicPr>
          <p:cNvPr id="28" name="图片 27" descr="图表, 折线图&#10;&#10;AI 生成的内容可能不正确。">
            <a:extLst>
              <a:ext uri="{FF2B5EF4-FFF2-40B4-BE49-F238E27FC236}">
                <a16:creationId xmlns:a16="http://schemas.microsoft.com/office/drawing/2014/main" id="{F4D415F6-F4A0-1382-A7D4-9FD64A666E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8768" y="4800600"/>
            <a:ext cx="2743200" cy="2057400"/>
          </a:xfrm>
          <a:prstGeom prst="rect">
            <a:avLst/>
          </a:prstGeom>
        </p:spPr>
      </p:pic>
      <p:cxnSp>
        <p:nvCxnSpPr>
          <p:cNvPr id="30" name="直接箭头连接符 29">
            <a:extLst>
              <a:ext uri="{FF2B5EF4-FFF2-40B4-BE49-F238E27FC236}">
                <a16:creationId xmlns:a16="http://schemas.microsoft.com/office/drawing/2014/main" id="{9BE99FE6-3368-ACC0-5C92-BF95BB1658C5}"/>
              </a:ext>
            </a:extLst>
          </p:cNvPr>
          <p:cNvCxnSpPr>
            <a:cxnSpLocks/>
          </p:cNvCxnSpPr>
          <p:nvPr/>
        </p:nvCxnSpPr>
        <p:spPr>
          <a:xfrm>
            <a:off x="2630658" y="2096086"/>
            <a:ext cx="465963" cy="34527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115B57AE-BC50-8644-07CF-A89A1AFE5E8C}"/>
                  </a:ext>
                </a:extLst>
              </p:cNvPr>
              <p:cNvSpPr txBox="1"/>
              <p:nvPr/>
            </p:nvSpPr>
            <p:spPr>
              <a:xfrm>
                <a:off x="509934" y="5348815"/>
                <a:ext cx="16311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𝑣</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r>
                            <a:rPr lang="en-US" altLang="zh-CN" b="0" i="1" smtClean="0">
                              <a:latin typeface="Cambria Math" panose="02040503050406030204" pitchFamily="18" charset="0"/>
                            </a:rPr>
                            <m:t>𝑐𝑡</m:t>
                          </m:r>
                        </m:sup>
                      </m:sSup>
                    </m:oMath>
                  </m:oMathPara>
                </a14:m>
                <a:endParaRPr lang="zh-CN" altLang="en-US" dirty="0"/>
              </a:p>
            </p:txBody>
          </p:sp>
        </mc:Choice>
        <mc:Fallback xmlns="">
          <p:sp>
            <p:nvSpPr>
              <p:cNvPr id="32" name="文本框 31">
                <a:extLst>
                  <a:ext uri="{FF2B5EF4-FFF2-40B4-BE49-F238E27FC236}">
                    <a16:creationId xmlns:a16="http://schemas.microsoft.com/office/drawing/2014/main" id="{115B57AE-BC50-8644-07CF-A89A1AFE5E8C}"/>
                  </a:ext>
                </a:extLst>
              </p:cNvPr>
              <p:cNvSpPr txBox="1">
                <a:spLocks noRot="1" noChangeAspect="1" noMove="1" noResize="1" noEditPoints="1" noAdjustHandles="1" noChangeArrowheads="1" noChangeShapeType="1" noTextEdit="1"/>
              </p:cNvSpPr>
              <p:nvPr/>
            </p:nvSpPr>
            <p:spPr>
              <a:xfrm>
                <a:off x="509934" y="5348815"/>
                <a:ext cx="1631152" cy="369332"/>
              </a:xfrm>
              <a:prstGeom prst="rect">
                <a:avLst/>
              </a:prstGeom>
              <a:blipFill>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1692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DBB22-B65E-0FAE-3F6D-94A4813B0BE0}"/>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2EFEE401-26C4-D2F5-F14D-CDBB320A837C}"/>
              </a:ext>
            </a:extLst>
          </p:cNvPr>
          <p:cNvSpPr/>
          <p:nvPr/>
        </p:nvSpPr>
        <p:spPr>
          <a:xfrm>
            <a:off x="0" y="0"/>
            <a:ext cx="12192000" cy="939114"/>
          </a:xfrm>
          <a:prstGeom prst="rect">
            <a:avLst/>
          </a:prstGeom>
          <a:solidFill>
            <a:schemeClr val="accent1">
              <a:lumMod val="50000"/>
            </a:schemeClr>
          </a:solidFill>
          <a:effectLst>
            <a:reflection blurRad="6350" stA="52000" endA="300" endPos="35000" dir="5400000" sy="-100000" algn="bl" rotWithShape="0"/>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灯片编号占位符 4">
            <a:extLst>
              <a:ext uri="{FF2B5EF4-FFF2-40B4-BE49-F238E27FC236}">
                <a16:creationId xmlns:a16="http://schemas.microsoft.com/office/drawing/2014/main" id="{7866C86A-BD31-4E43-1D02-16A282FC63CF}"/>
              </a:ext>
            </a:extLst>
          </p:cNvPr>
          <p:cNvSpPr>
            <a:spLocks noGrp="1"/>
          </p:cNvSpPr>
          <p:nvPr>
            <p:ph type="sldNum" sz="quarter" idx="12"/>
          </p:nvPr>
        </p:nvSpPr>
        <p:spPr>
          <a:xfrm>
            <a:off x="9448800" y="6492875"/>
            <a:ext cx="2743200" cy="365125"/>
          </a:xfrm>
        </p:spPr>
        <p:txBody>
          <a:bodyPr/>
          <a:lstStyle/>
          <a:p>
            <a:fld id="{565CE74E-AB26-4998-AD42-012C4C1AD076}" type="slidenum">
              <a:rPr lang="zh-CN" altLang="en-US" smtClean="0">
                <a:solidFill>
                  <a:schemeClr val="bg1"/>
                </a:solidFill>
              </a:rPr>
              <a:t>12</a:t>
            </a:fld>
            <a:endParaRPr lang="zh-CN" altLang="en-US" dirty="0">
              <a:solidFill>
                <a:schemeClr val="bg1"/>
              </a:solidFill>
            </a:endParaRPr>
          </a:p>
        </p:txBody>
      </p:sp>
      <p:sp>
        <p:nvSpPr>
          <p:cNvPr id="7" name="文本框 6">
            <a:extLst>
              <a:ext uri="{FF2B5EF4-FFF2-40B4-BE49-F238E27FC236}">
                <a16:creationId xmlns:a16="http://schemas.microsoft.com/office/drawing/2014/main" id="{4FB2C950-B22B-0BD9-1BFB-6ABD844B31CF}"/>
              </a:ext>
            </a:extLst>
          </p:cNvPr>
          <p:cNvSpPr txBox="1"/>
          <p:nvPr/>
        </p:nvSpPr>
        <p:spPr>
          <a:xfrm>
            <a:off x="65902" y="0"/>
            <a:ext cx="6099747" cy="830997"/>
          </a:xfrm>
          <a:prstGeom prst="rect">
            <a:avLst/>
          </a:prstGeom>
          <a:noFill/>
        </p:spPr>
        <p:txBody>
          <a:bodyPr wrap="none" rtlCol="0">
            <a:spAutoFit/>
          </a:bodyPr>
          <a:lstStyle/>
          <a:p>
            <a:r>
              <a:rPr lang="en-US" altLang="zh-CN" sz="4800" dirty="0">
                <a:solidFill>
                  <a:schemeClr val="bg1"/>
                </a:solidFill>
                <a:latin typeface="Times New Roman" panose="02020603050405020304" pitchFamily="18" charset="0"/>
                <a:cs typeface="Times New Roman" panose="02020603050405020304" pitchFamily="18" charset="0"/>
              </a:rPr>
              <a:t>Single bubble dynamics</a:t>
            </a:r>
            <a:endParaRPr lang="zh-CN" altLang="en-US" sz="4800" dirty="0">
              <a:solidFill>
                <a:schemeClr val="bg1"/>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9C3968E3-ADE2-404B-6945-173E2AC8D383}"/>
              </a:ext>
            </a:extLst>
          </p:cNvPr>
          <p:cNvSpPr txBox="1"/>
          <p:nvPr/>
        </p:nvSpPr>
        <p:spPr>
          <a:xfrm>
            <a:off x="0" y="1340525"/>
            <a:ext cx="10639425" cy="646331"/>
          </a:xfrm>
          <a:prstGeom prst="rect">
            <a:avLst/>
          </a:prstGeom>
          <a:noFill/>
        </p:spPr>
        <p:txBody>
          <a:bodyPr wrap="square">
            <a:spAutoFit/>
          </a:bodyPr>
          <a:lstStyle/>
          <a:p>
            <a:pPr marL="285750" indent="-285750">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2C5BAE02-47EB-7D68-0D30-54ABB71DCCC4}"/>
              </a:ext>
            </a:extLst>
          </p:cNvPr>
          <p:cNvPicPr>
            <a:picLocks noChangeAspect="1"/>
          </p:cNvPicPr>
          <p:nvPr/>
        </p:nvPicPr>
        <p:blipFill>
          <a:blip r:embed="rId3"/>
          <a:stretch>
            <a:fillRect/>
          </a:stretch>
        </p:blipFill>
        <p:spPr>
          <a:xfrm>
            <a:off x="8203125" y="1229207"/>
            <a:ext cx="3705252" cy="2809896"/>
          </a:xfrm>
          <a:prstGeom prst="rect">
            <a:avLst/>
          </a:prstGeom>
        </p:spPr>
      </p:pic>
      <p:sp>
        <p:nvSpPr>
          <p:cNvPr id="8" name="文本框 7">
            <a:extLst>
              <a:ext uri="{FF2B5EF4-FFF2-40B4-BE49-F238E27FC236}">
                <a16:creationId xmlns:a16="http://schemas.microsoft.com/office/drawing/2014/main" id="{2F1B1EF5-F674-A8E8-38B3-C03A98D80219}"/>
              </a:ext>
            </a:extLst>
          </p:cNvPr>
          <p:cNvSpPr txBox="1"/>
          <p:nvPr/>
        </p:nvSpPr>
        <p:spPr>
          <a:xfrm>
            <a:off x="9142680" y="3965755"/>
            <a:ext cx="1826141" cy="369332"/>
          </a:xfrm>
          <a:prstGeom prst="rect">
            <a:avLst/>
          </a:prstGeom>
          <a:noFill/>
        </p:spPr>
        <p:txBody>
          <a:bodyPr wrap="none" rtlCol="0">
            <a:spAutoFit/>
          </a:bodyPr>
          <a:lstStyle/>
          <a:p>
            <a:r>
              <a:rPr lang="en-US" altLang="zh-CN" dirty="0"/>
              <a:t>arXiv:2302.10042</a:t>
            </a:r>
            <a:endParaRPr lang="zh-CN" altLang="en-US" dirty="0"/>
          </a:p>
        </p:txBody>
      </p:sp>
      <p:sp>
        <p:nvSpPr>
          <p:cNvPr id="10" name="椭圆 9">
            <a:extLst>
              <a:ext uri="{FF2B5EF4-FFF2-40B4-BE49-F238E27FC236}">
                <a16:creationId xmlns:a16="http://schemas.microsoft.com/office/drawing/2014/main" id="{DF581887-E95C-6D0B-7593-1EFDA4349B6B}"/>
              </a:ext>
            </a:extLst>
          </p:cNvPr>
          <p:cNvSpPr/>
          <p:nvPr/>
        </p:nvSpPr>
        <p:spPr>
          <a:xfrm>
            <a:off x="9285803" y="4643658"/>
            <a:ext cx="1577004" cy="1553233"/>
          </a:xfrm>
          <a:prstGeom prst="ellipse">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2" name="直接箭头连接符 11">
            <a:extLst>
              <a:ext uri="{FF2B5EF4-FFF2-40B4-BE49-F238E27FC236}">
                <a16:creationId xmlns:a16="http://schemas.microsoft.com/office/drawing/2014/main" id="{8034E142-637F-9559-9D3A-380B46B711A7}"/>
              </a:ext>
            </a:extLst>
          </p:cNvPr>
          <p:cNvCxnSpPr>
            <a:cxnSpLocks/>
          </p:cNvCxnSpPr>
          <p:nvPr/>
        </p:nvCxnSpPr>
        <p:spPr>
          <a:xfrm flipV="1">
            <a:off x="10225377" y="5037864"/>
            <a:ext cx="524786" cy="28951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D9DB083D-95DF-E4BE-6838-6A2255E876D7}"/>
              </a:ext>
            </a:extLst>
          </p:cNvPr>
          <p:cNvCxnSpPr>
            <a:cxnSpLocks/>
          </p:cNvCxnSpPr>
          <p:nvPr/>
        </p:nvCxnSpPr>
        <p:spPr>
          <a:xfrm flipH="1">
            <a:off x="10750163" y="4643658"/>
            <a:ext cx="796456" cy="4067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74AFFAEB-A437-0C06-36BC-38201A333FB2}"/>
                  </a:ext>
                </a:extLst>
              </p:cNvPr>
              <p:cNvSpPr txBox="1"/>
              <p:nvPr/>
            </p:nvSpPr>
            <p:spPr>
              <a:xfrm>
                <a:off x="10862807" y="5081323"/>
                <a:ext cx="5064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𝑝</m:t>
                      </m:r>
                    </m:oMath>
                  </m:oMathPara>
                </a14:m>
                <a:endParaRPr lang="zh-CN" altLang="en-US" dirty="0"/>
              </a:p>
            </p:txBody>
          </p:sp>
        </mc:Choice>
        <mc:Fallback xmlns="">
          <p:sp>
            <p:nvSpPr>
              <p:cNvPr id="17" name="文本框 16">
                <a:extLst>
                  <a:ext uri="{FF2B5EF4-FFF2-40B4-BE49-F238E27FC236}">
                    <a16:creationId xmlns:a16="http://schemas.microsoft.com/office/drawing/2014/main" id="{74AFFAEB-A437-0C06-36BC-38201A333FB2}"/>
                  </a:ext>
                </a:extLst>
              </p:cNvPr>
              <p:cNvSpPr txBox="1">
                <a:spLocks noRot="1" noChangeAspect="1" noMove="1" noResize="1" noEditPoints="1" noAdjustHandles="1" noChangeArrowheads="1" noChangeShapeType="1" noTextEdit="1"/>
              </p:cNvSpPr>
              <p:nvPr/>
            </p:nvSpPr>
            <p:spPr>
              <a:xfrm>
                <a:off x="10862807" y="5081323"/>
                <a:ext cx="506485" cy="369332"/>
              </a:xfrm>
              <a:prstGeom prst="rect">
                <a:avLst/>
              </a:prstGeom>
              <a:blipFill>
                <a:blip r:embed="rId4"/>
                <a:stretch>
                  <a:fillRect b="-6667"/>
                </a:stretch>
              </a:blipFill>
            </p:spPr>
            <p:txBody>
              <a:bodyPr/>
              <a:lstStyle/>
              <a:p>
                <a:r>
                  <a:rPr lang="zh-CN" altLang="en-US">
                    <a:noFill/>
                  </a:rPr>
                  <a:t> </a:t>
                </a:r>
              </a:p>
            </p:txBody>
          </p:sp>
        </mc:Fallback>
      </mc:AlternateContent>
      <p:pic>
        <p:nvPicPr>
          <p:cNvPr id="19" name="图片 18">
            <a:extLst>
              <a:ext uri="{FF2B5EF4-FFF2-40B4-BE49-F238E27FC236}">
                <a16:creationId xmlns:a16="http://schemas.microsoft.com/office/drawing/2014/main" id="{60A138E3-111A-A436-4F05-D4200F8836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750" y="1663690"/>
            <a:ext cx="5640125" cy="4230094"/>
          </a:xfrm>
          <a:prstGeom prst="rect">
            <a:avLst/>
          </a:prstGeom>
        </p:spPr>
      </p:pic>
      <p:sp>
        <p:nvSpPr>
          <p:cNvPr id="20" name="矩形 19">
            <a:extLst>
              <a:ext uri="{FF2B5EF4-FFF2-40B4-BE49-F238E27FC236}">
                <a16:creationId xmlns:a16="http://schemas.microsoft.com/office/drawing/2014/main" id="{F1864ACD-CFD9-1EFB-1EB6-B9D5190D1C43}"/>
              </a:ext>
            </a:extLst>
          </p:cNvPr>
          <p:cNvSpPr/>
          <p:nvPr/>
        </p:nvSpPr>
        <p:spPr>
          <a:xfrm>
            <a:off x="9866812" y="2690949"/>
            <a:ext cx="1741714" cy="12748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23390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5D09D-58D7-BF91-801A-2ED79FEA4CDF}"/>
            </a:ext>
          </a:extLst>
        </p:cNvPr>
        <p:cNvGrpSpPr/>
        <p:nvPr/>
      </p:nvGrpSpPr>
      <p:grpSpPr>
        <a:xfrm>
          <a:off x="0" y="0"/>
          <a:ext cx="0" cy="0"/>
          <a:chOff x="0" y="0"/>
          <a:chExt cx="0" cy="0"/>
        </a:xfrm>
      </p:grpSpPr>
      <p:pic>
        <p:nvPicPr>
          <p:cNvPr id="10" name="图片 9">
            <a:extLst>
              <a:ext uri="{FF2B5EF4-FFF2-40B4-BE49-F238E27FC236}">
                <a16:creationId xmlns:a16="http://schemas.microsoft.com/office/drawing/2014/main" id="{87FC068C-D8C5-24C3-A118-1CD03B667325}"/>
              </a:ext>
            </a:extLst>
          </p:cNvPr>
          <p:cNvPicPr>
            <a:picLocks noChangeAspect="1"/>
          </p:cNvPicPr>
          <p:nvPr/>
        </p:nvPicPr>
        <p:blipFill>
          <a:blip r:embed="rId3"/>
          <a:stretch>
            <a:fillRect/>
          </a:stretch>
        </p:blipFill>
        <p:spPr>
          <a:xfrm>
            <a:off x="2341148" y="3152486"/>
            <a:ext cx="6985261" cy="3705514"/>
          </a:xfrm>
          <a:prstGeom prst="rect">
            <a:avLst/>
          </a:prstGeom>
        </p:spPr>
      </p:pic>
      <p:sp>
        <p:nvSpPr>
          <p:cNvPr id="4" name="矩形 3">
            <a:extLst>
              <a:ext uri="{FF2B5EF4-FFF2-40B4-BE49-F238E27FC236}">
                <a16:creationId xmlns:a16="http://schemas.microsoft.com/office/drawing/2014/main" id="{618542A6-4F68-245D-62D7-FD5B1E56494D}"/>
              </a:ext>
            </a:extLst>
          </p:cNvPr>
          <p:cNvSpPr/>
          <p:nvPr/>
        </p:nvSpPr>
        <p:spPr>
          <a:xfrm>
            <a:off x="0" y="0"/>
            <a:ext cx="12192000" cy="939114"/>
          </a:xfrm>
          <a:prstGeom prst="rect">
            <a:avLst/>
          </a:prstGeom>
          <a:solidFill>
            <a:schemeClr val="accent1">
              <a:lumMod val="50000"/>
            </a:schemeClr>
          </a:solidFill>
          <a:effectLst>
            <a:reflection blurRad="6350" stA="52000" endA="300" endPos="35000" dir="5400000" sy="-100000" algn="bl" rotWithShape="0"/>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a:extLst>
              <a:ext uri="{FF2B5EF4-FFF2-40B4-BE49-F238E27FC236}">
                <a16:creationId xmlns:a16="http://schemas.microsoft.com/office/drawing/2014/main" id="{F112036D-E98F-F5D6-B1C3-865E09F2C262}"/>
              </a:ext>
            </a:extLst>
          </p:cNvPr>
          <p:cNvSpPr txBox="1"/>
          <p:nvPr/>
        </p:nvSpPr>
        <p:spPr>
          <a:xfrm>
            <a:off x="65902" y="0"/>
            <a:ext cx="6885218" cy="830997"/>
          </a:xfrm>
          <a:prstGeom prst="rect">
            <a:avLst/>
          </a:prstGeom>
          <a:noFill/>
        </p:spPr>
        <p:txBody>
          <a:bodyPr wrap="none" rtlCol="0">
            <a:spAutoFit/>
          </a:bodyPr>
          <a:lstStyle/>
          <a:p>
            <a:r>
              <a:rPr lang="en-US" altLang="zh-CN" sz="4800" dirty="0">
                <a:solidFill>
                  <a:schemeClr val="bg1"/>
                </a:solidFill>
                <a:latin typeface="Times New Roman" panose="02020603050405020304" pitchFamily="18" charset="0"/>
                <a:cs typeface="Times New Roman" panose="02020603050405020304" pitchFamily="18" charset="0"/>
              </a:rPr>
              <a:t>Multiple bubbles dynamics</a:t>
            </a:r>
            <a:endParaRPr lang="zh-CN" altLang="en-US" sz="4800" dirty="0">
              <a:solidFill>
                <a:schemeClr val="bg1"/>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E5612B26-2E4C-A50C-F525-750A8C49E178}"/>
              </a:ext>
            </a:extLst>
          </p:cNvPr>
          <p:cNvSpPr txBox="1"/>
          <p:nvPr/>
        </p:nvSpPr>
        <p:spPr>
          <a:xfrm>
            <a:off x="65902" y="1016460"/>
            <a:ext cx="11535755" cy="2092881"/>
          </a:xfrm>
          <a:prstGeom prst="rect">
            <a:avLst/>
          </a:prstGeom>
          <a:noFill/>
        </p:spPr>
        <p:txBody>
          <a:bodyPr wrap="square" rtlCol="0">
            <a:spAutoFit/>
          </a:bodyPr>
          <a:lstStyle/>
          <a:p>
            <a:pPr marL="914400" lvl="1" indent="-457200">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Geodesic rule</a:t>
            </a:r>
            <a:r>
              <a:rPr lang="en-US" altLang="zh-CN" sz="2800" dirty="0">
                <a:latin typeface="Times New Roman" panose="02020603050405020304" pitchFamily="18" charset="0"/>
                <a:cs typeface="Times New Roman" panose="02020603050405020304" pitchFamily="18" charset="0"/>
              </a:rPr>
              <a:t>: when domains emerge, the order parameter will interpolate in a way that </a:t>
            </a:r>
            <a:r>
              <a:rPr lang="en-US" altLang="zh-CN" sz="2800" b="1" dirty="0">
                <a:latin typeface="Times New Roman" panose="02020603050405020304" pitchFamily="18" charset="0"/>
                <a:cs typeface="Times New Roman" panose="02020603050405020304" pitchFamily="18" charset="0"/>
              </a:rPr>
              <a:t>minimizes the free energy.</a:t>
            </a:r>
          </a:p>
          <a:p>
            <a:pPr marL="914400" lvl="1" indent="-457200">
              <a:buFont typeface="Arial" panose="020B0604020202020204" pitchFamily="34" charset="0"/>
              <a:buChar char="•"/>
            </a:pPr>
            <a:endParaRPr lang="en-US" altLang="zh-CN" sz="2800" b="1" dirty="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important application in Kibble-Zurek mechanism</a:t>
            </a:r>
          </a:p>
          <a:p>
            <a:endParaRPr lang="zh-CN" altLang="en-US" dirty="0"/>
          </a:p>
        </p:txBody>
      </p:sp>
    </p:spTree>
    <p:extLst>
      <p:ext uri="{BB962C8B-B14F-4D97-AF65-F5344CB8AC3E}">
        <p14:creationId xmlns:p14="http://schemas.microsoft.com/office/powerpoint/2010/main" val="3964946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8C446-17C9-3683-8EE7-8AE8F08D1DB5}"/>
            </a:ext>
          </a:extLst>
        </p:cNvPr>
        <p:cNvGrpSpPr/>
        <p:nvPr/>
      </p:nvGrpSpPr>
      <p:grpSpPr>
        <a:xfrm>
          <a:off x="0" y="0"/>
          <a:ext cx="0" cy="0"/>
          <a:chOff x="0" y="0"/>
          <a:chExt cx="0" cy="0"/>
        </a:xfrm>
      </p:grpSpPr>
      <p:pic>
        <p:nvPicPr>
          <p:cNvPr id="5" name="图片 4">
            <a:extLst>
              <a:ext uri="{FF2B5EF4-FFF2-40B4-BE49-F238E27FC236}">
                <a16:creationId xmlns:a16="http://schemas.microsoft.com/office/drawing/2014/main" id="{A15DE843-6555-6010-B474-1456B612C190}"/>
              </a:ext>
            </a:extLst>
          </p:cNvPr>
          <p:cNvPicPr>
            <a:picLocks noChangeAspect="1"/>
          </p:cNvPicPr>
          <p:nvPr/>
        </p:nvPicPr>
        <p:blipFill>
          <a:blip r:embed="rId3"/>
          <a:stretch>
            <a:fillRect/>
          </a:stretch>
        </p:blipFill>
        <p:spPr>
          <a:xfrm>
            <a:off x="975201" y="2092359"/>
            <a:ext cx="9929940" cy="4336270"/>
          </a:xfrm>
          <a:prstGeom prst="rect">
            <a:avLst/>
          </a:prstGeom>
        </p:spPr>
      </p:pic>
      <p:cxnSp>
        <p:nvCxnSpPr>
          <p:cNvPr id="11" name="直接连接符 10">
            <a:extLst>
              <a:ext uri="{FF2B5EF4-FFF2-40B4-BE49-F238E27FC236}">
                <a16:creationId xmlns:a16="http://schemas.microsoft.com/office/drawing/2014/main" id="{92F4F702-4991-A96C-F0E4-3ACA035ADD38}"/>
              </a:ext>
            </a:extLst>
          </p:cNvPr>
          <p:cNvCxnSpPr>
            <a:cxnSpLocks/>
          </p:cNvCxnSpPr>
          <p:nvPr/>
        </p:nvCxnSpPr>
        <p:spPr>
          <a:xfrm flipV="1">
            <a:off x="7129083" y="4304963"/>
            <a:ext cx="4871405" cy="210393"/>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F40F2936-93F3-CDFB-FC86-6DF4653A7495}"/>
              </a:ext>
            </a:extLst>
          </p:cNvPr>
          <p:cNvSpPr/>
          <p:nvPr/>
        </p:nvSpPr>
        <p:spPr>
          <a:xfrm>
            <a:off x="0" y="0"/>
            <a:ext cx="12192000" cy="939114"/>
          </a:xfrm>
          <a:prstGeom prst="rect">
            <a:avLst/>
          </a:prstGeom>
          <a:solidFill>
            <a:schemeClr val="accent1">
              <a:lumMod val="50000"/>
            </a:schemeClr>
          </a:solidFill>
          <a:effectLst>
            <a:reflection blurRad="6350" stA="52000" endA="300" endPos="35000" dir="5400000" sy="-100000" algn="bl" rotWithShape="0"/>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a:extLst>
              <a:ext uri="{FF2B5EF4-FFF2-40B4-BE49-F238E27FC236}">
                <a16:creationId xmlns:a16="http://schemas.microsoft.com/office/drawing/2014/main" id="{A652BD19-D913-21AF-693B-4D617A9001E6}"/>
              </a:ext>
            </a:extLst>
          </p:cNvPr>
          <p:cNvSpPr txBox="1"/>
          <p:nvPr/>
        </p:nvSpPr>
        <p:spPr>
          <a:xfrm>
            <a:off x="65902" y="0"/>
            <a:ext cx="6885218" cy="830997"/>
          </a:xfrm>
          <a:prstGeom prst="rect">
            <a:avLst/>
          </a:prstGeom>
          <a:noFill/>
        </p:spPr>
        <p:txBody>
          <a:bodyPr wrap="none" rtlCol="0">
            <a:spAutoFit/>
          </a:bodyPr>
          <a:lstStyle/>
          <a:p>
            <a:r>
              <a:rPr lang="en-US" altLang="zh-CN" sz="4800" dirty="0">
                <a:solidFill>
                  <a:schemeClr val="bg1"/>
                </a:solidFill>
                <a:latin typeface="Times New Roman" panose="02020603050405020304" pitchFamily="18" charset="0"/>
                <a:cs typeface="Times New Roman" panose="02020603050405020304" pitchFamily="18" charset="0"/>
              </a:rPr>
              <a:t>Multiple bubbles dynamics</a:t>
            </a:r>
            <a:endParaRPr lang="zh-CN" altLang="en-US" sz="48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705B9E3C-CFE6-C00F-C069-C85F45D8700C}"/>
                  </a:ext>
                </a:extLst>
              </p:cNvPr>
              <p:cNvSpPr txBox="1"/>
              <p:nvPr/>
            </p:nvSpPr>
            <p:spPr>
              <a:xfrm>
                <a:off x="65902" y="1016460"/>
                <a:ext cx="11535755" cy="1851404"/>
              </a:xfrm>
              <a:prstGeom prst="rect">
                <a:avLst/>
              </a:prstGeom>
              <a:noFill/>
            </p:spPr>
            <p:txBody>
              <a:bodyPr wrap="square" rtlCol="0">
                <a:spAutoFit/>
              </a:bodyPr>
              <a:lstStyle/>
              <a:p>
                <a:pPr marL="914400" lvl="1" indent="-457200">
                  <a:buFont typeface="Arial" panose="020B0604020202020204" pitchFamily="34" charset="0"/>
                  <a:buChar char="•"/>
                </a:pPr>
                <a:r>
                  <a:rPr lang="en-US" altLang="zh-CN" sz="2800" b="0" dirty="0">
                    <a:latin typeface="Times New Roman" panose="02020603050405020304" pitchFamily="18" charset="0"/>
                    <a:cs typeface="Times New Roman" panose="02020603050405020304" pitchFamily="18" charset="0"/>
                  </a:rPr>
                  <a:t>Set</a:t>
                </a:r>
                <a:r>
                  <a:rPr lang="en-US" altLang="zh-CN" sz="2800" b="0" dirty="0">
                    <a:cs typeface="Times New Roman" panose="02020603050405020304" pitchFamily="18" charset="0"/>
                  </a:rPr>
                  <a:t> </a:t>
                </a:r>
                <a14:m>
                  <m:oMath xmlns:m="http://schemas.openxmlformats.org/officeDocument/2006/math">
                    <m:sSub>
                      <m:sSubPr>
                        <m:ctrlPr>
                          <a:rPr lang="en-US" altLang="zh-CN" sz="2800" b="0" i="1" smtClean="0">
                            <a:latin typeface="Cambria Math" panose="02040503050406030204" pitchFamily="18" charset="0"/>
                            <a:cs typeface="Times New Roman" panose="02020603050405020304" pitchFamily="18" charset="0"/>
                          </a:rPr>
                        </m:ctrlPr>
                      </m:sSubPr>
                      <m:e>
                        <m:r>
                          <a:rPr lang="en-US" altLang="zh-CN" sz="2800" b="0" i="1" smtClean="0">
                            <a:latin typeface="Cambria Math" panose="02040503050406030204" pitchFamily="18" charset="0"/>
                            <a:cs typeface="Times New Roman" panose="02020603050405020304" pitchFamily="18" charset="0"/>
                          </a:rPr>
                          <m:t>𝜃</m:t>
                        </m:r>
                      </m:e>
                      <m:sub>
                        <m:r>
                          <a:rPr lang="en-US" altLang="zh-CN" sz="2800" b="0" i="1" smtClean="0">
                            <a:latin typeface="Cambria Math" panose="02040503050406030204" pitchFamily="18" charset="0"/>
                            <a:cs typeface="Times New Roman" panose="02020603050405020304" pitchFamily="18" charset="0"/>
                          </a:rPr>
                          <m:t>1</m:t>
                        </m:r>
                      </m:sub>
                    </m:sSub>
                    <m:r>
                      <a:rPr lang="en-US" altLang="zh-CN" sz="2800" b="0" i="1" smtClean="0">
                        <a:latin typeface="Cambria Math" panose="02040503050406030204" pitchFamily="18" charset="0"/>
                        <a:cs typeface="Times New Roman" panose="02020603050405020304" pitchFamily="18" charset="0"/>
                      </a:rPr>
                      <m:t>,</m:t>
                    </m:r>
                    <m:sSub>
                      <m:sSubPr>
                        <m:ctrlPr>
                          <a:rPr lang="en-US" altLang="zh-CN" sz="2800" b="0" i="1" smtClean="0">
                            <a:latin typeface="Cambria Math" panose="02040503050406030204" pitchFamily="18" charset="0"/>
                            <a:cs typeface="Times New Roman" panose="02020603050405020304" pitchFamily="18" charset="0"/>
                          </a:rPr>
                        </m:ctrlPr>
                      </m:sSubPr>
                      <m:e>
                        <m:r>
                          <a:rPr lang="en-US" altLang="zh-CN" sz="2800" b="0" i="1" smtClean="0">
                            <a:latin typeface="Cambria Math" panose="02040503050406030204" pitchFamily="18" charset="0"/>
                            <a:cs typeface="Times New Roman" panose="02020603050405020304" pitchFamily="18" charset="0"/>
                          </a:rPr>
                          <m:t>𝜃</m:t>
                        </m:r>
                      </m:e>
                      <m:sub>
                        <m:r>
                          <a:rPr lang="en-US" altLang="zh-CN" sz="2800" b="0" i="1" smtClean="0">
                            <a:latin typeface="Cambria Math" panose="02040503050406030204" pitchFamily="18" charset="0"/>
                            <a:cs typeface="Times New Roman" panose="02020603050405020304" pitchFamily="18" charset="0"/>
                          </a:rPr>
                          <m:t>2</m:t>
                        </m:r>
                      </m:sub>
                    </m:sSub>
                    <m:r>
                      <a:rPr lang="en-US" altLang="zh-CN" sz="2800" b="0" i="1" smtClean="0">
                        <a:latin typeface="Cambria Math" panose="02040503050406030204" pitchFamily="18" charset="0"/>
                        <a:cs typeface="Times New Roman" panose="02020603050405020304" pitchFamily="18" charset="0"/>
                      </a:rPr>
                      <m:t>,</m:t>
                    </m:r>
                    <m:sSub>
                      <m:sSubPr>
                        <m:ctrlPr>
                          <a:rPr lang="en-US" altLang="zh-CN" sz="2800" b="0" i="1" smtClean="0">
                            <a:latin typeface="Cambria Math" panose="02040503050406030204" pitchFamily="18" charset="0"/>
                            <a:cs typeface="Times New Roman" panose="02020603050405020304" pitchFamily="18" charset="0"/>
                          </a:rPr>
                        </m:ctrlPr>
                      </m:sSubPr>
                      <m:e>
                        <m:r>
                          <a:rPr lang="en-US" altLang="zh-CN" sz="2800" b="0" i="1" smtClean="0">
                            <a:latin typeface="Cambria Math" panose="02040503050406030204" pitchFamily="18" charset="0"/>
                            <a:cs typeface="Times New Roman" panose="02020603050405020304" pitchFamily="18" charset="0"/>
                          </a:rPr>
                          <m:t>𝜃</m:t>
                        </m:r>
                      </m:e>
                      <m:sub>
                        <m:r>
                          <a:rPr lang="en-US" altLang="zh-CN" sz="2800" b="0" i="1" smtClean="0">
                            <a:latin typeface="Cambria Math" panose="02040503050406030204" pitchFamily="18" charset="0"/>
                            <a:cs typeface="Times New Roman" panose="02020603050405020304" pitchFamily="18" charset="0"/>
                          </a:rPr>
                          <m:t>3</m:t>
                        </m:r>
                      </m:sub>
                    </m:sSub>
                    <m:r>
                      <a:rPr lang="en-US" altLang="zh-CN" sz="2800" b="0" i="1" smtClean="0">
                        <a:latin typeface="Cambria Math" panose="02040503050406030204" pitchFamily="18" charset="0"/>
                        <a:cs typeface="Times New Roman" panose="02020603050405020304" pitchFamily="18" charset="0"/>
                      </a:rPr>
                      <m:t> </m:t>
                    </m:r>
                  </m:oMath>
                </a14:m>
                <a:r>
                  <a:rPr lang="en-US" altLang="zh-CN" sz="2800" b="1" dirty="0">
                    <a:latin typeface="Times New Roman" panose="02020603050405020304" pitchFamily="18" charset="0"/>
                    <a:cs typeface="Times New Roman" panose="02020603050405020304" pitchFamily="18" charset="0"/>
                  </a:rPr>
                  <a:t>randomly, </a:t>
                </a:r>
                <a:r>
                  <a:rPr lang="en-US" altLang="zh-CN" sz="2800" dirty="0">
                    <a:latin typeface="Times New Roman" panose="02020603050405020304" pitchFamily="18" charset="0"/>
                    <a:cs typeface="Times New Roman" panose="02020603050405020304" pitchFamily="18" charset="0"/>
                  </a:rPr>
                  <a:t>the rate of  defects generation is </a:t>
                </a:r>
                <a14:m>
                  <m:oMath xmlns:m="http://schemas.openxmlformats.org/officeDocument/2006/math">
                    <m:f>
                      <m:fPr>
                        <m:ctrlPr>
                          <a:rPr lang="en-US" altLang="zh-CN" sz="2800" b="1" i="1" smtClean="0">
                            <a:latin typeface="Cambria Math" panose="02040503050406030204" pitchFamily="18" charset="0"/>
                            <a:cs typeface="Times New Roman" panose="02020603050405020304" pitchFamily="18" charset="0"/>
                          </a:rPr>
                        </m:ctrlPr>
                      </m:fPr>
                      <m:num>
                        <m:r>
                          <a:rPr lang="en-US" altLang="zh-CN" sz="2800" b="1" i="1" smtClean="0">
                            <a:latin typeface="Cambria Math" panose="02040503050406030204" pitchFamily="18" charset="0"/>
                            <a:cs typeface="Times New Roman" panose="02020603050405020304" pitchFamily="18" charset="0"/>
                          </a:rPr>
                          <m:t>𝟏</m:t>
                        </m:r>
                      </m:num>
                      <m:den>
                        <m:r>
                          <a:rPr lang="en-US" altLang="zh-CN" sz="2800" b="1" i="1" smtClean="0">
                            <a:latin typeface="Cambria Math" panose="02040503050406030204" pitchFamily="18" charset="0"/>
                            <a:cs typeface="Times New Roman" panose="02020603050405020304" pitchFamily="18" charset="0"/>
                          </a:rPr>
                          <m:t>𝟒</m:t>
                        </m:r>
                      </m:den>
                    </m:f>
                  </m:oMath>
                </a14:m>
                <a:endParaRPr lang="en-US" altLang="zh-CN" sz="2800" b="1" dirty="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The free energy in not well defined in the </a:t>
                </a:r>
                <a:r>
                  <a:rPr lang="en-US" altLang="zh-CN" sz="2800" b="1" dirty="0">
                    <a:latin typeface="Times New Roman" panose="02020603050405020304" pitchFamily="18" charset="0"/>
                    <a:cs typeface="Times New Roman" panose="02020603050405020304" pitchFamily="18" charset="0"/>
                  </a:rPr>
                  <a:t>non-equilibrium dynamics </a:t>
                </a:r>
                <a:endParaRPr lang="en-US" altLang="zh-CN" sz="2800" dirty="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endParaRPr lang="en-US" altLang="zh-CN" sz="2800" b="1" dirty="0">
                  <a:latin typeface="Times New Roman" panose="02020603050405020304" pitchFamily="18" charset="0"/>
                  <a:cs typeface="Times New Roman" panose="02020603050405020304" pitchFamily="18" charset="0"/>
                </a:endParaRPr>
              </a:p>
              <a:p>
                <a:endParaRPr lang="zh-CN" altLang="en-US" dirty="0"/>
              </a:p>
            </p:txBody>
          </p:sp>
        </mc:Choice>
        <mc:Fallback xmlns="">
          <p:sp>
            <p:nvSpPr>
              <p:cNvPr id="2" name="文本框 1">
                <a:extLst>
                  <a:ext uri="{FF2B5EF4-FFF2-40B4-BE49-F238E27FC236}">
                    <a16:creationId xmlns:a16="http://schemas.microsoft.com/office/drawing/2014/main" id="{705B9E3C-CFE6-C00F-C069-C85F45D8700C}"/>
                  </a:ext>
                </a:extLst>
              </p:cNvPr>
              <p:cNvSpPr txBox="1">
                <a:spLocks noRot="1" noChangeAspect="1" noMove="1" noResize="1" noEditPoints="1" noAdjustHandles="1" noChangeArrowheads="1" noChangeShapeType="1" noTextEdit="1"/>
              </p:cNvSpPr>
              <p:nvPr/>
            </p:nvSpPr>
            <p:spPr>
              <a:xfrm>
                <a:off x="65902" y="1016460"/>
                <a:ext cx="11535755" cy="1851404"/>
              </a:xfrm>
              <a:prstGeom prst="rect">
                <a:avLst/>
              </a:prstGeom>
              <a:blipFill>
                <a:blip r:embed="rId4"/>
                <a:stretch>
                  <a:fillRect/>
                </a:stretch>
              </a:blipFill>
            </p:spPr>
            <p:txBody>
              <a:bodyPr/>
              <a:lstStyle/>
              <a:p>
                <a:r>
                  <a:rPr lang="zh-CN" altLang="en-US">
                    <a:noFill/>
                  </a:rPr>
                  <a:t> </a:t>
                </a:r>
              </a:p>
            </p:txBody>
          </p:sp>
        </mc:Fallback>
      </mc:AlternateContent>
      <p:sp>
        <p:nvSpPr>
          <p:cNvPr id="6" name="文本框 5">
            <a:extLst>
              <a:ext uri="{FF2B5EF4-FFF2-40B4-BE49-F238E27FC236}">
                <a16:creationId xmlns:a16="http://schemas.microsoft.com/office/drawing/2014/main" id="{0B888526-4DDD-FA16-24D6-26AB4243D240}"/>
              </a:ext>
            </a:extLst>
          </p:cNvPr>
          <p:cNvSpPr txBox="1"/>
          <p:nvPr/>
        </p:nvSpPr>
        <p:spPr>
          <a:xfrm>
            <a:off x="4015408" y="6372969"/>
            <a:ext cx="2510559"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Winding number formed</a:t>
            </a:r>
            <a:endParaRPr lang="zh-CN" altLang="en-US"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93D7F78C-40B5-E6B0-5E75-69092226AD38}"/>
              </a:ext>
            </a:extLst>
          </p:cNvPr>
          <p:cNvSpPr txBox="1"/>
          <p:nvPr/>
        </p:nvSpPr>
        <p:spPr>
          <a:xfrm>
            <a:off x="8215022" y="6372969"/>
            <a:ext cx="2092239"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No Winding number</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2319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D62D3A95-0603-32FE-98DF-4F1FCC5DB103}"/>
              </a:ext>
            </a:extLst>
          </p:cNvPr>
          <p:cNvSpPr>
            <a:spLocks noGrp="1"/>
          </p:cNvSpPr>
          <p:nvPr>
            <p:ph type="sldNum" sz="quarter" idx="12"/>
          </p:nvPr>
        </p:nvSpPr>
        <p:spPr/>
        <p:txBody>
          <a:bodyPr/>
          <a:lstStyle/>
          <a:p>
            <a:fld id="{565CE74E-AB26-4998-AD42-012C4C1AD076}" type="slidenum">
              <a:rPr lang="zh-CN" altLang="en-US" smtClean="0"/>
              <a:t>15</a:t>
            </a:fld>
            <a:endParaRPr lang="zh-CN" altLang="en-US"/>
          </a:p>
        </p:txBody>
      </p:sp>
      <p:sp>
        <p:nvSpPr>
          <p:cNvPr id="7" name="矩形 6">
            <a:extLst>
              <a:ext uri="{FF2B5EF4-FFF2-40B4-BE49-F238E27FC236}">
                <a16:creationId xmlns:a16="http://schemas.microsoft.com/office/drawing/2014/main" id="{0F1A3030-B15A-F004-02C7-2465D3E32A66}"/>
              </a:ext>
            </a:extLst>
          </p:cNvPr>
          <p:cNvSpPr/>
          <p:nvPr/>
        </p:nvSpPr>
        <p:spPr>
          <a:xfrm>
            <a:off x="-65902" y="-136525"/>
            <a:ext cx="12192000" cy="939114"/>
          </a:xfrm>
          <a:prstGeom prst="rect">
            <a:avLst/>
          </a:prstGeom>
          <a:solidFill>
            <a:schemeClr val="accent1">
              <a:lumMod val="50000"/>
            </a:schemeClr>
          </a:solidFill>
          <a:effectLst>
            <a:reflection blurRad="6350" stA="52000" endA="300" endPos="35000" dir="5400000" sy="-100000" algn="bl" rotWithShape="0"/>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a:extLst>
              <a:ext uri="{FF2B5EF4-FFF2-40B4-BE49-F238E27FC236}">
                <a16:creationId xmlns:a16="http://schemas.microsoft.com/office/drawing/2014/main" id="{C87449CA-F2CD-D0F6-5092-DDD962D9C70D}"/>
              </a:ext>
            </a:extLst>
          </p:cNvPr>
          <p:cNvSpPr txBox="1"/>
          <p:nvPr/>
        </p:nvSpPr>
        <p:spPr>
          <a:xfrm>
            <a:off x="65902" y="0"/>
            <a:ext cx="6885218" cy="830997"/>
          </a:xfrm>
          <a:prstGeom prst="rect">
            <a:avLst/>
          </a:prstGeom>
          <a:noFill/>
        </p:spPr>
        <p:txBody>
          <a:bodyPr wrap="none" rtlCol="0">
            <a:spAutoFit/>
          </a:bodyPr>
          <a:lstStyle/>
          <a:p>
            <a:r>
              <a:rPr lang="en-US" altLang="zh-CN" sz="4800" dirty="0">
                <a:solidFill>
                  <a:schemeClr val="bg1"/>
                </a:solidFill>
                <a:latin typeface="Times New Roman" panose="02020603050405020304" pitchFamily="18" charset="0"/>
                <a:cs typeface="Times New Roman" panose="02020603050405020304" pitchFamily="18" charset="0"/>
              </a:rPr>
              <a:t>Multiple bubbles dynamics</a:t>
            </a:r>
            <a:endParaRPr lang="zh-CN" altLang="en-US" sz="4800" dirty="0">
              <a:solidFill>
                <a:schemeClr val="bg1"/>
              </a:solidFill>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35087863-A09B-2241-753F-A727EE0560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857" y="1598239"/>
            <a:ext cx="5802241" cy="4351681"/>
          </a:xfrm>
          <a:prstGeom prst="rect">
            <a:avLst/>
          </a:prstGeom>
        </p:spPr>
      </p:pic>
      <p:pic>
        <p:nvPicPr>
          <p:cNvPr id="14" name="图片 13">
            <a:extLst>
              <a:ext uri="{FF2B5EF4-FFF2-40B4-BE49-F238E27FC236}">
                <a16:creationId xmlns:a16="http://schemas.microsoft.com/office/drawing/2014/main" id="{0D1D55F9-AA1E-839F-D6DE-0ECDF00247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815" y="4231368"/>
            <a:ext cx="5807927" cy="2381250"/>
          </a:xfrm>
          <a:prstGeom prst="rect">
            <a:avLst/>
          </a:prstGeom>
        </p:spPr>
      </p:pic>
      <p:pic>
        <p:nvPicPr>
          <p:cNvPr id="18" name="图片 17">
            <a:extLst>
              <a:ext uri="{FF2B5EF4-FFF2-40B4-BE49-F238E27FC236}">
                <a16:creationId xmlns:a16="http://schemas.microsoft.com/office/drawing/2014/main" id="{C2A3EDE3-A944-3674-ED48-9F8607A57840}"/>
              </a:ext>
            </a:extLst>
          </p:cNvPr>
          <p:cNvPicPr>
            <a:picLocks noChangeAspect="1"/>
          </p:cNvPicPr>
          <p:nvPr/>
        </p:nvPicPr>
        <p:blipFill>
          <a:blip r:embed="rId5" cstate="print">
            <a:extLst>
              <a:ext uri="{28A0092B-C50C-407E-A947-70E740481C1C}">
                <a14:useLocalDpi xmlns:a14="http://schemas.microsoft.com/office/drawing/2010/main" val="0"/>
              </a:ext>
            </a:extLst>
          </a:blip>
          <a:srcRect l="4546" r="7416"/>
          <a:stretch>
            <a:fillRect/>
          </a:stretch>
        </p:blipFill>
        <p:spPr>
          <a:xfrm>
            <a:off x="65902" y="1181565"/>
            <a:ext cx="6485395" cy="2651978"/>
          </a:xfrm>
          <a:prstGeom prst="rect">
            <a:avLst/>
          </a:prstGeom>
        </p:spPr>
      </p:pic>
      <p:cxnSp>
        <p:nvCxnSpPr>
          <p:cNvPr id="20" name="直接箭头连接符 19">
            <a:extLst>
              <a:ext uri="{FF2B5EF4-FFF2-40B4-BE49-F238E27FC236}">
                <a16:creationId xmlns:a16="http://schemas.microsoft.com/office/drawing/2014/main" id="{ED28BBCB-0AC1-134C-C110-CB580FFE346E}"/>
              </a:ext>
            </a:extLst>
          </p:cNvPr>
          <p:cNvCxnSpPr/>
          <p:nvPr/>
        </p:nvCxnSpPr>
        <p:spPr>
          <a:xfrm>
            <a:off x="5381625" y="2657475"/>
            <a:ext cx="3143250" cy="771525"/>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22" name="直接箭头连接符 21">
            <a:extLst>
              <a:ext uri="{FF2B5EF4-FFF2-40B4-BE49-F238E27FC236}">
                <a16:creationId xmlns:a16="http://schemas.microsoft.com/office/drawing/2014/main" id="{7C53E7EE-E7AE-A117-C343-785D0C8616D8}"/>
              </a:ext>
            </a:extLst>
          </p:cNvPr>
          <p:cNvCxnSpPr>
            <a:cxnSpLocks/>
          </p:cNvCxnSpPr>
          <p:nvPr/>
        </p:nvCxnSpPr>
        <p:spPr>
          <a:xfrm flipV="1">
            <a:off x="1552575" y="1323975"/>
            <a:ext cx="609600" cy="685800"/>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A3DFFE88-15BA-9009-2308-97FDC7B72EDF}"/>
                  </a:ext>
                </a:extLst>
              </p:cNvPr>
              <p:cNvSpPr txBox="1"/>
              <p:nvPr/>
            </p:nvSpPr>
            <p:spPr>
              <a:xfrm>
                <a:off x="1790701" y="830997"/>
                <a:ext cx="1125756"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2</m:t>
                          </m:r>
                        </m:num>
                        <m:den>
                          <m:r>
                            <a:rPr lang="en-US" altLang="zh-CN" b="0" i="1" smtClean="0">
                              <a:latin typeface="Cambria Math" panose="02040503050406030204" pitchFamily="18" charset="0"/>
                            </a:rPr>
                            <m:t>3</m:t>
                          </m:r>
                        </m:den>
                      </m:f>
                      <m:r>
                        <a:rPr lang="en-US" altLang="zh-CN" b="0" i="1" smtClean="0">
                          <a:latin typeface="Cambria Math" panose="02040503050406030204" pitchFamily="18" charset="0"/>
                        </a:rPr>
                        <m:t>𝜋</m:t>
                      </m:r>
                      <m:r>
                        <a:rPr lang="en-US" altLang="zh-CN" b="0" i="1" smtClean="0">
                          <a:latin typeface="Cambria Math" panose="02040503050406030204" pitchFamily="18" charset="0"/>
                        </a:rPr>
                        <m:t>+0.5</m:t>
                      </m:r>
                    </m:oMath>
                  </m:oMathPara>
                </a14:m>
                <a:endParaRPr lang="zh-CN" altLang="en-US" dirty="0"/>
              </a:p>
            </p:txBody>
          </p:sp>
        </mc:Choice>
        <mc:Fallback xmlns="">
          <p:sp>
            <p:nvSpPr>
              <p:cNvPr id="25" name="文本框 24">
                <a:extLst>
                  <a:ext uri="{FF2B5EF4-FFF2-40B4-BE49-F238E27FC236}">
                    <a16:creationId xmlns:a16="http://schemas.microsoft.com/office/drawing/2014/main" id="{A3DFFE88-15BA-9009-2308-97FDC7B72EDF}"/>
                  </a:ext>
                </a:extLst>
              </p:cNvPr>
              <p:cNvSpPr txBox="1">
                <a:spLocks noRot="1" noChangeAspect="1" noMove="1" noResize="1" noEditPoints="1" noAdjustHandles="1" noChangeArrowheads="1" noChangeShapeType="1" noTextEdit="1"/>
              </p:cNvSpPr>
              <p:nvPr/>
            </p:nvSpPr>
            <p:spPr>
              <a:xfrm>
                <a:off x="1790701" y="830997"/>
                <a:ext cx="1125756" cy="612732"/>
              </a:xfrm>
              <a:prstGeom prst="rect">
                <a:avLst/>
              </a:prstGeom>
              <a:blipFill>
                <a:blip r:embed="rId6"/>
                <a:stretch>
                  <a:fillRect/>
                </a:stretch>
              </a:blipFill>
            </p:spPr>
            <p:txBody>
              <a:bodyPr/>
              <a:lstStyle/>
              <a:p>
                <a:r>
                  <a:rPr lang="zh-CN" altLang="en-US">
                    <a:noFill/>
                  </a:rPr>
                  <a:t> </a:t>
                </a:r>
              </a:p>
            </p:txBody>
          </p:sp>
        </mc:Fallback>
      </mc:AlternateContent>
      <p:cxnSp>
        <p:nvCxnSpPr>
          <p:cNvPr id="27" name="直接箭头连接符 26">
            <a:extLst>
              <a:ext uri="{FF2B5EF4-FFF2-40B4-BE49-F238E27FC236}">
                <a16:creationId xmlns:a16="http://schemas.microsoft.com/office/drawing/2014/main" id="{77FBB50B-ED0E-BFB0-BCF2-7024826CD16F}"/>
              </a:ext>
            </a:extLst>
          </p:cNvPr>
          <p:cNvCxnSpPr>
            <a:cxnSpLocks/>
          </p:cNvCxnSpPr>
          <p:nvPr/>
        </p:nvCxnSpPr>
        <p:spPr>
          <a:xfrm>
            <a:off x="1857375" y="2544486"/>
            <a:ext cx="1141357" cy="1113346"/>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5B6D7844-EFC1-9C02-5088-C5513BA3391B}"/>
                  </a:ext>
                </a:extLst>
              </p:cNvPr>
              <p:cNvSpPr txBox="1"/>
              <p:nvPr/>
            </p:nvSpPr>
            <p:spPr>
              <a:xfrm>
                <a:off x="2937944" y="3600813"/>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m:t>
                      </m:r>
                    </m:oMath>
                  </m:oMathPara>
                </a14:m>
                <a:endParaRPr lang="zh-CN" altLang="en-US" dirty="0"/>
              </a:p>
            </p:txBody>
          </p:sp>
        </mc:Choice>
        <mc:Fallback xmlns="">
          <p:sp>
            <p:nvSpPr>
              <p:cNvPr id="29" name="文本框 28">
                <a:extLst>
                  <a:ext uri="{FF2B5EF4-FFF2-40B4-BE49-F238E27FC236}">
                    <a16:creationId xmlns:a16="http://schemas.microsoft.com/office/drawing/2014/main" id="{5B6D7844-EFC1-9C02-5088-C5513BA3391B}"/>
                  </a:ext>
                </a:extLst>
              </p:cNvPr>
              <p:cNvSpPr txBox="1">
                <a:spLocks noRot="1" noChangeAspect="1" noMove="1" noResize="1" noEditPoints="1" noAdjustHandles="1" noChangeArrowheads="1" noChangeShapeType="1" noTextEdit="1"/>
              </p:cNvSpPr>
              <p:nvPr/>
            </p:nvSpPr>
            <p:spPr>
              <a:xfrm>
                <a:off x="2937944" y="3600813"/>
                <a:ext cx="365806" cy="369332"/>
              </a:xfrm>
              <a:prstGeom prst="rect">
                <a:avLst/>
              </a:prstGeom>
              <a:blipFill>
                <a:blip r:embed="rId7"/>
                <a:stretch>
                  <a:fillRect/>
                </a:stretch>
              </a:blipFill>
            </p:spPr>
            <p:txBody>
              <a:bodyPr/>
              <a:lstStyle/>
              <a:p>
                <a:r>
                  <a:rPr lang="zh-CN" altLang="en-US">
                    <a:noFill/>
                  </a:rPr>
                  <a:t> </a:t>
                </a:r>
              </a:p>
            </p:txBody>
          </p:sp>
        </mc:Fallback>
      </mc:AlternateContent>
      <p:cxnSp>
        <p:nvCxnSpPr>
          <p:cNvPr id="30" name="直接箭头连接符 29">
            <a:extLst>
              <a:ext uri="{FF2B5EF4-FFF2-40B4-BE49-F238E27FC236}">
                <a16:creationId xmlns:a16="http://schemas.microsoft.com/office/drawing/2014/main" id="{1B56E7E3-BABC-70D1-2965-40D591236489}"/>
              </a:ext>
            </a:extLst>
          </p:cNvPr>
          <p:cNvCxnSpPr>
            <a:cxnSpLocks/>
          </p:cNvCxnSpPr>
          <p:nvPr/>
        </p:nvCxnSpPr>
        <p:spPr>
          <a:xfrm flipH="1">
            <a:off x="842838" y="2639576"/>
            <a:ext cx="371599" cy="1018256"/>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A4E0FC0F-62D5-89D3-80B1-474416F4F037}"/>
                  </a:ext>
                </a:extLst>
              </p:cNvPr>
              <p:cNvSpPr txBox="1"/>
              <p:nvPr/>
            </p:nvSpPr>
            <p:spPr>
              <a:xfrm>
                <a:off x="324401" y="3600813"/>
                <a:ext cx="1177053" cy="6117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 </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4</m:t>
                          </m:r>
                        </m:num>
                        <m:den>
                          <m:r>
                            <a:rPr lang="en-US" altLang="zh-CN" b="0" i="1" smtClean="0">
                              <a:latin typeface="Cambria Math" panose="02040503050406030204" pitchFamily="18" charset="0"/>
                            </a:rPr>
                            <m:t>3</m:t>
                          </m:r>
                        </m:den>
                      </m:f>
                      <m:r>
                        <a:rPr lang="en-US" altLang="zh-CN" b="0" i="1" smtClean="0">
                          <a:latin typeface="Cambria Math" panose="02040503050406030204" pitchFamily="18" charset="0"/>
                        </a:rPr>
                        <m:t>𝜋</m:t>
                      </m:r>
                      <m:r>
                        <a:rPr lang="en-US" altLang="zh-CN" b="0" i="1" smtClean="0">
                          <a:latin typeface="Cambria Math" panose="02040503050406030204" pitchFamily="18" charset="0"/>
                        </a:rPr>
                        <m:t>+0.5</m:t>
                      </m:r>
                    </m:oMath>
                  </m:oMathPara>
                </a14:m>
                <a:endParaRPr lang="zh-CN" altLang="en-US" dirty="0"/>
              </a:p>
            </p:txBody>
          </p:sp>
        </mc:Choice>
        <mc:Fallback xmlns="">
          <p:sp>
            <p:nvSpPr>
              <p:cNvPr id="33" name="文本框 32">
                <a:extLst>
                  <a:ext uri="{FF2B5EF4-FFF2-40B4-BE49-F238E27FC236}">
                    <a16:creationId xmlns:a16="http://schemas.microsoft.com/office/drawing/2014/main" id="{A4E0FC0F-62D5-89D3-80B1-474416F4F037}"/>
                  </a:ext>
                </a:extLst>
              </p:cNvPr>
              <p:cNvSpPr txBox="1">
                <a:spLocks noRot="1" noChangeAspect="1" noMove="1" noResize="1" noEditPoints="1" noAdjustHandles="1" noChangeArrowheads="1" noChangeShapeType="1" noTextEdit="1"/>
              </p:cNvSpPr>
              <p:nvPr/>
            </p:nvSpPr>
            <p:spPr>
              <a:xfrm>
                <a:off x="324401" y="3600813"/>
                <a:ext cx="1177053" cy="611706"/>
              </a:xfrm>
              <a:prstGeom prst="rect">
                <a:avLst/>
              </a:prstGeom>
              <a:blipFill>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60959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0107B-ED1B-83D4-7729-A432737858C1}"/>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663C0AE6-DDC3-33C4-AD84-5CF26E5FFBEC}"/>
              </a:ext>
            </a:extLst>
          </p:cNvPr>
          <p:cNvSpPr/>
          <p:nvPr/>
        </p:nvSpPr>
        <p:spPr>
          <a:xfrm>
            <a:off x="0" y="0"/>
            <a:ext cx="12192000" cy="939114"/>
          </a:xfrm>
          <a:prstGeom prst="rect">
            <a:avLst/>
          </a:prstGeom>
          <a:solidFill>
            <a:schemeClr val="accent1">
              <a:lumMod val="50000"/>
            </a:schemeClr>
          </a:solidFill>
          <a:effectLst>
            <a:reflection blurRad="6350" stA="52000" endA="300" endPos="35000" dir="5400000" sy="-100000" algn="bl" rotWithShape="0"/>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灯片编号占位符 4">
            <a:extLst>
              <a:ext uri="{FF2B5EF4-FFF2-40B4-BE49-F238E27FC236}">
                <a16:creationId xmlns:a16="http://schemas.microsoft.com/office/drawing/2014/main" id="{3C070209-056F-52F1-E649-B54415C80D8F}"/>
              </a:ext>
            </a:extLst>
          </p:cNvPr>
          <p:cNvSpPr>
            <a:spLocks noGrp="1"/>
          </p:cNvSpPr>
          <p:nvPr>
            <p:ph type="sldNum" sz="quarter" idx="12"/>
          </p:nvPr>
        </p:nvSpPr>
        <p:spPr>
          <a:xfrm>
            <a:off x="9448800" y="6492875"/>
            <a:ext cx="2743200" cy="365125"/>
          </a:xfrm>
        </p:spPr>
        <p:txBody>
          <a:bodyPr/>
          <a:lstStyle/>
          <a:p>
            <a:fld id="{565CE74E-AB26-4998-AD42-012C4C1AD076}" type="slidenum">
              <a:rPr lang="zh-CN" altLang="en-US" smtClean="0">
                <a:solidFill>
                  <a:schemeClr val="bg1"/>
                </a:solidFill>
              </a:rPr>
              <a:t>16</a:t>
            </a:fld>
            <a:endParaRPr lang="zh-CN" altLang="en-US" dirty="0">
              <a:solidFill>
                <a:schemeClr val="bg1"/>
              </a:solidFill>
            </a:endParaRPr>
          </a:p>
        </p:txBody>
      </p:sp>
      <p:sp>
        <p:nvSpPr>
          <p:cNvPr id="7" name="文本框 6">
            <a:extLst>
              <a:ext uri="{FF2B5EF4-FFF2-40B4-BE49-F238E27FC236}">
                <a16:creationId xmlns:a16="http://schemas.microsoft.com/office/drawing/2014/main" id="{18A6E0E4-8680-F8BA-EE67-5FF26F8C2717}"/>
              </a:ext>
            </a:extLst>
          </p:cNvPr>
          <p:cNvSpPr txBox="1"/>
          <p:nvPr/>
        </p:nvSpPr>
        <p:spPr>
          <a:xfrm>
            <a:off x="65902" y="0"/>
            <a:ext cx="6885218" cy="830997"/>
          </a:xfrm>
          <a:prstGeom prst="rect">
            <a:avLst/>
          </a:prstGeom>
          <a:noFill/>
        </p:spPr>
        <p:txBody>
          <a:bodyPr wrap="none" rtlCol="0">
            <a:spAutoFit/>
          </a:bodyPr>
          <a:lstStyle/>
          <a:p>
            <a:r>
              <a:rPr lang="en-US" altLang="zh-CN" sz="4800" dirty="0">
                <a:solidFill>
                  <a:schemeClr val="bg1"/>
                </a:solidFill>
                <a:latin typeface="Times New Roman" panose="02020603050405020304" pitchFamily="18" charset="0"/>
                <a:cs typeface="Times New Roman" panose="02020603050405020304" pitchFamily="18" charset="0"/>
              </a:rPr>
              <a:t>Multiple bubbles dynamics</a:t>
            </a:r>
            <a:endParaRPr lang="zh-CN" altLang="en-US" sz="4800" dirty="0">
              <a:solidFill>
                <a:schemeClr val="bg1"/>
              </a:solidFill>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4039AE12-B618-AA65-6FA5-CCEEB5DDB24D}"/>
              </a:ext>
            </a:extLst>
          </p:cNvPr>
          <p:cNvPicPr>
            <a:picLocks noChangeAspect="1"/>
          </p:cNvPicPr>
          <p:nvPr/>
        </p:nvPicPr>
        <p:blipFill>
          <a:blip r:embed="rId3" cstate="print">
            <a:extLst>
              <a:ext uri="{28A0092B-C50C-407E-A947-70E740481C1C}">
                <a14:useLocalDpi xmlns:a14="http://schemas.microsoft.com/office/drawing/2010/main" val="0"/>
              </a:ext>
            </a:extLst>
          </a:blip>
          <a:srcRect l="4435" r="7913"/>
          <a:stretch>
            <a:fillRect/>
          </a:stretch>
        </p:blipFill>
        <p:spPr>
          <a:xfrm>
            <a:off x="2020161" y="1002449"/>
            <a:ext cx="4595324" cy="1887365"/>
          </a:xfrm>
          <a:prstGeom prst="rect">
            <a:avLst/>
          </a:prstGeom>
        </p:spPr>
      </p:pic>
      <p:pic>
        <p:nvPicPr>
          <p:cNvPr id="13" name="图片 12">
            <a:extLst>
              <a:ext uri="{FF2B5EF4-FFF2-40B4-BE49-F238E27FC236}">
                <a16:creationId xmlns:a16="http://schemas.microsoft.com/office/drawing/2014/main" id="{313B015F-4606-5C2F-7987-0A92DE388F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8315" y="1002449"/>
            <a:ext cx="2103524" cy="1772337"/>
          </a:xfrm>
          <a:prstGeom prst="rect">
            <a:avLst/>
          </a:prstGeom>
        </p:spPr>
      </p:pic>
      <p:pic>
        <p:nvPicPr>
          <p:cNvPr id="16" name="图片 15">
            <a:extLst>
              <a:ext uri="{FF2B5EF4-FFF2-40B4-BE49-F238E27FC236}">
                <a16:creationId xmlns:a16="http://schemas.microsoft.com/office/drawing/2014/main" id="{95F1C957-75A0-C41E-DAFF-FD63464C38CD}"/>
              </a:ext>
            </a:extLst>
          </p:cNvPr>
          <p:cNvPicPr>
            <a:picLocks noChangeAspect="1"/>
          </p:cNvPicPr>
          <p:nvPr/>
        </p:nvPicPr>
        <p:blipFill>
          <a:blip r:embed="rId5" cstate="print">
            <a:extLst>
              <a:ext uri="{28A0092B-C50C-407E-A947-70E740481C1C}">
                <a14:useLocalDpi xmlns:a14="http://schemas.microsoft.com/office/drawing/2010/main" val="0"/>
              </a:ext>
            </a:extLst>
          </a:blip>
          <a:srcRect l="4522" r="7180"/>
          <a:stretch>
            <a:fillRect/>
          </a:stretch>
        </p:blipFill>
        <p:spPr>
          <a:xfrm>
            <a:off x="1951251" y="2902063"/>
            <a:ext cx="4829621" cy="1969079"/>
          </a:xfrm>
          <a:prstGeom prst="rect">
            <a:avLst/>
          </a:prstGeom>
        </p:spPr>
      </p:pic>
      <p:pic>
        <p:nvPicPr>
          <p:cNvPr id="18" name="图片 17">
            <a:extLst>
              <a:ext uri="{FF2B5EF4-FFF2-40B4-BE49-F238E27FC236}">
                <a16:creationId xmlns:a16="http://schemas.microsoft.com/office/drawing/2014/main" id="{C9A4E0B4-255C-F50A-B8C3-6A2795070B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6144" y="2889814"/>
            <a:ext cx="2104910" cy="1772337"/>
          </a:xfrm>
          <a:prstGeom prst="rect">
            <a:avLst/>
          </a:prstGeom>
        </p:spPr>
      </p:pic>
      <p:pic>
        <p:nvPicPr>
          <p:cNvPr id="20" name="图片 19">
            <a:extLst>
              <a:ext uri="{FF2B5EF4-FFF2-40B4-BE49-F238E27FC236}">
                <a16:creationId xmlns:a16="http://schemas.microsoft.com/office/drawing/2014/main" id="{53A241E3-CD1D-581A-392E-3B8CF337EC66}"/>
              </a:ext>
            </a:extLst>
          </p:cNvPr>
          <p:cNvPicPr>
            <a:picLocks noChangeAspect="1"/>
          </p:cNvPicPr>
          <p:nvPr/>
        </p:nvPicPr>
        <p:blipFill>
          <a:blip r:embed="rId7" cstate="print">
            <a:extLst>
              <a:ext uri="{28A0092B-C50C-407E-A947-70E740481C1C}">
                <a14:useLocalDpi xmlns:a14="http://schemas.microsoft.com/office/drawing/2010/main" val="0"/>
              </a:ext>
            </a:extLst>
          </a:blip>
          <a:srcRect l="5152" r="8304"/>
          <a:stretch>
            <a:fillRect/>
          </a:stretch>
        </p:blipFill>
        <p:spPr>
          <a:xfrm>
            <a:off x="1992595" y="4871142"/>
            <a:ext cx="4776379" cy="1986858"/>
          </a:xfrm>
          <a:prstGeom prst="rect">
            <a:avLst/>
          </a:prstGeom>
        </p:spPr>
      </p:pic>
      <p:pic>
        <p:nvPicPr>
          <p:cNvPr id="23" name="图片 22">
            <a:extLst>
              <a:ext uri="{FF2B5EF4-FFF2-40B4-BE49-F238E27FC236}">
                <a16:creationId xmlns:a16="http://schemas.microsoft.com/office/drawing/2014/main" id="{B94EDB99-6D12-6B19-7929-89F85E25555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25191" y="4958345"/>
            <a:ext cx="2392547" cy="1794411"/>
          </a:xfrm>
          <a:prstGeom prst="rect">
            <a:avLst/>
          </a:prstGeom>
        </p:spPr>
      </p:pic>
      <p:cxnSp>
        <p:nvCxnSpPr>
          <p:cNvPr id="26" name="直接箭头连接符 25">
            <a:extLst>
              <a:ext uri="{FF2B5EF4-FFF2-40B4-BE49-F238E27FC236}">
                <a16:creationId xmlns:a16="http://schemas.microsoft.com/office/drawing/2014/main" id="{AEF78B12-C07F-291D-EDC7-551FE1FDF61A}"/>
              </a:ext>
            </a:extLst>
          </p:cNvPr>
          <p:cNvCxnSpPr/>
          <p:nvPr/>
        </p:nvCxnSpPr>
        <p:spPr>
          <a:xfrm>
            <a:off x="5716988" y="1876508"/>
            <a:ext cx="2208203"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5393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65CEB840-A097-5E5B-0142-9770BE5C9277}"/>
              </a:ext>
            </a:extLst>
          </p:cNvPr>
          <p:cNvSpPr>
            <a:spLocks noGrp="1"/>
          </p:cNvSpPr>
          <p:nvPr>
            <p:ph type="sldNum" sz="quarter" idx="12"/>
          </p:nvPr>
        </p:nvSpPr>
        <p:spPr/>
        <p:txBody>
          <a:bodyPr/>
          <a:lstStyle/>
          <a:p>
            <a:fld id="{565CE74E-AB26-4998-AD42-012C4C1AD076}" type="slidenum">
              <a:rPr lang="zh-CN" altLang="en-US" smtClean="0"/>
              <a:t>17</a:t>
            </a:fld>
            <a:endParaRPr lang="zh-CN" altLang="en-US"/>
          </a:p>
        </p:txBody>
      </p:sp>
      <p:sp>
        <p:nvSpPr>
          <p:cNvPr id="9" name="矩形 8">
            <a:extLst>
              <a:ext uri="{FF2B5EF4-FFF2-40B4-BE49-F238E27FC236}">
                <a16:creationId xmlns:a16="http://schemas.microsoft.com/office/drawing/2014/main" id="{66CC285F-627D-0AAB-698A-DAF3C0F94E80}"/>
              </a:ext>
            </a:extLst>
          </p:cNvPr>
          <p:cNvSpPr/>
          <p:nvPr/>
        </p:nvSpPr>
        <p:spPr>
          <a:xfrm>
            <a:off x="0" y="0"/>
            <a:ext cx="12192000" cy="939114"/>
          </a:xfrm>
          <a:prstGeom prst="rect">
            <a:avLst/>
          </a:prstGeom>
          <a:solidFill>
            <a:schemeClr val="accent1">
              <a:lumMod val="50000"/>
            </a:schemeClr>
          </a:solidFill>
          <a:effectLst>
            <a:reflection blurRad="6350" stA="52000" endA="300" endPos="35000" dir="5400000" sy="-100000" algn="bl" rotWithShape="0"/>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a:extLst>
              <a:ext uri="{FF2B5EF4-FFF2-40B4-BE49-F238E27FC236}">
                <a16:creationId xmlns:a16="http://schemas.microsoft.com/office/drawing/2014/main" id="{79D7C938-74BA-74CE-227B-1C715F13E353}"/>
              </a:ext>
            </a:extLst>
          </p:cNvPr>
          <p:cNvSpPr txBox="1"/>
          <p:nvPr/>
        </p:nvSpPr>
        <p:spPr>
          <a:xfrm>
            <a:off x="65902" y="0"/>
            <a:ext cx="6885218" cy="830997"/>
          </a:xfrm>
          <a:prstGeom prst="rect">
            <a:avLst/>
          </a:prstGeom>
          <a:noFill/>
        </p:spPr>
        <p:txBody>
          <a:bodyPr wrap="none" rtlCol="0">
            <a:spAutoFit/>
          </a:bodyPr>
          <a:lstStyle/>
          <a:p>
            <a:r>
              <a:rPr lang="en-US" altLang="zh-CN" sz="4800" dirty="0">
                <a:solidFill>
                  <a:schemeClr val="bg1"/>
                </a:solidFill>
                <a:latin typeface="Times New Roman" panose="02020603050405020304" pitchFamily="18" charset="0"/>
                <a:cs typeface="Times New Roman" panose="02020603050405020304" pitchFamily="18" charset="0"/>
              </a:rPr>
              <a:t>Multiple bubbles dynamics</a:t>
            </a:r>
            <a:endParaRPr lang="zh-CN" altLang="en-US" sz="4800" dirty="0">
              <a:solidFill>
                <a:schemeClr val="bg1"/>
              </a:solidFill>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613DE7AC-E387-B875-9A3C-25F3A271AD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64" y="1488952"/>
            <a:ext cx="10530631" cy="4317559"/>
          </a:xfrm>
          <a:prstGeom prst="rect">
            <a:avLst/>
          </a:prstGeom>
        </p:spPr>
      </p:pic>
    </p:spTree>
    <p:extLst>
      <p:ext uri="{BB962C8B-B14F-4D97-AF65-F5344CB8AC3E}">
        <p14:creationId xmlns:p14="http://schemas.microsoft.com/office/powerpoint/2010/main" val="2952759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CCD0C-917C-0564-7CB4-4647D41A840E}"/>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2932B93C-FEF0-2281-3418-62A0B87E9A79}"/>
              </a:ext>
            </a:extLst>
          </p:cNvPr>
          <p:cNvSpPr/>
          <p:nvPr/>
        </p:nvSpPr>
        <p:spPr>
          <a:xfrm>
            <a:off x="0" y="0"/>
            <a:ext cx="12192000" cy="939114"/>
          </a:xfrm>
          <a:prstGeom prst="rect">
            <a:avLst/>
          </a:prstGeom>
          <a:solidFill>
            <a:schemeClr val="accent1">
              <a:lumMod val="50000"/>
            </a:schemeClr>
          </a:solidFill>
          <a:effectLst>
            <a:reflection blurRad="6350" stA="52000" endA="300" endPos="35000" dir="5400000" sy="-100000" algn="bl" rotWithShape="0"/>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灯片编号占位符 4">
            <a:extLst>
              <a:ext uri="{FF2B5EF4-FFF2-40B4-BE49-F238E27FC236}">
                <a16:creationId xmlns:a16="http://schemas.microsoft.com/office/drawing/2014/main" id="{9884B076-28D8-2FC6-0EE0-E308653664C2}"/>
              </a:ext>
            </a:extLst>
          </p:cNvPr>
          <p:cNvSpPr>
            <a:spLocks noGrp="1"/>
          </p:cNvSpPr>
          <p:nvPr>
            <p:ph type="sldNum" sz="quarter" idx="12"/>
          </p:nvPr>
        </p:nvSpPr>
        <p:spPr>
          <a:xfrm>
            <a:off x="9448800" y="6492875"/>
            <a:ext cx="2743200" cy="365125"/>
          </a:xfrm>
        </p:spPr>
        <p:txBody>
          <a:bodyPr/>
          <a:lstStyle/>
          <a:p>
            <a:fld id="{565CE74E-AB26-4998-AD42-012C4C1AD076}" type="slidenum">
              <a:rPr lang="zh-CN" altLang="en-US" smtClean="0">
                <a:solidFill>
                  <a:schemeClr val="bg1"/>
                </a:solidFill>
              </a:rPr>
              <a:t>18</a:t>
            </a:fld>
            <a:endParaRPr lang="zh-CN" altLang="en-US" dirty="0">
              <a:solidFill>
                <a:schemeClr val="bg1"/>
              </a:solidFill>
            </a:endParaRPr>
          </a:p>
        </p:txBody>
      </p:sp>
      <p:sp>
        <p:nvSpPr>
          <p:cNvPr id="7" name="文本框 6">
            <a:extLst>
              <a:ext uri="{FF2B5EF4-FFF2-40B4-BE49-F238E27FC236}">
                <a16:creationId xmlns:a16="http://schemas.microsoft.com/office/drawing/2014/main" id="{A15EE6F7-B1D7-9AA8-B03E-8D573744A8C0}"/>
              </a:ext>
            </a:extLst>
          </p:cNvPr>
          <p:cNvSpPr txBox="1"/>
          <p:nvPr/>
        </p:nvSpPr>
        <p:spPr>
          <a:xfrm>
            <a:off x="65902" y="0"/>
            <a:ext cx="2579552" cy="830997"/>
          </a:xfrm>
          <a:prstGeom prst="rect">
            <a:avLst/>
          </a:prstGeom>
          <a:noFill/>
        </p:spPr>
        <p:txBody>
          <a:bodyPr wrap="none" rtlCol="0">
            <a:spAutoFit/>
          </a:bodyPr>
          <a:lstStyle/>
          <a:p>
            <a:r>
              <a:rPr lang="en-US" altLang="zh-CN" sz="4800" dirty="0">
                <a:solidFill>
                  <a:schemeClr val="bg1"/>
                </a:solidFill>
                <a:latin typeface="Times New Roman" panose="02020603050405020304" pitchFamily="18" charset="0"/>
                <a:cs typeface="Times New Roman" panose="02020603050405020304" pitchFamily="18" charset="0"/>
              </a:rPr>
              <a:t>Summary</a:t>
            </a:r>
            <a:endParaRPr lang="zh-CN" altLang="en-US" sz="48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BFFD7436-BCC7-30B1-C34C-E14348224714}"/>
                  </a:ext>
                </a:extLst>
              </p:cNvPr>
              <p:cNvSpPr txBox="1"/>
              <p:nvPr/>
            </p:nvSpPr>
            <p:spPr>
              <a:xfrm>
                <a:off x="-1" y="1340525"/>
                <a:ext cx="11962701" cy="4240135"/>
              </a:xfrm>
              <a:prstGeom prst="rect">
                <a:avLst/>
              </a:prstGeom>
              <a:noFill/>
            </p:spPr>
            <p:txBody>
              <a:bodyPr wrap="square">
                <a:spAutoFit/>
              </a:bodyPr>
              <a:lstStyle/>
              <a:p>
                <a:pPr marL="285750" indent="-285750">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Bubble nucleation</a:t>
                </a:r>
              </a:p>
              <a:p>
                <a:pPr marL="742950" lvl="1" indent="-285750">
                  <a:buFont typeface="Arial" panose="020B0604020202020204" pitchFamily="34" charset="0"/>
                  <a:buChar char="•"/>
                </a:pPr>
                <a14:m>
                  <m:oMath xmlns:m="http://schemas.openxmlformats.org/officeDocument/2006/math">
                    <m:r>
                      <a:rPr lang="en-US" altLang="zh-CN" sz="2400" b="0" i="1" smtClean="0">
                        <a:latin typeface="Cambria Math" panose="02040503050406030204" pitchFamily="18" charset="0"/>
                        <a:cs typeface="Times New Roman" panose="02020603050405020304" pitchFamily="18" charset="0"/>
                      </a:rPr>
                      <m:t>h</m:t>
                    </m:r>
                    <m:r>
                      <a:rPr lang="en-US" altLang="zh-CN" sz="2400" b="0" i="1" smtClean="0">
                        <a:latin typeface="Cambria Math" panose="02040503050406030204" pitchFamily="18" charset="0"/>
                        <a:cs typeface="Times New Roman" panose="02020603050405020304" pitchFamily="18" charset="0"/>
                      </a:rPr>
                      <m:t>&lt;</m:t>
                    </m:r>
                    <m:sSub>
                      <m:sSubPr>
                        <m:ctrlPr>
                          <a:rPr lang="en-US" altLang="zh-CN" sz="2400" b="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h</m:t>
                        </m:r>
                      </m:e>
                      <m:sub>
                        <m:r>
                          <a:rPr lang="en-US" altLang="zh-CN" sz="2400" b="0" i="1" smtClean="0">
                            <a:latin typeface="Cambria Math" panose="02040503050406030204" pitchFamily="18" charset="0"/>
                            <a:cs typeface="Times New Roman" panose="02020603050405020304" pitchFamily="18" charset="0"/>
                          </a:rPr>
                          <m:t>𝑐</m:t>
                        </m:r>
                      </m:sub>
                    </m:sSub>
                    <m:r>
                      <a:rPr lang="en-US" altLang="zh-CN" sz="2400" b="0" i="1" smtClean="0">
                        <a:latin typeface="Cambria Math" panose="02040503050406030204" pitchFamily="18" charset="0"/>
                        <a:cs typeface="Times New Roman" panose="02020603050405020304" pitchFamily="18" charset="0"/>
                      </a:rPr>
                      <m:t>: </m:t>
                    </m:r>
                  </m:oMath>
                </a14:m>
                <a:r>
                  <a:rPr lang="en-US" altLang="zh-CN" sz="2400" dirty="0">
                    <a:latin typeface="Times New Roman" panose="02020603050405020304" pitchFamily="18" charset="0"/>
                    <a:cs typeface="Times New Roman" panose="02020603050405020304" pitchFamily="18" charset="0"/>
                  </a:rPr>
                  <a:t>Subcritical evolution,  </a:t>
                </a:r>
                <a14:m>
                  <m:oMath xmlns:m="http://schemas.openxmlformats.org/officeDocument/2006/math">
                    <m:r>
                      <a:rPr lang="en-US" altLang="zh-CN" sz="2400" b="0" i="1" smtClean="0">
                        <a:latin typeface="Cambria Math" panose="02040503050406030204" pitchFamily="18" charset="0"/>
                        <a:cs typeface="Times New Roman" panose="02020603050405020304" pitchFamily="18" charset="0"/>
                      </a:rPr>
                      <m:t>h</m:t>
                    </m:r>
                    <m:r>
                      <a:rPr lang="en-US" altLang="zh-CN" sz="2400" b="0" i="1" smtClean="0">
                        <a:latin typeface="Cambria Math" panose="02040503050406030204" pitchFamily="18" charset="0"/>
                        <a:cs typeface="Times New Roman" panose="02020603050405020304" pitchFamily="18" charset="0"/>
                      </a:rPr>
                      <m:t>&gt;</m:t>
                    </m:r>
                    <m:sSub>
                      <m:sSubPr>
                        <m:ctrlPr>
                          <a:rPr lang="en-US" altLang="zh-CN" sz="2400" b="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h</m:t>
                        </m:r>
                      </m:e>
                      <m:sub>
                        <m:r>
                          <a:rPr lang="en-US" altLang="zh-CN" sz="2400" b="0" i="1" smtClean="0">
                            <a:latin typeface="Cambria Math" panose="02040503050406030204" pitchFamily="18" charset="0"/>
                            <a:cs typeface="Times New Roman" panose="02020603050405020304" pitchFamily="18" charset="0"/>
                          </a:rPr>
                          <m:t>𝑐</m:t>
                        </m:r>
                      </m:sub>
                    </m:sSub>
                    <m:r>
                      <a:rPr lang="en-US" altLang="zh-CN" sz="2400" b="0" i="1" smtClean="0">
                        <a:latin typeface="Cambria Math" panose="02040503050406030204" pitchFamily="18" charset="0"/>
                        <a:cs typeface="Times New Roman" panose="02020603050405020304" pitchFamily="18" charset="0"/>
                      </a:rPr>
                      <m:t>: </m:t>
                    </m:r>
                  </m:oMath>
                </a14:m>
                <a:r>
                  <a:rPr lang="en-US" altLang="zh-CN" sz="2400" dirty="0">
                    <a:latin typeface="Times New Roman" panose="02020603050405020304" pitchFamily="18" charset="0"/>
                    <a:cs typeface="Times New Roman" panose="02020603050405020304" pitchFamily="18" charset="0"/>
                  </a:rPr>
                  <a:t>supercritical evolution</a:t>
                </a:r>
              </a:p>
              <a:p>
                <a:pPr marL="742950" lvl="1" indent="-285750">
                  <a:buFont typeface="Arial" panose="020B0604020202020204" pitchFamily="34" charset="0"/>
                  <a:buChar char="•"/>
                </a:pPr>
                <a14:m>
                  <m:oMath xmlns:m="http://schemas.openxmlformats.org/officeDocument/2006/math">
                    <m:r>
                      <a:rPr lang="en-US" altLang="zh-CN" sz="2400" b="0" i="1" smtClean="0">
                        <a:latin typeface="Cambria Math" panose="02040503050406030204" pitchFamily="18" charset="0"/>
                        <a:cs typeface="Times New Roman" panose="02020603050405020304" pitchFamily="18" charset="0"/>
                      </a:rPr>
                      <m:t>𝜏</m:t>
                    </m:r>
                    <m:r>
                      <a:rPr lang="en-US" altLang="zh-CN" sz="2400" b="0" i="1" smtClean="0">
                        <a:latin typeface="Cambria Math" panose="02040503050406030204" pitchFamily="18" charset="0"/>
                        <a:cs typeface="Times New Roman" panose="02020603050405020304" pitchFamily="18" charset="0"/>
                      </a:rPr>
                      <m:t>∼</m:t>
                    </m:r>
                    <m:func>
                      <m:funcPr>
                        <m:ctrlPr>
                          <a:rPr lang="en-US" altLang="zh-CN" sz="2400" b="0" i="1" smtClean="0">
                            <a:latin typeface="Cambria Math" panose="02040503050406030204" pitchFamily="18" charset="0"/>
                            <a:cs typeface="Times New Roman" panose="02020603050405020304" pitchFamily="18" charset="0"/>
                          </a:rPr>
                        </m:ctrlPr>
                      </m:funcPr>
                      <m:fName>
                        <m:r>
                          <m:rPr>
                            <m:sty m:val="p"/>
                          </m:rPr>
                          <a:rPr lang="en-US" altLang="zh-CN" sz="2400" b="0" i="0" smtClean="0">
                            <a:latin typeface="Cambria Math" panose="02040503050406030204" pitchFamily="18" charset="0"/>
                            <a:cs typeface="Times New Roman" panose="02020603050405020304" pitchFamily="18" charset="0"/>
                          </a:rPr>
                          <m:t>ln</m:t>
                        </m:r>
                      </m:fName>
                      <m:e>
                        <m:r>
                          <a:rPr lang="en-US" altLang="zh-CN" sz="2400" b="0" i="1" smtClean="0">
                            <a:latin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cs typeface="Times New Roman" panose="02020603050405020304" pitchFamily="18" charset="0"/>
                          </a:rPr>
                          <m:t>h</m:t>
                        </m:r>
                        <m:r>
                          <a:rPr lang="en-US" altLang="zh-CN" sz="2400" b="0" i="1" smtClean="0">
                            <a:latin typeface="Cambria Math" panose="02040503050406030204" pitchFamily="18" charset="0"/>
                            <a:cs typeface="Times New Roman" panose="02020603050405020304" pitchFamily="18" charset="0"/>
                          </a:rPr>
                          <m:t>−</m:t>
                        </m:r>
                        <m:sSub>
                          <m:sSubPr>
                            <m:ctrlPr>
                              <a:rPr lang="en-US" altLang="zh-CN" sz="2400" b="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h</m:t>
                            </m:r>
                          </m:e>
                          <m:sub>
                            <m:r>
                              <a:rPr lang="en-US" altLang="zh-CN" sz="2400" b="0" i="1" smtClean="0">
                                <a:latin typeface="Cambria Math" panose="02040503050406030204" pitchFamily="18" charset="0"/>
                                <a:cs typeface="Times New Roman" panose="02020603050405020304" pitchFamily="18" charset="0"/>
                              </a:rPr>
                              <m:t>𝑐</m:t>
                            </m:r>
                          </m:sub>
                        </m:sSub>
                        <m:r>
                          <a:rPr lang="en-US" altLang="zh-CN" sz="2400" b="0" i="1" smtClean="0">
                            <a:latin typeface="Cambria Math" panose="02040503050406030204" pitchFamily="18" charset="0"/>
                            <a:cs typeface="Times New Roman" panose="02020603050405020304" pitchFamily="18" charset="0"/>
                          </a:rPr>
                          <m:t>)</m:t>
                        </m:r>
                      </m:e>
                    </m:func>
                  </m:oMath>
                </a14:m>
                <a:endParaRPr lang="en-US" altLang="zh-CN" sz="24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Single bubble expansion</a:t>
                </a:r>
              </a:p>
              <a:p>
                <a:pPr marL="742950" lvl="1" indent="-28575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Bubble will have a terminal velocity, which has a linear relation with  pressure difference</a:t>
                </a:r>
              </a:p>
              <a:p>
                <a:pPr marL="742950" lvl="1" indent="-285750">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Multiple bubbles collision</a:t>
                </a:r>
              </a:p>
              <a:p>
                <a:pPr marL="742950" lvl="1" indent="-28575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violation of </a:t>
                </a:r>
                <a14:m>
                  <m:oMath xmlns:m="http://schemas.openxmlformats.org/officeDocument/2006/math">
                    <m:sSub>
                      <m:sSubPr>
                        <m:ctrlPr>
                          <a:rPr lang="en-US" altLang="zh-CN" sz="2400" b="0" i="1" dirty="0" smtClean="0">
                            <a:latin typeface="Cambria Math" panose="02040503050406030204" pitchFamily="18" charset="0"/>
                            <a:cs typeface="Times New Roman" panose="02020603050405020304" pitchFamily="18" charset="0"/>
                          </a:rPr>
                        </m:ctrlPr>
                      </m:sSubPr>
                      <m:e>
                        <m:r>
                          <a:rPr lang="en-US" altLang="zh-CN" sz="2400" b="0" i="1" dirty="0" smtClean="0">
                            <a:latin typeface="Cambria Math" panose="02040503050406030204" pitchFamily="18" charset="0"/>
                            <a:cs typeface="Times New Roman" panose="02020603050405020304" pitchFamily="18" charset="0"/>
                          </a:rPr>
                          <m:t>𝑝</m:t>
                        </m:r>
                      </m:e>
                      <m:sub>
                        <m:r>
                          <a:rPr lang="en-US" altLang="zh-CN" sz="2400" b="0" i="1" dirty="0" smtClean="0">
                            <a:latin typeface="Cambria Math" panose="02040503050406030204" pitchFamily="18" charset="0"/>
                            <a:cs typeface="Times New Roman" panose="02020603050405020304" pitchFamily="18" charset="0"/>
                          </a:rPr>
                          <m:t>𝑑𝑒𝑓𝑒𝑐𝑡</m:t>
                        </m:r>
                        <m:r>
                          <a:rPr lang="en-US" altLang="zh-CN" sz="2400" b="0" i="1" dirty="0" smtClean="0">
                            <a:latin typeface="Cambria Math" panose="02040503050406030204" pitchFamily="18" charset="0"/>
                            <a:cs typeface="Times New Roman" panose="02020603050405020304" pitchFamily="18" charset="0"/>
                          </a:rPr>
                          <m:t>_</m:t>
                        </m:r>
                        <m:r>
                          <a:rPr lang="en-US" altLang="zh-CN" sz="2400" b="0" i="1" dirty="0" smtClean="0">
                            <a:latin typeface="Cambria Math" panose="02040503050406030204" pitchFamily="18" charset="0"/>
                            <a:cs typeface="Times New Roman" panose="02020603050405020304" pitchFamily="18" charset="0"/>
                          </a:rPr>
                          <m:t>𝑔𝑒𝑛𝑒𝑟𝑎𝑡𝑖𝑜𝑛</m:t>
                        </m:r>
                      </m:sub>
                    </m:sSub>
                    <m:r>
                      <a:rPr lang="en-US" altLang="zh-CN" sz="2400" b="0" i="1" dirty="0" smtClean="0">
                        <a:latin typeface="Cambria Math" panose="02040503050406030204" pitchFamily="18" charset="0"/>
                        <a:cs typeface="Times New Roman" panose="02020603050405020304" pitchFamily="18" charset="0"/>
                      </a:rPr>
                      <m:t>=</m:t>
                    </m:r>
                    <m:f>
                      <m:fPr>
                        <m:ctrlPr>
                          <a:rPr lang="en-US" altLang="zh-CN" sz="2400" b="0" i="1" dirty="0" smtClean="0">
                            <a:latin typeface="Cambria Math" panose="02040503050406030204" pitchFamily="18" charset="0"/>
                            <a:cs typeface="Times New Roman" panose="02020603050405020304" pitchFamily="18" charset="0"/>
                          </a:rPr>
                        </m:ctrlPr>
                      </m:fPr>
                      <m:num>
                        <m:r>
                          <a:rPr lang="en-US" altLang="zh-CN" sz="2400" b="0" i="1" dirty="0" smtClean="0">
                            <a:latin typeface="Cambria Math" panose="02040503050406030204" pitchFamily="18" charset="0"/>
                            <a:cs typeface="Times New Roman" panose="02020603050405020304" pitchFamily="18" charset="0"/>
                          </a:rPr>
                          <m:t>1</m:t>
                        </m:r>
                      </m:num>
                      <m:den>
                        <m:r>
                          <a:rPr lang="en-US" altLang="zh-CN" sz="2400" b="0" i="1" dirty="0" smtClean="0">
                            <a:latin typeface="Cambria Math" panose="02040503050406030204" pitchFamily="18" charset="0"/>
                            <a:cs typeface="Times New Roman" panose="02020603050405020304" pitchFamily="18" charset="0"/>
                          </a:rPr>
                          <m:t>4</m:t>
                        </m:r>
                      </m:den>
                    </m:f>
                    <m:r>
                      <a:rPr lang="en-US" altLang="zh-CN" sz="2400" b="0" i="1" dirty="0" smtClean="0">
                        <a:latin typeface="Cambria Math" panose="02040503050406030204" pitchFamily="18" charset="0"/>
                        <a:cs typeface="Times New Roman" panose="02020603050405020304" pitchFamily="18" charset="0"/>
                      </a:rPr>
                      <m:t> </m:t>
                    </m:r>
                  </m:oMath>
                </a14:m>
                <a:r>
                  <a:rPr lang="en-US" altLang="zh-CN" sz="2400" dirty="0">
                    <a:latin typeface="Times New Roman" panose="02020603050405020304" pitchFamily="18" charset="0"/>
                    <a:cs typeface="Times New Roman" panose="02020603050405020304" pitchFamily="18" charset="0"/>
                  </a:rPr>
                  <a:t>by  geodesic rule</a:t>
                </a:r>
                <a14:m>
                  <m:oMath xmlns:m="http://schemas.openxmlformats.org/officeDocument/2006/math">
                    <m:d>
                      <m:dPr>
                        <m:begChr m:val="{"/>
                        <m:endChr m:val=""/>
                        <m:ctrlPr>
                          <a:rPr lang="en-US" altLang="zh-CN" sz="2400" i="1" smtClean="0">
                            <a:latin typeface="Cambria Math" panose="02040503050406030204" pitchFamily="18" charset="0"/>
                            <a:cs typeface="Times New Roman" panose="02020603050405020304" pitchFamily="18" charset="0"/>
                          </a:rPr>
                        </m:ctrlPr>
                      </m:dPr>
                      <m:e>
                        <m:eqArr>
                          <m:eqArrPr>
                            <m:ctrlPr>
                              <a:rPr lang="en-US" altLang="zh-CN" sz="2400" i="1" smtClean="0">
                                <a:latin typeface="Cambria Math" panose="02040503050406030204" pitchFamily="18" charset="0"/>
                                <a:cs typeface="Times New Roman" panose="02020603050405020304" pitchFamily="18" charset="0"/>
                              </a:rPr>
                            </m:ctrlPr>
                          </m:eqArrPr>
                          <m:e>
                            <m:r>
                              <m:rPr>
                                <m:sty m:val="p"/>
                              </m:rPr>
                              <a:rPr lang="en-US" altLang="zh-CN" sz="2400" b="0" i="0" smtClean="0">
                                <a:latin typeface="Cambria Math" panose="02040503050406030204" pitchFamily="18" charset="0"/>
                                <a:cs typeface="Times New Roman" panose="02020603050405020304" pitchFamily="18" charset="0"/>
                              </a:rPr>
                              <m:t>suppression</m:t>
                            </m:r>
                            <m:r>
                              <a:rPr lang="en-US" altLang="zh-CN" sz="2400" b="0" i="0" smtClean="0">
                                <a:latin typeface="Cambria Math" panose="02040503050406030204" pitchFamily="18" charset="0"/>
                                <a:cs typeface="Times New Roman" panose="02020603050405020304" pitchFamily="18" charset="0"/>
                              </a:rPr>
                              <m:t> </m:t>
                            </m:r>
                            <m:r>
                              <m:rPr>
                                <m:sty m:val="p"/>
                              </m:rPr>
                              <a:rPr lang="en-US" altLang="zh-CN" sz="2400" b="0" i="0" smtClean="0">
                                <a:latin typeface="Cambria Math" panose="02040503050406030204" pitchFamily="18" charset="0"/>
                                <a:cs typeface="Times New Roman" panose="02020603050405020304" pitchFamily="18" charset="0"/>
                              </a:rPr>
                              <m:t>of</m:t>
                            </m:r>
                            <m:r>
                              <a:rPr lang="en-US" altLang="zh-CN" sz="2400" b="0" i="0" smtClean="0">
                                <a:latin typeface="Cambria Math" panose="02040503050406030204" pitchFamily="18" charset="0"/>
                                <a:cs typeface="Times New Roman" panose="02020603050405020304" pitchFamily="18" charset="0"/>
                              </a:rPr>
                              <m:t> </m:t>
                            </m:r>
                            <m:r>
                              <m:rPr>
                                <m:sty m:val="p"/>
                              </m:rPr>
                              <a:rPr lang="en-US" altLang="zh-CN" sz="2400" b="0" i="0" smtClean="0">
                                <a:latin typeface="Cambria Math" panose="02040503050406030204" pitchFamily="18" charset="0"/>
                                <a:cs typeface="Times New Roman" panose="02020603050405020304" pitchFamily="18" charset="0"/>
                              </a:rPr>
                              <m:t>defect</m:t>
                            </m:r>
                            <m:r>
                              <a:rPr lang="en-US" altLang="zh-CN" sz="2400" b="0" i="0" smtClean="0">
                                <a:latin typeface="Cambria Math" panose="02040503050406030204" pitchFamily="18" charset="0"/>
                                <a:cs typeface="Times New Roman" panose="02020603050405020304" pitchFamily="18" charset="0"/>
                              </a:rPr>
                              <m:t> </m:t>
                            </m:r>
                            <m:r>
                              <m:rPr>
                                <m:sty m:val="p"/>
                              </m:rPr>
                              <a:rPr lang="en-US" altLang="zh-CN" sz="2400" b="0" i="0" smtClean="0">
                                <a:latin typeface="Cambria Math" panose="02040503050406030204" pitchFamily="18" charset="0"/>
                                <a:cs typeface="Times New Roman" panose="02020603050405020304" pitchFamily="18" charset="0"/>
                              </a:rPr>
                              <m:t>production</m:t>
                            </m:r>
                          </m:e>
                          <m:e>
                            <m:r>
                              <m:rPr>
                                <m:sty m:val="p"/>
                              </m:rPr>
                              <a:rPr lang="en-US" altLang="zh-CN" sz="2400" i="0">
                                <a:latin typeface="Cambria Math" panose="02040503050406030204" pitchFamily="18" charset="0"/>
                                <a:cs typeface="Times New Roman" panose="02020603050405020304" pitchFamily="18" charset="0"/>
                              </a:rPr>
                              <m:t>ove</m:t>
                            </m:r>
                            <m:r>
                              <m:rPr>
                                <m:sty m:val="p"/>
                              </m:rPr>
                              <a:rPr lang="en-US" altLang="zh-CN" sz="2400" b="0" i="0" smtClean="0">
                                <a:latin typeface="Cambria Math" panose="02040503050406030204" pitchFamily="18" charset="0"/>
                                <a:cs typeface="Times New Roman" panose="02020603050405020304" pitchFamily="18" charset="0"/>
                              </a:rPr>
                              <m:t>r</m:t>
                            </m:r>
                            <m:r>
                              <a:rPr lang="en-US" altLang="zh-CN" sz="2400" b="0" i="0" smtClean="0">
                                <a:latin typeface="Cambria Math" panose="02040503050406030204" pitchFamily="18" charset="0"/>
                                <a:cs typeface="Times New Roman" panose="02020603050405020304" pitchFamily="18" charset="0"/>
                              </a:rPr>
                              <m:t>−</m:t>
                            </m:r>
                            <m:r>
                              <m:rPr>
                                <m:sty m:val="p"/>
                              </m:rPr>
                              <a:rPr lang="en-US" altLang="zh-CN" sz="2400" b="0" i="0" smtClean="0">
                                <a:latin typeface="Cambria Math" panose="02040503050406030204" pitchFamily="18" charset="0"/>
                                <a:cs typeface="Times New Roman" panose="02020603050405020304" pitchFamily="18" charset="0"/>
                              </a:rPr>
                              <m:t>production</m:t>
                            </m:r>
                          </m:e>
                        </m:eqArr>
                      </m:e>
                    </m:d>
                  </m:oMath>
                </a14:m>
                <a:r>
                  <a:rPr lang="en-US" altLang="zh-CN" sz="2400" dirty="0">
                    <a:latin typeface="Times New Roman" panose="02020603050405020304" pitchFamily="18" charset="0"/>
                    <a:cs typeface="Times New Roman" panose="02020603050405020304" pitchFamily="18" charset="0"/>
                  </a:rPr>
                  <a:t> </a:t>
                </a:r>
              </a:p>
              <a:p>
                <a:pPr marL="742950" lvl="1" indent="-28575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Give  deeper insight into  Kibble-Zurek mechanism </a:t>
                </a:r>
              </a:p>
            </p:txBody>
          </p:sp>
        </mc:Choice>
        <mc:Fallback xmlns="">
          <p:sp>
            <p:nvSpPr>
              <p:cNvPr id="3" name="文本框 2">
                <a:extLst>
                  <a:ext uri="{FF2B5EF4-FFF2-40B4-BE49-F238E27FC236}">
                    <a16:creationId xmlns:a16="http://schemas.microsoft.com/office/drawing/2014/main" id="{BFFD7436-BCC7-30B1-C34C-E14348224714}"/>
                  </a:ext>
                </a:extLst>
              </p:cNvPr>
              <p:cNvSpPr txBox="1">
                <a:spLocks noRot="1" noChangeAspect="1" noMove="1" noResize="1" noEditPoints="1" noAdjustHandles="1" noChangeArrowheads="1" noChangeShapeType="1" noTextEdit="1"/>
              </p:cNvSpPr>
              <p:nvPr/>
            </p:nvSpPr>
            <p:spPr>
              <a:xfrm>
                <a:off x="-1" y="1340525"/>
                <a:ext cx="11962701" cy="4240135"/>
              </a:xfrm>
              <a:prstGeom prst="rect">
                <a:avLst/>
              </a:prstGeom>
              <a:blipFill>
                <a:blip r:embed="rId3"/>
                <a:stretch>
                  <a:fillRect l="-663" t="-1151" b="-244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38763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FD898-454C-DCE8-812C-1BBE2828287F}"/>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3E21A70B-B18E-3952-FFB2-AB37D431D600}"/>
              </a:ext>
            </a:extLst>
          </p:cNvPr>
          <p:cNvSpPr/>
          <p:nvPr/>
        </p:nvSpPr>
        <p:spPr>
          <a:xfrm>
            <a:off x="0" y="0"/>
            <a:ext cx="12192000" cy="939114"/>
          </a:xfrm>
          <a:prstGeom prst="rect">
            <a:avLst/>
          </a:prstGeom>
          <a:solidFill>
            <a:schemeClr val="accent1">
              <a:lumMod val="50000"/>
            </a:schemeClr>
          </a:solidFill>
          <a:effectLst>
            <a:reflection blurRad="6350" stA="52000" endA="300" endPos="35000" dir="5400000" sy="-100000" algn="bl" rotWithShape="0"/>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灯片编号占位符 4">
            <a:extLst>
              <a:ext uri="{FF2B5EF4-FFF2-40B4-BE49-F238E27FC236}">
                <a16:creationId xmlns:a16="http://schemas.microsoft.com/office/drawing/2014/main" id="{53E24BD0-3EEA-802F-B59B-584E34BE986A}"/>
              </a:ext>
            </a:extLst>
          </p:cNvPr>
          <p:cNvSpPr>
            <a:spLocks noGrp="1"/>
          </p:cNvSpPr>
          <p:nvPr>
            <p:ph type="sldNum" sz="quarter" idx="12"/>
          </p:nvPr>
        </p:nvSpPr>
        <p:spPr>
          <a:xfrm>
            <a:off x="9448800" y="6492875"/>
            <a:ext cx="2743200" cy="365125"/>
          </a:xfrm>
        </p:spPr>
        <p:txBody>
          <a:bodyPr/>
          <a:lstStyle/>
          <a:p>
            <a:fld id="{565CE74E-AB26-4998-AD42-012C4C1AD076}" type="slidenum">
              <a:rPr lang="zh-CN" altLang="en-US" smtClean="0">
                <a:solidFill>
                  <a:schemeClr val="bg1"/>
                </a:solidFill>
              </a:rPr>
              <a:t>19</a:t>
            </a:fld>
            <a:endParaRPr lang="zh-CN" altLang="en-US" dirty="0">
              <a:solidFill>
                <a:schemeClr val="bg1"/>
              </a:solidFill>
            </a:endParaRPr>
          </a:p>
        </p:txBody>
      </p:sp>
      <p:sp>
        <p:nvSpPr>
          <p:cNvPr id="3" name="文本框 2">
            <a:extLst>
              <a:ext uri="{FF2B5EF4-FFF2-40B4-BE49-F238E27FC236}">
                <a16:creationId xmlns:a16="http://schemas.microsoft.com/office/drawing/2014/main" id="{B501EFAF-BDCF-430F-DC43-46AED7194132}"/>
              </a:ext>
            </a:extLst>
          </p:cNvPr>
          <p:cNvSpPr txBox="1"/>
          <p:nvPr/>
        </p:nvSpPr>
        <p:spPr>
          <a:xfrm>
            <a:off x="0" y="1340525"/>
            <a:ext cx="10639425" cy="646331"/>
          </a:xfrm>
          <a:prstGeom prst="rect">
            <a:avLst/>
          </a:prstGeom>
          <a:noFill/>
        </p:spPr>
        <p:txBody>
          <a:bodyPr wrap="square">
            <a:spAutoFit/>
          </a:bodyPr>
          <a:lstStyle/>
          <a:p>
            <a:pPr marL="285750" indent="-285750">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31CA94D7-E935-11F1-DE47-0A4FAE9C3DD5}"/>
              </a:ext>
            </a:extLst>
          </p:cNvPr>
          <p:cNvSpPr txBox="1"/>
          <p:nvPr/>
        </p:nvSpPr>
        <p:spPr>
          <a:xfrm>
            <a:off x="3020290" y="2553619"/>
            <a:ext cx="7005059" cy="2215991"/>
          </a:xfrm>
          <a:prstGeom prst="rect">
            <a:avLst/>
          </a:prstGeom>
          <a:noFill/>
        </p:spPr>
        <p:txBody>
          <a:bodyPr wrap="none" rtlCol="0">
            <a:spAutoFit/>
          </a:bodyPr>
          <a:lstStyle/>
          <a:p>
            <a:r>
              <a:rPr lang="en-US" altLang="zh-CN" sz="13800" dirty="0"/>
              <a:t>Thanks</a:t>
            </a:r>
            <a:r>
              <a:rPr lang="zh-CN" altLang="en-US" sz="13800" dirty="0"/>
              <a:t>！</a:t>
            </a:r>
          </a:p>
        </p:txBody>
      </p:sp>
    </p:spTree>
    <p:extLst>
      <p:ext uri="{BB962C8B-B14F-4D97-AF65-F5344CB8AC3E}">
        <p14:creationId xmlns:p14="http://schemas.microsoft.com/office/powerpoint/2010/main" val="2595785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B4BABE4E-0302-34DE-EA65-391AA651CA98}"/>
              </a:ext>
            </a:extLst>
          </p:cNvPr>
          <p:cNvSpPr>
            <a:spLocks noGrp="1"/>
          </p:cNvSpPr>
          <p:nvPr>
            <p:ph type="sldNum" sz="quarter" idx="12"/>
          </p:nvPr>
        </p:nvSpPr>
        <p:spPr/>
        <p:txBody>
          <a:bodyPr/>
          <a:lstStyle/>
          <a:p>
            <a:fld id="{565CE74E-AB26-4998-AD42-012C4C1AD076}" type="slidenum">
              <a:rPr lang="zh-CN" altLang="en-US" smtClean="0"/>
              <a:t>2</a:t>
            </a:fld>
            <a:endParaRPr lang="zh-CN" altLang="en-US"/>
          </a:p>
        </p:txBody>
      </p:sp>
      <p:sp>
        <p:nvSpPr>
          <p:cNvPr id="5" name="AutoShape 2">
            <a:extLst>
              <a:ext uri="{FF2B5EF4-FFF2-40B4-BE49-F238E27FC236}">
                <a16:creationId xmlns:a16="http://schemas.microsoft.com/office/drawing/2014/main" id="{AA618D0A-B9F6-B295-3930-4C01C340CB8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文本框 8">
            <a:extLst>
              <a:ext uri="{FF2B5EF4-FFF2-40B4-BE49-F238E27FC236}">
                <a16:creationId xmlns:a16="http://schemas.microsoft.com/office/drawing/2014/main" id="{64E05BDC-D7B9-4FE5-AA7B-BA338A91263D}"/>
              </a:ext>
            </a:extLst>
          </p:cNvPr>
          <p:cNvSpPr txBox="1"/>
          <p:nvPr/>
        </p:nvSpPr>
        <p:spPr>
          <a:xfrm>
            <a:off x="8866393" y="3826186"/>
            <a:ext cx="2719912" cy="276999"/>
          </a:xfrm>
          <a:prstGeom prst="rect">
            <a:avLst/>
          </a:prstGeom>
          <a:noFill/>
        </p:spPr>
        <p:txBody>
          <a:bodyPr wrap="none" rtlCol="0">
            <a:spAutoFit/>
          </a:bodyPr>
          <a:lstStyle/>
          <a:p>
            <a:r>
              <a:rPr lang="en-US" altLang="zh-CN" sz="1200" dirty="0"/>
              <a:t>https://wallgo.readthedocs.io/en/latest/</a:t>
            </a:r>
            <a:endParaRPr lang="zh-CN" altLang="en-US" sz="1200" dirty="0"/>
          </a:p>
        </p:txBody>
      </p:sp>
      <p:pic>
        <p:nvPicPr>
          <p:cNvPr id="11" name="图片 10">
            <a:extLst>
              <a:ext uri="{FF2B5EF4-FFF2-40B4-BE49-F238E27FC236}">
                <a16:creationId xmlns:a16="http://schemas.microsoft.com/office/drawing/2014/main" id="{0F435DCA-A757-5FDB-2D34-DFE402F71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9426" y="1644398"/>
            <a:ext cx="3714493" cy="2089402"/>
          </a:xfrm>
          <a:prstGeom prst="rect">
            <a:avLst/>
          </a:prstGeom>
        </p:spPr>
      </p:pic>
      <p:pic>
        <p:nvPicPr>
          <p:cNvPr id="13" name="图片 12">
            <a:extLst>
              <a:ext uri="{FF2B5EF4-FFF2-40B4-BE49-F238E27FC236}">
                <a16:creationId xmlns:a16="http://schemas.microsoft.com/office/drawing/2014/main" id="{3E8207CF-E97F-B948-A997-7A6FD8B53F07}"/>
              </a:ext>
            </a:extLst>
          </p:cNvPr>
          <p:cNvPicPr>
            <a:picLocks noChangeAspect="1"/>
          </p:cNvPicPr>
          <p:nvPr/>
        </p:nvPicPr>
        <p:blipFill>
          <a:blip r:embed="rId4"/>
          <a:stretch>
            <a:fillRect/>
          </a:stretch>
        </p:blipFill>
        <p:spPr>
          <a:xfrm>
            <a:off x="3897662" y="1644399"/>
            <a:ext cx="3730532" cy="2280954"/>
          </a:xfrm>
          <a:prstGeom prst="rect">
            <a:avLst/>
          </a:prstGeom>
        </p:spPr>
      </p:pic>
      <p:sp>
        <p:nvSpPr>
          <p:cNvPr id="16" name="文本框 15">
            <a:extLst>
              <a:ext uri="{FF2B5EF4-FFF2-40B4-BE49-F238E27FC236}">
                <a16:creationId xmlns:a16="http://schemas.microsoft.com/office/drawing/2014/main" id="{DAE9F4DB-F0EF-8537-1B56-EE11D9A8F9A2}"/>
              </a:ext>
            </a:extLst>
          </p:cNvPr>
          <p:cNvSpPr txBox="1"/>
          <p:nvPr/>
        </p:nvSpPr>
        <p:spPr>
          <a:xfrm>
            <a:off x="4850691" y="3826186"/>
            <a:ext cx="2490618" cy="307777"/>
          </a:xfrm>
          <a:prstGeom prst="rect">
            <a:avLst/>
          </a:prstGeom>
          <a:noFill/>
        </p:spPr>
        <p:txBody>
          <a:bodyPr wrap="square">
            <a:spAutoFit/>
          </a:bodyPr>
          <a:lstStyle/>
          <a:p>
            <a:r>
              <a:rPr lang="en-US" altLang="zh-CN" sz="1400" dirty="0"/>
              <a:t>arXiv.2103.04762</a:t>
            </a:r>
            <a:endParaRPr lang="zh-CN" altLang="en-US" sz="1400" dirty="0"/>
          </a:p>
        </p:txBody>
      </p:sp>
      <p:sp>
        <p:nvSpPr>
          <p:cNvPr id="17" name="矩形 16">
            <a:extLst>
              <a:ext uri="{FF2B5EF4-FFF2-40B4-BE49-F238E27FC236}">
                <a16:creationId xmlns:a16="http://schemas.microsoft.com/office/drawing/2014/main" id="{47565A4D-CDCC-B68B-3F99-8DA6B2900D05}"/>
              </a:ext>
            </a:extLst>
          </p:cNvPr>
          <p:cNvSpPr/>
          <p:nvPr/>
        </p:nvSpPr>
        <p:spPr>
          <a:xfrm>
            <a:off x="0" y="0"/>
            <a:ext cx="12192000" cy="939114"/>
          </a:xfrm>
          <a:prstGeom prst="rect">
            <a:avLst/>
          </a:prstGeom>
          <a:solidFill>
            <a:schemeClr val="accent1">
              <a:lumMod val="50000"/>
            </a:schemeClr>
          </a:solidFill>
          <a:effectLst>
            <a:reflection blurRad="6350" stA="52000" endA="300" endPos="35000" dir="5400000" sy="-100000" algn="bl" rotWithShape="0"/>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文本框 18">
            <a:extLst>
              <a:ext uri="{FF2B5EF4-FFF2-40B4-BE49-F238E27FC236}">
                <a16:creationId xmlns:a16="http://schemas.microsoft.com/office/drawing/2014/main" id="{ACDBFC90-AD7E-1D6E-3159-B2350C43DE22}"/>
              </a:ext>
            </a:extLst>
          </p:cNvPr>
          <p:cNvSpPr txBox="1"/>
          <p:nvPr/>
        </p:nvSpPr>
        <p:spPr>
          <a:xfrm>
            <a:off x="65902" y="0"/>
            <a:ext cx="3191899" cy="830997"/>
          </a:xfrm>
          <a:prstGeom prst="rect">
            <a:avLst/>
          </a:prstGeom>
          <a:noFill/>
        </p:spPr>
        <p:txBody>
          <a:bodyPr wrap="none" rtlCol="0">
            <a:spAutoFit/>
          </a:bodyPr>
          <a:lstStyle/>
          <a:p>
            <a:r>
              <a:rPr lang="en-US" altLang="zh-CN" sz="4800" dirty="0">
                <a:solidFill>
                  <a:schemeClr val="bg1"/>
                </a:solidFill>
                <a:latin typeface="Times New Roman" panose="02020603050405020304" pitchFamily="18" charset="0"/>
                <a:cs typeface="Times New Roman" panose="02020603050405020304" pitchFamily="18" charset="0"/>
              </a:rPr>
              <a:t>Background</a:t>
            </a:r>
            <a:endParaRPr lang="zh-CN" altLang="en-US" sz="4800" dirty="0">
              <a:solidFill>
                <a:schemeClr val="bg1"/>
              </a:solidFill>
              <a:latin typeface="Times New Roman" panose="02020603050405020304" pitchFamily="18" charset="0"/>
              <a:cs typeface="Times New Roman" panose="02020603050405020304" pitchFamily="18" charset="0"/>
            </a:endParaRPr>
          </a:p>
        </p:txBody>
      </p:sp>
      <p:sp>
        <p:nvSpPr>
          <p:cNvPr id="20" name="AutoShape 4" descr="The first bubbles that form when boiling water are air bubbles. Later, water vapor bubbles form.">
            <a:extLst>
              <a:ext uri="{FF2B5EF4-FFF2-40B4-BE49-F238E27FC236}">
                <a16:creationId xmlns:a16="http://schemas.microsoft.com/office/drawing/2014/main" id="{69D99762-197C-7A89-5C59-54CF4BAE4A8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1" name="图片 20">
            <a:extLst>
              <a:ext uri="{FF2B5EF4-FFF2-40B4-BE49-F238E27FC236}">
                <a16:creationId xmlns:a16="http://schemas.microsoft.com/office/drawing/2014/main" id="{81171D60-8F12-C612-5D54-ECADA7A3DC5E}"/>
              </a:ext>
            </a:extLst>
          </p:cNvPr>
          <p:cNvPicPr>
            <a:picLocks noChangeAspect="1"/>
          </p:cNvPicPr>
          <p:nvPr/>
        </p:nvPicPr>
        <p:blipFill>
          <a:blip r:embed="rId5"/>
          <a:srcRect l="30592" t="-24004" r="-686" b="24004"/>
          <a:stretch>
            <a:fillRect/>
          </a:stretch>
        </p:blipFill>
        <p:spPr>
          <a:xfrm>
            <a:off x="291327" y="1017031"/>
            <a:ext cx="3257368" cy="2734853"/>
          </a:xfrm>
          <a:prstGeom prst="rect">
            <a:avLst/>
          </a:prstGeom>
        </p:spPr>
      </p:pic>
      <p:sp>
        <p:nvSpPr>
          <p:cNvPr id="25" name="文本框 24">
            <a:extLst>
              <a:ext uri="{FF2B5EF4-FFF2-40B4-BE49-F238E27FC236}">
                <a16:creationId xmlns:a16="http://schemas.microsoft.com/office/drawing/2014/main" id="{E108B812-64EA-5A01-1D67-20F98075C99C}"/>
              </a:ext>
            </a:extLst>
          </p:cNvPr>
          <p:cNvSpPr txBox="1"/>
          <p:nvPr/>
        </p:nvSpPr>
        <p:spPr>
          <a:xfrm>
            <a:off x="359566" y="3826186"/>
            <a:ext cx="2966041" cy="461665"/>
          </a:xfrm>
          <a:prstGeom prst="rect">
            <a:avLst/>
          </a:prstGeom>
          <a:noFill/>
        </p:spPr>
        <p:txBody>
          <a:bodyPr wrap="square">
            <a:spAutoFit/>
          </a:bodyPr>
          <a:lstStyle/>
          <a:p>
            <a:r>
              <a:rPr lang="en-US" altLang="zh-CN" sz="1200" dirty="0"/>
              <a:t>https://www.thoughtco.com/what-are-the-bubbles-in-boiling-water-4109061</a:t>
            </a:r>
            <a:endParaRPr lang="zh-CN" altLang="en-US" sz="1200" dirty="0"/>
          </a:p>
        </p:txBody>
      </p:sp>
      <p:sp>
        <p:nvSpPr>
          <p:cNvPr id="26" name="任意多边形: 形状 25">
            <a:extLst>
              <a:ext uri="{FF2B5EF4-FFF2-40B4-BE49-F238E27FC236}">
                <a16:creationId xmlns:a16="http://schemas.microsoft.com/office/drawing/2014/main" id="{6264B04F-FAD5-F146-9093-5512B36E953A}"/>
              </a:ext>
            </a:extLst>
          </p:cNvPr>
          <p:cNvSpPr/>
          <p:nvPr/>
        </p:nvSpPr>
        <p:spPr>
          <a:xfrm flipH="1">
            <a:off x="4609400" y="4914896"/>
            <a:ext cx="2642581" cy="1522531"/>
          </a:xfrm>
          <a:custGeom>
            <a:avLst/>
            <a:gdLst>
              <a:gd name="connsiteX0" fmla="*/ 0 w 2460172"/>
              <a:gd name="connsiteY0" fmla="*/ 1904323 h 2924238"/>
              <a:gd name="connsiteX1" fmla="*/ 620486 w 2460172"/>
              <a:gd name="connsiteY1" fmla="*/ 2840494 h 2924238"/>
              <a:gd name="connsiteX2" fmla="*/ 1360715 w 2460172"/>
              <a:gd name="connsiteY2" fmla="*/ 21094 h 2924238"/>
              <a:gd name="connsiteX3" fmla="*/ 2013858 w 2460172"/>
              <a:gd name="connsiteY3" fmla="*/ 1479780 h 2924238"/>
              <a:gd name="connsiteX4" fmla="*/ 2460172 w 2460172"/>
              <a:gd name="connsiteY4" fmla="*/ 75523 h 2924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0172" h="2924238">
                <a:moveTo>
                  <a:pt x="0" y="1904323"/>
                </a:moveTo>
                <a:cubicBezTo>
                  <a:pt x="196850" y="2529344"/>
                  <a:pt x="393700" y="3154365"/>
                  <a:pt x="620486" y="2840494"/>
                </a:cubicBezTo>
                <a:cubicBezTo>
                  <a:pt x="847272" y="2526623"/>
                  <a:pt x="1128486" y="247880"/>
                  <a:pt x="1360715" y="21094"/>
                </a:cubicBezTo>
                <a:cubicBezTo>
                  <a:pt x="1592944" y="-205692"/>
                  <a:pt x="1830615" y="1470709"/>
                  <a:pt x="2013858" y="1479780"/>
                </a:cubicBezTo>
                <a:cubicBezTo>
                  <a:pt x="2197101" y="1488851"/>
                  <a:pt x="2264229" y="-24263"/>
                  <a:pt x="2460172" y="75523"/>
                </a:cubicBezTo>
              </a:path>
            </a:pathLst>
          </a:cu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形状 26">
            <a:extLst>
              <a:ext uri="{FF2B5EF4-FFF2-40B4-BE49-F238E27FC236}">
                <a16:creationId xmlns:a16="http://schemas.microsoft.com/office/drawing/2014/main" id="{FA4A99D9-9E5A-A36B-176D-10BDC713886A}"/>
              </a:ext>
            </a:extLst>
          </p:cNvPr>
          <p:cNvSpPr/>
          <p:nvPr/>
        </p:nvSpPr>
        <p:spPr>
          <a:xfrm>
            <a:off x="5216186" y="4694612"/>
            <a:ext cx="1247686" cy="996541"/>
          </a:xfrm>
          <a:custGeom>
            <a:avLst/>
            <a:gdLst>
              <a:gd name="connsiteX0" fmla="*/ 0 w 1730829"/>
              <a:gd name="connsiteY0" fmla="*/ 1095316 h 1552516"/>
              <a:gd name="connsiteX1" fmla="*/ 718458 w 1730829"/>
              <a:gd name="connsiteY1" fmla="*/ 6745 h 1552516"/>
              <a:gd name="connsiteX2" fmla="*/ 1730829 w 1730829"/>
              <a:gd name="connsiteY2" fmla="*/ 1552516 h 1552516"/>
            </a:gdLst>
            <a:ahLst/>
            <a:cxnLst>
              <a:cxn ang="0">
                <a:pos x="connsiteX0" y="connsiteY0"/>
              </a:cxn>
              <a:cxn ang="0">
                <a:pos x="connsiteX1" y="connsiteY1"/>
              </a:cxn>
              <a:cxn ang="0">
                <a:pos x="connsiteX2" y="connsiteY2"/>
              </a:cxn>
            </a:cxnLst>
            <a:rect l="l" t="t" r="r" b="b"/>
            <a:pathLst>
              <a:path w="1730829" h="1552516">
                <a:moveTo>
                  <a:pt x="0" y="1095316"/>
                </a:moveTo>
                <a:cubicBezTo>
                  <a:pt x="214993" y="512930"/>
                  <a:pt x="429987" y="-69455"/>
                  <a:pt x="718458" y="6745"/>
                </a:cubicBezTo>
                <a:cubicBezTo>
                  <a:pt x="1006929" y="82945"/>
                  <a:pt x="1368879" y="817730"/>
                  <a:pt x="1730829" y="1552516"/>
                </a:cubicBezTo>
              </a:path>
            </a:pathLst>
          </a:cu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8" name="直接箭头连接符 27">
            <a:extLst>
              <a:ext uri="{FF2B5EF4-FFF2-40B4-BE49-F238E27FC236}">
                <a16:creationId xmlns:a16="http://schemas.microsoft.com/office/drawing/2014/main" id="{E6AE1C8A-E93F-D65A-6EB4-840FEF898F77}"/>
              </a:ext>
            </a:extLst>
          </p:cNvPr>
          <p:cNvCxnSpPr>
            <a:cxnSpLocks/>
          </p:cNvCxnSpPr>
          <p:nvPr/>
        </p:nvCxnSpPr>
        <p:spPr>
          <a:xfrm>
            <a:off x="6406722" y="5583672"/>
            <a:ext cx="157163" cy="289250"/>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E7336470-53FA-524A-B89A-151A9EAB0FA9}"/>
              </a:ext>
            </a:extLst>
          </p:cNvPr>
          <p:cNvSpPr txBox="1"/>
          <p:nvPr/>
        </p:nvSpPr>
        <p:spPr>
          <a:xfrm>
            <a:off x="4180723" y="5728297"/>
            <a:ext cx="1825949" cy="369332"/>
          </a:xfrm>
          <a:prstGeom prst="rect">
            <a:avLst/>
          </a:prstGeom>
          <a:noFill/>
        </p:spPr>
        <p:txBody>
          <a:bodyPr wrap="none" rtlCol="0">
            <a:spAutoFit/>
          </a:bodyPr>
          <a:lstStyle/>
          <a:p>
            <a:r>
              <a:rPr lang="en-US" altLang="zh-CN" dirty="0"/>
              <a:t>Meta-stable state</a:t>
            </a:r>
            <a:endParaRPr lang="zh-CN" altLang="en-US" dirty="0"/>
          </a:p>
        </p:txBody>
      </p:sp>
      <p:sp>
        <p:nvSpPr>
          <p:cNvPr id="32" name="文本框 31">
            <a:extLst>
              <a:ext uri="{FF2B5EF4-FFF2-40B4-BE49-F238E27FC236}">
                <a16:creationId xmlns:a16="http://schemas.microsoft.com/office/drawing/2014/main" id="{1AAFC353-1C18-8A94-2A39-D490F2170B19}"/>
              </a:ext>
            </a:extLst>
          </p:cNvPr>
          <p:cNvSpPr txBox="1"/>
          <p:nvPr/>
        </p:nvSpPr>
        <p:spPr>
          <a:xfrm>
            <a:off x="6020767" y="6417484"/>
            <a:ext cx="1910523" cy="369332"/>
          </a:xfrm>
          <a:prstGeom prst="rect">
            <a:avLst/>
          </a:prstGeom>
          <a:noFill/>
        </p:spPr>
        <p:txBody>
          <a:bodyPr wrap="none" rtlCol="0">
            <a:spAutoFit/>
          </a:bodyPr>
          <a:lstStyle/>
          <a:p>
            <a:r>
              <a:rPr lang="en-US" altLang="zh-CN" dirty="0"/>
              <a:t>Stable-stable state</a:t>
            </a:r>
            <a:endParaRPr lang="zh-CN" altLang="en-US" dirty="0"/>
          </a:p>
        </p:txBody>
      </p:sp>
      <p:sp>
        <p:nvSpPr>
          <p:cNvPr id="33" name="文本框 32">
            <a:extLst>
              <a:ext uri="{FF2B5EF4-FFF2-40B4-BE49-F238E27FC236}">
                <a16:creationId xmlns:a16="http://schemas.microsoft.com/office/drawing/2014/main" id="{A5B199B0-1E89-48C3-E938-D0B2B637AEFB}"/>
              </a:ext>
            </a:extLst>
          </p:cNvPr>
          <p:cNvSpPr txBox="1"/>
          <p:nvPr/>
        </p:nvSpPr>
        <p:spPr>
          <a:xfrm>
            <a:off x="5116173" y="4352944"/>
            <a:ext cx="2029210" cy="369332"/>
          </a:xfrm>
          <a:prstGeom prst="rect">
            <a:avLst/>
          </a:prstGeom>
          <a:noFill/>
        </p:spPr>
        <p:txBody>
          <a:bodyPr wrap="none" rtlCol="0">
            <a:spAutoFit/>
          </a:bodyPr>
          <a:lstStyle/>
          <a:p>
            <a:r>
              <a:rPr lang="en-US" altLang="zh-CN" dirty="0"/>
              <a:t>(Bubble) nucleation</a:t>
            </a:r>
            <a:endParaRPr lang="zh-CN" altLang="en-US" dirty="0"/>
          </a:p>
        </p:txBody>
      </p:sp>
      <p:sp>
        <p:nvSpPr>
          <p:cNvPr id="34" name="文本框 33">
            <a:extLst>
              <a:ext uri="{FF2B5EF4-FFF2-40B4-BE49-F238E27FC236}">
                <a16:creationId xmlns:a16="http://schemas.microsoft.com/office/drawing/2014/main" id="{4B00B04E-6044-52A1-E0AA-8E9D8753F196}"/>
              </a:ext>
            </a:extLst>
          </p:cNvPr>
          <p:cNvSpPr txBox="1"/>
          <p:nvPr/>
        </p:nvSpPr>
        <p:spPr>
          <a:xfrm>
            <a:off x="1093421" y="1182733"/>
            <a:ext cx="3257368"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Liquid-gas</a:t>
            </a:r>
            <a:endParaRPr lang="zh-CN" altLang="en-US" sz="2400" dirty="0">
              <a:latin typeface="Times New Roman" panose="02020603050405020304" pitchFamily="18" charset="0"/>
              <a:cs typeface="Times New Roman" panose="02020603050405020304" pitchFamily="18" charset="0"/>
            </a:endParaRPr>
          </a:p>
        </p:txBody>
      </p:sp>
      <p:sp>
        <p:nvSpPr>
          <p:cNvPr id="35" name="文本框 34">
            <a:extLst>
              <a:ext uri="{FF2B5EF4-FFF2-40B4-BE49-F238E27FC236}">
                <a16:creationId xmlns:a16="http://schemas.microsoft.com/office/drawing/2014/main" id="{2414887D-A418-E954-F0FE-4FD5D508A964}"/>
              </a:ext>
            </a:extLst>
          </p:cNvPr>
          <p:cNvSpPr txBox="1"/>
          <p:nvPr/>
        </p:nvSpPr>
        <p:spPr>
          <a:xfrm>
            <a:off x="4428047" y="1148240"/>
            <a:ext cx="3257368"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quantum material</a:t>
            </a:r>
            <a:endParaRPr lang="zh-CN" altLang="en-US" sz="2400" dirty="0">
              <a:latin typeface="Times New Roman" panose="02020603050405020304" pitchFamily="18" charset="0"/>
              <a:cs typeface="Times New Roman" panose="02020603050405020304" pitchFamily="18" charset="0"/>
            </a:endParaRPr>
          </a:p>
        </p:txBody>
      </p:sp>
      <p:sp>
        <p:nvSpPr>
          <p:cNvPr id="36" name="文本框 35">
            <a:extLst>
              <a:ext uri="{FF2B5EF4-FFF2-40B4-BE49-F238E27FC236}">
                <a16:creationId xmlns:a16="http://schemas.microsoft.com/office/drawing/2014/main" id="{C6F0FB2B-F551-E5CE-8C4E-63E9C7B61C44}"/>
              </a:ext>
            </a:extLst>
          </p:cNvPr>
          <p:cNvSpPr txBox="1"/>
          <p:nvPr/>
        </p:nvSpPr>
        <p:spPr>
          <a:xfrm>
            <a:off x="9298623" y="1126291"/>
            <a:ext cx="3257368"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cosmology</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9003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D920EF9-1626-E0AD-319D-5A676A2F171D}"/>
              </a:ext>
            </a:extLst>
          </p:cNvPr>
          <p:cNvSpPr/>
          <p:nvPr/>
        </p:nvSpPr>
        <p:spPr>
          <a:xfrm>
            <a:off x="0" y="0"/>
            <a:ext cx="12192000" cy="939114"/>
          </a:xfrm>
          <a:prstGeom prst="rect">
            <a:avLst/>
          </a:prstGeom>
          <a:solidFill>
            <a:schemeClr val="accent1">
              <a:lumMod val="50000"/>
            </a:schemeClr>
          </a:solidFill>
          <a:effectLst>
            <a:reflection blurRad="6350" stA="52000" endA="300" endPos="35000" dir="5400000" sy="-100000" algn="bl" rotWithShape="0"/>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灯片编号占位符 4">
            <a:extLst>
              <a:ext uri="{FF2B5EF4-FFF2-40B4-BE49-F238E27FC236}">
                <a16:creationId xmlns:a16="http://schemas.microsoft.com/office/drawing/2014/main" id="{08982FBD-D2A0-42A8-8B4F-581CAC3C553F}"/>
              </a:ext>
            </a:extLst>
          </p:cNvPr>
          <p:cNvSpPr>
            <a:spLocks noGrp="1"/>
          </p:cNvSpPr>
          <p:nvPr>
            <p:ph type="sldNum" sz="quarter" idx="12"/>
          </p:nvPr>
        </p:nvSpPr>
        <p:spPr>
          <a:xfrm>
            <a:off x="9448800" y="6492875"/>
            <a:ext cx="2743200" cy="365125"/>
          </a:xfrm>
        </p:spPr>
        <p:txBody>
          <a:bodyPr/>
          <a:lstStyle/>
          <a:p>
            <a:fld id="{565CE74E-AB26-4998-AD42-012C4C1AD076}" type="slidenum">
              <a:rPr lang="zh-CN" altLang="en-US" smtClean="0">
                <a:solidFill>
                  <a:schemeClr val="bg1"/>
                </a:solidFill>
              </a:rPr>
              <a:t>3</a:t>
            </a:fld>
            <a:endParaRPr lang="zh-CN" altLang="en-US" dirty="0">
              <a:solidFill>
                <a:schemeClr val="bg1"/>
              </a:solidFill>
            </a:endParaRPr>
          </a:p>
        </p:txBody>
      </p:sp>
      <p:sp>
        <p:nvSpPr>
          <p:cNvPr id="7" name="文本框 6">
            <a:extLst>
              <a:ext uri="{FF2B5EF4-FFF2-40B4-BE49-F238E27FC236}">
                <a16:creationId xmlns:a16="http://schemas.microsoft.com/office/drawing/2014/main" id="{3F6122C0-8A0F-A83E-9273-207A9241EF7C}"/>
              </a:ext>
            </a:extLst>
          </p:cNvPr>
          <p:cNvSpPr txBox="1"/>
          <p:nvPr/>
        </p:nvSpPr>
        <p:spPr>
          <a:xfrm>
            <a:off x="65902" y="0"/>
            <a:ext cx="3191899" cy="830997"/>
          </a:xfrm>
          <a:prstGeom prst="rect">
            <a:avLst/>
          </a:prstGeom>
          <a:noFill/>
        </p:spPr>
        <p:txBody>
          <a:bodyPr wrap="none" rtlCol="0">
            <a:spAutoFit/>
          </a:bodyPr>
          <a:lstStyle/>
          <a:p>
            <a:r>
              <a:rPr lang="en-US" altLang="zh-CN" sz="4800" dirty="0">
                <a:solidFill>
                  <a:schemeClr val="bg1"/>
                </a:solidFill>
                <a:latin typeface="Times New Roman" panose="02020603050405020304" pitchFamily="18" charset="0"/>
                <a:cs typeface="Times New Roman" panose="02020603050405020304" pitchFamily="18" charset="0"/>
              </a:rPr>
              <a:t>Background</a:t>
            </a:r>
            <a:endParaRPr lang="zh-CN" altLang="en-US" sz="4800" dirty="0">
              <a:solidFill>
                <a:schemeClr val="bg1"/>
              </a:solidFill>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AA732685-D7B0-C076-24D9-D91F11338437}"/>
              </a:ext>
            </a:extLst>
          </p:cNvPr>
          <p:cNvSpPr txBox="1"/>
          <p:nvPr/>
        </p:nvSpPr>
        <p:spPr>
          <a:xfrm>
            <a:off x="2597130" y="4833306"/>
            <a:ext cx="7739043" cy="1107996"/>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What’s the bubble dynamics in the first order phase transition where the U(1) symmetry is broken?</a:t>
            </a:r>
          </a:p>
          <a:p>
            <a:endParaRPr lang="en-US" altLang="zh-CN" b="1" dirty="0">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EB29BBB4-433A-99CC-ED47-E9F6188EB494}"/>
              </a:ext>
            </a:extLst>
          </p:cNvPr>
          <p:cNvSpPr txBox="1"/>
          <p:nvPr/>
        </p:nvSpPr>
        <p:spPr>
          <a:xfrm>
            <a:off x="469126" y="1547382"/>
            <a:ext cx="11359351" cy="2677656"/>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Critical dynamics of first order phase transition where Z2 symmetry is broken  (Arxiv:2209.12789 )</a:t>
            </a:r>
          </a:p>
          <a:p>
            <a:pPr marL="285750" indent="-285750">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Phase decomposition during first order phase transition(Arxiv:2311.08277)</a:t>
            </a:r>
          </a:p>
          <a:p>
            <a:pPr marL="285750" indent="-285750">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Stability analysis of  stable state, meta-stable state, unstable state</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(Arxiv:2211.14762)</a:t>
            </a:r>
          </a:p>
          <a:p>
            <a:pPr marL="285750" indent="-28575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4843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6B17A-377B-8AF6-8E18-BFAE62405122}"/>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FD8E2937-A493-A04A-5ED2-1BD3BA173178}"/>
              </a:ext>
            </a:extLst>
          </p:cNvPr>
          <p:cNvSpPr/>
          <p:nvPr/>
        </p:nvSpPr>
        <p:spPr>
          <a:xfrm>
            <a:off x="0" y="0"/>
            <a:ext cx="12192000" cy="939114"/>
          </a:xfrm>
          <a:prstGeom prst="rect">
            <a:avLst/>
          </a:prstGeom>
          <a:solidFill>
            <a:schemeClr val="accent1">
              <a:lumMod val="50000"/>
            </a:schemeClr>
          </a:solidFill>
          <a:effectLst>
            <a:reflection blurRad="6350" stA="52000" endA="300" endPos="35000" dir="5400000" sy="-100000" algn="bl" rotWithShape="0"/>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灯片编号占位符 4">
            <a:extLst>
              <a:ext uri="{FF2B5EF4-FFF2-40B4-BE49-F238E27FC236}">
                <a16:creationId xmlns:a16="http://schemas.microsoft.com/office/drawing/2014/main" id="{F81482DB-626D-E9E6-EDB3-775FC6207FF8}"/>
              </a:ext>
            </a:extLst>
          </p:cNvPr>
          <p:cNvSpPr>
            <a:spLocks noGrp="1"/>
          </p:cNvSpPr>
          <p:nvPr>
            <p:ph type="sldNum" sz="quarter" idx="12"/>
          </p:nvPr>
        </p:nvSpPr>
        <p:spPr>
          <a:xfrm>
            <a:off x="9448800" y="6492875"/>
            <a:ext cx="2743200" cy="365125"/>
          </a:xfrm>
        </p:spPr>
        <p:txBody>
          <a:bodyPr/>
          <a:lstStyle/>
          <a:p>
            <a:fld id="{565CE74E-AB26-4998-AD42-012C4C1AD076}" type="slidenum">
              <a:rPr lang="zh-CN" altLang="en-US" smtClean="0">
                <a:solidFill>
                  <a:schemeClr val="bg1"/>
                </a:solidFill>
              </a:rPr>
              <a:t>4</a:t>
            </a:fld>
            <a:endParaRPr lang="zh-CN" altLang="en-US" dirty="0">
              <a:solidFill>
                <a:schemeClr val="bg1"/>
              </a:solidFill>
            </a:endParaRPr>
          </a:p>
        </p:txBody>
      </p:sp>
      <p:sp>
        <p:nvSpPr>
          <p:cNvPr id="7" name="文本框 6">
            <a:extLst>
              <a:ext uri="{FF2B5EF4-FFF2-40B4-BE49-F238E27FC236}">
                <a16:creationId xmlns:a16="http://schemas.microsoft.com/office/drawing/2014/main" id="{92C06C79-D820-17EC-9A98-18CD302A55F0}"/>
              </a:ext>
            </a:extLst>
          </p:cNvPr>
          <p:cNvSpPr txBox="1"/>
          <p:nvPr/>
        </p:nvSpPr>
        <p:spPr>
          <a:xfrm>
            <a:off x="65902" y="0"/>
            <a:ext cx="3191899" cy="830997"/>
          </a:xfrm>
          <a:prstGeom prst="rect">
            <a:avLst/>
          </a:prstGeom>
          <a:noFill/>
        </p:spPr>
        <p:txBody>
          <a:bodyPr wrap="none" rtlCol="0">
            <a:spAutoFit/>
          </a:bodyPr>
          <a:lstStyle/>
          <a:p>
            <a:r>
              <a:rPr lang="en-US" altLang="zh-CN" sz="4800" dirty="0">
                <a:solidFill>
                  <a:schemeClr val="bg1"/>
                </a:solidFill>
                <a:latin typeface="Times New Roman" panose="02020603050405020304" pitchFamily="18" charset="0"/>
                <a:cs typeface="Times New Roman" panose="02020603050405020304" pitchFamily="18" charset="0"/>
              </a:rPr>
              <a:t>Background</a:t>
            </a:r>
            <a:endParaRPr lang="zh-CN" altLang="en-US" sz="4800" dirty="0">
              <a:solidFill>
                <a:schemeClr val="bg1"/>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1546C660-B208-E2D0-328C-E9038D7C10F4}"/>
              </a:ext>
            </a:extLst>
          </p:cNvPr>
          <p:cNvSpPr txBox="1"/>
          <p:nvPr/>
        </p:nvSpPr>
        <p:spPr>
          <a:xfrm>
            <a:off x="0" y="1340525"/>
            <a:ext cx="10639425" cy="646331"/>
          </a:xfrm>
          <a:prstGeom prst="rect">
            <a:avLst/>
          </a:prstGeom>
          <a:noFill/>
        </p:spPr>
        <p:txBody>
          <a:bodyPr wrap="square">
            <a:spAutoFit/>
          </a:bodyPr>
          <a:lstStyle/>
          <a:p>
            <a:pPr marL="285750" indent="-285750">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内容占位符 2">
                <a:extLst>
                  <a:ext uri="{FF2B5EF4-FFF2-40B4-BE49-F238E27FC236}">
                    <a16:creationId xmlns:a16="http://schemas.microsoft.com/office/drawing/2014/main" id="{1718BBD6-4351-B75B-92AA-2016379BB631}"/>
                  </a:ext>
                </a:extLst>
              </p:cNvPr>
              <p:cNvSpPr>
                <a:spLocks noGrp="1"/>
              </p:cNvSpPr>
              <p:nvPr>
                <p:ph idx="1"/>
              </p:nvPr>
            </p:nvSpPr>
            <p:spPr>
              <a:xfrm>
                <a:off x="500574" y="1340525"/>
                <a:ext cx="10515599" cy="5044233"/>
              </a:xfrm>
            </p:spPr>
            <p:txBody>
              <a:bodyPr>
                <a:normAutofit/>
              </a:bodyPr>
              <a:lstStyle/>
              <a:p>
                <a14:m>
                  <m:oMath xmlns:m="http://schemas.openxmlformats.org/officeDocument/2006/math">
                    <m:r>
                      <a:rPr lang="en-US" altLang="zh-CN" i="1" smtClean="0">
                        <a:latin typeface="Cambria Math" panose="02040503050406030204" pitchFamily="18" charset="0"/>
                      </a:rPr>
                      <m:t>𝑆</m:t>
                    </m:r>
                    <m:r>
                      <a:rPr lang="en-US" altLang="zh-CN" i="1" smtClean="0">
                        <a:latin typeface="Cambria Math" panose="02040503050406030204" pitchFamily="18" charset="0"/>
                      </a:rPr>
                      <m:t>=∫</m:t>
                    </m:r>
                    <m:sSup>
                      <m:sSupPr>
                        <m:ctrlPr>
                          <a:rPr lang="zh-CN" altLang="zh-CN" i="1">
                            <a:latin typeface="Cambria Math" panose="02040503050406030204" pitchFamily="18" charset="0"/>
                          </a:rPr>
                        </m:ctrlPr>
                      </m:sSupPr>
                      <m:e>
                        <m:r>
                          <a:rPr lang="en-US" altLang="zh-CN" i="1">
                            <a:latin typeface="Cambria Math" panose="02040503050406030204" pitchFamily="18" charset="0"/>
                          </a:rPr>
                          <m:t>𝑑</m:t>
                        </m:r>
                      </m:e>
                      <m:sup>
                        <m:r>
                          <a:rPr lang="en-US" altLang="zh-CN" i="1">
                            <a:latin typeface="Cambria Math" panose="02040503050406030204" pitchFamily="18" charset="0"/>
                          </a:rPr>
                          <m:t>4</m:t>
                        </m:r>
                      </m:sup>
                    </m:sSup>
                    <m:r>
                      <a:rPr lang="en-US" altLang="zh-CN" i="1">
                        <a:latin typeface="Cambria Math" panose="02040503050406030204" pitchFamily="18" charset="0"/>
                      </a:rPr>
                      <m:t>𝑥</m:t>
                    </m:r>
                    <m:rad>
                      <m:radPr>
                        <m:degHide m:val="on"/>
                        <m:ctrlPr>
                          <a:rPr lang="zh-CN" altLang="zh-CN" i="1">
                            <a:latin typeface="Cambria Math" panose="02040503050406030204" pitchFamily="18" charset="0"/>
                          </a:rPr>
                        </m:ctrlPr>
                      </m:radPr>
                      <m:deg/>
                      <m:e>
                        <m:r>
                          <a:rPr lang="en-US" altLang="zh-CN" i="1">
                            <a:latin typeface="Cambria Math" panose="02040503050406030204" pitchFamily="18" charset="0"/>
                          </a:rPr>
                          <m:t>−</m:t>
                        </m:r>
                        <m:r>
                          <a:rPr lang="en-US" altLang="zh-CN" i="1">
                            <a:latin typeface="Cambria Math" panose="02040503050406030204" pitchFamily="18" charset="0"/>
                          </a:rPr>
                          <m:t>𝑔</m:t>
                        </m:r>
                      </m:e>
                    </m:rad>
                    <m:r>
                      <a:rPr lang="en-US" altLang="zh-CN" i="1">
                        <a:latin typeface="Cambria Math" panose="02040503050406030204" pitchFamily="18" charset="0"/>
                      </a:rPr>
                      <m:t>[</m:t>
                    </m:r>
                    <m:r>
                      <a:rPr lang="en-US" altLang="zh-CN" i="1">
                        <a:latin typeface="Cambria Math" panose="02040503050406030204" pitchFamily="18" charset="0"/>
                      </a:rPr>
                      <m:t>𝑅</m:t>
                    </m:r>
                    <m:r>
                      <a:rPr lang="en-US" altLang="zh-CN" i="1">
                        <a:latin typeface="Cambria Math" panose="02040503050406030204" pitchFamily="18" charset="0"/>
                      </a:rPr>
                      <m:t>+</m:t>
                    </m:r>
                    <m:f>
                      <m:fPr>
                        <m:ctrlPr>
                          <a:rPr lang="zh-CN" altLang="zh-CN" i="1">
                            <a:latin typeface="Cambria Math" panose="02040503050406030204" pitchFamily="18" charset="0"/>
                          </a:rPr>
                        </m:ctrlPr>
                      </m:fPr>
                      <m:num>
                        <m:r>
                          <m:rPr>
                            <m:sty m:val="p"/>
                          </m:rPr>
                          <a:rPr lang="en-US" altLang="zh-CN">
                            <a:latin typeface="Cambria Math" panose="02040503050406030204" pitchFamily="18" charset="0"/>
                          </a:rPr>
                          <m:t>Λ</m:t>
                        </m:r>
                      </m:num>
                      <m:den>
                        <m:sSup>
                          <m:sSupPr>
                            <m:ctrlPr>
                              <a:rPr lang="zh-CN" altLang="zh-CN" i="1">
                                <a:latin typeface="Cambria Math" panose="02040503050406030204" pitchFamily="18" charset="0"/>
                              </a:rPr>
                            </m:ctrlPr>
                          </m:sSupPr>
                          <m:e>
                            <m:r>
                              <a:rPr lang="en-US" altLang="zh-CN" i="1">
                                <a:latin typeface="Cambria Math" panose="02040503050406030204" pitchFamily="18" charset="0"/>
                              </a:rPr>
                              <m:t>𝐿</m:t>
                            </m:r>
                          </m:e>
                          <m:sup>
                            <m:r>
                              <a:rPr lang="en-US" altLang="zh-CN" i="1">
                                <a:latin typeface="Cambria Math" panose="02040503050406030204" pitchFamily="18" charset="0"/>
                              </a:rPr>
                              <m:t>2</m:t>
                            </m:r>
                          </m:sup>
                        </m:sSup>
                      </m:den>
                    </m:f>
                    <m:r>
                      <a:rPr lang="en-US" altLang="zh-CN" i="1">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1</m:t>
                        </m:r>
                      </m:num>
                      <m:den>
                        <m:sSup>
                          <m:sSupPr>
                            <m:ctrlPr>
                              <a:rPr lang="zh-CN" altLang="zh-CN" i="1">
                                <a:latin typeface="Cambria Math" panose="02040503050406030204" pitchFamily="18" charset="0"/>
                              </a:rPr>
                            </m:ctrlPr>
                          </m:sSupPr>
                          <m:e>
                            <m:r>
                              <a:rPr lang="en-US" altLang="zh-CN" i="1">
                                <a:latin typeface="Cambria Math" panose="02040503050406030204" pitchFamily="18" charset="0"/>
                              </a:rPr>
                              <m:t>𝑞</m:t>
                            </m:r>
                          </m:e>
                          <m:sup>
                            <m:r>
                              <a:rPr lang="en-US" altLang="zh-CN" i="1">
                                <a:latin typeface="Cambria Math" panose="02040503050406030204" pitchFamily="18" charset="0"/>
                              </a:rPr>
                              <m:t>2</m:t>
                            </m:r>
                          </m:sup>
                        </m:sSup>
                      </m:den>
                    </m:f>
                    <m:sSub>
                      <m:sSubPr>
                        <m:ctrlPr>
                          <a:rPr lang="zh-CN" altLang="zh-CN" i="1">
                            <a:latin typeface="Cambria Math" panose="02040503050406030204" pitchFamily="18" charset="0"/>
                          </a:rPr>
                        </m:ctrlPr>
                      </m:sSubPr>
                      <m:e>
                        <m:r>
                          <a:rPr lang="en-US" altLang="zh-CN" i="1">
                            <a:latin typeface="Cambria Math" panose="02040503050406030204" pitchFamily="18" charset="0"/>
                          </a:rPr>
                          <m:t>ℒ</m:t>
                        </m:r>
                      </m:e>
                      <m:sub>
                        <m:r>
                          <a:rPr lang="en-US" altLang="zh-CN" i="1">
                            <a:latin typeface="Cambria Math" panose="02040503050406030204" pitchFamily="18" charset="0"/>
                          </a:rPr>
                          <m:t>𝑚</m:t>
                        </m:r>
                      </m:sub>
                    </m:sSub>
                    <m:r>
                      <a:rPr lang="en-US" altLang="zh-CN" i="1">
                        <a:latin typeface="Cambria Math" panose="02040503050406030204" pitchFamily="18" charset="0"/>
                      </a:rPr>
                      <m:t>]</m:t>
                    </m:r>
                  </m:oMath>
                </a14:m>
                <a:endParaRPr lang="en-US" altLang="zh-CN" i="1"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zh-CN" altLang="zh-CN" i="1" smtClean="0">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𝑚𝑎𝑡𝑡𝑒𝑟</m:t>
                        </m:r>
                      </m:sub>
                    </m:sSub>
                    <m:r>
                      <a:rPr lang="en-US" altLang="zh-CN" i="1">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4</m:t>
                        </m:r>
                      </m:den>
                    </m:f>
                    <m:sSup>
                      <m:sSupPr>
                        <m:ctrlPr>
                          <a:rPr lang="zh-CN" altLang="zh-CN" i="1">
                            <a:latin typeface="Cambria Math" panose="02040503050406030204" pitchFamily="18" charset="0"/>
                          </a:rPr>
                        </m:ctrlPr>
                      </m:sSupPr>
                      <m:e>
                        <m:r>
                          <a:rPr lang="en-US" altLang="zh-CN" i="1">
                            <a:latin typeface="Cambria Math" panose="02040503050406030204" pitchFamily="18" charset="0"/>
                          </a:rPr>
                          <m:t>𝐹</m:t>
                        </m:r>
                      </m:e>
                      <m:sup>
                        <m:r>
                          <a:rPr lang="en-US" altLang="zh-CN" i="1">
                            <a:latin typeface="Cambria Math" panose="02040503050406030204" pitchFamily="18" charset="0"/>
                          </a:rPr>
                          <m:t>2</m:t>
                        </m:r>
                      </m:sup>
                    </m:sSup>
                    <m:r>
                      <a:rPr lang="en-US" altLang="zh-CN" i="1">
                        <a:latin typeface="Cambria Math" panose="02040503050406030204" pitchFamily="18" charset="0"/>
                      </a:rPr>
                      <m:t>−(|</m:t>
                    </m:r>
                    <m:r>
                      <a:rPr lang="en-US" altLang="zh-CN" i="1">
                        <a:latin typeface="Cambria Math" panose="02040503050406030204" pitchFamily="18" charset="0"/>
                      </a:rPr>
                      <m:t>𝐷</m:t>
                    </m:r>
                    <m:r>
                      <a:rPr lang="en-US" altLang="zh-CN" i="1">
                        <a:latin typeface="Cambria Math" panose="02040503050406030204" pitchFamily="18" charset="0"/>
                      </a:rPr>
                      <m:t>𝜓</m:t>
                    </m:r>
                    <m:sSup>
                      <m:sSupPr>
                        <m:ctrlPr>
                          <a:rPr lang="zh-CN" altLang="zh-CN" i="1">
                            <a:latin typeface="Cambria Math" panose="02040503050406030204" pitchFamily="18" charset="0"/>
                          </a:rPr>
                        </m:ctrlPr>
                      </m:sSupPr>
                      <m:e>
                        <m:r>
                          <a:rPr lang="en-US" altLang="zh-CN" i="1">
                            <a:latin typeface="Cambria Math" panose="02040503050406030204" pitchFamily="18" charset="0"/>
                          </a:rPr>
                          <m:t>|</m:t>
                        </m:r>
                      </m:e>
                      <m:sup>
                        <m:r>
                          <a:rPr lang="en-US" altLang="zh-CN" i="1">
                            <a:latin typeface="Cambria Math" panose="02040503050406030204" pitchFamily="18" charset="0"/>
                          </a:rPr>
                          <m:t>2</m:t>
                        </m:r>
                      </m:sup>
                    </m:sSup>
                    <m:r>
                      <a:rPr lang="en-US" altLang="zh-CN" i="1">
                        <a:latin typeface="Cambria Math" panose="02040503050406030204" pitchFamily="18" charset="0"/>
                      </a:rPr>
                      <m:t>−</m:t>
                    </m:r>
                    <m:sSup>
                      <m:sSupPr>
                        <m:ctrlPr>
                          <a:rPr lang="zh-CN" altLang="zh-CN" i="1">
                            <a:latin typeface="Cambria Math" panose="02040503050406030204" pitchFamily="18" charset="0"/>
                          </a:rPr>
                        </m:ctrlPr>
                      </m:sSupPr>
                      <m:e>
                        <m:r>
                          <a:rPr lang="en-US" altLang="zh-CN" i="1">
                            <a:latin typeface="Cambria Math" panose="02040503050406030204" pitchFamily="18" charset="0"/>
                          </a:rPr>
                          <m:t>𝑚</m:t>
                        </m:r>
                      </m:e>
                      <m:sup>
                        <m:r>
                          <a:rPr lang="en-US" altLang="zh-CN" i="1">
                            <a:latin typeface="Cambria Math" panose="02040503050406030204" pitchFamily="18" charset="0"/>
                          </a:rPr>
                          <m:t>2</m:t>
                        </m:r>
                      </m:sup>
                    </m:sSup>
                    <m:r>
                      <a:rPr lang="en-US" altLang="zh-CN" i="1">
                        <a:latin typeface="Cambria Math" panose="02040503050406030204" pitchFamily="18" charset="0"/>
                      </a:rPr>
                      <m:t>|</m:t>
                    </m:r>
                    <m:r>
                      <a:rPr lang="en-US" altLang="zh-CN" i="1">
                        <a:latin typeface="Cambria Math" panose="02040503050406030204" pitchFamily="18" charset="0"/>
                      </a:rPr>
                      <m:t>𝜓</m:t>
                    </m:r>
                    <m:sSup>
                      <m:sSupPr>
                        <m:ctrlPr>
                          <a:rPr lang="zh-CN" altLang="zh-CN" i="1">
                            <a:latin typeface="Cambria Math" panose="02040503050406030204" pitchFamily="18" charset="0"/>
                          </a:rPr>
                        </m:ctrlPr>
                      </m:sSupPr>
                      <m:e>
                        <m:r>
                          <a:rPr lang="en-US" altLang="zh-CN" i="1">
                            <a:latin typeface="Cambria Math" panose="02040503050406030204" pitchFamily="18" charset="0"/>
                          </a:rPr>
                          <m:t>|</m:t>
                        </m:r>
                      </m:e>
                      <m:sup>
                        <m:r>
                          <a:rPr lang="en-US" altLang="zh-CN" i="1">
                            <a:latin typeface="Cambria Math" panose="02040503050406030204" pitchFamily="18" charset="0"/>
                          </a:rPr>
                          <m:t>2</m:t>
                        </m:r>
                      </m:sup>
                    </m:sSup>
                    <m:r>
                      <a:rPr lang="en-US" altLang="zh-CN" i="1">
                        <a:latin typeface="Cambria Math" panose="02040503050406030204" pitchFamily="18" charset="0"/>
                      </a:rPr>
                      <m:t>−</m:t>
                    </m:r>
                    <m:r>
                      <a:rPr lang="en-US" altLang="zh-CN" i="1">
                        <a:latin typeface="Cambria Math" panose="02040503050406030204" pitchFamily="18" charset="0"/>
                      </a:rPr>
                      <m:t>𝜆</m:t>
                    </m:r>
                    <m:r>
                      <a:rPr lang="en-US" altLang="zh-CN" i="1">
                        <a:latin typeface="Cambria Math" panose="02040503050406030204" pitchFamily="18" charset="0"/>
                      </a:rPr>
                      <m:t>(</m:t>
                    </m:r>
                    <m:sSup>
                      <m:sSupPr>
                        <m:ctrlPr>
                          <a:rPr lang="zh-CN" altLang="zh-CN" i="1">
                            <a:latin typeface="Cambria Math" panose="02040503050406030204" pitchFamily="18" charset="0"/>
                          </a:rPr>
                        </m:ctrlPr>
                      </m:sSupPr>
                      <m:e>
                        <m:r>
                          <a:rPr lang="en-US" altLang="zh-CN" i="1">
                            <a:latin typeface="Cambria Math" panose="02040503050406030204" pitchFamily="18" charset="0"/>
                          </a:rPr>
                          <m:t>𝜓</m:t>
                        </m:r>
                      </m:e>
                      <m:sup>
                        <m:r>
                          <a:rPr lang="en-US" altLang="zh-CN" i="1">
                            <a:latin typeface="Cambria Math" panose="02040503050406030204" pitchFamily="18" charset="0"/>
                          </a:rPr>
                          <m:t>∗</m:t>
                        </m:r>
                      </m:sup>
                    </m:sSup>
                    <m:r>
                      <a:rPr lang="en-US" altLang="zh-CN" i="1">
                        <a:latin typeface="Cambria Math" panose="02040503050406030204" pitchFamily="18" charset="0"/>
                      </a:rPr>
                      <m:t>𝜓</m:t>
                    </m:r>
                    <m:sSup>
                      <m:sSupPr>
                        <m:ctrlPr>
                          <a:rPr lang="zh-CN" altLang="zh-CN" i="1">
                            <a:latin typeface="Cambria Math" panose="02040503050406030204" pitchFamily="18" charset="0"/>
                          </a:rPr>
                        </m:ctrlPr>
                      </m:sSupPr>
                      <m:e>
                        <m:r>
                          <a:rPr lang="en-US" altLang="zh-CN" i="1">
                            <a:latin typeface="Cambria Math" panose="02040503050406030204" pitchFamily="18" charset="0"/>
                          </a:rPr>
                          <m:t>)</m:t>
                        </m:r>
                      </m:e>
                      <m:sup>
                        <m:r>
                          <a:rPr lang="en-US" altLang="zh-CN" i="1">
                            <a:latin typeface="Cambria Math" panose="02040503050406030204" pitchFamily="18" charset="0"/>
                          </a:rPr>
                          <m:t>2</m:t>
                        </m:r>
                      </m:sup>
                    </m:sSup>
                    <m:r>
                      <a:rPr lang="en-US" altLang="zh-CN" i="1">
                        <a:latin typeface="Cambria Math" panose="02040503050406030204" pitchFamily="18" charset="0"/>
                      </a:rPr>
                      <m:t>−</m:t>
                    </m:r>
                    <m:r>
                      <a:rPr lang="en-US" altLang="zh-CN" i="1">
                        <a:latin typeface="Cambria Math" panose="02040503050406030204" pitchFamily="18" charset="0"/>
                      </a:rPr>
                      <m:t>𝜏</m:t>
                    </m:r>
                    <m:r>
                      <a:rPr lang="en-US" altLang="zh-CN" i="1">
                        <a:latin typeface="Cambria Math" panose="02040503050406030204" pitchFamily="18" charset="0"/>
                      </a:rPr>
                      <m:t>(</m:t>
                    </m:r>
                    <m:sSup>
                      <m:sSupPr>
                        <m:ctrlPr>
                          <a:rPr lang="zh-CN" altLang="zh-CN" i="1">
                            <a:latin typeface="Cambria Math" panose="02040503050406030204" pitchFamily="18" charset="0"/>
                          </a:rPr>
                        </m:ctrlPr>
                      </m:sSupPr>
                      <m:e>
                        <m:r>
                          <a:rPr lang="en-US" altLang="zh-CN" i="1">
                            <a:latin typeface="Cambria Math" panose="02040503050406030204" pitchFamily="18" charset="0"/>
                          </a:rPr>
                          <m:t>𝜓</m:t>
                        </m:r>
                      </m:e>
                      <m:sup>
                        <m:r>
                          <a:rPr lang="en-US" altLang="zh-CN" i="1">
                            <a:latin typeface="Cambria Math" panose="02040503050406030204" pitchFamily="18" charset="0"/>
                          </a:rPr>
                          <m:t>∗</m:t>
                        </m:r>
                      </m:sup>
                    </m:sSup>
                    <m:r>
                      <a:rPr lang="en-US" altLang="zh-CN" i="1">
                        <a:latin typeface="Cambria Math" panose="02040503050406030204" pitchFamily="18" charset="0"/>
                      </a:rPr>
                      <m:t>𝜓</m:t>
                    </m:r>
                    <m:sSup>
                      <m:sSupPr>
                        <m:ctrlPr>
                          <a:rPr lang="zh-CN" altLang="zh-CN" i="1">
                            <a:latin typeface="Cambria Math" panose="02040503050406030204" pitchFamily="18" charset="0"/>
                          </a:rPr>
                        </m:ctrlPr>
                      </m:sSupPr>
                      <m:e>
                        <m:r>
                          <a:rPr lang="en-US" altLang="zh-CN" i="1">
                            <a:latin typeface="Cambria Math" panose="02040503050406030204" pitchFamily="18" charset="0"/>
                          </a:rPr>
                          <m:t>)</m:t>
                        </m:r>
                      </m:e>
                      <m:sup>
                        <m:r>
                          <a:rPr lang="en-US" altLang="zh-CN" i="1">
                            <a:latin typeface="Cambria Math" panose="02040503050406030204" pitchFamily="18" charset="0"/>
                          </a:rPr>
                          <m:t>3</m:t>
                        </m:r>
                      </m:sup>
                    </m:sSup>
                    <m:r>
                      <a:rPr lang="en-US" altLang="zh-CN" i="1">
                        <a:latin typeface="Cambria Math" panose="02040503050406030204" pitchFamily="18" charset="0"/>
                      </a:rPr>
                      <m:t>)</m:t>
                    </m:r>
                  </m:oMath>
                </a14:m>
                <a:endParaRPr lang="zh-CN"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probe limit :</a:t>
                </a:r>
                <a14:m>
                  <m:oMath xmlns:m="http://schemas.openxmlformats.org/officeDocument/2006/math">
                    <m:r>
                      <a:rPr lang="en-US" altLang="zh-CN" b="0" i="0" smtClean="0">
                        <a:latin typeface="Cambria Math" panose="02040503050406030204" pitchFamily="18" charset="0"/>
                      </a:rPr>
                      <m:t>   </m:t>
                    </m:r>
                    <m:r>
                      <a:rPr lang="en-US" altLang="zh-CN" i="1">
                        <a:latin typeface="Cambria Math" panose="02040503050406030204" pitchFamily="18" charset="0"/>
                      </a:rPr>
                      <m:t>𝑑</m:t>
                    </m:r>
                    <m:sSup>
                      <m:sSupPr>
                        <m:ctrlPr>
                          <a:rPr lang="zh-CN" altLang="zh-CN" i="1">
                            <a:latin typeface="Cambria Math" panose="02040503050406030204" pitchFamily="18" charset="0"/>
                          </a:rPr>
                        </m:ctrlPr>
                      </m:sSupPr>
                      <m:e>
                        <m:r>
                          <a:rPr lang="en-US" altLang="zh-CN" i="1">
                            <a:latin typeface="Cambria Math" panose="02040503050406030204" pitchFamily="18" charset="0"/>
                          </a:rPr>
                          <m:t>𝑠</m:t>
                        </m:r>
                      </m:e>
                      <m:sup>
                        <m:r>
                          <a:rPr lang="en-US" altLang="zh-CN" i="1">
                            <a:latin typeface="Cambria Math" panose="02040503050406030204" pitchFamily="18" charset="0"/>
                          </a:rPr>
                          <m:t>2</m:t>
                        </m:r>
                      </m:sup>
                    </m:sSup>
                    <m:r>
                      <a:rPr lang="en-US" altLang="zh-CN" i="1">
                        <a:latin typeface="Cambria Math" panose="02040503050406030204" pitchFamily="18" charset="0"/>
                      </a:rPr>
                      <m:t>=</m:t>
                    </m:r>
                    <m:f>
                      <m:fPr>
                        <m:ctrlPr>
                          <a:rPr lang="zh-CN" altLang="zh-CN" i="1">
                            <a:latin typeface="Cambria Math" panose="02040503050406030204" pitchFamily="18" charset="0"/>
                          </a:rPr>
                        </m:ctrlPr>
                      </m:fPr>
                      <m:num>
                        <m:sSup>
                          <m:sSupPr>
                            <m:ctrlPr>
                              <a:rPr lang="zh-CN" altLang="zh-CN" i="1">
                                <a:latin typeface="Cambria Math" panose="02040503050406030204" pitchFamily="18" charset="0"/>
                              </a:rPr>
                            </m:ctrlPr>
                          </m:sSupPr>
                          <m:e>
                            <m:r>
                              <a:rPr lang="en-US" altLang="zh-CN" i="1">
                                <a:latin typeface="Cambria Math" panose="02040503050406030204" pitchFamily="18" charset="0"/>
                              </a:rPr>
                              <m:t>𝐿</m:t>
                            </m:r>
                          </m:e>
                          <m:sup>
                            <m:r>
                              <a:rPr lang="en-US" altLang="zh-CN" i="1">
                                <a:latin typeface="Cambria Math" panose="02040503050406030204" pitchFamily="18" charset="0"/>
                              </a:rPr>
                              <m:t>2</m:t>
                            </m:r>
                          </m:sup>
                        </m:sSup>
                      </m:num>
                      <m:den>
                        <m:sSup>
                          <m:sSupPr>
                            <m:ctrlPr>
                              <a:rPr lang="zh-CN" altLang="zh-CN" i="1">
                                <a:latin typeface="Cambria Math" panose="02040503050406030204" pitchFamily="18" charset="0"/>
                              </a:rPr>
                            </m:ctrlPr>
                          </m:sSupPr>
                          <m:e>
                            <m:r>
                              <a:rPr lang="en-US" altLang="zh-CN" i="1">
                                <a:latin typeface="Cambria Math" panose="02040503050406030204" pitchFamily="18" charset="0"/>
                              </a:rPr>
                              <m:t>𝑧</m:t>
                            </m:r>
                          </m:e>
                          <m:sup>
                            <m:r>
                              <a:rPr lang="en-US" altLang="zh-CN" i="1">
                                <a:latin typeface="Cambria Math" panose="02040503050406030204" pitchFamily="18" charset="0"/>
                              </a:rPr>
                              <m:t>2</m:t>
                            </m:r>
                          </m:sup>
                        </m:sSup>
                      </m:den>
                    </m:f>
                    <m:d>
                      <m:dPr>
                        <m:ctrlPr>
                          <a:rPr lang="en-US" altLang="zh-CN" i="1">
                            <a:latin typeface="Cambria Math" panose="02040503050406030204" pitchFamily="18" charset="0"/>
                          </a:rPr>
                        </m:ctrlPr>
                      </m:dPr>
                      <m:e>
                        <m:r>
                          <a:rPr lang="en-US" altLang="zh-CN" i="1">
                            <a:latin typeface="Cambria Math" panose="02040503050406030204" pitchFamily="18" charset="0"/>
                          </a:rPr>
                          <m:t>−</m:t>
                        </m:r>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r>
                          <a:rPr lang="en-US" altLang="zh-CN" i="1">
                            <a:latin typeface="Cambria Math" panose="02040503050406030204" pitchFamily="18" charset="0"/>
                          </a:rPr>
                          <m:t>𝑑</m:t>
                        </m:r>
                        <m:sSup>
                          <m:sSupPr>
                            <m:ctrlPr>
                              <a:rPr lang="zh-CN" altLang="zh-CN" i="1">
                                <a:latin typeface="Cambria Math" panose="02040503050406030204" pitchFamily="18" charset="0"/>
                              </a:rPr>
                            </m:ctrlPr>
                          </m:sSupPr>
                          <m:e>
                            <m:r>
                              <a:rPr lang="en-US" altLang="zh-CN" i="1">
                                <a:latin typeface="Cambria Math" panose="02040503050406030204" pitchFamily="18" charset="0"/>
                              </a:rPr>
                              <m:t>𝑡</m:t>
                            </m:r>
                          </m:e>
                          <m:sup>
                            <m:r>
                              <a:rPr lang="en-US" altLang="zh-CN" i="1">
                                <a:latin typeface="Cambria Math" panose="02040503050406030204" pitchFamily="18" charset="0"/>
                              </a:rPr>
                              <m:t>2</m:t>
                            </m:r>
                          </m:sup>
                        </m:sSup>
                        <m:r>
                          <a:rPr lang="en-US" altLang="zh-CN" i="1">
                            <a:latin typeface="Cambria Math" panose="02040503050406030204" pitchFamily="18" charset="0"/>
                          </a:rPr>
                          <m:t>−2</m:t>
                        </m:r>
                        <m:r>
                          <a:rPr lang="en-US" altLang="zh-CN" i="1">
                            <a:latin typeface="Cambria Math" panose="02040503050406030204" pitchFamily="18" charset="0"/>
                          </a:rPr>
                          <m:t>𝑑𝑡𝑑𝑧</m:t>
                        </m:r>
                        <m:r>
                          <a:rPr lang="en-US" altLang="zh-CN" i="1">
                            <a:latin typeface="Cambria Math" panose="02040503050406030204" pitchFamily="18" charset="0"/>
                          </a:rPr>
                          <m:t>+</m:t>
                        </m:r>
                        <m:r>
                          <a:rPr lang="en-US" altLang="zh-CN" i="1">
                            <a:latin typeface="Cambria Math" panose="02040503050406030204" pitchFamily="18" charset="0"/>
                          </a:rPr>
                          <m:t>𝑑</m:t>
                        </m:r>
                        <m:sSup>
                          <m:sSupPr>
                            <m:ctrlPr>
                              <a:rPr lang="zh-CN" altLang="zh-CN" i="1">
                                <a:latin typeface="Cambria Math" panose="02040503050406030204" pitchFamily="18" charset="0"/>
                              </a:rPr>
                            </m:ctrlPr>
                          </m:sSupPr>
                          <m:e>
                            <m:r>
                              <a:rPr lang="en-US" altLang="zh-CN" i="1">
                                <a:latin typeface="Cambria Math" panose="02040503050406030204" pitchFamily="18" charset="0"/>
                              </a:rPr>
                              <m:t>𝑥</m:t>
                            </m:r>
                          </m:e>
                          <m:sup>
                            <m:r>
                              <a:rPr lang="en-US" altLang="zh-CN" i="1">
                                <a:latin typeface="Cambria Math" panose="02040503050406030204" pitchFamily="18" charset="0"/>
                              </a:rPr>
                              <m:t>2</m:t>
                            </m:r>
                          </m:sup>
                        </m:sSup>
                        <m:r>
                          <a:rPr lang="en-US" altLang="zh-CN" i="1">
                            <a:latin typeface="Cambria Math" panose="02040503050406030204" pitchFamily="18" charset="0"/>
                          </a:rPr>
                          <m:t>+</m:t>
                        </m:r>
                        <m:r>
                          <a:rPr lang="en-US" altLang="zh-CN" i="1">
                            <a:latin typeface="Cambria Math" panose="02040503050406030204" pitchFamily="18" charset="0"/>
                          </a:rPr>
                          <m:t>𝑑</m:t>
                        </m:r>
                        <m:sSup>
                          <m:sSupPr>
                            <m:ctrlPr>
                              <a:rPr lang="zh-CN" altLang="zh-CN" i="1">
                                <a:latin typeface="Cambria Math" panose="02040503050406030204" pitchFamily="18" charset="0"/>
                              </a:rPr>
                            </m:ctrlPr>
                          </m:sSupPr>
                          <m:e>
                            <m:r>
                              <a:rPr lang="en-US" altLang="zh-CN" i="1">
                                <a:latin typeface="Cambria Math" panose="02040503050406030204" pitchFamily="18" charset="0"/>
                              </a:rPr>
                              <m:t>𝑦</m:t>
                            </m:r>
                          </m:e>
                          <m:sup>
                            <m:r>
                              <a:rPr lang="en-US" altLang="zh-CN" i="1">
                                <a:latin typeface="Cambria Math" panose="02040503050406030204" pitchFamily="18" charset="0"/>
                              </a:rPr>
                              <m:t>2</m:t>
                            </m:r>
                          </m:sup>
                        </m:sSup>
                      </m:e>
                    </m:d>
                  </m:oMath>
                </a14:m>
                <a:endParaRPr lang="en-US" altLang="zh-CN" i="1" dirty="0">
                  <a:latin typeface="Cambria Math" panose="02040503050406030204" pitchFamily="18" charset="0"/>
                </a:endParaRPr>
              </a:p>
              <a:p>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𝑓</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𝑧</m:t>
                        </m:r>
                      </m:e>
                    </m:d>
                    <m:r>
                      <a:rPr lang="en-US" altLang="zh-CN" b="0" i="1" smtClean="0">
                        <a:latin typeface="Cambria Math" panose="02040503050406030204" pitchFamily="18" charset="0"/>
                        <a:cs typeface="Times New Roman" panose="02020603050405020304" pitchFamily="18" charset="0"/>
                      </a:rPr>
                      <m:t>=1−</m:t>
                    </m:r>
                    <m:sSup>
                      <m:sSupPr>
                        <m:ctrlPr>
                          <a:rPr lang="en-US" altLang="zh-CN" b="0" i="1" smtClean="0">
                            <a:latin typeface="Cambria Math" panose="02040503050406030204" pitchFamily="18" charset="0"/>
                            <a:cs typeface="Times New Roman" panose="02020603050405020304" pitchFamily="18" charset="0"/>
                          </a:rPr>
                        </m:ctrlPr>
                      </m:sSupPr>
                      <m:e>
                        <m:d>
                          <m:dPr>
                            <m:ctrlPr>
                              <a:rPr lang="en-US" altLang="zh-CN" b="0" i="1" smtClean="0">
                                <a:latin typeface="Cambria Math" panose="02040503050406030204" pitchFamily="18" charset="0"/>
                                <a:cs typeface="Times New Roman" panose="02020603050405020304" pitchFamily="18" charset="0"/>
                              </a:rPr>
                            </m:ctrlPr>
                          </m:dPr>
                          <m:e>
                            <m:f>
                              <m:fPr>
                                <m:ctrlPr>
                                  <a:rPr lang="en-US" altLang="zh-CN" b="0" i="1" smtClean="0">
                                    <a:latin typeface="Cambria Math" panose="02040503050406030204" pitchFamily="18" charset="0"/>
                                    <a:cs typeface="Times New Roman" panose="02020603050405020304" pitchFamily="18" charset="0"/>
                                  </a:rPr>
                                </m:ctrlPr>
                              </m:fPr>
                              <m:num>
                                <m:r>
                                  <a:rPr lang="en-US" altLang="zh-CN" b="0" i="1" smtClean="0">
                                    <a:latin typeface="Cambria Math" panose="02040503050406030204" pitchFamily="18" charset="0"/>
                                    <a:cs typeface="Times New Roman" panose="02020603050405020304" pitchFamily="18" charset="0"/>
                                  </a:rPr>
                                  <m:t>𝑧</m:t>
                                </m:r>
                              </m:num>
                              <m:den>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𝑧</m:t>
                                    </m:r>
                                  </m:e>
                                  <m:sub>
                                    <m:r>
                                      <a:rPr lang="en-US" altLang="zh-CN" b="0" i="1" smtClean="0">
                                        <a:latin typeface="Cambria Math" panose="02040503050406030204" pitchFamily="18" charset="0"/>
                                        <a:cs typeface="Times New Roman" panose="02020603050405020304" pitchFamily="18" charset="0"/>
                                      </a:rPr>
                                      <m:t>h</m:t>
                                    </m:r>
                                  </m:sub>
                                </m:sSub>
                              </m:den>
                            </m:f>
                          </m:e>
                        </m:d>
                      </m:e>
                      <m:sup>
                        <m:r>
                          <a:rPr lang="en-US" altLang="zh-CN" b="0" i="1" smtClean="0">
                            <a:latin typeface="Cambria Math" panose="02040503050406030204" pitchFamily="18" charset="0"/>
                            <a:cs typeface="Times New Roman" panose="02020603050405020304" pitchFamily="18" charset="0"/>
                          </a:rPr>
                          <m:t>3</m:t>
                        </m:r>
                      </m:sup>
                    </m:sSup>
                  </m:oMath>
                </a14:m>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We choose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𝑧</m:t>
                        </m:r>
                      </m:e>
                      <m:sub>
                        <m:r>
                          <a:rPr lang="en-US" altLang="zh-CN" b="0" i="1" smtClean="0">
                            <a:latin typeface="Cambria Math" panose="02040503050406030204" pitchFamily="18" charset="0"/>
                            <a:cs typeface="Times New Roman" panose="02020603050405020304" pitchFamily="18" charset="0"/>
                          </a:rPr>
                          <m:t>h</m:t>
                        </m:r>
                      </m:sub>
                    </m:sSub>
                    <m:r>
                      <a:rPr lang="en-US" altLang="zh-CN" b="0" i="1" smtClean="0">
                        <a:latin typeface="Cambria Math" panose="02040503050406030204" pitchFamily="18" charset="0"/>
                        <a:cs typeface="Times New Roman" panose="02020603050405020304" pitchFamily="18" charset="0"/>
                      </a:rPr>
                      <m:t>=1</m:t>
                    </m:r>
                  </m:oMath>
                </a14:m>
                <a:r>
                  <a:rPr lang="en-US" altLang="zh-CN" dirty="0">
                    <a:latin typeface="Times New Roman" panose="02020603050405020304" pitchFamily="18" charset="0"/>
                    <a:cs typeface="Times New Roman" panose="02020603050405020304" pitchFamily="18" charset="0"/>
                  </a:rPr>
                  <a:t> to fix the scaling </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Boundary condition: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𝑥</m:t>
                        </m:r>
                      </m:sub>
                    </m:sSub>
                    <m:sSub>
                      <m:sSubPr>
                        <m:ctrlPr>
                          <a:rPr lang="en-US" altLang="zh-CN" b="0" i="1" smtClean="0">
                            <a:latin typeface="Cambria Math" panose="02040503050406030204" pitchFamily="18" charset="0"/>
                          </a:rPr>
                        </m:ctrlPr>
                      </m:sSubPr>
                      <m:e>
                        <m:d>
                          <m:dPr>
                            <m:begChr m:val=""/>
                            <m:endChr m:val="|"/>
                            <m:ctrlPr>
                              <a:rPr lang="en-US" altLang="zh-CN" b="0" i="1" smtClean="0">
                                <a:latin typeface="Cambria Math" panose="02040503050406030204" pitchFamily="18" charset="0"/>
                              </a:rPr>
                            </m:ctrlPr>
                          </m:dPr>
                          <m:e>
                            <m:r>
                              <a:rPr lang="zh-CN" altLang="en-US">
                                <a:latin typeface="Cambria Math" panose="02040503050406030204" pitchFamily="18" charset="0"/>
                              </a:rPr>
                              <m:t>​</m:t>
                            </m:r>
                          </m:e>
                        </m:d>
                      </m:e>
                      <m:sub>
                        <m:r>
                          <a:rPr lang="en-US" altLang="zh-CN" b="0" i="1" smtClean="0">
                            <a:latin typeface="Cambria Math" panose="02040503050406030204" pitchFamily="18" charset="0"/>
                          </a:rPr>
                          <m:t>𝑧</m:t>
                        </m:r>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b="0" i="1" smtClean="0">
                            <a:latin typeface="Cambria Math" panose="02040503050406030204" pitchFamily="18" charset="0"/>
                          </a:rPr>
                          <m:t>𝑦</m:t>
                        </m:r>
                      </m:sub>
                    </m:sSub>
                    <m:sSub>
                      <m:sSubPr>
                        <m:ctrlPr>
                          <a:rPr lang="en-US" altLang="zh-CN" i="1">
                            <a:latin typeface="Cambria Math" panose="02040503050406030204" pitchFamily="18" charset="0"/>
                          </a:rPr>
                        </m:ctrlPr>
                      </m:sSubPr>
                      <m:e>
                        <m:d>
                          <m:dPr>
                            <m:begChr m:val=""/>
                            <m:endChr m:val="|"/>
                            <m:ctrlPr>
                              <a:rPr lang="en-US" altLang="zh-CN" i="1">
                                <a:latin typeface="Cambria Math" panose="02040503050406030204" pitchFamily="18" charset="0"/>
                              </a:rPr>
                            </m:ctrlPr>
                          </m:dPr>
                          <m:e>
                            <m:r>
                              <a:rPr lang="zh-CN" altLang="en-US">
                                <a:latin typeface="Cambria Math" panose="02040503050406030204" pitchFamily="18" charset="0"/>
                              </a:rPr>
                              <m:t>​</m:t>
                            </m:r>
                          </m:e>
                        </m:d>
                      </m:e>
                      <m:sub>
                        <m:r>
                          <a:rPr lang="en-US" altLang="zh-CN" i="1">
                            <a:latin typeface="Cambria Math" panose="02040503050406030204" pitchFamily="18" charset="0"/>
                          </a:rPr>
                          <m:t>𝑧</m:t>
                        </m:r>
                        <m:r>
                          <a:rPr lang="en-US" altLang="zh-CN" i="1">
                            <a:latin typeface="Cambria Math" panose="02040503050406030204" pitchFamily="18" charset="0"/>
                          </a:rPr>
                          <m:t>=0</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𝜓</m:t>
                        </m:r>
                      </m:num>
                      <m:den>
                        <m:r>
                          <a:rPr lang="en-US" altLang="zh-CN" b="0" i="1" smtClean="0">
                            <a:latin typeface="Cambria Math" panose="02040503050406030204" pitchFamily="18" charset="0"/>
                          </a:rPr>
                          <m:t>𝑧</m:t>
                        </m:r>
                      </m:den>
                    </m:f>
                    <m:sSub>
                      <m:sSubPr>
                        <m:ctrlPr>
                          <a:rPr lang="en-US" altLang="zh-CN" b="0" i="1" smtClean="0">
                            <a:latin typeface="Cambria Math" panose="02040503050406030204" pitchFamily="18" charset="0"/>
                          </a:rPr>
                        </m:ctrlPr>
                      </m:sSubPr>
                      <m:e>
                        <m:d>
                          <m:dPr>
                            <m:begChr m:val=""/>
                            <m:endChr m:val="|"/>
                            <m:ctrlPr>
                              <a:rPr lang="en-US" altLang="zh-CN" b="0" i="1" smtClean="0">
                                <a:latin typeface="Cambria Math" panose="02040503050406030204" pitchFamily="18" charset="0"/>
                              </a:rPr>
                            </m:ctrlPr>
                          </m:dPr>
                          <m:e>
                            <m:r>
                              <a:rPr lang="zh-CN" altLang="en-US">
                                <a:latin typeface="Cambria Math" panose="02040503050406030204" pitchFamily="18" charset="0"/>
                              </a:rPr>
                              <m:t>​</m:t>
                            </m:r>
                          </m:e>
                        </m:d>
                      </m:e>
                      <m:sub>
                        <m:r>
                          <a:rPr lang="en-US" altLang="zh-CN" b="0" i="1" smtClean="0">
                            <a:latin typeface="Cambria Math" panose="02040503050406030204" pitchFamily="18" charset="0"/>
                          </a:rPr>
                          <m:t>𝑧</m:t>
                        </m:r>
                        <m:r>
                          <a:rPr lang="en-US" altLang="zh-CN" b="0" i="1" smtClean="0">
                            <a:latin typeface="Cambria Math" panose="02040503050406030204" pitchFamily="18" charset="0"/>
                          </a:rPr>
                          <m:t>=0</m:t>
                        </m:r>
                      </m:sub>
                    </m:sSub>
                    <m:r>
                      <a:rPr lang="en-US" altLang="zh-CN" b="0" i="1" smtClean="0">
                        <a:latin typeface="Cambria Math" panose="02040503050406030204" pitchFamily="18" charset="0"/>
                      </a:rPr>
                      <m:t>=0,</m:t>
                    </m:r>
                    <m:sSub>
                      <m:sSubPr>
                        <m:ctrlPr>
                          <a:rPr lang="en-US" altLang="zh-CN" b="0" i="1" smtClean="0">
                            <a:latin typeface="Cambria Math" panose="02040503050406030204" pitchFamily="18" charset="0"/>
                          </a:rPr>
                        </m:ctrlPr>
                      </m:sSub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m:t>
                            </m:r>
                          </m:e>
                          <m:sub>
                            <m:r>
                              <a:rPr lang="en-US" altLang="zh-CN" b="0" i="1" smtClean="0">
                                <a:latin typeface="Cambria Math" panose="02040503050406030204" pitchFamily="18" charset="0"/>
                              </a:rPr>
                              <m:t>𝑧</m:t>
                            </m:r>
                          </m:sub>
                        </m:sSub>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𝑡</m:t>
                        </m:r>
                      </m:sub>
                    </m:sSub>
                    <m:sSub>
                      <m:sSubPr>
                        <m:ctrlPr>
                          <a:rPr lang="en-US" altLang="zh-CN" b="0" i="1" smtClean="0">
                            <a:latin typeface="Cambria Math" panose="02040503050406030204" pitchFamily="18" charset="0"/>
                          </a:rPr>
                        </m:ctrlPr>
                      </m:sSubPr>
                      <m:e>
                        <m:d>
                          <m:dPr>
                            <m:begChr m:val=""/>
                            <m:endChr m:val="|"/>
                            <m:ctrlPr>
                              <a:rPr lang="en-US" altLang="zh-CN" b="0" i="1" smtClean="0">
                                <a:latin typeface="Cambria Math" panose="02040503050406030204" pitchFamily="18" charset="0"/>
                              </a:rPr>
                            </m:ctrlPr>
                          </m:dPr>
                          <m:e>
                            <m:r>
                              <a:rPr lang="zh-CN" altLang="en-US">
                                <a:latin typeface="Cambria Math" panose="02040503050406030204" pitchFamily="18" charset="0"/>
                              </a:rPr>
                              <m:t>​</m:t>
                            </m:r>
                          </m:e>
                        </m:d>
                      </m:e>
                      <m:sub>
                        <m:r>
                          <a:rPr lang="en-US" altLang="zh-CN" b="0" i="1" smtClean="0">
                            <a:latin typeface="Cambria Math" panose="02040503050406030204" pitchFamily="18" charset="0"/>
                          </a:rPr>
                          <m:t>𝑧</m:t>
                        </m:r>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𝜌</m:t>
                    </m:r>
                  </m:oMath>
                </a14:m>
                <a:endParaRPr lang="en-US" altLang="zh-CN" b="0" i="1" dirty="0">
                  <a:latin typeface="Cambria Math" panose="02040503050406030204" pitchFamily="18" charset="0"/>
                </a:endParaRPr>
              </a:p>
            </p:txBody>
          </p:sp>
        </mc:Choice>
        <mc:Fallback xmlns="">
          <p:sp>
            <p:nvSpPr>
              <p:cNvPr id="2" name="内容占位符 2">
                <a:extLst>
                  <a:ext uri="{FF2B5EF4-FFF2-40B4-BE49-F238E27FC236}">
                    <a16:creationId xmlns:a16="http://schemas.microsoft.com/office/drawing/2014/main" id="{1718BBD6-4351-B75B-92AA-2016379BB631}"/>
                  </a:ext>
                </a:extLst>
              </p:cNvPr>
              <p:cNvSpPr>
                <a:spLocks noGrp="1" noRot="1" noChangeAspect="1" noMove="1" noResize="1" noEditPoints="1" noAdjustHandles="1" noChangeArrowheads="1" noChangeShapeType="1" noTextEdit="1"/>
              </p:cNvSpPr>
              <p:nvPr>
                <p:ph idx="1"/>
              </p:nvPr>
            </p:nvSpPr>
            <p:spPr>
              <a:xfrm>
                <a:off x="500574" y="1340525"/>
                <a:ext cx="10515599" cy="5044233"/>
              </a:xfrm>
              <a:blipFill>
                <a:blip r:embed="rId3"/>
                <a:stretch>
                  <a:fillRect l="-104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86609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8440E-27D2-E7F3-6EE6-99C939FB942D}"/>
            </a:ext>
          </a:extLst>
        </p:cNvPr>
        <p:cNvGrpSpPr/>
        <p:nvPr/>
      </p:nvGrpSpPr>
      <p:grpSpPr>
        <a:xfrm>
          <a:off x="0" y="0"/>
          <a:ext cx="0" cy="0"/>
          <a:chOff x="0" y="0"/>
          <a:chExt cx="0" cy="0"/>
        </a:xfrm>
      </p:grpSpPr>
      <p:pic>
        <p:nvPicPr>
          <p:cNvPr id="8" name="图片 7">
            <a:extLst>
              <a:ext uri="{FF2B5EF4-FFF2-40B4-BE49-F238E27FC236}">
                <a16:creationId xmlns:a16="http://schemas.microsoft.com/office/drawing/2014/main" id="{477C0586-C106-511E-4B90-F39601D07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855" y="1509185"/>
            <a:ext cx="5452478" cy="4089359"/>
          </a:xfrm>
          <a:prstGeom prst="rect">
            <a:avLst/>
          </a:prstGeom>
        </p:spPr>
      </p:pic>
      <p:sp>
        <p:nvSpPr>
          <p:cNvPr id="4" name="矩形 3">
            <a:extLst>
              <a:ext uri="{FF2B5EF4-FFF2-40B4-BE49-F238E27FC236}">
                <a16:creationId xmlns:a16="http://schemas.microsoft.com/office/drawing/2014/main" id="{DF00ED43-F86A-405A-3A67-8545C7D9C252}"/>
              </a:ext>
            </a:extLst>
          </p:cNvPr>
          <p:cNvSpPr/>
          <p:nvPr/>
        </p:nvSpPr>
        <p:spPr>
          <a:xfrm>
            <a:off x="0" y="7075"/>
            <a:ext cx="12192000" cy="939114"/>
          </a:xfrm>
          <a:prstGeom prst="rect">
            <a:avLst/>
          </a:prstGeom>
          <a:solidFill>
            <a:schemeClr val="accent1">
              <a:lumMod val="50000"/>
            </a:schemeClr>
          </a:solidFill>
          <a:effectLst>
            <a:reflection blurRad="6350" stA="52000" endA="300" endPos="35000" dir="5400000" sy="-100000" algn="bl" rotWithShape="0"/>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灯片编号占位符 4">
            <a:extLst>
              <a:ext uri="{FF2B5EF4-FFF2-40B4-BE49-F238E27FC236}">
                <a16:creationId xmlns:a16="http://schemas.microsoft.com/office/drawing/2014/main" id="{B6D529A2-15ED-16D5-F34F-6375D3A19D1F}"/>
              </a:ext>
            </a:extLst>
          </p:cNvPr>
          <p:cNvSpPr>
            <a:spLocks noGrp="1"/>
          </p:cNvSpPr>
          <p:nvPr>
            <p:ph type="sldNum" sz="quarter" idx="12"/>
          </p:nvPr>
        </p:nvSpPr>
        <p:spPr>
          <a:xfrm>
            <a:off x="9448800" y="5664887"/>
            <a:ext cx="2743200" cy="1193113"/>
          </a:xfrm>
        </p:spPr>
        <p:txBody>
          <a:bodyPr/>
          <a:lstStyle/>
          <a:p>
            <a:fld id="{565CE74E-AB26-4998-AD42-012C4C1AD076}" type="slidenum">
              <a:rPr lang="zh-CN" altLang="en-US" smtClean="0">
                <a:solidFill>
                  <a:schemeClr val="bg1"/>
                </a:solidFill>
              </a:rPr>
              <a:t>5</a:t>
            </a:fld>
            <a:endParaRPr lang="zh-CN" altLang="en-US" dirty="0">
              <a:solidFill>
                <a:schemeClr val="bg1"/>
              </a:solidFill>
            </a:endParaRPr>
          </a:p>
        </p:txBody>
      </p:sp>
      <p:sp>
        <p:nvSpPr>
          <p:cNvPr id="7" name="文本框 6">
            <a:extLst>
              <a:ext uri="{FF2B5EF4-FFF2-40B4-BE49-F238E27FC236}">
                <a16:creationId xmlns:a16="http://schemas.microsoft.com/office/drawing/2014/main" id="{89471E3F-2AEA-8011-26EF-19EE07541996}"/>
              </a:ext>
            </a:extLst>
          </p:cNvPr>
          <p:cNvSpPr txBox="1"/>
          <p:nvPr/>
        </p:nvSpPr>
        <p:spPr>
          <a:xfrm>
            <a:off x="84376" y="0"/>
            <a:ext cx="3191899" cy="830997"/>
          </a:xfrm>
          <a:prstGeom prst="rect">
            <a:avLst/>
          </a:prstGeom>
          <a:noFill/>
        </p:spPr>
        <p:txBody>
          <a:bodyPr wrap="none" rtlCol="0">
            <a:spAutoFit/>
          </a:bodyPr>
          <a:lstStyle/>
          <a:p>
            <a:r>
              <a:rPr lang="en-US" altLang="zh-CN" sz="4800" dirty="0">
                <a:solidFill>
                  <a:schemeClr val="bg1"/>
                </a:solidFill>
                <a:latin typeface="Times New Roman" panose="02020603050405020304" pitchFamily="18" charset="0"/>
                <a:cs typeface="Times New Roman" panose="02020603050405020304" pitchFamily="18" charset="0"/>
              </a:rPr>
              <a:t>Background</a:t>
            </a:r>
            <a:endParaRPr lang="zh-CN" altLang="en-US" sz="4800" dirty="0">
              <a:solidFill>
                <a:schemeClr val="bg1"/>
              </a:solidFill>
              <a:latin typeface="Times New Roman" panose="02020603050405020304" pitchFamily="18" charset="0"/>
              <a:cs typeface="Times New Roman" panose="02020603050405020304" pitchFamily="18" charset="0"/>
            </a:endParaRPr>
          </a:p>
        </p:txBody>
      </p:sp>
      <p:sp>
        <p:nvSpPr>
          <p:cNvPr id="35" name="任意多边形: 形状 34">
            <a:extLst>
              <a:ext uri="{FF2B5EF4-FFF2-40B4-BE49-F238E27FC236}">
                <a16:creationId xmlns:a16="http://schemas.microsoft.com/office/drawing/2014/main" id="{2491EC4F-7604-4D07-CF03-709833332336}"/>
              </a:ext>
            </a:extLst>
          </p:cNvPr>
          <p:cNvSpPr/>
          <p:nvPr/>
        </p:nvSpPr>
        <p:spPr>
          <a:xfrm>
            <a:off x="8467555" y="1716148"/>
            <a:ext cx="3563331" cy="5043402"/>
          </a:xfrm>
          <a:custGeom>
            <a:avLst/>
            <a:gdLst>
              <a:gd name="connsiteX0" fmla="*/ 20525 w 2848566"/>
              <a:gd name="connsiteY0" fmla="*/ 4647414 h 4647414"/>
              <a:gd name="connsiteX1" fmla="*/ 416451 w 2848566"/>
              <a:gd name="connsiteY1" fmla="*/ 2253006 h 4647414"/>
              <a:gd name="connsiteX2" fmla="*/ 2848566 w 2848566"/>
              <a:gd name="connsiteY2" fmla="*/ 0 h 4647414"/>
            </a:gdLst>
            <a:ahLst/>
            <a:cxnLst>
              <a:cxn ang="0">
                <a:pos x="connsiteX0" y="connsiteY0"/>
              </a:cxn>
              <a:cxn ang="0">
                <a:pos x="connsiteX1" y="connsiteY1"/>
              </a:cxn>
              <a:cxn ang="0">
                <a:pos x="connsiteX2" y="connsiteY2"/>
              </a:cxn>
            </a:cxnLst>
            <a:rect l="l" t="t" r="r" b="b"/>
            <a:pathLst>
              <a:path w="2848566" h="4647414">
                <a:moveTo>
                  <a:pt x="20525" y="4647414"/>
                </a:moveTo>
                <a:cubicBezTo>
                  <a:pt x="-17182" y="3837494"/>
                  <a:pt x="-54889" y="3027575"/>
                  <a:pt x="416451" y="2253006"/>
                </a:cubicBezTo>
                <a:cubicBezTo>
                  <a:pt x="887791" y="1478437"/>
                  <a:pt x="2312809" y="328367"/>
                  <a:pt x="2848566" y="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92EE12DD-5DC7-046F-A216-C256AD76135E}"/>
              </a:ext>
            </a:extLst>
          </p:cNvPr>
          <p:cNvSpPr/>
          <p:nvPr/>
        </p:nvSpPr>
        <p:spPr>
          <a:xfrm>
            <a:off x="9163568" y="3705267"/>
            <a:ext cx="216816" cy="1885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7F29556B-B04B-3064-634F-25EB5E5C347D}"/>
              </a:ext>
            </a:extLst>
          </p:cNvPr>
          <p:cNvSpPr/>
          <p:nvPr/>
        </p:nvSpPr>
        <p:spPr>
          <a:xfrm>
            <a:off x="8946752" y="3943294"/>
            <a:ext cx="216816" cy="1885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0914B33C-BA47-BDD6-2ACB-3B3D2C560D18}"/>
              </a:ext>
            </a:extLst>
          </p:cNvPr>
          <p:cNvSpPr/>
          <p:nvPr/>
        </p:nvSpPr>
        <p:spPr>
          <a:xfrm>
            <a:off x="9380384" y="3467240"/>
            <a:ext cx="216816" cy="1885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cxnSp>
        <p:nvCxnSpPr>
          <p:cNvPr id="39" name="直接箭头连接符 38">
            <a:extLst>
              <a:ext uri="{FF2B5EF4-FFF2-40B4-BE49-F238E27FC236}">
                <a16:creationId xmlns:a16="http://schemas.microsoft.com/office/drawing/2014/main" id="{D2BF3EAA-3AE0-F5B9-1F8C-358A1AC3EA67}"/>
              </a:ext>
            </a:extLst>
          </p:cNvPr>
          <p:cNvCxnSpPr/>
          <p:nvPr/>
        </p:nvCxnSpPr>
        <p:spPr>
          <a:xfrm flipH="1" flipV="1">
            <a:off x="7320627" y="3467240"/>
            <a:ext cx="1842941" cy="33229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0" name="椭圆 39">
            <a:extLst>
              <a:ext uri="{FF2B5EF4-FFF2-40B4-BE49-F238E27FC236}">
                <a16:creationId xmlns:a16="http://schemas.microsoft.com/office/drawing/2014/main" id="{35F72013-F932-F1D2-8162-39EC863319E7}"/>
              </a:ext>
            </a:extLst>
          </p:cNvPr>
          <p:cNvSpPr/>
          <p:nvPr/>
        </p:nvSpPr>
        <p:spPr>
          <a:xfrm>
            <a:off x="7103811" y="3372972"/>
            <a:ext cx="216816" cy="1885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41" name="任意多边形: 形状 40">
            <a:extLst>
              <a:ext uri="{FF2B5EF4-FFF2-40B4-BE49-F238E27FC236}">
                <a16:creationId xmlns:a16="http://schemas.microsoft.com/office/drawing/2014/main" id="{DCE30CFC-DF86-4F8C-B7B3-29FF3DC088CF}"/>
              </a:ext>
            </a:extLst>
          </p:cNvPr>
          <p:cNvSpPr/>
          <p:nvPr/>
        </p:nvSpPr>
        <p:spPr>
          <a:xfrm>
            <a:off x="6604190" y="3875197"/>
            <a:ext cx="2516957" cy="2544989"/>
          </a:xfrm>
          <a:custGeom>
            <a:avLst/>
            <a:gdLst>
              <a:gd name="connsiteX0" fmla="*/ 2516957 w 2516957"/>
              <a:gd name="connsiteY0" fmla="*/ 141154 h 2544989"/>
              <a:gd name="connsiteX1" fmla="*/ 904973 w 2516957"/>
              <a:gd name="connsiteY1" fmla="*/ 263703 h 2544989"/>
              <a:gd name="connsiteX2" fmla="*/ 0 w 2516957"/>
              <a:gd name="connsiteY2" fmla="*/ 2544989 h 2544989"/>
            </a:gdLst>
            <a:ahLst/>
            <a:cxnLst>
              <a:cxn ang="0">
                <a:pos x="connsiteX0" y="connsiteY0"/>
              </a:cxn>
              <a:cxn ang="0">
                <a:pos x="connsiteX1" y="connsiteY1"/>
              </a:cxn>
              <a:cxn ang="0">
                <a:pos x="connsiteX2" y="connsiteY2"/>
              </a:cxn>
            </a:cxnLst>
            <a:rect l="l" t="t" r="r" b="b"/>
            <a:pathLst>
              <a:path w="2516957" h="2544989">
                <a:moveTo>
                  <a:pt x="2516957" y="141154"/>
                </a:moveTo>
                <a:cubicBezTo>
                  <a:pt x="1920711" y="2109"/>
                  <a:pt x="1324466" y="-136936"/>
                  <a:pt x="904973" y="263703"/>
                </a:cubicBezTo>
                <a:cubicBezTo>
                  <a:pt x="485480" y="664342"/>
                  <a:pt x="242740" y="1604665"/>
                  <a:pt x="0" y="254498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33F9C8F2-514F-1FA6-4B1A-B9BDE9B96AB1}"/>
              </a:ext>
            </a:extLst>
          </p:cNvPr>
          <p:cNvSpPr/>
          <p:nvPr/>
        </p:nvSpPr>
        <p:spPr>
          <a:xfrm>
            <a:off x="6484457" y="6354230"/>
            <a:ext cx="216816" cy="1885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43" name="任意多边形: 形状 42">
            <a:extLst>
              <a:ext uri="{FF2B5EF4-FFF2-40B4-BE49-F238E27FC236}">
                <a16:creationId xmlns:a16="http://schemas.microsoft.com/office/drawing/2014/main" id="{AAF7C04D-CD24-9FB9-9B00-D5C687BED5C1}"/>
              </a:ext>
            </a:extLst>
          </p:cNvPr>
          <p:cNvSpPr/>
          <p:nvPr/>
        </p:nvSpPr>
        <p:spPr>
          <a:xfrm rot="2102330" flipV="1">
            <a:off x="9417721" y="1289255"/>
            <a:ext cx="793222" cy="2420754"/>
          </a:xfrm>
          <a:custGeom>
            <a:avLst/>
            <a:gdLst>
              <a:gd name="connsiteX0" fmla="*/ 2516957 w 2516957"/>
              <a:gd name="connsiteY0" fmla="*/ 141154 h 2544989"/>
              <a:gd name="connsiteX1" fmla="*/ 904973 w 2516957"/>
              <a:gd name="connsiteY1" fmla="*/ 263703 h 2544989"/>
              <a:gd name="connsiteX2" fmla="*/ 0 w 2516957"/>
              <a:gd name="connsiteY2" fmla="*/ 2544989 h 2544989"/>
            </a:gdLst>
            <a:ahLst/>
            <a:cxnLst>
              <a:cxn ang="0">
                <a:pos x="connsiteX0" y="connsiteY0"/>
              </a:cxn>
              <a:cxn ang="0">
                <a:pos x="connsiteX1" y="connsiteY1"/>
              </a:cxn>
              <a:cxn ang="0">
                <a:pos x="connsiteX2" y="connsiteY2"/>
              </a:cxn>
            </a:cxnLst>
            <a:rect l="l" t="t" r="r" b="b"/>
            <a:pathLst>
              <a:path w="2516957" h="2544989">
                <a:moveTo>
                  <a:pt x="2516957" y="141154"/>
                </a:moveTo>
                <a:cubicBezTo>
                  <a:pt x="1920711" y="2109"/>
                  <a:pt x="1324466" y="-136936"/>
                  <a:pt x="904973" y="263703"/>
                </a:cubicBezTo>
                <a:cubicBezTo>
                  <a:pt x="485480" y="664342"/>
                  <a:pt x="242740" y="1604665"/>
                  <a:pt x="0" y="254498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4BD3B0E9-7AF7-DAEC-E833-3D6334C0D9BC}"/>
              </a:ext>
            </a:extLst>
          </p:cNvPr>
          <p:cNvSpPr/>
          <p:nvPr/>
        </p:nvSpPr>
        <p:spPr>
          <a:xfrm>
            <a:off x="10140812" y="1108688"/>
            <a:ext cx="216816" cy="1885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555AECA5-8129-CC52-D3B3-21A9956B750B}"/>
                  </a:ext>
                </a:extLst>
              </p:cNvPr>
              <p:cNvSpPr txBox="1"/>
              <p:nvPr/>
            </p:nvSpPr>
            <p:spPr>
              <a:xfrm>
                <a:off x="11009191" y="1481636"/>
                <a:ext cx="594201"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4000" b="0" i="1" smtClean="0">
                          <a:latin typeface="Cambria Math" panose="02040503050406030204" pitchFamily="18" charset="0"/>
                        </a:rPr>
                        <m:t>h</m:t>
                      </m:r>
                    </m:oMath>
                  </m:oMathPara>
                </a14:m>
                <a:endParaRPr lang="zh-CN" altLang="en-US" sz="4000" dirty="0"/>
              </a:p>
            </p:txBody>
          </p:sp>
        </mc:Choice>
        <mc:Fallback xmlns="">
          <p:sp>
            <p:nvSpPr>
              <p:cNvPr id="46" name="文本框 45">
                <a:extLst>
                  <a:ext uri="{FF2B5EF4-FFF2-40B4-BE49-F238E27FC236}">
                    <a16:creationId xmlns:a16="http://schemas.microsoft.com/office/drawing/2014/main" id="{555AECA5-8129-CC52-D3B3-21A9956B750B}"/>
                  </a:ext>
                </a:extLst>
              </p:cNvPr>
              <p:cNvSpPr txBox="1">
                <a:spLocks noRot="1" noChangeAspect="1" noMove="1" noResize="1" noEditPoints="1" noAdjustHandles="1" noChangeArrowheads="1" noChangeShapeType="1" noTextEdit="1"/>
              </p:cNvSpPr>
              <p:nvPr/>
            </p:nvSpPr>
            <p:spPr>
              <a:xfrm>
                <a:off x="11009191" y="1481636"/>
                <a:ext cx="594201" cy="707886"/>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29C8EB3A-5617-F8F9-430D-474E1B34DCEC}"/>
                  </a:ext>
                </a:extLst>
              </p:cNvPr>
              <p:cNvSpPr txBox="1"/>
              <p:nvPr/>
            </p:nvSpPr>
            <p:spPr>
              <a:xfrm>
                <a:off x="9283373" y="3662684"/>
                <a:ext cx="807721"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4000" b="0" i="1" smtClean="0">
                              <a:latin typeface="Cambria Math" panose="02040503050406030204" pitchFamily="18" charset="0"/>
                            </a:rPr>
                          </m:ctrlPr>
                        </m:sSubPr>
                        <m:e>
                          <m:r>
                            <a:rPr lang="en-US" altLang="zh-CN" sz="4000" b="0" i="1" smtClean="0">
                              <a:latin typeface="Cambria Math" panose="02040503050406030204" pitchFamily="18" charset="0"/>
                            </a:rPr>
                            <m:t>h</m:t>
                          </m:r>
                        </m:e>
                        <m:sub>
                          <m:r>
                            <a:rPr lang="en-US" altLang="zh-CN" sz="4000" b="0" i="1" smtClean="0">
                              <a:latin typeface="Cambria Math" panose="02040503050406030204" pitchFamily="18" charset="0"/>
                            </a:rPr>
                            <m:t>𝑐</m:t>
                          </m:r>
                        </m:sub>
                      </m:sSub>
                    </m:oMath>
                  </m:oMathPara>
                </a14:m>
                <a:endParaRPr lang="zh-CN" altLang="en-US" sz="4000" dirty="0"/>
              </a:p>
            </p:txBody>
          </p:sp>
        </mc:Choice>
        <mc:Fallback xmlns="">
          <p:sp>
            <p:nvSpPr>
              <p:cNvPr id="47" name="文本框 46">
                <a:extLst>
                  <a:ext uri="{FF2B5EF4-FFF2-40B4-BE49-F238E27FC236}">
                    <a16:creationId xmlns:a16="http://schemas.microsoft.com/office/drawing/2014/main" id="{29C8EB3A-5617-F8F9-430D-474E1B34DCEC}"/>
                  </a:ext>
                </a:extLst>
              </p:cNvPr>
              <p:cNvSpPr txBox="1">
                <a:spLocks noRot="1" noChangeAspect="1" noMove="1" noResize="1" noEditPoints="1" noAdjustHandles="1" noChangeArrowheads="1" noChangeShapeType="1" noTextEdit="1"/>
              </p:cNvSpPr>
              <p:nvPr/>
            </p:nvSpPr>
            <p:spPr>
              <a:xfrm>
                <a:off x="9283373" y="3662684"/>
                <a:ext cx="807721" cy="707886"/>
              </a:xfrm>
              <a:prstGeom prst="rect">
                <a:avLst/>
              </a:prstGeom>
              <a:blipFill>
                <a:blip r:embed="rId5"/>
                <a:stretch>
                  <a:fillRect/>
                </a:stretch>
              </a:blipFill>
            </p:spPr>
            <p:txBody>
              <a:bodyPr/>
              <a:lstStyle/>
              <a:p>
                <a:r>
                  <a:rPr lang="zh-CN" altLang="en-US">
                    <a:noFill/>
                  </a:rPr>
                  <a:t> </a:t>
                </a:r>
              </a:p>
            </p:txBody>
          </p:sp>
        </mc:Fallback>
      </mc:AlternateContent>
      <p:sp>
        <p:nvSpPr>
          <p:cNvPr id="48" name="文本框 47">
            <a:extLst>
              <a:ext uri="{FF2B5EF4-FFF2-40B4-BE49-F238E27FC236}">
                <a16:creationId xmlns:a16="http://schemas.microsoft.com/office/drawing/2014/main" id="{6499016A-A0A4-8B7E-05CA-085BFDF98244}"/>
              </a:ext>
            </a:extLst>
          </p:cNvPr>
          <p:cNvSpPr txBox="1"/>
          <p:nvPr/>
        </p:nvSpPr>
        <p:spPr>
          <a:xfrm>
            <a:off x="6622551" y="2917553"/>
            <a:ext cx="1795684" cy="461665"/>
          </a:xfrm>
          <a:prstGeom prst="rect">
            <a:avLst/>
          </a:prstGeom>
          <a:noFill/>
        </p:spPr>
        <p:txBody>
          <a:bodyPr wrap="none" rtlCol="0">
            <a:spAutoFit/>
          </a:bodyPr>
          <a:lstStyle/>
          <a:p>
            <a:r>
              <a:rPr lang="en-US" altLang="zh-CN" sz="2400" dirty="0"/>
              <a:t>Critical  state</a:t>
            </a:r>
            <a:endParaRPr lang="zh-CN" altLang="en-US" sz="2400" dirty="0"/>
          </a:p>
        </p:txBody>
      </p:sp>
      <p:sp>
        <p:nvSpPr>
          <p:cNvPr id="49" name="文本框 48">
            <a:extLst>
              <a:ext uri="{FF2B5EF4-FFF2-40B4-BE49-F238E27FC236}">
                <a16:creationId xmlns:a16="http://schemas.microsoft.com/office/drawing/2014/main" id="{719A9CF0-4A8D-135A-12E3-CE6C13024651}"/>
              </a:ext>
            </a:extLst>
          </p:cNvPr>
          <p:cNvSpPr txBox="1"/>
          <p:nvPr/>
        </p:nvSpPr>
        <p:spPr>
          <a:xfrm>
            <a:off x="7027039" y="1309130"/>
            <a:ext cx="2521909" cy="400110"/>
          </a:xfrm>
          <a:prstGeom prst="rect">
            <a:avLst/>
          </a:prstGeom>
          <a:noFill/>
        </p:spPr>
        <p:txBody>
          <a:bodyPr wrap="none" rtlCol="0">
            <a:spAutoFit/>
          </a:bodyPr>
          <a:lstStyle/>
          <a:p>
            <a:r>
              <a:rPr lang="en-US" altLang="zh-CN" sz="2000" dirty="0"/>
              <a:t>Supercritical evolution</a:t>
            </a:r>
            <a:endParaRPr lang="zh-CN" altLang="en-US" sz="2000" dirty="0"/>
          </a:p>
        </p:txBody>
      </p:sp>
      <p:sp>
        <p:nvSpPr>
          <p:cNvPr id="50" name="文本框 49">
            <a:extLst>
              <a:ext uri="{FF2B5EF4-FFF2-40B4-BE49-F238E27FC236}">
                <a16:creationId xmlns:a16="http://schemas.microsoft.com/office/drawing/2014/main" id="{161C718C-AC62-2500-D955-01496974B7FA}"/>
              </a:ext>
            </a:extLst>
          </p:cNvPr>
          <p:cNvSpPr txBox="1"/>
          <p:nvPr/>
        </p:nvSpPr>
        <p:spPr>
          <a:xfrm>
            <a:off x="5802148" y="6448498"/>
            <a:ext cx="1798249" cy="461665"/>
          </a:xfrm>
          <a:prstGeom prst="rect">
            <a:avLst/>
          </a:prstGeom>
          <a:noFill/>
        </p:spPr>
        <p:txBody>
          <a:bodyPr wrap="none" rtlCol="0">
            <a:spAutoFit/>
          </a:bodyPr>
          <a:lstStyle/>
          <a:p>
            <a:r>
              <a:rPr lang="en-US" altLang="zh-CN" sz="2400" dirty="0"/>
              <a:t>Normal state</a:t>
            </a:r>
            <a:endParaRPr lang="zh-CN" altLang="en-US" sz="2400" dirty="0"/>
          </a:p>
        </p:txBody>
      </p:sp>
      <p:sp>
        <p:nvSpPr>
          <p:cNvPr id="51" name="文本框 50">
            <a:extLst>
              <a:ext uri="{FF2B5EF4-FFF2-40B4-BE49-F238E27FC236}">
                <a16:creationId xmlns:a16="http://schemas.microsoft.com/office/drawing/2014/main" id="{D35DB047-F755-0D0A-B368-4DE811EEB08F}"/>
              </a:ext>
            </a:extLst>
          </p:cNvPr>
          <p:cNvSpPr txBox="1"/>
          <p:nvPr/>
        </p:nvSpPr>
        <p:spPr>
          <a:xfrm>
            <a:off x="4393589" y="5658196"/>
            <a:ext cx="2307683" cy="400110"/>
          </a:xfrm>
          <a:prstGeom prst="rect">
            <a:avLst/>
          </a:prstGeom>
          <a:noFill/>
        </p:spPr>
        <p:txBody>
          <a:bodyPr wrap="none" rtlCol="0">
            <a:spAutoFit/>
          </a:bodyPr>
          <a:lstStyle/>
          <a:p>
            <a:r>
              <a:rPr lang="en-US" altLang="zh-CN" sz="2000" dirty="0"/>
              <a:t>Subcritical evolution</a:t>
            </a:r>
            <a:endParaRPr lang="zh-CN" altLang="en-US" sz="2000" dirty="0"/>
          </a:p>
        </p:txBody>
      </p:sp>
      <p:cxnSp>
        <p:nvCxnSpPr>
          <p:cNvPr id="12" name="直接箭头连接符 11">
            <a:extLst>
              <a:ext uri="{FF2B5EF4-FFF2-40B4-BE49-F238E27FC236}">
                <a16:creationId xmlns:a16="http://schemas.microsoft.com/office/drawing/2014/main" id="{8E80B213-868B-CF56-F332-E9DED563650E}"/>
              </a:ext>
            </a:extLst>
          </p:cNvPr>
          <p:cNvCxnSpPr>
            <a:cxnSpLocks/>
          </p:cNvCxnSpPr>
          <p:nvPr/>
        </p:nvCxnSpPr>
        <p:spPr>
          <a:xfrm>
            <a:off x="2920701" y="3028278"/>
            <a:ext cx="0" cy="5990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任意多边形: 形状 15">
            <a:extLst>
              <a:ext uri="{FF2B5EF4-FFF2-40B4-BE49-F238E27FC236}">
                <a16:creationId xmlns:a16="http://schemas.microsoft.com/office/drawing/2014/main" id="{862D2A46-5240-8927-A13B-2EE427541972}"/>
              </a:ext>
            </a:extLst>
          </p:cNvPr>
          <p:cNvSpPr/>
          <p:nvPr/>
        </p:nvSpPr>
        <p:spPr>
          <a:xfrm>
            <a:off x="4086773" y="3270934"/>
            <a:ext cx="607807" cy="672360"/>
          </a:xfrm>
          <a:custGeom>
            <a:avLst/>
            <a:gdLst>
              <a:gd name="connsiteX0" fmla="*/ 0 w 607807"/>
              <a:gd name="connsiteY0" fmla="*/ 672360 h 672360"/>
              <a:gd name="connsiteX1" fmla="*/ 295835 w 607807"/>
              <a:gd name="connsiteY1" fmla="*/ 7 h 672360"/>
              <a:gd name="connsiteX2" fmla="*/ 607807 w 607807"/>
              <a:gd name="connsiteY2" fmla="*/ 661602 h 672360"/>
            </a:gdLst>
            <a:ahLst/>
            <a:cxnLst>
              <a:cxn ang="0">
                <a:pos x="connsiteX0" y="connsiteY0"/>
              </a:cxn>
              <a:cxn ang="0">
                <a:pos x="connsiteX1" y="connsiteY1"/>
              </a:cxn>
              <a:cxn ang="0">
                <a:pos x="connsiteX2" y="connsiteY2"/>
              </a:cxn>
            </a:cxnLst>
            <a:rect l="l" t="t" r="r" b="b"/>
            <a:pathLst>
              <a:path w="607807" h="672360">
                <a:moveTo>
                  <a:pt x="0" y="672360"/>
                </a:moveTo>
                <a:cubicBezTo>
                  <a:pt x="97267" y="337080"/>
                  <a:pt x="194534" y="1800"/>
                  <a:pt x="295835" y="7"/>
                </a:cubicBezTo>
                <a:cubicBezTo>
                  <a:pt x="397136" y="-1786"/>
                  <a:pt x="502471" y="329908"/>
                  <a:pt x="607807" y="661602"/>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箭头: 下 16">
            <a:extLst>
              <a:ext uri="{FF2B5EF4-FFF2-40B4-BE49-F238E27FC236}">
                <a16:creationId xmlns:a16="http://schemas.microsoft.com/office/drawing/2014/main" id="{AA3109BC-26E3-DF39-AE54-6ADC771B78D8}"/>
              </a:ext>
            </a:extLst>
          </p:cNvPr>
          <p:cNvSpPr/>
          <p:nvPr/>
        </p:nvSpPr>
        <p:spPr>
          <a:xfrm rot="5838289">
            <a:off x="3558392" y="2948549"/>
            <a:ext cx="211970" cy="90990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98B7F420-5BB7-CB36-4A84-1106BF245123}"/>
                  </a:ext>
                </a:extLst>
              </p:cNvPr>
              <p:cNvSpPr txBox="1"/>
              <p:nvPr/>
            </p:nvSpPr>
            <p:spPr>
              <a:xfrm>
                <a:off x="4451408" y="3219949"/>
                <a:ext cx="1438247" cy="5520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𝜙</m:t>
                      </m:r>
                      <m:r>
                        <a:rPr lang="en-US" altLang="zh-CN" b="0" i="1" smtClean="0">
                          <a:latin typeface="Cambria Math" panose="02040503050406030204" pitchFamily="18" charset="0"/>
                        </a:rPr>
                        <m:t>=</m:t>
                      </m:r>
                      <m:r>
                        <a:rPr lang="en-US" altLang="zh-CN" b="0" i="1" smtClean="0">
                          <a:latin typeface="Cambria Math" panose="02040503050406030204" pitchFamily="18" charset="0"/>
                        </a:rPr>
                        <m:t>h</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𝑟</m:t>
                                  </m:r>
                                </m:e>
                                <m:sup>
                                  <m:r>
                                    <a:rPr lang="en-US" altLang="zh-CN" b="0" i="1" smtClean="0">
                                      <a:latin typeface="Cambria Math" panose="02040503050406030204" pitchFamily="18" charset="0"/>
                                    </a:rPr>
                                    <m:t>2</m:t>
                                  </m:r>
                                </m:sup>
                              </m:sSup>
                            </m:num>
                            <m:den>
                              <m:r>
                                <a:rPr lang="en-US" altLang="zh-CN" b="0" i="1" smtClean="0">
                                  <a:latin typeface="Cambria Math" panose="02040503050406030204" pitchFamily="18" charset="0"/>
                                </a:rPr>
                                <m:t>2</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𝜎</m:t>
                                  </m:r>
                                </m:e>
                                <m:sup>
                                  <m:r>
                                    <a:rPr lang="en-US" altLang="zh-CN" b="0" i="1" smtClean="0">
                                      <a:latin typeface="Cambria Math" panose="02040503050406030204" pitchFamily="18" charset="0"/>
                                    </a:rPr>
                                    <m:t>2</m:t>
                                  </m:r>
                                </m:sup>
                              </m:sSup>
                            </m:den>
                          </m:f>
                        </m:sup>
                      </m:sSup>
                    </m:oMath>
                  </m:oMathPara>
                </a14:m>
                <a:endParaRPr lang="zh-CN" altLang="en-US" dirty="0"/>
              </a:p>
            </p:txBody>
          </p:sp>
        </mc:Choice>
        <mc:Fallback xmlns="">
          <p:sp>
            <p:nvSpPr>
              <p:cNvPr id="18" name="文本框 17">
                <a:extLst>
                  <a:ext uri="{FF2B5EF4-FFF2-40B4-BE49-F238E27FC236}">
                    <a16:creationId xmlns:a16="http://schemas.microsoft.com/office/drawing/2014/main" id="{98B7F420-5BB7-CB36-4A84-1106BF245123}"/>
                  </a:ext>
                </a:extLst>
              </p:cNvPr>
              <p:cNvSpPr txBox="1">
                <a:spLocks noRot="1" noChangeAspect="1" noMove="1" noResize="1" noEditPoints="1" noAdjustHandles="1" noChangeArrowheads="1" noChangeShapeType="1" noTextEdit="1"/>
              </p:cNvSpPr>
              <p:nvPr/>
            </p:nvSpPr>
            <p:spPr>
              <a:xfrm>
                <a:off x="4451408" y="3219949"/>
                <a:ext cx="1438247" cy="552074"/>
              </a:xfrm>
              <a:prstGeom prst="rect">
                <a:avLst/>
              </a:prstGeom>
              <a:blipFill>
                <a:blip r:embed="rId6"/>
                <a:stretch>
                  <a:fillRect/>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E07F5DAD-07F2-63FD-4BD7-0C621BA5883C}"/>
              </a:ext>
            </a:extLst>
          </p:cNvPr>
          <p:cNvSpPr txBox="1"/>
          <p:nvPr/>
        </p:nvSpPr>
        <p:spPr>
          <a:xfrm>
            <a:off x="10091094" y="1217592"/>
            <a:ext cx="2131674" cy="461665"/>
          </a:xfrm>
          <a:prstGeom prst="rect">
            <a:avLst/>
          </a:prstGeom>
          <a:noFill/>
        </p:spPr>
        <p:txBody>
          <a:bodyPr wrap="none" rtlCol="0">
            <a:spAutoFit/>
          </a:bodyPr>
          <a:lstStyle/>
          <a:p>
            <a:r>
              <a:rPr lang="en-US" altLang="zh-CN" sz="2400" dirty="0"/>
              <a:t>superfluid state</a:t>
            </a:r>
            <a:endParaRPr lang="zh-CN" altLang="en-US" sz="2400" dirty="0"/>
          </a:p>
        </p:txBody>
      </p:sp>
    </p:spTree>
    <p:extLst>
      <p:ext uri="{BB962C8B-B14F-4D97-AF65-F5344CB8AC3E}">
        <p14:creationId xmlns:p14="http://schemas.microsoft.com/office/powerpoint/2010/main" val="3928799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A8A8E-32B4-A260-891B-ABCD87994167}"/>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BEDF96D7-C61C-446F-F219-42FC76CBE39C}"/>
              </a:ext>
            </a:extLst>
          </p:cNvPr>
          <p:cNvSpPr/>
          <p:nvPr/>
        </p:nvSpPr>
        <p:spPr>
          <a:xfrm>
            <a:off x="0" y="0"/>
            <a:ext cx="12192000" cy="939114"/>
          </a:xfrm>
          <a:prstGeom prst="rect">
            <a:avLst/>
          </a:prstGeom>
          <a:solidFill>
            <a:schemeClr val="accent1">
              <a:lumMod val="50000"/>
            </a:schemeClr>
          </a:solidFill>
          <a:effectLst>
            <a:reflection blurRad="6350" stA="52000" endA="300" endPos="35000" dir="5400000" sy="-100000" algn="bl" rotWithShape="0"/>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灯片编号占位符 4">
            <a:extLst>
              <a:ext uri="{FF2B5EF4-FFF2-40B4-BE49-F238E27FC236}">
                <a16:creationId xmlns:a16="http://schemas.microsoft.com/office/drawing/2014/main" id="{9CF8B2D9-90E5-3FAB-E4CD-FB673DA3604E}"/>
              </a:ext>
            </a:extLst>
          </p:cNvPr>
          <p:cNvSpPr>
            <a:spLocks noGrp="1"/>
          </p:cNvSpPr>
          <p:nvPr>
            <p:ph type="sldNum" sz="quarter" idx="12"/>
          </p:nvPr>
        </p:nvSpPr>
        <p:spPr>
          <a:xfrm>
            <a:off x="9448800" y="6492875"/>
            <a:ext cx="2743200" cy="365125"/>
          </a:xfrm>
        </p:spPr>
        <p:txBody>
          <a:bodyPr/>
          <a:lstStyle/>
          <a:p>
            <a:fld id="{565CE74E-AB26-4998-AD42-012C4C1AD076}" type="slidenum">
              <a:rPr lang="zh-CN" altLang="en-US" smtClean="0">
                <a:solidFill>
                  <a:schemeClr val="bg1"/>
                </a:solidFill>
              </a:rPr>
              <a:t>6</a:t>
            </a:fld>
            <a:endParaRPr lang="zh-CN" altLang="en-US" dirty="0">
              <a:solidFill>
                <a:schemeClr val="bg1"/>
              </a:solidFill>
            </a:endParaRPr>
          </a:p>
        </p:txBody>
      </p:sp>
      <p:sp>
        <p:nvSpPr>
          <p:cNvPr id="2" name="椭圆 1">
            <a:extLst>
              <a:ext uri="{FF2B5EF4-FFF2-40B4-BE49-F238E27FC236}">
                <a16:creationId xmlns:a16="http://schemas.microsoft.com/office/drawing/2014/main" id="{D630983B-BAF4-6C21-3E9A-9EF86C2156D9}"/>
              </a:ext>
            </a:extLst>
          </p:cNvPr>
          <p:cNvSpPr/>
          <p:nvPr/>
        </p:nvSpPr>
        <p:spPr>
          <a:xfrm>
            <a:off x="9163568" y="3705267"/>
            <a:ext cx="216816" cy="1885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 name="椭圆 2">
            <a:extLst>
              <a:ext uri="{FF2B5EF4-FFF2-40B4-BE49-F238E27FC236}">
                <a16:creationId xmlns:a16="http://schemas.microsoft.com/office/drawing/2014/main" id="{CE14E839-C1BB-2CC8-506A-148344063562}"/>
              </a:ext>
            </a:extLst>
          </p:cNvPr>
          <p:cNvSpPr/>
          <p:nvPr/>
        </p:nvSpPr>
        <p:spPr>
          <a:xfrm>
            <a:off x="8946752" y="3943294"/>
            <a:ext cx="216816" cy="1885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94BEB947-3259-C2F3-C16B-8CAE67E5D7FD}"/>
              </a:ext>
            </a:extLst>
          </p:cNvPr>
          <p:cNvSpPr/>
          <p:nvPr/>
        </p:nvSpPr>
        <p:spPr>
          <a:xfrm>
            <a:off x="9380384" y="3467240"/>
            <a:ext cx="216816" cy="1885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cxnSp>
        <p:nvCxnSpPr>
          <p:cNvPr id="8" name="直接箭头连接符 7">
            <a:extLst>
              <a:ext uri="{FF2B5EF4-FFF2-40B4-BE49-F238E27FC236}">
                <a16:creationId xmlns:a16="http://schemas.microsoft.com/office/drawing/2014/main" id="{6B8D1B81-0562-A591-493A-CBEF64257C45}"/>
              </a:ext>
            </a:extLst>
          </p:cNvPr>
          <p:cNvCxnSpPr/>
          <p:nvPr/>
        </p:nvCxnSpPr>
        <p:spPr>
          <a:xfrm flipH="1" flipV="1">
            <a:off x="7320627" y="3467240"/>
            <a:ext cx="1842941" cy="33229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9" name="椭圆 8">
            <a:extLst>
              <a:ext uri="{FF2B5EF4-FFF2-40B4-BE49-F238E27FC236}">
                <a16:creationId xmlns:a16="http://schemas.microsoft.com/office/drawing/2014/main" id="{9F02371F-A677-EBC6-6268-47BA5ACEED13}"/>
              </a:ext>
            </a:extLst>
          </p:cNvPr>
          <p:cNvSpPr/>
          <p:nvPr/>
        </p:nvSpPr>
        <p:spPr>
          <a:xfrm>
            <a:off x="7103811" y="3372972"/>
            <a:ext cx="216816" cy="1885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0" name="任意多边形: 形状 9">
            <a:extLst>
              <a:ext uri="{FF2B5EF4-FFF2-40B4-BE49-F238E27FC236}">
                <a16:creationId xmlns:a16="http://schemas.microsoft.com/office/drawing/2014/main" id="{13528FBE-2200-A304-5EE9-8729C13A2320}"/>
              </a:ext>
            </a:extLst>
          </p:cNvPr>
          <p:cNvSpPr/>
          <p:nvPr/>
        </p:nvSpPr>
        <p:spPr>
          <a:xfrm>
            <a:off x="6604190" y="3875197"/>
            <a:ext cx="2516957" cy="2544989"/>
          </a:xfrm>
          <a:custGeom>
            <a:avLst/>
            <a:gdLst>
              <a:gd name="connsiteX0" fmla="*/ 2516957 w 2516957"/>
              <a:gd name="connsiteY0" fmla="*/ 141154 h 2544989"/>
              <a:gd name="connsiteX1" fmla="*/ 904973 w 2516957"/>
              <a:gd name="connsiteY1" fmla="*/ 263703 h 2544989"/>
              <a:gd name="connsiteX2" fmla="*/ 0 w 2516957"/>
              <a:gd name="connsiteY2" fmla="*/ 2544989 h 2544989"/>
            </a:gdLst>
            <a:ahLst/>
            <a:cxnLst>
              <a:cxn ang="0">
                <a:pos x="connsiteX0" y="connsiteY0"/>
              </a:cxn>
              <a:cxn ang="0">
                <a:pos x="connsiteX1" y="connsiteY1"/>
              </a:cxn>
              <a:cxn ang="0">
                <a:pos x="connsiteX2" y="connsiteY2"/>
              </a:cxn>
            </a:cxnLst>
            <a:rect l="l" t="t" r="r" b="b"/>
            <a:pathLst>
              <a:path w="2516957" h="2544989">
                <a:moveTo>
                  <a:pt x="2516957" y="141154"/>
                </a:moveTo>
                <a:cubicBezTo>
                  <a:pt x="1920711" y="2109"/>
                  <a:pt x="1324466" y="-136936"/>
                  <a:pt x="904973" y="263703"/>
                </a:cubicBezTo>
                <a:cubicBezTo>
                  <a:pt x="485480" y="664342"/>
                  <a:pt x="242740" y="1604665"/>
                  <a:pt x="0" y="254498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03A28DF2-61EA-DD45-1FB6-0FF546229006}"/>
              </a:ext>
            </a:extLst>
          </p:cNvPr>
          <p:cNvSpPr/>
          <p:nvPr/>
        </p:nvSpPr>
        <p:spPr>
          <a:xfrm>
            <a:off x="6484457" y="6354230"/>
            <a:ext cx="216816" cy="1885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2" name="任意多边形: 形状 11">
            <a:extLst>
              <a:ext uri="{FF2B5EF4-FFF2-40B4-BE49-F238E27FC236}">
                <a16:creationId xmlns:a16="http://schemas.microsoft.com/office/drawing/2014/main" id="{77E1B206-C0A6-F2A9-487F-8D29AEDB516B}"/>
              </a:ext>
            </a:extLst>
          </p:cNvPr>
          <p:cNvSpPr/>
          <p:nvPr/>
        </p:nvSpPr>
        <p:spPr>
          <a:xfrm rot="2102330" flipV="1">
            <a:off x="9417721" y="1289255"/>
            <a:ext cx="793222" cy="2420754"/>
          </a:xfrm>
          <a:custGeom>
            <a:avLst/>
            <a:gdLst>
              <a:gd name="connsiteX0" fmla="*/ 2516957 w 2516957"/>
              <a:gd name="connsiteY0" fmla="*/ 141154 h 2544989"/>
              <a:gd name="connsiteX1" fmla="*/ 904973 w 2516957"/>
              <a:gd name="connsiteY1" fmla="*/ 263703 h 2544989"/>
              <a:gd name="connsiteX2" fmla="*/ 0 w 2516957"/>
              <a:gd name="connsiteY2" fmla="*/ 2544989 h 2544989"/>
            </a:gdLst>
            <a:ahLst/>
            <a:cxnLst>
              <a:cxn ang="0">
                <a:pos x="connsiteX0" y="connsiteY0"/>
              </a:cxn>
              <a:cxn ang="0">
                <a:pos x="connsiteX1" y="connsiteY1"/>
              </a:cxn>
              <a:cxn ang="0">
                <a:pos x="connsiteX2" y="connsiteY2"/>
              </a:cxn>
            </a:cxnLst>
            <a:rect l="l" t="t" r="r" b="b"/>
            <a:pathLst>
              <a:path w="2516957" h="2544989">
                <a:moveTo>
                  <a:pt x="2516957" y="141154"/>
                </a:moveTo>
                <a:cubicBezTo>
                  <a:pt x="1920711" y="2109"/>
                  <a:pt x="1324466" y="-136936"/>
                  <a:pt x="904973" y="263703"/>
                </a:cubicBezTo>
                <a:cubicBezTo>
                  <a:pt x="485480" y="664342"/>
                  <a:pt x="242740" y="1604665"/>
                  <a:pt x="0" y="254498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A1F66B73-7917-E151-29F0-359C45065EDE}"/>
              </a:ext>
            </a:extLst>
          </p:cNvPr>
          <p:cNvSpPr/>
          <p:nvPr/>
        </p:nvSpPr>
        <p:spPr>
          <a:xfrm>
            <a:off x="10140812" y="1108688"/>
            <a:ext cx="216816" cy="1885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25BE706A-C1CA-6784-9799-8A92ED52DBFF}"/>
                  </a:ext>
                </a:extLst>
              </p:cNvPr>
              <p:cNvSpPr txBox="1"/>
              <p:nvPr/>
            </p:nvSpPr>
            <p:spPr>
              <a:xfrm>
                <a:off x="11009191" y="1481636"/>
                <a:ext cx="594201"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4000" b="0" i="1" smtClean="0">
                          <a:latin typeface="Cambria Math" panose="02040503050406030204" pitchFamily="18" charset="0"/>
                        </a:rPr>
                        <m:t>h</m:t>
                      </m:r>
                    </m:oMath>
                  </m:oMathPara>
                </a14:m>
                <a:endParaRPr lang="zh-CN" altLang="en-US" sz="4000" dirty="0"/>
              </a:p>
            </p:txBody>
          </p:sp>
        </mc:Choice>
        <mc:Fallback xmlns="">
          <p:sp>
            <p:nvSpPr>
              <p:cNvPr id="14" name="文本框 13">
                <a:extLst>
                  <a:ext uri="{FF2B5EF4-FFF2-40B4-BE49-F238E27FC236}">
                    <a16:creationId xmlns:a16="http://schemas.microsoft.com/office/drawing/2014/main" id="{25BE706A-C1CA-6784-9799-8A92ED52DBFF}"/>
                  </a:ext>
                </a:extLst>
              </p:cNvPr>
              <p:cNvSpPr txBox="1">
                <a:spLocks noRot="1" noChangeAspect="1" noMove="1" noResize="1" noEditPoints="1" noAdjustHandles="1" noChangeArrowheads="1" noChangeShapeType="1" noTextEdit="1"/>
              </p:cNvSpPr>
              <p:nvPr/>
            </p:nvSpPr>
            <p:spPr>
              <a:xfrm>
                <a:off x="11009191" y="1481636"/>
                <a:ext cx="594201" cy="707886"/>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CFBA6DEA-0F4E-6D52-7F42-14491EE6936F}"/>
                  </a:ext>
                </a:extLst>
              </p:cNvPr>
              <p:cNvSpPr txBox="1"/>
              <p:nvPr/>
            </p:nvSpPr>
            <p:spPr>
              <a:xfrm>
                <a:off x="9283373" y="3662684"/>
                <a:ext cx="807721"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4000" b="0" i="1" smtClean="0">
                              <a:latin typeface="Cambria Math" panose="02040503050406030204" pitchFamily="18" charset="0"/>
                            </a:rPr>
                          </m:ctrlPr>
                        </m:sSubPr>
                        <m:e>
                          <m:r>
                            <a:rPr lang="en-US" altLang="zh-CN" sz="4000" b="0" i="1" smtClean="0">
                              <a:latin typeface="Cambria Math" panose="02040503050406030204" pitchFamily="18" charset="0"/>
                            </a:rPr>
                            <m:t>h</m:t>
                          </m:r>
                        </m:e>
                        <m:sub>
                          <m:r>
                            <a:rPr lang="en-US" altLang="zh-CN" sz="4000" b="0" i="1" smtClean="0">
                              <a:latin typeface="Cambria Math" panose="02040503050406030204" pitchFamily="18" charset="0"/>
                            </a:rPr>
                            <m:t>𝑐</m:t>
                          </m:r>
                        </m:sub>
                      </m:sSub>
                    </m:oMath>
                  </m:oMathPara>
                </a14:m>
                <a:endParaRPr lang="zh-CN" altLang="en-US" sz="4000" dirty="0"/>
              </a:p>
            </p:txBody>
          </p:sp>
        </mc:Choice>
        <mc:Fallback xmlns="">
          <p:sp>
            <p:nvSpPr>
              <p:cNvPr id="15" name="文本框 14">
                <a:extLst>
                  <a:ext uri="{FF2B5EF4-FFF2-40B4-BE49-F238E27FC236}">
                    <a16:creationId xmlns:a16="http://schemas.microsoft.com/office/drawing/2014/main" id="{CFBA6DEA-0F4E-6D52-7F42-14491EE6936F}"/>
                  </a:ext>
                </a:extLst>
              </p:cNvPr>
              <p:cNvSpPr txBox="1">
                <a:spLocks noRot="1" noChangeAspect="1" noMove="1" noResize="1" noEditPoints="1" noAdjustHandles="1" noChangeArrowheads="1" noChangeShapeType="1" noTextEdit="1"/>
              </p:cNvSpPr>
              <p:nvPr/>
            </p:nvSpPr>
            <p:spPr>
              <a:xfrm>
                <a:off x="9283373" y="3662684"/>
                <a:ext cx="807721" cy="707886"/>
              </a:xfrm>
              <a:prstGeom prst="rect">
                <a:avLst/>
              </a:prstGeom>
              <a:blipFill>
                <a:blip r:embed="rId4"/>
                <a:stretch>
                  <a:fillRect/>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0090D37E-53C8-D5D0-8FE5-0E7E3E9520EB}"/>
              </a:ext>
            </a:extLst>
          </p:cNvPr>
          <p:cNvSpPr txBox="1"/>
          <p:nvPr/>
        </p:nvSpPr>
        <p:spPr>
          <a:xfrm>
            <a:off x="6622551" y="2917553"/>
            <a:ext cx="1795684" cy="461665"/>
          </a:xfrm>
          <a:prstGeom prst="rect">
            <a:avLst/>
          </a:prstGeom>
          <a:noFill/>
        </p:spPr>
        <p:txBody>
          <a:bodyPr wrap="none" rtlCol="0">
            <a:spAutoFit/>
          </a:bodyPr>
          <a:lstStyle/>
          <a:p>
            <a:r>
              <a:rPr lang="en-US" altLang="zh-CN" sz="2400" dirty="0"/>
              <a:t>Critical  state</a:t>
            </a:r>
            <a:endParaRPr lang="zh-CN" altLang="en-US" sz="2400" dirty="0"/>
          </a:p>
        </p:txBody>
      </p:sp>
      <p:sp>
        <p:nvSpPr>
          <p:cNvPr id="17" name="文本框 16">
            <a:extLst>
              <a:ext uri="{FF2B5EF4-FFF2-40B4-BE49-F238E27FC236}">
                <a16:creationId xmlns:a16="http://schemas.microsoft.com/office/drawing/2014/main" id="{89AD68FB-C0BC-AACE-9A2F-255FB06AC57B}"/>
              </a:ext>
            </a:extLst>
          </p:cNvPr>
          <p:cNvSpPr txBox="1"/>
          <p:nvPr/>
        </p:nvSpPr>
        <p:spPr>
          <a:xfrm>
            <a:off x="7027039" y="1309130"/>
            <a:ext cx="2521909" cy="400110"/>
          </a:xfrm>
          <a:prstGeom prst="rect">
            <a:avLst/>
          </a:prstGeom>
          <a:noFill/>
        </p:spPr>
        <p:txBody>
          <a:bodyPr wrap="none" rtlCol="0">
            <a:spAutoFit/>
          </a:bodyPr>
          <a:lstStyle/>
          <a:p>
            <a:r>
              <a:rPr lang="en-US" altLang="zh-CN" sz="2000" dirty="0"/>
              <a:t>Supercritical evolution</a:t>
            </a:r>
            <a:endParaRPr lang="zh-CN" altLang="en-US" sz="2000" dirty="0"/>
          </a:p>
        </p:txBody>
      </p:sp>
      <p:sp>
        <p:nvSpPr>
          <p:cNvPr id="18" name="文本框 17">
            <a:extLst>
              <a:ext uri="{FF2B5EF4-FFF2-40B4-BE49-F238E27FC236}">
                <a16:creationId xmlns:a16="http://schemas.microsoft.com/office/drawing/2014/main" id="{6DA96531-C87F-CE2C-AD9F-7153E6858D96}"/>
              </a:ext>
            </a:extLst>
          </p:cNvPr>
          <p:cNvSpPr txBox="1"/>
          <p:nvPr/>
        </p:nvSpPr>
        <p:spPr>
          <a:xfrm>
            <a:off x="4393589" y="5658196"/>
            <a:ext cx="2307683" cy="400110"/>
          </a:xfrm>
          <a:prstGeom prst="rect">
            <a:avLst/>
          </a:prstGeom>
          <a:noFill/>
        </p:spPr>
        <p:txBody>
          <a:bodyPr wrap="none" rtlCol="0">
            <a:spAutoFit/>
          </a:bodyPr>
          <a:lstStyle/>
          <a:p>
            <a:r>
              <a:rPr lang="en-US" altLang="zh-CN" sz="2000" dirty="0"/>
              <a:t>Subcritical evolution</a:t>
            </a:r>
            <a:endParaRPr lang="zh-CN" altLang="en-US" sz="2000" dirty="0"/>
          </a:p>
        </p:txBody>
      </p:sp>
      <p:sp>
        <p:nvSpPr>
          <p:cNvPr id="19" name="任意多边形: 形状 18">
            <a:extLst>
              <a:ext uri="{FF2B5EF4-FFF2-40B4-BE49-F238E27FC236}">
                <a16:creationId xmlns:a16="http://schemas.microsoft.com/office/drawing/2014/main" id="{472D955E-CA69-B8FB-2785-1591F8CB86C3}"/>
              </a:ext>
            </a:extLst>
          </p:cNvPr>
          <p:cNvSpPr/>
          <p:nvPr/>
        </p:nvSpPr>
        <p:spPr>
          <a:xfrm>
            <a:off x="8467555" y="1716148"/>
            <a:ext cx="3563331" cy="5043402"/>
          </a:xfrm>
          <a:custGeom>
            <a:avLst/>
            <a:gdLst>
              <a:gd name="connsiteX0" fmla="*/ 20525 w 2848566"/>
              <a:gd name="connsiteY0" fmla="*/ 4647414 h 4647414"/>
              <a:gd name="connsiteX1" fmla="*/ 416451 w 2848566"/>
              <a:gd name="connsiteY1" fmla="*/ 2253006 h 4647414"/>
              <a:gd name="connsiteX2" fmla="*/ 2848566 w 2848566"/>
              <a:gd name="connsiteY2" fmla="*/ 0 h 4647414"/>
            </a:gdLst>
            <a:ahLst/>
            <a:cxnLst>
              <a:cxn ang="0">
                <a:pos x="connsiteX0" y="connsiteY0"/>
              </a:cxn>
              <a:cxn ang="0">
                <a:pos x="connsiteX1" y="connsiteY1"/>
              </a:cxn>
              <a:cxn ang="0">
                <a:pos x="connsiteX2" y="connsiteY2"/>
              </a:cxn>
            </a:cxnLst>
            <a:rect l="l" t="t" r="r" b="b"/>
            <a:pathLst>
              <a:path w="2848566" h="4647414">
                <a:moveTo>
                  <a:pt x="20525" y="4647414"/>
                </a:moveTo>
                <a:cubicBezTo>
                  <a:pt x="-17182" y="3837494"/>
                  <a:pt x="-54889" y="3027575"/>
                  <a:pt x="416451" y="2253006"/>
                </a:cubicBezTo>
                <a:cubicBezTo>
                  <a:pt x="887791" y="1478437"/>
                  <a:pt x="2312809" y="328367"/>
                  <a:pt x="2848566" y="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A35E8861-7B8E-5D53-6E73-BAD813DEDB46}"/>
              </a:ext>
            </a:extLst>
          </p:cNvPr>
          <p:cNvSpPr/>
          <p:nvPr/>
        </p:nvSpPr>
        <p:spPr>
          <a:xfrm>
            <a:off x="6281225" y="2602523"/>
            <a:ext cx="4076403" cy="2229729"/>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
        <p:nvSpPr>
          <p:cNvPr id="21" name="箭头: 右 20">
            <a:extLst>
              <a:ext uri="{FF2B5EF4-FFF2-40B4-BE49-F238E27FC236}">
                <a16:creationId xmlns:a16="http://schemas.microsoft.com/office/drawing/2014/main" id="{FF78DE8A-9264-DE82-AAE9-2F29F17757A6}"/>
              </a:ext>
            </a:extLst>
          </p:cNvPr>
          <p:cNvSpPr/>
          <p:nvPr/>
        </p:nvSpPr>
        <p:spPr>
          <a:xfrm flipH="1">
            <a:off x="4403786" y="3590036"/>
            <a:ext cx="1568548" cy="5703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椭圆 21">
            <a:extLst>
              <a:ext uri="{FF2B5EF4-FFF2-40B4-BE49-F238E27FC236}">
                <a16:creationId xmlns:a16="http://schemas.microsoft.com/office/drawing/2014/main" id="{242ACFD5-12FC-044D-4A4F-2DDF90C10976}"/>
              </a:ext>
            </a:extLst>
          </p:cNvPr>
          <p:cNvSpPr/>
          <p:nvPr/>
        </p:nvSpPr>
        <p:spPr>
          <a:xfrm>
            <a:off x="8033015" y="502076"/>
            <a:ext cx="4076403" cy="2229729"/>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solidFill>
                <a:schemeClr val="accent1"/>
              </a:solidFill>
            </a:endParaRPr>
          </a:p>
        </p:txBody>
      </p:sp>
      <p:sp>
        <p:nvSpPr>
          <p:cNvPr id="23" name="箭头: 右 22">
            <a:extLst>
              <a:ext uri="{FF2B5EF4-FFF2-40B4-BE49-F238E27FC236}">
                <a16:creationId xmlns:a16="http://schemas.microsoft.com/office/drawing/2014/main" id="{7FC8AD4F-5A96-1575-AF5E-0E5D0AD84759}"/>
              </a:ext>
            </a:extLst>
          </p:cNvPr>
          <p:cNvSpPr/>
          <p:nvPr/>
        </p:nvSpPr>
        <p:spPr>
          <a:xfrm flipH="1">
            <a:off x="4642338" y="1300399"/>
            <a:ext cx="2237936" cy="5703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文本框 23">
            <a:extLst>
              <a:ext uri="{FF2B5EF4-FFF2-40B4-BE49-F238E27FC236}">
                <a16:creationId xmlns:a16="http://schemas.microsoft.com/office/drawing/2014/main" id="{7FC659AC-6D07-48AC-106B-316A214D8E88}"/>
              </a:ext>
            </a:extLst>
          </p:cNvPr>
          <p:cNvSpPr txBox="1"/>
          <p:nvPr/>
        </p:nvSpPr>
        <p:spPr>
          <a:xfrm>
            <a:off x="670080" y="3655776"/>
            <a:ext cx="3623681" cy="830997"/>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The scaling phenomena near critical point </a:t>
            </a:r>
            <a:endParaRPr lang="zh-CN" altLang="en-US" sz="2400" dirty="0">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7EED0D84-84AB-B41E-8AD9-F6C688C6BC1A}"/>
              </a:ext>
            </a:extLst>
          </p:cNvPr>
          <p:cNvSpPr txBox="1"/>
          <p:nvPr/>
        </p:nvSpPr>
        <p:spPr>
          <a:xfrm>
            <a:off x="604892" y="1432274"/>
            <a:ext cx="3954863"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The dynamics of single bubble</a:t>
            </a:r>
            <a:endParaRPr lang="zh-CN" altLang="en-US" sz="2400" dirty="0">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id="{3EBCC3D4-F4C1-A451-926D-2AFD4EB8B2D2}"/>
              </a:ext>
            </a:extLst>
          </p:cNvPr>
          <p:cNvSpPr txBox="1"/>
          <p:nvPr/>
        </p:nvSpPr>
        <p:spPr>
          <a:xfrm>
            <a:off x="670080" y="2281166"/>
            <a:ext cx="3954863" cy="830997"/>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dynamics of many bubble</a:t>
            </a:r>
          </a:p>
          <a:p>
            <a:r>
              <a:rPr lang="en-US" altLang="zh-CN" sz="2400" dirty="0">
                <a:latin typeface="Times New Roman" panose="02020603050405020304" pitchFamily="18" charset="0"/>
                <a:cs typeface="Times New Roman" panose="02020603050405020304" pitchFamily="18" charset="0"/>
              </a:rPr>
              <a:t>collision</a:t>
            </a:r>
            <a:endParaRPr lang="zh-CN" altLang="en-US" sz="2400" dirty="0">
              <a:latin typeface="Times New Roman" panose="02020603050405020304" pitchFamily="18" charset="0"/>
              <a:cs typeface="Times New Roman" panose="02020603050405020304" pitchFamily="18" charset="0"/>
            </a:endParaRPr>
          </a:p>
        </p:txBody>
      </p:sp>
      <p:sp>
        <p:nvSpPr>
          <p:cNvPr id="29" name="文本框 28">
            <a:extLst>
              <a:ext uri="{FF2B5EF4-FFF2-40B4-BE49-F238E27FC236}">
                <a16:creationId xmlns:a16="http://schemas.microsoft.com/office/drawing/2014/main" id="{C3F43B69-3D03-D58C-B330-6ECE8E070717}"/>
              </a:ext>
            </a:extLst>
          </p:cNvPr>
          <p:cNvSpPr txBox="1"/>
          <p:nvPr/>
        </p:nvSpPr>
        <p:spPr>
          <a:xfrm>
            <a:off x="84376" y="0"/>
            <a:ext cx="3191899" cy="830997"/>
          </a:xfrm>
          <a:prstGeom prst="rect">
            <a:avLst/>
          </a:prstGeom>
          <a:noFill/>
        </p:spPr>
        <p:txBody>
          <a:bodyPr wrap="none" rtlCol="0">
            <a:spAutoFit/>
          </a:bodyPr>
          <a:lstStyle/>
          <a:p>
            <a:r>
              <a:rPr lang="en-US" altLang="zh-CN" sz="4800" dirty="0">
                <a:solidFill>
                  <a:schemeClr val="bg1"/>
                </a:solidFill>
                <a:latin typeface="Times New Roman" panose="02020603050405020304" pitchFamily="18" charset="0"/>
                <a:cs typeface="Times New Roman" panose="02020603050405020304" pitchFamily="18" charset="0"/>
              </a:rPr>
              <a:t>Background</a:t>
            </a:r>
            <a:endParaRPr lang="zh-CN" altLang="en-US"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0539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B122C-44D7-A239-EC49-52B1878C8E05}"/>
            </a:ext>
          </a:extLst>
        </p:cNvPr>
        <p:cNvGrpSpPr/>
        <p:nvPr/>
      </p:nvGrpSpPr>
      <p:grpSpPr>
        <a:xfrm>
          <a:off x="0" y="0"/>
          <a:ext cx="0" cy="0"/>
          <a:chOff x="0" y="0"/>
          <a:chExt cx="0" cy="0"/>
        </a:xfrm>
      </p:grpSpPr>
      <p:pic>
        <p:nvPicPr>
          <p:cNvPr id="6" name="图片 5">
            <a:extLst>
              <a:ext uri="{FF2B5EF4-FFF2-40B4-BE49-F238E27FC236}">
                <a16:creationId xmlns:a16="http://schemas.microsoft.com/office/drawing/2014/main" id="{7A74D7AE-A97A-13E8-F82F-6A964F53A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27" y="1013474"/>
            <a:ext cx="6170327" cy="4627745"/>
          </a:xfrm>
          <a:prstGeom prst="rect">
            <a:avLst/>
          </a:prstGeom>
        </p:spPr>
      </p:pic>
      <p:sp>
        <p:nvSpPr>
          <p:cNvPr id="4" name="矩形 3">
            <a:extLst>
              <a:ext uri="{FF2B5EF4-FFF2-40B4-BE49-F238E27FC236}">
                <a16:creationId xmlns:a16="http://schemas.microsoft.com/office/drawing/2014/main" id="{93DE4E33-CBA4-A785-DE9A-81305C7798C2}"/>
              </a:ext>
            </a:extLst>
          </p:cNvPr>
          <p:cNvSpPr/>
          <p:nvPr/>
        </p:nvSpPr>
        <p:spPr>
          <a:xfrm>
            <a:off x="0" y="0"/>
            <a:ext cx="12192000" cy="939114"/>
          </a:xfrm>
          <a:prstGeom prst="rect">
            <a:avLst/>
          </a:prstGeom>
          <a:solidFill>
            <a:schemeClr val="accent1">
              <a:lumMod val="50000"/>
            </a:schemeClr>
          </a:solidFill>
          <a:effectLst>
            <a:reflection blurRad="6350" stA="52000" endA="300" endPos="35000" dir="5400000" sy="-100000" algn="bl" rotWithShape="0"/>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灯片编号占位符 4">
            <a:extLst>
              <a:ext uri="{FF2B5EF4-FFF2-40B4-BE49-F238E27FC236}">
                <a16:creationId xmlns:a16="http://schemas.microsoft.com/office/drawing/2014/main" id="{6B1C470E-CECC-3EC3-2ABC-89690F5F8465}"/>
              </a:ext>
            </a:extLst>
          </p:cNvPr>
          <p:cNvSpPr>
            <a:spLocks noGrp="1"/>
          </p:cNvSpPr>
          <p:nvPr>
            <p:ph type="sldNum" sz="quarter" idx="12"/>
          </p:nvPr>
        </p:nvSpPr>
        <p:spPr>
          <a:xfrm>
            <a:off x="9448800" y="6492875"/>
            <a:ext cx="2743200" cy="365125"/>
          </a:xfrm>
        </p:spPr>
        <p:txBody>
          <a:bodyPr/>
          <a:lstStyle/>
          <a:p>
            <a:fld id="{565CE74E-AB26-4998-AD42-012C4C1AD076}" type="slidenum">
              <a:rPr lang="zh-CN" altLang="en-US" smtClean="0">
                <a:solidFill>
                  <a:schemeClr val="bg1"/>
                </a:solidFill>
              </a:rPr>
              <a:t>7</a:t>
            </a:fld>
            <a:endParaRPr lang="zh-CN" altLang="en-US" dirty="0">
              <a:solidFill>
                <a:schemeClr val="bg1"/>
              </a:solidFill>
            </a:endParaRPr>
          </a:p>
        </p:txBody>
      </p:sp>
      <p:sp>
        <p:nvSpPr>
          <p:cNvPr id="7" name="文本框 6">
            <a:extLst>
              <a:ext uri="{FF2B5EF4-FFF2-40B4-BE49-F238E27FC236}">
                <a16:creationId xmlns:a16="http://schemas.microsoft.com/office/drawing/2014/main" id="{0B180C5A-13BD-C917-F0E2-93EFEEF013A7}"/>
              </a:ext>
            </a:extLst>
          </p:cNvPr>
          <p:cNvSpPr txBox="1"/>
          <p:nvPr/>
        </p:nvSpPr>
        <p:spPr>
          <a:xfrm>
            <a:off x="65902" y="0"/>
            <a:ext cx="8404865" cy="830997"/>
          </a:xfrm>
          <a:prstGeom prst="rect">
            <a:avLst/>
          </a:prstGeom>
          <a:noFill/>
        </p:spPr>
        <p:txBody>
          <a:bodyPr wrap="none" rtlCol="0">
            <a:spAutoFit/>
          </a:bodyPr>
          <a:lstStyle/>
          <a:p>
            <a:r>
              <a:rPr lang="en-US" altLang="zh-CN" sz="4800" dirty="0">
                <a:solidFill>
                  <a:schemeClr val="bg1"/>
                </a:solidFill>
                <a:latin typeface="Times New Roman" panose="02020603050405020304" pitchFamily="18" charset="0"/>
                <a:cs typeface="Times New Roman" panose="02020603050405020304" pitchFamily="18" charset="0"/>
              </a:rPr>
              <a:t>Scaling phenomena of nucleation</a:t>
            </a:r>
            <a:endParaRPr lang="zh-CN" altLang="en-US" sz="4800" dirty="0">
              <a:solidFill>
                <a:schemeClr val="bg1"/>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F2A90D6D-A086-3080-B1A0-AD1E395B3FAA}"/>
              </a:ext>
            </a:extLst>
          </p:cNvPr>
          <p:cNvSpPr txBox="1"/>
          <p:nvPr/>
        </p:nvSpPr>
        <p:spPr>
          <a:xfrm>
            <a:off x="0" y="1340525"/>
            <a:ext cx="10639425" cy="646331"/>
          </a:xfrm>
          <a:prstGeom prst="rect">
            <a:avLst/>
          </a:prstGeom>
          <a:noFill/>
        </p:spPr>
        <p:txBody>
          <a:bodyPr wrap="square">
            <a:spAutoFit/>
          </a:bodyPr>
          <a:lstStyle/>
          <a:p>
            <a:pPr marL="285750" indent="-285750">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57FA6015-848D-E954-8345-54FC63F75DD4}"/>
              </a:ext>
            </a:extLst>
          </p:cNvPr>
          <p:cNvSpPr txBox="1"/>
          <p:nvPr/>
        </p:nvSpPr>
        <p:spPr>
          <a:xfrm>
            <a:off x="1359172" y="5768813"/>
            <a:ext cx="2521909" cy="400110"/>
          </a:xfrm>
          <a:prstGeom prst="rect">
            <a:avLst/>
          </a:prstGeom>
          <a:noFill/>
        </p:spPr>
        <p:txBody>
          <a:bodyPr wrap="none" rtlCol="0">
            <a:spAutoFit/>
          </a:bodyPr>
          <a:lstStyle/>
          <a:p>
            <a:r>
              <a:rPr lang="en-US" altLang="zh-CN" sz="2000" dirty="0"/>
              <a:t>Supercritical evolution</a:t>
            </a:r>
            <a:endParaRPr lang="zh-CN" altLang="en-US" sz="2000" dirty="0"/>
          </a:p>
        </p:txBody>
      </p:sp>
      <p:sp>
        <p:nvSpPr>
          <p:cNvPr id="12" name="文本框 11">
            <a:extLst>
              <a:ext uri="{FF2B5EF4-FFF2-40B4-BE49-F238E27FC236}">
                <a16:creationId xmlns:a16="http://schemas.microsoft.com/office/drawing/2014/main" id="{EC6DDEE7-B4E8-896E-4BEE-97EA46062980}"/>
              </a:ext>
            </a:extLst>
          </p:cNvPr>
          <p:cNvSpPr txBox="1"/>
          <p:nvPr/>
        </p:nvSpPr>
        <p:spPr>
          <a:xfrm>
            <a:off x="8159415" y="5641219"/>
            <a:ext cx="2307683" cy="400110"/>
          </a:xfrm>
          <a:prstGeom prst="rect">
            <a:avLst/>
          </a:prstGeom>
          <a:noFill/>
        </p:spPr>
        <p:txBody>
          <a:bodyPr wrap="none" rtlCol="0">
            <a:spAutoFit/>
          </a:bodyPr>
          <a:lstStyle/>
          <a:p>
            <a:r>
              <a:rPr lang="en-US" altLang="zh-CN" sz="2000" dirty="0"/>
              <a:t>Subcritical evolution</a:t>
            </a:r>
            <a:endParaRPr lang="zh-CN" altLang="en-US" sz="2000" dirty="0"/>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AEB240E0-53EA-ED21-B2CD-3E32ECAAC248}"/>
                  </a:ext>
                </a:extLst>
              </p:cNvPr>
              <p:cNvSpPr txBox="1"/>
              <p:nvPr/>
            </p:nvSpPr>
            <p:spPr>
              <a:xfrm>
                <a:off x="4833879" y="5641219"/>
                <a:ext cx="20663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h</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𝑐</m:t>
                              </m:r>
                            </m:sub>
                          </m:sSub>
                        </m:e>
                      </m:d>
                      <m:r>
                        <a:rPr lang="en-US" altLang="zh-CN" b="0" i="1" smtClean="0">
                          <a:latin typeface="Cambria Math" panose="02040503050406030204" pitchFamily="18" charset="0"/>
                        </a:rPr>
                        <m:t>~6×</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−6</m:t>
                          </m:r>
                        </m:sup>
                      </m:sSup>
                    </m:oMath>
                  </m:oMathPara>
                </a14:m>
                <a:endParaRPr lang="zh-CN" altLang="en-US" dirty="0"/>
              </a:p>
            </p:txBody>
          </p:sp>
        </mc:Choice>
        <mc:Fallback xmlns="">
          <p:sp>
            <p:nvSpPr>
              <p:cNvPr id="14" name="文本框 13">
                <a:extLst>
                  <a:ext uri="{FF2B5EF4-FFF2-40B4-BE49-F238E27FC236}">
                    <a16:creationId xmlns:a16="http://schemas.microsoft.com/office/drawing/2014/main" id="{AEB240E0-53EA-ED21-B2CD-3E32ECAAC248}"/>
                  </a:ext>
                </a:extLst>
              </p:cNvPr>
              <p:cNvSpPr txBox="1">
                <a:spLocks noRot="1" noChangeAspect="1" noMove="1" noResize="1" noEditPoints="1" noAdjustHandles="1" noChangeArrowheads="1" noChangeShapeType="1" noTextEdit="1"/>
              </p:cNvSpPr>
              <p:nvPr/>
            </p:nvSpPr>
            <p:spPr>
              <a:xfrm>
                <a:off x="4833879" y="5641219"/>
                <a:ext cx="2066335" cy="369332"/>
              </a:xfrm>
              <a:prstGeom prst="rect">
                <a:avLst/>
              </a:prstGeom>
              <a:blipFill>
                <a:blip r:embed="rId5"/>
                <a:stretch>
                  <a:fillRect/>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D779DDCE-6E3C-89C1-A7BC-16B0DA05E0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4514" y="1199360"/>
            <a:ext cx="5757486" cy="4318115"/>
          </a:xfrm>
          <a:prstGeom prst="rect">
            <a:avLst/>
          </a:prstGeom>
        </p:spPr>
      </p:pic>
    </p:spTree>
    <p:extLst>
      <p:ext uri="{BB962C8B-B14F-4D97-AF65-F5344CB8AC3E}">
        <p14:creationId xmlns:p14="http://schemas.microsoft.com/office/powerpoint/2010/main" val="1398172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48E6C-22E9-8B72-DC10-7F3C2D0BEAE4}"/>
            </a:ext>
          </a:extLst>
        </p:cNvPr>
        <p:cNvGrpSpPr/>
        <p:nvPr/>
      </p:nvGrpSpPr>
      <p:grpSpPr>
        <a:xfrm>
          <a:off x="0" y="0"/>
          <a:ext cx="0" cy="0"/>
          <a:chOff x="0" y="0"/>
          <a:chExt cx="0" cy="0"/>
        </a:xfrm>
      </p:grpSpPr>
      <p:pic>
        <p:nvPicPr>
          <p:cNvPr id="10" name="图片 9">
            <a:extLst>
              <a:ext uri="{FF2B5EF4-FFF2-40B4-BE49-F238E27FC236}">
                <a16:creationId xmlns:a16="http://schemas.microsoft.com/office/drawing/2014/main" id="{33678F45-D24B-D263-1042-FD997BBCB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0604" y="1133791"/>
            <a:ext cx="7001474" cy="5251106"/>
          </a:xfrm>
          <a:prstGeom prst="rect">
            <a:avLst/>
          </a:prstGeom>
        </p:spPr>
      </p:pic>
      <p:sp>
        <p:nvSpPr>
          <p:cNvPr id="4" name="矩形 3">
            <a:extLst>
              <a:ext uri="{FF2B5EF4-FFF2-40B4-BE49-F238E27FC236}">
                <a16:creationId xmlns:a16="http://schemas.microsoft.com/office/drawing/2014/main" id="{B5747958-01B8-08B5-B0C6-D461EC0853D6}"/>
              </a:ext>
            </a:extLst>
          </p:cNvPr>
          <p:cNvSpPr/>
          <p:nvPr/>
        </p:nvSpPr>
        <p:spPr>
          <a:xfrm>
            <a:off x="0" y="0"/>
            <a:ext cx="12192000" cy="939114"/>
          </a:xfrm>
          <a:prstGeom prst="rect">
            <a:avLst/>
          </a:prstGeom>
          <a:solidFill>
            <a:schemeClr val="accent1">
              <a:lumMod val="50000"/>
            </a:schemeClr>
          </a:solidFill>
          <a:effectLst>
            <a:reflection blurRad="6350" stA="52000" endA="300" endPos="35000" dir="5400000" sy="-100000" algn="bl" rotWithShape="0"/>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灯片编号占位符 4">
            <a:extLst>
              <a:ext uri="{FF2B5EF4-FFF2-40B4-BE49-F238E27FC236}">
                <a16:creationId xmlns:a16="http://schemas.microsoft.com/office/drawing/2014/main" id="{AE009C68-E423-DE95-51CF-98426C1695D0}"/>
              </a:ext>
            </a:extLst>
          </p:cNvPr>
          <p:cNvSpPr>
            <a:spLocks noGrp="1"/>
          </p:cNvSpPr>
          <p:nvPr>
            <p:ph type="sldNum" sz="quarter" idx="12"/>
          </p:nvPr>
        </p:nvSpPr>
        <p:spPr>
          <a:xfrm>
            <a:off x="9448800" y="6492875"/>
            <a:ext cx="2743200" cy="365125"/>
          </a:xfrm>
        </p:spPr>
        <p:txBody>
          <a:bodyPr/>
          <a:lstStyle/>
          <a:p>
            <a:fld id="{565CE74E-AB26-4998-AD42-012C4C1AD076}" type="slidenum">
              <a:rPr lang="zh-CN" altLang="en-US" smtClean="0">
                <a:solidFill>
                  <a:schemeClr val="bg1"/>
                </a:solidFill>
              </a:rPr>
              <a:t>8</a:t>
            </a:fld>
            <a:endParaRPr lang="zh-CN" altLang="en-US" dirty="0">
              <a:solidFill>
                <a:schemeClr val="bg1"/>
              </a:solidFill>
            </a:endParaRPr>
          </a:p>
        </p:txBody>
      </p:sp>
      <p:sp>
        <p:nvSpPr>
          <p:cNvPr id="3" name="文本框 2">
            <a:extLst>
              <a:ext uri="{FF2B5EF4-FFF2-40B4-BE49-F238E27FC236}">
                <a16:creationId xmlns:a16="http://schemas.microsoft.com/office/drawing/2014/main" id="{8842038D-6A04-7EAA-0B2E-B916AD4A1063}"/>
              </a:ext>
            </a:extLst>
          </p:cNvPr>
          <p:cNvSpPr txBox="1"/>
          <p:nvPr/>
        </p:nvSpPr>
        <p:spPr>
          <a:xfrm>
            <a:off x="0" y="1340525"/>
            <a:ext cx="10639425" cy="646331"/>
          </a:xfrm>
          <a:prstGeom prst="rect">
            <a:avLst/>
          </a:prstGeom>
          <a:noFill/>
        </p:spPr>
        <p:txBody>
          <a:bodyPr wrap="square">
            <a:spAutoFit/>
          </a:bodyPr>
          <a:lstStyle/>
          <a:p>
            <a:pPr marL="285750" indent="-285750">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p:txBody>
      </p:sp>
      <p:cxnSp>
        <p:nvCxnSpPr>
          <p:cNvPr id="6" name="直接连接符 5">
            <a:extLst>
              <a:ext uri="{FF2B5EF4-FFF2-40B4-BE49-F238E27FC236}">
                <a16:creationId xmlns:a16="http://schemas.microsoft.com/office/drawing/2014/main" id="{D715C0D2-FA78-C093-8EDC-E50EBD114900}"/>
              </a:ext>
            </a:extLst>
          </p:cNvPr>
          <p:cNvCxnSpPr>
            <a:cxnSpLocks/>
          </p:cNvCxnSpPr>
          <p:nvPr/>
        </p:nvCxnSpPr>
        <p:spPr>
          <a:xfrm>
            <a:off x="3061893" y="2255742"/>
            <a:ext cx="3871645" cy="0"/>
          </a:xfrm>
          <a:prstGeom prst="line">
            <a:avLst/>
          </a:prstGeom>
          <a:ln w="38100">
            <a:solidFill>
              <a:schemeClr val="accent5">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267D4AA2-F3E3-7C71-2306-49F18F1CF563}"/>
                  </a:ext>
                </a:extLst>
              </p:cNvPr>
              <p:cNvSpPr txBox="1"/>
              <p:nvPr/>
            </p:nvSpPr>
            <p:spPr>
              <a:xfrm>
                <a:off x="3649744" y="6207091"/>
                <a:ext cx="3859454" cy="5715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𝜙</m:t>
                      </m:r>
                      <m:r>
                        <a:rPr lang="en-US" altLang="zh-CN" i="1" smtClean="0">
                          <a:latin typeface="Cambria Math" panose="02040503050406030204" pitchFamily="18" charset="0"/>
                        </a:rPr>
                        <m:t>=</m:t>
                      </m:r>
                      <m:r>
                        <a:rPr lang="en-US" altLang="zh-CN" i="1" smtClean="0">
                          <a:latin typeface="Cambria Math" panose="02040503050406030204" pitchFamily="18" charset="0"/>
                        </a:rPr>
                        <m:t>h</m:t>
                      </m:r>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f>
                            <m:fPr>
                              <m:ctrlPr>
                                <a:rPr lang="en-US" altLang="zh-CN" i="1">
                                  <a:latin typeface="Cambria Math" panose="02040503050406030204" pitchFamily="18" charset="0"/>
                                </a:rPr>
                              </m:ctrlPr>
                            </m:fPr>
                            <m:num>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𝑟</m:t>
                                  </m:r>
                                </m:e>
                                <m:sup>
                                  <m:r>
                                    <a:rPr lang="en-US" altLang="zh-CN" i="1">
                                      <a:latin typeface="Cambria Math" panose="02040503050406030204" pitchFamily="18" charset="0"/>
                                    </a:rPr>
                                    <m:t>2</m:t>
                                  </m:r>
                                </m:sup>
                              </m:sSup>
                            </m:num>
                            <m:den>
                              <m:r>
                                <a:rPr lang="en-US" altLang="zh-CN" i="1">
                                  <a:latin typeface="Cambria Math" panose="02040503050406030204" pitchFamily="18" charset="0"/>
                                </a:rPr>
                                <m:t>2</m:t>
                              </m:r>
                              <m:sSup>
                                <m:sSupPr>
                                  <m:ctrlPr>
                                    <a:rPr lang="en-US" altLang="zh-CN" i="1">
                                      <a:latin typeface="Cambria Math" panose="02040503050406030204" pitchFamily="18" charset="0"/>
                                    </a:rPr>
                                  </m:ctrlPr>
                                </m:sSupPr>
                                <m:e>
                                  <m:r>
                                    <a:rPr lang="en-US" altLang="zh-CN" i="1">
                                      <a:latin typeface="Cambria Math" panose="02040503050406030204" pitchFamily="18" charset="0"/>
                                    </a:rPr>
                                    <m:t>𝜎</m:t>
                                  </m:r>
                                </m:e>
                                <m:sup>
                                  <m:r>
                                    <a:rPr lang="en-US" altLang="zh-CN" i="1">
                                      <a:latin typeface="Cambria Math" panose="02040503050406030204" pitchFamily="18" charset="0"/>
                                    </a:rPr>
                                    <m:t>2</m:t>
                                  </m:r>
                                </m:sup>
                              </m:sSup>
                            </m:den>
                          </m:f>
                        </m:sup>
                      </m:sSup>
                      <m:r>
                        <a:rPr lang="en-US" altLang="zh-CN" b="0" i="1" smtClean="0">
                          <a:latin typeface="Cambria Math" panose="02040503050406030204" pitchFamily="18" charset="0"/>
                        </a:rPr>
                        <m:t>, </m:t>
                      </m:r>
                      <m:r>
                        <a:rPr lang="en-US" altLang="zh-CN" b="0" i="1" smtClean="0">
                          <a:latin typeface="Cambria Math" panose="02040503050406030204" pitchFamily="18" charset="0"/>
                        </a:rPr>
                        <m:t>h</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𝑐</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r>
                            <a:rPr lang="en-US" altLang="zh-CN" b="0" i="1" smtClean="0">
                              <a:latin typeface="Cambria Math" panose="02040503050406030204" pitchFamily="18" charset="0"/>
                            </a:rPr>
                            <m:t>𝑚</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𝑚</m:t>
                      </m:r>
                      <m:r>
                        <a:rPr lang="en-US" altLang="zh-CN" b="0" i="1" smtClean="0">
                          <a:latin typeface="Cambria Math" panose="02040503050406030204" pitchFamily="18" charset="0"/>
                        </a:rPr>
                        <m:t>∈[7,14]</m:t>
                      </m:r>
                    </m:oMath>
                  </m:oMathPara>
                </a14:m>
                <a:endParaRPr lang="zh-CN" altLang="en-US" dirty="0"/>
              </a:p>
            </p:txBody>
          </p:sp>
        </mc:Choice>
        <mc:Fallback xmlns="">
          <p:sp>
            <p:nvSpPr>
              <p:cNvPr id="8" name="文本框 7">
                <a:extLst>
                  <a:ext uri="{FF2B5EF4-FFF2-40B4-BE49-F238E27FC236}">
                    <a16:creationId xmlns:a16="http://schemas.microsoft.com/office/drawing/2014/main" id="{267D4AA2-F3E3-7C71-2306-49F18F1CF563}"/>
                  </a:ext>
                </a:extLst>
              </p:cNvPr>
              <p:cNvSpPr txBox="1">
                <a:spLocks noRot="1" noChangeAspect="1" noMove="1" noResize="1" noEditPoints="1" noAdjustHandles="1" noChangeArrowheads="1" noChangeShapeType="1" noTextEdit="1"/>
              </p:cNvSpPr>
              <p:nvPr/>
            </p:nvSpPr>
            <p:spPr>
              <a:xfrm>
                <a:off x="3649744" y="6207091"/>
                <a:ext cx="3859454" cy="571567"/>
              </a:xfrm>
              <a:prstGeom prst="rect">
                <a:avLst/>
              </a:prstGeom>
              <a:blipFill>
                <a:blip r:embed="rId4"/>
                <a:stretch>
                  <a:fillRect/>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15AA0C72-9472-A9C9-637A-5BFF50DD23AD}"/>
              </a:ext>
            </a:extLst>
          </p:cNvPr>
          <p:cNvSpPr txBox="1"/>
          <p:nvPr/>
        </p:nvSpPr>
        <p:spPr>
          <a:xfrm>
            <a:off x="199160" y="17761"/>
            <a:ext cx="8404865" cy="830997"/>
          </a:xfrm>
          <a:prstGeom prst="rect">
            <a:avLst/>
          </a:prstGeom>
          <a:noFill/>
        </p:spPr>
        <p:txBody>
          <a:bodyPr wrap="none" rtlCol="0">
            <a:spAutoFit/>
          </a:bodyPr>
          <a:lstStyle/>
          <a:p>
            <a:r>
              <a:rPr lang="en-US" altLang="zh-CN" sz="4800" dirty="0">
                <a:solidFill>
                  <a:schemeClr val="bg1"/>
                </a:solidFill>
                <a:latin typeface="Times New Roman" panose="02020603050405020304" pitchFamily="18" charset="0"/>
                <a:cs typeface="Times New Roman" panose="02020603050405020304" pitchFamily="18" charset="0"/>
              </a:rPr>
              <a:t>Scaling phenomena of nucleation</a:t>
            </a:r>
            <a:endParaRPr lang="zh-CN" altLang="en-US"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361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E8550-5800-B902-59EC-486B5842144C}"/>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500CA138-9C90-9F9F-24A9-BA75FFDD22F9}"/>
              </a:ext>
            </a:extLst>
          </p:cNvPr>
          <p:cNvSpPr/>
          <p:nvPr/>
        </p:nvSpPr>
        <p:spPr>
          <a:xfrm>
            <a:off x="0" y="0"/>
            <a:ext cx="12192000" cy="939114"/>
          </a:xfrm>
          <a:prstGeom prst="rect">
            <a:avLst/>
          </a:prstGeom>
          <a:solidFill>
            <a:schemeClr val="accent1">
              <a:lumMod val="50000"/>
            </a:schemeClr>
          </a:solidFill>
          <a:effectLst>
            <a:reflection blurRad="6350" stA="52000" endA="300" endPos="35000" dir="5400000" sy="-100000" algn="bl" rotWithShape="0"/>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灯片编号占位符 4">
            <a:extLst>
              <a:ext uri="{FF2B5EF4-FFF2-40B4-BE49-F238E27FC236}">
                <a16:creationId xmlns:a16="http://schemas.microsoft.com/office/drawing/2014/main" id="{422E14EF-92E0-C641-BF6A-369BD4B0C3C5}"/>
              </a:ext>
            </a:extLst>
          </p:cNvPr>
          <p:cNvSpPr>
            <a:spLocks noGrp="1"/>
          </p:cNvSpPr>
          <p:nvPr>
            <p:ph type="sldNum" sz="quarter" idx="12"/>
          </p:nvPr>
        </p:nvSpPr>
        <p:spPr>
          <a:xfrm>
            <a:off x="9448800" y="6492875"/>
            <a:ext cx="2743200" cy="365125"/>
          </a:xfrm>
        </p:spPr>
        <p:txBody>
          <a:bodyPr/>
          <a:lstStyle/>
          <a:p>
            <a:fld id="{565CE74E-AB26-4998-AD42-012C4C1AD076}" type="slidenum">
              <a:rPr lang="zh-CN" altLang="en-US" smtClean="0">
                <a:solidFill>
                  <a:schemeClr val="bg1"/>
                </a:solidFill>
              </a:rPr>
              <a:t>9</a:t>
            </a:fld>
            <a:endParaRPr lang="zh-CN" altLang="en-US" dirty="0">
              <a:solidFill>
                <a:schemeClr val="bg1"/>
              </a:solidFill>
            </a:endParaRPr>
          </a:p>
        </p:txBody>
      </p:sp>
      <p:sp>
        <p:nvSpPr>
          <p:cNvPr id="7" name="文本框 6">
            <a:extLst>
              <a:ext uri="{FF2B5EF4-FFF2-40B4-BE49-F238E27FC236}">
                <a16:creationId xmlns:a16="http://schemas.microsoft.com/office/drawing/2014/main" id="{0ABFCB44-C2EC-8985-224B-FF8781641E0C}"/>
              </a:ext>
            </a:extLst>
          </p:cNvPr>
          <p:cNvSpPr txBox="1"/>
          <p:nvPr/>
        </p:nvSpPr>
        <p:spPr>
          <a:xfrm>
            <a:off x="65902" y="0"/>
            <a:ext cx="8404865" cy="830997"/>
          </a:xfrm>
          <a:prstGeom prst="rect">
            <a:avLst/>
          </a:prstGeom>
          <a:noFill/>
        </p:spPr>
        <p:txBody>
          <a:bodyPr wrap="none" rtlCol="0">
            <a:spAutoFit/>
          </a:bodyPr>
          <a:lstStyle/>
          <a:p>
            <a:r>
              <a:rPr lang="en-US" altLang="zh-CN" sz="4800" dirty="0">
                <a:solidFill>
                  <a:schemeClr val="bg1"/>
                </a:solidFill>
                <a:latin typeface="Times New Roman" panose="02020603050405020304" pitchFamily="18" charset="0"/>
                <a:cs typeface="Times New Roman" panose="02020603050405020304" pitchFamily="18" charset="0"/>
              </a:rPr>
              <a:t>Scaling phenomena of nucleation</a:t>
            </a:r>
            <a:endParaRPr lang="zh-CN" altLang="en-US" sz="4800" dirty="0">
              <a:solidFill>
                <a:schemeClr val="bg1"/>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374B7152-2A86-0516-1596-DADF7F57A365}"/>
              </a:ext>
            </a:extLst>
          </p:cNvPr>
          <p:cNvSpPr txBox="1"/>
          <p:nvPr/>
        </p:nvSpPr>
        <p:spPr>
          <a:xfrm>
            <a:off x="2785403" y="1232408"/>
            <a:ext cx="10639425" cy="646331"/>
          </a:xfrm>
          <a:prstGeom prst="rect">
            <a:avLst/>
          </a:prstGeom>
          <a:noFill/>
        </p:spPr>
        <p:txBody>
          <a:bodyPr wrap="square">
            <a:spAutoFit/>
          </a:bodyPr>
          <a:lstStyle/>
          <a:p>
            <a:pPr marL="285750" indent="-285750">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内容占位符 2">
                <a:extLst>
                  <a:ext uri="{FF2B5EF4-FFF2-40B4-BE49-F238E27FC236}">
                    <a16:creationId xmlns:a16="http://schemas.microsoft.com/office/drawing/2014/main" id="{C3999FD1-BC42-B943-E677-F58A42292DE8}"/>
                  </a:ext>
                </a:extLst>
              </p:cNvPr>
              <p:cNvSpPr>
                <a:spLocks noGrp="1"/>
              </p:cNvSpPr>
              <p:nvPr>
                <p:ph idx="1"/>
              </p:nvPr>
            </p:nvSpPr>
            <p:spPr>
              <a:xfrm>
                <a:off x="304800" y="1340525"/>
                <a:ext cx="5104228" cy="939114"/>
              </a:xfrm>
            </p:spPr>
            <p:txBody>
              <a:bodyPr>
                <a:normAutofit fontScale="77500" lnSpcReduction="20000"/>
              </a:bodyPr>
              <a:lstStyle/>
              <a:p>
                <a14:m>
                  <m:oMath xmlns:m="http://schemas.openxmlformats.org/officeDocument/2006/math">
                    <m:r>
                      <a:rPr lang="en-US" altLang="zh-CN" b="0" i="1" smtClean="0">
                        <a:latin typeface="Cambria Math" panose="02040503050406030204" pitchFamily="18" charset="0"/>
                      </a:rPr>
                      <m:t>𝜙</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𝜙</m:t>
                        </m:r>
                      </m:e>
                      <m:sub>
                        <m:r>
                          <a:rPr lang="en-US" altLang="zh-CN" b="0" i="1" smtClean="0">
                            <a:latin typeface="Cambria Math" panose="02040503050406030204" pitchFamily="18" charset="0"/>
                          </a:rPr>
                          <m:t>𝑐</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nary>
                      <m:naryPr>
                        <m:chr m:val="∑"/>
                        <m:supHide m:val="on"/>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sub>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𝑖</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h</m:t>
                            </m:r>
                          </m:e>
                        </m:d>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𝜆</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𝑡</m:t>
                            </m:r>
                          </m:sup>
                        </m:sSup>
                        <m:r>
                          <a:rPr lang="en-US" altLang="zh-CN" b="0" i="1" smtClean="0">
                            <a:latin typeface="Cambria Math" panose="02040503050406030204" pitchFamily="18" charset="0"/>
                          </a:rPr>
                          <m:t>𝛿𝜙</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e>
                    </m:nary>
                  </m:oMath>
                </a14:m>
                <a:endParaRPr lang="en-US" altLang="zh-CN"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𝑖</m:t>
                        </m:r>
                      </m:sub>
                    </m:sSub>
                    <m:r>
                      <a:rPr lang="en-US" altLang="zh-CN" i="1">
                        <a:latin typeface="Cambria Math" panose="02040503050406030204" pitchFamily="18" charset="0"/>
                      </a:rPr>
                      <m:t>(</m:t>
                    </m:r>
                    <m:r>
                      <a:rPr lang="en-US" altLang="zh-CN" i="1">
                        <a:latin typeface="Cambria Math" panose="02040503050406030204" pitchFamily="18" charset="0"/>
                      </a:rPr>
                      <m:t>h</m:t>
                    </m:r>
                    <m:r>
                      <a:rPr lang="en-US" altLang="zh-CN" i="1">
                        <a:latin typeface="Cambria Math" panose="02040503050406030204" pitchFamily="18" charset="0"/>
                      </a:rPr>
                      <m:t>)</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should equals to zero when </a:t>
                </a:r>
                <a14:m>
                  <m:oMath xmlns:m="http://schemas.openxmlformats.org/officeDocument/2006/math">
                    <m:r>
                      <a:rPr lang="en-US" altLang="zh-CN" i="1">
                        <a:latin typeface="Cambria Math" panose="02040503050406030204" pitchFamily="18" charset="0"/>
                      </a:rPr>
                      <m:t>h</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h</m:t>
                        </m:r>
                      </m:e>
                      <m:sub>
                        <m:r>
                          <a:rPr lang="en-US" altLang="zh-CN" b="0" i="1" smtClean="0">
                            <a:latin typeface="Cambria Math" panose="02040503050406030204" pitchFamily="18" charset="0"/>
                          </a:rPr>
                          <m:t>𝑐</m:t>
                        </m:r>
                      </m:sub>
                    </m:sSub>
                  </m:oMath>
                </a14:m>
                <a:endParaRPr lang="en-US" altLang="zh-CN" dirty="0">
                  <a:latin typeface="Times New Roman" panose="02020603050405020304" pitchFamily="18" charset="0"/>
                  <a:cs typeface="Times New Roman" panose="02020603050405020304" pitchFamily="18" charset="0"/>
                </a:endParaRPr>
              </a:p>
            </p:txBody>
          </p:sp>
        </mc:Choice>
        <mc:Fallback xmlns="">
          <p:sp>
            <p:nvSpPr>
              <p:cNvPr id="2" name="内容占位符 2">
                <a:extLst>
                  <a:ext uri="{FF2B5EF4-FFF2-40B4-BE49-F238E27FC236}">
                    <a16:creationId xmlns:a16="http://schemas.microsoft.com/office/drawing/2014/main" id="{C3999FD1-BC42-B943-E677-F58A42292DE8}"/>
                  </a:ext>
                </a:extLst>
              </p:cNvPr>
              <p:cNvSpPr>
                <a:spLocks noGrp="1" noRot="1" noChangeAspect="1" noMove="1" noResize="1" noEditPoints="1" noAdjustHandles="1" noChangeArrowheads="1" noChangeShapeType="1" noTextEdit="1"/>
              </p:cNvSpPr>
              <p:nvPr>
                <p:ph idx="1"/>
              </p:nvPr>
            </p:nvSpPr>
            <p:spPr>
              <a:xfrm>
                <a:off x="304800" y="1340525"/>
                <a:ext cx="5104228" cy="939114"/>
              </a:xfrm>
              <a:blipFill>
                <a:blip r:embed="rId3"/>
                <a:stretch>
                  <a:fillRect l="-1314" t="-59091" b="-32468"/>
                </a:stretch>
              </a:blipFill>
            </p:spPr>
            <p:txBody>
              <a:bodyPr/>
              <a:lstStyle/>
              <a:p>
                <a:r>
                  <a:rPr lang="zh-CN" altLang="en-US">
                    <a:noFill/>
                  </a:rPr>
                  <a:t> </a:t>
                </a:r>
              </a:p>
            </p:txBody>
          </p:sp>
        </mc:Fallback>
      </mc:AlternateContent>
      <p:sp>
        <p:nvSpPr>
          <p:cNvPr id="8" name="箭头: 下 7">
            <a:extLst>
              <a:ext uri="{FF2B5EF4-FFF2-40B4-BE49-F238E27FC236}">
                <a16:creationId xmlns:a16="http://schemas.microsoft.com/office/drawing/2014/main" id="{898371B5-C1D2-1E3E-1A08-7BB0FE569B19}"/>
              </a:ext>
            </a:extLst>
          </p:cNvPr>
          <p:cNvSpPr/>
          <p:nvPr/>
        </p:nvSpPr>
        <p:spPr>
          <a:xfrm>
            <a:off x="3257801" y="2180492"/>
            <a:ext cx="449036" cy="6463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文本框 9">
            <a:extLst>
              <a:ext uri="{FF2B5EF4-FFF2-40B4-BE49-F238E27FC236}">
                <a16:creationId xmlns:a16="http://schemas.microsoft.com/office/drawing/2014/main" id="{8B08BD82-B0E1-A046-0E50-A0B7BA0B5EAE}"/>
              </a:ext>
            </a:extLst>
          </p:cNvPr>
          <p:cNvSpPr txBox="1"/>
          <p:nvPr/>
        </p:nvSpPr>
        <p:spPr>
          <a:xfrm>
            <a:off x="3791244" y="2203090"/>
            <a:ext cx="6819312"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We assume there should be only one dominant unstable mode</a:t>
            </a: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87DD975B-98CD-B4E1-3B65-C7D47E9B89EB}"/>
                  </a:ext>
                </a:extLst>
              </p:cNvPr>
              <p:cNvSpPr txBox="1"/>
              <p:nvPr/>
            </p:nvSpPr>
            <p:spPr>
              <a:xfrm>
                <a:off x="1467436" y="2881936"/>
                <a:ext cx="431111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cs typeface="Times New Roman" panose="02020603050405020304" pitchFamily="18" charset="0"/>
                        </a:rPr>
                        <m:t>𝜙</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𝑥</m:t>
                          </m:r>
                        </m:e>
                      </m:d>
                      <m:r>
                        <a:rPr lang="en-US" altLang="zh-CN" b="0" i="1" smtClean="0">
                          <a:latin typeface="Cambria Math" panose="02040503050406030204" pitchFamily="18" charset="0"/>
                          <a:cs typeface="Times New Roman" panose="02020603050405020304" pitchFamily="18" charset="0"/>
                        </a:rPr>
                        <m:t>∼</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𝜙</m:t>
                          </m:r>
                        </m:e>
                        <m:sub>
                          <m:r>
                            <a:rPr lang="en-US" altLang="zh-CN" b="0" i="1" smtClean="0">
                              <a:latin typeface="Cambria Math" panose="02040503050406030204" pitchFamily="18" charset="0"/>
                              <a:cs typeface="Times New Roman" panose="02020603050405020304" pitchFamily="18" charset="0"/>
                            </a:rPr>
                            <m:t>∗</m:t>
                          </m:r>
                        </m:sub>
                      </m:sSub>
                      <m:r>
                        <a:rPr lang="en-US" altLang="zh-CN" b="0" i="1" smtClean="0">
                          <a:latin typeface="Cambria Math" panose="02040503050406030204" pitchFamily="18" charset="0"/>
                          <a:cs typeface="Times New Roman" panose="02020603050405020304" pitchFamily="18" charset="0"/>
                        </a:rPr>
                        <m:t>+</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𝐶</m:t>
                          </m:r>
                        </m:e>
                        <m:sub>
                          <m:r>
                            <a:rPr lang="en-US" altLang="zh-CN" b="0" i="1" smtClean="0">
                              <a:latin typeface="Cambria Math" panose="02040503050406030204" pitchFamily="18" charset="0"/>
                              <a:cs typeface="Times New Roman" panose="02020603050405020304" pitchFamily="18" charset="0"/>
                            </a:rPr>
                            <m:t>0</m:t>
                          </m:r>
                        </m:sub>
                      </m:sSub>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h</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𝑒</m:t>
                          </m:r>
                        </m:e>
                        <m:sup>
                          <m:r>
                            <a:rPr lang="en-US" altLang="zh-CN" b="0" i="1" smtClean="0">
                              <a:latin typeface="Cambria Math" panose="02040503050406030204" pitchFamily="18" charset="0"/>
                              <a:cs typeface="Times New Roman" panose="02020603050405020304" pitchFamily="18" charset="0"/>
                            </a:rPr>
                            <m:t>𝜂</m:t>
                          </m:r>
                          <m:r>
                            <a:rPr lang="en-US" altLang="zh-CN" b="0" i="1" smtClean="0">
                              <a:latin typeface="Cambria Math" panose="02040503050406030204" pitchFamily="18" charset="0"/>
                              <a:cs typeface="Times New Roman" panose="02020603050405020304" pitchFamily="18" charset="0"/>
                            </a:rPr>
                            <m:t>𝑡</m:t>
                          </m:r>
                        </m:sup>
                      </m:sSup>
                      <m:r>
                        <a:rPr lang="en-US" altLang="zh-CN" b="0" i="1" smtClean="0">
                          <a:latin typeface="Cambria Math" panose="02040503050406030204" pitchFamily="18" charset="0"/>
                          <a:cs typeface="Times New Roman" panose="02020603050405020304" pitchFamily="18" charset="0"/>
                        </a:rPr>
                        <m:t>𝛿𝜙</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𝑥</m:t>
                      </m:r>
                      <m:r>
                        <a:rPr lang="en-US" altLang="zh-CN" b="0" i="1" smtClean="0">
                          <a:latin typeface="Cambria Math" panose="02040503050406030204" pitchFamily="18" charset="0"/>
                          <a:cs typeface="Times New Roman" panose="02020603050405020304" pitchFamily="18" charset="0"/>
                        </a:rPr>
                        <m:t>)</m:t>
                      </m:r>
                    </m:oMath>
                  </m:oMathPara>
                </a14:m>
                <a:endParaRPr lang="en-US" altLang="zh-CN" dirty="0">
                  <a:latin typeface="Times New Roman" panose="02020603050405020304" pitchFamily="18" charset="0"/>
                  <a:cs typeface="Times New Roman" panose="02020603050405020304" pitchFamily="18" charset="0"/>
                </a:endParaRPr>
              </a:p>
            </p:txBody>
          </p:sp>
        </mc:Choice>
        <mc:Fallback xmlns="">
          <p:sp>
            <p:nvSpPr>
              <p:cNvPr id="12" name="文本框 11">
                <a:extLst>
                  <a:ext uri="{FF2B5EF4-FFF2-40B4-BE49-F238E27FC236}">
                    <a16:creationId xmlns:a16="http://schemas.microsoft.com/office/drawing/2014/main" id="{87DD975B-98CD-B4E1-3B65-C7D47E9B89EB}"/>
                  </a:ext>
                </a:extLst>
              </p:cNvPr>
              <p:cNvSpPr txBox="1">
                <a:spLocks noRot="1" noChangeAspect="1" noMove="1" noResize="1" noEditPoints="1" noAdjustHandles="1" noChangeArrowheads="1" noChangeShapeType="1" noTextEdit="1"/>
              </p:cNvSpPr>
              <p:nvPr/>
            </p:nvSpPr>
            <p:spPr>
              <a:xfrm>
                <a:off x="1467436" y="2881936"/>
                <a:ext cx="4311119" cy="369332"/>
              </a:xfrm>
              <a:prstGeom prst="rect">
                <a:avLst/>
              </a:prstGeom>
              <a:blipFill>
                <a:blip r:embed="rId4"/>
                <a:stretch>
                  <a:fillRect b="-15000"/>
                </a:stretch>
              </a:blipFill>
            </p:spPr>
            <p:txBody>
              <a:bodyPr/>
              <a:lstStyle/>
              <a:p>
                <a:r>
                  <a:rPr lang="zh-CN" altLang="en-US">
                    <a:noFill/>
                  </a:rPr>
                  <a:t> </a:t>
                </a:r>
              </a:p>
            </p:txBody>
          </p:sp>
        </mc:Fallback>
      </mc:AlternateContent>
      <p:sp>
        <p:nvSpPr>
          <p:cNvPr id="13" name="箭头: 下 12">
            <a:extLst>
              <a:ext uri="{FF2B5EF4-FFF2-40B4-BE49-F238E27FC236}">
                <a16:creationId xmlns:a16="http://schemas.microsoft.com/office/drawing/2014/main" id="{8EE7E1D3-401B-6F41-EFB5-AC86E52B86F0}"/>
              </a:ext>
            </a:extLst>
          </p:cNvPr>
          <p:cNvSpPr/>
          <p:nvPr/>
        </p:nvSpPr>
        <p:spPr>
          <a:xfrm>
            <a:off x="3257801" y="3331697"/>
            <a:ext cx="449036" cy="6558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595EDA27-A7FE-027F-542C-7C2761B7F2DA}"/>
                  </a:ext>
                </a:extLst>
              </p:cNvPr>
              <p:cNvSpPr txBox="1"/>
              <p:nvPr/>
            </p:nvSpPr>
            <p:spPr>
              <a:xfrm>
                <a:off x="3882684" y="3394269"/>
                <a:ext cx="6819312"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Expand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𝐶</m:t>
                        </m:r>
                      </m:e>
                      <m:sub>
                        <m:r>
                          <a:rPr lang="en-US" altLang="zh-CN" b="0" i="1" smtClean="0">
                            <a:latin typeface="Cambria Math" panose="02040503050406030204" pitchFamily="18" charset="0"/>
                            <a:cs typeface="Times New Roman" panose="02020603050405020304" pitchFamily="18" charset="0"/>
                          </a:rPr>
                          <m:t>0</m:t>
                        </m:r>
                      </m:sub>
                    </m:sSub>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h</m:t>
                        </m:r>
                      </m:e>
                    </m:d>
                  </m:oMath>
                </a14:m>
                <a:r>
                  <a:rPr lang="en-US" altLang="zh-CN" dirty="0">
                    <a:latin typeface="Times New Roman" panose="02020603050405020304" pitchFamily="18" charset="0"/>
                    <a:cs typeface="Times New Roman" panose="02020603050405020304" pitchFamily="18" charset="0"/>
                  </a:rPr>
                  <a:t> around critical parameter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m:rPr>
                            <m:sty m:val="p"/>
                          </m:rPr>
                          <a:rPr lang="en-US" altLang="zh-CN" b="0" i="0" smtClean="0">
                            <a:latin typeface="Cambria Math" panose="02040503050406030204" pitchFamily="18" charset="0"/>
                            <a:cs typeface="Times New Roman" panose="02020603050405020304" pitchFamily="18" charset="0"/>
                          </a:rPr>
                          <m:t>h</m:t>
                        </m:r>
                      </m:e>
                      <m:sub>
                        <m:r>
                          <a:rPr lang="en-US" altLang="zh-CN" b="0" i="1" smtClean="0">
                            <a:latin typeface="Cambria Math" panose="02040503050406030204" pitchFamily="18" charset="0"/>
                            <a:cs typeface="Times New Roman" panose="02020603050405020304" pitchFamily="18" charset="0"/>
                          </a:rPr>
                          <m:t>𝑐</m:t>
                        </m:r>
                      </m:sub>
                    </m:sSub>
                  </m:oMath>
                </a14:m>
                <a:r>
                  <a:rPr lang="en-US" altLang="zh-CN" dirty="0">
                    <a:latin typeface="Times New Roman" panose="02020603050405020304" pitchFamily="18" charset="0"/>
                    <a:cs typeface="Times New Roman" panose="02020603050405020304" pitchFamily="18" charset="0"/>
                  </a:rPr>
                  <a:t>, where </a:t>
                </a:r>
                <a14:m>
                  <m:oMath xmlns:m="http://schemas.openxmlformats.org/officeDocument/2006/math">
                    <m:sSub>
                      <m:sSubPr>
                        <m:ctrlPr>
                          <a:rPr lang="en-US" altLang="zh-CN" b="0" i="1" dirty="0" smtClean="0">
                            <a:latin typeface="Cambria Math" panose="02040503050406030204" pitchFamily="18" charset="0"/>
                            <a:cs typeface="Times New Roman" panose="02020603050405020304" pitchFamily="18" charset="0"/>
                          </a:rPr>
                        </m:ctrlPr>
                      </m:sSubPr>
                      <m:e>
                        <m:r>
                          <m:rPr>
                            <m:sty m:val="p"/>
                          </m:rPr>
                          <a:rPr lang="en-US" altLang="zh-CN" i="1" dirty="0">
                            <a:latin typeface="Cambria Math" panose="02040503050406030204" pitchFamily="18" charset="0"/>
                            <a:cs typeface="Times New Roman" panose="02020603050405020304" pitchFamily="18" charset="0"/>
                          </a:rPr>
                          <m:t>C</m:t>
                        </m:r>
                      </m:e>
                      <m:sub>
                        <m:r>
                          <a:rPr lang="en-US" altLang="zh-CN" b="0" i="1" dirty="0" smtClean="0">
                            <a:latin typeface="Cambria Math" panose="02040503050406030204" pitchFamily="18" charset="0"/>
                            <a:cs typeface="Times New Roman" panose="02020603050405020304" pitchFamily="18" charset="0"/>
                          </a:rPr>
                          <m:t>0</m:t>
                        </m:r>
                      </m:sub>
                    </m:sSub>
                    <m:d>
                      <m:dPr>
                        <m:ctrlPr>
                          <a:rPr lang="en-US" altLang="zh-CN" b="0" i="1" dirty="0" smtClean="0">
                            <a:latin typeface="Cambria Math" panose="02040503050406030204" pitchFamily="18" charset="0"/>
                            <a:cs typeface="Times New Roman" panose="02020603050405020304" pitchFamily="18" charset="0"/>
                          </a:rPr>
                        </m:ctrlPr>
                      </m:dPr>
                      <m:e>
                        <m:sSub>
                          <m:sSubPr>
                            <m:ctrlPr>
                              <a:rPr lang="en-US" altLang="zh-CN" b="0" i="1" dirty="0" smtClean="0">
                                <a:latin typeface="Cambria Math" panose="02040503050406030204" pitchFamily="18" charset="0"/>
                                <a:cs typeface="Times New Roman" panose="02020603050405020304" pitchFamily="18" charset="0"/>
                              </a:rPr>
                            </m:ctrlPr>
                          </m:sSubPr>
                          <m:e>
                            <m:r>
                              <a:rPr lang="en-US" altLang="zh-CN" b="0" i="1" dirty="0" smtClean="0">
                                <a:latin typeface="Cambria Math" panose="02040503050406030204" pitchFamily="18" charset="0"/>
                                <a:cs typeface="Times New Roman" panose="02020603050405020304" pitchFamily="18" charset="0"/>
                              </a:rPr>
                              <m:t>h</m:t>
                            </m:r>
                          </m:e>
                          <m:sub>
                            <m:r>
                              <a:rPr lang="en-US" altLang="zh-CN" b="0" i="1" dirty="0" smtClean="0">
                                <a:latin typeface="Cambria Math" panose="02040503050406030204" pitchFamily="18" charset="0"/>
                                <a:cs typeface="Times New Roman" panose="02020603050405020304" pitchFamily="18" charset="0"/>
                              </a:rPr>
                              <m:t>𝑐</m:t>
                            </m:r>
                          </m:sub>
                        </m:sSub>
                      </m:e>
                    </m:d>
                    <m:r>
                      <a:rPr lang="en-US" altLang="zh-CN" b="0" i="1" dirty="0" smtClean="0">
                        <a:latin typeface="Cambria Math" panose="02040503050406030204" pitchFamily="18" charset="0"/>
                        <a:cs typeface="Times New Roman" panose="02020603050405020304" pitchFamily="18" charset="0"/>
                      </a:rPr>
                      <m:t>=0</m:t>
                    </m:r>
                  </m:oMath>
                </a14:m>
                <a:endParaRPr lang="en-US" altLang="zh-CN" dirty="0">
                  <a:latin typeface="Times New Roman" panose="02020603050405020304" pitchFamily="18" charset="0"/>
                  <a:cs typeface="Times New Roman" panose="02020603050405020304" pitchFamily="18" charset="0"/>
                </a:endParaRPr>
              </a:p>
            </p:txBody>
          </p:sp>
        </mc:Choice>
        <mc:Fallback xmlns="">
          <p:sp>
            <p:nvSpPr>
              <p:cNvPr id="14" name="文本框 13">
                <a:extLst>
                  <a:ext uri="{FF2B5EF4-FFF2-40B4-BE49-F238E27FC236}">
                    <a16:creationId xmlns:a16="http://schemas.microsoft.com/office/drawing/2014/main" id="{595EDA27-A7FE-027F-542C-7C2761B7F2DA}"/>
                  </a:ext>
                </a:extLst>
              </p:cNvPr>
              <p:cNvSpPr txBox="1">
                <a:spLocks noRot="1" noChangeAspect="1" noMove="1" noResize="1" noEditPoints="1" noAdjustHandles="1" noChangeArrowheads="1" noChangeShapeType="1" noTextEdit="1"/>
              </p:cNvSpPr>
              <p:nvPr/>
            </p:nvSpPr>
            <p:spPr>
              <a:xfrm>
                <a:off x="3882684" y="3394269"/>
                <a:ext cx="6819312" cy="369332"/>
              </a:xfrm>
              <a:prstGeom prst="rect">
                <a:avLst/>
              </a:prstGeom>
              <a:blipFill>
                <a:blip r:embed="rId5"/>
                <a:stretch>
                  <a:fillRect l="-804"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3EA1C38C-379B-5491-B161-29A77D0D4F8E}"/>
                  </a:ext>
                </a:extLst>
              </p:cNvPr>
              <p:cNvSpPr txBox="1"/>
              <p:nvPr/>
            </p:nvSpPr>
            <p:spPr>
              <a:xfrm>
                <a:off x="1661851" y="4026533"/>
                <a:ext cx="4311119" cy="6669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cs typeface="Times New Roman" panose="02020603050405020304" pitchFamily="18" charset="0"/>
                        </a:rPr>
                        <m:t>𝜙</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𝑥</m:t>
                          </m:r>
                        </m:e>
                      </m:d>
                      <m:r>
                        <a:rPr lang="en-US" altLang="zh-CN" b="0" i="1" smtClean="0">
                          <a:latin typeface="Cambria Math" panose="02040503050406030204" pitchFamily="18" charset="0"/>
                          <a:cs typeface="Times New Roman" panose="02020603050405020304" pitchFamily="18" charset="0"/>
                        </a:rPr>
                        <m:t>∼</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𝜙</m:t>
                          </m:r>
                        </m:e>
                        <m:sub>
                          <m:r>
                            <a:rPr lang="en-US" altLang="zh-CN" b="0" i="1" smtClean="0">
                              <a:latin typeface="Cambria Math" panose="02040503050406030204" pitchFamily="18" charset="0"/>
                              <a:cs typeface="Times New Roman" panose="02020603050405020304" pitchFamily="18" charset="0"/>
                            </a:rPr>
                            <m:t>∗</m:t>
                          </m:r>
                        </m:sub>
                      </m:sSub>
                      <m:r>
                        <a:rPr lang="en-US" altLang="zh-CN" b="0" i="1" smtClean="0">
                          <a:latin typeface="Cambria Math" panose="02040503050406030204" pitchFamily="18" charset="0"/>
                          <a:cs typeface="Times New Roman" panose="02020603050405020304" pitchFamily="18" charset="0"/>
                        </a:rPr>
                        <m:t>+ </m:t>
                      </m:r>
                      <m:f>
                        <m:fPr>
                          <m:ctrlPr>
                            <a:rPr lang="en-US" altLang="zh-CN" b="0" i="1" smtClean="0">
                              <a:latin typeface="Cambria Math" panose="02040503050406030204" pitchFamily="18" charset="0"/>
                              <a:cs typeface="Times New Roman" panose="02020603050405020304" pitchFamily="18" charset="0"/>
                            </a:rPr>
                          </m:ctrlPr>
                        </m:fPr>
                        <m:num>
                          <m:r>
                            <a:rPr lang="en-US" altLang="zh-CN" b="0" i="1" smtClean="0">
                              <a:latin typeface="Cambria Math" panose="02040503050406030204" pitchFamily="18" charset="0"/>
                              <a:cs typeface="Times New Roman" panose="02020603050405020304" pitchFamily="18" charset="0"/>
                            </a:rPr>
                            <m:t>𝑑𝐶</m:t>
                          </m:r>
                        </m:num>
                        <m:den>
                          <m:r>
                            <a:rPr lang="en-US" altLang="zh-CN" b="0" i="1" smtClean="0">
                              <a:latin typeface="Cambria Math" panose="02040503050406030204" pitchFamily="18" charset="0"/>
                              <a:cs typeface="Times New Roman" panose="02020603050405020304" pitchFamily="18" charset="0"/>
                            </a:rPr>
                            <m:t>𝑑h</m:t>
                          </m:r>
                        </m:den>
                      </m:f>
                      <m:sSub>
                        <m:sSubPr>
                          <m:ctrlPr>
                            <a:rPr lang="en-US" altLang="zh-CN" b="0" i="1" smtClean="0">
                              <a:latin typeface="Cambria Math" panose="02040503050406030204" pitchFamily="18" charset="0"/>
                              <a:cs typeface="Times New Roman" panose="02020603050405020304" pitchFamily="18" charset="0"/>
                            </a:rPr>
                          </m:ctrlPr>
                        </m:sSubPr>
                        <m:e>
                          <m:d>
                            <m:dPr>
                              <m:begChr m:val=""/>
                              <m:endChr m:val="|"/>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m:t>
                              </m:r>
                            </m:e>
                          </m:d>
                        </m:e>
                        <m:sub>
                          <m:r>
                            <a:rPr lang="en-US" altLang="zh-CN" b="0" i="1" smtClean="0">
                              <a:latin typeface="Cambria Math" panose="02040503050406030204" pitchFamily="18" charset="0"/>
                              <a:cs typeface="Times New Roman" panose="02020603050405020304" pitchFamily="18" charset="0"/>
                            </a:rPr>
                            <m:t>h</m:t>
                          </m:r>
                          <m:r>
                            <a:rPr lang="en-US" altLang="zh-CN" b="0" i="1" smtClean="0">
                              <a:latin typeface="Cambria Math" panose="02040503050406030204" pitchFamily="18" charset="0"/>
                              <a:cs typeface="Times New Roman" panose="02020603050405020304" pitchFamily="18" charset="0"/>
                            </a:rPr>
                            <m:t>=</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h</m:t>
                              </m:r>
                            </m:e>
                            <m:sub>
                              <m:r>
                                <a:rPr lang="en-US" altLang="zh-CN" b="0" i="1" smtClean="0">
                                  <a:latin typeface="Cambria Math" panose="02040503050406030204" pitchFamily="18" charset="0"/>
                                  <a:cs typeface="Times New Roman" panose="02020603050405020304" pitchFamily="18" charset="0"/>
                                </a:rPr>
                                <m:t>𝑐</m:t>
                              </m:r>
                            </m:sub>
                          </m:sSub>
                        </m:sub>
                      </m:sSub>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h</m:t>
                      </m:r>
                      <m:r>
                        <a:rPr lang="en-US" altLang="zh-CN" b="0" i="1" smtClean="0">
                          <a:latin typeface="Cambria Math" panose="02040503050406030204" pitchFamily="18" charset="0"/>
                          <a:cs typeface="Times New Roman" panose="02020603050405020304" pitchFamily="18" charset="0"/>
                        </a:rPr>
                        <m:t>−</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h</m:t>
                          </m:r>
                        </m:e>
                        <m:sub>
                          <m:r>
                            <a:rPr lang="en-US" altLang="zh-CN" b="0" i="1" smtClean="0">
                              <a:latin typeface="Cambria Math" panose="02040503050406030204" pitchFamily="18" charset="0"/>
                              <a:cs typeface="Times New Roman" panose="02020603050405020304" pitchFamily="18" charset="0"/>
                            </a:rPr>
                            <m:t>𝑐</m:t>
                          </m:r>
                        </m:sub>
                      </m:sSub>
                      <m:r>
                        <a:rPr lang="en-US" altLang="zh-CN" b="0" i="1" smtClean="0">
                          <a:latin typeface="Cambria Math" panose="02040503050406030204" pitchFamily="18" charset="0"/>
                          <a:cs typeface="Times New Roman" panose="02020603050405020304" pitchFamily="18" charset="0"/>
                        </a:rPr>
                        <m:t>)</m:t>
                      </m:r>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𝑒</m:t>
                          </m:r>
                        </m:e>
                        <m:sup>
                          <m:r>
                            <a:rPr lang="en-US" altLang="zh-CN" b="0" i="1" smtClean="0">
                              <a:latin typeface="Cambria Math" panose="02040503050406030204" pitchFamily="18" charset="0"/>
                              <a:cs typeface="Times New Roman" panose="02020603050405020304" pitchFamily="18" charset="0"/>
                            </a:rPr>
                            <m:t>𝜂</m:t>
                          </m:r>
                          <m:r>
                            <a:rPr lang="en-US" altLang="zh-CN" b="0" i="1" smtClean="0">
                              <a:latin typeface="Cambria Math" panose="02040503050406030204" pitchFamily="18" charset="0"/>
                              <a:cs typeface="Times New Roman" panose="02020603050405020304" pitchFamily="18" charset="0"/>
                            </a:rPr>
                            <m:t>𝑡</m:t>
                          </m:r>
                        </m:sup>
                      </m:sSup>
                      <m:r>
                        <a:rPr lang="en-US" altLang="zh-CN" b="0" i="1" smtClean="0">
                          <a:latin typeface="Cambria Math" panose="02040503050406030204" pitchFamily="18" charset="0"/>
                          <a:cs typeface="Times New Roman" panose="02020603050405020304" pitchFamily="18" charset="0"/>
                        </a:rPr>
                        <m:t>𝛿𝜙</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𝑥</m:t>
                      </m:r>
                      <m:r>
                        <a:rPr lang="en-US" altLang="zh-CN" b="0" i="1" smtClean="0">
                          <a:latin typeface="Cambria Math" panose="02040503050406030204" pitchFamily="18" charset="0"/>
                          <a:cs typeface="Times New Roman" panose="02020603050405020304" pitchFamily="18" charset="0"/>
                        </a:rPr>
                        <m:t>)</m:t>
                      </m:r>
                    </m:oMath>
                  </m:oMathPara>
                </a14:m>
                <a:endParaRPr lang="en-US" altLang="zh-CN" dirty="0">
                  <a:latin typeface="Times New Roman" panose="02020603050405020304" pitchFamily="18" charset="0"/>
                  <a:cs typeface="Times New Roman" panose="02020603050405020304" pitchFamily="18" charset="0"/>
                </a:endParaRPr>
              </a:p>
            </p:txBody>
          </p:sp>
        </mc:Choice>
        <mc:Fallback xmlns="">
          <p:sp>
            <p:nvSpPr>
              <p:cNvPr id="15" name="文本框 14">
                <a:extLst>
                  <a:ext uri="{FF2B5EF4-FFF2-40B4-BE49-F238E27FC236}">
                    <a16:creationId xmlns:a16="http://schemas.microsoft.com/office/drawing/2014/main" id="{3EA1C38C-379B-5491-B161-29A77D0D4F8E}"/>
                  </a:ext>
                </a:extLst>
              </p:cNvPr>
              <p:cNvSpPr txBox="1">
                <a:spLocks noRot="1" noChangeAspect="1" noMove="1" noResize="1" noEditPoints="1" noAdjustHandles="1" noChangeArrowheads="1" noChangeShapeType="1" noTextEdit="1"/>
              </p:cNvSpPr>
              <p:nvPr/>
            </p:nvSpPr>
            <p:spPr>
              <a:xfrm>
                <a:off x="1661851" y="4026533"/>
                <a:ext cx="4311119" cy="666977"/>
              </a:xfrm>
              <a:prstGeom prst="rect">
                <a:avLst/>
              </a:prstGeom>
              <a:blipFill>
                <a:blip r:embed="rId6"/>
                <a:stretch>
                  <a:fillRect/>
                </a:stretch>
              </a:blipFill>
            </p:spPr>
            <p:txBody>
              <a:bodyPr/>
              <a:lstStyle/>
              <a:p>
                <a:r>
                  <a:rPr lang="zh-CN" altLang="en-US">
                    <a:noFill/>
                  </a:rPr>
                  <a:t> </a:t>
                </a:r>
              </a:p>
            </p:txBody>
          </p:sp>
        </mc:Fallback>
      </mc:AlternateContent>
      <p:sp>
        <p:nvSpPr>
          <p:cNvPr id="16" name="箭头: 下 15">
            <a:extLst>
              <a:ext uri="{FF2B5EF4-FFF2-40B4-BE49-F238E27FC236}">
                <a16:creationId xmlns:a16="http://schemas.microsoft.com/office/drawing/2014/main" id="{0D207A0E-D3C3-9B07-E052-E3DEAD0E96AE}"/>
              </a:ext>
            </a:extLst>
          </p:cNvPr>
          <p:cNvSpPr/>
          <p:nvPr/>
        </p:nvSpPr>
        <p:spPr>
          <a:xfrm>
            <a:off x="3229101" y="4687235"/>
            <a:ext cx="477736" cy="6558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B390B268-F958-849B-4280-2D9DDE15D4CC}"/>
                  </a:ext>
                </a:extLst>
              </p:cNvPr>
              <p:cNvSpPr txBox="1"/>
              <p:nvPr/>
            </p:nvSpPr>
            <p:spPr>
              <a:xfrm>
                <a:off x="4182796" y="4625941"/>
                <a:ext cx="6819312" cy="768287"/>
              </a:xfrm>
              <a:prstGeom prst="rect">
                <a:avLst/>
              </a:prstGeom>
              <a:noFill/>
            </p:spPr>
            <p:txBody>
              <a:bodyPr wrap="square">
                <a:spAutoFit/>
              </a:bodyPr>
              <a:lstStyle/>
              <a:p>
                <a14:m>
                  <m:oMath xmlns:m="http://schemas.openxmlformats.org/officeDocument/2006/math">
                    <m:f>
                      <m:fPr>
                        <m:ctrlPr>
                          <a:rPr lang="en-US" altLang="zh-CN" i="1" smtClean="0">
                            <a:latin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cs typeface="Times New Roman" panose="02020603050405020304" pitchFamily="18" charset="0"/>
                          </a:rPr>
                          <m:t>𝑑𝐶</m:t>
                        </m:r>
                      </m:num>
                      <m:den>
                        <m:r>
                          <a:rPr lang="en-US" altLang="zh-CN" i="1">
                            <a:latin typeface="Cambria Math" panose="02040503050406030204" pitchFamily="18" charset="0"/>
                            <a:cs typeface="Times New Roman" panose="02020603050405020304" pitchFamily="18" charset="0"/>
                          </a:rPr>
                          <m:t>𝑑h</m:t>
                        </m:r>
                      </m:den>
                    </m:f>
                    <m:sSub>
                      <m:sSubPr>
                        <m:ctrlPr>
                          <a:rPr lang="en-US" altLang="zh-CN" i="1">
                            <a:latin typeface="Cambria Math" panose="02040503050406030204" pitchFamily="18" charset="0"/>
                            <a:cs typeface="Times New Roman" panose="02020603050405020304" pitchFamily="18" charset="0"/>
                          </a:rPr>
                        </m:ctrlPr>
                      </m:sSubPr>
                      <m:e>
                        <m:d>
                          <m:dPr>
                            <m:begChr m:val=""/>
                            <m:endChr m:val="|"/>
                            <m:ctrlPr>
                              <a:rPr lang="en-US" altLang="zh-CN" i="1">
                                <a:latin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cs typeface="Times New Roman" panose="02020603050405020304" pitchFamily="18" charset="0"/>
                              </a:rPr>
                              <m:t>​</m:t>
                            </m:r>
                          </m:e>
                        </m:d>
                      </m:e>
                      <m:sub>
                        <m:r>
                          <a:rPr lang="en-US" altLang="zh-CN" i="1">
                            <a:latin typeface="Cambria Math" panose="02040503050406030204" pitchFamily="18" charset="0"/>
                            <a:cs typeface="Times New Roman" panose="02020603050405020304" pitchFamily="18" charset="0"/>
                          </a:rPr>
                          <m:t>h</m:t>
                        </m:r>
                        <m:r>
                          <a:rPr lang="en-US" altLang="zh-CN" i="1">
                            <a:latin typeface="Cambria Math" panose="02040503050406030204" pitchFamily="18" charset="0"/>
                            <a:cs typeface="Times New Roman" panose="02020603050405020304" pitchFamily="18" charset="0"/>
                          </a:rPr>
                          <m:t>=</m:t>
                        </m:r>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h</m:t>
                            </m:r>
                          </m:e>
                          <m:sub>
                            <m:r>
                              <a:rPr lang="en-US" altLang="zh-CN" i="1">
                                <a:latin typeface="Cambria Math" panose="02040503050406030204" pitchFamily="18" charset="0"/>
                                <a:cs typeface="Times New Roman" panose="02020603050405020304" pitchFamily="18" charset="0"/>
                              </a:rPr>
                              <m:t>∗</m:t>
                            </m:r>
                          </m:sub>
                        </m:sSub>
                      </m:sub>
                    </m:sSub>
                  </m:oMath>
                </a14:m>
                <a:r>
                  <a:rPr lang="en-US" altLang="zh-CN" dirty="0">
                    <a:latin typeface="Times New Roman" panose="02020603050405020304" pitchFamily="18" charset="0"/>
                    <a:cs typeface="Times New Roman" panose="02020603050405020304" pitchFamily="18" charset="0"/>
                  </a:rPr>
                  <a:t>is a constant, and we can define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𝜖</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𝜙</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𝑥</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𝑡</m:t>
                        </m:r>
                      </m:e>
                    </m:d>
                    <m:r>
                      <a:rPr lang="en-US" altLang="zh-CN" b="0" i="1" smtClean="0">
                        <a:latin typeface="Cambria Math" panose="02040503050406030204" pitchFamily="18" charset="0"/>
                        <a:cs typeface="Times New Roman" panose="02020603050405020304" pitchFamily="18" charset="0"/>
                      </a:rPr>
                      <m:t>−</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𝜙</m:t>
                        </m:r>
                      </m:e>
                      <m:sub>
                        <m:r>
                          <a:rPr lang="en-US" altLang="zh-CN" b="0" i="1" smtClean="0">
                            <a:latin typeface="Cambria Math" panose="02040503050406030204" pitchFamily="18" charset="0"/>
                            <a:cs typeface="Times New Roman" panose="02020603050405020304" pitchFamily="18" charset="0"/>
                          </a:rPr>
                          <m:t>𝑐</m:t>
                        </m:r>
                      </m:sub>
                    </m:sSub>
                    <m:r>
                      <a:rPr lang="en-US" altLang="zh-CN" b="0" i="1" smtClean="0">
                        <a:latin typeface="Cambria Math" panose="02040503050406030204" pitchFamily="18" charset="0"/>
                        <a:cs typeface="Times New Roman" panose="02020603050405020304" pitchFamily="18" charset="0"/>
                      </a:rPr>
                      <m:t> </m:t>
                    </m:r>
                  </m:oMath>
                </a14:m>
                <a:r>
                  <a:rPr lang="en-US" altLang="zh-CN" dirty="0">
                    <a:latin typeface="Times New Roman" panose="02020603050405020304" pitchFamily="18" charset="0"/>
                    <a:cs typeface="Times New Roman" panose="02020603050405020304" pitchFamily="18" charset="0"/>
                  </a:rPr>
                  <a:t>and its corresponding time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𝜏</m:t>
                    </m:r>
                  </m:oMath>
                </a14:m>
                <a:endParaRPr lang="en-US" altLang="zh-CN" dirty="0">
                  <a:latin typeface="Times New Roman" panose="02020603050405020304" pitchFamily="18" charset="0"/>
                  <a:cs typeface="Times New Roman" panose="02020603050405020304" pitchFamily="18" charset="0"/>
                </a:endParaRPr>
              </a:p>
            </p:txBody>
          </p:sp>
        </mc:Choice>
        <mc:Fallback xmlns="">
          <p:sp>
            <p:nvSpPr>
              <p:cNvPr id="19" name="文本框 18">
                <a:extLst>
                  <a:ext uri="{FF2B5EF4-FFF2-40B4-BE49-F238E27FC236}">
                    <a16:creationId xmlns:a16="http://schemas.microsoft.com/office/drawing/2014/main" id="{B390B268-F958-849B-4280-2D9DDE15D4CC}"/>
                  </a:ext>
                </a:extLst>
              </p:cNvPr>
              <p:cNvSpPr txBox="1">
                <a:spLocks noRot="1" noChangeAspect="1" noMove="1" noResize="1" noEditPoints="1" noAdjustHandles="1" noChangeArrowheads="1" noChangeShapeType="1" noTextEdit="1"/>
              </p:cNvSpPr>
              <p:nvPr/>
            </p:nvSpPr>
            <p:spPr>
              <a:xfrm>
                <a:off x="4182796" y="4625941"/>
                <a:ext cx="6819312" cy="768287"/>
              </a:xfrm>
              <a:prstGeom prst="rect">
                <a:avLst/>
              </a:prstGeom>
              <a:blipFill>
                <a:blip r:embed="rId7"/>
                <a:stretch>
                  <a:fillRect l="-1162" t="-49206" b="-460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A0859A47-5153-E3CC-1DB8-5E1FCBD03C58}"/>
                  </a:ext>
                </a:extLst>
              </p:cNvPr>
              <p:cNvSpPr txBox="1"/>
              <p:nvPr/>
            </p:nvSpPr>
            <p:spPr>
              <a:xfrm>
                <a:off x="1551277" y="5376101"/>
                <a:ext cx="4311119" cy="3796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cs typeface="Times New Roman" panose="02020603050405020304" pitchFamily="18" charset="0"/>
                        </a:rPr>
                        <m:t>𝜖</m:t>
                      </m:r>
                      <m:r>
                        <a:rPr lang="en-US" altLang="zh-CN" b="0" i="1" smtClean="0">
                          <a:latin typeface="Cambria Math" panose="02040503050406030204" pitchFamily="18" charset="0"/>
                          <a:cs typeface="Times New Roman" panose="02020603050405020304" pitchFamily="18" charset="0"/>
                        </a:rPr>
                        <m:t>∼ (</m:t>
                      </m:r>
                      <m:r>
                        <a:rPr lang="en-US" altLang="zh-CN" b="0" i="1" smtClean="0">
                          <a:latin typeface="Cambria Math" panose="02040503050406030204" pitchFamily="18" charset="0"/>
                          <a:cs typeface="Times New Roman" panose="02020603050405020304" pitchFamily="18" charset="0"/>
                        </a:rPr>
                        <m:t>h</m:t>
                      </m:r>
                      <m:r>
                        <a:rPr lang="en-US" altLang="zh-CN" b="0" i="1" smtClean="0">
                          <a:latin typeface="Cambria Math" panose="02040503050406030204" pitchFamily="18" charset="0"/>
                          <a:cs typeface="Times New Roman" panose="02020603050405020304" pitchFamily="18" charset="0"/>
                        </a:rPr>
                        <m:t>−</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h</m:t>
                          </m:r>
                        </m:e>
                        <m:sub>
                          <m:r>
                            <a:rPr lang="en-US" altLang="zh-CN" b="0" i="1" smtClean="0">
                              <a:latin typeface="Cambria Math" panose="02040503050406030204" pitchFamily="18" charset="0"/>
                              <a:cs typeface="Times New Roman" panose="02020603050405020304" pitchFamily="18" charset="0"/>
                            </a:rPr>
                            <m:t>𝑐</m:t>
                          </m:r>
                        </m:sub>
                      </m:sSub>
                      <m:r>
                        <a:rPr lang="en-US" altLang="zh-CN" b="0" i="1" smtClean="0">
                          <a:latin typeface="Cambria Math" panose="02040503050406030204" pitchFamily="18" charset="0"/>
                          <a:cs typeface="Times New Roman" panose="02020603050405020304" pitchFamily="18" charset="0"/>
                        </a:rPr>
                        <m:t>)</m:t>
                      </m:r>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𝑒</m:t>
                          </m:r>
                        </m:e>
                        <m:sup>
                          <m:r>
                            <a:rPr lang="en-US" altLang="zh-CN" b="0" i="1" smtClean="0">
                              <a:latin typeface="Cambria Math" panose="02040503050406030204" pitchFamily="18" charset="0"/>
                              <a:cs typeface="Times New Roman" panose="02020603050405020304" pitchFamily="18" charset="0"/>
                            </a:rPr>
                            <m:t>𝜂𝜏</m:t>
                          </m:r>
                        </m:sup>
                      </m:sSup>
                      <m:r>
                        <a:rPr lang="en-US" altLang="zh-CN" b="0" i="1" smtClean="0">
                          <a:latin typeface="Cambria Math" panose="02040503050406030204" pitchFamily="18" charset="0"/>
                          <a:cs typeface="Times New Roman" panose="02020603050405020304" pitchFamily="18" charset="0"/>
                        </a:rPr>
                        <m:t>𝛿𝜙</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𝑥</m:t>
                      </m:r>
                      <m:r>
                        <a:rPr lang="en-US" altLang="zh-CN" b="0" i="1" smtClean="0">
                          <a:latin typeface="Cambria Math" panose="02040503050406030204" pitchFamily="18" charset="0"/>
                          <a:cs typeface="Times New Roman" panose="02020603050405020304" pitchFamily="18" charset="0"/>
                        </a:rPr>
                        <m:t>)</m:t>
                      </m:r>
                    </m:oMath>
                  </m:oMathPara>
                </a14:m>
                <a:endParaRPr lang="en-US" altLang="zh-CN" dirty="0">
                  <a:latin typeface="Times New Roman" panose="02020603050405020304" pitchFamily="18" charset="0"/>
                  <a:cs typeface="Times New Roman" panose="02020603050405020304" pitchFamily="18" charset="0"/>
                </a:endParaRPr>
              </a:p>
            </p:txBody>
          </p:sp>
        </mc:Choice>
        <mc:Fallback xmlns="">
          <p:sp>
            <p:nvSpPr>
              <p:cNvPr id="20" name="文本框 19">
                <a:extLst>
                  <a:ext uri="{FF2B5EF4-FFF2-40B4-BE49-F238E27FC236}">
                    <a16:creationId xmlns:a16="http://schemas.microsoft.com/office/drawing/2014/main" id="{A0859A47-5153-E3CC-1DB8-5E1FCBD03C58}"/>
                  </a:ext>
                </a:extLst>
              </p:cNvPr>
              <p:cNvSpPr txBox="1">
                <a:spLocks noRot="1" noChangeAspect="1" noMove="1" noResize="1" noEditPoints="1" noAdjustHandles="1" noChangeArrowheads="1" noChangeShapeType="1" noTextEdit="1"/>
              </p:cNvSpPr>
              <p:nvPr/>
            </p:nvSpPr>
            <p:spPr>
              <a:xfrm>
                <a:off x="1551277" y="5376101"/>
                <a:ext cx="4311119" cy="379656"/>
              </a:xfrm>
              <a:prstGeom prst="rect">
                <a:avLst/>
              </a:prstGeom>
              <a:blipFill>
                <a:blip r:embed="rId8"/>
                <a:stretch>
                  <a:fillRect b="-11290"/>
                </a:stretch>
              </a:blipFill>
            </p:spPr>
            <p:txBody>
              <a:bodyPr/>
              <a:lstStyle/>
              <a:p>
                <a:r>
                  <a:rPr lang="zh-CN" altLang="en-US">
                    <a:noFill/>
                  </a:rPr>
                  <a:t> </a:t>
                </a:r>
              </a:p>
            </p:txBody>
          </p:sp>
        </mc:Fallback>
      </mc:AlternateContent>
      <p:sp>
        <p:nvSpPr>
          <p:cNvPr id="22" name="箭头: 圆角右 21">
            <a:extLst>
              <a:ext uri="{FF2B5EF4-FFF2-40B4-BE49-F238E27FC236}">
                <a16:creationId xmlns:a16="http://schemas.microsoft.com/office/drawing/2014/main" id="{CC50EE40-8BB3-DBB9-816B-54514F0D4889}"/>
              </a:ext>
            </a:extLst>
          </p:cNvPr>
          <p:cNvSpPr/>
          <p:nvPr/>
        </p:nvSpPr>
        <p:spPr>
          <a:xfrm flipV="1">
            <a:off x="3425766" y="5852136"/>
            <a:ext cx="1209821" cy="369333"/>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9CA8FCE6-0B9A-3F7F-5C6E-54A502D81B8E}"/>
                  </a:ext>
                </a:extLst>
              </p:cNvPr>
              <p:cNvSpPr txBox="1"/>
              <p:nvPr/>
            </p:nvSpPr>
            <p:spPr>
              <a:xfrm>
                <a:off x="5158156" y="5918640"/>
                <a:ext cx="6819312" cy="518860"/>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 the time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𝜏</m:t>
                    </m:r>
                    <m:r>
                      <a:rPr lang="en-US" altLang="zh-CN" b="0" i="1" smtClean="0">
                        <a:latin typeface="Cambria Math" panose="02040503050406030204" pitchFamily="18" charset="0"/>
                        <a:cs typeface="Times New Roman" panose="02020603050405020304" pitchFamily="18" charset="0"/>
                      </a:rPr>
                      <m:t>∝−</m:t>
                    </m:r>
                    <m:f>
                      <m:fPr>
                        <m:ctrlPr>
                          <a:rPr lang="en-US" altLang="zh-CN" b="0" i="1" smtClean="0">
                            <a:latin typeface="Cambria Math" panose="02040503050406030204" pitchFamily="18" charset="0"/>
                            <a:cs typeface="Times New Roman" panose="02020603050405020304" pitchFamily="18" charset="0"/>
                          </a:rPr>
                        </m:ctrlPr>
                      </m:fPr>
                      <m:num>
                        <m:r>
                          <a:rPr lang="en-US" altLang="zh-CN" b="0" i="1" smtClean="0">
                            <a:latin typeface="Cambria Math" panose="02040503050406030204" pitchFamily="18" charset="0"/>
                            <a:cs typeface="Times New Roman" panose="02020603050405020304" pitchFamily="18" charset="0"/>
                          </a:rPr>
                          <m:t>1</m:t>
                        </m:r>
                      </m:num>
                      <m:den>
                        <m:r>
                          <a:rPr lang="en-US" altLang="zh-CN" b="0" i="1" smtClean="0">
                            <a:latin typeface="Cambria Math" panose="02040503050406030204" pitchFamily="18" charset="0"/>
                            <a:cs typeface="Times New Roman" panose="02020603050405020304" pitchFamily="18" charset="0"/>
                          </a:rPr>
                          <m:t>𝜂</m:t>
                        </m:r>
                      </m:den>
                    </m:f>
                    <m:func>
                      <m:funcPr>
                        <m:ctrlPr>
                          <a:rPr lang="en-US" altLang="zh-CN" b="0" i="1" smtClean="0">
                            <a:latin typeface="Cambria Math" panose="02040503050406030204" pitchFamily="18" charset="0"/>
                            <a:cs typeface="Times New Roman" panose="02020603050405020304" pitchFamily="18" charset="0"/>
                          </a:rPr>
                        </m:ctrlPr>
                      </m:funcPr>
                      <m:fName>
                        <m:r>
                          <m:rPr>
                            <m:sty m:val="p"/>
                          </m:rPr>
                          <a:rPr lang="en-US" altLang="zh-CN" b="0" i="0" smtClean="0">
                            <a:latin typeface="Cambria Math" panose="02040503050406030204" pitchFamily="18" charset="0"/>
                            <a:cs typeface="Times New Roman" panose="02020603050405020304" pitchFamily="18" charset="0"/>
                          </a:rPr>
                          <m:t>ln</m:t>
                        </m:r>
                      </m:fName>
                      <m:e>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h</m:t>
                        </m:r>
                        <m:r>
                          <a:rPr lang="en-US" altLang="zh-CN" b="0" i="1" smtClean="0">
                            <a:latin typeface="Cambria Math" panose="02040503050406030204" pitchFamily="18" charset="0"/>
                            <a:cs typeface="Times New Roman" panose="02020603050405020304" pitchFamily="18" charset="0"/>
                          </a:rPr>
                          <m:t>−</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h</m:t>
                            </m:r>
                          </m:e>
                          <m:sub>
                            <m:r>
                              <a:rPr lang="en-US" altLang="zh-CN" b="0" i="1" smtClean="0">
                                <a:latin typeface="Cambria Math" panose="02040503050406030204" pitchFamily="18" charset="0"/>
                                <a:cs typeface="Times New Roman" panose="02020603050405020304" pitchFamily="18" charset="0"/>
                              </a:rPr>
                              <m:t>𝑐</m:t>
                            </m:r>
                          </m:sub>
                        </m:sSub>
                        <m:r>
                          <a:rPr lang="en-US" altLang="zh-CN" b="0" i="1" smtClean="0">
                            <a:latin typeface="Cambria Math" panose="02040503050406030204" pitchFamily="18" charset="0"/>
                            <a:cs typeface="Times New Roman" panose="02020603050405020304" pitchFamily="18" charset="0"/>
                          </a:rPr>
                          <m:t>)</m:t>
                        </m:r>
                      </m:e>
                    </m:func>
                  </m:oMath>
                </a14:m>
                <a:endParaRPr lang="en-US" altLang="zh-CN" dirty="0">
                  <a:latin typeface="Times New Roman" panose="02020603050405020304" pitchFamily="18" charset="0"/>
                  <a:cs typeface="Times New Roman" panose="02020603050405020304" pitchFamily="18" charset="0"/>
                </a:endParaRPr>
              </a:p>
            </p:txBody>
          </p:sp>
        </mc:Choice>
        <mc:Fallback xmlns="">
          <p:sp>
            <p:nvSpPr>
              <p:cNvPr id="23" name="文本框 22">
                <a:extLst>
                  <a:ext uri="{FF2B5EF4-FFF2-40B4-BE49-F238E27FC236}">
                    <a16:creationId xmlns:a16="http://schemas.microsoft.com/office/drawing/2014/main" id="{9CA8FCE6-0B9A-3F7F-5C6E-54A502D81B8E}"/>
                  </a:ext>
                </a:extLst>
              </p:cNvPr>
              <p:cNvSpPr txBox="1">
                <a:spLocks noRot="1" noChangeAspect="1" noMove="1" noResize="1" noEditPoints="1" noAdjustHandles="1" noChangeArrowheads="1" noChangeShapeType="1" noTextEdit="1"/>
              </p:cNvSpPr>
              <p:nvPr/>
            </p:nvSpPr>
            <p:spPr>
              <a:xfrm>
                <a:off x="5158156" y="5918640"/>
                <a:ext cx="6819312" cy="518860"/>
              </a:xfrm>
              <a:prstGeom prst="rect">
                <a:avLst/>
              </a:prstGeom>
              <a:blipFill>
                <a:blip r:embed="rId9"/>
                <a:stretch>
                  <a:fillRect b="-235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75851487"/>
      </p:ext>
    </p:extLst>
  </p:cSld>
  <p:clrMapOvr>
    <a:masterClrMapping/>
  </p:clrMapOvr>
</p:sld>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8507</TotalTime>
  <Words>3275</Words>
  <Application>Microsoft Office PowerPoint</Application>
  <PresentationFormat>宽屏</PresentationFormat>
  <Paragraphs>241</Paragraphs>
  <Slides>19</Slides>
  <Notes>19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19</vt:i4>
      </vt:variant>
    </vt:vector>
  </HeadingPairs>
  <TitlesOfParts>
    <vt:vector size="25" baseType="lpstr">
      <vt:lpstr>等线</vt:lpstr>
      <vt:lpstr>Arial</vt:lpstr>
      <vt:lpstr>Calibri</vt:lpstr>
      <vt:lpstr>Cambria Math</vt:lpstr>
      <vt:lpstr>Times New Roman</vt:lpstr>
      <vt:lpstr>WPS</vt:lpstr>
      <vt:lpstr>Bubble dynamics in holographic superfluids with first order phase transition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金kim</dc:creator>
  <cp:lastModifiedBy>kim 金</cp:lastModifiedBy>
  <cp:revision>31</cp:revision>
  <dcterms:created xsi:type="dcterms:W3CDTF">2023-08-09T12:44:55Z</dcterms:created>
  <dcterms:modified xsi:type="dcterms:W3CDTF">2025-07-15T16:08:12Z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2052-12.1.0.15259</vt:lpwstr>
  </property>
</Properties>
</file>