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23" r:id="rId2"/>
    <p:sldId id="742" r:id="rId3"/>
    <p:sldId id="744" r:id="rId4"/>
    <p:sldId id="745" r:id="rId5"/>
    <p:sldId id="746" r:id="rId6"/>
    <p:sldId id="748" r:id="rId7"/>
    <p:sldId id="750" r:id="rId8"/>
    <p:sldId id="751" r:id="rId9"/>
    <p:sldId id="753" r:id="rId10"/>
    <p:sldId id="754" r:id="rId11"/>
    <p:sldId id="756" r:id="rId12"/>
    <p:sldId id="757" r:id="rId13"/>
    <p:sldId id="758" r:id="rId14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397" autoAdjust="0"/>
  </p:normalViewPr>
  <p:slideViewPr>
    <p:cSldViewPr>
      <p:cViewPr>
        <p:scale>
          <a:sx n="150" d="100"/>
          <a:sy n="150" d="100"/>
        </p:scale>
        <p:origin x="684" y="6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15-7-2025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15-7-2025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4" tIns="45937" rIns="91874" bIns="4593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2"/>
          </a:xfrm>
          <a:prstGeom prst="rect">
            <a:avLst/>
          </a:prstGeom>
        </p:spPr>
        <p:txBody>
          <a:bodyPr vert="horz" lIns="91874" tIns="45937" rIns="91874" bIns="45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EF1D-685C-0D43-B3EA-F6BFE71DB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509C4-4553-BF88-C86F-A4349879A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4E982-DFD8-EAC9-B53E-BCDA620AA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5A54A-2CE3-9651-4A2A-273BA59E6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492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2366E-8120-DCD3-A34A-7C22E781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04022-43D7-91A5-ED46-7DC078A9F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9565B2-41BD-DFCF-2700-7DA8A3FE6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BBFA8-5C0E-FC50-76CE-3981A6BA9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90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DCE4F-1084-D3BB-12D1-E1547BD2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E25FD-A2D7-B696-9799-F8B89AC89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9D9E0-DAAE-EF1F-EBB5-C33995ADE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7931D-3A41-2D2E-6941-C057374A2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0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33CA7-1121-3D56-DC5B-280E48549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708A1-85B1-BDC0-78AC-D205B2E50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D9D0FB-1BDE-6EA4-FA72-ECB77ADB7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EB05C-CD1A-20AB-D2B0-4A2E18DC2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4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864E9-BF09-7E67-254C-80057962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E7BED-5BDA-8D2F-D20D-C0A512FDB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A3C24-CD9F-8C7D-5159-05293DFFF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6736-F5B2-DDD0-FC36-8557962B5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41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E8104-D22A-1EE5-A263-6F73A627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71D6B-5AC4-F5AF-AF6F-43E1C55A1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A3E2D-561C-B284-29BF-BDA53623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693-5A45-8689-AF27-E7F09D82D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09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2C4E-9F42-E4A6-000C-26A35C12A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9C392-2AED-FF68-08DF-C275CDC96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5071D-6039-3971-E4DE-3B25AB299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FEC3-B1B5-07BC-EB9F-BF4F9C853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50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BF94-D95A-556D-21CF-5233C92DD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2DB2F-AD05-0885-62C2-08DF96E3F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C56AE3-C013-512C-0442-25E9E5F03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1CBFC-DAD3-B3A9-550E-C7DA03A30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6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5D6C-349E-7E7D-0E0C-449E9BD3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A97F8-98BA-D281-34FE-74303FD94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97012-30D0-2749-CA82-8F7E52F13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36EC5-5611-04C6-DAAD-2C8B491A9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8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C691-6FA5-F4CE-64DE-DAC7FB275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DF2EA-CD3B-7AF1-D585-C4BA63F62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8CC60-4167-F57D-B7EB-74E768A4B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10A9C-C959-568D-588D-2FAB3679E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84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1240C-1E1E-6CD8-8946-B5AF44FD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F6773-7E0D-6708-7A90-3328F9F1E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FD796-27AE-96F1-C11D-1D1AC1208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B643-D000-E981-C127-A2C57C6CC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54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C4A9-526E-730B-07E3-E5474572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106DC-F47F-098B-7A40-DABDA696B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16F12-A856-0CA9-6775-DE75268AE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FAD3F-CC28-C0B6-7C3D-C8693E06F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6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4E57-A175-4B7F-99D1-3F7763BF2709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4" y="3273987"/>
            <a:ext cx="11614974" cy="695607"/>
          </a:xfrm>
        </p:spPr>
        <p:txBody>
          <a:bodyPr>
            <a:noAutofit/>
          </a:bodyPr>
          <a:lstStyle/>
          <a:p>
            <a:pPr algn="r"/>
            <a:r>
              <a:rPr lang="en-GB" sz="2300" dirty="0"/>
              <a:t>Holographic bubble nucleation in </a:t>
            </a:r>
            <a:br>
              <a:rPr lang="en-GB" sz="2300" dirty="0"/>
            </a:br>
            <a:r>
              <a:rPr lang="en-GB" sz="2300" dirty="0"/>
              <a:t>astrophysics or the early universe</a:t>
            </a:r>
            <a:endParaRPr lang="en-US" sz="2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1503" y="3928146"/>
            <a:ext cx="9038728" cy="471494"/>
          </a:xfrm>
        </p:spPr>
        <p:txBody>
          <a:bodyPr>
            <a:noAutofit/>
          </a:bodyPr>
          <a:lstStyle/>
          <a:p>
            <a:pPr algn="r"/>
            <a:r>
              <a:rPr lang="en-US" b="1" spc="-80" dirty="0">
                <a:latin typeface="Tw Cen MT" pitchFamily="34" charset="0"/>
                <a:ea typeface="+mj-ea"/>
                <a:cs typeface="+mj-cs"/>
              </a:rPr>
              <a:t>First order phase transitions in a cooling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0744" y="5486400"/>
            <a:ext cx="687625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/>
              <a:t>Wilke van der Schee</a:t>
            </a:r>
          </a:p>
          <a:p>
            <a:pPr algn="r"/>
            <a:endParaRPr lang="en-US" sz="1700" dirty="0"/>
          </a:p>
          <a:p>
            <a:pPr algn="r"/>
            <a:r>
              <a:rPr lang="en-GB" sz="1700" dirty="0"/>
              <a:t>Holographic applications: </a:t>
            </a:r>
            <a:br>
              <a:rPr lang="en-GB" sz="1700" dirty="0"/>
            </a:br>
            <a:r>
              <a:rPr lang="en-GB" sz="1700" dirty="0"/>
              <a:t>from Quantum Realms to the Big Bang</a:t>
            </a:r>
          </a:p>
          <a:p>
            <a:pPr algn="r"/>
            <a:r>
              <a:rPr lang="en-GB" sz="1700" dirty="0"/>
              <a:t>11 – 19 July 2025, UCAS Beijing</a:t>
            </a:r>
            <a:endParaRPr lang="nl-NL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2251644" y="4431762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15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nl-NL" sz="1300" dirty="0" err="1"/>
              <a:t>With</a:t>
            </a:r>
            <a:r>
              <a:rPr lang="nl-NL" sz="1300" dirty="0"/>
              <a:t> </a:t>
            </a:r>
            <a:r>
              <a:rPr lang="nl-NL" dirty="0"/>
              <a:t>Javier Subils </a:t>
            </a:r>
            <a:r>
              <a:rPr lang="nl-NL" sz="1300" dirty="0" err="1"/>
              <a:t>and</a:t>
            </a:r>
            <a:r>
              <a:rPr lang="nl-NL" sz="1300" dirty="0"/>
              <a:t> David Mateos</a:t>
            </a:r>
            <a:endParaRPr lang="nl-NL" sz="13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nl-NL" sz="15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nl-NL" sz="1200" dirty="0">
                <a:solidFill>
                  <a:schemeClr val="accent1">
                    <a:lumMod val="75000"/>
                  </a:schemeClr>
                </a:solidFill>
              </a:rPr>
              <a:t>Reference: 2508.xxxxx</a:t>
            </a:r>
          </a:p>
        </p:txBody>
      </p:sp>
      <p:pic>
        <p:nvPicPr>
          <p:cNvPr id="9" name="Picture 2" descr="Image result for cern logo">
            <a:extLst>
              <a:ext uri="{FF2B5EF4-FFF2-40B4-BE49-F238E27FC236}">
                <a16:creationId xmlns:a16="http://schemas.microsoft.com/office/drawing/2014/main" id="{9983500F-5576-4E72-940A-795C6BF4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/>
          <a:stretch/>
        </p:blipFill>
        <p:spPr bwMode="auto">
          <a:xfrm>
            <a:off x="-9583" y="-3126"/>
            <a:ext cx="2046782" cy="20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5C5A85-2723-C40B-1F84-A60E6C0A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12" y="148845"/>
            <a:ext cx="1561937" cy="1608057"/>
          </a:xfrm>
          <a:prstGeom prst="rect">
            <a:avLst/>
          </a:prstGeom>
        </p:spPr>
      </p:pic>
      <p:pic>
        <p:nvPicPr>
          <p:cNvPr id="6" name="Picture 5" descr="A diagram of a red and black square&#10;&#10;AI-generated content may be incorrect.">
            <a:extLst>
              <a:ext uri="{FF2B5EF4-FFF2-40B4-BE49-F238E27FC236}">
                <a16:creationId xmlns:a16="http://schemas.microsoft.com/office/drawing/2014/main" id="{24D85DDB-7929-CCF1-8D40-EE261B661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3937473"/>
            <a:ext cx="9448800" cy="2864168"/>
          </a:xfrm>
          <a:prstGeom prst="rect">
            <a:avLst/>
          </a:prstGeom>
        </p:spPr>
      </p:pic>
      <p:pic>
        <p:nvPicPr>
          <p:cNvPr id="7" name="Picture 6" descr="A view of a river and trees from a rock&#10;&#10;AI-generated content may be incorrect.">
            <a:extLst>
              <a:ext uri="{FF2B5EF4-FFF2-40B4-BE49-F238E27FC236}">
                <a16:creationId xmlns:a16="http://schemas.microsoft.com/office/drawing/2014/main" id="{05192218-5643-4DF3-ECF1-CA895E0F0A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999" y="1164"/>
            <a:ext cx="5327737" cy="2999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0908-7FF9-858A-05CC-7F739864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2CD2-4C67-B4C7-B586-F4F6C93A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98"/>
            <a:ext cx="104394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Supercooled and critical holography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3F14-2493-08CA-91F8-DECA6A6F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918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A critical bubble</a:t>
            </a:r>
          </a:p>
          <a:p>
            <a:pPr lvl="1"/>
            <a:r>
              <a:rPr lang="en-US" sz="1700" dirty="0">
                <a:solidFill>
                  <a:schemeClr val="accent3"/>
                </a:solidFill>
              </a:rPr>
              <a:t>An unstable time-independent solution of the EOM</a:t>
            </a:r>
            <a:endParaRPr lang="en-US" sz="1500" dirty="0"/>
          </a:p>
          <a:p>
            <a:pPr lvl="1"/>
            <a:r>
              <a:rPr lang="en-US" sz="1700" dirty="0"/>
              <a:t>For smaller bubbles this would not be stable: the bubble would collapse</a:t>
            </a:r>
          </a:p>
          <a:p>
            <a:pPr lvl="2"/>
            <a:r>
              <a:rPr lang="en-US" sz="1500" dirty="0"/>
              <a:t>Stable if wall is less steep</a:t>
            </a:r>
          </a:p>
          <a:p>
            <a:pPr lvl="2"/>
            <a:r>
              <a:rPr lang="en-US" sz="1500" dirty="0"/>
              <a:t>Stable if more pressure at the </a:t>
            </a:r>
            <a:r>
              <a:rPr lang="en-US" sz="1500" dirty="0" err="1"/>
              <a:t>centre</a:t>
            </a:r>
            <a:r>
              <a:rPr lang="en-US" sz="1500" dirty="0"/>
              <a:t> of the bubble</a:t>
            </a:r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en-US" sz="1700" dirty="0"/>
              <a:t>Even smaller bubbles (regarding slope, closer to T</a:t>
            </a:r>
            <a:r>
              <a:rPr lang="en-US" sz="1700" baseline="-25000" dirty="0"/>
              <a:t>0</a:t>
            </a:r>
            <a:r>
              <a:rPr lang="en-US" sz="1700" dirty="0"/>
              <a:t>):</a:t>
            </a:r>
          </a:p>
          <a:p>
            <a:pPr lvl="2"/>
            <a:r>
              <a:rPr lang="en-US" sz="1500" dirty="0"/>
              <a:t>The size starts growing again (!):</a:t>
            </a:r>
          </a:p>
          <a:p>
            <a:pPr lvl="2"/>
            <a:endParaRPr lang="en-US" sz="15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E26EAC0-75D3-79F8-FCD5-0ECC02207B62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F7EB645-8D51-99EA-C319-6818EEDE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/>
              <a:t>/13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AD61F0-0A7F-DD33-DB2F-D4319FE1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0" y="2967318"/>
            <a:ext cx="2925248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9125F-EBAF-3B5B-38C4-F82DC9D1F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317" y="2741567"/>
            <a:ext cx="4088183" cy="1620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F1A9A-D266-5488-F8C5-0742B0347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317" y="5137637"/>
            <a:ext cx="3966349" cy="16208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F00532-28EB-127F-62E1-2D8E896E0907}"/>
              </a:ext>
            </a:extLst>
          </p:cNvPr>
          <p:cNvCxnSpPr>
            <a:cxnSpLocks/>
          </p:cNvCxnSpPr>
          <p:nvPr/>
        </p:nvCxnSpPr>
        <p:spPr>
          <a:xfrm flipV="1">
            <a:off x="2239000" y="3657600"/>
            <a:ext cx="6905000" cy="207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5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87A77-BFE0-C9FA-2258-685C375AB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B437-EA85-9B13-F3BC-F43D53DC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080"/>
            <a:ext cx="104394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Supercooled and critical holography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238B-19BF-44DA-ED86-C82B1056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A few more details: pressures</a:t>
            </a:r>
          </a:p>
          <a:p>
            <a:pPr marL="914400" lvl="2" indent="0">
              <a:buNone/>
            </a:pPr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en-US" sz="1700" dirty="0"/>
              <a:t>Pressure inside is higher than outside (but energy density is lower)</a:t>
            </a:r>
          </a:p>
          <a:p>
            <a:pPr lvl="2"/>
            <a:r>
              <a:rPr lang="en-US" sz="1500" dirty="0"/>
              <a:t>Remember: at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/>
              <a:t> pressures of both phases are equal</a:t>
            </a:r>
          </a:p>
          <a:p>
            <a:pPr lvl="1"/>
            <a:r>
              <a:rPr lang="en-US" sz="1700" dirty="0"/>
              <a:t>Transverse pressure is always smaller than longitudinal pressure</a:t>
            </a:r>
          </a:p>
          <a:p>
            <a:pPr lvl="1"/>
            <a:r>
              <a:rPr lang="en-US" sz="1700" dirty="0"/>
              <a:t>Transverse pressure can be non-monotonic (always?)</a:t>
            </a:r>
          </a:p>
          <a:p>
            <a:pPr lvl="1"/>
            <a:r>
              <a:rPr lang="en-US" sz="1700" dirty="0"/>
              <a:t>Longitudinal pressure is always monotonic</a:t>
            </a:r>
          </a:p>
          <a:p>
            <a:pPr lvl="2"/>
            <a:endParaRPr lang="en-US" sz="15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537D0E1-9DEE-B582-EDCD-C6640A95ACE5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08E218D-3277-7869-5135-A9544903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/>
              <a:t>/13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0D62D-2950-5421-01DB-F04BA9843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1760" y="1594132"/>
            <a:ext cx="4088183" cy="162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B4C9D-F0C7-C6B4-8E0C-B9CCEE14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" y="2061882"/>
            <a:ext cx="4358683" cy="1663259"/>
          </a:xfrm>
          <a:prstGeom prst="rect">
            <a:avLst/>
          </a:prstGeom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141C57DF-B33A-3B80-0E4C-BB7B9CCA3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9" y="3377759"/>
            <a:ext cx="3540784" cy="21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63401-B87C-C0AE-F1C2-CECB7C15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D7F6-C690-EB9A-D6E2-D9852A6F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080"/>
            <a:ext cx="104394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bubbles will nucleate?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E5B9-35FD-972B-805B-E5A4D013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We compute the action:</a:t>
            </a:r>
          </a:p>
          <a:p>
            <a:pPr marL="914400" lvl="2" indent="0">
              <a:buNone/>
            </a:pPr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Larger bubbles are (much) harder to nucleate</a:t>
            </a:r>
          </a:p>
          <a:p>
            <a:pPr lvl="1"/>
            <a:r>
              <a:rPr lang="en-US" sz="1700" dirty="0"/>
              <a:t>No final answer, </a:t>
            </a:r>
            <a:r>
              <a:rPr lang="en-US" sz="1700" dirty="0">
                <a:solidFill>
                  <a:schemeClr val="accent3"/>
                </a:solidFill>
              </a:rPr>
              <a:t>but quiet some supercooling can be expected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Effective field theory approach can work well (red, after fitting (!))</a:t>
            </a:r>
          </a:p>
          <a:p>
            <a:pPr lvl="1"/>
            <a:r>
              <a:rPr lang="en-US" sz="1700" dirty="0"/>
              <a:t>Thin wall works for large bubbles (orange,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(T-T</a:t>
            </a:r>
            <a:r>
              <a:rPr lang="en-US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700" dirty="0"/>
              <a:t>)</a:t>
            </a:r>
          </a:p>
          <a:p>
            <a:pPr lvl="1"/>
            <a:r>
              <a:rPr lang="en-US" sz="1700" dirty="0"/>
              <a:t>Small bubble effective description not as good (blue,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(T-T</a:t>
            </a:r>
            <a:r>
              <a:rPr lang="en-US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4/3</a:t>
            </a:r>
            <a:r>
              <a:rPr lang="en-US" sz="1700" dirty="0"/>
              <a:t>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CEC3AE36-4534-0DEC-741C-8DE732799DE4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C277FEC-16F2-FF8B-D1E0-F09BB8DF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/>
              <a:t>/13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0CB255-7E08-B09C-3A46-09543B86B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781421"/>
            <a:ext cx="3917543" cy="3930972"/>
          </a:xfrm>
          <a:prstGeom prst="rect">
            <a:avLst/>
          </a:prstGeom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56288CAA-71E6-AC62-ED30-A4F6AF584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9" y="4654109"/>
            <a:ext cx="3540784" cy="2184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6A87E-DD01-8D84-A714-D8893A2D73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91" t="16667" r="19530" b="42361"/>
          <a:stretch>
            <a:fillRect/>
          </a:stretch>
        </p:blipFill>
        <p:spPr>
          <a:xfrm>
            <a:off x="76200" y="76200"/>
            <a:ext cx="2590800" cy="374650"/>
          </a:xfrm>
          <a:prstGeom prst="rect">
            <a:avLst/>
          </a:prstGeom>
          <a:ln w="1905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2EFD4-6492-3E63-98F4-C50CBC6CF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3" y="2030126"/>
            <a:ext cx="4330700" cy="2797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CB9CC6-44BF-8066-813F-2AB779673B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2190481"/>
            <a:ext cx="1180527" cy="528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3FF477-CEE5-92B5-6D2B-98F86C5974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2913" y="2643798"/>
            <a:ext cx="1262470" cy="400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FF9F98-10C4-EEEB-ED9C-FC545DD806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536" y="3886200"/>
            <a:ext cx="1180527" cy="2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18C2-F012-CF3B-008B-C18CC45E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19DD-D170-DBDE-9204-DCE21F4F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080"/>
            <a:ext cx="104394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957B-AEC9-1F41-0052-E3069BD6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7054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Bubble nucleation in holography</a:t>
            </a:r>
          </a:p>
          <a:p>
            <a:pPr lvl="1"/>
            <a:r>
              <a:rPr lang="en-US" sz="1700" dirty="0"/>
              <a:t>Full microscopic construction of </a:t>
            </a:r>
            <a:r>
              <a:rPr lang="en-US" sz="1700" dirty="0">
                <a:solidFill>
                  <a:schemeClr val="accent3"/>
                </a:solidFill>
              </a:rPr>
              <a:t>critical bubbles</a:t>
            </a:r>
          </a:p>
          <a:p>
            <a:pPr lvl="2"/>
            <a:r>
              <a:rPr lang="en-US" sz="1500" dirty="0"/>
              <a:t>Backreacted AdS</a:t>
            </a:r>
            <a:r>
              <a:rPr lang="en-US" sz="1500" baseline="-25000" dirty="0"/>
              <a:t>5</a:t>
            </a:r>
            <a:r>
              <a:rPr lang="en-US" sz="1500" dirty="0"/>
              <a:t>, limiting </a:t>
            </a:r>
            <a:r>
              <a:rPr lang="en-US" sz="1500" dirty="0" err="1"/>
              <a:t>behaviour</a:t>
            </a:r>
            <a:r>
              <a:rPr lang="en-US" sz="1500" dirty="0"/>
              <a:t> fits effective potential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No final answer, </a:t>
            </a:r>
            <a:r>
              <a:rPr lang="en-US" sz="1700" dirty="0">
                <a:solidFill>
                  <a:schemeClr val="accent3"/>
                </a:solidFill>
              </a:rPr>
              <a:t>but quiet some supercooling can be expected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Applications to neutron stars and early universe</a:t>
            </a:r>
          </a:p>
          <a:p>
            <a:pPr lvl="2"/>
            <a:r>
              <a:rPr lang="en-US" sz="1500" dirty="0"/>
              <a:t>Really not much certain both for </a:t>
            </a:r>
            <a:r>
              <a:rPr lang="en-US" sz="1500" dirty="0">
                <a:solidFill>
                  <a:schemeClr val="accent3"/>
                </a:solidFill>
              </a:rPr>
              <a:t>nucleation and dynamics</a:t>
            </a:r>
          </a:p>
          <a:p>
            <a:pPr lvl="2"/>
            <a:r>
              <a:rPr lang="en-US" sz="1500" dirty="0"/>
              <a:t>Great help to have (toy!) models where </a:t>
            </a:r>
            <a:r>
              <a:rPr lang="en-US" sz="1500" dirty="0" err="1"/>
              <a:t>microscopics</a:t>
            </a:r>
            <a:r>
              <a:rPr lang="en-US" sz="1500" dirty="0"/>
              <a:t> is under full control</a:t>
            </a:r>
          </a:p>
          <a:p>
            <a:pPr lvl="2"/>
            <a:endParaRPr lang="en-US" sz="1500" dirty="0"/>
          </a:p>
          <a:p>
            <a:pPr lvl="1"/>
            <a:r>
              <a:rPr lang="en-US" sz="1700" dirty="0"/>
              <a:t>Dynamics is clearly the next step</a:t>
            </a:r>
          </a:p>
          <a:p>
            <a:pPr lvl="2"/>
            <a:r>
              <a:rPr lang="en-US" sz="1500" dirty="0"/>
              <a:t>Velocities are interesting, wall profiles</a:t>
            </a:r>
          </a:p>
          <a:p>
            <a:pPr lvl="2"/>
            <a:r>
              <a:rPr lang="en-US" sz="1500" dirty="0"/>
              <a:t>Competition with cooling due to expansion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CCA1FFF2-3848-4BA8-3C9F-185BEAAF95D1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0716AE7-1097-43F4-3EE0-47D63562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/>
              <a:t>/13</a:t>
            </a:r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ADC1589C-AC04-52D9-CA2C-53195DAAC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661834"/>
            <a:ext cx="2850743" cy="17590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96ED223-58D7-8013-8022-3035B44A1BF6}"/>
              </a:ext>
            </a:extLst>
          </p:cNvPr>
          <p:cNvGrpSpPr/>
          <p:nvPr/>
        </p:nvGrpSpPr>
        <p:grpSpPr>
          <a:xfrm>
            <a:off x="8839200" y="4486714"/>
            <a:ext cx="2756479" cy="2066485"/>
            <a:chOff x="983843" y="2030126"/>
            <a:chExt cx="4330700" cy="27977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51E4ED-8831-AF55-6269-8C88D9E7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843" y="2030126"/>
              <a:ext cx="4330700" cy="27977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F87A8B-FE98-1DB6-B4C1-520148B1F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86200" y="2190481"/>
              <a:ext cx="1180527" cy="5287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8267BA-B91B-DA06-DCF1-8EA54FC31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2913" y="2643798"/>
              <a:ext cx="1262470" cy="4001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C2C53C-A5A6-DF47-0775-1B17AE61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9536" y="3886200"/>
              <a:ext cx="1180527" cy="27469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79CCB1E-5A6D-16C5-F33F-FC9191768F3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0764" y="779773"/>
            <a:ext cx="2673350" cy="1671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6A90E-BFDD-2F54-6C31-E2749B0DE154}"/>
              </a:ext>
            </a:extLst>
          </p:cNvPr>
          <p:cNvSpPr txBox="1"/>
          <p:nvPr/>
        </p:nvSpPr>
        <p:spPr>
          <a:xfrm>
            <a:off x="2966" y="0"/>
            <a:ext cx="4301242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See </a:t>
            </a:r>
            <a:r>
              <a:rPr lang="nl-NL" dirty="0" err="1"/>
              <a:t>also</a:t>
            </a:r>
            <a:r>
              <a:rPr lang="nl-NL" dirty="0"/>
              <a:t> talk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Zhenhan</a:t>
            </a:r>
            <a:r>
              <a:rPr lang="nl-NL" dirty="0"/>
              <a:t> </a:t>
            </a:r>
            <a:r>
              <a:rPr lang="nl-NL" dirty="0" err="1"/>
              <a:t>Jin</a:t>
            </a:r>
            <a:r>
              <a:rPr lang="nl-NL" dirty="0"/>
              <a:t>, </a:t>
            </a:r>
            <a:r>
              <a:rPr lang="nl-NL" dirty="0" err="1"/>
              <a:t>Tue</a:t>
            </a:r>
            <a:r>
              <a:rPr lang="nl-NL" dirty="0"/>
              <a:t> 18:20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77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72DD-43D4-F6A5-E70F-A4C1C522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E2E1-8C55-504D-090E-A3C38E5A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93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F930-3B7C-AE5B-C178-056BA44A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05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First order phase transitions</a:t>
            </a:r>
          </a:p>
          <a:p>
            <a:pPr lvl="1"/>
            <a:r>
              <a:rPr lang="en-US" sz="1700" dirty="0"/>
              <a:t>Sources: early universe, astrophysics</a:t>
            </a:r>
          </a:p>
          <a:p>
            <a:pPr lvl="1"/>
            <a:r>
              <a:rPr lang="en-US" sz="1700" dirty="0"/>
              <a:t>Signature: gravitational waves (</a:t>
            </a:r>
            <a:r>
              <a:rPr lang="en-US" sz="1700" dirty="0" err="1"/>
              <a:t>mHz</a:t>
            </a:r>
            <a:r>
              <a:rPr lang="en-US" sz="1700" dirty="0"/>
              <a:t>, MHz)</a:t>
            </a:r>
          </a:p>
          <a:p>
            <a:pPr lvl="1"/>
            <a:r>
              <a:rPr lang="en-US" sz="1700" dirty="0"/>
              <a:t>A window into the Planck scale?</a:t>
            </a:r>
            <a:endParaRPr lang="en-US" sz="1500" dirty="0"/>
          </a:p>
          <a:p>
            <a:endParaRPr lang="en-US" sz="1700" dirty="0"/>
          </a:p>
          <a:p>
            <a:r>
              <a:rPr lang="en-US" sz="1700" dirty="0"/>
              <a:t>Dynamics</a:t>
            </a:r>
          </a:p>
          <a:p>
            <a:pPr lvl="1"/>
            <a:r>
              <a:rPr lang="en-US" sz="1700" dirty="0"/>
              <a:t>Bubble nucleation and false </a:t>
            </a:r>
            <a:r>
              <a:rPr lang="en-US" sz="1700" dirty="0" err="1"/>
              <a:t>vacua</a:t>
            </a:r>
            <a:endParaRPr lang="en-US" sz="1700" dirty="0"/>
          </a:p>
          <a:p>
            <a:pPr lvl="2"/>
            <a:r>
              <a:rPr lang="en-US" sz="1500" dirty="0"/>
              <a:t>Bubble velocities and shapes</a:t>
            </a:r>
          </a:p>
          <a:p>
            <a:endParaRPr lang="en-US" sz="1900" dirty="0"/>
          </a:p>
          <a:p>
            <a:r>
              <a:rPr lang="en-US" sz="1900" dirty="0"/>
              <a:t>Critical bubbles</a:t>
            </a:r>
          </a:p>
          <a:p>
            <a:pPr lvl="1"/>
            <a:r>
              <a:rPr lang="en-US" sz="1700" dirty="0"/>
              <a:t>Determines the minimal size for relaxation to true vacuum</a:t>
            </a:r>
          </a:p>
          <a:p>
            <a:pPr lvl="2"/>
            <a:r>
              <a:rPr lang="en-US" sz="1500" dirty="0"/>
              <a:t>Technical: de Turck trick at constant temperature</a:t>
            </a:r>
          </a:p>
          <a:p>
            <a:pPr lvl="2"/>
            <a:r>
              <a:rPr lang="en-US" sz="1500" dirty="0"/>
              <a:t>Action, tunneling and the nucleation rate</a:t>
            </a:r>
          </a:p>
          <a:p>
            <a:pPr lvl="2"/>
            <a:r>
              <a:rPr lang="en-US" sz="1500" dirty="0"/>
              <a:t>Comparison with effective field theory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2C9C653-B899-8D85-E996-EF62B70284DF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5494CCA-EF8D-AAF9-40BD-90A5A029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/>
              <a:t>/13</a:t>
            </a:r>
          </a:p>
        </p:txBody>
      </p:sp>
      <p:pic>
        <p:nvPicPr>
          <p:cNvPr id="2050" name="Picture 2" descr="Phase Diagram of Water (H2O)">
            <a:extLst>
              <a:ext uri="{FF2B5EF4-FFF2-40B4-BE49-F238E27FC236}">
                <a16:creationId xmlns:a16="http://schemas.microsoft.com/office/drawing/2014/main" id="{896CFCC5-FDC2-AC5D-D007-0F81974C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28800"/>
            <a:ext cx="4135279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9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3A02-F6AD-E0E5-CCE4-59B30027E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0C91-E1AF-C7CD-8772-622467A6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93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supercooled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1737-ED11-4B20-42FD-657283C8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357"/>
            <a:ext cx="8456701" cy="5943600"/>
          </a:xfrm>
        </p:spPr>
        <p:txBody>
          <a:bodyPr>
            <a:noAutofit/>
          </a:bodyPr>
          <a:lstStyle/>
          <a:p>
            <a:r>
              <a:rPr lang="en-US" sz="1900" dirty="0"/>
              <a:t>Fun fact</a:t>
            </a:r>
          </a:p>
          <a:p>
            <a:pPr lvl="1"/>
            <a:r>
              <a:rPr lang="en-US" sz="1700" dirty="0"/>
              <a:t>Supercooled water at –44 degrees, one micrometer</a:t>
            </a:r>
          </a:p>
          <a:p>
            <a:pPr lvl="1"/>
            <a:r>
              <a:rPr lang="en-US" sz="1700" dirty="0"/>
              <a:t>X-ray </a:t>
            </a:r>
            <a:r>
              <a:rPr lang="en-US" sz="1700" dirty="0" err="1"/>
              <a:t>femtoscopy</a:t>
            </a:r>
            <a:r>
              <a:rPr lang="en-US" sz="1700" dirty="0"/>
              <a:t> identifies </a:t>
            </a:r>
            <a:br>
              <a:rPr lang="en-US" sz="1700" dirty="0"/>
            </a:br>
            <a:r>
              <a:rPr lang="en-US" sz="1700" dirty="0"/>
              <a:t>high and low density liquids</a:t>
            </a:r>
          </a:p>
          <a:p>
            <a:pPr lvl="1"/>
            <a:r>
              <a:rPr lang="en-US" sz="1700" dirty="0"/>
              <a:t>A second critical point in the supercooled region </a:t>
            </a:r>
            <a:r>
              <a:rPr lang="en-US" sz="1700" dirty="0">
                <a:sym typeface="Wingdings" panose="05000000000000000000" pitchFamily="2" charset="2"/>
              </a:rPr>
              <a:t></a:t>
            </a:r>
            <a:endParaRPr lang="en-US" sz="1500" dirty="0"/>
          </a:p>
          <a:p>
            <a:endParaRPr lang="en-US" sz="1700" dirty="0"/>
          </a:p>
          <a:p>
            <a:r>
              <a:rPr lang="en-US" sz="1900" dirty="0"/>
              <a:t>More seriously</a:t>
            </a:r>
          </a:p>
          <a:p>
            <a:pPr lvl="1"/>
            <a:r>
              <a:rPr lang="en-US" sz="1700" dirty="0"/>
              <a:t>If the Standard Model* has a first order phase transition (FOPT):</a:t>
            </a:r>
            <a:endParaRPr lang="en-US" sz="1500" dirty="0"/>
          </a:p>
          <a:p>
            <a:pPr lvl="2"/>
            <a:r>
              <a:rPr lang="en-US" sz="1500" dirty="0"/>
              <a:t>Universe cools down fast, but extremely homogeneous</a:t>
            </a:r>
          </a:p>
          <a:p>
            <a:pPr lvl="2"/>
            <a:r>
              <a:rPr lang="en-US" sz="1500" dirty="0"/>
              <a:t>Universe will supercool beyond critical temperature</a:t>
            </a:r>
          </a:p>
          <a:p>
            <a:pPr lvl="2"/>
            <a:r>
              <a:rPr lang="en-US" sz="1500" dirty="0"/>
              <a:t>Bubbles will nucleate, but at what rate? How?</a:t>
            </a:r>
          </a:p>
          <a:p>
            <a:pPr lvl="2"/>
            <a:r>
              <a:rPr lang="en-US" sz="1500" dirty="0"/>
              <a:t>*technically this is then </a:t>
            </a:r>
            <a:r>
              <a:rPr lang="en-US" sz="1500" b="1" i="1" dirty="0"/>
              <a:t>beyond </a:t>
            </a:r>
            <a:r>
              <a:rPr lang="en-US" sz="1500" dirty="0"/>
              <a:t>standard model (quite some examples)</a:t>
            </a:r>
          </a:p>
          <a:p>
            <a:pPr lvl="3"/>
            <a:r>
              <a:rPr lang="en-US" sz="1500" dirty="0"/>
              <a:t>Really unique opportunity to probe extremely high energy scales</a:t>
            </a:r>
          </a:p>
          <a:p>
            <a:pPr lvl="2"/>
            <a:endParaRPr lang="en-US" sz="1500" dirty="0"/>
          </a:p>
          <a:p>
            <a:pPr lvl="1"/>
            <a:r>
              <a:rPr lang="en-US" sz="1500" dirty="0"/>
              <a:t>If QCD has a critical point:</a:t>
            </a:r>
          </a:p>
          <a:p>
            <a:pPr lvl="2"/>
            <a:r>
              <a:rPr lang="en-US" sz="1500" dirty="0"/>
              <a:t>FOPT potentially present during neutron star mergers</a:t>
            </a:r>
          </a:p>
          <a:p>
            <a:pPr marL="274320" lvl="1" indent="0">
              <a:buNone/>
            </a:pPr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8FB5CA4-603F-7CF3-2B40-848C7AFDA35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F9DE12D-81F7-A82D-240F-5F6D6329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/>
              <a:t>/13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FF2005-A2F8-0307-0757-9809F2F5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5" t="19962"/>
          <a:stretch>
            <a:fillRect/>
          </a:stretch>
        </p:blipFill>
        <p:spPr bwMode="auto">
          <a:xfrm>
            <a:off x="8878784" y="3312299"/>
            <a:ext cx="2751940" cy="354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61F1D-D04B-1C5C-C058-790F66D70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576519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>
                <a:latin typeface="Tw Cen MT" pitchFamily="34" charset="0"/>
              </a:rPr>
              <a:t>Paola Gallo and H. Eugene Stanley, </a:t>
            </a:r>
            <a:r>
              <a:rPr lang="en-GB" sz="1200" dirty="0">
                <a:latin typeface="Tw Cen MT" pitchFamily="34" charset="0"/>
              </a:rPr>
              <a:t>Supercooled water reveals its secrets</a:t>
            </a:r>
            <a:r>
              <a:rPr lang="en-US" sz="1200" dirty="0">
                <a:latin typeface="Tw Cen MT" pitchFamily="34" charset="0"/>
              </a:rPr>
              <a:t> (2017)</a:t>
            </a:r>
            <a:endParaRPr lang="en-GB" sz="1200" dirty="0">
              <a:latin typeface="Tw Cen MT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3605C4-EA8A-14B1-779C-28F886FC3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2" r="53223"/>
          <a:stretch>
            <a:fillRect/>
          </a:stretch>
        </p:blipFill>
        <p:spPr bwMode="auto">
          <a:xfrm>
            <a:off x="8849153" y="328346"/>
            <a:ext cx="2504647" cy="354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FAEFE-DABB-C45D-2B40-6B5189AC5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80DD-7E25-5A3A-1E13-EBB86FC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93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Bubble collisions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7005-086F-21FD-1C2D-66F65B9F1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25" y="1600200"/>
            <a:ext cx="8456701" cy="5943600"/>
          </a:xfrm>
        </p:spPr>
        <p:txBody>
          <a:bodyPr>
            <a:noAutofit/>
          </a:bodyPr>
          <a:lstStyle/>
          <a:p>
            <a:r>
              <a:rPr lang="en-US" sz="1900" dirty="0"/>
              <a:t>Bubble collisions in the Early Universe or in Astrophysics</a:t>
            </a:r>
          </a:p>
          <a:p>
            <a:pPr lvl="1"/>
            <a:r>
              <a:rPr lang="en-US" sz="1700" dirty="0"/>
              <a:t>If the Standard Model has a first order phase transition (FOPT):</a:t>
            </a:r>
            <a:endParaRPr lang="en-US" sz="1500" dirty="0"/>
          </a:p>
          <a:p>
            <a:pPr lvl="2"/>
            <a:r>
              <a:rPr lang="en-US" sz="1500" dirty="0"/>
              <a:t>Universe cools down fast, but extremely homogeneous</a:t>
            </a:r>
          </a:p>
          <a:p>
            <a:pPr lvl="2"/>
            <a:r>
              <a:rPr lang="en-US" sz="1500" dirty="0"/>
              <a:t>Universe will supercool beyond critical temperature</a:t>
            </a:r>
          </a:p>
          <a:p>
            <a:pPr lvl="2"/>
            <a:r>
              <a:rPr lang="en-US" sz="1500" dirty="0"/>
              <a:t>Bubbles will nucleate, but at what rate? How?</a:t>
            </a:r>
          </a:p>
          <a:p>
            <a:pPr lvl="2"/>
            <a:endParaRPr lang="en-US" sz="1500" dirty="0"/>
          </a:p>
          <a:p>
            <a:pPr lvl="1"/>
            <a:r>
              <a:rPr lang="en-US" sz="1700" dirty="0"/>
              <a:t>FOPT potentially present during neutron star mergers</a:t>
            </a:r>
          </a:p>
          <a:p>
            <a:pPr lvl="2"/>
            <a:r>
              <a:rPr lang="en-US" sz="1500" dirty="0"/>
              <a:t>Merger could cause both superheating and supercooling (subcooling?)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Collisions of bubbles: unique signature in gravitational waves (!)</a:t>
            </a:r>
          </a:p>
          <a:p>
            <a:pPr lvl="2"/>
            <a:r>
              <a:rPr lang="en-US" sz="1500" dirty="0"/>
              <a:t>LISA can potentially measure these (</a:t>
            </a:r>
            <a:r>
              <a:rPr lang="en-US" sz="1500" dirty="0" err="1"/>
              <a:t>mHz</a:t>
            </a:r>
            <a:r>
              <a:rPr lang="en-US" sz="1500" dirty="0"/>
              <a:t>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406E479-2E18-0202-05E9-1DAA29FC0DD1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F24530B-1A27-D292-812C-F9919DE6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/>
              <a:t>/13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01B24-C12C-1D47-1E41-571700FC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049764"/>
            <a:ext cx="1223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>
                <a:latin typeface="Tw Cen MT" pitchFamily="34" charset="0"/>
              </a:rPr>
              <a:t>Andreas Ekstedt, Oliver Gould, Joonas Hirvonen, Benoit Laurentd, Lauri Niemic, Philipp Schichoe and Jorinde van de Vis, </a:t>
            </a:r>
            <a:br>
              <a:rPr lang="it-IT" sz="1200" dirty="0">
                <a:latin typeface="Tw Cen MT" pitchFamily="34" charset="0"/>
              </a:rPr>
            </a:br>
            <a:r>
              <a:rPr lang="it-IT" sz="1200" dirty="0">
                <a:latin typeface="Tw Cen MT" pitchFamily="34" charset="0"/>
              </a:rPr>
              <a:t>How fast does the WallGo? A package for computing wall velocities in first-order phase transitions (2024)</a:t>
            </a:r>
          </a:p>
          <a:p>
            <a:r>
              <a:rPr lang="it-IT" sz="1200" dirty="0">
                <a:latin typeface="Tw Cen MT" pitchFamily="34" charset="0"/>
              </a:rPr>
              <a:t>Mark Hindmarsh, Stephan J. Huber, Kari Rummukainen and David J. Weir, Numerical simulations of acoustically generated gravitational waves at a first order phase transition (2015)</a:t>
            </a:r>
          </a:p>
          <a:p>
            <a:r>
              <a:rPr lang="it-IT" sz="1200" dirty="0">
                <a:latin typeface="Tw Cen MT" pitchFamily="34" charset="0"/>
              </a:rPr>
              <a:t>Jorge Casalderrey-Solana, David Mateos, Mikel Sanchez-Garitaonandia, Mega-Hertz Gravitational Waves from Neutron Star Mergers (2022)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B1D64-976F-BC2D-D52C-E51AF2156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457200"/>
            <a:ext cx="2595573" cy="2400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BE211-3201-69FE-EC29-79C6B373D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883" y="2880671"/>
            <a:ext cx="2292605" cy="2262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9CC0E-15C6-4609-BEA8-E74ED90C20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98" r="40286"/>
          <a:stretch>
            <a:fillRect/>
          </a:stretch>
        </p:blipFill>
        <p:spPr>
          <a:xfrm>
            <a:off x="9520547" y="4910934"/>
            <a:ext cx="1905000" cy="17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3773-9AE6-A868-96C9-DD100E250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1546-9894-BDA7-92E8-66DE0B31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93"/>
            <a:ext cx="101346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Nucleation in effective field theory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3FA8-38DA-14E4-50A8-39313C39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05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An effective potential at constant temperature: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Three regimes</a:t>
            </a:r>
          </a:p>
          <a:p>
            <a:pPr lvl="1"/>
            <a:r>
              <a:rPr lang="en-US" sz="1700" dirty="0"/>
              <a:t>High temperature: one stable hot phase</a:t>
            </a:r>
          </a:p>
          <a:p>
            <a:pPr lvl="1"/>
            <a:r>
              <a:rPr lang="en-US" sz="1700" dirty="0"/>
              <a:t>Intermediate (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&lt;T&lt;T</a:t>
            </a:r>
            <a:r>
              <a:rPr lang="en-US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/>
              <a:t>): two (meta)stable phases</a:t>
            </a:r>
          </a:p>
          <a:p>
            <a:pPr lvl="1"/>
            <a:r>
              <a:rPr lang="en-US" sz="1700" dirty="0"/>
              <a:t>Low temperature: one stable cold phase</a:t>
            </a:r>
          </a:p>
          <a:p>
            <a:endParaRPr lang="en-US" sz="1900" dirty="0"/>
          </a:p>
          <a:p>
            <a:r>
              <a:rPr lang="en-US" sz="1900" dirty="0"/>
              <a:t>Cooling the system:</a:t>
            </a:r>
          </a:p>
          <a:p>
            <a:pPr lvl="1"/>
            <a:r>
              <a:rPr lang="en-US" sz="1700" dirty="0"/>
              <a:t>Below </a:t>
            </a:r>
            <a:r>
              <a:rPr lang="en-US" sz="1700" i="1" dirty="0"/>
              <a:t>T</a:t>
            </a:r>
            <a:r>
              <a:rPr lang="en-US" sz="1700" i="1" baseline="-25000" dirty="0"/>
              <a:t>c</a:t>
            </a:r>
            <a:r>
              <a:rPr lang="en-US" sz="1700" dirty="0"/>
              <a:t> and above </a:t>
            </a:r>
            <a:r>
              <a:rPr lang="en-US" sz="1700" i="1" dirty="0"/>
              <a:t>T</a:t>
            </a:r>
            <a:r>
              <a:rPr lang="en-US" sz="1700" i="1" baseline="-25000" dirty="0"/>
              <a:t>0</a:t>
            </a:r>
            <a:r>
              <a:rPr lang="en-US" sz="1700" dirty="0"/>
              <a:t> the system can tunnel </a:t>
            </a:r>
            <a:br>
              <a:rPr lang="en-US" sz="1700" dirty="0"/>
            </a:br>
            <a:r>
              <a:rPr lang="en-US" sz="1700" dirty="0"/>
              <a:t>to the true minimum (supercooled)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C37B07A-C8E1-64CD-D165-AA3DEEC5E4B6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CB76BE5-7141-E85E-7316-12F795C5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/>
              <a:t>/13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D5D76-8A9D-638C-5338-B6F6A6CE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576519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>
                <a:latin typeface="Tw Cen MT" pitchFamily="34" charset="0"/>
              </a:rPr>
              <a:t>K. Enqvist, J. Ignatius, K. Kajantie and K. Rummukainen, </a:t>
            </a:r>
            <a:r>
              <a:rPr lang="en-GB" sz="1200" dirty="0">
                <a:latin typeface="Tw Cen MT" pitchFamily="34" charset="0"/>
              </a:rPr>
              <a:t>Nucleation and bubble growth in a first-order cosmological electroweak phase transition </a:t>
            </a:r>
            <a:r>
              <a:rPr lang="it-IT" sz="1200" dirty="0">
                <a:latin typeface="Tw Cen MT" pitchFamily="34" charset="0"/>
              </a:rPr>
              <a:t>(1992)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625BC-97F0-94FA-0245-569410A7B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07" y="1828800"/>
            <a:ext cx="5972436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FA69E-5918-AF46-4854-45FABE649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437102"/>
            <a:ext cx="4510526" cy="581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92553-682C-BE90-C0D5-615F52C2E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8405" y="1383909"/>
            <a:ext cx="4369719" cy="2965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58CD54-A748-CA06-DC7B-4244289DF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519" y="4755597"/>
            <a:ext cx="2535431" cy="1248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3A3375-0EBD-A8D4-B3AE-6C7BA6472D1B}"/>
              </a:ext>
            </a:extLst>
          </p:cNvPr>
          <p:cNvCxnSpPr/>
          <p:nvPr/>
        </p:nvCxnSpPr>
        <p:spPr>
          <a:xfrm flipV="1">
            <a:off x="8001000" y="6019800"/>
            <a:ext cx="1219200" cy="556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5C65F9-FBEF-93B9-8479-753BD4A7A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4836" y="4637997"/>
            <a:ext cx="2323232" cy="15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D494E-2436-2E0C-D4A8-7A57B3326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37A5-EBE0-E303-D7CC-8E52251A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93"/>
            <a:ext cx="101346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Bubble nucleation and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D2E2-2FD3-36B4-76A4-D0B5881D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05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Vacuum-like decay</a:t>
            </a:r>
          </a:p>
          <a:p>
            <a:pPr lvl="1"/>
            <a:r>
              <a:rPr lang="en-US" sz="1700" dirty="0"/>
              <a:t>Wall velocity can accelerate to the speed of light</a:t>
            </a:r>
          </a:p>
          <a:p>
            <a:endParaRPr lang="en-US" sz="1900" dirty="0"/>
          </a:p>
          <a:p>
            <a:r>
              <a:rPr lang="en-US" sz="1900" dirty="0"/>
              <a:t>Thermal-like decay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Deflagration: subsonic detonation</a:t>
            </a:r>
          </a:p>
          <a:p>
            <a:pPr lvl="1"/>
            <a:r>
              <a:rPr lang="en-US" sz="1700" dirty="0"/>
              <a:t>Friction from the remaining plasma</a:t>
            </a:r>
          </a:p>
          <a:p>
            <a:pPr lvl="1"/>
            <a:r>
              <a:rPr lang="en-US" sz="1700" dirty="0"/>
              <a:t>Energy density (typically) needs to be balanced</a:t>
            </a:r>
          </a:p>
          <a:p>
            <a:pPr lvl="1"/>
            <a:r>
              <a:rPr lang="en-US" sz="1700" dirty="0"/>
              <a:t>This means a wall that becomes wider with time: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34906E3-D598-0768-1AE9-D46DF1FC5C7A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0B54493-F4CD-8194-9703-3C3C433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/>
              <a:t>/13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2B975-C709-0DBB-82DA-686BAF29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426957"/>
            <a:ext cx="1223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dirty="0">
                <a:latin typeface="Tw Cen MT" pitchFamily="34" charset="0"/>
              </a:rPr>
              <a:t>Mikko Laine and Aleksi Vuorinen</a:t>
            </a:r>
            <a:r>
              <a:rPr lang="it-IT" sz="1000" dirty="0">
                <a:latin typeface="Tw Cen MT" pitchFamily="34" charset="0"/>
              </a:rPr>
              <a:t>, </a:t>
            </a:r>
            <a:r>
              <a:rPr lang="en-GB" sz="1000" dirty="0">
                <a:latin typeface="Tw Cen MT" pitchFamily="34" charset="0"/>
              </a:rPr>
              <a:t>Basics of Thermal Field Theory, A Tutorial on Perturbative Computations (2017)</a:t>
            </a:r>
            <a:br>
              <a:rPr lang="en-GB" sz="1000" dirty="0">
                <a:latin typeface="Tw Cen MT" pitchFamily="34" charset="0"/>
              </a:rPr>
            </a:br>
            <a:r>
              <a:rPr lang="en-GB" sz="1000" dirty="0">
                <a:latin typeface="Tw Cen MT" pitchFamily="34" charset="0"/>
              </a:rPr>
              <a:t>Yago Bea, Jorge </a:t>
            </a:r>
            <a:r>
              <a:rPr lang="en-GB" sz="1000" dirty="0" err="1">
                <a:latin typeface="Tw Cen MT" pitchFamily="34" charset="0"/>
              </a:rPr>
              <a:t>Casalderrey</a:t>
            </a:r>
            <a:r>
              <a:rPr lang="en-GB" sz="1000" dirty="0">
                <a:latin typeface="Tw Cen MT" pitchFamily="34" charset="0"/>
              </a:rPr>
              <a:t>-Solana, Thanasis Giannakopoulos, Aron Jansen, David Mateos, Mikel Sanchez-</a:t>
            </a:r>
            <a:r>
              <a:rPr lang="en-GB" sz="1000" dirty="0" err="1">
                <a:latin typeface="Tw Cen MT" pitchFamily="34" charset="0"/>
              </a:rPr>
              <a:t>Garitaonandia</a:t>
            </a:r>
            <a:r>
              <a:rPr lang="en-GB" sz="1000" dirty="0">
                <a:latin typeface="Tw Cen MT" pitchFamily="34" charset="0"/>
              </a:rPr>
              <a:t> and Miguel </a:t>
            </a:r>
            <a:r>
              <a:rPr lang="en-GB" sz="1000" dirty="0" err="1">
                <a:latin typeface="Tw Cen MT" pitchFamily="34" charset="0"/>
              </a:rPr>
              <a:t>Zilhão</a:t>
            </a:r>
            <a:r>
              <a:rPr lang="en-GB" sz="1000" dirty="0">
                <a:latin typeface="Tw Cen MT" pitchFamily="34" charset="0"/>
              </a:rPr>
              <a:t>, Holographic Bubbles with </a:t>
            </a:r>
            <a:r>
              <a:rPr lang="en-GB" sz="1000" dirty="0" err="1">
                <a:latin typeface="Tw Cen MT" pitchFamily="34" charset="0"/>
              </a:rPr>
              <a:t>Jecco</a:t>
            </a:r>
            <a:r>
              <a:rPr lang="en-GB" sz="1000" dirty="0">
                <a:latin typeface="Tw Cen MT" pitchFamily="34" charset="0"/>
              </a:rPr>
              <a:t>: Expanding, Collapsing and Critical (2022)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5B335-31B9-02A6-BBD0-935FCED50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1907" y="1171575"/>
            <a:ext cx="2495553" cy="2465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5332D-AAFA-DBF3-BCF3-6B926AD48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265" y="4090757"/>
            <a:ext cx="3723566" cy="2372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F64E35-F3CA-0917-565D-5E0C923DF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184" y="478154"/>
            <a:ext cx="2315816" cy="1519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9939D2-5F41-6DF7-74BB-29F13ED6C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124200"/>
            <a:ext cx="5591462" cy="1262589"/>
          </a:xfrm>
          <a:prstGeom prst="rect">
            <a:avLst/>
          </a:prstGeom>
          <a:ln w="1905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FC4880-830E-9E61-22C1-7B0A8841C7F3}"/>
              </a:ext>
            </a:extLst>
          </p:cNvPr>
          <p:cNvSpPr txBox="1"/>
          <p:nvPr/>
        </p:nvSpPr>
        <p:spPr>
          <a:xfrm>
            <a:off x="2966" y="0"/>
            <a:ext cx="4301242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See </a:t>
            </a:r>
            <a:r>
              <a:rPr lang="nl-NL" dirty="0" err="1"/>
              <a:t>also</a:t>
            </a:r>
            <a:r>
              <a:rPr lang="nl-NL" dirty="0"/>
              <a:t> talk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Zhenhan</a:t>
            </a:r>
            <a:r>
              <a:rPr lang="nl-NL" dirty="0"/>
              <a:t> </a:t>
            </a:r>
            <a:r>
              <a:rPr lang="nl-NL" dirty="0" err="1"/>
              <a:t>Jin</a:t>
            </a:r>
            <a:r>
              <a:rPr lang="nl-NL" dirty="0"/>
              <a:t>, </a:t>
            </a:r>
            <a:r>
              <a:rPr lang="nl-NL" dirty="0" err="1"/>
              <a:t>Tue</a:t>
            </a:r>
            <a:r>
              <a:rPr lang="nl-NL" dirty="0"/>
              <a:t> 18:20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9CF9E1-1588-E7F1-6D40-B8421041B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4629" y="2259833"/>
            <a:ext cx="1827371" cy="1803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0DFB31-7942-9EF6-F28F-4E6DFFBD48B6}"/>
              </a:ext>
            </a:extLst>
          </p:cNvPr>
          <p:cNvSpPr txBox="1"/>
          <p:nvPr/>
        </p:nvSpPr>
        <p:spPr>
          <a:xfrm>
            <a:off x="7681406" y="-11153"/>
            <a:ext cx="4510594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See </a:t>
            </a:r>
            <a:r>
              <a:rPr lang="nl-NL" dirty="0" err="1"/>
              <a:t>also</a:t>
            </a:r>
            <a:r>
              <a:rPr lang="nl-NL" dirty="0"/>
              <a:t> talk </a:t>
            </a:r>
            <a:r>
              <a:rPr lang="nl-NL" dirty="0" err="1"/>
              <a:t>by</a:t>
            </a:r>
            <a:r>
              <a:rPr lang="nl-NL" dirty="0"/>
              <a:t> Hao-</a:t>
            </a:r>
            <a:r>
              <a:rPr lang="nl-NL" dirty="0" err="1"/>
              <a:t>Tian</a:t>
            </a:r>
            <a:r>
              <a:rPr lang="nl-NL" dirty="0"/>
              <a:t> Sun, Mon 17:55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24F25-9C30-1F4D-7B04-38BDEA75E7BF}"/>
              </a:ext>
            </a:extLst>
          </p:cNvPr>
          <p:cNvCxnSpPr>
            <a:cxnSpLocks/>
          </p:cNvCxnSpPr>
          <p:nvPr/>
        </p:nvCxnSpPr>
        <p:spPr>
          <a:xfrm flipV="1">
            <a:off x="6096000" y="5257800"/>
            <a:ext cx="965907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4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E75FA-E214-B8EA-B1B4-4FFBF828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584D-D42A-1D21-03B3-2E176347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98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Supercool holography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37C1-3D5E-3E1C-8623-CCBDA654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918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A non-conformal holographic toy model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Source for scalar provides extra scale (j = 1)</a:t>
            </a:r>
            <a:endParaRPr lang="en-US" sz="1500" dirty="0"/>
          </a:p>
          <a:p>
            <a:endParaRPr lang="en-US" sz="1700" dirty="0"/>
          </a:p>
          <a:p>
            <a:r>
              <a:rPr lang="en-US" sz="1900" dirty="0"/>
              <a:t>The universe cools; what happens?</a:t>
            </a:r>
          </a:p>
          <a:p>
            <a:pPr lvl="1"/>
            <a:r>
              <a:rPr lang="en-US" sz="1700" dirty="0"/>
              <a:t>First it becomes supercooled (metastable)</a:t>
            </a:r>
          </a:p>
          <a:p>
            <a:pPr lvl="1"/>
            <a:r>
              <a:rPr lang="en-US" sz="1700" dirty="0"/>
              <a:t>If no bubbles form: it enters spinodal branch</a:t>
            </a:r>
          </a:p>
          <a:p>
            <a:pPr lvl="2"/>
            <a:r>
              <a:rPr lang="en-US" sz="1500" dirty="0"/>
              <a:t>Negative specific heat, imaginary speed of sound</a:t>
            </a:r>
          </a:p>
          <a:p>
            <a:pPr lvl="2"/>
            <a:r>
              <a:rPr lang="en-US" sz="1500" dirty="0"/>
              <a:t>Gubser-Mitra: unstable (Gregory-Laflamme)</a:t>
            </a:r>
          </a:p>
          <a:p>
            <a:pPr lvl="2"/>
            <a:r>
              <a:rPr lang="en-US" sz="1500" dirty="0"/>
              <a:t>System phase separates</a:t>
            </a:r>
          </a:p>
          <a:p>
            <a:pPr lvl="1"/>
            <a:r>
              <a:rPr lang="en-US" sz="1700" dirty="0"/>
              <a:t>If bubbles form: </a:t>
            </a:r>
          </a:p>
          <a:p>
            <a:pPr lvl="2"/>
            <a:r>
              <a:rPr lang="en-US" sz="1500" dirty="0"/>
              <a:t>They keep on colliding (gravitational waves!)</a:t>
            </a:r>
          </a:p>
          <a:p>
            <a:pPr lvl="2"/>
            <a:r>
              <a:rPr lang="en-US" sz="1500" dirty="0"/>
              <a:t>If given enough time only solution is phase separated at critical temperature (unlike water)</a:t>
            </a:r>
          </a:p>
          <a:p>
            <a:pPr lvl="1"/>
            <a:r>
              <a:rPr lang="en-US" sz="1700" dirty="0"/>
              <a:t>Finally enters low energy phase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CCEF573-4B1C-1749-DA71-70741F048219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4A1CB4C-B7DE-76E3-4D16-BB4EB8FD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/>
              <a:t>/13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333F0-021C-19E2-63E4-3FC522FB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576519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Tw Cen MT" pitchFamily="34" charset="0"/>
              </a:rPr>
              <a:t>Yago Bea and David Mateos, Heating up Exotic RG Flows with Holography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445364-0323-6AF4-14DB-1D759AED81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9791" y="1676400"/>
            <a:ext cx="6048559" cy="3781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9E883-1B51-479D-2D0D-CDBE5693EFFE}"/>
              </a:ext>
            </a:extLst>
          </p:cNvPr>
          <p:cNvSpPr txBox="1"/>
          <p:nvPr/>
        </p:nvSpPr>
        <p:spPr>
          <a:xfrm>
            <a:off x="7473915" y="-2096"/>
            <a:ext cx="4724435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See </a:t>
            </a:r>
            <a:r>
              <a:rPr lang="nl-NL" dirty="0" err="1"/>
              <a:t>also</a:t>
            </a:r>
            <a:r>
              <a:rPr lang="nl-NL" dirty="0"/>
              <a:t> talk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Andrei</a:t>
            </a:r>
            <a:r>
              <a:rPr lang="nl-NL" dirty="0"/>
              <a:t> </a:t>
            </a:r>
            <a:r>
              <a:rPr lang="nl-NL" dirty="0" err="1"/>
              <a:t>Starinets</a:t>
            </a:r>
            <a:r>
              <a:rPr lang="nl-NL" dirty="0"/>
              <a:t>, Mon 17:00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B9105-A142-1E82-55EA-E9C30EF77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94" y="1366829"/>
            <a:ext cx="3967163" cy="618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4A8F2-0A3D-B579-6B58-A22B5A4E8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0" y="1976786"/>
            <a:ext cx="5422900" cy="6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9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742E-C66D-127A-A540-24D26241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9729-CEBA-5407-C54A-42677DE0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98"/>
            <a:ext cx="104394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Supercooled and critical holography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A23F-0060-17EF-D01E-61A7CCBA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918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Bubble nucleation</a:t>
            </a:r>
          </a:p>
          <a:p>
            <a:pPr lvl="1"/>
            <a:r>
              <a:rPr lang="en-US" sz="1700" dirty="0"/>
              <a:t>Small bubbles disappear (surface tension is too expensive)</a:t>
            </a:r>
          </a:p>
          <a:p>
            <a:pPr lvl="1"/>
            <a:r>
              <a:rPr lang="en-US" sz="1700" dirty="0"/>
              <a:t>Large bubbles can expand</a:t>
            </a:r>
          </a:p>
          <a:p>
            <a:pPr lvl="2"/>
            <a:r>
              <a:rPr lang="en-US" sz="1300" dirty="0"/>
              <a:t>Somewhat non-trivial, but Gubser-Mitra implies that the end state </a:t>
            </a:r>
            <a:br>
              <a:rPr lang="en-US" sz="1300" dirty="0"/>
            </a:br>
            <a:r>
              <a:rPr lang="en-US" sz="1300" dirty="0"/>
              <a:t>is the phase separated state at the critical temperature</a:t>
            </a:r>
          </a:p>
          <a:p>
            <a:pPr lvl="2"/>
            <a:r>
              <a:rPr lang="en-US" sz="1300" dirty="0"/>
              <a:t>Interesting question if this is possible in an expanding</a:t>
            </a:r>
            <a:br>
              <a:rPr lang="en-US" sz="1300" dirty="0"/>
            </a:br>
            <a:r>
              <a:rPr lang="en-US" sz="1300" dirty="0"/>
              <a:t>universe (but for now we’re in a box </a:t>
            </a:r>
            <a:r>
              <a:rPr lang="en-US" sz="1300" dirty="0">
                <a:sym typeface="Wingdings" panose="05000000000000000000" pitchFamily="2" charset="2"/>
              </a:rPr>
              <a:t>)</a:t>
            </a:r>
          </a:p>
          <a:p>
            <a:r>
              <a:rPr lang="en-US" sz="1900" dirty="0"/>
              <a:t>A critical bubble</a:t>
            </a:r>
          </a:p>
          <a:p>
            <a:pPr lvl="1"/>
            <a:r>
              <a:rPr lang="en-US" sz="1700" dirty="0">
                <a:solidFill>
                  <a:schemeClr val="accent3"/>
                </a:solidFill>
              </a:rPr>
              <a:t>An unstable time-independent solution of the EOM</a:t>
            </a:r>
          </a:p>
          <a:p>
            <a:pPr lvl="1"/>
            <a:r>
              <a:rPr lang="en-US" sz="1700" dirty="0"/>
              <a:t>At T</a:t>
            </a:r>
            <a:r>
              <a:rPr lang="en-US" sz="1700" baseline="-25000" dirty="0"/>
              <a:t>c</a:t>
            </a:r>
            <a:r>
              <a:rPr lang="en-US" sz="1700" dirty="0"/>
              <a:t> the phase separated phase satisfies this:</a:t>
            </a:r>
          </a:p>
          <a:p>
            <a:pPr lvl="2"/>
            <a:r>
              <a:rPr lang="en-US" sz="1500" dirty="0"/>
              <a:t>The limit of a large bubble</a:t>
            </a:r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en-US" sz="1700" dirty="0"/>
              <a:t>For smaller bubbles this would not be stable: the bubble would collapse</a:t>
            </a:r>
          </a:p>
          <a:p>
            <a:pPr lvl="2"/>
            <a:endParaRPr lang="en-US" sz="15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C31240B-41F2-75D0-AF46-46D952788DF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95F90DF-4379-5F51-5786-61E54E11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/>
              <a:t>/13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082F-D10E-B222-A52B-5529CD62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576519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Tw Cen MT" pitchFamily="34" charset="0"/>
              </a:rPr>
              <a:t>Yago Bea and David Mateos, Heating up Exotic RG Flows with Holography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0AD30-34A2-5655-2387-CDD76DC612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2937" y="1676401"/>
            <a:ext cx="4875413" cy="3048000"/>
          </a:xfrm>
          <a:prstGeom prst="rect">
            <a:avLst/>
          </a:prstGeom>
        </p:spPr>
      </p:pic>
      <p:pic>
        <p:nvPicPr>
          <p:cNvPr id="13" name="Picture 12" descr="A blue line graph with black lines&#10;&#10;AI-generated content may be incorrect.">
            <a:extLst>
              <a:ext uri="{FF2B5EF4-FFF2-40B4-BE49-F238E27FC236}">
                <a16:creationId xmlns:a16="http://schemas.microsoft.com/office/drawing/2014/main" id="{9958FAB6-2D18-7BC5-9133-B3853135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4088184" cy="16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1BB0-7D7D-9399-240C-5E4FF68F0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41BC-29A7-F7DC-DB64-1C8D7249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680"/>
            <a:ext cx="10439400" cy="609282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Some technicalities: DeTurck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A607-B4CB-8E09-DEB0-6673EE2E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9144000" cy="5943600"/>
          </a:xfrm>
        </p:spPr>
        <p:txBody>
          <a:bodyPr>
            <a:noAutofit/>
          </a:bodyPr>
          <a:lstStyle/>
          <a:p>
            <a:r>
              <a:rPr lang="en-US" sz="1900" dirty="0"/>
              <a:t>Solve a slightly modified problem</a:t>
            </a:r>
          </a:p>
          <a:p>
            <a:pPr lvl="1"/>
            <a:r>
              <a:rPr lang="en-US" sz="1700" dirty="0"/>
              <a:t>Take a reference metric (the homogeneous solution,           ) and define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Solve the modified Einstein equations: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Check that: 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This helps imposing boundary conditions and to make the PDEs elliptic</a:t>
            </a:r>
          </a:p>
          <a:p>
            <a:pPr lvl="2"/>
            <a:r>
              <a:rPr lang="en-US" sz="1500" dirty="0"/>
              <a:t>Since we know the solution exists there should not be any `soliton’ with </a:t>
            </a:r>
            <a:r>
              <a:rPr lang="en-US" sz="1500" dirty="0">
                <a:latin typeface="Symbol" panose="05050102010706020507" pitchFamily="18" charset="2"/>
              </a:rPr>
              <a:t>x</a:t>
            </a:r>
            <a:r>
              <a:rPr lang="en-US" sz="1500" dirty="0"/>
              <a:t> non-zero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Technically we work at large but finite 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/>
              <a:t>, otherwise the nucleation rate vanishes</a:t>
            </a:r>
          </a:p>
          <a:p>
            <a:pPr lvl="2"/>
            <a:r>
              <a:rPr lang="en-US" sz="1500" dirty="0"/>
              <a:t>Spherical symmetry</a:t>
            </a:r>
          </a:p>
          <a:p>
            <a:pPr lvl="2"/>
            <a:r>
              <a:rPr lang="en-US" sz="1500" dirty="0"/>
              <a:t>Fully backreacted AdS</a:t>
            </a:r>
            <a:r>
              <a:rPr lang="en-US" sz="1500" baseline="-25000" dirty="0"/>
              <a:t>5</a:t>
            </a:r>
            <a:r>
              <a:rPr lang="en-US" sz="1500" dirty="0"/>
              <a:t> solutions though </a:t>
            </a:r>
            <a:r>
              <a:rPr lang="en-US" sz="1500" dirty="0">
                <a:sym typeface="Wingdings" panose="05000000000000000000" pitchFamily="2" charset="2"/>
              </a:rPr>
              <a:t></a:t>
            </a:r>
            <a:endParaRPr lang="en-US" sz="15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FC68312-F5BE-E8AD-C9D3-E3E97FF54A8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128DA82-7B94-E32F-0DA4-4D59C787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/>
              <a:t>/13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B4D5F-715E-3FFB-ADD2-85D0FBB2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6576519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Tw Cen MT" pitchFamily="34" charset="0"/>
              </a:rPr>
              <a:t>Óscar J. C. Dias, Jorge E. Santos and Benson Way, Numerical Methods for Finding Stationary Gravitational Solutions (2015)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489F3-4B28-42AE-E9B1-51243083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60" y="1754034"/>
            <a:ext cx="2522689" cy="417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DAC57-D472-A460-BF67-57165AC2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738271"/>
            <a:ext cx="5105400" cy="710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5E7B8-03DF-B1D6-4F59-12D4DA1F2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23848"/>
            <a:ext cx="990600" cy="32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ADD7CF-B87A-9D60-2869-48FC40F8B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76" y="1819763"/>
            <a:ext cx="533528" cy="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2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1812</TotalTime>
  <Words>1404</Words>
  <Application>Microsoft Office PowerPoint</Application>
  <PresentationFormat>Widescreen</PresentationFormat>
  <Paragraphs>253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Tw Cen MT</vt:lpstr>
      <vt:lpstr>Wingdings</vt:lpstr>
      <vt:lpstr>Theme1</vt:lpstr>
      <vt:lpstr>Holographic bubble nucleation in  astrophysics or the early universe</vt:lpstr>
      <vt:lpstr>outline</vt:lpstr>
      <vt:lpstr>supercooled</vt:lpstr>
      <vt:lpstr>Bubble collisions</vt:lpstr>
      <vt:lpstr>Nucleation in effective field theory</vt:lpstr>
      <vt:lpstr>Bubble nucleation and growth</vt:lpstr>
      <vt:lpstr>Supercool holography</vt:lpstr>
      <vt:lpstr>Supercooled and critical holography</vt:lpstr>
      <vt:lpstr>Some technicalities: DeTurck</vt:lpstr>
      <vt:lpstr>Supercooled and critical holography</vt:lpstr>
      <vt:lpstr>Supercooled and critical holography</vt:lpstr>
      <vt:lpstr>What kind of bubbles will nucleate?</vt:lpstr>
      <vt:lpstr>Discussion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Jets</dc:title>
  <dc:creator>van der Schee</dc:creator>
  <cp:lastModifiedBy>Wilke van der Schee</cp:lastModifiedBy>
  <cp:revision>3588</cp:revision>
  <cp:lastPrinted>2013-02-27T16:52:15Z</cp:lastPrinted>
  <dcterms:created xsi:type="dcterms:W3CDTF">2011-04-27T16:22:55Z</dcterms:created>
  <dcterms:modified xsi:type="dcterms:W3CDTF">2025-07-15T17:43:52Z</dcterms:modified>
</cp:coreProperties>
</file>