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484" r:id="rId3"/>
    <p:sldId id="457" r:id="rId4"/>
    <p:sldId id="458" r:id="rId5"/>
    <p:sldId id="475" r:id="rId6"/>
    <p:sldId id="459" r:id="rId7"/>
    <p:sldId id="477" r:id="rId8"/>
    <p:sldId id="478" r:id="rId9"/>
    <p:sldId id="474" r:id="rId10"/>
    <p:sldId id="479" r:id="rId11"/>
    <p:sldId id="460" r:id="rId12"/>
    <p:sldId id="462" r:id="rId13"/>
    <p:sldId id="461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80" r:id="rId22"/>
    <p:sldId id="481" r:id="rId23"/>
    <p:sldId id="470" r:id="rId24"/>
    <p:sldId id="482" r:id="rId25"/>
    <p:sldId id="483" r:id="rId26"/>
    <p:sldId id="472" r:id="rId27"/>
    <p:sldId id="476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1111F5"/>
    <a:srgbClr val="FFAFAF"/>
    <a:srgbClr val="FFDDDD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69477" autoAdjust="0"/>
  </p:normalViewPr>
  <p:slideViewPr>
    <p:cSldViewPr>
      <p:cViewPr varScale="1">
        <p:scale>
          <a:sx n="85" d="100"/>
          <a:sy n="85" d="100"/>
        </p:scale>
        <p:origin x="109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2D006-EC7E-4684-8CC9-97A0D646B182}" type="datetimeFigureOut">
              <a:rPr lang="zh-TW" altLang="en-US" smtClean="0"/>
              <a:t>2025/7/11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B870F-531D-4A18-BD08-4CCEE1A81A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62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725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69618-EFAB-43EB-01D3-5FD75B83A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4F827108-5A41-5E56-629A-126EC8D382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31F84385-B917-5FB9-1A7F-C2026EA22175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34575CE-6971-6F19-2EC1-982F62974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836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29438-0494-0B5E-B44D-F93AA10FB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1A9DED79-317A-4D77-B089-E4EED6A376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44090D1E-CBF0-4117-441B-EE94370B651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5683E85-3A85-5B7E-6399-054DBB103D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201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CCBA3-86B9-482A-4943-FB0CEFACE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A26DB70-27DD-7B11-03A4-A46D69F6FD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10F3B0A4-DDFE-B778-724A-CCC7880F4B23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89CB1C-42F4-090E-8566-3D4F0A6C31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600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FB2D8-45FE-C268-C9A5-09D817129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A9185F7F-027A-04FD-1CD1-65077DFD0F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477CBF70-2DDC-D241-5619-3B6E5992D247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E390B2-75E4-3A56-49B1-6C5BCEDE7D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099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54E54-69AE-DB71-9E2A-B74C3759F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A1C8A37F-2879-8BD4-A487-C22FE588D9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D30A14BB-59B1-036F-1DF9-5D23BCED5A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5D9C13A-0DAA-5097-E872-0750AD20F5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53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76ABB-D5F2-8CEC-3561-331B5FD71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4E35E4AC-CC3C-824D-478F-90FBA1FC3C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6F0CF07D-348A-9563-B6DD-32399CE492BC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83833B6-9FC3-85AA-CF38-6E906D0E2C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204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C2293-4DA8-18AF-8097-3738FBCA3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DECD92D1-5758-38A5-7828-F8A150B146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41C097F5-8610-4E91-61B0-DF893FCB293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422E92-E53D-6B25-7A34-66BD0634CD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008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9B6E6-12BE-5657-23FA-D67708714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03E8098A-0B0C-D352-E42A-8F14F11C18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3AB2A1E7-9530-C4E2-FAF8-9C4CFEEF012E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7D52519-8FB7-AF24-DFA4-CDF125028C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939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DECC4-CB2A-C22F-D63A-BF46C6E90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98F29A3-8CB9-33D0-ED6D-F787677841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1C619AA1-8C24-BB4F-5A74-C87317D3D4D7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4F22B4-DF4D-BC45-02DA-81159E3FC3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370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28462-936B-7040-7E8C-AD8D13260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5F8C94B2-3C4B-9431-1368-2FB61EB723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86991093-245B-9F5D-C610-B2CB585E231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27EC94-9FBD-BC23-643C-7A038CDDC5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851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EE969-2088-E78E-6DED-8D464C1A6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2E7695CA-92EC-531F-9DE9-6AF753DC9A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0E703115-2491-FF54-4C35-9D4A231D538A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322CFB7-53D9-30DE-BD15-AD5974403D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0682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C47C1-3648-DEDD-8E1A-58AA70A43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DF494B8D-41CB-E909-7ECC-FC4575AA76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63968010-7FEC-8FE4-D56F-7EDB77E46AE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07FD3EA-0C4C-CB5A-69BE-70F4A477E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64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2FBC0-09EC-E7B0-77BF-18067112D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E94A498-C27B-D29C-D264-F653BC3DC5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E43EAA28-FB52-1725-D4FF-D87186BEC7B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A437EE-9D5F-D538-4C33-73D6B6C3C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965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DCF0F3-27D7-C136-ED4E-94A2D844D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561F58A1-7C5E-107C-9B10-8198115CC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A6592851-9B4F-774B-7F5B-A7C0C4FF6C1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E4B677E-929E-0909-A434-B8EAB8BE9A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1211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E83D-289A-B9E0-F497-ADCF9EE79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3437BDF6-1283-EB93-3A25-D9F9A31EA6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1231A0F0-634F-561D-0749-F171A6D7625C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9A73A1-D47B-460F-34CD-0D481E1B1D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1997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17538C-AC6B-9E4D-BF1D-734BE3078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C693424-8816-4ED3-E410-3FDDCF575A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1FDD62EC-1656-E3D5-5894-14112B6FA2D8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0D3DE2B-D006-1E23-F467-C1E59E78EC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508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EBCB0-41A7-DB8A-EFA8-A20BF7F1A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74DEF1EB-F1A9-1A88-E56C-5C74332526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61C7203A-0BE5-0CC2-CDA5-ECCF89200985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34E613-84EB-43BA-A62E-07B70E8E45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5342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B3A43-D3E6-3427-B76C-9EC77E820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C00E0B0A-9640-6F45-957C-CD0D5F17FB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70C5AAD3-BFFE-D94F-A851-361A626FF61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987D899-4C23-0EDF-9A6F-442E5431A1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1032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A16A-5C66-83A0-D1E6-A49601F85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774CD35-82FC-C91F-3401-18106A7EF5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1937BB31-73FE-F766-D389-54FEBF7DA797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07048E7-2C75-918B-FC5E-A5C93D1792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981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364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F29D3-6A7F-1D06-755C-718888AC3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D48F2AF9-6430-DBE1-7A87-813775E122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CC88ECED-9EB4-C103-1C71-20599120B35A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95ADE4-2E52-C6B5-9055-FD80A04963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99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277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0C61F-371A-9459-6895-AD7D60AF1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01E85805-C09E-66D1-DF0C-7CDD98CBA1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77BC71F3-6DEC-0E1B-99E7-D926854D3B4E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14284A-D941-C469-EF79-DCF71FEFF1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017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B1950-FA62-5449-A9E1-FEF7F2E89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45DB0EF5-DCF9-5A85-6F66-75778186BB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9D387BD3-B82E-C565-21D3-4F3D21FBD50C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C248899-9DAE-558A-3218-0ABE975A82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798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F8A68-DEFA-2168-9AF4-1BAA855FE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1F31048-D073-450E-7018-AF03693E1B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E1B52716-C897-F0A0-DE0B-3B088DE9402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804A0BA-6065-4A46-6265-35BC1DF016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555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242A7-0346-B50D-23C3-701C2D591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6F815F8-3497-3027-0DA4-91641156DB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>
                <a:extLst>
                  <a:ext uri="{FF2B5EF4-FFF2-40B4-BE49-F238E27FC236}">
                    <a16:creationId xmlns:a16="http://schemas.microsoft.com/office/drawing/2014/main" id="{036D0871-92D9-F4D3-BD81-BE2C000BEA53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SzPct val="120000"/>
                  <a:buFont typeface="Arial" pitchFamily="34" charset="0"/>
                  <a:buNone/>
                </a:pPr>
                <a:endParaRPr lang="en-US" altLang="zh-TW" sz="1200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-boundary of QFT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-bulk</a:t>
                </a:r>
                <a:r>
                  <a:rPr lang="en-US" altLang="zh-TW" baseline="0" dirty="0" smtClean="0"/>
                  <a:t> spacetime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-conformal boundary of 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dirty="0" smtClean="0"/>
                  <a:t>-extension</a:t>
                </a:r>
                <a:r>
                  <a:rPr lang="en-US" altLang="zh-TW" baseline="0" dirty="0" smtClean="0"/>
                  <a:t> of </a:t>
                </a:r>
                <a:r>
                  <a:rPr lang="zh-TW" altLang="en-US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𝒫</a:t>
                </a:r>
                <a:r>
                  <a:rPr lang="en-US" altLang="zh-TW" dirty="0" smtClean="0"/>
                  <a:t> to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r>
                  <a:rPr lang="en-US" altLang="zh-TW" dirty="0" smtClean="0"/>
                  <a:t>, geometric boundary of </a:t>
                </a:r>
                <a:r>
                  <a:rPr lang="en-US" altLang="zh-TW" sz="1200" i="0" smtClean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en-US" altLang="zh-TW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zh-TW" sz="8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𝐾/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𝐾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zh-TW" sz="1200" b="0" i="0" smtClean="0">
                    <a:solidFill>
                      <a:srgbClr val="1111F5"/>
                    </a:solidFill>
                    <a:latin typeface="Cambria Math" panose="02040503050406030204" pitchFamily="18" charset="0"/>
                  </a:rPr>
                  <a:t>′</a:t>
                </a:r>
                <a:r>
                  <a:rPr lang="en-US" altLang="zh-TW" dirty="0" smtClean="0"/>
                  <a:t>-extrinsic</a:t>
                </a:r>
                <a:r>
                  <a:rPr lang="en-US" altLang="zh-TW" baseline="0" dirty="0" smtClean="0"/>
                  <a:t> curvatures, Gibbs-Hawking terms of </a:t>
                </a:r>
                <a:r>
                  <a:rPr lang="zh-TW" altLang="en-US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𝒬</a:t>
                </a:r>
                <a:r>
                  <a:rPr lang="en-US" altLang="zh-TW" sz="8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zh-TW" sz="1200" b="0" i="0" smtClean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𝜕</a:t>
                </a:r>
                <a:r>
                  <a:rPr lang="en-US" altLang="zh-TW" sz="1200" i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ℳ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9AB474-03DF-D167-B83B-CD1084CF50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870F-531D-4A18-BD08-4CCEE1A81A7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79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962606A3-7A47-2C0B-E34D-0EB963B1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>
            <a:lvl1pPr algn="l">
              <a:defRPr sz="5400" b="1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1424" y="875703"/>
            <a:ext cx="10297145" cy="165444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fr-FR" altLang="zh-TW" sz="4800" dirty="0"/>
              <a:t>Holographic Entanglement Entropy Inequalities in Multipartite Systems</a:t>
            </a:r>
            <a:endParaRPr lang="zh-TW" altLang="en-US" sz="4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624810" y="3136612"/>
            <a:ext cx="4942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>
                <a:solidFill>
                  <a:srgbClr val="0070C0"/>
                </a:solidFill>
                <a:latin typeface="Segoe Print" pitchFamily="2" charset="0"/>
              </a:rPr>
              <a:t>Yi </a:t>
            </a:r>
            <a:r>
              <a:rPr lang="en-US" altLang="zh-TW" sz="3200" dirty="0" err="1">
                <a:solidFill>
                  <a:srgbClr val="0070C0"/>
                </a:solidFill>
                <a:latin typeface="Segoe Print" pitchFamily="2" charset="0"/>
              </a:rPr>
              <a:t>Yang@ShanghaiTech</a:t>
            </a:r>
            <a:endParaRPr lang="en-US" altLang="zh-TW" sz="3200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89216" y="5013176"/>
            <a:ext cx="10455965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1050" dirty="0">
              <a:solidFill>
                <a:srgbClr val="C00000"/>
              </a:solidFill>
              <a:latin typeface="Sylfaen" pitchFamily="18" charset="0"/>
            </a:endParaRPr>
          </a:p>
          <a:p>
            <a:pPr algn="ctr"/>
            <a:r>
              <a:rPr lang="en-US" altLang="zh-TW" sz="2600" dirty="0">
                <a:solidFill>
                  <a:srgbClr val="C00000"/>
                </a:solidFill>
                <a:latin typeface="Sylfaen" pitchFamily="18" charset="0"/>
              </a:rPr>
              <a:t>Holographic applications:</a:t>
            </a:r>
            <a:r>
              <a:rPr lang="zh-TW" altLang="en-US" sz="2600" dirty="0">
                <a:solidFill>
                  <a:srgbClr val="C00000"/>
                </a:solidFill>
                <a:latin typeface="Sylfaen" pitchFamily="18" charset="0"/>
              </a:rPr>
              <a:t> </a:t>
            </a:r>
            <a:r>
              <a:rPr lang="en-US" altLang="zh-TW" sz="2600" dirty="0">
                <a:solidFill>
                  <a:srgbClr val="C00000"/>
                </a:solidFill>
                <a:latin typeface="Sylfaen" pitchFamily="18" charset="0"/>
              </a:rPr>
              <a:t>from Quantum Realms to the Big Bang</a:t>
            </a:r>
          </a:p>
          <a:p>
            <a:pPr algn="ctr"/>
            <a:r>
              <a:rPr lang="en-US" altLang="zh-TW" sz="2600" dirty="0">
                <a:solidFill>
                  <a:srgbClr val="C00000"/>
                </a:solidFill>
                <a:latin typeface="Sylfaen" pitchFamily="18" charset="0"/>
              </a:rPr>
              <a:t>July 11-19, 2025,</a:t>
            </a:r>
            <a:r>
              <a:rPr lang="en-US" altLang="zh-CN" sz="2600" dirty="0">
                <a:solidFill>
                  <a:srgbClr val="C00000"/>
                </a:solidFill>
                <a:latin typeface="Sylfaen" pitchFamily="18" charset="0"/>
              </a:rPr>
              <a:t> </a:t>
            </a:r>
            <a:r>
              <a:rPr lang="en-US" altLang="zh-TW" sz="2600" dirty="0">
                <a:solidFill>
                  <a:srgbClr val="C00000"/>
                </a:solidFill>
                <a:latin typeface="Sylfaen" pitchFamily="18" charset="0"/>
              </a:rPr>
              <a:t>UCAS</a:t>
            </a:r>
            <a:endParaRPr lang="it-IT" altLang="zh-TW" sz="2600" dirty="0">
              <a:solidFill>
                <a:srgbClr val="C00000"/>
              </a:solidFill>
              <a:latin typeface="Sylfae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77176-06A4-70E6-E165-0C8262A63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50310B-D6F7-49BC-6EA9-1F4F1FBEE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Questions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CFC13A5-8A76-5B2B-647B-58DFFB10E176}"/>
                  </a:ext>
                </a:extLst>
              </p:cNvPr>
              <p:cNvSpPr txBox="1"/>
              <p:nvPr/>
            </p:nvSpPr>
            <p:spPr>
              <a:xfrm>
                <a:off x="929426" y="1704680"/>
                <a:ext cx="10333148" cy="3713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How many nontrivial independent HEIs in a </a:t>
                </a:r>
                <a14:m>
                  <m:oMath xmlns:m="http://schemas.openxmlformats.org/officeDocument/2006/math"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-partite system?</a:t>
                </a:r>
                <a:endParaRPr lang="en-US" altLang="zh-TW" sz="320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: SA; 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: SSA, MMI</a:t>
                </a:r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; 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: None!</a:t>
                </a:r>
              </a:p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=5, 6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  <a:latin typeface="Sylfaen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?</a:t>
                </a:r>
                <a:endParaRPr lang="en-US" altLang="zh-TW" sz="3200" b="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How to prove a HEI in a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-partite system?</a:t>
                </a:r>
                <a:endParaRPr lang="en-US" altLang="zh-TW" sz="3200" dirty="0">
                  <a:solidFill>
                    <a:srgbClr val="C00000"/>
                  </a:solidFill>
                  <a:latin typeface="Sylfaen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CFC13A5-8A76-5B2B-647B-58DFFB10E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26" y="1704680"/>
                <a:ext cx="10333148" cy="3713837"/>
              </a:xfrm>
              <a:prstGeom prst="rect">
                <a:avLst/>
              </a:prstGeom>
              <a:blipFill>
                <a:blip r:embed="rId3"/>
                <a:stretch>
                  <a:fillRect l="-1769" b="-49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FE453BB8-1D7B-942F-E687-EBB98A12BA2D}"/>
              </a:ext>
            </a:extLst>
          </p:cNvPr>
          <p:cNvCxnSpPr/>
          <p:nvPr/>
        </p:nvCxnSpPr>
        <p:spPr>
          <a:xfrm flipV="1">
            <a:off x="4583832" y="3501008"/>
            <a:ext cx="792088" cy="2880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68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3CB4E-AF73-8873-E0C5-6035AF948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0C5AC0-99BE-7C4E-F7A7-C6E1994D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Tripartite System: Configurations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0984DFF-1308-E168-DB12-2DA17BFE5EF4}"/>
                  </a:ext>
                </a:extLst>
              </p:cNvPr>
              <p:cNvSpPr txBox="1"/>
              <p:nvPr/>
            </p:nvSpPr>
            <p:spPr>
              <a:xfrm>
                <a:off x="983432" y="1496699"/>
                <a:ext cx="9899884" cy="499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d>
                        </m:sub>
                      </m:sSub>
                      <m:r>
                        <a:rPr lang="en-US" altLang="zh-TW" sz="3200" b="0" i="1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13,2</m:t>
                        </m:r>
                      </m:sub>
                      <m:sup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b>
                    </m:sSub>
                  </m:oMath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</m:d>
                      </m:sub>
                    </m:sSub>
                  </m:oMath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0984DFF-1308-E168-DB12-2DA17BFE5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2" y="1496699"/>
                <a:ext cx="9899884" cy="4996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93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AF8C3-69C0-35D1-0348-37AF1A474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B03C93-32BD-C49A-217F-4DF49965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Tripartite System: Completed Connected</a:t>
            </a:r>
            <a:endParaRPr lang="zh-TW" alt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533B54EE-4BBC-C228-827D-0BE6F717B8A5}"/>
                  </a:ext>
                </a:extLst>
              </p:cNvPr>
              <p:cNvSpPr txBox="1"/>
              <p:nvPr/>
            </p:nvSpPr>
            <p:spPr>
              <a:xfrm>
                <a:off x="850326" y="1484784"/>
                <a:ext cx="9899884" cy="2452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533B54EE-4BBC-C228-827D-0BE6F717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326" y="1484784"/>
                <a:ext cx="9899884" cy="24528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圖片 2">
            <a:extLst>
              <a:ext uri="{FF2B5EF4-FFF2-40B4-BE49-F238E27FC236}">
                <a16:creationId xmlns:a16="http://schemas.microsoft.com/office/drawing/2014/main" id="{DC5F5711-31CD-3F1E-6918-74FEE114F32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0001"/>
          <a:stretch>
            <a:fillRect/>
          </a:stretch>
        </p:blipFill>
        <p:spPr>
          <a:xfrm>
            <a:off x="5819685" y="3284984"/>
            <a:ext cx="5249788" cy="294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344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7E3B3E-9FF2-1C0E-02F0-F45356016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C13024-40D8-D5BD-BCDC-B8A896E8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Circular Graph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F31AD11-FF1E-1FBA-23E1-251890A09E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5780" r="47805"/>
          <a:stretch>
            <a:fillRect/>
          </a:stretch>
        </p:blipFill>
        <p:spPr>
          <a:xfrm>
            <a:off x="1204665" y="1916414"/>
            <a:ext cx="5135671" cy="3456801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57B9F008-C26A-35FC-8EFC-5A2A3ECF7CF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1464"/>
          <a:stretch>
            <a:fillRect/>
          </a:stretch>
        </p:blipFill>
        <p:spPr>
          <a:xfrm>
            <a:off x="6240016" y="1916415"/>
            <a:ext cx="4775629" cy="410445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5B56EAB9-328E-207C-5790-51407308D7F6}"/>
              </a:ext>
            </a:extLst>
          </p:cNvPr>
          <p:cNvSpPr/>
          <p:nvPr/>
        </p:nvSpPr>
        <p:spPr>
          <a:xfrm>
            <a:off x="1204665" y="5373215"/>
            <a:ext cx="5035351" cy="647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14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3822E-849C-27F7-EBA4-BB6933CAA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274174-3C2F-AA51-A6D5-80CF2335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Tripartite System: MMI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8386163-57FF-4FD1-3BBA-BE100758F63E}"/>
                  </a:ext>
                </a:extLst>
              </p:cNvPr>
              <p:cNvSpPr txBox="1"/>
              <p:nvPr/>
            </p:nvSpPr>
            <p:spPr>
              <a:xfrm>
                <a:off x="814040" y="1711796"/>
                <a:ext cx="9899884" cy="4294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123</m:t>
                          </m:r>
                        </m:sub>
                        <m:sup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[11]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  <a:buSzPct val="120000"/>
                </a:pPr>
                <a:r>
                  <a:rPr lang="en-US" altLang="zh-TW" sz="3200" dirty="0">
                    <a:solidFill>
                      <a:srgbClr val="C0000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[22]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TW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sub>
                    </m:sSub>
                  </m:oMath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8386163-57FF-4FD1-3BBA-BE100758F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40" y="1711796"/>
                <a:ext cx="9899884" cy="4294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>
            <a:extLst>
              <a:ext uri="{FF2B5EF4-FFF2-40B4-BE49-F238E27FC236}">
                <a16:creationId xmlns:a16="http://schemas.microsoft.com/office/drawing/2014/main" id="{22E8D5C7-2529-567F-5DFC-F8DAC74095C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3445"/>
          <a:stretch>
            <a:fillRect/>
          </a:stretch>
        </p:blipFill>
        <p:spPr>
          <a:xfrm>
            <a:off x="8112224" y="-1"/>
            <a:ext cx="4065810" cy="400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69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02411-FFF0-0C4E-2401-1441F22F2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D7943E7D-CD46-6E46-4517-FF5F162278A8}"/>
              </a:ext>
            </a:extLst>
          </p:cNvPr>
          <p:cNvSpPr/>
          <p:nvPr/>
        </p:nvSpPr>
        <p:spPr>
          <a:xfrm>
            <a:off x="1055440" y="2204864"/>
            <a:ext cx="10009112" cy="3456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99EC5D8-35FE-6FB6-5499-69153A939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Tripartite System: “Clean gaps”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943FE8D-E738-75C2-6606-644981C92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40" y="2348880"/>
            <a:ext cx="9473825" cy="32114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CC4F46A8-763D-1CA5-98C7-8D9E96A77791}"/>
                  </a:ext>
                </a:extLst>
              </p:cNvPr>
              <p:cNvSpPr txBox="1"/>
              <p:nvPr/>
            </p:nvSpPr>
            <p:spPr>
              <a:xfrm>
                <a:off x="4016733" y="3723780"/>
                <a:ext cx="3600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CC4F46A8-763D-1CA5-98C7-8D9E96A7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733" y="3723780"/>
                <a:ext cx="360040" cy="461665"/>
              </a:xfrm>
              <a:prstGeom prst="rect">
                <a:avLst/>
              </a:prstGeom>
              <a:blipFill>
                <a:blip r:embed="rId4"/>
                <a:stretch>
                  <a:fillRect l="-5085" r="-1864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C19E86EB-6C1E-D622-96D9-63A02B006038}"/>
                  </a:ext>
                </a:extLst>
              </p:cNvPr>
              <p:cNvSpPr txBox="1"/>
              <p:nvPr/>
            </p:nvSpPr>
            <p:spPr>
              <a:xfrm>
                <a:off x="7167011" y="3702223"/>
                <a:ext cx="3600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C19E86EB-6C1E-D622-96D9-63A02B006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11" y="3702223"/>
                <a:ext cx="360040" cy="461665"/>
              </a:xfrm>
              <a:prstGeom prst="rect">
                <a:avLst/>
              </a:prstGeom>
              <a:blipFill>
                <a:blip r:embed="rId5"/>
                <a:stretch>
                  <a:fillRect l="-5085" r="-1864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2AC2C6C5-EE4F-11DC-B40A-7E14F3598242}"/>
                  </a:ext>
                </a:extLst>
              </p:cNvPr>
              <p:cNvSpPr txBox="1"/>
              <p:nvPr/>
            </p:nvSpPr>
            <p:spPr>
              <a:xfrm>
                <a:off x="10328856" y="3702223"/>
                <a:ext cx="66368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altLang="zh-TW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2AC2C6C5-EE4F-11DC-B40A-7E14F3598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8856" y="3702223"/>
                <a:ext cx="663688" cy="461665"/>
              </a:xfrm>
              <a:prstGeom prst="rect">
                <a:avLst/>
              </a:prstGeom>
              <a:blipFill>
                <a:blip r:embed="rId6"/>
                <a:stretch>
                  <a:fillRect l="-2752" r="-2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097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5F703-4890-3BC5-404E-AA1D1DA93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B1EFD1-C871-B25C-20CB-6341E6A5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4-partite System: Compatible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8A7616E-F3B3-2745-1B52-55F16798D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59" y="2958327"/>
            <a:ext cx="10811281" cy="26788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286195B-F0E8-4907-998B-7392FB1C240A}"/>
                  </a:ext>
                </a:extLst>
              </p:cNvPr>
              <p:cNvSpPr txBox="1"/>
              <p:nvPr/>
            </p:nvSpPr>
            <p:spPr>
              <a:xfrm>
                <a:off x="838200" y="1484784"/>
                <a:ext cx="10874424" cy="1016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  <m:sup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d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e>
                          </m:d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286195B-F0E8-4907-998B-7392FB1C2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84784"/>
                <a:ext cx="10874424" cy="10160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77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C8149-9E20-6CA6-0871-8D12C0F05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DE753D-F1B3-A33C-F560-A145EC81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Compatible Theorem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">
                <a:extLst>
                  <a:ext uri="{FF2B5EF4-FFF2-40B4-BE49-F238E27FC236}">
                    <a16:creationId xmlns:a16="http://schemas.microsoft.com/office/drawing/2014/main" id="{3F075913-1735-3CA0-281B-26E2D73EC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6347" y="2060848"/>
                <a:ext cx="9019306" cy="3527969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9pPr>
              </a:lstStyle>
              <a:p>
                <a:pPr marL="1981200" indent="-1981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</a:pPr>
                <a:r>
                  <a:rPr lang="en-US" altLang="zh-CN" sz="3600" b="1" dirty="0">
                    <a:latin typeface="Times New Roman" panose="02020603050405020304" pitchFamily="18" charset="0"/>
                  </a:rPr>
                  <a:t>Theorem:</a:t>
                </a:r>
                <a:r>
                  <a:rPr lang="en-US" altLang="zh-CN" sz="3600" b="1" dirty="0"/>
                  <a:t> </a:t>
                </a:r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For two HEEs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𝑋</m:t>
                            </m:r>
                          </m:e>
                          <m:sup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, if</a:t>
                </a:r>
              </a:p>
              <a:p>
                <a:pPr marL="1981200" indent="-1981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</a:pPr>
                <a:endParaRPr lang="en-US" altLang="zh-CN" dirty="0">
                  <a:solidFill>
                    <a:srgbClr val="0070C0"/>
                  </a:solidFill>
                  <a:latin typeface="Sylfaen" pitchFamily="18" charset="0"/>
                  <a:ea typeface="+mn-ea"/>
                </a:endParaRPr>
              </a:p>
              <a:p>
                <a:pPr marL="2514600" indent="-457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+mj-lt"/>
                  <a:buAutoNum type="arabicPeriod"/>
                </a:pPr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𝑋</m:t>
                    </m:r>
                    <m:r>
                      <a:rPr lang="en-US" altLang="zh-TW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∩</m:t>
                    </m:r>
                    <m:r>
                      <a:rPr lang="en-US" altLang="zh-TW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𝑌</m:t>
                    </m:r>
                    <m:r>
                      <a:rPr lang="en-US" altLang="zh-TW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=∅</m:t>
                    </m:r>
                  </m:oMath>
                </a14:m>
                <a:endParaRPr lang="en-US" altLang="zh-CN" dirty="0">
                  <a:solidFill>
                    <a:srgbClr val="FF0000"/>
                  </a:solidFill>
                  <a:latin typeface="Sylfaen" pitchFamily="18" charset="0"/>
                  <a:ea typeface="+mn-ea"/>
                </a:endParaRPr>
              </a:p>
              <a:p>
                <a:pPr marL="2514600" indent="-457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+mj-lt"/>
                  <a:buAutoNum type="arabicPeriod"/>
                </a:pPr>
                <a:endParaRPr lang="en-US" altLang="zh-CN" sz="1600" dirty="0">
                  <a:solidFill>
                    <a:srgbClr val="FF0000"/>
                  </a:solidFill>
                  <a:latin typeface="Sylfaen" pitchFamily="18" charset="0"/>
                  <a:ea typeface="+mn-ea"/>
                </a:endParaRPr>
              </a:p>
              <a:p>
                <a:pPr marL="2514600" indent="-457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+mj-lt"/>
                  <a:buAutoNum type="arabicPeriod"/>
                </a:pPr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rgbClr val="FF0000"/>
                    </a:solidFill>
                    <a:latin typeface="Sylfaen" pitchFamily="18" charset="0"/>
                    <a:ea typeface="+mn-ea"/>
                  </a:rPr>
                  <a:t> </a:t>
                </a:r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𝑋</m:t>
                            </m:r>
                          </m:e>
                          <m:sup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are nonplanar</a:t>
                </a:r>
              </a:p>
              <a:p>
                <a:pPr marL="2514600" indent="-457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+mj-lt"/>
                  <a:buAutoNum type="arabicPeriod"/>
                </a:pPr>
                <a:endParaRPr lang="en-US" altLang="zh-CN" dirty="0">
                  <a:solidFill>
                    <a:srgbClr val="0070C0"/>
                  </a:solidFill>
                  <a:latin typeface="Sylfaen" pitchFamily="18" charset="0"/>
                  <a:ea typeface="+mn-ea"/>
                </a:endParaRPr>
              </a:p>
              <a:p>
                <a:pPr marL="2514600" indent="-457200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</a:pPr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Then,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𝑋</m:t>
                            </m:r>
                          </m:e>
                          <m:sup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altLang="zh-CN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 are incompatible.</a:t>
                </a:r>
              </a:p>
            </p:txBody>
          </p:sp>
        </mc:Choice>
        <mc:Fallback>
          <p:sp>
            <p:nvSpPr>
              <p:cNvPr id="4" name="Text Box 2">
                <a:extLst>
                  <a:ext uri="{FF2B5EF4-FFF2-40B4-BE49-F238E27FC236}">
                    <a16:creationId xmlns:a16="http://schemas.microsoft.com/office/drawing/2014/main" id="{3F075913-1735-3CA0-281B-26E2D73EC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6347" y="2060848"/>
                <a:ext cx="9019306" cy="3527969"/>
              </a:xfrm>
              <a:prstGeom prst="rect">
                <a:avLst/>
              </a:prstGeom>
              <a:blipFill>
                <a:blip r:embed="rId3"/>
                <a:stretch>
                  <a:fillRect l="-1957" t="-3959"/>
                </a:stretch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623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1624B-8DA4-B91A-DE21-FC32E9866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63D54B-7583-2E93-4AC5-1010115E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Allowed Configurations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68AF80C-08A2-D489-ECC1-E3F986F87AF7}"/>
              </a:ext>
            </a:extLst>
          </p:cNvPr>
          <p:cNvSpPr txBox="1"/>
          <p:nvPr/>
        </p:nvSpPr>
        <p:spPr>
          <a:xfrm>
            <a:off x="929426" y="1484784"/>
            <a:ext cx="10333148" cy="4455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Incompatible pairs in a 5-partite system</a:t>
            </a: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endParaRPr lang="en-US" altLang="zh-TW" sz="3200" dirty="0">
              <a:solidFill>
                <a:srgbClr val="0070C0"/>
              </a:solidFill>
              <a:latin typeface="Sylfaen" pitchFamily="18" charset="0"/>
            </a:endParaRP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endParaRPr lang="en-US" altLang="zh-TW" sz="3200" dirty="0">
              <a:solidFill>
                <a:srgbClr val="0070C0"/>
              </a:solidFill>
              <a:latin typeface="Sylfaen" pitchFamily="18" charset="0"/>
            </a:endParaRPr>
          </a:p>
          <a:p>
            <a:pPr>
              <a:lnSpc>
                <a:spcPct val="150000"/>
              </a:lnSpc>
              <a:buSzPct val="120000"/>
            </a:pPr>
            <a:endParaRPr lang="en-US" altLang="zh-TW" sz="3200" dirty="0">
              <a:solidFill>
                <a:srgbClr val="0070C0"/>
              </a:solidFill>
              <a:latin typeface="Sylfaen" pitchFamily="18" charset="0"/>
            </a:endParaRP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endParaRPr lang="en-US" altLang="zh-TW" sz="3200" dirty="0">
              <a:solidFill>
                <a:srgbClr val="0070C0"/>
              </a:solidFill>
              <a:latin typeface="Sylfaen" pitchFamily="18" charset="0"/>
            </a:endParaRP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Compatible Completed Connected (CCC) configurations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9BA4E1F-89E4-D543-D4AE-07E18C3B3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60" y="2368784"/>
            <a:ext cx="5081736" cy="283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44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73F3A-14B7-0C53-0E71-3143EC1F3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D677D-BE71-A0D1-4826-AD5EB5AD0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A HEI in the 5-partite System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F339B2A-D788-0E18-1EF6-4B0E40FB0445}"/>
                  </a:ext>
                </a:extLst>
              </p:cNvPr>
              <p:cNvSpPr txBox="1"/>
              <p:nvPr/>
            </p:nvSpPr>
            <p:spPr>
              <a:xfrm>
                <a:off x="1127447" y="1690688"/>
                <a:ext cx="10399701" cy="4168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Sup>
                        <m:sSubSupPr>
                          <m:ctrlP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235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245</m:t>
                          </m:r>
                        </m:sub>
                        <m:sup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  <a:buSzPct val="120000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TW" sz="28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123</m:t>
                        </m:r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TW" sz="28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  <a:buSzPct val="120000"/>
                </a:pPr>
                <a:endParaRPr lang="en-US" altLang="zh-TW" sz="11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d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sub>
                      </m:sSub>
                      <m:r>
                        <a:rPr lang="en-US" altLang="zh-TW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TW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44</m:t>
                          </m:r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</m:d>
                        </m:sub>
                      </m:sSub>
                      <m:r>
                        <a:rPr lang="en-US" altLang="zh-TW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55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F339B2A-D788-0E18-1EF6-4B0E40FB0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47" y="1690688"/>
                <a:ext cx="10399701" cy="4168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175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D230C-20B3-5277-87B2-EE39EAEF7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C3B125-3619-07B9-8257-FCB4BEBC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Motivations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6713769-3EE8-0FB2-A041-55CDEE1585C4}"/>
              </a:ext>
            </a:extLst>
          </p:cNvPr>
          <p:cNvSpPr txBox="1"/>
          <p:nvPr/>
        </p:nvSpPr>
        <p:spPr>
          <a:xfrm>
            <a:off x="929426" y="1340768"/>
            <a:ext cx="10333148" cy="488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Entanglement entropy inequality (HEI)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Strong subadditivity for black hole information paradox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Quantum information, quantum transportations…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It is a challenge to prove multipartite HEIs in QFT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Holography offers a geometric approach</a:t>
            </a:r>
          </a:p>
        </p:txBody>
      </p:sp>
    </p:spTree>
    <p:extLst>
      <p:ext uri="{BB962C8B-B14F-4D97-AF65-F5344CB8AC3E}">
        <p14:creationId xmlns:p14="http://schemas.microsoft.com/office/powerpoint/2010/main" val="3007838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0D2D6-7E6D-32B9-3BF5-483E11FDB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E5ADB247-E103-7BF7-15A1-390061AF9073}"/>
              </a:ext>
            </a:extLst>
          </p:cNvPr>
          <p:cNvSpPr/>
          <p:nvPr/>
        </p:nvSpPr>
        <p:spPr>
          <a:xfrm>
            <a:off x="946695" y="1844824"/>
            <a:ext cx="10298360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402D595-B55F-5EF0-7BE7-19D6ECA07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A HEI in the 5-partite System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75B6B64-1CA6-9FCF-AAAB-D3CA25E454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0984"/>
          <a:stretch>
            <a:fillRect/>
          </a:stretch>
        </p:blipFill>
        <p:spPr>
          <a:xfrm>
            <a:off x="1523975" y="1844824"/>
            <a:ext cx="4176464" cy="446449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F32D1CC3-A3B3-F4D4-A76A-0669C8DB08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8444" r="2540"/>
          <a:stretch>
            <a:fillRect/>
          </a:stretch>
        </p:blipFill>
        <p:spPr>
          <a:xfrm>
            <a:off x="6696584" y="1844824"/>
            <a:ext cx="4176464" cy="44644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EFD2B1F-E7CF-1D77-F37C-78E50A10DF56}"/>
                  </a:ext>
                </a:extLst>
              </p:cNvPr>
              <p:cNvSpPr txBox="1"/>
              <p:nvPr/>
            </p:nvSpPr>
            <p:spPr>
              <a:xfrm>
                <a:off x="5942869" y="384623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zh-TW" altLang="en-US" sz="3200" dirty="0"/>
              </a:p>
            </p:txBody>
          </p:sp>
        </mc:Choice>
        <mc:Fallback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EFD2B1F-E7CF-1D77-F37C-78E50A10D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69" y="3846239"/>
                <a:ext cx="360040" cy="584775"/>
              </a:xfrm>
              <a:prstGeom prst="rect">
                <a:avLst/>
              </a:prstGeom>
              <a:blipFill>
                <a:blip r:embed="rId4"/>
                <a:stretch>
                  <a:fillRect r="-33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542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FFF67-61D3-7CCC-6EE8-7516CDBB7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590E9D-9C2A-66A1-4B16-502D02A41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TW" dirty="0"/>
              <a:t>Prove a HEI in CCC configurations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70EB3A5-3583-4D07-A5BB-A77D8D8B9553}"/>
              </a:ext>
            </a:extLst>
          </p:cNvPr>
          <p:cNvSpPr txBox="1"/>
          <p:nvPr/>
        </p:nvSpPr>
        <p:spPr>
          <a:xfrm>
            <a:off x="911424" y="1268760"/>
            <a:ext cx="9844109" cy="488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Write the HEI in a CCC configuration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Draw its circular graph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Balanced condition: the same # of red/blue lines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 err="1">
                <a:solidFill>
                  <a:srgbClr val="0070C0"/>
                </a:solidFill>
                <a:latin typeface="Sylfaen" pitchFamily="18" charset="0"/>
              </a:rPr>
              <a:t>Superbalanced</a:t>
            </a: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 condition: gapless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Reduce the circular graph by “Clean gaps”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4675F6F-2E30-8F95-9D90-03BAD8D9831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0984"/>
          <a:stretch>
            <a:fillRect/>
          </a:stretch>
        </p:blipFill>
        <p:spPr>
          <a:xfrm>
            <a:off x="9624392" y="4113316"/>
            <a:ext cx="2567608" cy="274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46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EA071-4540-3D31-73DF-B6CA70062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BF4D69-DA57-6609-7022-33904D72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TW" dirty="0"/>
              <a:t>Non CCC configurations: Cuts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BEAE9E3-D1D4-0862-3464-E7E512424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54" y="1988840"/>
            <a:ext cx="10003891" cy="397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31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65BB6B-4A38-1D15-25CF-D0F1CB4BD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85A2E-16C7-EB40-FAC9-879F8B67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Cut Theorem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">
                <a:extLst>
                  <a:ext uri="{FF2B5EF4-FFF2-40B4-BE49-F238E27FC236}">
                    <a16:creationId xmlns:a16="http://schemas.microsoft.com/office/drawing/2014/main" id="{A0FF9CF3-5B2B-D360-D210-FBBE6A4D54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1701321"/>
                <a:ext cx="10442376" cy="1637949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panose="05000000000000000000" pitchFamily="2" charset="2"/>
                  <a:defRPr kumimoji="1" sz="3200">
                    <a:solidFill>
                      <a:schemeClr val="tx1"/>
                    </a:solidFill>
                    <a:latin typeface="Bradley Hand ITC" panose="03070402050302030203" pitchFamily="66" charset="0"/>
                    <a:ea typeface="楷体" panose="02010609060101010101" pitchFamily="49" charset="-122"/>
                  </a:defRPr>
                </a:lvl9pPr>
              </a:lstStyle>
              <a:p>
                <a:pPr marL="1611313" indent="-1611313" eaLnBrk="1" hangingPunct="1">
                  <a:lnSpc>
                    <a:spcPct val="150000"/>
                  </a:lnSpc>
                  <a:spcBef>
                    <a:spcPct val="0"/>
                  </a:spcBef>
                  <a:buClrTx/>
                  <a:buSzTx/>
                </a:pPr>
                <a:r>
                  <a:rPr lang="en-US" altLang="zh-CN" sz="2800" b="1" dirty="0">
                    <a:latin typeface="Times New Roman" panose="02020603050405020304" pitchFamily="18" charset="0"/>
                  </a:rPr>
                  <a:t>Theorem:</a:t>
                </a:r>
                <a:r>
                  <a:rPr lang="en-US" altLang="zh-CN" sz="2800" b="1" dirty="0"/>
                  <a:t> </a:t>
                </a:r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A cut</a:t>
                </a:r>
                <a14:m>
                  <m:oMath xmlns:m="http://schemas.openxmlformats.org/officeDocument/2006/math">
                    <m:r>
                      <a:rPr lang="en-US" altLang="zh-TW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𝑘𝑗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𝑖𝑙</m:t>
                        </m:r>
                      </m:sup>
                    </m:sSubSup>
                  </m:oMath>
                </a14:m>
                <a:r>
                  <a:rPr lang="en-US" altLang="zh-CN" sz="2800" b="1" dirty="0"/>
                  <a:t> </a:t>
                </a:r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split</a:t>
                </a:r>
                <a:r>
                  <a:rPr lang="en-US" altLang="zh-CN" sz="2800" b="1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CN" sz="2800" b="1" dirty="0"/>
                  <a:t> </a:t>
                </a:r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into</a:t>
                </a:r>
                <a:r>
                  <a:rPr lang="en-US" altLang="zh-CN" sz="2800" b="1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CN" sz="2800" b="1" dirty="0"/>
                  <a:t> </a:t>
                </a:r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and</a:t>
                </a:r>
                <a:r>
                  <a:rPr lang="en-US" altLang="zh-CN" sz="2800" b="1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, if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⊆[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sz="2800" b="1" dirty="0"/>
                  <a:t> </a:t>
                </a:r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and</a:t>
                </a:r>
                <a:r>
                  <a:rPr lang="en-US" altLang="zh-CN" sz="28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⊆[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zh-TW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altLang="zh-TW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sz="2800" dirty="0">
                    <a:solidFill>
                      <a:srgbClr val="0070C0"/>
                    </a:solidFill>
                    <a:latin typeface="Sylfaen" pitchFamily="18" charset="0"/>
                    <a:ea typeface="+mn-ea"/>
                  </a:rPr>
                  <a:t>.</a:t>
                </a:r>
              </a:p>
            </p:txBody>
          </p:sp>
        </mc:Choice>
        <mc:Fallback>
          <p:sp>
            <p:nvSpPr>
              <p:cNvPr id="4" name="Text Box 2">
                <a:extLst>
                  <a:ext uri="{FF2B5EF4-FFF2-40B4-BE49-F238E27FC236}">
                    <a16:creationId xmlns:a16="http://schemas.microsoft.com/office/drawing/2014/main" id="{A0FF9CF3-5B2B-D360-D210-FBBE6A4D5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701321"/>
                <a:ext cx="10442376" cy="1637949"/>
              </a:xfrm>
              <a:prstGeom prst="rect">
                <a:avLst/>
              </a:prstGeom>
              <a:blipFill>
                <a:blip r:embed="rId3"/>
                <a:stretch>
                  <a:fillRect l="-1167"/>
                </a:stretch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0A8E1B56-A7F2-DE51-6FD2-622631825EED}"/>
                  </a:ext>
                </a:extLst>
              </p:cNvPr>
              <p:cNvSpPr txBox="1"/>
              <p:nvPr/>
            </p:nvSpPr>
            <p:spPr>
              <a:xfrm>
                <a:off x="981673" y="3433519"/>
                <a:ext cx="10587478" cy="2649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For a 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-partite system, there are total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altLang="zh-TW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 cuts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 different levels. </a:t>
                </a:r>
              </a:p>
              <a:p>
                <a:pPr marL="357188" indent="-357188">
                  <a:lnSpc>
                    <a:spcPct val="15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For a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-partite system, there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  <m:d>
                          <m:dPr>
                            <m:ctrlP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num>
                      <m:den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 cuts in level-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TW" sz="2800" dirty="0">
                    <a:solidFill>
                      <a:srgbClr val="0070C0"/>
                    </a:solidFill>
                    <a:latin typeface="Sylfae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0A8E1B56-A7F2-DE51-6FD2-622631825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673" y="3433519"/>
                <a:ext cx="10587478" cy="2649187"/>
              </a:xfrm>
              <a:prstGeom prst="rect">
                <a:avLst/>
              </a:prstGeom>
              <a:blipFill>
                <a:blip r:embed="rId4"/>
                <a:stretch>
                  <a:fillRect l="-1382" b="-29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525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F7E83-7196-8A22-D000-56B800978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C62351-4F67-1647-7C15-EF7EAE75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TW" dirty="0"/>
              <a:t>Dependency Acyclic Graph of Cuts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2FBF508-9114-D7F6-D8F3-B4F82CD99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472" y="2636912"/>
            <a:ext cx="2657586" cy="206812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3B58E2CC-42F1-C216-4903-934324680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2" y="1904203"/>
            <a:ext cx="6487430" cy="35628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6AFDE8F9-62FF-DDFD-14CA-04B437AF5515}"/>
                  </a:ext>
                </a:extLst>
              </p:cNvPr>
              <p:cNvSpPr txBox="1"/>
              <p:nvPr/>
            </p:nvSpPr>
            <p:spPr>
              <a:xfrm>
                <a:off x="800895" y="5611540"/>
                <a:ext cx="3742739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=3,</m:t>
                    </m:r>
                    <m:r>
                      <a:rPr lang="en-US" altLang="zh-TW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6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cuts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→17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configurations</a:t>
                </a:r>
                <a:endParaRPr lang="zh-TW" altLang="en-US" sz="2800" dirty="0"/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6AFDE8F9-62FF-DDFD-14CA-04B437AF5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95" y="5611540"/>
                <a:ext cx="3742739" cy="954107"/>
              </a:xfrm>
              <a:prstGeom prst="rect">
                <a:avLst/>
              </a:prstGeom>
              <a:blipFill>
                <a:blip r:embed="rId5"/>
                <a:stretch>
                  <a:fillRect t="-6410" r="-977" b="-1794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6751D866-0F55-ED0C-F87D-7999862B7D9B}"/>
                  </a:ext>
                </a:extLst>
              </p:cNvPr>
              <p:cNvSpPr txBox="1"/>
              <p:nvPr/>
            </p:nvSpPr>
            <p:spPr>
              <a:xfrm>
                <a:off x="5606396" y="5611540"/>
                <a:ext cx="4442301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=4,</m:t>
                    </m:r>
                    <m:r>
                      <a:rPr lang="en-US" altLang="zh-TW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20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cuts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→1570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configurations</a:t>
                </a:r>
                <a:endParaRPr lang="zh-TW" altLang="en-US" sz="2800" dirty="0"/>
              </a:p>
            </p:txBody>
          </p:sp>
        </mc:Choice>
        <mc:Fallback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6751D866-0F55-ED0C-F87D-7999862B7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396" y="5611540"/>
                <a:ext cx="4442301" cy="954107"/>
              </a:xfrm>
              <a:prstGeom prst="rect">
                <a:avLst/>
              </a:prstGeom>
              <a:blipFill>
                <a:blip r:embed="rId6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828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95254-4D5E-3D7C-CD64-0494F576C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77286819-8D7C-9055-4934-8B767BFAE14B}"/>
              </a:ext>
            </a:extLst>
          </p:cNvPr>
          <p:cNvSpPr/>
          <p:nvPr/>
        </p:nvSpPr>
        <p:spPr>
          <a:xfrm>
            <a:off x="1127448" y="1690688"/>
            <a:ext cx="9865096" cy="389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C9ECE25-766D-6C2A-F65A-754B0B543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TW" dirty="0"/>
              <a:t>Dependency Acyclic Graph of Cuts</a:t>
            </a:r>
            <a:endParaRPr lang="zh-TW" altLang="en-US" dirty="0"/>
          </a:p>
        </p:txBody>
      </p:sp>
      <p:pic>
        <p:nvPicPr>
          <p:cNvPr id="5" name="圖片 4" descr="一張含有 黑色, 黑暗 的圖片&#10;&#10;AI 產生的內容可能不正確。">
            <a:extLst>
              <a:ext uri="{FF2B5EF4-FFF2-40B4-BE49-F238E27FC236}">
                <a16:creationId xmlns:a16="http://schemas.microsoft.com/office/drawing/2014/main" id="{6898FAE8-57DE-A3A5-179A-E55B8C64C9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809" y="1844824"/>
            <a:ext cx="9212381" cy="35625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F21D24A8-266C-0CA1-0D97-28501FD46569}"/>
                  </a:ext>
                </a:extLst>
              </p:cNvPr>
              <p:cNvSpPr txBox="1"/>
              <p:nvPr/>
            </p:nvSpPr>
            <p:spPr>
              <a:xfrm>
                <a:off x="3845446" y="5743376"/>
                <a:ext cx="4859932" cy="958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=5,</m:t>
                    </m:r>
                    <m:r>
                      <a:rPr lang="en-US" altLang="zh-TW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50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cuts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  <m:r>
                      <a:rPr lang="en-US" altLang="zh-TW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→2864048</m:t>
                    </m:r>
                  </m:oMath>
                </a14:m>
                <a:r>
                  <a:rPr lang="en-US" altLang="zh-TW" sz="2800" dirty="0"/>
                  <a:t> configurations</a:t>
                </a:r>
                <a:endParaRPr lang="zh-TW" altLang="en-US" sz="2800" dirty="0"/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F21D24A8-266C-0CA1-0D97-28501FD46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446" y="5743376"/>
                <a:ext cx="4859932" cy="958980"/>
              </a:xfrm>
              <a:prstGeom prst="rect">
                <a:avLst/>
              </a:prstGeom>
              <a:blipFill>
                <a:blip r:embed="rId4"/>
                <a:stretch>
                  <a:fillRect t="-5732" r="-878" b="-178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1404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3DBDD-1422-B86C-6A6E-6A35F2717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B06F01-8FAD-E411-96DF-D882ECEAA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Configuration Theorem</a:t>
            </a:r>
            <a:endParaRPr lang="zh-TW" altLang="en-US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A6C7426-7E6C-2F9C-879A-EB708A6A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393" y="2204864"/>
            <a:ext cx="8191214" cy="172819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defRPr kumimoji="1" sz="3200">
                <a:solidFill>
                  <a:schemeClr val="tx1"/>
                </a:solidFill>
                <a:latin typeface="Bradley Hand ITC" panose="03070402050302030203" pitchFamily="66" charset="0"/>
                <a:ea typeface="楷体" panose="02010609060101010101" pitchFamily="49" charset="-122"/>
              </a:defRPr>
            </a:lvl9pPr>
          </a:lstStyle>
          <a:p>
            <a:pPr marL="2062163" indent="-2062163" eaLnBrk="1" hangingPunct="1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altLang="zh-CN" sz="3600" b="1" dirty="0">
                <a:latin typeface="Times New Roman" panose="02020603050405020304" pitchFamily="18" charset="0"/>
              </a:rPr>
              <a:t>Theorem:</a:t>
            </a:r>
            <a:r>
              <a:rPr lang="en-US" altLang="zh-CN" sz="3600" b="1" dirty="0"/>
              <a:t> </a:t>
            </a:r>
            <a:r>
              <a:rPr lang="en-US" altLang="zh-CN" dirty="0">
                <a:solidFill>
                  <a:srgbClr val="0070C0"/>
                </a:solidFill>
                <a:latin typeface="Sylfaen" pitchFamily="18" charset="0"/>
                <a:ea typeface="+mn-ea"/>
              </a:rPr>
              <a:t>If a balanced HEI is valid in CCC configurations, then it is valid in all configurations.</a:t>
            </a:r>
          </a:p>
        </p:txBody>
      </p:sp>
    </p:spTree>
    <p:extLst>
      <p:ext uri="{BB962C8B-B14F-4D97-AF65-F5344CB8AC3E}">
        <p14:creationId xmlns:p14="http://schemas.microsoft.com/office/powerpoint/2010/main" val="534020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FCE3C-7548-CE5A-B3EB-F8877A2E4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5F01AE-4810-CC83-B0C6-2280C45D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Summary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0DF986F-C31C-A2F7-29DA-055943CAA6C0}"/>
              </a:ext>
            </a:extLst>
          </p:cNvPr>
          <p:cNvSpPr txBox="1"/>
          <p:nvPr/>
        </p:nvSpPr>
        <p:spPr>
          <a:xfrm>
            <a:off x="1020652" y="1570542"/>
            <a:ext cx="10333148" cy="371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Show the HEI is </a:t>
            </a:r>
            <a:r>
              <a:rPr lang="en-US" altLang="zh-TW" sz="3200" dirty="0" err="1">
                <a:solidFill>
                  <a:srgbClr val="0070C0"/>
                </a:solidFill>
                <a:latin typeface="Sylfaen" pitchFamily="18" charset="0"/>
              </a:rPr>
              <a:t>superbalance</a:t>
            </a: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 (independent)</a:t>
            </a: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Write the HEI in a CCC configuration</a:t>
            </a: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Draw its circular graph and prove it by “clean gaps”</a:t>
            </a:r>
          </a:p>
          <a:p>
            <a:pPr marL="357188" indent="-357188">
              <a:lnSpc>
                <a:spcPct val="15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All other configurations are valid by the configuration theorem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39AC9BA-A48C-DF41-25B1-3AFB00D16BBD}"/>
              </a:ext>
            </a:extLst>
          </p:cNvPr>
          <p:cNvSpPr txBox="1"/>
          <p:nvPr/>
        </p:nvSpPr>
        <p:spPr>
          <a:xfrm>
            <a:off x="3048000" y="551723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rgbClr val="C00000"/>
                </a:solidFill>
                <a:latin typeface="Sylfaen" pitchFamily="18" charset="0"/>
              </a:rPr>
              <a:t>Thank you!</a:t>
            </a: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16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Entanglement Entropy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/>
              <p:cNvSpPr txBox="1"/>
              <p:nvPr/>
            </p:nvSpPr>
            <p:spPr>
              <a:xfrm>
                <a:off x="929426" y="1690688"/>
                <a:ext cx="10333148" cy="3896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Hilber space of a bipartite system: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ℋ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ℋ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ℋ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TW" sz="3200" dirty="0">
                  <a:solidFill>
                    <a:srgbClr val="0070C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Density matrix of a quantum state: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zh-CN" sz="32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=|</m:t>
                    </m:r>
                    <m:sSub>
                      <m:sSubPr>
                        <m:ctrlP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⟩⟨</m:t>
                    </m:r>
                    <m:sSub>
                      <m:sSubPr>
                        <m:ctrlPr>
                          <a:rPr lang="en-US" altLang="zh-CN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altLang="zh-CN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altLang="zh-TW" sz="3200" b="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Reduced density matrix: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Tr</m:t>
                        </m:r>
                      </m:e>
                      <m:sub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Entanglement entropy: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zh-CN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Tr</m:t>
                    </m:r>
                    <m:d>
                      <m:dPr>
                        <m:ctrlPr>
                          <a:rPr lang="en-US" altLang="zh-CN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CN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n-US" altLang="zh-CN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altLang="zh-CN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altLang="zh-CN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e>
                    </m:d>
                  </m:oMath>
                </a14:m>
                <a:endParaRPr lang="en-US" altLang="zh-TW" sz="28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26" y="1690688"/>
                <a:ext cx="10333148" cy="3896516"/>
              </a:xfrm>
              <a:prstGeom prst="rect">
                <a:avLst/>
              </a:prstGeom>
              <a:blipFill>
                <a:blip r:embed="rId3"/>
                <a:stretch>
                  <a:fillRect l="-1769" b="-46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54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F40FB3-A43A-9AC9-3BC4-C1F45BB70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CB36ABB3-CE7E-3B7D-894A-E917B2D460AA}"/>
              </a:ext>
            </a:extLst>
          </p:cNvPr>
          <p:cNvSpPr/>
          <p:nvPr/>
        </p:nvSpPr>
        <p:spPr>
          <a:xfrm>
            <a:off x="1307468" y="1988840"/>
            <a:ext cx="9577064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BC3DF3E-9B65-3741-C859-4AC937AE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Subadditivity (SA)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7AB3CD9-27DD-7057-3DAD-A60A5748BED5}"/>
                  </a:ext>
                </a:extLst>
              </p:cNvPr>
              <p:cNvSpPr txBox="1"/>
              <p:nvPr/>
            </p:nvSpPr>
            <p:spPr>
              <a:xfrm>
                <a:off x="4721723" y="1920855"/>
                <a:ext cx="273752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altLang="zh-TW" sz="2800" dirty="0">
                  <a:solidFill>
                    <a:srgbClr val="C00000"/>
                  </a:solidFill>
                  <a:latin typeface="Sylfaen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7AB3CD9-27DD-7057-3DAD-A60A5748B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23" y="1920855"/>
                <a:ext cx="2737520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橢圓 3">
            <a:extLst>
              <a:ext uri="{FF2B5EF4-FFF2-40B4-BE49-F238E27FC236}">
                <a16:creationId xmlns:a16="http://schemas.microsoft.com/office/drawing/2014/main" id="{795D45A6-2475-2D04-7E70-85F3748AD005}"/>
              </a:ext>
            </a:extLst>
          </p:cNvPr>
          <p:cNvSpPr/>
          <p:nvPr/>
        </p:nvSpPr>
        <p:spPr>
          <a:xfrm>
            <a:off x="7932204" y="3212976"/>
            <a:ext cx="2484276" cy="23762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51BCCA97-6756-5197-CFEC-F6BD73651DB1}"/>
              </a:ext>
            </a:extLst>
          </p:cNvPr>
          <p:cNvSpPr/>
          <p:nvPr/>
        </p:nvSpPr>
        <p:spPr>
          <a:xfrm>
            <a:off x="8276875" y="3717032"/>
            <a:ext cx="778207" cy="9139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E76FC5A6-AAC2-95F5-C313-08CAD590833D}"/>
              </a:ext>
            </a:extLst>
          </p:cNvPr>
          <p:cNvSpPr/>
          <p:nvPr/>
        </p:nvSpPr>
        <p:spPr>
          <a:xfrm>
            <a:off x="9186827" y="4105163"/>
            <a:ext cx="942828" cy="10967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BE55B0C2-347E-8D2A-90CF-F50E4AD81C19}"/>
                  </a:ext>
                </a:extLst>
              </p:cNvPr>
              <p:cNvSpPr txBox="1"/>
              <p:nvPr/>
            </p:nvSpPr>
            <p:spPr>
              <a:xfrm>
                <a:off x="8483757" y="3931112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BE55B0C2-347E-8D2A-90CF-F50E4AD81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3757" y="3931112"/>
                <a:ext cx="259121" cy="461665"/>
              </a:xfrm>
              <a:prstGeom prst="rect">
                <a:avLst/>
              </a:prstGeom>
              <a:blipFill>
                <a:blip r:embed="rId4"/>
                <a:stretch>
                  <a:fillRect l="-7143" r="-428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56D72BD-70BB-F0A8-8BF8-B22838923BED}"/>
                  </a:ext>
                </a:extLst>
              </p:cNvPr>
              <p:cNvSpPr txBox="1"/>
              <p:nvPr/>
            </p:nvSpPr>
            <p:spPr>
              <a:xfrm>
                <a:off x="9450317" y="4358017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56D72BD-70BB-F0A8-8BF8-B22838923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0317" y="4358017"/>
                <a:ext cx="259121" cy="461665"/>
              </a:xfrm>
              <a:prstGeom prst="rect">
                <a:avLst/>
              </a:prstGeom>
              <a:blipFill>
                <a:blip r:embed="rId5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橢圓 26">
            <a:extLst>
              <a:ext uri="{FF2B5EF4-FFF2-40B4-BE49-F238E27FC236}">
                <a16:creationId xmlns:a16="http://schemas.microsoft.com/office/drawing/2014/main" id="{880B78F5-1595-E225-F300-EC16ED2641F4}"/>
              </a:ext>
            </a:extLst>
          </p:cNvPr>
          <p:cNvSpPr/>
          <p:nvPr/>
        </p:nvSpPr>
        <p:spPr>
          <a:xfrm>
            <a:off x="1739516" y="3212976"/>
            <a:ext cx="2484276" cy="23762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BA636641-7D3B-78BF-1B82-A5D65B06E158}"/>
              </a:ext>
            </a:extLst>
          </p:cNvPr>
          <p:cNvSpPr/>
          <p:nvPr/>
        </p:nvSpPr>
        <p:spPr>
          <a:xfrm>
            <a:off x="2084187" y="3717032"/>
            <a:ext cx="778207" cy="9139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DE9AEDEC-2F48-F2D4-E088-660B6D98C59E}"/>
              </a:ext>
            </a:extLst>
          </p:cNvPr>
          <p:cNvSpPr/>
          <p:nvPr/>
        </p:nvSpPr>
        <p:spPr>
          <a:xfrm>
            <a:off x="2994139" y="4105163"/>
            <a:ext cx="942828" cy="10967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文字方塊 29">
                <a:extLst>
                  <a:ext uri="{FF2B5EF4-FFF2-40B4-BE49-F238E27FC236}">
                    <a16:creationId xmlns:a16="http://schemas.microsoft.com/office/drawing/2014/main" id="{600D60F6-E3E8-091F-D03D-265E3D607DD1}"/>
                  </a:ext>
                </a:extLst>
              </p:cNvPr>
              <p:cNvSpPr txBox="1"/>
              <p:nvPr/>
            </p:nvSpPr>
            <p:spPr>
              <a:xfrm>
                <a:off x="2291069" y="3931112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30" name="文字方塊 29">
                <a:extLst>
                  <a:ext uri="{FF2B5EF4-FFF2-40B4-BE49-F238E27FC236}">
                    <a16:creationId xmlns:a16="http://schemas.microsoft.com/office/drawing/2014/main" id="{600D60F6-E3E8-091F-D03D-265E3D607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069" y="3931112"/>
                <a:ext cx="259121" cy="461665"/>
              </a:xfrm>
              <a:prstGeom prst="rect">
                <a:avLst/>
              </a:prstGeom>
              <a:blipFill>
                <a:blip r:embed="rId6"/>
                <a:stretch>
                  <a:fillRect l="-7143" r="-428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6A7BA625-44F8-6564-B89C-32687EE37C86}"/>
                  </a:ext>
                </a:extLst>
              </p:cNvPr>
              <p:cNvSpPr txBox="1"/>
              <p:nvPr/>
            </p:nvSpPr>
            <p:spPr>
              <a:xfrm>
                <a:off x="3257629" y="4358017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6A7BA625-44F8-6564-B89C-32687EE37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629" y="4358017"/>
                <a:ext cx="259121" cy="461665"/>
              </a:xfrm>
              <a:prstGeom prst="rect">
                <a:avLst/>
              </a:prstGeom>
              <a:blipFill>
                <a:blip r:embed="rId7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橢圓 31">
            <a:extLst>
              <a:ext uri="{FF2B5EF4-FFF2-40B4-BE49-F238E27FC236}">
                <a16:creationId xmlns:a16="http://schemas.microsoft.com/office/drawing/2014/main" id="{130F8ED5-C44E-148E-E16E-B7C5285474BF}"/>
              </a:ext>
            </a:extLst>
          </p:cNvPr>
          <p:cNvSpPr/>
          <p:nvPr/>
        </p:nvSpPr>
        <p:spPr>
          <a:xfrm>
            <a:off x="4835860" y="3204645"/>
            <a:ext cx="2484276" cy="23762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709AE1BA-73D2-0AC6-AE27-EDF6841CE945}"/>
              </a:ext>
            </a:extLst>
          </p:cNvPr>
          <p:cNvSpPr/>
          <p:nvPr/>
        </p:nvSpPr>
        <p:spPr>
          <a:xfrm>
            <a:off x="5180531" y="3708701"/>
            <a:ext cx="778207" cy="9139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36740165-D253-908C-9A37-CEE9FD7E9D20}"/>
              </a:ext>
            </a:extLst>
          </p:cNvPr>
          <p:cNvSpPr/>
          <p:nvPr/>
        </p:nvSpPr>
        <p:spPr>
          <a:xfrm>
            <a:off x="6090483" y="4096832"/>
            <a:ext cx="942828" cy="10967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3BF1200F-4333-C823-9C85-9F67EBBBD3F8}"/>
                  </a:ext>
                </a:extLst>
              </p:cNvPr>
              <p:cNvSpPr txBox="1"/>
              <p:nvPr/>
            </p:nvSpPr>
            <p:spPr>
              <a:xfrm>
                <a:off x="5387413" y="3922781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3BF1200F-4333-C823-9C85-9F67EBBBD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413" y="3922781"/>
                <a:ext cx="259121" cy="461665"/>
              </a:xfrm>
              <a:prstGeom prst="rect">
                <a:avLst/>
              </a:prstGeom>
              <a:blipFill>
                <a:blip r:embed="rId8"/>
                <a:stretch>
                  <a:fillRect l="-7143" r="-428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文字方塊 35">
                <a:extLst>
                  <a:ext uri="{FF2B5EF4-FFF2-40B4-BE49-F238E27FC236}">
                    <a16:creationId xmlns:a16="http://schemas.microsoft.com/office/drawing/2014/main" id="{D4EFD09B-E2B4-EDAF-D7F5-7C8B9CCB0ADD}"/>
                  </a:ext>
                </a:extLst>
              </p:cNvPr>
              <p:cNvSpPr txBox="1"/>
              <p:nvPr/>
            </p:nvSpPr>
            <p:spPr>
              <a:xfrm>
                <a:off x="6353973" y="4349686"/>
                <a:ext cx="25912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36" name="文字方塊 35">
                <a:extLst>
                  <a:ext uri="{FF2B5EF4-FFF2-40B4-BE49-F238E27FC236}">
                    <a16:creationId xmlns:a16="http://schemas.microsoft.com/office/drawing/2014/main" id="{D4EFD09B-E2B4-EDAF-D7F5-7C8B9CCB0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973" y="4349686"/>
                <a:ext cx="259121" cy="461665"/>
              </a:xfrm>
              <a:prstGeom prst="rect">
                <a:avLst/>
              </a:prstGeom>
              <a:blipFill>
                <a:blip r:embed="rId9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12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6168008" y="2636912"/>
            <a:ext cx="4772720" cy="2963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CD9ED7F0-3B7F-DC29-24A3-8AB4BB95B621}"/>
              </a:ext>
            </a:extLst>
          </p:cNvPr>
          <p:cNvSpPr/>
          <p:nvPr/>
        </p:nvSpPr>
        <p:spPr>
          <a:xfrm rot="16200000">
            <a:off x="7200574" y="3622018"/>
            <a:ext cx="2707591" cy="2520280"/>
          </a:xfrm>
          <a:prstGeom prst="arc">
            <a:avLst>
              <a:gd name="adj1" fmla="val 16200180"/>
              <a:gd name="adj2" fmla="val 5402607"/>
            </a:avLst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Holographic Entanglement Entropy</a:t>
            </a:r>
            <a:endParaRPr lang="zh-TW" alt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027824" y="5462875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矩形 38"/>
              <p:cNvSpPr/>
              <p:nvPr/>
            </p:nvSpPr>
            <p:spPr>
              <a:xfrm>
                <a:off x="8337497" y="4957784"/>
                <a:ext cx="43374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39" name="矩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7497" y="4957784"/>
                <a:ext cx="43374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B0CFB1F-C2D0-1AE8-3C57-D108472EDF61}"/>
                  </a:ext>
                </a:extLst>
              </p:cNvPr>
              <p:cNvSpPr txBox="1"/>
              <p:nvPr/>
            </p:nvSpPr>
            <p:spPr>
              <a:xfrm>
                <a:off x="1021213" y="1988915"/>
                <a:ext cx="4857432" cy="37674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41338" indent="-541338">
                  <a:lnSpc>
                    <a:spcPct val="150000"/>
                  </a:lnSpc>
                  <a:buSzPct val="80000"/>
                  <a:buFont typeface="Wingdings" panose="05000000000000000000" pitchFamily="2" charset="2"/>
                  <a:buChar char="l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Ryu-Takayanagi surface</a:t>
                </a:r>
              </a:p>
              <a:p>
                <a:pPr marL="442913">
                  <a:lnSpc>
                    <a:spcPct val="150000"/>
                  </a:lnSpc>
                  <a:buSzPct val="8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zh-CN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3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ℰ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𝐴𝑟𝑒𝑎</m:t>
                              </m:r>
                              <m: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ℰ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zh-CN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b>
                                <m:sSubPr>
                                  <m:ctrlP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altLang="zh-TW" sz="3200" dirty="0">
                  <a:solidFill>
                    <a:srgbClr val="0070C0"/>
                  </a:solidFill>
                  <a:latin typeface="Sylfaen" pitchFamily="18" charset="0"/>
                </a:endParaRPr>
              </a:p>
              <a:p>
                <a:pPr marL="541338" indent="-541338">
                  <a:lnSpc>
                    <a:spcPct val="150000"/>
                  </a:lnSpc>
                  <a:buSzPct val="80000"/>
                  <a:buFont typeface="Wingdings" panose="05000000000000000000" pitchFamily="2" charset="2"/>
                  <a:buChar char="l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Homology</a:t>
                </a:r>
              </a:p>
              <a:p>
                <a:pPr marL="541338" indent="-541338">
                  <a:lnSpc>
                    <a:spcPct val="150000"/>
                  </a:lnSpc>
                  <a:buSzPct val="80000"/>
                  <a:buFont typeface="Wingdings" panose="05000000000000000000" pitchFamily="2" charset="2"/>
                  <a:buChar char="l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Divergence</a:t>
                </a:r>
              </a:p>
            </p:txBody>
          </p:sp>
        </mc:Choice>
        <mc:Fallback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B0CFB1F-C2D0-1AE8-3C57-D108472ED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13" y="1988915"/>
                <a:ext cx="4857432" cy="3767442"/>
              </a:xfrm>
              <a:prstGeom prst="rect">
                <a:avLst/>
              </a:prstGeom>
              <a:blipFill>
                <a:blip r:embed="rId4"/>
                <a:stretch>
                  <a:fillRect l="-1884" r="-2387" b="-436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8BA0C288-C852-6692-F8FD-1DA538512AC9}"/>
              </a:ext>
            </a:extLst>
          </p:cNvPr>
          <p:cNvCxnSpPr/>
          <p:nvPr/>
        </p:nvCxnSpPr>
        <p:spPr>
          <a:xfrm>
            <a:off x="6574148" y="4868687"/>
            <a:ext cx="41044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85334A6E-A046-9FC0-9478-5DEB85E75E16}"/>
              </a:ext>
            </a:extLst>
          </p:cNvPr>
          <p:cNvCxnSpPr/>
          <p:nvPr/>
        </p:nvCxnSpPr>
        <p:spPr>
          <a:xfrm>
            <a:off x="7294228" y="4868687"/>
            <a:ext cx="2520280" cy="0"/>
          </a:xfrm>
          <a:prstGeom prst="line">
            <a:avLst/>
          </a:prstGeom>
          <a:ln w="38100"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6AEB2187-6B42-84D3-8B53-DB1C29A4764C}"/>
                  </a:ext>
                </a:extLst>
              </p:cNvPr>
              <p:cNvSpPr txBox="1"/>
              <p:nvPr/>
            </p:nvSpPr>
            <p:spPr>
              <a:xfrm>
                <a:off x="8225191" y="2787863"/>
                <a:ext cx="57606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ℰ</m:t>
                          </m:r>
                        </m:e>
                        <m:sub>
                          <m:r>
                            <a:rPr lang="en-US" altLang="zh-CN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6AEB2187-6B42-84D3-8B53-DB1C29A47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191" y="2787863"/>
                <a:ext cx="57606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39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AF720-ED08-5683-60C9-11A2E8898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FBD1A634-D717-6BD0-B36F-31D75CCC1C72}"/>
              </a:ext>
            </a:extLst>
          </p:cNvPr>
          <p:cNvSpPr/>
          <p:nvPr/>
        </p:nvSpPr>
        <p:spPr>
          <a:xfrm>
            <a:off x="4989913" y="2033089"/>
            <a:ext cx="607207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E8C28CB-FBE6-1E74-3D42-765BFDC5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Holographic SA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0E94B78-B960-796C-AE7A-8D751B3D8360}"/>
                  </a:ext>
                </a:extLst>
              </p:cNvPr>
              <p:cNvSpPr txBox="1"/>
              <p:nvPr/>
            </p:nvSpPr>
            <p:spPr>
              <a:xfrm>
                <a:off x="956249" y="1878953"/>
                <a:ext cx="3960440" cy="4198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  <m:sup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[11]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[22]</m:t>
                          </m:r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32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  <m:sup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bSup>
                              <m:r>
                                <a:rPr lang="en-US" altLang="zh-TW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zh-TW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sz="32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0E94B78-B960-796C-AE7A-8D751B3D8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249" y="1878953"/>
                <a:ext cx="3960440" cy="41980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5DBDE574-6454-9E11-EE03-8CD8E674A3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0705" y="2897185"/>
            <a:ext cx="6001278" cy="30963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8FC2B229-FCB3-3515-E6B5-FA9EE97C695C}"/>
                  </a:ext>
                </a:extLst>
              </p:cNvPr>
              <p:cNvSpPr txBox="1"/>
              <p:nvPr/>
            </p:nvSpPr>
            <p:spPr>
              <a:xfrm>
                <a:off x="6716889" y="2312410"/>
                <a:ext cx="25439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8FC2B229-FCB3-3515-E6B5-FA9EE97C6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889" y="2312410"/>
                <a:ext cx="254394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473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15845-116F-A565-9752-FE6ADFB59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82F03F-2E75-DE95-B520-0BE62F0D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Entanglement Entropy Inequality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4D6F6C7-49F7-3BA5-E22D-0B2BF8757F8B}"/>
                  </a:ext>
                </a:extLst>
              </p:cNvPr>
              <p:cNvSpPr txBox="1"/>
              <p:nvPr/>
            </p:nvSpPr>
            <p:spPr>
              <a:xfrm>
                <a:off x="838200" y="1709738"/>
                <a:ext cx="10333148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Subadditivity (SA):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n-US" altLang="zh-TW" sz="3200" b="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Strong Subadditivity (SSA):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altLang="zh-TW" sz="320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Monogamy of Mutual Information (MMI):</a:t>
                </a:r>
              </a:p>
              <a:p>
                <a:pPr marL="357188">
                  <a:lnSpc>
                    <a:spcPct val="200000"/>
                  </a:lnSpc>
                  <a:buSzPct val="12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123</m:t>
                          </m:r>
                        </m:sub>
                      </m:sSub>
                    </m:oMath>
                  </m:oMathPara>
                </a14:m>
                <a:endParaRPr lang="en-US" altLang="zh-TW" sz="2800" dirty="0">
                  <a:solidFill>
                    <a:srgbClr val="C00000"/>
                  </a:solidFill>
                  <a:latin typeface="Sylfaen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4D6F6C7-49F7-3BA5-E22D-0B2BF8757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09738"/>
                <a:ext cx="10333148" cy="4031873"/>
              </a:xfrm>
              <a:prstGeom prst="rect">
                <a:avLst/>
              </a:prstGeom>
              <a:blipFill>
                <a:blip r:embed="rId3"/>
                <a:stretch>
                  <a:fillRect l="-17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07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C8684-7D50-F4A2-F2DB-BC1750B26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86B449-55DD-C408-BEE0-A79A7A70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/>
              <a:t>Independent HEI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574A93D-DA0C-02E0-9489-F3CE012F1CC1}"/>
                  </a:ext>
                </a:extLst>
              </p:cNvPr>
              <p:cNvSpPr txBox="1"/>
              <p:nvPr/>
            </p:nvSpPr>
            <p:spPr>
              <a:xfrm>
                <a:off x="1052990" y="1705551"/>
                <a:ext cx="10333148" cy="3898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How many HEIs in a </a:t>
                </a:r>
                <a14:m>
                  <m:oMath xmlns:m="http://schemas.openxmlformats.org/officeDocument/2006/math"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-partite system?</a:t>
                </a:r>
                <a:endParaRPr lang="en-US" altLang="zh-TW" sz="3200" b="0" dirty="0">
                  <a:solidFill>
                    <a:srgbClr val="C0000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≥0,  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≥0,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≥0,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  <a:latin typeface="Sylfaen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(SA)</a:t>
                </a: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≥0</m:t>
                    </m:r>
                    <m:r>
                      <a:rPr lang="en-US" altLang="zh-TW" sz="32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⋯,  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123</m:t>
                        </m:r>
                      </m:sub>
                    </m:sSub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 SSA, MMI …</a:t>
                </a:r>
                <a:endParaRPr lang="en-US" altLang="zh-TW" sz="2800" dirty="0">
                  <a:solidFill>
                    <a:srgbClr val="0070C0"/>
                  </a:solidFill>
                  <a:latin typeface="Sylfaen" pitchFamily="18" charset="0"/>
                </a:endParaRPr>
              </a:p>
              <a:p>
                <a:pPr marL="357188" indent="-357188">
                  <a:lnSpc>
                    <a:spcPct val="200000"/>
                  </a:lnSpc>
                  <a:buSzPct val="120000"/>
                  <a:buFont typeface="Arial" pitchFamily="34" charset="0"/>
                  <a:buChar char="•"/>
                </a:pP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altLang="zh-TW" sz="3200" dirty="0">
                    <a:solidFill>
                      <a:srgbClr val="C00000"/>
                    </a:solidFill>
                    <a:latin typeface="Sylfaen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70C0"/>
                    </a:solidFill>
                    <a:latin typeface="Sylfaen" pitchFamily="18" charset="0"/>
                  </a:rPr>
                  <a:t>?</a:t>
                </a: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574A93D-DA0C-02E0-9489-F3CE012F1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90" y="1705551"/>
                <a:ext cx="10333148" cy="3898503"/>
              </a:xfrm>
              <a:prstGeom prst="rect">
                <a:avLst/>
              </a:prstGeom>
              <a:blipFill>
                <a:blip r:embed="rId3"/>
                <a:stretch>
                  <a:fillRect l="-1770" b="-46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47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16A26-DBAC-F83E-5FA6-D0740EDDB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0FA041-CAFB-9C8B-208A-5CBAE6C8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4424" cy="1325563"/>
          </a:xfrm>
        </p:spPr>
        <p:txBody>
          <a:bodyPr>
            <a:noAutofit/>
          </a:bodyPr>
          <a:lstStyle/>
          <a:p>
            <a:r>
              <a:rPr lang="en-US" altLang="zh-CN" dirty="0"/>
              <a:t>Entanglement Entropy Cone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677FF42-947F-907D-1CBD-FCC7D0BEF0BC}"/>
              </a:ext>
            </a:extLst>
          </p:cNvPr>
          <p:cNvSpPr txBox="1"/>
          <p:nvPr/>
        </p:nvSpPr>
        <p:spPr>
          <a:xfrm>
            <a:off x="1148435" y="1690688"/>
            <a:ext cx="5923266" cy="3901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Extremal rays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A balanced HEI is finite</a:t>
            </a:r>
          </a:p>
          <a:p>
            <a:pPr marL="357188" indent="-357188">
              <a:lnSpc>
                <a:spcPct val="200000"/>
              </a:lnSpc>
              <a:buSzPct val="120000"/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A </a:t>
            </a:r>
            <a:r>
              <a:rPr lang="en-US" altLang="zh-TW" sz="3200" dirty="0" err="1">
                <a:solidFill>
                  <a:srgbClr val="0070C0"/>
                </a:solidFill>
                <a:latin typeface="Sylfaen" pitchFamily="18" charset="0"/>
              </a:rPr>
              <a:t>superbalanced</a:t>
            </a:r>
            <a:r>
              <a:rPr lang="en-US" altLang="zh-TW" sz="3200" dirty="0">
                <a:solidFill>
                  <a:srgbClr val="0070C0"/>
                </a:solidFill>
                <a:latin typeface="Sylfaen" pitchFamily="18" charset="0"/>
              </a:rPr>
              <a:t> HEI is Independent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D58C14D-4854-DA57-D29E-AA9D53C5B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170" y="2072325"/>
            <a:ext cx="4586812" cy="344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24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</TotalTime>
  <Words>881</Words>
  <Application>Microsoft Office PowerPoint</Application>
  <PresentationFormat>寬螢幕</PresentationFormat>
  <Paragraphs>155</Paragraphs>
  <Slides>27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Segoe Print</vt:lpstr>
      <vt:lpstr>Sylfaen</vt:lpstr>
      <vt:lpstr>Times New Roman</vt:lpstr>
      <vt:lpstr>Wingdings</vt:lpstr>
      <vt:lpstr>Office 佈景主題</vt:lpstr>
      <vt:lpstr>Holographic Entanglement Entropy Inequalities in Multipartite Systems</vt:lpstr>
      <vt:lpstr>Motivations</vt:lpstr>
      <vt:lpstr>Entanglement Entropy</vt:lpstr>
      <vt:lpstr>Subadditivity (SA)</vt:lpstr>
      <vt:lpstr>Holographic Entanglement Entropy</vt:lpstr>
      <vt:lpstr>Holographic SA</vt:lpstr>
      <vt:lpstr>Entanglement Entropy Inequality</vt:lpstr>
      <vt:lpstr>Independent HEI</vt:lpstr>
      <vt:lpstr>Entanglement Entropy Cone</vt:lpstr>
      <vt:lpstr>Questions</vt:lpstr>
      <vt:lpstr>Tripartite System: Configurations</vt:lpstr>
      <vt:lpstr>Tripartite System: Completed Connected</vt:lpstr>
      <vt:lpstr>Circular Graph</vt:lpstr>
      <vt:lpstr>Tripartite System: MMI</vt:lpstr>
      <vt:lpstr>Tripartite System: “Clean gaps”</vt:lpstr>
      <vt:lpstr>4-partite System: Compatible</vt:lpstr>
      <vt:lpstr>Compatible Theorem</vt:lpstr>
      <vt:lpstr>Allowed Configurations</vt:lpstr>
      <vt:lpstr>A HEI in the 5-partite System</vt:lpstr>
      <vt:lpstr>A HEI in the 5-partite System</vt:lpstr>
      <vt:lpstr>Prove a HEI in CCC configurations</vt:lpstr>
      <vt:lpstr>Non CCC configurations: Cuts</vt:lpstr>
      <vt:lpstr>Cut Theorem</vt:lpstr>
      <vt:lpstr>Dependency Acyclic Graph of Cuts</vt:lpstr>
      <vt:lpstr>Dependency Acyclic Graph of Cuts</vt:lpstr>
      <vt:lpstr>Configuration Theorem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Yi Yang</cp:lastModifiedBy>
  <cp:revision>82</cp:revision>
  <dcterms:created xsi:type="dcterms:W3CDTF">2019-02-19T02:32:43Z</dcterms:created>
  <dcterms:modified xsi:type="dcterms:W3CDTF">2025-07-15T13:34:40Z</dcterms:modified>
</cp:coreProperties>
</file>