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0" r:id="rId4"/>
    <p:sldId id="322" r:id="rId5"/>
    <p:sldId id="321" r:id="rId6"/>
    <p:sldId id="325" r:id="rId7"/>
    <p:sldId id="323" r:id="rId8"/>
    <p:sldId id="437" r:id="rId9"/>
    <p:sldId id="438" r:id="rId10"/>
    <p:sldId id="439" r:id="rId11"/>
    <p:sldId id="265" r:id="rId12"/>
    <p:sldId id="440" r:id="rId13"/>
    <p:sldId id="328" r:id="rId14"/>
    <p:sldId id="329" r:id="rId15"/>
    <p:sldId id="338" r:id="rId16"/>
    <p:sldId id="330" r:id="rId17"/>
    <p:sldId id="331" r:id="rId18"/>
    <p:sldId id="332" r:id="rId19"/>
    <p:sldId id="333" r:id="rId20"/>
    <p:sldId id="334" r:id="rId21"/>
    <p:sldId id="295" r:id="rId22"/>
    <p:sldId id="340" r:id="rId23"/>
    <p:sldId id="341" r:id="rId24"/>
    <p:sldId id="337" r:id="rId25"/>
    <p:sldId id="342" r:id="rId26"/>
    <p:sldId id="343" r:id="rId27"/>
    <p:sldId id="413" r:id="rId28"/>
    <p:sldId id="417" r:id="rId29"/>
    <p:sldId id="418" r:id="rId30"/>
    <p:sldId id="344" r:id="rId31"/>
    <p:sldId id="406" r:id="rId32"/>
    <p:sldId id="405" r:id="rId33"/>
    <p:sldId id="287" r:id="rId34"/>
    <p:sldId id="441" r:id="rId35"/>
    <p:sldId id="289" r:id="rId3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10967263" y="6248400"/>
            <a:ext cx="310339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4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校徽1-1">
            <a:extLst>
              <a:ext uri="{FF2B5EF4-FFF2-40B4-BE49-F238E27FC236}">
                <a16:creationId xmlns:a16="http://schemas.microsoft.com/office/drawing/2014/main" id="{A2A293DB-CBF0-6E71-7533-21208D202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99" y="1639182"/>
            <a:ext cx="2381251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hape 2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1510506" y="275268"/>
                <a:ext cx="9170987" cy="1700213"/>
              </a:xfrm>
              <a:prstGeom prst="rect">
                <a:avLst/>
              </a:prstGeo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95000"/>
                  </a:lnSpc>
                  <a:defRPr sz="3600">
                    <a:solidFill>
                      <a:srgbClr val="0066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rPr lang="en-US" altLang="zh-CN" sz="4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4000" i="1" dirty="0">
                        <a:latin typeface="Cambria Math" panose="02040503050406030204" pitchFamily="18" charset="0"/>
                      </a:rPr>
                      <m:t>𝐺𝑟𝑎𝑣𝑖𝑡𝑎𝑡𝑖𝑜𝑛𝑎𝑙</m:t>
                    </m:r>
                    <m:r>
                      <a:rPr lang="en-US" altLang="zh-CN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4000" i="1" dirty="0">
                        <a:latin typeface="Cambria Math" panose="02040503050406030204" pitchFamily="18" charset="0"/>
                      </a:rPr>
                      <m:t>𝑤𝑎𝑣𝑒𝑠</m:t>
                    </m:r>
                    <m:r>
                      <a:rPr lang="en-US" altLang="zh-CN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4000" i="1" dirty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altLang="zh-CN" sz="4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zh-CN" sz="40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𝑐𝑜𝑠𝑚𝑜𝑙𝑜𝑔𝑖𝑐𝑎𝑙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𝑐h𝑖𝑟𝑎𝑙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𝑝h𝑎𝑠𝑒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𝑡𝑟𝑎𝑛𝑠𝑖𝑡𝑖𝑜𝑛𝑠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𝐴𝑑𝑆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𝑄𝐶𝐷</m:t>
                      </m:r>
                    </m:oMath>
                  </m:oMathPara>
                </a14:m>
                <a:endParaRPr sz="4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1" name="Shape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1510506" y="275268"/>
                <a:ext cx="9170987" cy="17002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hape 22"/>
          <p:cNvSpPr/>
          <p:nvPr/>
        </p:nvSpPr>
        <p:spPr>
          <a:xfrm>
            <a:off x="4500887" y="2395411"/>
            <a:ext cx="31901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2100"/>
              </a:spcBef>
              <a:defRPr sz="36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28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Yidian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Chen(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陈亦点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3548047" y="3046816"/>
            <a:ext cx="509587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>
                <a:solidFill>
                  <a:schemeClr val="accent2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CN" sz="1800" dirty="0"/>
              <a:t>School of Physics, Hangzhou Normal University</a:t>
            </a:r>
            <a:endParaRPr sz="18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2314818" y="5379584"/>
            <a:ext cx="7562325" cy="774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chemeClr val="accent2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rPr lang="en-US" dirty="0"/>
              <a:t>Holographic applications: from Quantum Realms to the Big Bang, Beijing,  </a:t>
            </a:r>
          </a:p>
          <a:p>
            <a:r>
              <a:rPr lang="en-US" dirty="0"/>
              <a:t>Jul</a:t>
            </a:r>
            <a:r>
              <a:rPr dirty="0"/>
              <a:t>. </a:t>
            </a:r>
            <a:r>
              <a:rPr lang="en-US" dirty="0"/>
              <a:t>16</a:t>
            </a:r>
            <a:r>
              <a:rPr dirty="0"/>
              <a:t>, 20</a:t>
            </a:r>
            <a:r>
              <a:rPr lang="en-US" dirty="0"/>
              <a:t>25</a:t>
            </a:r>
            <a:endParaRPr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2FAC1A5-33D5-B01D-A893-8797EFE5CB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</a:t>
            </a:fld>
            <a:endParaRPr lang="en-US" altLang="zh-CN"/>
          </a:p>
        </p:txBody>
      </p:sp>
      <p:sp>
        <p:nvSpPr>
          <p:cNvPr id="2" name="Shape 24">
            <a:extLst>
              <a:ext uri="{FF2B5EF4-FFF2-40B4-BE49-F238E27FC236}">
                <a16:creationId xmlns:a16="http://schemas.microsoft.com/office/drawing/2014/main" id="{DDAC2165-B00C-E1FA-F9F6-B0058DB18DFB}"/>
              </a:ext>
            </a:extLst>
          </p:cNvPr>
          <p:cNvSpPr/>
          <p:nvPr/>
        </p:nvSpPr>
        <p:spPr>
          <a:xfrm>
            <a:off x="2633644" y="4527933"/>
            <a:ext cx="692467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rgbClr val="0066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rPr lang="en-US" dirty="0"/>
              <a:t>Based on JHEP 07 (2023) 225[</a:t>
            </a:r>
            <a:r>
              <a:rPr lang="en-US" dirty="0" err="1"/>
              <a:t>arXiv</a:t>
            </a:r>
            <a:r>
              <a:rPr lang="en-US" dirty="0"/>
              <a:t>: 2212.06591], 2507.xxxxx</a:t>
            </a:r>
          </a:p>
        </p:txBody>
      </p:sp>
      <p:sp>
        <p:nvSpPr>
          <p:cNvPr id="3" name="Shape 24">
            <a:extLst>
              <a:ext uri="{FF2B5EF4-FFF2-40B4-BE49-F238E27FC236}">
                <a16:creationId xmlns:a16="http://schemas.microsoft.com/office/drawing/2014/main" id="{417E6436-8ED0-DC1A-453E-657A3D5A57FC}"/>
              </a:ext>
            </a:extLst>
          </p:cNvPr>
          <p:cNvSpPr/>
          <p:nvPr/>
        </p:nvSpPr>
        <p:spPr>
          <a:xfrm>
            <a:off x="3376594" y="4062479"/>
            <a:ext cx="509587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rgbClr val="0066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rPr lang="en-US" altLang="zh-CN" dirty="0"/>
              <a:t>Collaborators: Pu Chen, Danning Li, Mei Huang</a:t>
            </a:r>
            <a:endParaRPr lang="en-US" dirty="0"/>
          </a:p>
        </p:txBody>
      </p:sp>
    </p:spTree>
  </p:cSld>
  <p:clrMapOvr>
    <a:masterClrMapping/>
  </p:clrMapOvr>
  <p:transition spd="med" advTm="1353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642711" y="285104"/>
            <a:ext cx="71628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>
              <a:spcBef>
                <a:spcPts val="1400"/>
              </a:spcBef>
            </a:pPr>
            <a:r>
              <a:rPr lang="en-US" altLang="zh-CN" sz="2400" dirty="0">
                <a:solidFill>
                  <a:srgbClr val="3221A3"/>
                </a:solidFill>
                <a:latin typeface="+mj-ea"/>
                <a:ea typeface="+mj-ea"/>
              </a:rPr>
              <a:t>Soft-wall model</a:t>
            </a:r>
            <a:endParaRPr sz="2400" dirty="0">
              <a:solidFill>
                <a:srgbClr val="3221A3"/>
              </a:solidFill>
              <a:latin typeface="+mj-ea"/>
              <a:ea typeface="+mj-ea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9058275" y="174322"/>
            <a:ext cx="313372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Karch et al., PRD(2006)</a:t>
            </a:r>
          </a:p>
          <a:p>
            <a:r>
              <a:rPr lang="en-US" altLang="zh-CN" dirty="0" err="1"/>
              <a:t>Chelabi</a:t>
            </a:r>
            <a:r>
              <a:rPr lang="en-US" altLang="zh-CN" dirty="0"/>
              <a:t> et al., PRD(2016)</a:t>
            </a:r>
          </a:p>
          <a:p>
            <a:r>
              <a:rPr lang="en-US" altLang="zh-CN" dirty="0" err="1"/>
              <a:t>Chelabi</a:t>
            </a:r>
            <a:r>
              <a:rPr lang="en-US" altLang="zh-CN" dirty="0"/>
              <a:t> et al., JHEP(2016)</a:t>
            </a:r>
          </a:p>
          <a:p>
            <a:r>
              <a:rPr lang="en-US" altLang="zh-CN" dirty="0"/>
              <a:t>Liang et al., PRD(2023)</a:t>
            </a:r>
          </a:p>
        </p:txBody>
      </p:sp>
      <p:sp>
        <p:nvSpPr>
          <p:cNvPr id="152" name="Shape 152"/>
          <p:cNvSpPr/>
          <p:nvPr/>
        </p:nvSpPr>
        <p:spPr>
          <a:xfrm>
            <a:off x="9549397" y="2547795"/>
            <a:ext cx="2193051" cy="344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lnSpc>
                <a:spcPct val="80000"/>
              </a:lnSpc>
              <a:defRPr sz="32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b="1" dirty="0">
                <a:latin typeface="+mn-ea"/>
                <a:ea typeface="+mn-ea"/>
              </a:rPr>
              <a:t>AdS</a:t>
            </a:r>
            <a:r>
              <a:rPr lang="en-US" altLang="zh-CN" sz="2000" b="1" baseline="-25000" dirty="0">
                <a:latin typeface="+mn-ea"/>
                <a:ea typeface="+mn-ea"/>
              </a:rPr>
              <a:t>5</a:t>
            </a:r>
            <a:r>
              <a:rPr sz="2000" b="1" dirty="0">
                <a:latin typeface="+mn-ea"/>
                <a:ea typeface="+mn-ea"/>
              </a:rPr>
              <a:t> </a:t>
            </a:r>
          </a:p>
        </p:txBody>
      </p:sp>
      <p:sp>
        <p:nvSpPr>
          <p:cNvPr id="164" name="Shape 164"/>
          <p:cNvSpPr/>
          <p:nvPr/>
        </p:nvSpPr>
        <p:spPr>
          <a:xfrm>
            <a:off x="6096000" y="2492266"/>
            <a:ext cx="215895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marL="609600" indent="-609600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 sz="2000" dirty="0">
                <a:latin typeface="+mn-ea"/>
                <a:ea typeface="+mn-ea"/>
              </a:rPr>
              <a:t>Dilaton</a:t>
            </a:r>
            <a:r>
              <a:rPr lang="en-US" altLang="zh-CN" sz="2000" dirty="0">
                <a:latin typeface="+mn-ea"/>
                <a:ea typeface="+mn-ea"/>
              </a:rPr>
              <a:t> profile</a:t>
            </a:r>
            <a:endParaRPr sz="2000" dirty="0">
              <a:latin typeface="+mn-ea"/>
              <a:ea typeface="+mn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0FEE67-837A-116E-7C2D-EB7129CDB4B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10</a:t>
            </a:fld>
            <a:endParaRPr lang="en-US" altLang="zh-CN"/>
          </a:p>
        </p:txBody>
      </p:sp>
      <p:sp>
        <p:nvSpPr>
          <p:cNvPr id="24" name="Shape 43">
            <a:extLst>
              <a:ext uri="{FF2B5EF4-FFF2-40B4-BE49-F238E27FC236}">
                <a16:creationId xmlns:a16="http://schemas.microsoft.com/office/drawing/2014/main" id="{986CC2A8-1C65-4412-2F4C-842E308E801B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7" name="Shape 108">
            <a:extLst>
              <a:ext uri="{FF2B5EF4-FFF2-40B4-BE49-F238E27FC236}">
                <a16:creationId xmlns:a16="http://schemas.microsoft.com/office/drawing/2014/main" id="{9F029015-5B9C-2B65-9FD4-D0851D83AFDF}"/>
              </a:ext>
            </a:extLst>
          </p:cNvPr>
          <p:cNvSpPr/>
          <p:nvPr/>
        </p:nvSpPr>
        <p:spPr>
          <a:xfrm>
            <a:off x="522482" y="1051484"/>
            <a:ext cx="73419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5D</a:t>
            </a:r>
            <a:r>
              <a:rPr lang="zh-CN" altLang="en-US" sz="2000" dirty="0">
                <a:latin typeface="+mn-ea"/>
                <a:ea typeface="+mn-ea"/>
              </a:rPr>
              <a:t> </a:t>
            </a:r>
            <a:r>
              <a:rPr lang="en-US" altLang="zh-CN" sz="2000" dirty="0">
                <a:latin typeface="+mn-ea"/>
                <a:ea typeface="+mn-ea"/>
              </a:rPr>
              <a:t>action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28" name="pasted-image.pdf">
            <a:extLst>
              <a:ext uri="{FF2B5EF4-FFF2-40B4-BE49-F238E27FC236}">
                <a16:creationId xmlns:a16="http://schemas.microsoft.com/office/drawing/2014/main" id="{64DBF5C9-CE2F-18AD-081F-EAE9D9691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359" y="3177111"/>
            <a:ext cx="1340967" cy="28882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108">
            <a:extLst>
              <a:ext uri="{FF2B5EF4-FFF2-40B4-BE49-F238E27FC236}">
                <a16:creationId xmlns:a16="http://schemas.microsoft.com/office/drawing/2014/main" id="{75A2C580-3986-161D-FEDA-F3782B8719CD}"/>
              </a:ext>
            </a:extLst>
          </p:cNvPr>
          <p:cNvSpPr/>
          <p:nvPr/>
        </p:nvSpPr>
        <p:spPr>
          <a:xfrm>
            <a:off x="522482" y="4130718"/>
            <a:ext cx="214451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Meson spectra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8D508D-86FC-1096-DA76-38515FF3C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52" y="2360881"/>
            <a:ext cx="4876667" cy="15635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EADF921-88C6-D996-7192-8F90122F1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585" y="3729919"/>
            <a:ext cx="5118678" cy="31280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DD6F6CF-00A8-70A8-9A9D-15086D0CF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9" y="4687335"/>
            <a:ext cx="5848585" cy="14967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5E27C3-E8AC-4A42-38A8-82ECD2D1F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099" y="2956428"/>
            <a:ext cx="4124901" cy="7716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B44A27B-98CF-3F93-6841-1F13F7118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045" y="1433160"/>
            <a:ext cx="10459910" cy="847843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BA6B75D-6D9A-B036-76C4-9D465D82BC98}"/>
              </a:ext>
            </a:extLst>
          </p:cNvPr>
          <p:cNvGrpSpPr/>
          <p:nvPr/>
        </p:nvGrpSpPr>
        <p:grpSpPr>
          <a:xfrm>
            <a:off x="5324423" y="2281647"/>
            <a:ext cx="3702112" cy="1359373"/>
            <a:chOff x="5324423" y="2281647"/>
            <a:chExt cx="3702112" cy="1359373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BE51937-E229-9BD9-F9DC-85DE5608B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27500" y="3043467"/>
              <a:ext cx="2539599" cy="597553"/>
            </a:xfrm>
            <a:prstGeom prst="rect">
              <a:avLst/>
            </a:prstGeom>
          </p:spPr>
        </p:pic>
        <p:sp>
          <p:nvSpPr>
            <p:cNvPr id="21" name="Shape 164">
              <a:extLst>
                <a:ext uri="{FF2B5EF4-FFF2-40B4-BE49-F238E27FC236}">
                  <a16:creationId xmlns:a16="http://schemas.microsoft.com/office/drawing/2014/main" id="{5E262F51-21C4-6ADC-1F30-FF2A0A5EBCC5}"/>
                </a:ext>
              </a:extLst>
            </p:cNvPr>
            <p:cNvSpPr/>
            <p:nvPr/>
          </p:nvSpPr>
          <p:spPr>
            <a:xfrm>
              <a:off x="5324423" y="2281647"/>
              <a:ext cx="3702112" cy="707884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609600" indent="-609600">
                <a:defRPr sz="1800" b="1">
                  <a:solidFill>
                    <a:schemeClr val="accent2"/>
                  </a:solidFill>
                </a:defRPr>
              </a:lvl1pPr>
            </a:lstStyle>
            <a:p>
              <a:r>
                <a:rPr lang="en-US" sz="2000" dirty="0">
                  <a:latin typeface="+mn-ea"/>
                  <a:ea typeface="+mn-ea"/>
                </a:rPr>
                <a:t>chemical potential effects on chiral transition</a:t>
              </a:r>
              <a:endParaRPr sz="2000" dirty="0">
                <a:latin typeface="+mn-ea"/>
                <a:ea typeface="+mn-ea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A993654A-0DB8-EF2B-B697-E0D1CCB8CD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7373" y="3792115"/>
            <a:ext cx="5049889" cy="3080623"/>
          </a:xfrm>
          <a:prstGeom prst="rect">
            <a:avLst/>
          </a:prstGeom>
        </p:spPr>
      </p:pic>
    </p:spTree>
  </p:cSld>
  <p:clrMapOvr>
    <a:masterClrMapping/>
  </p:clrMapOvr>
  <p:transition spd="slow" advTm="975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2850356" y="3075057"/>
            <a:ext cx="649128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dirty="0"/>
              <a:t>II.</a:t>
            </a:r>
            <a:r>
              <a:rPr lang="en-US" dirty="0"/>
              <a:t> </a:t>
            </a:r>
            <a:r>
              <a:rPr lang="en-US" altLang="zh-CN" sz="4000" dirty="0"/>
              <a:t>Holographic Nucleation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6271D3-CDE8-669C-DF8C-9E1A68FE11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0900623"/>
      </p:ext>
    </p:extLst>
  </p:cSld>
  <p:clrMapOvr>
    <a:masterClrMapping/>
  </p:clrMapOvr>
  <p:transition spd="slow" advTm="3917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12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5D Model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D22A7E8-2B44-3277-7098-2F7F4ED8FFC4}"/>
              </a:ext>
            </a:extLst>
          </p:cNvPr>
          <p:cNvSpPr txBox="1"/>
          <p:nvPr/>
        </p:nvSpPr>
        <p:spPr>
          <a:xfrm>
            <a:off x="636949" y="1287993"/>
            <a:ext cx="839181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Φ denotes the dilaton field and the complex scalar field X corresponds to the quark condensation or fermionic condensate of BSMs.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2799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Huang, </a:t>
            </a:r>
            <a:r>
              <a:rPr lang="en-US" altLang="zh-CN" dirty="0"/>
              <a:t>JHEP 07 (2023) 225</a:t>
            </a:r>
            <a:endParaRPr dirty="0"/>
          </a:p>
        </p:txBody>
      </p:sp>
      <p:sp>
        <p:nvSpPr>
          <p:cNvPr id="11" name="Shape 108">
            <a:extLst>
              <a:ext uri="{FF2B5EF4-FFF2-40B4-BE49-F238E27FC236}">
                <a16:creationId xmlns:a16="http://schemas.microsoft.com/office/drawing/2014/main" id="{54FD0EF2-DBC3-FB30-39CF-18DF6F8321F5}"/>
              </a:ext>
            </a:extLst>
          </p:cNvPr>
          <p:cNvSpPr/>
          <p:nvPr/>
        </p:nvSpPr>
        <p:spPr>
          <a:xfrm>
            <a:off x="805559" y="2401336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5D</a:t>
            </a:r>
            <a:r>
              <a:rPr lang="zh-CN" altLang="en-US" sz="2000" dirty="0">
                <a:latin typeface="+mn-ea"/>
                <a:ea typeface="+mn-ea"/>
              </a:rPr>
              <a:t> </a:t>
            </a:r>
            <a:r>
              <a:rPr lang="en-US" altLang="zh-CN" sz="2000" dirty="0">
                <a:latin typeface="+mn-ea"/>
                <a:ea typeface="+mn-ea"/>
              </a:rPr>
              <a:t>action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13" name="Shape 108">
            <a:extLst>
              <a:ext uri="{FF2B5EF4-FFF2-40B4-BE49-F238E27FC236}">
                <a16:creationId xmlns:a16="http://schemas.microsoft.com/office/drawing/2014/main" id="{BCDEB246-4742-4C5D-CBD4-D310EDAB611D}"/>
              </a:ext>
            </a:extLst>
          </p:cNvPr>
          <p:cNvSpPr/>
          <p:nvPr/>
        </p:nvSpPr>
        <p:spPr>
          <a:xfrm>
            <a:off x="805559" y="5459135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Potential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18" name="Shape 108">
            <a:extLst>
              <a:ext uri="{FF2B5EF4-FFF2-40B4-BE49-F238E27FC236}">
                <a16:creationId xmlns:a16="http://schemas.microsoft.com/office/drawing/2014/main" id="{A78C29D0-BAF1-685A-74EA-61B42074BE43}"/>
              </a:ext>
            </a:extLst>
          </p:cNvPr>
          <p:cNvSpPr/>
          <p:nvPr/>
        </p:nvSpPr>
        <p:spPr>
          <a:xfrm>
            <a:off x="805559" y="4343704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Metric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ED59C7B-DBDC-D68F-BDE7-F8C1A5AB7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00" y="4135141"/>
            <a:ext cx="6911939" cy="8230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DF099C-1BC1-0F22-35C3-D84F9692E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748" y="2232080"/>
            <a:ext cx="6107591" cy="743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294F5E-C0E0-7451-60FD-E3F1FB3A1B24}"/>
                  </a:ext>
                </a:extLst>
              </p:cNvPr>
              <p:cNvSpPr txBox="1"/>
              <p:nvPr/>
            </p:nvSpPr>
            <p:spPr>
              <a:xfrm>
                <a:off x="8063290" y="1546355"/>
                <a:ext cx="4331108" cy="9186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𝑋</m:t>
                      </m:r>
                      <m:r>
                        <a:rPr kumimoji="0" lang="en-US" altLang="zh-CN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zh-CN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CN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en-US" altLang="zh-CN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0" lang="en-US" altLang="zh-CN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altLang="zh-CN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zh-CN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kumimoji="0" lang="en-US" altLang="zh-CN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⇔⟨</m:t>
                      </m:r>
                      <m:acc>
                        <m:accPr>
                          <m:chr m:val="̅"/>
                          <m:ctrlP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𝑄</m:t>
                          </m:r>
                        </m:e>
                      </m:acc>
                      <m:r>
                        <a:rPr kumimoji="0" lang="en-US" altLang="zh-CN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𝑄</m:t>
                      </m:r>
                      <m:r>
                        <a:rPr kumimoji="0" lang="en-US" altLang="zh-CN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⟩</m:t>
                      </m:r>
                    </m:oMath>
                  </m:oMathPara>
                </a14:m>
                <a:endParaRPr kumimoji="0" lang="zh-CN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294F5E-C0E0-7451-60FD-E3F1FB3A1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90" y="1546355"/>
                <a:ext cx="4331108" cy="9186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8E2ED5CA-C46F-DCCC-D684-0498EB55C6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7432" y="3134117"/>
            <a:ext cx="3577136" cy="65731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07F3FAB-1AE4-28E1-B0E8-C4241ABD92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6688" y="4195750"/>
            <a:ext cx="3366261" cy="6862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A10950E-DD0E-8A96-2A5E-D56E89E40D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1201" y="5333691"/>
            <a:ext cx="6611273" cy="762106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5021A64B-CA0C-E501-1ADD-931D2E1A27F7}"/>
              </a:ext>
            </a:extLst>
          </p:cNvPr>
          <p:cNvSpPr/>
          <p:nvPr/>
        </p:nvSpPr>
        <p:spPr>
          <a:xfrm>
            <a:off x="6505574" y="5224168"/>
            <a:ext cx="2148257" cy="86635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15934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13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Bounce Solution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2627D48-080F-2B0E-7256-021E1AA530AE}"/>
              </a:ext>
            </a:extLst>
          </p:cNvPr>
          <p:cNvSpPr txBox="1"/>
          <p:nvPr/>
        </p:nvSpPr>
        <p:spPr>
          <a:xfrm>
            <a:off x="419950" y="1215715"/>
            <a:ext cx="1115377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the equations of motion of the scalar field X can be obtained from action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FFDD0D-E8FE-7D12-EEBC-E4EE3190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4" y="1966788"/>
            <a:ext cx="10988992" cy="1059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68949E-7BEB-9657-D0AF-F7B37F3BF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128" y="3540452"/>
            <a:ext cx="4629833" cy="830995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CE5A4FED-76A7-860D-5254-A916EB409B29}"/>
              </a:ext>
            </a:extLst>
          </p:cNvPr>
          <p:cNvGrpSpPr/>
          <p:nvPr/>
        </p:nvGrpSpPr>
        <p:grpSpPr>
          <a:xfrm>
            <a:off x="3590925" y="2138137"/>
            <a:ext cx="6629400" cy="2315794"/>
            <a:chOff x="3590925" y="2138137"/>
            <a:chExt cx="6629400" cy="2315794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C792DED-FE60-F188-AB07-27E343A71AC6}"/>
                </a:ext>
              </a:extLst>
            </p:cNvPr>
            <p:cNvSpPr/>
            <p:nvPr/>
          </p:nvSpPr>
          <p:spPr>
            <a:xfrm>
              <a:off x="3590925" y="2138137"/>
              <a:ext cx="6629400" cy="866354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" name="连接符: 曲线 17">
              <a:extLst>
                <a:ext uri="{FF2B5EF4-FFF2-40B4-BE49-F238E27FC236}">
                  <a16:creationId xmlns:a16="http://schemas.microsoft.com/office/drawing/2014/main" id="{88EE9B60-A446-42AF-FE45-E264E1BB45B7}"/>
                </a:ext>
              </a:extLst>
            </p:cNvPr>
            <p:cNvCxnSpPr>
              <a:cxnSpLocks/>
              <a:stCxn id="12" idx="4"/>
              <a:endCxn id="20" idx="7"/>
            </p:cNvCxnSpPr>
            <p:nvPr/>
          </p:nvCxnSpPr>
          <p:spPr>
            <a:xfrm rot="5400000">
              <a:off x="5569366" y="2145932"/>
              <a:ext cx="477701" cy="2194819"/>
            </a:xfrm>
            <a:prstGeom prst="curvedConnector3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7E15EB2-707C-491E-512D-2F6DC4F33866}"/>
                </a:ext>
              </a:extLst>
            </p:cNvPr>
            <p:cNvSpPr/>
            <p:nvPr/>
          </p:nvSpPr>
          <p:spPr>
            <a:xfrm>
              <a:off x="3743325" y="3315468"/>
              <a:ext cx="1133475" cy="1138463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F746C2C3-D0EF-3D4F-AFFA-10CA7D697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3" y="4720824"/>
            <a:ext cx="2831906" cy="182304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0FF49081-1265-4D81-E573-B0338FFF9D0A}"/>
              </a:ext>
            </a:extLst>
          </p:cNvPr>
          <p:cNvSpPr txBox="1"/>
          <p:nvPr/>
        </p:nvSpPr>
        <p:spPr>
          <a:xfrm>
            <a:off x="419950" y="4281674"/>
            <a:ext cx="772477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solution requires the following boundary conditions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0E07EC2-2020-89EB-EBC0-F278F21555A9}"/>
              </a:ext>
            </a:extLst>
          </p:cNvPr>
          <p:cNvGrpSpPr/>
          <p:nvPr/>
        </p:nvGrpSpPr>
        <p:grpSpPr>
          <a:xfrm>
            <a:off x="2990850" y="4707636"/>
            <a:ext cx="4114800" cy="1574693"/>
            <a:chOff x="2990850" y="4707636"/>
            <a:chExt cx="4114800" cy="1574693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200F198-0B1F-8ACD-951F-7A9E0E02BB6B}"/>
                </a:ext>
              </a:extLst>
            </p:cNvPr>
            <p:cNvSpPr/>
            <p:nvPr/>
          </p:nvSpPr>
          <p:spPr>
            <a:xfrm>
              <a:off x="2990850" y="4707636"/>
              <a:ext cx="600075" cy="866354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8A9C9E92-C18B-C491-9B02-2D1024A47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5502" y="5407508"/>
              <a:ext cx="2960148" cy="874821"/>
            </a:xfrm>
            <a:prstGeom prst="rect">
              <a:avLst/>
            </a:prstGeom>
          </p:spPr>
        </p:pic>
        <p:cxnSp>
          <p:nvCxnSpPr>
            <p:cNvPr id="37" name="连接符: 曲线 36">
              <a:extLst>
                <a:ext uri="{FF2B5EF4-FFF2-40B4-BE49-F238E27FC236}">
                  <a16:creationId xmlns:a16="http://schemas.microsoft.com/office/drawing/2014/main" id="{FCB13DD7-7B9A-DD8B-79F2-F8D81B853655}"/>
                </a:ext>
              </a:extLst>
            </p:cNvPr>
            <p:cNvCxnSpPr>
              <a:stCxn id="31" idx="6"/>
              <a:endCxn id="35" idx="0"/>
            </p:cNvCxnSpPr>
            <p:nvPr/>
          </p:nvCxnSpPr>
          <p:spPr>
            <a:xfrm>
              <a:off x="3590925" y="5140813"/>
              <a:ext cx="2034651" cy="266695"/>
            </a:xfrm>
            <a:prstGeom prst="curvedConnector2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EB3C808-378C-C664-4B05-9727E9819540}"/>
              </a:ext>
            </a:extLst>
          </p:cNvPr>
          <p:cNvGrpSpPr/>
          <p:nvPr/>
        </p:nvGrpSpPr>
        <p:grpSpPr>
          <a:xfrm>
            <a:off x="7181769" y="4795178"/>
            <a:ext cx="4278659" cy="1557625"/>
            <a:chOff x="7181769" y="4795178"/>
            <a:chExt cx="4278659" cy="1557625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EE3307-CAF0-CA72-8710-E323B76BC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8568" y="4795178"/>
              <a:ext cx="3211860" cy="1557625"/>
            </a:xfrm>
            <a:prstGeom prst="rect">
              <a:avLst/>
            </a:prstGeom>
          </p:spPr>
        </p:pic>
        <p:sp>
          <p:nvSpPr>
            <p:cNvPr id="38" name="箭头: 左右 37">
              <a:extLst>
                <a:ext uri="{FF2B5EF4-FFF2-40B4-BE49-F238E27FC236}">
                  <a16:creationId xmlns:a16="http://schemas.microsoft.com/office/drawing/2014/main" id="{E1C6059C-A60E-0D6D-B9EF-DCE34B742EB8}"/>
                </a:ext>
              </a:extLst>
            </p:cNvPr>
            <p:cNvSpPr/>
            <p:nvPr/>
          </p:nvSpPr>
          <p:spPr>
            <a:xfrm>
              <a:off x="7181769" y="5351766"/>
              <a:ext cx="1066799" cy="336067"/>
            </a:xfrm>
            <a:prstGeom prst="leftRightArrow">
              <a:avLst/>
            </a:pr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Shape 176">
            <a:extLst>
              <a:ext uri="{FF2B5EF4-FFF2-40B4-BE49-F238E27FC236}">
                <a16:creationId xmlns:a16="http://schemas.microsoft.com/office/drawing/2014/main" id="{4C251439-B968-DDD2-6580-FE86A3B686C4}"/>
              </a:ext>
            </a:extLst>
          </p:cNvPr>
          <p:cNvSpPr/>
          <p:nvPr/>
        </p:nvSpPr>
        <p:spPr>
          <a:xfrm>
            <a:off x="5979370" y="625332"/>
            <a:ext cx="62799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Huang, </a:t>
            </a:r>
            <a:r>
              <a:rPr lang="en-US" altLang="zh-CN" dirty="0"/>
              <a:t>JHEP 07 (2023) 225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2268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1EDAF9D-C519-937C-4FDF-F0A519D26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13" y="843910"/>
            <a:ext cx="5197453" cy="410940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14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Bounce Solution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DB1E9E3-5AFE-2846-E26C-A3120CF3D46F}"/>
              </a:ext>
            </a:extLst>
          </p:cNvPr>
          <p:cNvSpPr txBox="1"/>
          <p:nvPr/>
        </p:nvSpPr>
        <p:spPr>
          <a:xfrm>
            <a:off x="411672" y="5109285"/>
            <a:ext cx="4838700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bounce solution of the scalar field χ as a function of the fifth dimensional coordinate z and the radial coordinate r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8F1276D-4ACD-F039-C3B1-6FD3786202D8}"/>
              </a:ext>
            </a:extLst>
          </p:cNvPr>
          <p:cNvSpPr txBox="1"/>
          <p:nvPr/>
        </p:nvSpPr>
        <p:spPr>
          <a:xfrm>
            <a:off x="6372225" y="4865516"/>
            <a:ext cx="4352925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condensate σ as a function of the radial coordinate r at different temperatures.</a:t>
            </a:r>
          </a:p>
        </p:txBody>
      </p:sp>
      <p:sp>
        <p:nvSpPr>
          <p:cNvPr id="3" name="Shape 176">
            <a:extLst>
              <a:ext uri="{FF2B5EF4-FFF2-40B4-BE49-F238E27FC236}">
                <a16:creationId xmlns:a16="http://schemas.microsoft.com/office/drawing/2014/main" id="{8343E69D-29FC-BDDE-8040-520C89EF73B8}"/>
              </a:ext>
            </a:extLst>
          </p:cNvPr>
          <p:cNvSpPr/>
          <p:nvPr/>
        </p:nvSpPr>
        <p:spPr>
          <a:xfrm>
            <a:off x="5979370" y="625332"/>
            <a:ext cx="62799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Huang, </a:t>
            </a:r>
            <a:r>
              <a:rPr lang="en-US" altLang="zh-CN" dirty="0"/>
              <a:t>JHEP 07 (2023) 225</a:t>
            </a:r>
            <a:endParaRPr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5EFF49-6E9B-898D-64F2-D73F434FF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722" y="1571407"/>
            <a:ext cx="4858428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995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15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Thin-Wall Approximation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012AE4-8579-D7E9-207D-0F94940E855F}"/>
              </a:ext>
            </a:extLst>
          </p:cNvPr>
          <p:cNvSpPr txBox="1"/>
          <p:nvPr/>
        </p:nvSpPr>
        <p:spPr>
          <a:xfrm>
            <a:off x="704850" y="1061379"/>
            <a:ext cx="876300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we use hyperbolic tangent function interpolation condensation as a function of the radial r, shown following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B050DA-7367-F3A6-9A82-8D3AE6BD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958" y="1989869"/>
            <a:ext cx="5155759" cy="83099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E66CC90-EF31-C4BC-0220-2FDF992297BD}"/>
              </a:ext>
            </a:extLst>
          </p:cNvPr>
          <p:cNvSpPr txBox="1"/>
          <p:nvPr/>
        </p:nvSpPr>
        <p:spPr>
          <a:xfrm>
            <a:off x="704850" y="2775145"/>
            <a:ext cx="1042034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where σ0 is the condensation value at the center, Rw denotes the radius of the bubble, and Lw represents the thickness of the bubble wall.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49A476E7-61AD-2D8F-8798-B6AA3AC4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21" y="794609"/>
            <a:ext cx="9602806" cy="5781870"/>
          </a:xfrm>
          <a:prstGeom prst="rect">
            <a:avLst/>
          </a:prstGeom>
        </p:spPr>
      </p:pic>
      <p:sp>
        <p:nvSpPr>
          <p:cNvPr id="3" name="Shape 176">
            <a:extLst>
              <a:ext uri="{FF2B5EF4-FFF2-40B4-BE49-F238E27FC236}">
                <a16:creationId xmlns:a16="http://schemas.microsoft.com/office/drawing/2014/main" id="{5A46C419-ED1E-5596-47AD-F67885050AFD}"/>
              </a:ext>
            </a:extLst>
          </p:cNvPr>
          <p:cNvSpPr/>
          <p:nvPr/>
        </p:nvSpPr>
        <p:spPr>
          <a:xfrm>
            <a:off x="5979370" y="625332"/>
            <a:ext cx="62799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Huang, </a:t>
            </a:r>
            <a:r>
              <a:rPr lang="en-US" altLang="zh-CN" dirty="0"/>
              <a:t>JHEP 07 (2023) 225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1900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16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Real-time evolution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BB14F8-F25A-95F8-AE02-BF27071A0BA8}"/>
              </a:ext>
            </a:extLst>
          </p:cNvPr>
          <p:cNvSpPr txBox="1"/>
          <p:nvPr/>
        </p:nvSpPr>
        <p:spPr>
          <a:xfrm>
            <a:off x="1159669" y="1139220"/>
            <a:ext cx="987266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To investigate the real-time evolution, we transform the framework to the ingoing Eddington-Finkelstein coordinate, then the metric becomes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7F2DF-47E2-E7F0-5981-7ED30C738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7" y="1968258"/>
            <a:ext cx="6744284" cy="73920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820EA91-F927-DB73-A447-90C9D262A4EC}"/>
              </a:ext>
            </a:extLst>
          </p:cNvPr>
          <p:cNvSpPr txBox="1"/>
          <p:nvPr/>
        </p:nvSpPr>
        <p:spPr>
          <a:xfrm>
            <a:off x="692557" y="2775145"/>
            <a:ext cx="10429875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Under the coordinate transformation, the scalar field χ is invariant, and its equation of motion becomes as follows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088EECA-FF66-63AD-A55A-679F5F849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0" y="3850409"/>
            <a:ext cx="10836579" cy="1524132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A7AA30FB-6162-A8AA-FC77-C9C53357D674}"/>
              </a:ext>
            </a:extLst>
          </p:cNvPr>
          <p:cNvSpPr/>
          <p:nvPr/>
        </p:nvSpPr>
        <p:spPr>
          <a:xfrm>
            <a:off x="5907494" y="4551047"/>
            <a:ext cx="4257675" cy="86635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14D2B9D-89EE-4270-C199-3C31DB5B7F1C}"/>
              </a:ext>
            </a:extLst>
          </p:cNvPr>
          <p:cNvSpPr txBox="1"/>
          <p:nvPr/>
        </p:nvSpPr>
        <p:spPr>
          <a:xfrm>
            <a:off x="628650" y="5303281"/>
            <a:ext cx="655319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We choose the following boundary conditions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FA1C6C3-978C-5576-4382-5111D8CD5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649" y="6029026"/>
            <a:ext cx="1844200" cy="495343"/>
          </a:xfrm>
          <a:prstGeom prst="rect">
            <a:avLst/>
          </a:prstGeom>
        </p:spPr>
      </p:pic>
      <p:sp>
        <p:nvSpPr>
          <p:cNvPr id="3" name="Shape 176">
            <a:extLst>
              <a:ext uri="{FF2B5EF4-FFF2-40B4-BE49-F238E27FC236}">
                <a16:creationId xmlns:a16="http://schemas.microsoft.com/office/drawing/2014/main" id="{97B1F810-F825-FAD1-ABBA-DCE9A1A1CC6D}"/>
              </a:ext>
            </a:extLst>
          </p:cNvPr>
          <p:cNvSpPr/>
          <p:nvPr/>
        </p:nvSpPr>
        <p:spPr>
          <a:xfrm>
            <a:off x="5979370" y="625332"/>
            <a:ext cx="62799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Huang, </a:t>
            </a:r>
            <a:r>
              <a:rPr lang="en-US" altLang="zh-CN" dirty="0"/>
              <a:t>JHEP 07 (2023) 225</a:t>
            </a:r>
            <a:endParaRPr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E2910BC-FF36-A0A0-A432-5482C1257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235" y="5941895"/>
            <a:ext cx="3457915" cy="69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2978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17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Bubble velocity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4B7FF30-F38F-8800-A2C0-58A6CCF9F41D}"/>
              </a:ext>
            </a:extLst>
          </p:cNvPr>
          <p:cNvSpPr txBox="1"/>
          <p:nvPr/>
        </p:nvSpPr>
        <p:spPr>
          <a:xfrm>
            <a:off x="1295400" y="1626543"/>
            <a:ext cx="6096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bounce solution</a:t>
            </a:r>
            <a:r>
              <a:rPr lang="en-US" altLang="zh-CN" dirty="0"/>
              <a:t>=critical bubble solution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657B45-F3CD-E401-0CF2-4B97CCA04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416789"/>
            <a:ext cx="2101256" cy="8811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F27FA9A-C63D-03CF-6812-EFE6EFBED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99" y="2372434"/>
            <a:ext cx="4740051" cy="41837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EE3663-5ABB-55E2-F0BD-5E92E8272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971" y="2540548"/>
            <a:ext cx="2990708" cy="74767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E074042-3A91-D8ED-DF25-B350953C5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408" y="4234788"/>
            <a:ext cx="3839239" cy="1413537"/>
          </a:xfrm>
          <a:prstGeom prst="rect">
            <a:avLst/>
          </a:prstGeom>
        </p:spPr>
      </p:pic>
      <p:sp>
        <p:nvSpPr>
          <p:cNvPr id="3" name="Shape 176">
            <a:extLst>
              <a:ext uri="{FF2B5EF4-FFF2-40B4-BE49-F238E27FC236}">
                <a16:creationId xmlns:a16="http://schemas.microsoft.com/office/drawing/2014/main" id="{968E1815-3F04-0648-4B8E-20D233FE5CD6}"/>
              </a:ext>
            </a:extLst>
          </p:cNvPr>
          <p:cNvSpPr/>
          <p:nvPr/>
        </p:nvSpPr>
        <p:spPr>
          <a:xfrm>
            <a:off x="5979370" y="625332"/>
            <a:ext cx="62799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Huang, </a:t>
            </a:r>
            <a:r>
              <a:rPr lang="en-US" altLang="zh-CN" dirty="0"/>
              <a:t>JHEP 07 (2023) 225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66281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18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Bubble velocity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3" name="Shape 176">
            <a:extLst>
              <a:ext uri="{FF2B5EF4-FFF2-40B4-BE49-F238E27FC236}">
                <a16:creationId xmlns:a16="http://schemas.microsoft.com/office/drawing/2014/main" id="{11B5D7DB-33C5-0EC0-4309-2D607730736E}"/>
              </a:ext>
            </a:extLst>
          </p:cNvPr>
          <p:cNvSpPr/>
          <p:nvPr/>
        </p:nvSpPr>
        <p:spPr>
          <a:xfrm>
            <a:off x="5979370" y="625332"/>
            <a:ext cx="62799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Huang, </a:t>
            </a:r>
            <a:r>
              <a:rPr lang="en-US" altLang="zh-CN" dirty="0"/>
              <a:t>JHEP 07 (2023) 225</a:t>
            </a:r>
            <a:endParaRPr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BF511E-3B05-10E2-5A31-96997484B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756064"/>
            <a:ext cx="5587292" cy="35039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8662A5-D734-C5B4-FA49-B92218FE0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62" y="1756064"/>
            <a:ext cx="4642864" cy="35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3960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19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Bubble velocity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8A30C3C-EF0B-363F-DEA5-1066BD4E05BF}"/>
              </a:ext>
            </a:extLst>
          </p:cNvPr>
          <p:cNvSpPr txBox="1"/>
          <p:nvPr/>
        </p:nvSpPr>
        <p:spPr>
          <a:xfrm>
            <a:off x="2095500" y="1233432"/>
            <a:ext cx="8001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To obtain the bubble wall velocity, we used the function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8F8B598-5E82-7D13-3E41-7C360DB64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64" y="1964643"/>
            <a:ext cx="5213471" cy="56580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AE1C7C2-4834-56AB-9795-C05A31BC7250}"/>
              </a:ext>
            </a:extLst>
          </p:cNvPr>
          <p:cNvSpPr txBox="1"/>
          <p:nvPr/>
        </p:nvSpPr>
        <p:spPr>
          <a:xfrm>
            <a:off x="1168460" y="2727752"/>
            <a:ext cx="753427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we can define the velocity of the bubble wall by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580C6F6-2450-5D96-1DB7-F2EF3BBA9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641" y="2560236"/>
            <a:ext cx="1868859" cy="8484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159E171-46B4-7BD2-817C-36296C1B3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132" y="3302518"/>
            <a:ext cx="6172735" cy="352836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3678800-1959-385D-047B-E55D6F4932E8}"/>
              </a:ext>
            </a:extLst>
          </p:cNvPr>
          <p:cNvSpPr txBox="1"/>
          <p:nvPr/>
        </p:nvSpPr>
        <p:spPr>
          <a:xfrm>
            <a:off x="7895812" y="3983787"/>
            <a:ext cx="4029075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solid line is the numerical solution and the dashed line represents the fitting results of the hyperbolic tangent function.</a:t>
            </a:r>
          </a:p>
        </p:txBody>
      </p:sp>
      <p:sp>
        <p:nvSpPr>
          <p:cNvPr id="3" name="Shape 176">
            <a:extLst>
              <a:ext uri="{FF2B5EF4-FFF2-40B4-BE49-F238E27FC236}">
                <a16:creationId xmlns:a16="http://schemas.microsoft.com/office/drawing/2014/main" id="{A8EC8489-7431-77BC-7D89-648F0FEDEB44}"/>
              </a:ext>
            </a:extLst>
          </p:cNvPr>
          <p:cNvSpPr/>
          <p:nvPr/>
        </p:nvSpPr>
        <p:spPr>
          <a:xfrm>
            <a:off x="5979370" y="625332"/>
            <a:ext cx="62799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Huang, </a:t>
            </a:r>
            <a:r>
              <a:rPr lang="en-US" altLang="zh-CN" dirty="0"/>
              <a:t>JHEP 07 (2023) 225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09247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1058862" y="1172068"/>
            <a:ext cx="10074276" cy="451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34736" indent="-534736">
              <a:lnSpc>
                <a:spcPts val="5000"/>
              </a:lnSpc>
              <a:buSzPct val="100000"/>
              <a:buAutoNum type="romanUcPeriod"/>
              <a:defRPr sz="3200" b="1">
                <a:solidFill>
                  <a:schemeClr val="accent2"/>
                </a:solidFill>
              </a:defRPr>
            </a:pPr>
            <a:r>
              <a:rPr lang="en-US" altLang="zh-CN" sz="3200" dirty="0"/>
              <a:t>Introduction</a:t>
            </a:r>
          </a:p>
          <a:p>
            <a:pPr>
              <a:lnSpc>
                <a:spcPts val="5000"/>
              </a:lnSpc>
              <a:buSzPct val="100000"/>
              <a:defRPr sz="3200" b="1">
                <a:solidFill>
                  <a:schemeClr val="accent2"/>
                </a:solidFill>
              </a:defRPr>
            </a:pPr>
            <a:r>
              <a:rPr lang="en-US" altLang="zh-CN" sz="3200" dirty="0"/>
              <a:t> </a:t>
            </a:r>
            <a:endParaRPr sz="3200" dirty="0"/>
          </a:p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r>
              <a:rPr sz="3200" dirty="0"/>
              <a:t>II. </a:t>
            </a:r>
            <a:r>
              <a:rPr lang="en-US" altLang="zh-CN" sz="3200" dirty="0"/>
              <a:t>Holographic Nucleation</a:t>
            </a:r>
            <a:endParaRPr lang="en-US" altLang="zh-CN" dirty="0"/>
          </a:p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endParaRPr lang="en-US" altLang="zh-CN" sz="3200" dirty="0"/>
          </a:p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r>
              <a:rPr lang="en-US" altLang="zh-CN" sz="3200" dirty="0"/>
              <a:t>III. Gravitational Waves</a:t>
            </a:r>
          </a:p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endParaRPr sz="3200" dirty="0">
              <a:solidFill>
                <a:srgbClr val="D73746"/>
              </a:solidFill>
            </a:endParaRPr>
          </a:p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r>
              <a:rPr sz="3200" dirty="0"/>
              <a:t>V</a:t>
            </a:r>
            <a:r>
              <a:rPr lang="en-US" sz="3200" dirty="0"/>
              <a:t>I</a:t>
            </a:r>
            <a:r>
              <a:rPr sz="3200" dirty="0"/>
              <a:t>. </a:t>
            </a:r>
            <a:r>
              <a:rPr lang="en-US" altLang="zh-CN" sz="3200" dirty="0"/>
              <a:t>Summary</a:t>
            </a:r>
            <a:endParaRPr sz="32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A76AB8D-DD59-A18D-FBD2-B717436DC1E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  <p:transition spd="slow" advTm="1311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F290988-7680-A52F-9F73-776CB386E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73" y="1796735"/>
            <a:ext cx="10967528" cy="494010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20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Bubble velocity</a:t>
            </a:r>
            <a:endParaRPr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8A30C3C-EF0B-363F-DEA5-1066BD4E05BF}"/>
                  </a:ext>
                </a:extLst>
              </p:cNvPr>
              <p:cNvSpPr txBox="1"/>
              <p:nvPr/>
            </p:nvSpPr>
            <p:spPr>
              <a:xfrm>
                <a:off x="2095500" y="1233432"/>
                <a:ext cx="8001000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 final velocity of the bubble wall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dirty="0"/>
                  <a:t> is defined as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8A30C3C-EF0B-363F-DEA5-1066BD4E0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233432"/>
                <a:ext cx="8001000" cy="461665"/>
              </a:xfrm>
              <a:prstGeom prst="rect">
                <a:avLst/>
              </a:prstGeom>
              <a:blipFill>
                <a:blip r:embed="rId3"/>
                <a:stretch>
                  <a:fillRect l="-1220" t="-9211" b="-302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3D625E28-4384-4992-83B4-969B308A9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969" y="1796735"/>
            <a:ext cx="2116062" cy="645811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79DB9EFC-BB4A-1A87-4939-49B8E8E3C77B}"/>
              </a:ext>
            </a:extLst>
          </p:cNvPr>
          <p:cNvGrpSpPr/>
          <p:nvPr/>
        </p:nvGrpSpPr>
        <p:grpSpPr>
          <a:xfrm>
            <a:off x="379405" y="1603083"/>
            <a:ext cx="5997460" cy="4360039"/>
            <a:chOff x="458845" y="1233432"/>
            <a:chExt cx="5997460" cy="4360039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6D4AD68E-E13A-F988-FC5A-25EADAB34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845" y="1233432"/>
              <a:ext cx="5997460" cy="4077053"/>
            </a:xfrm>
            <a:prstGeom prst="rect">
              <a:avLst/>
            </a:prstGeom>
          </p:spPr>
        </p:pic>
        <p:sp>
          <p:nvSpPr>
            <p:cNvPr id="23" name="Shape 176">
              <a:extLst>
                <a:ext uri="{FF2B5EF4-FFF2-40B4-BE49-F238E27FC236}">
                  <a16:creationId xmlns:a16="http://schemas.microsoft.com/office/drawing/2014/main" id="{7E1EC5C0-D84F-4AB7-639C-F9A94E2EA2F3}"/>
                </a:ext>
              </a:extLst>
            </p:cNvPr>
            <p:cNvSpPr/>
            <p:nvPr/>
          </p:nvSpPr>
          <p:spPr>
            <a:xfrm>
              <a:off x="1506774" y="5254917"/>
              <a:ext cx="4333877" cy="338554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1600">
                  <a:solidFill>
                    <a:srgbClr val="0066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rPr lang="nb-NO" dirty="0"/>
                <a:t>R. A. Janik et al., Phys Rev Lett(2022)</a:t>
              </a:r>
              <a:endParaRPr dirty="0"/>
            </a:p>
          </p:txBody>
        </p:sp>
      </p:grpSp>
      <p:sp>
        <p:nvSpPr>
          <p:cNvPr id="3" name="Shape 176">
            <a:extLst>
              <a:ext uri="{FF2B5EF4-FFF2-40B4-BE49-F238E27FC236}">
                <a16:creationId xmlns:a16="http://schemas.microsoft.com/office/drawing/2014/main" id="{4CFFBCCC-EB52-E31A-9F7F-D4B0503AECC2}"/>
              </a:ext>
            </a:extLst>
          </p:cNvPr>
          <p:cNvSpPr/>
          <p:nvPr/>
        </p:nvSpPr>
        <p:spPr>
          <a:xfrm>
            <a:off x="5979370" y="625332"/>
            <a:ext cx="62799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Huang, </a:t>
            </a:r>
            <a:r>
              <a:rPr lang="en-US" altLang="zh-CN" dirty="0"/>
              <a:t>JHEP 07 (2023) 225</a:t>
            </a:r>
            <a:endParaRPr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1EC72AE-76B3-7AD3-5520-0D30D29E2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349" y="2108161"/>
            <a:ext cx="4690481" cy="296515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1EDFE0-2BA6-A67A-E758-E9FC3847C75E}"/>
              </a:ext>
            </a:extLst>
          </p:cNvPr>
          <p:cNvGrpSpPr/>
          <p:nvPr/>
        </p:nvGrpSpPr>
        <p:grpSpPr>
          <a:xfrm>
            <a:off x="7236324" y="1464264"/>
            <a:ext cx="4879476" cy="762966"/>
            <a:chOff x="6905625" y="2197706"/>
            <a:chExt cx="4879476" cy="762966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3AF57D9-900A-08ED-D63F-EAD043D2FF78}"/>
                </a:ext>
              </a:extLst>
            </p:cNvPr>
            <p:cNvCxnSpPr/>
            <p:nvPr/>
          </p:nvCxnSpPr>
          <p:spPr>
            <a:xfrm>
              <a:off x="6905625" y="2647950"/>
              <a:ext cx="3762375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1EFAD15A-89AE-D18F-1D63-B339231D97CF}"/>
                    </a:ext>
                  </a:extLst>
                </p:cNvPr>
                <p:cNvSpPr txBox="1"/>
                <p:nvPr/>
              </p:nvSpPr>
              <p:spPr>
                <a:xfrm>
                  <a:off x="10668000" y="2197706"/>
                  <a:ext cx="1117101" cy="7629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  <m:t>𝑠</m:t>
                            </m:r>
                          </m:sub>
                        </m:sSub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/>
                                    <a:sym typeface="Arial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kumimoji="0" lang="zh-CN" alt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1EFAD15A-89AE-D18F-1D63-B339231D97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0" y="2197706"/>
                  <a:ext cx="1117101" cy="76296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3291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3211557" y="3075057"/>
            <a:ext cx="576888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3200" b="1">
                <a:solidFill>
                  <a:schemeClr val="accent2"/>
                </a:solidFill>
              </a:defRPr>
            </a:pPr>
            <a:r>
              <a:rPr sz="4000" dirty="0"/>
              <a:t>I</a:t>
            </a:r>
            <a:r>
              <a:rPr lang="en-US" sz="4000" dirty="0"/>
              <a:t>II</a:t>
            </a:r>
            <a:r>
              <a:rPr sz="4000" dirty="0"/>
              <a:t>.</a:t>
            </a:r>
            <a:r>
              <a:rPr lang="en-US" sz="4000" dirty="0"/>
              <a:t> </a:t>
            </a:r>
            <a:r>
              <a:rPr lang="en-US" altLang="zh-CN" sz="4000" dirty="0"/>
              <a:t>Gravitational Waves</a:t>
            </a:r>
            <a:endParaRPr sz="4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90A68A-CF19-5FF0-0C23-259B5DA1D2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4106665"/>
      </p:ext>
    </p:extLst>
  </p:cSld>
  <p:clrMapOvr>
    <a:masterClrMapping/>
  </p:clrMapOvr>
  <p:transition spd="slow" advTm="26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22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01871A-1CC0-0664-09C4-FB98B94A4607}"/>
              </a:ext>
            </a:extLst>
          </p:cNvPr>
          <p:cNvSpPr txBox="1"/>
          <p:nvPr/>
        </p:nvSpPr>
        <p:spPr>
          <a:xfrm>
            <a:off x="1254918" y="1291700"/>
            <a:ext cx="9682163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Within the linear approximation, the total GW power spectra can be written as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90F3E27-8360-9F3F-F8DE-155C6BB5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680" y="1867405"/>
            <a:ext cx="4366638" cy="51058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A248540-419A-DCF5-5453-83CCC2E8AE24}"/>
              </a:ext>
            </a:extLst>
          </p:cNvPr>
          <p:cNvSpPr txBox="1"/>
          <p:nvPr/>
        </p:nvSpPr>
        <p:spPr>
          <a:xfrm>
            <a:off x="514350" y="2450511"/>
            <a:ext cx="11077575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we have found that for the holographic model, the final velocity of the bubble wall is less than the speed of sound, i.e., the </a:t>
            </a:r>
            <a:r>
              <a:rPr lang="zh-CN" altLang="en-US" b="1" dirty="0">
                <a:solidFill>
                  <a:srgbClr val="FF0000"/>
                </a:solidFill>
              </a:rPr>
              <a:t>non-runaway case</a:t>
            </a:r>
            <a:r>
              <a:rPr lang="zh-CN" altLang="en-US" dirty="0"/>
              <a:t>. According to Ref. [</a:t>
            </a:r>
            <a:r>
              <a:rPr lang="en-US" altLang="zh-CN" dirty="0"/>
              <a:t>C. </a:t>
            </a:r>
            <a:r>
              <a:rPr lang="en-US" altLang="zh-CN" dirty="0" err="1"/>
              <a:t>Caprini</a:t>
            </a:r>
            <a:r>
              <a:rPr lang="en-US" altLang="zh-CN" dirty="0"/>
              <a:t> et al., JCAP(2016)</a:t>
            </a:r>
            <a:r>
              <a:rPr lang="zh-CN" altLang="en-US" dirty="0"/>
              <a:t>], the GWs generated by collisions in the non-runaway case can be neglected with respect to acoustic waves and magnetohydrodynamic turbulence. Therefore, the total power spectrum is approximated to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9852C96-B2CE-72A7-E5AA-5666BF90D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320" y="4681916"/>
            <a:ext cx="3848099" cy="65280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C0CA9B5-F728-E699-DD67-146A97ACF697}"/>
              </a:ext>
            </a:extLst>
          </p:cNvPr>
          <p:cNvSpPr txBox="1"/>
          <p:nvPr/>
        </p:nvSpPr>
        <p:spPr>
          <a:xfrm>
            <a:off x="1447799" y="5334719"/>
            <a:ext cx="929640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Due to the complexity of turbulence, the contribution from the turbulence is dropped in this paper to make a conservative estimate.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43266A4-0E18-E9F6-52DE-A7C752BB312F}"/>
              </a:ext>
            </a:extLst>
          </p:cNvPr>
          <p:cNvSpPr/>
          <p:nvPr/>
        </p:nvSpPr>
        <p:spPr>
          <a:xfrm>
            <a:off x="6696074" y="4681161"/>
            <a:ext cx="1038226" cy="885139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176">
            <a:extLst>
              <a:ext uri="{FF2B5EF4-FFF2-40B4-BE49-F238E27FC236}">
                <a16:creationId xmlns:a16="http://schemas.microsoft.com/office/drawing/2014/main" id="{D6018B4E-5A7D-03A4-5DF6-8BA7534E3C60}"/>
              </a:ext>
            </a:extLst>
          </p:cNvPr>
          <p:cNvSpPr/>
          <p:nvPr/>
        </p:nvSpPr>
        <p:spPr>
          <a:xfrm>
            <a:off x="5979370" y="625332"/>
            <a:ext cx="62799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Huang, </a:t>
            </a:r>
            <a:r>
              <a:rPr lang="en-US" altLang="zh-CN" dirty="0"/>
              <a:t>JHEP 07 (2023) 225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0803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23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97CB971-9372-2F6B-67F3-80778E5C4773}"/>
              </a:ext>
            </a:extLst>
          </p:cNvPr>
          <p:cNvSpPr txBox="1"/>
          <p:nvPr/>
        </p:nvSpPr>
        <p:spPr>
          <a:xfrm>
            <a:off x="738187" y="1302439"/>
            <a:ext cx="1071562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key quantities which determine these power spectra are the following:</a:t>
            </a:r>
          </a:p>
        </p:txBody>
      </p:sp>
      <p:sp>
        <p:nvSpPr>
          <p:cNvPr id="7" name="Shape 339">
            <a:extLst>
              <a:ext uri="{FF2B5EF4-FFF2-40B4-BE49-F238E27FC236}">
                <a16:creationId xmlns:a16="http://schemas.microsoft.com/office/drawing/2014/main" id="{3CF89224-95D6-3EF5-BD49-51C4794EC0B2}"/>
              </a:ext>
            </a:extLst>
          </p:cNvPr>
          <p:cNvSpPr/>
          <p:nvPr/>
        </p:nvSpPr>
        <p:spPr>
          <a:xfrm>
            <a:off x="824786" y="1858031"/>
            <a:ext cx="9685176" cy="454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percolation temperature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Tp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defined as the temperature at which the probability to have the false vacuum is about 0.7.</a:t>
            </a:r>
          </a:p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phase transition strength parameter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which is related to the scalar potential energy released during the phase transition</a:t>
            </a:r>
          </a:p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bubble wall speed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transition rate parameter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β/H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which can be thought of as the inverse phase transition duration</a:t>
            </a:r>
          </a:p>
        </p:txBody>
      </p:sp>
      <p:sp>
        <p:nvSpPr>
          <p:cNvPr id="3" name="Shape 176">
            <a:extLst>
              <a:ext uri="{FF2B5EF4-FFF2-40B4-BE49-F238E27FC236}">
                <a16:creationId xmlns:a16="http://schemas.microsoft.com/office/drawing/2014/main" id="{4FE5073D-5EBA-2BA6-895B-D7BEA5357C96}"/>
              </a:ext>
            </a:extLst>
          </p:cNvPr>
          <p:cNvSpPr/>
          <p:nvPr/>
        </p:nvSpPr>
        <p:spPr>
          <a:xfrm>
            <a:off x="5979370" y="625332"/>
            <a:ext cx="62799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Huang, </a:t>
            </a:r>
            <a:r>
              <a:rPr lang="en-US" altLang="zh-CN" dirty="0"/>
              <a:t>JHEP 07 (2023) 225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44713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24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B506F0-E70B-FBB6-4973-684D129B1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47" y="1806128"/>
            <a:ext cx="2824266" cy="8801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820439B-8DEE-0AA6-2017-7DF49453E11F}"/>
              </a:ext>
            </a:extLst>
          </p:cNvPr>
          <p:cNvSpPr txBox="1"/>
          <p:nvPr/>
        </p:nvSpPr>
        <p:spPr>
          <a:xfrm>
            <a:off x="557212" y="1192412"/>
            <a:ext cx="879157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the tunneling rate of the stochastically generated bubbles 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12091F6-C366-21E7-4603-0CCB360AF665}"/>
                  </a:ext>
                </a:extLst>
              </p:cNvPr>
              <p:cNvSpPr txBox="1"/>
              <p:nvPr/>
            </p:nvSpPr>
            <p:spPr>
              <a:xfrm>
                <a:off x="646281" y="2964102"/>
                <a:ext cx="4081463" cy="31756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where Sb is the Euclidean action evaluated on the bounce solution and the factor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altLang="zh-CN" dirty="0"/>
                  <a:t>. </a:t>
                </a:r>
                <a:r>
                  <a:rPr lang="zh-CN" altLang="en-US" dirty="0"/>
                  <a:t>The nucleation temperature Tn can be given by relation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∼180 </m:t>
                    </m:r>
                  </m:oMath>
                </a14:m>
                <a:r>
                  <a:rPr lang="zh-CN" altLang="en-US" dirty="0"/>
                  <a:t>for QCDPT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12091F6-C366-21E7-4603-0CCB360AF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81" y="2964102"/>
                <a:ext cx="4081463" cy="3175678"/>
              </a:xfrm>
              <a:prstGeom prst="rect">
                <a:avLst/>
              </a:prstGeom>
              <a:blipFill>
                <a:blip r:embed="rId4"/>
                <a:stretch>
                  <a:fillRect l="-2239" t="-1344" r="-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>
            <a:extLst>
              <a:ext uri="{FF2B5EF4-FFF2-40B4-BE49-F238E27FC236}">
                <a16:creationId xmlns:a16="http://schemas.microsoft.com/office/drawing/2014/main" id="{6EFA5720-CD29-D112-F4B5-4F35F9D00345}"/>
              </a:ext>
            </a:extLst>
          </p:cNvPr>
          <p:cNvSpPr/>
          <p:nvPr/>
        </p:nvSpPr>
        <p:spPr>
          <a:xfrm>
            <a:off x="2958817" y="1726713"/>
            <a:ext cx="555085" cy="826851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1CF6E81-2F16-A549-7032-A9F5C5643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768" y="2784395"/>
            <a:ext cx="6652837" cy="4054191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8B3D030-42CC-D5C1-8D23-A6D1EF4DEFBD}"/>
              </a:ext>
            </a:extLst>
          </p:cNvPr>
          <p:cNvCxnSpPr/>
          <p:nvPr/>
        </p:nvCxnSpPr>
        <p:spPr>
          <a:xfrm>
            <a:off x="6457950" y="5365501"/>
            <a:ext cx="4509313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01BEFD6-977A-5702-33E3-082482F04A6B}"/>
              </a:ext>
            </a:extLst>
          </p:cNvPr>
          <p:cNvCxnSpPr/>
          <p:nvPr/>
        </p:nvCxnSpPr>
        <p:spPr>
          <a:xfrm>
            <a:off x="10515600" y="3267075"/>
            <a:ext cx="0" cy="2486025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F7C95E2-EF64-0E78-CA52-A966DB77632A}"/>
                  </a:ext>
                </a:extLst>
              </p:cNvPr>
              <p:cNvSpPr txBox="1"/>
              <p:nvPr/>
            </p:nvSpPr>
            <p:spPr>
              <a:xfrm>
                <a:off x="8039100" y="4604905"/>
                <a:ext cx="1970125" cy="4901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𝑝</m:t>
                          </m:r>
                        </m:sub>
                      </m:sSub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≃</m:t>
                      </m:r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F7C95E2-EF64-0E78-CA52-A966DB776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4604905"/>
                <a:ext cx="1970125" cy="490197"/>
              </a:xfrm>
              <a:prstGeom prst="rect">
                <a:avLst/>
              </a:prstGeom>
              <a:blipFill>
                <a:blip r:embed="rId6"/>
                <a:stretch>
                  <a:fillRect b="-617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hape 176">
            <a:extLst>
              <a:ext uri="{FF2B5EF4-FFF2-40B4-BE49-F238E27FC236}">
                <a16:creationId xmlns:a16="http://schemas.microsoft.com/office/drawing/2014/main" id="{1A4002C1-BC01-1033-3C88-99955DD7653A}"/>
              </a:ext>
            </a:extLst>
          </p:cNvPr>
          <p:cNvSpPr/>
          <p:nvPr/>
        </p:nvSpPr>
        <p:spPr>
          <a:xfrm>
            <a:off x="5979370" y="625332"/>
            <a:ext cx="62799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Huang, </a:t>
            </a:r>
            <a:r>
              <a:rPr lang="en-US" altLang="zh-CN" dirty="0"/>
              <a:t>JHEP 07 (2023) 225</a:t>
            </a:r>
            <a:endParaRPr dirty="0"/>
          </a:p>
        </p:txBody>
      </p:sp>
      <p:sp>
        <p:nvSpPr>
          <p:cNvPr id="5" name="Shape 200">
            <a:extLst>
              <a:ext uri="{FF2B5EF4-FFF2-40B4-BE49-F238E27FC236}">
                <a16:creationId xmlns:a16="http://schemas.microsoft.com/office/drawing/2014/main" id="{4CC83807-C5AC-D59F-53DF-AF5B9B72D37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378A7E2-056A-FEE6-5AAA-ADAC95DAC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7663" y="1845279"/>
            <a:ext cx="7516274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75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25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37F24E-A9FF-707B-2FC1-3DA0E9FCBFA8}"/>
              </a:ext>
            </a:extLst>
          </p:cNvPr>
          <p:cNvSpPr txBox="1"/>
          <p:nvPr/>
        </p:nvSpPr>
        <p:spPr>
          <a:xfrm>
            <a:off x="628651" y="1233432"/>
            <a:ext cx="965834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nucleation temperature is defined as one bubble per unit Hubble volume and is written as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5068F57-724C-D9D7-9D4A-9B7F292A9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695" y="2064429"/>
            <a:ext cx="3559762" cy="92014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86C5693-FD17-6724-F468-4462CA484B1E}"/>
              </a:ext>
            </a:extLst>
          </p:cNvPr>
          <p:cNvSpPr txBox="1"/>
          <p:nvPr/>
        </p:nvSpPr>
        <p:spPr>
          <a:xfrm>
            <a:off x="628651" y="2930677"/>
            <a:ext cx="80772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probability of a false vacuum is defined as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896E2CA-8F31-CCA6-E90A-832BEDBD4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524" y="3664101"/>
            <a:ext cx="2091628" cy="6939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A4FA5E0-156E-9F72-2729-46921806A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1" y="3553468"/>
            <a:ext cx="5426918" cy="830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A351420-1F14-87A4-C3A3-A2A0256555C0}"/>
                  </a:ext>
                </a:extLst>
              </p:cNvPr>
              <p:cNvSpPr txBox="1"/>
              <p:nvPr/>
            </p:nvSpPr>
            <p:spPr>
              <a:xfrm>
                <a:off x="628651" y="4683669"/>
                <a:ext cx="11058524" cy="9408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The percolation temperature is defined 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≃1</m:t>
                    </m:r>
                  </m:oMath>
                </a14:m>
                <a:r>
                  <a:rPr lang="zh-CN" altLang="en-US" dirty="0"/>
                  <a:t>, which is the temperature when the probability of false vacuum is about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zh-CN" altLang="en-US" dirty="0"/>
                  <a:t>.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A351420-1F14-87A4-C3A3-A2A025655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4683669"/>
                <a:ext cx="11058524" cy="940899"/>
              </a:xfrm>
              <a:prstGeom prst="rect">
                <a:avLst/>
              </a:prstGeom>
              <a:blipFill>
                <a:blip r:embed="rId5"/>
                <a:stretch>
                  <a:fillRect l="-827" t="-2581" b="-103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hape 176">
            <a:extLst>
              <a:ext uri="{FF2B5EF4-FFF2-40B4-BE49-F238E27FC236}">
                <a16:creationId xmlns:a16="http://schemas.microsoft.com/office/drawing/2014/main" id="{67A6D676-3211-282D-B306-5A065390FA49}"/>
              </a:ext>
            </a:extLst>
          </p:cNvPr>
          <p:cNvSpPr/>
          <p:nvPr/>
        </p:nvSpPr>
        <p:spPr>
          <a:xfrm>
            <a:off x="5979370" y="625332"/>
            <a:ext cx="62799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Huang, </a:t>
            </a:r>
            <a:r>
              <a:rPr lang="en-US" altLang="zh-CN" dirty="0"/>
              <a:t>JHEP 07 (2023) 225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355554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2B19383A-2DB3-4202-72A5-E2CD09B9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553" y="4424148"/>
            <a:ext cx="5887272" cy="145752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26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37F24E-A9FF-707B-2FC1-3DA0E9FCBFA8}"/>
              </a:ext>
            </a:extLst>
          </p:cNvPr>
          <p:cNvSpPr txBox="1"/>
          <p:nvPr/>
        </p:nvSpPr>
        <p:spPr>
          <a:xfrm>
            <a:off x="628651" y="1233432"/>
            <a:ext cx="965834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The parameter α is defined as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6C5693-FD17-6724-F468-4462CA484B1E}"/>
              </a:ext>
            </a:extLst>
          </p:cNvPr>
          <p:cNvSpPr txBox="1"/>
          <p:nvPr/>
        </p:nvSpPr>
        <p:spPr>
          <a:xfrm>
            <a:off x="628651" y="2930677"/>
            <a:ext cx="80772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The inverse of the duration time is defined as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01BC93-A0F5-3FD0-31F3-0F03754B1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93" y="1772474"/>
            <a:ext cx="7243014" cy="7855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9D0499-514F-B82D-C68C-1EE08303A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984" y="3706493"/>
            <a:ext cx="2974898" cy="1011870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02F07811-E3C8-9B91-F214-3E79E3FB5200}"/>
              </a:ext>
            </a:extLst>
          </p:cNvPr>
          <p:cNvSpPr/>
          <p:nvPr/>
        </p:nvSpPr>
        <p:spPr>
          <a:xfrm>
            <a:off x="6324600" y="4552950"/>
            <a:ext cx="4276725" cy="32929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4098F46-67D0-5F10-EF5B-B53EC4FAB77F}"/>
              </a:ext>
            </a:extLst>
          </p:cNvPr>
          <p:cNvSpPr/>
          <p:nvPr/>
        </p:nvSpPr>
        <p:spPr>
          <a:xfrm>
            <a:off x="6240285" y="4882245"/>
            <a:ext cx="4276725" cy="32929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8654FF2-8EF0-521E-BCCC-CC2607235F29}"/>
              </a:ext>
            </a:extLst>
          </p:cNvPr>
          <p:cNvGrpSpPr/>
          <p:nvPr/>
        </p:nvGrpSpPr>
        <p:grpSpPr>
          <a:xfrm>
            <a:off x="7149348" y="2726905"/>
            <a:ext cx="4467226" cy="1826045"/>
            <a:chOff x="7210424" y="2726905"/>
            <a:chExt cx="4467226" cy="182604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241DF23-7C22-9807-E62C-963080307C69}"/>
                </a:ext>
              </a:extLst>
            </p:cNvPr>
            <p:cNvSpPr txBox="1"/>
            <p:nvPr/>
          </p:nvSpPr>
          <p:spPr>
            <a:xfrm>
              <a:off x="7210424" y="2726905"/>
              <a:ext cx="4467226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Near-conformal model </a:t>
              </a:r>
              <a:r>
                <a:rPr lang="en-US" altLang="zh-CN" dirty="0">
                  <a:solidFill>
                    <a:srgbClr val="0000FF"/>
                  </a:solidFill>
                </a:rPr>
                <a:t>α~O(1)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9C9DAEF3-0542-8C27-3D00-406AB257FDFD}"/>
                </a:ext>
              </a:extLst>
            </p:cNvPr>
            <p:cNvCxnSpPr>
              <a:stCxn id="15" idx="0"/>
              <a:endCxn id="12" idx="3"/>
            </p:cNvCxnSpPr>
            <p:nvPr/>
          </p:nvCxnSpPr>
          <p:spPr>
            <a:xfrm flipV="1">
              <a:off x="8462963" y="3161510"/>
              <a:ext cx="242888" cy="1391440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E5F697C-93DB-7245-4E7D-8F2538A33389}"/>
              </a:ext>
            </a:extLst>
          </p:cNvPr>
          <p:cNvGrpSpPr/>
          <p:nvPr/>
        </p:nvGrpSpPr>
        <p:grpSpPr>
          <a:xfrm>
            <a:off x="392967" y="5163316"/>
            <a:ext cx="6473630" cy="1646190"/>
            <a:chOff x="392967" y="5163316"/>
            <a:chExt cx="6473630" cy="164619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20AA747-8304-01CB-D382-E986F2548372}"/>
                </a:ext>
              </a:extLst>
            </p:cNvPr>
            <p:cNvGrpSpPr/>
            <p:nvPr/>
          </p:nvGrpSpPr>
          <p:grpSpPr>
            <a:xfrm>
              <a:off x="392967" y="5163316"/>
              <a:ext cx="6473630" cy="1061415"/>
              <a:chOff x="392967" y="5163316"/>
              <a:chExt cx="6473630" cy="1061415"/>
            </a:xfrm>
          </p:grpSpPr>
          <p:cxnSp>
            <p:nvCxnSpPr>
              <p:cNvPr id="25" name="直接箭头连接符 24">
                <a:extLst>
                  <a:ext uri="{FF2B5EF4-FFF2-40B4-BE49-F238E27FC236}">
                    <a16:creationId xmlns:a16="http://schemas.microsoft.com/office/drawing/2014/main" id="{D2D64272-6C5C-B1EA-5CF6-CACB33AD1ACA}"/>
                  </a:ext>
                </a:extLst>
              </p:cNvPr>
              <p:cNvCxnSpPr>
                <a:stCxn id="17" idx="3"/>
              </p:cNvCxnSpPr>
              <p:nvPr/>
            </p:nvCxnSpPr>
            <p:spPr>
              <a:xfrm flipH="1">
                <a:off x="4278274" y="5163316"/>
                <a:ext cx="2588323" cy="799334"/>
              </a:xfrm>
              <a:prstGeom prst="straightConnector1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7571E37-753B-B5AA-7DB8-4A299937A6CE}"/>
                  </a:ext>
                </a:extLst>
              </p:cNvPr>
              <p:cNvSpPr txBox="1"/>
              <p:nvPr/>
            </p:nvSpPr>
            <p:spPr>
              <a:xfrm>
                <a:off x="392967" y="5393736"/>
                <a:ext cx="4467226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Strongly coupled theory </a:t>
                </a:r>
                <a:r>
                  <a:rPr kumimoji="0" lang="el-GR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β</a:t>
                </a:r>
                <a:r>
                  <a: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~10000 ? </a:t>
                </a:r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Shape 176">
              <a:extLst>
                <a:ext uri="{FF2B5EF4-FFF2-40B4-BE49-F238E27FC236}">
                  <a16:creationId xmlns:a16="http://schemas.microsoft.com/office/drawing/2014/main" id="{1BC1438A-E526-7B16-36AA-CCAB21464E90}"/>
                </a:ext>
              </a:extLst>
            </p:cNvPr>
            <p:cNvSpPr/>
            <p:nvPr/>
          </p:nvSpPr>
          <p:spPr>
            <a:xfrm>
              <a:off x="515618" y="6224731"/>
              <a:ext cx="4415630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1600">
                  <a:solidFill>
                    <a:srgbClr val="0066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rPr lang="en-US" dirty="0"/>
                <a:t>F.R. Ares et al., </a:t>
              </a:r>
              <a:r>
                <a:rPr lang="en-US" dirty="0" err="1"/>
                <a:t>Phys.</a:t>
              </a:r>
              <a:r>
                <a:rPr lang="en-US" err="1"/>
                <a:t>Rev</a:t>
              </a:r>
              <a:r>
                <a:rPr lang="en-US"/>
                <a:t>.Lett</a:t>
              </a:r>
              <a:r>
                <a:rPr lang="en-US" dirty="0"/>
                <a:t>.(2022);</a:t>
              </a:r>
            </a:p>
            <a:p>
              <a:r>
                <a:rPr lang="en-US" dirty="0"/>
                <a:t>J. Shao, Mei Huang, </a:t>
              </a:r>
              <a:r>
                <a:rPr lang="en-US" dirty="0" err="1"/>
                <a:t>Phys.Rev.D</a:t>
              </a:r>
              <a:r>
                <a:rPr lang="en-US" dirty="0"/>
                <a:t>(2023)</a:t>
              </a:r>
              <a:endParaRPr dirty="0"/>
            </a:p>
          </p:txBody>
        </p:sp>
      </p:grpSp>
      <p:sp>
        <p:nvSpPr>
          <p:cNvPr id="3" name="Shape 176">
            <a:extLst>
              <a:ext uri="{FF2B5EF4-FFF2-40B4-BE49-F238E27FC236}">
                <a16:creationId xmlns:a16="http://schemas.microsoft.com/office/drawing/2014/main" id="{DF389471-E38F-2769-023B-51BC798B6398}"/>
              </a:ext>
            </a:extLst>
          </p:cNvPr>
          <p:cNvSpPr/>
          <p:nvPr/>
        </p:nvSpPr>
        <p:spPr>
          <a:xfrm>
            <a:off x="5979370" y="625332"/>
            <a:ext cx="62799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Huang, </a:t>
            </a:r>
            <a:r>
              <a:rPr lang="en-US" altLang="zh-CN" dirty="0"/>
              <a:t>JHEP 07 (2023) 225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7746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0C4F3-D53D-923F-858B-C95BA1E9A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1197B88-64DD-EC78-8DBF-8914685A8F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27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72D41DEC-512B-6D7F-AFDF-B03077DC3A53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hape 200">
                <a:extLst>
                  <a:ext uri="{FF2B5EF4-FFF2-40B4-BE49-F238E27FC236}">
                    <a16:creationId xmlns:a16="http://schemas.microsoft.com/office/drawing/2014/main" id="{9B36D2A9-94A4-E238-3622-546EBFAB5C02}"/>
                  </a:ext>
                </a:extLst>
              </p:cNvPr>
              <p:cNvSpPr/>
              <p:nvPr/>
            </p:nvSpPr>
            <p:spPr>
              <a:xfrm>
                <a:off x="628651" y="433214"/>
                <a:ext cx="4010024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>
                    <a:solidFill>
                      <a:srgbClr val="0066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r>
                  <a:rPr lang="en-US" altLang="zh-CN" dirty="0">
                    <a:latin typeface="+mj-ea"/>
                    <a:ea typeface="+mj-ea"/>
                  </a:rPr>
                  <a:t>PT strength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+mj-ea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+mj-ea"/>
                    <a:ea typeface="+mj-ea"/>
                  </a:rPr>
                  <a:t> </a:t>
                </a:r>
                <a:endParaRPr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Shape 200">
                <a:extLst>
                  <a:ext uri="{FF2B5EF4-FFF2-40B4-BE49-F238E27FC236}">
                    <a16:creationId xmlns:a16="http://schemas.microsoft.com/office/drawing/2014/main" id="{9B36D2A9-94A4-E238-3622-546EBFAB5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433214"/>
                <a:ext cx="4010024" cy="461665"/>
              </a:xfrm>
              <a:prstGeom prst="rect">
                <a:avLst/>
              </a:prstGeom>
              <a:blipFill>
                <a:blip r:embed="rId2"/>
                <a:stretch>
                  <a:fillRect l="-3495" t="-10526" b="-2894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hape 176">
            <a:extLst>
              <a:ext uri="{FF2B5EF4-FFF2-40B4-BE49-F238E27FC236}">
                <a16:creationId xmlns:a16="http://schemas.microsoft.com/office/drawing/2014/main" id="{C8B7DCA4-6477-F81C-5A08-539EDEDC283F}"/>
              </a:ext>
            </a:extLst>
          </p:cNvPr>
          <p:cNvSpPr/>
          <p:nvPr/>
        </p:nvSpPr>
        <p:spPr>
          <a:xfrm>
            <a:off x="6577307" y="6179393"/>
            <a:ext cx="433387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Data for the FL model is from </a:t>
            </a:r>
          </a:p>
          <a:p>
            <a:r>
              <a:rPr lang="en-US" dirty="0"/>
              <a:t>J. Shao, H. Mao, M. Huang, PRD(2025)</a:t>
            </a:r>
            <a:endParaRPr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EF95F5F-71B1-E84D-F048-4643BA836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4538"/>
            <a:ext cx="5699664" cy="4444855"/>
          </a:xfrm>
          <a:prstGeom prst="rect">
            <a:avLst/>
          </a:prstGeom>
        </p:spPr>
      </p:pic>
      <p:sp>
        <p:nvSpPr>
          <p:cNvPr id="11" name="Shape 176">
            <a:extLst>
              <a:ext uri="{FF2B5EF4-FFF2-40B4-BE49-F238E27FC236}">
                <a16:creationId xmlns:a16="http://schemas.microsoft.com/office/drawing/2014/main" id="{3A50A36F-2A54-258F-8490-29C4E6DC7848}"/>
              </a:ext>
            </a:extLst>
          </p:cNvPr>
          <p:cNvSpPr/>
          <p:nvPr/>
        </p:nvSpPr>
        <p:spPr>
          <a:xfrm>
            <a:off x="1447526" y="6505888"/>
            <a:ext cx="280461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Zheng et al., PRD(2025)</a:t>
            </a:r>
            <a:endParaRPr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C6CA37E-E71D-3922-E482-1A6A8BEC8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838" y="1627764"/>
            <a:ext cx="5951587" cy="444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6877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85951-2BB7-C911-C7DE-BB7FC5D13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EEB9A78-0417-D1F9-8414-A339F0FA71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28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47226ED8-105C-AA48-065C-0F0425C185A9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hape 200">
                <a:extLst>
                  <a:ext uri="{FF2B5EF4-FFF2-40B4-BE49-F238E27FC236}">
                    <a16:creationId xmlns:a16="http://schemas.microsoft.com/office/drawing/2014/main" id="{25198E39-FB4D-4CC3-5D08-AAFD9D7D31C5}"/>
                  </a:ext>
                </a:extLst>
              </p:cNvPr>
              <p:cNvSpPr/>
              <p:nvPr/>
            </p:nvSpPr>
            <p:spPr>
              <a:xfrm>
                <a:off x="0" y="424812"/>
                <a:ext cx="4010024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>
                    <a:solidFill>
                      <a:srgbClr val="0066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r>
                  <a:rPr lang="en-US" altLang="zh-CN" dirty="0">
                    <a:latin typeface="+mj-ea"/>
                    <a:ea typeface="+mj-ea"/>
                  </a:rPr>
                  <a:t> inverse PT duration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+mj-ea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+mj-ea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+mj-ea"/>
                      </a:rPr>
                      <m:t>𝐻</m:t>
                    </m:r>
                  </m:oMath>
                </a14:m>
                <a:r>
                  <a:rPr lang="en-US" altLang="zh-CN" dirty="0">
                    <a:latin typeface="+mj-ea"/>
                    <a:ea typeface="+mj-ea"/>
                  </a:rPr>
                  <a:t> </a:t>
                </a:r>
                <a:endParaRPr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Shape 200">
                <a:extLst>
                  <a:ext uri="{FF2B5EF4-FFF2-40B4-BE49-F238E27FC236}">
                    <a16:creationId xmlns:a16="http://schemas.microsoft.com/office/drawing/2014/main" id="{25198E39-FB4D-4CC3-5D08-AAFD9D7D3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4812"/>
                <a:ext cx="4010024" cy="461665"/>
              </a:xfrm>
              <a:prstGeom prst="rect">
                <a:avLst/>
              </a:prstGeom>
              <a:blipFill>
                <a:blip r:embed="rId2"/>
                <a:stretch>
                  <a:fillRect l="-1672" t="-10667" b="-3066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hape 176">
            <a:extLst>
              <a:ext uri="{FF2B5EF4-FFF2-40B4-BE49-F238E27FC236}">
                <a16:creationId xmlns:a16="http://schemas.microsoft.com/office/drawing/2014/main" id="{141C3BE9-54D6-2430-EB9D-CC4D8F603CFA}"/>
              </a:ext>
            </a:extLst>
          </p:cNvPr>
          <p:cNvSpPr/>
          <p:nvPr/>
        </p:nvSpPr>
        <p:spPr>
          <a:xfrm>
            <a:off x="1447525" y="6125320"/>
            <a:ext cx="280461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Zheng et al., PRD(2025)</a:t>
            </a:r>
            <a:endParaRPr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FB6A00-371B-3FB4-6753-FD009C784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92" y="1552021"/>
            <a:ext cx="5257279" cy="42437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59E937D-EA2D-60F3-8A83-6F2DB35AB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89041"/>
            <a:ext cx="5662351" cy="4234204"/>
          </a:xfrm>
          <a:prstGeom prst="rect">
            <a:avLst/>
          </a:prstGeom>
        </p:spPr>
      </p:pic>
      <p:sp>
        <p:nvSpPr>
          <p:cNvPr id="7" name="Shape 176">
            <a:extLst>
              <a:ext uri="{FF2B5EF4-FFF2-40B4-BE49-F238E27FC236}">
                <a16:creationId xmlns:a16="http://schemas.microsoft.com/office/drawing/2014/main" id="{9ADD20B0-3BF7-2CB9-828C-1AA2D962626F}"/>
              </a:ext>
            </a:extLst>
          </p:cNvPr>
          <p:cNvSpPr/>
          <p:nvPr/>
        </p:nvSpPr>
        <p:spPr>
          <a:xfrm>
            <a:off x="6760236" y="5894115"/>
            <a:ext cx="433387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Data for the FL model is from </a:t>
            </a:r>
          </a:p>
          <a:p>
            <a:r>
              <a:rPr lang="en-US" dirty="0"/>
              <a:t>J. Shao, H. Mao, M. Huang, PRD(2025)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548158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C58BE-43A1-1B5F-98AA-845B60AFF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306057-D7EA-DC17-C2DD-D6ED62F440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29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254B1F86-99B2-EC92-0FB1-5E8EF65AA909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521B54FD-F177-3F0A-133F-807E3663B130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Bubble wall velocity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8B869F-97CC-380A-9AF4-32191CA36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1352550"/>
            <a:ext cx="7153275" cy="47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482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091212" y="3075057"/>
            <a:ext cx="400957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dirty="0"/>
              <a:t>I.</a:t>
            </a:r>
            <a:r>
              <a:rPr lang="en-US" dirty="0"/>
              <a:t> </a:t>
            </a:r>
            <a:r>
              <a:rPr lang="en-US" altLang="zh-CN" sz="4000" dirty="0"/>
              <a:t>Introduction</a:t>
            </a:r>
            <a:endParaRPr lang="zh-CN" altLang="en-US" sz="4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6271D3-CDE8-669C-DF8C-9E1A68FE11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4075917"/>
      </p:ext>
    </p:extLst>
  </p:cSld>
  <p:clrMapOvr>
    <a:masterClrMapping/>
  </p:clrMapOvr>
  <p:transition spd="slow" advTm="304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30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64DBDA-9F0C-2A6B-78FE-38A1AEFAC53E}"/>
              </a:ext>
            </a:extLst>
          </p:cNvPr>
          <p:cNvSpPr txBox="1"/>
          <p:nvPr/>
        </p:nvSpPr>
        <p:spPr>
          <a:xfrm>
            <a:off x="628651" y="1252394"/>
            <a:ext cx="992504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From numerical simulations, the power spectrum from sound waves has the form of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88839B4-5BDE-0CBA-B2BC-9F9103005353}"/>
              </a:ext>
            </a:extLst>
          </p:cNvPr>
          <p:cNvSpPr txBox="1"/>
          <p:nvPr/>
        </p:nvSpPr>
        <p:spPr>
          <a:xfrm>
            <a:off x="628651" y="4273292"/>
            <a:ext cx="10500538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specific form of the factor κv depends on the bubble wall velocity and has the following form in the limits of large and small velocities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B973B2-4563-D176-04BF-AFA871322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1671" y="2153937"/>
            <a:ext cx="6908658" cy="19654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7DFD2E2-33BB-A29D-B831-AAE29930A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447" y="5443678"/>
            <a:ext cx="5914946" cy="981108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612C04C9-8327-BDD6-56CF-0D07614172E5}"/>
              </a:ext>
            </a:extLst>
          </p:cNvPr>
          <p:cNvSpPr/>
          <p:nvPr/>
        </p:nvSpPr>
        <p:spPr>
          <a:xfrm>
            <a:off x="3733800" y="5894115"/>
            <a:ext cx="3886200" cy="66206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8DE283D-7893-8512-1EF4-E4688F7D06E8}"/>
              </a:ext>
            </a:extLst>
          </p:cNvPr>
          <p:cNvSpPr/>
          <p:nvPr/>
        </p:nvSpPr>
        <p:spPr>
          <a:xfrm>
            <a:off x="8620561" y="2185248"/>
            <a:ext cx="628650" cy="66206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066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31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64DBDA-9F0C-2A6B-78FE-38A1AEFAC53E}"/>
              </a:ext>
            </a:extLst>
          </p:cNvPr>
          <p:cNvSpPr txBox="1"/>
          <p:nvPr/>
        </p:nvSpPr>
        <p:spPr>
          <a:xfrm>
            <a:off x="752476" y="1162580"/>
            <a:ext cx="992504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the suppression factor 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88839B4-5BDE-0CBA-B2BC-9F9103005353}"/>
                  </a:ext>
                </a:extLst>
              </p:cNvPr>
              <p:cNvSpPr txBox="1"/>
              <p:nvPr/>
            </p:nvSpPr>
            <p:spPr>
              <a:xfrm>
                <a:off x="1064806" y="2936971"/>
                <a:ext cx="10500538" cy="1569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It should be noted that the power spectrum from sound waves in Ref. </a:t>
                </a:r>
                <a:r>
                  <a:rPr lang="zh-CN" altLang="en-US" dirty="0"/>
                  <a:t>[</a:t>
                </a:r>
                <a:r>
                  <a:rPr lang="en-US" altLang="zh-CN" dirty="0"/>
                  <a:t>Guo et al., JCAP(2021)</a:t>
                </a:r>
                <a:r>
                  <a:rPr lang="zh-CN" altLang="en-US" dirty="0"/>
                  <a:t>] </a:t>
                </a:r>
                <a:r>
                  <a:rPr lang="en-US" altLang="zh-CN" dirty="0"/>
                  <a:t>contains a suppression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altLang="zh-CN" dirty="0"/>
                  <a:t>. Although it is not known whether this suppression factor is applicable with α∼O(1) it provides a strong suppression compared to previous estimates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88839B4-5BDE-0CBA-B2BC-9F9103005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06" y="2936971"/>
                <a:ext cx="10500538" cy="1569660"/>
              </a:xfrm>
              <a:prstGeom prst="rect">
                <a:avLst/>
              </a:prstGeom>
              <a:blipFill>
                <a:blip r:embed="rId2"/>
                <a:stretch>
                  <a:fillRect l="-929" t="-2724" r="-1394" b="-856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0CA5A16-F4F5-1F31-2CE3-E665EDB7D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164" y="1624245"/>
            <a:ext cx="5297672" cy="1190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DEE222A-BD29-53A0-D735-67F6FC68A364}"/>
                  </a:ext>
                </a:extLst>
              </p:cNvPr>
              <p:cNvSpPr txBox="1"/>
              <p:nvPr/>
            </p:nvSpPr>
            <p:spPr>
              <a:xfrm>
                <a:off x="752476" y="5063118"/>
                <a:ext cx="10925174" cy="830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 GW signal can be suppressed by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dirty="0"/>
                  <a:t> if the kinetic suppression effect from Ref. [Cutting et al. PRL(2020)] is also included.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DEE222A-BD29-53A0-D735-67F6FC68A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6" y="5063118"/>
                <a:ext cx="10925174" cy="830997"/>
              </a:xfrm>
              <a:prstGeom prst="rect">
                <a:avLst/>
              </a:prstGeom>
              <a:blipFill>
                <a:blip r:embed="rId4"/>
                <a:stretch>
                  <a:fillRect l="-837" t="-5147" r="-948" b="-169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85171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32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2A23A53-FD32-675A-A429-FB62895EB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92" y="1032892"/>
            <a:ext cx="10388815" cy="419138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81946FB-7D75-B086-7B70-740C2A328BDC}"/>
              </a:ext>
            </a:extLst>
          </p:cNvPr>
          <p:cNvSpPr txBox="1"/>
          <p:nvPr/>
        </p:nvSpPr>
        <p:spPr>
          <a:xfrm>
            <a:off x="2633663" y="5474246"/>
            <a:ext cx="7400059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In the holographic </a:t>
            </a:r>
            <a:r>
              <a:rPr lang="en-US" altLang="zh-CN" dirty="0"/>
              <a:t>QCD</a:t>
            </a:r>
            <a:r>
              <a:rPr lang="zh-CN" altLang="en-US" dirty="0"/>
              <a:t> model, gravitational waves from </a:t>
            </a:r>
            <a:r>
              <a:rPr lang="en-US" altLang="zh-CN" dirty="0"/>
              <a:t>chiral</a:t>
            </a:r>
            <a:r>
              <a:rPr lang="zh-CN" altLang="en-US" dirty="0"/>
              <a:t> phase transitions cannot explain the NANOGrav observations.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E65D168-63F3-2CBC-C243-6EC454314B78}"/>
              </a:ext>
            </a:extLst>
          </p:cNvPr>
          <p:cNvSpPr/>
          <p:nvPr/>
        </p:nvSpPr>
        <p:spPr>
          <a:xfrm>
            <a:off x="1912792" y="1808075"/>
            <a:ext cx="1038226" cy="82230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600" dirty="0" err="1"/>
              <a:t>NANOGrav</a:t>
            </a: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114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4320884" y="3075057"/>
            <a:ext cx="355023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2100"/>
              </a:spcBef>
              <a:defRPr sz="36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Summary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98D603-3DC1-4EA2-8566-55E17858F7A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33</a:t>
            </a:fld>
            <a:endParaRPr lang="en-US" altLang="zh-CN"/>
          </a:p>
        </p:txBody>
      </p:sp>
    </p:spTree>
  </p:cSld>
  <p:clrMapOvr>
    <a:masterClrMapping/>
  </p:clrMapOvr>
  <p:transition spd="slow" advTm="1082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34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Summary</a:t>
            </a:r>
            <a:endParaRPr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339">
                <a:extLst>
                  <a:ext uri="{FF2B5EF4-FFF2-40B4-BE49-F238E27FC236}">
                    <a16:creationId xmlns:a16="http://schemas.microsoft.com/office/drawing/2014/main" id="{7D9234F0-E69A-CC34-4803-E09376821D0D}"/>
                  </a:ext>
                </a:extLst>
              </p:cNvPr>
              <p:cNvSpPr/>
              <p:nvPr/>
            </p:nvSpPr>
            <p:spPr>
              <a:xfrm>
                <a:off x="879320" y="1233432"/>
                <a:ext cx="10433360" cy="501105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marL="401052" indent="-401052">
                  <a:lnSpc>
                    <a:spcPct val="150000"/>
                  </a:lnSpc>
                  <a:spcBef>
                    <a:spcPts val="1400"/>
                  </a:spcBef>
                  <a:buSzPct val="100000"/>
                  <a:buAutoNum type="arabicParenR"/>
                  <a:defRPr sz="2000">
                    <a:solidFill>
                      <a:srgbClr val="0066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We investigate the </a:t>
                </a:r>
                <a:r>
                  <a:rPr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bounce solution </a:t>
                </a: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 the holographic QCD model with first-order phase transition. The strength parameter α, inverse duration time β/H and bubble wall velocity </a:t>
                </a:r>
                <a:r>
                  <a:rPr lang="en-US" altLang="zh-CN" dirty="0" err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vw</a:t>
                </a: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are calculated by holographic bounce solution.</a:t>
                </a:r>
              </a:p>
              <a:p>
                <a:pPr marL="401052" indent="-401052">
                  <a:lnSpc>
                    <a:spcPct val="150000"/>
                  </a:lnSpc>
                  <a:spcBef>
                    <a:spcPts val="1400"/>
                  </a:spcBef>
                  <a:buSzPct val="100000"/>
                  <a:buAutoNum type="arabicParenR"/>
                  <a:defRPr sz="2000">
                    <a:solidFill>
                      <a:srgbClr val="0066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We find the parameter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 Black"/>
                      </a:rPr>
                      <m:t>𝜶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is about O(1) </a:t>
                </a: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 Black"/>
                      </a:rPr>
                      <m:t>𝜷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 Black"/>
                      </a:rPr>
                      <m:t>/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 Black"/>
                      </a:rPr>
                      <m:t>𝑯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is about 10000-100000</a:t>
                </a: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 Black"/>
                  </a:rPr>
                  <a:t>The</a:t>
                </a:r>
                <a:r>
                  <a:rPr lang="en-US" altLang="zh-CN" sz="2000" dirty="0">
                    <a:solidFill>
                      <a:srgbClr val="0066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 Black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 Black"/>
                  </a:rPr>
                  <a:t>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 Black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 Black"/>
                          </a:rPr>
                          <m:t>𝒗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 Black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 Black"/>
                  </a:rPr>
                  <a:t> is found to be less than the sound speed</a:t>
                </a:r>
                <a:r>
                  <a:rPr lang="en-US" altLang="zh-CN" sz="2000" dirty="0">
                    <a:solidFill>
                      <a:srgbClr val="0066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 Black"/>
                  </a:rPr>
                  <a:t>. Along the phase transition line in the QCD phase diagram, we find that the bubble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 Black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 Black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 Black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66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 Black"/>
                  </a:rPr>
                  <a:t> increases as the temperature decreases, while the inverse duration time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 Black"/>
                      </a:rPr>
                      <m:t>𝛽</m:t>
                    </m:r>
                    <m:r>
                      <a:rPr lang="en-US" altLang="zh-CN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 Black"/>
                      </a:rPr>
                      <m:t>/</m:t>
                    </m:r>
                    <m:r>
                      <a:rPr lang="en-US" altLang="zh-CN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 Black"/>
                      </a:rPr>
                      <m:t>𝐻</m:t>
                    </m:r>
                  </m:oMath>
                </a14:m>
                <a:r>
                  <a:rPr lang="en-US" altLang="zh-CN" sz="2000" dirty="0">
                    <a:solidFill>
                      <a:srgbClr val="0066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 Black"/>
                  </a:rPr>
                  <a:t> decreases and the strength parameter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 Black"/>
                      </a:rPr>
                      <m:t>𝛼</m:t>
                    </m:r>
                  </m:oMath>
                </a14:m>
                <a:r>
                  <a:rPr lang="en-US" altLang="zh-CN" sz="2000" dirty="0">
                    <a:solidFill>
                      <a:srgbClr val="0066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 Black"/>
                  </a:rPr>
                  <a:t> grows.</a:t>
                </a: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401052" indent="-401052">
                  <a:lnSpc>
                    <a:spcPct val="150000"/>
                  </a:lnSpc>
                  <a:spcBef>
                    <a:spcPts val="1400"/>
                  </a:spcBef>
                  <a:buSzPct val="100000"/>
                  <a:buAutoNum type="arabicParenR"/>
                  <a:defRPr sz="2000">
                    <a:solidFill>
                      <a:srgbClr val="0066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 </a:t>
                </a:r>
                <a:r>
                  <a:rPr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GW signal is strongly suppressed </a:t>
                </a: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due to the presence of the factor </a:t>
                </a:r>
                <a:r>
                  <a:rPr lang="zh-CN" altLang="en-US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𝚼</a:t>
                </a: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making it difficult to be detected by the experiment. </a:t>
                </a:r>
              </a:p>
            </p:txBody>
          </p:sp>
        </mc:Choice>
        <mc:Fallback xmlns="">
          <p:sp>
            <p:nvSpPr>
              <p:cNvPr id="3" name="Shape 339">
                <a:extLst>
                  <a:ext uri="{FF2B5EF4-FFF2-40B4-BE49-F238E27FC236}">
                    <a16:creationId xmlns:a16="http://schemas.microsoft.com/office/drawing/2014/main" id="{7D9234F0-E69A-CC34-4803-E09376821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20" y="1233432"/>
                <a:ext cx="10433360" cy="5011052"/>
              </a:xfrm>
              <a:prstGeom prst="rect">
                <a:avLst/>
              </a:prstGeom>
              <a:blipFill>
                <a:blip r:embed="rId2"/>
                <a:stretch>
                  <a:fillRect l="-935" r="-175" b="-133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0284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2279650" y="2865437"/>
            <a:ext cx="76327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609600" indent="-609600" algn="ctr">
              <a:defRPr sz="4000" b="1">
                <a:solidFill>
                  <a:schemeClr val="accent2"/>
                </a:solidFill>
              </a:defRPr>
            </a:lvl1pPr>
          </a:lstStyle>
          <a:p>
            <a:pPr>
              <a:defRPr sz="2800"/>
            </a:pPr>
            <a:r>
              <a:rPr lang="en-US" altLang="zh-CN" sz="4400" dirty="0"/>
              <a:t>Thanks</a:t>
            </a:r>
            <a:r>
              <a:rPr lang="zh-CN" altLang="en-US" sz="4400" dirty="0"/>
              <a:t>！</a:t>
            </a:r>
            <a:endParaRPr sz="4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AB963E-BD62-660C-9A2A-5BC5427618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35</a:t>
            </a:fld>
            <a:endParaRPr lang="en-US" altLang="zh-CN"/>
          </a:p>
        </p:txBody>
      </p:sp>
    </p:spTree>
  </p:cSld>
  <p:clrMapOvr>
    <a:masterClrMapping/>
  </p:clrMapOvr>
  <p:transition spd="slow" advTm="897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20EC26-6CE9-362F-4AA9-38BBD9855B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/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4DD43EE3-1E45-1F6D-22C8-C2D61595DC67}"/>
              </a:ext>
            </a:extLst>
          </p:cNvPr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Cosmic QCD phase transition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Shape 43">
            <a:extLst>
              <a:ext uri="{FF2B5EF4-FFF2-40B4-BE49-F238E27FC236}">
                <a16:creationId xmlns:a16="http://schemas.microsoft.com/office/drawing/2014/main" id="{91674E6A-05AC-6F0D-5B05-DAFFAE4B66FF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DF577D-1182-81B9-3D6C-3EA48179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23" y="0"/>
            <a:ext cx="482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连接符: 曲线 12">
            <a:extLst>
              <a:ext uri="{FF2B5EF4-FFF2-40B4-BE49-F238E27FC236}">
                <a16:creationId xmlns:a16="http://schemas.microsoft.com/office/drawing/2014/main" id="{3FD0BA72-28F8-244C-262E-FA5005119DE9}"/>
              </a:ext>
            </a:extLst>
          </p:cNvPr>
          <p:cNvCxnSpPr/>
          <p:nvPr/>
        </p:nvCxnSpPr>
        <p:spPr>
          <a:xfrm>
            <a:off x="6972300" y="3514725"/>
            <a:ext cx="673532" cy="485775"/>
          </a:xfrm>
          <a:prstGeom prst="curvedConnector3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A3AFAB88-8479-D549-D71B-45D0E891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859" y="27967"/>
            <a:ext cx="4246381" cy="32672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706E5A-E283-B30B-4047-243A5919E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6" y="3276293"/>
            <a:ext cx="5062456" cy="3581707"/>
          </a:xfrm>
          <a:prstGeom prst="rect">
            <a:avLst/>
          </a:prstGeom>
        </p:spPr>
      </p:pic>
      <p:sp>
        <p:nvSpPr>
          <p:cNvPr id="11" name="Shape 149">
            <a:extLst>
              <a:ext uri="{FF2B5EF4-FFF2-40B4-BE49-F238E27FC236}">
                <a16:creationId xmlns:a16="http://schemas.microsoft.com/office/drawing/2014/main" id="{A0F2FBB0-9B93-E3DE-A2E3-124EE83AB63C}"/>
              </a:ext>
            </a:extLst>
          </p:cNvPr>
          <p:cNvSpPr/>
          <p:nvPr/>
        </p:nvSpPr>
        <p:spPr>
          <a:xfrm>
            <a:off x="3632827" y="6491479"/>
            <a:ext cx="246317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Gao et al., PRL(2022)</a:t>
            </a:r>
          </a:p>
        </p:txBody>
      </p:sp>
    </p:spTree>
    <p:extLst>
      <p:ext uri="{BB962C8B-B14F-4D97-AF65-F5344CB8AC3E}">
        <p14:creationId xmlns:p14="http://schemas.microsoft.com/office/powerpoint/2010/main" val="679399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20EC26-6CE9-362F-4AA9-38BBD9855B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/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4DD43EE3-1E45-1F6D-22C8-C2D61595DC67}"/>
              </a:ext>
            </a:extLst>
          </p:cNvPr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Dark QCD phase transition?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Shape 43">
            <a:extLst>
              <a:ext uri="{FF2B5EF4-FFF2-40B4-BE49-F238E27FC236}">
                <a16:creationId xmlns:a16="http://schemas.microsoft.com/office/drawing/2014/main" id="{91674E6A-05AC-6F0D-5B05-DAFFAE4B66FF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DF577D-1182-81B9-3D6C-3EA48179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23" y="0"/>
            <a:ext cx="482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96455ED-BF12-D7A4-9844-7DC457302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93" y="113732"/>
            <a:ext cx="5553850" cy="386769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245B322-0C7C-BBD5-6F03-3E69AD804CB9}"/>
              </a:ext>
            </a:extLst>
          </p:cNvPr>
          <p:cNvGrpSpPr/>
          <p:nvPr/>
        </p:nvGrpSpPr>
        <p:grpSpPr>
          <a:xfrm>
            <a:off x="254361" y="3568275"/>
            <a:ext cx="7101662" cy="3289725"/>
            <a:chOff x="254361" y="3568275"/>
            <a:chExt cx="7101662" cy="3289725"/>
          </a:xfrm>
        </p:grpSpPr>
        <p:sp>
          <p:nvSpPr>
            <p:cNvPr id="11" name="Shape 149">
              <a:extLst>
                <a:ext uri="{FF2B5EF4-FFF2-40B4-BE49-F238E27FC236}">
                  <a16:creationId xmlns:a16="http://schemas.microsoft.com/office/drawing/2014/main" id="{C3F06D2F-3EAE-1833-83C9-3D25D1611BCD}"/>
                </a:ext>
              </a:extLst>
            </p:cNvPr>
            <p:cNvSpPr/>
            <p:nvPr/>
          </p:nvSpPr>
          <p:spPr>
            <a:xfrm>
              <a:off x="254361" y="6519446"/>
              <a:ext cx="2408671" cy="3385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1600">
                  <a:solidFill>
                    <a:srgbClr val="0066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rPr lang="en-US" dirty="0"/>
                <a:t>Bai et al., PRD(2019)</a:t>
              </a: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B00115D-408B-595D-704C-B3EC8799A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0625" y="3568275"/>
              <a:ext cx="6105398" cy="2938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6103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20EC26-6CE9-362F-4AA9-38BBD9855B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</a:t>
            </a:fld>
            <a:endParaRPr lang="zh-CN" altLang="en-US"/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4DD43EE3-1E45-1F6D-22C8-C2D61595DC67}"/>
              </a:ext>
            </a:extLst>
          </p:cNvPr>
          <p:cNvSpPr/>
          <p:nvPr/>
        </p:nvSpPr>
        <p:spPr>
          <a:xfrm>
            <a:off x="378712" y="277027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Stochastic gravitational waves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Shape 43">
            <a:extLst>
              <a:ext uri="{FF2B5EF4-FFF2-40B4-BE49-F238E27FC236}">
                <a16:creationId xmlns:a16="http://schemas.microsoft.com/office/drawing/2014/main" id="{91674E6A-05AC-6F0D-5B05-DAFFAE4B66FF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3DCFE5B-6C4E-09F1-FB30-431B23E10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12" y="1594551"/>
            <a:ext cx="9845893" cy="49610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D27A510-1113-9485-F0DD-7286C856C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231" y="1006178"/>
            <a:ext cx="4366638" cy="5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6572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20EC26-6CE9-362F-4AA9-38BBD9855B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7</a:t>
            </a:fld>
            <a:endParaRPr lang="zh-CN" altLang="en-US"/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4DD43EE3-1E45-1F6D-22C8-C2D61595DC67}"/>
              </a:ext>
            </a:extLst>
          </p:cNvPr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Nonequilibrium first-order transition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Shape 43">
            <a:extLst>
              <a:ext uri="{FF2B5EF4-FFF2-40B4-BE49-F238E27FC236}">
                <a16:creationId xmlns:a16="http://schemas.microsoft.com/office/drawing/2014/main" id="{91674E6A-05AC-6F0D-5B05-DAFFAE4B66FF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B5BB411-3C68-CBC4-2E3F-9E6816DD1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895" y="212442"/>
            <a:ext cx="4526672" cy="337595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7CC8374-417E-AA46-AB9F-5C6F6DB311F9}"/>
              </a:ext>
            </a:extLst>
          </p:cNvPr>
          <p:cNvSpPr txBox="1"/>
          <p:nvPr/>
        </p:nvSpPr>
        <p:spPr>
          <a:xfrm>
            <a:off x="1615922" y="2182134"/>
            <a:ext cx="359286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Classical Nucleation Theory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1CBCE7-FE19-BCD4-7D70-E534C8043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83"/>
          <a:stretch/>
        </p:blipFill>
        <p:spPr bwMode="auto">
          <a:xfrm>
            <a:off x="1615922" y="3681555"/>
            <a:ext cx="8810866" cy="293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180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CA7A0-3FCD-30BD-FAC0-813D1A58A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4807F4-043A-CFAF-15A1-D54BF348401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8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A9097A5B-51BE-BDAB-4FA2-3A29FF9441CB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ADA35E10-5709-47C7-49CB-90403BACBBF0}"/>
              </a:ext>
            </a:extLst>
          </p:cNvPr>
          <p:cNvSpPr/>
          <p:nvPr/>
        </p:nvSpPr>
        <p:spPr>
          <a:xfrm>
            <a:off x="6096000" y="422824"/>
            <a:ext cx="537102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S. Coleman, Phys. Rev. D 15, 2929 (1977); (𝑻=𝟎)</a:t>
            </a:r>
          </a:p>
          <a:p>
            <a:r>
              <a:rPr lang="en-US" dirty="0"/>
              <a:t>A. D. Linde, </a:t>
            </a:r>
            <a:r>
              <a:rPr lang="en-US" dirty="0" err="1"/>
              <a:t>Nucl</a:t>
            </a:r>
            <a:r>
              <a:rPr lang="en-US" dirty="0"/>
              <a:t>. Phys. B216, 421 (1983). (𝑻≠𝟎)</a:t>
            </a:r>
            <a:endParaRPr dirty="0"/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F7CD83E7-5FC7-BE51-B0C9-F19BF81F87F9}"/>
              </a:ext>
            </a:extLst>
          </p:cNvPr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Nonequilibrium first-order transition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4854D66-5E36-21FF-D538-69C4B0F5F01A}"/>
              </a:ext>
            </a:extLst>
          </p:cNvPr>
          <p:cNvSpPr txBox="1"/>
          <p:nvPr/>
        </p:nvSpPr>
        <p:spPr>
          <a:xfrm>
            <a:off x="895350" y="1653144"/>
            <a:ext cx="3795488" cy="13003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Quantum Nucleation Theory</a:t>
            </a:r>
          </a:p>
          <a:p>
            <a:pPr algn="ctr"/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Bounce Solution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0EECA1-5AC4-C59C-F426-549BAF619368}"/>
              </a:ext>
            </a:extLst>
          </p:cNvPr>
          <p:cNvSpPr txBox="1"/>
          <p:nvPr/>
        </p:nvSpPr>
        <p:spPr>
          <a:xfrm>
            <a:off x="1209675" y="3620293"/>
            <a:ext cx="9112025" cy="1177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/>
            <a:r>
              <a:rPr lang="en-US" altLang="zh-CN" dirty="0"/>
              <a:t>At sufficiently high temperatures, the least-action solution has O(3) symmetry [Linde, 1983]. The O(3)-symmetric bubble is governed by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14F654-5D36-4D41-667D-EC8205E42413}"/>
              </a:ext>
            </a:extLst>
          </p:cNvPr>
          <p:cNvSpPr txBox="1"/>
          <p:nvPr/>
        </p:nvSpPr>
        <p:spPr>
          <a:xfrm>
            <a:off x="1338961" y="5535887"/>
            <a:ext cx="4572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with boundary </a:t>
            </a:r>
            <a:r>
              <a:rPr lang="en-US" altLang="zh-CN" dirty="0"/>
              <a:t>conditions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E3899ED-5984-F708-453F-1DEE682EC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762" y="4540991"/>
            <a:ext cx="4238475" cy="76075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4742FFA-8B0C-4BA4-47A6-7DDC58C8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949" y="5497551"/>
            <a:ext cx="2543125" cy="847626"/>
          </a:xfrm>
          <a:prstGeom prst="rect">
            <a:avLst/>
          </a:prstGeom>
        </p:spPr>
      </p:pic>
      <p:pic>
        <p:nvPicPr>
          <p:cNvPr id="6146" name="Picture 2" descr="During a first-order phase transition, the matter fields get trapped in a 'false vacuum' state from which they can only escape by nucleating bubbles of the new phase, that is, the 'true vacuum' state.">
            <a:extLst>
              <a:ext uri="{FF2B5EF4-FFF2-40B4-BE49-F238E27FC236}">
                <a16:creationId xmlns:a16="http://schemas.microsoft.com/office/drawing/2014/main" id="{4EDE645E-BD7C-9E84-65C1-B0D08E278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19" y="1383432"/>
            <a:ext cx="3080381" cy="19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172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>
                <a:latin typeface="+mj-ea"/>
                <a:ea typeface="+mj-ea"/>
              </a:rPr>
              <a:t> Holographic Dictionary</a:t>
            </a:r>
            <a:r>
              <a:rPr dirty="0">
                <a:latin typeface="+mj-ea"/>
                <a:ea typeface="+mj-ea"/>
              </a:rPr>
              <a:t>:   d-QFT/d+1-Gravity</a:t>
            </a:r>
          </a:p>
        </p:txBody>
      </p:sp>
      <p:sp>
        <p:nvSpPr>
          <p:cNvPr id="43" name="Shape 43"/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4" name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49" y="1777386"/>
            <a:ext cx="5473701" cy="29845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729798" y="3190521"/>
            <a:ext cx="403383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n-ea"/>
                <a:ea typeface="+mn-ea"/>
              </a:rPr>
              <a:t>General Gauge/Gravity duality</a:t>
            </a:r>
          </a:p>
        </p:txBody>
      </p:sp>
      <p:sp>
        <p:nvSpPr>
          <p:cNvPr id="46" name="Shape 46"/>
          <p:cNvSpPr/>
          <p:nvPr/>
        </p:nvSpPr>
        <p:spPr>
          <a:xfrm>
            <a:off x="729798" y="1122859"/>
            <a:ext cx="662622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>
                <a:latin typeface="+mn-ea"/>
                <a:ea typeface="+mn-ea"/>
              </a:rPr>
              <a:t>AdS/CFT</a:t>
            </a:r>
            <a:r>
              <a:rPr lang="en-US" dirty="0">
                <a:latin typeface="+mn-ea"/>
                <a:ea typeface="+mn-ea"/>
              </a:rPr>
              <a:t>: original discovery of duality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284949" y="2381318"/>
            <a:ext cx="730279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008000"/>
                </a:solidFill>
              </a:defRPr>
            </a:lvl1pPr>
          </a:lstStyle>
          <a:p>
            <a:r>
              <a:rPr lang="en-US" altLang="zh-CN" dirty="0"/>
              <a:t>relates gravity theories on anti-de Sitter spacetimes to conformal field theories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31C5FD-8A39-90F9-AC95-BB64DF95E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63" y="3279948"/>
            <a:ext cx="4377479" cy="3228779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92DB64-11C5-001F-9B68-8619C4C36F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9</a:t>
            </a:fld>
            <a:endParaRPr lang="en-US" altLang="zh-CN"/>
          </a:p>
        </p:txBody>
      </p:sp>
    </p:spTree>
  </p:cSld>
  <p:clrMapOvr>
    <a:masterClrMapping/>
  </p:clrMapOvr>
  <p:transition spd="slow" advTm="39609"/>
</p:sld>
</file>

<file path=ppt/theme/theme1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1651</Words>
  <Application>Microsoft Office PowerPoint</Application>
  <PresentationFormat>宽屏</PresentationFormat>
  <Paragraphs>178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华文楷体</vt:lpstr>
      <vt:lpstr>微软雅黑</vt:lpstr>
      <vt:lpstr>Arial</vt:lpstr>
      <vt:lpstr>Cambria Math</vt:lpstr>
      <vt:lpstr>Impact</vt:lpstr>
      <vt:lpstr>Times New Roman</vt:lpstr>
      <vt:lpstr>Blank Presentation</vt:lpstr>
      <vt:lpstr> Gravitational waves from  cosmological chiral phase transitions  in AdS/QCD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N_f=4的全息QCD模型</dc:title>
  <dc:creator>unimp</dc:creator>
  <cp:lastModifiedBy>importance un</cp:lastModifiedBy>
  <cp:revision>78</cp:revision>
  <dcterms:modified xsi:type="dcterms:W3CDTF">2025-07-16T00:40:27Z</dcterms:modified>
</cp:coreProperties>
</file>