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232" r:id="rId2"/>
    <p:sldId id="1429" r:id="rId3"/>
    <p:sldId id="1438" r:id="rId4"/>
    <p:sldId id="258" r:id="rId5"/>
    <p:sldId id="1439" r:id="rId6"/>
    <p:sldId id="1442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70C0"/>
    <a:srgbClr val="4D8357"/>
    <a:srgbClr val="003399"/>
    <a:srgbClr val="00A249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9747" autoAdjust="0"/>
  </p:normalViewPr>
  <p:slideViewPr>
    <p:cSldViewPr>
      <p:cViewPr varScale="1">
        <p:scale>
          <a:sx n="110" d="100"/>
          <a:sy n="110" d="100"/>
        </p:scale>
        <p:origin x="119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E11B-FB15-1F21-D4C4-AFD112C25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基于</a:t>
            </a:r>
            <a:r>
              <a:rPr lang="en-US" altLang="zh-CN" sz="4400" dirty="0"/>
              <a:t>BEPCII</a:t>
            </a:r>
            <a:r>
              <a:rPr lang="zh-CN" altLang="en-US" sz="4400"/>
              <a:t>的</a:t>
            </a:r>
            <a:r>
              <a:rPr lang="en-US" altLang="zh-CN" sz="4400" dirty="0"/>
              <a:t>Compton</a:t>
            </a:r>
            <a:r>
              <a:rPr lang="zh-CN" altLang="en-US" sz="4400"/>
              <a:t>极化仪</a:t>
            </a:r>
            <a:br>
              <a:rPr lang="en-HK" altLang="zh-CN" sz="4400"/>
            </a:br>
            <a:r>
              <a:rPr lang="zh-CN" altLang="en-HK" sz="4400"/>
              <a:t>总体进展</a:t>
            </a:r>
            <a:r>
              <a:rPr lang="zh-CN" altLang="en-US" sz="4400"/>
              <a:t>和近期工作计划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EE2D5-5D0E-9E09-6788-84C4AC0F8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3861048"/>
            <a:ext cx="9433048" cy="1152128"/>
          </a:xfrm>
        </p:spPr>
        <p:txBody>
          <a:bodyPr>
            <a:normAutofit lnSpcReduction="10000"/>
          </a:bodyPr>
          <a:lstStyle/>
          <a:p>
            <a:r>
              <a:rPr lang="en-US" altLang="zh-CN"/>
              <a:t>Zhe</a:t>
            </a:r>
            <a:r>
              <a:rPr lang="zh-CN" altLang="en-US"/>
              <a:t> </a:t>
            </a:r>
            <a:r>
              <a:rPr lang="en-US" altLang="zh-CN"/>
              <a:t>Duan</a:t>
            </a:r>
            <a:endParaRPr lang="en-HK" altLang="zh-CN" dirty="0"/>
          </a:p>
          <a:p>
            <a:r>
              <a:rPr lang="en-US" dirty="0"/>
              <a:t>2024. </a:t>
            </a:r>
            <a:r>
              <a:rPr lang="en-US" altLang="zh-CN" dirty="0"/>
              <a:t>12.</a:t>
            </a:r>
            <a:r>
              <a:rPr lang="zh-CN" altLang="en-US" dirty="0"/>
              <a:t> </a:t>
            </a:r>
            <a:r>
              <a:rPr lang="en-US" altLang="zh-CN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7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FF7C79-B74F-F6C5-6A28-B65BF8CE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4W2</a:t>
            </a:r>
            <a:r>
              <a:rPr lang="zh-CN" altLang="en-US"/>
              <a:t> </a:t>
            </a:r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polarimeter</a:t>
            </a:r>
            <a:r>
              <a:rPr lang="zh-CN" altLang="en-US"/>
              <a:t> </a:t>
            </a:r>
            <a:r>
              <a:rPr lang="en-US" altLang="zh-CN"/>
              <a:t>layout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FE412-1E39-4867-CF2D-C681F235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C1758-8023-B69C-3815-8845C831AB31}"/>
              </a:ext>
            </a:extLst>
          </p:cNvPr>
          <p:cNvSpPr/>
          <p:nvPr/>
        </p:nvSpPr>
        <p:spPr>
          <a:xfrm>
            <a:off x="1919536" y="4059494"/>
            <a:ext cx="72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6DCC5-3196-D893-2807-710E974F49C3}"/>
              </a:ext>
            </a:extLst>
          </p:cNvPr>
          <p:cNvSpPr/>
          <p:nvPr/>
        </p:nvSpPr>
        <p:spPr>
          <a:xfrm>
            <a:off x="1261345" y="4401532"/>
            <a:ext cx="504056" cy="1080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CC258-92C8-85FF-AD8D-C84E0E66C840}"/>
              </a:ext>
            </a:extLst>
          </p:cNvPr>
          <p:cNvSpPr txBox="1"/>
          <p:nvPr/>
        </p:nvSpPr>
        <p:spPr>
          <a:xfrm>
            <a:off x="1838545" y="3279627"/>
            <a:ext cx="101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挡光波纹管</a:t>
            </a:r>
            <a:endParaRPr lang="en-HK" altLang="zh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97AF9-85D5-949F-52E0-2DF9CA85B4BD}"/>
              </a:ext>
            </a:extLst>
          </p:cNvPr>
          <p:cNvSpPr txBox="1"/>
          <p:nvPr/>
        </p:nvSpPr>
        <p:spPr>
          <a:xfrm>
            <a:off x="1487488" y="4892689"/>
            <a:ext cx="90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手动阀</a:t>
            </a: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CB3A7BC-9AD3-6091-BE43-F4E21829BA9A}"/>
              </a:ext>
            </a:extLst>
          </p:cNvPr>
          <p:cNvSpPr/>
          <p:nvPr/>
        </p:nvSpPr>
        <p:spPr>
          <a:xfrm rot="5400000">
            <a:off x="674724" y="4131502"/>
            <a:ext cx="187336" cy="6480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C53CD-B72B-CD02-911D-F636D12C17C4}"/>
              </a:ext>
            </a:extLst>
          </p:cNvPr>
          <p:cNvSpPr txBox="1"/>
          <p:nvPr/>
        </p:nvSpPr>
        <p:spPr>
          <a:xfrm>
            <a:off x="295714" y="4681975"/>
            <a:ext cx="7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环真空盒</a:t>
            </a:r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F1B97347-6EC6-9A49-200D-784B15A9EB60}"/>
              </a:ext>
            </a:extLst>
          </p:cNvPr>
          <p:cNvSpPr/>
          <p:nvPr/>
        </p:nvSpPr>
        <p:spPr>
          <a:xfrm>
            <a:off x="2567608" y="3981793"/>
            <a:ext cx="144016" cy="932592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39F47D-0115-CE12-6D04-F7AE7E6D69E6}"/>
              </a:ext>
            </a:extLst>
          </p:cNvPr>
          <p:cNvSpPr txBox="1"/>
          <p:nvPr/>
        </p:nvSpPr>
        <p:spPr>
          <a:xfrm>
            <a:off x="2357773" y="5077355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激光</a:t>
            </a:r>
            <a:r>
              <a:rPr lang="zh-CN" altLang="en-US"/>
              <a:t>靶</a:t>
            </a:r>
            <a:r>
              <a:rPr lang="en-US" altLang="zh-CN"/>
              <a:t>1</a:t>
            </a:r>
          </a:p>
          <a:p>
            <a:r>
              <a:rPr lang="el-GR" altLang="zh-CN"/>
              <a:t>φ35</a:t>
            </a:r>
            <a:endParaRPr lang="en-US" altLang="zh-C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1583593-CC8D-B3C3-A2D3-62984F3D966E}"/>
              </a:ext>
            </a:extLst>
          </p:cNvPr>
          <p:cNvSpPr/>
          <p:nvPr/>
        </p:nvSpPr>
        <p:spPr>
          <a:xfrm>
            <a:off x="2802018" y="4264688"/>
            <a:ext cx="627329" cy="381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9ACD4-79A7-E0D4-3FD0-9B878807A139}"/>
              </a:ext>
            </a:extLst>
          </p:cNvPr>
          <p:cNvSpPr txBox="1"/>
          <p:nvPr/>
        </p:nvSpPr>
        <p:spPr>
          <a:xfrm>
            <a:off x="2746289" y="3304434"/>
            <a:ext cx="8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活动</a:t>
            </a:r>
            <a:r>
              <a:rPr lang="zh-CN" altLang="en-US"/>
              <a:t>挡光器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6298DB-A92A-81CE-EFF6-D4AFC4693B95}"/>
              </a:ext>
            </a:extLst>
          </p:cNvPr>
          <p:cNvSpPr/>
          <p:nvPr/>
        </p:nvSpPr>
        <p:spPr>
          <a:xfrm>
            <a:off x="3677826" y="4027773"/>
            <a:ext cx="72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FDD4F-8E62-BE18-B0E6-765EC3C4C6B9}"/>
              </a:ext>
            </a:extLst>
          </p:cNvPr>
          <p:cNvSpPr txBox="1"/>
          <p:nvPr/>
        </p:nvSpPr>
        <p:spPr>
          <a:xfrm>
            <a:off x="3305390" y="5055516"/>
            <a:ext cx="8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慢阀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0A044A0-C26B-F519-1BF4-7BF89F7F2BA4}"/>
              </a:ext>
            </a:extLst>
          </p:cNvPr>
          <p:cNvSpPr/>
          <p:nvPr/>
        </p:nvSpPr>
        <p:spPr>
          <a:xfrm>
            <a:off x="3960518" y="4264688"/>
            <a:ext cx="436301" cy="381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1FFA-C2D2-BD2E-58E1-E670B7610098}"/>
              </a:ext>
            </a:extLst>
          </p:cNvPr>
          <p:cNvSpPr txBox="1"/>
          <p:nvPr/>
        </p:nvSpPr>
        <p:spPr>
          <a:xfrm>
            <a:off x="3761557" y="3406339"/>
            <a:ext cx="91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快速</a:t>
            </a:r>
            <a:r>
              <a:rPr lang="zh-CN" altLang="en-US"/>
              <a:t>挡光器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ADAB90-0736-9477-DC9D-18D4D03D74BC}"/>
              </a:ext>
            </a:extLst>
          </p:cNvPr>
          <p:cNvSpPr/>
          <p:nvPr/>
        </p:nvSpPr>
        <p:spPr>
          <a:xfrm>
            <a:off x="4616922" y="4027773"/>
            <a:ext cx="72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7A24A5-2494-FDEE-B0D0-8FD3871ABEF7}"/>
              </a:ext>
            </a:extLst>
          </p:cNvPr>
          <p:cNvSpPr txBox="1"/>
          <p:nvPr/>
        </p:nvSpPr>
        <p:spPr>
          <a:xfrm>
            <a:off x="4483786" y="5084075"/>
            <a:ext cx="8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快阀</a:t>
            </a:r>
            <a:endParaRPr lang="en-US" altLang="zh-CN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929EF0FB-3D71-532F-503B-5002953FF017}"/>
              </a:ext>
            </a:extLst>
          </p:cNvPr>
          <p:cNvSpPr/>
          <p:nvPr/>
        </p:nvSpPr>
        <p:spPr>
          <a:xfrm>
            <a:off x="5672900" y="3957520"/>
            <a:ext cx="144016" cy="932592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3AF26-745A-A6F8-4349-53913298A73C}"/>
              </a:ext>
            </a:extLst>
          </p:cNvPr>
          <p:cNvSpPr txBox="1"/>
          <p:nvPr/>
        </p:nvSpPr>
        <p:spPr>
          <a:xfrm>
            <a:off x="5522240" y="5080643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激光</a:t>
            </a:r>
            <a:r>
              <a:rPr lang="zh-CN" altLang="en-US"/>
              <a:t>靶</a:t>
            </a:r>
            <a:r>
              <a:rPr lang="en-US" altLang="zh-CN"/>
              <a:t>1</a:t>
            </a:r>
          </a:p>
          <a:p>
            <a:r>
              <a:rPr lang="el-GR" altLang="zh-CN"/>
              <a:t>φ35</a:t>
            </a:r>
            <a:endParaRPr lang="en-US" altLang="zh-CN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E2CFA3A-6D64-853B-3575-B0548ABD1695}"/>
              </a:ext>
            </a:extLst>
          </p:cNvPr>
          <p:cNvSpPr/>
          <p:nvPr/>
        </p:nvSpPr>
        <p:spPr>
          <a:xfrm>
            <a:off x="4928199" y="4162091"/>
            <a:ext cx="527156" cy="5868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4F1689-98A9-AE5E-C8DE-1C70D0EF6267}"/>
              </a:ext>
            </a:extLst>
          </p:cNvPr>
          <p:cNvSpPr txBox="1"/>
          <p:nvPr/>
        </p:nvSpPr>
        <p:spPr>
          <a:xfrm>
            <a:off x="4840738" y="347292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铅堆</a:t>
            </a:r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350715F-6469-D661-BFD1-40BECE05621D}"/>
              </a:ext>
            </a:extLst>
          </p:cNvPr>
          <p:cNvSpPr/>
          <p:nvPr/>
        </p:nvSpPr>
        <p:spPr>
          <a:xfrm>
            <a:off x="6784638" y="4232966"/>
            <a:ext cx="500060" cy="3817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1D3DEA-AE18-DA22-3432-17082BB7B580}"/>
              </a:ext>
            </a:extLst>
          </p:cNvPr>
          <p:cNvSpPr txBox="1"/>
          <p:nvPr/>
        </p:nvSpPr>
        <p:spPr>
          <a:xfrm>
            <a:off x="6748109" y="5083701"/>
            <a:ext cx="82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安全光闸</a:t>
            </a:r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3B15236-FB26-B9F0-6011-B922DCE92EA6}"/>
              </a:ext>
            </a:extLst>
          </p:cNvPr>
          <p:cNvSpPr/>
          <p:nvPr/>
        </p:nvSpPr>
        <p:spPr>
          <a:xfrm>
            <a:off x="9236084" y="4292523"/>
            <a:ext cx="444127" cy="3817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526543-22DE-DDE0-E302-954E775A4E38}"/>
              </a:ext>
            </a:extLst>
          </p:cNvPr>
          <p:cNvSpPr txBox="1"/>
          <p:nvPr/>
        </p:nvSpPr>
        <p:spPr>
          <a:xfrm>
            <a:off x="9152729" y="3399586"/>
            <a:ext cx="82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光子</a:t>
            </a:r>
            <a:r>
              <a:rPr lang="zh-CN" altLang="en-US"/>
              <a:t>光闸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F1BE26-8B8E-0B79-B6A9-94A18E69FA95}"/>
              </a:ext>
            </a:extLst>
          </p:cNvPr>
          <p:cNvSpPr/>
          <p:nvPr/>
        </p:nvSpPr>
        <p:spPr>
          <a:xfrm>
            <a:off x="10285763" y="4255138"/>
            <a:ext cx="465488" cy="443493"/>
          </a:xfrm>
          <a:prstGeom prst="rect">
            <a:avLst/>
          </a:prstGeom>
          <a:solidFill>
            <a:srgbClr val="4D83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D0C100-FF01-2038-3A5F-73A261582D6A}"/>
              </a:ext>
            </a:extLst>
          </p:cNvPr>
          <p:cNvSpPr txBox="1"/>
          <p:nvPr/>
        </p:nvSpPr>
        <p:spPr>
          <a:xfrm>
            <a:off x="10182218" y="3321127"/>
            <a:ext cx="1069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激光</a:t>
            </a:r>
            <a:r>
              <a:rPr lang="en-US" altLang="zh-CN"/>
              <a:t>-</a:t>
            </a:r>
            <a:r>
              <a:rPr lang="zh-CN" altLang="en-US"/>
              <a:t>真空插入件</a:t>
            </a:r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B988EA2-47B9-0E79-86A3-A7B12FD83E40}"/>
              </a:ext>
            </a:extLst>
          </p:cNvPr>
          <p:cNvSpPr/>
          <p:nvPr/>
        </p:nvSpPr>
        <p:spPr>
          <a:xfrm>
            <a:off x="7953626" y="3981668"/>
            <a:ext cx="247995" cy="10023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C954DA-ACF3-ABD2-FA07-6952108F3A4F}"/>
              </a:ext>
            </a:extLst>
          </p:cNvPr>
          <p:cNvSpPr txBox="1"/>
          <p:nvPr/>
        </p:nvSpPr>
        <p:spPr>
          <a:xfrm>
            <a:off x="7758822" y="511470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屏蔽墙</a:t>
            </a:r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E68CB8-18AF-3AE4-499C-06F1A3D2C83A}"/>
              </a:ext>
            </a:extLst>
          </p:cNvPr>
          <p:cNvSpPr/>
          <p:nvPr/>
        </p:nvSpPr>
        <p:spPr>
          <a:xfrm>
            <a:off x="6046851" y="4232966"/>
            <a:ext cx="500060" cy="381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8DF6FA-E8CB-C9D1-56F7-E1C46363B1D0}"/>
              </a:ext>
            </a:extLst>
          </p:cNvPr>
          <p:cNvSpPr txBox="1"/>
          <p:nvPr/>
        </p:nvSpPr>
        <p:spPr>
          <a:xfrm>
            <a:off x="5988737" y="3350161"/>
            <a:ext cx="81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光子</a:t>
            </a:r>
            <a:r>
              <a:rPr lang="zh-CN" altLang="en-US"/>
              <a:t>光闸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D8A663-D251-A2C0-9553-A45BB1B7B9F3}"/>
              </a:ext>
            </a:extLst>
          </p:cNvPr>
          <p:cNvSpPr/>
          <p:nvPr/>
        </p:nvSpPr>
        <p:spPr>
          <a:xfrm>
            <a:off x="8586237" y="4098024"/>
            <a:ext cx="72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7F856-90DC-758C-D1EB-13DEB87DAB57}"/>
              </a:ext>
            </a:extLst>
          </p:cNvPr>
          <p:cNvSpPr txBox="1"/>
          <p:nvPr/>
        </p:nvSpPr>
        <p:spPr>
          <a:xfrm>
            <a:off x="8166320" y="3429000"/>
            <a:ext cx="90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手动阀</a:t>
            </a:r>
            <a:endParaRPr lang="en-US"/>
          </a:p>
        </p:txBody>
      </p:sp>
      <p:sp>
        <p:nvSpPr>
          <p:cNvPr id="26" name="Bevel 25">
            <a:extLst>
              <a:ext uri="{FF2B5EF4-FFF2-40B4-BE49-F238E27FC236}">
                <a16:creationId xmlns:a16="http://schemas.microsoft.com/office/drawing/2014/main" id="{3D6E7FCE-61D2-5795-414C-C83CDC7539A9}"/>
              </a:ext>
            </a:extLst>
          </p:cNvPr>
          <p:cNvSpPr/>
          <p:nvPr/>
        </p:nvSpPr>
        <p:spPr>
          <a:xfrm>
            <a:off x="7495383" y="4098732"/>
            <a:ext cx="225778" cy="650169"/>
          </a:xfrm>
          <a:prstGeom prst="beve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B731FA-0C4B-EF75-B4AD-2E3B3E0621A6}"/>
              </a:ext>
            </a:extLst>
          </p:cNvPr>
          <p:cNvSpPr txBox="1"/>
          <p:nvPr/>
        </p:nvSpPr>
        <p:spPr>
          <a:xfrm>
            <a:off x="7165241" y="3406321"/>
            <a:ext cx="91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二极</a:t>
            </a:r>
            <a:r>
              <a:rPr lang="zh-CN" altLang="en-US"/>
              <a:t>铁</a:t>
            </a:r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6C408FF-EFDD-B671-96F4-1A437C68B0E8}"/>
              </a:ext>
            </a:extLst>
          </p:cNvPr>
          <p:cNvSpPr/>
          <p:nvPr/>
        </p:nvSpPr>
        <p:spPr>
          <a:xfrm>
            <a:off x="8866822" y="4018851"/>
            <a:ext cx="141620" cy="10023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A7123-5FF3-7B74-A837-811F5BF69C32}"/>
              </a:ext>
            </a:extLst>
          </p:cNvPr>
          <p:cNvSpPr txBox="1"/>
          <p:nvPr/>
        </p:nvSpPr>
        <p:spPr>
          <a:xfrm>
            <a:off x="8686707" y="510168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屏蔽墙</a:t>
            </a:r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BEF8BEF-D76D-9115-798F-CC8C5AB6054A}"/>
              </a:ext>
            </a:extLst>
          </p:cNvPr>
          <p:cNvSpPr/>
          <p:nvPr/>
        </p:nvSpPr>
        <p:spPr>
          <a:xfrm>
            <a:off x="9903943" y="3967550"/>
            <a:ext cx="141620" cy="10023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91C7BCF8-E9C8-3D44-8007-B3C1D34F3BE9}"/>
              </a:ext>
            </a:extLst>
          </p:cNvPr>
          <p:cNvSpPr/>
          <p:nvPr/>
        </p:nvSpPr>
        <p:spPr>
          <a:xfrm rot="10800000">
            <a:off x="10473444" y="4717111"/>
            <a:ext cx="132096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D8B2BF69-3A01-ADD4-0D12-DF0D07B63D0D}"/>
              </a:ext>
            </a:extLst>
          </p:cNvPr>
          <p:cNvSpPr/>
          <p:nvPr/>
        </p:nvSpPr>
        <p:spPr>
          <a:xfrm rot="5400000">
            <a:off x="10709850" y="5205130"/>
            <a:ext cx="141749" cy="46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7AE49A-382F-453D-6EFF-0A5A301B1D65}"/>
              </a:ext>
            </a:extLst>
          </p:cNvPr>
          <p:cNvCxnSpPr>
            <a:cxnSpLocks/>
          </p:cNvCxnSpPr>
          <p:nvPr/>
        </p:nvCxnSpPr>
        <p:spPr>
          <a:xfrm>
            <a:off x="10240693" y="5173901"/>
            <a:ext cx="555627" cy="6848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BA02786-9618-A465-1E71-37551A070146}"/>
              </a:ext>
            </a:extLst>
          </p:cNvPr>
          <p:cNvSpPr/>
          <p:nvPr/>
        </p:nvSpPr>
        <p:spPr>
          <a:xfrm>
            <a:off x="10848528" y="4277892"/>
            <a:ext cx="420865" cy="3817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B926FA-6F89-0495-31F7-85B5EC789626}"/>
              </a:ext>
            </a:extLst>
          </p:cNvPr>
          <p:cNvSpPr txBox="1"/>
          <p:nvPr/>
        </p:nvSpPr>
        <p:spPr>
          <a:xfrm>
            <a:off x="10714879" y="4728548"/>
            <a:ext cx="106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探测器</a:t>
            </a:r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017B0C8-B24C-CA1E-7050-28FC9F7E3537}"/>
              </a:ext>
            </a:extLst>
          </p:cNvPr>
          <p:cNvSpPr/>
          <p:nvPr/>
        </p:nvSpPr>
        <p:spPr>
          <a:xfrm>
            <a:off x="11013469" y="5284324"/>
            <a:ext cx="527156" cy="32124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7714D1-154B-F23A-56FE-54025AAAF303}"/>
              </a:ext>
            </a:extLst>
          </p:cNvPr>
          <p:cNvSpPr txBox="1"/>
          <p:nvPr/>
        </p:nvSpPr>
        <p:spPr>
          <a:xfrm>
            <a:off x="11013469" y="5713377"/>
            <a:ext cx="106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激光</a:t>
            </a:r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ED00176-E4B0-0F7D-8B2B-62E9FF8475EE}"/>
              </a:ext>
            </a:extLst>
          </p:cNvPr>
          <p:cNvSpPr/>
          <p:nvPr/>
        </p:nvSpPr>
        <p:spPr>
          <a:xfrm>
            <a:off x="7519004" y="1966106"/>
            <a:ext cx="918118" cy="5753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3B0972-EBA6-F4F0-8AA4-8CA3414E4B43}"/>
              </a:ext>
            </a:extLst>
          </p:cNvPr>
          <p:cNvSpPr txBox="1"/>
          <p:nvPr/>
        </p:nvSpPr>
        <p:spPr>
          <a:xfrm>
            <a:off x="7297951" y="1576153"/>
            <a:ext cx="13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R4OMB04</a:t>
            </a:r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4277931-5592-5579-EDC5-FDF0B4D25A69}"/>
              </a:ext>
            </a:extLst>
          </p:cNvPr>
          <p:cNvSpPr/>
          <p:nvPr/>
        </p:nvSpPr>
        <p:spPr>
          <a:xfrm>
            <a:off x="4539795" y="1745784"/>
            <a:ext cx="918118" cy="4534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DB6303-2925-5227-197D-C85C4EDA1476}"/>
              </a:ext>
            </a:extLst>
          </p:cNvPr>
          <p:cNvSpPr txBox="1"/>
          <p:nvPr/>
        </p:nvSpPr>
        <p:spPr>
          <a:xfrm>
            <a:off x="4447759" y="1297416"/>
            <a:ext cx="13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R4OMB05</a:t>
            </a:r>
            <a:endParaRPr lang="en-US"/>
          </a:p>
        </p:txBody>
      </p:sp>
      <p:sp>
        <p:nvSpPr>
          <p:cNvPr id="58" name="Quad Arrow Callout 57">
            <a:extLst>
              <a:ext uri="{FF2B5EF4-FFF2-40B4-BE49-F238E27FC236}">
                <a16:creationId xmlns:a16="http://schemas.microsoft.com/office/drawing/2014/main" id="{290D16E5-7008-8A58-56DB-CFEB69364116}"/>
              </a:ext>
            </a:extLst>
          </p:cNvPr>
          <p:cNvSpPr/>
          <p:nvPr/>
        </p:nvSpPr>
        <p:spPr>
          <a:xfrm>
            <a:off x="6312614" y="1907987"/>
            <a:ext cx="333991" cy="321030"/>
          </a:xfrm>
          <a:prstGeom prst="quadArrowCallout">
            <a:avLst>
              <a:gd name="adj1" fmla="val 18515"/>
              <a:gd name="adj2" fmla="val 18515"/>
              <a:gd name="adj3" fmla="val 31485"/>
              <a:gd name="adj4" fmla="val 4812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8AC697-FDC7-76D4-2423-F3A573639654}"/>
              </a:ext>
            </a:extLst>
          </p:cNvPr>
          <p:cNvSpPr txBox="1"/>
          <p:nvPr/>
        </p:nvSpPr>
        <p:spPr>
          <a:xfrm>
            <a:off x="6338895" y="1396379"/>
            <a:ext cx="13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IP</a:t>
            </a:r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A326DAC-3F40-23D4-E9F5-44518CFCFA32}"/>
              </a:ext>
            </a:extLst>
          </p:cNvPr>
          <p:cNvSpPr/>
          <p:nvPr/>
        </p:nvSpPr>
        <p:spPr>
          <a:xfrm>
            <a:off x="9732874" y="2336760"/>
            <a:ext cx="918118" cy="4534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091A62-8B7A-DD73-B8FF-BE7A86D850B3}"/>
              </a:ext>
            </a:extLst>
          </p:cNvPr>
          <p:cNvSpPr txBox="1"/>
          <p:nvPr/>
        </p:nvSpPr>
        <p:spPr>
          <a:xfrm>
            <a:off x="9673687" y="2755164"/>
            <a:ext cx="13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R4OMB03</a:t>
            </a:r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A0FA0EB-5536-EA3B-3B34-2F5FF1446DE1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6646605" y="2068502"/>
            <a:ext cx="4356306" cy="246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28C7148-D615-C11C-D76D-651514A2396E}"/>
              </a:ext>
            </a:extLst>
          </p:cNvPr>
          <p:cNvSpPr txBox="1"/>
          <p:nvPr/>
        </p:nvSpPr>
        <p:spPr>
          <a:xfrm>
            <a:off x="11019326" y="1988595"/>
            <a:ext cx="106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前端区</a:t>
            </a:r>
            <a:r>
              <a:rPr lang="zh-CN" altLang="en-US"/>
              <a:t>真空盒</a:t>
            </a:r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D0BF4B8-2646-0218-1234-887419923EE6}"/>
              </a:ext>
            </a:extLst>
          </p:cNvPr>
          <p:cNvSpPr/>
          <p:nvPr/>
        </p:nvSpPr>
        <p:spPr>
          <a:xfrm>
            <a:off x="8875855" y="1904290"/>
            <a:ext cx="45719" cy="364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6D5B7AA-E28F-9584-F148-B5AFD61781A9}"/>
              </a:ext>
            </a:extLst>
          </p:cNvPr>
          <p:cNvSpPr/>
          <p:nvPr/>
        </p:nvSpPr>
        <p:spPr>
          <a:xfrm>
            <a:off x="8476957" y="1834917"/>
            <a:ext cx="45719" cy="364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4F2768-696B-D7E1-6557-7F20FC84112F}"/>
              </a:ext>
            </a:extLst>
          </p:cNvPr>
          <p:cNvCxnSpPr>
            <a:cxnSpLocks/>
          </p:cNvCxnSpPr>
          <p:nvPr/>
        </p:nvCxnSpPr>
        <p:spPr>
          <a:xfrm>
            <a:off x="5452850" y="1775222"/>
            <a:ext cx="2066154" cy="225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18EFF0-49A0-E3C8-E4C1-832DCBD459EF}"/>
              </a:ext>
            </a:extLst>
          </p:cNvPr>
          <p:cNvCxnSpPr>
            <a:cxnSpLocks/>
          </p:cNvCxnSpPr>
          <p:nvPr/>
        </p:nvCxnSpPr>
        <p:spPr>
          <a:xfrm>
            <a:off x="5452850" y="2184826"/>
            <a:ext cx="2026319" cy="230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078F82F-159D-7F01-F044-139DBFCA406C}"/>
              </a:ext>
            </a:extLst>
          </p:cNvPr>
          <p:cNvCxnSpPr>
            <a:cxnSpLocks/>
          </p:cNvCxnSpPr>
          <p:nvPr/>
        </p:nvCxnSpPr>
        <p:spPr>
          <a:xfrm>
            <a:off x="8437122" y="2480362"/>
            <a:ext cx="1318611" cy="239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26E093B-56B2-4116-485C-6E1C2EF3E5AD}"/>
              </a:ext>
            </a:extLst>
          </p:cNvPr>
          <p:cNvCxnSpPr>
            <a:cxnSpLocks/>
          </p:cNvCxnSpPr>
          <p:nvPr/>
        </p:nvCxnSpPr>
        <p:spPr>
          <a:xfrm>
            <a:off x="8350084" y="2033447"/>
            <a:ext cx="2267626" cy="295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B6279426-A75A-ABA9-EAD3-D9B23AF8DFF4}"/>
              </a:ext>
            </a:extLst>
          </p:cNvPr>
          <p:cNvSpPr/>
          <p:nvPr/>
        </p:nvSpPr>
        <p:spPr>
          <a:xfrm>
            <a:off x="5517100" y="1563647"/>
            <a:ext cx="45719" cy="364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E657EA-5BA4-B762-5B69-38F558721261}"/>
              </a:ext>
            </a:extLst>
          </p:cNvPr>
          <p:cNvSpPr txBox="1"/>
          <p:nvPr/>
        </p:nvSpPr>
        <p:spPr>
          <a:xfrm>
            <a:off x="8557085" y="1100956"/>
            <a:ext cx="189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光子吸收器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478C14A-D382-0D57-D279-6606D49A084C}"/>
              </a:ext>
            </a:extLst>
          </p:cNvPr>
          <p:cNvCxnSpPr>
            <a:stCxn id="87" idx="2"/>
            <a:endCxn id="67" idx="0"/>
          </p:cNvCxnSpPr>
          <p:nvPr/>
        </p:nvCxnSpPr>
        <p:spPr>
          <a:xfrm flipH="1">
            <a:off x="8898715" y="1470288"/>
            <a:ext cx="607905" cy="43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574636A-003E-FB89-768A-EBEAD06B4DD1}"/>
              </a:ext>
            </a:extLst>
          </p:cNvPr>
          <p:cNvCxnSpPr/>
          <p:nvPr/>
        </p:nvCxnSpPr>
        <p:spPr>
          <a:xfrm flipH="1">
            <a:off x="8494985" y="1378858"/>
            <a:ext cx="607905" cy="43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E5D2462-E750-BBB6-AE31-74A7AA644FA6}"/>
              </a:ext>
            </a:extLst>
          </p:cNvPr>
          <p:cNvSpPr txBox="1"/>
          <p:nvPr/>
        </p:nvSpPr>
        <p:spPr>
          <a:xfrm>
            <a:off x="691235" y="2720109"/>
            <a:ext cx="121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X: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+-21mm</a:t>
            </a:r>
          </a:p>
          <a:p>
            <a:r>
              <a:rPr lang="en-US" altLang="zh-CN" b="1">
                <a:solidFill>
                  <a:srgbClr val="0000FF"/>
                </a:solidFill>
              </a:rPr>
              <a:t>Y: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+-3mm</a:t>
            </a:r>
            <a:endParaRPr lang="en-US" b="1">
              <a:solidFill>
                <a:srgbClr val="0000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A7A031-0A5C-8D4F-9117-658AE835EF62}"/>
              </a:ext>
            </a:extLst>
          </p:cNvPr>
          <p:cNvCxnSpPr/>
          <p:nvPr/>
        </p:nvCxnSpPr>
        <p:spPr>
          <a:xfrm>
            <a:off x="8208012" y="2960759"/>
            <a:ext cx="46089" cy="3781646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5E103B-B272-A9EA-BB3D-50363E514914}"/>
              </a:ext>
            </a:extLst>
          </p:cNvPr>
          <p:cNvCxnSpPr/>
          <p:nvPr/>
        </p:nvCxnSpPr>
        <p:spPr>
          <a:xfrm>
            <a:off x="10048901" y="3093229"/>
            <a:ext cx="46089" cy="3781646"/>
          </a:xfrm>
          <a:prstGeom prst="line">
            <a:avLst/>
          </a:prstGeom>
          <a:ln w="15875"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9E5050E-644B-3997-01F7-18ADBEC04033}"/>
              </a:ext>
            </a:extLst>
          </p:cNvPr>
          <p:cNvSpPr txBox="1"/>
          <p:nvPr/>
        </p:nvSpPr>
        <p:spPr>
          <a:xfrm>
            <a:off x="4626318" y="6000685"/>
            <a:ext cx="376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前端区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824958-5556-573C-D6CA-8CBC21594709}"/>
              </a:ext>
            </a:extLst>
          </p:cNvPr>
          <p:cNvSpPr txBox="1"/>
          <p:nvPr/>
        </p:nvSpPr>
        <p:spPr>
          <a:xfrm>
            <a:off x="8606877" y="6000685"/>
            <a:ext cx="116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屏蔽棚屋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7CC339-FE6D-769A-36A0-DEE200E8FC12}"/>
              </a:ext>
            </a:extLst>
          </p:cNvPr>
          <p:cNvSpPr txBox="1"/>
          <p:nvPr/>
        </p:nvSpPr>
        <p:spPr>
          <a:xfrm>
            <a:off x="10421071" y="5993852"/>
            <a:ext cx="116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实验棚屋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415586-B013-89E7-4738-B54120A19857}"/>
              </a:ext>
            </a:extLst>
          </p:cNvPr>
          <p:cNvSpPr/>
          <p:nvPr/>
        </p:nvSpPr>
        <p:spPr>
          <a:xfrm>
            <a:off x="2127013" y="4404369"/>
            <a:ext cx="377529" cy="1051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103759-C521-44D9-D5A5-08A21521026E}"/>
              </a:ext>
            </a:extLst>
          </p:cNvPr>
          <p:cNvSpPr txBox="1"/>
          <p:nvPr/>
        </p:nvSpPr>
        <p:spPr>
          <a:xfrm>
            <a:off x="1250171" y="3276781"/>
            <a:ext cx="78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/>
              <a:t>固定</a:t>
            </a:r>
            <a:r>
              <a:rPr lang="zh-CN" altLang="en-US"/>
              <a:t>光阑</a:t>
            </a:r>
            <a:endParaRPr lang="en-HK" altLang="zh-CN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5C0EA4-E7BC-2A42-D4B9-249294CDCA30}"/>
              </a:ext>
            </a:extLst>
          </p:cNvPr>
          <p:cNvSpPr txBox="1"/>
          <p:nvPr/>
        </p:nvSpPr>
        <p:spPr>
          <a:xfrm>
            <a:off x="2034425" y="2481305"/>
            <a:ext cx="1511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</a:rPr>
              <a:t>X:</a:t>
            </a:r>
            <a:r>
              <a:rPr lang="zh-CN" altLang="en-US" b="1">
                <a:solidFill>
                  <a:srgbClr val="0000FF"/>
                </a:solidFill>
              </a:rPr>
              <a:t> </a:t>
            </a:r>
            <a:r>
              <a:rPr lang="en-US" altLang="zh-CN" b="1">
                <a:solidFill>
                  <a:srgbClr val="0000FF"/>
                </a:solidFill>
              </a:rPr>
              <a:t>+-5mm</a:t>
            </a:r>
          </a:p>
          <a:p>
            <a:r>
              <a:rPr lang="en-US" altLang="zh-CN">
                <a:solidFill>
                  <a:srgbClr val="0000FF"/>
                </a:solidFill>
              </a:rPr>
              <a:t>Y: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en-US" altLang="zh-CN">
                <a:solidFill>
                  <a:srgbClr val="0000FF"/>
                </a:solidFill>
              </a:rPr>
              <a:t>+-7.5mm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1B4114F-4EBB-650E-2D47-19DB9354F949}"/>
              </a:ext>
            </a:extLst>
          </p:cNvPr>
          <p:cNvCxnSpPr>
            <a:cxnSpLocks/>
          </p:cNvCxnSpPr>
          <p:nvPr/>
        </p:nvCxnSpPr>
        <p:spPr>
          <a:xfrm flipH="1">
            <a:off x="1534622" y="3914181"/>
            <a:ext cx="28408" cy="46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CB1A49D-7E9A-201B-7565-0B915DDADA43}"/>
              </a:ext>
            </a:extLst>
          </p:cNvPr>
          <p:cNvCxnSpPr>
            <a:cxnSpLocks/>
          </p:cNvCxnSpPr>
          <p:nvPr/>
        </p:nvCxnSpPr>
        <p:spPr>
          <a:xfrm flipH="1">
            <a:off x="2325162" y="3775079"/>
            <a:ext cx="40860" cy="59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5E9A530-2032-C826-CB79-EE421A56713E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7608272" y="3729631"/>
            <a:ext cx="62624" cy="36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D08F353-E93E-FD2F-A725-262649B2F357}"/>
              </a:ext>
            </a:extLst>
          </p:cNvPr>
          <p:cNvSpPr txBox="1"/>
          <p:nvPr/>
        </p:nvSpPr>
        <p:spPr>
          <a:xfrm>
            <a:off x="9543015" y="510398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屏蔽墙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FB6113-9E2F-66C8-F005-18F4119C8F37}"/>
              </a:ext>
            </a:extLst>
          </p:cNvPr>
          <p:cNvSpPr/>
          <p:nvPr/>
        </p:nvSpPr>
        <p:spPr>
          <a:xfrm>
            <a:off x="2046529" y="4112861"/>
            <a:ext cx="521079" cy="68940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F49D60-23C3-1979-A9E7-28A6E22E44A3}"/>
              </a:ext>
            </a:extLst>
          </p:cNvPr>
          <p:cNvSpPr txBox="1"/>
          <p:nvPr/>
        </p:nvSpPr>
        <p:spPr>
          <a:xfrm>
            <a:off x="2504542" y="6290452"/>
            <a:ext cx="525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除固定光阑</a:t>
            </a:r>
            <a:r>
              <a:rPr lang="zh-CN" altLang="en-US" sz="1400"/>
              <a:t>、挡光波纹管外，屏蔽墙处方管外径</a:t>
            </a:r>
            <a:r>
              <a:rPr lang="en-US" altLang="zh-CN" sz="1400"/>
              <a:t>40mm</a:t>
            </a:r>
            <a:r>
              <a:rPr lang="zh-CN" altLang="en-US" sz="1400"/>
              <a:t>，安全光闸打开时水平通光孔径约</a:t>
            </a:r>
            <a:r>
              <a:rPr lang="en-US" altLang="zh-CN" sz="1400"/>
              <a:t>30mm</a:t>
            </a:r>
            <a:r>
              <a:rPr lang="zh-CN" altLang="en-US" sz="1400"/>
              <a:t>，其余区段孔径应该大于</a:t>
            </a:r>
            <a:r>
              <a:rPr lang="en-US" altLang="zh-CN" sz="1400"/>
              <a:t>63mm</a:t>
            </a:r>
            <a:endParaRPr lang="en-US" sz="14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EBBBA8-225D-A803-222C-6DCC09A36844}"/>
              </a:ext>
            </a:extLst>
          </p:cNvPr>
          <p:cNvSpPr txBox="1"/>
          <p:nvPr/>
        </p:nvSpPr>
        <p:spPr>
          <a:xfrm>
            <a:off x="10110397" y="6445208"/>
            <a:ext cx="2042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方管外径</a:t>
            </a:r>
            <a:r>
              <a:rPr lang="en-US" altLang="zh-CN" sz="1400"/>
              <a:t>42mm</a:t>
            </a:r>
            <a:r>
              <a:rPr lang="zh-CN" altLang="en-US" sz="1400"/>
              <a:t>、</a:t>
            </a:r>
            <a:r>
              <a:rPr lang="en-US" altLang="zh-CN" sz="1400"/>
              <a:t>32mm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3780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EC8E79-05D9-5549-232A-9A774820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波纹管 </a:t>
            </a:r>
            <a:r>
              <a:rPr lang="en-US" altLang="zh-CN"/>
              <a:t>-&gt;</a:t>
            </a:r>
            <a:r>
              <a:rPr lang="zh-CN" altLang="en-US"/>
              <a:t>  挡光波纹管（王建力、周宁闯）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F1C44-B407-8D38-8189-C41A062D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F6110-F995-ED2E-165B-E4BDABF6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1" y="1140086"/>
            <a:ext cx="7772400" cy="55750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9ED9FD-76E4-132F-AE1F-B65E1587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458" y="1525695"/>
            <a:ext cx="3218027" cy="2413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2CAC19-FCF8-226F-7B9B-B7C5378D0DA5}"/>
              </a:ext>
            </a:extLst>
          </p:cNvPr>
          <p:cNvSpPr/>
          <p:nvPr/>
        </p:nvSpPr>
        <p:spPr>
          <a:xfrm>
            <a:off x="1055440" y="3140968"/>
            <a:ext cx="521079" cy="689407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5DA6B3-F564-6470-2742-938C30CD1250}"/>
              </a:ext>
            </a:extLst>
          </p:cNvPr>
          <p:cNvCxnSpPr/>
          <p:nvPr/>
        </p:nvCxnSpPr>
        <p:spPr>
          <a:xfrm flipV="1">
            <a:off x="1631504" y="2780928"/>
            <a:ext cx="3384376" cy="70474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B2E3898-DB9C-5DBB-8BD1-708D327E4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5" y="4414373"/>
            <a:ext cx="2678760" cy="23007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F8AC38-214C-C7F6-1CE1-DCDF12C16FFA}"/>
              </a:ext>
            </a:extLst>
          </p:cNvPr>
          <p:cNvSpPr/>
          <p:nvPr/>
        </p:nvSpPr>
        <p:spPr>
          <a:xfrm>
            <a:off x="586135" y="4828189"/>
            <a:ext cx="2557537" cy="473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7B1AE5-C1CD-A57A-08F0-03A703F9EB57}"/>
              </a:ext>
            </a:extLst>
          </p:cNvPr>
          <p:cNvSpPr txBox="1"/>
          <p:nvPr/>
        </p:nvSpPr>
        <p:spPr>
          <a:xfrm>
            <a:off x="1873471" y="525233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对温升和冷却方案做定量评估</a:t>
            </a:r>
            <a:r>
              <a:rPr lang="zh-CN" altLang="en-US" sz="120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（周宁闯）</a:t>
            </a:r>
            <a:endParaRPr lang="en-US" sz="120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957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立方体 48">
            <a:extLst>
              <a:ext uri="{FF2B5EF4-FFF2-40B4-BE49-F238E27FC236}">
                <a16:creationId xmlns:a16="http://schemas.microsoft.com/office/drawing/2014/main" id="{69884982-7180-DF5C-F167-622D9832C012}"/>
              </a:ext>
            </a:extLst>
          </p:cNvPr>
          <p:cNvSpPr/>
          <p:nvPr/>
        </p:nvSpPr>
        <p:spPr>
          <a:xfrm rot="16200000">
            <a:off x="4205224" y="4948637"/>
            <a:ext cx="665452" cy="1099876"/>
          </a:xfrm>
          <a:prstGeom prst="cube">
            <a:avLst>
              <a:gd name="adj" fmla="val 9489"/>
            </a:avLst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">
            <a:extLst>
              <a:ext uri="{FF2B5EF4-FFF2-40B4-BE49-F238E27FC236}">
                <a16:creationId xmlns:a16="http://schemas.microsoft.com/office/drawing/2014/main" id="{BEE46BD6-094B-E338-506B-47B4AF4007F0}"/>
              </a:ext>
            </a:extLst>
          </p:cNvPr>
          <p:cNvSpPr/>
          <p:nvPr/>
        </p:nvSpPr>
        <p:spPr>
          <a:xfrm>
            <a:off x="263352" y="1268760"/>
            <a:ext cx="6498000" cy="32400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矩形 6">
            <a:extLst>
              <a:ext uri="{FF2B5EF4-FFF2-40B4-BE49-F238E27FC236}">
                <a16:creationId xmlns:a16="http://schemas.microsoft.com/office/drawing/2014/main" id="{4AFCB62F-9D1A-749A-FC5E-5087E001B444}"/>
              </a:ext>
            </a:extLst>
          </p:cNvPr>
          <p:cNvSpPr/>
          <p:nvPr/>
        </p:nvSpPr>
        <p:spPr>
          <a:xfrm>
            <a:off x="3512352" y="4674692"/>
            <a:ext cx="3258000" cy="200600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矩形 20">
            <a:extLst>
              <a:ext uri="{FF2B5EF4-FFF2-40B4-BE49-F238E27FC236}">
                <a16:creationId xmlns:a16="http://schemas.microsoft.com/office/drawing/2014/main" id="{271B40D4-52B8-3DF5-16A1-D63892188192}"/>
              </a:ext>
            </a:extLst>
          </p:cNvPr>
          <p:cNvSpPr/>
          <p:nvPr/>
        </p:nvSpPr>
        <p:spPr>
          <a:xfrm>
            <a:off x="432008" y="4153717"/>
            <a:ext cx="798787" cy="2622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Table1</a:t>
            </a:r>
            <a:endParaRPr kumimoji="1" lang="zh-CN" altLang="en-US" sz="1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1" name="矩形 22">
            <a:extLst>
              <a:ext uri="{FF2B5EF4-FFF2-40B4-BE49-F238E27FC236}">
                <a16:creationId xmlns:a16="http://schemas.microsoft.com/office/drawing/2014/main" id="{EFDD59AE-1909-E29B-A52F-3D87828D52DE}"/>
              </a:ext>
            </a:extLst>
          </p:cNvPr>
          <p:cNvSpPr/>
          <p:nvPr/>
        </p:nvSpPr>
        <p:spPr>
          <a:xfrm>
            <a:off x="3647462" y="6346143"/>
            <a:ext cx="798787" cy="2622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Table3</a:t>
            </a:r>
            <a:endParaRPr kumimoji="1" lang="zh-CN" altLang="en-US" sz="1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52" name="直线箭头连接符 2">
            <a:extLst>
              <a:ext uri="{FF2B5EF4-FFF2-40B4-BE49-F238E27FC236}">
                <a16:creationId xmlns:a16="http://schemas.microsoft.com/office/drawing/2014/main" id="{B0EECA5D-3FDE-4B97-1A9D-E560D90B1E52}"/>
              </a:ext>
            </a:extLst>
          </p:cNvPr>
          <p:cNvCxnSpPr>
            <a:cxnSpLocks/>
            <a:stCxn id="53" idx="3"/>
            <a:endCxn id="89" idx="1"/>
          </p:cNvCxnSpPr>
          <p:nvPr/>
        </p:nvCxnSpPr>
        <p:spPr>
          <a:xfrm flipV="1">
            <a:off x="6034291" y="5282244"/>
            <a:ext cx="5243514" cy="48644"/>
          </a:xfrm>
          <a:prstGeom prst="straightConnector1">
            <a:avLst/>
          </a:prstGeom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矩形 7">
            <a:extLst>
              <a:ext uri="{FF2B5EF4-FFF2-40B4-BE49-F238E27FC236}">
                <a16:creationId xmlns:a16="http://schemas.microsoft.com/office/drawing/2014/main" id="{CB041D69-FC97-B524-4E12-87E26305FD2D}"/>
              </a:ext>
            </a:extLst>
          </p:cNvPr>
          <p:cNvSpPr/>
          <p:nvPr/>
        </p:nvSpPr>
        <p:spPr>
          <a:xfrm rot="18900000">
            <a:off x="5966537" y="5201188"/>
            <a:ext cx="79379" cy="3155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4" name="直线连接符 12">
            <a:extLst>
              <a:ext uri="{FF2B5EF4-FFF2-40B4-BE49-F238E27FC236}">
                <a16:creationId xmlns:a16="http://schemas.microsoft.com/office/drawing/2014/main" id="{6524ED96-13A4-D95C-F998-CFDD555A32B9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6008241" y="2735943"/>
            <a:ext cx="26050" cy="259494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矩形 14">
            <a:extLst>
              <a:ext uri="{FF2B5EF4-FFF2-40B4-BE49-F238E27FC236}">
                <a16:creationId xmlns:a16="http://schemas.microsoft.com/office/drawing/2014/main" id="{EC3CFC61-A107-D583-AFFA-197BC083D911}"/>
              </a:ext>
            </a:extLst>
          </p:cNvPr>
          <p:cNvSpPr/>
          <p:nvPr/>
        </p:nvSpPr>
        <p:spPr>
          <a:xfrm rot="18900000">
            <a:off x="5983341" y="2518983"/>
            <a:ext cx="72000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6" name="直线连接符 15">
            <a:extLst>
              <a:ext uri="{FF2B5EF4-FFF2-40B4-BE49-F238E27FC236}">
                <a16:creationId xmlns:a16="http://schemas.microsoft.com/office/drawing/2014/main" id="{F6DF3464-4CAB-EFCB-E1F3-BDCEAAC2E2AA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1074206" y="2724439"/>
            <a:ext cx="4919679" cy="1386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矩形 1">
            <a:extLst>
              <a:ext uri="{FF2B5EF4-FFF2-40B4-BE49-F238E27FC236}">
                <a16:creationId xmlns:a16="http://schemas.microsoft.com/office/drawing/2014/main" id="{91C9E2FD-E7BD-4536-D96D-81D19C130752}"/>
              </a:ext>
            </a:extLst>
          </p:cNvPr>
          <p:cNvSpPr/>
          <p:nvPr/>
        </p:nvSpPr>
        <p:spPr>
          <a:xfrm>
            <a:off x="343872" y="2515068"/>
            <a:ext cx="703315" cy="4565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0" name="矩形 8">
            <a:extLst>
              <a:ext uri="{FF2B5EF4-FFF2-40B4-BE49-F238E27FC236}">
                <a16:creationId xmlns:a16="http://schemas.microsoft.com/office/drawing/2014/main" id="{C1F7381E-40F5-81F3-E4EC-BDE4CA69C774}"/>
              </a:ext>
            </a:extLst>
          </p:cNvPr>
          <p:cNvSpPr/>
          <p:nvPr/>
        </p:nvSpPr>
        <p:spPr>
          <a:xfrm>
            <a:off x="1047188" y="2632760"/>
            <a:ext cx="45719" cy="2072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1" name="文本框 9">
            <a:extLst>
              <a:ext uri="{FF2B5EF4-FFF2-40B4-BE49-F238E27FC236}">
                <a16:creationId xmlns:a16="http://schemas.microsoft.com/office/drawing/2014/main" id="{EE52608F-E838-C12F-A944-33EEB77326F2}"/>
              </a:ext>
            </a:extLst>
          </p:cNvPr>
          <p:cNvSpPr txBox="1"/>
          <p:nvPr/>
        </p:nvSpPr>
        <p:spPr>
          <a:xfrm>
            <a:off x="330044" y="2224991"/>
            <a:ext cx="73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tx2">
                    <a:lumMod val="50000"/>
                    <a:lumOff val="50000"/>
                  </a:schemeClr>
                </a:solidFill>
                <a:latin typeface="Wandohope" panose="02000300000000000000" pitchFamily="2" charset="-127"/>
                <a:ea typeface="Wandohope" panose="02000300000000000000" pitchFamily="2" charset="-127"/>
              </a:rPr>
              <a:t>Laser</a:t>
            </a:r>
            <a:endParaRPr kumimoji="1" lang="zh-CN" altLang="en-US" dirty="0">
              <a:solidFill>
                <a:schemeClr val="tx2">
                  <a:lumMod val="50000"/>
                  <a:lumOff val="50000"/>
                </a:schemeClr>
              </a:solidFill>
              <a:latin typeface="Wandohope" panose="02000300000000000000" pitchFamily="2" charset="-127"/>
            </a:endParaRPr>
          </a:p>
        </p:txBody>
      </p:sp>
      <p:sp>
        <p:nvSpPr>
          <p:cNvPr id="62" name="椭圆 10">
            <a:extLst>
              <a:ext uri="{FF2B5EF4-FFF2-40B4-BE49-F238E27FC236}">
                <a16:creationId xmlns:a16="http://schemas.microsoft.com/office/drawing/2014/main" id="{DDC61377-371D-59F1-474D-753FA1071658}"/>
              </a:ext>
            </a:extLst>
          </p:cNvPr>
          <p:cNvSpPr/>
          <p:nvPr/>
        </p:nvSpPr>
        <p:spPr>
          <a:xfrm>
            <a:off x="1254628" y="2459461"/>
            <a:ext cx="72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13">
                <a:extLst>
                  <a:ext uri="{FF2B5EF4-FFF2-40B4-BE49-F238E27FC236}">
                    <a16:creationId xmlns:a16="http://schemas.microsoft.com/office/drawing/2014/main" id="{1C2FD4C4-B7EE-3F8F-FBC4-F93B14B2ED47}"/>
                  </a:ext>
                </a:extLst>
              </p:cNvPr>
              <p:cNvSpPr txBox="1"/>
              <p:nvPr/>
            </p:nvSpPr>
            <p:spPr>
              <a:xfrm>
                <a:off x="876960" y="1543437"/>
                <a:ext cx="82733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Wandohope" panose="02030603000000000000" pitchFamily="18" charset="-128"/>
                  </a:rPr>
                  <a:t>/4</a:t>
                </a:r>
                <a:r>
                  <a:rPr lang="zh-CN" altLang="en-US" dirty="0">
                    <a:solidFill>
                      <a:schemeClr val="accent1"/>
                    </a:solidFill>
                    <a:latin typeface="Wandohope" panose="02030603000000000000" pitchFamily="18" charset="-128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Wandohope" panose="02030603000000000000" pitchFamily="18" charset="-128"/>
                  </a:rPr>
                  <a:t>Phase</a:t>
                </a:r>
                <a:r>
                  <a:rPr lang="zh-CN" altLang="en-US" dirty="0">
                    <a:solidFill>
                      <a:schemeClr val="accent1"/>
                    </a:solidFill>
                    <a:latin typeface="Wandohope" panose="02030603000000000000" pitchFamily="18" charset="-128"/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  <a:latin typeface="Wandohope" panose="02030603000000000000" pitchFamily="18" charset="-128"/>
                  </a:rPr>
                  <a:t>Plate</a:t>
                </a:r>
                <a:endParaRPr lang="zh-CN" altLang="en-US" dirty="0">
                  <a:solidFill>
                    <a:schemeClr val="accent1"/>
                  </a:solidFill>
                  <a:latin typeface="Wandohope" panose="02030603000000000000" pitchFamily="18" charset="-128"/>
                </a:endParaRPr>
              </a:p>
            </p:txBody>
          </p:sp>
        </mc:Choice>
        <mc:Fallback xmlns="">
          <p:sp>
            <p:nvSpPr>
              <p:cNvPr id="64" name="文本框 13">
                <a:extLst>
                  <a:ext uri="{FF2B5EF4-FFF2-40B4-BE49-F238E27FC236}">
                    <a16:creationId xmlns:a16="http://schemas.microsoft.com/office/drawing/2014/main" id="{1C2FD4C4-B7EE-3F8F-FBC4-F93B14B2E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60" y="1543437"/>
                <a:ext cx="827336" cy="923330"/>
              </a:xfrm>
              <a:prstGeom prst="rect">
                <a:avLst/>
              </a:prstGeom>
              <a:blipFill>
                <a:blip r:embed="rId2"/>
                <a:stretch>
                  <a:fillRect l="-3030" t="-2703" r="-151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圆柱体 17">
            <a:extLst>
              <a:ext uri="{FF2B5EF4-FFF2-40B4-BE49-F238E27FC236}">
                <a16:creationId xmlns:a16="http://schemas.microsoft.com/office/drawing/2014/main" id="{FD4C8BEB-3038-EE4A-D8D7-6A93EC3F5EEB}"/>
              </a:ext>
            </a:extLst>
          </p:cNvPr>
          <p:cNvSpPr/>
          <p:nvPr/>
        </p:nvSpPr>
        <p:spPr>
          <a:xfrm rot="5400000">
            <a:off x="2989273" y="2473863"/>
            <a:ext cx="410799" cy="561965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文本框 27">
            <a:extLst>
              <a:ext uri="{FF2B5EF4-FFF2-40B4-BE49-F238E27FC236}">
                <a16:creationId xmlns:a16="http://schemas.microsoft.com/office/drawing/2014/main" id="{394A3904-704C-C185-2A08-4D6F4E6A95AC}"/>
              </a:ext>
            </a:extLst>
          </p:cNvPr>
          <p:cNvSpPr txBox="1"/>
          <p:nvPr/>
        </p:nvSpPr>
        <p:spPr>
          <a:xfrm>
            <a:off x="2660264" y="2996848"/>
            <a:ext cx="1068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  <a:latin typeface="Wandohope" panose="02030603000000000000" pitchFamily="18" charset="-128"/>
              </a:rPr>
              <a:t>Pockels</a:t>
            </a:r>
            <a:r>
              <a:rPr lang="zh-CN" altLang="en-US" dirty="0">
                <a:solidFill>
                  <a:schemeClr val="accent5"/>
                </a:solidFill>
                <a:latin typeface="Wandohope" panose="02030603000000000000" pitchFamily="18" charset="-128"/>
              </a:rPr>
              <a:t> </a:t>
            </a:r>
            <a:r>
              <a:rPr lang="en-US" altLang="zh-CN" dirty="0">
                <a:solidFill>
                  <a:schemeClr val="accent5"/>
                </a:solidFill>
                <a:latin typeface="Wandohope" panose="02030603000000000000" pitchFamily="18" charset="-128"/>
              </a:rPr>
              <a:t>Cell</a:t>
            </a:r>
            <a:endParaRPr lang="zh-CN" altLang="en-US" dirty="0">
              <a:solidFill>
                <a:schemeClr val="accent5"/>
              </a:solidFill>
              <a:latin typeface="Wandohope" panose="02030603000000000000" pitchFamily="18" charset="-128"/>
            </a:endParaRPr>
          </a:p>
        </p:txBody>
      </p:sp>
      <p:sp>
        <p:nvSpPr>
          <p:cNvPr id="72" name="文本框 34">
            <a:extLst>
              <a:ext uri="{FF2B5EF4-FFF2-40B4-BE49-F238E27FC236}">
                <a16:creationId xmlns:a16="http://schemas.microsoft.com/office/drawing/2014/main" id="{AEE7A35F-FDDA-5DE6-CF76-6F38E6D1A7BD}"/>
              </a:ext>
            </a:extLst>
          </p:cNvPr>
          <p:cNvSpPr txBox="1"/>
          <p:nvPr/>
        </p:nvSpPr>
        <p:spPr>
          <a:xfrm>
            <a:off x="5527249" y="2197198"/>
            <a:ext cx="1259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Wandohope" panose="02030603000000000000" pitchFamily="18" charset="-128"/>
              </a:rPr>
              <a:t>R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Wandohope" panose="02030603000000000000" pitchFamily="18" charset="-128"/>
              </a:rPr>
              <a:t>eflector 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Wandohope" panose="02030603000000000000" pitchFamily="18" charset="-128"/>
              </a:rPr>
              <a:t>1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Wandohope" panose="02030603000000000000" pitchFamily="18" charset="-128"/>
            </a:endParaRPr>
          </a:p>
        </p:txBody>
      </p:sp>
      <p:sp>
        <p:nvSpPr>
          <p:cNvPr id="73" name="文本框 35">
            <a:extLst>
              <a:ext uri="{FF2B5EF4-FFF2-40B4-BE49-F238E27FC236}">
                <a16:creationId xmlns:a16="http://schemas.microsoft.com/office/drawing/2014/main" id="{CE7ACDD1-2A51-3A58-F530-49577CE0CA6C}"/>
              </a:ext>
            </a:extLst>
          </p:cNvPr>
          <p:cNvSpPr txBox="1"/>
          <p:nvPr/>
        </p:nvSpPr>
        <p:spPr>
          <a:xfrm>
            <a:off x="5406146" y="6003688"/>
            <a:ext cx="1337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Wandohope" panose="02030603000000000000" pitchFamily="18" charset="-128"/>
              </a:rPr>
              <a:t>R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Wandohope" panose="02030603000000000000" pitchFamily="18" charset="-128"/>
              </a:rPr>
              <a:t>eflector 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Wandohope" panose="02030603000000000000" pitchFamily="18" charset="-128"/>
              </a:rPr>
              <a:t>2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Wandohope" panose="02030603000000000000" pitchFamily="18" charset="-128"/>
            </a:endParaRPr>
          </a:p>
        </p:txBody>
      </p:sp>
      <p:sp>
        <p:nvSpPr>
          <p:cNvPr id="74" name="文本框 47">
            <a:extLst>
              <a:ext uri="{FF2B5EF4-FFF2-40B4-BE49-F238E27FC236}">
                <a16:creationId xmlns:a16="http://schemas.microsoft.com/office/drawing/2014/main" id="{1B110A9F-FB50-E2C3-E5E6-F96B0054E966}"/>
              </a:ext>
            </a:extLst>
          </p:cNvPr>
          <p:cNvSpPr txBox="1"/>
          <p:nvPr/>
        </p:nvSpPr>
        <p:spPr>
          <a:xfrm rot="21540000">
            <a:off x="3387463" y="5881587"/>
            <a:ext cx="2180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  <a:latin typeface="Wandohope" panose="02030603000000000000" pitchFamily="18" charset="-128"/>
              </a:rPr>
              <a:t>Compton</a:t>
            </a:r>
            <a:r>
              <a:rPr lang="zh-CN" altLang="en-US" dirty="0">
                <a:solidFill>
                  <a:srgbClr val="FFC000"/>
                </a:solidFill>
                <a:latin typeface="Wandohope" panose="02030603000000000000" pitchFamily="18" charset="-128"/>
              </a:rPr>
              <a:t> </a:t>
            </a:r>
            <a:r>
              <a:rPr lang="en-US" altLang="zh-CN" dirty="0">
                <a:solidFill>
                  <a:srgbClr val="FFC000"/>
                </a:solidFill>
                <a:latin typeface="Wandohope" panose="02030603000000000000" pitchFamily="18" charset="-128"/>
              </a:rPr>
              <a:t>Photons</a:t>
            </a:r>
            <a:endParaRPr lang="zh-CN" altLang="en-US" dirty="0">
              <a:solidFill>
                <a:srgbClr val="FFC000"/>
              </a:solidFill>
              <a:latin typeface="Wandohope" panose="02030603000000000000" pitchFamily="18" charset="-128"/>
            </a:endParaRPr>
          </a:p>
        </p:txBody>
      </p:sp>
      <p:sp>
        <p:nvSpPr>
          <p:cNvPr id="75" name="文本框 49">
            <a:extLst>
              <a:ext uri="{FF2B5EF4-FFF2-40B4-BE49-F238E27FC236}">
                <a16:creationId xmlns:a16="http://schemas.microsoft.com/office/drawing/2014/main" id="{B99BF8C6-602F-4076-EE35-0A023C456668}"/>
              </a:ext>
            </a:extLst>
          </p:cNvPr>
          <p:cNvSpPr txBox="1"/>
          <p:nvPr/>
        </p:nvSpPr>
        <p:spPr>
          <a:xfrm>
            <a:off x="3352275" y="4780915"/>
            <a:ext cx="1877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Wandohope" panose="02030603000000000000" pitchFamily="18" charset="-128"/>
              </a:rPr>
              <a:t>Photon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Wandohope" panose="02030603000000000000" pitchFamily="18" charset="-128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Wandohope" panose="02030603000000000000" pitchFamily="18" charset="-128"/>
              </a:rPr>
              <a:t>Detector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Wandohope" panose="02030603000000000000" pitchFamily="18" charset="-128"/>
            </a:endParaRPr>
          </a:p>
        </p:txBody>
      </p:sp>
      <p:sp>
        <p:nvSpPr>
          <p:cNvPr id="76" name="TextBox 39">
            <a:extLst>
              <a:ext uri="{FF2B5EF4-FFF2-40B4-BE49-F238E27FC236}">
                <a16:creationId xmlns:a16="http://schemas.microsoft.com/office/drawing/2014/main" id="{FC40E9D7-45AC-2463-A294-8277AC72060E}"/>
              </a:ext>
            </a:extLst>
          </p:cNvPr>
          <p:cNvSpPr txBox="1"/>
          <p:nvPr/>
        </p:nvSpPr>
        <p:spPr>
          <a:xfrm>
            <a:off x="4492961" y="3344292"/>
            <a:ext cx="13312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endParaRPr lang="en-US" dirty="0"/>
          </a:p>
        </p:txBody>
      </p:sp>
      <p:sp>
        <p:nvSpPr>
          <p:cNvPr id="77" name="Can 40">
            <a:extLst>
              <a:ext uri="{FF2B5EF4-FFF2-40B4-BE49-F238E27FC236}">
                <a16:creationId xmlns:a16="http://schemas.microsoft.com/office/drawing/2014/main" id="{DFE7D852-E394-7F54-F9F6-911BAA90CB48}"/>
              </a:ext>
            </a:extLst>
          </p:cNvPr>
          <p:cNvSpPr/>
          <p:nvPr/>
        </p:nvSpPr>
        <p:spPr>
          <a:xfrm>
            <a:off x="3735334" y="2380528"/>
            <a:ext cx="103507" cy="7394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41">
            <a:extLst>
              <a:ext uri="{FF2B5EF4-FFF2-40B4-BE49-F238E27FC236}">
                <a16:creationId xmlns:a16="http://schemas.microsoft.com/office/drawing/2014/main" id="{17D23A3A-17FB-BC85-7EDB-E70C5CEBCCED}"/>
              </a:ext>
            </a:extLst>
          </p:cNvPr>
          <p:cNvSpPr txBox="1"/>
          <p:nvPr/>
        </p:nvSpPr>
        <p:spPr>
          <a:xfrm>
            <a:off x="4713488" y="1515336"/>
            <a:ext cx="139964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meter</a:t>
            </a:r>
            <a:r>
              <a:rPr lang="zh-CN" altLang="en-US" dirty="0"/>
              <a:t> </a:t>
            </a:r>
            <a:endParaRPr lang="en-US" dirty="0"/>
          </a:p>
        </p:txBody>
      </p:sp>
      <p:cxnSp>
        <p:nvCxnSpPr>
          <p:cNvPr id="79" name="Straight Connector 43">
            <a:extLst>
              <a:ext uri="{FF2B5EF4-FFF2-40B4-BE49-F238E27FC236}">
                <a16:creationId xmlns:a16="http://schemas.microsoft.com/office/drawing/2014/main" id="{2647ADCE-DA8E-09E4-418D-67DDF94A3F3F}"/>
              </a:ext>
            </a:extLst>
          </p:cNvPr>
          <p:cNvCxnSpPr>
            <a:cxnSpLocks/>
            <a:stCxn id="77" idx="4"/>
            <a:endCxn id="78" idx="1"/>
          </p:cNvCxnSpPr>
          <p:nvPr/>
        </p:nvCxnSpPr>
        <p:spPr>
          <a:xfrm flipV="1">
            <a:off x="3838841" y="1838502"/>
            <a:ext cx="874647" cy="911753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文本框 27">
            <a:extLst>
              <a:ext uri="{FF2B5EF4-FFF2-40B4-BE49-F238E27FC236}">
                <a16:creationId xmlns:a16="http://schemas.microsoft.com/office/drawing/2014/main" id="{D51FDBD0-8F4E-F4B9-012B-4AC939ACF8FC}"/>
              </a:ext>
            </a:extLst>
          </p:cNvPr>
          <p:cNvSpPr txBox="1"/>
          <p:nvPr/>
        </p:nvSpPr>
        <p:spPr>
          <a:xfrm>
            <a:off x="3278688" y="1467313"/>
            <a:ext cx="1068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Wandohope" panose="02030603000000000000" pitchFamily="18" charset="-128"/>
              </a:rPr>
              <a:t>Hollow</a:t>
            </a:r>
            <a:r>
              <a:rPr lang="zh-CN" altLang="en-US" dirty="0">
                <a:solidFill>
                  <a:srgbClr val="0070C0"/>
                </a:solidFill>
                <a:latin typeface="Wandohope" panose="02030603000000000000" pitchFamily="18" charset="-128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Wandohope" panose="02030603000000000000" pitchFamily="18" charset="-128"/>
              </a:rPr>
              <a:t>Beam</a:t>
            </a:r>
            <a:r>
              <a:rPr lang="zh-CN" altLang="en-US" dirty="0">
                <a:solidFill>
                  <a:srgbClr val="0070C0"/>
                </a:solidFill>
                <a:latin typeface="Wandohope" panose="02030603000000000000" pitchFamily="18" charset="-128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Wandohope" panose="02030603000000000000" pitchFamily="18" charset="-128"/>
              </a:rPr>
              <a:t>Splitter</a:t>
            </a:r>
            <a:endParaRPr lang="zh-CN" altLang="en-US" dirty="0">
              <a:solidFill>
                <a:srgbClr val="0070C0"/>
              </a:solidFill>
              <a:latin typeface="Wandohope" panose="02030603000000000000" pitchFamily="18" charset="-128"/>
            </a:endParaRPr>
          </a:p>
        </p:txBody>
      </p:sp>
      <p:cxnSp>
        <p:nvCxnSpPr>
          <p:cNvPr id="81" name="直线箭头连接符 37">
            <a:extLst>
              <a:ext uri="{FF2B5EF4-FFF2-40B4-BE49-F238E27FC236}">
                <a16:creationId xmlns:a16="http://schemas.microsoft.com/office/drawing/2014/main" id="{31F0C440-AAB2-94D6-D007-F80B62E0D476}"/>
              </a:ext>
            </a:extLst>
          </p:cNvPr>
          <p:cNvCxnSpPr>
            <a:cxnSpLocks/>
          </p:cNvCxnSpPr>
          <p:nvPr/>
        </p:nvCxnSpPr>
        <p:spPr>
          <a:xfrm flipH="1">
            <a:off x="5087888" y="5280678"/>
            <a:ext cx="6433340" cy="16454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4">
            <a:extLst>
              <a:ext uri="{FF2B5EF4-FFF2-40B4-BE49-F238E27FC236}">
                <a16:creationId xmlns:a16="http://schemas.microsoft.com/office/drawing/2014/main" id="{F77C7BCF-D716-6677-A08C-410745FF5A2C}"/>
              </a:ext>
            </a:extLst>
          </p:cNvPr>
          <p:cNvCxnSpPr>
            <a:cxnSpLocks/>
            <a:stCxn id="77" idx="4"/>
          </p:cNvCxnSpPr>
          <p:nvPr/>
        </p:nvCxnSpPr>
        <p:spPr>
          <a:xfrm>
            <a:off x="3838841" y="2750255"/>
            <a:ext cx="645659" cy="92232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矩形 23">
            <a:extLst>
              <a:ext uri="{FF2B5EF4-FFF2-40B4-BE49-F238E27FC236}">
                <a16:creationId xmlns:a16="http://schemas.microsoft.com/office/drawing/2014/main" id="{5AF240A1-7882-F0AD-D627-01DA6BAF3F34}"/>
              </a:ext>
            </a:extLst>
          </p:cNvPr>
          <p:cNvSpPr/>
          <p:nvPr/>
        </p:nvSpPr>
        <p:spPr>
          <a:xfrm rot="5400000">
            <a:off x="8989733" y="2722515"/>
            <a:ext cx="369333" cy="51486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矩形 24">
            <a:extLst>
              <a:ext uri="{FF2B5EF4-FFF2-40B4-BE49-F238E27FC236}">
                <a16:creationId xmlns:a16="http://schemas.microsoft.com/office/drawing/2014/main" id="{049E8B9C-76CA-7DAD-1A39-E22EC1577780}"/>
              </a:ext>
            </a:extLst>
          </p:cNvPr>
          <p:cNvSpPr/>
          <p:nvPr/>
        </p:nvSpPr>
        <p:spPr>
          <a:xfrm>
            <a:off x="6959017" y="1301929"/>
            <a:ext cx="649151" cy="54119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矩形 26">
            <a:extLst>
              <a:ext uri="{FF2B5EF4-FFF2-40B4-BE49-F238E27FC236}">
                <a16:creationId xmlns:a16="http://schemas.microsoft.com/office/drawing/2014/main" id="{6916CEBE-E5EE-7446-05D9-8E40575919F4}"/>
              </a:ext>
            </a:extLst>
          </p:cNvPr>
          <p:cNvSpPr/>
          <p:nvPr/>
        </p:nvSpPr>
        <p:spPr>
          <a:xfrm>
            <a:off x="7013592" y="3655781"/>
            <a:ext cx="540000" cy="262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wall</a:t>
            </a:r>
            <a:endParaRPr kumimoji="1" lang="zh-CN" altLang="en-US" sz="1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9" name="4-point Star 55">
            <a:extLst>
              <a:ext uri="{FF2B5EF4-FFF2-40B4-BE49-F238E27FC236}">
                <a16:creationId xmlns:a16="http://schemas.microsoft.com/office/drawing/2014/main" id="{E7210783-D079-8763-9C60-70697B0A211C}"/>
              </a:ext>
            </a:extLst>
          </p:cNvPr>
          <p:cNvSpPr/>
          <p:nvPr/>
        </p:nvSpPr>
        <p:spPr>
          <a:xfrm>
            <a:off x="11277805" y="5181819"/>
            <a:ext cx="162238" cy="20085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irect Access Storage 57">
            <a:extLst>
              <a:ext uri="{FF2B5EF4-FFF2-40B4-BE49-F238E27FC236}">
                <a16:creationId xmlns:a16="http://schemas.microsoft.com/office/drawing/2014/main" id="{573009AB-B91B-BA71-E154-FAA49613DC9B}"/>
              </a:ext>
            </a:extLst>
          </p:cNvPr>
          <p:cNvSpPr/>
          <p:nvPr/>
        </p:nvSpPr>
        <p:spPr>
          <a:xfrm>
            <a:off x="8960436" y="4707861"/>
            <a:ext cx="216024" cy="105495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irect Access Storage 58">
            <a:extLst>
              <a:ext uri="{FF2B5EF4-FFF2-40B4-BE49-F238E27FC236}">
                <a16:creationId xmlns:a16="http://schemas.microsoft.com/office/drawing/2014/main" id="{80A10A7A-F85D-511E-C0DA-DF7443D3FFD4}"/>
              </a:ext>
            </a:extLst>
          </p:cNvPr>
          <p:cNvSpPr/>
          <p:nvPr/>
        </p:nvSpPr>
        <p:spPr>
          <a:xfrm>
            <a:off x="10001915" y="4707861"/>
            <a:ext cx="216024" cy="105495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文本框 11">
            <a:extLst>
              <a:ext uri="{FF2B5EF4-FFF2-40B4-BE49-F238E27FC236}">
                <a16:creationId xmlns:a16="http://schemas.microsoft.com/office/drawing/2014/main" id="{CA62B129-ACE7-61EB-97CD-5E94B8DB9CAB}"/>
              </a:ext>
            </a:extLst>
          </p:cNvPr>
          <p:cNvSpPr txBox="1"/>
          <p:nvPr/>
        </p:nvSpPr>
        <p:spPr>
          <a:xfrm>
            <a:off x="8761800" y="4183968"/>
            <a:ext cx="1582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Wandohope" panose="02030603000000000000" pitchFamily="18" charset="-128"/>
              </a:rPr>
              <a:t>Laser</a:t>
            </a:r>
            <a:r>
              <a:rPr lang="zh-CN" altLang="en-US" dirty="0">
                <a:solidFill>
                  <a:schemeClr val="accent1"/>
                </a:solidFill>
                <a:latin typeface="Wandohope" panose="02030603000000000000" pitchFamily="18" charset="-128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Wandohope" panose="02030603000000000000" pitchFamily="18" charset="-128"/>
              </a:rPr>
              <a:t>targets</a:t>
            </a:r>
            <a:endParaRPr lang="zh-CN" altLang="en-US" dirty="0">
              <a:solidFill>
                <a:schemeClr val="accent1"/>
              </a:solidFill>
              <a:latin typeface="Wandohope" panose="02030603000000000000" pitchFamily="18" charset="-128"/>
            </a:endParaRPr>
          </a:p>
        </p:txBody>
      </p:sp>
      <p:sp>
        <p:nvSpPr>
          <p:cNvPr id="94" name="TextBox 62">
            <a:extLst>
              <a:ext uri="{FF2B5EF4-FFF2-40B4-BE49-F238E27FC236}">
                <a16:creationId xmlns:a16="http://schemas.microsoft.com/office/drawing/2014/main" id="{61554651-C997-04F5-5D90-EDA7E31F8C0C}"/>
              </a:ext>
            </a:extLst>
          </p:cNvPr>
          <p:cNvSpPr txBox="1"/>
          <p:nvPr/>
        </p:nvSpPr>
        <p:spPr>
          <a:xfrm>
            <a:off x="11215007" y="5634356"/>
            <a:ext cx="3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96" name="Left Arrow 67">
            <a:extLst>
              <a:ext uri="{FF2B5EF4-FFF2-40B4-BE49-F238E27FC236}">
                <a16:creationId xmlns:a16="http://schemas.microsoft.com/office/drawing/2014/main" id="{EC3D47C9-CAF6-D378-92CE-FE4FF65704BD}"/>
              </a:ext>
            </a:extLst>
          </p:cNvPr>
          <p:cNvSpPr/>
          <p:nvPr/>
        </p:nvSpPr>
        <p:spPr>
          <a:xfrm>
            <a:off x="11407037" y="5223726"/>
            <a:ext cx="292544" cy="9898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68">
            <a:extLst>
              <a:ext uri="{FF2B5EF4-FFF2-40B4-BE49-F238E27FC236}">
                <a16:creationId xmlns:a16="http://schemas.microsoft.com/office/drawing/2014/main" id="{91861256-0068-4125-93D1-7F22E0859F0F}"/>
              </a:ext>
            </a:extLst>
          </p:cNvPr>
          <p:cNvSpPr txBox="1"/>
          <p:nvPr/>
        </p:nvSpPr>
        <p:spPr>
          <a:xfrm>
            <a:off x="11406316" y="4747803"/>
            <a:ext cx="47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e-</a:t>
            </a:r>
            <a:endParaRPr lang="en-US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03DFC740-BFC2-B091-3693-37B55FC96E2B}"/>
              </a:ext>
            </a:extLst>
          </p:cNvPr>
          <p:cNvGrpSpPr/>
          <p:nvPr/>
        </p:nvGrpSpPr>
        <p:grpSpPr>
          <a:xfrm>
            <a:off x="1366084" y="2011906"/>
            <a:ext cx="1543521" cy="1108634"/>
            <a:chOff x="1811503" y="2174579"/>
            <a:chExt cx="1543521" cy="1108634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D93974D7-C001-D3BA-7167-EB4729B82237}"/>
                </a:ext>
              </a:extLst>
            </p:cNvPr>
            <p:cNvGrpSpPr/>
            <p:nvPr/>
          </p:nvGrpSpPr>
          <p:grpSpPr>
            <a:xfrm>
              <a:off x="1811503" y="2174579"/>
              <a:ext cx="1543521" cy="1108634"/>
              <a:chOff x="3428988" y="1807886"/>
              <a:chExt cx="1543521" cy="1108634"/>
            </a:xfrm>
          </p:grpSpPr>
          <p:sp>
            <p:nvSpPr>
              <p:cNvPr id="104" name="椭圆 28">
                <a:extLst>
                  <a:ext uri="{FF2B5EF4-FFF2-40B4-BE49-F238E27FC236}">
                    <a16:creationId xmlns:a16="http://schemas.microsoft.com/office/drawing/2014/main" id="{A0DB7BF4-644D-FB57-EF1C-BC49A32DD56E}"/>
                  </a:ext>
                </a:extLst>
              </p:cNvPr>
              <p:cNvSpPr/>
              <p:nvPr/>
            </p:nvSpPr>
            <p:spPr>
              <a:xfrm>
                <a:off x="3894939" y="2266156"/>
                <a:ext cx="72000" cy="54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5" name="椭圆 30">
                <a:extLst>
                  <a:ext uri="{FF2B5EF4-FFF2-40B4-BE49-F238E27FC236}">
                    <a16:creationId xmlns:a16="http://schemas.microsoft.com/office/drawing/2014/main" id="{F4BD3145-5F50-A648-7F0C-E63D9BEEE655}"/>
                  </a:ext>
                </a:extLst>
              </p:cNvPr>
              <p:cNvSpPr/>
              <p:nvPr/>
            </p:nvSpPr>
            <p:spPr>
              <a:xfrm>
                <a:off x="4420275" y="2272456"/>
                <a:ext cx="72000" cy="54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6" name="圆角矩形 32">
                <a:extLst>
                  <a:ext uri="{FF2B5EF4-FFF2-40B4-BE49-F238E27FC236}">
                    <a16:creationId xmlns:a16="http://schemas.microsoft.com/office/drawing/2014/main" id="{327B0C0F-2675-A6A4-104C-D8973F094E3F}"/>
                  </a:ext>
                </a:extLst>
              </p:cNvPr>
              <p:cNvSpPr/>
              <p:nvPr/>
            </p:nvSpPr>
            <p:spPr>
              <a:xfrm>
                <a:off x="3572861" y="2185492"/>
                <a:ext cx="1255776" cy="731028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7" name="文本框 33">
                <a:extLst>
                  <a:ext uri="{FF2B5EF4-FFF2-40B4-BE49-F238E27FC236}">
                    <a16:creationId xmlns:a16="http://schemas.microsoft.com/office/drawing/2014/main" id="{D96FBA38-CBAE-FE9E-29E4-A1708ADDDA28}"/>
                  </a:ext>
                </a:extLst>
              </p:cNvPr>
              <p:cNvSpPr txBox="1"/>
              <p:nvPr/>
            </p:nvSpPr>
            <p:spPr>
              <a:xfrm>
                <a:off x="3428988" y="1807886"/>
                <a:ext cx="15435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accent3"/>
                    </a:solidFill>
                    <a:latin typeface="Wandohope" panose="02030603000000000000" pitchFamily="18" charset="-128"/>
                  </a:rPr>
                  <a:t>Focus</a:t>
                </a:r>
                <a:r>
                  <a:rPr lang="zh-CN" altLang="en-US" dirty="0">
                    <a:solidFill>
                      <a:schemeClr val="accent3"/>
                    </a:solidFill>
                    <a:latin typeface="Wandohope" panose="02030603000000000000" pitchFamily="18" charset="-128"/>
                  </a:rPr>
                  <a:t> </a:t>
                </a:r>
                <a:r>
                  <a:rPr lang="en-US" altLang="zh-CN" dirty="0">
                    <a:solidFill>
                      <a:schemeClr val="accent3"/>
                    </a:solidFill>
                    <a:latin typeface="Wandohope" panose="02030603000000000000" pitchFamily="18" charset="-128"/>
                  </a:rPr>
                  <a:t>Lens</a:t>
                </a:r>
                <a:endParaRPr lang="zh-CN" altLang="en-US" dirty="0">
                  <a:solidFill>
                    <a:schemeClr val="accent3"/>
                  </a:solidFill>
                  <a:latin typeface="Wandohope" panose="02030603000000000000" pitchFamily="18" charset="-128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CFC5C8B3-EC09-0844-5FFA-1FC5276FFA87}"/>
                </a:ext>
              </a:extLst>
            </p:cNvPr>
            <p:cNvGrpSpPr/>
            <p:nvPr/>
          </p:nvGrpSpPr>
          <p:grpSpPr>
            <a:xfrm>
              <a:off x="2542318" y="2629207"/>
              <a:ext cx="72000" cy="540000"/>
              <a:chOff x="7906937" y="234499"/>
              <a:chExt cx="430185" cy="1012409"/>
            </a:xfrm>
          </p:grpSpPr>
          <p:sp>
            <p:nvSpPr>
              <p:cNvPr id="102" name="存储的数据 101">
                <a:extLst>
                  <a:ext uri="{FF2B5EF4-FFF2-40B4-BE49-F238E27FC236}">
                    <a16:creationId xmlns:a16="http://schemas.microsoft.com/office/drawing/2014/main" id="{907B03B1-D0A0-9E8F-194A-87E302AD55AC}"/>
                  </a:ext>
                </a:extLst>
              </p:cNvPr>
              <p:cNvSpPr/>
              <p:nvPr/>
            </p:nvSpPr>
            <p:spPr>
              <a:xfrm>
                <a:off x="8036366" y="234499"/>
                <a:ext cx="300756" cy="1012409"/>
              </a:xfrm>
              <a:prstGeom prst="flowChartOnlineStorag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3" name="存储的数据 102">
                <a:extLst>
                  <a:ext uri="{FF2B5EF4-FFF2-40B4-BE49-F238E27FC236}">
                    <a16:creationId xmlns:a16="http://schemas.microsoft.com/office/drawing/2014/main" id="{7CB1AECF-7948-6761-4EA3-CDA5818F7F24}"/>
                  </a:ext>
                </a:extLst>
              </p:cNvPr>
              <p:cNvSpPr/>
              <p:nvPr/>
            </p:nvSpPr>
            <p:spPr>
              <a:xfrm flipH="1">
                <a:off x="7906937" y="234499"/>
                <a:ext cx="300756" cy="1012409"/>
              </a:xfrm>
              <a:prstGeom prst="flowChartOnlineStorag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E5FD60E-24BF-B2CE-BA64-08C6E0D0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4"/>
            <a:ext cx="10515600" cy="1325563"/>
          </a:xfrm>
        </p:spPr>
        <p:txBody>
          <a:bodyPr/>
          <a:lstStyle/>
          <a:p>
            <a:r>
              <a:rPr lang="en-US"/>
              <a:t>实验棚屋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65F91-F565-AA2B-D227-5C3612CC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86130" y="4553299"/>
            <a:ext cx="1189062" cy="13323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4D4105-56D8-02F7-4F9C-7AE22DF25772}"/>
              </a:ext>
            </a:extLst>
          </p:cNvPr>
          <p:cNvSpPr txBox="1"/>
          <p:nvPr/>
        </p:nvSpPr>
        <p:spPr>
          <a:xfrm>
            <a:off x="284582" y="5104783"/>
            <a:ext cx="1552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SimSun" panose="02010600030101010101" pitchFamily="2" charset="-122"/>
                <a:ea typeface="SimSun" panose="02010600030101010101" pitchFamily="2" charset="-122"/>
              </a:rPr>
              <a:t>这个光学平台要搬走</a:t>
            </a:r>
            <a:r>
              <a:rPr lang="zh-CN" altLang="en-US" sz="1400">
                <a:latin typeface="SimSun" panose="02010600030101010101" pitchFamily="2" charset="-122"/>
                <a:ea typeface="SimSun" panose="02010600030101010101" pitchFamily="2" charset="-122"/>
              </a:rPr>
              <a:t>，需要考虑是否购置另一块光学平台</a:t>
            </a:r>
            <a:endParaRPr lang="en-US" sz="1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35494B79-B7B4-B3F5-0F37-ABEE4C622552}"/>
              </a:ext>
            </a:extLst>
          </p:cNvPr>
          <p:cNvSpPr/>
          <p:nvPr/>
        </p:nvSpPr>
        <p:spPr>
          <a:xfrm>
            <a:off x="155849" y="4910714"/>
            <a:ext cx="1692000" cy="16146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矩形 21">
            <a:extLst>
              <a:ext uri="{FF2B5EF4-FFF2-40B4-BE49-F238E27FC236}">
                <a16:creationId xmlns:a16="http://schemas.microsoft.com/office/drawing/2014/main" id="{F86A0250-F1A5-69C3-601B-B4FAD5AB73FE}"/>
              </a:ext>
            </a:extLst>
          </p:cNvPr>
          <p:cNvSpPr/>
          <p:nvPr/>
        </p:nvSpPr>
        <p:spPr>
          <a:xfrm>
            <a:off x="432008" y="6160991"/>
            <a:ext cx="798787" cy="2622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Table2</a:t>
            </a:r>
            <a:endParaRPr kumimoji="1" lang="zh-CN" altLang="en-US" sz="1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92519F-FDF9-2A3F-8658-CC3822AF8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980728"/>
            <a:ext cx="1226232" cy="16343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73D8F0-914A-C3EA-3426-0124300C2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58" y="2615065"/>
            <a:ext cx="1207285" cy="16090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08F7BB-472C-8EB6-3635-FA14BF67D6F1}"/>
              </a:ext>
            </a:extLst>
          </p:cNvPr>
          <p:cNvSpPr txBox="1"/>
          <p:nvPr/>
        </p:nvSpPr>
        <p:spPr>
          <a:xfrm>
            <a:off x="9473969" y="3395297"/>
            <a:ext cx="212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借用原北对撞点能量测量装置的镜箱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119050-06D4-89B2-9EFF-28DAE1BB7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68448" y="1157236"/>
            <a:ext cx="2904382" cy="19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C15AC-888C-C7A6-8305-6E7B22FA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同步光功率沉积</a:t>
            </a:r>
            <a:r>
              <a:rPr lang="zh-CN" altLang="en-US"/>
              <a:t>（周宁闯）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D2F-7279-2FCC-F8DF-B21178BF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982B9B-25B1-A6D4-D723-B32E77A851D7}"/>
              </a:ext>
            </a:extLst>
          </p:cNvPr>
          <p:cNvSpPr/>
          <p:nvPr/>
        </p:nvSpPr>
        <p:spPr>
          <a:xfrm>
            <a:off x="135876" y="2961559"/>
            <a:ext cx="570654" cy="14755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83EC30-E806-B9E6-01F2-10A17DBB9DC2}"/>
              </a:ext>
            </a:extLst>
          </p:cNvPr>
          <p:cNvSpPr/>
          <p:nvPr/>
        </p:nvSpPr>
        <p:spPr>
          <a:xfrm>
            <a:off x="2296116" y="3573016"/>
            <a:ext cx="570654" cy="14755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D8EBE9-1FD3-A23C-3514-2CFA48223D3D}"/>
              </a:ext>
            </a:extLst>
          </p:cNvPr>
          <p:cNvCxnSpPr>
            <a:cxnSpLocks/>
          </p:cNvCxnSpPr>
          <p:nvPr/>
        </p:nvCxnSpPr>
        <p:spPr>
          <a:xfrm>
            <a:off x="2368124" y="3789040"/>
            <a:ext cx="6336704" cy="155475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CECA62-1E67-69C2-CAEE-119706CE7A8B}"/>
              </a:ext>
            </a:extLst>
          </p:cNvPr>
          <p:cNvCxnSpPr>
            <a:cxnSpLocks/>
          </p:cNvCxnSpPr>
          <p:nvPr/>
        </p:nvCxnSpPr>
        <p:spPr>
          <a:xfrm>
            <a:off x="567924" y="3789040"/>
            <a:ext cx="101120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5F1B7-6A38-A218-E50F-0194CCE5FC99}"/>
              </a:ext>
            </a:extLst>
          </p:cNvPr>
          <p:cNvCxnSpPr>
            <a:cxnSpLocks/>
          </p:cNvCxnSpPr>
          <p:nvPr/>
        </p:nvCxnSpPr>
        <p:spPr>
          <a:xfrm flipV="1">
            <a:off x="567924" y="2622447"/>
            <a:ext cx="8136904" cy="116659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64ED0CC-282A-7D4A-664B-D5828AA36AC6}"/>
              </a:ext>
            </a:extLst>
          </p:cNvPr>
          <p:cNvSpPr txBox="1"/>
          <p:nvPr/>
        </p:nvSpPr>
        <p:spPr>
          <a:xfrm>
            <a:off x="-96688" y="2592226"/>
            <a:ext cx="13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R4OMB05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8F323D-C876-6F02-7091-A0E8916857E2}"/>
              </a:ext>
            </a:extLst>
          </p:cNvPr>
          <p:cNvSpPr txBox="1"/>
          <p:nvPr/>
        </p:nvSpPr>
        <p:spPr>
          <a:xfrm>
            <a:off x="2080092" y="5159132"/>
            <a:ext cx="13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R4OMB04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11BE85-7FBD-DD0E-B13A-81CE25CCDA16}"/>
              </a:ext>
            </a:extLst>
          </p:cNvPr>
          <p:cNvSpPr txBox="1"/>
          <p:nvPr/>
        </p:nvSpPr>
        <p:spPr>
          <a:xfrm>
            <a:off x="1203022" y="443711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~5m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8AC1E77-7B63-C13C-84AB-7883B14900E6}"/>
              </a:ext>
            </a:extLst>
          </p:cNvPr>
          <p:cNvCxnSpPr>
            <a:cxnSpLocks/>
          </p:cNvCxnSpPr>
          <p:nvPr/>
        </p:nvCxnSpPr>
        <p:spPr>
          <a:xfrm>
            <a:off x="729560" y="4339001"/>
            <a:ext cx="15535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8D9EFEB-5955-1E73-894B-F0C53085D703}"/>
              </a:ext>
            </a:extLst>
          </p:cNvPr>
          <p:cNvSpPr/>
          <p:nvPr/>
        </p:nvSpPr>
        <p:spPr>
          <a:xfrm rot="5400000">
            <a:off x="3672107" y="4339776"/>
            <a:ext cx="377529" cy="105175"/>
          </a:xfrm>
          <a:prstGeom prst="rect">
            <a:avLst/>
          </a:prstGeom>
          <a:solidFill>
            <a:srgbClr val="4D8357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E90C3A-E4D7-EFBB-B7A2-A092D9D04266}"/>
              </a:ext>
            </a:extLst>
          </p:cNvPr>
          <p:cNvSpPr txBox="1"/>
          <p:nvPr/>
        </p:nvSpPr>
        <p:spPr>
          <a:xfrm>
            <a:off x="3133993" y="2486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挡光波纹管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DC47E3-301A-E967-A6EB-134AB69E5F31}"/>
              </a:ext>
            </a:extLst>
          </p:cNvPr>
          <p:cNvCxnSpPr>
            <a:cxnSpLocks/>
          </p:cNvCxnSpPr>
          <p:nvPr/>
        </p:nvCxnSpPr>
        <p:spPr>
          <a:xfrm>
            <a:off x="3913459" y="3318015"/>
            <a:ext cx="0" cy="870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85E4C-4CB5-5092-D54F-A9EAEB8A988C}"/>
              </a:ext>
            </a:extLst>
          </p:cNvPr>
          <p:cNvSpPr/>
          <p:nvPr/>
        </p:nvSpPr>
        <p:spPr>
          <a:xfrm rot="5400000">
            <a:off x="3676899" y="3068144"/>
            <a:ext cx="377529" cy="105175"/>
          </a:xfrm>
          <a:prstGeom prst="rect">
            <a:avLst/>
          </a:prstGeom>
          <a:solidFill>
            <a:srgbClr val="4D8357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5571CB-50A2-7C92-6435-DC4CFBB15D7E}"/>
              </a:ext>
            </a:extLst>
          </p:cNvPr>
          <p:cNvSpPr txBox="1"/>
          <p:nvPr/>
        </p:nvSpPr>
        <p:spPr>
          <a:xfrm>
            <a:off x="3875913" y="34274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10mm</a:t>
            </a:r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C45C87-0A4F-C64C-6F12-1519FEC74F57}"/>
              </a:ext>
            </a:extLst>
          </p:cNvPr>
          <p:cNvCxnSpPr>
            <a:cxnSpLocks/>
          </p:cNvCxnSpPr>
          <p:nvPr/>
        </p:nvCxnSpPr>
        <p:spPr>
          <a:xfrm>
            <a:off x="5680492" y="3068960"/>
            <a:ext cx="0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6CE9DF-A0FE-6521-5549-39D8D0F30850}"/>
              </a:ext>
            </a:extLst>
          </p:cNvPr>
          <p:cNvCxnSpPr>
            <a:cxnSpLocks/>
          </p:cNvCxnSpPr>
          <p:nvPr/>
        </p:nvCxnSpPr>
        <p:spPr>
          <a:xfrm>
            <a:off x="5692126" y="3789040"/>
            <a:ext cx="0" cy="8274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50D5A4-4AAC-5FC4-676C-3BFE5FB294CF}"/>
              </a:ext>
            </a:extLst>
          </p:cNvPr>
          <p:cNvSpPr txBox="1"/>
          <p:nvPr/>
        </p:nvSpPr>
        <p:spPr>
          <a:xfrm>
            <a:off x="5628535" y="32263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6.8mm</a:t>
            </a: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724290-D670-9E3F-8E8F-645F72BE7C42}"/>
              </a:ext>
            </a:extLst>
          </p:cNvPr>
          <p:cNvSpPr txBox="1"/>
          <p:nvPr/>
        </p:nvSpPr>
        <p:spPr>
          <a:xfrm>
            <a:off x="5663952" y="4164471"/>
            <a:ext cx="99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8.7mm</a:t>
            </a:r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061218E-C754-CD5E-9844-D42EBAB9810D}"/>
              </a:ext>
            </a:extLst>
          </p:cNvPr>
          <p:cNvCxnSpPr>
            <a:cxnSpLocks/>
          </p:cNvCxnSpPr>
          <p:nvPr/>
        </p:nvCxnSpPr>
        <p:spPr>
          <a:xfrm flipH="1">
            <a:off x="8649626" y="2622447"/>
            <a:ext cx="11634" cy="1160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91A56A-D500-372C-EA01-60808806AE94}"/>
              </a:ext>
            </a:extLst>
          </p:cNvPr>
          <p:cNvCxnSpPr>
            <a:cxnSpLocks/>
          </p:cNvCxnSpPr>
          <p:nvPr/>
        </p:nvCxnSpPr>
        <p:spPr>
          <a:xfrm>
            <a:off x="8661260" y="3783276"/>
            <a:ext cx="0" cy="15605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CFAE2B3-40FC-30E2-3A01-7F90A453F6EA}"/>
              </a:ext>
            </a:extLst>
          </p:cNvPr>
          <p:cNvSpPr txBox="1"/>
          <p:nvPr/>
        </p:nvSpPr>
        <p:spPr>
          <a:xfrm>
            <a:off x="8674896" y="30357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10.2mm</a:t>
            </a:r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F430E1-FE62-BF18-1815-DDA37DF272AB}"/>
              </a:ext>
            </a:extLst>
          </p:cNvPr>
          <p:cNvSpPr txBox="1"/>
          <p:nvPr/>
        </p:nvSpPr>
        <p:spPr>
          <a:xfrm>
            <a:off x="8685930" y="44203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15.8mm</a:t>
            </a: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D8CC97-FE01-D018-CF74-CB18158D62CA}"/>
              </a:ext>
            </a:extLst>
          </p:cNvPr>
          <p:cNvSpPr txBox="1"/>
          <p:nvPr/>
        </p:nvSpPr>
        <p:spPr>
          <a:xfrm>
            <a:off x="4711657" y="2379188"/>
            <a:ext cx="130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安全光闸出口法兰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5B4C74-2ACE-D63E-BABA-66C9C6FA76D2}"/>
              </a:ext>
            </a:extLst>
          </p:cNvPr>
          <p:cNvSpPr txBox="1"/>
          <p:nvPr/>
        </p:nvSpPr>
        <p:spPr>
          <a:xfrm>
            <a:off x="7450069" y="1930329"/>
            <a:ext cx="120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棚屋内法兰出口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F89E15-D8EA-842C-1889-17AB7610BDB7}"/>
              </a:ext>
            </a:extLst>
          </p:cNvPr>
          <p:cNvCxnSpPr>
            <a:cxnSpLocks/>
          </p:cNvCxnSpPr>
          <p:nvPr/>
        </p:nvCxnSpPr>
        <p:spPr>
          <a:xfrm>
            <a:off x="6624356" y="2931967"/>
            <a:ext cx="0" cy="8513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83EC1E3-57A2-CAC2-5775-E71000A8ED5E}"/>
              </a:ext>
            </a:extLst>
          </p:cNvPr>
          <p:cNvCxnSpPr>
            <a:cxnSpLocks/>
          </p:cNvCxnSpPr>
          <p:nvPr/>
        </p:nvCxnSpPr>
        <p:spPr>
          <a:xfrm>
            <a:off x="6635990" y="3783276"/>
            <a:ext cx="0" cy="10858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849AA4B-5103-22A1-8CA3-A86E33D25AC7}"/>
              </a:ext>
            </a:extLst>
          </p:cNvPr>
          <p:cNvSpPr txBox="1"/>
          <p:nvPr/>
        </p:nvSpPr>
        <p:spPr>
          <a:xfrm>
            <a:off x="6590274" y="322699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7.5mm</a:t>
            </a:r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18B9F3-37E4-C073-D329-EA2197C0B1F8}"/>
              </a:ext>
            </a:extLst>
          </p:cNvPr>
          <p:cNvSpPr txBox="1"/>
          <p:nvPr/>
        </p:nvSpPr>
        <p:spPr>
          <a:xfrm>
            <a:off x="6594711" y="416251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10.1mm</a:t>
            </a:r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221E2E6-448C-9C1B-0C38-72F978625ADD}"/>
              </a:ext>
            </a:extLst>
          </p:cNvPr>
          <p:cNvCxnSpPr>
            <a:cxnSpLocks/>
          </p:cNvCxnSpPr>
          <p:nvPr/>
        </p:nvCxnSpPr>
        <p:spPr>
          <a:xfrm>
            <a:off x="9055659" y="2379188"/>
            <a:ext cx="2848462" cy="250049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DB5BFD9-866F-67E9-525D-C6B12069A43B}"/>
              </a:ext>
            </a:extLst>
          </p:cNvPr>
          <p:cNvSpPr txBox="1"/>
          <p:nvPr/>
        </p:nvSpPr>
        <p:spPr>
          <a:xfrm>
            <a:off x="5993912" y="2246992"/>
            <a:ext cx="114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屏蔽墙</a:t>
            </a:r>
          </a:p>
          <a:p>
            <a:r>
              <a:rPr lang="en-US"/>
              <a:t>出口法兰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767B7A4-232D-A853-B476-588E1390A0A4}"/>
              </a:ext>
            </a:extLst>
          </p:cNvPr>
          <p:cNvSpPr txBox="1"/>
          <p:nvPr/>
        </p:nvSpPr>
        <p:spPr>
          <a:xfrm>
            <a:off x="3001250" y="45975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~2.8m</a:t>
            </a:r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4F8D8F9-E1DC-67BF-9570-7137E066FD88}"/>
              </a:ext>
            </a:extLst>
          </p:cNvPr>
          <p:cNvCxnSpPr>
            <a:cxnSpLocks/>
          </p:cNvCxnSpPr>
          <p:nvPr/>
        </p:nvCxnSpPr>
        <p:spPr>
          <a:xfrm>
            <a:off x="2865562" y="4581128"/>
            <a:ext cx="9415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0977A099-BEB1-A6E1-ED36-CD1E6E6229ED}"/>
              </a:ext>
            </a:extLst>
          </p:cNvPr>
          <p:cNvSpPr/>
          <p:nvPr/>
        </p:nvSpPr>
        <p:spPr>
          <a:xfrm>
            <a:off x="5286141" y="1635283"/>
            <a:ext cx="360040" cy="28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AEF7FAE-0482-15D5-7DC1-438DE0EB0284}"/>
              </a:ext>
            </a:extLst>
          </p:cNvPr>
          <p:cNvSpPr/>
          <p:nvPr/>
        </p:nvSpPr>
        <p:spPr>
          <a:xfrm>
            <a:off x="5287021" y="5514294"/>
            <a:ext cx="360040" cy="28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A31D1D2-E7BD-AAD5-1A4B-CC76DAB66107}"/>
              </a:ext>
            </a:extLst>
          </p:cNvPr>
          <p:cNvCxnSpPr>
            <a:cxnSpLocks/>
            <a:stCxn id="90" idx="2"/>
            <a:endCxn id="91" idx="0"/>
          </p:cNvCxnSpPr>
          <p:nvPr/>
        </p:nvCxnSpPr>
        <p:spPr>
          <a:xfrm>
            <a:off x="5466161" y="1924004"/>
            <a:ext cx="880" cy="359029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3925460A-2ECD-658D-F72B-D07426E7C208}"/>
              </a:ext>
            </a:extLst>
          </p:cNvPr>
          <p:cNvSpPr txBox="1"/>
          <p:nvPr/>
        </p:nvSpPr>
        <p:spPr>
          <a:xfrm>
            <a:off x="4711657" y="5166683"/>
            <a:ext cx="85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30mm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EFB13C5-89BB-402B-E1A6-5D8711A1E8EA}"/>
              </a:ext>
            </a:extLst>
          </p:cNvPr>
          <p:cNvSpPr/>
          <p:nvPr/>
        </p:nvSpPr>
        <p:spPr>
          <a:xfrm>
            <a:off x="6254871" y="1418525"/>
            <a:ext cx="360040" cy="28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FC9E60A-513D-775E-A51B-4C09E7E3DEFC}"/>
              </a:ext>
            </a:extLst>
          </p:cNvPr>
          <p:cNvSpPr/>
          <p:nvPr/>
        </p:nvSpPr>
        <p:spPr>
          <a:xfrm>
            <a:off x="6260007" y="5696609"/>
            <a:ext cx="360040" cy="28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7CA30B6-C768-2688-719F-B0F56B07877C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>
            <a:off x="6434891" y="1707246"/>
            <a:ext cx="5136" cy="3989363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9F8FB74-59DE-91BD-1612-47FECF82FE9A}"/>
              </a:ext>
            </a:extLst>
          </p:cNvPr>
          <p:cNvSpPr txBox="1"/>
          <p:nvPr/>
        </p:nvSpPr>
        <p:spPr>
          <a:xfrm>
            <a:off x="5830553" y="5250179"/>
            <a:ext cx="132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40mm外径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04BFF66-4203-DB23-A618-4E1869EF9EF6}"/>
              </a:ext>
            </a:extLst>
          </p:cNvPr>
          <p:cNvSpPr/>
          <p:nvPr/>
        </p:nvSpPr>
        <p:spPr>
          <a:xfrm>
            <a:off x="8256240" y="1418525"/>
            <a:ext cx="360040" cy="28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43C3B83-2988-9C5D-DBF4-1AE0B3C909EC}"/>
              </a:ext>
            </a:extLst>
          </p:cNvPr>
          <p:cNvSpPr/>
          <p:nvPr/>
        </p:nvSpPr>
        <p:spPr>
          <a:xfrm>
            <a:off x="8261376" y="5696609"/>
            <a:ext cx="360040" cy="28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3D58A67-87F2-6A90-82A4-8DFC96F3DBD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>
            <a:off x="8436260" y="1707246"/>
            <a:ext cx="5136" cy="3989363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EB459E9-8A94-AE4D-5296-404197F4E2BB}"/>
              </a:ext>
            </a:extLst>
          </p:cNvPr>
          <p:cNvSpPr txBox="1"/>
          <p:nvPr/>
        </p:nvSpPr>
        <p:spPr>
          <a:xfrm>
            <a:off x="7475782" y="5291953"/>
            <a:ext cx="131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40</a:t>
            </a:r>
            <a:r>
              <a:rPr lang="en-US" sz="1600"/>
              <a:t>mm外径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B9CF2D0-350B-2C99-3A0A-1E5BBC4A7651}"/>
              </a:ext>
            </a:extLst>
          </p:cNvPr>
          <p:cNvCxnSpPr>
            <a:cxnSpLocks/>
          </p:cNvCxnSpPr>
          <p:nvPr/>
        </p:nvCxnSpPr>
        <p:spPr>
          <a:xfrm>
            <a:off x="9048511" y="2397681"/>
            <a:ext cx="14296" cy="2569959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0FAA745-8238-FF04-BF94-51199B5D234D}"/>
              </a:ext>
            </a:extLst>
          </p:cNvPr>
          <p:cNvSpPr txBox="1"/>
          <p:nvPr/>
        </p:nvSpPr>
        <p:spPr>
          <a:xfrm>
            <a:off x="9651904" y="2291232"/>
            <a:ext cx="1316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28.3mm</a:t>
            </a:r>
            <a:endParaRPr lang="en-US" sz="16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F111CF9-7400-EA7B-8D9E-E3EDFCF5C483}"/>
              </a:ext>
            </a:extLst>
          </p:cNvPr>
          <p:cNvSpPr txBox="1"/>
          <p:nvPr/>
        </p:nvSpPr>
        <p:spPr>
          <a:xfrm>
            <a:off x="10479890" y="294945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反射镜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6514C12-7C01-1CD2-25E9-FF0906E72FC7}"/>
              </a:ext>
            </a:extLst>
          </p:cNvPr>
          <p:cNvSpPr/>
          <p:nvPr/>
        </p:nvSpPr>
        <p:spPr>
          <a:xfrm rot="5400000">
            <a:off x="3415016" y="1390491"/>
            <a:ext cx="377529" cy="105175"/>
          </a:xfrm>
          <a:prstGeom prst="rect">
            <a:avLst/>
          </a:prstGeom>
          <a:solidFill>
            <a:srgbClr val="4D8357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D6B681A-651E-7E55-B630-A77671CF1B6F}"/>
              </a:ext>
            </a:extLst>
          </p:cNvPr>
          <p:cNvSpPr txBox="1"/>
          <p:nvPr/>
        </p:nvSpPr>
        <p:spPr>
          <a:xfrm>
            <a:off x="1792060" y="15142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固定光阑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ECC52FC-0192-20F6-E94F-9E34F8766640}"/>
              </a:ext>
            </a:extLst>
          </p:cNvPr>
          <p:cNvSpPr/>
          <p:nvPr/>
        </p:nvSpPr>
        <p:spPr>
          <a:xfrm rot="5400000">
            <a:off x="3419760" y="5979244"/>
            <a:ext cx="377529" cy="105175"/>
          </a:xfrm>
          <a:prstGeom prst="rect">
            <a:avLst/>
          </a:prstGeom>
          <a:solidFill>
            <a:srgbClr val="4D8357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F8B7DE1C-6DFF-49B5-9E5D-A7E7512AE68C}"/>
              </a:ext>
            </a:extLst>
          </p:cNvPr>
          <p:cNvCxnSpPr>
            <a:cxnSpLocks/>
            <a:endCxn id="127" idx="1"/>
          </p:cNvCxnSpPr>
          <p:nvPr/>
        </p:nvCxnSpPr>
        <p:spPr>
          <a:xfrm flipH="1">
            <a:off x="3608524" y="1635283"/>
            <a:ext cx="3561" cy="4207784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7C43AD47-72A3-7DA1-5582-2DA3A06ED426}"/>
              </a:ext>
            </a:extLst>
          </p:cNvPr>
          <p:cNvSpPr txBox="1"/>
          <p:nvPr/>
        </p:nvSpPr>
        <p:spPr>
          <a:xfrm>
            <a:off x="3274494" y="5453857"/>
            <a:ext cx="132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4</a:t>
            </a:r>
            <a:r>
              <a:rPr lang="en-US" altLang="zh-CN" sz="1600"/>
              <a:t>2</a:t>
            </a:r>
            <a:r>
              <a:rPr lang="en-US" sz="1600"/>
              <a:t>mm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9278299-7906-7A84-9462-63EA85397873}"/>
              </a:ext>
            </a:extLst>
          </p:cNvPr>
          <p:cNvSpPr txBox="1"/>
          <p:nvPr/>
        </p:nvSpPr>
        <p:spPr>
          <a:xfrm>
            <a:off x="9297369" y="3449425"/>
            <a:ext cx="170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~28W@20m</a:t>
            </a:r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436D93E-B8F4-B879-648D-5A0DBEEE2039}"/>
              </a:ext>
            </a:extLst>
          </p:cNvPr>
          <p:cNvSpPr txBox="1"/>
          <p:nvPr/>
        </p:nvSpPr>
        <p:spPr>
          <a:xfrm>
            <a:off x="9318541" y="3866841"/>
            <a:ext cx="1918940" cy="37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~20W</a:t>
            </a:r>
            <a:r>
              <a:rPr lang="zh-CN" altLang="en-US"/>
              <a:t> </a:t>
            </a:r>
            <a:r>
              <a:rPr lang="en-US" altLang="zh-CN"/>
              <a:t>@</a:t>
            </a:r>
            <a:r>
              <a:rPr lang="zh-CN" altLang="en-US"/>
              <a:t> </a:t>
            </a:r>
            <a:r>
              <a:rPr lang="en-US" altLang="zh-CN"/>
              <a:t>15m</a:t>
            </a:r>
            <a:endParaRPr lang="en-US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0B1C722-A432-6242-BED0-211FE216B0BF}"/>
              </a:ext>
            </a:extLst>
          </p:cNvPr>
          <p:cNvCxnSpPr>
            <a:cxnSpLocks/>
          </p:cNvCxnSpPr>
          <p:nvPr/>
        </p:nvCxnSpPr>
        <p:spPr>
          <a:xfrm>
            <a:off x="8718237" y="1098390"/>
            <a:ext cx="14296" cy="566874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F8152BB8-2B0A-B3F3-25C4-69AE1B9BADA9}"/>
              </a:ext>
            </a:extLst>
          </p:cNvPr>
          <p:cNvSpPr/>
          <p:nvPr/>
        </p:nvSpPr>
        <p:spPr>
          <a:xfrm>
            <a:off x="8829355" y="1443078"/>
            <a:ext cx="723030" cy="12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D340D24-4460-F3F8-7033-EEABB731B1BA}"/>
              </a:ext>
            </a:extLst>
          </p:cNvPr>
          <p:cNvSpPr txBox="1"/>
          <p:nvPr/>
        </p:nvSpPr>
        <p:spPr>
          <a:xfrm>
            <a:off x="8923103" y="1098390"/>
            <a:ext cx="187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镜箱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734461D-D0A6-B3FC-2B19-738A242EAA37}"/>
              </a:ext>
            </a:extLst>
          </p:cNvPr>
          <p:cNvSpPr txBox="1"/>
          <p:nvPr/>
        </p:nvSpPr>
        <p:spPr>
          <a:xfrm>
            <a:off x="2918901" y="2919740"/>
            <a:ext cx="834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~66W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D4FC1CB-BCFB-500C-90FA-19A32DB4174A}"/>
              </a:ext>
            </a:extLst>
          </p:cNvPr>
          <p:cNvSpPr txBox="1"/>
          <p:nvPr/>
        </p:nvSpPr>
        <p:spPr>
          <a:xfrm>
            <a:off x="2907884" y="4107461"/>
            <a:ext cx="1003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~140W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E382EA9-C2EE-3352-8B79-6A45C780ACB0}"/>
              </a:ext>
            </a:extLst>
          </p:cNvPr>
          <p:cNvSpPr txBox="1"/>
          <p:nvPr/>
        </p:nvSpPr>
        <p:spPr>
          <a:xfrm>
            <a:off x="9055659" y="5373216"/>
            <a:ext cx="284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镜箱中的反射镜设计可以忍受</a:t>
            </a:r>
            <a:r>
              <a:rPr lang="en-US" altLang="zh-CN" sz="16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&gt;100W</a:t>
            </a:r>
            <a:r>
              <a:rPr lang="zh-CN" altLang="en-US" sz="16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同步光功率</a:t>
            </a:r>
            <a:endParaRPr lang="en-US" sz="16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A2D2D6D-4CC0-290A-B7B4-0933C856DD98}"/>
              </a:ext>
            </a:extLst>
          </p:cNvPr>
          <p:cNvCxnSpPr>
            <a:cxnSpLocks/>
          </p:cNvCxnSpPr>
          <p:nvPr/>
        </p:nvCxnSpPr>
        <p:spPr>
          <a:xfrm flipV="1">
            <a:off x="9120653" y="2592226"/>
            <a:ext cx="863779" cy="38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2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FC2C2-965E-8689-16B4-1134632F7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4" y="1165217"/>
            <a:ext cx="10972800" cy="5383499"/>
          </a:xfrm>
        </p:spPr>
        <p:txBody>
          <a:bodyPr>
            <a:normAutofit/>
          </a:bodyPr>
          <a:lstStyle/>
          <a:p>
            <a:r>
              <a:rPr lang="zh-CN" altLang="en-US"/>
              <a:t>前端区</a:t>
            </a:r>
            <a:endParaRPr lang="en-US" altLang="zh-CN"/>
          </a:p>
          <a:p>
            <a:pPr lvl="1"/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20</a:t>
            </a:r>
            <a:r>
              <a:rPr lang="zh-CN" altLang="en-US"/>
              <a:t>日之前，挡光波纹管到货、检漏</a:t>
            </a:r>
            <a:endParaRPr lang="en-HK" altLang="zh-CN"/>
          </a:p>
          <a:p>
            <a:pPr lvl="1"/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23</a:t>
            </a:r>
            <a:r>
              <a:rPr lang="zh-CN" altLang="en-US"/>
              <a:t>日</a:t>
            </a:r>
            <a:r>
              <a:rPr lang="en-US" altLang="zh-CN"/>
              <a:t>-25</a:t>
            </a:r>
            <a:r>
              <a:rPr lang="zh-CN" altLang="en-US"/>
              <a:t>日，完成挡光波纹管的安装、在线检漏</a:t>
            </a:r>
            <a:endParaRPr lang="en-HK" altLang="zh-CN"/>
          </a:p>
          <a:p>
            <a:pPr>
              <a:spcBef>
                <a:spcPts val="600"/>
              </a:spcBef>
            </a:pPr>
            <a:r>
              <a:rPr lang="zh-CN" altLang="en-US"/>
              <a:t>储存环</a:t>
            </a:r>
            <a:endParaRPr lang="en-HK" altLang="zh-CN"/>
          </a:p>
          <a:p>
            <a:pPr lvl="1">
              <a:spcAft>
                <a:spcPts val="600"/>
              </a:spcAft>
            </a:pPr>
            <a:r>
              <a:rPr lang="zh-CN" altLang="en-HK"/>
              <a:t>前端区</a:t>
            </a:r>
            <a:r>
              <a:rPr lang="zh-CN" altLang="en-US"/>
              <a:t>改造顺利完成后，申请更换束线上游的两个光子吸收器（旧吸收器已经完成清洗），恢复</a:t>
            </a:r>
            <a:r>
              <a:rPr lang="en-US" altLang="zh-CN"/>
              <a:t>4</a:t>
            </a:r>
            <a:r>
              <a:rPr lang="zh-CN" altLang="en-US"/>
              <a:t>区真空</a:t>
            </a:r>
            <a:endParaRPr lang="en-HK" altLang="zh-CN"/>
          </a:p>
          <a:p>
            <a:pPr>
              <a:spcAft>
                <a:spcPts val="600"/>
              </a:spcAft>
            </a:pPr>
            <a:r>
              <a:rPr lang="zh-CN" altLang="en-US"/>
              <a:t>实验棚屋</a:t>
            </a:r>
            <a:endParaRPr lang="en-HK" altLang="zh-CN"/>
          </a:p>
          <a:p>
            <a:pPr lvl="1"/>
            <a:r>
              <a:rPr lang="zh-CN" altLang="en-US"/>
              <a:t>对镜箱及波纹管检漏（下周）</a:t>
            </a:r>
            <a:endParaRPr lang="en-HK" altLang="zh-CN"/>
          </a:p>
          <a:p>
            <a:pPr lvl="1"/>
            <a:r>
              <a:rPr lang="zh-CN" altLang="en-US"/>
              <a:t>镜箱支架设计、加工、安装（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20</a:t>
            </a:r>
            <a:r>
              <a:rPr lang="zh-CN" altLang="en-US"/>
              <a:t>日之后）</a:t>
            </a:r>
            <a:endParaRPr lang="en-HK" altLang="zh-CN"/>
          </a:p>
          <a:p>
            <a:pPr lvl="1"/>
            <a:r>
              <a:rPr lang="zh-CN" altLang="en-US"/>
              <a:t>需确认探测器摆放在</a:t>
            </a:r>
            <a:r>
              <a:rPr lang="en-US" altLang="zh-CN"/>
              <a:t>Table</a:t>
            </a:r>
            <a:r>
              <a:rPr lang="zh-CN" altLang="en-US"/>
              <a:t> </a:t>
            </a:r>
            <a:r>
              <a:rPr lang="en-US" altLang="zh-CN"/>
              <a:t>3</a:t>
            </a:r>
            <a:r>
              <a:rPr lang="zh-CN" altLang="en-US"/>
              <a:t>上是否空间足够，是否需要购买一台新的光学平台</a:t>
            </a:r>
            <a:endParaRPr lang="en-HK" altLang="zh-CN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338D3-B804-DED4-BB4E-56E3363F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近期束线改造计划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02FFE-9731-1A02-5347-C4CA496C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02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115904</TotalTime>
  <Words>386</Words>
  <Application>Microsoft Macintosh PowerPoint</Application>
  <PresentationFormat>Widescreen</PresentationFormat>
  <Paragraphs>110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KaiTi</vt:lpstr>
      <vt:lpstr>微软雅黑</vt:lpstr>
      <vt:lpstr>SimSun</vt:lpstr>
      <vt:lpstr>Wandohope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基于BEPCII的Compton极化仪 总体进展和近期工作计划</vt:lpstr>
      <vt:lpstr>4W2 Compton polarimeter layout</vt:lpstr>
      <vt:lpstr>波纹管 -&gt;  挡光波纹管（王建力、周宁闯）</vt:lpstr>
      <vt:lpstr>实验棚屋</vt:lpstr>
      <vt:lpstr>同步光功率沉积（周宁闯）</vt:lpstr>
      <vt:lpstr>近期束线改造计划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5069</cp:revision>
  <cp:lastPrinted>2022-11-06T05:19:21Z</cp:lastPrinted>
  <dcterms:created xsi:type="dcterms:W3CDTF">2012-09-04T11:33:36Z</dcterms:created>
  <dcterms:modified xsi:type="dcterms:W3CDTF">2024-12-12T01:49:39Z</dcterms:modified>
</cp:coreProperties>
</file>