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61" r:id="rId5"/>
    <p:sldId id="259" r:id="rId6"/>
    <p:sldId id="262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B4DF9-D5B8-4402-B149-598EC2F04834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60CA1-A232-44A6-BBC8-650C193170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336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B4DF9-D5B8-4402-B149-598EC2F04834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60CA1-A232-44A6-BBC8-650C193170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229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B4DF9-D5B8-4402-B149-598EC2F04834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60CA1-A232-44A6-BBC8-650C193170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0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B4DF9-D5B8-4402-B149-598EC2F04834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60CA1-A232-44A6-BBC8-650C193170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932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B4DF9-D5B8-4402-B149-598EC2F04834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60CA1-A232-44A6-BBC8-650C193170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03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B4DF9-D5B8-4402-B149-598EC2F04834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60CA1-A232-44A6-BBC8-650C193170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58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B4DF9-D5B8-4402-B149-598EC2F04834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60CA1-A232-44A6-BBC8-650C193170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59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B4DF9-D5B8-4402-B149-598EC2F04834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60CA1-A232-44A6-BBC8-650C193170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10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B4DF9-D5B8-4402-B149-598EC2F04834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60CA1-A232-44A6-BBC8-650C193170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84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B4DF9-D5B8-4402-B149-598EC2F04834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60CA1-A232-44A6-BBC8-650C193170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7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B4DF9-D5B8-4402-B149-598EC2F04834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60CA1-A232-44A6-BBC8-650C193170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4091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B4DF9-D5B8-4402-B149-598EC2F04834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60CA1-A232-44A6-BBC8-650C193170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14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20EDFDAB-7DE7-C2BD-DC28-55DFE3FBF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179" y="980978"/>
            <a:ext cx="5382730" cy="2240017"/>
          </a:xfrm>
          <a:prstGeom prst="rect">
            <a:avLst/>
          </a:prstGeom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1524000" y="60140"/>
            <a:ext cx="9144000" cy="673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二极磁铁初步设计</a:t>
            </a:r>
            <a:endParaRPr lang="zh-CN" altLang="en-US" sz="32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0" y="733626"/>
            <a:ext cx="12192000" cy="906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7947555" y="2951521"/>
            <a:ext cx="211214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dirty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物理要求</a:t>
            </a: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xmlns="" id="{C3119FF3-3F7B-E02A-EDEC-235324054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62" y="3376191"/>
            <a:ext cx="4300839" cy="3240000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FEDE9C72-FD72-1664-592F-73F34DB41D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648412"/>
              </p:ext>
            </p:extLst>
          </p:nvPr>
        </p:nvGraphicFramePr>
        <p:xfrm>
          <a:off x="5968881" y="3393516"/>
          <a:ext cx="5860653" cy="3241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797">
                  <a:extLst>
                    <a:ext uri="{9D8B030D-6E8A-4147-A177-3AD203B41FA5}">
                      <a16:colId xmlns:a16="http://schemas.microsoft.com/office/drawing/2014/main" xmlns="" val="199147042"/>
                    </a:ext>
                  </a:extLst>
                </a:gridCol>
                <a:gridCol w="1826492">
                  <a:extLst>
                    <a:ext uri="{9D8B030D-6E8A-4147-A177-3AD203B41FA5}">
                      <a16:colId xmlns:a16="http://schemas.microsoft.com/office/drawing/2014/main" xmlns="" val="1010027402"/>
                    </a:ext>
                  </a:extLst>
                </a:gridCol>
                <a:gridCol w="2725364">
                  <a:extLst>
                    <a:ext uri="{9D8B030D-6E8A-4147-A177-3AD203B41FA5}">
                      <a16:colId xmlns:a16="http://schemas.microsoft.com/office/drawing/2014/main" xmlns="" val="76494245"/>
                    </a:ext>
                  </a:extLst>
                </a:gridCol>
              </a:tblGrid>
              <a:tr h="35467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参数</a:t>
                      </a:r>
                      <a:endParaRPr lang="en-US" sz="140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要求</a:t>
                      </a:r>
                      <a:endParaRPr lang="en-US" sz="140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说明</a:t>
                      </a:r>
                      <a:endParaRPr lang="en-US" sz="140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0797803"/>
                  </a:ext>
                </a:extLst>
              </a:tr>
              <a:tr h="35467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方向</a:t>
                      </a:r>
                      <a:endParaRPr lang="en-US" sz="140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rgbClr val="FF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水平或垂直偏转</a:t>
                      </a:r>
                      <a:endParaRPr lang="en-US" sz="1400" dirty="0">
                        <a:solidFill>
                          <a:srgbClr val="FF0000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7923613"/>
                  </a:ext>
                </a:extLst>
              </a:tr>
              <a:tr h="354670">
                <a:tc>
                  <a:txBody>
                    <a:bodyPr/>
                    <a:lstStyle/>
                    <a:p>
                      <a:r>
                        <a:rPr lang="en-US" sz="140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积分场强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&gt;=</a:t>
                      </a:r>
                      <a:r>
                        <a:rPr lang="zh-CN" altLang="en-US" sz="140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</a:t>
                      </a:r>
                      <a:r>
                        <a:rPr lang="en-US" altLang="zh-CN" sz="140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0.11</a:t>
                      </a:r>
                      <a:r>
                        <a:rPr lang="zh-CN" altLang="en-US" sz="140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</a:t>
                      </a:r>
                      <a:r>
                        <a:rPr lang="en-US" altLang="zh-CN" sz="140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T</a:t>
                      </a:r>
                      <a:r>
                        <a:rPr lang="zh-CN" altLang="en-US" sz="140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*</a:t>
                      </a:r>
                      <a:r>
                        <a:rPr lang="en-US" altLang="zh-CN" sz="140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m</a:t>
                      </a:r>
                      <a:endParaRPr lang="en-US" sz="140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9714002"/>
                  </a:ext>
                </a:extLst>
              </a:tr>
              <a:tr h="35467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磁场</a:t>
                      </a:r>
                      <a:endParaRPr lang="en-US" sz="140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&gt;=0.73T</a:t>
                      </a:r>
                      <a:endParaRPr lang="en-US" sz="140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9544906"/>
                  </a:ext>
                </a:extLst>
              </a:tr>
              <a:tr h="354670">
                <a:tc>
                  <a:txBody>
                    <a:bodyPr/>
                    <a:lstStyle/>
                    <a:p>
                      <a:r>
                        <a:rPr lang="en-US" sz="140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等效磁长度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0.15m</a:t>
                      </a:r>
                      <a:endParaRPr lang="en-US" sz="140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4111809"/>
                  </a:ext>
                </a:extLst>
              </a:tr>
              <a:tr h="594880">
                <a:tc>
                  <a:txBody>
                    <a:bodyPr/>
                    <a:lstStyle/>
                    <a:p>
                      <a:r>
                        <a:rPr lang="en-US" sz="140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气隙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&gt;</a:t>
                      </a:r>
                      <a:r>
                        <a:rPr lang="zh-CN" altLang="en-US" sz="14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</a:t>
                      </a:r>
                      <a:r>
                        <a:rPr lang="en-US" altLang="zh-CN" sz="14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40mm</a:t>
                      </a:r>
                      <a:r>
                        <a:rPr lang="zh-CN" altLang="en-US" sz="14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</a:t>
                      </a:r>
                      <a:endParaRPr lang="en-US" sz="140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束流管道外径为</a:t>
                      </a:r>
                      <a:r>
                        <a:rPr lang="en-US" altLang="zh-CN" sz="14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40mm</a:t>
                      </a:r>
                      <a:r>
                        <a:rPr lang="zh-CN" altLang="en-US" sz="14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，需要考虑上游波纹管</a:t>
                      </a:r>
                      <a:endParaRPr lang="en-US" sz="140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8295182"/>
                  </a:ext>
                </a:extLst>
              </a:tr>
              <a:tr h="499775">
                <a:tc>
                  <a:txBody>
                    <a:bodyPr/>
                    <a:lstStyle/>
                    <a:p>
                      <a:r>
                        <a:rPr lang="en-US" sz="140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好场区范围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40mm</a:t>
                      </a:r>
                      <a:r>
                        <a:rPr lang="zh-CN" altLang="en-US" sz="1400" dirty="0" smtClean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</a:t>
                      </a:r>
                      <a:r>
                        <a:rPr lang="zh-CN" altLang="en-US" sz="14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水平</a:t>
                      </a:r>
                      <a:r>
                        <a:rPr lang="en-US" altLang="zh-CN" sz="14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/</a:t>
                      </a:r>
                      <a:r>
                        <a:rPr lang="zh-CN" altLang="en-US" sz="14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垂直</a:t>
                      </a:r>
                      <a:endParaRPr lang="en-US" sz="140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solidFill>
                            <a:srgbClr val="FF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方管，</a:t>
                      </a:r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(</a:t>
                      </a:r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20mm, 40mm),H/V</a:t>
                      </a:r>
                      <a:r>
                        <a:rPr lang="zh-CN" altLang="en-US" sz="1400" dirty="0" smtClean="0">
                          <a:solidFill>
                            <a:srgbClr val="FF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相同</a:t>
                      </a:r>
                      <a:endParaRPr lang="en-US" sz="1400" dirty="0">
                        <a:solidFill>
                          <a:srgbClr val="FF0000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9069745"/>
                  </a:ext>
                </a:extLst>
              </a:tr>
              <a:tr h="354670">
                <a:tc>
                  <a:txBody>
                    <a:bodyPr/>
                    <a:lstStyle/>
                    <a:p>
                      <a:r>
                        <a:rPr lang="en-US" sz="140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场均匀度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优于</a:t>
                      </a:r>
                      <a:r>
                        <a:rPr lang="en-US" altLang="zh-CN" sz="1400" dirty="0"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+-10%</a:t>
                      </a:r>
                      <a:endParaRPr lang="en-US" sz="140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9566732"/>
                  </a:ext>
                </a:extLst>
              </a:tr>
            </a:tbl>
          </a:graphicData>
        </a:graphic>
      </p:graphicFrame>
      <p:cxnSp>
        <p:nvCxnSpPr>
          <p:cNvPr id="12" name="Straight Arrow Connector 10">
            <a:extLst>
              <a:ext uri="{FF2B5EF4-FFF2-40B4-BE49-F238E27FC236}">
                <a16:creationId xmlns:a16="http://schemas.microsoft.com/office/drawing/2014/main" xmlns="" id="{397BCE5A-8345-F4B9-EA5D-945A8DE9A624}"/>
              </a:ext>
            </a:extLst>
          </p:cNvPr>
          <p:cNvCxnSpPr>
            <a:cxnSpLocks/>
          </p:cNvCxnSpPr>
          <p:nvPr/>
        </p:nvCxnSpPr>
        <p:spPr>
          <a:xfrm flipH="1">
            <a:off x="4002782" y="1836869"/>
            <a:ext cx="2025485" cy="3133541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7581615" y="1209005"/>
            <a:ext cx="3794117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    </a:t>
            </a:r>
            <a:r>
              <a:rPr kumimoji="0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空间限制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285750" lvl="0" indent="-285750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长度方向：</a:t>
            </a:r>
            <a:r>
              <a:rPr lang="en-US" altLang="zh-CN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200mm</a:t>
            </a:r>
          </a:p>
          <a:p>
            <a:pPr marL="285750" lvl="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束流中心到墙距</a:t>
            </a:r>
            <a:r>
              <a:rPr lang="zh-CN" altLang="en-US" kern="0" dirty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离： </a:t>
            </a:r>
            <a:r>
              <a:rPr lang="en-US" altLang="zh-CN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zh-CN" altLang="en-US" kern="0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100mm</a:t>
            </a:r>
            <a:endParaRPr kumimoji="0" lang="en-HK" altLang="zh-CN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9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524000" y="150293"/>
            <a:ext cx="9144000" cy="673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电磁二极磁铁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初步</a:t>
            </a:r>
            <a:r>
              <a:rPr lang="zh-CN" altLang="en-US" sz="28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方案设计</a:t>
            </a:r>
            <a:endParaRPr lang="zh-CN" altLang="en-US" sz="2800" dirty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0" y="952567"/>
            <a:ext cx="12192000" cy="906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605237" y="2097590"/>
            <a:ext cx="22174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气隙：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42.6 mm</a:t>
            </a: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电流：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rPr>
              <a:t>260 A</a:t>
            </a: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kern="0" dirty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中</a:t>
            </a:r>
            <a:r>
              <a:rPr lang="zh-CN" altLang="en-US" sz="1600" kern="0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心</a:t>
            </a:r>
            <a:r>
              <a:rPr lang="zh-CN" altLang="en-US" sz="1600" kern="0" dirty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磁</a:t>
            </a:r>
            <a:r>
              <a:rPr lang="zh-CN" altLang="en-US" sz="1600" kern="0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场：</a:t>
            </a:r>
            <a:r>
              <a:rPr lang="en-US" altLang="zh-CN" sz="1600" kern="0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0.78 T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kern="0" dirty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铁</a:t>
            </a:r>
            <a:r>
              <a:rPr lang="zh-CN" altLang="en-US" sz="1600" kern="0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芯</a:t>
            </a:r>
            <a:r>
              <a:rPr lang="zh-CN" altLang="en-US" sz="1600" kern="0" dirty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长</a:t>
            </a:r>
            <a:r>
              <a:rPr lang="zh-CN" altLang="en-US" sz="1600" kern="0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度：</a:t>
            </a:r>
            <a:r>
              <a:rPr lang="en-US" altLang="zh-CN" sz="1600" kern="0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100 mm</a:t>
            </a: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kern="0" dirty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有</a:t>
            </a:r>
            <a:r>
              <a:rPr lang="zh-CN" altLang="en-US" sz="1600" kern="0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效长度：</a:t>
            </a:r>
            <a:r>
              <a:rPr lang="en-US" altLang="zh-CN" sz="1600" kern="0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140 mm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54" y="1123303"/>
            <a:ext cx="5765603" cy="2520000"/>
          </a:xfrm>
          <a:prstGeom prst="rect">
            <a:avLst/>
          </a:prstGeom>
        </p:spPr>
      </p:pic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1524000" y="3855963"/>
            <a:ext cx="2208770" cy="26699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zh-CN" sz="1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1/2</a:t>
            </a:r>
            <a:r>
              <a:rPr lang="zh-CN" altLang="en-US" sz="1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横截面磁力线分布</a:t>
            </a:r>
            <a:endParaRPr lang="zh-CN" altLang="en-US" sz="1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13717" y="5133005"/>
            <a:ext cx="3867956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kern="0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C</a:t>
            </a:r>
            <a:r>
              <a:rPr lang="zh-CN" altLang="en-US" kern="0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型磁铁</a:t>
            </a:r>
            <a:endParaRPr lang="en-US" altLang="zh-CN" kern="0" dirty="0" smtClean="0">
              <a:solidFill>
                <a:prstClr val="black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285750" lvl="0" indent="-285750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kern="0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纵向空间非常紧张</a:t>
            </a:r>
            <a:endParaRPr lang="en-US" altLang="zh-CN" kern="0" dirty="0" smtClean="0">
              <a:solidFill>
                <a:prstClr val="black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285750" lvl="0" indent="-285750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kern="0" dirty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需</a:t>
            </a:r>
            <a:r>
              <a:rPr lang="zh-CN" altLang="en-US" kern="0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要水电</a:t>
            </a:r>
            <a:endParaRPr lang="en-US" altLang="zh-CN" kern="0" dirty="0">
              <a:solidFill>
                <a:prstClr val="black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00044" y="1440181"/>
            <a:ext cx="3867956" cy="438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40000"/>
              </a:lnSpc>
              <a:defRPr/>
            </a:pPr>
            <a:r>
              <a:rPr lang="zh-CN" altLang="en-US" kern="0" dirty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二</a:t>
            </a:r>
            <a:r>
              <a:rPr lang="zh-CN" altLang="en-US" kern="0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维计算结果</a:t>
            </a:r>
            <a:endParaRPr lang="en-US" altLang="zh-CN" kern="0" dirty="0">
              <a:solidFill>
                <a:prstClr val="black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380360" y="2097590"/>
            <a:ext cx="22654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  <a:defRPr/>
            </a:pPr>
            <a:r>
              <a:rPr lang="zh-CN" altLang="en-US" sz="1600" kern="0" dirty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导线：</a:t>
            </a:r>
            <a:r>
              <a:rPr lang="en-US" altLang="zh-CN" sz="1600" kern="0" dirty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8</a:t>
            </a:r>
            <a:r>
              <a:rPr lang="en-US" altLang="zh-CN" sz="1600" kern="0" dirty="0">
                <a:solidFill>
                  <a:prstClr val="black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1600" kern="0" dirty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8</a:t>
            </a:r>
            <a:r>
              <a:rPr lang="zh-CN" altLang="en-US" sz="1600" kern="0" dirty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，</a:t>
            </a:r>
            <a:r>
              <a:rPr lang="el-GR" altLang="zh-CN" sz="1600" kern="0" dirty="0">
                <a:solidFill>
                  <a:prstClr val="black"/>
                </a:solidFill>
                <a:latin typeface="华文中宋" panose="02010600040101010101" pitchFamily="2" charset="-122"/>
              </a:rPr>
              <a:t>Φ</a:t>
            </a:r>
            <a:r>
              <a:rPr lang="en-US" altLang="zh-CN" sz="1600" kern="0" dirty="0">
                <a:solidFill>
                  <a:prstClr val="black"/>
                </a:solidFill>
                <a:latin typeface="华文中宋" panose="02010600040101010101" pitchFamily="2" charset="-122"/>
              </a:rPr>
              <a:t>5, r1</a:t>
            </a:r>
          </a:p>
          <a:p>
            <a:pPr lvl="0">
              <a:lnSpc>
                <a:spcPct val="140000"/>
              </a:lnSpc>
              <a:defRPr/>
            </a:pPr>
            <a:r>
              <a:rPr lang="zh-CN" altLang="en-US" sz="1600" kern="0" dirty="0">
                <a:solidFill>
                  <a:prstClr val="black"/>
                </a:solidFill>
                <a:latin typeface="华文中宋" panose="02010600040101010101" pitchFamily="2" charset="-122"/>
              </a:rPr>
              <a:t>水路：</a:t>
            </a:r>
            <a:r>
              <a:rPr lang="en-US" altLang="zh-CN" sz="1600" kern="0" dirty="0">
                <a:solidFill>
                  <a:prstClr val="black"/>
                </a:solidFill>
                <a:latin typeface="华文中宋" panose="02010600040101010101" pitchFamily="2" charset="-122"/>
              </a:rPr>
              <a:t>2</a:t>
            </a:r>
            <a:r>
              <a:rPr lang="zh-CN" altLang="en-US" sz="1600" kern="0" dirty="0">
                <a:solidFill>
                  <a:prstClr val="black"/>
                </a:solidFill>
                <a:latin typeface="华文中宋" panose="02010600040101010101" pitchFamily="2" charset="-122"/>
              </a:rPr>
              <a:t>路</a:t>
            </a:r>
            <a:endParaRPr lang="en-US" altLang="zh-CN" sz="1600" kern="0" dirty="0">
              <a:solidFill>
                <a:prstClr val="black"/>
              </a:solidFill>
              <a:latin typeface="华文中宋" panose="02010600040101010101" pitchFamily="2" charset="-122"/>
            </a:endParaRPr>
          </a:p>
          <a:p>
            <a:pPr lvl="0">
              <a:lnSpc>
                <a:spcPct val="140000"/>
              </a:lnSpc>
              <a:defRPr/>
            </a:pPr>
            <a:r>
              <a:rPr lang="zh-CN" altLang="en-US" sz="1600" kern="0" dirty="0">
                <a:solidFill>
                  <a:prstClr val="black"/>
                </a:solidFill>
                <a:latin typeface="华文中宋" panose="02010600040101010101" pitchFamily="2" charset="-122"/>
              </a:rPr>
              <a:t>水压差：</a:t>
            </a:r>
            <a:r>
              <a:rPr lang="en-US" altLang="zh-CN" sz="1600" kern="0" dirty="0">
                <a:solidFill>
                  <a:prstClr val="black"/>
                </a:solidFill>
                <a:latin typeface="华文中宋" panose="02010600040101010101" pitchFamily="2" charset="-122"/>
              </a:rPr>
              <a:t>4.5 kg/cm</a:t>
            </a:r>
            <a:r>
              <a:rPr lang="en-US" altLang="zh-CN" sz="1600" kern="0" dirty="0">
                <a:solidFill>
                  <a:prstClr val="black"/>
                </a:solidFill>
                <a:latin typeface="宋体" panose="02010600030101010101" pitchFamily="2" charset="-122"/>
              </a:rPr>
              <a:t>²</a:t>
            </a:r>
            <a:endParaRPr lang="en-US" altLang="zh-CN" sz="1600" kern="0" dirty="0">
              <a:solidFill>
                <a:prstClr val="black"/>
              </a:solidFill>
              <a:latin typeface="华文中宋" panose="02010600040101010101" pitchFamily="2" charset="-122"/>
            </a:endParaRPr>
          </a:p>
          <a:p>
            <a:pPr lvl="0">
              <a:lnSpc>
                <a:spcPct val="140000"/>
              </a:lnSpc>
              <a:defRPr/>
            </a:pPr>
            <a:r>
              <a:rPr lang="zh-CN" altLang="en-US" sz="1600" kern="0" dirty="0">
                <a:solidFill>
                  <a:prstClr val="black"/>
                </a:solidFill>
                <a:latin typeface="华文中宋" panose="02010600040101010101" pitchFamily="2" charset="-122"/>
              </a:rPr>
              <a:t>水流量：</a:t>
            </a:r>
            <a:r>
              <a:rPr lang="en-US" altLang="zh-CN" sz="1600" kern="0" dirty="0">
                <a:solidFill>
                  <a:prstClr val="black"/>
                </a:solidFill>
                <a:latin typeface="华文中宋" panose="02010600040101010101" pitchFamily="2" charset="-122"/>
              </a:rPr>
              <a:t>5 L/min</a:t>
            </a:r>
          </a:p>
          <a:p>
            <a:pPr lvl="0">
              <a:lnSpc>
                <a:spcPct val="140000"/>
              </a:lnSpc>
              <a:defRPr/>
            </a:pPr>
            <a:r>
              <a:rPr lang="zh-CN" altLang="en-US" sz="1600" kern="0" dirty="0">
                <a:solidFill>
                  <a:prstClr val="black"/>
                </a:solidFill>
                <a:latin typeface="华文中宋" panose="02010600040101010101" pitchFamily="2" charset="-122"/>
              </a:rPr>
              <a:t>温升：</a:t>
            </a:r>
            <a:r>
              <a:rPr lang="en-US" altLang="zh-CN" sz="1600" kern="0" dirty="0">
                <a:solidFill>
                  <a:prstClr val="black"/>
                </a:solidFill>
                <a:latin typeface="华文中宋" panose="02010600040101010101" pitchFamily="2" charset="-122"/>
              </a:rPr>
              <a:t>6.1 </a:t>
            </a:r>
            <a:r>
              <a:rPr lang="en-US" altLang="zh-CN" sz="1600" kern="0" dirty="0">
                <a:solidFill>
                  <a:prstClr val="black"/>
                </a:solidFill>
                <a:latin typeface="宋体" panose="02010600030101010101" pitchFamily="2" charset="-122"/>
              </a:rPr>
              <a:t>℃</a:t>
            </a:r>
            <a:endParaRPr lang="en-US" altLang="zh-CN" sz="1600" kern="0" dirty="0">
              <a:solidFill>
                <a:prstClr val="black"/>
              </a:solidFill>
              <a:latin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600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323" y="1699459"/>
            <a:ext cx="3000916" cy="4320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9511" y="854417"/>
            <a:ext cx="2448457" cy="606941"/>
          </a:xfrm>
        </p:spPr>
        <p:txBody>
          <a:bodyPr>
            <a:norm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二维计算</a:t>
            </a:r>
            <a:endParaRPr lang="zh-CN" altLang="en-US" sz="2000" b="1" dirty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84462" y="6249322"/>
            <a:ext cx="2208770" cy="26699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CN" altLang="en-US" sz="1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横截面磁力线分布</a:t>
            </a:r>
            <a:endParaRPr lang="zh-CN" altLang="en-US" sz="1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0" y="706910"/>
            <a:ext cx="12192000" cy="906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2847968" y="4483911"/>
            <a:ext cx="28335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 flipV="1">
            <a:off x="2856206" y="3214875"/>
            <a:ext cx="283352" cy="82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3996964" y="3206637"/>
            <a:ext cx="288324" cy="82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3579573" y="4723800"/>
            <a:ext cx="0" cy="2628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>
            <a:off x="4029369" y="4485911"/>
            <a:ext cx="267577" cy="19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内容占位符 2"/>
          <p:cNvSpPr txBox="1">
            <a:spLocks/>
          </p:cNvSpPr>
          <p:nvPr/>
        </p:nvSpPr>
        <p:spPr>
          <a:xfrm>
            <a:off x="2161244" y="6257560"/>
            <a:ext cx="2208770" cy="2669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1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永磁块磁化方向示意图</a:t>
            </a:r>
            <a:endParaRPr lang="zh-CN" altLang="en-US" sz="1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4481445" y="3599296"/>
            <a:ext cx="8239" cy="3212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3633400" y="3591058"/>
            <a:ext cx="7425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92mm</a:t>
            </a:r>
            <a:endParaRPr lang="zh-CN" altLang="en-US" dirty="0"/>
          </a:p>
        </p:txBody>
      </p:sp>
      <p:cxnSp>
        <p:nvCxnSpPr>
          <p:cNvPr id="37" name="直接连接符 36"/>
          <p:cNvCxnSpPr/>
          <p:nvPr/>
        </p:nvCxnSpPr>
        <p:spPr>
          <a:xfrm flipV="1">
            <a:off x="4268807" y="3750423"/>
            <a:ext cx="231437" cy="18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3575306" y="3750423"/>
            <a:ext cx="15804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866078" y="3640702"/>
            <a:ext cx="118290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873058" y="4075539"/>
            <a:ext cx="118290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841204" y="3666754"/>
            <a:ext cx="0" cy="38540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4753333" y="3707726"/>
            <a:ext cx="7425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43mm</a:t>
            </a:r>
            <a:endParaRPr lang="zh-CN" altLang="en-US" dirty="0"/>
          </a:p>
        </p:txBody>
      </p:sp>
      <p:cxnSp>
        <p:nvCxnSpPr>
          <p:cNvPr id="31" name="直接箭头连接符 30"/>
          <p:cNvCxnSpPr/>
          <p:nvPr/>
        </p:nvCxnSpPr>
        <p:spPr>
          <a:xfrm flipV="1">
            <a:off x="3547395" y="2746883"/>
            <a:ext cx="0" cy="2628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367" y="1677637"/>
            <a:ext cx="3124580" cy="4320000"/>
          </a:xfrm>
          <a:prstGeom prst="rect">
            <a:avLst/>
          </a:prstGeom>
        </p:spPr>
      </p:pic>
      <p:sp>
        <p:nvSpPr>
          <p:cNvPr id="56" name="标题 1"/>
          <p:cNvSpPr txBox="1">
            <a:spLocks/>
          </p:cNvSpPr>
          <p:nvPr/>
        </p:nvSpPr>
        <p:spPr>
          <a:xfrm>
            <a:off x="1524000" y="150293"/>
            <a:ext cx="9144000" cy="673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混合型永磁二极磁铁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初步</a:t>
            </a:r>
            <a:r>
              <a:rPr lang="zh-CN" altLang="en-US" sz="28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方案设计</a:t>
            </a:r>
            <a:endParaRPr lang="zh-CN" altLang="en-US" sz="2800" dirty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143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18484" y="136836"/>
            <a:ext cx="6279292" cy="606941"/>
          </a:xfrm>
        </p:spPr>
        <p:txBody>
          <a:bodyPr>
            <a:norm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三维计算</a:t>
            </a:r>
            <a:r>
              <a:rPr lang="zh-CN" altLang="en-US" sz="20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结果</a:t>
            </a: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0" y="655394"/>
            <a:ext cx="12192000" cy="906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158403" y="642406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三维模型</a:t>
            </a:r>
            <a:endParaRPr lang="zh-CN" altLang="en-US" sz="1400" dirty="0">
              <a:solidFill>
                <a:prstClr val="black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549106" y="6508226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沿中心线磁场分布</a:t>
            </a:r>
            <a:endParaRPr lang="zh-CN" altLang="en-US" sz="1400" dirty="0">
              <a:solidFill>
                <a:prstClr val="black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249" y="3555436"/>
            <a:ext cx="6377751" cy="288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48" y="2652172"/>
            <a:ext cx="2471098" cy="360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277" y="2652172"/>
            <a:ext cx="2457391" cy="3600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883467" y="6424061"/>
            <a:ext cx="12618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磁铁磁场分布</a:t>
            </a:r>
            <a:endParaRPr lang="zh-CN" altLang="en-US" sz="1400" dirty="0">
              <a:solidFill>
                <a:prstClr val="black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968" y="725749"/>
            <a:ext cx="4849231" cy="2880000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H="1" flipV="1">
            <a:off x="2074574" y="5278300"/>
            <a:ext cx="707501" cy="11033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2561254" y="6339305"/>
            <a:ext cx="4924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永磁</a:t>
            </a:r>
            <a:endParaRPr lang="zh-CN" altLang="en-US" sz="1200" dirty="0">
              <a:solidFill>
                <a:prstClr val="black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895720" y="983041"/>
            <a:ext cx="4249632" cy="1434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0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计算时       永磁材料：</a:t>
            </a:r>
            <a:r>
              <a:rPr lang="en-US" altLang="zh-CN" sz="2000" dirty="0" err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NdFeB</a:t>
            </a:r>
            <a:endParaRPr lang="en-US" altLang="zh-CN" sz="20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0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铁芯：</a:t>
            </a:r>
            <a:r>
              <a:rPr lang="en-US" altLang="zh-CN" sz="20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DT4</a:t>
            </a:r>
            <a:r>
              <a:rPr lang="zh-CN" altLang="en-US" sz="20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纯铁</a:t>
            </a:r>
            <a:endParaRPr lang="en-US" altLang="zh-CN" sz="20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en-US" altLang="zh-CN" sz="20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</a:t>
            </a:r>
            <a:r>
              <a:rPr lang="zh-CN" altLang="en-US" sz="20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端部没有削斜</a:t>
            </a:r>
            <a:endParaRPr lang="zh-CN" altLang="en-US" sz="2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1801722" y="1136821"/>
            <a:ext cx="420129" cy="100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97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18484" y="136836"/>
            <a:ext cx="6279292" cy="606941"/>
          </a:xfrm>
        </p:spPr>
        <p:txBody>
          <a:bodyPr>
            <a:norm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三维计算</a:t>
            </a:r>
            <a:r>
              <a:rPr lang="zh-CN" altLang="en-US" sz="20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结果</a:t>
            </a: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0" y="655394"/>
            <a:ext cx="12192000" cy="906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958034"/>
              </p:ext>
            </p:extLst>
          </p:nvPr>
        </p:nvGraphicFramePr>
        <p:xfrm>
          <a:off x="2406589" y="1094309"/>
          <a:ext cx="7208592" cy="4942290"/>
        </p:xfrm>
        <a:graphic>
          <a:graphicData uri="http://schemas.openxmlformats.org/drawingml/2006/table">
            <a:tbl>
              <a:tblPr/>
              <a:tblGrid>
                <a:gridCol w="3218121"/>
                <a:gridCol w="2008108"/>
                <a:gridCol w="1982363"/>
              </a:tblGrid>
              <a:tr h="41719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参数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物理要求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设计结果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67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磁场类型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+mn-cs"/>
                        </a:rPr>
                        <a:t>水平或垂直偏转</a:t>
                      </a:r>
                      <a:endParaRPr lang="en-US" altLang="zh-CN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+mn-cs"/>
                        </a:rPr>
                        <a:t>水平偏转</a:t>
                      </a:r>
                      <a:endParaRPr lang="en-US" altLang="zh-CN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0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气隙 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(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mm)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&gt; 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9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中心磁场 </a:t>
                      </a:r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(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T)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0.5483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9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积分磁场 </a:t>
                      </a:r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(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T-mm)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en-US" altLang="zh-CN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126.9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9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等效磁长度 </a:t>
                      </a:r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(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mm)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9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好场区范围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40mm×40mm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40mm×40mm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9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积分磁场均匀度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0.6%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9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铁芯材料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DT4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9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永磁材料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NdFeB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9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束流中心到墙距离</a:t>
                      </a:r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(mm)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9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磁铁总长度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(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mm)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 200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45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0" y="655394"/>
            <a:ext cx="12192000" cy="906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953995" y="1169235"/>
            <a:ext cx="57516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磁场确认，磁块的优化</a:t>
            </a:r>
            <a:endParaRPr lang="en-US" altLang="zh-CN" sz="2000" dirty="0" smtClean="0">
              <a:solidFill>
                <a:prstClr val="black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000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zh-CN" altLang="en-US" sz="2000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永磁材料的调研及磁化曲线：</a:t>
            </a:r>
            <a:r>
              <a:rPr lang="en-US" altLang="zh-CN" sz="2000" dirty="0" err="1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NdFeB</a:t>
            </a:r>
            <a:r>
              <a:rPr lang="zh-CN" altLang="en-US" sz="2000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，</a:t>
            </a:r>
            <a:r>
              <a:rPr lang="en-US" altLang="zh-CN" sz="2000" dirty="0" err="1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SmCo</a:t>
            </a:r>
            <a:endParaRPr lang="en-US" altLang="zh-CN" sz="2000" dirty="0" smtClean="0">
              <a:solidFill>
                <a:prstClr val="black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000" dirty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zh-CN" altLang="en-US" sz="2000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磁铁前后是否存在导磁性器件</a:t>
            </a:r>
            <a:endParaRPr lang="zh-CN" altLang="en-US" sz="2000" dirty="0">
              <a:solidFill>
                <a:prstClr val="black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53995" y="300592"/>
            <a:ext cx="1723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下一步工作：</a:t>
            </a:r>
            <a:endParaRPr lang="zh-CN" altLang="en-US" sz="2000" b="1" dirty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426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451</Words>
  <Application>Microsoft Office PowerPoint</Application>
  <PresentationFormat>宽屏</PresentationFormat>
  <Paragraphs>95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华文中宋</vt:lpstr>
      <vt:lpstr>宋体</vt:lpstr>
      <vt:lpstr>Arial</vt:lpstr>
      <vt:lpstr>Calibri</vt:lpstr>
      <vt:lpstr>Calibri Light</vt:lpstr>
      <vt:lpstr>Times New Roman</vt:lpstr>
      <vt:lpstr>Wingdings</vt:lpstr>
      <vt:lpstr>Office 主题</vt:lpstr>
      <vt:lpstr>PowerPoint 演示文稿</vt:lpstr>
      <vt:lpstr>PowerPoint 演示文稿</vt:lpstr>
      <vt:lpstr>二维计算</vt:lpstr>
      <vt:lpstr>三维计算结果</vt:lpstr>
      <vt:lpstr>三维计算结果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AutoBVT</dc:creator>
  <cp:lastModifiedBy>AutoBVT</cp:lastModifiedBy>
  <cp:revision>44</cp:revision>
  <dcterms:created xsi:type="dcterms:W3CDTF">2024-12-11T02:56:41Z</dcterms:created>
  <dcterms:modified xsi:type="dcterms:W3CDTF">2024-12-12T02:10:39Z</dcterms:modified>
</cp:coreProperties>
</file>