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9" r:id="rId2"/>
    <p:sldId id="408" r:id="rId3"/>
    <p:sldId id="409" r:id="rId4"/>
    <p:sldId id="410" r:id="rId5"/>
    <p:sldId id="411" r:id="rId6"/>
    <p:sldId id="415" r:id="rId7"/>
    <p:sldId id="414" r:id="rId8"/>
    <p:sldId id="416" r:id="rId9"/>
    <p:sldId id="417" r:id="rId10"/>
    <p:sldId id="418" r:id="rId11"/>
    <p:sldId id="260" r:id="rId12"/>
    <p:sldId id="419" r:id="rId13"/>
    <p:sldId id="420" r:id="rId14"/>
    <p:sldId id="421" r:id="rId15"/>
    <p:sldId id="422" r:id="rId16"/>
    <p:sldId id="423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80"/>
  </p:normalViewPr>
  <p:slideViewPr>
    <p:cSldViewPr snapToGrid="0">
      <p:cViewPr varScale="1">
        <p:scale>
          <a:sx n="107" d="100"/>
          <a:sy n="107" d="100"/>
        </p:scale>
        <p:origin x="73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29D1D-5626-FC45-875B-827BC2465F82}" type="datetimeFigureOut">
              <a:rPr kumimoji="1" lang="zh-CN" altLang="en-US" smtClean="0"/>
              <a:t>2024/12/13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E6D5A-012D-5D4E-9497-E367322191F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44939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E6D5A-012D-5D4E-9497-E367322191F2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16064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8450C1-D1B2-E64A-4151-EF6A2BCA3C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826D69C-549E-2A99-10EB-A913467C4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8CAEBA-0DCF-1E94-9827-D1839EF5A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A622-7F3C-C547-92FF-4BFE0043B506}" type="datetimeFigureOut">
              <a:rPr kumimoji="1" lang="zh-CN" altLang="en-US" smtClean="0"/>
              <a:t>2024/12/13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A5804B-D52F-DC5E-1E0D-018176876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64D893-C1B1-1311-D1F2-71007BDCD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20C6-A52D-4D4D-94F8-704ACDDDA68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605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316AD4-AB00-9F1D-1CAB-2D410D057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DA04E47-89F6-512E-0F88-367167073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331BE0-C7C0-CC99-D7DA-2E966262E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A622-7F3C-C547-92FF-4BFE0043B506}" type="datetimeFigureOut">
              <a:rPr kumimoji="1" lang="zh-CN" altLang="en-US" smtClean="0"/>
              <a:t>2024/12/13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E8816A-4B1A-8E2D-F14C-34B380946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8A013C-5A19-280D-50D4-87CD3D5CC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20C6-A52D-4D4D-94F8-704ACDDDA68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37611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4011502-D2CE-145A-5718-CF86172608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E91AC81-09F8-9F09-306E-2DAB66F89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25C00B-77CD-B8A6-BEED-E3747FF85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A622-7F3C-C547-92FF-4BFE0043B506}" type="datetimeFigureOut">
              <a:rPr kumimoji="1" lang="zh-CN" altLang="en-US" smtClean="0"/>
              <a:t>2024/12/13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A61A90-8BAE-BE27-8EF7-CD2F00C50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418C8-635A-4554-3E61-51E8407C4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20C6-A52D-4D4D-94F8-704ACDDDA68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406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E69502-A710-0A0D-B5A7-5DFBD6208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FF8657-249E-BA70-AFD4-85E9428F5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117715-8ABE-5A69-6414-53CA30965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A622-7F3C-C547-92FF-4BFE0043B506}" type="datetimeFigureOut">
              <a:rPr kumimoji="1" lang="zh-CN" altLang="en-US" smtClean="0"/>
              <a:t>2024/12/13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0F7491-AA03-BBCB-9F2A-4A713F9A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3AAB54-D3F7-0F6E-8452-B55D82774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20C6-A52D-4D4D-94F8-704ACDDDA68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92620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3493DB-69FA-FB7B-10E8-3ED0B4F43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EEF1507-4668-A502-1969-9F773D59C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7CB68A-C7ED-34C2-747B-BE693E441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A622-7F3C-C547-92FF-4BFE0043B506}" type="datetimeFigureOut">
              <a:rPr kumimoji="1" lang="zh-CN" altLang="en-US" smtClean="0"/>
              <a:t>2024/12/13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E4855-CD45-DA16-1138-FD7A81E03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F7B3A4-DE2C-0830-D5DF-B86617E09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20C6-A52D-4D4D-94F8-704ACDDDA68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0217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B88863-C2EB-CD96-35B2-30932BDF9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00FA14-CE14-C38D-753F-1BDA5E8DCB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0D6EC47-36DD-CB84-4D67-BE9B89A99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88B4857-2776-B7C2-81E9-CA1821E11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A622-7F3C-C547-92FF-4BFE0043B506}" type="datetimeFigureOut">
              <a:rPr kumimoji="1" lang="zh-CN" altLang="en-US" smtClean="0"/>
              <a:t>2024/12/13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F0F99CA-C3F5-A9C6-35DB-422B9F059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23CAC13-B91A-9E32-62BA-491AF627F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20C6-A52D-4D4D-94F8-704ACDDDA68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37562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473A12-56F0-3815-9763-DC7904FA6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6B7F529-EC74-A22D-FEC3-027C28433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445523-FC12-8992-87CC-69E74E6B8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E5BFB95-772E-3C51-A035-8D73B3FC06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E2D8657-ACF9-F077-4C34-2539E6157A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31B092C-3B88-7A79-F4F6-49EC128B0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A622-7F3C-C547-92FF-4BFE0043B506}" type="datetimeFigureOut">
              <a:rPr kumimoji="1" lang="zh-CN" altLang="en-US" smtClean="0"/>
              <a:t>2024/12/13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3E32473-2C0D-2509-A5B1-E695A9D12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6DE7536-9726-2E27-D0C9-4F400F93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20C6-A52D-4D4D-94F8-704ACDDDA68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6102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913148-A5B7-2D95-F265-4DC906CCD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347BE2E-3094-5FA0-F42C-BF22B9502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A622-7F3C-C547-92FF-4BFE0043B506}" type="datetimeFigureOut">
              <a:rPr kumimoji="1" lang="zh-CN" altLang="en-US" smtClean="0"/>
              <a:t>2024/12/13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F62B50-A74A-70F1-D974-0FA0892EC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4A766AF-AEA0-8DA9-02B4-B3DD4E85E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20C6-A52D-4D4D-94F8-704ACDDDA68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62442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3674FDE-4DAE-39A5-5D8A-FFDDB829F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A622-7F3C-C547-92FF-4BFE0043B506}" type="datetimeFigureOut">
              <a:rPr kumimoji="1" lang="zh-CN" altLang="en-US" smtClean="0"/>
              <a:t>2024/12/13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F4D4040-2659-22B0-279B-E4100E64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CDAF443-467B-A8CD-9A24-FBB0C4701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20C6-A52D-4D4D-94F8-704ACDDDA68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42809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46281D-99DE-38B7-2CF2-92250B545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9A5971-CF1A-7B2D-11F8-AF4082E75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A2B8B00-1071-0B7B-8CA4-CA5D652BA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C70B690-342F-AADD-134B-3B4BD6837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A622-7F3C-C547-92FF-4BFE0043B506}" type="datetimeFigureOut">
              <a:rPr kumimoji="1" lang="zh-CN" altLang="en-US" smtClean="0"/>
              <a:t>2024/12/13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87E348-B299-668C-B8FE-1E270D58D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7B2986B-7FB7-19A4-AC04-78D22804B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20C6-A52D-4D4D-94F8-704ACDDDA68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0234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570117-BB9B-E1B6-F37C-3618F7667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4140C35-C005-69D3-D2BC-A388EA0B78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BFA5963-EC72-12B3-5789-C61FA7A9B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2474891-2510-A8C2-A613-1D5096E4E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A622-7F3C-C547-92FF-4BFE0043B506}" type="datetimeFigureOut">
              <a:rPr kumimoji="1" lang="zh-CN" altLang="en-US" smtClean="0"/>
              <a:t>2024/12/13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89DCD46-77E9-7422-99A6-D8BE5CF7F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02F9DFE-39CC-6022-485A-F5AF69C15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20C6-A52D-4D4D-94F8-704ACDDDA68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47486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2F90C7B-6C52-250C-A146-9C28D68AA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55B691-557B-A3E5-3DD5-678B89B11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2CAD60-1A6B-42F3-2F88-8D21C53870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CA622-7F3C-C547-92FF-4BFE0043B506}" type="datetimeFigureOut">
              <a:rPr kumimoji="1" lang="zh-CN" altLang="en-US" smtClean="0"/>
              <a:t>2024/12/13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454F03-0E6D-5E73-B88F-EEB2952C1D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228834-877F-8A64-A52A-EE1BEDDC9E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520C6-A52D-4D4D-94F8-704ACDDDA68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82606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11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11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3.png"/><Relationship Id="rId5" Type="http://schemas.openxmlformats.org/officeDocument/2006/relationships/image" Target="../media/image49.png"/><Relationship Id="rId10" Type="http://schemas.openxmlformats.org/officeDocument/2006/relationships/image" Target="../media/image11.png"/><Relationship Id="rId4" Type="http://schemas.openxmlformats.org/officeDocument/2006/relationships/image" Target="../media/image48.pn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0CA04E07-BD5C-522F-900D-5EA737D24195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259842" y="93091"/>
                <a:ext cx="10012314" cy="55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t">
                <a:noAutofit/>
              </a:bodyPr>
              <a:lstStyle/>
              <a:p>
                <a:r>
                  <a:rPr lang="en-US" altLang="zh-CN" sz="32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Study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sz="3200" b="1" i="1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3200" b="1" i="1" smtClean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3200" b="1" i="1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r>
                          <a:rPr lang="en-US" altLang="zh-CN" sz="3200" b="1" i="1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3200" b="1" i="1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3200" b="1" i="1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sz="3200" b="1" i="0" smtClean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3200" b="1" i="1" smtClean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</m:t>
                    </m:r>
                    <m:r>
                      <a:rPr lang="en-US" altLang="zh-CN" sz="3200" b="1" i="1" smtClean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3200" b="1" i="1" smtClean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altLang="zh-CN" sz="3200" b="1" i="1" smtClean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3200" b="1" i="1" smtClean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𝒐𝒓</m:t>
                    </m:r>
                    <m:r>
                      <a:rPr lang="en-US" altLang="zh-CN" sz="3200" b="1" i="1" smtClean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3200" b="1" i="1" smtClean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𝑲</m:t>
                    </m:r>
                    <m:r>
                      <a:rPr lang="en-US" altLang="zh-CN" sz="3200" b="1" i="1" smtClean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32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at Belle and </a:t>
                </a:r>
                <a:r>
                  <a:rPr lang="en-US" altLang="zh-CN" sz="3200" b="1" dirty="0" err="1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BelleII</a:t>
                </a:r>
                <a:endParaRPr lang="en-US" altLang="zh-CN" sz="3200" b="1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0CA04E07-BD5C-522F-900D-5EA737D241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259842" y="93091"/>
                <a:ext cx="10012314" cy="558800"/>
              </a:xfrm>
              <a:prstGeom prst="rect">
                <a:avLst/>
              </a:prstGeom>
              <a:blipFill>
                <a:blip r:embed="rId4"/>
                <a:stretch>
                  <a:fillRect b="-22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B43AC00-8C17-A33B-971C-6BB7CA96B462}"/>
                  </a:ext>
                </a:extLst>
              </p:cNvPr>
              <p:cNvSpPr txBox="1"/>
              <p:nvPr/>
            </p:nvSpPr>
            <p:spPr>
              <a:xfrm>
                <a:off x="259842" y="800233"/>
                <a:ext cx="1036857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Update log:</a:t>
                </a:r>
              </a:p>
              <a:p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Perform 3D fit instead of 2D fit.</a:t>
                </a:r>
              </a:p>
              <a:p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Measurement of branch ratio and CP asymmetry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will be added to this research.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B43AC00-8C17-A33B-971C-6BB7CA96B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42" y="800233"/>
                <a:ext cx="10368574" cy="1477328"/>
              </a:xfrm>
              <a:prstGeom prst="rect">
                <a:avLst/>
              </a:prstGeom>
              <a:blipFill>
                <a:blip r:embed="rId5"/>
                <a:stretch>
                  <a:fillRect l="-489" t="-1695" b="-50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BA1F2145-681A-4620-9266-087DFBD16051}"/>
              </a:ext>
            </a:extLst>
          </p:cNvPr>
          <p:cNvSpPr txBox="1"/>
          <p:nvPr/>
        </p:nvSpPr>
        <p:spPr>
          <a:xfrm>
            <a:off x="259842" y="2425903"/>
            <a:ext cx="114848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Workflow:</a:t>
            </a:r>
          </a:p>
          <a:p>
            <a:endParaRPr kumimoji="1"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Traversing PID selections from 0.1 to 0.9 with a step of 0.05.</a:t>
            </a:r>
          </a:p>
          <a:p>
            <a:pPr marL="800100" lvl="1" indent="-342900">
              <a:buFont typeface="Wingdings" pitchFamily="2" charset="2"/>
              <a:buChar char="Ø"/>
            </a:pPr>
            <a:endParaRPr kumimoji="1" lang="en-US" altLang="zh-CN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kumimoji="1" lang="en-US" altLang="zh-CN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CSMVA selection is set too loose, it will take more time to complete </a:t>
            </a:r>
            <a:r>
              <a:rPr kumimoji="1" lang="en-US" altLang="zh-CN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mu_transformation</a:t>
            </a:r>
            <a:r>
              <a:rPr kumimoji="1" lang="en-US" altLang="zh-CN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endParaRPr kumimoji="1"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the correlation between fitting variables of each component</a:t>
            </a:r>
          </a:p>
          <a:p>
            <a:pPr marL="800100" lvl="1" indent="-342900">
              <a:buFont typeface="+mj-lt"/>
              <a:buAutoNum type="alphaLcParenR"/>
            </a:pPr>
            <a:endParaRPr kumimoji="1"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 a fit considering correlation(</a:t>
            </a:r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RooNDkeysPdf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kumimoji="1"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kumimoji="1" lang="en-US" altLang="zh-CN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we use </a:t>
            </a:r>
            <a:r>
              <a:rPr kumimoji="1" lang="en-US" altLang="zh-CN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RooNDkeysPdf</a:t>
            </a:r>
            <a:r>
              <a:rPr kumimoji="1" lang="en-US" altLang="zh-CN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consider the correlation between two/three variables, it is takes too long to draw the canvas.</a:t>
            </a:r>
          </a:p>
          <a:p>
            <a:pPr marL="742950" lvl="1" indent="-285750">
              <a:buFont typeface="Wingdings" pitchFamily="2" charset="2"/>
              <a:buChar char="Ø"/>
            </a:pPr>
            <a:endParaRPr kumimoji="1" lang="en-US" altLang="zh-CN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kumimoji="1" lang="en-US" altLang="zh-CN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we use TH2F/TH3F to consider the correlation between two/three variables, the fitting is easy to fail.</a:t>
            </a:r>
            <a:endParaRPr kumimoji="1" lang="zh-CN" altLang="en-US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756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66383A74-2042-C3FB-6C88-AA4AEFBFC8C5}"/>
                  </a:ext>
                </a:extLst>
              </p:cNvPr>
              <p:cNvSpPr txBox="1"/>
              <p:nvPr/>
            </p:nvSpPr>
            <p:spPr>
              <a:xfrm>
                <a:off x="210786" y="0"/>
                <a:ext cx="9562605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Fitting plots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b="1" i="1" u="sng" smtClean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zh-CN" altLang="en-US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（</a:t>
                </a:r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not considering corr.</a:t>
                </a:r>
                <a:r>
                  <a:rPr lang="zh-CN" altLang="en-US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）</a:t>
                </a:r>
                <a:r>
                  <a:rPr lang="en-US" altLang="zh-CN" sz="2400" b="1" u="sng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66383A74-2042-C3FB-6C88-AA4AEFBFC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86" y="0"/>
                <a:ext cx="9562605" cy="470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0C9675AF-0785-DBD7-8D21-C545752ED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0372"/>
            <a:ext cx="4246779" cy="28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ED77919-16A2-E3F7-B97A-CEAC6D315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91134"/>
            <a:ext cx="4246779" cy="288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33100AC-4279-6AEE-A523-55380C5C19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2610" y="3494784"/>
            <a:ext cx="4246779" cy="288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54FB05A-7C6A-E3DD-FB4E-22946D6214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2610" y="583884"/>
            <a:ext cx="4246779" cy="288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0F510E8-2B2D-EBEC-0072-7D48FFED26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5220" y="3498434"/>
            <a:ext cx="4246779" cy="288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E6936CA-4753-B727-33A1-78936EE062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5223" y="580234"/>
            <a:ext cx="4246779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6AE330C-B859-6047-51B5-1F935B7AC9E2}"/>
                  </a:ext>
                </a:extLst>
              </p:cNvPr>
              <p:cNvSpPr txBox="1"/>
              <p:nvPr/>
            </p:nvSpPr>
            <p:spPr>
              <a:xfrm>
                <a:off x="1315867" y="6488668"/>
                <a:ext cx="102031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𝑠𝑖𝑔𝑛𝑎𝑙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𝑒𝑛h𝑎𝑛𝑐𝑒𝑑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𝑟𝑒𝑔𝑖𝑜𝑛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:5.26&lt;</m:t>
                    </m:r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𝑀𝑏𝑐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&lt;5.29,−0.15&lt;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&lt;0.10,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𝑡𝑟𝑎𝑛𝑠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&gt;0.65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6AE330C-B859-6047-51B5-1F935B7AC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867" y="6488668"/>
                <a:ext cx="10203198" cy="369332"/>
              </a:xfrm>
              <a:prstGeom prst="rect">
                <a:avLst/>
              </a:prstGeom>
              <a:blipFill>
                <a:blip r:embed="rId9"/>
                <a:stretch>
                  <a:fillRect l="-373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0044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01EDA4F6-4B11-A520-FABE-84DA245D74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212274"/>
                  </p:ext>
                </p:extLst>
              </p:nvPr>
            </p:nvGraphicFramePr>
            <p:xfrm>
              <a:off x="57397" y="4769156"/>
              <a:ext cx="12077205" cy="1993842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2002631">
                      <a:extLst>
                        <a:ext uri="{9D8B030D-6E8A-4147-A177-3AD203B41FA5}">
                          <a16:colId xmlns:a16="http://schemas.microsoft.com/office/drawing/2014/main" val="185231049"/>
                        </a:ext>
                      </a:extLst>
                    </a:gridCol>
                    <a:gridCol w="1324750">
                      <a:extLst>
                        <a:ext uri="{9D8B030D-6E8A-4147-A177-3AD203B41FA5}">
                          <a16:colId xmlns:a16="http://schemas.microsoft.com/office/drawing/2014/main" val="489535189"/>
                        </a:ext>
                      </a:extLst>
                    </a:gridCol>
                    <a:gridCol w="1962015">
                      <a:extLst>
                        <a:ext uri="{9D8B030D-6E8A-4147-A177-3AD203B41FA5}">
                          <a16:colId xmlns:a16="http://schemas.microsoft.com/office/drawing/2014/main" val="2133158330"/>
                        </a:ext>
                      </a:extLst>
                    </a:gridCol>
                    <a:gridCol w="2325759">
                      <a:extLst>
                        <a:ext uri="{9D8B030D-6E8A-4147-A177-3AD203B41FA5}">
                          <a16:colId xmlns:a16="http://schemas.microsoft.com/office/drawing/2014/main" val="2197989758"/>
                        </a:ext>
                      </a:extLst>
                    </a:gridCol>
                    <a:gridCol w="2017986">
                      <a:extLst>
                        <a:ext uri="{9D8B030D-6E8A-4147-A177-3AD203B41FA5}">
                          <a16:colId xmlns:a16="http://schemas.microsoft.com/office/drawing/2014/main" val="2163030549"/>
                        </a:ext>
                      </a:extLst>
                    </a:gridCol>
                    <a:gridCol w="2444064">
                      <a:extLst>
                        <a:ext uri="{9D8B030D-6E8A-4147-A177-3AD203B41FA5}">
                          <a16:colId xmlns:a16="http://schemas.microsoft.com/office/drawing/2014/main" val="3208547791"/>
                        </a:ext>
                      </a:extLst>
                    </a:gridCol>
                  </a:tblGrid>
                  <a:tr h="391308">
                    <a:tc>
                      <a:txBody>
                        <a:bodyPr/>
                        <a:lstStyle/>
                        <a:p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𝒍𝒖𝒎𝒊𝒏𝒐𝒔𝒊𝒕𝒚</m:t>
                                </m:r>
                              </m:oMath>
                            </m:oMathPara>
                          </a14:m>
                          <a:endParaRPr lang="zh-CN" altLang="en-US" sz="18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altLang="zh-CN" sz="1800" b="1" smtClean="0">
                                        <a:latin typeface="Cambria Math" panose="02040503050406030204" pitchFamily="18" charset="0"/>
                                      </a:rPr>
                                      <m:t>𝑪𝑷</m:t>
                                    </m:r>
                                  </m:sub>
                                </m:sSub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1800" b="1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𝑲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𝑩𝒓</m:t>
                                </m:r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1800" b="1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𝑲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altLang="zh-CN" sz="1800" b="1" smtClean="0">
                                        <a:latin typeface="Cambria Math" panose="02040503050406030204" pitchFamily="18" charset="0"/>
                                      </a:rPr>
                                      <m:t>𝑪𝑷</m:t>
                                    </m:r>
                                  </m:sub>
                                </m:sSub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1800" b="1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𝑩𝒓</m:t>
                                </m:r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1800" b="1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3348475"/>
                      </a:ext>
                    </a:extLst>
                  </a:tr>
                  <a:tr h="80126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𝐦𝐲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𝐦𝐞𝐚𝐬𝐮𝐫𝐞𝐦𝐞𝐧𝐭</m:t>
                                </m:r>
                              </m:oMath>
                            </m:oMathPara>
                          </a14:m>
                          <a:endParaRPr lang="en-US" altLang="zh-CN" sz="1800" b="1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𝐌𝐂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𝐬𝐚𝐦𝐩𝐥𝐞𝐬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771/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𝑓𝑏</m:t>
                                </m:r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0.02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(1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)×</m:t>
                                </m:r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)×</m:t>
                                </m:r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5693059"/>
                      </a:ext>
                    </a:extLst>
                  </a:tr>
                  <a:tr h="80126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𝐩𝐫𝐞𝐯𝐢𝐨𝐮𝐬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𝐫𝐞𝐬𝐮𝐥𝐭𝐬</m:t>
                                </m:r>
                              </m:oMath>
                            </m:oMathPara>
                          </a14:m>
                          <a:endParaRPr lang="en-US" altLang="zh-CN" sz="1800" b="1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𝐝𝐚𝐭𝐚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𝐬𝐚𝐦𝐩𝐥𝐞𝐬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771/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𝑓𝑏</m:t>
                                </m:r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0.043±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0.02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(12.62±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0.31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)×</m:t>
                                </m:r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43</m:t>
                                </m:r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86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26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)×</m:t>
                                </m:r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68207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01EDA4F6-4B11-A520-FABE-84DA245D74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212274"/>
                  </p:ext>
                </p:extLst>
              </p:nvPr>
            </p:nvGraphicFramePr>
            <p:xfrm>
              <a:off x="57397" y="4769156"/>
              <a:ext cx="12077205" cy="1993842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2002631">
                      <a:extLst>
                        <a:ext uri="{9D8B030D-6E8A-4147-A177-3AD203B41FA5}">
                          <a16:colId xmlns:a16="http://schemas.microsoft.com/office/drawing/2014/main" val="185231049"/>
                        </a:ext>
                      </a:extLst>
                    </a:gridCol>
                    <a:gridCol w="1324750">
                      <a:extLst>
                        <a:ext uri="{9D8B030D-6E8A-4147-A177-3AD203B41FA5}">
                          <a16:colId xmlns:a16="http://schemas.microsoft.com/office/drawing/2014/main" val="489535189"/>
                        </a:ext>
                      </a:extLst>
                    </a:gridCol>
                    <a:gridCol w="1962015">
                      <a:extLst>
                        <a:ext uri="{9D8B030D-6E8A-4147-A177-3AD203B41FA5}">
                          <a16:colId xmlns:a16="http://schemas.microsoft.com/office/drawing/2014/main" val="2133158330"/>
                        </a:ext>
                      </a:extLst>
                    </a:gridCol>
                    <a:gridCol w="2325759">
                      <a:extLst>
                        <a:ext uri="{9D8B030D-6E8A-4147-A177-3AD203B41FA5}">
                          <a16:colId xmlns:a16="http://schemas.microsoft.com/office/drawing/2014/main" val="2197989758"/>
                        </a:ext>
                      </a:extLst>
                    </a:gridCol>
                    <a:gridCol w="2017986">
                      <a:extLst>
                        <a:ext uri="{9D8B030D-6E8A-4147-A177-3AD203B41FA5}">
                          <a16:colId xmlns:a16="http://schemas.microsoft.com/office/drawing/2014/main" val="2163030549"/>
                        </a:ext>
                      </a:extLst>
                    </a:gridCol>
                    <a:gridCol w="2444064">
                      <a:extLst>
                        <a:ext uri="{9D8B030D-6E8A-4147-A177-3AD203B41FA5}">
                          <a16:colId xmlns:a16="http://schemas.microsoft.com/office/drawing/2014/main" val="3208547791"/>
                        </a:ext>
                      </a:extLst>
                    </a:gridCol>
                  </a:tblGrid>
                  <a:tr h="391308">
                    <a:tc>
                      <a:txBody>
                        <a:bodyPr/>
                        <a:lstStyle/>
                        <a:p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51923" t="-3226" r="-664423" b="-4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69032" t="-3226" r="-345806" b="-4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27869" t="-3226" r="-192896" b="-4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77358" t="-3226" r="-122013" b="-4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93264" t="-3226" r="-518" b="-4129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3348475"/>
                      </a:ext>
                    </a:extLst>
                  </a:tr>
                  <a:tr h="80126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t="-50000" r="-50316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51923" t="-50000" r="-66442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69032" t="-50000" r="-34580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27869" t="-50000" r="-19289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77358" t="-50000" r="-12201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93264" t="-50000" r="-518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5693059"/>
                      </a:ext>
                    </a:extLst>
                  </a:tr>
                  <a:tr h="80126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t="-152381" r="-503165" b="-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51923" t="-152381" r="-664423" b="-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69032" t="-152381" r="-345806" b="-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27869" t="-152381" r="-192896" b="-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77358" t="-152381" r="-122013" b="-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93264" t="-152381" r="-518" b="-15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682072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E0EB86EF-32EA-62FA-AE89-EE0B5E212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40" y="470000"/>
            <a:ext cx="5761259" cy="414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1843988-F3B0-D071-2A10-354488659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343" y="470000"/>
            <a:ext cx="5761259" cy="41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9D5DA84-23CB-63B6-D711-1B2348A6B1DA}"/>
                  </a:ext>
                </a:extLst>
              </p:cNvPr>
              <p:cNvSpPr txBox="1"/>
              <p:nvPr/>
            </p:nvSpPr>
            <p:spPr>
              <a:xfrm>
                <a:off x="210786" y="0"/>
                <a:ext cx="10776302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Fitting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b="1" i="1" u="sng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b="1" i="1" u="sng" smtClean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separately</a:t>
                </a:r>
                <a:r>
                  <a:rPr lang="zh-CN" altLang="en-US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（</a:t>
                </a:r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considering corr.</a:t>
                </a:r>
                <a:r>
                  <a:rPr lang="zh-CN" altLang="en-US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）</a:t>
                </a:r>
                <a:r>
                  <a:rPr lang="en-US" altLang="zh-CN" sz="2400" b="1" u="sng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</a:t>
                </a:r>
                <a:endParaRPr lang="zh-CN" altLang="en-US" sz="2400" u="sng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9D5DA84-23CB-63B6-D711-1B2348A6B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86" y="0"/>
                <a:ext cx="10776302" cy="470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4635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AB64907-B1BC-C134-9FE6-609E1B429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86" y="574412"/>
            <a:ext cx="6398180" cy="30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DF6F6A8-2334-AC15-C340-5C5BE631E280}"/>
                  </a:ext>
                </a:extLst>
              </p:cNvPr>
              <p:cNvSpPr txBox="1"/>
              <p:nvPr/>
            </p:nvSpPr>
            <p:spPr>
              <a:xfrm>
                <a:off x="210786" y="0"/>
                <a:ext cx="10776302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Fitting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b="1" i="1" u="sng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b="1" i="1" u="sng" smtClean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separately</a:t>
                </a:r>
                <a:r>
                  <a:rPr lang="zh-CN" altLang="en-US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（</a:t>
                </a:r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considering corr.</a:t>
                </a:r>
                <a:r>
                  <a:rPr lang="zh-CN" altLang="en-US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）</a:t>
                </a:r>
                <a:r>
                  <a:rPr lang="en-US" altLang="zh-CN" sz="2400" b="1" u="sng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</a:t>
                </a:r>
                <a:endParaRPr lang="zh-CN" altLang="en-US" sz="2400" u="sng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DF6F6A8-2334-AC15-C340-5C5BE631E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86" y="0"/>
                <a:ext cx="10776302" cy="470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E2E7110A-28A2-AE55-284B-94BF9EC1D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783" y="3798000"/>
            <a:ext cx="6398183" cy="30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6A349B5-BA53-A7A8-1207-5720ACDB4FAB}"/>
                  </a:ext>
                </a:extLst>
              </p:cNvPr>
              <p:cNvSpPr txBox="1"/>
              <p:nvPr/>
            </p:nvSpPr>
            <p:spPr>
              <a:xfrm>
                <a:off x="6977102" y="1671987"/>
                <a:ext cx="460134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 values of </a:t>
                </a:r>
                <a:r>
                  <a:rPr kumimoji="1"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Acp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(left) and B.R(right) </a:t>
                </a:r>
                <a:r>
                  <a:rPr kumimoji="1" lang="en-US" altLang="zh-CN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corresponding to different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u="sng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u="sng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kumimoji="1" lang="en-US" altLang="zh-CN" b="0" i="1" u="sng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kumimoji="1" lang="en-US" altLang="zh-CN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kumimoji="1" lang="en-US" altLang="zh-CN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zh-CN" altLang="en-US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6A349B5-BA53-A7A8-1207-5720ACDB4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102" y="1671987"/>
                <a:ext cx="4601340" cy="646331"/>
              </a:xfrm>
              <a:prstGeom prst="rect">
                <a:avLst/>
              </a:prstGeom>
              <a:blipFill>
                <a:blip r:embed="rId5"/>
                <a:stretch>
                  <a:fillRect l="-826" t="-3846" b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C426868-8100-CC53-5158-EBD2EC0D589F}"/>
                  </a:ext>
                </a:extLst>
              </p:cNvPr>
              <p:cNvSpPr txBox="1"/>
              <p:nvPr/>
            </p:nvSpPr>
            <p:spPr>
              <a:xfrm>
                <a:off x="6977102" y="4681669"/>
                <a:ext cx="460134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 values of </a:t>
                </a:r>
                <a:r>
                  <a:rPr kumimoji="1"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Acp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(left) and B.R(right) </a:t>
                </a:r>
                <a:r>
                  <a:rPr kumimoji="1" lang="en-US" altLang="zh-CN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corresponding to different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u="sng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u="sng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kumimoji="1" lang="en-US" altLang="zh-CN" b="0" i="1" u="sng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kumimoji="1" lang="en-US" altLang="zh-CN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zh-CN" altLang="en-US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C426868-8100-CC53-5158-EBD2EC0D5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102" y="4681669"/>
                <a:ext cx="4601340" cy="646331"/>
              </a:xfrm>
              <a:prstGeom prst="rect">
                <a:avLst/>
              </a:prstGeom>
              <a:blipFill>
                <a:blip r:embed="rId6"/>
                <a:stretch>
                  <a:fillRect l="-826" t="-3846" b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4391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6E278FC-002B-F7E9-B73E-DE04749FEB92}"/>
                  </a:ext>
                </a:extLst>
              </p:cNvPr>
              <p:cNvSpPr txBox="1"/>
              <p:nvPr/>
            </p:nvSpPr>
            <p:spPr>
              <a:xfrm>
                <a:off x="210786" y="0"/>
                <a:ext cx="10776302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Fitting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b="1" i="1" u="sng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b="1" i="1" u="sng" smtClean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simultaneously</a:t>
                </a:r>
                <a:r>
                  <a:rPr lang="zh-CN" altLang="en-US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（</a:t>
                </a:r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not considering corr.</a:t>
                </a:r>
                <a:r>
                  <a:rPr lang="zh-CN" altLang="en-US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）</a:t>
                </a:r>
                <a:r>
                  <a:rPr lang="en-US" altLang="zh-CN" sz="2400" b="1" u="sng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</a:t>
                </a:r>
                <a:endParaRPr lang="zh-CN" altLang="en-US" sz="2400" u="sng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6E278FC-002B-F7E9-B73E-DE04749FE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86" y="0"/>
                <a:ext cx="10776302" cy="470000"/>
              </a:xfrm>
              <a:prstGeom prst="rect">
                <a:avLst/>
              </a:prstGeom>
              <a:blipFill>
                <a:blip r:embed="rId2"/>
                <a:stretch>
                  <a:fillRect r="-4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4D10E34A-1E4F-5CBD-1642-E8130CBB1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86" y="555997"/>
            <a:ext cx="5761259" cy="414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4445A8A-994B-FCEE-BF09-5FE731A54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555997"/>
            <a:ext cx="5761259" cy="414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C499C0E1-A979-9912-3D0B-A693664BF8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78780"/>
                  </p:ext>
                </p:extLst>
              </p:nvPr>
            </p:nvGraphicFramePr>
            <p:xfrm>
              <a:off x="57397" y="4769156"/>
              <a:ext cx="12077205" cy="1993842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2002631">
                      <a:extLst>
                        <a:ext uri="{9D8B030D-6E8A-4147-A177-3AD203B41FA5}">
                          <a16:colId xmlns:a16="http://schemas.microsoft.com/office/drawing/2014/main" val="185231049"/>
                        </a:ext>
                      </a:extLst>
                    </a:gridCol>
                    <a:gridCol w="1324750">
                      <a:extLst>
                        <a:ext uri="{9D8B030D-6E8A-4147-A177-3AD203B41FA5}">
                          <a16:colId xmlns:a16="http://schemas.microsoft.com/office/drawing/2014/main" val="489535189"/>
                        </a:ext>
                      </a:extLst>
                    </a:gridCol>
                    <a:gridCol w="1962015">
                      <a:extLst>
                        <a:ext uri="{9D8B030D-6E8A-4147-A177-3AD203B41FA5}">
                          <a16:colId xmlns:a16="http://schemas.microsoft.com/office/drawing/2014/main" val="2133158330"/>
                        </a:ext>
                      </a:extLst>
                    </a:gridCol>
                    <a:gridCol w="2325759">
                      <a:extLst>
                        <a:ext uri="{9D8B030D-6E8A-4147-A177-3AD203B41FA5}">
                          <a16:colId xmlns:a16="http://schemas.microsoft.com/office/drawing/2014/main" val="2197989758"/>
                        </a:ext>
                      </a:extLst>
                    </a:gridCol>
                    <a:gridCol w="2017986">
                      <a:extLst>
                        <a:ext uri="{9D8B030D-6E8A-4147-A177-3AD203B41FA5}">
                          <a16:colId xmlns:a16="http://schemas.microsoft.com/office/drawing/2014/main" val="2163030549"/>
                        </a:ext>
                      </a:extLst>
                    </a:gridCol>
                    <a:gridCol w="2444064">
                      <a:extLst>
                        <a:ext uri="{9D8B030D-6E8A-4147-A177-3AD203B41FA5}">
                          <a16:colId xmlns:a16="http://schemas.microsoft.com/office/drawing/2014/main" val="3208547791"/>
                        </a:ext>
                      </a:extLst>
                    </a:gridCol>
                  </a:tblGrid>
                  <a:tr h="391308">
                    <a:tc>
                      <a:txBody>
                        <a:bodyPr/>
                        <a:lstStyle/>
                        <a:p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𝒍𝒖𝒎𝒊𝒏𝒐𝒔𝒊𝒕𝒚</m:t>
                                </m:r>
                              </m:oMath>
                            </m:oMathPara>
                          </a14:m>
                          <a:endParaRPr lang="zh-CN" altLang="en-US" sz="18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altLang="zh-CN" sz="1800" b="1" smtClean="0">
                                        <a:latin typeface="Cambria Math" panose="02040503050406030204" pitchFamily="18" charset="0"/>
                                      </a:rPr>
                                      <m:t>𝑪𝑷</m:t>
                                    </m:r>
                                  </m:sub>
                                </m:sSub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1800" b="1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𝑲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𝑩𝒓</m:t>
                                </m:r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1800" b="1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𝑲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altLang="zh-CN" sz="1800" b="1" smtClean="0">
                                        <a:latin typeface="Cambria Math" panose="02040503050406030204" pitchFamily="18" charset="0"/>
                                      </a:rPr>
                                      <m:t>𝑪𝑷</m:t>
                                    </m:r>
                                  </m:sub>
                                </m:sSub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1800" b="1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𝑩𝒓</m:t>
                                </m:r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1800" b="1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3348475"/>
                      </a:ext>
                    </a:extLst>
                  </a:tr>
                  <a:tr h="80126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𝐦𝐲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𝐦𝐞𝐚𝐬𝐮𝐫𝐞𝐦𝐞𝐧𝐭</m:t>
                                </m:r>
                              </m:oMath>
                            </m:oMathPara>
                          </a14:m>
                          <a:endParaRPr lang="en-US" altLang="zh-CN" sz="1800" b="1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𝐌𝐂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𝐬𝐚𝐦𝐩𝐥𝐞𝐬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771/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𝑓𝑏</m:t>
                                </m:r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19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0.02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(1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)×</m:t>
                                </m:r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0.00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39</m:t>
                                </m:r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)×</m:t>
                                </m:r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5693059"/>
                      </a:ext>
                    </a:extLst>
                  </a:tr>
                  <a:tr h="80126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𝐩𝐫𝐞𝐯𝐢𝐨𝐮𝐬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𝐫𝐞𝐬𝐮𝐥𝐭𝐬</m:t>
                                </m:r>
                              </m:oMath>
                            </m:oMathPara>
                          </a14:m>
                          <a:endParaRPr lang="en-US" altLang="zh-CN" sz="1800" b="1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𝐝𝐚𝐭𝐚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𝐬𝐚𝐦𝐩𝐥𝐞𝐬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771/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𝑓𝑏</m:t>
                                </m:r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0.043±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0.02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(12.62±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0.31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)×</m:t>
                                </m:r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43</m:t>
                                </m:r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86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26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)×</m:t>
                                </m:r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682072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C499C0E1-A979-9912-3D0B-A693664BF8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78780"/>
                  </p:ext>
                </p:extLst>
              </p:nvPr>
            </p:nvGraphicFramePr>
            <p:xfrm>
              <a:off x="57397" y="4769156"/>
              <a:ext cx="12077205" cy="1993842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2002631">
                      <a:extLst>
                        <a:ext uri="{9D8B030D-6E8A-4147-A177-3AD203B41FA5}">
                          <a16:colId xmlns:a16="http://schemas.microsoft.com/office/drawing/2014/main" val="185231049"/>
                        </a:ext>
                      </a:extLst>
                    </a:gridCol>
                    <a:gridCol w="1324750">
                      <a:extLst>
                        <a:ext uri="{9D8B030D-6E8A-4147-A177-3AD203B41FA5}">
                          <a16:colId xmlns:a16="http://schemas.microsoft.com/office/drawing/2014/main" val="489535189"/>
                        </a:ext>
                      </a:extLst>
                    </a:gridCol>
                    <a:gridCol w="1962015">
                      <a:extLst>
                        <a:ext uri="{9D8B030D-6E8A-4147-A177-3AD203B41FA5}">
                          <a16:colId xmlns:a16="http://schemas.microsoft.com/office/drawing/2014/main" val="2133158330"/>
                        </a:ext>
                      </a:extLst>
                    </a:gridCol>
                    <a:gridCol w="2325759">
                      <a:extLst>
                        <a:ext uri="{9D8B030D-6E8A-4147-A177-3AD203B41FA5}">
                          <a16:colId xmlns:a16="http://schemas.microsoft.com/office/drawing/2014/main" val="2197989758"/>
                        </a:ext>
                      </a:extLst>
                    </a:gridCol>
                    <a:gridCol w="2017986">
                      <a:extLst>
                        <a:ext uri="{9D8B030D-6E8A-4147-A177-3AD203B41FA5}">
                          <a16:colId xmlns:a16="http://schemas.microsoft.com/office/drawing/2014/main" val="2163030549"/>
                        </a:ext>
                      </a:extLst>
                    </a:gridCol>
                    <a:gridCol w="2444064">
                      <a:extLst>
                        <a:ext uri="{9D8B030D-6E8A-4147-A177-3AD203B41FA5}">
                          <a16:colId xmlns:a16="http://schemas.microsoft.com/office/drawing/2014/main" val="3208547791"/>
                        </a:ext>
                      </a:extLst>
                    </a:gridCol>
                  </a:tblGrid>
                  <a:tr h="391308">
                    <a:tc>
                      <a:txBody>
                        <a:bodyPr/>
                        <a:lstStyle/>
                        <a:p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51923" t="-3226" r="-664423" b="-4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69032" t="-3226" r="-345806" b="-4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227869" t="-3226" r="-192896" b="-4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377358" t="-3226" r="-122013" b="-4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393264" t="-3226" r="-518" b="-4129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3348475"/>
                      </a:ext>
                    </a:extLst>
                  </a:tr>
                  <a:tr h="80126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t="-50000" r="-50316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51923" t="-50000" r="-66442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69032" t="-50000" r="-34580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227869" t="-50000" r="-19289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377358" t="-50000" r="-12201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393264" t="-50000" r="-518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5693059"/>
                      </a:ext>
                    </a:extLst>
                  </a:tr>
                  <a:tr h="80126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t="-152381" r="-503165" b="-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51923" t="-152381" r="-664423" b="-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69032" t="-152381" r="-345806" b="-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227869" t="-152381" r="-192896" b="-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377358" t="-152381" r="-122013" b="-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393264" t="-152381" r="-518" b="-15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682072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7958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6A349B5-BA53-A7A8-1207-5720ACDB4FAB}"/>
                  </a:ext>
                </a:extLst>
              </p:cNvPr>
              <p:cNvSpPr txBox="1"/>
              <p:nvPr/>
            </p:nvSpPr>
            <p:spPr>
              <a:xfrm>
                <a:off x="6977102" y="1671987"/>
                <a:ext cx="460134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 values of </a:t>
                </a:r>
                <a:r>
                  <a:rPr kumimoji="1"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Acp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corresponding to different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u="sng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u="sng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kumimoji="1" lang="en-US" altLang="zh-CN" b="0" i="1" u="sng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kumimoji="1" lang="en-US" altLang="zh-CN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p>
                        <m:r>
                          <a:rPr kumimoji="1" lang="en-US" altLang="zh-CN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kumimoji="1" lang="en-US" altLang="zh-CN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kumimoji="1" lang="en-US" altLang="zh-CN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kumimoji="1" lang="en-US" altLang="zh-CN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1" lang="en-US" altLang="zh-CN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kumimoji="1" lang="en-US" altLang="zh-CN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1" lang="en-US" altLang="zh-CN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𝑜𝑟</m:t>
                    </m:r>
                    <m:r>
                      <a:rPr kumimoji="1" lang="en-US" altLang="zh-CN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1" lang="en-US" altLang="zh-CN" i="1" u="sng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kumimoji="1" lang="en-US" altLang="zh-CN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zh-CN" altLang="en-US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6A349B5-BA53-A7A8-1207-5720ACDB4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102" y="1671987"/>
                <a:ext cx="4601340" cy="646331"/>
              </a:xfrm>
              <a:prstGeom prst="rect">
                <a:avLst/>
              </a:prstGeom>
              <a:blipFill>
                <a:blip r:embed="rId2"/>
                <a:stretch>
                  <a:fillRect l="-826" t="-3846" b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C426868-8100-CC53-5158-EBD2EC0D589F}"/>
                  </a:ext>
                </a:extLst>
              </p:cNvPr>
              <p:cNvSpPr txBox="1"/>
              <p:nvPr/>
            </p:nvSpPr>
            <p:spPr>
              <a:xfrm>
                <a:off x="6977102" y="4681669"/>
                <a:ext cx="460134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 values of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B.R </a:t>
                </a:r>
                <a:r>
                  <a:rPr kumimoji="1" lang="en-US" altLang="zh-CN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corresponding to different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u="sng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 u="sng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kumimoji="1" lang="en-US" altLang="zh-CN" i="1" u="sng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kumimoji="1" lang="en-US" altLang="zh-CN" i="1" u="sng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p>
                        <m:r>
                          <a:rPr kumimoji="1" lang="en-US" altLang="zh-CN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kumimoji="1" lang="en-US" altLang="zh-CN" i="1" u="sng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kumimoji="1" lang="en-US" altLang="zh-CN" i="1" u="sng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kumimoji="1" lang="en-US" altLang="zh-CN" i="1" u="sng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1" lang="en-US" altLang="zh-CN" i="1" u="sng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kumimoji="1" lang="en-US" altLang="zh-CN" i="1" u="sng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1" lang="en-US" altLang="zh-CN" i="1" u="sng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𝑜𝑟</m:t>
                    </m:r>
                    <m:r>
                      <a:rPr kumimoji="1" lang="en-US" altLang="zh-CN" i="1" u="sng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1" lang="en-US" altLang="zh-CN" i="1" u="sng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kumimoji="1" lang="en-US" altLang="zh-CN" i="1" u="sng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zh-CN" altLang="en-US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C426868-8100-CC53-5158-EBD2EC0D5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102" y="4681669"/>
                <a:ext cx="4601340" cy="646331"/>
              </a:xfrm>
              <a:prstGeom prst="rect">
                <a:avLst/>
              </a:prstGeom>
              <a:blipFill>
                <a:blip r:embed="rId3"/>
                <a:stretch>
                  <a:fillRect l="-826" t="-3846" b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57DAF15-77F7-5FC3-4099-511CDF4BFCF7}"/>
                  </a:ext>
                </a:extLst>
              </p:cNvPr>
              <p:cNvSpPr txBox="1"/>
              <p:nvPr/>
            </p:nvSpPr>
            <p:spPr>
              <a:xfrm>
                <a:off x="210786" y="0"/>
                <a:ext cx="10776302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Fitting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b="1" i="1" u="sng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b="1" i="1" u="sng" smtClean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simultaneously</a:t>
                </a:r>
                <a:r>
                  <a:rPr lang="zh-CN" altLang="en-US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（</a:t>
                </a:r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not considering corr.</a:t>
                </a:r>
                <a:r>
                  <a:rPr lang="zh-CN" altLang="en-US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）</a:t>
                </a:r>
                <a:r>
                  <a:rPr lang="en-US" altLang="zh-CN" sz="2400" b="1" u="sng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</a:t>
                </a:r>
                <a:endParaRPr lang="zh-CN" altLang="en-US" sz="2400" u="sng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57DAF15-77F7-5FC3-4099-511CDF4BF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86" y="0"/>
                <a:ext cx="10776302" cy="470000"/>
              </a:xfrm>
              <a:prstGeom prst="rect">
                <a:avLst/>
              </a:prstGeom>
              <a:blipFill>
                <a:blip r:embed="rId4"/>
                <a:stretch>
                  <a:fillRect r="-4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CA260B93-339B-07B5-FD54-F3D687E01B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063" y="3702196"/>
            <a:ext cx="4258322" cy="306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AF1508D-E5A6-B1BF-2205-DD68F31233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063" y="502218"/>
            <a:ext cx="4258322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01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9930AA2-B3EA-7CE0-23C4-F4CFDDEA0FC1}"/>
                  </a:ext>
                </a:extLst>
              </p:cNvPr>
              <p:cNvSpPr txBox="1"/>
              <p:nvPr/>
            </p:nvSpPr>
            <p:spPr>
              <a:xfrm>
                <a:off x="210786" y="0"/>
                <a:ext cx="9562605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Fitting plots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b="1" i="1" u="sng" smtClean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400" b="1" u="sng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simutaneously</a:t>
                </a:r>
                <a:r>
                  <a:rPr lang="zh-CN" altLang="en-US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（</a:t>
                </a:r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not considering corr.</a:t>
                </a:r>
                <a:r>
                  <a:rPr lang="zh-CN" altLang="en-US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）</a:t>
                </a:r>
                <a:r>
                  <a:rPr lang="en-US" altLang="zh-CN" sz="2400" b="1" u="sng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</a:t>
                </a:r>
                <a:endParaRPr lang="zh-CN" altLang="en-US" sz="2400" u="sng" dirty="0"/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9930AA2-B3EA-7CE0-23C4-F4CFDDEA0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86" y="0"/>
                <a:ext cx="9562605" cy="470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2FC12701-4CE5-A61C-585B-FB345A3F0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800"/>
            <a:ext cx="4246780" cy="288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863BCA1-9354-F6E8-441B-05FA0F4AE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43600"/>
            <a:ext cx="4246780" cy="288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0408A22-0596-69C0-FABD-6D6C0C8FDB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2610" y="666800"/>
            <a:ext cx="4246780" cy="288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8CCF790-AA21-A5CC-F3D3-53FFCA905B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2610" y="3743600"/>
            <a:ext cx="4246780" cy="288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4937F39-8527-6B10-0401-812B91C7B0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5220" y="666800"/>
            <a:ext cx="4246780" cy="288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9D6E3A4-FCF9-0525-8A14-03227D7DFF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5222" y="3743600"/>
            <a:ext cx="424678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44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9930AA2-B3EA-7CE0-23C4-F4CFDDEA0FC1}"/>
                  </a:ext>
                </a:extLst>
              </p:cNvPr>
              <p:cNvSpPr txBox="1"/>
              <p:nvPr/>
            </p:nvSpPr>
            <p:spPr>
              <a:xfrm>
                <a:off x="210786" y="0"/>
                <a:ext cx="9562605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Fitting plots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b="1" i="1" u="sng" smtClean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400" b="1" u="sng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simutaneously</a:t>
                </a:r>
                <a:r>
                  <a:rPr lang="zh-CN" altLang="en-US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（</a:t>
                </a:r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not considering corr.</a:t>
                </a:r>
                <a:r>
                  <a:rPr lang="zh-CN" altLang="en-US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）</a:t>
                </a:r>
                <a:r>
                  <a:rPr lang="en-US" altLang="zh-CN" sz="2400" b="1" u="sng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</a:t>
                </a:r>
                <a:endParaRPr lang="zh-CN" altLang="en-US" sz="2400" u="sng" dirty="0"/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9930AA2-B3EA-7CE0-23C4-F4CFDDEA0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86" y="0"/>
                <a:ext cx="9562605" cy="470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34ABF203-8025-D848-3C32-32206D50E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610" y="3882998"/>
            <a:ext cx="4246780" cy="28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657B77-C531-7658-456E-767DBFE79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2610" y="740217"/>
            <a:ext cx="4246780" cy="288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5565D6A-DA1B-EC78-9C9D-E5B588E5BE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40217"/>
            <a:ext cx="4246780" cy="288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F00C1ED-03FB-9C49-5667-691D63BCED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856521"/>
            <a:ext cx="4246780" cy="288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EF67BAD-89AD-7B27-5541-E5F6C69F61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5220" y="3856521"/>
            <a:ext cx="4246780" cy="288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8A9405B-A3D1-B429-6FB4-AAC6CC2BFD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5220" y="706303"/>
            <a:ext cx="424678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68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0C94C57A-2D62-D852-6797-156235EDF52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2612571"/>
            <a:ext cx="12191999" cy="10569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5BF7A6D5-118C-1844-4423-EAC67E4A5AC9}"/>
                  </a:ext>
                </a:extLst>
              </p:cNvPr>
              <p:cNvSpPr/>
              <p:nvPr/>
            </p:nvSpPr>
            <p:spPr>
              <a:xfrm>
                <a:off x="3781999" y="2787080"/>
                <a:ext cx="4627999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t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4000" b="1" i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MS Mincho" charset="0"/>
                          <a:cs typeface="Cambria Math" panose="02040503050406030204" charset="0"/>
                        </a:rPr>
                        <m:t>𝐀𝐧𝐚𝐥𝐲𝐬𝐢𝐬</m:t>
                      </m:r>
                      <m:r>
                        <a:rPr lang="en-US" altLang="zh-CN" sz="4000" b="1" i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MS Mincho" charset="0"/>
                          <a:cs typeface="Cambria Math" panose="02040503050406030204" charset="0"/>
                        </a:rPr>
                        <m:t> </m:t>
                      </m:r>
                      <m:r>
                        <a:rPr lang="en-US" altLang="zh-CN" sz="4000" b="1" i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MS Mincho" charset="0"/>
                          <a:cs typeface="Cambria Math" panose="02040503050406030204" charset="0"/>
                        </a:rPr>
                        <m:t>𝐨𝐟</m:t>
                      </m:r>
                      <m:r>
                        <a:rPr lang="en-US" altLang="zh-CN" sz="4000" b="1" i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MS Mincho" charset="0"/>
                          <a:cs typeface="Cambria Math" panose="02040503050406030204" charset="0"/>
                        </a:rPr>
                        <m:t> </m:t>
                      </m:r>
                      <m:r>
                        <a:rPr lang="en-US" altLang="zh-CN" sz="4000" b="1" i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MS Mincho" charset="0"/>
                          <a:cs typeface="Cambria Math" panose="02040503050406030204" charset="0"/>
                        </a:rPr>
                        <m:t>𝐁𝟐𝐁𝐈𝐈</m:t>
                      </m:r>
                    </m:oMath>
                  </m:oMathPara>
                </a14:m>
                <a:endParaRPr lang="en-US" altLang="zh-CN" sz="6600" b="1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5BF7A6D5-118C-1844-4423-EAC67E4A5A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999" y="2787080"/>
                <a:ext cx="4627999" cy="707886"/>
              </a:xfrm>
              <a:prstGeom prst="rect">
                <a:avLst/>
              </a:prstGeom>
              <a:blipFill>
                <a:blip r:embed="rId3"/>
                <a:stretch>
                  <a:fillRect b="-35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8">
            <a:extLst>
              <a:ext uri="{FF2B5EF4-FFF2-40B4-BE49-F238E27FC236}">
                <a16:creationId xmlns:a16="http://schemas.microsoft.com/office/drawing/2014/main" id="{73F230D3-572E-7FA5-7B19-54E3E80B4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F1DA-B0DF-4B0A-B576-87C7B9EC88D0}" type="slidenum">
              <a:rPr lang="zh-CN" altLang="en-US" sz="1400" smtClean="0"/>
              <a:t>2</a:t>
            </a:fld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92060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C9035AF-3F0C-FA18-185F-18CEBE561C05}"/>
              </a:ext>
            </a:extLst>
          </p:cNvPr>
          <p:cNvSpPr txBox="1"/>
          <p:nvPr/>
        </p:nvSpPr>
        <p:spPr>
          <a:xfrm>
            <a:off x="210786" y="0"/>
            <a:ext cx="95626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Check correlation between variables of each components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798282F-AB49-9A84-7743-1F6B5A8FAFA3}"/>
                  </a:ext>
                </a:extLst>
              </p:cNvPr>
              <p:cNvSpPr txBox="1"/>
              <p:nvPr/>
            </p:nvSpPr>
            <p:spPr>
              <a:xfrm>
                <a:off x="210786" y="461665"/>
                <a:ext cx="609797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↔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𝑏𝑐</m:t>
                        </m:r>
                      </m:sub>
                    </m:sSub>
                    <m:r>
                      <a:rPr kumimoji="1"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(</m:t>
                    </m:r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798282F-AB49-9A84-7743-1F6B5A8FA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86" y="461665"/>
                <a:ext cx="6097978" cy="369332"/>
              </a:xfrm>
              <a:prstGeom prst="rect">
                <a:avLst/>
              </a:prstGeom>
              <a:blipFill>
                <a:blip r:embed="rId2"/>
                <a:stretch>
                  <a:fillRect l="-624" t="-6667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714ED560-00B9-FE5D-C8DC-3B4384F3A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6" y="1042213"/>
            <a:ext cx="4007833" cy="288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1F6B9B0-F518-AD29-1D63-7791E290D6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7832" y="1042213"/>
            <a:ext cx="4007833" cy="28800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372E529-9DA6-730D-54E3-6F772D589F3C}"/>
              </a:ext>
            </a:extLst>
          </p:cNvPr>
          <p:cNvSpPr txBox="1"/>
          <p:nvPr/>
        </p:nvSpPr>
        <p:spPr>
          <a:xfrm>
            <a:off x="1010070" y="2516372"/>
            <a:ext cx="179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</a:rPr>
              <a:t>BB background</a:t>
            </a:r>
            <a:endParaRPr lang="zh-CN" alt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9E0A970-028A-932E-A4ED-B9C6B902A82C}"/>
                  </a:ext>
                </a:extLst>
              </p:cNvPr>
              <p:cNvSpPr txBox="1"/>
              <p:nvPr/>
            </p:nvSpPr>
            <p:spPr>
              <a:xfrm>
                <a:off x="5017903" y="2482213"/>
                <a:ext cx="13814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r>
                        <a:rPr kumimoji="1" lang="en-US" altLang="zh-CN" i="1" smtClean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9E0A970-028A-932E-A4ED-B9C6B902A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903" y="2482213"/>
                <a:ext cx="138148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5BE49CCC-C37B-19BD-5448-604B4991F4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9728" y="1042213"/>
            <a:ext cx="4007833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1F4BB0A-19A7-3F00-3719-DC4689D87530}"/>
                  </a:ext>
                </a:extLst>
              </p:cNvPr>
              <p:cNvSpPr txBox="1"/>
              <p:nvPr/>
            </p:nvSpPr>
            <p:spPr>
              <a:xfrm>
                <a:off x="9458325" y="2517072"/>
                <a:ext cx="23574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𝑚𝑖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𝑟𝑒𝑐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𝑜𝑓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r>
                        <a:rPr kumimoji="1"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1F4BB0A-19A7-3F00-3719-DC4689D87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8325" y="2517072"/>
                <a:ext cx="2357438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6190F8CC-D2B2-6B93-B4C6-A9C5F472CF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6" y="3920376"/>
            <a:ext cx="4007833" cy="288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E117F12-D9E9-4C7B-3A3B-2A19CF8BBB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07832" y="3920376"/>
            <a:ext cx="4007833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D086779-FA1A-5053-50B6-27CFDD26A455}"/>
                  </a:ext>
                </a:extLst>
              </p:cNvPr>
              <p:cNvSpPr txBox="1"/>
              <p:nvPr/>
            </p:nvSpPr>
            <p:spPr>
              <a:xfrm>
                <a:off x="1014468" y="4991962"/>
                <a:ext cx="13814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r>
                        <a:rPr kumimoji="1"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D086779-FA1A-5053-50B6-27CFDD26A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468" y="4991962"/>
                <a:ext cx="138148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E4E53973-3907-262D-619B-D95A79FF4511}"/>
              </a:ext>
            </a:extLst>
          </p:cNvPr>
          <p:cNvSpPr txBox="1"/>
          <p:nvPr/>
        </p:nvSpPr>
        <p:spPr>
          <a:xfrm>
            <a:off x="5022301" y="5066435"/>
            <a:ext cx="179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qq</a:t>
            </a:r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background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808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A93199F2-A951-6E59-D503-056EBF8C7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062" y="3811101"/>
            <a:ext cx="4007832" cy="2880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F5EDDBB-6CD3-5D1D-C388-553412F54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" y="3811101"/>
            <a:ext cx="4007832" cy="288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030A630-79AD-055C-E180-69AF23C2B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1357" y="1076372"/>
            <a:ext cx="4007832" cy="28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E1E67A-9B1B-FEDF-E74A-2C065AD53D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3525" y="1076372"/>
            <a:ext cx="4007832" cy="2880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21CAAA89-FAA0-A483-76C8-5868460865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76372"/>
            <a:ext cx="4007832" cy="2880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BC9035AF-3F0C-FA18-185F-18CEBE561C05}"/>
              </a:ext>
            </a:extLst>
          </p:cNvPr>
          <p:cNvSpPr txBox="1"/>
          <p:nvPr/>
        </p:nvSpPr>
        <p:spPr>
          <a:xfrm>
            <a:off x="210786" y="0"/>
            <a:ext cx="95626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Check correlation between variables of each components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798282F-AB49-9A84-7743-1F6B5A8FAFA3}"/>
                  </a:ext>
                </a:extLst>
              </p:cNvPr>
              <p:cNvSpPr txBox="1"/>
              <p:nvPr/>
            </p:nvSpPr>
            <p:spPr>
              <a:xfrm>
                <a:off x="210786" y="461665"/>
                <a:ext cx="609797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𝑏𝑐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↔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mu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_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trans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(</m:t>
                    </m:r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798282F-AB49-9A84-7743-1F6B5A8FA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86" y="461665"/>
                <a:ext cx="6097978" cy="369332"/>
              </a:xfrm>
              <a:prstGeom prst="rect">
                <a:avLst/>
              </a:prstGeom>
              <a:blipFill>
                <a:blip r:embed="rId7"/>
                <a:stretch>
                  <a:fillRect l="-624" t="-6667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F372E529-9DA6-730D-54E3-6F772D589F3C}"/>
              </a:ext>
            </a:extLst>
          </p:cNvPr>
          <p:cNvSpPr txBox="1"/>
          <p:nvPr/>
        </p:nvSpPr>
        <p:spPr>
          <a:xfrm>
            <a:off x="1010070" y="2516372"/>
            <a:ext cx="179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BB background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9E0A970-028A-932E-A4ED-B9C6B902A82C}"/>
                  </a:ext>
                </a:extLst>
              </p:cNvPr>
              <p:cNvSpPr txBox="1"/>
              <p:nvPr/>
            </p:nvSpPr>
            <p:spPr>
              <a:xfrm>
                <a:off x="4854056" y="2191674"/>
                <a:ext cx="13814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r>
                        <a:rPr kumimoji="1"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9E0A970-028A-932E-A4ED-B9C6B902A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056" y="2191674"/>
                <a:ext cx="138148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1F4BB0A-19A7-3F00-3719-DC4689D87530}"/>
                  </a:ext>
                </a:extLst>
              </p:cNvPr>
              <p:cNvSpPr txBox="1"/>
              <p:nvPr/>
            </p:nvSpPr>
            <p:spPr>
              <a:xfrm>
                <a:off x="9034532" y="2516001"/>
                <a:ext cx="23574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𝑚𝑖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𝑟𝑒𝑐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𝑜𝑓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r>
                        <a:rPr kumimoji="1" lang="en-US" altLang="zh-CN" i="1" smtClean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1F4BB0A-19A7-3F00-3719-DC4689D87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4532" y="2516001"/>
                <a:ext cx="2357438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D086779-FA1A-5053-50B6-27CFDD26A455}"/>
                  </a:ext>
                </a:extLst>
              </p:cNvPr>
              <p:cNvSpPr txBox="1"/>
              <p:nvPr/>
            </p:nvSpPr>
            <p:spPr>
              <a:xfrm>
                <a:off x="1014468" y="4991962"/>
                <a:ext cx="13814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r>
                        <a:rPr kumimoji="1"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D086779-FA1A-5053-50B6-27CFDD26A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468" y="4991962"/>
                <a:ext cx="138148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E4E53973-3907-262D-619B-D95A79FF4511}"/>
              </a:ext>
            </a:extLst>
          </p:cNvPr>
          <p:cNvSpPr txBox="1"/>
          <p:nvPr/>
        </p:nvSpPr>
        <p:spPr>
          <a:xfrm>
            <a:off x="4854056" y="5251101"/>
            <a:ext cx="179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qq</a:t>
            </a:r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background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544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0BB2CEF1-BC6A-D714-DD5A-099D490C3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562" y="3805495"/>
            <a:ext cx="4007832" cy="288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6C6746F-45FE-FDAD-5B7B-C73B786CB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1101"/>
            <a:ext cx="4007832" cy="288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2EBF475-0EE3-FBFF-69AD-E36DB75B3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168" y="972505"/>
            <a:ext cx="4007832" cy="288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7D03406-F9C6-6471-857C-9A08336AF9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7793" y="936340"/>
            <a:ext cx="4007832" cy="288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710975E-41AF-C820-0570-EACA4242E4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36340"/>
            <a:ext cx="4007832" cy="2880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BC9035AF-3F0C-FA18-185F-18CEBE561C05}"/>
              </a:ext>
            </a:extLst>
          </p:cNvPr>
          <p:cNvSpPr txBox="1"/>
          <p:nvPr/>
        </p:nvSpPr>
        <p:spPr>
          <a:xfrm>
            <a:off x="210786" y="0"/>
            <a:ext cx="95626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Check correlation between variables of each components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798282F-AB49-9A84-7743-1F6B5A8FAFA3}"/>
                  </a:ext>
                </a:extLst>
              </p:cNvPr>
              <p:cNvSpPr txBox="1"/>
              <p:nvPr/>
            </p:nvSpPr>
            <p:spPr>
              <a:xfrm>
                <a:off x="210786" y="461665"/>
                <a:ext cx="609797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↔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mu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_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trans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(</m:t>
                    </m:r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798282F-AB49-9A84-7743-1F6B5A8FA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86" y="461665"/>
                <a:ext cx="6097978" cy="369332"/>
              </a:xfrm>
              <a:prstGeom prst="rect">
                <a:avLst/>
              </a:prstGeom>
              <a:blipFill>
                <a:blip r:embed="rId7"/>
                <a:stretch>
                  <a:fillRect l="-624" t="-6667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F372E529-9DA6-730D-54E3-6F772D589F3C}"/>
              </a:ext>
            </a:extLst>
          </p:cNvPr>
          <p:cNvSpPr txBox="1"/>
          <p:nvPr/>
        </p:nvSpPr>
        <p:spPr>
          <a:xfrm>
            <a:off x="1705211" y="1821953"/>
            <a:ext cx="179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BB background</a:t>
            </a:r>
            <a:endParaRPr kumimoji="1" lang="zh-CN" altLang="en-US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9E0A970-028A-932E-A4ED-B9C6B902A82C}"/>
                  </a:ext>
                </a:extLst>
              </p:cNvPr>
              <p:cNvSpPr txBox="1"/>
              <p:nvPr/>
            </p:nvSpPr>
            <p:spPr>
              <a:xfrm>
                <a:off x="5618020" y="2224296"/>
                <a:ext cx="13814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r>
                        <a:rPr kumimoji="1"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9E0A970-028A-932E-A4ED-B9C6B902A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020" y="2224296"/>
                <a:ext cx="138148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1F4BB0A-19A7-3F00-3719-DC4689D87530}"/>
                  </a:ext>
                </a:extLst>
              </p:cNvPr>
              <p:cNvSpPr txBox="1"/>
              <p:nvPr/>
            </p:nvSpPr>
            <p:spPr>
              <a:xfrm>
                <a:off x="9506019" y="2007008"/>
                <a:ext cx="23574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𝑚𝑖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𝑟𝑒𝑐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𝑜𝑓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r>
                        <a:rPr kumimoji="1" lang="en-US" altLang="zh-CN" i="1" smtClean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1F4BB0A-19A7-3F00-3719-DC4689D87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6019" y="2007008"/>
                <a:ext cx="2357438" cy="369332"/>
              </a:xfrm>
              <a:prstGeom prst="rect">
                <a:avLst/>
              </a:prstGeom>
              <a:blipFill>
                <a:blip r:embed="rId9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D086779-FA1A-5053-50B6-27CFDD26A455}"/>
                  </a:ext>
                </a:extLst>
              </p:cNvPr>
              <p:cNvSpPr txBox="1"/>
              <p:nvPr/>
            </p:nvSpPr>
            <p:spPr>
              <a:xfrm>
                <a:off x="1014468" y="4991962"/>
                <a:ext cx="13814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r>
                        <a:rPr kumimoji="1"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D086779-FA1A-5053-50B6-27CFDD26A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468" y="4991962"/>
                <a:ext cx="138148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E4E53973-3907-262D-619B-D95A79FF4511}"/>
              </a:ext>
            </a:extLst>
          </p:cNvPr>
          <p:cNvSpPr txBox="1"/>
          <p:nvPr/>
        </p:nvSpPr>
        <p:spPr>
          <a:xfrm>
            <a:off x="5656120" y="4889357"/>
            <a:ext cx="179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qq</a:t>
            </a:r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background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F4FB8F2-F392-953E-90F4-B1F23C386B4A}"/>
                  </a:ext>
                </a:extLst>
              </p:cNvPr>
              <p:cNvSpPr txBox="1"/>
              <p:nvPr/>
            </p:nvSpPr>
            <p:spPr>
              <a:xfrm>
                <a:off x="8015664" y="4229832"/>
                <a:ext cx="4176336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Summary: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Roo3DkeysPdf to describe BB background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Roo3DkeysPdf to describe </a:t>
                </a:r>
                <a:r>
                  <a:rPr kumimoji="1"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mis_rec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Roo2DkeysPdf to describe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F4FB8F2-F392-953E-90F4-B1F23C386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664" y="4229832"/>
                <a:ext cx="4176336" cy="2031325"/>
              </a:xfrm>
              <a:prstGeom prst="rect">
                <a:avLst/>
              </a:prstGeom>
              <a:blipFill>
                <a:blip r:embed="rId11"/>
                <a:stretch>
                  <a:fillRect l="-1515" t="-1875" b="-3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7106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7F204CA-98E1-3D0F-6EF6-54E2F4791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084" y="3736628"/>
            <a:ext cx="4007832" cy="288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28D04CA-8E40-F05B-0DEB-DDC14BD834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11101"/>
            <a:ext cx="4007832" cy="288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59B8513-7447-FF39-C699-3A7A4E9554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8625" y="1039365"/>
            <a:ext cx="4007832" cy="28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EC08A83-C43E-124E-37E5-A08BC8AB56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2084" y="1039365"/>
            <a:ext cx="4007832" cy="2880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DF7B944-37BC-ED4E-2D71-FE81C7F00F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039365"/>
            <a:ext cx="4007833" cy="2880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BC9035AF-3F0C-FA18-185F-18CEBE561C05}"/>
              </a:ext>
            </a:extLst>
          </p:cNvPr>
          <p:cNvSpPr txBox="1"/>
          <p:nvPr/>
        </p:nvSpPr>
        <p:spPr>
          <a:xfrm>
            <a:off x="210786" y="0"/>
            <a:ext cx="95626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Check correlation between variables of each components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798282F-AB49-9A84-7743-1F6B5A8FAFA3}"/>
                  </a:ext>
                </a:extLst>
              </p:cNvPr>
              <p:cNvSpPr txBox="1"/>
              <p:nvPr/>
            </p:nvSpPr>
            <p:spPr>
              <a:xfrm>
                <a:off x="210786" y="461665"/>
                <a:ext cx="609797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↔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𝑏𝑐</m:t>
                        </m:r>
                      </m:sub>
                    </m:sSub>
                    <m:r>
                      <a:rPr kumimoji="1"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(</m:t>
                    </m:r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798282F-AB49-9A84-7743-1F6B5A8FA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86" y="461665"/>
                <a:ext cx="6097978" cy="369332"/>
              </a:xfrm>
              <a:prstGeom prst="rect">
                <a:avLst/>
              </a:prstGeom>
              <a:blipFill>
                <a:blip r:embed="rId8"/>
                <a:stretch>
                  <a:fillRect l="-624" t="-6667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F372E529-9DA6-730D-54E3-6F772D589F3C}"/>
              </a:ext>
            </a:extLst>
          </p:cNvPr>
          <p:cNvSpPr txBox="1"/>
          <p:nvPr/>
        </p:nvSpPr>
        <p:spPr>
          <a:xfrm>
            <a:off x="1010070" y="2516372"/>
            <a:ext cx="179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</a:rPr>
              <a:t>BB background</a:t>
            </a:r>
            <a:endParaRPr lang="zh-CN" alt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9E0A970-028A-932E-A4ED-B9C6B902A82C}"/>
                  </a:ext>
                </a:extLst>
              </p:cNvPr>
              <p:cNvSpPr txBox="1"/>
              <p:nvPr/>
            </p:nvSpPr>
            <p:spPr>
              <a:xfrm>
                <a:off x="5226697" y="2479365"/>
                <a:ext cx="13814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r>
                        <a:rPr kumimoji="1" lang="en-US" altLang="zh-CN" i="1" smtClean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9E0A970-028A-932E-A4ED-B9C6B902A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697" y="2479365"/>
                <a:ext cx="138148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1F4BB0A-19A7-3F00-3719-DC4689D87530}"/>
                  </a:ext>
                </a:extLst>
              </p:cNvPr>
              <p:cNvSpPr txBox="1"/>
              <p:nvPr/>
            </p:nvSpPr>
            <p:spPr>
              <a:xfrm>
                <a:off x="8963822" y="2482213"/>
                <a:ext cx="23574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𝑚𝑖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𝑟𝑒𝑐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𝑜𝑓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r>
                        <a:rPr kumimoji="1"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1F4BB0A-19A7-3F00-3719-DC4689D87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822" y="2482213"/>
                <a:ext cx="2357438" cy="369332"/>
              </a:xfrm>
              <a:prstGeom prst="rect">
                <a:avLst/>
              </a:prstGeom>
              <a:blipFill>
                <a:blip r:embed="rId10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D086779-FA1A-5053-50B6-27CFDD26A455}"/>
                  </a:ext>
                </a:extLst>
              </p:cNvPr>
              <p:cNvSpPr txBox="1"/>
              <p:nvPr/>
            </p:nvSpPr>
            <p:spPr>
              <a:xfrm>
                <a:off x="1014468" y="4991962"/>
                <a:ext cx="13814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r>
                        <a:rPr kumimoji="1"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D086779-FA1A-5053-50B6-27CFDD26A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468" y="4991962"/>
                <a:ext cx="138148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E4E53973-3907-262D-619B-D95A79FF4511}"/>
              </a:ext>
            </a:extLst>
          </p:cNvPr>
          <p:cNvSpPr txBox="1"/>
          <p:nvPr/>
        </p:nvSpPr>
        <p:spPr>
          <a:xfrm>
            <a:off x="5022301" y="5066435"/>
            <a:ext cx="179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qq</a:t>
            </a:r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background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336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309E0E2D-AEB4-37D2-20D6-2CA9FD469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083" y="3791301"/>
            <a:ext cx="4007833" cy="288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C84B6AF-ACC3-891B-EC1D-A21029DCF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91301"/>
            <a:ext cx="4007832" cy="288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51A8B3C-D690-30AC-2C72-C6BBC8CA5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5664" y="1076372"/>
            <a:ext cx="4007832" cy="288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DDBBB82-6249-1A2B-5F51-C7F8AA5FBB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7832" y="1076372"/>
            <a:ext cx="4007832" cy="288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1816951-355F-AF9C-615A-C4474877CB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42213"/>
            <a:ext cx="4007832" cy="2880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BC9035AF-3F0C-FA18-185F-18CEBE561C05}"/>
              </a:ext>
            </a:extLst>
          </p:cNvPr>
          <p:cNvSpPr txBox="1"/>
          <p:nvPr/>
        </p:nvSpPr>
        <p:spPr>
          <a:xfrm>
            <a:off x="210786" y="0"/>
            <a:ext cx="95626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Check correlation between variables of each components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798282F-AB49-9A84-7743-1F6B5A8FAFA3}"/>
                  </a:ext>
                </a:extLst>
              </p:cNvPr>
              <p:cNvSpPr txBox="1"/>
              <p:nvPr/>
            </p:nvSpPr>
            <p:spPr>
              <a:xfrm>
                <a:off x="210786" y="461665"/>
                <a:ext cx="609797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𝑏𝑐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↔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mu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_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trans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(</m:t>
                    </m:r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798282F-AB49-9A84-7743-1F6B5A8FA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86" y="461665"/>
                <a:ext cx="6097978" cy="369332"/>
              </a:xfrm>
              <a:prstGeom prst="rect">
                <a:avLst/>
              </a:prstGeom>
              <a:blipFill>
                <a:blip r:embed="rId7"/>
                <a:stretch>
                  <a:fillRect l="-624" t="-6667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F372E529-9DA6-730D-54E3-6F772D589F3C}"/>
              </a:ext>
            </a:extLst>
          </p:cNvPr>
          <p:cNvSpPr txBox="1"/>
          <p:nvPr/>
        </p:nvSpPr>
        <p:spPr>
          <a:xfrm>
            <a:off x="1108776" y="2228279"/>
            <a:ext cx="179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BB background</a:t>
            </a:r>
            <a:endParaRPr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9E0A970-028A-932E-A4ED-B9C6B902A82C}"/>
                  </a:ext>
                </a:extLst>
              </p:cNvPr>
              <p:cNvSpPr txBox="1"/>
              <p:nvPr/>
            </p:nvSpPr>
            <p:spPr>
              <a:xfrm>
                <a:off x="5226697" y="2412945"/>
                <a:ext cx="13814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r>
                        <a:rPr kumimoji="1"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9E0A970-028A-932E-A4ED-B9C6B902A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697" y="2412945"/>
                <a:ext cx="138148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1F4BB0A-19A7-3F00-3719-DC4689D87530}"/>
                  </a:ext>
                </a:extLst>
              </p:cNvPr>
              <p:cNvSpPr txBox="1"/>
              <p:nvPr/>
            </p:nvSpPr>
            <p:spPr>
              <a:xfrm>
                <a:off x="8963822" y="2482213"/>
                <a:ext cx="23574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𝑚𝑖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𝑟𝑒𝑐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𝑜𝑓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r>
                        <a:rPr kumimoji="1" lang="en-US" altLang="zh-CN" i="1" smtClean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1F4BB0A-19A7-3F00-3719-DC4689D87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822" y="2482213"/>
                <a:ext cx="2357438" cy="369332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D086779-FA1A-5053-50B6-27CFDD26A455}"/>
                  </a:ext>
                </a:extLst>
              </p:cNvPr>
              <p:cNvSpPr txBox="1"/>
              <p:nvPr/>
            </p:nvSpPr>
            <p:spPr>
              <a:xfrm>
                <a:off x="1108776" y="4977367"/>
                <a:ext cx="13814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r>
                        <a:rPr kumimoji="1"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D086779-FA1A-5053-50B6-27CFDD26A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776" y="4977367"/>
                <a:ext cx="138148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E4E53973-3907-262D-619B-D95A79FF4511}"/>
              </a:ext>
            </a:extLst>
          </p:cNvPr>
          <p:cNvSpPr txBox="1"/>
          <p:nvPr/>
        </p:nvSpPr>
        <p:spPr>
          <a:xfrm>
            <a:off x="5022301" y="5066435"/>
            <a:ext cx="179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qq</a:t>
            </a:r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background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619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2D91D825-D447-34DB-2AD2-3D4A3E8FC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084" y="3784577"/>
            <a:ext cx="4007832" cy="2880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90777D7-84EC-841D-B258-540892A70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6" y="3736628"/>
            <a:ext cx="4007832" cy="288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1EC2506-BE1A-FF40-FBE1-FF71F6C76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8051" y="923330"/>
            <a:ext cx="4007832" cy="28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CDB5014-116E-D062-CB19-1538EE7036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5919" y="923330"/>
            <a:ext cx="4007832" cy="2880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58CEA3EA-6412-CDCB-BC01-19EC99A830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23330"/>
            <a:ext cx="4007832" cy="2880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BC9035AF-3F0C-FA18-185F-18CEBE561C05}"/>
              </a:ext>
            </a:extLst>
          </p:cNvPr>
          <p:cNvSpPr txBox="1"/>
          <p:nvPr/>
        </p:nvSpPr>
        <p:spPr>
          <a:xfrm>
            <a:off x="210786" y="0"/>
            <a:ext cx="95626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Check correlation between variables of each components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798282F-AB49-9A84-7743-1F6B5A8FAFA3}"/>
                  </a:ext>
                </a:extLst>
              </p:cNvPr>
              <p:cNvSpPr txBox="1"/>
              <p:nvPr/>
            </p:nvSpPr>
            <p:spPr>
              <a:xfrm>
                <a:off x="210786" y="461665"/>
                <a:ext cx="609797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↔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mu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_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trans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(</m:t>
                    </m:r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798282F-AB49-9A84-7743-1F6B5A8FA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86" y="461665"/>
                <a:ext cx="6097978" cy="369332"/>
              </a:xfrm>
              <a:prstGeom prst="rect">
                <a:avLst/>
              </a:prstGeom>
              <a:blipFill>
                <a:blip r:embed="rId7"/>
                <a:stretch>
                  <a:fillRect l="-624" t="-6667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F372E529-9DA6-730D-54E3-6F772D589F3C}"/>
              </a:ext>
            </a:extLst>
          </p:cNvPr>
          <p:cNvSpPr txBox="1"/>
          <p:nvPr/>
        </p:nvSpPr>
        <p:spPr>
          <a:xfrm>
            <a:off x="1014468" y="2274864"/>
            <a:ext cx="179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BB background</a:t>
            </a:r>
            <a:endParaRPr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9E0A970-028A-932E-A4ED-B9C6B902A82C}"/>
                  </a:ext>
                </a:extLst>
              </p:cNvPr>
              <p:cNvSpPr txBox="1"/>
              <p:nvPr/>
            </p:nvSpPr>
            <p:spPr>
              <a:xfrm>
                <a:off x="5017903" y="2482213"/>
                <a:ext cx="13814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r>
                        <a:rPr kumimoji="1"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9E0A970-028A-932E-A4ED-B9C6B902A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903" y="2482213"/>
                <a:ext cx="138148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1F4BB0A-19A7-3F00-3719-DC4689D87530}"/>
                  </a:ext>
                </a:extLst>
              </p:cNvPr>
              <p:cNvSpPr txBox="1"/>
              <p:nvPr/>
            </p:nvSpPr>
            <p:spPr>
              <a:xfrm>
                <a:off x="8963822" y="2482213"/>
                <a:ext cx="23574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𝑚𝑖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𝑟𝑒𝑐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𝑜𝑓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r>
                        <a:rPr kumimoji="1" lang="en-US" altLang="zh-CN" i="1" smtClean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1F4BB0A-19A7-3F00-3719-DC4689D87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822" y="2482213"/>
                <a:ext cx="2357438" cy="369332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D086779-FA1A-5053-50B6-27CFDD26A455}"/>
                  </a:ext>
                </a:extLst>
              </p:cNvPr>
              <p:cNvSpPr txBox="1"/>
              <p:nvPr/>
            </p:nvSpPr>
            <p:spPr>
              <a:xfrm>
                <a:off x="1014468" y="4991962"/>
                <a:ext cx="13814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r>
                        <a:rPr kumimoji="1"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D086779-FA1A-5053-50B6-27CFDD26A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468" y="4991962"/>
                <a:ext cx="138148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E4E53973-3907-262D-619B-D95A79FF4511}"/>
              </a:ext>
            </a:extLst>
          </p:cNvPr>
          <p:cNvSpPr txBox="1"/>
          <p:nvPr/>
        </p:nvSpPr>
        <p:spPr>
          <a:xfrm>
            <a:off x="5022301" y="5066435"/>
            <a:ext cx="179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qq</a:t>
            </a:r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background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B13EBA8-8C07-DD24-21FE-9954E1CB29AB}"/>
                  </a:ext>
                </a:extLst>
              </p:cNvPr>
              <p:cNvSpPr txBox="1"/>
              <p:nvPr/>
            </p:nvSpPr>
            <p:spPr>
              <a:xfrm>
                <a:off x="8015664" y="4229832"/>
                <a:ext cx="4176336" cy="2064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Summary: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Roo3DkeysPdf to describe BB background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Roo3DkeysPdf to describe </a:t>
                </a:r>
                <a:r>
                  <a:rPr kumimoji="1"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mis_rec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Roo2DkeysPdf to describe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B13EBA8-8C07-DD24-21FE-9954E1CB2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664" y="4229832"/>
                <a:ext cx="4176336" cy="2064796"/>
              </a:xfrm>
              <a:prstGeom prst="rect">
                <a:avLst/>
              </a:prstGeom>
              <a:blipFill>
                <a:blip r:embed="rId11"/>
                <a:stretch>
                  <a:fillRect l="-1515" t="-1840" b="-18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4622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66383A74-2042-C3FB-6C88-AA4AEFBFC8C5}"/>
                  </a:ext>
                </a:extLst>
              </p:cNvPr>
              <p:cNvSpPr txBox="1"/>
              <p:nvPr/>
            </p:nvSpPr>
            <p:spPr>
              <a:xfrm>
                <a:off x="210786" y="0"/>
                <a:ext cx="9562605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Fitting plots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b="1" i="1" u="sng" smtClean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400" b="1" u="sng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zh-CN" altLang="en-US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（</a:t>
                </a:r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not considering corr.</a:t>
                </a:r>
                <a:r>
                  <a:rPr lang="zh-CN" altLang="en-US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）</a:t>
                </a:r>
                <a:r>
                  <a:rPr lang="en-US" altLang="zh-CN" sz="2400" b="1" u="sng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</a:t>
                </a:r>
                <a:endParaRPr lang="zh-CN" altLang="en-US" sz="2400" u="sng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66383A74-2042-C3FB-6C88-AA4AEFBFC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86" y="0"/>
                <a:ext cx="9562605" cy="470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E4BD3047-07AE-C223-2B3B-56908E65C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1840"/>
            <a:ext cx="4246780" cy="288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24B136C-84A0-982A-A695-00F7D997B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5640"/>
            <a:ext cx="4246779" cy="288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01032EA-D1B0-F107-A4F0-DDA40A227E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2610" y="3521840"/>
            <a:ext cx="4246780" cy="288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E361677-86D1-39FB-C0DE-F901F4B09D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2610" y="575640"/>
            <a:ext cx="4246780" cy="288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D45FC39-767E-74E4-3A3F-4BCD25803B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5220" y="556827"/>
            <a:ext cx="4246780" cy="288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346D1F6-850E-AC12-5CE9-53FB0D35E9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5220" y="3521840"/>
            <a:ext cx="424678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4C2617E-9356-866E-8350-2610D4BC15EA}"/>
                  </a:ext>
                </a:extLst>
              </p:cNvPr>
              <p:cNvSpPr txBox="1"/>
              <p:nvPr/>
            </p:nvSpPr>
            <p:spPr>
              <a:xfrm>
                <a:off x="1315867" y="6488668"/>
                <a:ext cx="102031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𝑠𝑖𝑔𝑛𝑎𝑙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𝑒𝑛h𝑎𝑛𝑐𝑒𝑑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𝑟𝑒𝑔𝑖𝑜𝑛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:5.26&lt;</m:t>
                    </m:r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𝑀𝑏𝑐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&lt;5.29,−0.15&lt;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&lt;0.10,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𝑡𝑟𝑎𝑛𝑠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&gt;0.65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4C2617E-9356-866E-8350-2610D4BC1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867" y="6488668"/>
                <a:ext cx="10203198" cy="369332"/>
              </a:xfrm>
              <a:prstGeom prst="rect">
                <a:avLst/>
              </a:prstGeom>
              <a:blipFill>
                <a:blip r:embed="rId9"/>
                <a:stretch>
                  <a:fillRect l="-373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26823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2057</TotalTime>
  <Words>824</Words>
  <Application>Microsoft Macintosh PowerPoint</Application>
  <PresentationFormat>宽屏</PresentationFormat>
  <Paragraphs>124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等线</vt:lpstr>
      <vt:lpstr>等线 Light</vt:lpstr>
      <vt:lpstr>Arial</vt:lpstr>
      <vt:lpstr>Cambria Math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小庄</dc:creator>
  <cp:lastModifiedBy>小庄</cp:lastModifiedBy>
  <cp:revision>17</cp:revision>
  <dcterms:created xsi:type="dcterms:W3CDTF">2024-12-04T12:47:49Z</dcterms:created>
  <dcterms:modified xsi:type="dcterms:W3CDTF">2024-12-13T05:49:54Z</dcterms:modified>
</cp:coreProperties>
</file>