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1" r:id="rId3"/>
    <p:sldId id="257" r:id="rId4"/>
    <p:sldId id="259" r:id="rId5"/>
    <p:sldId id="260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47" autoAdjust="0"/>
    <p:restoredTop sz="94660"/>
  </p:normalViewPr>
  <p:slideViewPr>
    <p:cSldViewPr snapToGrid="0">
      <p:cViewPr varScale="1">
        <p:scale>
          <a:sx n="85" d="100"/>
          <a:sy n="85" d="100"/>
        </p:scale>
        <p:origin x="104" y="4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F5A445-64BD-4ACB-9951-A7D3DC537AF6}" type="datetimeFigureOut">
              <a:rPr lang="zh-CN" altLang="en-US" smtClean="0"/>
              <a:t>2024/12/12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88348A-1089-4F1D-816B-59388433D75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375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B8098D-4E81-4064-A043-8DB6B24B39EA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918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9263EA-E6DC-5FCE-8BDA-8C33365D09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A5A9FBA-CC6F-8B59-2CC6-E0F27CDAA4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9008065-1148-CFAC-662C-2FACA7371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643D-95E7-4FDF-BDC4-FA9CAA82942C}" type="datetimeFigureOut">
              <a:rPr lang="zh-CN" altLang="en-US" smtClean="0"/>
              <a:t>2024/12/12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36FDC29-6E44-090F-A3FC-BBC09A77A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08F02F4-413F-2B6E-5959-91D2B763D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5A7F8-E67C-4782-BDFC-6BD4C0A35DE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4467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1C13A3A-B10B-B050-B767-604041CFD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BE86FC9-2047-483F-31F1-4EBEAA2BAB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EB910A1-82AA-B806-894F-ABC98E944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643D-95E7-4FDF-BDC4-FA9CAA82942C}" type="datetimeFigureOut">
              <a:rPr lang="zh-CN" altLang="en-US" smtClean="0"/>
              <a:t>2024/12/12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312FE5E-BB87-6E0F-47C8-EC8326DC7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B5BACDD-1B08-7A3B-0B46-913B31D53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5A7F8-E67C-4782-BDFC-6BD4C0A35DE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1970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4CBEEDFB-933E-921C-BBBB-EAEE0FC29F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9B88ADB-FB3F-93F9-26E2-97440B99E0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A9DBB4E-99F5-CA5F-5439-971C0844B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643D-95E7-4FDF-BDC4-FA9CAA82942C}" type="datetimeFigureOut">
              <a:rPr lang="zh-CN" altLang="en-US" smtClean="0"/>
              <a:t>2024/12/12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DF87AFA-2835-32C9-1419-010656CB8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ADA4365-5B2B-3F4D-9D41-3F0D6257B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5A7F8-E67C-4782-BDFC-6BD4C0A35DE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0093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B6C3C39-FFCF-2DA1-89BF-84B966EF5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E71AA2A-C802-2AA2-B0FE-DEC245DBA0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3863E67-EEB2-C482-6734-279BAE585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643D-95E7-4FDF-BDC4-FA9CAA82942C}" type="datetimeFigureOut">
              <a:rPr lang="zh-CN" altLang="en-US" smtClean="0"/>
              <a:t>2024/12/12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80E1B17-1720-E818-9514-A358F5C16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A663C14-D5A3-ECF0-4DE1-AB13EC088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5A7F8-E67C-4782-BDFC-6BD4C0A35DE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4480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3165342-2763-68F3-9C94-8DF485E4D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8BAE177-3665-2D87-B882-36C741FB28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36FBBF5-F4A9-0437-36FE-8EB8D181C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643D-95E7-4FDF-BDC4-FA9CAA82942C}" type="datetimeFigureOut">
              <a:rPr lang="zh-CN" altLang="en-US" smtClean="0"/>
              <a:t>2024/12/12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A875443-57C5-80A2-E630-5E4FCFF7C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181F799-5F0D-E925-ACC8-28A8FD296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5A7F8-E67C-4782-BDFC-6BD4C0A35DE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7793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A61B025-A430-C186-456E-8FDFDB05B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C96952E-BD46-5C0C-91E2-1BB4BEF4A4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4BC59ED-8E0D-8F79-CD95-99FA8ACBB9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3B1F93-4088-9511-F691-DAEE7533E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643D-95E7-4FDF-BDC4-FA9CAA82942C}" type="datetimeFigureOut">
              <a:rPr lang="zh-CN" altLang="en-US" smtClean="0"/>
              <a:t>2024/12/12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547F066-0413-C770-EC21-828D071A1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5D68E8C-E163-0BF0-4B38-350510833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5A7F8-E67C-4782-BDFC-6BD4C0A35DE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8168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9977063-00FE-9C86-2768-E480F922B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6863E2C-1C9D-9BE4-9BFE-943FAAB5C0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54FAF9E-9F9F-D14C-0107-833CE4D1B2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31A267D-BB60-B027-BD4A-4F8C5B7BB6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6BCA71D0-17C2-F19D-19FF-7A4750A0DA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6BDCE3BF-5076-0B78-C6D2-0336C5C8F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643D-95E7-4FDF-BDC4-FA9CAA82942C}" type="datetimeFigureOut">
              <a:rPr lang="zh-CN" altLang="en-US" smtClean="0"/>
              <a:t>2024/12/12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C7F2F2D0-2271-3FD7-29B1-92D8529EB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3759B742-EC5E-3C69-B4FB-A731F2C70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5A7F8-E67C-4782-BDFC-6BD4C0A35DE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8929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CAF9BE7-85CA-889B-BB96-EE379E1A8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887C2FD-57CE-B8B6-E137-E33B6D34C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643D-95E7-4FDF-BDC4-FA9CAA82942C}" type="datetimeFigureOut">
              <a:rPr lang="zh-CN" altLang="en-US" smtClean="0"/>
              <a:t>2024/12/12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B9B524B-3FA0-7A81-85DE-2AB112BF4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A37F2A7-D75E-4DF3-8A70-8313224BE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5A7F8-E67C-4782-BDFC-6BD4C0A35DE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9862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865B2416-5AD5-AF16-FC7B-CBA4653CE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643D-95E7-4FDF-BDC4-FA9CAA82942C}" type="datetimeFigureOut">
              <a:rPr lang="zh-CN" altLang="en-US" smtClean="0"/>
              <a:t>2024/12/12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03781D6-0282-81FD-4D2E-5794E776D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0113A99-5ADF-7465-3F49-BC672302A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5A7F8-E67C-4782-BDFC-6BD4C0A35DE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4839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28378F9-2B64-04A3-CC6E-C4A3D3B62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9890055-5DB2-0E9B-C67A-ED42BF52A7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440771F-AE6D-D6D1-109C-CCFB4BDB45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E168605-13C9-7FB3-1771-F4123BA38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643D-95E7-4FDF-BDC4-FA9CAA82942C}" type="datetimeFigureOut">
              <a:rPr lang="zh-CN" altLang="en-US" smtClean="0"/>
              <a:t>2024/12/12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E54F01C-18D3-3265-510B-62FC88000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7FC30EF-D4D4-C5CD-9211-0A1A84042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5A7F8-E67C-4782-BDFC-6BD4C0A35DE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4718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4E3FA8D-9223-86A1-EF07-4CD359B72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B5BD6A17-031B-69E2-9625-3A604DFC5D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4644D72-56DB-DD55-E14F-816C6AB2E4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9AD72E6-F1C3-7EFF-B6F4-64FB9EE1F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643D-95E7-4FDF-BDC4-FA9CAA82942C}" type="datetimeFigureOut">
              <a:rPr lang="zh-CN" altLang="en-US" smtClean="0"/>
              <a:t>2024/12/12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5F920CF-B0D8-5B43-1C3F-AF7F8C110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439F86C-06DF-BB5C-1EBA-166DE4C6B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5A7F8-E67C-4782-BDFC-6BD4C0A35DE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1402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F9B502B8-4DD5-46FC-8FBC-179D8B79D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4EC063E-E958-D9FB-2305-30F776692A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C083097-5F2A-066C-5F95-462D26600E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77643D-95E7-4FDF-BDC4-FA9CAA82942C}" type="datetimeFigureOut">
              <a:rPr lang="zh-CN" altLang="en-US" smtClean="0"/>
              <a:t>2024/12/12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A84BC13-4C34-DC4B-ED55-B6DFE19833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64C87BC-499A-E079-729F-898ADA802F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65A7F8-E67C-4782-BDFC-6BD4C0A35DE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4565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99DC84-E48E-ECB1-A096-BB35EB9E56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Group meeting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32D9020-1891-4C89-42A2-292850E05BC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邹世明</a:t>
            </a:r>
            <a:endParaRPr lang="en-US" altLang="zh-CN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2024/12/12</a:t>
            </a:r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803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99E63BFD-9372-89F5-7B11-5151E48DC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044052" cy="681037"/>
          </a:xfrm>
        </p:spPr>
        <p:txBody>
          <a:bodyPr>
            <a:normAutofit fontScale="90000"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Continuum Suppression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DF5AAF28-646F-364A-C812-68BE07A31A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31" y="681037"/>
            <a:ext cx="10911937" cy="6090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2342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FB4A1A93-C874-7238-336A-884A94D59A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89" y="1026826"/>
            <a:ext cx="6045373" cy="4212238"/>
          </a:xfrm>
          <a:prstGeom prst="rect">
            <a:avLst/>
          </a:prstGeom>
        </p:spPr>
      </p:pic>
      <p:sp>
        <p:nvSpPr>
          <p:cNvPr id="5" name="标题 1">
            <a:extLst>
              <a:ext uri="{FF2B5EF4-FFF2-40B4-BE49-F238E27FC236}">
                <a16:creationId xmlns:a16="http://schemas.microsoft.com/office/drawing/2014/main" id="{094F6C77-91C5-4C8D-D260-5B32828ED582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1044052" cy="6810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Continuum Suppression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7A0469FE-9484-1D04-DBFF-D78310E539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9432" y="1011838"/>
            <a:ext cx="5600233" cy="4316542"/>
          </a:xfrm>
          <a:prstGeom prst="rect">
            <a:avLst/>
          </a:prstGeom>
        </p:spPr>
      </p:pic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B072397C-3800-55E6-0D9D-AF73F2A0C465}"/>
              </a:ext>
            </a:extLst>
          </p:cNvPr>
          <p:cNvCxnSpPr/>
          <p:nvPr/>
        </p:nvCxnSpPr>
        <p:spPr>
          <a:xfrm>
            <a:off x="9975954" y="3800007"/>
            <a:ext cx="0" cy="704539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2B1BCCAD-AEB3-EFD3-FB76-14A18A442A65}"/>
                  </a:ext>
                </a:extLst>
              </p:cNvPr>
              <p:cNvSpPr txBox="1"/>
              <p:nvPr/>
            </p:nvSpPr>
            <p:spPr>
              <a:xfrm>
                <a:off x="5461403" y="5434010"/>
                <a:ext cx="1756057" cy="3016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FBD</m:t>
                      </m:r>
                      <m:sSub>
                        <m:sSubPr>
                          <m:ctrlPr>
                            <a:rPr lang="en-US" altLang="zh-CN" b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output</m:t>
                          </m:r>
                        </m:sub>
                      </m:sSub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&gt;0.6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2B1BCCAD-AEB3-EFD3-FB76-14A18A442A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1403" y="5434010"/>
                <a:ext cx="1756057" cy="301686"/>
              </a:xfrm>
              <a:prstGeom prst="rect">
                <a:avLst/>
              </a:prstGeom>
              <a:blipFill>
                <a:blip r:embed="rId4"/>
                <a:stretch>
                  <a:fillRect l="-2778" r="-2431" b="-24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本框 10">
            <a:extLst>
              <a:ext uri="{FF2B5EF4-FFF2-40B4-BE49-F238E27FC236}">
                <a16:creationId xmlns:a16="http://schemas.microsoft.com/office/drawing/2014/main" id="{30594F8E-64AB-662D-9F07-2115A5E39BEB}"/>
              </a:ext>
            </a:extLst>
          </p:cNvPr>
          <p:cNvSpPr txBox="1"/>
          <p:nvPr/>
        </p:nvSpPr>
        <p:spPr>
          <a:xfrm>
            <a:off x="3430898" y="5930642"/>
            <a:ext cx="6902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78.3% continuum background rejection with 8.8% efficiency loss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60791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标题 1">
                <a:extLst>
                  <a:ext uri="{FF2B5EF4-FFF2-40B4-BE49-F238E27FC236}">
                    <a16:creationId xmlns:a16="http://schemas.microsoft.com/office/drawing/2014/main" id="{89C9A085-C535-9095-9183-7B36C3BDDE0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0"/>
                <a:ext cx="11044052" cy="68103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7500" lnSpcReduction="100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Invariant mass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标题 1">
                <a:extLst>
                  <a:ext uri="{FF2B5EF4-FFF2-40B4-BE49-F238E27FC236}">
                    <a16:creationId xmlns:a16="http://schemas.microsoft.com/office/drawing/2014/main" id="{89C9A085-C535-9095-9183-7B36C3BDDE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1044052" cy="681037"/>
              </a:xfrm>
              <a:prstGeom prst="rect">
                <a:avLst/>
              </a:prstGeom>
              <a:blipFill>
                <a:blip r:embed="rId2"/>
                <a:stretch>
                  <a:fillRect l="-2152" t="-33036" b="-3660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图片 7">
            <a:extLst>
              <a:ext uri="{FF2B5EF4-FFF2-40B4-BE49-F238E27FC236}">
                <a16:creationId xmlns:a16="http://schemas.microsoft.com/office/drawing/2014/main" id="{F3D8A682-023C-607D-8F97-86B96ECDB9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433" y="653497"/>
            <a:ext cx="3895679" cy="305412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63FDA951-AF7F-AD34-D4DE-4B5D233893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0545" y="653497"/>
            <a:ext cx="3699799" cy="305412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02E87BCA-CAB4-C35C-4FD5-5CD648FEA851}"/>
                  </a:ext>
                </a:extLst>
              </p:cNvPr>
              <p:cNvSpPr txBox="1"/>
              <p:nvPr/>
            </p:nvSpPr>
            <p:spPr>
              <a:xfrm>
                <a:off x="8785172" y="1391905"/>
                <a:ext cx="2821898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Mean</m:t>
                      </m:r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 =  497.8 </m:t>
                      </m:r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MeV</m:t>
                      </m:r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/</m:t>
                      </m:r>
                      <m:sSup>
                        <m:sSupPr>
                          <m:ctrlPr>
                            <a:rPr lang="en-US" altLang="zh-CN" b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p>
                          <m: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altLang="zh-CN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σ</m:t>
                      </m:r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=2. 2</m:t>
                      </m:r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MeV</m:t>
                      </m:r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/</m:t>
                      </m:r>
                      <m:sSup>
                        <m:sSupPr>
                          <m:ctrlPr>
                            <a:rPr lang="en-US" altLang="zh-CN" b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p>
                          <m: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02E87BCA-CAB4-C35C-4FD5-5CD648FEA8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5172" y="1391905"/>
                <a:ext cx="2821898" cy="553998"/>
              </a:xfrm>
              <a:prstGeom prst="rect">
                <a:avLst/>
              </a:prstGeom>
              <a:blipFill>
                <a:blip r:embed="rId5"/>
                <a:stretch>
                  <a:fillRect t="-2198" b="-1648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E8276733-F497-A8E8-1DDF-FAE493C1DE05}"/>
                  </a:ext>
                </a:extLst>
              </p:cNvPr>
              <p:cNvSpPr txBox="1"/>
              <p:nvPr/>
            </p:nvSpPr>
            <p:spPr>
              <a:xfrm>
                <a:off x="8137784" y="2180561"/>
                <a:ext cx="3981763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1600" b="0" i="0" smtClean="0">
                        <a:latin typeface="Cambria Math" panose="02040503050406030204" pitchFamily="18" charset="0"/>
                      </a:rPr>
                      <m:t>0.482</m:t>
                    </m:r>
                    <m:r>
                      <m:rPr>
                        <m:sty m:val="p"/>
                      </m:rPr>
                      <a:rPr lang="en-US" altLang="zh-CN" sz="1600" b="0" i="0" smtClean="0">
                        <a:latin typeface="Cambria Math" panose="02040503050406030204" pitchFamily="18" charset="0"/>
                      </a:rPr>
                      <m:t>GeV</m:t>
                    </m:r>
                    <m:r>
                      <a:rPr lang="en-US" altLang="zh-CN" sz="1600" b="0" i="0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1600" b="0" i="0" smtClean="0"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p>
                        <m:r>
                          <a:rPr lang="en-US" altLang="zh-CN" sz="16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1600" b="0" i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e>
                    </m:d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&lt;0.513</m:t>
                    </m:r>
                  </m:oMath>
                </a14:m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1600" b="0" i="0" smtClean="0">
                        <a:latin typeface="Cambria Math" panose="02040503050406030204" pitchFamily="18" charset="0"/>
                      </a:rPr>
                      <m:t>GeV</m:t>
                    </m:r>
                    <m:r>
                      <a:rPr lang="en-US" altLang="zh-CN" sz="1600" b="0" i="0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1600" b="0" i="0" smtClean="0"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p>
                        <m:r>
                          <a:rPr lang="en-US" altLang="zh-CN" sz="16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zh-CN" altLang="en-US" sz="1600" dirty="0"/>
              </a:p>
            </p:txBody>
          </p:sp>
        </mc:Choice>
        <mc:Fallback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E8276733-F497-A8E8-1DDF-FAE493C1DE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7784" y="2180561"/>
                <a:ext cx="3981763" cy="338554"/>
              </a:xfrm>
              <a:prstGeom prst="rect">
                <a:avLst/>
              </a:prstGeom>
              <a:blipFill>
                <a:blip r:embed="rId6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图片 14">
            <a:extLst>
              <a:ext uri="{FF2B5EF4-FFF2-40B4-BE49-F238E27FC236}">
                <a16:creationId xmlns:a16="http://schemas.microsoft.com/office/drawing/2014/main" id="{F0DEA85E-79DD-549A-D47A-2D7913AB8DD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2433" y="3803871"/>
            <a:ext cx="3761071" cy="3054129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F1276296-478A-F8F7-D8DF-94E8D7AA997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18112" y="3803872"/>
            <a:ext cx="3761072" cy="305412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D5189CFA-4F1F-2EEE-E0C7-15320292BB49}"/>
                  </a:ext>
                </a:extLst>
              </p:cNvPr>
              <p:cNvSpPr txBox="1"/>
              <p:nvPr/>
            </p:nvSpPr>
            <p:spPr>
              <a:xfrm>
                <a:off x="8785172" y="4422417"/>
                <a:ext cx="2821898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Mean</m:t>
                      </m:r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 =  133.0 </m:t>
                      </m:r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MeV</m:t>
                      </m:r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/</m:t>
                      </m:r>
                      <m:sSup>
                        <m:sSupPr>
                          <m:ctrlPr>
                            <a:rPr lang="en-US" altLang="zh-CN" b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p>
                          <m: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altLang="zh-CN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σ</m:t>
                      </m:r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=7.0 </m:t>
                      </m:r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MeV</m:t>
                      </m:r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/</m:t>
                      </m:r>
                      <m:sSup>
                        <m:sSupPr>
                          <m:ctrlPr>
                            <a:rPr lang="en-US" altLang="zh-CN" b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p>
                          <m: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D5189CFA-4F1F-2EEE-E0C7-15320292BB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5172" y="4422417"/>
                <a:ext cx="2821898" cy="553998"/>
              </a:xfrm>
              <a:prstGeom prst="rect">
                <a:avLst/>
              </a:prstGeom>
              <a:blipFill>
                <a:blip r:embed="rId9"/>
                <a:stretch>
                  <a:fillRect t="-2198" b="-1648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9F3E6387-E3A2-0512-7DDA-201ABEEB1DA7}"/>
                  </a:ext>
                </a:extLst>
              </p:cNvPr>
              <p:cNvSpPr txBox="1"/>
              <p:nvPr/>
            </p:nvSpPr>
            <p:spPr>
              <a:xfrm>
                <a:off x="8349520" y="5330935"/>
                <a:ext cx="5233439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1600" b="0" i="0" smtClean="0">
                        <a:latin typeface="Cambria Math" panose="02040503050406030204" pitchFamily="18" charset="0"/>
                      </a:rPr>
                      <m:t>0.119 </m:t>
                    </m:r>
                    <m:r>
                      <m:rPr>
                        <m:sty m:val="p"/>
                      </m:rPr>
                      <a:rPr lang="en-US" altLang="zh-CN" sz="1600" b="0" i="0" smtClean="0">
                        <a:latin typeface="Cambria Math" panose="02040503050406030204" pitchFamily="18" charset="0"/>
                      </a:rPr>
                      <m:t>GeV</m:t>
                    </m:r>
                    <m:r>
                      <a:rPr lang="en-US" altLang="zh-CN" sz="1600" b="0" i="0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1600" b="0" i="0" smtClean="0"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p>
                        <m:r>
                          <a:rPr lang="en-US" altLang="zh-CN" sz="16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1600" b="0" i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m:rPr>
                        <m:sty m:val="p"/>
                      </m:rPr>
                      <a:rPr lang="en-US" altLang="zh-CN" sz="1600" b="0" i="0" smtClean="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𝛾𝛾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)&lt;0.151</m:t>
                    </m:r>
                  </m:oMath>
                </a14:m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1600" b="0" i="0" smtClean="0">
                        <a:latin typeface="Cambria Math" panose="02040503050406030204" pitchFamily="18" charset="0"/>
                      </a:rPr>
                      <m:t>GeV</m:t>
                    </m:r>
                    <m:r>
                      <a:rPr lang="en-US" altLang="zh-CN" sz="1600" b="0" i="0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1600" b="0" i="0" smtClean="0"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p>
                        <m:r>
                          <a:rPr lang="en-US" altLang="zh-CN" sz="16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zh-CN" altLang="en-US" sz="1600" dirty="0"/>
              </a:p>
            </p:txBody>
          </p:sp>
        </mc:Choice>
        <mc:Fallback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9F3E6387-E3A2-0512-7DDA-201ABEEB1D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9520" y="5330935"/>
                <a:ext cx="5233439" cy="338554"/>
              </a:xfrm>
              <a:prstGeom prst="rect">
                <a:avLst/>
              </a:prstGeom>
              <a:blipFill>
                <a:blip r:embed="rId10"/>
                <a:stretch>
                  <a:fillRect t="-7143" b="-196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50203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标题 1">
                <a:extLst>
                  <a:ext uri="{FF2B5EF4-FFF2-40B4-BE49-F238E27FC236}">
                    <a16:creationId xmlns:a16="http://schemas.microsoft.com/office/drawing/2014/main" id="{D13F256D-84BD-B553-5B1A-C9203959F62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0"/>
                <a:ext cx="11044052" cy="68103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7500" lnSpcReduction="100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Mbc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Δ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𝐸</m:t>
                    </m:r>
                  </m:oMath>
                </a14:m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标题 1">
                <a:extLst>
                  <a:ext uri="{FF2B5EF4-FFF2-40B4-BE49-F238E27FC236}">
                    <a16:creationId xmlns:a16="http://schemas.microsoft.com/office/drawing/2014/main" id="{D13F256D-84BD-B553-5B1A-C9203959F6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1044052" cy="681037"/>
              </a:xfrm>
              <a:prstGeom prst="rect">
                <a:avLst/>
              </a:prstGeom>
              <a:blipFill>
                <a:blip r:embed="rId2"/>
                <a:stretch>
                  <a:fillRect l="-2152" t="-33036" b="-3660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6">
            <a:extLst>
              <a:ext uri="{FF2B5EF4-FFF2-40B4-BE49-F238E27FC236}">
                <a16:creationId xmlns:a16="http://schemas.microsoft.com/office/drawing/2014/main" id="{78722AFF-CE4F-EB5C-0BDF-9E23B4860F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989" y="600465"/>
            <a:ext cx="3569123" cy="290910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7DF351B-01B4-E3AF-A179-2ABF25C2C4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9250" y="667293"/>
            <a:ext cx="3593500" cy="2842279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262AF3F8-F1DD-0E9F-6E3D-5FFC05532299}"/>
              </a:ext>
            </a:extLst>
          </p:cNvPr>
          <p:cNvSpPr txBox="1"/>
          <p:nvPr/>
        </p:nvSpPr>
        <p:spPr>
          <a:xfrm>
            <a:off x="4941757" y="1348330"/>
            <a:ext cx="1154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CS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FAF0BF69-0A8F-5C49-890B-F0DC8C7396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41890" y="681037"/>
            <a:ext cx="3757883" cy="282853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B0067447-6810-7F92-4822-34D2C22CD7DC}"/>
                  </a:ext>
                </a:extLst>
              </p:cNvPr>
              <p:cNvSpPr txBox="1"/>
              <p:nvPr/>
            </p:nvSpPr>
            <p:spPr>
              <a:xfrm>
                <a:off x="10167078" y="1434508"/>
                <a:ext cx="1545295" cy="2831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b</m:t>
                      </m:r>
                      <m:acc>
                        <m:accPr>
                          <m:chr m:val="̅"/>
                          <m:ctrlPr>
                            <a:rPr lang="en-US" altLang="zh-CN" b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</m:acc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background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B0067447-6810-7F92-4822-34D2C22CD7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7078" y="1434508"/>
                <a:ext cx="1545295" cy="283154"/>
              </a:xfrm>
              <a:prstGeom prst="rect">
                <a:avLst/>
              </a:prstGeom>
              <a:blipFill>
                <a:blip r:embed="rId6"/>
                <a:stretch>
                  <a:fillRect l="-3162" t="-4255" r="-5138" b="-319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图片 15">
            <a:extLst>
              <a:ext uri="{FF2B5EF4-FFF2-40B4-BE49-F238E27FC236}">
                <a16:creationId xmlns:a16="http://schemas.microsoft.com/office/drawing/2014/main" id="{8974627E-2EFE-6EE9-A9BC-13F33D8A33C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0988" y="3581830"/>
            <a:ext cx="3569123" cy="2909106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A0185431-6506-7A15-1B76-06BEEE58C2A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17058" y="3581830"/>
            <a:ext cx="3675692" cy="2972299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69D1C7E5-BC34-3008-8BEB-F67BD25FF20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73462" y="3693996"/>
            <a:ext cx="3826311" cy="282853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92ED7CC4-9DA5-FFF8-52BA-0EAE9551A70B}"/>
                  </a:ext>
                </a:extLst>
              </p:cNvPr>
              <p:cNvSpPr txBox="1"/>
              <p:nvPr/>
            </p:nvSpPr>
            <p:spPr>
              <a:xfrm>
                <a:off x="9015334" y="4128133"/>
                <a:ext cx="1545295" cy="2831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b</m:t>
                      </m:r>
                      <m:acc>
                        <m:accPr>
                          <m:chr m:val="̅"/>
                          <m:ctrlPr>
                            <a:rPr lang="en-US" altLang="zh-CN" b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</m:acc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background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92ED7CC4-9DA5-FFF8-52BA-0EAE9551A7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5334" y="4128133"/>
                <a:ext cx="1545295" cy="283154"/>
              </a:xfrm>
              <a:prstGeom prst="rect">
                <a:avLst/>
              </a:prstGeom>
              <a:blipFill>
                <a:blip r:embed="rId10"/>
                <a:stretch>
                  <a:fillRect l="-3162" t="-4255" r="-5138" b="-319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文本框 23">
            <a:extLst>
              <a:ext uri="{FF2B5EF4-FFF2-40B4-BE49-F238E27FC236}">
                <a16:creationId xmlns:a16="http://schemas.microsoft.com/office/drawing/2014/main" id="{A40CA641-4AE5-4AD8-4ACE-5CA0A4A5BB4A}"/>
              </a:ext>
            </a:extLst>
          </p:cNvPr>
          <p:cNvSpPr txBox="1"/>
          <p:nvPr/>
        </p:nvSpPr>
        <p:spPr>
          <a:xfrm>
            <a:off x="4941756" y="4041954"/>
            <a:ext cx="1154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CS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9ED31477-BFC8-3A17-19FE-D47DADB40E51}"/>
              </a:ext>
            </a:extLst>
          </p:cNvPr>
          <p:cNvSpPr txBox="1"/>
          <p:nvPr/>
        </p:nvSpPr>
        <p:spPr>
          <a:xfrm>
            <a:off x="4648197" y="133592"/>
            <a:ext cx="43671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Efficiency = 23.2%, SCF =1.5%</a:t>
            </a:r>
            <a:endParaRPr lang="zh-CN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4332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544A9D13-C991-AFAD-9A64-7CB092701CB6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1044052" cy="6810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Fit for different components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1D775938-2124-6519-C6C2-2ABCEBA5CC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300" y="620802"/>
            <a:ext cx="3192903" cy="273073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FA2464B1-1559-6EBA-23F7-48ADBCDC30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5136" y="750681"/>
            <a:ext cx="3138961" cy="260085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976F347-6BCC-D656-C628-D2FD78AA69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9030" y="711947"/>
            <a:ext cx="3192903" cy="2678319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DD392872-B15D-9D6A-C502-D4D8A847C1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451" y="3605463"/>
            <a:ext cx="3180752" cy="2730732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74B28B6F-AC7D-7076-5C23-51CCCF837A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30464" y="3605463"/>
            <a:ext cx="3208304" cy="2730732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449106FD-D905-EBE7-55EC-BF040769FCD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69029" y="3689384"/>
            <a:ext cx="3194918" cy="2678319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D8469962-241F-FF20-EBFF-EACF97F97830}"/>
              </a:ext>
            </a:extLst>
          </p:cNvPr>
          <p:cNvSpPr txBox="1"/>
          <p:nvPr/>
        </p:nvSpPr>
        <p:spPr>
          <a:xfrm>
            <a:off x="2181069" y="978922"/>
            <a:ext cx="13191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2 Gaussian + 1 CB</a:t>
            </a:r>
            <a:endParaRPr lang="zh-CN" altLang="en-US" dirty="0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36290696-6774-3D18-DE97-A7CECA699B06}"/>
              </a:ext>
            </a:extLst>
          </p:cNvPr>
          <p:cNvSpPr txBox="1"/>
          <p:nvPr/>
        </p:nvSpPr>
        <p:spPr>
          <a:xfrm>
            <a:off x="985766" y="3972336"/>
            <a:ext cx="13191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 Gaussian + 1 CB</a:t>
            </a:r>
            <a:endParaRPr lang="zh-CN" altLang="en-US" dirty="0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C2E43DD0-A69D-0572-173E-F77E2F321A32}"/>
              </a:ext>
            </a:extLst>
          </p:cNvPr>
          <p:cNvSpPr txBox="1"/>
          <p:nvPr/>
        </p:nvSpPr>
        <p:spPr>
          <a:xfrm>
            <a:off x="4871803" y="1802675"/>
            <a:ext cx="1146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1D poly</a:t>
            </a:r>
            <a:endParaRPr lang="zh-CN" altLang="en-US" dirty="0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C38FD9A5-B3DF-BB8D-745F-B973002DEEF6}"/>
              </a:ext>
            </a:extLst>
          </p:cNvPr>
          <p:cNvSpPr txBox="1"/>
          <p:nvPr/>
        </p:nvSpPr>
        <p:spPr>
          <a:xfrm>
            <a:off x="4871803" y="4659211"/>
            <a:ext cx="1146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/>
              <a:t>argusBG</a:t>
            </a:r>
            <a:endParaRPr lang="zh-CN" altLang="en-US" dirty="0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75C4E335-0589-30B1-4F7C-11D0850177D9}"/>
              </a:ext>
            </a:extLst>
          </p:cNvPr>
          <p:cNvSpPr txBox="1"/>
          <p:nvPr/>
        </p:nvSpPr>
        <p:spPr>
          <a:xfrm>
            <a:off x="9701134" y="1117421"/>
            <a:ext cx="1342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Kernel PDF</a:t>
            </a:r>
            <a:endParaRPr lang="zh-CN" altLang="en-US" dirty="0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8BA88034-A207-4A63-965F-538C7A2FFD48}"/>
              </a:ext>
            </a:extLst>
          </p:cNvPr>
          <p:cNvSpPr txBox="1"/>
          <p:nvPr/>
        </p:nvSpPr>
        <p:spPr>
          <a:xfrm>
            <a:off x="8669311" y="4110835"/>
            <a:ext cx="1342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Kernel PDF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05146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2B7EF544-91F0-2FA6-C5C7-FC645FBA3F86}"/>
              </a:ext>
            </a:extLst>
          </p:cNvPr>
          <p:cNvSpPr txBox="1"/>
          <p:nvPr/>
        </p:nvSpPr>
        <p:spPr>
          <a:xfrm>
            <a:off x="0" y="0"/>
            <a:ext cx="94439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velocity of muon in cosmic ray</a:t>
            </a:r>
            <a:endParaRPr lang="zh-C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69E819E-0855-86C8-C954-2292ECDF4F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52591" y="1088930"/>
            <a:ext cx="2801758" cy="2103119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E42EABB5-9C8E-06BB-E2A1-5B8765D71AC8}"/>
              </a:ext>
            </a:extLst>
          </p:cNvPr>
          <p:cNvSpPr/>
          <p:nvPr/>
        </p:nvSpPr>
        <p:spPr>
          <a:xfrm>
            <a:off x="2493021" y="882711"/>
            <a:ext cx="601980" cy="2667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CA0FC223-50E6-54D2-7383-260F94D3724B}"/>
              </a:ext>
            </a:extLst>
          </p:cNvPr>
          <p:cNvSpPr/>
          <p:nvPr/>
        </p:nvSpPr>
        <p:spPr>
          <a:xfrm>
            <a:off x="2493021" y="3052440"/>
            <a:ext cx="601980" cy="2667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id="{3D81E336-E839-937E-43AA-F708BE144439}"/>
              </a:ext>
            </a:extLst>
          </p:cNvPr>
          <p:cNvCxnSpPr>
            <a:cxnSpLocks/>
          </p:cNvCxnSpPr>
          <p:nvPr/>
        </p:nvCxnSpPr>
        <p:spPr>
          <a:xfrm flipH="1">
            <a:off x="2706381" y="646332"/>
            <a:ext cx="198120" cy="2891949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>
            <a:extLst>
              <a:ext uri="{FF2B5EF4-FFF2-40B4-BE49-F238E27FC236}">
                <a16:creationId xmlns:a16="http://schemas.microsoft.com/office/drawing/2014/main" id="{18AF3723-9215-2322-45C8-D06D966AA25C}"/>
              </a:ext>
            </a:extLst>
          </p:cNvPr>
          <p:cNvSpPr txBox="1"/>
          <p:nvPr/>
        </p:nvSpPr>
        <p:spPr>
          <a:xfrm>
            <a:off x="2230131" y="1569811"/>
            <a:ext cx="952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Cosmic ray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AD786B80-B957-969A-8067-DD3D1D5B99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4" t="12871" r="19314" b="10785"/>
          <a:stretch/>
        </p:blipFill>
        <p:spPr>
          <a:xfrm>
            <a:off x="230526" y="3739540"/>
            <a:ext cx="3036116" cy="289987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D31534D6-9939-6050-B0A3-083C538DE4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0886" y="3777235"/>
            <a:ext cx="3419388" cy="2590952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4EF60683-5FED-69B7-D5A5-14BB12F9DB7E}"/>
              </a:ext>
            </a:extLst>
          </p:cNvPr>
          <p:cNvSpPr txBox="1"/>
          <p:nvPr/>
        </p:nvSpPr>
        <p:spPr>
          <a:xfrm>
            <a:off x="3826818" y="6254757"/>
            <a:ext cx="1884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Calibration result</a:t>
            </a:r>
            <a:endParaRPr lang="zh-CN" altLang="en-US" dirty="0"/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B45D6947-622F-26A1-99CE-D2539D4598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01928" y="953629"/>
            <a:ext cx="4593344" cy="3847959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19FC3591-094F-E6A7-3AC3-3C3676BA38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8881" y="691426"/>
            <a:ext cx="3419388" cy="2801759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652E250A-822E-42B2-6EB8-27387023AFDB}"/>
              </a:ext>
            </a:extLst>
          </p:cNvPr>
          <p:cNvSpPr txBox="1"/>
          <p:nvPr/>
        </p:nvSpPr>
        <p:spPr>
          <a:xfrm>
            <a:off x="3826818" y="3244334"/>
            <a:ext cx="2462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Time resolution result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A603D765-5DE3-FDBE-5B62-C767817B5413}"/>
                  </a:ext>
                </a:extLst>
              </p:cNvPr>
              <p:cNvSpPr txBox="1"/>
              <p:nvPr/>
            </p:nvSpPr>
            <p:spPr>
              <a:xfrm>
                <a:off x="8332422" y="4801588"/>
                <a:ext cx="332675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Velocity distribution</a:t>
                </a:r>
              </a:p>
              <a:p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Mean =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2.828×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endParaRPr lang="zh-CN" altLang="en-US" dirty="0"/>
              </a:p>
            </p:txBody>
          </p:sp>
        </mc:Choice>
        <mc:Fallback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A603D765-5DE3-FDBE-5B62-C767817B54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2422" y="4801588"/>
                <a:ext cx="3326759" cy="923330"/>
              </a:xfrm>
              <a:prstGeom prst="rect">
                <a:avLst/>
              </a:prstGeom>
              <a:blipFill>
                <a:blip r:embed="rId7"/>
                <a:stretch>
                  <a:fillRect l="-1648" t="-3974" b="-927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95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94B21655-EB02-F184-435A-6FF38619B6CE}"/>
              </a:ext>
            </a:extLst>
          </p:cNvPr>
          <p:cNvSpPr txBox="1"/>
          <p:nvPr/>
        </p:nvSpPr>
        <p:spPr>
          <a:xfrm>
            <a:off x="-1" y="0"/>
            <a:ext cx="94439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 of </a:t>
            </a:r>
            <a:r>
              <a:rPr lang="en-US" altLang="zh-C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Ashiph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17004AE4-C188-69C6-8489-284EE69C28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87" t="21355" r="32202" b="26491"/>
          <a:stretch/>
        </p:blipFill>
        <p:spPr>
          <a:xfrm>
            <a:off x="845564" y="906020"/>
            <a:ext cx="2553005" cy="221561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F178F2A9-47A0-F8C4-44F6-70397E8BA2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5071" y="63219"/>
            <a:ext cx="5041247" cy="2923502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1FD1C4E7-AC5E-BD58-397F-FEC4B41309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70" y="3231677"/>
            <a:ext cx="5424795" cy="3490594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FDF00677-6FF3-3A67-BB73-D181D7001916}"/>
              </a:ext>
            </a:extLst>
          </p:cNvPr>
          <p:cNvSpPr txBox="1"/>
          <p:nvPr/>
        </p:nvSpPr>
        <p:spPr>
          <a:xfrm>
            <a:off x="3471649" y="2517363"/>
            <a:ext cx="17823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 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接口用于信号发生器测试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D75F58FD-6852-93EC-909F-BD9C9AB47663}"/>
              </a:ext>
            </a:extLst>
          </p:cNvPr>
          <p:cNvSpPr txBox="1"/>
          <p:nvPr/>
        </p:nvSpPr>
        <p:spPr>
          <a:xfrm>
            <a:off x="4934101" y="198130"/>
            <a:ext cx="1356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SiPM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信号</a:t>
            </a: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833DEDA9-5DA9-D4B5-FC05-42D360EB59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4823" y="3121632"/>
            <a:ext cx="5341495" cy="3710685"/>
          </a:xfrm>
          <a:prstGeom prst="rect">
            <a:avLst/>
          </a:prstGeom>
        </p:spPr>
      </p:pic>
      <p:sp>
        <p:nvSpPr>
          <p:cNvPr id="20" name="文本框 19">
            <a:extLst>
              <a:ext uri="{FF2B5EF4-FFF2-40B4-BE49-F238E27FC236}">
                <a16:creationId xmlns:a16="http://schemas.microsoft.com/office/drawing/2014/main" id="{A030E90E-88F6-167A-DE39-C51E287DBFD9}"/>
              </a:ext>
            </a:extLst>
          </p:cNvPr>
          <p:cNvSpPr txBox="1"/>
          <p:nvPr/>
        </p:nvSpPr>
        <p:spPr>
          <a:xfrm>
            <a:off x="9322764" y="4515309"/>
            <a:ext cx="13568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DT5742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暗噪声测试结果</a:t>
            </a:r>
          </a:p>
        </p:txBody>
      </p:sp>
    </p:spTree>
    <p:extLst>
      <p:ext uri="{BB962C8B-B14F-4D97-AF65-F5344CB8AC3E}">
        <p14:creationId xmlns:p14="http://schemas.microsoft.com/office/powerpoint/2010/main" val="4009870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08CA733D-0BA4-39E3-FC95-507C0FBBFD30}"/>
              </a:ext>
            </a:extLst>
          </p:cNvPr>
          <p:cNvSpPr txBox="1"/>
          <p:nvPr/>
        </p:nvSpPr>
        <p:spPr>
          <a:xfrm>
            <a:off x="0" y="0"/>
            <a:ext cx="94439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 of 16*NDL board </a:t>
            </a:r>
            <a:endParaRPr lang="zh-C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83268CE-5552-2399-5CAB-C865653A7C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72" t="15925" r="8996" b="6420"/>
          <a:stretch/>
        </p:blipFill>
        <p:spPr>
          <a:xfrm rot="5400000">
            <a:off x="1159345" y="507856"/>
            <a:ext cx="2358914" cy="3052997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C1108390-6282-355A-E3DF-9777A238D6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303" y="3451718"/>
            <a:ext cx="3074889" cy="2305265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D9368F65-2E90-EB82-3D28-CD4E899B3547}"/>
              </a:ext>
            </a:extLst>
          </p:cNvPr>
          <p:cNvSpPr txBox="1"/>
          <p:nvPr/>
        </p:nvSpPr>
        <p:spPr>
          <a:xfrm>
            <a:off x="1433780" y="5944423"/>
            <a:ext cx="2143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三级快放大电路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378D72EC-92A6-72D5-AD2C-CE152B3580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882" y="69129"/>
            <a:ext cx="5599785" cy="335987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809EF86-E43E-DB5A-EAA3-9D2F33EF68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882" y="3451718"/>
            <a:ext cx="5599787" cy="3359872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4776065A-9744-9770-F391-C40468054534}"/>
              </a:ext>
            </a:extLst>
          </p:cNvPr>
          <p:cNvSpPr txBox="1"/>
          <p:nvPr/>
        </p:nvSpPr>
        <p:spPr>
          <a:xfrm>
            <a:off x="4848409" y="1653172"/>
            <a:ext cx="1051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偏压</a:t>
            </a:r>
            <a:r>
              <a:rPr lang="en-US" altLang="zh-CN" dirty="0"/>
              <a:t>33V</a:t>
            </a:r>
            <a:endParaRPr lang="zh-CN" altLang="en-US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92662CDE-9D96-4485-5826-856B9882F4CE}"/>
              </a:ext>
            </a:extLst>
          </p:cNvPr>
          <p:cNvSpPr txBox="1"/>
          <p:nvPr/>
        </p:nvSpPr>
        <p:spPr>
          <a:xfrm>
            <a:off x="4721961" y="4604350"/>
            <a:ext cx="1051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偏压</a:t>
            </a:r>
            <a:r>
              <a:rPr lang="en-US" altLang="zh-CN" dirty="0"/>
              <a:t>33V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729732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6A798356-E943-A843-21FE-C5A858C1032F}"/>
              </a:ext>
            </a:extLst>
          </p:cNvPr>
          <p:cNvSpPr txBox="1"/>
          <p:nvPr/>
        </p:nvSpPr>
        <p:spPr>
          <a:xfrm>
            <a:off x="0" y="0"/>
            <a:ext cx="94439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 of 16*NDL board </a:t>
            </a:r>
            <a:endParaRPr lang="zh-C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B9F5135-6A2E-5574-E616-19310077D9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72" t="15925" r="8996" b="6420"/>
          <a:stretch/>
        </p:blipFill>
        <p:spPr>
          <a:xfrm rot="5400000">
            <a:off x="1159345" y="507856"/>
            <a:ext cx="2358914" cy="305299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092645EB-1620-D59C-2AD3-635E9BE7F2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303" y="3451718"/>
            <a:ext cx="3074889" cy="2305265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F9AB407A-4A62-6305-BF8E-7D0592ECD4FD}"/>
              </a:ext>
            </a:extLst>
          </p:cNvPr>
          <p:cNvSpPr txBox="1"/>
          <p:nvPr/>
        </p:nvSpPr>
        <p:spPr>
          <a:xfrm>
            <a:off x="1433780" y="5944423"/>
            <a:ext cx="2143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三级快放大电路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A93B5F3F-DE80-AB18-08B6-10C8F91FC5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7511" y="718658"/>
            <a:ext cx="7759714" cy="5466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991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标题 1">
                <a:extLst>
                  <a:ext uri="{FF2B5EF4-FFF2-40B4-BE49-F238E27FC236}">
                    <a16:creationId xmlns:a16="http://schemas.microsoft.com/office/drawing/2014/main" id="{25FB0870-CA04-93C0-F589-2EEEBE51113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24000" y="2303437"/>
                <a:ext cx="9144000" cy="23876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altLang="zh-CN" i="1"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5" name="标题 1">
                <a:extLst>
                  <a:ext uri="{FF2B5EF4-FFF2-40B4-BE49-F238E27FC236}">
                    <a16:creationId xmlns:a16="http://schemas.microsoft.com/office/drawing/2014/main" id="{25FB0870-CA04-93C0-F589-2EEEBE5111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2303437"/>
                <a:ext cx="9144000" cy="23876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51734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C23D17E-980E-58AE-08DB-6A7846195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044052" cy="681037"/>
          </a:xfrm>
        </p:spPr>
        <p:txBody>
          <a:bodyPr>
            <a:normAutofit fontScale="90000"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Selection Criteria, MC simulation and data samples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90A48A89-18FD-9637-0128-C6237703A35F}"/>
                  </a:ext>
                </a:extLst>
              </p:cNvPr>
              <p:cNvSpPr txBox="1"/>
              <p:nvPr/>
            </p:nvSpPr>
            <p:spPr>
              <a:xfrm>
                <a:off x="283175" y="974265"/>
                <a:ext cx="4873173" cy="40064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2800"/>
                  </a:lnSpc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𝒔</m:t>
                        </m:r>
                      </m:sub>
                      <m:sup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bSup>
                  </m:oMath>
                </a14:m>
                <a:r>
                  <a:rPr lang="en-US" altLang="zh-C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>
                  <a:lnSpc>
                    <a:spcPts val="2800"/>
                  </a:lnSpc>
                </a:pPr>
                <a14:m>
                  <m:oMath xmlns:m="http://schemas.openxmlformats.org/officeDocument/2006/math"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0.482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GeV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p>
                        <m:r>
                          <a:rPr lang="en-US" altLang="zh-CN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&lt;0.513</m:t>
                    </m:r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GeV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p>
                        <m:r>
                          <a:rPr lang="en-US" altLang="zh-CN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ts val="28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altLang="zh-C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>
                  <a:lnSpc>
                    <a:spcPts val="2800"/>
                  </a:lnSpc>
                </a:pP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sub>
                    </m:sSub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(endcap)&gt;223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dirty="0">
                        <a:latin typeface="Cambria Math" panose="02040503050406030204" pitchFamily="18" charset="0"/>
                      </a:rPr>
                      <m:t>M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pitchFamily="18" charset="0"/>
                      </a:rPr>
                      <m:t>eV</m:t>
                    </m:r>
                    <m:r>
                      <a:rPr lang="en-US" altLang="zh-CN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p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ts val="2800"/>
                  </a:lnSpc>
                </a:pP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sub>
                    </m:sSub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(Barrel)&gt;90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dirty="0">
                        <a:latin typeface="Cambria Math" panose="02040503050406030204" pitchFamily="18" charset="0"/>
                      </a:rPr>
                      <m:t>M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pitchFamily="18" charset="0"/>
                      </a:rPr>
                      <m:t>eV</m:t>
                    </m:r>
                    <m:r>
                      <a:rPr lang="en-US" altLang="zh-CN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p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ts val="2800"/>
                  </a:lnSpc>
                </a:pPr>
                <a:r>
                  <a:rPr lang="en-US" altLang="zh-CN" b="0" dirty="0"/>
                  <a:t>   </a:t>
                </a:r>
                <a14:m>
                  <m:oMath xmlns:m="http://schemas.openxmlformats.org/officeDocument/2006/math"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0.119 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GeV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p>
                        <m:r>
                          <a:rPr lang="en-US" altLang="zh-CN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𝛾𝛾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)&lt;0.151</m:t>
                    </m:r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GeV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p>
                        <m:r>
                          <a:rPr lang="en-US" altLang="zh-CN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ts val="28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   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𝑐𝑜𝑠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h𝑒𝑙</m:t>
                              </m:r>
                            </m:sub>
                          </m:sSub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&lt;0.95</m:t>
                      </m:r>
                    </m:oMath>
                  </m:oMathPara>
                </a14:m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ts val="28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p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altLang="zh-C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>
                  <a:lnSpc>
                    <a:spcPts val="2800"/>
                  </a:lnSpc>
                </a:pPr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Mbc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&gt;5.274 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GeV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p>
                        <m:r>
                          <a:rPr lang="en-US" altLang="zh-CN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ts val="2800"/>
                  </a:lnSpc>
                </a:pPr>
                <a:r>
                  <a:rPr lang="en-US" altLang="zh-CN" b="0" dirty="0"/>
                  <a:t>   </a:t>
                </a:r>
                <a14:m>
                  <m:oMath xmlns:m="http://schemas.openxmlformats.org/officeDocument/2006/math"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−0.2&lt;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ΔE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&lt;0.1 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GeV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p>
                        <m:r>
                          <a:rPr lang="en-US" altLang="zh-CN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ts val="2800"/>
                  </a:lnSpc>
                </a:pP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altLang="zh-CN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FBDT_output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&gt;0.6</a:t>
                </a:r>
              </a:p>
            </p:txBody>
          </p:sp>
        </mc:Choice>
        <mc:Fallback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90A48A89-18FD-9637-0128-C6237703A3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175" y="974265"/>
                <a:ext cx="4873173" cy="4006481"/>
              </a:xfrm>
              <a:prstGeom prst="rect">
                <a:avLst/>
              </a:prstGeom>
              <a:blipFill>
                <a:blip r:embed="rId3"/>
                <a:stretch>
                  <a:fillRect b="-15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6">
            <a:extLst>
              <a:ext uri="{FF2B5EF4-FFF2-40B4-BE49-F238E27FC236}">
                <a16:creationId xmlns:a16="http://schemas.microsoft.com/office/drawing/2014/main" id="{03891BF5-6AD1-D186-9703-F91E8EA084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175" y="5115675"/>
            <a:ext cx="4356337" cy="1536119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CFAB3C17-66D3-0FC5-FFF6-3FFC7E6EE3B9}"/>
              </a:ext>
            </a:extLst>
          </p:cNvPr>
          <p:cNvSpPr txBox="1"/>
          <p:nvPr/>
        </p:nvSpPr>
        <p:spPr>
          <a:xfrm>
            <a:off x="5156348" y="6147533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Cuts from </a:t>
            </a:r>
            <a:r>
              <a:rPr lang="en-US" altLang="zh-CN" b="0" dirty="0">
                <a:solidFill>
                  <a:srgbClr val="000000"/>
                </a:solidFill>
                <a:effectLst/>
                <a:highlight>
                  <a:srgbClr val="F7F7F7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BELLE2-NOTE-PH-2021-053_v3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4BB3EA95-5994-0D56-3729-5FBB6DB9EB37}"/>
                  </a:ext>
                </a:extLst>
              </p:cNvPr>
              <p:cNvSpPr txBox="1"/>
              <p:nvPr/>
            </p:nvSpPr>
            <p:spPr>
              <a:xfrm>
                <a:off x="5593211" y="1009324"/>
                <a:ext cx="6204856" cy="45050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MC simulation and data sample:</a:t>
                </a:r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Signal MC : </a:t>
                </a:r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MC15rd_b_Signal_1110022100 (20M)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Generic MC (</a:t>
                </a:r>
                <a:r>
                  <a:rPr lang="en-US" altLang="zh-CN" sz="1600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Run-dependent MC - proc13 - 4S exp 7-18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zh-CN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uubar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MC15rd_uubar_exp7-18_4S_v3 (744.764 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sSup>
                      <m:sSup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zh-CN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ssbar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MC15rd_ddbar_exp7-18_4S_v3 (744.764 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sSup>
                      <m:sSup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zh-CN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ddbar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MC15rd_ssbar_exp7-18_4S_v3 (744.764 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sSup>
                      <m:sSup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zh-CN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ccbar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MC15rd_ccbar_exp7-18_4S_v3 (744.764 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sSup>
                      <m:sSup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charged: MC15rd_charged_exp7-18_4S_v3 (744.764 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sSup>
                      <m:sSup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mixed: MC15rd_charged_exp7-18_4S_v3 (744.764 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sSup>
                      <m:sSup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Data:</a:t>
                </a:r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zh-CN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Moriond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2022 dataset with hadron type (189.273 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sSup>
                      <m:sSup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</p:txBody>
          </p:sp>
        </mc:Choice>
        <mc:Fallback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4BB3EA95-5994-0D56-3729-5FBB6DB9EB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3211" y="1009324"/>
                <a:ext cx="6204856" cy="4505079"/>
              </a:xfrm>
              <a:prstGeom prst="rect">
                <a:avLst/>
              </a:prstGeom>
              <a:blipFill>
                <a:blip r:embed="rId5"/>
                <a:stretch>
                  <a:fillRect l="-1082" t="-81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文本框 2">
            <a:extLst>
              <a:ext uri="{FF2B5EF4-FFF2-40B4-BE49-F238E27FC236}">
                <a16:creationId xmlns:a16="http://schemas.microsoft.com/office/drawing/2014/main" id="{CB079F32-5DAD-B214-FB26-34BE793003EA}"/>
              </a:ext>
            </a:extLst>
          </p:cNvPr>
          <p:cNvSpPr txBox="1"/>
          <p:nvPr/>
        </p:nvSpPr>
        <p:spPr>
          <a:xfrm>
            <a:off x="9415018" y="1009324"/>
            <a:ext cx="3755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reslease08-01-10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4965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6C76BE8D-BB7F-61CA-1346-424CB4791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044052" cy="681037"/>
          </a:xfrm>
        </p:spPr>
        <p:txBody>
          <a:bodyPr>
            <a:normAutofit fontScale="90000"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Helicity angle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8933102E-6311-530C-49A5-8C7BB06CEC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05" y="801972"/>
            <a:ext cx="5399192" cy="431314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3CCAA204-EEC7-23CD-CDBB-5B2E96399B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6564" y="801972"/>
            <a:ext cx="5338290" cy="431314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ACB7AA89-744D-3372-BB48-40DBCEA612DE}"/>
                  </a:ext>
                </a:extLst>
              </p:cNvPr>
              <p:cNvSpPr txBox="1"/>
              <p:nvPr/>
            </p:nvSpPr>
            <p:spPr>
              <a:xfrm>
                <a:off x="2993037" y="5515343"/>
                <a:ext cx="620592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𝑐𝑜𝑠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h𝑒𝑙</m:t>
                              </m:r>
                            </m:sub>
                          </m:sSub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&lt;0.95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ACB7AA89-744D-3372-BB48-40DBCEA612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3037" y="5515343"/>
                <a:ext cx="6205926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79742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>
            <a:extLst>
              <a:ext uri="{FF2B5EF4-FFF2-40B4-BE49-F238E27FC236}">
                <a16:creationId xmlns:a16="http://schemas.microsoft.com/office/drawing/2014/main" id="{A12E24D9-35D1-CD3F-84B3-8CEFCED38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044052" cy="681037"/>
          </a:xfrm>
        </p:spPr>
        <p:txBody>
          <a:bodyPr>
            <a:normAutofit fontScale="90000"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Energy of Gamma candidates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6793EF7E-AE39-E29D-E08A-DF5B35291C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050" y="681037"/>
            <a:ext cx="3634236" cy="279807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46F5B00-EB85-CE01-B4FF-FCBE97C82E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0181" y="630922"/>
            <a:ext cx="3464711" cy="2798078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A7BE0914-B0C5-5F10-89FD-B2D69534AA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2722" y="630922"/>
            <a:ext cx="3610001" cy="2798078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3D1C5110-1EE9-FF75-CDCD-5D0D1E2078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050" y="3595226"/>
            <a:ext cx="3658689" cy="2798078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A3F98ED6-16DD-A341-45A8-B9D6C344AC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20181" y="3595226"/>
            <a:ext cx="3461540" cy="2798078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040A02BB-5380-CD65-5F70-36BF5EBF017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92722" y="3595226"/>
            <a:ext cx="3610001" cy="279807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B45C46AE-D6E1-6B90-2403-96B4B3DA0620}"/>
                  </a:ext>
                </a:extLst>
              </p:cNvPr>
              <p:cNvSpPr txBox="1"/>
              <p:nvPr/>
            </p:nvSpPr>
            <p:spPr>
              <a:xfrm>
                <a:off x="3972394" y="6423284"/>
                <a:ext cx="6205926" cy="4364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ts val="28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sub>
                    </m:sSub>
                  </m:oMath>
                </a14:m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(endcap)&gt;223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1600" dirty="0">
                        <a:latin typeface="Cambria Math" panose="02040503050406030204" pitchFamily="18" charset="0"/>
                      </a:rPr>
                      <m:t>M</m:t>
                    </m:r>
                    <m:r>
                      <m:rPr>
                        <m:sty m:val="p"/>
                      </m:rPr>
                      <a:rPr lang="en-US" altLang="zh-CN" sz="1600">
                        <a:latin typeface="Cambria Math" panose="02040503050406030204" pitchFamily="18" charset="0"/>
                      </a:rPr>
                      <m:t>eV</m:t>
                    </m:r>
                    <m:r>
                      <a:rPr lang="en-US" altLang="zh-CN" sz="160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1600"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p>
                        <m:r>
                          <a:rPr lang="en-US" altLang="zh-CN" sz="16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      </m:t>
                        </m:r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sub>
                    </m:sSub>
                  </m:oMath>
                </a14:m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(Barrel)&gt;90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1600" dirty="0">
                        <a:latin typeface="Cambria Math" panose="02040503050406030204" pitchFamily="18" charset="0"/>
                      </a:rPr>
                      <m:t>M</m:t>
                    </m:r>
                    <m:r>
                      <m:rPr>
                        <m:sty m:val="p"/>
                      </m:rPr>
                      <a:rPr lang="en-US" altLang="zh-CN" sz="1600">
                        <a:latin typeface="Cambria Math" panose="02040503050406030204" pitchFamily="18" charset="0"/>
                      </a:rPr>
                      <m:t>eV</m:t>
                    </m:r>
                    <m:r>
                      <a:rPr lang="en-US" altLang="zh-CN" sz="160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1600"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p>
                        <m:r>
                          <a:rPr lang="en-US" altLang="zh-CN" sz="16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zh-CN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B45C46AE-D6E1-6B90-2403-96B4B3DA06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2394" y="6423284"/>
                <a:ext cx="6205926" cy="436466"/>
              </a:xfrm>
              <a:prstGeom prst="rect">
                <a:avLst/>
              </a:prstGeom>
              <a:blipFill>
                <a:blip r:embed="rId8"/>
                <a:stretch>
                  <a:fillRect b="-112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31568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432</Words>
  <Application>Microsoft Office PowerPoint</Application>
  <PresentationFormat>宽屏</PresentationFormat>
  <Paragraphs>76</Paragraphs>
  <Slides>14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1" baseType="lpstr">
      <vt:lpstr>等线</vt:lpstr>
      <vt:lpstr>等线 Light</vt:lpstr>
      <vt:lpstr>Arial</vt:lpstr>
      <vt:lpstr>Cambria Math</vt:lpstr>
      <vt:lpstr>Times New Roman</vt:lpstr>
      <vt:lpstr>Wingdings</vt:lpstr>
      <vt:lpstr>Office 主题​​</vt:lpstr>
      <vt:lpstr>Group meeting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Selection Criteria, MC simulation and data samples</vt:lpstr>
      <vt:lpstr>Helicity angle</vt:lpstr>
      <vt:lpstr>Energy of Gamma candidates</vt:lpstr>
      <vt:lpstr>Continuum Suppression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邹 世明</dc:creator>
  <cp:lastModifiedBy>邹 世明</cp:lastModifiedBy>
  <cp:revision>1</cp:revision>
  <dcterms:created xsi:type="dcterms:W3CDTF">2024-12-12T13:37:47Z</dcterms:created>
  <dcterms:modified xsi:type="dcterms:W3CDTF">2024-12-12T14:54:17Z</dcterms:modified>
</cp:coreProperties>
</file>