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6" r:id="rId1"/>
  </p:sldMasterIdLst>
  <p:notesMasterIdLst>
    <p:notesMasterId r:id="rId34"/>
  </p:notesMasterIdLst>
  <p:sldIdLst>
    <p:sldId id="256" r:id="rId2"/>
    <p:sldId id="258" r:id="rId3"/>
    <p:sldId id="519" r:id="rId4"/>
    <p:sldId id="540" r:id="rId5"/>
    <p:sldId id="387" r:id="rId6"/>
    <p:sldId id="541" r:id="rId7"/>
    <p:sldId id="521" r:id="rId8"/>
    <p:sldId id="523" r:id="rId9"/>
    <p:sldId id="542" r:id="rId10"/>
    <p:sldId id="524" r:id="rId11"/>
    <p:sldId id="534" r:id="rId12"/>
    <p:sldId id="543" r:id="rId13"/>
    <p:sldId id="532" r:id="rId14"/>
    <p:sldId id="526" r:id="rId15"/>
    <p:sldId id="424" r:id="rId16"/>
    <p:sldId id="535" r:id="rId17"/>
    <p:sldId id="533" r:id="rId18"/>
    <p:sldId id="528" r:id="rId19"/>
    <p:sldId id="520" r:id="rId20"/>
    <p:sldId id="445" r:id="rId21"/>
    <p:sldId id="446" r:id="rId22"/>
    <p:sldId id="461" r:id="rId23"/>
    <p:sldId id="504" r:id="rId24"/>
    <p:sldId id="538" r:id="rId25"/>
    <p:sldId id="531" r:id="rId26"/>
    <p:sldId id="505" r:id="rId27"/>
    <p:sldId id="429" r:id="rId28"/>
    <p:sldId id="506" r:id="rId29"/>
    <p:sldId id="518" r:id="rId30"/>
    <p:sldId id="536" r:id="rId31"/>
    <p:sldId id="544" r:id="rId32"/>
    <p:sldId id="54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0"/>
    <p:restoredTop sz="75986"/>
  </p:normalViewPr>
  <p:slideViewPr>
    <p:cSldViewPr snapToGrid="0">
      <p:cViewPr varScale="1">
        <p:scale>
          <a:sx n="95" d="100"/>
          <a:sy n="95" d="100"/>
        </p:scale>
        <p:origin x="2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8E7CC-BE4C-854E-9F91-F50770E0E199}" type="datetimeFigureOut">
              <a:rPr kumimoji="1" lang="zh-CN" altLang="en-US" smtClean="0"/>
              <a:t>2025/4/12</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00034-6EBE-7049-A2DE-9526CAD36F2D}" type="slidenum">
              <a:rPr kumimoji="1" lang="zh-CN" altLang="en-US" smtClean="0"/>
              <a:t>‹#›</a:t>
            </a:fld>
            <a:endParaRPr kumimoji="1" lang="zh-CN" altLang="en-US"/>
          </a:p>
        </p:txBody>
      </p:sp>
    </p:spTree>
    <p:extLst>
      <p:ext uri="{BB962C8B-B14F-4D97-AF65-F5344CB8AC3E}">
        <p14:creationId xmlns:p14="http://schemas.microsoft.com/office/powerpoint/2010/main" val="19491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0</a:t>
            </a:fld>
            <a:endParaRPr kumimoji="1" lang="zh-CN" altLang="en-US"/>
          </a:p>
        </p:txBody>
      </p:sp>
    </p:spTree>
    <p:extLst>
      <p:ext uri="{BB962C8B-B14F-4D97-AF65-F5344CB8AC3E}">
        <p14:creationId xmlns:p14="http://schemas.microsoft.com/office/powerpoint/2010/main" val="18483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10</a:t>
            </a:fld>
            <a:endParaRPr kumimoji="1" lang="zh-CN" altLang="en-US"/>
          </a:p>
        </p:txBody>
      </p:sp>
    </p:spTree>
    <p:extLst>
      <p:ext uri="{BB962C8B-B14F-4D97-AF65-F5344CB8AC3E}">
        <p14:creationId xmlns:p14="http://schemas.microsoft.com/office/powerpoint/2010/main" val="314240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11</a:t>
            </a:fld>
            <a:endParaRPr kumimoji="1" lang="zh-CN" altLang="en-US"/>
          </a:p>
        </p:txBody>
      </p:sp>
    </p:spTree>
    <p:extLst>
      <p:ext uri="{BB962C8B-B14F-4D97-AF65-F5344CB8AC3E}">
        <p14:creationId xmlns:p14="http://schemas.microsoft.com/office/powerpoint/2010/main" val="17240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12</a:t>
            </a:fld>
            <a:endParaRPr kumimoji="1" lang="zh-CN" altLang="en-US"/>
          </a:p>
        </p:txBody>
      </p:sp>
    </p:spTree>
    <p:extLst>
      <p:ext uri="{BB962C8B-B14F-4D97-AF65-F5344CB8AC3E}">
        <p14:creationId xmlns:p14="http://schemas.microsoft.com/office/powerpoint/2010/main" val="248046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13</a:t>
            </a:fld>
            <a:endParaRPr kumimoji="1" lang="zh-CN" altLang="en-US"/>
          </a:p>
        </p:txBody>
      </p:sp>
    </p:spTree>
    <p:extLst>
      <p:ext uri="{BB962C8B-B14F-4D97-AF65-F5344CB8AC3E}">
        <p14:creationId xmlns:p14="http://schemas.microsoft.com/office/powerpoint/2010/main" val="3445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Supposing a vector interaction between dark matter and the electron, we can derive the scattering cross section, which is proportional to the imaginary</a:t>
            </a:r>
            <a:r>
              <a:rPr kumimoji="1" lang="zh-CN" altLang="en-US" dirty="0"/>
              <a:t> </a:t>
            </a:r>
            <a:r>
              <a:rPr kumimoji="1" lang="en-US" altLang="zh-CN" dirty="0"/>
              <a:t>part</a:t>
            </a:r>
            <a:r>
              <a:rPr kumimoji="1" lang="zh-CN" altLang="en-US" dirty="0"/>
              <a:t> </a:t>
            </a:r>
            <a:r>
              <a:rPr kumimoji="1" lang="en-US" altLang="zh-CN" dirty="0"/>
              <a:t>of the inverse dielectric function. We usually call it energy loss function, which can be calculated by the density functional theory. Here you can see the energy loss function can be very large in the low transferred energy and momentum region. This is so called plasmon effect. We also check the condition for a DM to produce such an effect. We found that a relativistic DM is needed.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14</a:t>
            </a:fld>
            <a:endParaRPr kumimoji="1" lang="zh-CN" altLang="en-US"/>
          </a:p>
        </p:txBody>
      </p:sp>
    </p:spTree>
    <p:extLst>
      <p:ext uri="{BB962C8B-B14F-4D97-AF65-F5344CB8AC3E}">
        <p14:creationId xmlns:p14="http://schemas.microsoft.com/office/powerpoint/2010/main" val="203743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Supposing a vector interaction between dark matter and the electron, we can derive the scattering cross section, which is proportional to the imaginary</a:t>
            </a:r>
            <a:r>
              <a:rPr kumimoji="1" lang="zh-CN" altLang="en-US" dirty="0"/>
              <a:t> </a:t>
            </a:r>
            <a:r>
              <a:rPr kumimoji="1" lang="en-US" altLang="zh-CN" dirty="0"/>
              <a:t>part</a:t>
            </a:r>
            <a:r>
              <a:rPr kumimoji="1" lang="zh-CN" altLang="en-US" dirty="0"/>
              <a:t> </a:t>
            </a:r>
            <a:r>
              <a:rPr kumimoji="1" lang="en-US" altLang="zh-CN" dirty="0"/>
              <a:t>of the inverse dielectric function. We usually call it energy loss function, which can be calculated by the density functional theory. Here you can see the energy loss function can be very large in the low transferred energy and momentum region. This is so called plasmon effect. We also check the condition for a DM to produce such an effect. We found that a relativistic DM is needed.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15</a:t>
            </a:fld>
            <a:endParaRPr kumimoji="1" lang="zh-CN" altLang="en-US"/>
          </a:p>
        </p:txBody>
      </p:sp>
    </p:spTree>
    <p:extLst>
      <p:ext uri="{BB962C8B-B14F-4D97-AF65-F5344CB8AC3E}">
        <p14:creationId xmlns:p14="http://schemas.microsoft.com/office/powerpoint/2010/main" val="425505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16</a:t>
            </a:fld>
            <a:endParaRPr kumimoji="1" lang="zh-CN" altLang="en-US"/>
          </a:p>
        </p:txBody>
      </p:sp>
    </p:spTree>
    <p:extLst>
      <p:ext uri="{BB962C8B-B14F-4D97-AF65-F5344CB8AC3E}">
        <p14:creationId xmlns:p14="http://schemas.microsoft.com/office/powerpoint/2010/main" val="357322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17</a:t>
            </a:fld>
            <a:endParaRPr kumimoji="1" lang="zh-CN" altLang="en-US"/>
          </a:p>
        </p:txBody>
      </p:sp>
    </p:spTree>
    <p:extLst>
      <p:ext uri="{BB962C8B-B14F-4D97-AF65-F5344CB8AC3E}">
        <p14:creationId xmlns:p14="http://schemas.microsoft.com/office/powerpoint/2010/main" val="100554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18</a:t>
            </a:fld>
            <a:endParaRPr kumimoji="1" lang="zh-CN" altLang="en-US"/>
          </a:p>
        </p:txBody>
      </p:sp>
    </p:spTree>
    <p:extLst>
      <p:ext uri="{BB962C8B-B14F-4D97-AF65-F5344CB8AC3E}">
        <p14:creationId xmlns:p14="http://schemas.microsoft.com/office/powerpoint/2010/main" val="326941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19</a:t>
            </a:fld>
            <a:endParaRPr kumimoji="1" lang="zh-CN" altLang="en-US"/>
          </a:p>
        </p:txBody>
      </p:sp>
    </p:spTree>
    <p:extLst>
      <p:ext uri="{BB962C8B-B14F-4D97-AF65-F5344CB8AC3E}">
        <p14:creationId xmlns:p14="http://schemas.microsoft.com/office/powerpoint/2010/main" val="40990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zh-CN" altLang="en-US" dirty="0"/>
              <a:t>理解暗物质本质的路注定坎坷。需要更长时间，更多的耐心。</a:t>
            </a:r>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a:t>
            </a:fld>
            <a:endParaRPr kumimoji="1" lang="zh-CN" altLang="en-US"/>
          </a:p>
        </p:txBody>
      </p:sp>
    </p:spTree>
    <p:extLst>
      <p:ext uri="{BB962C8B-B14F-4D97-AF65-F5344CB8AC3E}">
        <p14:creationId xmlns:p14="http://schemas.microsoft.com/office/powerpoint/2010/main" val="413554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Finally, we can derive the limits of DM-electron scattering cross sections. We can see that the limit for light mediator is stronger than that from the Xenon1T, while in the heavy mediator case, it is much weaker than that from xenon1T. </a:t>
            </a:r>
          </a:p>
          <a:p>
            <a:endParaRPr kumimoji="1" lang="en-US" altLang="zh-CN" dirty="0"/>
          </a:p>
          <a:p>
            <a:r>
              <a:rPr kumimoji="1" lang="en-US" altLang="zh-CN" dirty="0"/>
              <a:t>To summarize, a non-relativistic light dark matter can be probed via the Migdal effect in the large noble liquid detector even </a:t>
            </a:r>
            <a:r>
              <a:rPr kumimoji="1" lang="en-US" altLang="zh-CN"/>
              <a:t>with the high </a:t>
            </a:r>
            <a:r>
              <a:rPr kumimoji="1" lang="en-US" altLang="zh-CN" dirty="0"/>
              <a:t>threshold, while for a relativistic light dark matter, in light of the plasmon effect, one can get a stronger limit even in small solid detector with the low threshold.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20</a:t>
            </a:fld>
            <a:endParaRPr kumimoji="1" lang="zh-CN" altLang="en-US"/>
          </a:p>
        </p:txBody>
      </p:sp>
    </p:spTree>
    <p:extLst>
      <p:ext uri="{BB962C8B-B14F-4D97-AF65-F5344CB8AC3E}">
        <p14:creationId xmlns:p14="http://schemas.microsoft.com/office/powerpoint/2010/main" val="349462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21</a:t>
            </a:fld>
            <a:endParaRPr kumimoji="1" lang="zh-CN" altLang="en-US"/>
          </a:p>
        </p:txBody>
      </p:sp>
    </p:spTree>
    <p:extLst>
      <p:ext uri="{BB962C8B-B14F-4D97-AF65-F5344CB8AC3E}">
        <p14:creationId xmlns:p14="http://schemas.microsoft.com/office/powerpoint/2010/main" val="9598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22</a:t>
            </a:fld>
            <a:endParaRPr kumimoji="1" lang="zh-CN" altLang="en-US"/>
          </a:p>
        </p:txBody>
      </p:sp>
    </p:spTree>
    <p:extLst>
      <p:ext uri="{BB962C8B-B14F-4D97-AF65-F5344CB8AC3E}">
        <p14:creationId xmlns:p14="http://schemas.microsoft.com/office/powerpoint/2010/main" val="376466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23</a:t>
            </a:fld>
            <a:endParaRPr kumimoji="1" lang="zh-CN" altLang="en-US"/>
          </a:p>
        </p:txBody>
      </p:sp>
    </p:spTree>
    <p:extLst>
      <p:ext uri="{BB962C8B-B14F-4D97-AF65-F5344CB8AC3E}">
        <p14:creationId xmlns:p14="http://schemas.microsoft.com/office/powerpoint/2010/main" val="370899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24</a:t>
            </a:fld>
            <a:endParaRPr kumimoji="1" lang="zh-CN" altLang="en-US"/>
          </a:p>
        </p:txBody>
      </p:sp>
    </p:spTree>
    <p:extLst>
      <p:ext uri="{BB962C8B-B14F-4D97-AF65-F5344CB8AC3E}">
        <p14:creationId xmlns:p14="http://schemas.microsoft.com/office/powerpoint/2010/main" val="915548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25</a:t>
            </a:fld>
            <a:endParaRPr kumimoji="1" lang="zh-CN" altLang="en-US"/>
          </a:p>
        </p:txBody>
      </p:sp>
    </p:spTree>
    <p:extLst>
      <p:ext uri="{BB962C8B-B14F-4D97-AF65-F5344CB8AC3E}">
        <p14:creationId xmlns:p14="http://schemas.microsoft.com/office/powerpoint/2010/main" val="279587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26</a:t>
            </a:fld>
            <a:endParaRPr kumimoji="1" lang="zh-CN" altLang="en-US"/>
          </a:p>
        </p:txBody>
      </p:sp>
    </p:spTree>
    <p:extLst>
      <p:ext uri="{BB962C8B-B14F-4D97-AF65-F5344CB8AC3E}">
        <p14:creationId xmlns:p14="http://schemas.microsoft.com/office/powerpoint/2010/main" val="7248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27</a:t>
            </a:fld>
            <a:endParaRPr kumimoji="1" lang="zh-CN" altLang="en-US"/>
          </a:p>
        </p:txBody>
      </p:sp>
    </p:spTree>
    <p:extLst>
      <p:ext uri="{BB962C8B-B14F-4D97-AF65-F5344CB8AC3E}">
        <p14:creationId xmlns:p14="http://schemas.microsoft.com/office/powerpoint/2010/main" val="104833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3</a:t>
            </a:fld>
            <a:endParaRPr kumimoji="1" lang="zh-CN" altLang="en-US"/>
          </a:p>
        </p:txBody>
      </p:sp>
    </p:spTree>
    <p:extLst>
      <p:ext uri="{BB962C8B-B14F-4D97-AF65-F5344CB8AC3E}">
        <p14:creationId xmlns:p14="http://schemas.microsoft.com/office/powerpoint/2010/main" val="63502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4</a:t>
            </a:fld>
            <a:endParaRPr kumimoji="1" lang="zh-CN" altLang="en-US"/>
          </a:p>
        </p:txBody>
      </p:sp>
    </p:spTree>
    <p:extLst>
      <p:ext uri="{BB962C8B-B14F-4D97-AF65-F5344CB8AC3E}">
        <p14:creationId xmlns:p14="http://schemas.microsoft.com/office/powerpoint/2010/main" val="321715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5</a:t>
            </a:fld>
            <a:endParaRPr kumimoji="1" lang="zh-CN" altLang="en-US"/>
          </a:p>
        </p:txBody>
      </p:sp>
    </p:spTree>
    <p:extLst>
      <p:ext uri="{BB962C8B-B14F-4D97-AF65-F5344CB8AC3E}">
        <p14:creationId xmlns:p14="http://schemas.microsoft.com/office/powerpoint/2010/main" val="235573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6</a:t>
            </a:fld>
            <a:endParaRPr kumimoji="1" lang="zh-CN" altLang="en-US"/>
          </a:p>
        </p:txBody>
      </p:sp>
    </p:spTree>
    <p:extLst>
      <p:ext uri="{BB962C8B-B14F-4D97-AF65-F5344CB8AC3E}">
        <p14:creationId xmlns:p14="http://schemas.microsoft.com/office/powerpoint/2010/main" val="344787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WIMP dark matter, we also have may other candidates, such as axion dark matter, light dark matter, primordial black hole and etc. 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7</a:t>
            </a:fld>
            <a:endParaRPr kumimoji="1" lang="zh-CN" altLang="en-US"/>
          </a:p>
        </p:txBody>
      </p:sp>
    </p:spTree>
    <p:extLst>
      <p:ext uri="{BB962C8B-B14F-4D97-AF65-F5344CB8AC3E}">
        <p14:creationId xmlns:p14="http://schemas.microsoft.com/office/powerpoint/2010/main" val="69474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8</a:t>
            </a:fld>
            <a:endParaRPr kumimoji="1" lang="zh-CN" altLang="en-US"/>
          </a:p>
        </p:txBody>
      </p:sp>
    </p:spTree>
    <p:extLst>
      <p:ext uri="{BB962C8B-B14F-4D97-AF65-F5344CB8AC3E}">
        <p14:creationId xmlns:p14="http://schemas.microsoft.com/office/powerpoint/2010/main" val="413950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1 GeV, 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9</a:t>
            </a:fld>
            <a:endParaRPr kumimoji="1" lang="zh-CN" altLang="en-US"/>
          </a:p>
        </p:txBody>
      </p:sp>
    </p:spTree>
    <p:extLst>
      <p:ext uri="{BB962C8B-B14F-4D97-AF65-F5344CB8AC3E}">
        <p14:creationId xmlns:p14="http://schemas.microsoft.com/office/powerpoint/2010/main" val="27235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B5FA411-3745-7944-AF17-A3761A3934E3}" type="datetime1">
              <a:rPr kumimoji="1" lang="zh-CN" altLang="en-US" smtClean="0"/>
              <a:t>2025/4/12</a:t>
            </a:fld>
            <a:endParaRPr kumimoji="1" lang="zh-CN" altLang="en-US"/>
          </a:p>
        </p:txBody>
      </p:sp>
      <p:sp>
        <p:nvSpPr>
          <p:cNvPr id="5" name="Footer Placeholder 4"/>
          <p:cNvSpPr>
            <a:spLocks noGrp="1"/>
          </p:cNvSpPr>
          <p:nvPr>
            <p:ph type="ftr" sz="quarter" idx="11"/>
          </p:nvPr>
        </p:nvSpPr>
        <p:spPr/>
        <p:txBody>
          <a:bodyPr/>
          <a:lstStyle/>
          <a:p>
            <a:r>
              <a:rPr kumimoji="1" lang="en-US" altLang="zh-CN"/>
              <a:t>MEPA 2025 @ </a:t>
            </a:r>
            <a:r>
              <a:rPr kumimoji="1" lang="zh-CN" altLang="en-US"/>
              <a:t>南京大学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26131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4809B5-9960-384E-B078-82253C4C8F9E}" type="datetime1">
              <a:rPr kumimoji="1" lang="zh-CN" altLang="en-US" smtClean="0"/>
              <a:t>2025/4/12</a:t>
            </a:fld>
            <a:endParaRPr kumimoji="1" lang="zh-CN" altLang="en-US"/>
          </a:p>
        </p:txBody>
      </p:sp>
      <p:sp>
        <p:nvSpPr>
          <p:cNvPr id="5" name="Footer Placeholder 4"/>
          <p:cNvSpPr>
            <a:spLocks noGrp="1"/>
          </p:cNvSpPr>
          <p:nvPr>
            <p:ph type="ftr" sz="quarter" idx="11"/>
          </p:nvPr>
        </p:nvSpPr>
        <p:spPr/>
        <p:txBody>
          <a:bodyPr/>
          <a:lstStyle/>
          <a:p>
            <a:r>
              <a:rPr kumimoji="1" lang="en-US" altLang="zh-CN"/>
              <a:t>MEPA 2025 @ </a:t>
            </a:r>
            <a:r>
              <a:rPr kumimoji="1" lang="zh-CN" altLang="en-US"/>
              <a:t>南京大学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4281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9CDADA9-CB65-AE46-8D80-86C8AF6FEA40}" type="datetime1">
              <a:rPr kumimoji="1" lang="zh-CN" altLang="en-US" smtClean="0"/>
              <a:t>2025/4/12</a:t>
            </a:fld>
            <a:endParaRPr kumimoji="1" lang="zh-CN" altLang="en-US"/>
          </a:p>
        </p:txBody>
      </p:sp>
      <p:sp>
        <p:nvSpPr>
          <p:cNvPr id="5" name="Footer Placeholder 4"/>
          <p:cNvSpPr>
            <a:spLocks noGrp="1"/>
          </p:cNvSpPr>
          <p:nvPr>
            <p:ph type="ftr" sz="quarter" idx="11"/>
          </p:nvPr>
        </p:nvSpPr>
        <p:spPr/>
        <p:txBody>
          <a:bodyPr/>
          <a:lstStyle/>
          <a:p>
            <a:r>
              <a:rPr kumimoji="1" lang="en-US" altLang="zh-CN"/>
              <a:t>MEPA 2025 @ </a:t>
            </a:r>
            <a:r>
              <a:rPr kumimoji="1" lang="zh-CN" altLang="en-US"/>
              <a:t>南京大学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26424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BFC7747-0059-5A41-948B-752B55F1A4B9}" type="datetime1">
              <a:rPr kumimoji="1" lang="zh-CN" altLang="en-US" smtClean="0"/>
              <a:t>2025/4/12</a:t>
            </a:fld>
            <a:endParaRPr kumimoji="1" lang="zh-CN" altLang="en-US"/>
          </a:p>
        </p:txBody>
      </p:sp>
      <p:sp>
        <p:nvSpPr>
          <p:cNvPr id="5" name="Footer Placeholder 4"/>
          <p:cNvSpPr>
            <a:spLocks noGrp="1"/>
          </p:cNvSpPr>
          <p:nvPr>
            <p:ph type="ftr" sz="quarter" idx="11"/>
          </p:nvPr>
        </p:nvSpPr>
        <p:spPr/>
        <p:txBody>
          <a:bodyPr/>
          <a:lstStyle/>
          <a:p>
            <a:r>
              <a:rPr kumimoji="1" lang="en-US" altLang="zh-CN"/>
              <a:t>MEPA 2025 @ </a:t>
            </a:r>
            <a:r>
              <a:rPr kumimoji="1" lang="zh-CN" altLang="en-US"/>
              <a:t>南京大学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7946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DEEF967-0F39-FA4D-9961-C99AEFFDBF9F}" type="datetime1">
              <a:rPr kumimoji="1" lang="zh-CN" altLang="en-US" smtClean="0"/>
              <a:t>2025/4/12</a:t>
            </a:fld>
            <a:endParaRPr kumimoji="1" lang="zh-CN" altLang="en-US"/>
          </a:p>
        </p:txBody>
      </p:sp>
      <p:sp>
        <p:nvSpPr>
          <p:cNvPr id="5" name="Footer Placeholder 4"/>
          <p:cNvSpPr>
            <a:spLocks noGrp="1"/>
          </p:cNvSpPr>
          <p:nvPr>
            <p:ph type="ftr" sz="quarter" idx="11"/>
          </p:nvPr>
        </p:nvSpPr>
        <p:spPr/>
        <p:txBody>
          <a:bodyPr/>
          <a:lstStyle/>
          <a:p>
            <a:r>
              <a:rPr kumimoji="1" lang="en-US" altLang="zh-CN"/>
              <a:t>MEPA 2025 @ </a:t>
            </a:r>
            <a:r>
              <a:rPr kumimoji="1" lang="zh-CN" altLang="en-US"/>
              <a:t>南京大学</a:t>
            </a:r>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6261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33888E3-F9E7-2748-A778-414111DF342A}" type="datetime1">
              <a:rPr kumimoji="1" lang="zh-CN" altLang="en-US" smtClean="0"/>
              <a:t>2025/4/12</a:t>
            </a:fld>
            <a:endParaRPr kumimoji="1" lang="zh-CN" altLang="en-US"/>
          </a:p>
        </p:txBody>
      </p:sp>
      <p:sp>
        <p:nvSpPr>
          <p:cNvPr id="6" name="Footer Placeholder 5"/>
          <p:cNvSpPr>
            <a:spLocks noGrp="1"/>
          </p:cNvSpPr>
          <p:nvPr>
            <p:ph type="ftr" sz="quarter" idx="11"/>
          </p:nvPr>
        </p:nvSpPr>
        <p:spPr/>
        <p:txBody>
          <a:bodyPr/>
          <a:lstStyle/>
          <a:p>
            <a:r>
              <a:rPr kumimoji="1" lang="en-US" altLang="zh-CN"/>
              <a:t>MEPA 2025 @ </a:t>
            </a:r>
            <a:r>
              <a:rPr kumimoji="1" lang="zh-CN" altLang="en-US"/>
              <a:t>南京大学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401560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5889BC1-EB83-B144-80B7-853F8C555CCA}" type="datetime1">
              <a:rPr kumimoji="1" lang="zh-CN" altLang="en-US" smtClean="0"/>
              <a:t>2025/4/12</a:t>
            </a:fld>
            <a:endParaRPr kumimoji="1" lang="zh-CN" altLang="en-US"/>
          </a:p>
        </p:txBody>
      </p:sp>
      <p:sp>
        <p:nvSpPr>
          <p:cNvPr id="8" name="Footer Placeholder 7"/>
          <p:cNvSpPr>
            <a:spLocks noGrp="1"/>
          </p:cNvSpPr>
          <p:nvPr>
            <p:ph type="ftr" sz="quarter" idx="11"/>
          </p:nvPr>
        </p:nvSpPr>
        <p:spPr/>
        <p:txBody>
          <a:bodyPr/>
          <a:lstStyle/>
          <a:p>
            <a:r>
              <a:rPr kumimoji="1" lang="en-US" altLang="zh-CN"/>
              <a:t>MEPA 2025 @ </a:t>
            </a:r>
            <a:r>
              <a:rPr kumimoji="1" lang="zh-CN" altLang="en-US"/>
              <a:t>南京大学</a:t>
            </a:r>
          </a:p>
        </p:txBody>
      </p:sp>
      <p:sp>
        <p:nvSpPr>
          <p:cNvPr id="9" name="Slide Number Placeholder 8"/>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2693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054C-9B80-524C-8929-7B6C581F61AA}" type="datetime1">
              <a:rPr kumimoji="1" lang="zh-CN" altLang="en-US" smtClean="0"/>
              <a:t>2025/4/12</a:t>
            </a:fld>
            <a:endParaRPr kumimoji="1" lang="zh-CN" altLang="en-US"/>
          </a:p>
        </p:txBody>
      </p:sp>
      <p:sp>
        <p:nvSpPr>
          <p:cNvPr id="4" name="Footer Placeholder 3"/>
          <p:cNvSpPr>
            <a:spLocks noGrp="1"/>
          </p:cNvSpPr>
          <p:nvPr>
            <p:ph type="ftr" sz="quarter" idx="11"/>
          </p:nvPr>
        </p:nvSpPr>
        <p:spPr/>
        <p:txBody>
          <a:bodyPr/>
          <a:lstStyle/>
          <a:p>
            <a:r>
              <a:rPr kumimoji="1" lang="en-US" altLang="zh-CN"/>
              <a:t>MEPA 2025 @ </a:t>
            </a:r>
            <a:r>
              <a:rPr kumimoji="1" lang="zh-CN" altLang="en-US"/>
              <a:t>南京大学</a:t>
            </a:r>
          </a:p>
        </p:txBody>
      </p:sp>
      <p:sp>
        <p:nvSpPr>
          <p:cNvPr id="5" name="Slide Number Placeholder 4"/>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03336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63F9-20BE-4841-990A-B6CDC2464323}" type="datetime1">
              <a:rPr kumimoji="1" lang="zh-CN" altLang="en-US" smtClean="0"/>
              <a:t>2025/4/12</a:t>
            </a:fld>
            <a:endParaRPr kumimoji="1" lang="zh-CN" altLang="en-US"/>
          </a:p>
        </p:txBody>
      </p:sp>
      <p:sp>
        <p:nvSpPr>
          <p:cNvPr id="3" name="Footer Placeholder 2"/>
          <p:cNvSpPr>
            <a:spLocks noGrp="1"/>
          </p:cNvSpPr>
          <p:nvPr>
            <p:ph type="ftr" sz="quarter" idx="11"/>
          </p:nvPr>
        </p:nvSpPr>
        <p:spPr/>
        <p:txBody>
          <a:bodyPr/>
          <a:lstStyle/>
          <a:p>
            <a:r>
              <a:rPr kumimoji="1" lang="en-US" altLang="zh-CN"/>
              <a:t>MEPA 2025 @ </a:t>
            </a:r>
            <a:r>
              <a:rPr kumimoji="1" lang="zh-CN" altLang="en-US"/>
              <a:t>南京大学</a:t>
            </a:r>
          </a:p>
        </p:txBody>
      </p:sp>
      <p:sp>
        <p:nvSpPr>
          <p:cNvPr id="4" name="Slide Number Placeholder 3"/>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92698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8BE78A2-C383-864C-A9B7-89D5A436B434}" type="datetime1">
              <a:rPr kumimoji="1" lang="zh-CN" altLang="en-US" smtClean="0"/>
              <a:t>2025/4/12</a:t>
            </a:fld>
            <a:endParaRPr kumimoji="1" lang="zh-CN" altLang="en-US"/>
          </a:p>
        </p:txBody>
      </p:sp>
      <p:sp>
        <p:nvSpPr>
          <p:cNvPr id="6" name="Footer Placeholder 5"/>
          <p:cNvSpPr>
            <a:spLocks noGrp="1"/>
          </p:cNvSpPr>
          <p:nvPr>
            <p:ph type="ftr" sz="quarter" idx="11"/>
          </p:nvPr>
        </p:nvSpPr>
        <p:spPr/>
        <p:txBody>
          <a:bodyPr/>
          <a:lstStyle/>
          <a:p>
            <a:r>
              <a:rPr kumimoji="1" lang="en-US" altLang="zh-CN"/>
              <a:t>MEPA 2025 @ </a:t>
            </a:r>
            <a:r>
              <a:rPr kumimoji="1" lang="zh-CN" altLang="en-US"/>
              <a:t>南京大学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73823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01EDFCA-5486-2B46-90B4-311763834E79}" type="datetime1">
              <a:rPr kumimoji="1" lang="zh-CN" altLang="en-US" smtClean="0"/>
              <a:t>2025/4/12</a:t>
            </a:fld>
            <a:endParaRPr kumimoji="1" lang="zh-CN" altLang="en-US"/>
          </a:p>
        </p:txBody>
      </p:sp>
      <p:sp>
        <p:nvSpPr>
          <p:cNvPr id="6" name="Footer Placeholder 5"/>
          <p:cNvSpPr>
            <a:spLocks noGrp="1"/>
          </p:cNvSpPr>
          <p:nvPr>
            <p:ph type="ftr" sz="quarter" idx="11"/>
          </p:nvPr>
        </p:nvSpPr>
        <p:spPr/>
        <p:txBody>
          <a:bodyPr/>
          <a:lstStyle/>
          <a:p>
            <a:r>
              <a:rPr kumimoji="1" lang="en-US" altLang="zh-CN"/>
              <a:t>MEPA 2025 @ </a:t>
            </a:r>
            <a:r>
              <a:rPr kumimoji="1" lang="zh-CN" altLang="en-US"/>
              <a:t>南京大学</a:t>
            </a:r>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983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54E79-8BED-924A-9F53-B4926599B860}" type="datetime1">
              <a:rPr kumimoji="1" lang="zh-CN" altLang="en-US" smtClean="0"/>
              <a:t>2025/4/12</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MEPA 2025 @ </a:t>
            </a:r>
            <a:r>
              <a:rPr kumimoji="1" lang="zh-CN" altLang="en-US"/>
              <a:t>南京大学</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194109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notesSlide" Target="../notesSlides/notesSlide14.xml"/><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2.xml"/><Relationship Id="rId7" Type="http://schemas.openxmlformats.org/officeDocument/2006/relationships/image" Target="../media/image4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1.png"/><Relationship Id="rId10" Type="http://schemas.openxmlformats.org/officeDocument/2006/relationships/image" Target="../media/image51.png"/><Relationship Id="rId4" Type="http://schemas.openxmlformats.org/officeDocument/2006/relationships/notesSlide" Target="../notesSlides/notesSlide15.xml"/><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8.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1.png"/><Relationship Id="rId9"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76.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75.png"/><Relationship Id="rId2" Type="http://schemas.openxmlformats.org/officeDocument/2006/relationships/tags" Target="../tags/tag8.xml"/><Relationship Id="rId16" Type="http://schemas.openxmlformats.org/officeDocument/2006/relationships/image" Target="../media/image79.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4.png"/><Relationship Id="rId5" Type="http://schemas.openxmlformats.org/officeDocument/2006/relationships/tags" Target="../tags/tag11.xml"/><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tags" Target="../tags/tag10.xml"/><Relationship Id="rId9" Type="http://schemas.openxmlformats.org/officeDocument/2006/relationships/image" Target="../media/image1.png"/><Relationship Id="rId1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2.xml"/><Relationship Id="rId7" Type="http://schemas.openxmlformats.org/officeDocument/2006/relationships/image" Target="../media/image8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1.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1E8C8-24A8-1C6C-646A-B1DFA82625C0}"/>
              </a:ext>
            </a:extLst>
          </p:cNvPr>
          <p:cNvSpPr>
            <a:spLocks noGrp="1"/>
          </p:cNvSpPr>
          <p:nvPr>
            <p:ph type="ctrTitle"/>
          </p:nvPr>
        </p:nvSpPr>
        <p:spPr>
          <a:xfrm>
            <a:off x="0" y="1378634"/>
            <a:ext cx="9144000" cy="1999850"/>
          </a:xfrm>
          <a:solidFill>
            <a:srgbClr val="73FB79">
              <a:alpha val="10000"/>
            </a:srgbClr>
          </a:solidFill>
        </p:spPr>
        <p:txBody>
          <a:bodyPr anchor="ctr">
            <a:noAutofit/>
          </a:bodyPr>
          <a:lstStyle/>
          <a:p>
            <a:pPr>
              <a:lnSpc>
                <a:spcPct val="150000"/>
              </a:lnSpc>
            </a:pPr>
            <a:r>
              <a:rPr kumimoji="1" lang="en-US" altLang="zh-CN" sz="3200" b="1" dirty="0">
                <a:solidFill>
                  <a:srgbClr val="0432FF"/>
                </a:solidFill>
                <a:latin typeface="Arial" panose="020B0604020202020204" pitchFamily="34" charset="0"/>
                <a:cs typeface="Arial" panose="020B0604020202020204" pitchFamily="34" charset="0"/>
              </a:rPr>
              <a:t>Detecting</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Light</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Dark</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Matter</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with</a:t>
            </a:r>
            <a:r>
              <a:rPr kumimoji="1" lang="zh-CN" altLang="en-US" sz="3200" b="1" dirty="0">
                <a:solidFill>
                  <a:srgbClr val="0432FF"/>
                </a:solidFill>
                <a:latin typeface="Arial" panose="020B0604020202020204" pitchFamily="34" charset="0"/>
                <a:cs typeface="Arial" panose="020B0604020202020204" pitchFamily="34" charset="0"/>
              </a:rPr>
              <a:t> </a:t>
            </a:r>
            <a:r>
              <a:rPr kumimoji="1" lang="en-US" altLang="zh-CN" sz="3200" b="1" dirty="0">
                <a:solidFill>
                  <a:srgbClr val="0432FF"/>
                </a:solidFill>
                <a:latin typeface="Arial" panose="020B0604020202020204" pitchFamily="34" charset="0"/>
                <a:cs typeface="Arial" panose="020B0604020202020204" pitchFamily="34" charset="0"/>
              </a:rPr>
              <a:t>Plasmons</a:t>
            </a:r>
            <a:endParaRPr kumimoji="1" lang="zh-CN" altLang="en-US" sz="3200" b="1" dirty="0">
              <a:solidFill>
                <a:srgbClr val="0432FF"/>
              </a:solidFill>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F1518064-7632-89E2-7680-5589BA5F0BE6}"/>
              </a:ext>
            </a:extLst>
          </p:cNvPr>
          <p:cNvSpPr>
            <a:spLocks noGrp="1"/>
          </p:cNvSpPr>
          <p:nvPr>
            <p:ph type="subTitle" idx="1"/>
          </p:nvPr>
        </p:nvSpPr>
        <p:spPr>
          <a:xfrm>
            <a:off x="1142996" y="3398937"/>
            <a:ext cx="6858000" cy="1241823"/>
          </a:xfrm>
        </p:spPr>
        <p:txBody>
          <a:bodyPr anchor="ctr">
            <a:normAutofit/>
          </a:bodyPr>
          <a:lstStyle/>
          <a:p>
            <a:r>
              <a:rPr kumimoji="1" lang="zh-CN" altLang="en-US" sz="3200" b="1" dirty="0">
                <a:ea typeface="SimHei" panose="02010609060101010101" pitchFamily="49" charset="-122"/>
                <a:cs typeface="Arial" panose="020B0604020202020204" pitchFamily="34" charset="0"/>
              </a:rPr>
              <a:t>武雷</a:t>
            </a:r>
            <a:endParaRPr kumimoji="1" lang="en-US" altLang="zh-CN" sz="3200" dirty="0">
              <a:ea typeface="SimHei"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0F933D08-F43F-1CE5-EE1B-B70BB1A6C9B0}"/>
              </a:ext>
            </a:extLst>
          </p:cNvPr>
          <p:cNvSpPr txBox="1"/>
          <p:nvPr/>
        </p:nvSpPr>
        <p:spPr>
          <a:xfrm>
            <a:off x="2770613" y="4409927"/>
            <a:ext cx="3588701" cy="461665"/>
          </a:xfrm>
          <a:prstGeom prst="rect">
            <a:avLst/>
          </a:prstGeom>
          <a:noFill/>
        </p:spPr>
        <p:txBody>
          <a:bodyPr wrap="square">
            <a:spAutoFit/>
          </a:bodyPr>
          <a:lstStyle/>
          <a:p>
            <a:pPr algn="ctr"/>
            <a:r>
              <a:rPr lang="zh-CN" altLang="en-US" sz="2400" b="1" dirty="0">
                <a:ea typeface="SimHei" panose="02010609060101010101" pitchFamily="49" charset="-122"/>
              </a:rPr>
              <a:t>南京师范大学</a:t>
            </a:r>
            <a:endParaRPr lang="en-US" altLang="zh-CN" sz="2400" b="1" dirty="0">
              <a:ea typeface="SimHei" panose="02010609060101010101" pitchFamily="49" charset="-122"/>
            </a:endParaRPr>
          </a:p>
        </p:txBody>
      </p:sp>
      <p:sp>
        <p:nvSpPr>
          <p:cNvPr id="8" name="文本框 7">
            <a:extLst>
              <a:ext uri="{FF2B5EF4-FFF2-40B4-BE49-F238E27FC236}">
                <a16:creationId xmlns:a16="http://schemas.microsoft.com/office/drawing/2014/main" id="{CFB93086-BEDA-6BC4-FE0F-15561C5B513D}"/>
              </a:ext>
            </a:extLst>
          </p:cNvPr>
          <p:cNvSpPr txBox="1"/>
          <p:nvPr/>
        </p:nvSpPr>
        <p:spPr>
          <a:xfrm>
            <a:off x="2338220" y="5309920"/>
            <a:ext cx="4779706" cy="400110"/>
          </a:xfrm>
          <a:prstGeom prst="rect">
            <a:avLst/>
          </a:prstGeom>
          <a:noFill/>
        </p:spPr>
        <p:txBody>
          <a:bodyPr wrap="none" rtlCol="0">
            <a:spAutoFit/>
          </a:bodyPr>
          <a:lstStyle/>
          <a:p>
            <a:r>
              <a:rPr kumimoji="1" lang="en-US" altLang="zh-CN" sz="2000" b="1" i="1" dirty="0">
                <a:solidFill>
                  <a:schemeClr val="bg1">
                    <a:lumMod val="50000"/>
                  </a:schemeClr>
                </a:solidFill>
                <a:ea typeface="Libian SC" panose="02010600040101010101" pitchFamily="2" charset="-122"/>
              </a:rPr>
              <a:t>in collaboration with </a:t>
            </a:r>
            <a:r>
              <a:rPr kumimoji="1" lang="zh-CN" altLang="en-US" sz="2000" b="1" i="1" dirty="0">
                <a:solidFill>
                  <a:schemeClr val="bg1">
                    <a:lumMod val="50000"/>
                  </a:schemeClr>
                </a:solidFill>
                <a:ea typeface="Libian SC" panose="02010600040101010101" pitchFamily="2" charset="-122"/>
              </a:rPr>
              <a:t>梁正良</a:t>
            </a:r>
            <a:r>
              <a:rPr kumimoji="1" lang="en-US" altLang="zh-CN" sz="2000" b="1" i="1" dirty="0">
                <a:solidFill>
                  <a:schemeClr val="bg1">
                    <a:lumMod val="50000"/>
                  </a:schemeClr>
                </a:solidFill>
                <a:ea typeface="Libian SC" panose="02010600040101010101" pitchFamily="2" charset="-122"/>
              </a:rPr>
              <a:t>, </a:t>
            </a:r>
            <a:r>
              <a:rPr kumimoji="1" lang="zh-CN" altLang="en-US" sz="2000" b="1" i="1" dirty="0">
                <a:solidFill>
                  <a:schemeClr val="bg1">
                    <a:lumMod val="50000"/>
                  </a:schemeClr>
                </a:solidFill>
                <a:ea typeface="Libian SC" panose="02010600040101010101" pitchFamily="2" charset="-122"/>
              </a:rPr>
              <a:t>苏亮亮</a:t>
            </a:r>
            <a:r>
              <a:rPr kumimoji="1" lang="en-US" altLang="zh-CN" sz="2000" b="1" i="1" dirty="0">
                <a:solidFill>
                  <a:schemeClr val="bg1">
                    <a:lumMod val="50000"/>
                  </a:schemeClr>
                </a:solidFill>
                <a:ea typeface="Libian SC" panose="02010600040101010101" pitchFamily="2" charset="-122"/>
              </a:rPr>
              <a:t>, </a:t>
            </a:r>
            <a:r>
              <a:rPr kumimoji="1" lang="zh-CN" altLang="en-US" sz="2000" b="1" i="1" dirty="0">
                <a:solidFill>
                  <a:schemeClr val="bg1">
                    <a:lumMod val="50000"/>
                  </a:schemeClr>
                </a:solidFill>
                <a:ea typeface="Libian SC" panose="02010600040101010101" pitchFamily="2" charset="-122"/>
              </a:rPr>
              <a:t>祝斌</a:t>
            </a:r>
            <a:endParaRPr kumimoji="1" lang="en-US" altLang="zh-CN" sz="2000" b="1" i="1" dirty="0">
              <a:solidFill>
                <a:schemeClr val="bg1">
                  <a:lumMod val="50000"/>
                </a:schemeClr>
              </a:solidFill>
              <a:ea typeface="Libian SC" panose="02010600040101010101" pitchFamily="2" charset="-122"/>
            </a:endParaRPr>
          </a:p>
        </p:txBody>
      </p:sp>
      <p:sp>
        <p:nvSpPr>
          <p:cNvPr id="9" name="文本框 8">
            <a:extLst>
              <a:ext uri="{FF2B5EF4-FFF2-40B4-BE49-F238E27FC236}">
                <a16:creationId xmlns:a16="http://schemas.microsoft.com/office/drawing/2014/main" id="{BF3F7F33-4BE7-794F-8C2F-092774F976FD}"/>
              </a:ext>
            </a:extLst>
          </p:cNvPr>
          <p:cNvSpPr txBox="1"/>
          <p:nvPr/>
        </p:nvSpPr>
        <p:spPr>
          <a:xfrm>
            <a:off x="6655491" y="6049461"/>
            <a:ext cx="2390534" cy="584775"/>
          </a:xfrm>
          <a:prstGeom prst="rect">
            <a:avLst/>
          </a:prstGeom>
          <a:noFill/>
        </p:spPr>
        <p:txBody>
          <a:bodyPr wrap="square">
            <a:spAutoFit/>
          </a:bodyPr>
          <a:lstStyle/>
          <a:p>
            <a:r>
              <a:rPr lang="en-US" altLang="zh-CN" sz="1600" b="1" dirty="0">
                <a:solidFill>
                  <a:schemeClr val="bg1">
                    <a:lumMod val="50000"/>
                  </a:schemeClr>
                </a:solidFill>
              </a:rPr>
              <a:t>PRL 134 (2025) 7, 071001</a:t>
            </a:r>
          </a:p>
          <a:p>
            <a:r>
              <a:rPr lang="en-US" altLang="zh-CN" sz="1600" b="1" dirty="0">
                <a:solidFill>
                  <a:schemeClr val="bg1">
                    <a:lumMod val="50000"/>
                  </a:schemeClr>
                </a:solidFill>
              </a:rPr>
              <a:t>2501.07591</a:t>
            </a:r>
          </a:p>
        </p:txBody>
      </p:sp>
      <p:sp>
        <p:nvSpPr>
          <p:cNvPr id="10" name="文本框 9">
            <a:extLst>
              <a:ext uri="{FF2B5EF4-FFF2-40B4-BE49-F238E27FC236}">
                <a16:creationId xmlns:a16="http://schemas.microsoft.com/office/drawing/2014/main" id="{4619B875-052B-7545-A84D-043CC5AB1C8C}"/>
              </a:ext>
            </a:extLst>
          </p:cNvPr>
          <p:cNvSpPr txBox="1"/>
          <p:nvPr/>
        </p:nvSpPr>
        <p:spPr>
          <a:xfrm>
            <a:off x="-98475" y="15480"/>
            <a:ext cx="9326879" cy="461665"/>
          </a:xfrm>
          <a:prstGeom prst="rect">
            <a:avLst/>
          </a:prstGeom>
          <a:noFill/>
        </p:spPr>
        <p:txBody>
          <a:bodyPr wrap="square">
            <a:spAutoFit/>
          </a:bodyPr>
          <a:lstStyle/>
          <a:p>
            <a:pPr algn="ctr"/>
            <a:r>
              <a:rPr lang="en-US" altLang="zh-CN" sz="2400" b="1" dirty="0">
                <a:solidFill>
                  <a:srgbClr val="FF0000"/>
                </a:solidFill>
              </a:rPr>
              <a:t>MEPA</a:t>
            </a:r>
            <a:r>
              <a:rPr lang="zh-CN" altLang="en-US" sz="2400" b="1" dirty="0">
                <a:solidFill>
                  <a:srgbClr val="FF0000"/>
                </a:solidFill>
              </a:rPr>
              <a:t> </a:t>
            </a:r>
            <a:r>
              <a:rPr lang="en-US" altLang="zh-CN" sz="2400" b="1" dirty="0">
                <a:solidFill>
                  <a:srgbClr val="FF0000"/>
                </a:solidFill>
              </a:rPr>
              <a:t>2025</a:t>
            </a:r>
            <a:endParaRPr lang="zh-CN" altLang="en-US" sz="2400" b="1" dirty="0">
              <a:solidFill>
                <a:srgbClr val="FF0000"/>
              </a:solidFill>
            </a:endParaRPr>
          </a:p>
        </p:txBody>
      </p:sp>
    </p:spTree>
    <p:extLst>
      <p:ext uri="{BB962C8B-B14F-4D97-AF65-F5344CB8AC3E}">
        <p14:creationId xmlns:p14="http://schemas.microsoft.com/office/powerpoint/2010/main" val="3667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MEPA 2025 @ </a:t>
            </a:r>
            <a:r>
              <a:rPr kumimoji="1" lang="zh-CN" altLang="en-US"/>
              <a:t>南京大学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 Plasmons</a:t>
            </a:r>
            <a:endParaRPr lang="en-CN" altLang="zh-CN" sz="3200" b="1" dirty="0">
              <a:solidFill>
                <a:srgbClr val="0432FF"/>
              </a:solidFill>
              <a:latin typeface="+mn-lt"/>
            </a:endParaRPr>
          </a:p>
        </p:txBody>
      </p:sp>
      <p:sp>
        <p:nvSpPr>
          <p:cNvPr id="2" name="日期占位符 1">
            <a:extLst>
              <a:ext uri="{FF2B5EF4-FFF2-40B4-BE49-F238E27FC236}">
                <a16:creationId xmlns:a16="http://schemas.microsoft.com/office/drawing/2014/main" id="{C5795B7A-F163-83E9-E35E-90D358D4A6C6}"/>
              </a:ext>
            </a:extLst>
          </p:cNvPr>
          <p:cNvSpPr>
            <a:spLocks noGrp="1"/>
          </p:cNvSpPr>
          <p:nvPr>
            <p:ph type="dt" sz="half" idx="10"/>
          </p:nvPr>
        </p:nvSpPr>
        <p:spPr/>
        <p:txBody>
          <a:bodyPr/>
          <a:lstStyle/>
          <a:p>
            <a:fld id="{40E7E20E-7EAD-5D44-8522-96C3C28536B1}"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C76A8800-2C3C-9612-DAB9-A15422054EBF}"/>
              </a:ext>
            </a:extLst>
          </p:cNvPr>
          <p:cNvSpPr>
            <a:spLocks noGrp="1"/>
          </p:cNvSpPr>
          <p:nvPr>
            <p:ph type="sldNum" sz="quarter" idx="12"/>
          </p:nvPr>
        </p:nvSpPr>
        <p:spPr/>
        <p:txBody>
          <a:bodyPr/>
          <a:lstStyle/>
          <a:p>
            <a:fld id="{BB1373A5-4827-6B46-A456-4073A047D00B}" type="slidenum">
              <a:rPr kumimoji="1" lang="zh-CN" altLang="en-US" smtClean="0"/>
              <a:t>9</a:t>
            </a:fld>
            <a:endParaRPr kumimoji="1" lang="zh-CN" altLang="en-US"/>
          </a:p>
        </p:txBody>
      </p:sp>
      <p:sp>
        <p:nvSpPr>
          <p:cNvPr id="8" name="文本框 7">
            <a:extLst>
              <a:ext uri="{FF2B5EF4-FFF2-40B4-BE49-F238E27FC236}">
                <a16:creationId xmlns:a16="http://schemas.microsoft.com/office/drawing/2014/main" id="{CB4C440A-E2CE-7DEB-9289-F8887B4D73BB}"/>
              </a:ext>
            </a:extLst>
          </p:cNvPr>
          <p:cNvSpPr txBox="1"/>
          <p:nvPr/>
        </p:nvSpPr>
        <p:spPr>
          <a:xfrm>
            <a:off x="672217" y="5562233"/>
            <a:ext cx="7886700" cy="646331"/>
          </a:xfrm>
          <a:prstGeom prst="rect">
            <a:avLst/>
          </a:prstGeom>
          <a:noFill/>
        </p:spPr>
        <p:txBody>
          <a:bodyPr wrap="square">
            <a:spAutoFit/>
          </a:bodyPr>
          <a:lstStyle/>
          <a:p>
            <a:pPr algn="just"/>
            <a:r>
              <a:rPr lang="en-US" altLang="zh-CN" dirty="0"/>
              <a:t>E</a:t>
            </a:r>
            <a:r>
              <a:rPr lang="zh-CN" altLang="en-US" dirty="0"/>
              <a:t>lectron recoil </a:t>
            </a:r>
            <a:r>
              <a:rPr lang="zh-CN" altLang="en-US" dirty="0">
                <a:solidFill>
                  <a:srgbClr val="FF0000"/>
                </a:solidFill>
              </a:rPr>
              <a:t>ionizing 1−6 e</a:t>
            </a:r>
            <a:r>
              <a:rPr lang="zh-CN" altLang="en-US" baseline="30000" dirty="0">
                <a:solidFill>
                  <a:srgbClr val="FF0000"/>
                </a:solidFill>
              </a:rPr>
              <a:t>−</a:t>
            </a:r>
            <a:r>
              <a:rPr lang="zh-CN" altLang="en-US" dirty="0">
                <a:solidFill>
                  <a:srgbClr val="FF0000"/>
                </a:solidFill>
              </a:rPr>
              <a:t> </a:t>
            </a:r>
            <a:r>
              <a:rPr lang="zh-CN" altLang="en-US" dirty="0"/>
              <a:t>in the detector, which corresponds to </a:t>
            </a:r>
            <a:r>
              <a:rPr lang="zh-CN" altLang="en-US" dirty="0">
                <a:solidFill>
                  <a:srgbClr val="FF0000"/>
                </a:solidFill>
              </a:rPr>
              <a:t>(∼1.2–20 eV) energy depositions</a:t>
            </a:r>
          </a:p>
        </p:txBody>
      </p:sp>
      <p:grpSp>
        <p:nvGrpSpPr>
          <p:cNvPr id="10" name="组合 9">
            <a:extLst>
              <a:ext uri="{FF2B5EF4-FFF2-40B4-BE49-F238E27FC236}">
                <a16:creationId xmlns:a16="http://schemas.microsoft.com/office/drawing/2014/main" id="{54C9845F-3C0F-3855-7D86-6E3F79A2AAD9}"/>
              </a:ext>
            </a:extLst>
          </p:cNvPr>
          <p:cNvGrpSpPr/>
          <p:nvPr/>
        </p:nvGrpSpPr>
        <p:grpSpPr>
          <a:xfrm>
            <a:off x="5023048" y="1215741"/>
            <a:ext cx="3455818" cy="4002030"/>
            <a:chOff x="5155018" y="1884893"/>
            <a:chExt cx="3455818" cy="3186694"/>
          </a:xfrm>
        </p:grpSpPr>
        <p:pic>
          <p:nvPicPr>
            <p:cNvPr id="16" name="Picture 2" descr="SENSEI gets quiet: Scientists demonstrate particle detector for dark matter">
              <a:extLst>
                <a:ext uri="{FF2B5EF4-FFF2-40B4-BE49-F238E27FC236}">
                  <a16:creationId xmlns:a16="http://schemas.microsoft.com/office/drawing/2014/main" id="{500480C4-5F70-49B3-97B6-1165E953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72" y="1884893"/>
              <a:ext cx="3436512" cy="3186694"/>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2C4D5E3F-E330-9DBC-E5F7-6FC8A8186558}"/>
                </a:ext>
              </a:extLst>
            </p:cNvPr>
            <p:cNvSpPr txBox="1"/>
            <p:nvPr/>
          </p:nvSpPr>
          <p:spPr>
            <a:xfrm>
              <a:off x="5155018" y="1904622"/>
              <a:ext cx="3455818" cy="414585"/>
            </a:xfrm>
            <a:prstGeom prst="rect">
              <a:avLst/>
            </a:prstGeom>
            <a:noFill/>
          </p:spPr>
          <p:txBody>
            <a:bodyPr wrap="none" rtlCol="0">
              <a:spAutoFit/>
            </a:bodyPr>
            <a:lstStyle/>
            <a:p>
              <a:pPr algn="ctr"/>
              <a:r>
                <a:rPr kumimoji="1" lang="en-US" altLang="zh-CN" sz="2400" b="1" dirty="0">
                  <a:solidFill>
                    <a:srgbClr val="FFFF00"/>
                  </a:solidFill>
                </a:rPr>
                <a:t>Technology</a:t>
              </a:r>
              <a:r>
                <a:rPr kumimoji="1" lang="zh-CN" altLang="en-US" sz="2400" b="1" dirty="0">
                  <a:solidFill>
                    <a:srgbClr val="FFFF00"/>
                  </a:solidFill>
                </a:rPr>
                <a:t> </a:t>
              </a:r>
              <a:r>
                <a:rPr kumimoji="1" lang="en-US" altLang="zh-CN" sz="2400" b="1" dirty="0">
                  <a:solidFill>
                    <a:srgbClr val="FFFF00"/>
                  </a:solidFill>
                </a:rPr>
                <a:t>(Skipper-CCD)</a:t>
              </a:r>
              <a:endParaRPr kumimoji="1" lang="zh-CN" altLang="en-US" sz="2400" b="1" dirty="0">
                <a:solidFill>
                  <a:srgbClr val="FFFF00"/>
                </a:solidFill>
              </a:endParaRPr>
            </a:p>
          </p:txBody>
        </p:sp>
      </p:grpSp>
      <p:sp>
        <p:nvSpPr>
          <p:cNvPr id="28" name="TextBox 3">
            <a:extLst>
              <a:ext uri="{FF2B5EF4-FFF2-40B4-BE49-F238E27FC236}">
                <a16:creationId xmlns:a16="http://schemas.microsoft.com/office/drawing/2014/main" id="{FBAF4B36-CAD2-EEC5-DE5A-830287DD5CAF}"/>
              </a:ext>
            </a:extLst>
          </p:cNvPr>
          <p:cNvSpPr txBox="1"/>
          <p:nvPr/>
        </p:nvSpPr>
        <p:spPr>
          <a:xfrm>
            <a:off x="6954927" y="4496768"/>
            <a:ext cx="1569660" cy="307777"/>
          </a:xfrm>
          <a:prstGeom prst="rect">
            <a:avLst/>
          </a:prstGeom>
          <a:noFill/>
        </p:spPr>
        <p:txBody>
          <a:bodyPr wrap="none" rtlCol="0">
            <a:spAutoFit/>
          </a:bodyPr>
          <a:lstStyle/>
          <a:p>
            <a:r>
              <a:rPr lang="en-US" altLang="zh-CN" sz="1400" b="1" dirty="0">
                <a:solidFill>
                  <a:srgbClr val="FFFF00"/>
                </a:solidFill>
                <a:highlight>
                  <a:srgbClr val="00FF00"/>
                </a:highlight>
              </a:rPr>
              <a:t> Sensei</a:t>
            </a:r>
            <a:r>
              <a:rPr lang="zh-CN" altLang="en-US" sz="1400" b="1" dirty="0">
                <a:solidFill>
                  <a:srgbClr val="FFFF00"/>
                </a:solidFill>
                <a:highlight>
                  <a:srgbClr val="00FF00"/>
                </a:highlight>
              </a:rPr>
              <a:t> </a:t>
            </a:r>
            <a:r>
              <a:rPr lang="en-US" altLang="zh-CN" sz="1400" b="1" dirty="0">
                <a:solidFill>
                  <a:srgbClr val="FFFF00"/>
                </a:solidFill>
                <a:highlight>
                  <a:srgbClr val="00FF00"/>
                </a:highlight>
              </a:rPr>
              <a:t>@</a:t>
            </a:r>
            <a:r>
              <a:rPr lang="zh-CN" altLang="en-US" sz="1400" b="1" dirty="0">
                <a:solidFill>
                  <a:srgbClr val="FFFF00"/>
                </a:solidFill>
                <a:highlight>
                  <a:srgbClr val="00FF00"/>
                </a:highlight>
              </a:rPr>
              <a:t> </a:t>
            </a:r>
            <a:r>
              <a:rPr lang="en-US" altLang="zh-CN" sz="1400" b="1" dirty="0" err="1">
                <a:solidFill>
                  <a:srgbClr val="FFFF00"/>
                </a:solidFill>
                <a:highlight>
                  <a:srgbClr val="00FF00"/>
                </a:highlight>
              </a:rPr>
              <a:t>SNOLab</a:t>
            </a:r>
            <a:r>
              <a:rPr lang="en-US" altLang="zh-CN" sz="1400" b="1" dirty="0">
                <a:solidFill>
                  <a:srgbClr val="FFFF00"/>
                </a:solidFill>
                <a:highlight>
                  <a:srgbClr val="00FF00"/>
                </a:highlight>
              </a:rPr>
              <a:t> </a:t>
            </a:r>
            <a:endParaRPr lang="en-CN" sz="1400" b="1" dirty="0">
              <a:solidFill>
                <a:srgbClr val="FFFF00"/>
              </a:solidFill>
              <a:highlight>
                <a:srgbClr val="00FF00"/>
              </a:highlight>
            </a:endParaRPr>
          </a:p>
        </p:txBody>
      </p:sp>
      <p:grpSp>
        <p:nvGrpSpPr>
          <p:cNvPr id="39" name="组合 38">
            <a:extLst>
              <a:ext uri="{FF2B5EF4-FFF2-40B4-BE49-F238E27FC236}">
                <a16:creationId xmlns:a16="http://schemas.microsoft.com/office/drawing/2014/main" id="{28254AAF-C0CE-A1F3-DF07-D315856FBE32}"/>
              </a:ext>
            </a:extLst>
          </p:cNvPr>
          <p:cNvGrpSpPr/>
          <p:nvPr/>
        </p:nvGrpSpPr>
        <p:grpSpPr>
          <a:xfrm>
            <a:off x="440391" y="1632459"/>
            <a:ext cx="4527284" cy="3199804"/>
            <a:chOff x="477011" y="1925762"/>
            <a:chExt cx="4608962" cy="3359988"/>
          </a:xfrm>
        </p:grpSpPr>
        <p:sp>
          <p:nvSpPr>
            <p:cNvPr id="40" name="文本框 39">
              <a:extLst>
                <a:ext uri="{FF2B5EF4-FFF2-40B4-BE49-F238E27FC236}">
                  <a16:creationId xmlns:a16="http://schemas.microsoft.com/office/drawing/2014/main" id="{31AB5750-8001-7B4D-5562-6C64F0D1F088}"/>
                </a:ext>
              </a:extLst>
            </p:cNvPr>
            <p:cNvSpPr txBox="1"/>
            <p:nvPr/>
          </p:nvSpPr>
          <p:spPr>
            <a:xfrm>
              <a:off x="1260696" y="1925762"/>
              <a:ext cx="2100053" cy="381646"/>
            </a:xfrm>
            <a:prstGeom prst="rect">
              <a:avLst/>
            </a:prstGeom>
            <a:noFill/>
          </p:spPr>
          <p:txBody>
            <a:bodyPr wrap="square" rtlCol="0">
              <a:spAutoFit/>
            </a:bodyPr>
            <a:lstStyle/>
            <a:p>
              <a:r>
                <a:rPr lang="en-US" altLang="zh-CN" sz="1351" b="1" dirty="0">
                  <a:cs typeface="Times New Roman" panose="02020603050405020304" pitchFamily="18" charset="0"/>
                </a:rPr>
                <a:t>Conduction bands</a:t>
              </a:r>
              <a:endParaRPr lang="zh-CN" altLang="en-US" sz="1351" b="1" dirty="0">
                <a:cs typeface="Times New Roman" panose="02020603050405020304" pitchFamily="18" charset="0"/>
              </a:endParaRPr>
            </a:p>
          </p:txBody>
        </p:sp>
        <p:grpSp>
          <p:nvGrpSpPr>
            <p:cNvPr id="41" name="组合 40">
              <a:extLst>
                <a:ext uri="{FF2B5EF4-FFF2-40B4-BE49-F238E27FC236}">
                  <a16:creationId xmlns:a16="http://schemas.microsoft.com/office/drawing/2014/main" id="{E33DFE4E-9BC3-5C7B-132A-0B7AE45C80E9}"/>
                </a:ext>
              </a:extLst>
            </p:cNvPr>
            <p:cNvGrpSpPr/>
            <p:nvPr/>
          </p:nvGrpSpPr>
          <p:grpSpPr>
            <a:xfrm>
              <a:off x="477011" y="1986280"/>
              <a:ext cx="4608962" cy="3299470"/>
              <a:chOff x="500264" y="2050127"/>
              <a:chExt cx="4608962" cy="3299470"/>
            </a:xfrm>
          </p:grpSpPr>
          <p:grpSp>
            <p:nvGrpSpPr>
              <p:cNvPr id="43" name="组合 42">
                <a:extLst>
                  <a:ext uri="{FF2B5EF4-FFF2-40B4-BE49-F238E27FC236}">
                    <a16:creationId xmlns:a16="http://schemas.microsoft.com/office/drawing/2014/main" id="{35C914A2-6907-3EA2-E200-FC80E113022B}"/>
                  </a:ext>
                </a:extLst>
              </p:cNvPr>
              <p:cNvGrpSpPr/>
              <p:nvPr/>
            </p:nvGrpSpPr>
            <p:grpSpPr>
              <a:xfrm>
                <a:off x="1258899" y="2050127"/>
                <a:ext cx="1860550" cy="3299470"/>
                <a:chOff x="7505700" y="1964680"/>
                <a:chExt cx="1860550" cy="3299470"/>
              </a:xfrm>
            </p:grpSpPr>
            <p:sp>
              <p:nvSpPr>
                <p:cNvPr id="57" name="任意多边形: 形状 8">
                  <a:extLst>
                    <a:ext uri="{FF2B5EF4-FFF2-40B4-BE49-F238E27FC236}">
                      <a16:creationId xmlns:a16="http://schemas.microsoft.com/office/drawing/2014/main" id="{1E82B6F2-E884-E1C3-0942-C1C7495A4BFB}"/>
                    </a:ext>
                  </a:extLst>
                </p:cNvPr>
                <p:cNvSpPr/>
                <p:nvPr/>
              </p:nvSpPr>
              <p:spPr>
                <a:xfrm>
                  <a:off x="7550150" y="3803640"/>
                  <a:ext cx="181610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sp>
              <p:nvSpPr>
                <p:cNvPr id="58" name="任意多边形: 形状 9">
                  <a:extLst>
                    <a:ext uri="{FF2B5EF4-FFF2-40B4-BE49-F238E27FC236}">
                      <a16:creationId xmlns:a16="http://schemas.microsoft.com/office/drawing/2014/main" id="{481F3AD1-0ADF-AFF4-6EF8-5A8D15C2BE4D}"/>
                    </a:ext>
                  </a:extLst>
                </p:cNvPr>
                <p:cNvSpPr/>
                <p:nvPr/>
              </p:nvSpPr>
              <p:spPr>
                <a:xfrm flipV="1">
                  <a:off x="7505700" y="1964680"/>
                  <a:ext cx="186055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grpSp>
          <p:sp>
            <p:nvSpPr>
              <p:cNvPr id="44" name="椭圆 43">
                <a:extLst>
                  <a:ext uri="{FF2B5EF4-FFF2-40B4-BE49-F238E27FC236}">
                    <a16:creationId xmlns:a16="http://schemas.microsoft.com/office/drawing/2014/main" id="{5A62A33C-E64A-FBF9-9899-71D3AA5A7490}"/>
                  </a:ext>
                </a:extLst>
              </p:cNvPr>
              <p:cNvSpPr/>
              <p:nvPr/>
            </p:nvSpPr>
            <p:spPr>
              <a:xfrm>
                <a:off x="2024074" y="4085723"/>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45" name="直接箭头连接符 25">
                <a:extLst>
                  <a:ext uri="{FF2B5EF4-FFF2-40B4-BE49-F238E27FC236}">
                    <a16:creationId xmlns:a16="http://schemas.microsoft.com/office/drawing/2014/main" id="{C3DF5475-1365-A829-E773-4BA0659774D0}"/>
                  </a:ext>
                </a:extLst>
              </p:cNvPr>
              <p:cNvCxnSpPr>
                <a:cxnSpLocks/>
              </p:cNvCxnSpPr>
              <p:nvPr/>
            </p:nvCxnSpPr>
            <p:spPr>
              <a:xfrm flipV="1">
                <a:off x="1162413" y="4198517"/>
                <a:ext cx="730250" cy="355599"/>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26">
                <a:extLst>
                  <a:ext uri="{FF2B5EF4-FFF2-40B4-BE49-F238E27FC236}">
                    <a16:creationId xmlns:a16="http://schemas.microsoft.com/office/drawing/2014/main" id="{72C576B8-8B9E-9832-092C-7B08AEC3E11B}"/>
                  </a:ext>
                </a:extLst>
              </p:cNvPr>
              <p:cNvCxnSpPr>
                <a:cxnSpLocks/>
              </p:cNvCxnSpPr>
              <p:nvPr/>
            </p:nvCxnSpPr>
            <p:spPr>
              <a:xfrm flipH="1" flipV="1">
                <a:off x="1119543" y="3510637"/>
                <a:ext cx="815989" cy="557803"/>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FD89B553-D878-304B-1319-FAE2B10AB082}"/>
                  </a:ext>
                </a:extLst>
              </p:cNvPr>
              <p:cNvSpPr txBox="1"/>
              <p:nvPr/>
            </p:nvSpPr>
            <p:spPr>
              <a:xfrm>
                <a:off x="500264" y="4438200"/>
                <a:ext cx="679451" cy="44994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sp>
            <p:nvSpPr>
              <p:cNvPr id="48" name="文本框 47">
                <a:extLst>
                  <a:ext uri="{FF2B5EF4-FFF2-40B4-BE49-F238E27FC236}">
                    <a16:creationId xmlns:a16="http://schemas.microsoft.com/office/drawing/2014/main" id="{3C67F098-0264-52EE-7388-398CB6EDE303}"/>
                  </a:ext>
                </a:extLst>
              </p:cNvPr>
              <p:cNvSpPr txBox="1"/>
              <p:nvPr/>
            </p:nvSpPr>
            <p:spPr>
              <a:xfrm>
                <a:off x="506497" y="3338642"/>
                <a:ext cx="679451" cy="44994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cxnSp>
            <p:nvCxnSpPr>
              <p:cNvPr id="49" name="直接箭头连接符 30">
                <a:extLst>
                  <a:ext uri="{FF2B5EF4-FFF2-40B4-BE49-F238E27FC236}">
                    <a16:creationId xmlns:a16="http://schemas.microsoft.com/office/drawing/2014/main" id="{FB67DC85-0185-E428-8063-45F97D8D6B94}"/>
                  </a:ext>
                </a:extLst>
              </p:cNvPr>
              <p:cNvCxnSpPr>
                <a:cxnSpLocks/>
              </p:cNvCxnSpPr>
              <p:nvPr/>
            </p:nvCxnSpPr>
            <p:spPr>
              <a:xfrm flipV="1">
                <a:off x="2106624" y="3305755"/>
                <a:ext cx="0" cy="720244"/>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7EFDD677-16A7-C3AE-D71F-810DEF69C5A3}"/>
                  </a:ext>
                </a:extLst>
              </p:cNvPr>
              <p:cNvSpPr/>
              <p:nvPr/>
            </p:nvSpPr>
            <p:spPr>
              <a:xfrm>
                <a:off x="2034496" y="3083845"/>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51" name="直接箭头连接符 33">
                <a:extLst>
                  <a:ext uri="{FF2B5EF4-FFF2-40B4-BE49-F238E27FC236}">
                    <a16:creationId xmlns:a16="http://schemas.microsoft.com/office/drawing/2014/main" id="{7A713091-5B7C-A889-32B3-5F395090E6A6}"/>
                  </a:ext>
                </a:extLst>
              </p:cNvPr>
              <p:cNvCxnSpPr>
                <a:cxnSpLocks/>
              </p:cNvCxnSpPr>
              <p:nvPr/>
            </p:nvCxnSpPr>
            <p:spPr>
              <a:xfrm>
                <a:off x="2309725" y="3163709"/>
                <a:ext cx="687824" cy="0"/>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3E4B7D07-D200-C48B-26BE-09CA929C05F7}"/>
                  </a:ext>
                </a:extLst>
              </p:cNvPr>
              <p:cNvSpPr txBox="1"/>
              <p:nvPr/>
            </p:nvSpPr>
            <p:spPr>
              <a:xfrm>
                <a:off x="3017113" y="2953324"/>
                <a:ext cx="1131726" cy="381646"/>
              </a:xfrm>
              <a:prstGeom prst="rect">
                <a:avLst/>
              </a:prstGeom>
              <a:noFill/>
            </p:spPr>
            <p:txBody>
              <a:bodyPr wrap="square" rtlCol="0">
                <a:spAutoFit/>
              </a:bodyPr>
              <a:lstStyle/>
              <a:p>
                <a:r>
                  <a:rPr lang="en-US" altLang="zh-CN" sz="1351" b="1" dirty="0">
                    <a:cs typeface="Times New Roman" panose="02020603050405020304" pitchFamily="18" charset="0"/>
                  </a:rPr>
                  <a:t>detector</a:t>
                </a:r>
                <a:endParaRPr lang="zh-CN" altLang="en-US" sz="1351" b="1" dirty="0">
                  <a:cs typeface="Times New Roman" panose="02020603050405020304" pitchFamily="18" charset="0"/>
                </a:endParaRPr>
              </a:p>
            </p:txBody>
          </p:sp>
          <p:cxnSp>
            <p:nvCxnSpPr>
              <p:cNvPr id="53" name="直接连接符 38">
                <a:extLst>
                  <a:ext uri="{FF2B5EF4-FFF2-40B4-BE49-F238E27FC236}">
                    <a16:creationId xmlns:a16="http://schemas.microsoft.com/office/drawing/2014/main" id="{400AD9CD-EECA-FDFB-B22D-E82D2FC13835}"/>
                  </a:ext>
                </a:extLst>
              </p:cNvPr>
              <p:cNvCxnSpPr>
                <a:stCxn id="58" idx="1"/>
              </p:cNvCxnSpPr>
              <p:nvPr/>
            </p:nvCxnSpPr>
            <p:spPr>
              <a:xfrm>
                <a:off x="2081374" y="351062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39">
                <a:extLst>
                  <a:ext uri="{FF2B5EF4-FFF2-40B4-BE49-F238E27FC236}">
                    <a16:creationId xmlns:a16="http://schemas.microsoft.com/office/drawing/2014/main" id="{00D17210-A179-9500-38D2-CD89522CCD21}"/>
                  </a:ext>
                </a:extLst>
              </p:cNvPr>
              <p:cNvCxnSpPr/>
              <p:nvPr/>
            </p:nvCxnSpPr>
            <p:spPr>
              <a:xfrm>
                <a:off x="2081374" y="388908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5" name="右大括号 54">
                <a:extLst>
                  <a:ext uri="{FF2B5EF4-FFF2-40B4-BE49-F238E27FC236}">
                    <a16:creationId xmlns:a16="http://schemas.microsoft.com/office/drawing/2014/main" id="{CA2F860F-190A-B72F-993C-DD010B683903}"/>
                  </a:ext>
                </a:extLst>
              </p:cNvPr>
              <p:cNvSpPr/>
              <p:nvPr/>
            </p:nvSpPr>
            <p:spPr>
              <a:xfrm>
                <a:off x="3441700" y="3510627"/>
                <a:ext cx="125888" cy="3784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56" name="文本框 55">
                <a:extLst>
                  <a:ext uri="{FF2B5EF4-FFF2-40B4-BE49-F238E27FC236}">
                    <a16:creationId xmlns:a16="http://schemas.microsoft.com/office/drawing/2014/main" id="{6437461C-8F4B-0834-D33A-C84DAE2F2045}"/>
                  </a:ext>
                </a:extLst>
              </p:cNvPr>
              <p:cNvSpPr txBox="1"/>
              <p:nvPr/>
            </p:nvSpPr>
            <p:spPr>
              <a:xfrm>
                <a:off x="3713490" y="3514686"/>
                <a:ext cx="1395736" cy="374370"/>
              </a:xfrm>
              <a:prstGeom prst="rect">
                <a:avLst/>
              </a:prstGeom>
              <a:noFill/>
            </p:spPr>
            <p:txBody>
              <a:bodyPr wrap="square" rtlCol="0">
                <a:spAutoFit/>
              </a:bodyPr>
              <a:lstStyle/>
              <a:p>
                <a:r>
                  <a:rPr lang="en-US" altLang="zh-CN" sz="1351" b="1" dirty="0">
                    <a:cs typeface="Times New Roman" panose="02020603050405020304" pitchFamily="18" charset="0"/>
                  </a:rPr>
                  <a:t>Bandgap: </a:t>
                </a:r>
                <a:r>
                  <a:rPr lang="en-US" altLang="zh-CN" sz="1351" b="1" dirty="0">
                    <a:latin typeface="Arial" panose="020B0604020202020204" pitchFamily="34" charset="0"/>
                    <a:cs typeface="Arial" panose="020B0604020202020204" pitchFamily="34" charset="0"/>
                  </a:rPr>
                  <a:t>~</a:t>
                </a:r>
                <a:r>
                  <a:rPr lang="en-US" altLang="zh-CN" sz="1351" b="1" dirty="0">
                    <a:cs typeface="Times New Roman" panose="02020603050405020304" pitchFamily="18" charset="0"/>
                  </a:rPr>
                  <a:t> eV</a:t>
                </a:r>
                <a:endParaRPr lang="zh-CN" altLang="en-US" sz="1351" b="1" dirty="0">
                  <a:cs typeface="Times New Roman" panose="02020603050405020304" pitchFamily="18" charset="0"/>
                </a:endParaRPr>
              </a:p>
            </p:txBody>
          </p:sp>
        </p:grpSp>
        <p:sp>
          <p:nvSpPr>
            <p:cNvPr id="42" name="文本框 41">
              <a:extLst>
                <a:ext uri="{FF2B5EF4-FFF2-40B4-BE49-F238E27FC236}">
                  <a16:creationId xmlns:a16="http://schemas.microsoft.com/office/drawing/2014/main" id="{60683077-CE55-CFC0-DA5E-3A633DD3695F}"/>
                </a:ext>
              </a:extLst>
            </p:cNvPr>
            <p:cNvSpPr txBox="1"/>
            <p:nvPr/>
          </p:nvSpPr>
          <p:spPr>
            <a:xfrm>
              <a:off x="1434093" y="4868719"/>
              <a:ext cx="1752403" cy="381646"/>
            </a:xfrm>
            <a:prstGeom prst="rect">
              <a:avLst/>
            </a:prstGeom>
            <a:noFill/>
          </p:spPr>
          <p:txBody>
            <a:bodyPr wrap="square" rtlCol="0">
              <a:spAutoFit/>
            </a:bodyPr>
            <a:lstStyle/>
            <a:p>
              <a:r>
                <a:rPr lang="en-US" altLang="zh-CN" sz="1351" b="1" dirty="0">
                  <a:cs typeface="Times New Roman" panose="02020603050405020304" pitchFamily="18" charset="0"/>
                </a:rPr>
                <a:t>Valence bands</a:t>
              </a:r>
              <a:endParaRPr lang="zh-CN" altLang="en-US" sz="1351" b="1" dirty="0">
                <a:cs typeface="Times New Roman" panose="02020603050405020304" pitchFamily="18" charset="0"/>
              </a:endParaRPr>
            </a:p>
          </p:txBody>
        </p:sp>
      </p:grpSp>
    </p:spTree>
    <p:extLst>
      <p:ext uri="{BB962C8B-B14F-4D97-AF65-F5344CB8AC3E}">
        <p14:creationId xmlns:p14="http://schemas.microsoft.com/office/powerpoint/2010/main" val="204356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MEPA 2025 @ </a:t>
            </a:r>
            <a:r>
              <a:rPr kumimoji="1" lang="zh-CN" altLang="en-US"/>
              <a:t>南京大学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37" name="文本框 36">
            <a:extLst>
              <a:ext uri="{FF2B5EF4-FFF2-40B4-BE49-F238E27FC236}">
                <a16:creationId xmlns:a16="http://schemas.microsoft.com/office/drawing/2014/main" id="{AA9D5475-4B28-E048-B75C-629451D31BED}"/>
              </a:ext>
            </a:extLst>
          </p:cNvPr>
          <p:cNvSpPr txBox="1"/>
          <p:nvPr/>
        </p:nvSpPr>
        <p:spPr>
          <a:xfrm>
            <a:off x="2926536" y="1045945"/>
            <a:ext cx="3290928" cy="830997"/>
          </a:xfrm>
          <a:prstGeom prst="rect">
            <a:avLst/>
          </a:prstGeom>
          <a:noFill/>
        </p:spPr>
        <p:txBody>
          <a:bodyPr wrap="square" rtlCol="0">
            <a:spAutoFit/>
          </a:bodyPr>
          <a:lstStyle/>
          <a:p>
            <a:pPr lvl="0" algn="ctr">
              <a:defRPr/>
            </a:pPr>
            <a:r>
              <a:rPr lang="en-US" altLang="zh-CN" sz="3200" b="1" dirty="0">
                <a:solidFill>
                  <a:srgbClr val="0432FF"/>
                </a:solidFill>
                <a:ea typeface="华文仿宋" panose="02010600040101010101" pitchFamily="2" charset="-122"/>
              </a:rPr>
              <a:t> </a:t>
            </a:r>
            <a:r>
              <a:rPr lang="en-US" altLang="zh-CN" sz="3200" b="1" dirty="0">
                <a:solidFill>
                  <a:srgbClr val="0432FF"/>
                </a:solidFill>
                <a:ea typeface="微软雅黑"/>
                <a:cs typeface="Times New Roman" panose="02020603050405020304" pitchFamily="18" charset="0"/>
              </a:rPr>
              <a:t>Ionization signals</a:t>
            </a:r>
          </a:p>
          <a:p>
            <a:pPr lvl="0" algn="ctr">
              <a:defRPr/>
            </a:pPr>
            <a:r>
              <a:rPr lang="en-US" altLang="zh-CN" sz="1600" b="1" dirty="0">
                <a:solidFill>
                  <a:srgbClr val="0432FF"/>
                </a:solidFill>
                <a:ea typeface="微软雅黑"/>
                <a:cs typeface="Times New Roman" panose="02020603050405020304" pitchFamily="18" charset="0"/>
              </a:rPr>
              <a:t>(DM-e, Migdal effect)</a:t>
            </a:r>
          </a:p>
        </p:txBody>
      </p:sp>
      <p:sp>
        <p:nvSpPr>
          <p:cNvPr id="6" name="日期占位符 5">
            <a:extLst>
              <a:ext uri="{FF2B5EF4-FFF2-40B4-BE49-F238E27FC236}">
                <a16:creationId xmlns:a16="http://schemas.microsoft.com/office/drawing/2014/main" id="{569266FF-3315-2FC7-21E6-EDCE7ED46DEB}"/>
              </a:ext>
            </a:extLst>
          </p:cNvPr>
          <p:cNvSpPr>
            <a:spLocks noGrp="1"/>
          </p:cNvSpPr>
          <p:nvPr>
            <p:ph type="dt" sz="half" idx="10"/>
          </p:nvPr>
        </p:nvSpPr>
        <p:spPr/>
        <p:txBody>
          <a:bodyPr/>
          <a:lstStyle/>
          <a:p>
            <a:fld id="{85F9A041-44F5-9F45-BF85-A41D34050616}" type="datetime1">
              <a:rPr kumimoji="1" lang="zh-CN" altLang="en-US" smtClean="0"/>
              <a:t>2025/4/12</a:t>
            </a:fld>
            <a:endParaRPr kumimoji="1" lang="zh-CN" altLang="en-US"/>
          </a:p>
        </p:txBody>
      </p:sp>
      <p:sp>
        <p:nvSpPr>
          <p:cNvPr id="7" name="灯片编号占位符 6">
            <a:extLst>
              <a:ext uri="{FF2B5EF4-FFF2-40B4-BE49-F238E27FC236}">
                <a16:creationId xmlns:a16="http://schemas.microsoft.com/office/drawing/2014/main" id="{FDE0BC4D-4686-C142-5EFF-D4C4277E305A}"/>
              </a:ext>
            </a:extLst>
          </p:cNvPr>
          <p:cNvSpPr>
            <a:spLocks noGrp="1"/>
          </p:cNvSpPr>
          <p:nvPr>
            <p:ph type="sldNum" sz="quarter" idx="12"/>
          </p:nvPr>
        </p:nvSpPr>
        <p:spPr/>
        <p:txBody>
          <a:bodyPr/>
          <a:lstStyle/>
          <a:p>
            <a:fld id="{BB1373A5-4827-6B46-A456-4073A047D00B}" type="slidenum">
              <a:rPr kumimoji="1" lang="zh-CN" altLang="en-US" smtClean="0"/>
              <a:t>10</a:t>
            </a:fld>
            <a:endParaRPr kumimoji="1" lang="zh-CN" altLang="en-US"/>
          </a:p>
        </p:txBody>
      </p:sp>
      <p:pic>
        <p:nvPicPr>
          <p:cNvPr id="15" name="图片 14">
            <a:extLst>
              <a:ext uri="{FF2B5EF4-FFF2-40B4-BE49-F238E27FC236}">
                <a16:creationId xmlns:a16="http://schemas.microsoft.com/office/drawing/2014/main" id="{12764F7F-90FC-FA56-8C40-0147471F6BF8}"/>
              </a:ext>
            </a:extLst>
          </p:cNvPr>
          <p:cNvPicPr>
            <a:picLocks noChangeAspect="1"/>
          </p:cNvPicPr>
          <p:nvPr/>
        </p:nvPicPr>
        <p:blipFill>
          <a:blip r:embed="rId4"/>
          <a:stretch>
            <a:fillRect/>
          </a:stretch>
        </p:blipFill>
        <p:spPr>
          <a:xfrm>
            <a:off x="199546" y="1984266"/>
            <a:ext cx="3525287" cy="2027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图片 16">
            <a:extLst>
              <a:ext uri="{FF2B5EF4-FFF2-40B4-BE49-F238E27FC236}">
                <a16:creationId xmlns:a16="http://schemas.microsoft.com/office/drawing/2014/main" id="{CF865E79-B47A-6901-792F-3CAF1045BE1E}"/>
              </a:ext>
            </a:extLst>
          </p:cNvPr>
          <p:cNvPicPr>
            <a:picLocks noChangeAspect="1"/>
          </p:cNvPicPr>
          <p:nvPr/>
        </p:nvPicPr>
        <p:blipFill>
          <a:blip r:embed="rId5"/>
          <a:stretch>
            <a:fillRect/>
          </a:stretch>
        </p:blipFill>
        <p:spPr>
          <a:xfrm>
            <a:off x="3510973" y="2808917"/>
            <a:ext cx="3629410" cy="20894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3" name="组合 2">
            <a:extLst>
              <a:ext uri="{FF2B5EF4-FFF2-40B4-BE49-F238E27FC236}">
                <a16:creationId xmlns:a16="http://schemas.microsoft.com/office/drawing/2014/main" id="{F7BDE36A-B3BC-944B-BFFD-ABAE1A1C3B01}"/>
              </a:ext>
            </a:extLst>
          </p:cNvPr>
          <p:cNvGrpSpPr/>
          <p:nvPr/>
        </p:nvGrpSpPr>
        <p:grpSpPr>
          <a:xfrm>
            <a:off x="2460491" y="4410634"/>
            <a:ext cx="6607663" cy="1888348"/>
            <a:chOff x="2460491" y="4410634"/>
            <a:chExt cx="6607663" cy="1888348"/>
          </a:xfrm>
        </p:grpSpPr>
        <p:sp>
          <p:nvSpPr>
            <p:cNvPr id="2" name="文本框 1">
              <a:extLst>
                <a:ext uri="{FF2B5EF4-FFF2-40B4-BE49-F238E27FC236}">
                  <a16:creationId xmlns:a16="http://schemas.microsoft.com/office/drawing/2014/main" id="{48B550C8-AD4D-AD4F-8BE6-3105A6BAFF27}"/>
                </a:ext>
              </a:extLst>
            </p:cNvPr>
            <p:cNvSpPr txBox="1"/>
            <p:nvPr/>
          </p:nvSpPr>
          <p:spPr>
            <a:xfrm>
              <a:off x="2460491" y="5652651"/>
              <a:ext cx="4223016" cy="646331"/>
            </a:xfrm>
            <a:prstGeom prst="rect">
              <a:avLst/>
            </a:prstGeom>
            <a:solidFill>
              <a:srgbClr val="FFFF00"/>
            </a:solidFill>
          </p:spPr>
          <p:txBody>
            <a:bodyPr wrap="none" rtlCol="0">
              <a:spAutoFit/>
            </a:bodyPr>
            <a:lstStyle/>
            <a:p>
              <a:r>
                <a:rPr kumimoji="1" lang="en-US" altLang="zh-CN" sz="3600" b="1" dirty="0">
                  <a:solidFill>
                    <a:srgbClr val="FF0000"/>
                  </a:solidFill>
                </a:rPr>
                <a:t>Collective Excitations</a:t>
              </a:r>
              <a:endParaRPr kumimoji="1" lang="zh-CN" altLang="en-US" sz="3600" b="1" dirty="0">
                <a:solidFill>
                  <a:srgbClr val="FF0000"/>
                </a:solidFill>
              </a:endParaRPr>
            </a:p>
          </p:txBody>
        </p:sp>
        <p:pic>
          <p:nvPicPr>
            <p:cNvPr id="1026" name="Picture 2">
              <a:extLst>
                <a:ext uri="{FF2B5EF4-FFF2-40B4-BE49-F238E27FC236}">
                  <a16:creationId xmlns:a16="http://schemas.microsoft.com/office/drawing/2014/main" id="{0E424333-EF84-72F6-D6E2-9F99EE941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754" y="4410634"/>
              <a:ext cx="2057400" cy="18395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79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0C4A3DCF-9348-D141-8D77-523EF9A25425}"/>
              </a:ext>
            </a:extLst>
          </p:cNvPr>
          <p:cNvGrpSpPr/>
          <p:nvPr/>
        </p:nvGrpSpPr>
        <p:grpSpPr>
          <a:xfrm>
            <a:off x="4800029" y="3867627"/>
            <a:ext cx="4204300" cy="1179157"/>
            <a:chOff x="4832535" y="3763397"/>
            <a:chExt cx="4204300" cy="1179157"/>
          </a:xfrm>
        </p:grpSpPr>
        <p:pic>
          <p:nvPicPr>
            <p:cNvPr id="11" name="图片 10">
              <a:extLst>
                <a:ext uri="{FF2B5EF4-FFF2-40B4-BE49-F238E27FC236}">
                  <a16:creationId xmlns:a16="http://schemas.microsoft.com/office/drawing/2014/main" id="{DDAEC5CA-F4ED-1F4E-AE31-81AFAAFA21BD}"/>
                </a:ext>
              </a:extLst>
            </p:cNvPr>
            <p:cNvPicPr>
              <a:picLocks noChangeAspect="1"/>
            </p:cNvPicPr>
            <p:nvPr/>
          </p:nvPicPr>
          <p:blipFill>
            <a:blip r:embed="rId4"/>
            <a:stretch>
              <a:fillRect/>
            </a:stretch>
          </p:blipFill>
          <p:spPr>
            <a:xfrm>
              <a:off x="4832535" y="3763397"/>
              <a:ext cx="4204300" cy="1179157"/>
            </a:xfrm>
            <a:prstGeom prst="rect">
              <a:avLst/>
            </a:prstGeom>
          </p:spPr>
        </p:pic>
        <p:sp>
          <p:nvSpPr>
            <p:cNvPr id="15" name="文本框 14">
              <a:extLst>
                <a:ext uri="{FF2B5EF4-FFF2-40B4-BE49-F238E27FC236}">
                  <a16:creationId xmlns:a16="http://schemas.microsoft.com/office/drawing/2014/main" id="{27CF327C-1F78-6945-B102-9E0F80CD1A38}"/>
                </a:ext>
              </a:extLst>
            </p:cNvPr>
            <p:cNvSpPr txBox="1"/>
            <p:nvPr/>
          </p:nvSpPr>
          <p:spPr>
            <a:xfrm>
              <a:off x="7467795" y="4538299"/>
              <a:ext cx="1425518" cy="369332"/>
            </a:xfrm>
            <a:prstGeom prst="rect">
              <a:avLst/>
            </a:prstGeom>
            <a:noFill/>
          </p:spPr>
          <p:txBody>
            <a:bodyPr wrap="none" rtlCol="0">
              <a:spAutoFit/>
            </a:bodyPr>
            <a:lstStyle/>
            <a:p>
              <a:r>
                <a:rPr kumimoji="1" lang="en-US" altLang="zh-CN" b="1" dirty="0">
                  <a:solidFill>
                    <a:srgbClr val="FF0000"/>
                  </a:solidFill>
                </a:rPr>
                <a:t>Plasma</a:t>
              </a:r>
              <a:r>
                <a:rPr kumimoji="1" lang="zh-CN" altLang="en-US" b="1" dirty="0">
                  <a:solidFill>
                    <a:srgbClr val="FF0000"/>
                  </a:solidFill>
                </a:rPr>
                <a:t> </a:t>
              </a:r>
              <a:r>
                <a:rPr kumimoji="1" lang="en-US" altLang="zh-CN" b="1" dirty="0">
                  <a:solidFill>
                    <a:srgbClr val="FF0000"/>
                  </a:solidFill>
                </a:rPr>
                <a:t>wave</a:t>
              </a:r>
              <a:endParaRPr kumimoji="1" lang="zh-CN" altLang="en-US" b="1" dirty="0">
                <a:solidFill>
                  <a:srgbClr val="FF0000"/>
                </a:solidFill>
              </a:endParaRPr>
            </a:p>
          </p:txBody>
        </p:sp>
      </p:gr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19" name="文本框 18">
            <a:extLst>
              <a:ext uri="{FF2B5EF4-FFF2-40B4-BE49-F238E27FC236}">
                <a16:creationId xmlns:a16="http://schemas.microsoft.com/office/drawing/2014/main" id="{77BF6742-612B-E04D-AE78-A542D986FB7E}"/>
              </a:ext>
            </a:extLst>
          </p:cNvPr>
          <p:cNvSpPr txBox="1"/>
          <p:nvPr/>
        </p:nvSpPr>
        <p:spPr>
          <a:xfrm>
            <a:off x="5080790" y="1354472"/>
            <a:ext cx="3707787" cy="1697068"/>
          </a:xfrm>
          <a:prstGeom prst="rect">
            <a:avLst/>
          </a:prstGeom>
          <a:noFill/>
        </p:spPr>
        <p:txBody>
          <a:bodyPr wrap="square">
            <a:spAutoFit/>
          </a:bodyPr>
          <a:lstStyle/>
          <a:p>
            <a:pPr algn="ctr">
              <a:lnSpc>
                <a:spcPct val="150000"/>
              </a:lnSpc>
            </a:pPr>
            <a:r>
              <a:rPr lang="en-US" altLang="zh-CN" sz="2400" b="1" dirty="0">
                <a:ea typeface="Cambria Math" panose="02040503050406030204" pitchFamily="18" charset="0"/>
                <a:cs typeface="Times New Roman" panose="02020603050405020304" pitchFamily="18" charset="0"/>
              </a:rPr>
              <a:t>electron gas </a:t>
            </a:r>
          </a:p>
          <a:p>
            <a:pPr algn="ctr">
              <a:lnSpc>
                <a:spcPct val="150000"/>
              </a:lnSpc>
            </a:pPr>
            <a:r>
              <a:rPr lang="en-US" altLang="zh-CN" sz="2400" b="1" dirty="0">
                <a:ea typeface="Cambria Math" panose="02040503050406030204" pitchFamily="18" charset="0"/>
                <a:cs typeface="Times New Roman" panose="02020603050405020304" pitchFamily="18" charset="0"/>
              </a:rPr>
              <a:t>+</a:t>
            </a:r>
            <a:r>
              <a:rPr lang="zh-CN" altLang="en-US" sz="2400" b="1" dirty="0">
                <a:ea typeface="Cambria Math" panose="02040503050406030204" pitchFamily="18" charset="0"/>
                <a:cs typeface="Times New Roman" panose="02020603050405020304" pitchFamily="18" charset="0"/>
              </a:rPr>
              <a:t> </a:t>
            </a:r>
            <a:endParaRPr lang="en-US" altLang="zh-CN" sz="2400" b="1" dirty="0">
              <a:ea typeface="Cambria Math" panose="02040503050406030204" pitchFamily="18" charset="0"/>
              <a:cs typeface="Times New Roman" panose="02020603050405020304" pitchFamily="18" charset="0"/>
            </a:endParaRPr>
          </a:p>
          <a:p>
            <a:pPr algn="ctr">
              <a:lnSpc>
                <a:spcPct val="150000"/>
              </a:lnSpc>
            </a:pPr>
            <a:r>
              <a:rPr lang="en-US" altLang="zh-CN" sz="2400" b="1" dirty="0">
                <a:ea typeface="Cambria Math" panose="02040503050406030204" pitchFamily="18" charset="0"/>
                <a:cs typeface="Times New Roman" panose="02020603050405020304" pitchFamily="18" charset="0"/>
              </a:rPr>
              <a:t>ionic lattice</a:t>
            </a:r>
            <a:endParaRPr lang="zh-CN" altLang="en-US" sz="2400" b="1" dirty="0">
              <a:cs typeface="Times New Roman" panose="02020603050405020304" pitchFamily="18" charset="0"/>
            </a:endParaRPr>
          </a:p>
        </p:txBody>
      </p:sp>
      <p:pic>
        <p:nvPicPr>
          <p:cNvPr id="20" name="图片 19">
            <a:extLst>
              <a:ext uri="{FF2B5EF4-FFF2-40B4-BE49-F238E27FC236}">
                <a16:creationId xmlns:a16="http://schemas.microsoft.com/office/drawing/2014/main" id="{8D21CD7F-B417-F749-B52E-F95F2ACE65C9}"/>
              </a:ext>
            </a:extLst>
          </p:cNvPr>
          <p:cNvPicPr>
            <a:picLocks noChangeAspect="1"/>
          </p:cNvPicPr>
          <p:nvPr/>
        </p:nvPicPr>
        <p:blipFill>
          <a:blip r:embed="rId6"/>
          <a:stretch>
            <a:fillRect/>
          </a:stretch>
        </p:blipFill>
        <p:spPr>
          <a:xfrm>
            <a:off x="118520" y="932796"/>
            <a:ext cx="4690276" cy="2496202"/>
          </a:xfrm>
          <a:prstGeom prst="rect">
            <a:avLst/>
          </a:prstGeom>
        </p:spPr>
      </p:pic>
      <p:pic>
        <p:nvPicPr>
          <p:cNvPr id="23" name="图片 22" descr="\documentclass{article}&#10;\usepackage{amsmath}&#10;\pagestyle{empty}&#10;\begin{document}&#10;&#10;$\omega_{p}=\sqrt{\frac{4\pi\alpha n_{e}}{m_{e}}}$&#10;&#10;&#10;\end{document}" title="IguanaTex Bitmap Display">
            <a:extLst>
              <a:ext uri="{FF2B5EF4-FFF2-40B4-BE49-F238E27FC236}">
                <a16:creationId xmlns:a16="http://schemas.microsoft.com/office/drawing/2014/main" id="{E96B9EC7-03BE-A24C-AB47-F1F407B28195}"/>
              </a:ext>
            </a:extLst>
          </p:cNvPr>
          <p:cNvPicPr>
            <a:picLocks noChangeAspect="1"/>
          </p:cNvPicPr>
          <p:nvPr>
            <p:custDataLst>
              <p:tags r:id="rId1"/>
            </p:custDataLst>
          </p:nvPr>
        </p:nvPicPr>
        <p:blipFill>
          <a:blip r:embed="rId7"/>
          <a:stretch>
            <a:fillRect/>
          </a:stretch>
        </p:blipFill>
        <p:spPr>
          <a:xfrm>
            <a:off x="5266869" y="4553606"/>
            <a:ext cx="1089977" cy="329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日期占位符 4">
            <a:extLst>
              <a:ext uri="{FF2B5EF4-FFF2-40B4-BE49-F238E27FC236}">
                <a16:creationId xmlns:a16="http://schemas.microsoft.com/office/drawing/2014/main" id="{02CE6A57-3AED-4B64-463D-D199AD11DD54}"/>
              </a:ext>
            </a:extLst>
          </p:cNvPr>
          <p:cNvSpPr>
            <a:spLocks noGrp="1"/>
          </p:cNvSpPr>
          <p:nvPr>
            <p:ph type="dt" sz="half" idx="10"/>
          </p:nvPr>
        </p:nvSpPr>
        <p:spPr/>
        <p:txBody>
          <a:bodyPr/>
          <a:lstStyle/>
          <a:p>
            <a:fld id="{B0646BF1-7FBF-6244-83C7-7C7582C302AD}" type="datetime1">
              <a:rPr kumimoji="1" lang="zh-CN" altLang="en-US" smtClean="0"/>
              <a:t>2025/4/12</a:t>
            </a:fld>
            <a:endParaRPr kumimoji="1" lang="zh-CN" altLang="en-US"/>
          </a:p>
        </p:txBody>
      </p:sp>
      <p:sp>
        <p:nvSpPr>
          <p:cNvPr id="6" name="灯片编号占位符 5">
            <a:extLst>
              <a:ext uri="{FF2B5EF4-FFF2-40B4-BE49-F238E27FC236}">
                <a16:creationId xmlns:a16="http://schemas.microsoft.com/office/drawing/2014/main" id="{96EE543B-A8A6-F13C-52DA-9F98FABCD06D}"/>
              </a:ext>
            </a:extLst>
          </p:cNvPr>
          <p:cNvSpPr>
            <a:spLocks noGrp="1"/>
          </p:cNvSpPr>
          <p:nvPr>
            <p:ph type="sldNum" sz="quarter" idx="12"/>
          </p:nvPr>
        </p:nvSpPr>
        <p:spPr/>
        <p:txBody>
          <a:bodyPr/>
          <a:lstStyle/>
          <a:p>
            <a:fld id="{BB1373A5-4827-6B46-A456-4073A047D00B}" type="slidenum">
              <a:rPr kumimoji="1" lang="zh-CN" altLang="en-US" smtClean="0"/>
              <a:t>11</a:t>
            </a:fld>
            <a:endParaRPr kumimoji="1" lang="zh-CN" altLang="en-US" dirty="0"/>
          </a:p>
        </p:txBody>
      </p:sp>
      <p:pic>
        <p:nvPicPr>
          <p:cNvPr id="24" name="图片 23">
            <a:extLst>
              <a:ext uri="{FF2B5EF4-FFF2-40B4-BE49-F238E27FC236}">
                <a16:creationId xmlns:a16="http://schemas.microsoft.com/office/drawing/2014/main" id="{C3B56E0B-E194-E743-A952-1ECE0D41D119}"/>
              </a:ext>
            </a:extLst>
          </p:cNvPr>
          <p:cNvPicPr>
            <a:picLocks noChangeAspect="1"/>
          </p:cNvPicPr>
          <p:nvPr/>
        </p:nvPicPr>
        <p:blipFill>
          <a:blip r:embed="rId8"/>
          <a:stretch>
            <a:fillRect/>
          </a:stretch>
        </p:blipFill>
        <p:spPr>
          <a:xfrm>
            <a:off x="118520" y="3235569"/>
            <a:ext cx="4690276" cy="3622431"/>
          </a:xfrm>
          <a:prstGeom prst="rect">
            <a:avLst/>
          </a:prstGeom>
        </p:spPr>
      </p:pic>
      <p:sp>
        <p:nvSpPr>
          <p:cNvPr id="25" name="文本框 24">
            <a:extLst>
              <a:ext uri="{FF2B5EF4-FFF2-40B4-BE49-F238E27FC236}">
                <a16:creationId xmlns:a16="http://schemas.microsoft.com/office/drawing/2014/main" id="{ABBACA5B-BDB6-764D-BD34-10816C6047DB}"/>
              </a:ext>
            </a:extLst>
          </p:cNvPr>
          <p:cNvSpPr txBox="1"/>
          <p:nvPr/>
        </p:nvSpPr>
        <p:spPr>
          <a:xfrm>
            <a:off x="4771909" y="5164850"/>
            <a:ext cx="4269307" cy="967957"/>
          </a:xfrm>
          <a:prstGeom prst="rect">
            <a:avLst/>
          </a:prstGeom>
          <a:noFill/>
        </p:spPr>
        <p:txBody>
          <a:bodyPr wrap="square">
            <a:spAutoFit/>
          </a:bodyPr>
          <a:lstStyle/>
          <a:p>
            <a:pPr algn="ctr">
              <a:lnSpc>
                <a:spcPct val="150000"/>
              </a:lnSpc>
            </a:pPr>
            <a:r>
              <a:rPr lang="en-US" altLang="zh-CN" sz="2000" b="1" dirty="0">
                <a:solidFill>
                  <a:srgbClr val="FF0000"/>
                </a:solidFill>
                <a:ea typeface="Cambria Math" panose="02040503050406030204" pitchFamily="18" charset="0"/>
                <a:cs typeface="Times New Roman" panose="02020603050405020304" pitchFamily="18" charset="0"/>
              </a:rPr>
              <a:t>Plasmon</a:t>
            </a:r>
          </a:p>
          <a:p>
            <a:pPr algn="ctr">
              <a:lnSpc>
                <a:spcPct val="150000"/>
              </a:lnSpc>
            </a:pPr>
            <a:r>
              <a:rPr lang="en-US" altLang="zh-CN" sz="2000" b="1" dirty="0">
                <a:solidFill>
                  <a:srgbClr val="FF0000"/>
                </a:solidFill>
                <a:ea typeface="Cambria Math" panose="02040503050406030204" pitchFamily="18" charset="0"/>
                <a:cs typeface="Times New Roman" panose="02020603050405020304" pitchFamily="18" charset="0"/>
              </a:rPr>
              <a:t>quanta of electron density fluctuation </a:t>
            </a:r>
            <a:endParaRPr lang="zh-CN" altLang="en-US" sz="2000" dirty="0"/>
          </a:p>
        </p:txBody>
      </p:sp>
    </p:spTree>
    <p:extLst>
      <p:ext uri="{BB962C8B-B14F-4D97-AF65-F5344CB8AC3E}">
        <p14:creationId xmlns:p14="http://schemas.microsoft.com/office/powerpoint/2010/main" val="59733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159B2A47-8E66-DF4B-B5CF-0C3DEEDBB08B}"/>
              </a:ext>
            </a:extLst>
          </p:cNvPr>
          <p:cNvPicPr>
            <a:picLocks noChangeAspect="1"/>
          </p:cNvPicPr>
          <p:nvPr/>
        </p:nvPicPr>
        <p:blipFill>
          <a:blip r:embed="rId3"/>
          <a:stretch>
            <a:fillRect/>
          </a:stretch>
        </p:blipFill>
        <p:spPr>
          <a:xfrm>
            <a:off x="0" y="2036023"/>
            <a:ext cx="4345852" cy="3759867"/>
          </a:xfrm>
          <a:prstGeom prst="rect">
            <a:avLst/>
          </a:prstGeom>
        </p:spPr>
      </p:pic>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Plasmons</a:t>
            </a:r>
            <a:endParaRPr lang="en-CN" altLang="zh-CN" sz="3200" b="1" dirty="0">
              <a:solidFill>
                <a:srgbClr val="0432FF"/>
              </a:solidFill>
              <a:latin typeface="+mn-lt"/>
            </a:endParaRPr>
          </a:p>
        </p:txBody>
      </p:sp>
      <p:sp>
        <p:nvSpPr>
          <p:cNvPr id="14" name="副标题 2">
            <a:extLst>
              <a:ext uri="{FF2B5EF4-FFF2-40B4-BE49-F238E27FC236}">
                <a16:creationId xmlns:a16="http://schemas.microsoft.com/office/drawing/2014/main" id="{5E9F083D-A6B7-4B45-8B9E-D146285F710F}"/>
              </a:ext>
            </a:extLst>
          </p:cNvPr>
          <p:cNvSpPr>
            <a:spLocks noGrp="1"/>
          </p:cNvSpPr>
          <p:nvPr>
            <p:ph idx="1"/>
          </p:nvPr>
        </p:nvSpPr>
        <p:spPr>
          <a:xfrm>
            <a:off x="243318" y="1231875"/>
            <a:ext cx="8657364" cy="667716"/>
          </a:xfrm>
        </p:spPr>
        <p:txBody>
          <a:bodyPr vert="horz" lIns="68580" tIns="34290" rIns="68580" bIns="34290" rtlCol="0" anchor="t">
            <a:noAutofit/>
          </a:bodyPr>
          <a:lstStyle/>
          <a:p>
            <a:pPr marL="0" indent="0" algn="l">
              <a:buNone/>
            </a:pPr>
            <a:r>
              <a:rPr lang="en-US" altLang="zh-CN" sz="2400" b="1" dirty="0">
                <a:solidFill>
                  <a:srgbClr val="FF0000"/>
                </a:solidFill>
                <a:ea typeface="Cambria Math" panose="02040503050406030204" pitchFamily="18" charset="0"/>
                <a:cs typeface="Times New Roman" panose="02020603050405020304" pitchFamily="18" charset="0"/>
              </a:rPr>
              <a:t>How to identify plasmons: </a:t>
            </a:r>
            <a:r>
              <a:rPr lang="zh-CN" altLang="en-US" sz="2400" b="1" dirty="0">
                <a:solidFill>
                  <a:srgbClr val="FF0000"/>
                </a:solidFill>
                <a:ea typeface="Cambria Math" panose="02040503050406030204" pitchFamily="18" charset="0"/>
                <a:cs typeface="Times New Roman" panose="02020603050405020304" pitchFamily="18" charset="0"/>
              </a:rPr>
              <a:t> </a:t>
            </a:r>
            <a:r>
              <a:rPr lang="en-US" altLang="zh-CN" sz="2400" b="1" dirty="0">
                <a:solidFill>
                  <a:srgbClr val="FF0000"/>
                </a:solidFill>
                <a:ea typeface="Cambria Math" panose="02040503050406030204" pitchFamily="18" charset="0"/>
                <a:cs typeface="Times New Roman" panose="02020603050405020304" pitchFamily="18" charset="0"/>
              </a:rPr>
              <a:t>Electron Energy Loss Spectroscopy (EELS)</a:t>
            </a:r>
            <a:endParaRPr lang="zh-CN" altLang="en-US" sz="2400" b="1" dirty="0">
              <a:solidFill>
                <a:srgbClr val="FF0000"/>
              </a:solidFill>
              <a:cs typeface="Times New Roman" panose="02020603050405020304" pitchFamily="18" charset="0"/>
            </a:endParaRPr>
          </a:p>
        </p:txBody>
      </p:sp>
      <p:sp>
        <p:nvSpPr>
          <p:cNvPr id="5" name="日期占位符 4">
            <a:extLst>
              <a:ext uri="{FF2B5EF4-FFF2-40B4-BE49-F238E27FC236}">
                <a16:creationId xmlns:a16="http://schemas.microsoft.com/office/drawing/2014/main" id="{02CE6A57-3AED-4B64-463D-D199AD11DD54}"/>
              </a:ext>
            </a:extLst>
          </p:cNvPr>
          <p:cNvSpPr>
            <a:spLocks noGrp="1"/>
          </p:cNvSpPr>
          <p:nvPr>
            <p:ph type="dt" sz="half" idx="10"/>
          </p:nvPr>
        </p:nvSpPr>
        <p:spPr/>
        <p:txBody>
          <a:bodyPr/>
          <a:lstStyle/>
          <a:p>
            <a:fld id="{E0270943-1765-0B4E-A3D5-FFABC209FB65}" type="datetime1">
              <a:rPr kumimoji="1" lang="zh-CN" altLang="en-US" smtClean="0"/>
              <a:t>2025/4/12</a:t>
            </a:fld>
            <a:endParaRPr kumimoji="1" lang="zh-CN" altLang="en-US"/>
          </a:p>
        </p:txBody>
      </p:sp>
      <p:sp>
        <p:nvSpPr>
          <p:cNvPr id="6" name="灯片编号占位符 5">
            <a:extLst>
              <a:ext uri="{FF2B5EF4-FFF2-40B4-BE49-F238E27FC236}">
                <a16:creationId xmlns:a16="http://schemas.microsoft.com/office/drawing/2014/main" id="{96EE543B-A8A6-F13C-52DA-9F98FABCD06D}"/>
              </a:ext>
            </a:extLst>
          </p:cNvPr>
          <p:cNvSpPr>
            <a:spLocks noGrp="1"/>
          </p:cNvSpPr>
          <p:nvPr>
            <p:ph type="sldNum" sz="quarter" idx="12"/>
          </p:nvPr>
        </p:nvSpPr>
        <p:spPr/>
        <p:txBody>
          <a:bodyPr/>
          <a:lstStyle/>
          <a:p>
            <a:fld id="{BB1373A5-4827-6B46-A456-4073A047D00B}" type="slidenum">
              <a:rPr kumimoji="1" lang="zh-CN" altLang="en-US" smtClean="0"/>
              <a:t>12</a:t>
            </a:fld>
            <a:endParaRPr kumimoji="1" lang="zh-CN" altLang="en-US"/>
          </a:p>
        </p:txBody>
      </p:sp>
      <p:grpSp>
        <p:nvGrpSpPr>
          <p:cNvPr id="11" name="组合 10">
            <a:extLst>
              <a:ext uri="{FF2B5EF4-FFF2-40B4-BE49-F238E27FC236}">
                <a16:creationId xmlns:a16="http://schemas.microsoft.com/office/drawing/2014/main" id="{A901982F-4A78-AB44-A771-F176627994E4}"/>
              </a:ext>
            </a:extLst>
          </p:cNvPr>
          <p:cNvGrpSpPr/>
          <p:nvPr/>
        </p:nvGrpSpPr>
        <p:grpSpPr>
          <a:xfrm>
            <a:off x="4554828" y="2033454"/>
            <a:ext cx="4345853" cy="4085992"/>
            <a:chOff x="4554828" y="2033454"/>
            <a:chExt cx="4345853" cy="4085992"/>
          </a:xfrm>
        </p:grpSpPr>
        <p:pic>
          <p:nvPicPr>
            <p:cNvPr id="10" name="图片 9">
              <a:extLst>
                <a:ext uri="{FF2B5EF4-FFF2-40B4-BE49-F238E27FC236}">
                  <a16:creationId xmlns:a16="http://schemas.microsoft.com/office/drawing/2014/main" id="{A0513414-7300-A44C-A9B9-BB94582D185B}"/>
                </a:ext>
              </a:extLst>
            </p:cNvPr>
            <p:cNvPicPr>
              <a:picLocks noChangeAspect="1"/>
            </p:cNvPicPr>
            <p:nvPr/>
          </p:nvPicPr>
          <p:blipFill>
            <a:blip r:embed="rId5"/>
            <a:stretch>
              <a:fillRect/>
            </a:stretch>
          </p:blipFill>
          <p:spPr>
            <a:xfrm>
              <a:off x="4554828" y="2033454"/>
              <a:ext cx="4345853" cy="4085992"/>
            </a:xfrm>
            <a:prstGeom prst="rect">
              <a:avLst/>
            </a:prstGeom>
          </p:spPr>
        </p:pic>
        <p:pic>
          <p:nvPicPr>
            <p:cNvPr id="9" name="图片 8">
              <a:extLst>
                <a:ext uri="{FF2B5EF4-FFF2-40B4-BE49-F238E27FC236}">
                  <a16:creationId xmlns:a16="http://schemas.microsoft.com/office/drawing/2014/main" id="{DE2A68D4-D616-7B42-A8B8-526D88DCE92E}"/>
                </a:ext>
              </a:extLst>
            </p:cNvPr>
            <p:cNvPicPr>
              <a:picLocks noChangeAspect="1"/>
            </p:cNvPicPr>
            <p:nvPr/>
          </p:nvPicPr>
          <p:blipFill>
            <a:blip r:embed="rId6"/>
            <a:stretch>
              <a:fillRect/>
            </a:stretch>
          </p:blipFill>
          <p:spPr>
            <a:xfrm>
              <a:off x="5353050" y="2319794"/>
              <a:ext cx="762000" cy="469900"/>
            </a:xfrm>
            <a:prstGeom prst="rect">
              <a:avLst/>
            </a:prstGeom>
          </p:spPr>
        </p:pic>
      </p:grpSp>
    </p:spTree>
    <p:extLst>
      <p:ext uri="{BB962C8B-B14F-4D97-AF65-F5344CB8AC3E}">
        <p14:creationId xmlns:p14="http://schemas.microsoft.com/office/powerpoint/2010/main" val="164755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55" name="文本框 54">
            <a:extLst>
              <a:ext uri="{FF2B5EF4-FFF2-40B4-BE49-F238E27FC236}">
                <a16:creationId xmlns:a16="http://schemas.microsoft.com/office/drawing/2014/main" id="{3E0C756E-7E0A-D64D-BEB0-EE0D15146D41}"/>
              </a:ext>
            </a:extLst>
          </p:cNvPr>
          <p:cNvSpPr txBox="1"/>
          <p:nvPr/>
        </p:nvSpPr>
        <p:spPr>
          <a:xfrm>
            <a:off x="739892" y="1109967"/>
            <a:ext cx="7511287" cy="523220"/>
          </a:xfrm>
          <a:prstGeom prst="rect">
            <a:avLst/>
          </a:prstGeom>
          <a:solidFill>
            <a:schemeClr val="bg1"/>
          </a:solidFill>
        </p:spPr>
        <p:txBody>
          <a:bodyPr wrap="none" rtlCol="0">
            <a:spAutoFit/>
          </a:bodyPr>
          <a:lstStyle/>
          <a:p>
            <a:pPr marL="457200" indent="-457200">
              <a:buFont typeface="Wingdings" pitchFamily="2" charset="2"/>
              <a:buChar char="u"/>
            </a:pPr>
            <a:r>
              <a:rPr kumimoji="1" lang="en-US" altLang="zh-CN" sz="2800" b="1" dirty="0">
                <a:solidFill>
                  <a:srgbClr val="C00000"/>
                </a:solidFill>
              </a:rPr>
              <a:t>DM-induced Plasmon Signals in Solid Detector</a:t>
            </a:r>
            <a:endParaRPr kumimoji="1" lang="zh-CN" altLang="en-US" sz="2800" b="1" dirty="0">
              <a:solidFill>
                <a:srgbClr val="C00000"/>
              </a:solidFill>
            </a:endParaRPr>
          </a:p>
        </p:txBody>
      </p:sp>
      <p:pic>
        <p:nvPicPr>
          <p:cNvPr id="3" name="图片 2">
            <a:extLst>
              <a:ext uri="{FF2B5EF4-FFF2-40B4-BE49-F238E27FC236}">
                <a16:creationId xmlns:a16="http://schemas.microsoft.com/office/drawing/2014/main" id="{451BC57D-F02F-3842-A0A9-A82939AB5A2C}"/>
              </a:ext>
            </a:extLst>
          </p:cNvPr>
          <p:cNvPicPr>
            <a:picLocks noChangeAspect="1"/>
          </p:cNvPicPr>
          <p:nvPr/>
        </p:nvPicPr>
        <p:blipFill>
          <a:blip r:embed="rId4"/>
          <a:stretch>
            <a:fillRect/>
          </a:stretch>
        </p:blipFill>
        <p:spPr>
          <a:xfrm>
            <a:off x="817927" y="3243246"/>
            <a:ext cx="3152357" cy="2454169"/>
          </a:xfrm>
          <a:prstGeom prst="rect">
            <a:avLst/>
          </a:prstGeom>
        </p:spPr>
      </p:pic>
      <p:pic>
        <p:nvPicPr>
          <p:cNvPr id="5" name="图片 4">
            <a:extLst>
              <a:ext uri="{FF2B5EF4-FFF2-40B4-BE49-F238E27FC236}">
                <a16:creationId xmlns:a16="http://schemas.microsoft.com/office/drawing/2014/main" id="{D2D696C8-78DA-9B43-8B27-0C484D5FB631}"/>
              </a:ext>
            </a:extLst>
          </p:cNvPr>
          <p:cNvPicPr>
            <a:picLocks noChangeAspect="1"/>
          </p:cNvPicPr>
          <p:nvPr/>
        </p:nvPicPr>
        <p:blipFill>
          <a:blip r:embed="rId5"/>
          <a:stretch>
            <a:fillRect/>
          </a:stretch>
        </p:blipFill>
        <p:spPr>
          <a:xfrm>
            <a:off x="2162869" y="2067581"/>
            <a:ext cx="4818262" cy="741271"/>
          </a:xfrm>
          <a:prstGeom prst="rect">
            <a:avLst/>
          </a:prstGeom>
        </p:spPr>
      </p:pic>
      <p:sp>
        <p:nvSpPr>
          <p:cNvPr id="20" name="文本框 19">
            <a:extLst>
              <a:ext uri="{FF2B5EF4-FFF2-40B4-BE49-F238E27FC236}">
                <a16:creationId xmlns:a16="http://schemas.microsoft.com/office/drawing/2014/main" id="{299D5738-4992-1E4B-90DB-8D3169608AC8}"/>
              </a:ext>
            </a:extLst>
          </p:cNvPr>
          <p:cNvSpPr txBox="1"/>
          <p:nvPr/>
        </p:nvSpPr>
        <p:spPr>
          <a:xfrm>
            <a:off x="1080167" y="5796050"/>
            <a:ext cx="2627875" cy="461665"/>
          </a:xfrm>
          <a:prstGeom prst="rect">
            <a:avLst/>
          </a:prstGeom>
          <a:noFill/>
        </p:spPr>
        <p:txBody>
          <a:bodyPr wrap="square">
            <a:spAutoFit/>
          </a:bodyPr>
          <a:lstStyle/>
          <a:p>
            <a:r>
              <a:rPr lang="en-US" altLang="zh-CN" sz="2400" b="1" dirty="0">
                <a:solidFill>
                  <a:srgbClr val="FF0000"/>
                </a:solidFill>
              </a:rPr>
              <a:t>Dielectric Function</a:t>
            </a:r>
            <a:endParaRPr lang="zh-CN" altLang="en-US" sz="2400" b="1" dirty="0">
              <a:solidFill>
                <a:srgbClr val="FF0000"/>
              </a:solidFill>
            </a:endParaRPr>
          </a:p>
        </p:txBody>
      </p:sp>
      <p:sp>
        <p:nvSpPr>
          <p:cNvPr id="22" name="文本框 21">
            <a:extLst>
              <a:ext uri="{FF2B5EF4-FFF2-40B4-BE49-F238E27FC236}">
                <a16:creationId xmlns:a16="http://schemas.microsoft.com/office/drawing/2014/main" id="{98CBCF88-E003-7C4B-A30A-014D477CCD5B}"/>
              </a:ext>
            </a:extLst>
          </p:cNvPr>
          <p:cNvSpPr txBox="1"/>
          <p:nvPr/>
        </p:nvSpPr>
        <p:spPr>
          <a:xfrm>
            <a:off x="6110438" y="5570355"/>
            <a:ext cx="2831551" cy="646331"/>
          </a:xfrm>
          <a:prstGeom prst="rect">
            <a:avLst/>
          </a:prstGeom>
          <a:solidFill>
            <a:srgbClr val="FF0000">
              <a:alpha val="30000"/>
            </a:srgbClr>
          </a:solidFill>
        </p:spPr>
        <p:txBody>
          <a:bodyPr wrap="square">
            <a:spAutoFit/>
          </a:bodyPr>
          <a:lstStyle/>
          <a:p>
            <a:pPr algn="ctr"/>
            <a:r>
              <a:rPr lang="en-US" altLang="zh-CN" b="1" dirty="0"/>
              <a:t>Dissipation Processes</a:t>
            </a:r>
          </a:p>
          <a:p>
            <a:pPr algn="ctr"/>
            <a:r>
              <a:rPr lang="en-US" altLang="zh-CN" b="1" dirty="0"/>
              <a:t>(absorption and scattering)</a:t>
            </a:r>
            <a:endParaRPr lang="zh-CN" altLang="en-US" b="1" dirty="0"/>
          </a:p>
        </p:txBody>
      </p:sp>
      <p:sp>
        <p:nvSpPr>
          <p:cNvPr id="23" name="文本框 22">
            <a:extLst>
              <a:ext uri="{FF2B5EF4-FFF2-40B4-BE49-F238E27FC236}">
                <a16:creationId xmlns:a16="http://schemas.microsoft.com/office/drawing/2014/main" id="{52C4A38E-10B3-9149-88C4-E34C833C5CAF}"/>
              </a:ext>
            </a:extLst>
          </p:cNvPr>
          <p:cNvSpPr txBox="1"/>
          <p:nvPr/>
        </p:nvSpPr>
        <p:spPr>
          <a:xfrm>
            <a:off x="5357777" y="3255475"/>
            <a:ext cx="2213336" cy="646331"/>
          </a:xfrm>
          <a:prstGeom prst="rect">
            <a:avLst/>
          </a:prstGeom>
          <a:solidFill>
            <a:srgbClr val="73FB79">
              <a:alpha val="29714"/>
            </a:srgbClr>
          </a:solidFill>
        </p:spPr>
        <p:txBody>
          <a:bodyPr wrap="square">
            <a:spAutoFit/>
          </a:bodyPr>
          <a:lstStyle/>
          <a:p>
            <a:pPr algn="ctr"/>
            <a:r>
              <a:rPr lang="en-US" altLang="zh-CN" b="1" dirty="0">
                <a:solidFill>
                  <a:srgbClr val="060607"/>
                </a:solidFill>
              </a:rPr>
              <a:t>Electronic Structure</a:t>
            </a:r>
          </a:p>
          <a:p>
            <a:pPr algn="ctr"/>
            <a:r>
              <a:rPr lang="en-US" altLang="zh-CN" b="1" dirty="0">
                <a:solidFill>
                  <a:srgbClr val="060607"/>
                </a:solidFill>
              </a:rPr>
              <a:t>(polarization)</a:t>
            </a:r>
            <a:endParaRPr lang="zh-CN" altLang="en-US" b="1" dirty="0"/>
          </a:p>
        </p:txBody>
      </p:sp>
      <p:sp>
        <p:nvSpPr>
          <p:cNvPr id="24" name="上箭头 23">
            <a:extLst>
              <a:ext uri="{FF2B5EF4-FFF2-40B4-BE49-F238E27FC236}">
                <a16:creationId xmlns:a16="http://schemas.microsoft.com/office/drawing/2014/main" id="{D60CAAF5-7A09-AA4F-BE08-3197505D09AA}"/>
              </a:ext>
            </a:extLst>
          </p:cNvPr>
          <p:cNvSpPr/>
          <p:nvPr/>
        </p:nvSpPr>
        <p:spPr>
          <a:xfrm>
            <a:off x="6250942" y="4033443"/>
            <a:ext cx="235694" cy="365459"/>
          </a:xfrm>
          <a:prstGeom prst="up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下箭头 24">
            <a:extLst>
              <a:ext uri="{FF2B5EF4-FFF2-40B4-BE49-F238E27FC236}">
                <a16:creationId xmlns:a16="http://schemas.microsoft.com/office/drawing/2014/main" id="{B7459216-31AE-DC40-B195-92CA80ADF047}"/>
              </a:ext>
            </a:extLst>
          </p:cNvPr>
          <p:cNvSpPr/>
          <p:nvPr/>
        </p:nvSpPr>
        <p:spPr>
          <a:xfrm>
            <a:off x="7526214" y="5057280"/>
            <a:ext cx="289287" cy="365459"/>
          </a:xfrm>
          <a:prstGeom prst="down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03E050BA-CBCF-4C43-9D0F-07722B128FCD}"/>
              </a:ext>
            </a:extLst>
          </p:cNvPr>
          <p:cNvPicPr>
            <a:picLocks noChangeAspect="1"/>
          </p:cNvPicPr>
          <p:nvPr/>
        </p:nvPicPr>
        <p:blipFill>
          <a:blip r:embed="rId6"/>
          <a:stretch>
            <a:fillRect/>
          </a:stretch>
        </p:blipFill>
        <p:spPr>
          <a:xfrm>
            <a:off x="4709113" y="4495002"/>
            <a:ext cx="3554353" cy="431894"/>
          </a:xfrm>
          <a:prstGeom prst="rect">
            <a:avLst/>
          </a:prstGeom>
          <a:ln w="25400">
            <a:solidFill>
              <a:srgbClr val="C00000"/>
            </a:solidFill>
          </a:ln>
        </p:spPr>
      </p:pic>
      <p:sp>
        <p:nvSpPr>
          <p:cNvPr id="16" name="矩形 15">
            <a:extLst>
              <a:ext uri="{FF2B5EF4-FFF2-40B4-BE49-F238E27FC236}">
                <a16:creationId xmlns:a16="http://schemas.microsoft.com/office/drawing/2014/main" id="{3B155330-507E-8249-8D42-A428E6476711}"/>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
        <p:nvSpPr>
          <p:cNvPr id="4" name="日期占位符 3">
            <a:extLst>
              <a:ext uri="{FF2B5EF4-FFF2-40B4-BE49-F238E27FC236}">
                <a16:creationId xmlns:a16="http://schemas.microsoft.com/office/drawing/2014/main" id="{F276DC44-B4AB-5519-87A7-A0F73211EDE7}"/>
              </a:ext>
            </a:extLst>
          </p:cNvPr>
          <p:cNvSpPr>
            <a:spLocks noGrp="1"/>
          </p:cNvSpPr>
          <p:nvPr>
            <p:ph type="dt" sz="half" idx="10"/>
          </p:nvPr>
        </p:nvSpPr>
        <p:spPr/>
        <p:txBody>
          <a:bodyPr/>
          <a:lstStyle/>
          <a:p>
            <a:fld id="{EAA7920C-D209-0B4F-9134-166221D1B952}" type="datetime1">
              <a:rPr kumimoji="1" lang="zh-CN" altLang="en-US" smtClean="0"/>
              <a:t>2025/4/12</a:t>
            </a:fld>
            <a:endParaRPr kumimoji="1" lang="zh-CN" altLang="en-US"/>
          </a:p>
        </p:txBody>
      </p:sp>
      <p:sp>
        <p:nvSpPr>
          <p:cNvPr id="6" name="灯片编号占位符 5">
            <a:extLst>
              <a:ext uri="{FF2B5EF4-FFF2-40B4-BE49-F238E27FC236}">
                <a16:creationId xmlns:a16="http://schemas.microsoft.com/office/drawing/2014/main" id="{B55975F6-F09E-6832-4130-52957DD59D94}"/>
              </a:ext>
            </a:extLst>
          </p:cNvPr>
          <p:cNvSpPr>
            <a:spLocks noGrp="1"/>
          </p:cNvSpPr>
          <p:nvPr>
            <p:ph type="sldNum" sz="quarter" idx="12"/>
          </p:nvPr>
        </p:nvSpPr>
        <p:spPr/>
        <p:txBody>
          <a:bodyPr/>
          <a:lstStyle/>
          <a:p>
            <a:fld id="{BB1373A5-4827-6B46-A456-4073A047D00B}" type="slidenum">
              <a:rPr kumimoji="1" lang="zh-CN" altLang="en-US" smtClean="0"/>
              <a:t>13</a:t>
            </a:fld>
            <a:endParaRPr kumimoji="1" lang="zh-CN" altLang="en-US"/>
          </a:p>
        </p:txBody>
      </p:sp>
    </p:spTree>
    <p:extLst>
      <p:ext uri="{BB962C8B-B14F-4D97-AF65-F5344CB8AC3E}">
        <p14:creationId xmlns:p14="http://schemas.microsoft.com/office/powerpoint/2010/main" val="377306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9" name="页脚占位符 8">
            <a:extLst>
              <a:ext uri="{FF2B5EF4-FFF2-40B4-BE49-F238E27FC236}">
                <a16:creationId xmlns:a16="http://schemas.microsoft.com/office/drawing/2014/main" id="{40D1D1B4-CD6A-7384-20B5-1E1CC2D203AD}"/>
              </a:ext>
            </a:extLst>
          </p:cNvPr>
          <p:cNvSpPr>
            <a:spLocks noGrp="1"/>
          </p:cNvSpPr>
          <p:nvPr>
            <p:ph type="ftr" sz="quarter" idx="11"/>
          </p:nvPr>
        </p:nvSpPr>
        <p:spPr/>
        <p:txBody>
          <a:bodyPr/>
          <a:lstStyle/>
          <a:p>
            <a:r>
              <a:rPr kumimoji="1" lang="en-US" altLang="zh-CN"/>
              <a:t>MEPA 2025 @ </a:t>
            </a:r>
            <a:r>
              <a:rPr kumimoji="1" lang="zh-CN" altLang="en-US"/>
              <a:t>南京大学</a:t>
            </a:r>
            <a:endParaRPr kumimoji="1" lang="zh-CN" altLang="en-US" dirty="0"/>
          </a:p>
        </p:txBody>
      </p:sp>
      <p:pic>
        <p:nvPicPr>
          <p:cNvPr id="59" name="图片 58" descr="\documentclass{article}&#10;\usepackage{amsmath}&#10;\pagestyle{empty}&#10;\begin{document}&#10;&#10;$\mathcal{L}_{{\mathrm{int}}}\supset g_{\chi}\bar{\chi}\gamma^{\mu}\chi A_{\mu}^{\prime}+g_{e}\bar{e}\gamma^{\mu}eA_{\mu}^{\prime}$&#10;&#10;&#10;\end{document}" title="IguanaTex Bitmap Display">
            <a:extLst>
              <a:ext uri="{FF2B5EF4-FFF2-40B4-BE49-F238E27FC236}">
                <a16:creationId xmlns:a16="http://schemas.microsoft.com/office/drawing/2014/main" id="{25BF88F0-50DE-2143-B579-A98D9ABE4960}"/>
              </a:ext>
            </a:extLst>
          </p:cNvPr>
          <p:cNvPicPr>
            <a:picLocks noChangeAspect="1"/>
          </p:cNvPicPr>
          <p:nvPr>
            <p:custDataLst>
              <p:tags r:id="rId1"/>
            </p:custDataLst>
          </p:nvPr>
        </p:nvPicPr>
        <p:blipFill>
          <a:blip r:embed="rId6"/>
          <a:stretch>
            <a:fillRect/>
          </a:stretch>
        </p:blipFill>
        <p:spPr>
          <a:xfrm>
            <a:off x="1996850" y="1960499"/>
            <a:ext cx="4721939" cy="416385"/>
          </a:xfrm>
          <a:prstGeom prst="rect">
            <a:avLst/>
          </a:prstGeom>
          <a:ln>
            <a:noFill/>
          </a:ln>
          <a:effectLst>
            <a:outerShdw blurRad="292100" dist="139700" dir="2700000" algn="tl" rotWithShape="0">
              <a:srgbClr val="333333">
                <a:alpha val="65000"/>
              </a:srgbClr>
            </a:outerShdw>
          </a:effectLst>
        </p:spPr>
      </p:pic>
      <p:sp>
        <p:nvSpPr>
          <p:cNvPr id="60" name="副标题 2">
            <a:extLst>
              <a:ext uri="{FF2B5EF4-FFF2-40B4-BE49-F238E27FC236}">
                <a16:creationId xmlns:a16="http://schemas.microsoft.com/office/drawing/2014/main" id="{F45D62B2-9CEA-D541-BE3E-9F395C685E15}"/>
              </a:ext>
            </a:extLst>
          </p:cNvPr>
          <p:cNvSpPr>
            <a:spLocks noGrp="1"/>
          </p:cNvSpPr>
          <p:nvPr>
            <p:ph idx="1"/>
          </p:nvPr>
        </p:nvSpPr>
        <p:spPr>
          <a:xfrm>
            <a:off x="40316" y="1215765"/>
            <a:ext cx="2645734" cy="378616"/>
          </a:xfrm>
        </p:spPr>
        <p:txBody>
          <a:bodyPr vert="horz" lIns="68580" tIns="34290" rIns="68580" bIns="34290" rtlCol="0" anchor="t">
            <a:noAutofit/>
          </a:bodyPr>
          <a:lstStyle/>
          <a:p>
            <a:pPr marL="0" indent="0" rtl="0">
              <a:buNone/>
            </a:pPr>
            <a:r>
              <a:rPr lang="en-US" altLang="zh-CN" sz="2400" b="1" dirty="0">
                <a:ea typeface="Cambria Math" panose="02040503050406030204" pitchFamily="18" charset="0"/>
                <a:cs typeface="Times New Roman" panose="02020603050405020304" pitchFamily="18" charset="0"/>
              </a:rPr>
              <a:t>Benchmark Model : </a:t>
            </a:r>
            <a:endParaRPr lang="zh-CN" altLang="en-US" sz="2400" b="1" dirty="0">
              <a:cs typeface="Times New Roman" panose="02020603050405020304" pitchFamily="18" charset="0"/>
            </a:endParaRPr>
          </a:p>
        </p:txBody>
      </p:sp>
      <p:pic>
        <p:nvPicPr>
          <p:cNvPr id="61" name="图片 60" descr="\documentclass{article}&#10;\usepackage{amsmath}&#10;\pagestyle{empty}&#10;\begin{document}&#10;&#10;&#10;$\mathcal{L}_{e}^{\mathrm{eff}}\supset g_{e}A_{0}^{\prime}\psi_{e}^{*}\psi_{e}+\frac{ig_{e}}{2m_{e}}\mathbf{A}^{\prime}\cdot\left(\psi_{e}^{*}\overrightarrow{\nabla}\psi_{e}-\psi_{e}^{*}\overleftarrow{\nabla}\psi_{e}\right)+\cdots $&#10;&#10;\end{document}" title="IguanaTex Bitmap Display">
            <a:extLst>
              <a:ext uri="{FF2B5EF4-FFF2-40B4-BE49-F238E27FC236}">
                <a16:creationId xmlns:a16="http://schemas.microsoft.com/office/drawing/2014/main" id="{BC4D0A7F-D2BE-4B4A-8C94-C2700499049D}"/>
              </a:ext>
            </a:extLst>
          </p:cNvPr>
          <p:cNvPicPr>
            <a:picLocks noChangeAspect="1"/>
          </p:cNvPicPr>
          <p:nvPr>
            <p:custDataLst>
              <p:tags r:id="rId2"/>
            </p:custDataLst>
          </p:nvPr>
        </p:nvPicPr>
        <p:blipFill>
          <a:blip r:embed="rId7"/>
          <a:stretch>
            <a:fillRect/>
          </a:stretch>
        </p:blipFill>
        <p:spPr>
          <a:xfrm>
            <a:off x="836040" y="3440235"/>
            <a:ext cx="7427428" cy="588349"/>
          </a:xfrm>
          <a:prstGeom prst="rect">
            <a:avLst/>
          </a:prstGeom>
        </p:spPr>
      </p:pic>
      <p:grpSp>
        <p:nvGrpSpPr>
          <p:cNvPr id="16" name="组合 15">
            <a:extLst>
              <a:ext uri="{FF2B5EF4-FFF2-40B4-BE49-F238E27FC236}">
                <a16:creationId xmlns:a16="http://schemas.microsoft.com/office/drawing/2014/main" id="{7DB810CF-2884-E844-B4D0-5B73D0DEA724}"/>
              </a:ext>
            </a:extLst>
          </p:cNvPr>
          <p:cNvGrpSpPr/>
          <p:nvPr/>
        </p:nvGrpSpPr>
        <p:grpSpPr>
          <a:xfrm>
            <a:off x="492371" y="4195276"/>
            <a:ext cx="8370276" cy="2092986"/>
            <a:chOff x="991604" y="2514569"/>
            <a:chExt cx="7683118" cy="1413439"/>
          </a:xfrm>
        </p:grpSpPr>
        <p:pic>
          <p:nvPicPr>
            <p:cNvPr id="55" name="图片 54">
              <a:extLst>
                <a:ext uri="{FF2B5EF4-FFF2-40B4-BE49-F238E27FC236}">
                  <a16:creationId xmlns:a16="http://schemas.microsoft.com/office/drawing/2014/main" id="{A1840A22-6AE5-AB42-9E9F-81C403C99F68}"/>
                </a:ext>
              </a:extLst>
            </p:cNvPr>
            <p:cNvPicPr>
              <a:picLocks noChangeAspect="1"/>
            </p:cNvPicPr>
            <p:nvPr/>
          </p:nvPicPr>
          <p:blipFill>
            <a:blip r:embed="rId8"/>
            <a:stretch>
              <a:fillRect/>
            </a:stretch>
          </p:blipFill>
          <p:spPr>
            <a:xfrm>
              <a:off x="991604" y="2514569"/>
              <a:ext cx="2375118" cy="1413439"/>
            </a:xfrm>
            <a:prstGeom prst="rect">
              <a:avLst/>
            </a:prstGeom>
          </p:spPr>
        </p:pic>
        <p:grpSp>
          <p:nvGrpSpPr>
            <p:cNvPr id="10" name="组合 9">
              <a:extLst>
                <a:ext uri="{FF2B5EF4-FFF2-40B4-BE49-F238E27FC236}">
                  <a16:creationId xmlns:a16="http://schemas.microsoft.com/office/drawing/2014/main" id="{2D84706F-5A02-7341-9CA8-E2BA25BBD0E0}"/>
                </a:ext>
              </a:extLst>
            </p:cNvPr>
            <p:cNvGrpSpPr/>
            <p:nvPr/>
          </p:nvGrpSpPr>
          <p:grpSpPr>
            <a:xfrm>
              <a:off x="3726223" y="2580391"/>
              <a:ext cx="4948499" cy="1319035"/>
              <a:chOff x="3726223" y="2580391"/>
              <a:chExt cx="4948499" cy="1319035"/>
            </a:xfrm>
          </p:grpSpPr>
          <p:sp>
            <p:nvSpPr>
              <p:cNvPr id="56" name="箭头: 右 12">
                <a:extLst>
                  <a:ext uri="{FF2B5EF4-FFF2-40B4-BE49-F238E27FC236}">
                    <a16:creationId xmlns:a16="http://schemas.microsoft.com/office/drawing/2014/main" id="{F5D99533-8B9B-D044-98C8-326ABD12578D}"/>
                  </a:ext>
                </a:extLst>
              </p:cNvPr>
              <p:cNvSpPr/>
              <p:nvPr/>
            </p:nvSpPr>
            <p:spPr>
              <a:xfrm>
                <a:off x="3726223" y="3145611"/>
                <a:ext cx="867687" cy="191508"/>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a16="http://schemas.microsoft.com/office/drawing/2014/main" id="{447037D2-C9F3-4847-92EE-2711624D489B}"/>
                  </a:ext>
                </a:extLst>
              </p:cNvPr>
              <p:cNvPicPr>
                <a:picLocks noChangeAspect="1"/>
              </p:cNvPicPr>
              <p:nvPr/>
            </p:nvPicPr>
            <p:blipFill>
              <a:blip r:embed="rId9"/>
              <a:stretch>
                <a:fillRect/>
              </a:stretch>
            </p:blipFill>
            <p:spPr>
              <a:xfrm>
                <a:off x="5030889" y="2580391"/>
                <a:ext cx="3643833" cy="1319035"/>
              </a:xfrm>
              <a:prstGeom prst="rect">
                <a:avLst/>
              </a:prstGeom>
            </p:spPr>
          </p:pic>
        </p:grpSp>
      </p:grpSp>
      <p:sp>
        <p:nvSpPr>
          <p:cNvPr id="8" name="下箭头 7">
            <a:extLst>
              <a:ext uri="{FF2B5EF4-FFF2-40B4-BE49-F238E27FC236}">
                <a16:creationId xmlns:a16="http://schemas.microsoft.com/office/drawing/2014/main" id="{6753C3E9-114B-3746-BA6E-6D8F82281035}"/>
              </a:ext>
            </a:extLst>
          </p:cNvPr>
          <p:cNvSpPr/>
          <p:nvPr/>
        </p:nvSpPr>
        <p:spPr>
          <a:xfrm>
            <a:off x="5725551" y="2588215"/>
            <a:ext cx="389499" cy="703626"/>
          </a:xfrm>
          <a:prstGeom prst="down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日期占位符 1">
            <a:extLst>
              <a:ext uri="{FF2B5EF4-FFF2-40B4-BE49-F238E27FC236}">
                <a16:creationId xmlns:a16="http://schemas.microsoft.com/office/drawing/2014/main" id="{4985FC20-D278-6FDA-5F94-09737D74878F}"/>
              </a:ext>
            </a:extLst>
          </p:cNvPr>
          <p:cNvSpPr>
            <a:spLocks noGrp="1"/>
          </p:cNvSpPr>
          <p:nvPr>
            <p:ph type="dt" sz="half" idx="10"/>
          </p:nvPr>
        </p:nvSpPr>
        <p:spPr/>
        <p:txBody>
          <a:bodyPr/>
          <a:lstStyle/>
          <a:p>
            <a:fld id="{64A60878-CF98-2A4B-94B3-DF0F29CB64E1}"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35EC239E-C5DE-BE05-C17D-0398FE0E369C}"/>
              </a:ext>
            </a:extLst>
          </p:cNvPr>
          <p:cNvSpPr>
            <a:spLocks noGrp="1"/>
          </p:cNvSpPr>
          <p:nvPr>
            <p:ph type="sldNum" sz="quarter" idx="12"/>
          </p:nvPr>
        </p:nvSpPr>
        <p:spPr/>
        <p:txBody>
          <a:bodyPr/>
          <a:lstStyle/>
          <a:p>
            <a:fld id="{BB1373A5-4827-6B46-A456-4073A047D00B}" type="slidenum">
              <a:rPr kumimoji="1" lang="zh-CN" altLang="en-US" smtClean="0"/>
              <a:t>14</a:t>
            </a:fld>
            <a:endParaRPr kumimoji="1" lang="zh-CN" altLang="en-US"/>
          </a:p>
        </p:txBody>
      </p:sp>
      <p:sp>
        <p:nvSpPr>
          <p:cNvPr id="6" name="Title 1">
            <a:extLst>
              <a:ext uri="{FF2B5EF4-FFF2-40B4-BE49-F238E27FC236}">
                <a16:creationId xmlns:a16="http://schemas.microsoft.com/office/drawing/2014/main" id="{DF813C8C-507B-C348-E8CE-DA8BCAE15964}"/>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4" name="矩形 3">
            <a:extLst>
              <a:ext uri="{FF2B5EF4-FFF2-40B4-BE49-F238E27FC236}">
                <a16:creationId xmlns:a16="http://schemas.microsoft.com/office/drawing/2014/main" id="{4B51A4AF-6204-AC9A-F489-28425EE06256}"/>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213441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9" name="页脚占位符 8">
            <a:extLst>
              <a:ext uri="{FF2B5EF4-FFF2-40B4-BE49-F238E27FC236}">
                <a16:creationId xmlns:a16="http://schemas.microsoft.com/office/drawing/2014/main" id="{40D1D1B4-CD6A-7384-20B5-1E1CC2D203AD}"/>
              </a:ext>
            </a:extLst>
          </p:cNvPr>
          <p:cNvSpPr>
            <a:spLocks noGrp="1"/>
          </p:cNvSpPr>
          <p:nvPr>
            <p:ph type="ftr" sz="quarter" idx="11"/>
          </p:nvPr>
        </p:nvSpPr>
        <p:spPr/>
        <p:txBody>
          <a:bodyPr/>
          <a:lstStyle/>
          <a:p>
            <a:r>
              <a:rPr kumimoji="1" lang="en-US" altLang="zh-CN"/>
              <a:t>MEPA 2025 @ </a:t>
            </a:r>
            <a:r>
              <a:rPr kumimoji="1" lang="zh-CN" altLang="en-US"/>
              <a:t>南京大学</a:t>
            </a:r>
            <a:endParaRPr kumimoji="1" lang="zh-CN" altLang="en-US" dirty="0"/>
          </a:p>
        </p:txBody>
      </p:sp>
      <p:grpSp>
        <p:nvGrpSpPr>
          <p:cNvPr id="22" name="组合 21">
            <a:extLst>
              <a:ext uri="{FF2B5EF4-FFF2-40B4-BE49-F238E27FC236}">
                <a16:creationId xmlns:a16="http://schemas.microsoft.com/office/drawing/2014/main" id="{600D2145-376D-3D41-B061-FB79044F3DFD}"/>
              </a:ext>
            </a:extLst>
          </p:cNvPr>
          <p:cNvGrpSpPr/>
          <p:nvPr/>
        </p:nvGrpSpPr>
        <p:grpSpPr>
          <a:xfrm>
            <a:off x="325200" y="1069207"/>
            <a:ext cx="8711195" cy="3362116"/>
            <a:chOff x="325200" y="1069206"/>
            <a:chExt cx="8711195" cy="3734651"/>
          </a:xfrm>
        </p:grpSpPr>
        <p:pic>
          <p:nvPicPr>
            <p:cNvPr id="5" name="图片 4">
              <a:extLst>
                <a:ext uri="{FF2B5EF4-FFF2-40B4-BE49-F238E27FC236}">
                  <a16:creationId xmlns:a16="http://schemas.microsoft.com/office/drawing/2014/main" id="{6341636E-9575-7143-9E2A-91318AEECAB0}"/>
                </a:ext>
              </a:extLst>
            </p:cNvPr>
            <p:cNvPicPr>
              <a:picLocks noChangeAspect="1"/>
            </p:cNvPicPr>
            <p:nvPr/>
          </p:nvPicPr>
          <p:blipFill>
            <a:blip r:embed="rId6"/>
            <a:stretch>
              <a:fillRect/>
            </a:stretch>
          </p:blipFill>
          <p:spPr>
            <a:xfrm>
              <a:off x="325200" y="1069206"/>
              <a:ext cx="6807117" cy="3734651"/>
            </a:xfrm>
            <a:prstGeom prst="rect">
              <a:avLst/>
            </a:prstGeom>
          </p:spPr>
        </p:pic>
        <p:grpSp>
          <p:nvGrpSpPr>
            <p:cNvPr id="21" name="组合 20">
              <a:extLst>
                <a:ext uri="{FF2B5EF4-FFF2-40B4-BE49-F238E27FC236}">
                  <a16:creationId xmlns:a16="http://schemas.microsoft.com/office/drawing/2014/main" id="{D26DEA1C-BFA2-F34A-9553-68A136A8C46F}"/>
                </a:ext>
              </a:extLst>
            </p:cNvPr>
            <p:cNvGrpSpPr/>
            <p:nvPr/>
          </p:nvGrpSpPr>
          <p:grpSpPr>
            <a:xfrm>
              <a:off x="2808677" y="1496342"/>
              <a:ext cx="6227718" cy="3204874"/>
              <a:chOff x="2808677" y="1496342"/>
              <a:chExt cx="6227718" cy="3204874"/>
            </a:xfrm>
          </p:grpSpPr>
          <p:sp>
            <p:nvSpPr>
              <p:cNvPr id="2" name="文本框 1">
                <a:extLst>
                  <a:ext uri="{FF2B5EF4-FFF2-40B4-BE49-F238E27FC236}">
                    <a16:creationId xmlns:a16="http://schemas.microsoft.com/office/drawing/2014/main" id="{CCD48493-E2C7-3441-A173-7250CE0AE03C}"/>
                  </a:ext>
                </a:extLst>
              </p:cNvPr>
              <p:cNvSpPr txBox="1"/>
              <p:nvPr/>
            </p:nvSpPr>
            <p:spPr>
              <a:xfrm>
                <a:off x="7031046" y="3088119"/>
                <a:ext cx="1877822" cy="369332"/>
              </a:xfrm>
              <a:prstGeom prst="rect">
                <a:avLst/>
              </a:prstGeom>
              <a:noFill/>
            </p:spPr>
            <p:txBody>
              <a:bodyPr wrap="none" rtlCol="0">
                <a:spAutoFit/>
              </a:bodyPr>
              <a:lstStyle/>
              <a:p>
                <a:r>
                  <a:rPr kumimoji="1" lang="en-US" altLang="zh-CN" b="1" dirty="0" err="1">
                    <a:solidFill>
                      <a:srgbClr val="FF0000"/>
                    </a:solidFill>
                  </a:rPr>
                  <a:t>Lindhard</a:t>
                </a:r>
                <a:r>
                  <a:rPr kumimoji="1" lang="en-US" altLang="zh-CN" b="1" dirty="0">
                    <a:solidFill>
                      <a:srgbClr val="FF0000"/>
                    </a:solidFill>
                  </a:rPr>
                  <a:t> function</a:t>
                </a:r>
                <a:endParaRPr kumimoji="1" lang="zh-CN" altLang="en-US" b="1" dirty="0">
                  <a:solidFill>
                    <a:srgbClr val="FF0000"/>
                  </a:solidFill>
                </a:endParaRPr>
              </a:p>
            </p:txBody>
          </p:sp>
          <p:sp>
            <p:nvSpPr>
              <p:cNvPr id="3" name="文本框 2">
                <a:extLst>
                  <a:ext uri="{FF2B5EF4-FFF2-40B4-BE49-F238E27FC236}">
                    <a16:creationId xmlns:a16="http://schemas.microsoft.com/office/drawing/2014/main" id="{F0D8B667-54A7-864C-BFCF-AED67CE3762D}"/>
                  </a:ext>
                </a:extLst>
              </p:cNvPr>
              <p:cNvSpPr txBox="1"/>
              <p:nvPr/>
            </p:nvSpPr>
            <p:spPr>
              <a:xfrm>
                <a:off x="2808677" y="1496342"/>
                <a:ext cx="4219617" cy="369332"/>
              </a:xfrm>
              <a:prstGeom prst="rect">
                <a:avLst/>
              </a:prstGeom>
              <a:noFill/>
            </p:spPr>
            <p:txBody>
              <a:bodyPr wrap="none" rtlCol="0">
                <a:spAutoFit/>
              </a:bodyPr>
              <a:lstStyle/>
              <a:p>
                <a:r>
                  <a:rPr kumimoji="1" lang="en-US" altLang="zh-CN" b="1" dirty="0">
                    <a:solidFill>
                      <a:srgbClr val="FF0000"/>
                    </a:solidFill>
                  </a:rPr>
                  <a:t>Density-Density correlation function (RPA)</a:t>
                </a:r>
                <a:endParaRPr kumimoji="1" lang="zh-CN" altLang="en-US" b="1" dirty="0">
                  <a:solidFill>
                    <a:srgbClr val="FF0000"/>
                  </a:solidFill>
                </a:endParaRPr>
              </a:p>
            </p:txBody>
          </p:sp>
          <p:sp>
            <p:nvSpPr>
              <p:cNvPr id="4" name="右箭头 3">
                <a:extLst>
                  <a:ext uri="{FF2B5EF4-FFF2-40B4-BE49-F238E27FC236}">
                    <a16:creationId xmlns:a16="http://schemas.microsoft.com/office/drawing/2014/main" id="{D3E9376F-3B58-2B42-A635-AA22E2324917}"/>
                  </a:ext>
                </a:extLst>
              </p:cNvPr>
              <p:cNvSpPr/>
              <p:nvPr/>
            </p:nvSpPr>
            <p:spPr>
              <a:xfrm>
                <a:off x="3001889" y="3088119"/>
                <a:ext cx="932864" cy="36933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3" name="图片 12">
                <a:extLst>
                  <a:ext uri="{FF2B5EF4-FFF2-40B4-BE49-F238E27FC236}">
                    <a16:creationId xmlns:a16="http://schemas.microsoft.com/office/drawing/2014/main" id="{1CC6BEC5-CE89-E54D-A40D-46070DFD1813}"/>
                  </a:ext>
                </a:extLst>
              </p:cNvPr>
              <p:cNvPicPr>
                <a:picLocks noChangeAspect="1"/>
              </p:cNvPicPr>
              <p:nvPr/>
            </p:nvPicPr>
            <p:blipFill>
              <a:blip r:embed="rId7"/>
              <a:stretch>
                <a:fillRect/>
              </a:stretch>
            </p:blipFill>
            <p:spPr>
              <a:xfrm>
                <a:off x="4208456" y="4105832"/>
                <a:ext cx="2685596" cy="595384"/>
              </a:xfrm>
              <a:prstGeom prst="rect">
                <a:avLst/>
              </a:prstGeom>
            </p:spPr>
          </p:pic>
          <p:sp>
            <p:nvSpPr>
              <p:cNvPr id="27" name="右箭头 26">
                <a:extLst>
                  <a:ext uri="{FF2B5EF4-FFF2-40B4-BE49-F238E27FC236}">
                    <a16:creationId xmlns:a16="http://schemas.microsoft.com/office/drawing/2014/main" id="{466864BC-C782-724B-B3D4-C8328A33BC9F}"/>
                  </a:ext>
                </a:extLst>
              </p:cNvPr>
              <p:cNvSpPr/>
              <p:nvPr/>
            </p:nvSpPr>
            <p:spPr>
              <a:xfrm>
                <a:off x="3028948" y="4256276"/>
                <a:ext cx="878747" cy="36933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文本框 29">
                <a:extLst>
                  <a:ext uri="{FF2B5EF4-FFF2-40B4-BE49-F238E27FC236}">
                    <a16:creationId xmlns:a16="http://schemas.microsoft.com/office/drawing/2014/main" id="{241B5F5B-DB7F-CC4D-8026-89E98B39F41E}"/>
                  </a:ext>
                </a:extLst>
              </p:cNvPr>
              <p:cNvSpPr txBox="1"/>
              <p:nvPr/>
            </p:nvSpPr>
            <p:spPr>
              <a:xfrm>
                <a:off x="7031048" y="4198260"/>
                <a:ext cx="2005347" cy="369332"/>
              </a:xfrm>
              <a:prstGeom prst="rect">
                <a:avLst/>
              </a:prstGeom>
              <a:noFill/>
            </p:spPr>
            <p:txBody>
              <a:bodyPr wrap="square">
                <a:spAutoFit/>
              </a:bodyPr>
              <a:lstStyle/>
              <a:p>
                <a:r>
                  <a:rPr lang="en-US" altLang="zh-CN" b="1" dirty="0">
                    <a:solidFill>
                      <a:srgbClr val="FF0000"/>
                    </a:solidFill>
                  </a:rPr>
                  <a:t>Dielectric Function</a:t>
                </a:r>
                <a:endParaRPr lang="zh-CN" altLang="en-US" b="1" dirty="0">
                  <a:solidFill>
                    <a:srgbClr val="FF0000"/>
                  </a:solidFill>
                </a:endParaRPr>
              </a:p>
            </p:txBody>
          </p:sp>
          <p:pic>
            <p:nvPicPr>
              <p:cNvPr id="31" name="图片 30">
                <a:extLst>
                  <a:ext uri="{FF2B5EF4-FFF2-40B4-BE49-F238E27FC236}">
                    <a16:creationId xmlns:a16="http://schemas.microsoft.com/office/drawing/2014/main" id="{55E151E4-59F5-814E-BD64-4CD83243AF5C}"/>
                  </a:ext>
                </a:extLst>
              </p:cNvPr>
              <p:cNvPicPr>
                <a:picLocks noChangeAspect="1"/>
              </p:cNvPicPr>
              <p:nvPr/>
            </p:nvPicPr>
            <p:blipFill>
              <a:blip r:embed="rId8"/>
              <a:stretch>
                <a:fillRect/>
              </a:stretch>
            </p:blipFill>
            <p:spPr>
              <a:xfrm>
                <a:off x="4868331" y="3101915"/>
                <a:ext cx="1014647" cy="378343"/>
              </a:xfrm>
              <a:prstGeom prst="rect">
                <a:avLst/>
              </a:prstGeom>
            </p:spPr>
          </p:pic>
        </p:grpSp>
      </p:grpSp>
      <p:sp>
        <p:nvSpPr>
          <p:cNvPr id="33" name="文本框 32">
            <a:extLst>
              <a:ext uri="{FF2B5EF4-FFF2-40B4-BE49-F238E27FC236}">
                <a16:creationId xmlns:a16="http://schemas.microsoft.com/office/drawing/2014/main" id="{19796757-27AE-9D4B-B949-B39BA979CB1D}"/>
              </a:ext>
            </a:extLst>
          </p:cNvPr>
          <p:cNvSpPr txBox="1"/>
          <p:nvPr/>
        </p:nvSpPr>
        <p:spPr>
          <a:xfrm>
            <a:off x="5745290" y="4664744"/>
            <a:ext cx="2774053" cy="369332"/>
          </a:xfrm>
          <a:prstGeom prst="rect">
            <a:avLst/>
          </a:prstGeom>
          <a:noFill/>
        </p:spPr>
        <p:txBody>
          <a:bodyPr wrap="square">
            <a:spAutoFit/>
          </a:bodyPr>
          <a:lstStyle/>
          <a:p>
            <a:r>
              <a:rPr lang="en-US" altLang="zh-CN" b="1" dirty="0">
                <a:solidFill>
                  <a:srgbClr val="0432FF"/>
                </a:solidFill>
              </a:rPr>
              <a:t>Energy Loss Function (ELF)</a:t>
            </a:r>
            <a:endParaRPr lang="zh-CN" altLang="en-US" b="1" dirty="0">
              <a:solidFill>
                <a:srgbClr val="0432FF"/>
              </a:solidFill>
            </a:endParaRPr>
          </a:p>
        </p:txBody>
      </p:sp>
      <p:grpSp>
        <p:nvGrpSpPr>
          <p:cNvPr id="23" name="组合 22">
            <a:extLst>
              <a:ext uri="{FF2B5EF4-FFF2-40B4-BE49-F238E27FC236}">
                <a16:creationId xmlns:a16="http://schemas.microsoft.com/office/drawing/2014/main" id="{EAA5B21D-1640-BF49-94C2-89C227BE1DEF}"/>
              </a:ext>
            </a:extLst>
          </p:cNvPr>
          <p:cNvGrpSpPr/>
          <p:nvPr/>
        </p:nvGrpSpPr>
        <p:grpSpPr>
          <a:xfrm>
            <a:off x="1517144" y="5136653"/>
            <a:ext cx="4860397" cy="685883"/>
            <a:chOff x="805708" y="5280803"/>
            <a:chExt cx="4860397" cy="685883"/>
          </a:xfrm>
        </p:grpSpPr>
        <p:grpSp>
          <p:nvGrpSpPr>
            <p:cNvPr id="15" name="组合 14">
              <a:extLst>
                <a:ext uri="{FF2B5EF4-FFF2-40B4-BE49-F238E27FC236}">
                  <a16:creationId xmlns:a16="http://schemas.microsoft.com/office/drawing/2014/main" id="{63ED8DFD-5659-8641-9D3C-99E52B3EF9EA}"/>
                </a:ext>
              </a:extLst>
            </p:cNvPr>
            <p:cNvGrpSpPr/>
            <p:nvPr/>
          </p:nvGrpSpPr>
          <p:grpSpPr>
            <a:xfrm>
              <a:off x="805708" y="5280803"/>
              <a:ext cx="4860397" cy="685883"/>
              <a:chOff x="2229218" y="5265759"/>
              <a:chExt cx="5259275" cy="763459"/>
            </a:xfrm>
          </p:grpSpPr>
          <p:pic>
            <p:nvPicPr>
              <p:cNvPr id="6" name="图片 5">
                <a:extLst>
                  <a:ext uri="{FF2B5EF4-FFF2-40B4-BE49-F238E27FC236}">
                    <a16:creationId xmlns:a16="http://schemas.microsoft.com/office/drawing/2014/main" id="{C985B790-ABF8-B841-909B-794FB4C7C1FA}"/>
                  </a:ext>
                </a:extLst>
              </p:cNvPr>
              <p:cNvPicPr>
                <a:picLocks noChangeAspect="1"/>
              </p:cNvPicPr>
              <p:nvPr/>
            </p:nvPicPr>
            <p:blipFill>
              <a:blip r:embed="rId9"/>
              <a:stretch>
                <a:fillRect/>
              </a:stretch>
            </p:blipFill>
            <p:spPr>
              <a:xfrm>
                <a:off x="2229218" y="5279828"/>
                <a:ext cx="5259275" cy="735324"/>
              </a:xfrm>
              <a:prstGeom prst="rect">
                <a:avLst/>
              </a:prstGeom>
            </p:spPr>
          </p:pic>
          <p:sp>
            <p:nvSpPr>
              <p:cNvPr id="29" name="圆角矩形 28">
                <a:extLst>
                  <a:ext uri="{FF2B5EF4-FFF2-40B4-BE49-F238E27FC236}">
                    <a16:creationId xmlns:a16="http://schemas.microsoft.com/office/drawing/2014/main" id="{B8413F9B-D50D-DF4E-ACEB-E9D1C9041F91}"/>
                  </a:ext>
                </a:extLst>
              </p:cNvPr>
              <p:cNvSpPr/>
              <p:nvPr/>
            </p:nvSpPr>
            <p:spPr>
              <a:xfrm>
                <a:off x="5736570" y="5265759"/>
                <a:ext cx="1634901" cy="763459"/>
              </a:xfrm>
              <a:prstGeom prst="roundRect">
                <a:avLst/>
              </a:prstGeom>
              <a:solidFill>
                <a:srgbClr val="0432FF">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20" name="圆角矩形 19">
              <a:extLst>
                <a:ext uri="{FF2B5EF4-FFF2-40B4-BE49-F238E27FC236}">
                  <a16:creationId xmlns:a16="http://schemas.microsoft.com/office/drawing/2014/main" id="{1DA01849-8BCF-D041-818B-256C1D166C46}"/>
                </a:ext>
              </a:extLst>
            </p:cNvPr>
            <p:cNvSpPr/>
            <p:nvPr/>
          </p:nvSpPr>
          <p:spPr>
            <a:xfrm>
              <a:off x="2504049" y="5293444"/>
              <a:ext cx="1026942" cy="660607"/>
            </a:xfrm>
            <a:prstGeom prst="roundRect">
              <a:avLst/>
            </a:prstGeom>
            <a:solidFill>
              <a:srgbClr val="73FB79">
                <a:alpha val="20000"/>
              </a:srgbClr>
            </a:solidFill>
            <a:ln>
              <a:solidFill>
                <a:srgbClr val="73F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1" name="圆角矩形 40">
            <a:extLst>
              <a:ext uri="{FF2B5EF4-FFF2-40B4-BE49-F238E27FC236}">
                <a16:creationId xmlns:a16="http://schemas.microsoft.com/office/drawing/2014/main" id="{6D8B79B4-C429-DB48-B297-3915A319E850}"/>
              </a:ext>
            </a:extLst>
          </p:cNvPr>
          <p:cNvSpPr/>
          <p:nvPr/>
        </p:nvSpPr>
        <p:spPr>
          <a:xfrm>
            <a:off x="1517144" y="5136656"/>
            <a:ext cx="666876" cy="660607"/>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2" name="文本框 41">
            <a:extLst>
              <a:ext uri="{FF2B5EF4-FFF2-40B4-BE49-F238E27FC236}">
                <a16:creationId xmlns:a16="http://schemas.microsoft.com/office/drawing/2014/main" id="{3C15E4E8-34ED-DC42-A20F-5BB8E56F89DF}"/>
              </a:ext>
            </a:extLst>
          </p:cNvPr>
          <p:cNvSpPr txBox="1"/>
          <p:nvPr/>
        </p:nvSpPr>
        <p:spPr>
          <a:xfrm>
            <a:off x="352557" y="5928477"/>
            <a:ext cx="2024675" cy="369332"/>
          </a:xfrm>
          <a:prstGeom prst="rect">
            <a:avLst/>
          </a:prstGeom>
          <a:noFill/>
        </p:spPr>
        <p:txBody>
          <a:bodyPr wrap="square">
            <a:spAutoFit/>
          </a:bodyPr>
          <a:lstStyle/>
          <a:p>
            <a:r>
              <a:rPr lang="en-US" altLang="zh-CN" b="1" dirty="0">
                <a:solidFill>
                  <a:srgbClr val="FFC000"/>
                </a:solidFill>
              </a:rPr>
              <a:t>DM scattering rate</a:t>
            </a:r>
            <a:endParaRPr lang="zh-CN" altLang="en-US" b="1" dirty="0">
              <a:solidFill>
                <a:srgbClr val="FFC000"/>
              </a:solidFill>
            </a:endParaRPr>
          </a:p>
        </p:txBody>
      </p:sp>
      <p:sp>
        <p:nvSpPr>
          <p:cNvPr id="43" name="文本框 42">
            <a:extLst>
              <a:ext uri="{FF2B5EF4-FFF2-40B4-BE49-F238E27FC236}">
                <a16:creationId xmlns:a16="http://schemas.microsoft.com/office/drawing/2014/main" id="{697014FF-6A89-954E-819C-2EA5D64F41C1}"/>
              </a:ext>
            </a:extLst>
          </p:cNvPr>
          <p:cNvSpPr txBox="1"/>
          <p:nvPr/>
        </p:nvSpPr>
        <p:spPr>
          <a:xfrm>
            <a:off x="2716717" y="5928477"/>
            <a:ext cx="2209880" cy="369332"/>
          </a:xfrm>
          <a:prstGeom prst="rect">
            <a:avLst/>
          </a:prstGeom>
          <a:noFill/>
        </p:spPr>
        <p:txBody>
          <a:bodyPr wrap="square">
            <a:spAutoFit/>
          </a:bodyPr>
          <a:lstStyle/>
          <a:p>
            <a:r>
              <a:rPr lang="en-US" altLang="zh-CN" b="1" dirty="0">
                <a:solidFill>
                  <a:srgbClr val="73FB79"/>
                </a:solidFill>
              </a:rPr>
              <a:t>Scattering potential</a:t>
            </a:r>
            <a:endParaRPr lang="zh-CN" altLang="en-US" b="1" dirty="0">
              <a:solidFill>
                <a:srgbClr val="73FB79"/>
              </a:solidFill>
            </a:endParaRPr>
          </a:p>
        </p:txBody>
      </p:sp>
      <p:pic>
        <p:nvPicPr>
          <p:cNvPr id="44" name="图片 43" descr="\documentclass{article}&#10;\usepackage{amsmath}&#10;\pagestyle{empty}&#10;\begin{document}&#10;&#10;$\mathrm{Im}\left\lbrack\frac{-1}{\epsilon}\right\rbrack=\frac{\mathrm{Im}\left\lbrack\epsilon\right\rbrack}{\operatorname{Re}\left\lbrack\epsilon\right\rbrack^2+\mathrm{Im}\left\lbrack\epsilon\right\rbrack^2}$&#10;&#10;\end{document}" title="IguanaTex Bitmap Display">
            <a:extLst>
              <a:ext uri="{FF2B5EF4-FFF2-40B4-BE49-F238E27FC236}">
                <a16:creationId xmlns:a16="http://schemas.microsoft.com/office/drawing/2014/main" id="{E337E290-D716-1947-ADD1-DCBA1C46A2CD}"/>
              </a:ext>
            </a:extLst>
          </p:cNvPr>
          <p:cNvPicPr>
            <a:picLocks noChangeAspect="1"/>
          </p:cNvPicPr>
          <p:nvPr>
            <p:custDataLst>
              <p:tags r:id="rId1"/>
            </p:custDataLst>
          </p:nvPr>
        </p:nvPicPr>
        <p:blipFill>
          <a:blip r:embed="rId10"/>
          <a:stretch>
            <a:fillRect/>
          </a:stretch>
        </p:blipFill>
        <p:spPr>
          <a:xfrm>
            <a:off x="6624438" y="5402910"/>
            <a:ext cx="1579951" cy="259089"/>
          </a:xfrm>
          <a:prstGeom prst="rect">
            <a:avLst/>
          </a:prstGeom>
        </p:spPr>
      </p:pic>
      <p:pic>
        <p:nvPicPr>
          <p:cNvPr id="45" name="图片 44" descr="\documentclass{article}&#10;\usepackage{amsmath}&#10;\pagestyle{empty}&#10;\begin{document}&#10;&#10;&#10;$\frac1\pi\frac{\frac12\Gamma}{\left(x-x_0\right)^2+\left(\frac12\Gamma\right)^2}\sim\delta(x-x_0)$&#10;&#10;\end{document}" title="IguanaTex Bitmap Display">
            <a:extLst>
              <a:ext uri="{FF2B5EF4-FFF2-40B4-BE49-F238E27FC236}">
                <a16:creationId xmlns:a16="http://schemas.microsoft.com/office/drawing/2014/main" id="{05586E2F-E6FD-E24C-A017-C083FDC0A133}"/>
              </a:ext>
            </a:extLst>
          </p:cNvPr>
          <p:cNvPicPr>
            <a:picLocks noChangeAspect="1"/>
          </p:cNvPicPr>
          <p:nvPr>
            <p:custDataLst>
              <p:tags r:id="rId2"/>
            </p:custDataLst>
          </p:nvPr>
        </p:nvPicPr>
        <p:blipFill>
          <a:blip r:embed="rId11"/>
          <a:stretch>
            <a:fillRect/>
          </a:stretch>
        </p:blipFill>
        <p:spPr>
          <a:xfrm>
            <a:off x="6646059" y="5722010"/>
            <a:ext cx="1816932" cy="317718"/>
          </a:xfrm>
          <a:prstGeom prst="rect">
            <a:avLst/>
          </a:prstGeom>
        </p:spPr>
      </p:pic>
      <p:sp>
        <p:nvSpPr>
          <p:cNvPr id="26" name="圆角矩形 25">
            <a:extLst>
              <a:ext uri="{FF2B5EF4-FFF2-40B4-BE49-F238E27FC236}">
                <a16:creationId xmlns:a16="http://schemas.microsoft.com/office/drawing/2014/main" id="{A9F8FF01-A029-F047-BB17-048B235C2BAF}"/>
              </a:ext>
            </a:extLst>
          </p:cNvPr>
          <p:cNvSpPr/>
          <p:nvPr/>
        </p:nvSpPr>
        <p:spPr>
          <a:xfrm>
            <a:off x="7799568" y="5714077"/>
            <a:ext cx="728947" cy="279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日期占位符 6">
            <a:extLst>
              <a:ext uri="{FF2B5EF4-FFF2-40B4-BE49-F238E27FC236}">
                <a16:creationId xmlns:a16="http://schemas.microsoft.com/office/drawing/2014/main" id="{C9E8A241-8E4A-F79C-C1F9-1596BD0B19F2}"/>
              </a:ext>
            </a:extLst>
          </p:cNvPr>
          <p:cNvSpPr>
            <a:spLocks noGrp="1"/>
          </p:cNvSpPr>
          <p:nvPr>
            <p:ph type="dt" sz="half" idx="10"/>
          </p:nvPr>
        </p:nvSpPr>
        <p:spPr/>
        <p:txBody>
          <a:bodyPr/>
          <a:lstStyle/>
          <a:p>
            <a:fld id="{002BA365-0853-284A-888D-E5CA256EE9D3}" type="datetime1">
              <a:rPr kumimoji="1" lang="zh-CN" altLang="en-US" smtClean="0"/>
              <a:t>2025/4/12</a:t>
            </a:fld>
            <a:endParaRPr kumimoji="1" lang="zh-CN" altLang="en-US"/>
          </a:p>
        </p:txBody>
      </p:sp>
      <p:sp>
        <p:nvSpPr>
          <p:cNvPr id="8" name="灯片编号占位符 7">
            <a:extLst>
              <a:ext uri="{FF2B5EF4-FFF2-40B4-BE49-F238E27FC236}">
                <a16:creationId xmlns:a16="http://schemas.microsoft.com/office/drawing/2014/main" id="{D0307E17-62DA-1497-9062-860BCE597289}"/>
              </a:ext>
            </a:extLst>
          </p:cNvPr>
          <p:cNvSpPr>
            <a:spLocks noGrp="1"/>
          </p:cNvSpPr>
          <p:nvPr>
            <p:ph type="sldNum" sz="quarter" idx="12"/>
          </p:nvPr>
        </p:nvSpPr>
        <p:spPr/>
        <p:txBody>
          <a:bodyPr/>
          <a:lstStyle/>
          <a:p>
            <a:fld id="{BB1373A5-4827-6B46-A456-4073A047D00B}" type="slidenum">
              <a:rPr kumimoji="1" lang="zh-CN" altLang="en-US" smtClean="0"/>
              <a:t>15</a:t>
            </a:fld>
            <a:endParaRPr kumimoji="1" lang="zh-CN" altLang="en-US"/>
          </a:p>
        </p:txBody>
      </p:sp>
      <p:sp>
        <p:nvSpPr>
          <p:cNvPr id="14" name="Title 1">
            <a:extLst>
              <a:ext uri="{FF2B5EF4-FFF2-40B4-BE49-F238E27FC236}">
                <a16:creationId xmlns:a16="http://schemas.microsoft.com/office/drawing/2014/main" id="{93859D2C-EC1C-FA42-F87C-232D6CB781B8}"/>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10" name="矩形 9">
            <a:extLst>
              <a:ext uri="{FF2B5EF4-FFF2-40B4-BE49-F238E27FC236}">
                <a16:creationId xmlns:a16="http://schemas.microsoft.com/office/drawing/2014/main" id="{8ECAFB23-8B43-A4F7-D794-DD43BEB38605}"/>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81287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21" name="文本框 20">
            <a:extLst>
              <a:ext uri="{FF2B5EF4-FFF2-40B4-BE49-F238E27FC236}">
                <a16:creationId xmlns:a16="http://schemas.microsoft.com/office/drawing/2014/main" id="{B3BAE36C-93B2-B741-BC9D-A273C4A2A3B1}"/>
              </a:ext>
            </a:extLst>
          </p:cNvPr>
          <p:cNvSpPr txBox="1"/>
          <p:nvPr/>
        </p:nvSpPr>
        <p:spPr>
          <a:xfrm>
            <a:off x="5286641" y="5836689"/>
            <a:ext cx="3262878" cy="461665"/>
          </a:xfrm>
          <a:prstGeom prst="rect">
            <a:avLst/>
          </a:prstGeom>
          <a:noFill/>
        </p:spPr>
        <p:txBody>
          <a:bodyPr wrap="square" rtlCol="0">
            <a:spAutoFit/>
          </a:bodyPr>
          <a:lstStyle/>
          <a:p>
            <a:r>
              <a:rPr kumimoji="1" lang="en-US" altLang="zh-CN" sz="2400" b="1" dirty="0">
                <a:solidFill>
                  <a:srgbClr val="0432FF"/>
                </a:solidFill>
              </a:rPr>
              <a:t>Relativistic Dark Matter</a:t>
            </a:r>
            <a:endParaRPr kumimoji="1" lang="zh-CN" altLang="en-US" sz="2400" b="1" dirty="0">
              <a:solidFill>
                <a:srgbClr val="0432FF"/>
              </a:solidFill>
            </a:endParaRPr>
          </a:p>
        </p:txBody>
      </p:sp>
      <p:sp>
        <p:nvSpPr>
          <p:cNvPr id="22" name="文本框 21">
            <a:extLst>
              <a:ext uri="{FF2B5EF4-FFF2-40B4-BE49-F238E27FC236}">
                <a16:creationId xmlns:a16="http://schemas.microsoft.com/office/drawing/2014/main" id="{329FE3C0-20D1-6845-8976-FFC91C992D7F}"/>
              </a:ext>
            </a:extLst>
          </p:cNvPr>
          <p:cNvSpPr txBox="1"/>
          <p:nvPr/>
        </p:nvSpPr>
        <p:spPr>
          <a:xfrm>
            <a:off x="5189395" y="1625816"/>
            <a:ext cx="3898739" cy="3477875"/>
          </a:xfrm>
          <a:prstGeom prst="rect">
            <a:avLst/>
          </a:prstGeom>
          <a:noFill/>
        </p:spPr>
        <p:txBody>
          <a:bodyPr wrap="square">
            <a:spAutoFit/>
          </a:bodyPr>
          <a:lstStyle/>
          <a:p>
            <a:pPr marL="342900" indent="-342900" algn="just">
              <a:buFont typeface="Wingdings" pitchFamily="2" charset="2"/>
              <a:buChar char="u"/>
            </a:pPr>
            <a:r>
              <a:rPr lang="en-US" altLang="zh-CN" sz="2000" b="1" dirty="0">
                <a:effectLst/>
              </a:rPr>
              <a:t>Energy Loss Function: </a:t>
            </a:r>
          </a:p>
          <a:p>
            <a:pPr algn="just"/>
            <a:endParaRPr lang="en-US" altLang="zh-CN" sz="2000" dirty="0">
              <a:effectLst/>
            </a:endParaRPr>
          </a:p>
          <a:p>
            <a:pPr algn="ctr"/>
            <a:r>
              <a:rPr lang="en-US" altLang="zh-CN" sz="2000" b="1" dirty="0">
                <a:solidFill>
                  <a:srgbClr val="FF0000"/>
                </a:solidFill>
                <a:effectLst/>
              </a:rPr>
              <a:t>Density Functional Theory </a:t>
            </a:r>
            <a:endParaRPr lang="en-US" altLang="zh-CN" sz="2000" b="1" dirty="0">
              <a:effectLst/>
            </a:endParaRPr>
          </a:p>
          <a:p>
            <a:pPr marL="342900" indent="-342900" algn="just">
              <a:buFont typeface="Wingdings" pitchFamily="2" charset="2"/>
              <a:buChar char="u"/>
            </a:pPr>
            <a:endParaRPr lang="en-US" altLang="zh-CN" sz="2000" dirty="0">
              <a:effectLst/>
            </a:endParaRPr>
          </a:p>
          <a:p>
            <a:pPr marL="342900" indent="-342900" algn="just">
              <a:buFont typeface="Wingdings" pitchFamily="2" charset="2"/>
              <a:buChar char="u"/>
            </a:pPr>
            <a:r>
              <a:rPr lang="en-US" altLang="zh-CN" sz="2000" b="1" dirty="0">
                <a:effectLst/>
              </a:rPr>
              <a:t>Resonance (plasmon) </a:t>
            </a:r>
            <a:r>
              <a:rPr lang="en-US" altLang="zh-CN" sz="2000" b="1" dirty="0"/>
              <a:t>:</a:t>
            </a:r>
          </a:p>
          <a:p>
            <a:pPr algn="just"/>
            <a:endParaRPr lang="en-US" altLang="zh-CN" sz="2000" dirty="0">
              <a:effectLst/>
            </a:endParaRPr>
          </a:p>
          <a:p>
            <a:pPr algn="ctr"/>
            <a:r>
              <a:rPr lang="en-US" altLang="zh-CN" sz="2000" b="1" dirty="0">
                <a:solidFill>
                  <a:srgbClr val="FF0000"/>
                </a:solidFill>
                <a:effectLst/>
              </a:rPr>
              <a:t>|Q| &lt; 5</a:t>
            </a:r>
            <a:r>
              <a:rPr lang="zh-CN" altLang="en-US" sz="2000" b="1" dirty="0">
                <a:solidFill>
                  <a:srgbClr val="FF0000"/>
                </a:solidFill>
                <a:effectLst/>
              </a:rPr>
              <a:t> </a:t>
            </a:r>
            <a:r>
              <a:rPr lang="en-US" altLang="zh-CN" sz="2000" b="1" dirty="0">
                <a:solidFill>
                  <a:srgbClr val="FF0000"/>
                </a:solidFill>
                <a:effectLst/>
              </a:rPr>
              <a:t>keV, </a:t>
            </a:r>
            <a:r>
              <a:rPr lang="zh-CN" altLang="en-US" sz="2000" b="1" dirty="0">
                <a:solidFill>
                  <a:srgbClr val="FF0000"/>
                </a:solidFill>
                <a:effectLst/>
              </a:rPr>
              <a:t> </a:t>
            </a:r>
            <a:r>
              <a:rPr lang="el-GR" altLang="zh-CN" sz="2000" b="1" dirty="0">
                <a:solidFill>
                  <a:srgbClr val="FF0000"/>
                </a:solidFill>
                <a:effectLst/>
              </a:rPr>
              <a:t>ω ∼ 15</a:t>
            </a:r>
            <a:r>
              <a:rPr lang="zh-CN" altLang="en-US" sz="2000" b="1" dirty="0">
                <a:solidFill>
                  <a:srgbClr val="FF0000"/>
                </a:solidFill>
                <a:effectLst/>
              </a:rPr>
              <a:t> </a:t>
            </a:r>
            <a:r>
              <a:rPr lang="en-US" altLang="zh-CN" sz="2000" b="1" dirty="0">
                <a:solidFill>
                  <a:srgbClr val="FF0000"/>
                </a:solidFill>
                <a:effectLst/>
              </a:rPr>
              <a:t>eV</a:t>
            </a:r>
            <a:endParaRPr lang="en-US" altLang="zh-CN" sz="2000" b="1" dirty="0">
              <a:effectLst/>
            </a:endParaRPr>
          </a:p>
          <a:p>
            <a:pPr algn="just"/>
            <a:endParaRPr lang="en-US" altLang="zh-CN" sz="2000" dirty="0">
              <a:effectLst/>
            </a:endParaRPr>
          </a:p>
          <a:p>
            <a:pPr marL="342900" indent="-342900" algn="just">
              <a:buFont typeface="Wingdings" pitchFamily="2" charset="2"/>
              <a:buChar char="u"/>
            </a:pPr>
            <a:r>
              <a:rPr lang="en-US" altLang="zh-CN" sz="2000" b="1" dirty="0">
                <a:effectLst/>
              </a:rPr>
              <a:t>To excite plasmon</a:t>
            </a:r>
            <a:r>
              <a:rPr lang="en-US" altLang="zh-CN" sz="2000" b="1" dirty="0"/>
              <a:t>:</a:t>
            </a:r>
          </a:p>
          <a:p>
            <a:pPr algn="ctr"/>
            <a:endParaRPr lang="en-US" altLang="zh-CN" sz="2000" dirty="0">
              <a:solidFill>
                <a:srgbClr val="FF0000"/>
              </a:solidFill>
            </a:endParaRPr>
          </a:p>
          <a:p>
            <a:pPr algn="ctr"/>
            <a:r>
              <a:rPr lang="en-US" altLang="zh-CN" sz="2000" b="1" dirty="0" err="1">
                <a:solidFill>
                  <a:srgbClr val="FF0000"/>
                </a:solidFill>
              </a:rPr>
              <a:t>V</a:t>
            </a:r>
            <a:r>
              <a:rPr lang="en-US" altLang="zh-CN" sz="2000" b="1" baseline="-25000" dirty="0" err="1">
                <a:solidFill>
                  <a:srgbClr val="FF0000"/>
                </a:solidFill>
                <a:effectLst/>
              </a:rPr>
              <a:t>min</a:t>
            </a:r>
            <a:r>
              <a:rPr lang="en-US" altLang="zh-CN" sz="2000" b="1" dirty="0">
                <a:solidFill>
                  <a:srgbClr val="FF0000"/>
                </a:solidFill>
                <a:effectLst/>
              </a:rPr>
              <a:t> &gt; q/</a:t>
            </a:r>
            <a:r>
              <a:rPr lang="el-GR" altLang="zh-CN" sz="2000" b="1" dirty="0">
                <a:solidFill>
                  <a:srgbClr val="FF0000"/>
                </a:solidFill>
                <a:effectLst/>
              </a:rPr>
              <a:t>ω  </a:t>
            </a:r>
          </a:p>
        </p:txBody>
      </p:sp>
      <p:grpSp>
        <p:nvGrpSpPr>
          <p:cNvPr id="4" name="组合 3">
            <a:extLst>
              <a:ext uri="{FF2B5EF4-FFF2-40B4-BE49-F238E27FC236}">
                <a16:creationId xmlns:a16="http://schemas.microsoft.com/office/drawing/2014/main" id="{2833D3C0-E154-C149-B319-5AE6B3B46D67}"/>
              </a:ext>
            </a:extLst>
          </p:cNvPr>
          <p:cNvGrpSpPr/>
          <p:nvPr/>
        </p:nvGrpSpPr>
        <p:grpSpPr>
          <a:xfrm>
            <a:off x="373890" y="1294770"/>
            <a:ext cx="4459458" cy="4539210"/>
            <a:chOff x="382265" y="1227470"/>
            <a:chExt cx="4768948" cy="5170183"/>
          </a:xfrm>
        </p:grpSpPr>
        <p:grpSp>
          <p:nvGrpSpPr>
            <p:cNvPr id="10" name="组合 9">
              <a:extLst>
                <a:ext uri="{FF2B5EF4-FFF2-40B4-BE49-F238E27FC236}">
                  <a16:creationId xmlns:a16="http://schemas.microsoft.com/office/drawing/2014/main" id="{8E51D528-6E8F-E64F-8622-39E1588B4C44}"/>
                </a:ext>
              </a:extLst>
            </p:cNvPr>
            <p:cNvGrpSpPr/>
            <p:nvPr/>
          </p:nvGrpSpPr>
          <p:grpSpPr>
            <a:xfrm>
              <a:off x="382265" y="1227470"/>
              <a:ext cx="4768948" cy="5170183"/>
              <a:chOff x="653092" y="2012928"/>
              <a:chExt cx="4481219" cy="4776545"/>
            </a:xfrm>
          </p:grpSpPr>
          <p:pic>
            <p:nvPicPr>
              <p:cNvPr id="19" name="图片 18">
                <a:extLst>
                  <a:ext uri="{FF2B5EF4-FFF2-40B4-BE49-F238E27FC236}">
                    <a16:creationId xmlns:a16="http://schemas.microsoft.com/office/drawing/2014/main" id="{D1E2252F-B6B2-E146-8353-BB35FFC111F5}"/>
                  </a:ext>
                </a:extLst>
              </p:cNvPr>
              <p:cNvPicPr>
                <a:picLocks noChangeAspect="1"/>
              </p:cNvPicPr>
              <p:nvPr/>
            </p:nvPicPr>
            <p:blipFill>
              <a:blip r:embed="rId4"/>
              <a:stretch>
                <a:fillRect/>
              </a:stretch>
            </p:blipFill>
            <p:spPr>
              <a:xfrm>
                <a:off x="653092" y="2012928"/>
                <a:ext cx="4481219" cy="4776545"/>
              </a:xfrm>
              <a:prstGeom prst="rect">
                <a:avLst/>
              </a:prstGeom>
            </p:spPr>
          </p:pic>
          <p:sp>
            <p:nvSpPr>
              <p:cNvPr id="20" name="椭圆 19">
                <a:extLst>
                  <a:ext uri="{FF2B5EF4-FFF2-40B4-BE49-F238E27FC236}">
                    <a16:creationId xmlns:a16="http://schemas.microsoft.com/office/drawing/2014/main" id="{440CBED3-518C-DD49-A31E-6F1ECDBDDB3F}"/>
                  </a:ext>
                </a:extLst>
              </p:cNvPr>
              <p:cNvSpPr/>
              <p:nvPr/>
            </p:nvSpPr>
            <p:spPr>
              <a:xfrm>
                <a:off x="1074716" y="3585801"/>
                <a:ext cx="965655" cy="2056034"/>
              </a:xfrm>
              <a:prstGeom prst="ellipse">
                <a:avLst/>
              </a:prstGeom>
              <a:noFill/>
              <a:ln w="508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79FAF594-8F21-9C4D-97A4-1247E6590276}"/>
                </a:ext>
              </a:extLst>
            </p:cNvPr>
            <p:cNvSpPr txBox="1"/>
            <p:nvPr/>
          </p:nvSpPr>
          <p:spPr>
            <a:xfrm>
              <a:off x="1961801" y="3038228"/>
              <a:ext cx="1609877" cy="439574"/>
            </a:xfrm>
            <a:prstGeom prst="rect">
              <a:avLst/>
            </a:prstGeom>
            <a:noFill/>
          </p:spPr>
          <p:txBody>
            <a:bodyPr wrap="square" rtlCol="0">
              <a:spAutoFit/>
            </a:bodyPr>
            <a:lstStyle/>
            <a:p>
              <a:r>
                <a:rPr lang="en-US" altLang="zh-CN" sz="1400" b="1" dirty="0"/>
                <a:t>DM</a:t>
              </a:r>
              <a:r>
                <a:rPr lang="zh-CN" altLang="en-US" sz="1400" b="1" dirty="0"/>
                <a:t> </a:t>
              </a:r>
              <a:r>
                <a:rPr lang="en-US" altLang="zh-CN" sz="1400" b="1" dirty="0"/>
                <a:t>velocity</a:t>
              </a:r>
              <a:endParaRPr lang="zh-CN" altLang="en-US" sz="1400" b="1" dirty="0"/>
            </a:p>
          </p:txBody>
        </p:sp>
        <p:grpSp>
          <p:nvGrpSpPr>
            <p:cNvPr id="14" name="组合 13">
              <a:extLst>
                <a:ext uri="{FF2B5EF4-FFF2-40B4-BE49-F238E27FC236}">
                  <a16:creationId xmlns:a16="http://schemas.microsoft.com/office/drawing/2014/main" id="{2C4B5A83-4681-C14E-BE6A-AEEA1D6AA21E}"/>
                </a:ext>
              </a:extLst>
            </p:cNvPr>
            <p:cNvGrpSpPr/>
            <p:nvPr/>
          </p:nvGrpSpPr>
          <p:grpSpPr>
            <a:xfrm>
              <a:off x="1344789" y="2214534"/>
              <a:ext cx="926425" cy="445186"/>
              <a:chOff x="254032" y="4429048"/>
              <a:chExt cx="797947" cy="311707"/>
            </a:xfrm>
          </p:grpSpPr>
          <p:pic>
            <p:nvPicPr>
              <p:cNvPr id="15" name="图片 14">
                <a:extLst>
                  <a:ext uri="{FF2B5EF4-FFF2-40B4-BE49-F238E27FC236}">
                    <a16:creationId xmlns:a16="http://schemas.microsoft.com/office/drawing/2014/main" id="{FE76A4FC-AC46-2A4F-9C68-446C59E617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72" y="4469938"/>
                <a:ext cx="693564" cy="222860"/>
              </a:xfrm>
              <a:prstGeom prst="rect">
                <a:avLst/>
              </a:prstGeom>
            </p:spPr>
          </p:pic>
          <p:sp>
            <p:nvSpPr>
              <p:cNvPr id="16" name="矩形: 圆角 45">
                <a:extLst>
                  <a:ext uri="{FF2B5EF4-FFF2-40B4-BE49-F238E27FC236}">
                    <a16:creationId xmlns:a16="http://schemas.microsoft.com/office/drawing/2014/main" id="{02D0EC7A-0948-9742-9024-126B4500E0CF}"/>
                  </a:ext>
                </a:extLst>
              </p:cNvPr>
              <p:cNvSpPr/>
              <p:nvPr/>
            </p:nvSpPr>
            <p:spPr>
              <a:xfrm>
                <a:off x="254032" y="4429048"/>
                <a:ext cx="797947" cy="3117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3" name="文本框 2">
              <a:extLst>
                <a:ext uri="{FF2B5EF4-FFF2-40B4-BE49-F238E27FC236}">
                  <a16:creationId xmlns:a16="http://schemas.microsoft.com/office/drawing/2014/main" id="{BFA0EB22-6B8E-D840-8DC2-5593D115AB1C}"/>
                </a:ext>
              </a:extLst>
            </p:cNvPr>
            <p:cNvSpPr txBox="1"/>
            <p:nvPr/>
          </p:nvSpPr>
          <p:spPr>
            <a:xfrm>
              <a:off x="3374367" y="1707338"/>
              <a:ext cx="394622" cy="431896"/>
            </a:xfrm>
            <a:prstGeom prst="rect">
              <a:avLst/>
            </a:prstGeom>
            <a:noFill/>
          </p:spPr>
          <p:txBody>
            <a:bodyPr wrap="none" rtlCol="0">
              <a:spAutoFit/>
            </a:bodyPr>
            <a:lstStyle/>
            <a:p>
              <a:r>
                <a:rPr kumimoji="1" lang="en-US" altLang="zh-CN" sz="2000" b="1" dirty="0"/>
                <a:t>Si</a:t>
              </a:r>
              <a:endParaRPr kumimoji="1" lang="zh-CN" altLang="en-US" sz="2000" b="1" dirty="0"/>
            </a:p>
          </p:txBody>
        </p:sp>
      </p:grpSp>
      <p:sp>
        <p:nvSpPr>
          <p:cNvPr id="7" name="文本框 6">
            <a:extLst>
              <a:ext uri="{FF2B5EF4-FFF2-40B4-BE49-F238E27FC236}">
                <a16:creationId xmlns:a16="http://schemas.microsoft.com/office/drawing/2014/main" id="{1B9EF2E1-7CDD-124A-9737-674DE7C1302A}"/>
              </a:ext>
            </a:extLst>
          </p:cNvPr>
          <p:cNvSpPr txBox="1"/>
          <p:nvPr/>
        </p:nvSpPr>
        <p:spPr>
          <a:xfrm>
            <a:off x="926884" y="5840801"/>
            <a:ext cx="2993192" cy="461665"/>
          </a:xfrm>
          <a:prstGeom prst="rect">
            <a:avLst/>
          </a:prstGeom>
          <a:noFill/>
        </p:spPr>
        <p:txBody>
          <a:bodyPr wrap="none" rtlCol="0">
            <a:spAutoFit/>
          </a:bodyPr>
          <a:lstStyle/>
          <a:p>
            <a:r>
              <a:rPr kumimoji="1" lang="en-US" altLang="zh-CN" sz="2400" b="1" dirty="0">
                <a:solidFill>
                  <a:srgbClr val="0432FF"/>
                </a:solidFill>
              </a:rPr>
              <a:t>Low deposited</a:t>
            </a:r>
            <a:r>
              <a:rPr kumimoji="1" lang="zh-CN" altLang="en-US" sz="2400" b="1" dirty="0">
                <a:solidFill>
                  <a:srgbClr val="0432FF"/>
                </a:solidFill>
              </a:rPr>
              <a:t> </a:t>
            </a:r>
            <a:r>
              <a:rPr kumimoji="1" lang="en-US" altLang="zh-CN" sz="2400" b="1" dirty="0">
                <a:solidFill>
                  <a:srgbClr val="0432FF"/>
                </a:solidFill>
              </a:rPr>
              <a:t>energy</a:t>
            </a:r>
            <a:endParaRPr kumimoji="1" lang="zh-CN" altLang="en-US" sz="2400" b="1" dirty="0">
              <a:solidFill>
                <a:srgbClr val="0432FF"/>
              </a:solidFill>
            </a:endParaRPr>
          </a:p>
        </p:txBody>
      </p:sp>
      <p:sp>
        <p:nvSpPr>
          <p:cNvPr id="2" name="日期占位符 1">
            <a:extLst>
              <a:ext uri="{FF2B5EF4-FFF2-40B4-BE49-F238E27FC236}">
                <a16:creationId xmlns:a16="http://schemas.microsoft.com/office/drawing/2014/main" id="{9B1549BD-A0C4-C19F-AA89-72B0FD013409}"/>
              </a:ext>
            </a:extLst>
          </p:cNvPr>
          <p:cNvSpPr>
            <a:spLocks noGrp="1"/>
          </p:cNvSpPr>
          <p:nvPr>
            <p:ph type="dt" sz="half" idx="10"/>
          </p:nvPr>
        </p:nvSpPr>
        <p:spPr/>
        <p:txBody>
          <a:bodyPr/>
          <a:lstStyle/>
          <a:p>
            <a:fld id="{C5749806-CE6D-724B-BFDC-A842ED434E9E}" type="datetime1">
              <a:rPr kumimoji="1" lang="zh-CN" altLang="en-US" smtClean="0"/>
              <a:t>2025/4/12</a:t>
            </a:fld>
            <a:endParaRPr kumimoji="1" lang="zh-CN" altLang="en-US"/>
          </a:p>
        </p:txBody>
      </p:sp>
      <p:sp>
        <p:nvSpPr>
          <p:cNvPr id="5" name="灯片编号占位符 4">
            <a:extLst>
              <a:ext uri="{FF2B5EF4-FFF2-40B4-BE49-F238E27FC236}">
                <a16:creationId xmlns:a16="http://schemas.microsoft.com/office/drawing/2014/main" id="{1D39CE77-AD55-32E9-BC17-144F7AEF2718}"/>
              </a:ext>
            </a:extLst>
          </p:cNvPr>
          <p:cNvSpPr>
            <a:spLocks noGrp="1"/>
          </p:cNvSpPr>
          <p:nvPr>
            <p:ph type="sldNum" sz="quarter" idx="12"/>
          </p:nvPr>
        </p:nvSpPr>
        <p:spPr/>
        <p:txBody>
          <a:bodyPr/>
          <a:lstStyle/>
          <a:p>
            <a:fld id="{BB1373A5-4827-6B46-A456-4073A047D00B}" type="slidenum">
              <a:rPr kumimoji="1" lang="zh-CN" altLang="en-US" smtClean="0"/>
              <a:t>16</a:t>
            </a:fld>
            <a:endParaRPr kumimoji="1" lang="zh-CN" altLang="en-US"/>
          </a:p>
        </p:txBody>
      </p:sp>
      <p:sp>
        <p:nvSpPr>
          <p:cNvPr id="6" name="Title 1">
            <a:extLst>
              <a:ext uri="{FF2B5EF4-FFF2-40B4-BE49-F238E27FC236}">
                <a16:creationId xmlns:a16="http://schemas.microsoft.com/office/drawing/2014/main" id="{EA3329C8-177E-6D65-9749-3B680FF968E7}"/>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8" name="矩形 7">
            <a:extLst>
              <a:ext uri="{FF2B5EF4-FFF2-40B4-BE49-F238E27FC236}">
                <a16:creationId xmlns:a16="http://schemas.microsoft.com/office/drawing/2014/main" id="{E315EC7A-986A-35FF-5F0E-3F98C2A4FD12}"/>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106995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pic>
        <p:nvPicPr>
          <p:cNvPr id="20" name="Picture 4" descr="Searching for cosmic-ray boosted sub-GeV dark matter using data from the  PandaX-II experiment">
            <a:extLst>
              <a:ext uri="{FF2B5EF4-FFF2-40B4-BE49-F238E27FC236}">
                <a16:creationId xmlns:a16="http://schemas.microsoft.com/office/drawing/2014/main" id="{ECF3451E-3465-2046-A9CE-D6FAF3300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6" y="2043519"/>
            <a:ext cx="4350926" cy="31366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6">
            <a:extLst>
              <a:ext uri="{FF2B5EF4-FFF2-40B4-BE49-F238E27FC236}">
                <a16:creationId xmlns:a16="http://schemas.microsoft.com/office/drawing/2014/main" id="{64288B53-0635-8F4A-B2C5-478CA2AF4A56}"/>
              </a:ext>
            </a:extLst>
          </p:cNvPr>
          <p:cNvSpPr txBox="1"/>
          <p:nvPr/>
        </p:nvSpPr>
        <p:spPr>
          <a:xfrm>
            <a:off x="2002286" y="1572589"/>
            <a:ext cx="980665" cy="461665"/>
          </a:xfrm>
          <a:prstGeom prst="rect">
            <a:avLst/>
          </a:prstGeom>
          <a:solidFill>
            <a:schemeClr val="bg1"/>
          </a:solidFill>
        </p:spPr>
        <p:txBody>
          <a:bodyPr wrap="square" rtlCol="0">
            <a:spAutoFit/>
          </a:bodyPr>
          <a:lstStyle/>
          <a:p>
            <a:r>
              <a:rPr lang="en-US" sz="1200" b="1" dirty="0">
                <a:solidFill>
                  <a:schemeClr val="bg1">
                    <a:lumMod val="50000"/>
                  </a:schemeClr>
                </a:solidFill>
              </a:rPr>
              <a:t>1810.07705</a:t>
            </a:r>
          </a:p>
          <a:p>
            <a:r>
              <a:rPr lang="en-US" sz="1200" b="1" dirty="0">
                <a:solidFill>
                  <a:schemeClr val="bg1">
                    <a:lumMod val="50000"/>
                  </a:schemeClr>
                </a:solidFill>
              </a:rPr>
              <a:t>1810.10543</a:t>
            </a:r>
          </a:p>
        </p:txBody>
      </p:sp>
      <p:sp>
        <p:nvSpPr>
          <p:cNvPr id="22" name="TextBox 3">
            <a:extLst>
              <a:ext uri="{FF2B5EF4-FFF2-40B4-BE49-F238E27FC236}">
                <a16:creationId xmlns:a16="http://schemas.microsoft.com/office/drawing/2014/main" id="{EC4C9D57-1741-024F-A29F-373D8FA11BFB}"/>
              </a:ext>
            </a:extLst>
          </p:cNvPr>
          <p:cNvSpPr txBox="1"/>
          <p:nvPr/>
        </p:nvSpPr>
        <p:spPr>
          <a:xfrm>
            <a:off x="164610" y="1500462"/>
            <a:ext cx="1866152" cy="523220"/>
          </a:xfrm>
          <a:prstGeom prst="rect">
            <a:avLst/>
          </a:prstGeom>
          <a:noFill/>
        </p:spPr>
        <p:txBody>
          <a:bodyPr wrap="none" rtlCol="0">
            <a:spAutoFit/>
          </a:bodyPr>
          <a:lstStyle/>
          <a:p>
            <a:r>
              <a:rPr lang="en-CN" sz="2800" b="1">
                <a:solidFill>
                  <a:srgbClr val="FF0000"/>
                </a:solidFill>
              </a:rPr>
              <a:t>C</a:t>
            </a:r>
            <a:r>
              <a:rPr lang="en-US" sz="2800" b="1" dirty="0">
                <a:solidFill>
                  <a:srgbClr val="FF0000"/>
                </a:solidFill>
              </a:rPr>
              <a:t>osmic Ray</a:t>
            </a:r>
            <a:endParaRPr lang="en-CN" sz="2800" b="1" dirty="0">
              <a:solidFill>
                <a:srgbClr val="FF0000"/>
              </a:solidFill>
            </a:endParaRPr>
          </a:p>
        </p:txBody>
      </p:sp>
      <p:sp>
        <p:nvSpPr>
          <p:cNvPr id="2" name="日期占位符 1">
            <a:extLst>
              <a:ext uri="{FF2B5EF4-FFF2-40B4-BE49-F238E27FC236}">
                <a16:creationId xmlns:a16="http://schemas.microsoft.com/office/drawing/2014/main" id="{4B1FDAF5-B9A6-C176-0995-D6E73620937D}"/>
              </a:ext>
            </a:extLst>
          </p:cNvPr>
          <p:cNvSpPr>
            <a:spLocks noGrp="1"/>
          </p:cNvSpPr>
          <p:nvPr>
            <p:ph type="dt" sz="half" idx="10"/>
          </p:nvPr>
        </p:nvSpPr>
        <p:spPr/>
        <p:txBody>
          <a:bodyPr/>
          <a:lstStyle/>
          <a:p>
            <a:fld id="{3D9C2381-5DA0-FA41-953D-D0E4B6013D6F}"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5A65AB97-CA3E-93B7-3EDC-44AD1873CE0B}"/>
              </a:ext>
            </a:extLst>
          </p:cNvPr>
          <p:cNvSpPr>
            <a:spLocks noGrp="1"/>
          </p:cNvSpPr>
          <p:nvPr>
            <p:ph type="sldNum" sz="quarter" idx="12"/>
          </p:nvPr>
        </p:nvSpPr>
        <p:spPr/>
        <p:txBody>
          <a:bodyPr/>
          <a:lstStyle/>
          <a:p>
            <a:fld id="{BB1373A5-4827-6B46-A456-4073A047D00B}" type="slidenum">
              <a:rPr kumimoji="1" lang="zh-CN" altLang="en-US" smtClean="0"/>
              <a:t>17</a:t>
            </a:fld>
            <a:endParaRPr kumimoji="1" lang="zh-CN" altLang="en-US"/>
          </a:p>
        </p:txBody>
      </p:sp>
      <p:sp>
        <p:nvSpPr>
          <p:cNvPr id="4" name="Title 1">
            <a:extLst>
              <a:ext uri="{FF2B5EF4-FFF2-40B4-BE49-F238E27FC236}">
                <a16:creationId xmlns:a16="http://schemas.microsoft.com/office/drawing/2014/main" id="{1694AD75-24EF-41F4-E92A-849F8F3223E5}"/>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pic>
        <p:nvPicPr>
          <p:cNvPr id="5" name="图片 4">
            <a:extLst>
              <a:ext uri="{FF2B5EF4-FFF2-40B4-BE49-F238E27FC236}">
                <a16:creationId xmlns:a16="http://schemas.microsoft.com/office/drawing/2014/main" id="{9CD459A2-AD14-BB4D-B7D6-7DEF4E58BDCE}"/>
              </a:ext>
            </a:extLst>
          </p:cNvPr>
          <p:cNvPicPr>
            <a:picLocks noChangeAspect="1"/>
          </p:cNvPicPr>
          <p:nvPr/>
        </p:nvPicPr>
        <p:blipFill>
          <a:blip r:embed="rId5"/>
          <a:stretch>
            <a:fillRect/>
          </a:stretch>
        </p:blipFill>
        <p:spPr>
          <a:xfrm>
            <a:off x="4728697" y="2043519"/>
            <a:ext cx="4237161" cy="3136610"/>
          </a:xfrm>
          <a:prstGeom prst="rect">
            <a:avLst/>
          </a:prstGeom>
        </p:spPr>
      </p:pic>
      <p:sp>
        <p:nvSpPr>
          <p:cNvPr id="7" name="文本框 6">
            <a:extLst>
              <a:ext uri="{FF2B5EF4-FFF2-40B4-BE49-F238E27FC236}">
                <a16:creationId xmlns:a16="http://schemas.microsoft.com/office/drawing/2014/main" id="{89D8A15A-4AD8-5345-ADBA-822FD892EA12}"/>
              </a:ext>
            </a:extLst>
          </p:cNvPr>
          <p:cNvSpPr txBox="1"/>
          <p:nvPr/>
        </p:nvSpPr>
        <p:spPr>
          <a:xfrm>
            <a:off x="4728697" y="1476266"/>
            <a:ext cx="3193631" cy="523220"/>
          </a:xfrm>
          <a:prstGeom prst="rect">
            <a:avLst/>
          </a:prstGeom>
          <a:noFill/>
        </p:spPr>
        <p:txBody>
          <a:bodyPr wrap="none" rtlCol="0">
            <a:spAutoFit/>
          </a:bodyPr>
          <a:lstStyle/>
          <a:p>
            <a:r>
              <a:rPr kumimoji="1" lang="en-US" altLang="zh-CN" sz="2800" b="1" dirty="0">
                <a:solidFill>
                  <a:srgbClr val="FF0000"/>
                </a:solidFill>
              </a:rPr>
              <a:t>Supernova</a:t>
            </a:r>
            <a:r>
              <a:rPr kumimoji="1" lang="zh-CN" altLang="en-US" sz="2800" b="1" dirty="0">
                <a:solidFill>
                  <a:srgbClr val="FF0000"/>
                </a:solidFill>
              </a:rPr>
              <a:t> </a:t>
            </a:r>
            <a:r>
              <a:rPr kumimoji="1" lang="en-US" altLang="zh-CN" sz="2800" b="1" dirty="0">
                <a:solidFill>
                  <a:srgbClr val="FF0000"/>
                </a:solidFill>
              </a:rPr>
              <a:t>Neutrino</a:t>
            </a:r>
            <a:endParaRPr kumimoji="1" lang="zh-CN" altLang="en-US" sz="2800" b="1" dirty="0">
              <a:solidFill>
                <a:srgbClr val="FF0000"/>
              </a:solidFill>
            </a:endParaRPr>
          </a:p>
        </p:txBody>
      </p:sp>
      <p:sp>
        <p:nvSpPr>
          <p:cNvPr id="16" name="文本框 15">
            <a:extLst>
              <a:ext uri="{FF2B5EF4-FFF2-40B4-BE49-F238E27FC236}">
                <a16:creationId xmlns:a16="http://schemas.microsoft.com/office/drawing/2014/main" id="{31F2D322-F41D-E64B-A41C-59B72C7F3CDF}"/>
              </a:ext>
            </a:extLst>
          </p:cNvPr>
          <p:cNvSpPr txBox="1"/>
          <p:nvPr/>
        </p:nvSpPr>
        <p:spPr>
          <a:xfrm>
            <a:off x="7913622" y="1387922"/>
            <a:ext cx="946052" cy="830997"/>
          </a:xfrm>
          <a:prstGeom prst="rect">
            <a:avLst/>
          </a:prstGeom>
          <a:noFill/>
        </p:spPr>
        <p:txBody>
          <a:bodyPr wrap="square">
            <a:spAutoFit/>
          </a:bodyPr>
          <a:lstStyle/>
          <a:p>
            <a:r>
              <a:rPr lang="en-US" altLang="zh-CN" sz="1200" b="1" dirty="0">
                <a:solidFill>
                  <a:schemeClr val="bg1">
                    <a:lumMod val="65000"/>
                  </a:schemeClr>
                </a:solidFill>
              </a:rPr>
              <a:t>0908.1790</a:t>
            </a:r>
          </a:p>
          <a:p>
            <a:r>
              <a:rPr lang="en-US" altLang="zh-CN" sz="1200" b="1" dirty="0">
                <a:solidFill>
                  <a:schemeClr val="bg1">
                    <a:lumMod val="65000"/>
                  </a:schemeClr>
                </a:solidFill>
              </a:rPr>
              <a:t>1506.03825</a:t>
            </a:r>
          </a:p>
          <a:p>
            <a:r>
              <a:rPr lang="en-US" altLang="zh-CN" sz="1200" b="1" dirty="0">
                <a:solidFill>
                  <a:schemeClr val="bg1">
                    <a:lumMod val="65000"/>
                  </a:schemeClr>
                </a:solidFill>
              </a:rPr>
              <a:t>2501.07591</a:t>
            </a:r>
          </a:p>
          <a:p>
            <a:endParaRPr lang="zh-CN" altLang="en-US" sz="1200" b="1" dirty="0">
              <a:solidFill>
                <a:schemeClr val="bg1">
                  <a:lumMod val="65000"/>
                </a:schemeClr>
              </a:solidFill>
            </a:endParaRPr>
          </a:p>
        </p:txBody>
      </p:sp>
    </p:spTree>
    <p:extLst>
      <p:ext uri="{BB962C8B-B14F-4D97-AF65-F5344CB8AC3E}">
        <p14:creationId xmlns:p14="http://schemas.microsoft.com/office/powerpoint/2010/main" val="305661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grpSp>
        <p:nvGrpSpPr>
          <p:cNvPr id="2" name="组合 1">
            <a:extLst>
              <a:ext uri="{FF2B5EF4-FFF2-40B4-BE49-F238E27FC236}">
                <a16:creationId xmlns:a16="http://schemas.microsoft.com/office/drawing/2014/main" id="{43D72321-BE01-D004-A55B-6DE82DE1C1D8}"/>
              </a:ext>
            </a:extLst>
          </p:cNvPr>
          <p:cNvGrpSpPr/>
          <p:nvPr/>
        </p:nvGrpSpPr>
        <p:grpSpPr>
          <a:xfrm>
            <a:off x="667373" y="2753871"/>
            <a:ext cx="3130904" cy="1641641"/>
            <a:chOff x="1879600" y="3645011"/>
            <a:chExt cx="4214371" cy="1857208"/>
          </a:xfrm>
        </p:grpSpPr>
        <p:grpSp>
          <p:nvGrpSpPr>
            <p:cNvPr id="5" name="组合 4">
              <a:extLst>
                <a:ext uri="{FF2B5EF4-FFF2-40B4-BE49-F238E27FC236}">
                  <a16:creationId xmlns:a16="http://schemas.microsoft.com/office/drawing/2014/main" id="{8A11E27C-5F1E-0F0D-E827-287B63C95E75}"/>
                </a:ext>
              </a:extLst>
            </p:cNvPr>
            <p:cNvGrpSpPr/>
            <p:nvPr/>
          </p:nvGrpSpPr>
          <p:grpSpPr>
            <a:xfrm>
              <a:off x="1879600" y="3645011"/>
              <a:ext cx="3215044" cy="1441295"/>
              <a:chOff x="1555750" y="3334541"/>
              <a:chExt cx="3215044" cy="1441295"/>
            </a:xfrm>
          </p:grpSpPr>
          <p:cxnSp>
            <p:nvCxnSpPr>
              <p:cNvPr id="14" name="直接箭头连接符 24">
                <a:extLst>
                  <a:ext uri="{FF2B5EF4-FFF2-40B4-BE49-F238E27FC236}">
                    <a16:creationId xmlns:a16="http://schemas.microsoft.com/office/drawing/2014/main" id="{6B3F5D79-F0B1-6F20-EE55-6013976F5DA3}"/>
                  </a:ext>
                </a:extLst>
              </p:cNvPr>
              <p:cNvCxnSpPr/>
              <p:nvPr/>
            </p:nvCxnSpPr>
            <p:spPr>
              <a:xfrm>
                <a:off x="1555750" y="4126356"/>
                <a:ext cx="18161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43AB0BD9-DAC6-543B-FC68-FD8CE8F53DA1}"/>
                  </a:ext>
                </a:extLst>
              </p:cNvPr>
              <p:cNvSpPr/>
              <p:nvPr/>
            </p:nvSpPr>
            <p:spPr>
              <a:xfrm>
                <a:off x="3495072" y="3994505"/>
                <a:ext cx="257778" cy="263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27">
                <a:extLst>
                  <a:ext uri="{FF2B5EF4-FFF2-40B4-BE49-F238E27FC236}">
                    <a16:creationId xmlns:a16="http://schemas.microsoft.com/office/drawing/2014/main" id="{3D8EDB34-11EF-456E-B66D-4FD90249E1CB}"/>
                  </a:ext>
                </a:extLst>
              </p:cNvPr>
              <p:cNvCxnSpPr>
                <a:cxnSpLocks/>
              </p:cNvCxnSpPr>
              <p:nvPr/>
            </p:nvCxnSpPr>
            <p:spPr>
              <a:xfrm>
                <a:off x="3786025" y="4222997"/>
                <a:ext cx="984769" cy="5528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9">
                <a:extLst>
                  <a:ext uri="{FF2B5EF4-FFF2-40B4-BE49-F238E27FC236}">
                    <a16:creationId xmlns:a16="http://schemas.microsoft.com/office/drawing/2014/main" id="{7D3D2E74-6341-7071-8273-A1072C037739}"/>
                  </a:ext>
                </a:extLst>
              </p:cNvPr>
              <p:cNvCxnSpPr>
                <a:cxnSpLocks/>
              </p:cNvCxnSpPr>
              <p:nvPr/>
            </p:nvCxnSpPr>
            <p:spPr>
              <a:xfrm flipV="1">
                <a:off x="3786025" y="3334541"/>
                <a:ext cx="874875" cy="631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8" name="文本框 7">
              <a:extLst>
                <a:ext uri="{FF2B5EF4-FFF2-40B4-BE49-F238E27FC236}">
                  <a16:creationId xmlns:a16="http://schemas.microsoft.com/office/drawing/2014/main" id="{AB079676-99BD-CBEB-1B25-F221B81D74BE}"/>
                </a:ext>
              </a:extLst>
            </p:cNvPr>
            <p:cNvSpPr txBox="1"/>
            <p:nvPr/>
          </p:nvSpPr>
          <p:spPr>
            <a:xfrm>
              <a:off x="2151059" y="4040301"/>
              <a:ext cx="874874"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89C7C81-712D-812E-9058-D11DC6B2AA51}"/>
                </a:ext>
              </a:extLst>
            </p:cNvPr>
            <p:cNvSpPr txBox="1"/>
            <p:nvPr/>
          </p:nvSpPr>
          <p:spPr>
            <a:xfrm>
              <a:off x="4695874" y="3790343"/>
              <a:ext cx="874873"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D0A68E9-9FC9-A66C-BBBA-29EE66AC4003}"/>
                </a:ext>
              </a:extLst>
            </p:cNvPr>
            <p:cNvSpPr txBox="1"/>
            <p:nvPr/>
          </p:nvSpPr>
          <p:spPr>
            <a:xfrm>
              <a:off x="3322475" y="4540089"/>
              <a:ext cx="874876" cy="313372"/>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155D301E-3CED-44ED-7E53-7253DD49BE46}"/>
                </a:ext>
              </a:extLst>
            </p:cNvPr>
            <p:cNvSpPr txBox="1"/>
            <p:nvPr/>
          </p:nvSpPr>
          <p:spPr>
            <a:xfrm>
              <a:off x="5219098" y="4953624"/>
              <a:ext cx="874873"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6A8F2A5C-DC02-4F65-878C-EE1A3C3B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1916" y="4840508"/>
              <a:ext cx="1004018" cy="263701"/>
            </a:xfrm>
            <a:prstGeom prst="rect">
              <a:avLst/>
            </a:prstGeom>
          </p:spPr>
        </p:pic>
        <p:pic>
          <p:nvPicPr>
            <p:cNvPr id="13" name="图片 12">
              <a:extLst>
                <a:ext uri="{FF2B5EF4-FFF2-40B4-BE49-F238E27FC236}">
                  <a16:creationId xmlns:a16="http://schemas.microsoft.com/office/drawing/2014/main" id="{7E7E9EEE-254B-52E6-BCE2-FD0019EA80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182" y="5234223"/>
              <a:ext cx="1020374" cy="267996"/>
            </a:xfrm>
            <a:prstGeom prst="rect">
              <a:avLst/>
            </a:prstGeom>
          </p:spPr>
        </p:pic>
      </p:grpSp>
      <p:sp>
        <p:nvSpPr>
          <p:cNvPr id="22" name="矩形 21">
            <a:extLst>
              <a:ext uri="{FF2B5EF4-FFF2-40B4-BE49-F238E27FC236}">
                <a16:creationId xmlns:a16="http://schemas.microsoft.com/office/drawing/2014/main" id="{FF096204-7B25-7DFD-B5D5-86FDA575C3DC}"/>
              </a:ext>
            </a:extLst>
          </p:cNvPr>
          <p:cNvSpPr/>
          <p:nvPr/>
        </p:nvSpPr>
        <p:spPr>
          <a:xfrm>
            <a:off x="553341" y="1078572"/>
            <a:ext cx="3789371" cy="523220"/>
          </a:xfrm>
          <a:prstGeom prst="rect">
            <a:avLst/>
          </a:prstGeom>
        </p:spPr>
        <p:txBody>
          <a:bodyPr wrap="none">
            <a:spAutoFit/>
          </a:bodyPr>
          <a:lstStyle/>
          <a:p>
            <a:r>
              <a:rPr lang="en-US" altLang="zh-CN" sz="2800" b="1" dirty="0">
                <a:solidFill>
                  <a:srgbClr val="FF0000"/>
                </a:solidFill>
                <a:cs typeface="Times New Roman" panose="02020603050405020304" pitchFamily="18" charset="0"/>
              </a:rPr>
              <a:t>Cosmic Ray Boosted DM</a:t>
            </a:r>
            <a:endParaRPr lang="zh-CN" altLang="en-US" sz="2800" b="1" dirty="0">
              <a:solidFill>
                <a:srgbClr val="FF0000"/>
              </a:solidFill>
            </a:endParaRPr>
          </a:p>
        </p:txBody>
      </p:sp>
      <p:pic>
        <p:nvPicPr>
          <p:cNvPr id="23" name="图片 22" descr="\documentclass{article}&#10;\usepackage{amsmath}&#10;\pagestyle{empty}&#10;\begin{document}&#10;&#10;$\frac{\mathrm{d}\Phi_{\chi}}{\mathrm{d}T_{\chi}}=\int\frac{\mathrm{d}\Omega}{4\pi}\int_{\mathrm{l.o.s.}}\frac{\rho_{\chi}\left(\Omega,\ell\right)}{m_{\chi}}\mathrm{d}\ell\int_{T_{e}^{\mathrm{min}}}^{+\infty}\mathrm{d}T_{e}\frac{\mathrm{d}\sigma_{\chi e}}{\mathrm{d}T_{\chi}}\frac{\mathrm{d}\Phi_{e}^{}}{\mathrm{d}T_{e}}$&#10;&#10;&#10;\end{document}" title="IguanaTex Bitmap Display">
            <a:extLst>
              <a:ext uri="{FF2B5EF4-FFF2-40B4-BE49-F238E27FC236}">
                <a16:creationId xmlns:a16="http://schemas.microsoft.com/office/drawing/2014/main" id="{61B8366D-6239-3E4A-96A1-9ED6160B2BEE}"/>
              </a:ext>
            </a:extLst>
          </p:cNvPr>
          <p:cNvPicPr>
            <a:picLocks noChangeAspect="1"/>
          </p:cNvPicPr>
          <p:nvPr>
            <p:custDataLst>
              <p:tags r:id="rId1"/>
            </p:custDataLst>
          </p:nvPr>
        </p:nvPicPr>
        <p:blipFill>
          <a:blip r:embed="rId7"/>
          <a:stretch>
            <a:fillRect/>
          </a:stretch>
        </p:blipFill>
        <p:spPr>
          <a:xfrm>
            <a:off x="1437142" y="1831555"/>
            <a:ext cx="6573511" cy="519525"/>
          </a:xfrm>
          <a:prstGeom prst="rect">
            <a:avLst/>
          </a:prstGeom>
        </p:spPr>
      </p:pic>
      <p:pic>
        <p:nvPicPr>
          <p:cNvPr id="24" name="图片 23">
            <a:extLst>
              <a:ext uri="{FF2B5EF4-FFF2-40B4-BE49-F238E27FC236}">
                <a16:creationId xmlns:a16="http://schemas.microsoft.com/office/drawing/2014/main" id="{393FF532-1DED-B441-A75D-A2CD26EE01C9}"/>
              </a:ext>
            </a:extLst>
          </p:cNvPr>
          <p:cNvPicPr>
            <a:picLocks noChangeAspect="1"/>
          </p:cNvPicPr>
          <p:nvPr/>
        </p:nvPicPr>
        <p:blipFill>
          <a:blip r:embed="rId8"/>
          <a:stretch>
            <a:fillRect/>
          </a:stretch>
        </p:blipFill>
        <p:spPr>
          <a:xfrm>
            <a:off x="453163" y="4285460"/>
            <a:ext cx="3424317" cy="1865073"/>
          </a:xfrm>
          <a:prstGeom prst="rect">
            <a:avLst/>
          </a:prstGeom>
        </p:spPr>
      </p:pic>
      <p:pic>
        <p:nvPicPr>
          <p:cNvPr id="3" name="图片 2">
            <a:extLst>
              <a:ext uri="{FF2B5EF4-FFF2-40B4-BE49-F238E27FC236}">
                <a16:creationId xmlns:a16="http://schemas.microsoft.com/office/drawing/2014/main" id="{6D399F4F-BF75-A64A-B562-B10476977E1A}"/>
              </a:ext>
            </a:extLst>
          </p:cNvPr>
          <p:cNvPicPr>
            <a:picLocks noChangeAspect="1"/>
          </p:cNvPicPr>
          <p:nvPr/>
        </p:nvPicPr>
        <p:blipFill>
          <a:blip r:embed="rId9"/>
          <a:stretch>
            <a:fillRect/>
          </a:stretch>
        </p:blipFill>
        <p:spPr>
          <a:xfrm>
            <a:off x="4699094" y="2564160"/>
            <a:ext cx="4070509" cy="2848806"/>
          </a:xfrm>
          <a:prstGeom prst="rect">
            <a:avLst/>
          </a:prstGeom>
        </p:spPr>
      </p:pic>
      <p:pic>
        <p:nvPicPr>
          <p:cNvPr id="4" name="图片 3">
            <a:extLst>
              <a:ext uri="{FF2B5EF4-FFF2-40B4-BE49-F238E27FC236}">
                <a16:creationId xmlns:a16="http://schemas.microsoft.com/office/drawing/2014/main" id="{98AFD5DE-6283-1F47-8716-5113F34C12A8}"/>
              </a:ext>
            </a:extLst>
          </p:cNvPr>
          <p:cNvPicPr>
            <a:picLocks noChangeAspect="1"/>
          </p:cNvPicPr>
          <p:nvPr/>
        </p:nvPicPr>
        <p:blipFill>
          <a:blip r:embed="rId10"/>
          <a:stretch>
            <a:fillRect/>
          </a:stretch>
        </p:blipFill>
        <p:spPr>
          <a:xfrm>
            <a:off x="5068375" y="5609172"/>
            <a:ext cx="3424317" cy="520589"/>
          </a:xfrm>
          <a:prstGeom prst="rect">
            <a:avLst/>
          </a:prstGeom>
          <a:ln>
            <a:noFill/>
          </a:ln>
        </p:spPr>
      </p:pic>
      <p:sp>
        <p:nvSpPr>
          <p:cNvPr id="6" name="圆角矩形 5">
            <a:extLst>
              <a:ext uri="{FF2B5EF4-FFF2-40B4-BE49-F238E27FC236}">
                <a16:creationId xmlns:a16="http://schemas.microsoft.com/office/drawing/2014/main" id="{24558E80-FE86-6241-8D48-F3BF9E4887C5}"/>
              </a:ext>
            </a:extLst>
          </p:cNvPr>
          <p:cNvSpPr/>
          <p:nvPr/>
        </p:nvSpPr>
        <p:spPr>
          <a:xfrm>
            <a:off x="4992236" y="5481057"/>
            <a:ext cx="3737323" cy="80720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日期占位符 6">
            <a:extLst>
              <a:ext uri="{FF2B5EF4-FFF2-40B4-BE49-F238E27FC236}">
                <a16:creationId xmlns:a16="http://schemas.microsoft.com/office/drawing/2014/main" id="{8D831AD1-7449-C649-6A5A-EE4F06FD673B}"/>
              </a:ext>
            </a:extLst>
          </p:cNvPr>
          <p:cNvSpPr>
            <a:spLocks noGrp="1"/>
          </p:cNvSpPr>
          <p:nvPr>
            <p:ph type="dt" sz="half" idx="10"/>
          </p:nvPr>
        </p:nvSpPr>
        <p:spPr/>
        <p:txBody>
          <a:bodyPr/>
          <a:lstStyle/>
          <a:p>
            <a:fld id="{278A05D4-D85C-5F4E-ABEF-67B2F6CC47E1}" type="datetime1">
              <a:rPr kumimoji="1" lang="zh-CN" altLang="en-US" smtClean="0"/>
              <a:t>2025/4/12</a:t>
            </a:fld>
            <a:endParaRPr kumimoji="1" lang="zh-CN" altLang="en-US"/>
          </a:p>
        </p:txBody>
      </p:sp>
      <p:sp>
        <p:nvSpPr>
          <p:cNvPr id="16" name="灯片编号占位符 15">
            <a:extLst>
              <a:ext uri="{FF2B5EF4-FFF2-40B4-BE49-F238E27FC236}">
                <a16:creationId xmlns:a16="http://schemas.microsoft.com/office/drawing/2014/main" id="{F070467E-A351-6B91-752E-100C3DADECF2}"/>
              </a:ext>
            </a:extLst>
          </p:cNvPr>
          <p:cNvSpPr>
            <a:spLocks noGrp="1"/>
          </p:cNvSpPr>
          <p:nvPr>
            <p:ph type="sldNum" sz="quarter" idx="12"/>
          </p:nvPr>
        </p:nvSpPr>
        <p:spPr/>
        <p:txBody>
          <a:bodyPr/>
          <a:lstStyle/>
          <a:p>
            <a:fld id="{BB1373A5-4827-6B46-A456-4073A047D00B}" type="slidenum">
              <a:rPr kumimoji="1" lang="zh-CN" altLang="en-US" smtClean="0"/>
              <a:t>18</a:t>
            </a:fld>
            <a:endParaRPr kumimoji="1" lang="zh-CN" altLang="en-US"/>
          </a:p>
        </p:txBody>
      </p:sp>
      <p:sp>
        <p:nvSpPr>
          <p:cNvPr id="20" name="Title 1">
            <a:extLst>
              <a:ext uri="{FF2B5EF4-FFF2-40B4-BE49-F238E27FC236}">
                <a16:creationId xmlns:a16="http://schemas.microsoft.com/office/drawing/2014/main" id="{B05C34D6-67E9-4922-8C7F-7EA679870BC1}"/>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27" name="矩形 26">
            <a:extLst>
              <a:ext uri="{FF2B5EF4-FFF2-40B4-BE49-F238E27FC236}">
                <a16:creationId xmlns:a16="http://schemas.microsoft.com/office/drawing/2014/main" id="{5E559C1C-D9F8-C04A-9A1C-98924065DC45}"/>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117493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08AD81-4C06-6D93-2DA5-308E46B23F11}"/>
              </a:ext>
            </a:extLst>
          </p:cNvPr>
          <p:cNvSpPr>
            <a:spLocks noGrp="1"/>
          </p:cNvSpPr>
          <p:nvPr>
            <p:ph type="title"/>
          </p:nvPr>
        </p:nvSpPr>
        <p:spPr>
          <a:xfrm>
            <a:off x="628650" y="-159807"/>
            <a:ext cx="7886700" cy="1325563"/>
          </a:xfrm>
        </p:spPr>
        <p:txBody>
          <a:bodyPr/>
          <a:lstStyle/>
          <a:p>
            <a:pPr algn="ctr"/>
            <a:r>
              <a:rPr kumimoji="1" lang="en-US" altLang="zh-CN" b="1" dirty="0">
                <a:solidFill>
                  <a:srgbClr val="0432FF"/>
                </a:solidFill>
                <a:latin typeface="+mn-lt"/>
              </a:rPr>
              <a:t>Outline</a:t>
            </a:r>
            <a:endParaRPr kumimoji="1" lang="zh-CN" altLang="en-US" b="1" dirty="0">
              <a:solidFill>
                <a:srgbClr val="0432FF"/>
              </a:solidFill>
              <a:latin typeface="+mn-lt"/>
            </a:endParaRPr>
          </a:p>
        </p:txBody>
      </p:sp>
      <p:sp>
        <p:nvSpPr>
          <p:cNvPr id="3" name="内容占位符 2">
            <a:extLst>
              <a:ext uri="{FF2B5EF4-FFF2-40B4-BE49-F238E27FC236}">
                <a16:creationId xmlns:a16="http://schemas.microsoft.com/office/drawing/2014/main" id="{829A550F-DCA0-597C-4AAD-BD8003538AF4}"/>
              </a:ext>
            </a:extLst>
          </p:cNvPr>
          <p:cNvSpPr>
            <a:spLocks noGrp="1"/>
          </p:cNvSpPr>
          <p:nvPr>
            <p:ph idx="1"/>
          </p:nvPr>
        </p:nvSpPr>
        <p:spPr>
          <a:xfrm>
            <a:off x="458570" y="1266514"/>
            <a:ext cx="8056780" cy="4893482"/>
          </a:xfrm>
        </p:spPr>
        <p:txBody>
          <a:bodyPr>
            <a:noAutofit/>
          </a:bodyPr>
          <a:lstStyle/>
          <a:p>
            <a:pPr>
              <a:lnSpc>
                <a:spcPct val="120000"/>
              </a:lnSpc>
            </a:pPr>
            <a:r>
              <a:rPr kumimoji="1" lang="en-US" altLang="zh-CN" sz="3200" b="1" dirty="0"/>
              <a:t>From WIMPs to Light Dark Matter</a:t>
            </a:r>
            <a:r>
              <a:rPr kumimoji="1" lang="zh-CN" altLang="en-US" sz="3200" b="1" dirty="0"/>
              <a:t> </a:t>
            </a:r>
            <a:r>
              <a:rPr kumimoji="1" lang="en-US" altLang="zh-CN" sz="3200" b="1" dirty="0"/>
              <a:t>(LDM)</a:t>
            </a:r>
          </a:p>
          <a:p>
            <a:pPr>
              <a:lnSpc>
                <a:spcPct val="120000"/>
              </a:lnSpc>
            </a:pPr>
            <a:endParaRPr kumimoji="1" lang="en-US" altLang="zh-CN" sz="3200" b="1" dirty="0"/>
          </a:p>
          <a:p>
            <a:pPr>
              <a:lnSpc>
                <a:spcPct val="120000"/>
              </a:lnSpc>
            </a:pPr>
            <a:r>
              <a:rPr kumimoji="1" lang="en-US" altLang="zh-CN" sz="3200" b="1" dirty="0"/>
              <a:t>Electronic Collective Excitations: Plasmons</a:t>
            </a:r>
          </a:p>
          <a:p>
            <a:pPr>
              <a:lnSpc>
                <a:spcPct val="120000"/>
              </a:lnSpc>
            </a:pPr>
            <a:endParaRPr kumimoji="1" lang="en-US" altLang="zh-CN" sz="3200" b="1" dirty="0"/>
          </a:p>
          <a:p>
            <a:pPr>
              <a:lnSpc>
                <a:spcPct val="120000"/>
              </a:lnSpc>
            </a:pPr>
            <a:r>
              <a:rPr kumimoji="1" lang="en-US" altLang="zh-CN" sz="3200" b="1" dirty="0"/>
              <a:t>Detecting LDM with Plasmons</a:t>
            </a:r>
            <a:endParaRPr kumimoji="1" lang="en-US" altLang="zh-CN" sz="3200" b="1" dirty="0">
              <a:solidFill>
                <a:srgbClr val="0432FF"/>
              </a:solidFill>
            </a:endParaRPr>
          </a:p>
          <a:p>
            <a:pPr marL="0" indent="0">
              <a:lnSpc>
                <a:spcPct val="120000"/>
              </a:lnSpc>
              <a:buNone/>
            </a:pPr>
            <a:endParaRPr kumimoji="1" lang="en-US" altLang="zh-CN" sz="3200" b="1" dirty="0">
              <a:solidFill>
                <a:srgbClr val="92D050"/>
              </a:solidFill>
            </a:endParaRPr>
          </a:p>
          <a:p>
            <a:pPr>
              <a:lnSpc>
                <a:spcPct val="120000"/>
              </a:lnSpc>
            </a:pPr>
            <a:r>
              <a:rPr kumimoji="1" lang="en-US" altLang="zh-CN" sz="3200" b="1" dirty="0"/>
              <a:t>Conclusions</a:t>
            </a:r>
          </a:p>
        </p:txBody>
      </p:sp>
      <p:sp>
        <p:nvSpPr>
          <p:cNvPr id="6" name="页脚占位符 5">
            <a:extLst>
              <a:ext uri="{FF2B5EF4-FFF2-40B4-BE49-F238E27FC236}">
                <a16:creationId xmlns:a16="http://schemas.microsoft.com/office/drawing/2014/main" id="{B8FBF49B-A60B-CF73-49CE-8744584B9539}"/>
              </a:ext>
            </a:extLst>
          </p:cNvPr>
          <p:cNvSpPr>
            <a:spLocks noGrp="1"/>
          </p:cNvSpPr>
          <p:nvPr>
            <p:ph type="ftr" sz="quarter" idx="11"/>
          </p:nvPr>
        </p:nvSpPr>
        <p:spPr/>
        <p:txBody>
          <a:bodyPr/>
          <a:lstStyle/>
          <a:p>
            <a:r>
              <a:rPr kumimoji="1" lang="en-US" altLang="zh-CN"/>
              <a:t>MEPA 2025 @ </a:t>
            </a:r>
            <a:r>
              <a:rPr kumimoji="1" lang="zh-CN" altLang="en-US"/>
              <a:t>南京大学</a:t>
            </a:r>
          </a:p>
        </p:txBody>
      </p:sp>
      <p:cxnSp>
        <p:nvCxnSpPr>
          <p:cNvPr id="7" name="Straight Connector 3">
            <a:extLst>
              <a:ext uri="{FF2B5EF4-FFF2-40B4-BE49-F238E27FC236}">
                <a16:creationId xmlns:a16="http://schemas.microsoft.com/office/drawing/2014/main" id="{C6009F7D-792B-F872-E620-9CDA867A5B74}"/>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6E213459-BCE8-C0B7-C6F9-FF48A554F77D}"/>
              </a:ext>
            </a:extLst>
          </p:cNvPr>
          <p:cNvSpPr>
            <a:spLocks noGrp="1"/>
          </p:cNvSpPr>
          <p:nvPr>
            <p:ph type="dt" sz="half" idx="10"/>
          </p:nvPr>
        </p:nvSpPr>
        <p:spPr/>
        <p:txBody>
          <a:bodyPr/>
          <a:lstStyle/>
          <a:p>
            <a:fld id="{105EBB7E-CD40-4E41-8494-16F0DD23306E}" type="datetime1">
              <a:rPr kumimoji="1" lang="zh-CN" altLang="en-US" smtClean="0"/>
              <a:t>2025/4/12</a:t>
            </a:fld>
            <a:endParaRPr kumimoji="1" lang="zh-CN" altLang="en-US"/>
          </a:p>
        </p:txBody>
      </p:sp>
      <p:sp>
        <p:nvSpPr>
          <p:cNvPr id="5" name="灯片编号占位符 4">
            <a:extLst>
              <a:ext uri="{FF2B5EF4-FFF2-40B4-BE49-F238E27FC236}">
                <a16:creationId xmlns:a16="http://schemas.microsoft.com/office/drawing/2014/main" id="{988E98E8-6D03-DCB8-01D8-8B93F61CCF8E}"/>
              </a:ext>
            </a:extLst>
          </p:cNvPr>
          <p:cNvSpPr>
            <a:spLocks noGrp="1"/>
          </p:cNvSpPr>
          <p:nvPr>
            <p:ph type="sldNum" sz="quarter" idx="12"/>
          </p:nvPr>
        </p:nvSpPr>
        <p:spPr/>
        <p:txBody>
          <a:bodyPr/>
          <a:lstStyle/>
          <a:p>
            <a:fld id="{BB1373A5-4827-6B46-A456-4073A047D00B}" type="slidenum">
              <a:rPr kumimoji="1" lang="zh-CN" altLang="en-US" smtClean="0"/>
              <a:t>1</a:t>
            </a:fld>
            <a:endParaRPr kumimoji="1" lang="zh-CN" altLang="en-US"/>
          </a:p>
        </p:txBody>
      </p:sp>
    </p:spTree>
    <p:extLst>
      <p:ext uri="{BB962C8B-B14F-4D97-AF65-F5344CB8AC3E}">
        <p14:creationId xmlns:p14="http://schemas.microsoft.com/office/powerpoint/2010/main" val="176966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pic>
        <p:nvPicPr>
          <p:cNvPr id="4" name="图片 3">
            <a:extLst>
              <a:ext uri="{FF2B5EF4-FFF2-40B4-BE49-F238E27FC236}">
                <a16:creationId xmlns:a16="http://schemas.microsoft.com/office/drawing/2014/main" id="{73F970F0-AE22-A94D-A03F-386AC61C657D}"/>
              </a:ext>
            </a:extLst>
          </p:cNvPr>
          <p:cNvPicPr>
            <a:picLocks noChangeAspect="1"/>
          </p:cNvPicPr>
          <p:nvPr/>
        </p:nvPicPr>
        <p:blipFill>
          <a:blip r:embed="rId4"/>
          <a:stretch>
            <a:fillRect/>
          </a:stretch>
        </p:blipFill>
        <p:spPr>
          <a:xfrm>
            <a:off x="443546" y="1508010"/>
            <a:ext cx="8256908" cy="4568632"/>
          </a:xfrm>
          <a:prstGeom prst="rect">
            <a:avLst/>
          </a:prstGeom>
        </p:spPr>
      </p:pic>
      <p:sp>
        <p:nvSpPr>
          <p:cNvPr id="2" name="日期占位符 1">
            <a:extLst>
              <a:ext uri="{FF2B5EF4-FFF2-40B4-BE49-F238E27FC236}">
                <a16:creationId xmlns:a16="http://schemas.microsoft.com/office/drawing/2014/main" id="{252A4FC9-BBD7-7262-48E7-6473673B8349}"/>
              </a:ext>
            </a:extLst>
          </p:cNvPr>
          <p:cNvSpPr>
            <a:spLocks noGrp="1"/>
          </p:cNvSpPr>
          <p:nvPr>
            <p:ph type="dt" sz="half" idx="10"/>
          </p:nvPr>
        </p:nvSpPr>
        <p:spPr/>
        <p:txBody>
          <a:bodyPr/>
          <a:lstStyle/>
          <a:p>
            <a:fld id="{F4E74092-63FC-0944-B3BE-294A96BC3FD2}"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A47DEBE8-E8CC-79AB-BC98-60985B6ACB4F}"/>
              </a:ext>
            </a:extLst>
          </p:cNvPr>
          <p:cNvSpPr>
            <a:spLocks noGrp="1"/>
          </p:cNvSpPr>
          <p:nvPr>
            <p:ph type="sldNum" sz="quarter" idx="12"/>
          </p:nvPr>
        </p:nvSpPr>
        <p:spPr/>
        <p:txBody>
          <a:bodyPr/>
          <a:lstStyle/>
          <a:p>
            <a:fld id="{BB1373A5-4827-6B46-A456-4073A047D00B}" type="slidenum">
              <a:rPr kumimoji="1" lang="zh-CN" altLang="en-US" smtClean="0"/>
              <a:t>19</a:t>
            </a:fld>
            <a:endParaRPr kumimoji="1" lang="zh-CN" altLang="en-US"/>
          </a:p>
        </p:txBody>
      </p:sp>
      <p:sp>
        <p:nvSpPr>
          <p:cNvPr id="5" name="Title 1">
            <a:extLst>
              <a:ext uri="{FF2B5EF4-FFF2-40B4-BE49-F238E27FC236}">
                <a16:creationId xmlns:a16="http://schemas.microsoft.com/office/drawing/2014/main" id="{1D800ED5-FEEE-1C7D-3AF8-D0E36E48F1BD}"/>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sp>
        <p:nvSpPr>
          <p:cNvPr id="6" name="矩形 5">
            <a:extLst>
              <a:ext uri="{FF2B5EF4-FFF2-40B4-BE49-F238E27FC236}">
                <a16:creationId xmlns:a16="http://schemas.microsoft.com/office/drawing/2014/main" id="{F02B12F7-1233-B104-FE5C-39777C0A6993}"/>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149125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graphicFrame>
        <p:nvGraphicFramePr>
          <p:cNvPr id="12" name="表格 11">
            <a:extLst>
              <a:ext uri="{FF2B5EF4-FFF2-40B4-BE49-F238E27FC236}">
                <a16:creationId xmlns:a16="http://schemas.microsoft.com/office/drawing/2014/main" id="{41593C3B-DDEB-F844-A06A-77A056E3482A}"/>
              </a:ext>
            </a:extLst>
          </p:cNvPr>
          <p:cNvGraphicFramePr>
            <a:graphicFrameLocks noGrp="1"/>
          </p:cNvGraphicFramePr>
          <p:nvPr>
            <p:extLst>
              <p:ext uri="{D42A27DB-BD31-4B8C-83A1-F6EECF244321}">
                <p14:modId xmlns:p14="http://schemas.microsoft.com/office/powerpoint/2010/main" val="493428111"/>
              </p:ext>
            </p:extLst>
          </p:nvPr>
        </p:nvGraphicFramePr>
        <p:xfrm>
          <a:off x="1109156" y="5226322"/>
          <a:ext cx="7166918" cy="1142980"/>
        </p:xfrm>
        <a:graphic>
          <a:graphicData uri="http://schemas.openxmlformats.org/drawingml/2006/table">
            <a:tbl>
              <a:tblPr firstRow="1" bandRow="1">
                <a:tableStyleId>{93296810-A885-4BE3-A3E7-6D5BEEA58F35}</a:tableStyleId>
              </a:tblPr>
              <a:tblGrid>
                <a:gridCol w="2139396">
                  <a:extLst>
                    <a:ext uri="{9D8B030D-6E8A-4147-A177-3AD203B41FA5}">
                      <a16:colId xmlns:a16="http://schemas.microsoft.com/office/drawing/2014/main" val="4282863460"/>
                    </a:ext>
                  </a:extLst>
                </a:gridCol>
                <a:gridCol w="2553081">
                  <a:extLst>
                    <a:ext uri="{9D8B030D-6E8A-4147-A177-3AD203B41FA5}">
                      <a16:colId xmlns:a16="http://schemas.microsoft.com/office/drawing/2014/main" val="1977523611"/>
                    </a:ext>
                  </a:extLst>
                </a:gridCol>
                <a:gridCol w="2474441">
                  <a:extLst>
                    <a:ext uri="{9D8B030D-6E8A-4147-A177-3AD203B41FA5}">
                      <a16:colId xmlns:a16="http://schemas.microsoft.com/office/drawing/2014/main" val="733579008"/>
                    </a:ext>
                  </a:extLst>
                </a:gridCol>
              </a:tblGrid>
              <a:tr h="467553">
                <a:tc>
                  <a:txBody>
                    <a:bodyPr/>
                    <a:lstStyle/>
                    <a:p>
                      <a:pPr algn="ctr"/>
                      <a:r>
                        <a:rPr lang="en-US" altLang="zh-CN" sz="1500" dirty="0"/>
                        <a:t>Light Dark Matter</a:t>
                      </a:r>
                      <a:endParaRPr lang="zh-CN" altLang="en-US" sz="1500" dirty="0"/>
                    </a:p>
                  </a:txBody>
                  <a:tcPr marL="68580" marR="68580" marT="34291" marB="34291" anchor="ctr"/>
                </a:tc>
                <a:tc>
                  <a:txBody>
                    <a:bodyPr/>
                    <a:lstStyle/>
                    <a:p>
                      <a:pPr algn="ctr"/>
                      <a:r>
                        <a:rPr lang="en-US" altLang="zh-CN" sz="1500" dirty="0"/>
                        <a:t>Noble Liquid Detector</a:t>
                      </a:r>
                    </a:p>
                    <a:p>
                      <a:pPr algn="ctr"/>
                      <a:r>
                        <a:rPr lang="en-US" altLang="zh-CN" sz="1500" dirty="0"/>
                        <a:t>(large volume, high</a:t>
                      </a:r>
                      <a:r>
                        <a:rPr lang="zh-CN" altLang="en-US" sz="1500" dirty="0"/>
                        <a:t> </a:t>
                      </a:r>
                      <a:r>
                        <a:rPr lang="en-US" altLang="zh-CN" sz="1500" dirty="0"/>
                        <a:t>threshold)</a:t>
                      </a:r>
                      <a:endParaRPr lang="zh-CN" altLang="en-US" sz="1500" dirty="0"/>
                    </a:p>
                  </a:txBody>
                  <a:tcPr marL="68580" marR="68580" marT="34291" marB="34291"/>
                </a:tc>
                <a:tc>
                  <a:txBody>
                    <a:bodyPr/>
                    <a:lstStyle/>
                    <a:p>
                      <a:pPr algn="ctr"/>
                      <a:r>
                        <a:rPr lang="en-US" altLang="zh-CN" sz="1500" dirty="0"/>
                        <a:t>Solid detector</a:t>
                      </a:r>
                    </a:p>
                    <a:p>
                      <a:pPr algn="ctr"/>
                      <a:r>
                        <a:rPr lang="en-US" altLang="zh-CN" sz="1500" dirty="0"/>
                        <a:t>(small volume, low threshold)</a:t>
                      </a:r>
                      <a:endParaRPr lang="zh-CN" altLang="en-US" sz="1500" dirty="0"/>
                    </a:p>
                  </a:txBody>
                  <a:tcPr marL="68580" marR="68580" marT="34291" marB="34291"/>
                </a:tc>
                <a:extLst>
                  <a:ext uri="{0D108BD9-81ED-4DB2-BD59-A6C34878D82A}">
                    <a16:rowId xmlns:a16="http://schemas.microsoft.com/office/drawing/2014/main" val="2760504389"/>
                  </a:ext>
                </a:extLst>
              </a:tr>
              <a:tr h="316967">
                <a:tc>
                  <a:txBody>
                    <a:bodyPr/>
                    <a:lstStyle/>
                    <a:p>
                      <a:pPr algn="ctr"/>
                      <a:r>
                        <a:rPr lang="en-US" altLang="zh-CN" sz="1500" b="1" dirty="0"/>
                        <a:t>Non-Relativistic</a:t>
                      </a:r>
                      <a:endParaRPr lang="zh-CN" altLang="en-US" sz="1500" b="1" dirty="0"/>
                    </a:p>
                  </a:txBody>
                  <a:tcPr marL="68580" marR="68580" marT="34291" marB="3429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500" b="1" dirty="0">
                          <a:solidFill>
                            <a:srgbClr val="FF0000"/>
                          </a:solidFill>
                        </a:rPr>
                        <a:t> ✔️</a:t>
                      </a:r>
                    </a:p>
                  </a:txBody>
                  <a:tcPr marL="68580" marR="68580" marT="34291" marB="34291" anchor="ctr"/>
                </a:tc>
                <a:tc>
                  <a:txBody>
                    <a:bodyPr/>
                    <a:lstStyle/>
                    <a:p>
                      <a:pPr algn="ctr" fontAlgn="ctr"/>
                      <a:r>
                        <a:rPr lang="zh-CN" altLang="en-US" sz="1500" b="1" dirty="0">
                          <a:solidFill>
                            <a:srgbClr val="FF0000"/>
                          </a:solidFill>
                        </a:rPr>
                        <a:t>✔️</a:t>
                      </a:r>
                      <a:endParaRPr lang="en-US" altLang="zh-CN" sz="1500" dirty="0">
                        <a:solidFill>
                          <a:srgbClr val="92D050"/>
                        </a:solidFill>
                      </a:endParaRPr>
                    </a:p>
                  </a:txBody>
                  <a:tcPr marL="68580" marR="68580" marT="34291" marB="34291" anchor="ctr"/>
                </a:tc>
                <a:extLst>
                  <a:ext uri="{0D108BD9-81ED-4DB2-BD59-A6C34878D82A}">
                    <a16:rowId xmlns:a16="http://schemas.microsoft.com/office/drawing/2014/main" val="4005327736"/>
                  </a:ext>
                </a:extLst>
              </a:tr>
              <a:tr h="300231">
                <a:tc>
                  <a:txBody>
                    <a:bodyPr/>
                    <a:lstStyle/>
                    <a:p>
                      <a:pPr algn="ctr"/>
                      <a:r>
                        <a:rPr lang="en-US" altLang="zh-CN" sz="1500" b="1" dirty="0"/>
                        <a:t>Relativistic</a:t>
                      </a:r>
                      <a:endParaRPr lang="zh-CN" altLang="en-US" sz="1500" b="1" dirty="0"/>
                    </a:p>
                  </a:txBody>
                  <a:tcPr marL="68580" marR="68580" marT="34291" marB="34291" anchor="ctr"/>
                </a:tc>
                <a:tc>
                  <a:txBody>
                    <a:bodyPr/>
                    <a:lstStyle/>
                    <a:p>
                      <a:pPr algn="ctr"/>
                      <a:r>
                        <a:rPr lang="zh-CN" altLang="en-US" sz="1500" b="1" dirty="0">
                          <a:solidFill>
                            <a:srgbClr val="FF0000"/>
                          </a:solidFill>
                        </a:rPr>
                        <a:t>✔️</a:t>
                      </a:r>
                      <a:endParaRPr lang="en-US" altLang="zh-CN" sz="1500" dirty="0">
                        <a:solidFill>
                          <a:srgbClr val="FF0000"/>
                        </a:solidFill>
                      </a:endParaRPr>
                    </a:p>
                  </a:txBody>
                  <a:tcPr marL="68580" marR="68580" marT="34291" marB="34291" anchor="ctr"/>
                </a:tc>
                <a:tc>
                  <a:txBody>
                    <a:bodyPr/>
                    <a:lstStyle/>
                    <a:p>
                      <a:pPr algn="ctr"/>
                      <a:r>
                        <a:rPr lang="en-US" altLang="zh-CN" sz="1500" b="1" dirty="0">
                          <a:solidFill>
                            <a:srgbClr val="FF0000"/>
                          </a:solidFill>
                        </a:rPr>
                        <a:t>Collective Excitations</a:t>
                      </a:r>
                      <a:endParaRPr lang="zh-CN" altLang="en-US" sz="1500" b="1" dirty="0">
                        <a:solidFill>
                          <a:srgbClr val="FF0000"/>
                        </a:solidFill>
                      </a:endParaRPr>
                    </a:p>
                  </a:txBody>
                  <a:tcPr marL="68580" marR="68580" marT="34291" marB="34291" anchor="ctr"/>
                </a:tc>
                <a:extLst>
                  <a:ext uri="{0D108BD9-81ED-4DB2-BD59-A6C34878D82A}">
                    <a16:rowId xmlns:a16="http://schemas.microsoft.com/office/drawing/2014/main" val="2559366617"/>
                  </a:ext>
                </a:extLst>
              </a:tr>
            </a:tbl>
          </a:graphicData>
        </a:graphic>
      </p:graphicFrame>
      <p:grpSp>
        <p:nvGrpSpPr>
          <p:cNvPr id="4" name="组合 3">
            <a:extLst>
              <a:ext uri="{FF2B5EF4-FFF2-40B4-BE49-F238E27FC236}">
                <a16:creationId xmlns:a16="http://schemas.microsoft.com/office/drawing/2014/main" id="{76AABA25-33E9-CF44-BD17-9DE6BFD4827C}"/>
              </a:ext>
            </a:extLst>
          </p:cNvPr>
          <p:cNvGrpSpPr/>
          <p:nvPr/>
        </p:nvGrpSpPr>
        <p:grpSpPr>
          <a:xfrm>
            <a:off x="379829" y="1322374"/>
            <a:ext cx="3543866" cy="3609596"/>
            <a:chOff x="928468" y="1776792"/>
            <a:chExt cx="2700997" cy="3255254"/>
          </a:xfrm>
        </p:grpSpPr>
        <p:grpSp>
          <p:nvGrpSpPr>
            <p:cNvPr id="3" name="组合 2">
              <a:extLst>
                <a:ext uri="{FF2B5EF4-FFF2-40B4-BE49-F238E27FC236}">
                  <a16:creationId xmlns:a16="http://schemas.microsoft.com/office/drawing/2014/main" id="{C775457D-AE10-3944-AF1F-46ED0E7176C9}"/>
                </a:ext>
              </a:extLst>
            </p:cNvPr>
            <p:cNvGrpSpPr/>
            <p:nvPr/>
          </p:nvGrpSpPr>
          <p:grpSpPr>
            <a:xfrm>
              <a:off x="1109156" y="1776792"/>
              <a:ext cx="2354504" cy="3245373"/>
              <a:chOff x="1109156" y="1776793"/>
              <a:chExt cx="2354504" cy="2949388"/>
            </a:xfrm>
          </p:grpSpPr>
          <p:pic>
            <p:nvPicPr>
              <p:cNvPr id="14" name="图片 13">
                <a:extLst>
                  <a:ext uri="{FF2B5EF4-FFF2-40B4-BE49-F238E27FC236}">
                    <a16:creationId xmlns:a16="http://schemas.microsoft.com/office/drawing/2014/main" id="{4A2A9C72-A641-C348-A3BA-278655EE51B5}"/>
                  </a:ext>
                </a:extLst>
              </p:cNvPr>
              <p:cNvPicPr>
                <a:picLocks noChangeAspect="1"/>
              </p:cNvPicPr>
              <p:nvPr/>
            </p:nvPicPr>
            <p:blipFill>
              <a:blip r:embed="rId4"/>
              <a:stretch>
                <a:fillRect/>
              </a:stretch>
            </p:blipFill>
            <p:spPr>
              <a:xfrm>
                <a:off x="1109156" y="1776794"/>
                <a:ext cx="817458" cy="2949387"/>
              </a:xfrm>
              <a:prstGeom prst="rect">
                <a:avLst/>
              </a:prstGeom>
            </p:spPr>
          </p:pic>
          <p:pic>
            <p:nvPicPr>
              <p:cNvPr id="15" name="图片 14">
                <a:extLst>
                  <a:ext uri="{FF2B5EF4-FFF2-40B4-BE49-F238E27FC236}">
                    <a16:creationId xmlns:a16="http://schemas.microsoft.com/office/drawing/2014/main" id="{90E6EDE5-66E0-8D44-A533-C5BA6CD3C2FC}"/>
                  </a:ext>
                </a:extLst>
              </p:cNvPr>
              <p:cNvPicPr>
                <a:picLocks noChangeAspect="1"/>
              </p:cNvPicPr>
              <p:nvPr/>
            </p:nvPicPr>
            <p:blipFill>
              <a:blip r:embed="rId5"/>
              <a:stretch>
                <a:fillRect/>
              </a:stretch>
            </p:blipFill>
            <p:spPr>
              <a:xfrm>
                <a:off x="1909680" y="1776793"/>
                <a:ext cx="1553980" cy="2949387"/>
              </a:xfrm>
              <a:prstGeom prst="rect">
                <a:avLst/>
              </a:prstGeom>
            </p:spPr>
          </p:pic>
        </p:grpSp>
        <p:sp>
          <p:nvSpPr>
            <p:cNvPr id="19" name="矩形 18">
              <a:extLst>
                <a:ext uri="{FF2B5EF4-FFF2-40B4-BE49-F238E27FC236}">
                  <a16:creationId xmlns:a16="http://schemas.microsoft.com/office/drawing/2014/main" id="{FDD5EF13-A642-9242-9663-CBE9872DB50A}"/>
                </a:ext>
              </a:extLst>
            </p:cNvPr>
            <p:cNvSpPr/>
            <p:nvPr/>
          </p:nvSpPr>
          <p:spPr>
            <a:xfrm>
              <a:off x="928468" y="2834388"/>
              <a:ext cx="2700997" cy="219765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0" name="文本框 19">
            <a:extLst>
              <a:ext uri="{FF2B5EF4-FFF2-40B4-BE49-F238E27FC236}">
                <a16:creationId xmlns:a16="http://schemas.microsoft.com/office/drawing/2014/main" id="{E3F800C2-4D26-4143-BF11-1E4A8AA74173}"/>
              </a:ext>
            </a:extLst>
          </p:cNvPr>
          <p:cNvSpPr txBox="1"/>
          <p:nvPr/>
        </p:nvSpPr>
        <p:spPr>
          <a:xfrm>
            <a:off x="2018737" y="1049758"/>
            <a:ext cx="1985957" cy="307777"/>
          </a:xfrm>
          <a:prstGeom prst="rect">
            <a:avLst/>
          </a:prstGeom>
          <a:noFill/>
        </p:spPr>
        <p:txBody>
          <a:bodyPr wrap="square">
            <a:spAutoFit/>
          </a:bodyPr>
          <a:lstStyle/>
          <a:p>
            <a:pPr algn="ctr"/>
            <a:r>
              <a:rPr lang="en-US" altLang="zh-CN" sz="1400" b="1" dirty="0">
                <a:cs typeface="Times New Roman" panose="02020603050405020304" pitchFamily="18" charset="0"/>
              </a:rPr>
              <a:t>SENSEI @ SNOLAB</a:t>
            </a:r>
            <a:endParaRPr lang="zh-CN" altLang="en-US" sz="1400" b="1" dirty="0"/>
          </a:p>
        </p:txBody>
      </p:sp>
      <p:sp>
        <p:nvSpPr>
          <p:cNvPr id="21" name="文本框 20">
            <a:extLst>
              <a:ext uri="{FF2B5EF4-FFF2-40B4-BE49-F238E27FC236}">
                <a16:creationId xmlns:a16="http://schemas.microsoft.com/office/drawing/2014/main" id="{400235CF-E91A-1643-8802-BFEF56DB65E2}"/>
              </a:ext>
            </a:extLst>
          </p:cNvPr>
          <p:cNvSpPr txBox="1"/>
          <p:nvPr/>
        </p:nvSpPr>
        <p:spPr>
          <a:xfrm>
            <a:off x="1348983" y="1080536"/>
            <a:ext cx="977152" cy="276999"/>
          </a:xfrm>
          <a:prstGeom prst="rect">
            <a:avLst/>
          </a:prstGeom>
          <a:noFill/>
        </p:spPr>
        <p:txBody>
          <a:bodyPr wrap="square">
            <a:spAutoFit/>
          </a:bodyPr>
          <a:lstStyle/>
          <a:p>
            <a:r>
              <a:rPr lang="zh-CN" altLang="en-US" sz="1200" b="1" dirty="0">
                <a:solidFill>
                  <a:schemeClr val="bg1">
                    <a:lumMod val="65000"/>
                  </a:schemeClr>
                </a:solidFill>
              </a:rPr>
              <a:t>2312.13342</a:t>
            </a:r>
          </a:p>
        </p:txBody>
      </p:sp>
      <p:sp>
        <p:nvSpPr>
          <p:cNvPr id="5" name="日期占位符 4">
            <a:extLst>
              <a:ext uri="{FF2B5EF4-FFF2-40B4-BE49-F238E27FC236}">
                <a16:creationId xmlns:a16="http://schemas.microsoft.com/office/drawing/2014/main" id="{8AA77B83-29C3-061D-228B-29DEB13ED652}"/>
              </a:ext>
            </a:extLst>
          </p:cNvPr>
          <p:cNvSpPr>
            <a:spLocks noGrp="1"/>
          </p:cNvSpPr>
          <p:nvPr>
            <p:ph type="dt" sz="half" idx="10"/>
          </p:nvPr>
        </p:nvSpPr>
        <p:spPr/>
        <p:txBody>
          <a:bodyPr/>
          <a:lstStyle/>
          <a:p>
            <a:fld id="{D75D7393-898D-7945-A390-633E86CEF1C3}" type="datetime1">
              <a:rPr kumimoji="1" lang="zh-CN" altLang="en-US" smtClean="0"/>
              <a:t>2025/4/12</a:t>
            </a:fld>
            <a:endParaRPr kumimoji="1" lang="zh-CN" altLang="en-US"/>
          </a:p>
        </p:txBody>
      </p:sp>
      <p:sp>
        <p:nvSpPr>
          <p:cNvPr id="6" name="灯片编号占位符 5">
            <a:extLst>
              <a:ext uri="{FF2B5EF4-FFF2-40B4-BE49-F238E27FC236}">
                <a16:creationId xmlns:a16="http://schemas.microsoft.com/office/drawing/2014/main" id="{A098FC39-333F-113D-2460-FE7C0AA3F4A6}"/>
              </a:ext>
            </a:extLst>
          </p:cNvPr>
          <p:cNvSpPr>
            <a:spLocks noGrp="1"/>
          </p:cNvSpPr>
          <p:nvPr>
            <p:ph type="sldNum" sz="quarter" idx="12"/>
          </p:nvPr>
        </p:nvSpPr>
        <p:spPr/>
        <p:txBody>
          <a:bodyPr/>
          <a:lstStyle/>
          <a:p>
            <a:fld id="{BB1373A5-4827-6B46-A456-4073A047D00B}" type="slidenum">
              <a:rPr kumimoji="1" lang="zh-CN" altLang="en-US" smtClean="0"/>
              <a:t>20</a:t>
            </a:fld>
            <a:endParaRPr kumimoji="1" lang="zh-CN" altLang="en-US"/>
          </a:p>
        </p:txBody>
      </p:sp>
      <p:sp>
        <p:nvSpPr>
          <p:cNvPr id="9" name="Title 1">
            <a:extLst>
              <a:ext uri="{FF2B5EF4-FFF2-40B4-BE49-F238E27FC236}">
                <a16:creationId xmlns:a16="http://schemas.microsoft.com/office/drawing/2014/main" id="{D4093C47-F859-720A-DCBB-209283DED75D}"/>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0432FF"/>
                </a:solidFill>
                <a:latin typeface="+mn-lt"/>
              </a:rPr>
              <a:t>3</a:t>
            </a:r>
            <a:r>
              <a:rPr lang="en-CN" altLang="zh-CN" sz="3200" b="1">
                <a:solidFill>
                  <a:srgbClr val="0432FF"/>
                </a:solidFill>
                <a:latin typeface="+mn-lt"/>
              </a:rPr>
              <a:t>. </a:t>
            </a:r>
            <a:r>
              <a:rPr lang="en-US" altLang="zh-CN" sz="3200" b="1" dirty="0">
                <a:solidFill>
                  <a:srgbClr val="0432FF"/>
                </a:solidFill>
                <a:latin typeface="+mn-lt"/>
              </a:rPr>
              <a:t>Detecting</a:t>
            </a:r>
            <a:r>
              <a:rPr lang="zh-CN" altLang="en-US" sz="3200" b="1" dirty="0">
                <a:solidFill>
                  <a:srgbClr val="0432FF"/>
                </a:solidFill>
                <a:latin typeface="+mn-lt"/>
              </a:rPr>
              <a:t> </a:t>
            </a:r>
            <a:r>
              <a:rPr lang="en-US" altLang="zh-CN" sz="3200" b="1" dirty="0">
                <a:solidFill>
                  <a:srgbClr val="0432FF"/>
                </a:solidFill>
                <a:latin typeface="+mn-lt"/>
              </a:rPr>
              <a:t>LDM with Plasmons</a:t>
            </a:r>
            <a:endParaRPr lang="en-CN" altLang="zh-CN" sz="3200" b="1" dirty="0">
              <a:solidFill>
                <a:srgbClr val="0432FF"/>
              </a:solidFill>
              <a:latin typeface="+mn-lt"/>
            </a:endParaRPr>
          </a:p>
        </p:txBody>
      </p:sp>
      <p:pic>
        <p:nvPicPr>
          <p:cNvPr id="7" name="图片 6">
            <a:extLst>
              <a:ext uri="{FF2B5EF4-FFF2-40B4-BE49-F238E27FC236}">
                <a16:creationId xmlns:a16="http://schemas.microsoft.com/office/drawing/2014/main" id="{FD3C1A4C-EDB5-F84A-9EFD-723B1F74AA50}"/>
              </a:ext>
            </a:extLst>
          </p:cNvPr>
          <p:cNvPicPr>
            <a:picLocks noChangeAspect="1"/>
          </p:cNvPicPr>
          <p:nvPr/>
        </p:nvPicPr>
        <p:blipFill>
          <a:blip r:embed="rId6"/>
          <a:stretch>
            <a:fillRect/>
          </a:stretch>
        </p:blipFill>
        <p:spPr>
          <a:xfrm>
            <a:off x="4112069" y="1322374"/>
            <a:ext cx="4977599" cy="3705174"/>
          </a:xfrm>
          <a:prstGeom prst="rect">
            <a:avLst/>
          </a:prstGeom>
        </p:spPr>
      </p:pic>
      <p:sp>
        <p:nvSpPr>
          <p:cNvPr id="2" name="矩形 1">
            <a:extLst>
              <a:ext uri="{FF2B5EF4-FFF2-40B4-BE49-F238E27FC236}">
                <a16:creationId xmlns:a16="http://schemas.microsoft.com/office/drawing/2014/main" id="{73E4E1B3-A455-54EE-CC75-D0BADD1E8B15}"/>
              </a:ext>
            </a:extLst>
          </p:cNvPr>
          <p:cNvSpPr/>
          <p:nvPr/>
        </p:nvSpPr>
        <p:spPr>
          <a:xfrm>
            <a:off x="5822576" y="932796"/>
            <a:ext cx="3267093"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LW, Zhu, PRL 134 (2025) 7, 071001</a:t>
            </a:r>
            <a:endParaRPr lang="zh-CN" altLang="en-US" sz="1200" b="1" dirty="0">
              <a:solidFill>
                <a:schemeClr val="bg1">
                  <a:lumMod val="65000"/>
                </a:schemeClr>
              </a:solidFill>
              <a:cs typeface="Times New Roman" panose="02020603050405020304" pitchFamily="18" charset="0"/>
            </a:endParaRPr>
          </a:p>
        </p:txBody>
      </p:sp>
    </p:spTree>
    <p:extLst>
      <p:ext uri="{BB962C8B-B14F-4D97-AF65-F5344CB8AC3E}">
        <p14:creationId xmlns:p14="http://schemas.microsoft.com/office/powerpoint/2010/main" val="126418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 y="121227"/>
            <a:ext cx="9143993" cy="760956"/>
          </a:xfrm>
        </p:spPr>
        <p:txBody>
          <a:bodyPr>
            <a:normAutofit/>
          </a:bodyPr>
          <a:lstStyle/>
          <a:p>
            <a:pPr algn="ctr"/>
            <a:r>
              <a:rPr lang="en-US" b="1" dirty="0">
                <a:solidFill>
                  <a:srgbClr val="0432FF"/>
                </a:solidFill>
                <a:latin typeface="+mn-lt"/>
              </a:rPr>
              <a:t>Conclusions</a:t>
            </a:r>
            <a:endParaRPr lang="en-CN"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10" name="文本框 9">
            <a:extLst>
              <a:ext uri="{FF2B5EF4-FFF2-40B4-BE49-F238E27FC236}">
                <a16:creationId xmlns:a16="http://schemas.microsoft.com/office/drawing/2014/main" id="{8E45DD1D-D572-2C43-8B81-91BD7AD10445}"/>
              </a:ext>
            </a:extLst>
          </p:cNvPr>
          <p:cNvSpPr txBox="1"/>
          <p:nvPr/>
        </p:nvSpPr>
        <p:spPr>
          <a:xfrm>
            <a:off x="1289163" y="5591096"/>
            <a:ext cx="6333785" cy="769441"/>
          </a:xfrm>
          <a:prstGeom prst="rect">
            <a:avLst/>
          </a:prstGeom>
          <a:noFill/>
        </p:spPr>
        <p:txBody>
          <a:bodyPr wrap="none" rtlCol="0">
            <a:spAutoFit/>
          </a:bodyPr>
          <a:lstStyle/>
          <a:p>
            <a:r>
              <a:rPr kumimoji="1" lang="en-US" altLang="zh-CN" sz="4400" b="1" i="1" dirty="0">
                <a:solidFill>
                  <a:schemeClr val="bg1"/>
                </a:solidFill>
                <a:latin typeface="Helvetica" pitchFamily="2" charset="0"/>
                <a:ea typeface="Libian SC" panose="02010600040101010101" pitchFamily="2" charset="-122"/>
              </a:rPr>
              <a:t>Thank you very much !</a:t>
            </a:r>
          </a:p>
        </p:txBody>
      </p:sp>
      <p:pic>
        <p:nvPicPr>
          <p:cNvPr id="2" name="图片 1">
            <a:extLst>
              <a:ext uri="{FF2B5EF4-FFF2-40B4-BE49-F238E27FC236}">
                <a16:creationId xmlns:a16="http://schemas.microsoft.com/office/drawing/2014/main" id="{452AEC22-522A-5943-BC5D-3071E7A67204}"/>
              </a:ext>
            </a:extLst>
          </p:cNvPr>
          <p:cNvPicPr>
            <a:picLocks noChangeAspect="1"/>
          </p:cNvPicPr>
          <p:nvPr/>
        </p:nvPicPr>
        <p:blipFill>
          <a:blip r:embed="rId4"/>
          <a:stretch>
            <a:fillRect/>
          </a:stretch>
        </p:blipFill>
        <p:spPr>
          <a:xfrm>
            <a:off x="0" y="3266251"/>
            <a:ext cx="9144000" cy="3591746"/>
          </a:xfrm>
          <a:prstGeom prst="rect">
            <a:avLst/>
          </a:prstGeom>
        </p:spPr>
      </p:pic>
      <p:sp>
        <p:nvSpPr>
          <p:cNvPr id="6" name="文本框 5">
            <a:extLst>
              <a:ext uri="{FF2B5EF4-FFF2-40B4-BE49-F238E27FC236}">
                <a16:creationId xmlns:a16="http://schemas.microsoft.com/office/drawing/2014/main" id="{C01160AA-F07D-3E46-BB21-1F351007BACD}"/>
              </a:ext>
            </a:extLst>
          </p:cNvPr>
          <p:cNvSpPr txBox="1"/>
          <p:nvPr/>
        </p:nvSpPr>
        <p:spPr>
          <a:xfrm>
            <a:off x="172248" y="1139833"/>
            <a:ext cx="2939844" cy="1699953"/>
          </a:xfrm>
          <a:prstGeom prst="rect">
            <a:avLst/>
          </a:prstGeom>
          <a:noFill/>
        </p:spPr>
        <p:txBody>
          <a:bodyPr wrap="none" rtlCol="0">
            <a:spAutoFit/>
          </a:bodyPr>
          <a:lstStyle/>
          <a:p>
            <a:pPr algn="ctr">
              <a:lnSpc>
                <a:spcPct val="150000"/>
              </a:lnSpc>
            </a:pPr>
            <a:r>
              <a:rPr kumimoji="1" lang="en-US" altLang="zh-CN" sz="2400" b="1" dirty="0">
                <a:solidFill>
                  <a:srgbClr val="0432FF"/>
                </a:solidFill>
              </a:rPr>
              <a:t>Dark Matter Particle</a:t>
            </a:r>
          </a:p>
          <a:p>
            <a:pPr algn="ctr">
              <a:lnSpc>
                <a:spcPct val="150000"/>
              </a:lnSpc>
            </a:pPr>
            <a:r>
              <a:rPr kumimoji="1" lang="en-US" altLang="zh-CN" sz="2400" b="1" dirty="0">
                <a:solidFill>
                  <a:srgbClr val="0432FF"/>
                </a:solidFill>
              </a:rPr>
              <a:t>Direct Detection</a:t>
            </a:r>
          </a:p>
          <a:p>
            <a:pPr algn="ctr">
              <a:lnSpc>
                <a:spcPct val="150000"/>
              </a:lnSpc>
            </a:pPr>
            <a:r>
              <a:rPr kumimoji="1" lang="en-US" altLang="zh-CN" sz="2400" b="1" dirty="0">
                <a:solidFill>
                  <a:srgbClr val="FF0000"/>
                </a:solidFill>
              </a:rPr>
              <a:t>(</a:t>
            </a:r>
            <a:r>
              <a:rPr kumimoji="1" lang="en-US" altLang="zh-CN" sz="2400" b="1" dirty="0">
                <a:solidFill>
                  <a:srgbClr val="FF0000"/>
                </a:solidFill>
                <a:latin typeface="Helvetica" pitchFamily="2" charset="0"/>
              </a:rPr>
              <a:t>~ </a:t>
            </a:r>
            <a:r>
              <a:rPr kumimoji="1" lang="en-US" altLang="zh-CN" sz="2400" b="1" dirty="0">
                <a:solidFill>
                  <a:srgbClr val="FF0000"/>
                </a:solidFill>
              </a:rPr>
              <a:t>40 </a:t>
            </a:r>
            <a:r>
              <a:rPr kumimoji="1" lang="en-US" altLang="zh-CN" sz="2400" b="1">
                <a:solidFill>
                  <a:srgbClr val="FF0000"/>
                </a:solidFill>
              </a:rPr>
              <a:t>years, 9 </a:t>
            </a:r>
            <a:r>
              <a:rPr kumimoji="1" lang="en-US" altLang="zh-CN" sz="2400" b="1" baseline="30000">
                <a:solidFill>
                  <a:srgbClr val="FF0000"/>
                </a:solidFill>
              </a:rPr>
              <a:t> </a:t>
            </a:r>
            <a:r>
              <a:rPr kumimoji="1" lang="en-US" altLang="zh-CN" sz="2400" b="1" dirty="0">
                <a:solidFill>
                  <a:srgbClr val="FF0000"/>
                </a:solidFill>
              </a:rPr>
              <a:t>orders)</a:t>
            </a:r>
            <a:endParaRPr kumimoji="1" lang="zh-CN" altLang="en-US" sz="2400" b="1" dirty="0">
              <a:solidFill>
                <a:srgbClr val="FF0000"/>
              </a:solidFill>
            </a:endParaRPr>
          </a:p>
        </p:txBody>
      </p:sp>
      <p:grpSp>
        <p:nvGrpSpPr>
          <p:cNvPr id="8" name="组合 7">
            <a:extLst>
              <a:ext uri="{FF2B5EF4-FFF2-40B4-BE49-F238E27FC236}">
                <a16:creationId xmlns:a16="http://schemas.microsoft.com/office/drawing/2014/main" id="{421E8FC4-A0A7-D644-82EB-C5EDEE8A57C5}"/>
              </a:ext>
            </a:extLst>
          </p:cNvPr>
          <p:cNvGrpSpPr/>
          <p:nvPr/>
        </p:nvGrpSpPr>
        <p:grpSpPr>
          <a:xfrm>
            <a:off x="3355791" y="1278042"/>
            <a:ext cx="5555016" cy="1645932"/>
            <a:chOff x="3271384" y="1418722"/>
            <a:chExt cx="5555016" cy="1645932"/>
          </a:xfrm>
        </p:grpSpPr>
        <p:pic>
          <p:nvPicPr>
            <p:cNvPr id="3" name="图片 2">
              <a:extLst>
                <a:ext uri="{FF2B5EF4-FFF2-40B4-BE49-F238E27FC236}">
                  <a16:creationId xmlns:a16="http://schemas.microsoft.com/office/drawing/2014/main" id="{EB7D6931-A66B-8A49-9352-7EE106C1DB54}"/>
                </a:ext>
              </a:extLst>
            </p:cNvPr>
            <p:cNvPicPr>
              <a:picLocks noChangeAspect="1"/>
            </p:cNvPicPr>
            <p:nvPr/>
          </p:nvPicPr>
          <p:blipFill>
            <a:blip r:embed="rId5"/>
            <a:stretch>
              <a:fillRect/>
            </a:stretch>
          </p:blipFill>
          <p:spPr>
            <a:xfrm>
              <a:off x="3510538" y="1418722"/>
              <a:ext cx="5315862" cy="654053"/>
            </a:xfrm>
            <a:prstGeom prst="rect">
              <a:avLst/>
            </a:prstGeom>
          </p:spPr>
        </p:pic>
        <p:sp>
          <p:nvSpPr>
            <p:cNvPr id="4" name="文本框 3">
              <a:extLst>
                <a:ext uri="{FF2B5EF4-FFF2-40B4-BE49-F238E27FC236}">
                  <a16:creationId xmlns:a16="http://schemas.microsoft.com/office/drawing/2014/main" id="{BA7D5D74-6A7A-1141-9CED-E28D2A39F9B5}"/>
                </a:ext>
              </a:extLst>
            </p:cNvPr>
            <p:cNvSpPr txBox="1"/>
            <p:nvPr/>
          </p:nvSpPr>
          <p:spPr>
            <a:xfrm>
              <a:off x="6638210" y="2274420"/>
              <a:ext cx="1378634" cy="369332"/>
            </a:xfrm>
            <a:prstGeom prst="rect">
              <a:avLst/>
            </a:prstGeom>
            <a:noFill/>
          </p:spPr>
          <p:txBody>
            <a:bodyPr wrap="square" rtlCol="0">
              <a:spAutoFit/>
            </a:bodyPr>
            <a:lstStyle/>
            <a:p>
              <a:r>
                <a:rPr kumimoji="1" lang="en-US" altLang="zh-CN" b="1" dirty="0"/>
                <a:t>1983-Now</a:t>
              </a:r>
              <a:endParaRPr kumimoji="1" lang="zh-CN" altLang="en-US" b="1" dirty="0"/>
            </a:p>
          </p:txBody>
        </p:sp>
        <p:sp>
          <p:nvSpPr>
            <p:cNvPr id="5" name="圆角矩形 4">
              <a:extLst>
                <a:ext uri="{FF2B5EF4-FFF2-40B4-BE49-F238E27FC236}">
                  <a16:creationId xmlns:a16="http://schemas.microsoft.com/office/drawing/2014/main" id="{54F324F0-B079-2449-96B5-19E6CCD34B4B}"/>
                </a:ext>
              </a:extLst>
            </p:cNvPr>
            <p:cNvSpPr/>
            <p:nvPr/>
          </p:nvSpPr>
          <p:spPr>
            <a:xfrm>
              <a:off x="6638210" y="1708414"/>
              <a:ext cx="1211562" cy="530588"/>
            </a:xfrm>
            <a:prstGeom prst="roundRect">
              <a:avLst/>
            </a:prstGeom>
            <a:solidFill>
              <a:schemeClr val="bg1">
                <a:lumMod val="50000"/>
                <a:alpha val="2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7BE04A6-093B-154F-B528-361A65F1D248}"/>
                </a:ext>
              </a:extLst>
            </p:cNvPr>
            <p:cNvSpPr/>
            <p:nvPr/>
          </p:nvSpPr>
          <p:spPr>
            <a:xfrm>
              <a:off x="5378727" y="1710742"/>
              <a:ext cx="1211562" cy="530588"/>
            </a:xfrm>
            <a:prstGeom prst="roundRect">
              <a:avLst/>
            </a:prstGeom>
            <a:solidFill>
              <a:srgbClr val="73FB79">
                <a:alpha val="20000"/>
              </a:srgbClr>
            </a:solidFill>
            <a:ln w="38100">
              <a:solidFill>
                <a:srgbClr val="73F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78ACF397-D9CC-5243-9D36-2AB8C1D1AACD}"/>
                </a:ext>
              </a:extLst>
            </p:cNvPr>
            <p:cNvSpPr txBox="1"/>
            <p:nvPr/>
          </p:nvSpPr>
          <p:spPr>
            <a:xfrm>
              <a:off x="5358497" y="2274420"/>
              <a:ext cx="1252022" cy="369332"/>
            </a:xfrm>
            <a:prstGeom prst="rect">
              <a:avLst/>
            </a:prstGeom>
            <a:noFill/>
          </p:spPr>
          <p:txBody>
            <a:bodyPr wrap="square" rtlCol="0">
              <a:spAutoFit/>
            </a:bodyPr>
            <a:lstStyle/>
            <a:p>
              <a:r>
                <a:rPr kumimoji="1" lang="en-US" altLang="zh-CN" b="1" dirty="0"/>
                <a:t>2012-Now</a:t>
              </a:r>
              <a:endParaRPr kumimoji="1" lang="zh-CN" altLang="en-US" b="1" dirty="0"/>
            </a:p>
          </p:txBody>
        </p:sp>
        <p:sp>
          <p:nvSpPr>
            <p:cNvPr id="14" name="圆角矩形 13">
              <a:extLst>
                <a:ext uri="{FF2B5EF4-FFF2-40B4-BE49-F238E27FC236}">
                  <a16:creationId xmlns:a16="http://schemas.microsoft.com/office/drawing/2014/main" id="{505C9686-CC8D-4C47-8D8F-8E39A18E5D10}"/>
                </a:ext>
              </a:extLst>
            </p:cNvPr>
            <p:cNvSpPr/>
            <p:nvPr/>
          </p:nvSpPr>
          <p:spPr>
            <a:xfrm>
              <a:off x="4119244" y="1722657"/>
              <a:ext cx="1211562" cy="530588"/>
            </a:xfrm>
            <a:prstGeom prst="roundRect">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EFEE139A-77F1-894A-9AB9-EC8188CC1061}"/>
                </a:ext>
              </a:extLst>
            </p:cNvPr>
            <p:cNvSpPr txBox="1"/>
            <p:nvPr/>
          </p:nvSpPr>
          <p:spPr>
            <a:xfrm>
              <a:off x="4126705" y="2270776"/>
              <a:ext cx="1252022" cy="369332"/>
            </a:xfrm>
            <a:prstGeom prst="rect">
              <a:avLst/>
            </a:prstGeom>
            <a:noFill/>
          </p:spPr>
          <p:txBody>
            <a:bodyPr wrap="square" rtlCol="0">
              <a:spAutoFit/>
            </a:bodyPr>
            <a:lstStyle/>
            <a:p>
              <a:pPr algn="ctr"/>
              <a:r>
                <a:rPr kumimoji="1" lang="en-US" altLang="zh-CN" b="1" dirty="0"/>
                <a:t>2020-Now</a:t>
              </a:r>
              <a:endParaRPr kumimoji="1" lang="zh-CN" altLang="en-US" b="1" dirty="0"/>
            </a:p>
          </p:txBody>
        </p:sp>
        <p:sp>
          <p:nvSpPr>
            <p:cNvPr id="7" name="文本框 6">
              <a:extLst>
                <a:ext uri="{FF2B5EF4-FFF2-40B4-BE49-F238E27FC236}">
                  <a16:creationId xmlns:a16="http://schemas.microsoft.com/office/drawing/2014/main" id="{C4515AC0-3B44-494F-B7B9-3E557BA7A1FF}"/>
                </a:ext>
              </a:extLst>
            </p:cNvPr>
            <p:cNvSpPr txBox="1"/>
            <p:nvPr/>
          </p:nvSpPr>
          <p:spPr>
            <a:xfrm>
              <a:off x="6878834" y="2695322"/>
              <a:ext cx="755335" cy="369332"/>
            </a:xfrm>
            <a:prstGeom prst="rect">
              <a:avLst/>
            </a:prstGeom>
            <a:noFill/>
          </p:spPr>
          <p:txBody>
            <a:bodyPr wrap="none" rtlCol="0">
              <a:spAutoFit/>
            </a:bodyPr>
            <a:lstStyle/>
            <a:p>
              <a:r>
                <a:rPr kumimoji="1" lang="en-US" altLang="zh-CN" b="1" dirty="0"/>
                <a:t>DM-N</a:t>
              </a:r>
              <a:endParaRPr kumimoji="1" lang="zh-CN" altLang="en-US" b="1" dirty="0"/>
            </a:p>
          </p:txBody>
        </p:sp>
        <p:sp>
          <p:nvSpPr>
            <p:cNvPr id="19" name="文本框 18">
              <a:extLst>
                <a:ext uri="{FF2B5EF4-FFF2-40B4-BE49-F238E27FC236}">
                  <a16:creationId xmlns:a16="http://schemas.microsoft.com/office/drawing/2014/main" id="{AB5A2036-8661-FC4F-954C-CFC3F75F00A0}"/>
                </a:ext>
              </a:extLst>
            </p:cNvPr>
            <p:cNvSpPr txBox="1"/>
            <p:nvPr/>
          </p:nvSpPr>
          <p:spPr>
            <a:xfrm>
              <a:off x="5677179" y="2690910"/>
              <a:ext cx="718466" cy="369332"/>
            </a:xfrm>
            <a:prstGeom prst="rect">
              <a:avLst/>
            </a:prstGeom>
            <a:noFill/>
          </p:spPr>
          <p:txBody>
            <a:bodyPr wrap="none" rtlCol="0">
              <a:spAutoFit/>
            </a:bodyPr>
            <a:lstStyle/>
            <a:p>
              <a:r>
                <a:rPr kumimoji="1" lang="en-US" altLang="zh-CN" b="1" dirty="0"/>
                <a:t>DM-e</a:t>
              </a:r>
              <a:endParaRPr kumimoji="1" lang="zh-CN" altLang="en-US" b="1" dirty="0"/>
            </a:p>
          </p:txBody>
        </p:sp>
        <p:sp>
          <p:nvSpPr>
            <p:cNvPr id="20" name="文本框 19">
              <a:extLst>
                <a:ext uri="{FF2B5EF4-FFF2-40B4-BE49-F238E27FC236}">
                  <a16:creationId xmlns:a16="http://schemas.microsoft.com/office/drawing/2014/main" id="{369BED3D-971A-BE48-B70B-AA808CFDE4FB}"/>
                </a:ext>
              </a:extLst>
            </p:cNvPr>
            <p:cNvSpPr txBox="1"/>
            <p:nvPr/>
          </p:nvSpPr>
          <p:spPr>
            <a:xfrm>
              <a:off x="3271384" y="2690910"/>
              <a:ext cx="2194255" cy="369332"/>
            </a:xfrm>
            <a:prstGeom prst="rect">
              <a:avLst/>
            </a:prstGeom>
            <a:noFill/>
          </p:spPr>
          <p:txBody>
            <a:bodyPr wrap="none" rtlCol="0">
              <a:spAutoFit/>
            </a:bodyPr>
            <a:lstStyle/>
            <a:p>
              <a:r>
                <a:rPr kumimoji="1" lang="en-US" altLang="zh-CN" b="1" dirty="0"/>
                <a:t>Collective Excitations</a:t>
              </a:r>
              <a:endParaRPr kumimoji="1" lang="zh-CN" altLang="en-US" b="1" dirty="0"/>
            </a:p>
          </p:txBody>
        </p:sp>
      </p:grpSp>
      <p:sp>
        <p:nvSpPr>
          <p:cNvPr id="9" name="日期占位符 8">
            <a:extLst>
              <a:ext uri="{FF2B5EF4-FFF2-40B4-BE49-F238E27FC236}">
                <a16:creationId xmlns:a16="http://schemas.microsoft.com/office/drawing/2014/main" id="{2687072D-DC61-B089-6F3D-AC2D20D9EF1D}"/>
              </a:ext>
            </a:extLst>
          </p:cNvPr>
          <p:cNvSpPr>
            <a:spLocks noGrp="1"/>
          </p:cNvSpPr>
          <p:nvPr>
            <p:ph type="dt" sz="half" idx="10"/>
          </p:nvPr>
        </p:nvSpPr>
        <p:spPr/>
        <p:txBody>
          <a:bodyPr/>
          <a:lstStyle/>
          <a:p>
            <a:fld id="{CF7477E5-CB5D-CB41-BCCA-A254222884BE}" type="datetime1">
              <a:rPr kumimoji="1" lang="zh-CN" altLang="en-US" smtClean="0"/>
              <a:t>2025/4/12</a:t>
            </a:fld>
            <a:endParaRPr kumimoji="1" lang="zh-CN" altLang="en-US"/>
          </a:p>
        </p:txBody>
      </p:sp>
      <p:sp>
        <p:nvSpPr>
          <p:cNvPr id="13" name="灯片编号占位符 12">
            <a:extLst>
              <a:ext uri="{FF2B5EF4-FFF2-40B4-BE49-F238E27FC236}">
                <a16:creationId xmlns:a16="http://schemas.microsoft.com/office/drawing/2014/main" id="{29ECCA95-A6B4-A3B8-560F-C53FF2E1CD71}"/>
              </a:ext>
            </a:extLst>
          </p:cNvPr>
          <p:cNvSpPr>
            <a:spLocks noGrp="1"/>
          </p:cNvSpPr>
          <p:nvPr>
            <p:ph type="sldNum" sz="quarter" idx="12"/>
          </p:nvPr>
        </p:nvSpPr>
        <p:spPr/>
        <p:txBody>
          <a:bodyPr/>
          <a:lstStyle/>
          <a:p>
            <a:fld id="{BB1373A5-4827-6B46-A456-4073A047D00B}" type="slidenum">
              <a:rPr kumimoji="1" lang="zh-CN" altLang="en-US" smtClean="0"/>
              <a:t>21</a:t>
            </a:fld>
            <a:endParaRPr kumimoji="1" lang="zh-CN" altLang="en-US"/>
          </a:p>
        </p:txBody>
      </p:sp>
    </p:spTree>
    <p:extLst>
      <p:ext uri="{BB962C8B-B14F-4D97-AF65-F5344CB8AC3E}">
        <p14:creationId xmlns:p14="http://schemas.microsoft.com/office/powerpoint/2010/main" val="234034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pic>
        <p:nvPicPr>
          <p:cNvPr id="7" name="图片 6">
            <a:extLst>
              <a:ext uri="{FF2B5EF4-FFF2-40B4-BE49-F238E27FC236}">
                <a16:creationId xmlns:a16="http://schemas.microsoft.com/office/drawing/2014/main" id="{C64F403B-8EA9-22D1-E6EC-FE82B5F050A3}"/>
              </a:ext>
            </a:extLst>
          </p:cNvPr>
          <p:cNvPicPr>
            <a:picLocks noChangeAspect="1"/>
          </p:cNvPicPr>
          <p:nvPr/>
        </p:nvPicPr>
        <p:blipFill>
          <a:blip r:embed="rId4"/>
          <a:stretch>
            <a:fillRect/>
          </a:stretch>
        </p:blipFill>
        <p:spPr>
          <a:xfrm>
            <a:off x="4560251" y="1351421"/>
            <a:ext cx="4169308" cy="4620079"/>
          </a:xfrm>
          <a:prstGeom prst="rect">
            <a:avLst/>
          </a:prstGeom>
        </p:spPr>
      </p:pic>
      <p:pic>
        <p:nvPicPr>
          <p:cNvPr id="8" name="图片 7">
            <a:extLst>
              <a:ext uri="{FF2B5EF4-FFF2-40B4-BE49-F238E27FC236}">
                <a16:creationId xmlns:a16="http://schemas.microsoft.com/office/drawing/2014/main" id="{CBCDE91A-293B-8EE0-9F42-4B255D90EEEE}"/>
              </a:ext>
            </a:extLst>
          </p:cNvPr>
          <p:cNvPicPr>
            <a:picLocks noChangeAspect="1"/>
          </p:cNvPicPr>
          <p:nvPr/>
        </p:nvPicPr>
        <p:blipFill rotWithShape="1">
          <a:blip r:embed="rId5"/>
          <a:srcRect l="837"/>
          <a:stretch/>
        </p:blipFill>
        <p:spPr>
          <a:xfrm>
            <a:off x="998232" y="1584481"/>
            <a:ext cx="3573768" cy="4153960"/>
          </a:xfrm>
          <a:prstGeom prst="rect">
            <a:avLst/>
          </a:prstGeom>
        </p:spPr>
      </p:pic>
      <p:sp>
        <p:nvSpPr>
          <p:cNvPr id="9" name="矩形 8">
            <a:extLst>
              <a:ext uri="{FF2B5EF4-FFF2-40B4-BE49-F238E27FC236}">
                <a16:creationId xmlns:a16="http://schemas.microsoft.com/office/drawing/2014/main" id="{BC1A9DCE-6395-B9D3-0D97-F0D56B7B0807}"/>
              </a:ext>
            </a:extLst>
          </p:cNvPr>
          <p:cNvSpPr/>
          <p:nvPr/>
        </p:nvSpPr>
        <p:spPr>
          <a:xfrm>
            <a:off x="3472447" y="6065559"/>
            <a:ext cx="3370142" cy="300210"/>
          </a:xfrm>
          <a:prstGeom prst="rect">
            <a:avLst/>
          </a:prstGeom>
        </p:spPr>
        <p:txBody>
          <a:bodyPr wrap="square">
            <a:spAutoFit/>
          </a:bodyPr>
          <a:lstStyle/>
          <a:p>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351"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2203.08297</a:t>
            </a:r>
            <a:endParaRPr lang="zh-CN" altLang="en-US" sz="135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C19EEDDC-2391-0587-4B96-CDE1443AE3F8}"/>
              </a:ext>
            </a:extLst>
          </p:cNvPr>
          <p:cNvSpPr>
            <a:spLocks noGrp="1"/>
          </p:cNvSpPr>
          <p:nvPr>
            <p:ph type="dt" sz="half" idx="10"/>
          </p:nvPr>
        </p:nvSpPr>
        <p:spPr/>
        <p:txBody>
          <a:bodyPr/>
          <a:lstStyle/>
          <a:p>
            <a:fld id="{E14504DF-4F91-9449-9754-18DDA754381C}"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E1904A68-3E68-828E-7C61-2BA4411C15B2}"/>
              </a:ext>
            </a:extLst>
          </p:cNvPr>
          <p:cNvSpPr>
            <a:spLocks noGrp="1"/>
          </p:cNvSpPr>
          <p:nvPr>
            <p:ph type="sldNum" sz="quarter" idx="12"/>
          </p:nvPr>
        </p:nvSpPr>
        <p:spPr/>
        <p:txBody>
          <a:bodyPr/>
          <a:lstStyle/>
          <a:p>
            <a:fld id="{BB1373A5-4827-6B46-A456-4073A047D00B}" type="slidenum">
              <a:rPr kumimoji="1" lang="zh-CN" altLang="en-US" smtClean="0"/>
              <a:t>22</a:t>
            </a:fld>
            <a:endParaRPr kumimoji="1" lang="zh-CN" altLang="en-US"/>
          </a:p>
        </p:txBody>
      </p:sp>
    </p:spTree>
    <p:extLst>
      <p:ext uri="{BB962C8B-B14F-4D97-AF65-F5344CB8AC3E}">
        <p14:creationId xmlns:p14="http://schemas.microsoft.com/office/powerpoint/2010/main" val="31834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F1413CB-E633-A3CD-A329-EBD456BA2080}"/>
              </a:ext>
            </a:extLst>
          </p:cNvPr>
          <p:cNvSpPr>
            <a:spLocks noGrp="1"/>
          </p:cNvSpPr>
          <p:nvPr>
            <p:ph type="dt" sz="half" idx="10"/>
          </p:nvPr>
        </p:nvSpPr>
        <p:spPr/>
        <p:txBody>
          <a:bodyPr/>
          <a:lstStyle/>
          <a:p>
            <a:fld id="{E8A832DB-CA33-1D47-A257-6C6740AB3A18}" type="datetime1">
              <a:rPr kumimoji="1" lang="zh-CN" altLang="en-US" smtClean="0"/>
              <a:t>2025/4/12</a:t>
            </a:fld>
            <a:endParaRPr kumimoji="1" lang="zh-CN" altLang="en-US"/>
          </a:p>
        </p:txBody>
      </p:sp>
      <p:sp>
        <p:nvSpPr>
          <p:cNvPr id="5" name="页脚占位符 4">
            <a:extLst>
              <a:ext uri="{FF2B5EF4-FFF2-40B4-BE49-F238E27FC236}">
                <a16:creationId xmlns:a16="http://schemas.microsoft.com/office/drawing/2014/main" id="{D88B133E-9EEC-CD8C-0B4D-EDFBBE59A5E0}"/>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6" name="灯片编号占位符 5">
            <a:extLst>
              <a:ext uri="{FF2B5EF4-FFF2-40B4-BE49-F238E27FC236}">
                <a16:creationId xmlns:a16="http://schemas.microsoft.com/office/drawing/2014/main" id="{449F8C6E-3E03-7B90-8AEE-A038ADE53392}"/>
              </a:ext>
            </a:extLst>
          </p:cNvPr>
          <p:cNvSpPr>
            <a:spLocks noGrp="1"/>
          </p:cNvSpPr>
          <p:nvPr>
            <p:ph type="sldNum" sz="quarter" idx="12"/>
          </p:nvPr>
        </p:nvSpPr>
        <p:spPr/>
        <p:txBody>
          <a:bodyPr/>
          <a:lstStyle/>
          <a:p>
            <a:fld id="{BB1373A5-4827-6B46-A456-4073A047D00B}" type="slidenum">
              <a:rPr kumimoji="1" lang="zh-CN" altLang="en-US" smtClean="0"/>
              <a:t>23</a:t>
            </a:fld>
            <a:endParaRPr kumimoji="1" lang="zh-CN" altLang="en-US"/>
          </a:p>
        </p:txBody>
      </p:sp>
      <p:pic>
        <p:nvPicPr>
          <p:cNvPr id="8" name="图片 7">
            <a:extLst>
              <a:ext uri="{FF2B5EF4-FFF2-40B4-BE49-F238E27FC236}">
                <a16:creationId xmlns:a16="http://schemas.microsoft.com/office/drawing/2014/main" id="{E8927743-EA90-7342-A342-88AD3541CE98}"/>
              </a:ext>
            </a:extLst>
          </p:cNvPr>
          <p:cNvPicPr>
            <a:picLocks noChangeAspect="1"/>
          </p:cNvPicPr>
          <p:nvPr/>
        </p:nvPicPr>
        <p:blipFill>
          <a:blip r:embed="rId3"/>
          <a:stretch>
            <a:fillRect/>
          </a:stretch>
        </p:blipFill>
        <p:spPr>
          <a:xfrm>
            <a:off x="0" y="669988"/>
            <a:ext cx="4908550" cy="4702308"/>
          </a:xfrm>
          <a:prstGeom prst="rect">
            <a:avLst/>
          </a:prstGeom>
        </p:spPr>
      </p:pic>
      <p:pic>
        <p:nvPicPr>
          <p:cNvPr id="9" name="图片 8">
            <a:extLst>
              <a:ext uri="{FF2B5EF4-FFF2-40B4-BE49-F238E27FC236}">
                <a16:creationId xmlns:a16="http://schemas.microsoft.com/office/drawing/2014/main" id="{A1AC26B5-78E7-174D-9DC5-DDBB7DDAAA83}"/>
              </a:ext>
            </a:extLst>
          </p:cNvPr>
          <p:cNvPicPr>
            <a:picLocks noChangeAspect="1"/>
          </p:cNvPicPr>
          <p:nvPr/>
        </p:nvPicPr>
        <p:blipFill>
          <a:blip r:embed="rId4"/>
          <a:stretch>
            <a:fillRect/>
          </a:stretch>
        </p:blipFill>
        <p:spPr>
          <a:xfrm>
            <a:off x="4767873" y="627784"/>
            <a:ext cx="4231530" cy="2911126"/>
          </a:xfrm>
          <a:prstGeom prst="rect">
            <a:avLst/>
          </a:prstGeom>
        </p:spPr>
      </p:pic>
      <p:sp>
        <p:nvSpPr>
          <p:cNvPr id="11" name="文本框 10">
            <a:extLst>
              <a:ext uri="{FF2B5EF4-FFF2-40B4-BE49-F238E27FC236}">
                <a16:creationId xmlns:a16="http://schemas.microsoft.com/office/drawing/2014/main" id="{BEF4319F-1B32-DC4A-B721-D7DD7B969EB6}"/>
              </a:ext>
            </a:extLst>
          </p:cNvPr>
          <p:cNvSpPr txBox="1"/>
          <p:nvPr/>
        </p:nvSpPr>
        <p:spPr>
          <a:xfrm>
            <a:off x="996950" y="5679657"/>
            <a:ext cx="2914650" cy="369332"/>
          </a:xfrm>
          <a:prstGeom prst="rect">
            <a:avLst/>
          </a:prstGeom>
          <a:noFill/>
        </p:spPr>
        <p:txBody>
          <a:bodyPr wrap="square">
            <a:spAutoFit/>
          </a:bodyPr>
          <a:lstStyle/>
          <a:p>
            <a:r>
              <a:rPr lang="zh-CN" altLang="en-US" dirty="0"/>
              <a:t>Plasma Wave in Electron Gas</a:t>
            </a:r>
          </a:p>
        </p:txBody>
      </p:sp>
      <p:sp>
        <p:nvSpPr>
          <p:cNvPr id="13" name="文本框 12">
            <a:extLst>
              <a:ext uri="{FF2B5EF4-FFF2-40B4-BE49-F238E27FC236}">
                <a16:creationId xmlns:a16="http://schemas.microsoft.com/office/drawing/2014/main" id="{4A8286B3-25F9-1E43-970E-2289C15827DC}"/>
              </a:ext>
            </a:extLst>
          </p:cNvPr>
          <p:cNvSpPr txBox="1"/>
          <p:nvPr/>
        </p:nvSpPr>
        <p:spPr>
          <a:xfrm>
            <a:off x="5200650" y="3978134"/>
            <a:ext cx="3314700" cy="646331"/>
          </a:xfrm>
          <a:prstGeom prst="rect">
            <a:avLst/>
          </a:prstGeom>
          <a:noFill/>
        </p:spPr>
        <p:txBody>
          <a:bodyPr wrap="square">
            <a:spAutoFit/>
          </a:bodyPr>
          <a:lstStyle/>
          <a:p>
            <a:pPr algn="ctr"/>
            <a:r>
              <a:rPr lang="zh-CN" altLang="en-US" dirty="0"/>
              <a:t>Electron</a:t>
            </a:r>
            <a:r>
              <a:rPr lang="en-US" altLang="zh-CN" dirty="0"/>
              <a:t>-</a:t>
            </a:r>
            <a:r>
              <a:rPr lang="zh-CN" altLang="en-US" dirty="0"/>
              <a:t> Particle hole Picture of</a:t>
            </a:r>
            <a:endParaRPr lang="en-US" altLang="zh-CN" dirty="0"/>
          </a:p>
          <a:p>
            <a:pPr algn="ctr"/>
            <a:r>
              <a:rPr lang="zh-CN" altLang="en-US" dirty="0"/>
              <a:t>Plasma Wave</a:t>
            </a:r>
          </a:p>
        </p:txBody>
      </p:sp>
    </p:spTree>
    <p:extLst>
      <p:ext uri="{BB962C8B-B14F-4D97-AF65-F5344CB8AC3E}">
        <p14:creationId xmlns:p14="http://schemas.microsoft.com/office/powerpoint/2010/main" val="406385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pic>
        <p:nvPicPr>
          <p:cNvPr id="10" name="图片 9" descr="\documentclass{article}&#10;\usepackage{amsmath}&#10;\pagestyle{empty}&#10;\begin{document}&#10;$\sim\ensuremath{\left\langle \hat{\rho}\hat{\rho}\right\rangle }$&#10;&#10;&#10;&#10;\end{document}" title="IguanaTex Bitmap Display">
            <a:extLst>
              <a:ext uri="{FF2B5EF4-FFF2-40B4-BE49-F238E27FC236}">
                <a16:creationId xmlns:a16="http://schemas.microsoft.com/office/drawing/2014/main" id="{C8BBDBF9-D13C-674F-B1A4-D50A7B518E41}"/>
              </a:ext>
            </a:extLst>
          </p:cNvPr>
          <p:cNvPicPr>
            <a:picLocks noChangeAspect="1"/>
          </p:cNvPicPr>
          <p:nvPr>
            <p:custDataLst>
              <p:tags r:id="rId1"/>
            </p:custDataLst>
          </p:nvPr>
        </p:nvPicPr>
        <p:blipFill>
          <a:blip r:embed="rId10"/>
          <a:stretch>
            <a:fillRect/>
          </a:stretch>
        </p:blipFill>
        <p:spPr>
          <a:xfrm>
            <a:off x="5464770" y="5820253"/>
            <a:ext cx="721138" cy="267622"/>
          </a:xfrm>
          <a:prstGeom prst="rect">
            <a:avLst/>
          </a:prstGeom>
        </p:spPr>
      </p:pic>
      <p:pic>
        <p:nvPicPr>
          <p:cNvPr id="11" name="图片 10" descr="\documentclass{article}&#10;\usepackage{amsmath}&#10;\pagestyle{empty}&#10;\begin{document}&#10;$\sum_{i,j}p_j\left\langle j|e^{-i\mathbf{Q}\cdot\hat{\mathbf{x}}}|i\right\rangle\left\langle i|e^{i\mathbf{Q}\cdot\mathbf{\hat{x}}}|j\right\rangle $&#10;&#10;&#10;\end{document}" title="IguanaTex Bitmap Display">
            <a:extLst>
              <a:ext uri="{FF2B5EF4-FFF2-40B4-BE49-F238E27FC236}">
                <a16:creationId xmlns:a16="http://schemas.microsoft.com/office/drawing/2014/main" id="{7FC724AE-B5AA-CC40-9638-357E3DE87EC5}"/>
              </a:ext>
            </a:extLst>
          </p:cNvPr>
          <p:cNvPicPr>
            <a:picLocks noChangeAspect="1"/>
          </p:cNvPicPr>
          <p:nvPr>
            <p:custDataLst>
              <p:tags r:id="rId2"/>
            </p:custDataLst>
          </p:nvPr>
        </p:nvPicPr>
        <p:blipFill>
          <a:blip r:embed="rId11"/>
          <a:stretch>
            <a:fillRect/>
          </a:stretch>
        </p:blipFill>
        <p:spPr>
          <a:xfrm>
            <a:off x="2186073" y="3325241"/>
            <a:ext cx="2482533" cy="251499"/>
          </a:xfrm>
          <a:prstGeom prst="rect">
            <a:avLst/>
          </a:prstGeom>
        </p:spPr>
      </p:pic>
      <p:pic>
        <p:nvPicPr>
          <p:cNvPr id="12" name="图片 11" descr="\documentclass{article}&#10;\usepackage{amsmath}&#10;\pagestyle{empty}&#10;\begin{document}&#10;&#10;$\int\mathrm{d}^3xe^{i\mathbf{Q}\cdot\mathbf{x}}u_i^*\left(\mathbf{x}\right)u_j\left(\mathbf{x}\right)$&#10;&#10;&#10;\end{document}" title="IguanaTex Bitmap Display">
            <a:extLst>
              <a:ext uri="{FF2B5EF4-FFF2-40B4-BE49-F238E27FC236}">
                <a16:creationId xmlns:a16="http://schemas.microsoft.com/office/drawing/2014/main" id="{594BD61C-B2A4-9C4C-8149-2EE7C5A31976}"/>
              </a:ext>
            </a:extLst>
          </p:cNvPr>
          <p:cNvPicPr>
            <a:picLocks noChangeAspect="1"/>
          </p:cNvPicPr>
          <p:nvPr>
            <p:custDataLst>
              <p:tags r:id="rId3"/>
            </p:custDataLst>
          </p:nvPr>
        </p:nvPicPr>
        <p:blipFill>
          <a:blip r:embed="rId12"/>
          <a:stretch>
            <a:fillRect/>
          </a:stretch>
        </p:blipFill>
        <p:spPr>
          <a:xfrm>
            <a:off x="5976410" y="3340307"/>
            <a:ext cx="1875228" cy="221365"/>
          </a:xfrm>
          <a:prstGeom prst="rect">
            <a:avLst/>
          </a:prstGeom>
        </p:spPr>
      </p:pic>
      <p:cxnSp>
        <p:nvCxnSpPr>
          <p:cNvPr id="13" name="直接连接符 24">
            <a:extLst>
              <a:ext uri="{FF2B5EF4-FFF2-40B4-BE49-F238E27FC236}">
                <a16:creationId xmlns:a16="http://schemas.microsoft.com/office/drawing/2014/main" id="{E25B33A4-2275-9C4F-99EB-61E39CE37215}"/>
              </a:ext>
            </a:extLst>
          </p:cNvPr>
          <p:cNvCxnSpPr>
            <a:cxnSpLocks/>
          </p:cNvCxnSpPr>
          <p:nvPr/>
        </p:nvCxnSpPr>
        <p:spPr>
          <a:xfrm>
            <a:off x="3862446" y="3576740"/>
            <a:ext cx="806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descr="\documentclass{article}&#10;\usepackage{amsmath}&#10;\pagestyle{empty}&#10;\begin{document}&#10;&#10;$\hat{\psi}\left(\mathbf{x}\right)=\sum_k\hat{a}_ku_k\left(\mathbf{x}\right)$&#10;&#10;&#10;\end{document}" title="IguanaTex Bitmap Display">
            <a:extLst>
              <a:ext uri="{FF2B5EF4-FFF2-40B4-BE49-F238E27FC236}">
                <a16:creationId xmlns:a16="http://schemas.microsoft.com/office/drawing/2014/main" id="{1585401B-25F9-8243-A333-919139654225}"/>
              </a:ext>
            </a:extLst>
          </p:cNvPr>
          <p:cNvPicPr>
            <a:picLocks noChangeAspect="1"/>
          </p:cNvPicPr>
          <p:nvPr>
            <p:custDataLst>
              <p:tags r:id="rId4"/>
            </p:custDataLst>
          </p:nvPr>
        </p:nvPicPr>
        <p:blipFill>
          <a:blip r:embed="rId13"/>
          <a:stretch>
            <a:fillRect/>
          </a:stretch>
        </p:blipFill>
        <p:spPr>
          <a:xfrm>
            <a:off x="3724521" y="4163156"/>
            <a:ext cx="1861886" cy="267622"/>
          </a:xfrm>
          <a:prstGeom prst="rect">
            <a:avLst/>
          </a:prstGeom>
        </p:spPr>
      </p:pic>
      <p:pic>
        <p:nvPicPr>
          <p:cNvPr id="15" name="图片 14" descr="\documentclass{article}&#10;\usepackage{amsmath}&#10;\pagestyle{empty}&#10;\begin{document}&#10;&#10;$\left\langle i|e^{i\mathbf{Q}\cdot\mathbf{\hat{x}}}|j\right\rangle=\int\mathrm{d}^3xe^{i\mathbf{Q}\cdot\mathbf{x}}\left\langle i|\hat{\psi}^\dagger\left(\mathbf{x}\right)\hat{\psi}\left(\mathbf{x}\right)|j\right\rangle=\int\mathrm{d}^3xe^{i\mathbf{Q}\cdot\mathbf{x}}\left\langle i|\hat{\rho}\left(\mathbf{x}\right)|j\right\rangle $&#10;&#10;&#10;\end{document}" title="IguanaTex Bitmap Display">
            <a:extLst>
              <a:ext uri="{FF2B5EF4-FFF2-40B4-BE49-F238E27FC236}">
                <a16:creationId xmlns:a16="http://schemas.microsoft.com/office/drawing/2014/main" id="{084327CB-012D-8042-BAC9-9DE5998A2A25}"/>
              </a:ext>
            </a:extLst>
          </p:cNvPr>
          <p:cNvPicPr>
            <a:picLocks noChangeAspect="1"/>
          </p:cNvPicPr>
          <p:nvPr>
            <p:custDataLst>
              <p:tags r:id="rId5"/>
            </p:custDataLst>
          </p:nvPr>
        </p:nvPicPr>
        <p:blipFill>
          <a:blip r:embed="rId14"/>
          <a:stretch>
            <a:fillRect/>
          </a:stretch>
        </p:blipFill>
        <p:spPr>
          <a:xfrm>
            <a:off x="1318036" y="4946404"/>
            <a:ext cx="5522534" cy="346535"/>
          </a:xfrm>
          <a:prstGeom prst="rect">
            <a:avLst/>
          </a:prstGeom>
        </p:spPr>
      </p:pic>
      <p:pic>
        <p:nvPicPr>
          <p:cNvPr id="19" name="图片 18" descr="\documentclass{article}&#10;\usepackage{amsmath}&#10;\pagestyle{empty}&#10;\begin{document}&#10;$\int\mathrm{d}^3x'\mathrm{d}^3xe^{i\mathbf{Q}\cdot\left(\mathbf{x}-\mathbf{x}'\right)}\sum_jp_j\langle j|\hat{\rho}\left(\mathbf{x}'\right)\hat{\rho}\left(\mathbf{x}\right)|j\rangle $&#10;&#10;&#10;&#10;\end{document}" title="IguanaTex Bitmap Display">
            <a:extLst>
              <a:ext uri="{FF2B5EF4-FFF2-40B4-BE49-F238E27FC236}">
                <a16:creationId xmlns:a16="http://schemas.microsoft.com/office/drawing/2014/main" id="{814A3328-5A7A-C94E-B33F-58CFBCCBFD0A}"/>
              </a:ext>
            </a:extLst>
          </p:cNvPr>
          <p:cNvPicPr>
            <a:picLocks noChangeAspect="1"/>
          </p:cNvPicPr>
          <p:nvPr>
            <p:custDataLst>
              <p:tags r:id="rId6"/>
            </p:custDataLst>
          </p:nvPr>
        </p:nvPicPr>
        <p:blipFill>
          <a:blip r:embed="rId15"/>
          <a:stretch>
            <a:fillRect/>
          </a:stretch>
        </p:blipFill>
        <p:spPr>
          <a:xfrm>
            <a:off x="1471625" y="5776675"/>
            <a:ext cx="3835427" cy="327446"/>
          </a:xfrm>
          <a:prstGeom prst="rect">
            <a:avLst/>
          </a:prstGeom>
        </p:spPr>
      </p:pic>
      <p:pic>
        <p:nvPicPr>
          <p:cNvPr id="2" name="图片 1">
            <a:extLst>
              <a:ext uri="{FF2B5EF4-FFF2-40B4-BE49-F238E27FC236}">
                <a16:creationId xmlns:a16="http://schemas.microsoft.com/office/drawing/2014/main" id="{AF825BCF-C384-744C-AEA0-0FE6CC7FBA11}"/>
              </a:ext>
            </a:extLst>
          </p:cNvPr>
          <p:cNvPicPr>
            <a:picLocks noChangeAspect="1"/>
          </p:cNvPicPr>
          <p:nvPr/>
        </p:nvPicPr>
        <p:blipFill>
          <a:blip r:embed="rId16"/>
          <a:stretch>
            <a:fillRect/>
          </a:stretch>
        </p:blipFill>
        <p:spPr>
          <a:xfrm>
            <a:off x="3111500" y="1280358"/>
            <a:ext cx="2921000" cy="1600200"/>
          </a:xfrm>
          <a:prstGeom prst="rect">
            <a:avLst/>
          </a:prstGeom>
        </p:spPr>
      </p:pic>
      <p:sp>
        <p:nvSpPr>
          <p:cNvPr id="3" name="日期占位符 2">
            <a:extLst>
              <a:ext uri="{FF2B5EF4-FFF2-40B4-BE49-F238E27FC236}">
                <a16:creationId xmlns:a16="http://schemas.microsoft.com/office/drawing/2014/main" id="{AFE3CD25-A3F9-23EA-B9BE-3C249377B13F}"/>
              </a:ext>
            </a:extLst>
          </p:cNvPr>
          <p:cNvSpPr>
            <a:spLocks noGrp="1"/>
          </p:cNvSpPr>
          <p:nvPr>
            <p:ph type="dt" sz="half" idx="10"/>
          </p:nvPr>
        </p:nvSpPr>
        <p:spPr/>
        <p:txBody>
          <a:bodyPr/>
          <a:lstStyle/>
          <a:p>
            <a:fld id="{0E5228B6-4EF8-A349-8B45-8C35CEA3FCC1}"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5D4EBE47-06DD-359F-C5AB-3424BDCF6D28}"/>
              </a:ext>
            </a:extLst>
          </p:cNvPr>
          <p:cNvSpPr>
            <a:spLocks noGrp="1"/>
          </p:cNvSpPr>
          <p:nvPr>
            <p:ph type="sldNum" sz="quarter" idx="12"/>
          </p:nvPr>
        </p:nvSpPr>
        <p:spPr/>
        <p:txBody>
          <a:bodyPr/>
          <a:lstStyle/>
          <a:p>
            <a:fld id="{BB1373A5-4827-6B46-A456-4073A047D00B}" type="slidenum">
              <a:rPr kumimoji="1" lang="zh-CN" altLang="en-US" smtClean="0"/>
              <a:t>24</a:t>
            </a:fld>
            <a:endParaRPr kumimoji="1" lang="zh-CN" altLang="en-US"/>
          </a:p>
        </p:txBody>
      </p:sp>
    </p:spTree>
    <p:extLst>
      <p:ext uri="{BB962C8B-B14F-4D97-AF65-F5344CB8AC3E}">
        <p14:creationId xmlns:p14="http://schemas.microsoft.com/office/powerpoint/2010/main" val="26107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2" name="文本框 1">
            <a:extLst>
              <a:ext uri="{FF2B5EF4-FFF2-40B4-BE49-F238E27FC236}">
                <a16:creationId xmlns:a16="http://schemas.microsoft.com/office/drawing/2014/main" id="{6CE2DDFD-211A-AD35-3EDF-98F172264B6C}"/>
              </a:ext>
            </a:extLst>
          </p:cNvPr>
          <p:cNvSpPr txBox="1"/>
          <p:nvPr/>
        </p:nvSpPr>
        <p:spPr>
          <a:xfrm>
            <a:off x="373265" y="879860"/>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The calculation of </a:t>
            </a:r>
            <a:r>
              <a:rPr lang="en-US" altLang="zh-CN" dirty="0">
                <a:latin typeface="Times New Roman" panose="02020603050405020304" pitchFamily="18" charset="0"/>
                <a:cs typeface="Times New Roman" panose="02020603050405020304" pitchFamily="18" charset="0"/>
              </a:rPr>
              <a:t>dielectric function:</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0C15156E-C862-3548-ADDE-8BDBC4114523}"/>
              </a:ext>
            </a:extLst>
          </p:cNvPr>
          <p:cNvSpPr txBox="1"/>
          <p:nvPr/>
        </p:nvSpPr>
        <p:spPr>
          <a:xfrm>
            <a:off x="188560" y="5537753"/>
            <a:ext cx="2253259"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Lindhard</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531A89-6D7D-70A4-2512-BEF96989BA92}"/>
              </a:ext>
            </a:extLst>
          </p:cNvPr>
          <p:cNvSpPr txBox="1"/>
          <p:nvPr/>
        </p:nvSpPr>
        <p:spPr>
          <a:xfrm>
            <a:off x="276731" y="5820845"/>
            <a:ext cx="2738439"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Assuming homogenous material and neglecting all dissipation effects.</a:t>
            </a:r>
            <a:endParaRPr lang="zh-CN" altLang="en-US" sz="12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4F2A88B5-C27A-2914-E06D-C50DF65F1145}"/>
              </a:ext>
            </a:extLst>
          </p:cNvPr>
          <p:cNvPicPr>
            <a:picLocks noChangeAspect="1"/>
          </p:cNvPicPr>
          <p:nvPr/>
        </p:nvPicPr>
        <p:blipFill rotWithShape="1">
          <a:blip r:embed="rId4"/>
          <a:srcRect t="12000" b="3970"/>
          <a:stretch/>
        </p:blipFill>
        <p:spPr>
          <a:xfrm>
            <a:off x="188559" y="2309952"/>
            <a:ext cx="8731604" cy="2779595"/>
          </a:xfrm>
          <a:prstGeom prst="rect">
            <a:avLst/>
          </a:prstGeom>
        </p:spPr>
      </p:pic>
      <p:sp>
        <p:nvSpPr>
          <p:cNvPr id="9" name="矩形 8">
            <a:extLst>
              <a:ext uri="{FF2B5EF4-FFF2-40B4-BE49-F238E27FC236}">
                <a16:creationId xmlns:a16="http://schemas.microsoft.com/office/drawing/2014/main" id="{45AB0678-6626-7A80-DFAA-E8217D83D6FA}"/>
              </a:ext>
            </a:extLst>
          </p:cNvPr>
          <p:cNvSpPr/>
          <p:nvPr/>
        </p:nvSpPr>
        <p:spPr>
          <a:xfrm>
            <a:off x="5689954" y="1182983"/>
            <a:ext cx="3462337" cy="461665"/>
          </a:xfrm>
          <a:prstGeom prst="rect">
            <a:avLst/>
          </a:prstGeom>
        </p:spPr>
        <p:txBody>
          <a:bodyPr wrap="square">
            <a:spAutoFit/>
          </a:bodyPr>
          <a:lstStyle/>
          <a:p>
            <a:r>
              <a:rPr lang="en-US" altLang="zh-CN" sz="1200" dirty="0">
                <a:solidFill>
                  <a:schemeClr val="bg1">
                    <a:lumMod val="50000"/>
                  </a:schemeClr>
                </a:solidFill>
                <a:latin typeface="Times New Roman" panose="02020603050405020304" pitchFamily="18" charset="0"/>
                <a:cs typeface="Times New Roman" panose="02020603050405020304" pitchFamily="18" charset="0"/>
              </a:rPr>
              <a:t>Simon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Knapen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Jonathan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Kozaczuk</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and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Tongyan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Lin, Phys. Rev. D </a:t>
            </a:r>
            <a:r>
              <a:rPr lang="en-US" altLang="zh-CN" sz="1200" b="1" dirty="0">
                <a:solidFill>
                  <a:schemeClr val="bg1">
                    <a:lumMod val="50000"/>
                  </a:schemeClr>
                </a:solidFill>
                <a:latin typeface="Times New Roman" panose="02020603050405020304" pitchFamily="18" charset="0"/>
                <a:cs typeface="Times New Roman" panose="02020603050405020304" pitchFamily="18" charset="0"/>
              </a:rPr>
              <a:t>105</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015014(2021).</a:t>
            </a:r>
          </a:p>
        </p:txBody>
      </p:sp>
      <p:sp>
        <p:nvSpPr>
          <p:cNvPr id="10" name="矩形 9">
            <a:extLst>
              <a:ext uri="{FF2B5EF4-FFF2-40B4-BE49-F238E27FC236}">
                <a16:creationId xmlns:a16="http://schemas.microsoft.com/office/drawing/2014/main" id="{9488F972-A5E3-9D7C-3056-88A43B9991D4}"/>
              </a:ext>
            </a:extLst>
          </p:cNvPr>
          <p:cNvSpPr/>
          <p:nvPr/>
        </p:nvSpPr>
        <p:spPr>
          <a:xfrm>
            <a:off x="570108" y="1149236"/>
            <a:ext cx="4849619" cy="484876"/>
          </a:xfrm>
          <a:prstGeom prst="rect">
            <a:avLst/>
          </a:prstGeom>
        </p:spPr>
        <p:txBody>
          <a:bodyPr wrap="square">
            <a:spAutoFit/>
          </a:bodyPr>
          <a:lstStyle/>
          <a:p>
            <a:r>
              <a:rPr lang="en-US" altLang="zh-CN" sz="1200" dirty="0" err="1">
                <a:latin typeface="Times New Roman" panose="02020603050405020304" pitchFamily="18" charset="0"/>
                <a:cs typeface="Times New Roman" panose="02020603050405020304" pitchFamily="18" charset="0"/>
              </a:rPr>
              <a:t>DarkELF</a:t>
            </a:r>
            <a:r>
              <a:rPr lang="en-US" altLang="zh-CN" sz="1351" dirty="0">
                <a:latin typeface="Times New Roman" panose="02020603050405020304" pitchFamily="18" charset="0"/>
                <a:cs typeface="Times New Roman" panose="02020603050405020304" pitchFamily="18" charset="0"/>
              </a:rPr>
              <a:t>:</a:t>
            </a:r>
            <a:r>
              <a:rPr lang="en-US" altLang="zh-CN" sz="1351" dirty="0">
                <a:solidFill>
                  <a:srgbClr val="000000"/>
                </a:solidFill>
                <a:latin typeface="Times New Roman" panose="02020603050405020304" pitchFamily="18" charset="0"/>
                <a:ea typeface="微软雅黑"/>
                <a:cs typeface="Times New Roman" panose="02020603050405020304" pitchFamily="18" charset="0"/>
              </a:rPr>
              <a:t> </a:t>
            </a:r>
            <a:r>
              <a:rPr lang="en-US" altLang="zh-CN" sz="1200" dirty="0">
                <a:solidFill>
                  <a:srgbClr val="000000"/>
                </a:solidFill>
                <a:latin typeface="Times New Roman" panose="02020603050405020304" pitchFamily="18" charset="0"/>
                <a:ea typeface="微软雅黑"/>
                <a:cs typeface="Times New Roman" panose="02020603050405020304" pitchFamily="18" charset="0"/>
              </a:rPr>
              <a:t>Including the real and imaginary parts of the dielectric function calculated using the DFT software GPAW.</a:t>
            </a:r>
            <a:endParaRPr lang="zh-CN" altLang="en-US" sz="1200" dirty="0"/>
          </a:p>
        </p:txBody>
      </p:sp>
      <p:sp>
        <p:nvSpPr>
          <p:cNvPr id="11" name="文本框 10">
            <a:extLst>
              <a:ext uri="{FF2B5EF4-FFF2-40B4-BE49-F238E27FC236}">
                <a16:creationId xmlns:a16="http://schemas.microsoft.com/office/drawing/2014/main" id="{660B9241-A7DF-ED61-3BDF-AE0BA8312C96}"/>
              </a:ext>
            </a:extLst>
          </p:cNvPr>
          <p:cNvSpPr txBox="1"/>
          <p:nvPr/>
        </p:nvSpPr>
        <p:spPr>
          <a:xfrm>
            <a:off x="2994917" y="5537750"/>
            <a:ext cx="2424808"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Mermin</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AFDF43C-2923-4414-6647-6B882CE6D9F1}"/>
              </a:ext>
            </a:extLst>
          </p:cNvPr>
          <p:cNvSpPr txBox="1"/>
          <p:nvPr/>
        </p:nvSpPr>
        <p:spPr>
          <a:xfrm>
            <a:off x="3035421" y="5837835"/>
            <a:ext cx="2209800"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 generalization of  the </a:t>
            </a:r>
            <a:r>
              <a:rPr lang="en-US" altLang="zh-CN" sz="1200" dirty="0" err="1">
                <a:latin typeface="Times New Roman" panose="02020603050405020304" pitchFamily="18" charset="0"/>
                <a:cs typeface="Times New Roman" panose="02020603050405020304" pitchFamily="18" charset="0"/>
              </a:rPr>
              <a:t>Lindhard</a:t>
            </a:r>
            <a:r>
              <a:rPr lang="en-US" altLang="zh-CN" sz="1200" dirty="0">
                <a:latin typeface="Times New Roman" panose="02020603050405020304" pitchFamily="18" charset="0"/>
                <a:cs typeface="Times New Roman" panose="02020603050405020304" pitchFamily="18" charset="0"/>
              </a:rPr>
              <a:t> which includes dissipation.</a:t>
            </a:r>
            <a:endParaRPr lang="zh-CN" altLang="en-US" sz="12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EE77E63-A905-D27E-4F8E-8DF92E53CF18}"/>
              </a:ext>
            </a:extLst>
          </p:cNvPr>
          <p:cNvSpPr txBox="1"/>
          <p:nvPr/>
        </p:nvSpPr>
        <p:spPr>
          <a:xfrm>
            <a:off x="5641984" y="5520763"/>
            <a:ext cx="1971675"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GPAW method: </a:t>
            </a:r>
            <a:endParaRPr lang="zh-CN" altLang="en-US" sz="15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F8E65EDB-F82E-4C6C-7FDC-22F6AD8E0B84}"/>
              </a:ext>
            </a:extLst>
          </p:cNvPr>
          <p:cNvSpPr txBox="1"/>
          <p:nvPr/>
        </p:nvSpPr>
        <p:spPr>
          <a:xfrm>
            <a:off x="5838830" y="5766758"/>
            <a:ext cx="3205163"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It relies on a first principles calculation with package GPAW.</a:t>
            </a:r>
            <a:endParaRPr lang="zh-CN" altLang="en-US" sz="1200" dirty="0">
              <a:latin typeface="Times New Roman" panose="02020603050405020304" pitchFamily="18" charset="0"/>
              <a:cs typeface="Times New Roman" panose="02020603050405020304" pitchFamily="18" charset="0"/>
            </a:endParaRPr>
          </a:p>
        </p:txBody>
      </p:sp>
      <p:sp>
        <p:nvSpPr>
          <p:cNvPr id="3" name="日期占位符 2">
            <a:extLst>
              <a:ext uri="{FF2B5EF4-FFF2-40B4-BE49-F238E27FC236}">
                <a16:creationId xmlns:a16="http://schemas.microsoft.com/office/drawing/2014/main" id="{FB46F288-E7AA-22AF-0853-EAE6D11FE2B6}"/>
              </a:ext>
            </a:extLst>
          </p:cNvPr>
          <p:cNvSpPr>
            <a:spLocks noGrp="1"/>
          </p:cNvSpPr>
          <p:nvPr>
            <p:ph type="dt" sz="half" idx="10"/>
          </p:nvPr>
        </p:nvSpPr>
        <p:spPr/>
        <p:txBody>
          <a:bodyPr/>
          <a:lstStyle/>
          <a:p>
            <a:fld id="{02FDA6B8-BEB9-3040-A4BB-A93268124C62}"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EBF693F1-E1EE-D381-B6E0-F9E8AEECA3A1}"/>
              </a:ext>
            </a:extLst>
          </p:cNvPr>
          <p:cNvSpPr>
            <a:spLocks noGrp="1"/>
          </p:cNvSpPr>
          <p:nvPr>
            <p:ph type="sldNum" sz="quarter" idx="12"/>
          </p:nvPr>
        </p:nvSpPr>
        <p:spPr/>
        <p:txBody>
          <a:bodyPr/>
          <a:lstStyle/>
          <a:p>
            <a:fld id="{BB1373A5-4827-6B46-A456-4073A047D00B}" type="slidenum">
              <a:rPr kumimoji="1" lang="zh-CN" altLang="en-US" smtClean="0"/>
              <a:t>25</a:t>
            </a:fld>
            <a:endParaRPr kumimoji="1" lang="zh-CN" altLang="en-US"/>
          </a:p>
        </p:txBody>
      </p:sp>
    </p:spTree>
    <p:extLst>
      <p:ext uri="{BB962C8B-B14F-4D97-AF65-F5344CB8AC3E}">
        <p14:creationId xmlns:p14="http://schemas.microsoft.com/office/powerpoint/2010/main" val="162760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1C2684AF-5AEE-726C-84C6-9175B7ABED78}"/>
              </a:ext>
            </a:extLst>
          </p:cNvPr>
          <p:cNvSpPr/>
          <p:nvPr/>
        </p:nvSpPr>
        <p:spPr>
          <a:xfrm>
            <a:off x="419661" y="1696814"/>
            <a:ext cx="1906676" cy="338554"/>
          </a:xfrm>
          <a:prstGeom prst="rect">
            <a:avLst/>
          </a:prstGeom>
        </p:spPr>
        <p:txBody>
          <a:bodyPr wrap="none">
            <a:spAutoFit/>
          </a:bodyPr>
          <a:lstStyle/>
          <a:p>
            <a:r>
              <a:rPr lang="en-US" altLang="zh-CN" sz="1600" b="1" dirty="0">
                <a:solidFill>
                  <a:srgbClr val="FF0000"/>
                </a:solidFill>
                <a:cs typeface="Times New Roman" panose="02020603050405020304" pitchFamily="18" charset="0"/>
              </a:rPr>
              <a:t> e.g. Cosmic Ray DM</a:t>
            </a:r>
            <a:endParaRPr lang="zh-CN" altLang="en-US" sz="1600" b="1" dirty="0">
              <a:solidFill>
                <a:srgbClr val="FF0000"/>
              </a:solidFill>
            </a:endParaRPr>
          </a:p>
        </p:txBody>
      </p:sp>
      <p:pic>
        <p:nvPicPr>
          <p:cNvPr id="23" name="图片 22">
            <a:extLst>
              <a:ext uri="{FF2B5EF4-FFF2-40B4-BE49-F238E27FC236}">
                <a16:creationId xmlns:a16="http://schemas.microsoft.com/office/drawing/2014/main" id="{1F734E5C-6DE1-27BF-D67E-74F99CB40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784" y="1570080"/>
            <a:ext cx="3493108" cy="669142"/>
          </a:xfrm>
          <a:prstGeom prst="rect">
            <a:avLst/>
          </a:prstGeom>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27" name="文本框 26">
            <a:extLst>
              <a:ext uri="{FF2B5EF4-FFF2-40B4-BE49-F238E27FC236}">
                <a16:creationId xmlns:a16="http://schemas.microsoft.com/office/drawing/2014/main" id="{327A3F89-9903-33E9-8E08-C2691AA0DF74}"/>
              </a:ext>
            </a:extLst>
          </p:cNvPr>
          <p:cNvSpPr txBox="1"/>
          <p:nvPr/>
        </p:nvSpPr>
        <p:spPr>
          <a:xfrm>
            <a:off x="597583" y="2862517"/>
            <a:ext cx="4553853" cy="323165"/>
          </a:xfrm>
          <a:prstGeom prst="rect">
            <a:avLst/>
          </a:prstGeom>
          <a:noFill/>
        </p:spPr>
        <p:txBody>
          <a:bodyPr wrap="square" rtlCol="0">
            <a:spAutoFit/>
          </a:bodyPr>
          <a:lstStyle/>
          <a:p>
            <a:pPr>
              <a:defRPr/>
            </a:pPr>
            <a:r>
              <a:rPr lang="en-US" altLang="zh-CN" sz="1500" dirty="0">
                <a:cs typeface="Times New Roman" panose="02020603050405020304" pitchFamily="18" charset="0"/>
              </a:rPr>
              <a:t>differential electronic excitation rate:</a:t>
            </a:r>
            <a:endParaRPr lang="zh-CN" altLang="en-US" sz="1500" dirty="0">
              <a:solidFill>
                <a:srgbClr val="000000"/>
              </a:solidFill>
              <a:ea typeface="华文仿宋" panose="0201060004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006B88D9-DC45-E13B-F7D0-31AC7345B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385" y="3689994"/>
            <a:ext cx="6694532" cy="1667552"/>
          </a:xfrm>
          <a:prstGeom prst="rect">
            <a:avLst/>
          </a:prstGeom>
        </p:spPr>
      </p:pic>
      <p:sp>
        <p:nvSpPr>
          <p:cNvPr id="3" name="圆角矩形 2">
            <a:extLst>
              <a:ext uri="{FF2B5EF4-FFF2-40B4-BE49-F238E27FC236}">
                <a16:creationId xmlns:a16="http://schemas.microsoft.com/office/drawing/2014/main" id="{710B3AFD-1B82-E569-46A4-C89997FD3D1D}"/>
              </a:ext>
            </a:extLst>
          </p:cNvPr>
          <p:cNvSpPr/>
          <p:nvPr/>
        </p:nvSpPr>
        <p:spPr>
          <a:xfrm>
            <a:off x="5585012" y="4209689"/>
            <a:ext cx="123712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a16="http://schemas.microsoft.com/office/drawing/2014/main" id="{00DA4802-8152-B6B6-EC23-46E047060300}"/>
              </a:ext>
            </a:extLst>
          </p:cNvPr>
          <p:cNvSpPr/>
          <p:nvPr/>
        </p:nvSpPr>
        <p:spPr>
          <a:xfrm>
            <a:off x="1981200" y="4783143"/>
            <a:ext cx="897640" cy="641816"/>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圆角矩形 29">
            <a:extLst>
              <a:ext uri="{FF2B5EF4-FFF2-40B4-BE49-F238E27FC236}">
                <a16:creationId xmlns:a16="http://schemas.microsoft.com/office/drawing/2014/main" id="{25FF5ACD-3E8C-CE71-CCF2-B87B68424075}"/>
              </a:ext>
            </a:extLst>
          </p:cNvPr>
          <p:cNvSpPr/>
          <p:nvPr/>
        </p:nvSpPr>
        <p:spPr>
          <a:xfrm>
            <a:off x="1825174" y="4773904"/>
            <a:ext cx="17144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Title 1">
            <a:extLst>
              <a:ext uri="{FF2B5EF4-FFF2-40B4-BE49-F238E27FC236}">
                <a16:creationId xmlns:a16="http://schemas.microsoft.com/office/drawing/2014/main" id="{77E85610-96C9-65C0-6ABE-4E681994CDAD}"/>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
        <p:nvSpPr>
          <p:cNvPr id="2" name="日期占位符 1">
            <a:extLst>
              <a:ext uri="{FF2B5EF4-FFF2-40B4-BE49-F238E27FC236}">
                <a16:creationId xmlns:a16="http://schemas.microsoft.com/office/drawing/2014/main" id="{D069D615-207C-23AE-BD91-2DB0726CE01E}"/>
              </a:ext>
            </a:extLst>
          </p:cNvPr>
          <p:cNvSpPr>
            <a:spLocks noGrp="1"/>
          </p:cNvSpPr>
          <p:nvPr>
            <p:ph type="dt" sz="half" idx="10"/>
          </p:nvPr>
        </p:nvSpPr>
        <p:spPr/>
        <p:txBody>
          <a:bodyPr/>
          <a:lstStyle/>
          <a:p>
            <a:fld id="{F67DD1D2-9C5F-9044-B4EF-4804616874DB}"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80F8C879-4533-36F7-0294-DC912A234C4C}"/>
              </a:ext>
            </a:extLst>
          </p:cNvPr>
          <p:cNvSpPr>
            <a:spLocks noGrp="1"/>
          </p:cNvSpPr>
          <p:nvPr>
            <p:ph type="sldNum" sz="quarter" idx="12"/>
          </p:nvPr>
        </p:nvSpPr>
        <p:spPr/>
        <p:txBody>
          <a:bodyPr/>
          <a:lstStyle/>
          <a:p>
            <a:fld id="{BB1373A5-4827-6B46-A456-4073A047D00B}" type="slidenum">
              <a:rPr kumimoji="1" lang="zh-CN" altLang="en-US" smtClean="0"/>
              <a:t>26</a:t>
            </a:fld>
            <a:endParaRPr kumimoji="1" lang="zh-CN" altLang="en-US"/>
          </a:p>
        </p:txBody>
      </p:sp>
    </p:spTree>
    <p:extLst>
      <p:ext uri="{BB962C8B-B14F-4D97-AF65-F5344CB8AC3E}">
        <p14:creationId xmlns:p14="http://schemas.microsoft.com/office/powerpoint/2010/main" val="3068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2" name="文本框 1">
            <a:extLst>
              <a:ext uri="{FF2B5EF4-FFF2-40B4-BE49-F238E27FC236}">
                <a16:creationId xmlns:a16="http://schemas.microsoft.com/office/drawing/2014/main" id="{B94C93D6-08E1-88B0-BAA7-3F8109609C3C}"/>
              </a:ext>
            </a:extLst>
          </p:cNvPr>
          <p:cNvSpPr txBox="1"/>
          <p:nvPr/>
        </p:nvSpPr>
        <p:spPr>
          <a:xfrm>
            <a:off x="535191" y="1619027"/>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Comparison with EELS data</a:t>
            </a:r>
            <a:r>
              <a:rPr lang="en-US" altLang="zh-CN" dirty="0">
                <a:latin typeface="Times New Roman" panose="02020603050405020304" pitchFamily="18" charset="0"/>
                <a:cs typeface="Times New Roman" panose="02020603050405020304" pitchFamily="18" charset="0"/>
              </a:rPr>
              <a:t>:</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731613E9-1082-A010-9405-448225975F27}"/>
              </a:ext>
            </a:extLst>
          </p:cNvPr>
          <p:cNvSpPr txBox="1"/>
          <p:nvPr/>
        </p:nvSpPr>
        <p:spPr>
          <a:xfrm>
            <a:off x="419547" y="1249698"/>
            <a:ext cx="8304917" cy="415498"/>
          </a:xfrm>
          <a:prstGeom prst="rect">
            <a:avLst/>
          </a:prstGeom>
          <a:noFill/>
        </p:spPr>
        <p:txBody>
          <a:bodyPr wrap="square" rtlCol="0">
            <a:spAutoFit/>
          </a:bodyPr>
          <a:lstStyle/>
          <a:p>
            <a:pPr lvl="0">
              <a:defRPr/>
            </a:pPr>
            <a:r>
              <a:rPr lang="en-US" altLang="zh-CN" sz="2100" dirty="0">
                <a:solidFill>
                  <a:srgbClr val="000000"/>
                </a:solidFill>
                <a:latin typeface="Times New Roman" panose="02020603050405020304" pitchFamily="18" charset="0"/>
                <a:ea typeface="微软雅黑"/>
                <a:cs typeface="Times New Roman" panose="02020603050405020304" pitchFamily="18" charset="0"/>
              </a:rPr>
              <a:t>DM-Electron scattering in s</a:t>
            </a:r>
            <a:r>
              <a:rPr lang="en-US" altLang="zh-CN" sz="2100" dirty="0" err="1">
                <a:solidFill>
                  <a:srgbClr val="000000"/>
                </a:solidFill>
                <a:latin typeface="Times New Roman" panose="02020603050405020304" pitchFamily="18" charset="0"/>
                <a:ea typeface="微软雅黑"/>
                <a:cs typeface="Times New Roman" panose="02020603050405020304" pitchFamily="18" charset="0"/>
              </a:rPr>
              <a:t>emiconductor</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7" name="组合 6">
            <a:extLst>
              <a:ext uri="{FF2B5EF4-FFF2-40B4-BE49-F238E27FC236}">
                <a16:creationId xmlns:a16="http://schemas.microsoft.com/office/drawing/2014/main" id="{285A6E99-4BD2-7F44-07C5-08ADE2D61BEA}"/>
              </a:ext>
            </a:extLst>
          </p:cNvPr>
          <p:cNvGrpSpPr/>
          <p:nvPr/>
        </p:nvGrpSpPr>
        <p:grpSpPr>
          <a:xfrm>
            <a:off x="1768090" y="2446184"/>
            <a:ext cx="4301627" cy="3413013"/>
            <a:chOff x="2591141" y="1498264"/>
            <a:chExt cx="5735501" cy="4550683"/>
          </a:xfrm>
        </p:grpSpPr>
        <p:pic>
          <p:nvPicPr>
            <p:cNvPr id="8" name="图片 7">
              <a:extLst>
                <a:ext uri="{FF2B5EF4-FFF2-40B4-BE49-F238E27FC236}">
                  <a16:creationId xmlns:a16="http://schemas.microsoft.com/office/drawing/2014/main" id="{AE11526A-4A30-8C0B-1F6A-436E94FD95C3}"/>
                </a:ext>
              </a:extLst>
            </p:cNvPr>
            <p:cNvPicPr>
              <a:picLocks noChangeAspect="1"/>
            </p:cNvPicPr>
            <p:nvPr/>
          </p:nvPicPr>
          <p:blipFill rotWithShape="1">
            <a:blip r:embed="rId4"/>
            <a:srcRect l="5999" t="7958" r="4941"/>
            <a:stretch/>
          </p:blipFill>
          <p:spPr>
            <a:xfrm>
              <a:off x="2591141" y="1498264"/>
              <a:ext cx="5715000" cy="4320975"/>
            </a:xfrm>
            <a:prstGeom prst="rect">
              <a:avLst/>
            </a:prstGeom>
          </p:spPr>
        </p:pic>
        <p:sp>
          <p:nvSpPr>
            <p:cNvPr id="9" name="矩形 8">
              <a:extLst>
                <a:ext uri="{FF2B5EF4-FFF2-40B4-BE49-F238E27FC236}">
                  <a16:creationId xmlns:a16="http://schemas.microsoft.com/office/drawing/2014/main" id="{3E19B03C-297B-03EB-AEA3-25FF16A040C5}"/>
                </a:ext>
              </a:extLst>
            </p:cNvPr>
            <p:cNvSpPr/>
            <p:nvPr/>
          </p:nvSpPr>
          <p:spPr>
            <a:xfrm>
              <a:off x="6429853" y="5433394"/>
              <a:ext cx="1896789" cy="615553"/>
            </a:xfrm>
            <a:prstGeom prst="rect">
              <a:avLst/>
            </a:prstGeom>
          </p:spPr>
          <p:txBody>
            <a:bodyPr wrap="square">
              <a:spAutoFit/>
            </a:bodyPr>
            <a:lstStyle/>
            <a:p>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200"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2403.00123</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sp>
        <p:nvSpPr>
          <p:cNvPr id="10" name="矩形 9">
            <a:extLst>
              <a:ext uri="{FF2B5EF4-FFF2-40B4-BE49-F238E27FC236}">
                <a16:creationId xmlns:a16="http://schemas.microsoft.com/office/drawing/2014/main" id="{1E1DF3C5-9174-46FA-6F2B-26E056E55CD2}"/>
              </a:ext>
            </a:extLst>
          </p:cNvPr>
          <p:cNvSpPr/>
          <p:nvPr/>
        </p:nvSpPr>
        <p:spPr>
          <a:xfrm>
            <a:off x="6309114" y="2348857"/>
            <a:ext cx="1430200" cy="300210"/>
          </a:xfrm>
          <a:prstGeom prst="rect">
            <a:avLst/>
          </a:prstGeom>
        </p:spPr>
        <p:txBody>
          <a:bodyPr wrap="none">
            <a:spAutoFit/>
          </a:bodyPr>
          <a:lstStyle/>
          <a:p>
            <a:r>
              <a:rPr lang="en-US" altLang="zh-CN" sz="1351" dirty="0">
                <a:latin typeface="Times New Roman" panose="02020603050405020304" pitchFamily="18" charset="0"/>
                <a:cs typeface="Times New Roman" panose="02020603050405020304" pitchFamily="18" charset="0"/>
              </a:rPr>
              <a:t>The </a:t>
            </a:r>
            <a:r>
              <a:rPr lang="zh-CN" altLang="en-US" sz="1351" dirty="0">
                <a:latin typeface="Times New Roman" panose="02020603050405020304" pitchFamily="18" charset="0"/>
                <a:cs typeface="Times New Roman" panose="02020603050405020304" pitchFamily="18" charset="0"/>
              </a:rPr>
              <a:t>data </a:t>
            </a:r>
            <a:r>
              <a:rPr lang="en-US" altLang="zh-CN" sz="1351" dirty="0">
                <a:latin typeface="Times New Roman" panose="02020603050405020304" pitchFamily="18" charset="0"/>
                <a:cs typeface="Times New Roman" panose="02020603050405020304" pitchFamily="18" charset="0"/>
              </a:rPr>
              <a:t>of </a:t>
            </a:r>
            <a:r>
              <a:rPr lang="zh-CN" altLang="en-US" sz="1351" dirty="0">
                <a:latin typeface="Times New Roman" panose="02020603050405020304" pitchFamily="18" charset="0"/>
                <a:cs typeface="Times New Roman" panose="02020603050405020304" pitchFamily="18" charset="0"/>
              </a:rPr>
              <a:t>EELS</a:t>
            </a:r>
          </a:p>
        </p:txBody>
      </p:sp>
      <p:sp>
        <p:nvSpPr>
          <p:cNvPr id="11" name="矩形: 圆角 7">
            <a:extLst>
              <a:ext uri="{FF2B5EF4-FFF2-40B4-BE49-F238E27FC236}">
                <a16:creationId xmlns:a16="http://schemas.microsoft.com/office/drawing/2014/main" id="{7AF097E6-C6A0-B752-E316-FD349D685B32}"/>
              </a:ext>
            </a:extLst>
          </p:cNvPr>
          <p:cNvSpPr/>
          <p:nvPr/>
        </p:nvSpPr>
        <p:spPr>
          <a:xfrm>
            <a:off x="4002213" y="2589558"/>
            <a:ext cx="1852613" cy="2905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2" name="直接箭头连接符 9">
            <a:extLst>
              <a:ext uri="{FF2B5EF4-FFF2-40B4-BE49-F238E27FC236}">
                <a16:creationId xmlns:a16="http://schemas.microsoft.com/office/drawing/2014/main" id="{6BC9DF0A-0C23-0508-522B-7BAF0212FC40}"/>
              </a:ext>
            </a:extLst>
          </p:cNvPr>
          <p:cNvCxnSpPr>
            <a:cxnSpLocks/>
          </p:cNvCxnSpPr>
          <p:nvPr/>
        </p:nvCxnSpPr>
        <p:spPr>
          <a:xfrm flipV="1">
            <a:off x="5867222" y="2625857"/>
            <a:ext cx="404995" cy="49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A9FFB497-2DBD-2BD3-1C18-35ADBE82FBC4}"/>
              </a:ext>
            </a:extLst>
          </p:cNvPr>
          <p:cNvSpPr/>
          <p:nvPr/>
        </p:nvSpPr>
        <p:spPr>
          <a:xfrm>
            <a:off x="848868" y="1940512"/>
            <a:ext cx="4694687" cy="300210"/>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 results </a:t>
            </a:r>
            <a:r>
              <a:rPr lang="zh-CN" altLang="en-US" sz="1351" dirty="0">
                <a:latin typeface="Times New Roman" panose="02020603050405020304" pitchFamily="18" charset="0"/>
                <a:cs typeface="Times New Roman" panose="02020603050405020304" pitchFamily="18" charset="0"/>
              </a:rPr>
              <a:t>an incident electron beam kinetic energy of</a:t>
            </a:r>
          </a:p>
        </p:txBody>
      </p:sp>
      <p:pic>
        <p:nvPicPr>
          <p:cNvPr id="14" name="图片 13">
            <a:extLst>
              <a:ext uri="{FF2B5EF4-FFF2-40B4-BE49-F238E27FC236}">
                <a16:creationId xmlns:a16="http://schemas.microsoft.com/office/drawing/2014/main" id="{70F5863C-0C01-589A-0DC4-EE3AA863F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789" y="2011443"/>
            <a:ext cx="1037852" cy="158384"/>
          </a:xfrm>
          <a:prstGeom prst="rect">
            <a:avLst/>
          </a:prstGeom>
        </p:spPr>
      </p:pic>
      <p:sp>
        <p:nvSpPr>
          <p:cNvPr id="15" name="矩形: 圆角 16">
            <a:extLst>
              <a:ext uri="{FF2B5EF4-FFF2-40B4-BE49-F238E27FC236}">
                <a16:creationId xmlns:a16="http://schemas.microsoft.com/office/drawing/2014/main" id="{58E7ABFE-88C1-6B11-B976-31AF0E08F408}"/>
              </a:ext>
            </a:extLst>
          </p:cNvPr>
          <p:cNvSpPr/>
          <p:nvPr/>
        </p:nvSpPr>
        <p:spPr>
          <a:xfrm>
            <a:off x="4035012" y="3040013"/>
            <a:ext cx="1771277" cy="438581"/>
          </a:xfrm>
          <a:prstGeom prst="roundRect">
            <a:avLst/>
          </a:prstGeom>
          <a:noFill/>
          <a:ln w="19050">
            <a:solidFill>
              <a:srgbClr val="226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18">
            <a:extLst>
              <a:ext uri="{FF2B5EF4-FFF2-40B4-BE49-F238E27FC236}">
                <a16:creationId xmlns:a16="http://schemas.microsoft.com/office/drawing/2014/main" id="{D1DA9E62-C038-EA26-FC74-3BD70AD0612F}"/>
              </a:ext>
            </a:extLst>
          </p:cNvPr>
          <p:cNvCxnSpPr/>
          <p:nvPr/>
        </p:nvCxnSpPr>
        <p:spPr>
          <a:xfrm>
            <a:off x="5814642" y="3061901"/>
            <a:ext cx="7337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F8C41A72-D960-9D77-A1CE-0CF1D49EBD03}"/>
              </a:ext>
            </a:extLst>
          </p:cNvPr>
          <p:cNvSpPr/>
          <p:nvPr/>
        </p:nvSpPr>
        <p:spPr>
          <a:xfrm>
            <a:off x="6562642" y="2923401"/>
            <a:ext cx="2261019" cy="300210"/>
          </a:xfrm>
          <a:prstGeom prst="rect">
            <a:avLst/>
          </a:prstGeom>
        </p:spPr>
        <p:txBody>
          <a:bodyPr wrap="square">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Overestimating the response</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D9DF3909-70EF-961A-5546-857F558162BB}"/>
              </a:ext>
            </a:extLst>
          </p:cNvPr>
          <p:cNvSpPr/>
          <p:nvPr/>
        </p:nvSpPr>
        <p:spPr>
          <a:xfrm>
            <a:off x="4035012" y="3524255"/>
            <a:ext cx="1771277" cy="161749"/>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22" name="直接箭头连接符 25">
            <a:extLst>
              <a:ext uri="{FF2B5EF4-FFF2-40B4-BE49-F238E27FC236}">
                <a16:creationId xmlns:a16="http://schemas.microsoft.com/office/drawing/2014/main" id="{3DEB6D9F-9E7D-F021-E3B9-D797062BD018}"/>
              </a:ext>
            </a:extLst>
          </p:cNvPr>
          <p:cNvCxnSpPr>
            <a:cxnSpLocks/>
          </p:cNvCxnSpPr>
          <p:nvPr/>
        </p:nvCxnSpPr>
        <p:spPr>
          <a:xfrm>
            <a:off x="5839341" y="3600451"/>
            <a:ext cx="66147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ED5F66D6-7067-2804-52B9-968EBFE863E4}"/>
              </a:ext>
            </a:extLst>
          </p:cNvPr>
          <p:cNvSpPr/>
          <p:nvPr/>
        </p:nvSpPr>
        <p:spPr>
          <a:xfrm>
            <a:off x="6500814" y="3394810"/>
            <a:ext cx="2733164" cy="715965"/>
          </a:xfrm>
          <a:prstGeom prst="rect">
            <a:avLst/>
          </a:prstGeom>
        </p:spPr>
        <p:txBody>
          <a:bodyPr wrap="square">
            <a:spAutoFit/>
          </a:bodyPr>
          <a:lstStyle/>
          <a:p>
            <a:r>
              <a:rPr lang="en-US" altLang="zh-CN" sz="1351" dirty="0">
                <a:solidFill>
                  <a:schemeClr val="accent6"/>
                </a:solidFill>
                <a:latin typeface="Times New Roman" panose="02020603050405020304" pitchFamily="18" charset="0"/>
                <a:cs typeface="Times New Roman" panose="02020603050405020304" pitchFamily="18" charset="0"/>
              </a:rPr>
              <a:t>The position and height of  peak is consistent, but GPAW predicts a slightly broader peak.</a:t>
            </a:r>
            <a:endParaRPr lang="zh-CN" altLang="en-US" sz="1351" dirty="0">
              <a:solidFill>
                <a:schemeClr val="accent6"/>
              </a:solidFill>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E6745A3-AF0E-2929-5E4B-E1B5BAB6EEDB}"/>
              </a:ext>
            </a:extLst>
          </p:cNvPr>
          <p:cNvSpPr/>
          <p:nvPr/>
        </p:nvSpPr>
        <p:spPr>
          <a:xfrm>
            <a:off x="4231243" y="4000296"/>
            <a:ext cx="1305165" cy="300210"/>
          </a:xfrm>
          <a:prstGeom prst="rect">
            <a:avLst/>
          </a:prstGeom>
        </p:spPr>
        <p:txBody>
          <a:bodyPr wrap="none">
            <a:spAutoFit/>
          </a:bodyPr>
          <a:lstStyle/>
          <a:p>
            <a:r>
              <a:rPr lang="zh-CN" altLang="en-US" sz="1351" dirty="0">
                <a:solidFill>
                  <a:srgbClr val="C00000"/>
                </a:solidFill>
                <a:latin typeface="Times New Roman" panose="02020603050405020304" pitchFamily="18" charset="0"/>
                <a:cs typeface="Times New Roman" panose="02020603050405020304" pitchFamily="18" charset="0"/>
              </a:rPr>
              <a:t> </a:t>
            </a:r>
            <a:r>
              <a:rPr lang="en-US" altLang="zh-CN" sz="1351" dirty="0">
                <a:solidFill>
                  <a:srgbClr val="C00000"/>
                </a:solidFill>
                <a:latin typeface="Times New Roman" panose="02020603050405020304" pitchFamily="18" charset="0"/>
                <a:cs typeface="Times New Roman" panose="02020603050405020304" pitchFamily="18" charset="0"/>
              </a:rPr>
              <a:t>U</a:t>
            </a:r>
            <a:r>
              <a:rPr lang="zh-CN" altLang="en-US" sz="1351" dirty="0">
                <a:solidFill>
                  <a:srgbClr val="C00000"/>
                </a:solidFill>
                <a:latin typeface="Times New Roman" panose="02020603050405020304" pitchFamily="18" charset="0"/>
                <a:cs typeface="Times New Roman" panose="02020603050405020304" pitchFamily="18" charset="0"/>
              </a:rPr>
              <a:t>nderestimates</a:t>
            </a:r>
          </a:p>
        </p:txBody>
      </p:sp>
      <p:cxnSp>
        <p:nvCxnSpPr>
          <p:cNvPr id="25" name="直接连接符 31">
            <a:extLst>
              <a:ext uri="{FF2B5EF4-FFF2-40B4-BE49-F238E27FC236}">
                <a16:creationId xmlns:a16="http://schemas.microsoft.com/office/drawing/2014/main" id="{9F217AF5-6E84-D85E-0C87-65E4296BCCB1}"/>
              </a:ext>
            </a:extLst>
          </p:cNvPr>
          <p:cNvCxnSpPr/>
          <p:nvPr/>
        </p:nvCxnSpPr>
        <p:spPr>
          <a:xfrm>
            <a:off x="4105280" y="3881355"/>
            <a:ext cx="16240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33">
            <a:extLst>
              <a:ext uri="{FF2B5EF4-FFF2-40B4-BE49-F238E27FC236}">
                <a16:creationId xmlns:a16="http://schemas.microsoft.com/office/drawing/2014/main" id="{74A378BC-466F-5C8B-07CD-BE36EFFAE873}"/>
              </a:ext>
            </a:extLst>
          </p:cNvPr>
          <p:cNvCxnSpPr/>
          <p:nvPr/>
        </p:nvCxnSpPr>
        <p:spPr>
          <a:xfrm>
            <a:off x="4917281" y="3881355"/>
            <a:ext cx="0" cy="2144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36">
            <a:extLst>
              <a:ext uri="{FF2B5EF4-FFF2-40B4-BE49-F238E27FC236}">
                <a16:creationId xmlns:a16="http://schemas.microsoft.com/office/drawing/2014/main" id="{B812FB6F-18BC-A6E6-F380-D9204EAA4210}"/>
              </a:ext>
            </a:extLst>
          </p:cNvPr>
          <p:cNvCxnSpPr/>
          <p:nvPr/>
        </p:nvCxnSpPr>
        <p:spPr>
          <a:xfrm flipH="1">
            <a:off x="1576387" y="4277300"/>
            <a:ext cx="890588" cy="2137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0621C08-47B6-1DF7-C480-090CFE1C4BC5}"/>
              </a:ext>
            </a:extLst>
          </p:cNvPr>
          <p:cNvSpPr/>
          <p:nvPr/>
        </p:nvSpPr>
        <p:spPr>
          <a:xfrm>
            <a:off x="-38098" y="4521820"/>
            <a:ext cx="2295524" cy="923843"/>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a:t>
            </a:r>
            <a:r>
              <a:rPr lang="zh-CN" altLang="en-US" sz="1351" dirty="0">
                <a:latin typeface="Times New Roman" panose="02020603050405020304" pitchFamily="18" charset="0"/>
                <a:cs typeface="Times New Roman" panose="02020603050405020304" pitchFamily="18" charset="0"/>
              </a:rPr>
              <a:t> elastic scattering </a:t>
            </a:r>
            <a:r>
              <a:rPr lang="en-US" altLang="zh-CN" sz="1351" dirty="0">
                <a:latin typeface="Times New Roman" panose="02020603050405020304" pitchFamily="18" charset="0"/>
                <a:cs typeface="Times New Roman" panose="02020603050405020304" pitchFamily="18" charset="0"/>
              </a:rPr>
              <a:t>between </a:t>
            </a:r>
            <a:r>
              <a:rPr lang="zh-CN" altLang="en-US" sz="1351" dirty="0">
                <a:latin typeface="Times New Roman" panose="02020603050405020304" pitchFamily="18" charset="0"/>
                <a:cs typeface="Times New Roman" panose="02020603050405020304" pitchFamily="18" charset="0"/>
              </a:rPr>
              <a:t>incident electrons </a:t>
            </a:r>
            <a:r>
              <a:rPr lang="en-US" altLang="zh-CN" sz="1351" dirty="0">
                <a:latin typeface="Times New Roman" panose="02020603050405020304" pitchFamily="18" charset="0"/>
                <a:cs typeface="Times New Roman" panose="02020603050405020304" pitchFamily="18" charset="0"/>
              </a:rPr>
              <a:t>and lattice, not electron-hole pair excitations.</a:t>
            </a:r>
            <a:endParaRPr lang="zh-CN" altLang="en-US" sz="135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B879B1C-8002-CA60-CA7E-24DF86C44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3168" y="4270118"/>
            <a:ext cx="1941143" cy="221629"/>
          </a:xfrm>
          <a:prstGeom prst="rect">
            <a:avLst/>
          </a:prstGeom>
        </p:spPr>
      </p:pic>
      <p:sp>
        <p:nvSpPr>
          <p:cNvPr id="30" name="矩形 29">
            <a:extLst>
              <a:ext uri="{FF2B5EF4-FFF2-40B4-BE49-F238E27FC236}">
                <a16:creationId xmlns:a16="http://schemas.microsoft.com/office/drawing/2014/main" id="{85C5FA5A-58B2-6BB4-39BD-6815A778ACC8}"/>
              </a:ext>
            </a:extLst>
          </p:cNvPr>
          <p:cNvSpPr/>
          <p:nvPr/>
        </p:nvSpPr>
        <p:spPr>
          <a:xfrm>
            <a:off x="5520247" y="4191537"/>
            <a:ext cx="1510350" cy="307777"/>
          </a:xfrm>
          <a:prstGeom prst="rect">
            <a:avLst/>
          </a:prstGeom>
        </p:spPr>
        <p:txBody>
          <a:bodyPr wrap="none">
            <a:spAutoFit/>
          </a:bodyPr>
          <a:lstStyle/>
          <a:p>
            <a:r>
              <a:rPr lang="en-US" altLang="zh-CN" sz="1400" b="1" dirty="0">
                <a:cs typeface="Times New Roman" panose="02020603050405020304" pitchFamily="18" charset="0"/>
              </a:rPr>
              <a:t>Ionization charge:</a:t>
            </a:r>
            <a:endParaRPr lang="zh-CN" altLang="en-US" sz="1400" b="1" dirty="0">
              <a:cs typeface="Times New Roman" panose="02020603050405020304" pitchFamily="18" charset="0"/>
            </a:endParaRPr>
          </a:p>
        </p:txBody>
      </p:sp>
      <p:sp>
        <p:nvSpPr>
          <p:cNvPr id="31" name="文本框 30">
            <a:extLst>
              <a:ext uri="{FF2B5EF4-FFF2-40B4-BE49-F238E27FC236}">
                <a16:creationId xmlns:a16="http://schemas.microsoft.com/office/drawing/2014/main" id="{5481E732-164F-FFC0-3BF2-013941E14802}"/>
              </a:ext>
            </a:extLst>
          </p:cNvPr>
          <p:cNvSpPr txBox="1"/>
          <p:nvPr/>
        </p:nvSpPr>
        <p:spPr>
          <a:xfrm>
            <a:off x="5536408" y="4744144"/>
            <a:ext cx="2703555" cy="307777"/>
          </a:xfrm>
          <a:prstGeom prst="rect">
            <a:avLst/>
          </a:prstGeom>
          <a:noFill/>
        </p:spPr>
        <p:txBody>
          <a:bodyPr wrap="square">
            <a:spAutoFit/>
          </a:bodyPr>
          <a:lstStyle/>
          <a:p>
            <a:r>
              <a:rPr lang="en-US" altLang="zh-CN" sz="1400" b="1" dirty="0"/>
              <a:t>S</a:t>
            </a:r>
            <a:r>
              <a:rPr lang="en-US" altLang="zh-CN" sz="1400" b="1" dirty="0">
                <a:effectLst/>
              </a:rPr>
              <a:t>ilicon: </a:t>
            </a:r>
            <a:r>
              <a:rPr lang="en-US" altLang="zh-CN" sz="1400" b="1" dirty="0" err="1">
                <a:effectLst/>
              </a:rPr>
              <a:t>E</a:t>
            </a:r>
            <a:r>
              <a:rPr lang="en-US" altLang="zh-CN" sz="1400" b="1" baseline="-25000" dirty="0" err="1">
                <a:effectLst/>
              </a:rPr>
              <a:t>gap</a:t>
            </a:r>
            <a:r>
              <a:rPr lang="en-US" altLang="zh-CN" sz="1400" b="1" dirty="0">
                <a:effectLst/>
              </a:rPr>
              <a:t> = 1.2eV and </a:t>
            </a:r>
            <a:r>
              <a:rPr lang="el-GR" altLang="zh-CN" sz="1400" b="1" dirty="0">
                <a:effectLst/>
              </a:rPr>
              <a:t>ε = 3.8</a:t>
            </a:r>
            <a:r>
              <a:rPr lang="en-US" altLang="zh-CN" sz="1400" b="1" dirty="0">
                <a:effectLst/>
              </a:rPr>
              <a:t>eV. </a:t>
            </a:r>
            <a:endParaRPr lang="en-US" altLang="zh-CN" sz="1400" b="1" dirty="0"/>
          </a:p>
        </p:txBody>
      </p:sp>
      <p:sp>
        <p:nvSpPr>
          <p:cNvPr id="32" name="文本框 31">
            <a:extLst>
              <a:ext uri="{FF2B5EF4-FFF2-40B4-BE49-F238E27FC236}">
                <a16:creationId xmlns:a16="http://schemas.microsoft.com/office/drawing/2014/main" id="{F403C090-0EEB-0E86-711E-28E3B166F1CC}"/>
              </a:ext>
            </a:extLst>
          </p:cNvPr>
          <p:cNvSpPr txBox="1"/>
          <p:nvPr/>
        </p:nvSpPr>
        <p:spPr>
          <a:xfrm>
            <a:off x="6949294" y="4495182"/>
            <a:ext cx="985070" cy="276999"/>
          </a:xfrm>
          <a:prstGeom prst="rect">
            <a:avLst/>
          </a:prstGeom>
          <a:noFill/>
        </p:spPr>
        <p:txBody>
          <a:bodyPr wrap="square">
            <a:spAutoFit/>
          </a:bodyPr>
          <a:lstStyle/>
          <a:p>
            <a:r>
              <a:rPr lang="en-US" altLang="zh-CN" sz="1200" b="1" dirty="0">
                <a:solidFill>
                  <a:schemeClr val="bg1">
                    <a:lumMod val="65000"/>
                  </a:schemeClr>
                </a:solidFill>
                <a:effectLst/>
              </a:rPr>
              <a:t>1509.01598</a:t>
            </a:r>
            <a:endParaRPr lang="zh-CN" altLang="en-US" sz="1200" b="1" dirty="0">
              <a:solidFill>
                <a:schemeClr val="bg1">
                  <a:lumMod val="65000"/>
                </a:schemeClr>
              </a:solidFill>
            </a:endParaRPr>
          </a:p>
        </p:txBody>
      </p:sp>
      <p:sp>
        <p:nvSpPr>
          <p:cNvPr id="3" name="日期占位符 2">
            <a:extLst>
              <a:ext uri="{FF2B5EF4-FFF2-40B4-BE49-F238E27FC236}">
                <a16:creationId xmlns:a16="http://schemas.microsoft.com/office/drawing/2014/main" id="{72B5AE34-3699-DC13-17CB-BD8A02D89F94}"/>
              </a:ext>
            </a:extLst>
          </p:cNvPr>
          <p:cNvSpPr>
            <a:spLocks noGrp="1"/>
          </p:cNvSpPr>
          <p:nvPr>
            <p:ph type="dt" sz="half" idx="10"/>
          </p:nvPr>
        </p:nvSpPr>
        <p:spPr/>
        <p:txBody>
          <a:bodyPr/>
          <a:lstStyle/>
          <a:p>
            <a:fld id="{1F3D776C-0CE1-6C4E-9C0F-BF92E35D74A5}"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04A029CA-A871-57E7-676D-840ECA71FF3A}"/>
              </a:ext>
            </a:extLst>
          </p:cNvPr>
          <p:cNvSpPr>
            <a:spLocks noGrp="1"/>
          </p:cNvSpPr>
          <p:nvPr>
            <p:ph type="sldNum" sz="quarter" idx="12"/>
          </p:nvPr>
        </p:nvSpPr>
        <p:spPr/>
        <p:txBody>
          <a:bodyPr/>
          <a:lstStyle/>
          <a:p>
            <a:fld id="{BB1373A5-4827-6B46-A456-4073A047D00B}" type="slidenum">
              <a:rPr kumimoji="1" lang="zh-CN" altLang="en-US" smtClean="0"/>
              <a:t>27</a:t>
            </a:fld>
            <a:endParaRPr kumimoji="1" lang="zh-CN" altLang="en-US"/>
          </a:p>
        </p:txBody>
      </p:sp>
    </p:spTree>
    <p:extLst>
      <p:ext uri="{BB962C8B-B14F-4D97-AF65-F5344CB8AC3E}">
        <p14:creationId xmlns:p14="http://schemas.microsoft.com/office/powerpoint/2010/main" val="397907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4380535F-4127-087F-643D-6AD0EA642167}"/>
              </a:ext>
            </a:extLst>
          </p:cNvPr>
          <p:cNvSpPr>
            <a:spLocks noGrp="1"/>
          </p:cNvSpPr>
          <p:nvPr>
            <p:ph type="ftr" sz="quarter" idx="11"/>
          </p:nvPr>
        </p:nvSpPr>
        <p:spPr/>
        <p:txBody>
          <a:bodyPr/>
          <a:lstStyle/>
          <a:p>
            <a:r>
              <a:rPr kumimoji="1" lang="en-US" altLang="zh-CN"/>
              <a:t>MEPA 2025 @ </a:t>
            </a:r>
            <a:r>
              <a:rPr kumimoji="1" lang="zh-CN" altLang="en-US"/>
              <a:t>南京大学</a:t>
            </a:r>
          </a:p>
        </p:txBody>
      </p:sp>
      <p:grpSp>
        <p:nvGrpSpPr>
          <p:cNvPr id="4" name="组合 3">
            <a:extLst>
              <a:ext uri="{FF2B5EF4-FFF2-40B4-BE49-F238E27FC236}">
                <a16:creationId xmlns:a16="http://schemas.microsoft.com/office/drawing/2014/main" id="{4DCCD4A4-44C1-C34F-8F74-3163379463F6}"/>
              </a:ext>
            </a:extLst>
          </p:cNvPr>
          <p:cNvGrpSpPr/>
          <p:nvPr/>
        </p:nvGrpSpPr>
        <p:grpSpPr>
          <a:xfrm>
            <a:off x="913087" y="579551"/>
            <a:ext cx="6218939" cy="635381"/>
            <a:chOff x="2434704" y="4936160"/>
            <a:chExt cx="4661735" cy="476294"/>
          </a:xfrm>
        </p:grpSpPr>
        <p:pic>
          <p:nvPicPr>
            <p:cNvPr id="6" name="图片 5">
              <a:extLst>
                <a:ext uri="{FF2B5EF4-FFF2-40B4-BE49-F238E27FC236}">
                  <a16:creationId xmlns:a16="http://schemas.microsoft.com/office/drawing/2014/main" id="{8386D41C-5F54-3B4E-B87A-C244FB3B5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704" y="4936160"/>
              <a:ext cx="1697266" cy="457566"/>
            </a:xfrm>
            <a:prstGeom prst="rect">
              <a:avLst/>
            </a:prstGeom>
          </p:spPr>
        </p:pic>
        <p:pic>
          <p:nvPicPr>
            <p:cNvPr id="8" name="图片 7">
              <a:extLst>
                <a:ext uri="{FF2B5EF4-FFF2-40B4-BE49-F238E27FC236}">
                  <a16:creationId xmlns:a16="http://schemas.microsoft.com/office/drawing/2014/main" id="{4AFCF229-12ED-9F4D-BB25-C0E97C275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497" y="4952682"/>
              <a:ext cx="2221942" cy="459772"/>
            </a:xfrm>
            <a:prstGeom prst="rect">
              <a:avLst/>
            </a:prstGeom>
          </p:spPr>
        </p:pic>
        <p:sp>
          <p:nvSpPr>
            <p:cNvPr id="9" name="箭头: 下 27">
              <a:extLst>
                <a:ext uri="{FF2B5EF4-FFF2-40B4-BE49-F238E27FC236}">
                  <a16:creationId xmlns:a16="http://schemas.microsoft.com/office/drawing/2014/main" id="{A7FE07EA-D4EF-3D4E-8753-4939985A7A6C}"/>
                </a:ext>
              </a:extLst>
            </p:cNvPr>
            <p:cNvSpPr/>
            <p:nvPr/>
          </p:nvSpPr>
          <p:spPr>
            <a:xfrm rot="16200000">
              <a:off x="4460855" y="5058034"/>
              <a:ext cx="159596" cy="2989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pic>
        <p:nvPicPr>
          <p:cNvPr id="10" name="图片 9">
            <a:extLst>
              <a:ext uri="{FF2B5EF4-FFF2-40B4-BE49-F238E27FC236}">
                <a16:creationId xmlns:a16="http://schemas.microsoft.com/office/drawing/2014/main" id="{9AC1E7B9-D40D-A444-9A38-D7DF057BCCD2}"/>
              </a:ext>
            </a:extLst>
          </p:cNvPr>
          <p:cNvPicPr>
            <a:picLocks noChangeAspect="1"/>
          </p:cNvPicPr>
          <p:nvPr/>
        </p:nvPicPr>
        <p:blipFill>
          <a:blip r:embed="rId6"/>
          <a:stretch>
            <a:fillRect/>
          </a:stretch>
        </p:blipFill>
        <p:spPr>
          <a:xfrm>
            <a:off x="1713717" y="2291133"/>
            <a:ext cx="6079784" cy="1278068"/>
          </a:xfrm>
          <a:prstGeom prst="rect">
            <a:avLst/>
          </a:prstGeom>
        </p:spPr>
      </p:pic>
      <p:sp>
        <p:nvSpPr>
          <p:cNvPr id="11" name="副标题 2 3">
            <a:extLst>
              <a:ext uri="{FF2B5EF4-FFF2-40B4-BE49-F238E27FC236}">
                <a16:creationId xmlns:a16="http://schemas.microsoft.com/office/drawing/2014/main" id="{6CE64C8E-86E6-7D42-8030-111E39C804D5}"/>
              </a:ext>
            </a:extLst>
          </p:cNvPr>
          <p:cNvSpPr txBox="1">
            <a:spLocks/>
          </p:cNvSpPr>
          <p:nvPr/>
        </p:nvSpPr>
        <p:spPr>
          <a:xfrm>
            <a:off x="633063" y="2754234"/>
            <a:ext cx="768404" cy="351866"/>
          </a:xfrm>
          <a:prstGeom prst="rect">
            <a:avLst/>
          </a:prstGeom>
        </p:spPr>
        <p:txBody>
          <a:bodyPr vert="horz" lIns="68580" tIns="34290" rIns="68580" bIns="34290" rtlCol="0" anchor="t">
            <a:noAutofit/>
          </a:bodyPr>
          <a:lstStyle>
            <a:lvl1pPr marL="0" indent="0" algn="ctr" defTabSz="685800" rtl="0" eaLnBrk="1" latinLnBrk="0" hangingPunct="1">
              <a:lnSpc>
                <a:spcPct val="100000"/>
              </a:lnSpc>
              <a:spcBef>
                <a:spcPts val="750"/>
              </a:spcBef>
              <a:buFont typeface="Arial" panose="020B0604020202020204" pitchFamily="34" charset="0"/>
              <a:buNone/>
              <a:defRPr sz="1200" kern="1200">
                <a:solidFill>
                  <a:schemeClr val="accent4"/>
                </a:solidFill>
                <a:latin typeface="Microsoft YaHei UI" panose="020B0503020204020204" pitchFamily="34" charset="-122"/>
                <a:ea typeface="Microsoft YaHei UI" panose="020B0503020204020204" pitchFamily="34" charset="-122"/>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icrosoft YaHei UI" panose="020B0503020204020204" pitchFamily="34" charset="-122"/>
                <a:ea typeface="Microsoft YaHei UI" panose="020B0503020204020204" pitchFamily="34" charset="-122"/>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icrosoft YaHei UI" panose="020B0503020204020204" pitchFamily="34" charset="-122"/>
                <a:ea typeface="Microsoft YaHei UI" panose="020B0503020204020204" pitchFamily="34" charset="-122"/>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altLang="zh-CN" sz="17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where</a:t>
            </a:r>
          </a:p>
          <a:p>
            <a:pPr algn="l"/>
            <a:endParaRPr lang="en-US" altLang="zh-CN" sz="1600" dirty="0">
              <a:latin typeface="Calisto MT" panose="02040603050505030304" pitchFamily="18" charset="0"/>
            </a:endParaRPr>
          </a:p>
        </p:txBody>
      </p:sp>
      <p:pic>
        <p:nvPicPr>
          <p:cNvPr id="12" name="图片 11" descr="\documentclass{article}&#10;\usepackage{amsmath}&#10;\pagestyle{empty}&#10;\begin{document}&#10;&#10;&#10;$\frac{4\pi\alpha}{Q^2}^{}$&#10;&#10;\end{document}" title="IguanaTex Bitmap Display">
            <a:extLst>
              <a:ext uri="{FF2B5EF4-FFF2-40B4-BE49-F238E27FC236}">
                <a16:creationId xmlns:a16="http://schemas.microsoft.com/office/drawing/2014/main" id="{FFCB11B0-ADDD-DC45-AC81-F1CDB8B51A78}"/>
              </a:ext>
            </a:extLst>
          </p:cNvPr>
          <p:cNvPicPr>
            <a:picLocks noChangeAspect="1"/>
          </p:cNvPicPr>
          <p:nvPr>
            <p:custDataLst>
              <p:tags r:id="rId1"/>
            </p:custDataLst>
          </p:nvPr>
        </p:nvPicPr>
        <p:blipFill>
          <a:blip r:embed="rId7"/>
          <a:stretch>
            <a:fillRect/>
          </a:stretch>
        </p:blipFill>
        <p:spPr>
          <a:xfrm>
            <a:off x="6431073" y="3696430"/>
            <a:ext cx="376518" cy="358893"/>
          </a:xfrm>
          <a:prstGeom prst="rect">
            <a:avLst/>
          </a:prstGeom>
        </p:spPr>
      </p:pic>
      <p:cxnSp>
        <p:nvCxnSpPr>
          <p:cNvPr id="13" name="直接箭头连接符 12">
            <a:extLst>
              <a:ext uri="{FF2B5EF4-FFF2-40B4-BE49-F238E27FC236}">
                <a16:creationId xmlns:a16="http://schemas.microsoft.com/office/drawing/2014/main" id="{0D7B5B35-5570-5F4D-A409-4B85D0E2BB1B}"/>
              </a:ext>
            </a:extLst>
          </p:cNvPr>
          <p:cNvCxnSpPr>
            <a:cxnSpLocks/>
          </p:cNvCxnSpPr>
          <p:nvPr/>
        </p:nvCxnSpPr>
        <p:spPr>
          <a:xfrm>
            <a:off x="4133546" y="3386081"/>
            <a:ext cx="0" cy="669242"/>
          </a:xfrm>
          <a:prstGeom prst="straightConnector1">
            <a:avLst/>
          </a:prstGeom>
          <a:ln w="28575">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96BA2D64-1B9E-A643-BF2B-35A7FB2E5F02}"/>
              </a:ext>
            </a:extLst>
          </p:cNvPr>
          <p:cNvCxnSpPr>
            <a:cxnSpLocks/>
          </p:cNvCxnSpPr>
          <p:nvPr/>
        </p:nvCxnSpPr>
        <p:spPr>
          <a:xfrm>
            <a:off x="5654985" y="3027395"/>
            <a:ext cx="776088" cy="625470"/>
          </a:xfrm>
          <a:prstGeom prst="straightConnector1">
            <a:avLst/>
          </a:prstGeom>
          <a:ln w="28575">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15" name="图片 14" descr="\documentclass{article}&#10;\usepackage{amsmath}&#10;\pagestyle{empty}&#10;\begin{document}&#10;&#10;$\frac{1}{V}\sum_{i,j}\frac{\left|\langle i|e^{i\mathbf{Q}\cdot\hat{\mathbf{x}}}|j\rangle\right|^{2}}{\varepsilon_{i}-\varepsilon_{j}-\omega-i0^{+}}\left(f_{i}-f_{j}\right)$&#10;&#10;&#10;\end{document}" title="IguanaTex Bitmap Display">
            <a:extLst>
              <a:ext uri="{FF2B5EF4-FFF2-40B4-BE49-F238E27FC236}">
                <a16:creationId xmlns:a16="http://schemas.microsoft.com/office/drawing/2014/main" id="{F5552AFB-38BC-6A41-A336-8ADD1D450848}"/>
              </a:ext>
            </a:extLst>
          </p:cNvPr>
          <p:cNvPicPr>
            <a:picLocks noChangeAspect="1"/>
          </p:cNvPicPr>
          <p:nvPr>
            <p:custDataLst>
              <p:tags r:id="rId2"/>
            </p:custDataLst>
          </p:nvPr>
        </p:nvPicPr>
        <p:blipFill>
          <a:blip r:embed="rId8"/>
          <a:stretch>
            <a:fillRect/>
          </a:stretch>
        </p:blipFill>
        <p:spPr>
          <a:xfrm>
            <a:off x="2643125" y="4146358"/>
            <a:ext cx="3058769" cy="486690"/>
          </a:xfrm>
          <a:prstGeom prst="rect">
            <a:avLst/>
          </a:prstGeom>
        </p:spPr>
      </p:pic>
      <p:sp>
        <p:nvSpPr>
          <p:cNvPr id="16" name="副标题 2">
            <a:extLst>
              <a:ext uri="{FF2B5EF4-FFF2-40B4-BE49-F238E27FC236}">
                <a16:creationId xmlns:a16="http://schemas.microsoft.com/office/drawing/2014/main" id="{FE28EB8B-5E60-0740-8237-2111DBB73753}"/>
              </a:ext>
            </a:extLst>
          </p:cNvPr>
          <p:cNvSpPr txBox="1">
            <a:spLocks/>
          </p:cNvSpPr>
          <p:nvPr/>
        </p:nvSpPr>
        <p:spPr>
          <a:xfrm>
            <a:off x="6115050" y="4257506"/>
            <a:ext cx="2107821" cy="437332"/>
          </a:xfrm>
          <a:prstGeom prst="rect">
            <a:avLst/>
          </a:prstGeom>
        </p:spPr>
        <p:txBody>
          <a:bodyPr vert="horz" lIns="68580" tIns="34290" rIns="68580" bIns="34290" rtlCol="0" anchor="t">
            <a:noAutofit/>
          </a:bodyPr>
          <a:lstStyle>
            <a:lvl1pPr marL="0" indent="0" algn="ctr" defTabSz="685800" rtl="0" eaLnBrk="1" latinLnBrk="0" hangingPunct="1">
              <a:lnSpc>
                <a:spcPct val="100000"/>
              </a:lnSpc>
              <a:spcBef>
                <a:spcPts val="750"/>
              </a:spcBef>
              <a:buFont typeface="Arial" panose="020B0604020202020204" pitchFamily="34" charset="0"/>
              <a:buNone/>
              <a:defRPr sz="1200" kern="1200">
                <a:solidFill>
                  <a:schemeClr val="accent4"/>
                </a:solidFill>
                <a:latin typeface="Microsoft YaHei UI" panose="020B0503020204020204" pitchFamily="34" charset="-122"/>
                <a:ea typeface="Microsoft YaHei UI" panose="020B0503020204020204" pitchFamily="34" charset="-122"/>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icrosoft YaHei UI" panose="020B0503020204020204" pitchFamily="34" charset="-122"/>
                <a:ea typeface="Microsoft YaHei UI" panose="020B0503020204020204" pitchFamily="34" charset="-122"/>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icrosoft YaHei UI" panose="020B0503020204020204" pitchFamily="34" charset="-122"/>
                <a:ea typeface="Microsoft YaHei UI" panose="020B0503020204020204" pitchFamily="34" charset="-122"/>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altLang="zh-CN" sz="2000" b="1" dirty="0" err="1">
                <a:solidFill>
                  <a:schemeClr val="tx1"/>
                </a:solidFill>
                <a:latin typeface="+mn-lt"/>
                <a:ea typeface="Cambria Math" panose="02040503050406030204" pitchFamily="18" charset="0"/>
                <a:cs typeface="Times New Roman" panose="02020603050405020304" pitchFamily="18" charset="0"/>
              </a:rPr>
              <a:t>Lindhard</a:t>
            </a:r>
            <a:r>
              <a:rPr lang="en-US" altLang="zh-CN" sz="2000" b="1" dirty="0">
                <a:solidFill>
                  <a:schemeClr val="tx1"/>
                </a:solidFill>
                <a:latin typeface="+mn-lt"/>
                <a:ea typeface="Cambria Math" panose="02040503050406030204" pitchFamily="18" charset="0"/>
                <a:cs typeface="Times New Roman" panose="02020603050405020304" pitchFamily="18" charset="0"/>
              </a:rPr>
              <a:t> function</a:t>
            </a:r>
            <a:endParaRPr lang="en-US" altLang="zh-CN" sz="2000" b="1" dirty="0">
              <a:solidFill>
                <a:schemeClr val="tx1"/>
              </a:solidFill>
              <a:latin typeface="+mn-lt"/>
            </a:endParaRPr>
          </a:p>
        </p:txBody>
      </p:sp>
      <p:pic>
        <p:nvPicPr>
          <p:cNvPr id="17" name="图片 16">
            <a:extLst>
              <a:ext uri="{FF2B5EF4-FFF2-40B4-BE49-F238E27FC236}">
                <a16:creationId xmlns:a16="http://schemas.microsoft.com/office/drawing/2014/main" id="{A17B33E5-5D37-6D49-9FD0-75509F3F0355}"/>
              </a:ext>
            </a:extLst>
          </p:cNvPr>
          <p:cNvPicPr>
            <a:picLocks noChangeAspect="1"/>
          </p:cNvPicPr>
          <p:nvPr/>
        </p:nvPicPr>
        <p:blipFill>
          <a:blip r:embed="rId9"/>
          <a:stretch>
            <a:fillRect/>
          </a:stretch>
        </p:blipFill>
        <p:spPr>
          <a:xfrm>
            <a:off x="4262742" y="3556729"/>
            <a:ext cx="767743" cy="286277"/>
          </a:xfrm>
          <a:prstGeom prst="rect">
            <a:avLst/>
          </a:prstGeom>
        </p:spPr>
      </p:pic>
      <p:sp>
        <p:nvSpPr>
          <p:cNvPr id="2" name="日期占位符 1">
            <a:extLst>
              <a:ext uri="{FF2B5EF4-FFF2-40B4-BE49-F238E27FC236}">
                <a16:creationId xmlns:a16="http://schemas.microsoft.com/office/drawing/2014/main" id="{7E2BBC0E-75E1-E217-F1C9-E21AD382315F}"/>
              </a:ext>
            </a:extLst>
          </p:cNvPr>
          <p:cNvSpPr>
            <a:spLocks noGrp="1"/>
          </p:cNvSpPr>
          <p:nvPr>
            <p:ph type="dt" sz="half" idx="10"/>
          </p:nvPr>
        </p:nvSpPr>
        <p:spPr/>
        <p:txBody>
          <a:bodyPr/>
          <a:lstStyle/>
          <a:p>
            <a:fld id="{7F1D57E5-AF3A-D344-9C1B-5D6EB837C09B}"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E458215C-4297-7F9B-1B25-C629409C9443}"/>
              </a:ext>
            </a:extLst>
          </p:cNvPr>
          <p:cNvSpPr>
            <a:spLocks noGrp="1"/>
          </p:cNvSpPr>
          <p:nvPr>
            <p:ph type="sldNum" sz="quarter" idx="12"/>
          </p:nvPr>
        </p:nvSpPr>
        <p:spPr/>
        <p:txBody>
          <a:bodyPr/>
          <a:lstStyle/>
          <a:p>
            <a:fld id="{BB1373A5-4827-6B46-A456-4073A047D00B}" type="slidenum">
              <a:rPr kumimoji="1" lang="zh-CN" altLang="en-US" smtClean="0"/>
              <a:t>28</a:t>
            </a:fld>
            <a:endParaRPr kumimoji="1" lang="zh-CN" altLang="en-US"/>
          </a:p>
        </p:txBody>
      </p:sp>
    </p:spTree>
    <p:extLst>
      <p:ext uri="{BB962C8B-B14F-4D97-AF65-F5344CB8AC3E}">
        <p14:creationId xmlns:p14="http://schemas.microsoft.com/office/powerpoint/2010/main" val="12886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ss distribution of universe”的图片搜索结果">
            <a:extLst>
              <a:ext uri="{FF2B5EF4-FFF2-40B4-BE49-F238E27FC236}">
                <a16:creationId xmlns:a16="http://schemas.microsoft.com/office/drawing/2014/main" id="{408A8F56-D5ED-3143-37C3-6266D6A283BF}"/>
              </a:ext>
            </a:extLst>
          </p:cNvPr>
          <p:cNvPicPr>
            <a:picLocks noChangeAspect="1" noChangeArrowheads="1"/>
          </p:cNvPicPr>
          <p:nvPr/>
        </p:nvPicPr>
        <p:blipFill>
          <a:blip r:embed="rId4"/>
          <a:srcRect/>
          <a:stretch>
            <a:fillRect/>
          </a:stretch>
        </p:blipFill>
        <p:spPr bwMode="auto">
          <a:xfrm>
            <a:off x="4367814" y="1399306"/>
            <a:ext cx="4428160" cy="2259705"/>
          </a:xfrm>
          <a:prstGeom prst="rect">
            <a:avLst/>
          </a:prstGeom>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3" name="日期占位符 2">
            <a:extLst>
              <a:ext uri="{FF2B5EF4-FFF2-40B4-BE49-F238E27FC236}">
                <a16:creationId xmlns:a16="http://schemas.microsoft.com/office/drawing/2014/main" id="{4D6EE912-EB54-1DE0-2B4A-C99B1D515C18}"/>
              </a:ext>
            </a:extLst>
          </p:cNvPr>
          <p:cNvSpPr>
            <a:spLocks noGrp="1"/>
          </p:cNvSpPr>
          <p:nvPr>
            <p:ph type="dt" sz="half" idx="10"/>
          </p:nvPr>
        </p:nvSpPr>
        <p:spPr/>
        <p:txBody>
          <a:bodyPr/>
          <a:lstStyle/>
          <a:p>
            <a:fld id="{76D0FDE7-EB65-1B46-9753-F6789DDF46EC}"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FCB56D53-4BD4-87D9-859F-9D72DF11738A}"/>
              </a:ext>
            </a:extLst>
          </p:cNvPr>
          <p:cNvSpPr>
            <a:spLocks noGrp="1"/>
          </p:cNvSpPr>
          <p:nvPr>
            <p:ph type="sldNum" sz="quarter" idx="12"/>
          </p:nvPr>
        </p:nvSpPr>
        <p:spPr/>
        <p:txBody>
          <a:bodyPr/>
          <a:lstStyle/>
          <a:p>
            <a:fld id="{BB1373A5-4827-6B46-A456-4073A047D00B}" type="slidenum">
              <a:rPr kumimoji="1" lang="zh-CN" altLang="en-US" smtClean="0"/>
              <a:t>2</a:t>
            </a:fld>
            <a:endParaRPr kumimoji="1" lang="zh-CN" altLang="en-US"/>
          </a:p>
        </p:txBody>
      </p:sp>
      <p:pic>
        <p:nvPicPr>
          <p:cNvPr id="6" name="图片 5">
            <a:extLst>
              <a:ext uri="{FF2B5EF4-FFF2-40B4-BE49-F238E27FC236}">
                <a16:creationId xmlns:a16="http://schemas.microsoft.com/office/drawing/2014/main" id="{83E43C72-0CC3-B82A-AA5F-64EE2A4BEC16}"/>
              </a:ext>
            </a:extLst>
          </p:cNvPr>
          <p:cNvPicPr>
            <a:picLocks noChangeAspect="1"/>
          </p:cNvPicPr>
          <p:nvPr/>
        </p:nvPicPr>
        <p:blipFill>
          <a:blip r:embed="rId5"/>
          <a:stretch>
            <a:fillRect/>
          </a:stretch>
        </p:blipFill>
        <p:spPr>
          <a:xfrm>
            <a:off x="313542" y="4194773"/>
            <a:ext cx="3840337" cy="1989428"/>
          </a:xfrm>
          <a:prstGeom prst="rect">
            <a:avLst/>
          </a:prstGeom>
        </p:spPr>
      </p:pic>
      <p:grpSp>
        <p:nvGrpSpPr>
          <p:cNvPr id="23" name="组合 22">
            <a:extLst>
              <a:ext uri="{FF2B5EF4-FFF2-40B4-BE49-F238E27FC236}">
                <a16:creationId xmlns:a16="http://schemas.microsoft.com/office/drawing/2014/main" id="{ED947387-C104-F900-541C-C4546EAF0986}"/>
              </a:ext>
            </a:extLst>
          </p:cNvPr>
          <p:cNvGrpSpPr/>
          <p:nvPr/>
        </p:nvGrpSpPr>
        <p:grpSpPr>
          <a:xfrm>
            <a:off x="7980161" y="3667763"/>
            <a:ext cx="1101514" cy="2543333"/>
            <a:chOff x="7980161" y="3667763"/>
            <a:chExt cx="1101514" cy="2543333"/>
          </a:xfrm>
        </p:grpSpPr>
        <p:pic>
          <p:nvPicPr>
            <p:cNvPr id="9" name="图片 8">
              <a:extLst>
                <a:ext uri="{FF2B5EF4-FFF2-40B4-BE49-F238E27FC236}">
                  <a16:creationId xmlns:a16="http://schemas.microsoft.com/office/drawing/2014/main" id="{26F869F8-3BD8-4211-BF37-0E9874FD2184}"/>
                </a:ext>
              </a:extLst>
            </p:cNvPr>
            <p:cNvPicPr>
              <a:picLocks noChangeAspect="1"/>
            </p:cNvPicPr>
            <p:nvPr/>
          </p:nvPicPr>
          <p:blipFill>
            <a:blip r:embed="rId6"/>
            <a:stretch>
              <a:fillRect/>
            </a:stretch>
          </p:blipFill>
          <p:spPr>
            <a:xfrm>
              <a:off x="8795974" y="3667763"/>
              <a:ext cx="285701" cy="2503375"/>
            </a:xfrm>
            <a:prstGeom prst="rect">
              <a:avLst/>
            </a:prstGeom>
          </p:spPr>
        </p:pic>
        <p:sp>
          <p:nvSpPr>
            <p:cNvPr id="12" name="文本框 11">
              <a:extLst>
                <a:ext uri="{FF2B5EF4-FFF2-40B4-BE49-F238E27FC236}">
                  <a16:creationId xmlns:a16="http://schemas.microsoft.com/office/drawing/2014/main" id="{EF336A1D-79FC-F3A7-7D52-651C014C8EF9}"/>
                </a:ext>
              </a:extLst>
            </p:cNvPr>
            <p:cNvSpPr txBox="1"/>
            <p:nvPr/>
          </p:nvSpPr>
          <p:spPr>
            <a:xfrm>
              <a:off x="8178595" y="5841764"/>
              <a:ext cx="502061" cy="369332"/>
            </a:xfrm>
            <a:prstGeom prst="rect">
              <a:avLst/>
            </a:prstGeom>
            <a:noFill/>
          </p:spPr>
          <p:txBody>
            <a:bodyPr wrap="none" rtlCol="0">
              <a:spAutoFit/>
            </a:bodyPr>
            <a:lstStyle/>
            <a:p>
              <a:r>
                <a:rPr kumimoji="1" lang="en-US" altLang="zh-CN" dirty="0"/>
                <a:t>……</a:t>
              </a:r>
              <a:endParaRPr kumimoji="1" lang="zh-CN" altLang="en-US" dirty="0"/>
            </a:p>
          </p:txBody>
        </p:sp>
        <p:sp>
          <p:nvSpPr>
            <p:cNvPr id="13" name="文本框 12">
              <a:extLst>
                <a:ext uri="{FF2B5EF4-FFF2-40B4-BE49-F238E27FC236}">
                  <a16:creationId xmlns:a16="http://schemas.microsoft.com/office/drawing/2014/main" id="{6B067CC5-C243-6400-8C0D-51BDF51A4E7D}"/>
                </a:ext>
              </a:extLst>
            </p:cNvPr>
            <p:cNvSpPr txBox="1"/>
            <p:nvPr/>
          </p:nvSpPr>
          <p:spPr>
            <a:xfrm>
              <a:off x="7980161" y="3825441"/>
              <a:ext cx="850297" cy="646331"/>
            </a:xfrm>
            <a:prstGeom prst="rect">
              <a:avLst/>
            </a:prstGeom>
            <a:noFill/>
          </p:spPr>
          <p:txBody>
            <a:bodyPr wrap="none" rtlCol="0">
              <a:spAutoFit/>
            </a:bodyPr>
            <a:lstStyle/>
            <a:p>
              <a:pPr algn="ctr"/>
              <a:r>
                <a:rPr kumimoji="1" lang="en-US" altLang="zh-CN" b="1" dirty="0">
                  <a:solidFill>
                    <a:srgbClr val="FF0000"/>
                  </a:solidFill>
                </a:rPr>
                <a:t>Dark</a:t>
              </a:r>
            </a:p>
            <a:p>
              <a:pPr algn="ctr"/>
              <a:r>
                <a:rPr kumimoji="1" lang="en-US" altLang="zh-CN" b="1" dirty="0">
                  <a:solidFill>
                    <a:srgbClr val="FF0000"/>
                  </a:solidFill>
                </a:rPr>
                <a:t>Matter</a:t>
              </a:r>
              <a:endParaRPr kumimoji="1" lang="zh-CN" altLang="en-US" b="1" dirty="0">
                <a:solidFill>
                  <a:srgbClr val="FF0000"/>
                </a:solidFill>
              </a:endParaRPr>
            </a:p>
          </p:txBody>
        </p:sp>
        <p:sp>
          <p:nvSpPr>
            <p:cNvPr id="15" name="文本框 14">
              <a:extLst>
                <a:ext uri="{FF2B5EF4-FFF2-40B4-BE49-F238E27FC236}">
                  <a16:creationId xmlns:a16="http://schemas.microsoft.com/office/drawing/2014/main" id="{DC9E39DD-385C-BCFE-6D09-1ACD18DF7881}"/>
                </a:ext>
              </a:extLst>
            </p:cNvPr>
            <p:cNvSpPr txBox="1"/>
            <p:nvPr/>
          </p:nvSpPr>
          <p:spPr>
            <a:xfrm>
              <a:off x="8051635" y="4748636"/>
              <a:ext cx="690638" cy="646331"/>
            </a:xfrm>
            <a:prstGeom prst="rect">
              <a:avLst/>
            </a:prstGeom>
            <a:noFill/>
          </p:spPr>
          <p:txBody>
            <a:bodyPr wrap="none" rtlCol="0">
              <a:spAutoFit/>
            </a:bodyPr>
            <a:lstStyle/>
            <a:p>
              <a:pPr algn="ctr"/>
              <a:r>
                <a:rPr kumimoji="1" lang="en-US" altLang="zh-CN" b="1" dirty="0">
                  <a:solidFill>
                    <a:srgbClr val="FF0000"/>
                  </a:solidFill>
                </a:rPr>
                <a:t>???</a:t>
              </a:r>
            </a:p>
            <a:p>
              <a:pPr algn="ctr"/>
              <a:r>
                <a:rPr kumimoji="1" lang="en-US" altLang="zh-CN" b="1" dirty="0">
                  <a:solidFill>
                    <a:srgbClr val="FF0000"/>
                  </a:solidFill>
                </a:rPr>
                <a:t>years</a:t>
              </a:r>
              <a:endParaRPr kumimoji="1" lang="zh-CN" altLang="en-US" b="1" dirty="0">
                <a:solidFill>
                  <a:srgbClr val="FF0000"/>
                </a:solidFill>
              </a:endParaRPr>
            </a:p>
          </p:txBody>
        </p:sp>
      </p:grpSp>
      <p:pic>
        <p:nvPicPr>
          <p:cNvPr id="17" name="图片 16">
            <a:extLst>
              <a:ext uri="{FF2B5EF4-FFF2-40B4-BE49-F238E27FC236}">
                <a16:creationId xmlns:a16="http://schemas.microsoft.com/office/drawing/2014/main" id="{1380E0C3-BA36-162D-90ED-3B0ABFA2191E}"/>
              </a:ext>
            </a:extLst>
          </p:cNvPr>
          <p:cNvPicPr>
            <a:picLocks noChangeAspect="1"/>
          </p:cNvPicPr>
          <p:nvPr/>
        </p:nvPicPr>
        <p:blipFill>
          <a:blip r:embed="rId7"/>
          <a:stretch>
            <a:fillRect/>
          </a:stretch>
        </p:blipFill>
        <p:spPr>
          <a:xfrm>
            <a:off x="251861" y="1404686"/>
            <a:ext cx="3897119" cy="2503375"/>
          </a:xfrm>
          <a:prstGeom prst="rect">
            <a:avLst/>
          </a:prstGeom>
        </p:spPr>
      </p:pic>
      <p:grpSp>
        <p:nvGrpSpPr>
          <p:cNvPr id="22" name="组合 21">
            <a:extLst>
              <a:ext uri="{FF2B5EF4-FFF2-40B4-BE49-F238E27FC236}">
                <a16:creationId xmlns:a16="http://schemas.microsoft.com/office/drawing/2014/main" id="{7A8DCF54-8BFC-F3DD-3773-239B67F63417}"/>
              </a:ext>
            </a:extLst>
          </p:cNvPr>
          <p:cNvGrpSpPr/>
          <p:nvPr/>
        </p:nvGrpSpPr>
        <p:grpSpPr>
          <a:xfrm>
            <a:off x="4367813" y="3680826"/>
            <a:ext cx="3654991" cy="2738844"/>
            <a:chOff x="4269197" y="3680826"/>
            <a:chExt cx="3691462" cy="2738844"/>
          </a:xfrm>
        </p:grpSpPr>
        <p:pic>
          <p:nvPicPr>
            <p:cNvPr id="8" name="图片 7">
              <a:extLst>
                <a:ext uri="{FF2B5EF4-FFF2-40B4-BE49-F238E27FC236}">
                  <a16:creationId xmlns:a16="http://schemas.microsoft.com/office/drawing/2014/main" id="{B0B32FA5-373E-BE3A-D69B-9D7B5A7932AB}"/>
                </a:ext>
              </a:extLst>
            </p:cNvPr>
            <p:cNvPicPr>
              <a:picLocks noChangeAspect="1"/>
            </p:cNvPicPr>
            <p:nvPr/>
          </p:nvPicPr>
          <p:blipFill>
            <a:blip r:embed="rId8"/>
            <a:stretch>
              <a:fillRect/>
            </a:stretch>
          </p:blipFill>
          <p:spPr>
            <a:xfrm>
              <a:off x="4269197" y="3680826"/>
              <a:ext cx="3691462" cy="2738844"/>
            </a:xfrm>
            <a:prstGeom prst="rect">
              <a:avLst/>
            </a:prstGeom>
          </p:spPr>
        </p:pic>
        <p:sp>
          <p:nvSpPr>
            <p:cNvPr id="18" name="文本框 17">
              <a:extLst>
                <a:ext uri="{FF2B5EF4-FFF2-40B4-BE49-F238E27FC236}">
                  <a16:creationId xmlns:a16="http://schemas.microsoft.com/office/drawing/2014/main" id="{B808A4FA-98E6-2F24-E863-FA969AC9C367}"/>
                </a:ext>
              </a:extLst>
            </p:cNvPr>
            <p:cNvSpPr txBox="1"/>
            <p:nvPr/>
          </p:nvSpPr>
          <p:spPr>
            <a:xfrm>
              <a:off x="4766710" y="3908061"/>
              <a:ext cx="1384097" cy="400110"/>
            </a:xfrm>
            <a:prstGeom prst="rect">
              <a:avLst/>
            </a:prstGeom>
            <a:noFill/>
          </p:spPr>
          <p:txBody>
            <a:bodyPr wrap="none" rtlCol="0">
              <a:spAutoFit/>
            </a:bodyPr>
            <a:lstStyle/>
            <a:p>
              <a:r>
                <a:rPr kumimoji="1" lang="en-US" altLang="zh-CN" sz="2000" b="1" dirty="0">
                  <a:solidFill>
                    <a:srgbClr val="FF0000"/>
                  </a:solidFill>
                </a:rPr>
                <a:t>&gt; 100</a:t>
              </a:r>
              <a:r>
                <a:rPr kumimoji="1" lang="zh-CN" altLang="en-US" sz="2000" b="1" dirty="0">
                  <a:solidFill>
                    <a:srgbClr val="FF0000"/>
                  </a:solidFill>
                </a:rPr>
                <a:t> </a:t>
              </a:r>
              <a:r>
                <a:rPr kumimoji="1" lang="en-US" altLang="zh-CN" sz="2000" b="1" dirty="0">
                  <a:solidFill>
                    <a:srgbClr val="FF0000"/>
                  </a:solidFill>
                </a:rPr>
                <a:t>years</a:t>
              </a:r>
              <a:endParaRPr kumimoji="1" lang="zh-CN" altLang="en-US" sz="2000" b="1" dirty="0">
                <a:solidFill>
                  <a:srgbClr val="FF0000"/>
                </a:solidFill>
              </a:endParaRPr>
            </a:p>
          </p:txBody>
        </p:sp>
      </p:grpSp>
      <p:sp>
        <p:nvSpPr>
          <p:cNvPr id="20" name="文本框 19">
            <a:extLst>
              <a:ext uri="{FF2B5EF4-FFF2-40B4-BE49-F238E27FC236}">
                <a16:creationId xmlns:a16="http://schemas.microsoft.com/office/drawing/2014/main" id="{EC010762-81D2-0003-70DB-CDC27D66D95A}"/>
              </a:ext>
            </a:extLst>
          </p:cNvPr>
          <p:cNvSpPr txBox="1"/>
          <p:nvPr/>
        </p:nvSpPr>
        <p:spPr>
          <a:xfrm>
            <a:off x="251861" y="1035353"/>
            <a:ext cx="1338828" cy="369332"/>
          </a:xfrm>
          <a:prstGeom prst="rect">
            <a:avLst/>
          </a:prstGeom>
          <a:noFill/>
        </p:spPr>
        <p:txBody>
          <a:bodyPr wrap="none" rtlCol="0">
            <a:spAutoFit/>
          </a:bodyPr>
          <a:lstStyle/>
          <a:p>
            <a:r>
              <a:rPr kumimoji="1" lang="zh-CN" altLang="en-US" b="1" dirty="0">
                <a:latin typeface="Microsoft YaHei" panose="020B0503020204020204" pitchFamily="34" charset="-122"/>
                <a:ea typeface="Microsoft YaHei" panose="020B0503020204020204" pitchFamily="34" charset="-122"/>
              </a:rPr>
              <a:t>天文学观测</a:t>
            </a:r>
          </a:p>
        </p:txBody>
      </p:sp>
      <p:sp>
        <p:nvSpPr>
          <p:cNvPr id="21" name="文本框 20">
            <a:extLst>
              <a:ext uri="{FF2B5EF4-FFF2-40B4-BE49-F238E27FC236}">
                <a16:creationId xmlns:a16="http://schemas.microsoft.com/office/drawing/2014/main" id="{8D6D1086-E032-8477-BD9A-482B8F235E9D}"/>
              </a:ext>
            </a:extLst>
          </p:cNvPr>
          <p:cNvSpPr txBox="1"/>
          <p:nvPr/>
        </p:nvSpPr>
        <p:spPr>
          <a:xfrm>
            <a:off x="251861" y="3894473"/>
            <a:ext cx="1338828" cy="369332"/>
          </a:xfrm>
          <a:prstGeom prst="rect">
            <a:avLst/>
          </a:prstGeom>
          <a:noFill/>
        </p:spPr>
        <p:txBody>
          <a:bodyPr wrap="none" rtlCol="0">
            <a:spAutoFit/>
          </a:bodyPr>
          <a:lstStyle/>
          <a:p>
            <a:r>
              <a:rPr kumimoji="1" lang="zh-CN" altLang="en-US" b="1" dirty="0">
                <a:latin typeface="Microsoft YaHei" panose="020B0503020204020204" pitchFamily="34" charset="-122"/>
                <a:ea typeface="Microsoft YaHei" panose="020B0503020204020204" pitchFamily="34" charset="-122"/>
              </a:rPr>
              <a:t>宇宙学观测</a:t>
            </a:r>
          </a:p>
        </p:txBody>
      </p:sp>
    </p:spTree>
    <p:extLst>
      <p:ext uri="{BB962C8B-B14F-4D97-AF65-F5344CB8AC3E}">
        <p14:creationId xmlns:p14="http://schemas.microsoft.com/office/powerpoint/2010/main" val="341741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0077A-3214-9A49-B2F1-D525C821C1C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D9C5FC97-FC33-CD4C-9025-793688422D45}"/>
              </a:ext>
            </a:extLst>
          </p:cNvPr>
          <p:cNvSpPr>
            <a:spLocks noGrp="1"/>
          </p:cNvSpPr>
          <p:nvPr>
            <p:ph idx="1"/>
          </p:nvPr>
        </p:nvSpPr>
        <p:spPr/>
        <p:txBody>
          <a:bodyPr/>
          <a:lstStyle/>
          <a:p>
            <a:endParaRPr kumimoji="1" lang="zh-CN" altLang="en-US"/>
          </a:p>
        </p:txBody>
      </p:sp>
      <p:sp>
        <p:nvSpPr>
          <p:cNvPr id="4" name="页脚占位符 3">
            <a:extLst>
              <a:ext uri="{FF2B5EF4-FFF2-40B4-BE49-F238E27FC236}">
                <a16:creationId xmlns:a16="http://schemas.microsoft.com/office/drawing/2014/main" id="{5F1AADE8-6E5C-5344-B492-79C5302BCF5E}"/>
              </a:ext>
            </a:extLst>
          </p:cNvPr>
          <p:cNvSpPr>
            <a:spLocks noGrp="1"/>
          </p:cNvSpPr>
          <p:nvPr>
            <p:ph type="ftr" sz="quarter" idx="11"/>
          </p:nvPr>
        </p:nvSpPr>
        <p:spPr/>
        <p:txBody>
          <a:bodyPr/>
          <a:lstStyle/>
          <a:p>
            <a:r>
              <a:rPr kumimoji="1" lang="en-US" altLang="zh-CN"/>
              <a:t>MEPA 2025 @ </a:t>
            </a:r>
            <a:r>
              <a:rPr kumimoji="1" lang="zh-CN" altLang="en-US"/>
              <a:t>南京大学</a:t>
            </a:r>
          </a:p>
        </p:txBody>
      </p:sp>
      <p:pic>
        <p:nvPicPr>
          <p:cNvPr id="5" name="图片 4">
            <a:extLst>
              <a:ext uri="{FF2B5EF4-FFF2-40B4-BE49-F238E27FC236}">
                <a16:creationId xmlns:a16="http://schemas.microsoft.com/office/drawing/2014/main" id="{7F30130D-8C52-B143-87FD-42C8B616236E}"/>
              </a:ext>
            </a:extLst>
          </p:cNvPr>
          <p:cNvPicPr>
            <a:picLocks noChangeAspect="1"/>
          </p:cNvPicPr>
          <p:nvPr/>
        </p:nvPicPr>
        <p:blipFill>
          <a:blip r:embed="rId2"/>
          <a:stretch>
            <a:fillRect/>
          </a:stretch>
        </p:blipFill>
        <p:spPr>
          <a:xfrm>
            <a:off x="774700" y="1397000"/>
            <a:ext cx="7594600" cy="4064000"/>
          </a:xfrm>
          <a:prstGeom prst="rect">
            <a:avLst/>
          </a:prstGeom>
        </p:spPr>
      </p:pic>
      <p:sp>
        <p:nvSpPr>
          <p:cNvPr id="6" name="日期占位符 5">
            <a:extLst>
              <a:ext uri="{FF2B5EF4-FFF2-40B4-BE49-F238E27FC236}">
                <a16:creationId xmlns:a16="http://schemas.microsoft.com/office/drawing/2014/main" id="{9F96C300-CABF-7290-2A60-4373F98C6A05}"/>
              </a:ext>
            </a:extLst>
          </p:cNvPr>
          <p:cNvSpPr>
            <a:spLocks noGrp="1"/>
          </p:cNvSpPr>
          <p:nvPr>
            <p:ph type="dt" sz="half" idx="10"/>
          </p:nvPr>
        </p:nvSpPr>
        <p:spPr/>
        <p:txBody>
          <a:bodyPr/>
          <a:lstStyle/>
          <a:p>
            <a:fld id="{28159AD5-F254-BE46-ACB3-B546084834E3}" type="datetime1">
              <a:rPr kumimoji="1" lang="zh-CN" altLang="en-US" smtClean="0"/>
              <a:t>2025/4/12</a:t>
            </a:fld>
            <a:endParaRPr kumimoji="1" lang="zh-CN" altLang="en-US"/>
          </a:p>
        </p:txBody>
      </p:sp>
      <p:sp>
        <p:nvSpPr>
          <p:cNvPr id="7" name="灯片编号占位符 6">
            <a:extLst>
              <a:ext uri="{FF2B5EF4-FFF2-40B4-BE49-F238E27FC236}">
                <a16:creationId xmlns:a16="http://schemas.microsoft.com/office/drawing/2014/main" id="{57E854B6-60F0-69DF-A440-B633D329363D}"/>
              </a:ext>
            </a:extLst>
          </p:cNvPr>
          <p:cNvSpPr>
            <a:spLocks noGrp="1"/>
          </p:cNvSpPr>
          <p:nvPr>
            <p:ph type="sldNum" sz="quarter" idx="12"/>
          </p:nvPr>
        </p:nvSpPr>
        <p:spPr/>
        <p:txBody>
          <a:bodyPr/>
          <a:lstStyle/>
          <a:p>
            <a:fld id="{BB1373A5-4827-6B46-A456-4073A047D00B}" type="slidenum">
              <a:rPr kumimoji="1" lang="zh-CN" altLang="en-US" smtClean="0"/>
              <a:t>29</a:t>
            </a:fld>
            <a:endParaRPr kumimoji="1" lang="zh-CN" altLang="en-US"/>
          </a:p>
        </p:txBody>
      </p:sp>
    </p:spTree>
    <p:extLst>
      <p:ext uri="{BB962C8B-B14F-4D97-AF65-F5344CB8AC3E}">
        <p14:creationId xmlns:p14="http://schemas.microsoft.com/office/powerpoint/2010/main" val="306489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B409EF0-B20F-544F-B23F-15F12EAE9E59}"/>
              </a:ext>
            </a:extLst>
          </p:cNvPr>
          <p:cNvSpPr>
            <a:spLocks noGrp="1"/>
          </p:cNvSpPr>
          <p:nvPr>
            <p:ph type="dt" sz="half" idx="10"/>
          </p:nvPr>
        </p:nvSpPr>
        <p:spPr/>
        <p:txBody>
          <a:bodyPr/>
          <a:lstStyle/>
          <a:p>
            <a:fld id="{9A40AC31-C03B-4349-AB0A-A331B2C15F3D}" type="datetime1">
              <a:rPr kumimoji="1" lang="zh-CN" altLang="en-US" smtClean="0"/>
              <a:t>2025/4/12</a:t>
            </a:fld>
            <a:endParaRPr kumimoji="1" lang="zh-CN" altLang="en-US"/>
          </a:p>
        </p:txBody>
      </p:sp>
      <p:sp>
        <p:nvSpPr>
          <p:cNvPr id="5" name="页脚占位符 4">
            <a:extLst>
              <a:ext uri="{FF2B5EF4-FFF2-40B4-BE49-F238E27FC236}">
                <a16:creationId xmlns:a16="http://schemas.microsoft.com/office/drawing/2014/main" id="{48F72217-A36E-694E-9A79-85A2883BB88E}"/>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6" name="灯片编号占位符 5">
            <a:extLst>
              <a:ext uri="{FF2B5EF4-FFF2-40B4-BE49-F238E27FC236}">
                <a16:creationId xmlns:a16="http://schemas.microsoft.com/office/drawing/2014/main" id="{CB5C7361-17DA-C945-9A79-64225D081B8C}"/>
              </a:ext>
            </a:extLst>
          </p:cNvPr>
          <p:cNvSpPr>
            <a:spLocks noGrp="1"/>
          </p:cNvSpPr>
          <p:nvPr>
            <p:ph type="sldNum" sz="quarter" idx="12"/>
          </p:nvPr>
        </p:nvSpPr>
        <p:spPr/>
        <p:txBody>
          <a:bodyPr/>
          <a:lstStyle/>
          <a:p>
            <a:fld id="{BB1373A5-4827-6B46-A456-4073A047D00B}" type="slidenum">
              <a:rPr kumimoji="1" lang="zh-CN" altLang="en-US" smtClean="0"/>
              <a:t>30</a:t>
            </a:fld>
            <a:endParaRPr kumimoji="1" lang="zh-CN" altLang="en-US"/>
          </a:p>
        </p:txBody>
      </p:sp>
      <p:pic>
        <p:nvPicPr>
          <p:cNvPr id="8" name="图片 7">
            <a:extLst>
              <a:ext uri="{FF2B5EF4-FFF2-40B4-BE49-F238E27FC236}">
                <a16:creationId xmlns:a16="http://schemas.microsoft.com/office/drawing/2014/main" id="{E141BD0F-7A2D-A84A-ADF6-703927082FC9}"/>
              </a:ext>
            </a:extLst>
          </p:cNvPr>
          <p:cNvPicPr>
            <a:picLocks noChangeAspect="1"/>
          </p:cNvPicPr>
          <p:nvPr/>
        </p:nvPicPr>
        <p:blipFill>
          <a:blip r:embed="rId2"/>
          <a:stretch>
            <a:fillRect/>
          </a:stretch>
        </p:blipFill>
        <p:spPr>
          <a:xfrm>
            <a:off x="844060" y="253218"/>
            <a:ext cx="7671289" cy="6103133"/>
          </a:xfrm>
          <a:prstGeom prst="rect">
            <a:avLst/>
          </a:prstGeom>
        </p:spPr>
      </p:pic>
    </p:spTree>
    <p:extLst>
      <p:ext uri="{BB962C8B-B14F-4D97-AF65-F5344CB8AC3E}">
        <p14:creationId xmlns:p14="http://schemas.microsoft.com/office/powerpoint/2010/main" val="9371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7EADC63-7D49-E54A-BF43-7DE7AEC177F1}"/>
              </a:ext>
            </a:extLst>
          </p:cNvPr>
          <p:cNvSpPr>
            <a:spLocks noGrp="1"/>
          </p:cNvSpPr>
          <p:nvPr>
            <p:ph type="dt" sz="half" idx="10"/>
          </p:nvPr>
        </p:nvSpPr>
        <p:spPr/>
        <p:txBody>
          <a:bodyPr/>
          <a:lstStyle/>
          <a:p>
            <a:fld id="{D787FC9B-4387-984E-86EE-1DDCA884D544}" type="datetime1">
              <a:rPr kumimoji="1" lang="zh-CN" altLang="en-US" smtClean="0"/>
              <a:t>2025/4/12</a:t>
            </a:fld>
            <a:endParaRPr kumimoji="1" lang="zh-CN" altLang="en-US"/>
          </a:p>
        </p:txBody>
      </p:sp>
      <p:sp>
        <p:nvSpPr>
          <p:cNvPr id="5" name="页脚占位符 4">
            <a:extLst>
              <a:ext uri="{FF2B5EF4-FFF2-40B4-BE49-F238E27FC236}">
                <a16:creationId xmlns:a16="http://schemas.microsoft.com/office/drawing/2014/main" id="{FF7BED8A-32A5-464F-968C-B0897ED9ADA3}"/>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6" name="灯片编号占位符 5">
            <a:extLst>
              <a:ext uri="{FF2B5EF4-FFF2-40B4-BE49-F238E27FC236}">
                <a16:creationId xmlns:a16="http://schemas.microsoft.com/office/drawing/2014/main" id="{38316896-9486-5B48-B758-3ABD417D3054}"/>
              </a:ext>
            </a:extLst>
          </p:cNvPr>
          <p:cNvSpPr>
            <a:spLocks noGrp="1"/>
          </p:cNvSpPr>
          <p:nvPr>
            <p:ph type="sldNum" sz="quarter" idx="12"/>
          </p:nvPr>
        </p:nvSpPr>
        <p:spPr/>
        <p:txBody>
          <a:bodyPr/>
          <a:lstStyle/>
          <a:p>
            <a:fld id="{BB1373A5-4827-6B46-A456-4073A047D00B}" type="slidenum">
              <a:rPr kumimoji="1" lang="zh-CN" altLang="en-US" smtClean="0"/>
              <a:t>31</a:t>
            </a:fld>
            <a:endParaRPr kumimoji="1" lang="zh-CN" altLang="en-US"/>
          </a:p>
        </p:txBody>
      </p:sp>
      <p:pic>
        <p:nvPicPr>
          <p:cNvPr id="7" name="图片 6">
            <a:extLst>
              <a:ext uri="{FF2B5EF4-FFF2-40B4-BE49-F238E27FC236}">
                <a16:creationId xmlns:a16="http://schemas.microsoft.com/office/drawing/2014/main" id="{FEF1D9DC-F4D8-3E40-8344-F5E70A9FF943}"/>
              </a:ext>
            </a:extLst>
          </p:cNvPr>
          <p:cNvPicPr>
            <a:picLocks noChangeAspect="1"/>
          </p:cNvPicPr>
          <p:nvPr/>
        </p:nvPicPr>
        <p:blipFill>
          <a:blip r:embed="rId2"/>
          <a:stretch>
            <a:fillRect/>
          </a:stretch>
        </p:blipFill>
        <p:spPr>
          <a:xfrm>
            <a:off x="2339923" y="833117"/>
            <a:ext cx="5059683" cy="1686561"/>
          </a:xfrm>
          <a:prstGeom prst="rect">
            <a:avLst/>
          </a:prstGeom>
        </p:spPr>
      </p:pic>
      <p:pic>
        <p:nvPicPr>
          <p:cNvPr id="8" name="图片 7">
            <a:extLst>
              <a:ext uri="{FF2B5EF4-FFF2-40B4-BE49-F238E27FC236}">
                <a16:creationId xmlns:a16="http://schemas.microsoft.com/office/drawing/2014/main" id="{A23EADD0-B485-204C-96ED-109862422155}"/>
              </a:ext>
            </a:extLst>
          </p:cNvPr>
          <p:cNvPicPr>
            <a:picLocks noChangeAspect="1"/>
          </p:cNvPicPr>
          <p:nvPr/>
        </p:nvPicPr>
        <p:blipFill>
          <a:blip r:embed="rId3"/>
          <a:stretch>
            <a:fillRect/>
          </a:stretch>
        </p:blipFill>
        <p:spPr>
          <a:xfrm>
            <a:off x="392336" y="2827606"/>
            <a:ext cx="8398198" cy="3038621"/>
          </a:xfrm>
          <a:prstGeom prst="rect">
            <a:avLst/>
          </a:prstGeom>
        </p:spPr>
      </p:pic>
    </p:spTree>
    <p:extLst>
      <p:ext uri="{BB962C8B-B14F-4D97-AF65-F5344CB8AC3E}">
        <p14:creationId xmlns:p14="http://schemas.microsoft.com/office/powerpoint/2010/main" val="128779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4" name="日期占位符 3">
            <a:extLst>
              <a:ext uri="{FF2B5EF4-FFF2-40B4-BE49-F238E27FC236}">
                <a16:creationId xmlns:a16="http://schemas.microsoft.com/office/drawing/2014/main" id="{47A77362-E259-A5D2-E9F7-1B03437AD337}"/>
              </a:ext>
            </a:extLst>
          </p:cNvPr>
          <p:cNvSpPr>
            <a:spLocks noGrp="1"/>
          </p:cNvSpPr>
          <p:nvPr>
            <p:ph type="dt" sz="half" idx="10"/>
          </p:nvPr>
        </p:nvSpPr>
        <p:spPr/>
        <p:txBody>
          <a:bodyPr/>
          <a:lstStyle/>
          <a:p>
            <a:fld id="{8714AC19-2843-2143-886A-C1E577030FBA}" type="datetime1">
              <a:rPr kumimoji="1" lang="zh-CN" altLang="en-US" smtClean="0"/>
              <a:t>2025/4/12</a:t>
            </a:fld>
            <a:endParaRPr kumimoji="1" lang="zh-CN" altLang="en-US"/>
          </a:p>
        </p:txBody>
      </p:sp>
      <p:sp>
        <p:nvSpPr>
          <p:cNvPr id="5" name="灯片编号占位符 4">
            <a:extLst>
              <a:ext uri="{FF2B5EF4-FFF2-40B4-BE49-F238E27FC236}">
                <a16:creationId xmlns:a16="http://schemas.microsoft.com/office/drawing/2014/main" id="{C303A636-BE21-EDA8-451C-9AE6763D8E8E}"/>
              </a:ext>
            </a:extLst>
          </p:cNvPr>
          <p:cNvSpPr>
            <a:spLocks noGrp="1"/>
          </p:cNvSpPr>
          <p:nvPr>
            <p:ph type="sldNum" sz="quarter" idx="12"/>
          </p:nvPr>
        </p:nvSpPr>
        <p:spPr/>
        <p:txBody>
          <a:bodyPr/>
          <a:lstStyle/>
          <a:p>
            <a:fld id="{BB1373A5-4827-6B46-A456-4073A047D00B}" type="slidenum">
              <a:rPr kumimoji="1" lang="zh-CN" altLang="en-US" smtClean="0"/>
              <a:t>3</a:t>
            </a:fld>
            <a:endParaRPr kumimoji="1" lang="zh-CN" altLang="en-US"/>
          </a:p>
        </p:txBody>
      </p:sp>
      <p:grpSp>
        <p:nvGrpSpPr>
          <p:cNvPr id="32" name="组合 31">
            <a:extLst>
              <a:ext uri="{FF2B5EF4-FFF2-40B4-BE49-F238E27FC236}">
                <a16:creationId xmlns:a16="http://schemas.microsoft.com/office/drawing/2014/main" id="{828E32A6-E7DE-92F8-F3D8-DADC3E16A150}"/>
              </a:ext>
            </a:extLst>
          </p:cNvPr>
          <p:cNvGrpSpPr/>
          <p:nvPr/>
        </p:nvGrpSpPr>
        <p:grpSpPr>
          <a:xfrm>
            <a:off x="1141715" y="981416"/>
            <a:ext cx="7860242" cy="3111185"/>
            <a:chOff x="578335" y="1117056"/>
            <a:chExt cx="8151224" cy="3163824"/>
          </a:xfrm>
        </p:grpSpPr>
        <p:pic>
          <p:nvPicPr>
            <p:cNvPr id="7" name="图片 6">
              <a:extLst>
                <a:ext uri="{FF2B5EF4-FFF2-40B4-BE49-F238E27FC236}">
                  <a16:creationId xmlns:a16="http://schemas.microsoft.com/office/drawing/2014/main" id="{D8E8FA05-3D71-CA29-3717-D8F6341034EF}"/>
                </a:ext>
              </a:extLst>
            </p:cNvPr>
            <p:cNvPicPr>
              <a:picLocks noChangeAspect="1"/>
            </p:cNvPicPr>
            <p:nvPr/>
          </p:nvPicPr>
          <p:blipFill>
            <a:blip r:embed="rId4"/>
            <a:stretch>
              <a:fillRect/>
            </a:stretch>
          </p:blipFill>
          <p:spPr>
            <a:xfrm>
              <a:off x="578335" y="1167670"/>
              <a:ext cx="8151224" cy="3064695"/>
            </a:xfrm>
            <a:prstGeom prst="rect">
              <a:avLst/>
            </a:prstGeom>
          </p:spPr>
        </p:pic>
        <p:sp>
          <p:nvSpPr>
            <p:cNvPr id="16" name="文本框 15">
              <a:extLst>
                <a:ext uri="{FF2B5EF4-FFF2-40B4-BE49-F238E27FC236}">
                  <a16:creationId xmlns:a16="http://schemas.microsoft.com/office/drawing/2014/main" id="{5C1904A7-2790-5B3A-4C7A-01CB0F6A1718}"/>
                </a:ext>
              </a:extLst>
            </p:cNvPr>
            <p:cNvSpPr txBox="1"/>
            <p:nvPr/>
          </p:nvSpPr>
          <p:spPr>
            <a:xfrm>
              <a:off x="8083608" y="1117056"/>
              <a:ext cx="482057" cy="418011"/>
            </a:xfrm>
            <a:prstGeom prst="rect">
              <a:avLst/>
            </a:prstGeom>
            <a:solidFill>
              <a:schemeClr val="bg1"/>
            </a:solidFill>
          </p:spPr>
          <p:txBody>
            <a:bodyPr wrap="square" rtlCol="0">
              <a:spAutoFit/>
            </a:bodyPr>
            <a:lstStyle/>
            <a:p>
              <a:endParaRPr kumimoji="1" lang="zh-CN" altLang="en-US" dirty="0"/>
            </a:p>
          </p:txBody>
        </p:sp>
        <p:sp>
          <p:nvSpPr>
            <p:cNvPr id="17" name="文本框 16">
              <a:extLst>
                <a:ext uri="{FF2B5EF4-FFF2-40B4-BE49-F238E27FC236}">
                  <a16:creationId xmlns:a16="http://schemas.microsoft.com/office/drawing/2014/main" id="{51A56931-E4F3-ECE0-8675-D32F3219B2DC}"/>
                </a:ext>
              </a:extLst>
            </p:cNvPr>
            <p:cNvSpPr txBox="1"/>
            <p:nvPr/>
          </p:nvSpPr>
          <p:spPr>
            <a:xfrm>
              <a:off x="8234439" y="1735171"/>
              <a:ext cx="482057" cy="418011"/>
            </a:xfrm>
            <a:prstGeom prst="rect">
              <a:avLst/>
            </a:prstGeom>
            <a:solidFill>
              <a:schemeClr val="bg1"/>
            </a:solidFill>
          </p:spPr>
          <p:txBody>
            <a:bodyPr wrap="square" rtlCol="0">
              <a:spAutoFit/>
            </a:bodyPr>
            <a:lstStyle/>
            <a:p>
              <a:endParaRPr kumimoji="1" lang="zh-CN" altLang="en-US" dirty="0"/>
            </a:p>
          </p:txBody>
        </p:sp>
        <p:sp>
          <p:nvSpPr>
            <p:cNvPr id="18" name="文本框 17">
              <a:extLst>
                <a:ext uri="{FF2B5EF4-FFF2-40B4-BE49-F238E27FC236}">
                  <a16:creationId xmlns:a16="http://schemas.microsoft.com/office/drawing/2014/main" id="{CDAEAB1C-F485-B3F3-6CE2-CE35A7F6D4EC}"/>
                </a:ext>
              </a:extLst>
            </p:cNvPr>
            <p:cNvSpPr txBox="1"/>
            <p:nvPr/>
          </p:nvSpPr>
          <p:spPr>
            <a:xfrm>
              <a:off x="7853315" y="1985761"/>
              <a:ext cx="482057" cy="418011"/>
            </a:xfrm>
            <a:prstGeom prst="rect">
              <a:avLst/>
            </a:prstGeom>
            <a:solidFill>
              <a:schemeClr val="bg1"/>
            </a:solidFill>
          </p:spPr>
          <p:txBody>
            <a:bodyPr wrap="square" rtlCol="0">
              <a:spAutoFit/>
            </a:bodyPr>
            <a:lstStyle/>
            <a:p>
              <a:endParaRPr kumimoji="1" lang="zh-CN" altLang="en-US" dirty="0"/>
            </a:p>
          </p:txBody>
        </p:sp>
        <p:sp>
          <p:nvSpPr>
            <p:cNvPr id="19" name="文本框 18">
              <a:extLst>
                <a:ext uri="{FF2B5EF4-FFF2-40B4-BE49-F238E27FC236}">
                  <a16:creationId xmlns:a16="http://schemas.microsoft.com/office/drawing/2014/main" id="{D932B796-E741-F2F4-CF06-EF12F7DC6E15}"/>
                </a:ext>
              </a:extLst>
            </p:cNvPr>
            <p:cNvSpPr txBox="1"/>
            <p:nvPr/>
          </p:nvSpPr>
          <p:spPr>
            <a:xfrm>
              <a:off x="7623716" y="2366179"/>
              <a:ext cx="482057" cy="418011"/>
            </a:xfrm>
            <a:prstGeom prst="rect">
              <a:avLst/>
            </a:prstGeom>
            <a:solidFill>
              <a:schemeClr val="bg1"/>
            </a:solidFill>
          </p:spPr>
          <p:txBody>
            <a:bodyPr wrap="square" rtlCol="0">
              <a:spAutoFit/>
            </a:bodyPr>
            <a:lstStyle/>
            <a:p>
              <a:endParaRPr kumimoji="1" lang="zh-CN" altLang="en-US" dirty="0"/>
            </a:p>
          </p:txBody>
        </p:sp>
        <p:sp>
          <p:nvSpPr>
            <p:cNvPr id="21" name="文本框 20">
              <a:extLst>
                <a:ext uri="{FF2B5EF4-FFF2-40B4-BE49-F238E27FC236}">
                  <a16:creationId xmlns:a16="http://schemas.microsoft.com/office/drawing/2014/main" id="{C6286B83-48B1-0CED-2C75-BD200BE84748}"/>
                </a:ext>
              </a:extLst>
            </p:cNvPr>
            <p:cNvSpPr txBox="1"/>
            <p:nvPr/>
          </p:nvSpPr>
          <p:spPr>
            <a:xfrm>
              <a:off x="8135121" y="2797253"/>
              <a:ext cx="482057" cy="418011"/>
            </a:xfrm>
            <a:prstGeom prst="rect">
              <a:avLst/>
            </a:prstGeom>
            <a:solidFill>
              <a:schemeClr val="bg1"/>
            </a:solidFill>
          </p:spPr>
          <p:txBody>
            <a:bodyPr wrap="square" rtlCol="0">
              <a:spAutoFit/>
            </a:bodyPr>
            <a:lstStyle/>
            <a:p>
              <a:endParaRPr kumimoji="1" lang="zh-CN" altLang="en-US" dirty="0"/>
            </a:p>
          </p:txBody>
        </p:sp>
        <p:sp>
          <p:nvSpPr>
            <p:cNvPr id="25" name="文本框 24">
              <a:extLst>
                <a:ext uri="{FF2B5EF4-FFF2-40B4-BE49-F238E27FC236}">
                  <a16:creationId xmlns:a16="http://schemas.microsoft.com/office/drawing/2014/main" id="{5B0228DE-8F66-A8D6-8B80-5322A2C9583B}"/>
                </a:ext>
              </a:extLst>
            </p:cNvPr>
            <p:cNvSpPr txBox="1"/>
            <p:nvPr/>
          </p:nvSpPr>
          <p:spPr>
            <a:xfrm>
              <a:off x="7498080" y="3155028"/>
              <a:ext cx="524660" cy="456282"/>
            </a:xfrm>
            <a:prstGeom prst="rect">
              <a:avLst/>
            </a:prstGeom>
            <a:solidFill>
              <a:schemeClr val="bg1"/>
            </a:solidFill>
          </p:spPr>
          <p:txBody>
            <a:bodyPr wrap="square" rtlCol="0">
              <a:spAutoFit/>
            </a:bodyPr>
            <a:lstStyle/>
            <a:p>
              <a:endParaRPr kumimoji="1" lang="zh-CN" altLang="en-US" dirty="0"/>
            </a:p>
          </p:txBody>
        </p:sp>
        <p:sp>
          <p:nvSpPr>
            <p:cNvPr id="26" name="文本框 25">
              <a:extLst>
                <a:ext uri="{FF2B5EF4-FFF2-40B4-BE49-F238E27FC236}">
                  <a16:creationId xmlns:a16="http://schemas.microsoft.com/office/drawing/2014/main" id="{DACA31B5-E57F-061F-7871-CFD588B144A5}"/>
                </a:ext>
              </a:extLst>
            </p:cNvPr>
            <p:cNvSpPr txBox="1"/>
            <p:nvPr/>
          </p:nvSpPr>
          <p:spPr>
            <a:xfrm>
              <a:off x="7789938" y="3645439"/>
              <a:ext cx="482057" cy="418011"/>
            </a:xfrm>
            <a:prstGeom prst="rect">
              <a:avLst/>
            </a:prstGeom>
            <a:solidFill>
              <a:schemeClr val="bg1"/>
            </a:solidFill>
          </p:spPr>
          <p:txBody>
            <a:bodyPr wrap="square" rtlCol="0">
              <a:spAutoFit/>
            </a:bodyPr>
            <a:lstStyle/>
            <a:p>
              <a:endParaRPr kumimoji="1" lang="zh-CN" altLang="en-US" dirty="0"/>
            </a:p>
          </p:txBody>
        </p:sp>
        <p:sp>
          <p:nvSpPr>
            <p:cNvPr id="27" name="文本框 26">
              <a:extLst>
                <a:ext uri="{FF2B5EF4-FFF2-40B4-BE49-F238E27FC236}">
                  <a16:creationId xmlns:a16="http://schemas.microsoft.com/office/drawing/2014/main" id="{F3B213C8-3CF0-3B47-4384-A3849C2985BB}"/>
                </a:ext>
              </a:extLst>
            </p:cNvPr>
            <p:cNvSpPr txBox="1"/>
            <p:nvPr/>
          </p:nvSpPr>
          <p:spPr>
            <a:xfrm>
              <a:off x="7485017" y="3862869"/>
              <a:ext cx="482057" cy="418011"/>
            </a:xfrm>
            <a:prstGeom prst="rect">
              <a:avLst/>
            </a:prstGeom>
            <a:solidFill>
              <a:schemeClr val="bg1"/>
            </a:solidFill>
          </p:spPr>
          <p:txBody>
            <a:bodyPr wrap="square" rtlCol="0">
              <a:spAutoFit/>
            </a:bodyPr>
            <a:lstStyle/>
            <a:p>
              <a:endParaRPr kumimoji="1" lang="zh-CN" altLang="en-US" dirty="0"/>
            </a:p>
          </p:txBody>
        </p:sp>
        <p:sp>
          <p:nvSpPr>
            <p:cNvPr id="29" name="矩形 28">
              <a:extLst>
                <a:ext uri="{FF2B5EF4-FFF2-40B4-BE49-F238E27FC236}">
                  <a16:creationId xmlns:a16="http://schemas.microsoft.com/office/drawing/2014/main" id="{0028D794-BB21-852A-0BDE-47BDE753802B}"/>
                </a:ext>
              </a:extLst>
            </p:cNvPr>
            <p:cNvSpPr/>
            <p:nvPr/>
          </p:nvSpPr>
          <p:spPr>
            <a:xfrm flipV="1">
              <a:off x="7450303" y="1386524"/>
              <a:ext cx="414441" cy="259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3C0AA195-F77C-1721-F45E-11EA68D664FD}"/>
                </a:ext>
              </a:extLst>
            </p:cNvPr>
            <p:cNvSpPr/>
            <p:nvPr/>
          </p:nvSpPr>
          <p:spPr>
            <a:xfrm flipV="1">
              <a:off x="7044687" y="2179308"/>
              <a:ext cx="414441" cy="259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0028D794-BB21-852A-0BDE-47BDE753802B}"/>
                </a:ext>
              </a:extLst>
            </p:cNvPr>
            <p:cNvSpPr/>
            <p:nvPr/>
          </p:nvSpPr>
          <p:spPr>
            <a:xfrm flipV="1">
              <a:off x="6871114" y="2654380"/>
              <a:ext cx="523003" cy="259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grpSp>
      <p:grpSp>
        <p:nvGrpSpPr>
          <p:cNvPr id="55" name="组合 54">
            <a:extLst>
              <a:ext uri="{FF2B5EF4-FFF2-40B4-BE49-F238E27FC236}">
                <a16:creationId xmlns:a16="http://schemas.microsoft.com/office/drawing/2014/main" id="{78C46661-437A-325E-BB11-5333DC1199B0}"/>
              </a:ext>
            </a:extLst>
          </p:cNvPr>
          <p:cNvGrpSpPr/>
          <p:nvPr/>
        </p:nvGrpSpPr>
        <p:grpSpPr>
          <a:xfrm>
            <a:off x="1231416" y="3933161"/>
            <a:ext cx="2710085" cy="2455582"/>
            <a:chOff x="1231416" y="3933161"/>
            <a:chExt cx="2710085" cy="2455582"/>
          </a:xfrm>
        </p:grpSpPr>
        <p:sp>
          <p:nvSpPr>
            <p:cNvPr id="41" name="文本框 40">
              <a:extLst>
                <a:ext uri="{FF2B5EF4-FFF2-40B4-BE49-F238E27FC236}">
                  <a16:creationId xmlns:a16="http://schemas.microsoft.com/office/drawing/2014/main" id="{E5AFF995-E728-A86B-170B-6BAA2B582E2B}"/>
                </a:ext>
              </a:extLst>
            </p:cNvPr>
            <p:cNvSpPr txBox="1"/>
            <p:nvPr/>
          </p:nvSpPr>
          <p:spPr>
            <a:xfrm>
              <a:off x="1562404" y="4720928"/>
              <a:ext cx="1936606" cy="707886"/>
            </a:xfrm>
            <a:prstGeom prst="rect">
              <a:avLst/>
            </a:prstGeom>
            <a:noFill/>
          </p:spPr>
          <p:txBody>
            <a:bodyPr wrap="square">
              <a:spAutoFit/>
            </a:bodyPr>
            <a:lstStyle/>
            <a:p>
              <a:pPr algn="ctr"/>
              <a:r>
                <a:rPr lang="en-US" altLang="zh-CN" sz="2000" b="1" i="1" dirty="0">
                  <a:solidFill>
                    <a:srgbClr val="FF0000"/>
                  </a:solidFill>
                </a:rPr>
                <a:t>Relic </a:t>
              </a:r>
            </a:p>
            <a:p>
              <a:pPr algn="ctr"/>
              <a:r>
                <a:rPr lang="en-US" altLang="zh-CN" sz="2000" b="1" i="1" dirty="0">
                  <a:solidFill>
                    <a:srgbClr val="FF0000"/>
                  </a:solidFill>
                </a:rPr>
                <a:t>Abundance</a:t>
              </a:r>
              <a:endParaRPr lang="zh-CN" altLang="en-US" sz="2000" b="1" i="1" dirty="0">
                <a:solidFill>
                  <a:srgbClr val="FF0000"/>
                </a:solidFill>
              </a:endParaRPr>
            </a:p>
          </p:txBody>
        </p:sp>
        <p:sp>
          <p:nvSpPr>
            <p:cNvPr id="42" name="爆炸形 1 41">
              <a:extLst>
                <a:ext uri="{FF2B5EF4-FFF2-40B4-BE49-F238E27FC236}">
                  <a16:creationId xmlns:a16="http://schemas.microsoft.com/office/drawing/2014/main" id="{BE7DB00B-76A3-5C5E-61E1-2877EAC9EB9C}"/>
                </a:ext>
              </a:extLst>
            </p:cNvPr>
            <p:cNvSpPr/>
            <p:nvPr/>
          </p:nvSpPr>
          <p:spPr>
            <a:xfrm rot="373722">
              <a:off x="1231416" y="3933161"/>
              <a:ext cx="2710085" cy="2455582"/>
            </a:xfrm>
            <a:prstGeom prst="irregularSeal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6" name="组合 55">
            <a:extLst>
              <a:ext uri="{FF2B5EF4-FFF2-40B4-BE49-F238E27FC236}">
                <a16:creationId xmlns:a16="http://schemas.microsoft.com/office/drawing/2014/main" id="{A98458A1-F8AC-0E40-E77A-8B21676692AE}"/>
              </a:ext>
            </a:extLst>
          </p:cNvPr>
          <p:cNvGrpSpPr/>
          <p:nvPr/>
        </p:nvGrpSpPr>
        <p:grpSpPr>
          <a:xfrm>
            <a:off x="5033279" y="4127012"/>
            <a:ext cx="3302289" cy="2318902"/>
            <a:chOff x="5033279" y="4127012"/>
            <a:chExt cx="3302289" cy="2318902"/>
          </a:xfrm>
        </p:grpSpPr>
        <p:sp>
          <p:nvSpPr>
            <p:cNvPr id="48" name="文本框 47">
              <a:extLst>
                <a:ext uri="{FF2B5EF4-FFF2-40B4-BE49-F238E27FC236}">
                  <a16:creationId xmlns:a16="http://schemas.microsoft.com/office/drawing/2014/main" id="{9061EDE0-80C1-7A19-416F-478D6DF7E074}"/>
                </a:ext>
              </a:extLst>
            </p:cNvPr>
            <p:cNvSpPr txBox="1"/>
            <p:nvPr/>
          </p:nvSpPr>
          <p:spPr>
            <a:xfrm>
              <a:off x="5802014" y="4645100"/>
              <a:ext cx="1936606" cy="1015663"/>
            </a:xfrm>
            <a:prstGeom prst="rect">
              <a:avLst/>
            </a:prstGeom>
            <a:noFill/>
          </p:spPr>
          <p:txBody>
            <a:bodyPr wrap="square">
              <a:spAutoFit/>
            </a:bodyPr>
            <a:lstStyle/>
            <a:p>
              <a:pPr algn="ctr"/>
              <a:r>
                <a:rPr lang="en-US" altLang="zh-CN" sz="2000" b="1" i="1" dirty="0">
                  <a:solidFill>
                    <a:srgbClr val="FF0000"/>
                  </a:solidFill>
                </a:rPr>
                <a:t>Solution</a:t>
              </a:r>
            </a:p>
            <a:p>
              <a:pPr algn="ctr"/>
              <a:r>
                <a:rPr lang="en-US" altLang="zh-CN" sz="2000" b="1" i="1" dirty="0">
                  <a:solidFill>
                    <a:srgbClr val="FF0000"/>
                  </a:solidFill>
                </a:rPr>
                <a:t>to</a:t>
              </a:r>
            </a:p>
            <a:p>
              <a:pPr algn="ctr"/>
              <a:r>
                <a:rPr lang="en-US" altLang="zh-CN" sz="2000" b="1" i="1" dirty="0">
                  <a:solidFill>
                    <a:srgbClr val="FF0000"/>
                  </a:solidFill>
                </a:rPr>
                <a:t>Big problems</a:t>
              </a:r>
              <a:endParaRPr lang="zh-CN" altLang="en-US" sz="2000" b="1" i="1" dirty="0">
                <a:solidFill>
                  <a:srgbClr val="FF0000"/>
                </a:solidFill>
              </a:endParaRPr>
            </a:p>
          </p:txBody>
        </p:sp>
        <p:sp>
          <p:nvSpPr>
            <p:cNvPr id="49" name="爆炸形 1 48">
              <a:extLst>
                <a:ext uri="{FF2B5EF4-FFF2-40B4-BE49-F238E27FC236}">
                  <a16:creationId xmlns:a16="http://schemas.microsoft.com/office/drawing/2014/main" id="{C71C490C-CEB1-CEEB-BBE5-C2887FE89598}"/>
                </a:ext>
              </a:extLst>
            </p:cNvPr>
            <p:cNvSpPr/>
            <p:nvPr/>
          </p:nvSpPr>
          <p:spPr>
            <a:xfrm rot="4794512">
              <a:off x="5524973" y="3635318"/>
              <a:ext cx="2318902" cy="3302289"/>
            </a:xfrm>
            <a:prstGeom prst="irregularSeal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54" name="组合 53">
            <a:extLst>
              <a:ext uri="{FF2B5EF4-FFF2-40B4-BE49-F238E27FC236}">
                <a16:creationId xmlns:a16="http://schemas.microsoft.com/office/drawing/2014/main" id="{0004BD5D-6709-F372-0433-F673E41BCA13}"/>
              </a:ext>
            </a:extLst>
          </p:cNvPr>
          <p:cNvGrpSpPr/>
          <p:nvPr/>
        </p:nvGrpSpPr>
        <p:grpSpPr>
          <a:xfrm>
            <a:off x="71702" y="1108829"/>
            <a:ext cx="902811" cy="2177485"/>
            <a:chOff x="71702" y="1108829"/>
            <a:chExt cx="902811" cy="2177485"/>
          </a:xfrm>
        </p:grpSpPr>
        <p:sp>
          <p:nvSpPr>
            <p:cNvPr id="50" name="文本框 49">
              <a:extLst>
                <a:ext uri="{FF2B5EF4-FFF2-40B4-BE49-F238E27FC236}">
                  <a16:creationId xmlns:a16="http://schemas.microsoft.com/office/drawing/2014/main" id="{7BEC2E51-D1D7-4C66-35FD-20750F578E20}"/>
                </a:ext>
              </a:extLst>
            </p:cNvPr>
            <p:cNvSpPr txBox="1"/>
            <p:nvPr/>
          </p:nvSpPr>
          <p:spPr>
            <a:xfrm>
              <a:off x="71702" y="1108829"/>
              <a:ext cx="902811" cy="307777"/>
            </a:xfrm>
            <a:prstGeom prst="rect">
              <a:avLst/>
            </a:prstGeom>
            <a:noFill/>
          </p:spPr>
          <p:txBody>
            <a:bodyPr wrap="none" rtlCol="0">
              <a:spAutoFit/>
            </a:bodyPr>
            <a:lstStyle/>
            <a:p>
              <a:r>
                <a:rPr kumimoji="1" lang="zh-CN" altLang="en-US" sz="1400" b="1" dirty="0">
                  <a:latin typeface="Microsoft YaHei" panose="020B0503020204020204" pitchFamily="34" charset="-122"/>
                  <a:ea typeface="Microsoft YaHei" panose="020B0503020204020204" pitchFamily="34" charset="-122"/>
                </a:rPr>
                <a:t>天体物理</a:t>
              </a:r>
            </a:p>
          </p:txBody>
        </p:sp>
        <p:sp>
          <p:nvSpPr>
            <p:cNvPr id="52" name="文本框 51">
              <a:extLst>
                <a:ext uri="{FF2B5EF4-FFF2-40B4-BE49-F238E27FC236}">
                  <a16:creationId xmlns:a16="http://schemas.microsoft.com/office/drawing/2014/main" id="{94203CCE-51EE-694D-8262-FB7B1B1A7942}"/>
                </a:ext>
              </a:extLst>
            </p:cNvPr>
            <p:cNvSpPr txBox="1"/>
            <p:nvPr/>
          </p:nvSpPr>
          <p:spPr>
            <a:xfrm>
              <a:off x="312645" y="2085985"/>
              <a:ext cx="415498" cy="1200329"/>
            </a:xfrm>
            <a:prstGeom prst="rect">
              <a:avLst/>
            </a:prstGeom>
            <a:noFill/>
          </p:spPr>
          <p:txBody>
            <a:bodyPr wrap="none" rtlCol="0">
              <a:spAutoFit/>
            </a:bodyPr>
            <a:lstStyle/>
            <a:p>
              <a:r>
                <a:rPr kumimoji="1" lang="zh-CN" altLang="en-US" b="1" dirty="0">
                  <a:solidFill>
                    <a:srgbClr val="FF0000"/>
                  </a:solidFill>
                  <a:latin typeface="Microsoft YaHei" panose="020B0503020204020204" pitchFamily="34" charset="-122"/>
                  <a:ea typeface="Microsoft YaHei" panose="020B0503020204020204" pitchFamily="34" charset="-122"/>
                </a:rPr>
                <a:t>粒</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子</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物</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r>
                <a:rPr kumimoji="1" lang="zh-CN" altLang="en-US" b="1" dirty="0">
                  <a:solidFill>
                    <a:srgbClr val="FF0000"/>
                  </a:solidFill>
                  <a:latin typeface="Microsoft YaHei" panose="020B0503020204020204" pitchFamily="34" charset="-122"/>
                  <a:ea typeface="Microsoft YaHei" panose="020B0503020204020204" pitchFamily="34" charset="-122"/>
                </a:rPr>
                <a:t>理</a:t>
              </a:r>
            </a:p>
          </p:txBody>
        </p:sp>
      </p:grpSp>
    </p:spTree>
    <p:extLst>
      <p:ext uri="{BB962C8B-B14F-4D97-AF65-F5344CB8AC3E}">
        <p14:creationId xmlns:p14="http://schemas.microsoft.com/office/powerpoint/2010/main" val="297773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4" name="日期占位符 3">
            <a:extLst>
              <a:ext uri="{FF2B5EF4-FFF2-40B4-BE49-F238E27FC236}">
                <a16:creationId xmlns:a16="http://schemas.microsoft.com/office/drawing/2014/main" id="{47A77362-E259-A5D2-E9F7-1B03437AD337}"/>
              </a:ext>
            </a:extLst>
          </p:cNvPr>
          <p:cNvSpPr>
            <a:spLocks noGrp="1"/>
          </p:cNvSpPr>
          <p:nvPr>
            <p:ph type="dt" sz="half" idx="10"/>
          </p:nvPr>
        </p:nvSpPr>
        <p:spPr/>
        <p:txBody>
          <a:bodyPr/>
          <a:lstStyle/>
          <a:p>
            <a:fld id="{D41648F0-DB3F-1C4B-940F-A5A919706697}" type="datetime1">
              <a:rPr kumimoji="1" lang="zh-CN" altLang="en-US" smtClean="0"/>
              <a:t>2025/4/12</a:t>
            </a:fld>
            <a:endParaRPr kumimoji="1" lang="zh-CN" altLang="en-US"/>
          </a:p>
        </p:txBody>
      </p:sp>
      <p:sp>
        <p:nvSpPr>
          <p:cNvPr id="5" name="灯片编号占位符 4">
            <a:extLst>
              <a:ext uri="{FF2B5EF4-FFF2-40B4-BE49-F238E27FC236}">
                <a16:creationId xmlns:a16="http://schemas.microsoft.com/office/drawing/2014/main" id="{C303A636-BE21-EDA8-451C-9AE6763D8E8E}"/>
              </a:ext>
            </a:extLst>
          </p:cNvPr>
          <p:cNvSpPr>
            <a:spLocks noGrp="1"/>
          </p:cNvSpPr>
          <p:nvPr>
            <p:ph type="sldNum" sz="quarter" idx="12"/>
          </p:nvPr>
        </p:nvSpPr>
        <p:spPr/>
        <p:txBody>
          <a:bodyPr/>
          <a:lstStyle/>
          <a:p>
            <a:fld id="{BB1373A5-4827-6B46-A456-4073A047D00B}" type="slidenum">
              <a:rPr kumimoji="1" lang="zh-CN" altLang="en-US" smtClean="0"/>
              <a:t>4</a:t>
            </a:fld>
            <a:endParaRPr kumimoji="1" lang="zh-CN" altLang="en-US"/>
          </a:p>
        </p:txBody>
      </p:sp>
      <p:grpSp>
        <p:nvGrpSpPr>
          <p:cNvPr id="6" name="组合 5">
            <a:extLst>
              <a:ext uri="{FF2B5EF4-FFF2-40B4-BE49-F238E27FC236}">
                <a16:creationId xmlns:a16="http://schemas.microsoft.com/office/drawing/2014/main" id="{FC55B1C3-24C2-0D2B-BB23-2EAD94644EF7}"/>
              </a:ext>
            </a:extLst>
          </p:cNvPr>
          <p:cNvGrpSpPr/>
          <p:nvPr/>
        </p:nvGrpSpPr>
        <p:grpSpPr>
          <a:xfrm>
            <a:off x="451774" y="3070760"/>
            <a:ext cx="8277785" cy="3217055"/>
            <a:chOff x="451774" y="3070760"/>
            <a:chExt cx="8277785" cy="3217055"/>
          </a:xfrm>
        </p:grpSpPr>
        <p:grpSp>
          <p:nvGrpSpPr>
            <p:cNvPr id="3" name="组合 2">
              <a:extLst>
                <a:ext uri="{FF2B5EF4-FFF2-40B4-BE49-F238E27FC236}">
                  <a16:creationId xmlns:a16="http://schemas.microsoft.com/office/drawing/2014/main" id="{024F778C-7171-69EE-F73F-430E23F94964}"/>
                </a:ext>
              </a:extLst>
            </p:cNvPr>
            <p:cNvGrpSpPr/>
            <p:nvPr/>
          </p:nvGrpSpPr>
          <p:grpSpPr>
            <a:xfrm>
              <a:off x="451774" y="3198167"/>
              <a:ext cx="3422452" cy="3022816"/>
              <a:chOff x="451774" y="3198167"/>
              <a:chExt cx="3422452" cy="3022816"/>
            </a:xfrm>
          </p:grpSpPr>
          <p:grpSp>
            <p:nvGrpSpPr>
              <p:cNvPr id="8" name="组合 7">
                <a:extLst>
                  <a:ext uri="{FF2B5EF4-FFF2-40B4-BE49-F238E27FC236}">
                    <a16:creationId xmlns:a16="http://schemas.microsoft.com/office/drawing/2014/main" id="{31B7F419-FD8A-418B-810C-224BD33B77C9}"/>
                  </a:ext>
                </a:extLst>
              </p:cNvPr>
              <p:cNvGrpSpPr/>
              <p:nvPr/>
            </p:nvGrpSpPr>
            <p:grpSpPr>
              <a:xfrm>
                <a:off x="451774" y="4068647"/>
                <a:ext cx="3422452" cy="2152336"/>
                <a:chOff x="5174302" y="3971432"/>
                <a:chExt cx="3838945" cy="2943923"/>
              </a:xfrm>
            </p:grpSpPr>
            <p:pic>
              <p:nvPicPr>
                <p:cNvPr id="12" name="Picture 7">
                  <a:extLst>
                    <a:ext uri="{FF2B5EF4-FFF2-40B4-BE49-F238E27FC236}">
                      <a16:creationId xmlns:a16="http://schemas.microsoft.com/office/drawing/2014/main" id="{0D115193-A087-AC18-E3A5-5608B5700FE9}"/>
                    </a:ext>
                  </a:extLst>
                </p:cNvPr>
                <p:cNvPicPr>
                  <a:picLocks noChangeAspect="1"/>
                </p:cNvPicPr>
                <p:nvPr/>
              </p:nvPicPr>
              <p:blipFill>
                <a:blip r:embed="rId4"/>
                <a:stretch>
                  <a:fillRect/>
                </a:stretch>
              </p:blipFill>
              <p:spPr>
                <a:xfrm>
                  <a:off x="5696284" y="3971432"/>
                  <a:ext cx="2794982" cy="2054071"/>
                </a:xfrm>
                <a:prstGeom prst="rect">
                  <a:avLst/>
                </a:prstGeom>
              </p:spPr>
            </p:pic>
            <p:pic>
              <p:nvPicPr>
                <p:cNvPr id="13" name="图片 12">
                  <a:extLst>
                    <a:ext uri="{FF2B5EF4-FFF2-40B4-BE49-F238E27FC236}">
                      <a16:creationId xmlns:a16="http://schemas.microsoft.com/office/drawing/2014/main" id="{0855968C-11FB-EF23-FB08-EF3461209F91}"/>
                    </a:ext>
                  </a:extLst>
                </p:cNvPr>
                <p:cNvPicPr>
                  <a:picLocks noChangeAspect="1"/>
                </p:cNvPicPr>
                <p:nvPr/>
              </p:nvPicPr>
              <p:blipFill>
                <a:blip r:embed="rId5"/>
                <a:stretch>
                  <a:fillRect/>
                </a:stretch>
              </p:blipFill>
              <p:spPr>
                <a:xfrm>
                  <a:off x="5174302" y="6483469"/>
                  <a:ext cx="3838945" cy="431886"/>
                </a:xfrm>
                <a:prstGeom prst="rect">
                  <a:avLst/>
                </a:prstGeom>
              </p:spPr>
            </p:pic>
          </p:grpSp>
          <p:sp>
            <p:nvSpPr>
              <p:cNvPr id="20" name="文本框 19">
                <a:extLst>
                  <a:ext uri="{FF2B5EF4-FFF2-40B4-BE49-F238E27FC236}">
                    <a16:creationId xmlns:a16="http://schemas.microsoft.com/office/drawing/2014/main" id="{CBD15700-5C46-D211-5EA3-E7A1C334C85E}"/>
                  </a:ext>
                </a:extLst>
              </p:cNvPr>
              <p:cNvSpPr txBox="1"/>
              <p:nvPr/>
            </p:nvSpPr>
            <p:spPr>
              <a:xfrm>
                <a:off x="1552974" y="3198167"/>
                <a:ext cx="1220052" cy="461665"/>
              </a:xfrm>
              <a:prstGeom prst="rect">
                <a:avLst/>
              </a:prstGeom>
              <a:noFill/>
            </p:spPr>
            <p:txBody>
              <a:bodyPr wrap="square">
                <a:spAutoFit/>
              </a:bodyPr>
              <a:lstStyle/>
              <a:p>
                <a:pPr algn="ctr"/>
                <a:r>
                  <a:rPr kumimoji="1" lang="en-US" altLang="zh-CN" sz="2400" b="1" dirty="0">
                    <a:solidFill>
                      <a:srgbClr val="C00000"/>
                    </a:solidFill>
                  </a:rPr>
                  <a:t>WIMPs</a:t>
                </a:r>
                <a:endParaRPr lang="zh-CN" altLang="en-US" sz="2400" dirty="0"/>
              </a:p>
            </p:txBody>
          </p:sp>
        </p:grpSp>
        <p:grpSp>
          <p:nvGrpSpPr>
            <p:cNvPr id="23" name="组合 22">
              <a:extLst>
                <a:ext uri="{FF2B5EF4-FFF2-40B4-BE49-F238E27FC236}">
                  <a16:creationId xmlns:a16="http://schemas.microsoft.com/office/drawing/2014/main" id="{EC7E9CB6-5892-E2CE-D8C1-3D2C25D1B869}"/>
                </a:ext>
              </a:extLst>
            </p:cNvPr>
            <p:cNvGrpSpPr/>
            <p:nvPr/>
          </p:nvGrpSpPr>
          <p:grpSpPr>
            <a:xfrm>
              <a:off x="4705657" y="3070760"/>
              <a:ext cx="4023902" cy="3217055"/>
              <a:chOff x="4521167" y="3073628"/>
              <a:chExt cx="4023902" cy="3217055"/>
            </a:xfrm>
          </p:grpSpPr>
          <p:pic>
            <p:nvPicPr>
              <p:cNvPr id="15" name="图片 14">
                <a:extLst>
                  <a:ext uri="{FF2B5EF4-FFF2-40B4-BE49-F238E27FC236}">
                    <a16:creationId xmlns:a16="http://schemas.microsoft.com/office/drawing/2014/main" id="{008F5C50-9BB0-82D0-6191-4FD2EBAE8490}"/>
                  </a:ext>
                </a:extLst>
              </p:cNvPr>
              <p:cNvPicPr>
                <a:picLocks noChangeAspect="1"/>
              </p:cNvPicPr>
              <p:nvPr/>
            </p:nvPicPr>
            <p:blipFill>
              <a:blip r:embed="rId6"/>
              <a:stretch>
                <a:fillRect/>
              </a:stretch>
            </p:blipFill>
            <p:spPr>
              <a:xfrm>
                <a:off x="4521167" y="3551592"/>
                <a:ext cx="4023902" cy="2739091"/>
              </a:xfrm>
              <a:prstGeom prst="rect">
                <a:avLst/>
              </a:prstGeom>
            </p:spPr>
          </p:pic>
          <p:sp>
            <p:nvSpPr>
              <p:cNvPr id="22" name="文本框 21">
                <a:extLst>
                  <a:ext uri="{FF2B5EF4-FFF2-40B4-BE49-F238E27FC236}">
                    <a16:creationId xmlns:a16="http://schemas.microsoft.com/office/drawing/2014/main" id="{076DEBE5-84B7-C5FF-BC65-87EF213C6E81}"/>
                  </a:ext>
                </a:extLst>
              </p:cNvPr>
              <p:cNvSpPr txBox="1"/>
              <p:nvPr/>
            </p:nvSpPr>
            <p:spPr>
              <a:xfrm>
                <a:off x="5315471" y="3073628"/>
                <a:ext cx="2742011" cy="589072"/>
              </a:xfrm>
              <a:prstGeom prst="rect">
                <a:avLst/>
              </a:prstGeom>
              <a:noFill/>
            </p:spPr>
            <p:txBody>
              <a:bodyPr wrap="square" rtlCol="0">
                <a:spAutoFit/>
              </a:bodyPr>
              <a:lstStyle/>
              <a:p>
                <a:pPr algn="ctr">
                  <a:lnSpc>
                    <a:spcPct val="150000"/>
                  </a:lnSpc>
                </a:pPr>
                <a:r>
                  <a:rPr kumimoji="1" lang="en-US" altLang="zh-CN" sz="2400" b="1" dirty="0">
                    <a:solidFill>
                      <a:srgbClr val="C00000"/>
                    </a:solidFill>
                  </a:rPr>
                  <a:t>SUSY</a:t>
                </a:r>
                <a:endParaRPr kumimoji="1" lang="zh-CN" altLang="en-US" sz="2400" b="1" dirty="0">
                  <a:solidFill>
                    <a:srgbClr val="C00000"/>
                  </a:solidFill>
                </a:endParaRPr>
              </a:p>
            </p:txBody>
          </p:sp>
        </p:grpSp>
      </p:grpSp>
      <p:grpSp>
        <p:nvGrpSpPr>
          <p:cNvPr id="19" name="组合 18">
            <a:extLst>
              <a:ext uri="{FF2B5EF4-FFF2-40B4-BE49-F238E27FC236}">
                <a16:creationId xmlns:a16="http://schemas.microsoft.com/office/drawing/2014/main" id="{E6EAFD30-7841-5072-4268-6CB9B438A478}"/>
              </a:ext>
            </a:extLst>
          </p:cNvPr>
          <p:cNvGrpSpPr/>
          <p:nvPr/>
        </p:nvGrpSpPr>
        <p:grpSpPr>
          <a:xfrm>
            <a:off x="5499961" y="3728368"/>
            <a:ext cx="1308029" cy="307777"/>
            <a:chOff x="5499961" y="3728368"/>
            <a:chExt cx="1308029" cy="307777"/>
          </a:xfrm>
        </p:grpSpPr>
        <p:sp>
          <p:nvSpPr>
            <p:cNvPr id="34" name="右箭头 33">
              <a:extLst>
                <a:ext uri="{FF2B5EF4-FFF2-40B4-BE49-F238E27FC236}">
                  <a16:creationId xmlns:a16="http://schemas.microsoft.com/office/drawing/2014/main" id="{1FE1A7A8-C28C-7759-E455-65298F994A12}"/>
                </a:ext>
              </a:extLst>
            </p:cNvPr>
            <p:cNvSpPr/>
            <p:nvPr/>
          </p:nvSpPr>
          <p:spPr>
            <a:xfrm rot="10800000">
              <a:off x="5499961" y="3777620"/>
              <a:ext cx="450166" cy="23474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5" name="文本框 34">
              <a:extLst>
                <a:ext uri="{FF2B5EF4-FFF2-40B4-BE49-F238E27FC236}">
                  <a16:creationId xmlns:a16="http://schemas.microsoft.com/office/drawing/2014/main" id="{37122CF3-BE9D-B12E-E188-2CCBB9E0CA2F}"/>
                </a:ext>
              </a:extLst>
            </p:cNvPr>
            <p:cNvSpPr txBox="1"/>
            <p:nvPr/>
          </p:nvSpPr>
          <p:spPr>
            <a:xfrm>
              <a:off x="5950126" y="3728368"/>
              <a:ext cx="857864" cy="307777"/>
            </a:xfrm>
            <a:prstGeom prst="rect">
              <a:avLst/>
            </a:prstGeom>
            <a:noFill/>
          </p:spPr>
          <p:txBody>
            <a:bodyPr wrap="none" rtlCol="0">
              <a:spAutoFit/>
            </a:bodyPr>
            <a:lstStyle/>
            <a:p>
              <a:r>
                <a:rPr kumimoji="1" lang="en-US" altLang="zh-CN" sz="1400" b="1" dirty="0">
                  <a:solidFill>
                    <a:srgbClr val="0432FF"/>
                  </a:solidFill>
                </a:rPr>
                <a:t>Light DM</a:t>
              </a:r>
              <a:endParaRPr kumimoji="1" lang="zh-CN" altLang="en-US" sz="1400" b="1" dirty="0">
                <a:solidFill>
                  <a:srgbClr val="0432FF"/>
                </a:solidFill>
              </a:endParaRPr>
            </a:p>
          </p:txBody>
        </p:sp>
      </p:grpSp>
      <p:grpSp>
        <p:nvGrpSpPr>
          <p:cNvPr id="21" name="组合 20">
            <a:extLst>
              <a:ext uri="{FF2B5EF4-FFF2-40B4-BE49-F238E27FC236}">
                <a16:creationId xmlns:a16="http://schemas.microsoft.com/office/drawing/2014/main" id="{520D2C50-BEE6-3D6B-03AB-B5A2519F248E}"/>
              </a:ext>
            </a:extLst>
          </p:cNvPr>
          <p:cNvGrpSpPr/>
          <p:nvPr/>
        </p:nvGrpSpPr>
        <p:grpSpPr>
          <a:xfrm>
            <a:off x="5341506" y="4933585"/>
            <a:ext cx="1632370" cy="753100"/>
            <a:chOff x="5341506" y="4933585"/>
            <a:chExt cx="1632370" cy="753100"/>
          </a:xfrm>
        </p:grpSpPr>
        <p:sp>
          <p:nvSpPr>
            <p:cNvPr id="36" name="文本框 35">
              <a:extLst>
                <a:ext uri="{FF2B5EF4-FFF2-40B4-BE49-F238E27FC236}">
                  <a16:creationId xmlns:a16="http://schemas.microsoft.com/office/drawing/2014/main" id="{B87FFAEF-27AA-BEBF-5664-2BA0526F2EDC}"/>
                </a:ext>
              </a:extLst>
            </p:cNvPr>
            <p:cNvSpPr txBox="1"/>
            <p:nvPr/>
          </p:nvSpPr>
          <p:spPr>
            <a:xfrm>
              <a:off x="5341506" y="5378908"/>
              <a:ext cx="1632370" cy="307777"/>
            </a:xfrm>
            <a:prstGeom prst="rect">
              <a:avLst/>
            </a:prstGeom>
            <a:noFill/>
          </p:spPr>
          <p:txBody>
            <a:bodyPr wrap="none" rtlCol="0">
              <a:spAutoFit/>
            </a:bodyPr>
            <a:lstStyle/>
            <a:p>
              <a:r>
                <a:rPr kumimoji="1" lang="en-US" altLang="zh-CN" sz="1400" b="1" dirty="0">
                  <a:solidFill>
                    <a:srgbClr val="0432FF"/>
                  </a:solidFill>
                </a:rPr>
                <a:t>Below Neutrino fog</a:t>
              </a:r>
              <a:endParaRPr kumimoji="1" lang="zh-CN" altLang="en-US" sz="1400" b="1" dirty="0">
                <a:solidFill>
                  <a:srgbClr val="0432FF"/>
                </a:solidFill>
              </a:endParaRPr>
            </a:p>
          </p:txBody>
        </p:sp>
        <p:sp>
          <p:nvSpPr>
            <p:cNvPr id="37" name="右箭头 36">
              <a:extLst>
                <a:ext uri="{FF2B5EF4-FFF2-40B4-BE49-F238E27FC236}">
                  <a16:creationId xmlns:a16="http://schemas.microsoft.com/office/drawing/2014/main" id="{256E9846-A71E-011F-CA02-FD3CF2E62D91}"/>
                </a:ext>
              </a:extLst>
            </p:cNvPr>
            <p:cNvSpPr/>
            <p:nvPr/>
          </p:nvSpPr>
          <p:spPr>
            <a:xfrm rot="5400000">
              <a:off x="6127205" y="5041297"/>
              <a:ext cx="450166" cy="234742"/>
            </a:xfrm>
            <a:prstGeom prst="rightArrow">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7" name="图片 6">
            <a:extLst>
              <a:ext uri="{FF2B5EF4-FFF2-40B4-BE49-F238E27FC236}">
                <a16:creationId xmlns:a16="http://schemas.microsoft.com/office/drawing/2014/main" id="{3A040B69-C55C-AD82-79DF-110539F4F040}"/>
              </a:ext>
            </a:extLst>
          </p:cNvPr>
          <p:cNvPicPr>
            <a:picLocks noChangeAspect="1"/>
          </p:cNvPicPr>
          <p:nvPr/>
        </p:nvPicPr>
        <p:blipFill>
          <a:blip r:embed="rId7"/>
          <a:stretch>
            <a:fillRect/>
          </a:stretch>
        </p:blipFill>
        <p:spPr>
          <a:xfrm>
            <a:off x="917125" y="1159884"/>
            <a:ext cx="7324847" cy="1702643"/>
          </a:xfrm>
          <a:prstGeom prst="rect">
            <a:avLst/>
          </a:prstGeom>
        </p:spPr>
      </p:pic>
      <p:sp>
        <p:nvSpPr>
          <p:cNvPr id="17" name="圆角矩形 16">
            <a:extLst>
              <a:ext uri="{FF2B5EF4-FFF2-40B4-BE49-F238E27FC236}">
                <a16:creationId xmlns:a16="http://schemas.microsoft.com/office/drawing/2014/main" id="{AD7F597D-31C4-C781-1EB7-1E841FE7996D}"/>
              </a:ext>
            </a:extLst>
          </p:cNvPr>
          <p:cNvSpPr/>
          <p:nvPr/>
        </p:nvSpPr>
        <p:spPr>
          <a:xfrm>
            <a:off x="3408875" y="1038687"/>
            <a:ext cx="1074348" cy="2159479"/>
          </a:xfrm>
          <a:prstGeom prst="roundRect">
            <a:avLst/>
          </a:prstGeom>
          <a:noFill/>
          <a:ln w="25400">
            <a:solidFill>
              <a:srgbClr val="0432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8DD65865-9CA6-ABE7-5870-7A9FD6924ED1}"/>
              </a:ext>
            </a:extLst>
          </p:cNvPr>
          <p:cNvSpPr txBox="1"/>
          <p:nvPr/>
        </p:nvSpPr>
        <p:spPr>
          <a:xfrm>
            <a:off x="6702599" y="6287815"/>
            <a:ext cx="2026960" cy="246221"/>
          </a:xfrm>
          <a:prstGeom prst="rect">
            <a:avLst/>
          </a:prstGeom>
          <a:noFill/>
        </p:spPr>
        <p:txBody>
          <a:bodyPr wrap="square">
            <a:spAutoFit/>
          </a:bodyPr>
          <a:lstStyle/>
          <a:p>
            <a:r>
              <a:rPr lang="en-US" altLang="zh-CN" sz="1000" b="1" dirty="0" err="1">
                <a:solidFill>
                  <a:schemeClr val="bg1">
                    <a:lumMod val="65000"/>
                  </a:schemeClr>
                </a:solidFill>
              </a:rPr>
              <a:t>PandaX</a:t>
            </a:r>
            <a:r>
              <a:rPr lang="zh-CN" altLang="en-US" sz="1000" b="1" dirty="0">
                <a:solidFill>
                  <a:schemeClr val="bg1">
                    <a:lumMod val="65000"/>
                  </a:schemeClr>
                </a:solidFill>
              </a:rPr>
              <a:t> </a:t>
            </a:r>
            <a:r>
              <a:rPr lang="en-US" altLang="zh-CN" sz="1000" b="1" dirty="0">
                <a:solidFill>
                  <a:schemeClr val="bg1">
                    <a:lumMod val="65000"/>
                  </a:schemeClr>
                </a:solidFill>
              </a:rPr>
              <a:t>collaboration, 2402.03596</a:t>
            </a:r>
            <a:endParaRPr lang="zh-CN" altLang="en-US" sz="1000" b="1" dirty="0">
              <a:solidFill>
                <a:schemeClr val="bg1">
                  <a:lumMod val="65000"/>
                </a:schemeClr>
              </a:solidFill>
            </a:endParaRPr>
          </a:p>
        </p:txBody>
      </p:sp>
      <p:sp>
        <p:nvSpPr>
          <p:cNvPr id="26" name="文本框 25">
            <a:extLst>
              <a:ext uri="{FF2B5EF4-FFF2-40B4-BE49-F238E27FC236}">
                <a16:creationId xmlns:a16="http://schemas.microsoft.com/office/drawing/2014/main" id="{9B61007F-5697-626C-C885-D3896A56D3A0}"/>
              </a:ext>
            </a:extLst>
          </p:cNvPr>
          <p:cNvSpPr txBox="1"/>
          <p:nvPr/>
        </p:nvSpPr>
        <p:spPr>
          <a:xfrm>
            <a:off x="7057916" y="2545254"/>
            <a:ext cx="1143390" cy="246221"/>
          </a:xfrm>
          <a:prstGeom prst="rect">
            <a:avLst/>
          </a:prstGeom>
          <a:noFill/>
        </p:spPr>
        <p:txBody>
          <a:bodyPr wrap="square">
            <a:spAutoFit/>
          </a:bodyPr>
          <a:lstStyle/>
          <a:p>
            <a:r>
              <a:rPr lang="en-US" altLang="zh-CN" sz="1000" b="1" dirty="0">
                <a:solidFill>
                  <a:schemeClr val="bg1">
                    <a:lumMod val="65000"/>
                  </a:schemeClr>
                </a:solidFill>
              </a:rPr>
              <a:t>T. Lin, 1904.07915</a:t>
            </a:r>
            <a:endParaRPr lang="zh-CN" altLang="en-US" sz="10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组合 33">
            <a:extLst>
              <a:ext uri="{FF2B5EF4-FFF2-40B4-BE49-F238E27FC236}">
                <a16:creationId xmlns:a16="http://schemas.microsoft.com/office/drawing/2014/main" id="{B48E1A7F-4953-0347-8FFF-C47D666CDF7A}"/>
              </a:ext>
            </a:extLst>
          </p:cNvPr>
          <p:cNvGrpSpPr/>
          <p:nvPr/>
        </p:nvGrpSpPr>
        <p:grpSpPr>
          <a:xfrm>
            <a:off x="243063" y="2111190"/>
            <a:ext cx="4692007" cy="3039025"/>
            <a:chOff x="486473" y="2121443"/>
            <a:chExt cx="4085527" cy="2733576"/>
          </a:xfrm>
        </p:grpSpPr>
        <p:pic>
          <p:nvPicPr>
            <p:cNvPr id="27" name="图片 26">
              <a:extLst>
                <a:ext uri="{FF2B5EF4-FFF2-40B4-BE49-F238E27FC236}">
                  <a16:creationId xmlns:a16="http://schemas.microsoft.com/office/drawing/2014/main" id="{CEB57BD0-9EA6-DD47-8394-19504FA1AFFB}"/>
                </a:ext>
              </a:extLst>
            </p:cNvPr>
            <p:cNvPicPr>
              <a:picLocks noChangeAspect="1"/>
            </p:cNvPicPr>
            <p:nvPr/>
          </p:nvPicPr>
          <p:blipFill>
            <a:blip r:embed="rId4"/>
            <a:stretch>
              <a:fillRect/>
            </a:stretch>
          </p:blipFill>
          <p:spPr>
            <a:xfrm>
              <a:off x="486473" y="2121443"/>
              <a:ext cx="4085527" cy="2733576"/>
            </a:xfrm>
            <a:prstGeom prst="rect">
              <a:avLst/>
            </a:prstGeom>
          </p:spPr>
        </p:pic>
        <p:sp>
          <p:nvSpPr>
            <p:cNvPr id="10" name="圆角矩形 9">
              <a:extLst>
                <a:ext uri="{FF2B5EF4-FFF2-40B4-BE49-F238E27FC236}">
                  <a16:creationId xmlns:a16="http://schemas.microsoft.com/office/drawing/2014/main" id="{8BDE2FA7-C6E6-D54E-8DE3-1B250AEC4005}"/>
                </a:ext>
              </a:extLst>
            </p:cNvPr>
            <p:cNvSpPr/>
            <p:nvPr/>
          </p:nvSpPr>
          <p:spPr>
            <a:xfrm>
              <a:off x="2912012" y="3907303"/>
              <a:ext cx="1659988" cy="8531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 name="文本框 20">
            <a:extLst>
              <a:ext uri="{FF2B5EF4-FFF2-40B4-BE49-F238E27FC236}">
                <a16:creationId xmlns:a16="http://schemas.microsoft.com/office/drawing/2014/main" id="{3E597CC6-C1A1-4B43-B87F-33ECE434EE5A}"/>
              </a:ext>
            </a:extLst>
          </p:cNvPr>
          <p:cNvSpPr txBox="1"/>
          <p:nvPr/>
        </p:nvSpPr>
        <p:spPr>
          <a:xfrm>
            <a:off x="4216577" y="3832592"/>
            <a:ext cx="761604" cy="276999"/>
          </a:xfrm>
          <a:prstGeom prst="rect">
            <a:avLst/>
          </a:prstGeom>
          <a:noFill/>
        </p:spPr>
        <p:txBody>
          <a:bodyPr wrap="square">
            <a:spAutoFit/>
          </a:bodyPr>
          <a:lstStyle/>
          <a:p>
            <a:r>
              <a:rPr lang="en-US" altLang="zh-CN" sz="1200" b="1" dirty="0">
                <a:solidFill>
                  <a:schemeClr val="bg1">
                    <a:lumMod val="65000"/>
                  </a:schemeClr>
                </a:solidFill>
              </a:rPr>
              <a:t>0604261</a:t>
            </a:r>
          </a:p>
        </p:txBody>
      </p:sp>
      <p:sp>
        <p:nvSpPr>
          <p:cNvPr id="2" name="日期占位符 1">
            <a:extLst>
              <a:ext uri="{FF2B5EF4-FFF2-40B4-BE49-F238E27FC236}">
                <a16:creationId xmlns:a16="http://schemas.microsoft.com/office/drawing/2014/main" id="{7A32B754-D239-95D0-D493-E6087BDB48C9}"/>
              </a:ext>
            </a:extLst>
          </p:cNvPr>
          <p:cNvSpPr>
            <a:spLocks noGrp="1"/>
          </p:cNvSpPr>
          <p:nvPr>
            <p:ph type="dt" sz="half" idx="10"/>
          </p:nvPr>
        </p:nvSpPr>
        <p:spPr/>
        <p:txBody>
          <a:bodyPr/>
          <a:lstStyle/>
          <a:p>
            <a:fld id="{53BAC817-0A85-6043-BE50-4B33039DBB0F}"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9D0C65DC-B739-B217-3C65-DA42540AE656}"/>
              </a:ext>
            </a:extLst>
          </p:cNvPr>
          <p:cNvSpPr>
            <a:spLocks noGrp="1"/>
          </p:cNvSpPr>
          <p:nvPr>
            <p:ph type="sldNum" sz="quarter" idx="12"/>
          </p:nvPr>
        </p:nvSpPr>
        <p:spPr/>
        <p:txBody>
          <a:bodyPr/>
          <a:lstStyle/>
          <a:p>
            <a:fld id="{BB1373A5-4827-6B46-A456-4073A047D00B}" type="slidenum">
              <a:rPr kumimoji="1" lang="zh-CN" altLang="en-US" smtClean="0"/>
              <a:t>5</a:t>
            </a:fld>
            <a:endParaRPr kumimoji="1" lang="zh-CN" altLang="en-US"/>
          </a:p>
        </p:txBody>
      </p:sp>
      <p:sp>
        <p:nvSpPr>
          <p:cNvPr id="22" name="文本框 21">
            <a:extLst>
              <a:ext uri="{FF2B5EF4-FFF2-40B4-BE49-F238E27FC236}">
                <a16:creationId xmlns:a16="http://schemas.microsoft.com/office/drawing/2014/main" id="{6DA3C8BD-DC04-3E5D-0DB1-38D671DB4E5D}"/>
              </a:ext>
            </a:extLst>
          </p:cNvPr>
          <p:cNvSpPr txBox="1"/>
          <p:nvPr/>
        </p:nvSpPr>
        <p:spPr>
          <a:xfrm>
            <a:off x="784809" y="1115032"/>
            <a:ext cx="3608513" cy="646331"/>
          </a:xfrm>
          <a:prstGeom prst="rect">
            <a:avLst/>
          </a:prstGeom>
          <a:noFill/>
        </p:spPr>
        <p:txBody>
          <a:bodyPr wrap="square">
            <a:spAutoFit/>
          </a:bodyPr>
          <a:lstStyle/>
          <a:p>
            <a:pPr algn="ctr"/>
            <a:r>
              <a:rPr kumimoji="1" lang="en-US" altLang="zh-CN" sz="3600" b="1" dirty="0">
                <a:solidFill>
                  <a:srgbClr val="C00000"/>
                </a:solidFill>
              </a:rPr>
              <a:t>Hidden</a:t>
            </a:r>
            <a:r>
              <a:rPr kumimoji="1" lang="zh-CN" altLang="en-US" sz="3600" b="1" dirty="0">
                <a:solidFill>
                  <a:srgbClr val="C00000"/>
                </a:solidFill>
              </a:rPr>
              <a:t> </a:t>
            </a:r>
            <a:r>
              <a:rPr kumimoji="1" lang="en-US" altLang="zh-CN" sz="3600" b="1" dirty="0">
                <a:solidFill>
                  <a:srgbClr val="C00000"/>
                </a:solidFill>
              </a:rPr>
              <a:t>Valley</a:t>
            </a:r>
            <a:r>
              <a:rPr kumimoji="1" lang="zh-CN" altLang="en-US" sz="3600" b="1" dirty="0">
                <a:solidFill>
                  <a:srgbClr val="C00000"/>
                </a:solidFill>
              </a:rPr>
              <a:t> </a:t>
            </a:r>
            <a:r>
              <a:rPr kumimoji="1" lang="en-US" altLang="zh-CN" sz="3600" b="1" dirty="0">
                <a:solidFill>
                  <a:srgbClr val="C00000"/>
                </a:solidFill>
              </a:rPr>
              <a:t>DM</a:t>
            </a:r>
            <a:endParaRPr lang="zh-CN" altLang="en-US" sz="3600" dirty="0"/>
          </a:p>
        </p:txBody>
      </p:sp>
      <p:sp>
        <p:nvSpPr>
          <p:cNvPr id="25" name="文本框 24">
            <a:extLst>
              <a:ext uri="{FF2B5EF4-FFF2-40B4-BE49-F238E27FC236}">
                <a16:creationId xmlns:a16="http://schemas.microsoft.com/office/drawing/2014/main" id="{24D4DFC1-1C85-0F68-4255-3E055B0E34D2}"/>
              </a:ext>
            </a:extLst>
          </p:cNvPr>
          <p:cNvSpPr txBox="1"/>
          <p:nvPr/>
        </p:nvSpPr>
        <p:spPr>
          <a:xfrm>
            <a:off x="1292585" y="5111442"/>
            <a:ext cx="2592960" cy="584775"/>
          </a:xfrm>
          <a:prstGeom prst="rect">
            <a:avLst/>
          </a:prstGeom>
          <a:noFill/>
        </p:spPr>
        <p:txBody>
          <a:bodyPr wrap="square">
            <a:spAutoFit/>
          </a:bodyPr>
          <a:lstStyle/>
          <a:p>
            <a:pPr algn="ctr"/>
            <a:r>
              <a:rPr kumimoji="1" lang="en-US" altLang="zh-CN" sz="3200" b="1" dirty="0">
                <a:solidFill>
                  <a:srgbClr val="C00000"/>
                </a:solidFill>
              </a:rPr>
              <a:t>+</a:t>
            </a:r>
            <a:endParaRPr lang="zh-CN" altLang="en-US" sz="3200" dirty="0"/>
          </a:p>
        </p:txBody>
      </p:sp>
      <p:grpSp>
        <p:nvGrpSpPr>
          <p:cNvPr id="6" name="组合 5">
            <a:extLst>
              <a:ext uri="{FF2B5EF4-FFF2-40B4-BE49-F238E27FC236}">
                <a16:creationId xmlns:a16="http://schemas.microsoft.com/office/drawing/2014/main" id="{2AD46400-F617-9A82-D5E6-76C7DE097537}"/>
              </a:ext>
            </a:extLst>
          </p:cNvPr>
          <p:cNvGrpSpPr/>
          <p:nvPr/>
        </p:nvGrpSpPr>
        <p:grpSpPr>
          <a:xfrm>
            <a:off x="5237038" y="1102662"/>
            <a:ext cx="3647089" cy="5143061"/>
            <a:chOff x="5237038" y="1102662"/>
            <a:chExt cx="3647089" cy="5143061"/>
          </a:xfrm>
        </p:grpSpPr>
        <p:grpSp>
          <p:nvGrpSpPr>
            <p:cNvPr id="4" name="组合 3">
              <a:extLst>
                <a:ext uri="{FF2B5EF4-FFF2-40B4-BE49-F238E27FC236}">
                  <a16:creationId xmlns:a16="http://schemas.microsoft.com/office/drawing/2014/main" id="{B6D9A419-3DBE-6202-37D1-47F817DAF6A8}"/>
                </a:ext>
              </a:extLst>
            </p:cNvPr>
            <p:cNvGrpSpPr/>
            <p:nvPr/>
          </p:nvGrpSpPr>
          <p:grpSpPr>
            <a:xfrm>
              <a:off x="5237038" y="1102662"/>
              <a:ext cx="3647089" cy="5143061"/>
              <a:chOff x="459317" y="1763703"/>
              <a:chExt cx="3376010" cy="3179588"/>
            </a:xfrm>
          </p:grpSpPr>
          <p:pic>
            <p:nvPicPr>
              <p:cNvPr id="7" name="Picture 7">
                <a:extLst>
                  <a:ext uri="{FF2B5EF4-FFF2-40B4-BE49-F238E27FC236}">
                    <a16:creationId xmlns:a16="http://schemas.microsoft.com/office/drawing/2014/main" id="{99B6D9C0-2C23-5A38-8E3B-06BEB410B5A6}"/>
                  </a:ext>
                </a:extLst>
              </p:cNvPr>
              <p:cNvPicPr>
                <a:picLocks noChangeAspect="1"/>
              </p:cNvPicPr>
              <p:nvPr/>
            </p:nvPicPr>
            <p:blipFill>
              <a:blip r:embed="rId5"/>
              <a:stretch>
                <a:fillRect/>
              </a:stretch>
            </p:blipFill>
            <p:spPr>
              <a:xfrm>
                <a:off x="1196710" y="1929480"/>
                <a:ext cx="1901224" cy="917216"/>
              </a:xfrm>
              <a:prstGeom prst="rect">
                <a:avLst/>
              </a:prstGeom>
            </p:spPr>
          </p:pic>
          <p:grpSp>
            <p:nvGrpSpPr>
              <p:cNvPr id="8" name="Group 11">
                <a:extLst>
                  <a:ext uri="{FF2B5EF4-FFF2-40B4-BE49-F238E27FC236}">
                    <a16:creationId xmlns:a16="http://schemas.microsoft.com/office/drawing/2014/main" id="{0B623E06-6952-2FDC-37B7-C7807DDAE97E}"/>
                  </a:ext>
                </a:extLst>
              </p:cNvPr>
              <p:cNvGrpSpPr/>
              <p:nvPr/>
            </p:nvGrpSpPr>
            <p:grpSpPr>
              <a:xfrm>
                <a:off x="725546" y="2985038"/>
                <a:ext cx="3045339" cy="407297"/>
                <a:chOff x="6048209" y="1964723"/>
                <a:chExt cx="5392076" cy="715054"/>
              </a:xfrm>
            </p:grpSpPr>
            <p:pic>
              <p:nvPicPr>
                <p:cNvPr id="17" name="Picture 6">
                  <a:extLst>
                    <a:ext uri="{FF2B5EF4-FFF2-40B4-BE49-F238E27FC236}">
                      <a16:creationId xmlns:a16="http://schemas.microsoft.com/office/drawing/2014/main" id="{C20C1707-62D9-C984-EACB-A6C845A8E8A8}"/>
                    </a:ext>
                  </a:extLst>
                </p:cNvPr>
                <p:cNvPicPr>
                  <a:picLocks noChangeAspect="1"/>
                </p:cNvPicPr>
                <p:nvPr/>
              </p:nvPicPr>
              <p:blipFill>
                <a:blip r:embed="rId6"/>
                <a:stretch>
                  <a:fillRect/>
                </a:stretch>
              </p:blipFill>
              <p:spPr>
                <a:xfrm>
                  <a:off x="8400901" y="1964723"/>
                  <a:ext cx="3039384" cy="715054"/>
                </a:xfrm>
                <a:prstGeom prst="rect">
                  <a:avLst/>
                </a:prstGeom>
              </p:spPr>
            </p:pic>
            <p:pic>
              <p:nvPicPr>
                <p:cNvPr id="23" name="Picture 8">
                  <a:extLst>
                    <a:ext uri="{FF2B5EF4-FFF2-40B4-BE49-F238E27FC236}">
                      <a16:creationId xmlns:a16="http://schemas.microsoft.com/office/drawing/2014/main" id="{4379D644-8AF0-8A6B-B858-FD9BC0F15402}"/>
                    </a:ext>
                  </a:extLst>
                </p:cNvPr>
                <p:cNvPicPr>
                  <a:picLocks noChangeAspect="1"/>
                </p:cNvPicPr>
                <p:nvPr/>
              </p:nvPicPr>
              <p:blipFill>
                <a:blip r:embed="rId7"/>
                <a:stretch>
                  <a:fillRect/>
                </a:stretch>
              </p:blipFill>
              <p:spPr>
                <a:xfrm>
                  <a:off x="6048209" y="2158215"/>
                  <a:ext cx="1996185" cy="335093"/>
                </a:xfrm>
                <a:prstGeom prst="rect">
                  <a:avLst/>
                </a:prstGeom>
              </p:spPr>
            </p:pic>
          </p:grpSp>
          <p:grpSp>
            <p:nvGrpSpPr>
              <p:cNvPr id="9" name="Group 13">
                <a:extLst>
                  <a:ext uri="{FF2B5EF4-FFF2-40B4-BE49-F238E27FC236}">
                    <a16:creationId xmlns:a16="http://schemas.microsoft.com/office/drawing/2014/main" id="{6E1B473D-4647-2F9D-E1A3-567F294D6FEF}"/>
                  </a:ext>
                </a:extLst>
              </p:cNvPr>
              <p:cNvGrpSpPr/>
              <p:nvPr/>
            </p:nvGrpSpPr>
            <p:grpSpPr>
              <a:xfrm>
                <a:off x="725548" y="4535323"/>
                <a:ext cx="2606415" cy="344469"/>
                <a:chOff x="5906228" y="3200499"/>
                <a:chExt cx="4740246" cy="598552"/>
              </a:xfrm>
            </p:grpSpPr>
            <p:pic>
              <p:nvPicPr>
                <p:cNvPr id="15" name="Picture 10">
                  <a:extLst>
                    <a:ext uri="{FF2B5EF4-FFF2-40B4-BE49-F238E27FC236}">
                      <a16:creationId xmlns:a16="http://schemas.microsoft.com/office/drawing/2014/main" id="{FBBDA964-161A-6479-C634-80D4BBCE64B4}"/>
                    </a:ext>
                  </a:extLst>
                </p:cNvPr>
                <p:cNvPicPr>
                  <a:picLocks noChangeAspect="1"/>
                </p:cNvPicPr>
                <p:nvPr/>
              </p:nvPicPr>
              <p:blipFill>
                <a:blip r:embed="rId8"/>
                <a:stretch>
                  <a:fillRect/>
                </a:stretch>
              </p:blipFill>
              <p:spPr>
                <a:xfrm>
                  <a:off x="5906228" y="3281160"/>
                  <a:ext cx="1893488" cy="301847"/>
                </a:xfrm>
                <a:prstGeom prst="rect">
                  <a:avLst/>
                </a:prstGeom>
              </p:spPr>
            </p:pic>
            <p:pic>
              <p:nvPicPr>
                <p:cNvPr id="16" name="Picture 12">
                  <a:extLst>
                    <a:ext uri="{FF2B5EF4-FFF2-40B4-BE49-F238E27FC236}">
                      <a16:creationId xmlns:a16="http://schemas.microsoft.com/office/drawing/2014/main" id="{84C908B6-1C9E-8648-8226-70032A16BA00}"/>
                    </a:ext>
                  </a:extLst>
                </p:cNvPr>
                <p:cNvPicPr>
                  <a:picLocks noChangeAspect="1"/>
                </p:cNvPicPr>
                <p:nvPr/>
              </p:nvPicPr>
              <p:blipFill>
                <a:blip r:embed="rId9"/>
                <a:stretch>
                  <a:fillRect/>
                </a:stretch>
              </p:blipFill>
              <p:spPr>
                <a:xfrm>
                  <a:off x="8565989" y="3200499"/>
                  <a:ext cx="2080485" cy="598552"/>
                </a:xfrm>
                <a:prstGeom prst="rect">
                  <a:avLst/>
                </a:prstGeom>
              </p:spPr>
            </p:pic>
          </p:grpSp>
          <p:grpSp>
            <p:nvGrpSpPr>
              <p:cNvPr id="11" name="Group 19">
                <a:extLst>
                  <a:ext uri="{FF2B5EF4-FFF2-40B4-BE49-F238E27FC236}">
                    <a16:creationId xmlns:a16="http://schemas.microsoft.com/office/drawing/2014/main" id="{6FB4C411-E57D-0DC1-AB80-893D08962033}"/>
                  </a:ext>
                </a:extLst>
              </p:cNvPr>
              <p:cNvGrpSpPr/>
              <p:nvPr/>
            </p:nvGrpSpPr>
            <p:grpSpPr>
              <a:xfrm>
                <a:off x="1020914" y="3537049"/>
                <a:ext cx="2395310" cy="789745"/>
                <a:chOff x="6685476" y="2777866"/>
                <a:chExt cx="3193750" cy="1711443"/>
              </a:xfrm>
            </p:grpSpPr>
            <p:sp>
              <p:nvSpPr>
                <p:cNvPr id="13" name="Down Arrow 15">
                  <a:extLst>
                    <a:ext uri="{FF2B5EF4-FFF2-40B4-BE49-F238E27FC236}">
                      <a16:creationId xmlns:a16="http://schemas.microsoft.com/office/drawing/2014/main" id="{309A40C9-97BB-B7F5-35CD-41E7E61100C2}"/>
                    </a:ext>
                  </a:extLst>
                </p:cNvPr>
                <p:cNvSpPr/>
                <p:nvPr/>
              </p:nvSpPr>
              <p:spPr>
                <a:xfrm>
                  <a:off x="8010211" y="2777866"/>
                  <a:ext cx="406771" cy="860568"/>
                </a:xfrm>
                <a:prstGeom prst="downArrow">
                  <a:avLst>
                    <a:gd name="adj1" fmla="val 4221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N" sz="1351">
                    <a:solidFill>
                      <a:srgbClr val="FF0000"/>
                    </a:solidFill>
                  </a:endParaRPr>
                </a:p>
              </p:txBody>
            </p:sp>
            <p:sp>
              <p:nvSpPr>
                <p:cNvPr id="14" name="TextBox 18">
                  <a:extLst>
                    <a:ext uri="{FF2B5EF4-FFF2-40B4-BE49-F238E27FC236}">
                      <a16:creationId xmlns:a16="http://schemas.microsoft.com/office/drawing/2014/main" id="{40BDDED3-2CA1-1443-6153-6141CC233709}"/>
                    </a:ext>
                  </a:extLst>
                </p:cNvPr>
                <p:cNvSpPr txBox="1"/>
                <p:nvPr/>
              </p:nvSpPr>
              <p:spPr>
                <a:xfrm>
                  <a:off x="6685476" y="3874945"/>
                  <a:ext cx="3193750" cy="614364"/>
                </a:xfrm>
                <a:prstGeom prst="rect">
                  <a:avLst/>
                </a:prstGeom>
                <a:noFill/>
              </p:spPr>
              <p:txBody>
                <a:bodyPr wrap="non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0432FF"/>
                      </a:solidFill>
                    </a:rPr>
                    <a:t>Light</a:t>
                  </a:r>
                  <a:r>
                    <a:rPr lang="zh-CN" altLang="en-US" sz="2000" b="1" dirty="0">
                      <a:solidFill>
                        <a:srgbClr val="0432FF"/>
                      </a:solidFill>
                    </a:rPr>
                    <a:t> </a:t>
                  </a:r>
                  <a:r>
                    <a:rPr lang="en-US" altLang="zh-CN" sz="2000" b="1" dirty="0">
                      <a:solidFill>
                        <a:srgbClr val="0432FF"/>
                      </a:solidFill>
                    </a:rPr>
                    <a:t>non-SM</a:t>
                  </a:r>
                  <a:r>
                    <a:rPr lang="en-US" sz="2000" b="1" dirty="0">
                      <a:solidFill>
                        <a:srgbClr val="0432FF"/>
                      </a:solidFill>
                    </a:rPr>
                    <a:t> mediator</a:t>
                  </a:r>
                  <a:endParaRPr lang="en-CN" sz="2000" b="1" dirty="0">
                    <a:solidFill>
                      <a:srgbClr val="0432FF"/>
                    </a:solidFill>
                  </a:endParaRPr>
                </a:p>
              </p:txBody>
            </p:sp>
          </p:grpSp>
          <p:sp>
            <p:nvSpPr>
              <p:cNvPr id="12" name="圆角矩形 11">
                <a:extLst>
                  <a:ext uri="{FF2B5EF4-FFF2-40B4-BE49-F238E27FC236}">
                    <a16:creationId xmlns:a16="http://schemas.microsoft.com/office/drawing/2014/main" id="{F5360D9D-1752-A0AD-235E-8B1E6C806257}"/>
                  </a:ext>
                </a:extLst>
              </p:cNvPr>
              <p:cNvSpPr/>
              <p:nvPr/>
            </p:nvSpPr>
            <p:spPr>
              <a:xfrm>
                <a:off x="459317" y="1763703"/>
                <a:ext cx="3376010" cy="317958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28" name="文本框 27">
              <a:extLst>
                <a:ext uri="{FF2B5EF4-FFF2-40B4-BE49-F238E27FC236}">
                  <a16:creationId xmlns:a16="http://schemas.microsoft.com/office/drawing/2014/main" id="{CA1060E8-557E-6531-AD1B-753D9FA2AEFA}"/>
                </a:ext>
              </a:extLst>
            </p:cNvPr>
            <p:cNvSpPr txBox="1"/>
            <p:nvPr/>
          </p:nvSpPr>
          <p:spPr>
            <a:xfrm>
              <a:off x="7332853" y="3912448"/>
              <a:ext cx="1243853" cy="646331"/>
            </a:xfrm>
            <a:prstGeom prst="rect">
              <a:avLst/>
            </a:prstGeom>
            <a:noFill/>
          </p:spPr>
          <p:txBody>
            <a:bodyPr wrap="square">
              <a:spAutoFit/>
            </a:bodyPr>
            <a:lstStyle/>
            <a:p>
              <a:r>
                <a:rPr lang="zh-CN" altLang="en-US" sz="1200" b="1" dirty="0">
                  <a:solidFill>
                    <a:schemeClr val="bg1">
                      <a:lumMod val="65000"/>
                    </a:schemeClr>
                  </a:solidFill>
                </a:rPr>
                <a:t>0305261</a:t>
              </a:r>
              <a:endParaRPr lang="en-US" altLang="zh-CN" sz="1200" b="1" dirty="0">
                <a:solidFill>
                  <a:schemeClr val="bg1">
                    <a:lumMod val="65000"/>
                  </a:schemeClr>
                </a:solidFill>
              </a:endParaRPr>
            </a:p>
            <a:p>
              <a:r>
                <a:rPr lang="en-US" altLang="zh-CN" sz="1200" b="1" dirty="0">
                  <a:solidFill>
                    <a:schemeClr val="bg1">
                      <a:lumMod val="65000"/>
                    </a:schemeClr>
                  </a:solidFill>
                </a:rPr>
                <a:t>0711.4866</a:t>
              </a:r>
            </a:p>
            <a:p>
              <a:r>
                <a:rPr lang="en-US" altLang="zh-CN" sz="1200" b="1" dirty="0">
                  <a:solidFill>
                    <a:schemeClr val="bg1">
                      <a:lumMod val="65000"/>
                    </a:schemeClr>
                  </a:solidFill>
                </a:rPr>
                <a:t>0803.4196</a:t>
              </a:r>
              <a:endParaRPr lang="zh-CN" altLang="en-US" sz="1200" b="1" dirty="0">
                <a:solidFill>
                  <a:schemeClr val="bg1">
                    <a:lumMod val="65000"/>
                  </a:schemeClr>
                </a:solidFill>
              </a:endParaRPr>
            </a:p>
          </p:txBody>
        </p:sp>
      </p:grpSp>
      <p:pic>
        <p:nvPicPr>
          <p:cNvPr id="29" name="图片 28">
            <a:extLst>
              <a:ext uri="{FF2B5EF4-FFF2-40B4-BE49-F238E27FC236}">
                <a16:creationId xmlns:a16="http://schemas.microsoft.com/office/drawing/2014/main" id="{8A59367B-2C25-6EFB-2EF3-DC1D5A4BFE81}"/>
              </a:ext>
            </a:extLst>
          </p:cNvPr>
          <p:cNvPicPr>
            <a:picLocks noChangeAspect="1"/>
          </p:cNvPicPr>
          <p:nvPr/>
        </p:nvPicPr>
        <p:blipFill>
          <a:blip r:embed="rId10"/>
          <a:stretch>
            <a:fillRect/>
          </a:stretch>
        </p:blipFill>
        <p:spPr>
          <a:xfrm>
            <a:off x="298450" y="5762583"/>
            <a:ext cx="4775200" cy="469900"/>
          </a:xfrm>
          <a:prstGeom prst="rect">
            <a:avLst/>
          </a:prstGeom>
        </p:spPr>
      </p:pic>
    </p:spTree>
    <p:extLst>
      <p:ext uri="{BB962C8B-B14F-4D97-AF65-F5344CB8AC3E}">
        <p14:creationId xmlns:p14="http://schemas.microsoft.com/office/powerpoint/2010/main" val="113738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a:extLst>
              <a:ext uri="{FF2B5EF4-FFF2-40B4-BE49-F238E27FC236}">
                <a16:creationId xmlns:a16="http://schemas.microsoft.com/office/drawing/2014/main" id="{08B4F9A8-06D7-9801-A4E3-5B7A966D0F29}"/>
              </a:ext>
            </a:extLst>
          </p:cNvPr>
          <p:cNvGrpSpPr/>
          <p:nvPr/>
        </p:nvGrpSpPr>
        <p:grpSpPr>
          <a:xfrm>
            <a:off x="3714751" y="1840133"/>
            <a:ext cx="5374918" cy="4237937"/>
            <a:chOff x="3714751" y="1840133"/>
            <a:chExt cx="5374918" cy="4237937"/>
          </a:xfrm>
        </p:grpSpPr>
        <p:pic>
          <p:nvPicPr>
            <p:cNvPr id="33" name="图片 32">
              <a:extLst>
                <a:ext uri="{FF2B5EF4-FFF2-40B4-BE49-F238E27FC236}">
                  <a16:creationId xmlns:a16="http://schemas.microsoft.com/office/drawing/2014/main" id="{E8583195-BD13-B747-960A-8D1475F5DAC0}"/>
                </a:ext>
              </a:extLst>
            </p:cNvPr>
            <p:cNvPicPr>
              <a:picLocks noChangeAspect="1"/>
            </p:cNvPicPr>
            <p:nvPr/>
          </p:nvPicPr>
          <p:blipFill>
            <a:blip r:embed="rId4"/>
            <a:stretch>
              <a:fillRect/>
            </a:stretch>
          </p:blipFill>
          <p:spPr>
            <a:xfrm>
              <a:off x="3714751" y="3659993"/>
              <a:ext cx="5374918" cy="2418077"/>
            </a:xfrm>
            <a:prstGeom prst="rect">
              <a:avLst/>
            </a:prstGeom>
          </p:spPr>
        </p:pic>
        <p:grpSp>
          <p:nvGrpSpPr>
            <p:cNvPr id="39" name="组合 38">
              <a:extLst>
                <a:ext uri="{FF2B5EF4-FFF2-40B4-BE49-F238E27FC236}">
                  <a16:creationId xmlns:a16="http://schemas.microsoft.com/office/drawing/2014/main" id="{69BF784C-5D21-904F-9165-388774E19A00}"/>
                </a:ext>
              </a:extLst>
            </p:cNvPr>
            <p:cNvGrpSpPr/>
            <p:nvPr/>
          </p:nvGrpSpPr>
          <p:grpSpPr>
            <a:xfrm>
              <a:off x="3980327" y="1840133"/>
              <a:ext cx="5109341" cy="1305422"/>
              <a:chOff x="4321514" y="3315019"/>
              <a:chExt cx="4919305" cy="945991"/>
            </a:xfrm>
          </p:grpSpPr>
          <p:pic>
            <p:nvPicPr>
              <p:cNvPr id="36" name="图片 35">
                <a:extLst>
                  <a:ext uri="{FF2B5EF4-FFF2-40B4-BE49-F238E27FC236}">
                    <a16:creationId xmlns:a16="http://schemas.microsoft.com/office/drawing/2014/main" id="{4D120587-36F7-F44A-98DB-A65B47C36B2B}"/>
                  </a:ext>
                </a:extLst>
              </p:cNvPr>
              <p:cNvPicPr>
                <a:picLocks noChangeAspect="1"/>
              </p:cNvPicPr>
              <p:nvPr/>
            </p:nvPicPr>
            <p:blipFill>
              <a:blip r:embed="rId5"/>
              <a:stretch>
                <a:fillRect/>
              </a:stretch>
            </p:blipFill>
            <p:spPr>
              <a:xfrm>
                <a:off x="4321514" y="3440010"/>
                <a:ext cx="4919305" cy="821000"/>
              </a:xfrm>
              <a:prstGeom prst="rect">
                <a:avLst/>
              </a:prstGeom>
            </p:spPr>
          </p:pic>
          <p:sp>
            <p:nvSpPr>
              <p:cNvPr id="35" name="椭圆 34">
                <a:extLst>
                  <a:ext uri="{FF2B5EF4-FFF2-40B4-BE49-F238E27FC236}">
                    <a16:creationId xmlns:a16="http://schemas.microsoft.com/office/drawing/2014/main" id="{790B511D-82CC-E447-A50A-0F3F7E876CD4}"/>
                  </a:ext>
                </a:extLst>
              </p:cNvPr>
              <p:cNvSpPr/>
              <p:nvPr/>
            </p:nvSpPr>
            <p:spPr>
              <a:xfrm>
                <a:off x="4669027" y="3402834"/>
                <a:ext cx="427431" cy="82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9F4A9B01-A991-F747-B224-B709F345CA99}"/>
                      </a:ext>
                    </a:extLst>
                  </p:cNvPr>
                  <p:cNvSpPr txBox="1"/>
                  <p:nvPr/>
                </p:nvSpPr>
                <p:spPr>
                  <a:xfrm>
                    <a:off x="5871401" y="3488231"/>
                    <a:ext cx="793091" cy="220340"/>
                  </a:xfrm>
                  <a:prstGeom prst="rect">
                    <a:avLst/>
                  </a:prstGeom>
                  <a:solidFill>
                    <a:srgbClr val="FFFF00"/>
                  </a:solidFill>
                </p:spPr>
                <p:txBody>
                  <a:bodyPr wrap="square" rtlCol="0">
                    <a:spAutoFit/>
                  </a:bodyPr>
                  <a:lstStyle/>
                  <a:p>
                    <a:pPr algn="ctr"/>
                    <a:r>
                      <a:rPr kumimoji="1" lang="en-US" altLang="zh-CN" dirty="0">
                        <a:solidFill>
                          <a:srgbClr val="FF0000"/>
                        </a:solidFill>
                      </a:rPr>
                      <a:t>2-3</a:t>
                    </a:r>
                    <a14:m>
                      <m:oMath xmlns:m="http://schemas.openxmlformats.org/officeDocument/2006/math">
                        <m:r>
                          <a:rPr kumimoji="1" lang="en-US" altLang="zh-CN" i="1" smtClean="0">
                            <a:solidFill>
                              <a:srgbClr val="FF0000"/>
                            </a:solidFill>
                            <a:latin typeface="Cambria Math" panose="02040503050406030204" pitchFamily="18" charset="0"/>
                            <a:ea typeface="Cambria Math" panose="02040503050406030204" pitchFamily="18" charset="0"/>
                          </a:rPr>
                          <m:t>𝜎</m:t>
                        </m:r>
                      </m:oMath>
                    </a14:m>
                    <a:endParaRPr kumimoji="1" lang="zh-CN" altLang="en-US" dirty="0">
                      <a:solidFill>
                        <a:srgbClr val="FF0000"/>
                      </a:solidFill>
                    </a:endParaRPr>
                  </a:p>
                </p:txBody>
              </p:sp>
            </mc:Choice>
            <mc:Fallback xmlns="">
              <p:sp>
                <p:nvSpPr>
                  <p:cNvPr id="37" name="文本框 36">
                    <a:extLst>
                      <a:ext uri="{FF2B5EF4-FFF2-40B4-BE49-F238E27FC236}">
                        <a16:creationId xmlns:a16="http://schemas.microsoft.com/office/drawing/2014/main" id="{9F4A9B01-A991-F747-B224-B709F345CA99}"/>
                      </a:ext>
                    </a:extLst>
                  </p:cNvPr>
                  <p:cNvSpPr txBox="1">
                    <a:spLocks noRot="1" noChangeAspect="1" noMove="1" noResize="1" noEditPoints="1" noAdjustHandles="1" noChangeArrowheads="1" noChangeShapeType="1" noTextEdit="1"/>
                  </p:cNvSpPr>
                  <p:nvPr/>
                </p:nvSpPr>
                <p:spPr>
                  <a:xfrm>
                    <a:off x="5871401" y="3488231"/>
                    <a:ext cx="793091" cy="220340"/>
                  </a:xfrm>
                  <a:prstGeom prst="rect">
                    <a:avLst/>
                  </a:prstGeom>
                  <a:blipFill>
                    <a:blip r:embed="rId7"/>
                    <a:stretch>
                      <a:fillRect t="-6667" b="-26667"/>
                    </a:stretch>
                  </a:blipFill>
                </p:spPr>
                <p:txBody>
                  <a:bodyPr/>
                  <a:lstStyle/>
                  <a:p>
                    <a:r>
                      <a:rPr lang="zh-CN" altLang="en-US">
                        <a:noFill/>
                      </a:rPr>
                      <a:t> </a:t>
                    </a:r>
                  </a:p>
                </p:txBody>
              </p:sp>
            </mc:Fallback>
          </mc:AlternateContent>
          <p:pic>
            <p:nvPicPr>
              <p:cNvPr id="38" name="图片 37">
                <a:extLst>
                  <a:ext uri="{FF2B5EF4-FFF2-40B4-BE49-F238E27FC236}">
                    <a16:creationId xmlns:a16="http://schemas.microsoft.com/office/drawing/2014/main" id="{0DF5C174-E537-184C-8E21-1009E2D3FFCF}"/>
                  </a:ext>
                </a:extLst>
              </p:cNvPr>
              <p:cNvPicPr>
                <a:picLocks noChangeAspect="1"/>
              </p:cNvPicPr>
              <p:nvPr/>
            </p:nvPicPr>
            <p:blipFill>
              <a:blip r:embed="rId8"/>
              <a:stretch>
                <a:fillRect/>
              </a:stretch>
            </p:blipFill>
            <p:spPr>
              <a:xfrm>
                <a:off x="7536689" y="3315019"/>
                <a:ext cx="1613435" cy="124991"/>
              </a:xfrm>
              <a:prstGeom prst="rect">
                <a:avLst/>
              </a:prstGeom>
            </p:spPr>
          </p:pic>
        </p:grpSp>
        <p:sp>
          <p:nvSpPr>
            <p:cNvPr id="22" name="文本框 21">
              <a:extLst>
                <a:ext uri="{FF2B5EF4-FFF2-40B4-BE49-F238E27FC236}">
                  <a16:creationId xmlns:a16="http://schemas.microsoft.com/office/drawing/2014/main" id="{51F408BF-AF80-7C46-A83C-C452EBA18BE4}"/>
                </a:ext>
              </a:extLst>
            </p:cNvPr>
            <p:cNvSpPr txBox="1"/>
            <p:nvPr/>
          </p:nvSpPr>
          <p:spPr>
            <a:xfrm>
              <a:off x="4245201" y="3418004"/>
              <a:ext cx="954564" cy="278785"/>
            </a:xfrm>
            <a:prstGeom prst="rect">
              <a:avLst/>
            </a:prstGeom>
            <a:noFill/>
          </p:spPr>
          <p:txBody>
            <a:bodyPr wrap="square">
              <a:spAutoFit/>
            </a:bodyPr>
            <a:lstStyle/>
            <a:p>
              <a:r>
                <a:rPr lang="en-US" altLang="zh-CN" sz="1200" b="1" dirty="0">
                  <a:solidFill>
                    <a:schemeClr val="bg1">
                      <a:lumMod val="65000"/>
                    </a:schemeClr>
                  </a:solidFill>
                </a:rPr>
                <a:t>2002.06937 </a:t>
              </a:r>
            </a:p>
          </p:txBody>
        </p:sp>
      </p:grpSp>
      <p:sp>
        <p:nvSpPr>
          <p:cNvPr id="2" name="日期占位符 1">
            <a:extLst>
              <a:ext uri="{FF2B5EF4-FFF2-40B4-BE49-F238E27FC236}">
                <a16:creationId xmlns:a16="http://schemas.microsoft.com/office/drawing/2014/main" id="{7A32B754-D239-95D0-D493-E6087BDB48C9}"/>
              </a:ext>
            </a:extLst>
          </p:cNvPr>
          <p:cNvSpPr>
            <a:spLocks noGrp="1"/>
          </p:cNvSpPr>
          <p:nvPr>
            <p:ph type="dt" sz="half" idx="10"/>
          </p:nvPr>
        </p:nvSpPr>
        <p:spPr/>
        <p:txBody>
          <a:bodyPr/>
          <a:lstStyle/>
          <a:p>
            <a:fld id="{848F89E0-2461-F942-A594-214273F5D9B5}"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9D0C65DC-B739-B217-3C65-DA42540AE656}"/>
              </a:ext>
            </a:extLst>
          </p:cNvPr>
          <p:cNvSpPr>
            <a:spLocks noGrp="1"/>
          </p:cNvSpPr>
          <p:nvPr>
            <p:ph type="sldNum" sz="quarter" idx="12"/>
          </p:nvPr>
        </p:nvSpPr>
        <p:spPr/>
        <p:txBody>
          <a:bodyPr/>
          <a:lstStyle/>
          <a:p>
            <a:fld id="{BB1373A5-4827-6B46-A456-4073A047D00B}" type="slidenum">
              <a:rPr kumimoji="1" lang="zh-CN" altLang="en-US" smtClean="0"/>
              <a:t>6</a:t>
            </a:fld>
            <a:endParaRPr kumimoji="1" lang="zh-CN" altLang="en-US"/>
          </a:p>
        </p:txBody>
      </p:sp>
      <p:sp>
        <p:nvSpPr>
          <p:cNvPr id="4" name="文本框 3">
            <a:extLst>
              <a:ext uri="{FF2B5EF4-FFF2-40B4-BE49-F238E27FC236}">
                <a16:creationId xmlns:a16="http://schemas.microsoft.com/office/drawing/2014/main" id="{391F599B-ED92-B940-F011-FECD990F8E7D}"/>
              </a:ext>
            </a:extLst>
          </p:cNvPr>
          <p:cNvSpPr txBox="1"/>
          <p:nvPr/>
        </p:nvSpPr>
        <p:spPr>
          <a:xfrm>
            <a:off x="1289774" y="1032567"/>
            <a:ext cx="1083182" cy="646331"/>
          </a:xfrm>
          <a:prstGeom prst="rect">
            <a:avLst/>
          </a:prstGeom>
          <a:noFill/>
        </p:spPr>
        <p:txBody>
          <a:bodyPr wrap="none" rtlCol="0">
            <a:spAutoFit/>
          </a:bodyPr>
          <a:lstStyle/>
          <a:p>
            <a:pPr algn="ctr"/>
            <a:r>
              <a:rPr kumimoji="1" lang="en-US" altLang="zh-CN" sz="3600" b="1" dirty="0">
                <a:solidFill>
                  <a:srgbClr val="C00000"/>
                </a:solidFill>
              </a:rPr>
              <a:t>Data</a:t>
            </a:r>
            <a:endParaRPr kumimoji="1" lang="zh-CN" altLang="en-US" sz="3600" b="1" dirty="0">
              <a:solidFill>
                <a:srgbClr val="C00000"/>
              </a:solidFill>
            </a:endParaRPr>
          </a:p>
        </p:txBody>
      </p:sp>
      <p:grpSp>
        <p:nvGrpSpPr>
          <p:cNvPr id="6" name="组合 5">
            <a:extLst>
              <a:ext uri="{FF2B5EF4-FFF2-40B4-BE49-F238E27FC236}">
                <a16:creationId xmlns:a16="http://schemas.microsoft.com/office/drawing/2014/main" id="{DFD960F1-B010-AFFF-908F-EB50F9EECB44}"/>
              </a:ext>
            </a:extLst>
          </p:cNvPr>
          <p:cNvGrpSpPr/>
          <p:nvPr/>
        </p:nvGrpSpPr>
        <p:grpSpPr>
          <a:xfrm>
            <a:off x="218011" y="1729246"/>
            <a:ext cx="3496740" cy="4213710"/>
            <a:chOff x="5467239" y="1809802"/>
            <a:chExt cx="3496740" cy="4213710"/>
          </a:xfrm>
        </p:grpSpPr>
        <p:pic>
          <p:nvPicPr>
            <p:cNvPr id="7" name="图片 6">
              <a:extLst>
                <a:ext uri="{FF2B5EF4-FFF2-40B4-BE49-F238E27FC236}">
                  <a16:creationId xmlns:a16="http://schemas.microsoft.com/office/drawing/2014/main" id="{43F69FFF-C7FB-6ABB-81DC-2FA3DA8B78B4}"/>
                </a:ext>
              </a:extLst>
            </p:cNvPr>
            <p:cNvPicPr>
              <a:picLocks noChangeAspect="1"/>
            </p:cNvPicPr>
            <p:nvPr/>
          </p:nvPicPr>
          <p:blipFill>
            <a:blip r:embed="rId9"/>
            <a:stretch>
              <a:fillRect/>
            </a:stretch>
          </p:blipFill>
          <p:spPr>
            <a:xfrm>
              <a:off x="5467239" y="1809802"/>
              <a:ext cx="3496740" cy="3904999"/>
            </a:xfrm>
            <a:prstGeom prst="rect">
              <a:avLst/>
            </a:prstGeom>
          </p:spPr>
        </p:pic>
        <p:sp>
          <p:nvSpPr>
            <p:cNvPr id="8" name="文本框 7">
              <a:extLst>
                <a:ext uri="{FF2B5EF4-FFF2-40B4-BE49-F238E27FC236}">
                  <a16:creationId xmlns:a16="http://schemas.microsoft.com/office/drawing/2014/main" id="{A299EFD3-D413-BADF-0E98-3B0454795E53}"/>
                </a:ext>
              </a:extLst>
            </p:cNvPr>
            <p:cNvSpPr txBox="1"/>
            <p:nvPr/>
          </p:nvSpPr>
          <p:spPr>
            <a:xfrm>
              <a:off x="5490942" y="4321322"/>
              <a:ext cx="2946655" cy="1702190"/>
            </a:xfrm>
            <a:prstGeom prst="rect">
              <a:avLst/>
            </a:prstGeom>
            <a:noFill/>
            <a:ln w="63500">
              <a:solidFill>
                <a:srgbClr val="C00000"/>
              </a:solidFill>
            </a:ln>
          </p:spPr>
          <p:txBody>
            <a:bodyPr wrap="square" rtlCol="0">
              <a:spAutoFit/>
            </a:bodyPr>
            <a:lstStyle/>
            <a:p>
              <a:endParaRPr kumimoji="1" lang="zh-CN" altLang="en-US" dirty="0"/>
            </a:p>
          </p:txBody>
        </p:sp>
      </p:grpSp>
    </p:spTree>
    <p:extLst>
      <p:ext uri="{BB962C8B-B14F-4D97-AF65-F5344CB8AC3E}">
        <p14:creationId xmlns:p14="http://schemas.microsoft.com/office/powerpoint/2010/main" val="312903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MEPA 2025 @ </a:t>
            </a:r>
            <a:r>
              <a:rPr kumimoji="1" lang="zh-CN" altLang="en-US"/>
              <a:t>南京大学</a:t>
            </a:r>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a:extLst>
              <a:ext uri="{FF2B5EF4-FFF2-40B4-BE49-F238E27FC236}">
                <a16:creationId xmlns:a16="http://schemas.microsoft.com/office/drawing/2014/main" id="{F0DF1A4B-B167-5914-32C0-65003466EFF1}"/>
              </a:ext>
            </a:extLst>
          </p:cNvPr>
          <p:cNvSpPr>
            <a:spLocks noGrp="1"/>
          </p:cNvSpPr>
          <p:nvPr>
            <p:ph type="dt" sz="half" idx="10"/>
          </p:nvPr>
        </p:nvSpPr>
        <p:spPr/>
        <p:txBody>
          <a:bodyPr/>
          <a:lstStyle/>
          <a:p>
            <a:fld id="{19FE4EAE-9808-8043-8A7B-39DAE40B41CB}" type="datetime1">
              <a:rPr kumimoji="1" lang="zh-CN" altLang="en-US" smtClean="0"/>
              <a:t>2025/4/12</a:t>
            </a:fld>
            <a:endParaRPr kumimoji="1" lang="zh-CN" altLang="en-US"/>
          </a:p>
        </p:txBody>
      </p:sp>
      <p:sp>
        <p:nvSpPr>
          <p:cNvPr id="3" name="灯片编号占位符 2">
            <a:extLst>
              <a:ext uri="{FF2B5EF4-FFF2-40B4-BE49-F238E27FC236}">
                <a16:creationId xmlns:a16="http://schemas.microsoft.com/office/drawing/2014/main" id="{1E5FFB7E-98F8-8ED5-8B54-2AA768B0CFFB}"/>
              </a:ext>
            </a:extLst>
          </p:cNvPr>
          <p:cNvSpPr>
            <a:spLocks noGrp="1"/>
          </p:cNvSpPr>
          <p:nvPr>
            <p:ph type="sldNum" sz="quarter" idx="12"/>
          </p:nvPr>
        </p:nvSpPr>
        <p:spPr/>
        <p:txBody>
          <a:bodyPr/>
          <a:lstStyle/>
          <a:p>
            <a:fld id="{BB1373A5-4827-6B46-A456-4073A047D00B}" type="slidenum">
              <a:rPr kumimoji="1" lang="zh-CN" altLang="en-US" smtClean="0"/>
              <a:t>7</a:t>
            </a:fld>
            <a:endParaRPr kumimoji="1" lang="zh-CN" altLang="en-US"/>
          </a:p>
        </p:txBody>
      </p:sp>
      <p:grpSp>
        <p:nvGrpSpPr>
          <p:cNvPr id="7" name="组合 6">
            <a:extLst>
              <a:ext uri="{FF2B5EF4-FFF2-40B4-BE49-F238E27FC236}">
                <a16:creationId xmlns:a16="http://schemas.microsoft.com/office/drawing/2014/main" id="{19E8AEED-F2E1-AE2A-1964-7A35175EF89F}"/>
              </a:ext>
            </a:extLst>
          </p:cNvPr>
          <p:cNvGrpSpPr/>
          <p:nvPr/>
        </p:nvGrpSpPr>
        <p:grpSpPr>
          <a:xfrm>
            <a:off x="387222" y="1546411"/>
            <a:ext cx="3937200" cy="4429393"/>
            <a:chOff x="197686" y="1643139"/>
            <a:chExt cx="4050757" cy="6395615"/>
          </a:xfrm>
        </p:grpSpPr>
        <p:pic>
          <p:nvPicPr>
            <p:cNvPr id="9" name="Picture 2" descr="Dark Matter | Brown Particle Astrophysics">
              <a:extLst>
                <a:ext uri="{FF2B5EF4-FFF2-40B4-BE49-F238E27FC236}">
                  <a16:creationId xmlns:a16="http://schemas.microsoft.com/office/drawing/2014/main" id="{2BE6266D-BFDC-6117-7D91-F9F6E2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81" y="1854340"/>
              <a:ext cx="3773967" cy="5973212"/>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a:extLst>
                <a:ext uri="{FF2B5EF4-FFF2-40B4-BE49-F238E27FC236}">
                  <a16:creationId xmlns:a16="http://schemas.microsoft.com/office/drawing/2014/main" id="{C42E6D3C-5E10-BB22-3BBF-AB8E40EA0CDA}"/>
                </a:ext>
              </a:extLst>
            </p:cNvPr>
            <p:cNvSpPr/>
            <p:nvPr/>
          </p:nvSpPr>
          <p:spPr>
            <a:xfrm>
              <a:off x="197686" y="1643139"/>
              <a:ext cx="4050757" cy="639561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dirty="0"/>
            </a:p>
          </p:txBody>
        </p:sp>
      </p:grpSp>
      <p:sp>
        <p:nvSpPr>
          <p:cNvPr id="11" name="文本框 10">
            <a:extLst>
              <a:ext uri="{FF2B5EF4-FFF2-40B4-BE49-F238E27FC236}">
                <a16:creationId xmlns:a16="http://schemas.microsoft.com/office/drawing/2014/main" id="{E96D9FAA-3E45-31AE-91DA-5CD74059AAA7}"/>
              </a:ext>
            </a:extLst>
          </p:cNvPr>
          <p:cNvSpPr txBox="1"/>
          <p:nvPr/>
        </p:nvSpPr>
        <p:spPr>
          <a:xfrm>
            <a:off x="4807969" y="1360978"/>
            <a:ext cx="4281700" cy="4559390"/>
          </a:xfrm>
          <a:prstGeom prst="rect">
            <a:avLst/>
          </a:prstGeom>
          <a:noFill/>
        </p:spPr>
        <p:txBody>
          <a:bodyPr wrap="square">
            <a:spAutoFit/>
          </a:bodyPr>
          <a:lstStyle/>
          <a:p>
            <a:pPr marL="342900" indent="-342900">
              <a:lnSpc>
                <a:spcPct val="250000"/>
              </a:lnSpc>
              <a:buSzPct val="60000"/>
              <a:buFont typeface="Wingdings" pitchFamily="2" charset="2"/>
              <a:buChar char="l"/>
            </a:pPr>
            <a:r>
              <a:rPr lang="zh-CN" altLang="en-US" sz="2400" b="1" dirty="0"/>
              <a:t>BBN</a:t>
            </a:r>
            <a:r>
              <a:rPr lang="en-US" altLang="zh-CN" sz="2400" b="1" dirty="0"/>
              <a:t>, </a:t>
            </a:r>
            <a:r>
              <a:rPr lang="zh-CN" altLang="en-US" sz="2400" b="1" dirty="0"/>
              <a:t>CMB</a:t>
            </a:r>
            <a:endParaRPr lang="en-US" altLang="zh-CN" sz="2400" b="1" dirty="0"/>
          </a:p>
          <a:p>
            <a:pPr marL="342900" indent="-342900">
              <a:lnSpc>
                <a:spcPct val="250000"/>
              </a:lnSpc>
              <a:buSzPct val="60000"/>
              <a:buFont typeface="Wingdings" pitchFamily="2" charset="2"/>
              <a:buChar char="l"/>
            </a:pPr>
            <a:r>
              <a:rPr lang="zh-CN" altLang="en-US" sz="2400" b="1" dirty="0"/>
              <a:t>Large Scale Structure</a:t>
            </a:r>
            <a:endParaRPr lang="en-US" altLang="zh-CN" sz="2400" b="1" dirty="0"/>
          </a:p>
          <a:p>
            <a:pPr marL="342900" indent="-342900">
              <a:lnSpc>
                <a:spcPct val="250000"/>
              </a:lnSpc>
              <a:buSzPct val="60000"/>
              <a:buFont typeface="Wingdings" pitchFamily="2" charset="2"/>
              <a:buChar char="l"/>
            </a:pPr>
            <a:r>
              <a:rPr lang="zh-CN" altLang="en-US" sz="2400" b="1" dirty="0"/>
              <a:t>Stellar Evolution and Cooling</a:t>
            </a:r>
            <a:endParaRPr lang="en-US" altLang="zh-CN" sz="2400" b="1" dirty="0"/>
          </a:p>
          <a:p>
            <a:pPr marL="342900" indent="-342900">
              <a:lnSpc>
                <a:spcPct val="250000"/>
              </a:lnSpc>
              <a:buSzPct val="60000"/>
              <a:buFont typeface="Wingdings" pitchFamily="2" charset="2"/>
              <a:buChar char="l"/>
            </a:pPr>
            <a:r>
              <a:rPr lang="en-US" altLang="zh-CN" sz="2400" b="1" dirty="0"/>
              <a:t>Meson decays</a:t>
            </a:r>
          </a:p>
          <a:p>
            <a:pPr marL="342900" indent="-342900">
              <a:lnSpc>
                <a:spcPct val="250000"/>
              </a:lnSpc>
              <a:buSzPct val="60000"/>
              <a:buFont typeface="Wingdings" pitchFamily="2" charset="2"/>
              <a:buChar char="l"/>
            </a:pPr>
            <a:r>
              <a:rPr lang="en-US" altLang="zh-CN" sz="2400" b="1" dirty="0"/>
              <a:t>Colliders</a:t>
            </a:r>
            <a:endParaRPr lang="zh-CN" altLang="en-US" sz="2400" b="1" dirty="0"/>
          </a:p>
        </p:txBody>
      </p:sp>
    </p:spTree>
    <p:extLst>
      <p:ext uri="{BB962C8B-B14F-4D97-AF65-F5344CB8AC3E}">
        <p14:creationId xmlns:p14="http://schemas.microsoft.com/office/powerpoint/2010/main" val="61438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268FD8E6-68C1-05A0-CD50-9A67013880D5}"/>
              </a:ext>
            </a:extLst>
          </p:cNvPr>
          <p:cNvPicPr>
            <a:picLocks noChangeAspect="1"/>
          </p:cNvPicPr>
          <p:nvPr/>
        </p:nvPicPr>
        <p:blipFill>
          <a:blip r:embed="rId3"/>
          <a:stretch>
            <a:fillRect/>
          </a:stretch>
        </p:blipFill>
        <p:spPr>
          <a:xfrm>
            <a:off x="1076037" y="996290"/>
            <a:ext cx="6647536" cy="1856712"/>
          </a:xfrm>
          <a:prstGeom prst="rect">
            <a:avLst/>
          </a:prstGeom>
        </p:spPr>
      </p:pic>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MEPA 2025 @ </a:t>
            </a:r>
            <a:r>
              <a:rPr kumimoji="1" lang="zh-CN" altLang="en-US"/>
              <a:t>南京大学</a:t>
            </a:r>
            <a:endParaRPr kumimoji="1" lang="zh-CN" altLang="en-US" dirty="0"/>
          </a:p>
        </p:txBody>
      </p:sp>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Electronic Collective Excitations : Plasmons</a:t>
            </a:r>
            <a:endParaRPr lang="en-CN" altLang="zh-CN" sz="3200" b="1" dirty="0">
              <a:solidFill>
                <a:srgbClr val="0432FF"/>
              </a:solidFill>
              <a:latin typeface="+mn-lt"/>
            </a:endParaRPr>
          </a:p>
        </p:txBody>
      </p:sp>
      <p:sp>
        <p:nvSpPr>
          <p:cNvPr id="19" name="文本框 18">
            <a:extLst>
              <a:ext uri="{FF2B5EF4-FFF2-40B4-BE49-F238E27FC236}">
                <a16:creationId xmlns:a16="http://schemas.microsoft.com/office/drawing/2014/main" id="{75E1FDD3-B7C1-7B4E-B4AB-B219BAF61954}"/>
              </a:ext>
            </a:extLst>
          </p:cNvPr>
          <p:cNvSpPr txBox="1"/>
          <p:nvPr/>
        </p:nvSpPr>
        <p:spPr>
          <a:xfrm>
            <a:off x="9515983" y="1554508"/>
            <a:ext cx="1614255" cy="270672"/>
          </a:xfrm>
          <a:prstGeom prst="rect">
            <a:avLst/>
          </a:prstGeom>
          <a:noFill/>
        </p:spPr>
        <p:txBody>
          <a:bodyPr wrap="none" rtlCol="0">
            <a:spAutoFit/>
          </a:bodyPr>
          <a:lstStyle/>
          <a:p>
            <a:r>
              <a:rPr kumimoji="1" lang="en-US" altLang="zh-CN" sz="1600" b="1" dirty="0"/>
              <a:t>Nucleus recoiling</a:t>
            </a:r>
            <a:endParaRPr kumimoji="1" lang="zh-CN" altLang="en-US" sz="1600" b="1" dirty="0"/>
          </a:p>
        </p:txBody>
      </p:sp>
      <p:sp>
        <p:nvSpPr>
          <p:cNvPr id="2" name="日期占位符 1">
            <a:extLst>
              <a:ext uri="{FF2B5EF4-FFF2-40B4-BE49-F238E27FC236}">
                <a16:creationId xmlns:a16="http://schemas.microsoft.com/office/drawing/2014/main" id="{C5795B7A-F163-83E9-E35E-90D358D4A6C6}"/>
              </a:ext>
            </a:extLst>
          </p:cNvPr>
          <p:cNvSpPr>
            <a:spLocks noGrp="1"/>
          </p:cNvSpPr>
          <p:nvPr>
            <p:ph type="dt" sz="half" idx="10"/>
          </p:nvPr>
        </p:nvSpPr>
        <p:spPr/>
        <p:txBody>
          <a:bodyPr/>
          <a:lstStyle/>
          <a:p>
            <a:fld id="{09E7F560-DB62-6048-B24A-E479F29ED93D}" type="datetime1">
              <a:rPr kumimoji="1" lang="zh-CN" altLang="en-US" smtClean="0"/>
              <a:t>2025/4/12</a:t>
            </a:fld>
            <a:endParaRPr kumimoji="1" lang="zh-CN" altLang="en-US"/>
          </a:p>
        </p:txBody>
      </p:sp>
      <p:sp>
        <p:nvSpPr>
          <p:cNvPr id="4" name="灯片编号占位符 3">
            <a:extLst>
              <a:ext uri="{FF2B5EF4-FFF2-40B4-BE49-F238E27FC236}">
                <a16:creationId xmlns:a16="http://schemas.microsoft.com/office/drawing/2014/main" id="{C76A8800-2C3C-9612-DAB9-A15422054EBF}"/>
              </a:ext>
            </a:extLst>
          </p:cNvPr>
          <p:cNvSpPr>
            <a:spLocks noGrp="1"/>
          </p:cNvSpPr>
          <p:nvPr>
            <p:ph type="sldNum" sz="quarter" idx="12"/>
          </p:nvPr>
        </p:nvSpPr>
        <p:spPr/>
        <p:txBody>
          <a:bodyPr/>
          <a:lstStyle/>
          <a:p>
            <a:fld id="{BB1373A5-4827-6B46-A456-4073A047D00B}" type="slidenum">
              <a:rPr kumimoji="1" lang="zh-CN" altLang="en-US" smtClean="0"/>
              <a:t>8</a:t>
            </a:fld>
            <a:endParaRPr kumimoji="1" lang="zh-CN" altLang="en-US"/>
          </a:p>
        </p:txBody>
      </p:sp>
      <p:grpSp>
        <p:nvGrpSpPr>
          <p:cNvPr id="5" name="组合 4">
            <a:extLst>
              <a:ext uri="{FF2B5EF4-FFF2-40B4-BE49-F238E27FC236}">
                <a16:creationId xmlns:a16="http://schemas.microsoft.com/office/drawing/2014/main" id="{FD0BE531-AD6F-E81F-EB14-478508BDA17C}"/>
              </a:ext>
            </a:extLst>
          </p:cNvPr>
          <p:cNvGrpSpPr/>
          <p:nvPr/>
        </p:nvGrpSpPr>
        <p:grpSpPr>
          <a:xfrm>
            <a:off x="6408752" y="3427829"/>
            <a:ext cx="2655034" cy="2292567"/>
            <a:chOff x="323491" y="2251289"/>
            <a:chExt cx="2649151" cy="2363574"/>
          </a:xfrm>
        </p:grpSpPr>
        <p:sp>
          <p:nvSpPr>
            <p:cNvPr id="6" name="椭圆 5">
              <a:extLst>
                <a:ext uri="{FF2B5EF4-FFF2-40B4-BE49-F238E27FC236}">
                  <a16:creationId xmlns:a16="http://schemas.microsoft.com/office/drawing/2014/main" id="{C04395DC-D921-CEF8-E210-9C5DDD966EBD}"/>
                </a:ext>
              </a:extLst>
            </p:cNvPr>
            <p:cNvSpPr/>
            <p:nvPr/>
          </p:nvSpPr>
          <p:spPr>
            <a:xfrm>
              <a:off x="1067642" y="2676525"/>
              <a:ext cx="1905000" cy="19383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7" name="图形 6">
              <a:extLst>
                <a:ext uri="{FF2B5EF4-FFF2-40B4-BE49-F238E27FC236}">
                  <a16:creationId xmlns:a16="http://schemas.microsoft.com/office/drawing/2014/main" id="{5AA056A7-5EDE-84BA-798B-A2B744EE46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9328" y="2727790"/>
              <a:ext cx="1621631" cy="1835808"/>
            </a:xfrm>
            <a:prstGeom prst="rect">
              <a:avLst/>
            </a:prstGeom>
          </p:spPr>
        </p:pic>
        <p:cxnSp>
          <p:nvCxnSpPr>
            <p:cNvPr id="15" name="直接箭头连接符 7">
              <a:extLst>
                <a:ext uri="{FF2B5EF4-FFF2-40B4-BE49-F238E27FC236}">
                  <a16:creationId xmlns:a16="http://schemas.microsoft.com/office/drawing/2014/main" id="{F92D02CF-4896-6538-050A-C36F973EFAF3}"/>
                </a:ext>
              </a:extLst>
            </p:cNvPr>
            <p:cNvCxnSpPr>
              <a:cxnSpLocks/>
            </p:cNvCxnSpPr>
            <p:nvPr/>
          </p:nvCxnSpPr>
          <p:spPr>
            <a:xfrm flipV="1">
              <a:off x="714205" y="3596479"/>
              <a:ext cx="610200" cy="451208"/>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6F22DE29-C357-6B18-F2B1-496F0AF1339C}"/>
                </a:ext>
              </a:extLst>
            </p:cNvPr>
            <p:cNvSpPr txBox="1"/>
            <p:nvPr/>
          </p:nvSpPr>
          <p:spPr>
            <a:xfrm>
              <a:off x="330276" y="3915506"/>
              <a:ext cx="509588" cy="349040"/>
            </a:xfrm>
            <a:prstGeom prst="rect">
              <a:avLst/>
            </a:prstGeom>
            <a:noFill/>
          </p:spPr>
          <p:txBody>
            <a:bodyPr wrap="square" rtlCol="0">
              <a:spAutoFit/>
            </a:bodyPr>
            <a:lstStyle/>
            <a:p>
              <a:r>
                <a:rPr lang="en-US" altLang="zh-CN" sz="1600" b="1" dirty="0">
                  <a:solidFill>
                    <a:srgbClr val="A80C26"/>
                  </a:solidFill>
                  <a:cs typeface="Times New Roman" panose="02020603050405020304" pitchFamily="18" charset="0"/>
                </a:rPr>
                <a:t>DM</a:t>
              </a:r>
              <a:endParaRPr lang="zh-CN" altLang="en-US" sz="1600" b="1" dirty="0">
                <a:solidFill>
                  <a:srgbClr val="A80C26"/>
                </a:solidFill>
                <a:cs typeface="Times New Roman" panose="02020603050405020304" pitchFamily="18" charset="0"/>
              </a:endParaRPr>
            </a:p>
          </p:txBody>
        </p:sp>
        <p:cxnSp>
          <p:nvCxnSpPr>
            <p:cNvPr id="18" name="直接箭头连接符 10">
              <a:extLst>
                <a:ext uri="{FF2B5EF4-FFF2-40B4-BE49-F238E27FC236}">
                  <a16:creationId xmlns:a16="http://schemas.microsoft.com/office/drawing/2014/main" id="{B760CF80-CB06-E8D0-EB70-BC8B214267B9}"/>
                </a:ext>
              </a:extLst>
            </p:cNvPr>
            <p:cNvCxnSpPr>
              <a:cxnSpLocks/>
            </p:cNvCxnSpPr>
            <p:nvPr/>
          </p:nvCxnSpPr>
          <p:spPr>
            <a:xfrm flipH="1" flipV="1">
              <a:off x="708063" y="3069732"/>
              <a:ext cx="611992" cy="418352"/>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5160378-F5F1-84DB-2F1A-E006EB8B100B}"/>
                </a:ext>
              </a:extLst>
            </p:cNvPr>
            <p:cNvSpPr txBox="1"/>
            <p:nvPr/>
          </p:nvSpPr>
          <p:spPr>
            <a:xfrm>
              <a:off x="323491" y="2904697"/>
              <a:ext cx="509588" cy="306264"/>
            </a:xfrm>
            <a:prstGeom prst="rect">
              <a:avLst/>
            </a:prstGeom>
            <a:noFill/>
          </p:spPr>
          <p:txBody>
            <a:bodyPr wrap="square" rtlCol="0">
              <a:spAutoFit/>
            </a:bodyPr>
            <a:lstStyle/>
            <a:p>
              <a:r>
                <a:rPr lang="en-US" altLang="zh-CN" sz="1600" b="1" dirty="0">
                  <a:solidFill>
                    <a:srgbClr val="A80C26"/>
                  </a:solidFill>
                  <a:cs typeface="Times New Roman" panose="02020603050405020304" pitchFamily="18" charset="0"/>
                </a:rPr>
                <a:t>DM</a:t>
              </a:r>
              <a:endParaRPr lang="zh-CN" altLang="en-US" sz="1600" b="1" dirty="0">
                <a:solidFill>
                  <a:srgbClr val="A80C26"/>
                </a:solidFill>
                <a:cs typeface="Times New Roman" panose="02020603050405020304" pitchFamily="18" charset="0"/>
              </a:endParaRPr>
            </a:p>
          </p:txBody>
        </p:sp>
        <p:cxnSp>
          <p:nvCxnSpPr>
            <p:cNvPr id="22" name="直接箭头连接符 15">
              <a:extLst>
                <a:ext uri="{FF2B5EF4-FFF2-40B4-BE49-F238E27FC236}">
                  <a16:creationId xmlns:a16="http://schemas.microsoft.com/office/drawing/2014/main" id="{F157E784-E405-F3E6-0CE6-BFD662B8C328}"/>
                </a:ext>
              </a:extLst>
            </p:cNvPr>
            <p:cNvCxnSpPr>
              <a:cxnSpLocks/>
            </p:cNvCxnSpPr>
            <p:nvPr/>
          </p:nvCxnSpPr>
          <p:spPr>
            <a:xfrm flipV="1">
              <a:off x="1415304" y="2676525"/>
              <a:ext cx="342900" cy="74980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61EE6F97-0E41-563B-5B30-2B97F44430BE}"/>
                </a:ext>
              </a:extLst>
            </p:cNvPr>
            <p:cNvSpPr txBox="1"/>
            <p:nvPr/>
          </p:nvSpPr>
          <p:spPr>
            <a:xfrm>
              <a:off x="1655944" y="2389789"/>
              <a:ext cx="509588" cy="339063"/>
            </a:xfrm>
            <a:prstGeom prst="rect">
              <a:avLst/>
            </a:prstGeom>
            <a:noFill/>
          </p:spPr>
          <p:txBody>
            <a:bodyPr wrap="square" rtlCol="0">
              <a:spAutoFit/>
            </a:bodyPr>
            <a:lstStyle/>
            <a:p>
              <a:r>
                <a:rPr lang="en-US" altLang="zh-CN" i="1" dirty="0">
                  <a:solidFill>
                    <a:schemeClr val="accent1"/>
                  </a:solidFill>
                  <a:latin typeface="Times New Roman" panose="02020603050405020304" pitchFamily="18" charset="0"/>
                  <a:cs typeface="Times New Roman" panose="02020603050405020304" pitchFamily="18" charset="0"/>
                </a:rPr>
                <a:t>e</a:t>
              </a:r>
              <a:endParaRPr lang="zh-CN" altLang="en-US" i="1" dirty="0">
                <a:solidFill>
                  <a:schemeClr val="accent1"/>
                </a:solidFill>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30EB703B-9FA0-3981-3067-6C2325368121}"/>
                </a:ext>
              </a:extLst>
            </p:cNvPr>
            <p:cNvSpPr txBox="1"/>
            <p:nvPr/>
          </p:nvSpPr>
          <p:spPr>
            <a:xfrm>
              <a:off x="1286719" y="2251289"/>
              <a:ext cx="1571625" cy="275606"/>
            </a:xfrm>
            <a:prstGeom prst="rect">
              <a:avLst/>
            </a:prstGeom>
            <a:noFill/>
          </p:spPr>
          <p:txBody>
            <a:bodyPr wrap="square" rtlCol="0">
              <a:spAutoFit/>
            </a:bodyPr>
            <a:lstStyle/>
            <a:p>
              <a:r>
                <a:rPr lang="en-US" altLang="zh-CN" sz="1351" b="1" dirty="0">
                  <a:solidFill>
                    <a:schemeClr val="accent1"/>
                  </a:solidFill>
                  <a:cs typeface="Times New Roman" panose="02020603050405020304" pitchFamily="18" charset="0"/>
                </a:rPr>
                <a:t>Ionized electron</a:t>
              </a:r>
              <a:endParaRPr lang="zh-CN" altLang="en-US" sz="1351" b="1" dirty="0">
                <a:solidFill>
                  <a:schemeClr val="accent1"/>
                </a:solidFill>
                <a:cs typeface="Times New Roman" panose="02020603050405020304" pitchFamily="18" charset="0"/>
              </a:endParaRPr>
            </a:p>
          </p:txBody>
        </p:sp>
      </p:grpSp>
      <p:grpSp>
        <p:nvGrpSpPr>
          <p:cNvPr id="3" name="组合 2">
            <a:extLst>
              <a:ext uri="{FF2B5EF4-FFF2-40B4-BE49-F238E27FC236}">
                <a16:creationId xmlns:a16="http://schemas.microsoft.com/office/drawing/2014/main" id="{83B824BB-3A76-5CA8-F810-2D8AAEEE93B7}"/>
              </a:ext>
            </a:extLst>
          </p:cNvPr>
          <p:cNvGrpSpPr/>
          <p:nvPr/>
        </p:nvGrpSpPr>
        <p:grpSpPr>
          <a:xfrm>
            <a:off x="0" y="3427829"/>
            <a:ext cx="2448980" cy="2181669"/>
            <a:chOff x="671165" y="2465316"/>
            <a:chExt cx="2301477" cy="2149547"/>
          </a:xfrm>
        </p:grpSpPr>
        <p:sp>
          <p:nvSpPr>
            <p:cNvPr id="8" name="椭圆 7">
              <a:extLst>
                <a:ext uri="{FF2B5EF4-FFF2-40B4-BE49-F238E27FC236}">
                  <a16:creationId xmlns:a16="http://schemas.microsoft.com/office/drawing/2014/main" id="{2969C91E-D127-C166-DAAB-A4B7B4ACBF8C}"/>
                </a:ext>
              </a:extLst>
            </p:cNvPr>
            <p:cNvSpPr/>
            <p:nvPr/>
          </p:nvSpPr>
          <p:spPr>
            <a:xfrm>
              <a:off x="1067642" y="2676525"/>
              <a:ext cx="1905000" cy="19383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10" name="图形 9">
              <a:extLst>
                <a:ext uri="{FF2B5EF4-FFF2-40B4-BE49-F238E27FC236}">
                  <a16:creationId xmlns:a16="http://schemas.microsoft.com/office/drawing/2014/main" id="{D5D773AC-5D40-D1E4-A473-3F531C7EEB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9328" y="2727790"/>
              <a:ext cx="1621631" cy="1835808"/>
            </a:xfrm>
            <a:prstGeom prst="rect">
              <a:avLst/>
            </a:prstGeom>
          </p:spPr>
        </p:pic>
        <p:cxnSp>
          <p:nvCxnSpPr>
            <p:cNvPr id="16" name="直接箭头连接符 7">
              <a:extLst>
                <a:ext uri="{FF2B5EF4-FFF2-40B4-BE49-F238E27FC236}">
                  <a16:creationId xmlns:a16="http://schemas.microsoft.com/office/drawing/2014/main" id="{34497F6F-0738-C404-FD73-80FC696BEB98}"/>
                </a:ext>
              </a:extLst>
            </p:cNvPr>
            <p:cNvCxnSpPr>
              <a:cxnSpLocks/>
            </p:cNvCxnSpPr>
            <p:nvPr/>
          </p:nvCxnSpPr>
          <p:spPr>
            <a:xfrm flipV="1">
              <a:off x="910557" y="3856483"/>
              <a:ext cx="953586" cy="280380"/>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B04F0382-5191-0FA3-E8BA-E6A0F9A47A56}"/>
                </a:ext>
              </a:extLst>
            </p:cNvPr>
            <p:cNvSpPr txBox="1"/>
            <p:nvPr/>
          </p:nvSpPr>
          <p:spPr>
            <a:xfrm>
              <a:off x="671165" y="4111503"/>
              <a:ext cx="509588" cy="264360"/>
            </a:xfrm>
            <a:prstGeom prst="rect">
              <a:avLst/>
            </a:prstGeom>
            <a:noFill/>
          </p:spPr>
          <p:txBody>
            <a:bodyPr wrap="square" rtlCol="0">
              <a:spAutoFit/>
            </a:bodyPr>
            <a:lstStyle/>
            <a:p>
              <a:r>
                <a:rPr lang="en-US" altLang="zh-CN" b="1" dirty="0">
                  <a:solidFill>
                    <a:srgbClr val="A80C26"/>
                  </a:solidFill>
                  <a:cs typeface="Times New Roman" panose="02020603050405020304" pitchFamily="18" charset="0"/>
                </a:rPr>
                <a:t>DM</a:t>
              </a:r>
              <a:endParaRPr lang="zh-CN" altLang="en-US" b="1" dirty="0">
                <a:solidFill>
                  <a:srgbClr val="A80C26"/>
                </a:solidFill>
                <a:cs typeface="Times New Roman" panose="02020603050405020304" pitchFamily="18" charset="0"/>
              </a:endParaRPr>
            </a:p>
          </p:txBody>
        </p:sp>
        <p:cxnSp>
          <p:nvCxnSpPr>
            <p:cNvPr id="27" name="直接箭头连接符 10">
              <a:extLst>
                <a:ext uri="{FF2B5EF4-FFF2-40B4-BE49-F238E27FC236}">
                  <a16:creationId xmlns:a16="http://schemas.microsoft.com/office/drawing/2014/main" id="{50007041-FEF4-0C5E-085B-A1727220C5C9}"/>
                </a:ext>
              </a:extLst>
            </p:cNvPr>
            <p:cNvCxnSpPr>
              <a:cxnSpLocks/>
            </p:cNvCxnSpPr>
            <p:nvPr/>
          </p:nvCxnSpPr>
          <p:spPr>
            <a:xfrm flipH="1" flipV="1">
              <a:off x="1217651" y="2625260"/>
              <a:ext cx="681563" cy="837348"/>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A2A899D-1D0A-E9B6-DAEB-AE9D4B6DB039}"/>
                </a:ext>
              </a:extLst>
            </p:cNvPr>
            <p:cNvSpPr txBox="1"/>
            <p:nvPr/>
          </p:nvSpPr>
          <p:spPr>
            <a:xfrm>
              <a:off x="821174" y="2465316"/>
              <a:ext cx="509588" cy="264360"/>
            </a:xfrm>
            <a:prstGeom prst="rect">
              <a:avLst/>
            </a:prstGeom>
            <a:noFill/>
          </p:spPr>
          <p:txBody>
            <a:bodyPr wrap="square" rtlCol="0">
              <a:spAutoFit/>
            </a:bodyPr>
            <a:lstStyle/>
            <a:p>
              <a:r>
                <a:rPr lang="en-US" altLang="zh-CN" b="1" dirty="0">
                  <a:solidFill>
                    <a:srgbClr val="A80C26"/>
                  </a:solidFill>
                  <a:cs typeface="Times New Roman" panose="02020603050405020304" pitchFamily="18" charset="0"/>
                </a:rPr>
                <a:t>DM</a:t>
              </a:r>
              <a:endParaRPr lang="zh-CN" altLang="en-US" b="1" dirty="0">
                <a:solidFill>
                  <a:srgbClr val="A80C26"/>
                </a:solidFill>
                <a:cs typeface="Times New Roman" panose="02020603050405020304" pitchFamily="18" charset="0"/>
              </a:endParaRPr>
            </a:p>
          </p:txBody>
        </p:sp>
      </p:grpSp>
      <p:grpSp>
        <p:nvGrpSpPr>
          <p:cNvPr id="25" name="组合 24">
            <a:extLst>
              <a:ext uri="{FF2B5EF4-FFF2-40B4-BE49-F238E27FC236}">
                <a16:creationId xmlns:a16="http://schemas.microsoft.com/office/drawing/2014/main" id="{16DE0682-8811-BDC8-F6B5-31037EEAAAE4}"/>
              </a:ext>
            </a:extLst>
          </p:cNvPr>
          <p:cNvGrpSpPr/>
          <p:nvPr/>
        </p:nvGrpSpPr>
        <p:grpSpPr>
          <a:xfrm>
            <a:off x="2581868" y="3129158"/>
            <a:ext cx="3784728" cy="3247555"/>
            <a:chOff x="336177" y="1403626"/>
            <a:chExt cx="4235823" cy="3754143"/>
          </a:xfrm>
        </p:grpSpPr>
        <p:pic>
          <p:nvPicPr>
            <p:cNvPr id="20" name="图形 19" descr="问号">
              <a:extLst>
                <a:ext uri="{FF2B5EF4-FFF2-40B4-BE49-F238E27FC236}">
                  <a16:creationId xmlns:a16="http://schemas.microsoft.com/office/drawing/2014/main" id="{C9EE22B8-231C-034C-A451-DD68EBF378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6350" y="3270652"/>
              <a:ext cx="902657" cy="731057"/>
            </a:xfrm>
            <a:prstGeom prst="rect">
              <a:avLst/>
            </a:prstGeom>
          </p:spPr>
        </p:pic>
        <p:pic>
          <p:nvPicPr>
            <p:cNvPr id="12" name="Picture 4">
              <a:extLst>
                <a:ext uri="{FF2B5EF4-FFF2-40B4-BE49-F238E27FC236}">
                  <a16:creationId xmlns:a16="http://schemas.microsoft.com/office/drawing/2014/main" id="{EA799EEB-CC16-7E43-A1E7-44B9D6D4A85F}"/>
                </a:ext>
              </a:extLst>
            </p:cNvPr>
            <p:cNvPicPr>
              <a:picLocks noChangeAspect="1"/>
            </p:cNvPicPr>
            <p:nvPr/>
          </p:nvPicPr>
          <p:blipFill>
            <a:blip r:embed="rId9"/>
            <a:stretch>
              <a:fillRect/>
            </a:stretch>
          </p:blipFill>
          <p:spPr>
            <a:xfrm>
              <a:off x="336177" y="1403626"/>
              <a:ext cx="4235823" cy="3754143"/>
            </a:xfrm>
            <a:prstGeom prst="rect">
              <a:avLst/>
            </a:prstGeom>
          </p:spPr>
        </p:pic>
      </p:grpSp>
      <p:pic>
        <p:nvPicPr>
          <p:cNvPr id="42" name="图片 41">
            <a:extLst>
              <a:ext uri="{FF2B5EF4-FFF2-40B4-BE49-F238E27FC236}">
                <a16:creationId xmlns:a16="http://schemas.microsoft.com/office/drawing/2014/main" id="{F610B77E-E661-99A3-427F-E9B6A44E35F2}"/>
              </a:ext>
            </a:extLst>
          </p:cNvPr>
          <p:cNvPicPr>
            <a:picLocks noChangeAspect="1"/>
          </p:cNvPicPr>
          <p:nvPr/>
        </p:nvPicPr>
        <p:blipFill>
          <a:blip r:embed="rId10"/>
          <a:stretch>
            <a:fillRect/>
          </a:stretch>
        </p:blipFill>
        <p:spPr>
          <a:xfrm>
            <a:off x="3151574" y="3243870"/>
            <a:ext cx="1837678" cy="275182"/>
          </a:xfrm>
          <a:prstGeom prst="rect">
            <a:avLst/>
          </a:prstGeom>
        </p:spPr>
      </p:pic>
      <p:sp>
        <p:nvSpPr>
          <p:cNvPr id="43" name="文本框 42">
            <a:extLst>
              <a:ext uri="{FF2B5EF4-FFF2-40B4-BE49-F238E27FC236}">
                <a16:creationId xmlns:a16="http://schemas.microsoft.com/office/drawing/2014/main" id="{6AEBBEA2-3258-219E-21E8-216A0E658EBE}"/>
              </a:ext>
            </a:extLst>
          </p:cNvPr>
          <p:cNvSpPr txBox="1"/>
          <p:nvPr/>
        </p:nvSpPr>
        <p:spPr>
          <a:xfrm>
            <a:off x="898231" y="5895529"/>
            <a:ext cx="759119" cy="369332"/>
          </a:xfrm>
          <a:prstGeom prst="rect">
            <a:avLst/>
          </a:prstGeom>
          <a:noFill/>
        </p:spPr>
        <p:txBody>
          <a:bodyPr wrap="square" rtlCol="0">
            <a:spAutoFit/>
          </a:bodyPr>
          <a:lstStyle/>
          <a:p>
            <a:r>
              <a:rPr kumimoji="1" lang="zh-CN" altLang="en-US" dirty="0"/>
              <a:t>～</a:t>
            </a:r>
            <a:r>
              <a:rPr kumimoji="1" lang="en-US" altLang="zh-CN" dirty="0"/>
              <a:t>keV</a:t>
            </a:r>
            <a:endParaRPr kumimoji="1" lang="zh-CN" altLang="en-US" dirty="0"/>
          </a:p>
        </p:txBody>
      </p:sp>
      <p:sp>
        <p:nvSpPr>
          <p:cNvPr id="44" name="文本框 43">
            <a:extLst>
              <a:ext uri="{FF2B5EF4-FFF2-40B4-BE49-F238E27FC236}">
                <a16:creationId xmlns:a16="http://schemas.microsoft.com/office/drawing/2014/main" id="{EC03583D-7100-35B1-84E1-630405F28CD1}"/>
              </a:ext>
            </a:extLst>
          </p:cNvPr>
          <p:cNvSpPr txBox="1"/>
          <p:nvPr/>
        </p:nvSpPr>
        <p:spPr>
          <a:xfrm>
            <a:off x="7604005" y="5897893"/>
            <a:ext cx="1238286" cy="369332"/>
          </a:xfrm>
          <a:prstGeom prst="rect">
            <a:avLst/>
          </a:prstGeom>
          <a:noFill/>
        </p:spPr>
        <p:txBody>
          <a:bodyPr wrap="square" rtlCol="0">
            <a:spAutoFit/>
          </a:bodyPr>
          <a:lstStyle/>
          <a:p>
            <a:r>
              <a:rPr kumimoji="1" lang="zh-CN" altLang="en-US" dirty="0"/>
              <a:t>～</a:t>
            </a:r>
            <a:r>
              <a:rPr kumimoji="1" lang="en-US" altLang="zh-CN" dirty="0"/>
              <a:t>0.</a:t>
            </a:r>
            <a:r>
              <a:rPr kumimoji="1" lang="zh-CN" altLang="en-US" dirty="0"/>
              <a:t> </a:t>
            </a:r>
            <a:r>
              <a:rPr kumimoji="1" lang="en-US" altLang="zh-CN" dirty="0"/>
              <a:t>KeV</a:t>
            </a:r>
            <a:endParaRPr kumimoji="1" lang="zh-CN" altLang="en-US" dirty="0"/>
          </a:p>
        </p:txBody>
      </p:sp>
    </p:spTree>
    <p:extLst>
      <p:ext uri="{BB962C8B-B14F-4D97-AF65-F5344CB8AC3E}">
        <p14:creationId xmlns:p14="http://schemas.microsoft.com/office/powerpoint/2010/main" val="3752001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740.9074"/>
  <p:tag name="OUTPUTTYPE" val="PNG"/>
  <p:tag name="IGUANATEXVERSION" val="160"/>
  <p:tag name="LATEXADDIN" val="\documentclass{article}&#10;\usepackage{amsmath}&#10;\pagestyle{empty}&#10;\begin{document}&#10;&#10;$\omega_{p}=\sqrt{\frac{4\pi\alpha n_{e}}{m_{e}}}$&#10;&#10;&#10;\end{document}"/>
  <p:tag name="IGUANATEXSIZE" val="20"/>
  <p:tag name="IGUANATEXCURSOR" val="131"/>
  <p:tag name="TRANSPARENCY" val="True"/>
  <p:tag name="LATEXENGINEID" val="0"/>
  <p:tag name="TEMPFOLDER" val="C:\Program Files (x86)\IguanaTex\"/>
  <p:tag name="LATEXFORMHEIGHT" val="320"/>
  <p:tag name="LATEXFORMWIDTH" val="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57.4803"/>
  <p:tag name="ORIGINALWIDTH" val="1095.613"/>
  <p:tag name="OUTPUTTYPE" val="PNG"/>
  <p:tag name="IGUANATEXVERSION" val="160"/>
  <p:tag name="LATEXADDIN" val="\documentclass{article}&#10;\usepackage{amsmath}&#10;\pagestyle{empty}&#10;\begin{document}&#10;&#10;$\hat{\psi}\left(\mathbf{x}\right)=\sum_k\hat{a}_ku_k\left(\mathbf{x}\right)$&#10;&#10;&#10;\end{document}"/>
  <p:tag name="IGUANATEXSIZE" val="20"/>
  <p:tag name="IGUANATEXCURSOR" val="158"/>
  <p:tag name="TRANSPARENCY" val="True"/>
  <p:tag name="LATEXENGINEID" val="0"/>
  <p:tag name="TEMPFOLDER" val="C:\Program Files (x86)\IguanaTex\"/>
  <p:tag name="LATEXFORMHEIGHT" val="320"/>
  <p:tag name="LATEXFORMWIDTH" val="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573.303"/>
  <p:tag name="OUTPUTTYPE" val="PNG"/>
  <p:tag name="IGUANATEXVERSION" val="160"/>
  <p:tag name="LATEXADDIN" val="\documentclass{article}&#10;\usepackage{amsmath}&#10;\pagestyle{empty}&#10;\begin{document}&#10;&#10;$\left\langle i|e^{i\mathbf{Q}\cdot\mathbf{\hat{x}}}|j\right\rangle=\int\mathrm{d}^3xe^{i\mathbf{Q}\cdot\mathbf{x}}\left\langle i|\hat{\psi}^\dagger\left(\mathbf{x}\right)\hat{\psi}\left(\mathbf{x}\right)|j\right\rangle=\int\mathrm{d}^3xe^{i\mathbf{Q}\cdot\mathbf{x}}\left\langle i|\hat{\rho}\left(\mathbf{x}\right)|j\right\rangle $&#10;&#10;&#10;\end{document}"/>
  <p:tag name="IGUANATEXSIZE" val="20"/>
  <p:tag name="IGUANATEXCURSOR" val="413"/>
  <p:tag name="TRANSPARENCY" val="True"/>
  <p:tag name="LATEXENGINEID" val="0"/>
  <p:tag name="TEMPFOLDER" val="C:\Program Files (x86)\IguanaTex\"/>
  <p:tag name="LATEXFORMHEIGHT" val="320"/>
  <p:tag name="LATEXFORMWIDTH" val="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93.4758"/>
  <p:tag name="ORIGINALWIDTH" val="2266.217"/>
  <p:tag name="OUTPUTTYPE" val="PNG"/>
  <p:tag name="IGUANATEXVERSION" val="160"/>
  <p:tag name="LATEXADDIN" val="\documentclass{article}&#10;\usepackage{amsmath}&#10;\pagestyle{empty}&#10;\begin{document}&#10;$\int\mathrm{d}^3x'\mathrm{d}^3xe^{i\mathbf{Q}\cdot\left(\mathbf{x}-\mathbf{x}'\right)}\sum_jp_j\langle j|\hat{\rho}\left(\mathbf{x}'\right)\hat{\rho}\left(\mathbf{x}\right)|j\rangle $&#10;&#10;&#10;&#10;\end{document}"/>
  <p:tag name="IGUANATEXSIZE" val="20"/>
  <p:tag name="IGUANATEXCURSOR" val="264"/>
  <p:tag name="TRANSPARENCY" val="True"/>
  <p:tag name="LATEXENGINEID" val="0"/>
  <p:tag name="TEMPFOLDER" val="C:\Program Files (x86)\IguanaTex\"/>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67.979"/>
  <p:tag name="ORIGINALWIDTH" val="176.228"/>
  <p:tag name="OUTPUTTYPE" val="PNG"/>
  <p:tag name="IGUANATEXVERSION" val="160"/>
  <p:tag name="LATEXADDIN" val="\documentclass{article}&#10;\usepackage{amsmath}&#10;\pagestyle{empty}&#10;\begin{document}&#10;&#10;&#10;$\frac{4\pi\alpha}{Q^2}^{}$&#10;&#10;\end{document}"/>
  <p:tag name="IGUANATEXSIZE" val="20"/>
  <p:tag name="IGUANATEXCURSOR" val="109"/>
  <p:tag name="TRANSPARENCY" val="True"/>
  <p:tag name="LATEXENGINEID" val="0"/>
  <p:tag name="TEMPFOLDER" val="C:\Program Files (x86)\IguanaTex\"/>
  <p:tag name="LATEXFORMHEIGHT" val="320"/>
  <p:tag name="LATEXFORMWIDTH" val="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42.2197"/>
  <p:tag name="ORIGINALWIDTH" val="1522.31"/>
  <p:tag name="OUTPUTTYPE" val="PNG"/>
  <p:tag name="IGUANATEXVERSION" val="160"/>
  <p:tag name="LATEXADDIN" val="\documentclass{article}&#10;\usepackage{amsmath}&#10;\pagestyle{empty}&#10;\begin{document}&#10;&#10;$\frac{1}{V}\sum_{i,j}\frac{\left|\langle i|e^{i\mathbf{Q}\cdot\hat{\mathbf{x}}}|j\rangle\right|^{2}}{\varepsilon_{i}-\varepsilon_{j}-\omega-i0^{+}}\left(f_{i}-f_{j}\right)$&#10;&#10;&#10;\end{document}"/>
  <p:tag name="IGUANATEXSIZE" val="20"/>
  <p:tag name="IGUANATEXCURSOR" val="254"/>
  <p:tag name="TRANSPARENCY" val="True"/>
  <p:tag name="LATEXENGINEID" val="0"/>
  <p:tag name="TEMPFOLDER" val="C:\Program Files (x86)\IguanaTex\"/>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624.297"/>
  <p:tag name="OUTPUTTYPE" val="PNG"/>
  <p:tag name="IGUANATEXVERSION" val="160"/>
  <p:tag name="LATEXADDIN" val="\documentclass{article}&#10;\usepackage{amsmath}&#10;\pagestyle{empty}&#10;\begin{document}&#10;&#10;$\mathcal{L}_{{\mathrm{int}}}\supset g_{\chi}\bar{\chi}\gamma^{\mu}\chi A_{\mu}^{\prime}+g_{e}\bar{e}\gamma^{\mu}eA_{\mu}^{\prime}$&#10;&#10;&#10;\end{document}"/>
  <p:tag name="IGUANATEXSIZE" val="20"/>
  <p:tag name="IGUANATEXCURSOR" val="211"/>
  <p:tag name="TRANSPARENCY" val="True"/>
  <p:tag name="LATEXENGINEID" val="0"/>
  <p:tag name="TEMPFOLDER" val="C:\Program Files (x86)\IguanaTex\"/>
  <p:tag name="LATEXFORMHEIGHT" val="320"/>
  <p:tag name="LATEXFORMWIDTH" val="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29.4713"/>
  <p:tag name="ORIGINALWIDTH" val="2896.888"/>
  <p:tag name="OUTPUTTYPE" val="PNG"/>
  <p:tag name="IGUANATEXVERSION" val="160"/>
  <p:tag name="LATEXADDIN" val="\documentclass{article}&#10;\usepackage{amsmath}&#10;\pagestyle{empty}&#10;\begin{document}&#10;&#10;&#10;$\mathcal{L}_{e}^{\mathrm{eff}}\supset g_{e}A_{0}^{\prime}\psi_{e}^{*}\psi_{e}+\frac{ig_{e}}{2m_{e}}\mathbf{A}^{\prime}\cdot\left(\psi_{e}^{*}\overrightarrow{\nabla}\psi_{e}-\psi_{e}^{*}\overleftarrow{\nabla}\psi_{e}\right)+\cdots $&#10;&#10;\end{document}"/>
  <p:tag name="IGUANATEXSIZE" val="20"/>
  <p:tag name="IGUANATEXCURSOR" val="314"/>
  <p:tag name="TRANSPARENCY" val="True"/>
  <p:tag name="LATEXENGINEID" val="0"/>
  <p:tag name="TEMPFOLDER" val="C:\Program Files (x86)\IguanaTex\"/>
  <p:tag name="LATEXFORMHEIGHT" val="320"/>
  <p:tag name="LATEXFORMWIDTH" val="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98.7251"/>
  <p:tag name="ORIGINALWIDTH" val="1211.849"/>
  <p:tag name="OUTPUTTYPE" val="PNG"/>
  <p:tag name="IGUANATEXVERSION" val="160"/>
  <p:tag name="LATEXADDIN" val="\documentclass{article}&#10;\usepackage{amsmath}&#10;\pagestyle{empty}&#10;\begin{document}&#10;&#10;$\mathrm{Im}\left\lbrack\frac{-1}{\epsilon}\right\rbrack=\frac{\mathrm{Im}\left\lbrack\epsilon\right\rbrack}{\operatorname{Re}\left\lbrack\epsilon\right\rbrack^2+\mathrm{Im}\left\lbrack\epsilon\right\rbrack^2}$&#10;&#10;\end{document}"/>
  <p:tag name="IGUANATEXSIZE" val="20"/>
  <p:tag name="IGUANATEXCURSOR" val="291"/>
  <p:tag name="TRANSPARENCY" val="True"/>
  <p:tag name="LATEXENGINEID" val="0"/>
  <p:tag name="TEMPFOLDER" val="C:\Program Files (x86)\IguanaTex\"/>
  <p:tag name="LATEXFORMHEIGHT" val="320"/>
  <p:tag name="LATEXFORMWIDTH" val="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54.2182"/>
  <p:tag name="ORIGINALWIDTH" val="1488.564"/>
  <p:tag name="OUTPUTTYPE" val="PNG"/>
  <p:tag name="IGUANATEXVERSION" val="160"/>
  <p:tag name="LATEXADDIN" val="\documentclass{article}&#10;\usepackage{amsmath}&#10;\pagestyle{empty}&#10;\begin{document}&#10;&#10;&#10;$\frac1\pi\frac{\frac12\Gamma}{\left(x-x_0\right)^2+\left(\frac12\Gamma\right)^2}\sim\delta(x-x_0)$&#10;&#10;\end{document}"/>
  <p:tag name="IGUANATEXSIZE" val="20"/>
  <p:tag name="IGUANATEXCURSOR" val="181"/>
  <p:tag name="TRANSPARENCY" val="True"/>
  <p:tag name="LATEXENGINEID" val="0"/>
  <p:tag name="TEMPFOLDER" val="C:\Program Files (x86)\IguanaTex\"/>
  <p:tag name="LATEXFORMHEIGHT" val="320"/>
  <p:tag name="LATEXFORMWIDTH" val="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97.9753"/>
  <p:tag name="ORIGINALWIDTH" val="2376.453"/>
  <p:tag name="OUTPUTTYPE" val="PNG"/>
  <p:tag name="IGUANATEXVERSION" val="160"/>
  <p:tag name="LATEXADDIN" val="\documentclass{article}&#10;\usepackage{amsmath}&#10;\pagestyle{empty}&#10;\begin{document}&#10;&#10;$\frac{\mathrm{d}\Phi_{\chi}}{\mathrm{d}T_{\chi}}=\int\frac{\mathrm{d}\Omega}{4\pi}\int_{\mathrm{l.o.s.}}\frac{\rho_{\chi}\left(\Omega,\ell\right)}{m_{\chi}}\mathrm{d}\ell\int_{T_{e}^{\mathrm{min}}}^{+\infty}\mathrm{d}T_{e}\frac{\mathrm{d}\sigma_{\chi e}}{\mathrm{d}T_{\chi}}\frac{\mathrm{d}\Phi_{e}^{}}{\mathrm{d}T_{e}}$&#10;&#10;&#10;\end{document}"/>
  <p:tag name="IGUANATEXSIZE" val="20"/>
  <p:tag name="IGUANATEXCURSOR" val="402"/>
  <p:tag name="TRANSPARENCY" val="True"/>
  <p:tag name="LATEXENGINEID" val="0"/>
  <p:tag name="TEMPFOLDER" val="C:\Program Files (x86)\IguanaTex\"/>
  <p:tag name="LATEXFORMHEIGHT" val="320"/>
  <p:tag name="LATEXFORMWIDTH" val="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37.4578"/>
  <p:tag name="OUTPUTTYPE" val="PNG"/>
  <p:tag name="IGUANATEXVERSION" val="160"/>
  <p:tag name="LATEXADDIN" val="\documentclass{article}&#10;\usepackage{amsmath}&#10;\pagestyle{empty}&#10;\begin{document}&#10;$\sim\ensuremath{\left\langle \hat{\rho}\hat{\rho}\right\rangle }$&#10;&#10;&#10;&#10;\end{document}"/>
  <p:tag name="IGUANATEXSIZE" val="20"/>
  <p:tag name="IGUANATEXCURSOR" val="146"/>
  <p:tag name="TRANSPARENCY" val="True"/>
  <p:tag name="LATEXENGINEID" val="0"/>
  <p:tag name="TEMPFOLDER" val="C:\Program Files (x86)\IguanaTex\"/>
  <p:tag name="LATEXFORMHEIGHT" val="320"/>
  <p:tag name="LATEXFORMWIDTH" val="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62.7297"/>
  <p:tag name="ORIGINALWIDTH" val="1606.299"/>
  <p:tag name="OUTPUTTYPE" val="PNG"/>
  <p:tag name="IGUANATEXVERSION" val="160"/>
  <p:tag name="LATEXADDIN" val="\documentclass{article}&#10;\usepackage{amsmath}&#10;\pagestyle{empty}&#10;\begin{document}&#10;$\sum_{i,j}p_j\left\langle j|e^{-i\mathbf{Q}\cdot\hat{\mathbf{x}}}|i\right\rangle\left\langle i|e^{i\mathbf{Q}\cdot\mathbf{\hat{x}}}|j\right\rangle $&#10;&#10;&#10;\end{document}"/>
  <p:tag name="IGUANATEXSIZE" val="20"/>
  <p:tag name="IGUANATEXCURSOR" val="229"/>
  <p:tag name="TRANSPARENCY" val="True"/>
  <p:tag name="LATEXENGINEID" val="0"/>
  <p:tag name="TEMPFOLDER" val="C:\Program Files (x86)\IguanaTex\"/>
  <p:tag name="LATEXFORMHEIGHT" val="320"/>
  <p:tag name="LATEXFORMWIDTH" val="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213.348"/>
  <p:tag name="OUTPUTTYPE" val="PNG"/>
  <p:tag name="IGUANATEXVERSION" val="160"/>
  <p:tag name="LATEXADDIN" val="\documentclass{article}&#10;\usepackage{amsmath}&#10;\pagestyle{empty}&#10;\begin{document}&#10;&#10;$\int\mathrm{d}^3xe^{i\mathbf{Q}\cdot\mathbf{x}}u_i^*\left(\mathbf{x}\right)u_j\left(\mathbf{x}\right)$&#10;&#10;&#10;\end{document}"/>
  <p:tag name="IGUANATEXSIZE" val="20"/>
  <p:tag name="IGUANATEXCURSOR" val="184"/>
  <p:tag name="TRANSPARENCY" val="True"/>
  <p:tag name="LATEXENGINEID" val="0"/>
  <p:tag name="TEMPFOLDER" val="C:\Program Files (x86)\IguanaTex\"/>
  <p:tag name="LATEXFORMHEIGHT" val="320"/>
  <p:tag name="LATEXFORMWIDTH" val="385"/>
  <p:tag name="LATEXFORMWRAP" val="True"/>
  <p:tag name="BITMAPVECTOR"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24229</TotalTime>
  <Words>2703</Words>
  <Application>Microsoft Macintosh PowerPoint</Application>
  <PresentationFormat>全屏显示(4:3)</PresentationFormat>
  <Paragraphs>345</Paragraphs>
  <Slides>32</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等线</vt:lpstr>
      <vt:lpstr>Microsoft YaHei</vt:lpstr>
      <vt:lpstr>CMR10</vt:lpstr>
      <vt:lpstr>Arial</vt:lpstr>
      <vt:lpstr>Calibri</vt:lpstr>
      <vt:lpstr>Calibri Light</vt:lpstr>
      <vt:lpstr>Calisto MT</vt:lpstr>
      <vt:lpstr>Cambria Math</vt:lpstr>
      <vt:lpstr>Helvetica</vt:lpstr>
      <vt:lpstr>Times New Roman</vt:lpstr>
      <vt:lpstr>Wingdings</vt:lpstr>
      <vt:lpstr>Office 主题​​</vt:lpstr>
      <vt:lpstr>Detecting Light Dark Matter with Plasmons</vt:lpstr>
      <vt:lpstr>Outline</vt:lpstr>
      <vt:lpstr>1. From WIMPs to Light DM</vt:lpstr>
      <vt:lpstr>1. From WIMPs to Light DM</vt:lpstr>
      <vt:lpstr>1. From WIMPs to Light DM</vt:lpstr>
      <vt:lpstr>1. From WIMPs to Light DM</vt:lpstr>
      <vt:lpstr>1. From WIMPs to Light DM</vt:lpstr>
      <vt:lpstr>1. From WIMPs to Light DM</vt:lpstr>
      <vt:lpstr>2. Electronic Collective Excitations : Plasmons</vt:lpstr>
      <vt:lpstr>2. Electronic Collective Excitations : Plasmons</vt:lpstr>
      <vt:lpstr>2. Electronic Collective Excitations: Plasmons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lpstr>Back Up</vt:lpstr>
      <vt:lpstr>PowerPoint 演示文稿</vt:lpstr>
      <vt:lpstr>Back Up</vt:lpstr>
      <vt:lpstr>Back Up</vt:lpstr>
      <vt:lpstr>Back Up</vt:lpstr>
      <vt:lpstr>Back Up</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Supercooling Phase Transition  and  Gravitational Wave &amp; LHC</dc:title>
  <dc:creator>wu lei</dc:creator>
  <cp:lastModifiedBy>Microsoft Office User</cp:lastModifiedBy>
  <cp:revision>586</cp:revision>
  <dcterms:created xsi:type="dcterms:W3CDTF">2024-03-08T13:38:30Z</dcterms:created>
  <dcterms:modified xsi:type="dcterms:W3CDTF">2025-04-12T04:34:12Z</dcterms:modified>
</cp:coreProperties>
</file>