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8.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30.xml" ContentType="application/vnd.openxmlformats-officedocument.presentationml.tags+xml"/>
  <Override PartName="/ppt/notesSlides/notesSlide21.xml" ContentType="application/vnd.openxmlformats-officedocument.presentationml.notesSlide+xml"/>
  <Override PartName="/ppt/tags/tag31.xml" ContentType="application/vnd.openxmlformats-officedocument.presentationml.tags+xml"/>
  <Override PartName="/ppt/notesSlides/notesSlide22.xml" ContentType="application/vnd.openxmlformats-officedocument.presentationml.notesSlide+xml"/>
  <Override PartName="/ppt/tags/tag32.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8" r:id="rId1"/>
    <p:sldMasterId id="2147483684" r:id="rId2"/>
  </p:sldMasterIdLst>
  <p:notesMasterIdLst>
    <p:notesMasterId r:id="rId36"/>
  </p:notesMasterIdLst>
  <p:handoutMasterIdLst>
    <p:handoutMasterId r:id="rId37"/>
  </p:handoutMasterIdLst>
  <p:sldIdLst>
    <p:sldId id="912" r:id="rId3"/>
    <p:sldId id="915" r:id="rId4"/>
    <p:sldId id="852" r:id="rId5"/>
    <p:sldId id="726" r:id="rId6"/>
    <p:sldId id="2783" r:id="rId7"/>
    <p:sldId id="2821" r:id="rId8"/>
    <p:sldId id="927" r:id="rId9"/>
    <p:sldId id="2521" r:id="rId10"/>
    <p:sldId id="2606" r:id="rId11"/>
    <p:sldId id="2585" r:id="rId12"/>
    <p:sldId id="2609" r:id="rId13"/>
    <p:sldId id="2084" r:id="rId14"/>
    <p:sldId id="2246" r:id="rId15"/>
    <p:sldId id="2611" r:id="rId16"/>
    <p:sldId id="2449" r:id="rId17"/>
    <p:sldId id="2822" r:id="rId18"/>
    <p:sldId id="2645" r:id="rId19"/>
    <p:sldId id="2615" r:id="rId20"/>
    <p:sldId id="2456" r:id="rId21"/>
    <p:sldId id="2741" r:id="rId22"/>
    <p:sldId id="2223" r:id="rId23"/>
    <p:sldId id="2812" r:id="rId24"/>
    <p:sldId id="2053" r:id="rId25"/>
    <p:sldId id="2819" r:id="rId26"/>
    <p:sldId id="2820" r:id="rId27"/>
    <p:sldId id="2818" r:id="rId28"/>
    <p:sldId id="2298" r:id="rId29"/>
    <p:sldId id="2594" r:id="rId30"/>
    <p:sldId id="2118" r:id="rId31"/>
    <p:sldId id="2655" r:id="rId32"/>
    <p:sldId id="2593" r:id="rId33"/>
    <p:sldId id="2774" r:id="rId34"/>
    <p:sldId id="2824" r:id="rId35"/>
  </p:sldIdLst>
  <p:sldSz cx="12192000" cy="6858000"/>
  <p:notesSz cx="6858000" cy="9144000"/>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7" userDrawn="1">
          <p15:clr>
            <a:srgbClr val="A4A3A4"/>
          </p15:clr>
        </p15:guide>
        <p15:guide id="2" pos="3827" userDrawn="1">
          <p15:clr>
            <a:srgbClr val="A4A3A4"/>
          </p15:clr>
        </p15:guide>
      </p15:sldGuideLst>
    </p:ext>
    <p:ext uri="{2D200454-40CA-4A62-9FC3-DE9A4176ACB9}">
      <p15:notesGuideLst xmlns:p15="http://schemas.microsoft.com/office/powerpoint/2012/main">
        <p15:guide id="1" orient="horz" pos="2978">
          <p15:clr>
            <a:srgbClr val="A4A3A4"/>
          </p15:clr>
        </p15:guide>
        <p15:guide id="2" pos="223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微软用户" initials="" lastIdx="0" clrIdx="0"/>
  <p:cmAuthor id="7" name="dell" initials="d" lastIdx="1" clrIdx="6"/>
  <p:cmAuthor id="1" name="Lin Zheng" initials="" lastIdx="2" clrIdx="0"/>
  <p:cmAuthor id="8" name="WuXin Yun" initials="WY" lastIdx="1" clrIdx="7"/>
  <p:cmAuthor id="2" name="Optiplex 3080" initials="O" lastIdx="1" clrIdx="1"/>
  <p:cmAuthor id="3" name="Microsoft Office User" initials="MOU" lastIdx="3" clrIdx="2"/>
  <p:cmAuthor id="4" name="lenovo" initials="l" lastIdx="1" clrIdx="2"/>
  <p:cmAuthor id="5" name="SONG QILIN" initials="SQ" lastIdx="9"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4EE4"/>
    <a:srgbClr val="EAEFF7"/>
    <a:srgbClr val="D2DEEF"/>
    <a:srgbClr val="CAF3FF"/>
    <a:srgbClr val="EAEFF3"/>
    <a:srgbClr val="70A7DC"/>
    <a:srgbClr val="0A54E5"/>
    <a:srgbClr val="2453A4"/>
    <a:srgbClr val="FFFFFF"/>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01" autoAdjust="0"/>
    <p:restoredTop sz="72170" autoAdjust="0"/>
  </p:normalViewPr>
  <p:slideViewPr>
    <p:cSldViewPr snapToGrid="0" showGuides="1">
      <p:cViewPr varScale="1">
        <p:scale>
          <a:sx n="58" d="100"/>
          <a:sy n="58" d="100"/>
        </p:scale>
        <p:origin x="1728" y="58"/>
      </p:cViewPr>
      <p:guideLst>
        <p:guide orient="horz" pos="2097"/>
        <p:guide pos="3827"/>
      </p:guideLst>
    </p:cSldViewPr>
  </p:slideViewPr>
  <p:notesTextViewPr>
    <p:cViewPr>
      <p:scale>
        <a:sx n="100" d="100"/>
        <a:sy n="100" d="100"/>
      </p:scale>
      <p:origin x="0" y="0"/>
    </p:cViewPr>
  </p:notesTextViewPr>
  <p:sorterViewPr>
    <p:cViewPr>
      <p:scale>
        <a:sx n="75" d="100"/>
        <a:sy n="75" d="100"/>
      </p:scale>
      <p:origin x="0" y="0"/>
    </p:cViewPr>
  </p:sorterViewPr>
  <p:notesViewPr>
    <p:cSldViewPr snapToGrid="0">
      <p:cViewPr varScale="1">
        <p:scale>
          <a:sx n="107" d="100"/>
          <a:sy n="107" d="100"/>
        </p:scale>
        <p:origin x="4232" y="176"/>
      </p:cViewPr>
      <p:guideLst>
        <p:guide orient="horz" pos="2978"/>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ommentAuthors" Target="commentAuthor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FA8D684-292D-4A76-8655-62112337C2A0}" type="datetimeFigureOut">
              <a:rPr lang="zh-CN" altLang="en-US" smtClean="0"/>
              <a:t>2025/4/12</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3F7AA86-A700-4919-8238-CBEDF60E1FDD}"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540672-898F-4252-A6FA-6C3870786D22}" type="datetimeFigureOut">
              <a:rPr lang="zh-CN" altLang="en-US" smtClean="0"/>
              <a:t>2025/4/12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0D0D15-23A2-453F-8CAF-FF1BB62A17D0}" type="slidenum">
              <a:rPr lang="zh-CN" altLang="en-US" smtClean="0"/>
              <a:t>‹#›</a:t>
            </a:fld>
            <a:endParaRPr lang="zh-CN" altLang="en-US"/>
          </a:p>
        </p:txBody>
      </p:sp>
    </p:spTree>
    <p:extLst>
      <p:ext uri="{BB962C8B-B14F-4D97-AF65-F5344CB8AC3E}">
        <p14:creationId xmlns:p14="http://schemas.microsoft.com/office/powerpoint/2010/main" val="2500317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A175B8A-C45E-422C-86B3-254CC8C9809B}" type="slidenum">
              <a:rPr lang="zh-CN" altLang="en-US" smtClean="0"/>
              <a:t>1</a:t>
            </a:fld>
            <a:endParaRPr lang="zh-CN" altLang="en-US"/>
          </a:p>
        </p:txBody>
      </p:sp>
    </p:spTree>
    <p:extLst>
      <p:ext uri="{BB962C8B-B14F-4D97-AF65-F5344CB8AC3E}">
        <p14:creationId xmlns:p14="http://schemas.microsoft.com/office/powerpoint/2010/main" val="3735601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王</a:t>
            </a:r>
          </a:p>
        </p:txBody>
      </p:sp>
      <p:sp>
        <p:nvSpPr>
          <p:cNvPr id="4" name="灯片编号占位符 3"/>
          <p:cNvSpPr>
            <a:spLocks noGrp="1"/>
          </p:cNvSpPr>
          <p:nvPr>
            <p:ph type="sldNum" sz="quarter" idx="5"/>
          </p:nvPr>
        </p:nvSpPr>
        <p:spPr/>
        <p:txBody>
          <a:bodyPr/>
          <a:lstStyle/>
          <a:p>
            <a:fld id="{690D0D15-23A2-453F-8CAF-FF1BB62A17D0}" type="slidenum">
              <a:rPr lang="zh-CN" altLang="en-US" smtClean="0"/>
              <a:t>10</a:t>
            </a:fld>
            <a:endParaRPr lang="zh-CN" altLang="en-US"/>
          </a:p>
        </p:txBody>
      </p:sp>
    </p:spTree>
    <p:extLst>
      <p:ext uri="{BB962C8B-B14F-4D97-AF65-F5344CB8AC3E}">
        <p14:creationId xmlns:p14="http://schemas.microsoft.com/office/powerpoint/2010/main" val="4248854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dirty="0">
                <a:solidFill>
                  <a:srgbClr val="2A2B2E"/>
                </a:solidFill>
                <a:effectLst/>
                <a:latin typeface="PingFang SC"/>
              </a:rPr>
              <a:t>多个自旋在一个蒸汽池中重叠并相互作用， 从而为传感引入了丰富的“量子资源</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14DA3C-081E-44E1-8AA6-685DA4AEEBE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4209534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有干涉相消的区间也有干涉放大的区间；在相消区间可以实现对外部磁场的抑制，放大区间可以实现对外部磁场或赝磁场的放大。</a:t>
            </a:r>
            <a:endParaRPr lang="en-US" altLang="zh-CN" dirty="0"/>
          </a:p>
          <a:p>
            <a:endParaRPr lang="en-US" altLang="zh-CN" dirty="0"/>
          </a:p>
          <a:p>
            <a:r>
              <a:rPr lang="en-US" altLang="zh-CN" dirty="0"/>
              <a:t>NP: amplification</a:t>
            </a:r>
          </a:p>
          <a:p>
            <a:r>
              <a:rPr lang="en-US" altLang="zh-CN" dirty="0"/>
              <a:t>PRL2024: </a:t>
            </a:r>
            <a:r>
              <a:rPr lang="en-US" altLang="zh-CN" dirty="0" err="1"/>
              <a:t>Deamplification</a:t>
            </a:r>
            <a:endParaRPr lang="en-US" altLang="zh-CN" dirty="0"/>
          </a:p>
          <a:p>
            <a:r>
              <a:rPr lang="en-US" altLang="zh-CN" dirty="0"/>
              <a:t>PRL2022: </a:t>
            </a:r>
            <a:r>
              <a:rPr lang="en-US" altLang="zh-CN" dirty="0" err="1"/>
              <a:t>Floquet</a:t>
            </a:r>
            <a:r>
              <a:rPr lang="en-US" altLang="zh-CN" dirty="0"/>
              <a:t> amplification</a:t>
            </a:r>
          </a:p>
          <a:p>
            <a:r>
              <a:rPr lang="en-US" altLang="zh-CN" dirty="0"/>
              <a:t>PNAS2024: Dark spin amplification</a:t>
            </a:r>
          </a:p>
          <a:p>
            <a:r>
              <a:rPr lang="en-US" altLang="zh-CN" dirty="0"/>
              <a:t>PRL2024: Cooperative </a:t>
            </a:r>
            <a:r>
              <a:rPr lang="en-US" altLang="zh-CN" dirty="0" err="1"/>
              <a:t>amplifcation</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14DA3C-081E-44E1-8AA6-685DA4AEEBE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0771463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在惰性气体放大方面，放大倍数从</a:t>
            </a:r>
            <a:r>
              <a:rPr lang="en-US" altLang="zh-CN" dirty="0"/>
              <a:t>128</a:t>
            </a:r>
            <a:r>
              <a:rPr lang="zh-CN" altLang="en-US" dirty="0"/>
              <a:t>，经过引入</a:t>
            </a:r>
            <a:r>
              <a:rPr lang="en-US" altLang="zh-CN" dirty="0" err="1"/>
              <a:t>floquet</a:t>
            </a:r>
            <a:r>
              <a:rPr lang="zh-CN" altLang="en-US" dirty="0"/>
              <a:t>技术、反馈协同技术与暗态放大技术，到现在的</a:t>
            </a:r>
            <a:r>
              <a:rPr lang="en-US" altLang="zh-CN" dirty="0"/>
              <a:t>5400</a:t>
            </a:r>
            <a:r>
              <a:rPr lang="zh-CN" altLang="en-US" dirty="0"/>
              <a:t>倍</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14DA3C-081E-44E1-8AA6-685DA4AEEBE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04397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暗态放大技术：一段时间极化，然后使惰性气体工作在暗态自由演化的工作段内，大概持续</a:t>
            </a:r>
            <a:r>
              <a:rPr kumimoji="1" lang="en-US" altLang="zh-CN" dirty="0"/>
              <a:t>T2</a:t>
            </a:r>
            <a:r>
              <a:rPr kumimoji="1" lang="zh-CN" altLang="en-US" dirty="0"/>
              <a:t>越</a:t>
            </a:r>
            <a:r>
              <a:rPr kumimoji="1" lang="en-US" altLang="zh-CN" dirty="0"/>
              <a:t>300s</a:t>
            </a:r>
            <a:r>
              <a:rPr kumimoji="1" lang="zh-CN" altLang="en-US" dirty="0"/>
              <a:t>，之后再开光进行探测，单次测量灵敏度达到</a:t>
            </a:r>
            <a:r>
              <a:rPr kumimoji="1" lang="en-US" altLang="zh-CN" dirty="0"/>
              <a:t>0.1fT</a:t>
            </a:r>
            <a:r>
              <a:rPr kumimoji="1" lang="zh-CN" altLang="en-US" dirty="0"/>
              <a:t>。</a:t>
            </a:r>
          </a:p>
        </p:txBody>
      </p:sp>
      <p:sp>
        <p:nvSpPr>
          <p:cNvPr id="4" name="灯片编号占位符 3"/>
          <p:cNvSpPr>
            <a:spLocks noGrp="1"/>
          </p:cNvSpPr>
          <p:nvPr>
            <p:ph type="sldNum" sz="quarter" idx="5"/>
          </p:nvPr>
        </p:nvSpPr>
        <p:spPr/>
        <p:txBody>
          <a:bodyPr/>
          <a:lstStyle/>
          <a:p>
            <a:fld id="{690D0D15-23A2-453F-8CAF-FF1BB62A17D0}" type="slidenum">
              <a:rPr lang="zh-CN" altLang="en-US" smtClean="0"/>
              <a:t>15</a:t>
            </a:fld>
            <a:endParaRPr lang="zh-CN" altLang="en-US"/>
          </a:p>
        </p:txBody>
      </p:sp>
    </p:spTree>
    <p:extLst>
      <p:ext uri="{BB962C8B-B14F-4D97-AF65-F5344CB8AC3E}">
        <p14:creationId xmlns:p14="http://schemas.microsoft.com/office/powerpoint/2010/main" val="15260975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dirty="0">
                <a:solidFill>
                  <a:srgbClr val="2A2B2E"/>
                </a:solidFill>
                <a:effectLst/>
                <a:latin typeface="PingFang SC"/>
              </a:rPr>
              <a:t>揭示了混合原子的磁干扰效应，利用这种物理效应将磁噪声干扰降低至少两个数量级</a:t>
            </a:r>
            <a:endParaRPr lang="zh-CN" altLang="en-US" dirty="0"/>
          </a:p>
        </p:txBody>
      </p:sp>
      <p:sp>
        <p:nvSpPr>
          <p:cNvPr id="4" name="灯片编号占位符 3"/>
          <p:cNvSpPr>
            <a:spLocks noGrp="1"/>
          </p:cNvSpPr>
          <p:nvPr>
            <p:ph type="sldNum" sz="quarter" idx="5"/>
          </p:nvPr>
        </p:nvSpPr>
        <p:spPr/>
        <p:txBody>
          <a:bodyPr/>
          <a:lstStyle/>
          <a:p>
            <a:fld id="{690D0D15-23A2-453F-8CAF-FF1BB62A17D0}" type="slidenum">
              <a:rPr lang="zh-CN" altLang="en-US" smtClean="0"/>
              <a:t>16</a:t>
            </a:fld>
            <a:endParaRPr lang="zh-CN" altLang="en-US"/>
          </a:p>
        </p:txBody>
      </p:sp>
    </p:spTree>
    <p:extLst>
      <p:ext uri="{BB962C8B-B14F-4D97-AF65-F5344CB8AC3E}">
        <p14:creationId xmlns:p14="http://schemas.microsoft.com/office/powerpoint/2010/main" val="458721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dirty="0">
                <a:solidFill>
                  <a:srgbClr val="2A2B2E"/>
                </a:solidFill>
                <a:effectLst/>
                <a:latin typeface="PingFang SC"/>
              </a:rPr>
              <a:t>通过反馈引入非线性相互作用，使惰性气体核自旋可以观察到连续时间晶体的特征。</a:t>
            </a:r>
            <a:endParaRPr lang="en-US" altLang="zh-CN" b="0" i="0" dirty="0">
              <a:solidFill>
                <a:srgbClr val="2A2B2E"/>
              </a:solidFill>
              <a:effectLst/>
              <a:latin typeface="PingFang SC"/>
            </a:endParaRPr>
          </a:p>
          <a:p>
            <a:r>
              <a:rPr lang="zh-CN" altLang="en-US" b="0" i="0" dirty="0">
                <a:solidFill>
                  <a:srgbClr val="2A2B2E"/>
                </a:solidFill>
                <a:effectLst/>
                <a:latin typeface="PingFang SC"/>
              </a:rPr>
              <a:t>反馈引入非线性项，当这样的非线性项小时惰性气体会处于协同工作状态，再强就是</a:t>
            </a:r>
            <a:r>
              <a:rPr lang="en-US" altLang="zh-CN" b="0" i="0" dirty="0">
                <a:solidFill>
                  <a:srgbClr val="2A2B2E"/>
                </a:solidFill>
                <a:effectLst/>
                <a:latin typeface="PingFang SC"/>
              </a:rPr>
              <a:t>maser</a:t>
            </a:r>
            <a:r>
              <a:rPr lang="zh-CN" altLang="en-US" b="0" i="0" dirty="0">
                <a:solidFill>
                  <a:srgbClr val="2A2B2E"/>
                </a:solidFill>
                <a:effectLst/>
                <a:latin typeface="PingFang SC"/>
              </a:rPr>
              <a:t>状态，再再强就是时间晶体甚至混沌状态。</a:t>
            </a:r>
            <a:endParaRPr lang="en-US" altLang="zh-CN" dirty="0"/>
          </a:p>
          <a:p>
            <a:endParaRPr lang="en-US" altLang="zh-CN" dirty="0"/>
          </a:p>
          <a:p>
            <a:r>
              <a:rPr lang="en-US" altLang="zh-CN" dirty="0"/>
              <a:t>Nonlinear</a:t>
            </a:r>
          </a:p>
          <a:p>
            <a:endParaRPr lang="en-US" altLang="zh-CN" dirty="0"/>
          </a:p>
          <a:p>
            <a:r>
              <a:rPr lang="en-US" altLang="zh-CN" dirty="0"/>
              <a:t>Weak: PRL cooperative</a:t>
            </a:r>
          </a:p>
          <a:p>
            <a:r>
              <a:rPr lang="en-US" altLang="zh-CN" dirty="0"/>
              <a:t>Strong: SA Maser and </a:t>
            </a:r>
            <a:r>
              <a:rPr lang="en-US" altLang="zh-CN" dirty="0" err="1"/>
              <a:t>Floquet</a:t>
            </a:r>
            <a:r>
              <a:rPr lang="en-US" altLang="zh-CN" dirty="0"/>
              <a:t> maser</a:t>
            </a:r>
          </a:p>
          <a:p>
            <a:r>
              <a:rPr lang="en-US" altLang="zh-CN" dirty="0"/>
              <a:t>Even strong: Time crystal, and chaos</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C14DA3C-081E-44E1-8AA6-685DA4AEEBEB}"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Times New Roman" panose="02020603050405020304" pitchFamily="18" charset="0"/>
                <a:cs typeface="+mn-cs"/>
              </a:rPr>
              <a:t>17</a:t>
            </a:fld>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477779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我们的工作受到</a:t>
            </a:r>
            <a:r>
              <a:rPr lang="en-US" altLang="zh-CN" dirty="0"/>
              <a:t>Science</a:t>
            </a:r>
            <a:r>
              <a:rPr lang="zh-CN" altLang="en-US" dirty="0"/>
              <a:t>的专文报道，</a:t>
            </a:r>
            <a:r>
              <a:rPr lang="zh-CN" altLang="en-US" b="0" dirty="0"/>
              <a:t>称“</a:t>
            </a:r>
            <a:r>
              <a:rPr kumimoji="1" lang="zh-CN" altLang="en-US" sz="1200" b="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rPr>
              <a:t>研发了</a:t>
            </a:r>
            <a:r>
              <a:rPr kumimoji="1" lang="zh-CN" altLang="en-US" sz="1200" b="0" dirty="0">
                <a:solidFill>
                  <a:srgbClr val="024EE4"/>
                </a:solidFill>
                <a:latin typeface="微软雅黑" panose="020B0503020204020204" pitchFamily="34" charset="-122"/>
                <a:ea typeface="微软雅黑" panose="020B0503020204020204" pitchFamily="34" charset="-122"/>
              </a:rPr>
              <a:t>全新的量子放大器</a:t>
            </a:r>
            <a:r>
              <a:rPr kumimoji="1" lang="en-US" altLang="zh-CN" sz="1200" b="0" dirty="0">
                <a:solidFill>
                  <a:srgbClr val="024EE4"/>
                </a:solidFill>
                <a:latin typeface="微软雅黑" panose="020B0503020204020204" pitchFamily="34" charset="-122"/>
                <a:ea typeface="微软雅黑" panose="020B0503020204020204" pitchFamily="34" charset="-122"/>
              </a:rPr>
              <a:t>…</a:t>
            </a:r>
            <a:r>
              <a:rPr kumimoji="1" lang="zh-CN" altLang="zh-CN" sz="1200" b="0" dirty="0">
                <a:solidFill>
                  <a:srgbClr val="024EE4"/>
                </a:solidFill>
                <a:latin typeface="微软雅黑" panose="020B0503020204020204" pitchFamily="34" charset="-122"/>
                <a:ea typeface="微软雅黑" panose="020B0503020204020204" pitchFamily="34" charset="-122"/>
              </a:rPr>
              <a:t>克服了度量学中的低频噪声</a:t>
            </a:r>
            <a:r>
              <a:rPr kumimoji="1" lang="zh-CN" altLang="en-US" sz="1200" b="0" dirty="0">
                <a:solidFill>
                  <a:srgbClr val="024EE4"/>
                </a:solidFill>
                <a:latin typeface="微软雅黑" panose="020B0503020204020204" pitchFamily="34" charset="-122"/>
                <a:ea typeface="微软雅黑" panose="020B0503020204020204" pitchFamily="34" charset="-122"/>
              </a:rPr>
              <a:t>难题</a:t>
            </a:r>
            <a:r>
              <a:rPr lang="zh-CN" altLang="en-US" b="0" dirty="0"/>
              <a:t>”</a:t>
            </a:r>
          </a:p>
        </p:txBody>
      </p:sp>
      <p:sp>
        <p:nvSpPr>
          <p:cNvPr id="4" name="灯片编号占位符 3"/>
          <p:cNvSpPr>
            <a:spLocks noGrp="1"/>
          </p:cNvSpPr>
          <p:nvPr>
            <p:ph type="sldNum" sz="quarter" idx="5"/>
          </p:nvPr>
        </p:nvSpPr>
        <p:spPr/>
        <p:txBody>
          <a:bodyPr/>
          <a:lstStyle/>
          <a:p>
            <a:fld id="{8CDFA7EC-EEE9-4419-9E1C-92EFB6388DA9}" type="slidenum">
              <a:rPr lang="zh-CN" altLang="en-US" smtClean="0"/>
              <a:t>18</a:t>
            </a:fld>
            <a:endParaRPr lang="zh-CN" altLang="en-US"/>
          </a:p>
        </p:txBody>
      </p:sp>
    </p:spTree>
    <p:extLst>
      <p:ext uri="{BB962C8B-B14F-4D97-AF65-F5344CB8AC3E}">
        <p14:creationId xmlns:p14="http://schemas.microsoft.com/office/powerpoint/2010/main" val="41869613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C14DA3C-081E-44E1-8AA6-685DA4AEEBEB}"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Times New Roman" panose="02020603050405020304" pitchFamily="18" charset="0"/>
                <a:cs typeface="+mn-cs"/>
              </a:rPr>
              <a:t>19</a:t>
            </a:fld>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561868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幻灯片图像占位符 1"/>
          <p:cNvSpPr>
            <a:spLocks noGrp="1" noRot="1" noChangeAspect="1" noTextEdit="1"/>
          </p:cNvSpPr>
          <p:nvPr>
            <p:ph type="sldImg"/>
          </p:nvPr>
        </p:nvSpPr>
        <p:spPr>
          <a:ln/>
        </p:spPr>
      </p:sp>
      <p:sp>
        <p:nvSpPr>
          <p:cNvPr id="41987" name="备注占位符 2"/>
          <p:cNvSpPr>
            <a:spLocks noGrp="1"/>
          </p:cNvSpPr>
          <p:nvPr>
            <p:ph type="body" idx="1"/>
          </p:nvPr>
        </p:nvSpPr>
        <p:spPr>
          <a:noFill/>
          <a:ln/>
        </p:spPr>
        <p:txBody>
          <a:bodyPr/>
          <a:lstStyle/>
          <a:p>
            <a:r>
              <a:rPr lang="zh-CN" altLang="en-US" dirty="0">
                <a:latin typeface="Arial" pitchFamily="34" charset="0"/>
                <a:ea typeface="宋体" pitchFamily="2" charset="-122"/>
              </a:rPr>
              <a:t>例如针对暗物质重要候选粒子</a:t>
            </a:r>
            <a:r>
              <a:rPr lang="en-US" altLang="zh-CN" dirty="0">
                <a:latin typeface="Arial" pitchFamily="34" charset="0"/>
                <a:ea typeface="宋体" pitchFamily="2" charset="-122"/>
              </a:rPr>
              <a:t>—</a:t>
            </a:r>
            <a:r>
              <a:rPr lang="zh-CN" altLang="en-US" dirty="0">
                <a:latin typeface="Arial" pitchFamily="34" charset="0"/>
                <a:ea typeface="宋体" pitchFamily="2" charset="-122"/>
              </a:rPr>
              <a:t>轴子，部署了大量的自旋探测计划</a:t>
            </a:r>
            <a:endParaRPr lang="en-US" altLang="zh-CN" dirty="0">
              <a:latin typeface="Arial" pitchFamily="34" charset="0"/>
              <a:ea typeface="宋体" pitchFamily="2" charset="-122"/>
            </a:endParaRPr>
          </a:p>
        </p:txBody>
      </p:sp>
      <p:sp>
        <p:nvSpPr>
          <p:cNvPr id="41988" name="灯片编号占位符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4B68EA-019F-48FF-B0E1-9407B9812FBB}" type="slidenum">
              <a:rPr kumimoji="0" lang="en-US" altLang="zh-CN" sz="1200" b="0" i="0" u="none" strike="noStrike" kern="1200" cap="none" spc="0" normalizeH="0" baseline="0" noProof="0" smtClean="0">
                <a:ln>
                  <a:noFill/>
                </a:ln>
                <a:solidFill>
                  <a:srgbClr val="000000"/>
                </a:solidFill>
                <a:effectLst/>
                <a:uLnTx/>
                <a:uFillTx/>
                <a:latin typeface="Arial" pitchFamily="34" charset="0"/>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zh-CN" sz="12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Tree>
    <p:extLst>
      <p:ext uri="{BB962C8B-B14F-4D97-AF65-F5344CB8AC3E}">
        <p14:creationId xmlns:p14="http://schemas.microsoft.com/office/powerpoint/2010/main" val="1126540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92386B-B37B-4A1A-ABDD-6FA6645E02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58903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D0D15-23A2-453F-8CAF-FF1BB62A17D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228042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除了直接搜索宇宙中的暗物质粒子外，我们还将传感器应用于暗物质候选粒子诱导的自旋依赖新相互作用上。</a:t>
            </a:r>
            <a:endParaRPr kumimoji="1" lang="en-US" altLang="zh-CN" dirty="0"/>
          </a:p>
          <a:p>
            <a:r>
              <a:rPr kumimoji="1" lang="zh-CN" altLang="en-US" dirty="0"/>
              <a:t>让我介绍一些细节。这是我们的典型设置：有自旋源细胞和自旋传感器细胞，它们可以通过交换</a:t>
            </a:r>
            <a:r>
              <a:rPr kumimoji="1" lang="en-US" altLang="zh-CN" dirty="0"/>
              <a:t>Z’</a:t>
            </a:r>
            <a:r>
              <a:rPr kumimoji="1" lang="zh-CN" altLang="en-US" dirty="0"/>
              <a:t>玻色子相互作用。自旋源可以在自旋传感器或自旋放大器上产生磁场。然后利用自旋放大器进行搜索。</a:t>
            </a:r>
            <a:endParaRPr kumimoji="1" lang="en-US" altLang="zh-CN" dirty="0"/>
          </a:p>
          <a:p>
            <a:endParaRPr kumimoji="1" lang="en-US" altLang="zh-CN" dirty="0"/>
          </a:p>
          <a:p>
            <a:r>
              <a:rPr kumimoji="1" lang="en-US" altLang="zh-CN" dirty="0"/>
              <a:t>Let me introduce some details. Here is our typical </a:t>
            </a:r>
            <a:r>
              <a:rPr kumimoji="1" lang="en-US" altLang="zh-CN" dirty="0" err="1"/>
              <a:t>setp</a:t>
            </a:r>
            <a:r>
              <a:rPr kumimoji="1" lang="en-US" altLang="zh-CN" dirty="0"/>
              <a:t>: there are spin source cell and spin sensor cell, they could interact with each other through exchanging Z’ bosons.</a:t>
            </a:r>
          </a:p>
          <a:p>
            <a:r>
              <a:rPr kumimoji="1" lang="en-US" altLang="zh-CN" dirty="0"/>
              <a:t>The spin source could produce a magnetic field on the spin sensor, or spin amplifier.</a:t>
            </a:r>
          </a:p>
          <a:p>
            <a:r>
              <a:rPr kumimoji="1" lang="en-US" altLang="zh-CN" dirty="0"/>
              <a:t>Then </a:t>
            </a:r>
            <a:r>
              <a:rPr lang="en-US" altLang="zh-CN" dirty="0"/>
              <a:t>We can use spin amplifier to search from them.</a:t>
            </a:r>
            <a:endParaRPr lang="zh-CN" altLang="en-US" dirty="0"/>
          </a:p>
        </p:txBody>
      </p:sp>
      <p:sp>
        <p:nvSpPr>
          <p:cNvPr id="4" name="灯片编号占位符 3"/>
          <p:cNvSpPr>
            <a:spLocks noGrp="1"/>
          </p:cNvSpPr>
          <p:nvPr>
            <p:ph type="sldNum" sz="quarter" idx="10"/>
          </p:nvPr>
        </p:nvSpPr>
        <p:spPr/>
        <p:txBody>
          <a:bodyPr/>
          <a:lstStyle/>
          <a:p>
            <a:fld id="{1FD15242-CF4C-4092-9C27-6CFF7B996231}" type="slidenum">
              <a:rPr lang="zh-CN" altLang="en-US" smtClean="0"/>
              <a:t>23</a:t>
            </a:fld>
            <a:endParaRPr lang="zh-CN" altLang="en-US"/>
          </a:p>
        </p:txBody>
      </p:sp>
    </p:spTree>
    <p:extLst>
      <p:ext uri="{BB962C8B-B14F-4D97-AF65-F5344CB8AC3E}">
        <p14:creationId xmlns:p14="http://schemas.microsoft.com/office/powerpoint/2010/main" val="11803088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Axion: Axion window</a:t>
            </a:r>
            <a:endParaRPr kumimoji="1" lang="zh-CN" altLang="en-US" dirty="0"/>
          </a:p>
        </p:txBody>
      </p:sp>
      <p:sp>
        <p:nvSpPr>
          <p:cNvPr id="4" name="灯片编号占位符 3"/>
          <p:cNvSpPr>
            <a:spLocks noGrp="1"/>
          </p:cNvSpPr>
          <p:nvPr>
            <p:ph type="sldNum" sz="quarter" idx="5"/>
          </p:nvPr>
        </p:nvSpPr>
        <p:spPr/>
        <p:txBody>
          <a:bodyPr/>
          <a:lstStyle/>
          <a:p>
            <a:fld id="{690D0D15-23A2-453F-8CAF-FF1BB62A17D0}" type="slidenum">
              <a:rPr lang="zh-CN" altLang="en-US" smtClean="0"/>
              <a:t>24</a:t>
            </a:fld>
            <a:endParaRPr lang="zh-CN" altLang="en-US"/>
          </a:p>
        </p:txBody>
      </p:sp>
    </p:spTree>
    <p:extLst>
      <p:ext uri="{BB962C8B-B14F-4D97-AF65-F5344CB8AC3E}">
        <p14:creationId xmlns:p14="http://schemas.microsoft.com/office/powerpoint/2010/main" val="10905575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Axion: Axion window</a:t>
            </a:r>
            <a:endParaRPr kumimoji="1" lang="zh-CN" altLang="en-US" dirty="0"/>
          </a:p>
        </p:txBody>
      </p:sp>
      <p:sp>
        <p:nvSpPr>
          <p:cNvPr id="4" name="灯片编号占位符 3"/>
          <p:cNvSpPr>
            <a:spLocks noGrp="1"/>
          </p:cNvSpPr>
          <p:nvPr>
            <p:ph type="sldNum" sz="quarter" idx="5"/>
          </p:nvPr>
        </p:nvSpPr>
        <p:spPr/>
        <p:txBody>
          <a:bodyPr/>
          <a:lstStyle/>
          <a:p>
            <a:fld id="{690D0D15-23A2-453F-8CAF-FF1BB62A17D0}" type="slidenum">
              <a:rPr lang="zh-CN" altLang="en-US" smtClean="0"/>
              <a:t>25</a:t>
            </a:fld>
            <a:endParaRPr lang="zh-CN" altLang="en-US"/>
          </a:p>
        </p:txBody>
      </p:sp>
    </p:spTree>
    <p:extLst>
      <p:ext uri="{BB962C8B-B14F-4D97-AF65-F5344CB8AC3E}">
        <p14:creationId xmlns:p14="http://schemas.microsoft.com/office/powerpoint/2010/main" val="35885997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评价我们的</a:t>
            </a:r>
            <a:r>
              <a:rPr lang="en-US" altLang="zh-CN" dirty="0"/>
              <a:t>sapphire</a:t>
            </a:r>
            <a:r>
              <a:rPr lang="zh-CN" altLang="en-US" dirty="0"/>
              <a:t>研究计划是暗物质探测领域的一个瑰宝</a:t>
            </a:r>
            <a:endParaRPr lang="en-C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D0D15-23A2-453F-8CAF-FF1BB62A17D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034498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D0D15-23A2-453F-8CAF-FF1BB62A17D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049506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200" b="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rPr>
              <a:t>我们团队受邀，我作为第一作者，在国际著名期刊</a:t>
            </a:r>
            <a:r>
              <a:rPr kumimoji="1" lang="en-US" altLang="zh-CN" sz="1200" b="0" dirty="0">
                <a:gradFill flip="none" rotWithShape="1">
                  <a:gsLst>
                    <a:gs pos="0">
                      <a:srgbClr val="3C424B"/>
                    </a:gs>
                    <a:gs pos="100000">
                      <a:srgbClr val="000000"/>
                    </a:gs>
                  </a:gsLst>
                  <a:lin ang="5400000" scaled="1"/>
                  <a:tileRect/>
                </a:gradFill>
                <a:latin typeface="Times New Roman" panose="02020603050405020304" pitchFamily="18" charset="0"/>
                <a:ea typeface="微软雅黑" panose="020B0503020204020204" pitchFamily="34" charset="-122"/>
                <a:cs typeface="Times New Roman" panose="02020603050405020304" pitchFamily="18" charset="0"/>
              </a:rPr>
              <a:t>《</a:t>
            </a:r>
            <a:r>
              <a:rPr kumimoji="1" lang="en" altLang="zh-CN" sz="1200" b="0" dirty="0">
                <a:gradFill flip="none" rotWithShape="1">
                  <a:gsLst>
                    <a:gs pos="0">
                      <a:srgbClr val="3C424B"/>
                    </a:gs>
                    <a:gs pos="100000">
                      <a:srgbClr val="000000"/>
                    </a:gs>
                  </a:gsLst>
                  <a:lin ang="5400000" scaled="1"/>
                  <a:tileRect/>
                </a:gradFill>
                <a:latin typeface="Times New Roman" panose="02020603050405020304" pitchFamily="18" charset="0"/>
                <a:ea typeface="微软雅黑" panose="020B0503020204020204" pitchFamily="34" charset="-122"/>
                <a:cs typeface="Times New Roman" panose="02020603050405020304" pitchFamily="18" charset="0"/>
              </a:rPr>
              <a:t>Reports on Progress in Physics》</a:t>
            </a:r>
            <a:r>
              <a:rPr kumimoji="1" lang="zh-CN" altLang="en-US" sz="1200" b="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rPr>
              <a:t>上撰写综述，</a:t>
            </a:r>
            <a:r>
              <a:rPr lang="zh-CN" altLang="en-US" sz="1200" b="0" dirty="0">
                <a:solidFill>
                  <a:srgbClr val="0A54E5"/>
                </a:solidFill>
                <a:latin typeface="Microsoft YaHei" panose="020B0503020204020204" pitchFamily="34" charset="-122"/>
                <a:ea typeface="Microsoft YaHei" panose="020B0503020204020204" pitchFamily="34" charset="-122"/>
              </a:rPr>
              <a:t>系统介绍自旋量子传感器在暗物质探测方面的进展</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1200" b="1"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endParaRPr>
          </a:p>
          <a:p>
            <a:endParaRPr kumimoji="1" lang="zh-CN" altLang="en-US" dirty="0"/>
          </a:p>
        </p:txBody>
      </p:sp>
      <p:sp>
        <p:nvSpPr>
          <p:cNvPr id="4" name="灯片编号占位符 3"/>
          <p:cNvSpPr>
            <a:spLocks noGrp="1"/>
          </p:cNvSpPr>
          <p:nvPr>
            <p:ph type="sldNum" sz="quarter" idx="5"/>
          </p:nvPr>
        </p:nvSpPr>
        <p:spPr/>
        <p:txBody>
          <a:bodyPr/>
          <a:lstStyle/>
          <a:p>
            <a:fld id="{690D0D15-23A2-453F-8CAF-FF1BB62A17D0}" type="slidenum">
              <a:rPr lang="zh-CN" altLang="en-US" smtClean="0"/>
              <a:t>30</a:t>
            </a:fld>
            <a:endParaRPr lang="zh-CN" altLang="en-US"/>
          </a:p>
        </p:txBody>
      </p:sp>
    </p:spTree>
    <p:extLst>
      <p:ext uri="{BB962C8B-B14F-4D97-AF65-F5344CB8AC3E}">
        <p14:creationId xmlns:p14="http://schemas.microsoft.com/office/powerpoint/2010/main" val="9890741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我们的两项暗物质研究结果</a:t>
            </a:r>
            <a:r>
              <a:rPr lang="zh-CN" altLang="en-US" dirty="0">
                <a:gradFill flip="none" rotWithShape="1">
                  <a:gsLst>
                    <a:gs pos="0">
                      <a:srgbClr val="3C424B"/>
                    </a:gs>
                    <a:gs pos="100000">
                      <a:srgbClr val="000000"/>
                    </a:gs>
                  </a:gsLst>
                  <a:lin ang="5400000" scaled="1"/>
                  <a:tileRect/>
                </a:gradFill>
                <a:effectLst/>
                <a:latin typeface="微软雅黑" panose="020B0503020204020204" pitchFamily="34" charset="-122"/>
                <a:ea typeface="微软雅黑" panose="020B0503020204020204" pitchFamily="34" charset="-122"/>
              </a:rPr>
              <a:t>被国际权威</a:t>
            </a:r>
            <a:r>
              <a:rPr lang="en-US" altLang="zh-CN" dirty="0" err="1">
                <a:gradFill flip="none" rotWithShape="1">
                  <a:gsLst>
                    <a:gs pos="0">
                      <a:srgbClr val="3C424B"/>
                    </a:gs>
                    <a:gs pos="100000">
                      <a:srgbClr val="000000"/>
                    </a:gs>
                  </a:gsLst>
                  <a:lin ang="5400000" scaled="1"/>
                  <a:tileRect/>
                </a:gradFill>
                <a:effectLst/>
                <a:latin typeface="微软雅黑" panose="020B0503020204020204" pitchFamily="34" charset="-122"/>
                <a:ea typeface="微软雅黑" panose="020B0503020204020204" pitchFamily="34" charset="-122"/>
              </a:rPr>
              <a:t>AxionLimits</a:t>
            </a:r>
            <a:r>
              <a:rPr lang="zh-CN" altLang="en-US" dirty="0">
                <a:gradFill flip="none" rotWithShape="1">
                  <a:gsLst>
                    <a:gs pos="0">
                      <a:srgbClr val="3C424B"/>
                    </a:gs>
                    <a:gs pos="100000">
                      <a:srgbClr val="000000"/>
                    </a:gs>
                  </a:gsLst>
                  <a:lin ang="5400000" scaled="1"/>
                  <a:tileRect/>
                </a:gradFill>
                <a:effectLst/>
                <a:latin typeface="微软雅黑" panose="020B0503020204020204" pitchFamily="34" charset="-122"/>
                <a:ea typeface="微软雅黑" panose="020B0503020204020204" pitchFamily="34" charset="-122"/>
              </a:rPr>
              <a:t>学术机构收录</a:t>
            </a:r>
            <a:endParaRPr kumimoji="1" lang="zh-CN" altLang="en-US" dirty="0"/>
          </a:p>
        </p:txBody>
      </p:sp>
      <p:sp>
        <p:nvSpPr>
          <p:cNvPr id="4" name="灯片编号占位符 3"/>
          <p:cNvSpPr>
            <a:spLocks noGrp="1"/>
          </p:cNvSpPr>
          <p:nvPr>
            <p:ph type="sldNum" sz="quarter" idx="5"/>
          </p:nvPr>
        </p:nvSpPr>
        <p:spPr/>
        <p:txBody>
          <a:bodyPr/>
          <a:lstStyle/>
          <a:p>
            <a:fld id="{690D0D15-23A2-453F-8CAF-FF1BB62A17D0}" type="slidenum">
              <a:rPr lang="zh-CN" altLang="en-US" smtClean="0"/>
              <a:t>31</a:t>
            </a:fld>
            <a:endParaRPr lang="zh-CN" altLang="en-US"/>
          </a:p>
        </p:txBody>
      </p:sp>
    </p:spTree>
    <p:extLst>
      <p:ext uri="{BB962C8B-B14F-4D97-AF65-F5344CB8AC3E}">
        <p14:creationId xmlns:p14="http://schemas.microsoft.com/office/powerpoint/2010/main" val="35607677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161F1-3F41-10EB-74B3-E64765B1378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24C680A-633A-749D-4F5D-A4C5936A84F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B3C66C7-18EC-D9C5-275C-E96848C51F8C}"/>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41369D94-F85C-22C7-A625-EBA025FB5BA7}"/>
              </a:ext>
            </a:extLst>
          </p:cNvPr>
          <p:cNvSpPr>
            <a:spLocks noGrp="1"/>
          </p:cNvSpPr>
          <p:nvPr>
            <p:ph type="sldNum" sz="quarter" idx="5"/>
          </p:nvPr>
        </p:nvSpPr>
        <p:spPr/>
        <p:txBody>
          <a:bodyPr/>
          <a:lstStyle/>
          <a:p>
            <a:fld id="{0A175B8A-C45E-422C-86B3-254CC8C9809B}" type="slidenum">
              <a:rPr lang="zh-CN" altLang="en-US" smtClean="0"/>
              <a:t>33</a:t>
            </a:fld>
            <a:endParaRPr lang="zh-CN" altLang="en-US"/>
          </a:p>
        </p:txBody>
      </p:sp>
    </p:spTree>
    <p:extLst>
      <p:ext uri="{BB962C8B-B14F-4D97-AF65-F5344CB8AC3E}">
        <p14:creationId xmlns:p14="http://schemas.microsoft.com/office/powerpoint/2010/main" val="2951487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幻灯片图像占位符 1"/>
          <p:cNvSpPr>
            <a:spLocks noGrp="1" noRot="1" noChangeAspect="1" noTextEdit="1"/>
          </p:cNvSpPr>
          <p:nvPr>
            <p:ph type="sldImg"/>
          </p:nvPr>
        </p:nvSpPr>
        <p:spPr>
          <a:ln/>
        </p:spPr>
      </p:sp>
      <p:sp>
        <p:nvSpPr>
          <p:cNvPr id="41987" name="备注占位符 2"/>
          <p:cNvSpPr>
            <a:spLocks noGrp="1"/>
          </p:cNvSpPr>
          <p:nvPr>
            <p:ph type="body" idx="1"/>
          </p:nvPr>
        </p:nvSpPr>
        <p:spPr>
          <a:noFill/>
          <a:ln/>
        </p:spPr>
        <p:txBody>
          <a:bodyPr/>
          <a:lstStyle/>
          <a:p>
            <a:r>
              <a:rPr lang="zh-CN" altLang="en-US" b="0" i="0" dirty="0">
                <a:solidFill>
                  <a:srgbClr val="2A2B2E"/>
                </a:solidFill>
                <a:effectLst/>
                <a:latin typeface="PingFang SC"/>
              </a:rPr>
              <a:t>我的研究重点是磁场传感。</a:t>
            </a:r>
            <a:endParaRPr lang="en-US" altLang="zh-CN" b="0" i="0" dirty="0">
              <a:solidFill>
                <a:srgbClr val="2A2B2E"/>
              </a:solidFill>
              <a:effectLst/>
              <a:latin typeface="PingFang SC"/>
            </a:endParaRPr>
          </a:p>
          <a:p>
            <a:r>
              <a:rPr lang="zh-CN" altLang="en-US" b="0" i="0" dirty="0">
                <a:solidFill>
                  <a:srgbClr val="2A2B2E"/>
                </a:solidFill>
                <a:effectLst/>
                <a:latin typeface="PingFang SC"/>
              </a:rPr>
              <a:t>它在前沿科学中有着重要的应用。</a:t>
            </a:r>
            <a:endParaRPr lang="en-US" altLang="zh-CN" b="0" i="0" dirty="0">
              <a:solidFill>
                <a:srgbClr val="2A2B2E"/>
              </a:solidFill>
              <a:effectLst/>
              <a:latin typeface="PingFang SC"/>
            </a:endParaRPr>
          </a:p>
          <a:p>
            <a:r>
              <a:rPr lang="zh-CN" altLang="en-US" b="0" i="0" dirty="0">
                <a:solidFill>
                  <a:srgbClr val="2A2B2E"/>
                </a:solidFill>
                <a:effectLst/>
                <a:latin typeface="PingFang SC"/>
              </a:rPr>
              <a:t>例如，在世界前沿科学、暗物质、暗能量和磁单极子搜索中。</a:t>
            </a:r>
            <a:endParaRPr lang="en-US" altLang="zh-CN" b="0" i="0" dirty="0">
              <a:solidFill>
                <a:srgbClr val="2A2B2E"/>
              </a:solidFill>
              <a:effectLst/>
              <a:latin typeface="PingFang SC"/>
            </a:endParaRPr>
          </a:p>
          <a:p>
            <a:r>
              <a:rPr lang="zh-CN" altLang="en-US" b="0" i="0" dirty="0">
                <a:solidFill>
                  <a:srgbClr val="2A2B2E"/>
                </a:solidFill>
                <a:effectLst/>
                <a:latin typeface="PingFang SC"/>
              </a:rPr>
              <a:t>磁场感应还可用于测量人脑和心脏的磁场，这是一项新开发的技术。</a:t>
            </a:r>
            <a:endParaRPr lang="en-US" altLang="zh-CN" b="0" i="0" dirty="0">
              <a:solidFill>
                <a:srgbClr val="2A2B2E"/>
              </a:solidFill>
              <a:effectLst/>
              <a:latin typeface="PingFang SC"/>
            </a:endParaRPr>
          </a:p>
          <a:p>
            <a:r>
              <a:rPr lang="zh-CN" altLang="en-US" b="0" i="0" dirty="0">
                <a:solidFill>
                  <a:srgbClr val="2A2B2E"/>
                </a:solidFill>
                <a:effectLst/>
                <a:latin typeface="PingFang SC"/>
              </a:rPr>
              <a:t>近年来，随着量子技术的飞速发展，磁场灵敏度得到了极大的提升，从经典测量方法到量子方法。</a:t>
            </a:r>
            <a:endParaRPr lang="en-US" altLang="zh-CN" b="0" i="0" dirty="0">
              <a:solidFill>
                <a:srgbClr val="2A2B2E"/>
              </a:solidFill>
              <a:effectLst/>
              <a:latin typeface="PingFang SC"/>
            </a:endParaRPr>
          </a:p>
          <a:p>
            <a:r>
              <a:rPr lang="zh-CN" altLang="en-US" b="0" i="0" dirty="0">
                <a:solidFill>
                  <a:srgbClr val="2A2B2E"/>
                </a:solidFill>
                <a:effectLst/>
                <a:latin typeface="PingFang SC"/>
              </a:rPr>
              <a:t>提高基本物理量的测量精度将促进相关科学的发展</a:t>
            </a:r>
            <a:endParaRPr lang="en" altLang="zh-CN" dirty="0">
              <a:latin typeface="Arial" pitchFamily="34" charset="0"/>
              <a:ea typeface="+mn-ea"/>
            </a:endParaRPr>
          </a:p>
          <a:p>
            <a:endParaRPr lang="en-US" altLang="zh-CN" dirty="0">
              <a:latin typeface="Arial" pitchFamily="34" charset="0"/>
              <a:ea typeface="+mn-ea"/>
            </a:endParaRPr>
          </a:p>
          <a:p>
            <a:endParaRPr lang="zh-CN" altLang="en-US" dirty="0">
              <a:latin typeface="Arial" pitchFamily="34" charset="0"/>
              <a:ea typeface="宋体" pitchFamily="2" charset="-122"/>
            </a:endParaRPr>
          </a:p>
        </p:txBody>
      </p:sp>
      <p:sp>
        <p:nvSpPr>
          <p:cNvPr id="41988" name="灯片编号占位符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4B68EA-019F-48FF-B0E1-9407B9812FBB}" type="slidenum">
              <a:rPr kumimoji="0" lang="en-US" altLang="zh-CN" sz="1200" b="0" i="0" u="none" strike="noStrike" kern="1200" cap="none" spc="0" normalizeH="0" baseline="0" noProof="0" smtClean="0">
                <a:ln>
                  <a:noFill/>
                </a:ln>
                <a:solidFill>
                  <a:srgbClr val="000000"/>
                </a:solidFill>
                <a:effectLst/>
                <a:uLnTx/>
                <a:uFillTx/>
                <a:latin typeface="Arial" pitchFamily="34" charset="0"/>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zh-CN" sz="12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Tree>
    <p:extLst>
      <p:ext uri="{BB962C8B-B14F-4D97-AF65-F5344CB8AC3E}">
        <p14:creationId xmlns:p14="http://schemas.microsoft.com/office/powerpoint/2010/main" val="2107998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每次测量精度极限的突破，都伴随着新思路、新方法和新技术的涌现，不仅推动了原有学科的发展，还催生出了一批新兴学科，革命性的改变人类认识和改造物质世界的方式和能力，从而成为推动人类文明进步的重要引擎之一。</a:t>
            </a:r>
            <a:endParaRPr lang="zh-CN" altLang="en-US" dirty="0"/>
          </a:p>
        </p:txBody>
      </p:sp>
      <p:sp>
        <p:nvSpPr>
          <p:cNvPr id="4" name="灯片编号占位符 3"/>
          <p:cNvSpPr>
            <a:spLocks noGrp="1"/>
          </p:cNvSpPr>
          <p:nvPr>
            <p:ph type="sldNum" sz="quarter" idx="10"/>
          </p:nvPr>
        </p:nvSpPr>
        <p:spPr/>
        <p:txBody>
          <a:bodyPr/>
          <a:lstStyle/>
          <a:p>
            <a:fld id="{AA491893-F41E-448D-9DD8-8C3F2E19ACBD}"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2711297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1200" kern="1200" dirty="0">
                  <a:gradFill flip="none" rotWithShape="1">
                    <a:gsLst>
                      <a:gs pos="0">
                        <a:srgbClr val="3C424B"/>
                      </a:gs>
                      <a:gs pos="100000">
                        <a:srgbClr val="000000"/>
                      </a:gs>
                    </a:gsLst>
                    <a:lin ang="5400000" scaled="1"/>
                    <a:tileRect/>
                  </a:gradFill>
                  <a:latin typeface="微软雅黑" panose="020B0503020204020204" pitchFamily="34" charset="-122"/>
                  <a:ea typeface="+mn-ea"/>
                  <a:cs typeface="+mn-cs"/>
                </a:endParaRPr>
              </a:p>
            </p:txBody>
          </p:sp>
        </mc:Choice>
        <mc:Fallback xmlns="">
          <p:sp>
            <p:nvSpPr>
              <p:cNvPr id="3" name="备注占位符 2"/>
              <p:cNvSpPr>
                <a:spLocks noGrp="1"/>
              </p:cNvSpPr>
              <p:nvPr>
                <p:ph type="body" idx="1"/>
              </p:nvPr>
            </p:nvSpPr>
            <p:spPr/>
            <p:txBody>
              <a:bodyPr/>
              <a:lstStyle/>
              <a:p>
                <a:r>
                  <a:rPr kumimoji="1" lang="zh-CN" altLang="en-US" sz="1200" dirty="0">
                    <a:solidFill>
                      <a:schemeClr val="bg1"/>
                    </a:solidFill>
                    <a:latin typeface="微软雅黑" panose="020B0503020204020204" pitchFamily="34" charset="-122"/>
                    <a:cs typeface="+mn-cs"/>
                  </a:rPr>
                  <a:t>利用极弱磁场测量技术实现大量化学分子的磁场信号测量</a:t>
                </a:r>
                <a:r>
                  <a:rPr kumimoji="1" lang="en-US" altLang="zh-CN" sz="1200" dirty="0">
                    <a:solidFill>
                      <a:schemeClr val="bg1"/>
                    </a:solidFill>
                    <a:latin typeface="微软雅黑" panose="020B0503020204020204" pitchFamily="34" charset="-122"/>
                    <a:cs typeface="+mn-cs"/>
                  </a:rPr>
                  <a:t>,</a:t>
                </a:r>
                <a:r>
                  <a:rPr kumimoji="1" lang="zh-CN" altLang="en-US" sz="1200" dirty="0">
                    <a:gradFill flip="none" rotWithShape="1">
                      <a:gsLst>
                        <a:gs pos="0">
                          <a:srgbClr val="3C424B"/>
                        </a:gs>
                        <a:gs pos="100000">
                          <a:srgbClr val="000000"/>
                        </a:gs>
                      </a:gsLst>
                      <a:lin ang="5400000" scaled="1"/>
                      <a:tileRect/>
                    </a:gradFill>
                    <a:latin typeface="微软雅黑" panose="020B0503020204020204" pitchFamily="34" charset="-122"/>
                    <a:cs typeface="+mn-cs"/>
                  </a:rPr>
                  <a:t>为精确测量分子内原子核耦合强度提供超灵敏技术；</a:t>
                </a:r>
                <a:endParaRPr kumimoji="1" lang="en-US" altLang="zh-CN" sz="1200" dirty="0">
                  <a:gradFill flip="none" rotWithShape="1">
                    <a:gsLst>
                      <a:gs pos="0">
                        <a:srgbClr val="3C424B"/>
                      </a:gs>
                      <a:gs pos="100000">
                        <a:srgbClr val="000000"/>
                      </a:gs>
                    </a:gsLst>
                    <a:lin ang="5400000" scaled="1"/>
                    <a:tileRect/>
                  </a:gradFill>
                  <a:latin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200" dirty="0">
                    <a:gradFill flip="none" rotWithShape="1">
                      <a:gsLst>
                        <a:gs pos="0">
                          <a:srgbClr val="3C424B"/>
                        </a:gs>
                        <a:gs pos="100000">
                          <a:srgbClr val="000000"/>
                        </a:gs>
                      </a:gsLst>
                      <a:lin ang="5400000" scaled="1"/>
                      <a:tileRect/>
                    </a:gradFill>
                    <a:latin typeface="微软雅黑" panose="020B0503020204020204" pitchFamily="34" charset="-122"/>
                    <a:cs typeface="+mn-cs"/>
                  </a:rPr>
                  <a:t>例如右图所示</a:t>
                </a:r>
                <a:r>
                  <a:rPr kumimoji="1" lang="zh-CN" altLang="en-US" sz="1200" kern="1200" dirty="0">
                    <a:gradFill flip="none" rotWithShape="1">
                      <a:gsLst>
                        <a:gs pos="0">
                          <a:srgbClr val="3C424B"/>
                        </a:gs>
                        <a:gs pos="100000">
                          <a:srgbClr val="000000"/>
                        </a:gs>
                      </a:gsLst>
                      <a:lin ang="5400000" scaled="1"/>
                      <a:tileRect/>
                    </a:gradFill>
                    <a:latin typeface="微软雅黑" panose="020B0503020204020204" pitchFamily="34" charset="-122"/>
                    <a:ea typeface="+mn-ea"/>
                    <a:cs typeface="+mn-cs"/>
                  </a:rPr>
                  <a:t>，乙腈分子的氮</a:t>
                </a:r>
                <a:r>
                  <a:rPr kumimoji="1" lang="en-US" altLang="zh-CN" sz="1200" kern="1200" dirty="0">
                    <a:gradFill flip="none" rotWithShape="1">
                      <a:gsLst>
                        <a:gs pos="0">
                          <a:srgbClr val="3C424B"/>
                        </a:gs>
                        <a:gs pos="100000">
                          <a:srgbClr val="000000"/>
                        </a:gs>
                      </a:gsLst>
                      <a:lin ang="5400000" scaled="1"/>
                      <a:tileRect/>
                    </a:gradFill>
                    <a:latin typeface="微软雅黑" panose="020B0503020204020204" pitchFamily="34" charset="-122"/>
                    <a:ea typeface="+mn-ea"/>
                    <a:cs typeface="+mn-cs"/>
                  </a:rPr>
                  <a:t>-</a:t>
                </a:r>
                <a:r>
                  <a:rPr kumimoji="1" lang="zh-CN" altLang="en-US" sz="1200" kern="1200" dirty="0">
                    <a:gradFill flip="none" rotWithShape="1">
                      <a:gsLst>
                        <a:gs pos="0">
                          <a:srgbClr val="3C424B"/>
                        </a:gs>
                        <a:gs pos="100000">
                          <a:srgbClr val="000000"/>
                        </a:gs>
                      </a:gsLst>
                      <a:lin ang="5400000" scaled="1"/>
                      <a:tileRect/>
                    </a:gradFill>
                    <a:latin typeface="微软雅黑" panose="020B0503020204020204" pitchFamily="34" charset="-122"/>
                    <a:ea typeface="+mn-ea"/>
                    <a:cs typeface="+mn-cs"/>
                  </a:rPr>
                  <a:t>氢原子核耦合</a:t>
                </a:r>
                <a:r>
                  <a:rPr kumimoji="1" lang="zh-CN" altLang="en-US" sz="1200" i="0" kern="1200">
                    <a:gradFill flip="none" rotWithShape="1">
                      <a:gsLst>
                        <a:gs pos="0">
                          <a:srgbClr val="3C424B"/>
                        </a:gs>
                        <a:gs pos="100000">
                          <a:srgbClr val="000000"/>
                        </a:gs>
                      </a:gsLst>
                      <a:lin ang="5400000" scaled="1"/>
                      <a:tileRect/>
                    </a:gradFill>
                    <a:latin typeface="微软雅黑" panose="020B0503020204020204" pitchFamily="34" charset="-122"/>
                    <a:ea typeface="+mn-ea"/>
                    <a:cs typeface="+mn-cs"/>
                  </a:rPr>
                  <a:t>≈</a:t>
                </a:r>
                <a:r>
                  <a:rPr kumimoji="1" lang="en-US" altLang="zh-CN" sz="1200" kern="1200" dirty="0">
                    <a:gradFill flip="none" rotWithShape="1">
                      <a:gsLst>
                        <a:gs pos="0">
                          <a:srgbClr val="3C424B"/>
                        </a:gs>
                        <a:gs pos="100000">
                          <a:srgbClr val="000000"/>
                        </a:gs>
                      </a:gsLst>
                      <a:lin ang="5400000" scaled="1"/>
                      <a:tileRect/>
                    </a:gradFill>
                    <a:latin typeface="微软雅黑" panose="020B0503020204020204" pitchFamily="34" charset="-122"/>
                    <a:ea typeface="+mn-ea"/>
                    <a:cs typeface="+mn-cs"/>
                  </a:rPr>
                  <a:t>1.688Hz</a:t>
                </a:r>
                <a:endParaRPr kumimoji="1" lang="zh-CN" altLang="en-US" sz="1200" kern="1200" dirty="0">
                  <a:gradFill flip="none" rotWithShape="1">
                    <a:gsLst>
                      <a:gs pos="0">
                        <a:srgbClr val="3C424B"/>
                      </a:gs>
                      <a:gs pos="100000">
                        <a:srgbClr val="000000"/>
                      </a:gs>
                    </a:gsLst>
                    <a:lin ang="5400000" scaled="1"/>
                    <a:tileRect/>
                  </a:gradFill>
                  <a:latin typeface="微软雅黑" panose="020B0503020204020204" pitchFamily="34" charset="-122"/>
                  <a:ea typeface="+mn-ea"/>
                  <a:cs typeface="+mn-cs"/>
                </a:endParaRPr>
              </a:p>
              <a:p>
                <a:endParaRPr lang="zh-CN" altLang="en-US" dirty="0"/>
              </a:p>
            </p:txBody>
          </p:sp>
        </mc:Fallback>
      </mc:AlternateContent>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DFA7EC-EEE9-4419-9E1C-92EFB6388DA9}"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88311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90D0D15-23A2-453F-8CAF-FF1BB62A17D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6</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1867495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经典电磁学：</a:t>
            </a:r>
            <a:endParaRPr kumimoji="1" lang="en-US" altLang="zh-CN" dirty="0"/>
          </a:p>
          <a:p>
            <a:r>
              <a:rPr kumimoji="1" lang="zh-CN" altLang="en-US" dirty="0"/>
              <a:t>高斯计，磁通门，感应线圈</a:t>
            </a:r>
            <a:endParaRPr kumimoji="1" lang="en-US" altLang="zh-CN" dirty="0"/>
          </a:p>
          <a:p>
            <a:r>
              <a:rPr kumimoji="1" lang="en-US" altLang="zh-CN" dirty="0"/>
              <a:t>SQUID</a:t>
            </a:r>
            <a:r>
              <a:rPr kumimoji="1" lang="zh-CN" altLang="en-US" dirty="0"/>
              <a:t>，</a:t>
            </a:r>
            <a:r>
              <a:rPr kumimoji="1" lang="en-US" altLang="zh-CN" dirty="0"/>
              <a:t>TMS</a:t>
            </a:r>
          </a:p>
          <a:p>
            <a:r>
              <a:rPr kumimoji="1" lang="en-US" altLang="zh-CN" dirty="0"/>
              <a:t>proton</a:t>
            </a:r>
          </a:p>
          <a:p>
            <a:r>
              <a:rPr kumimoji="1" lang="zh-CN" altLang="en-US" dirty="0"/>
              <a:t>原子光泵</a:t>
            </a:r>
            <a:endParaRPr kumimoji="1" lang="en-US" altLang="zh-CN" dirty="0"/>
          </a:p>
          <a:p>
            <a:r>
              <a:rPr kumimoji="1" lang="en-US" altLang="zh-CN" dirty="0"/>
              <a:t>NV</a:t>
            </a:r>
            <a:r>
              <a:rPr kumimoji="1" lang="zh-CN" altLang="en-US" dirty="0"/>
              <a:t> </a:t>
            </a:r>
            <a:r>
              <a:rPr kumimoji="1" lang="en-US" altLang="zh-CN" dirty="0"/>
              <a:t>center</a:t>
            </a:r>
          </a:p>
          <a:p>
            <a:r>
              <a:rPr kumimoji="1" lang="zh-CN" altLang="en-US" dirty="0"/>
              <a:t>压缩态</a:t>
            </a:r>
          </a:p>
        </p:txBody>
      </p:sp>
      <p:sp>
        <p:nvSpPr>
          <p:cNvPr id="4" name="灯片编号占位符 3"/>
          <p:cNvSpPr>
            <a:spLocks noGrp="1"/>
          </p:cNvSpPr>
          <p:nvPr>
            <p:ph type="sldNum" sz="quarter" idx="5"/>
          </p:nvPr>
        </p:nvSpPr>
        <p:spPr/>
        <p:txBody>
          <a:bodyPr/>
          <a:lstStyle/>
          <a:p>
            <a:fld id="{690D0D15-23A2-453F-8CAF-FF1BB62A17D0}" type="slidenum">
              <a:rPr lang="zh-CN" altLang="en-US" smtClean="0"/>
              <a:t>7</a:t>
            </a:fld>
            <a:endParaRPr lang="zh-CN" altLang="en-US"/>
          </a:p>
        </p:txBody>
      </p:sp>
    </p:spTree>
    <p:extLst>
      <p:ext uri="{BB962C8B-B14F-4D97-AF65-F5344CB8AC3E}">
        <p14:creationId xmlns:p14="http://schemas.microsoft.com/office/powerpoint/2010/main" val="132541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690D0D15-23A2-453F-8CAF-FF1BB62A17D0}" type="slidenum">
              <a:rPr lang="zh-CN" altLang="en-US" smtClean="0"/>
              <a:t>8</a:t>
            </a:fld>
            <a:endParaRPr lang="zh-CN" altLang="en-US"/>
          </a:p>
        </p:txBody>
      </p:sp>
    </p:spTree>
    <p:extLst>
      <p:ext uri="{BB962C8B-B14F-4D97-AF65-F5344CB8AC3E}">
        <p14:creationId xmlns:p14="http://schemas.microsoft.com/office/powerpoint/2010/main" val="789924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690D0D15-23A2-453F-8CAF-FF1BB62A17D0}" type="slidenum">
              <a:rPr lang="zh-CN" altLang="en-US" smtClean="0"/>
              <a:t>9</a:t>
            </a:fld>
            <a:endParaRPr lang="zh-CN" altLang="en-US"/>
          </a:p>
        </p:txBody>
      </p:sp>
    </p:spTree>
    <p:extLst>
      <p:ext uri="{BB962C8B-B14F-4D97-AF65-F5344CB8AC3E}">
        <p14:creationId xmlns:p14="http://schemas.microsoft.com/office/powerpoint/2010/main" val="3584395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2131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722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标题和内容(居中)">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CF73BD-FCF2-4FE2-90E5-C2DEFD135F63}"/>
              </a:ext>
            </a:extLst>
          </p:cNvPr>
          <p:cNvSpPr>
            <a:spLocks noGrp="1"/>
          </p:cNvSpPr>
          <p:nvPr>
            <p:ph type="title"/>
          </p:nvPr>
        </p:nvSpPr>
        <p:spPr/>
        <p:txBody>
          <a:bodyPr lIns="91440" tIns="45720" rIns="91440" bIns="45720"/>
          <a:lstStyle>
            <a:lvl1pPr algn="ctr">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0BEE53F7-DDC5-456E-AE79-F0C7E5AAAB1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FBC0D10-1609-493D-822D-436ECD72F9E1}"/>
              </a:ext>
            </a:extLst>
          </p:cNvPr>
          <p:cNvSpPr>
            <a:spLocks noGrp="1"/>
          </p:cNvSpPr>
          <p:nvPr>
            <p:ph type="dt" sz="half" idx="10"/>
          </p:nvPr>
        </p:nvSpPr>
        <p:spPr/>
        <p:txBody>
          <a:bodyPr/>
          <a:lstStyle/>
          <a:p>
            <a:endParaRPr lang="zh-CN" altLang="en-US"/>
          </a:p>
        </p:txBody>
      </p:sp>
      <p:sp>
        <p:nvSpPr>
          <p:cNvPr id="5" name="页脚占位符 4">
            <a:extLst>
              <a:ext uri="{FF2B5EF4-FFF2-40B4-BE49-F238E27FC236}">
                <a16:creationId xmlns:a16="http://schemas.microsoft.com/office/drawing/2014/main" id="{46E9A22A-FFF0-4891-A668-B05E3137962D}"/>
              </a:ext>
            </a:extLst>
          </p:cNvPr>
          <p:cNvSpPr>
            <a:spLocks noGrp="1"/>
          </p:cNvSpPr>
          <p:nvPr>
            <p:ph type="ftr" sz="quarter" idx="11"/>
          </p:nvPr>
        </p:nvSpPr>
        <p:spPr/>
        <p:txBody>
          <a:bodyPr/>
          <a:lstStyle>
            <a:lvl1pPr algn="ctr">
              <a:defRPr/>
            </a:lvl1pPr>
          </a:lstStyle>
          <a:p>
            <a:endParaRPr lang="zh-CN" altLang="en-US"/>
          </a:p>
        </p:txBody>
      </p:sp>
      <p:sp>
        <p:nvSpPr>
          <p:cNvPr id="6" name="灯片编号占位符 5">
            <a:extLst>
              <a:ext uri="{FF2B5EF4-FFF2-40B4-BE49-F238E27FC236}">
                <a16:creationId xmlns:a16="http://schemas.microsoft.com/office/drawing/2014/main" id="{6287E337-3687-4D24-AB06-1A7918DE76C5}"/>
              </a:ext>
            </a:extLst>
          </p:cNvPr>
          <p:cNvSpPr>
            <a:spLocks noGrp="1"/>
          </p:cNvSpPr>
          <p:nvPr>
            <p:ph type="sldNum" sz="quarter" idx="12"/>
          </p:nvPr>
        </p:nvSpPr>
        <p:spPr/>
        <p:txBody>
          <a:bodyPr/>
          <a:lstStyle/>
          <a:p>
            <a:fld id="{3D9B5641-978E-4D1F-AEE6-21B4B778D80A}" type="slidenum">
              <a:rPr lang="zh-CN" altLang="en-US" smtClean="0"/>
              <a:t>‹#›</a:t>
            </a:fld>
            <a:endParaRPr lang="zh-CN" altLang="en-US"/>
          </a:p>
        </p:txBody>
      </p:sp>
    </p:spTree>
    <p:extLst>
      <p:ext uri="{BB962C8B-B14F-4D97-AF65-F5344CB8AC3E}">
        <p14:creationId xmlns:p14="http://schemas.microsoft.com/office/powerpoint/2010/main" val="34214904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DB63F0-4ED0-4E8F-84B9-4BA4EEEA5CC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A916122-5D46-42A6-93C3-7424E909CE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636917D-079B-40A8-80C9-4A33A0094026}"/>
              </a:ext>
            </a:extLst>
          </p:cNvPr>
          <p:cNvSpPr>
            <a:spLocks noGrp="1"/>
          </p:cNvSpPr>
          <p:nvPr>
            <p:ph type="dt" sz="half" idx="10"/>
          </p:nvPr>
        </p:nvSpPr>
        <p:spPr/>
        <p:txBody>
          <a:bodyPr/>
          <a:lstStyle/>
          <a:p>
            <a:endParaRPr lang="zh-CN" altLang="en-US"/>
          </a:p>
        </p:txBody>
      </p:sp>
      <p:sp>
        <p:nvSpPr>
          <p:cNvPr id="5" name="页脚占位符 4">
            <a:extLst>
              <a:ext uri="{FF2B5EF4-FFF2-40B4-BE49-F238E27FC236}">
                <a16:creationId xmlns:a16="http://schemas.microsoft.com/office/drawing/2014/main" id="{B4C8DFC1-04C0-4659-B7B8-EFB00B53F142}"/>
              </a:ext>
            </a:extLst>
          </p:cNvPr>
          <p:cNvSpPr>
            <a:spLocks noGrp="1"/>
          </p:cNvSpPr>
          <p:nvPr>
            <p:ph type="ftr" sz="quarter" idx="11"/>
          </p:nvPr>
        </p:nvSpPr>
        <p:spPr/>
        <p:txBody>
          <a:bodyPr/>
          <a:lstStyle/>
          <a:p>
            <a:pPr algn="ctr"/>
            <a:endParaRPr lang="zh-CN" altLang="en-US" dirty="0"/>
          </a:p>
        </p:txBody>
      </p:sp>
      <p:sp>
        <p:nvSpPr>
          <p:cNvPr id="6" name="灯片编号占位符 5">
            <a:extLst>
              <a:ext uri="{FF2B5EF4-FFF2-40B4-BE49-F238E27FC236}">
                <a16:creationId xmlns:a16="http://schemas.microsoft.com/office/drawing/2014/main" id="{A046B97F-6F8A-46EC-B176-791B4F0A2D04}"/>
              </a:ext>
            </a:extLst>
          </p:cNvPr>
          <p:cNvSpPr>
            <a:spLocks noGrp="1"/>
          </p:cNvSpPr>
          <p:nvPr>
            <p:ph type="sldNum" sz="quarter" idx="12"/>
          </p:nvPr>
        </p:nvSpPr>
        <p:spPr>
          <a:xfrm>
            <a:off x="11353800" y="6511373"/>
            <a:ext cx="671208" cy="273476"/>
          </a:xfrm>
        </p:spPr>
        <p:txBody>
          <a:bodyPr/>
          <a:lstStyle/>
          <a:p>
            <a:fld id="{3D9B5641-978E-4D1F-AEE6-21B4B778D80A}" type="slidenum">
              <a:rPr lang="zh-CN" altLang="en-US" smtClean="0"/>
              <a:t>‹#›</a:t>
            </a:fld>
            <a:endParaRPr lang="zh-CN" altLang="en-US" dirty="0"/>
          </a:p>
        </p:txBody>
      </p:sp>
    </p:spTree>
    <p:extLst>
      <p:ext uri="{BB962C8B-B14F-4D97-AF65-F5344CB8AC3E}">
        <p14:creationId xmlns:p14="http://schemas.microsoft.com/office/powerpoint/2010/main" val="33049447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标题和内容">
    <p:spTree>
      <p:nvGrpSpPr>
        <p:cNvPr id="1" name=""/>
        <p:cNvGrpSpPr/>
        <p:nvPr/>
      </p:nvGrpSpPr>
      <p:grpSpPr>
        <a:xfrm>
          <a:off x="0" y="0"/>
          <a:ext cx="0" cy="0"/>
          <a:chOff x="0" y="0"/>
          <a:chExt cx="0" cy="0"/>
        </a:xfrm>
      </p:grpSpPr>
      <p:sp>
        <p:nvSpPr>
          <p:cNvPr id="30" name="Slide Number Placeholder 12"/>
          <p:cNvSpPr>
            <a:spLocks noGrp="1"/>
          </p:cNvSpPr>
          <p:nvPr>
            <p:ph type="sldNum" sz="quarter" idx="4"/>
          </p:nvPr>
        </p:nvSpPr>
        <p:spPr>
          <a:xfrm>
            <a:off x="11480801" y="6553200"/>
            <a:ext cx="711201" cy="304800"/>
          </a:xfrm>
          <a:prstGeom prst="rect">
            <a:avLst/>
          </a:prstGeom>
        </p:spPr>
        <p:txBody>
          <a:bodyPr lIns="0" tIns="0" rIns="72000" bIns="36000" anchor="b"/>
          <a:lstStyle>
            <a:lvl1pPr algn="r">
              <a:defRPr sz="1800"/>
            </a:lvl1pPr>
          </a:lstStyle>
          <a:p>
            <a:fld id="{0C913308-F349-4B6D-A68A-DD1791B4A57B}" type="slidenum">
              <a:rPr lang="zh-CN" altLang="en-US" smtClean="0"/>
              <a:t>‹#›</a:t>
            </a:fld>
            <a:endParaRPr lang="zh-CN" altLang="en-US"/>
          </a:p>
        </p:txBody>
      </p:sp>
      <p:sp>
        <p:nvSpPr>
          <p:cNvPr id="31" name="Date Placeholder 4"/>
          <p:cNvSpPr>
            <a:spLocks noGrp="1"/>
          </p:cNvSpPr>
          <p:nvPr>
            <p:ph type="dt" sz="half" idx="10"/>
          </p:nvPr>
        </p:nvSpPr>
        <p:spPr>
          <a:xfrm>
            <a:off x="0" y="6552000"/>
            <a:ext cx="1540933" cy="306000"/>
          </a:xfrm>
          <a:prstGeom prst="rect">
            <a:avLst/>
          </a:prstGeom>
        </p:spPr>
        <p:txBody>
          <a:bodyPr lIns="72000" tIns="0" rIns="0" bIns="36000" anchor="b"/>
          <a:lstStyle>
            <a:lvl1pPr>
              <a:defRPr sz="1800"/>
            </a:lvl1pPr>
          </a:lstStyle>
          <a:p>
            <a:endParaRPr lang="zh-CN" altLang="en-US"/>
          </a:p>
        </p:txBody>
      </p:sp>
      <p:sp>
        <p:nvSpPr>
          <p:cNvPr id="32" name="Content Placeholder 2"/>
          <p:cNvSpPr>
            <a:spLocks noGrp="1"/>
          </p:cNvSpPr>
          <p:nvPr>
            <p:ph idx="12" hasCustomPrompt="1"/>
          </p:nvPr>
        </p:nvSpPr>
        <p:spPr>
          <a:xfrm>
            <a:off x="753600" y="6209925"/>
            <a:ext cx="1652179" cy="313350"/>
          </a:xfrm>
        </p:spPr>
        <p:txBody>
          <a:bodyPr wrap="none" lIns="18000" tIns="18000" rIns="18000" bIns="18000" anchor="ctr">
            <a:spAutoFit/>
          </a:bodyPr>
          <a:lstStyle>
            <a:lvl1pPr marL="0" indent="0" algn="l">
              <a:lnSpc>
                <a:spcPct val="100000"/>
              </a:lnSpc>
              <a:buNone/>
              <a:defRPr sz="1800" b="1" u="sng">
                <a:latin typeface="+mn-lt"/>
                <a:ea typeface="+mn-ea"/>
                <a:cs typeface="+mn-cs"/>
              </a:defRPr>
            </a:lvl1pPr>
            <a:lvl2pPr marL="908050" indent="-436880">
              <a:buClr>
                <a:srgbClr val="C00000"/>
              </a:buClr>
              <a:buFont typeface="Wingdings" panose="05000000000000000000" pitchFamily="2" charset="2"/>
              <a:buChar char="p"/>
              <a:defRPr sz="2800" b="1" baseline="0">
                <a:latin typeface="+mn-lt"/>
                <a:ea typeface="+mn-ea"/>
                <a:cs typeface="+mn-cs"/>
              </a:defRPr>
            </a:lvl2pPr>
            <a:lvl3pPr marL="1304925" indent="-395605">
              <a:buClrTx/>
              <a:buFont typeface="Wingdings" panose="05000000000000000000" pitchFamily="2" charset="2"/>
              <a:buChar char="Ø"/>
              <a:defRPr sz="2800" b="1">
                <a:latin typeface="+mn-lt"/>
                <a:ea typeface="+mn-ea"/>
                <a:cs typeface="+mn-cs"/>
              </a:defRPr>
            </a:lvl3pPr>
            <a:lvl4pPr>
              <a:buClr>
                <a:schemeClr val="tx1"/>
              </a:buClr>
              <a:defRPr sz="2800" b="1">
                <a:latin typeface="+mn-lt"/>
                <a:ea typeface="+mn-ea"/>
                <a:cs typeface="+mn-cs"/>
              </a:defRPr>
            </a:lvl4pPr>
            <a:lvl5pPr marL="2094230" indent="-398780">
              <a:buClr>
                <a:schemeClr val="tx1"/>
              </a:buClr>
              <a:buFont typeface="Wingdings" panose="05000000000000000000" pitchFamily="2" charset="2"/>
              <a:buChar char="ü"/>
              <a:defRPr sz="2800" b="1" baseline="0">
                <a:latin typeface="+mn-lt"/>
                <a:ea typeface="+mn-ea"/>
                <a:cs typeface="+mn-cs"/>
              </a:defRPr>
            </a:lvl5pPr>
          </a:lstStyle>
          <a:p>
            <a:pPr lvl="0"/>
            <a:r>
              <a:rPr lang="zh-CN" altLang="en-US" dirty="0"/>
              <a:t>出处或扩展资料</a:t>
            </a:r>
          </a:p>
        </p:txBody>
      </p:sp>
      <p:sp>
        <p:nvSpPr>
          <p:cNvPr id="34" name="Footer Placeholder 4"/>
          <p:cNvSpPr>
            <a:spLocks noGrp="1"/>
          </p:cNvSpPr>
          <p:nvPr>
            <p:ph type="ftr" sz="quarter" idx="11"/>
          </p:nvPr>
        </p:nvSpPr>
        <p:spPr>
          <a:xfrm>
            <a:off x="4165600" y="6552000"/>
            <a:ext cx="3860800" cy="306000"/>
          </a:xfrm>
          <a:prstGeom prst="rect">
            <a:avLst/>
          </a:prstGeom>
        </p:spPr>
        <p:txBody>
          <a:bodyPr/>
          <a:lstStyle>
            <a:lvl1pPr>
              <a:defRPr sz="1200" u="sng"/>
            </a:lvl1pPr>
          </a:lstStyle>
          <a:p>
            <a:endParaRPr lang="zh-CN" altLang="en-US"/>
          </a:p>
        </p:txBody>
      </p:sp>
      <p:sp>
        <p:nvSpPr>
          <p:cNvPr id="35" name="Content Placeholder 2"/>
          <p:cNvSpPr>
            <a:spLocks noGrp="1"/>
          </p:cNvSpPr>
          <p:nvPr>
            <p:ph idx="14" hasCustomPrompt="1"/>
          </p:nvPr>
        </p:nvSpPr>
        <p:spPr>
          <a:xfrm>
            <a:off x="9787580" y="6209925"/>
            <a:ext cx="1652179" cy="313350"/>
          </a:xfrm>
        </p:spPr>
        <p:txBody>
          <a:bodyPr wrap="none" lIns="18000" tIns="18000" rIns="18000" bIns="18000" anchor="t">
            <a:spAutoFit/>
          </a:bodyPr>
          <a:lstStyle>
            <a:lvl1pPr marL="0" indent="0" algn="r">
              <a:lnSpc>
                <a:spcPct val="100000"/>
              </a:lnSpc>
              <a:buNone/>
              <a:defRPr sz="1800" b="1" u="sng">
                <a:latin typeface="+mn-lt"/>
                <a:ea typeface="+mn-ea"/>
                <a:cs typeface="+mn-cs"/>
              </a:defRPr>
            </a:lvl1pPr>
            <a:lvl2pPr marL="908050" indent="-436880">
              <a:buClr>
                <a:srgbClr val="C00000"/>
              </a:buClr>
              <a:buFont typeface="Wingdings" panose="05000000000000000000" pitchFamily="2" charset="2"/>
              <a:buChar char="p"/>
              <a:defRPr sz="2800" b="1" baseline="0">
                <a:latin typeface="+mn-lt"/>
                <a:ea typeface="+mn-ea"/>
                <a:cs typeface="+mn-cs"/>
              </a:defRPr>
            </a:lvl2pPr>
            <a:lvl3pPr marL="1304925" indent="-395605">
              <a:buClrTx/>
              <a:buFont typeface="Wingdings" panose="05000000000000000000" pitchFamily="2" charset="2"/>
              <a:buChar char="Ø"/>
              <a:defRPr sz="2800" b="1">
                <a:latin typeface="+mn-lt"/>
                <a:ea typeface="+mn-ea"/>
                <a:cs typeface="+mn-cs"/>
              </a:defRPr>
            </a:lvl3pPr>
            <a:lvl4pPr>
              <a:buClr>
                <a:schemeClr val="tx1"/>
              </a:buClr>
              <a:defRPr sz="2800" b="1">
                <a:latin typeface="+mn-lt"/>
                <a:ea typeface="+mn-ea"/>
                <a:cs typeface="+mn-cs"/>
              </a:defRPr>
            </a:lvl4pPr>
            <a:lvl5pPr marL="2094230" indent="-398780">
              <a:buClr>
                <a:schemeClr val="tx1"/>
              </a:buClr>
              <a:buFont typeface="Wingdings" panose="05000000000000000000" pitchFamily="2" charset="2"/>
              <a:buChar char="ü"/>
              <a:defRPr sz="2800" b="1" baseline="0">
                <a:latin typeface="+mn-lt"/>
                <a:ea typeface="+mn-ea"/>
                <a:cs typeface="+mn-cs"/>
              </a:defRPr>
            </a:lvl5pPr>
          </a:lstStyle>
          <a:p>
            <a:pPr lvl="0"/>
            <a:r>
              <a:rPr lang="zh-CN" altLang="en-US" dirty="0"/>
              <a:t>出处或扩展资料</a:t>
            </a:r>
          </a:p>
        </p:txBody>
      </p:sp>
      <p:sp>
        <p:nvSpPr>
          <p:cNvPr id="13" name="Rectangle 3"/>
          <p:cNvSpPr>
            <a:spLocks noGrp="1" noChangeArrowheads="1"/>
          </p:cNvSpPr>
          <p:nvPr>
            <p:ph idx="15" hasCustomPrompt="1"/>
          </p:nvPr>
        </p:nvSpPr>
        <p:spPr bwMode="auto">
          <a:xfrm>
            <a:off x="790575" y="1219200"/>
            <a:ext cx="10610851" cy="49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36000" rIns="90000" bIns="36000" numCol="1" anchor="t" anchorCtr="0" compatLnSpc="1">
            <a:noAutofit/>
          </a:bodyPr>
          <a:lstStyle>
            <a:lvl4pPr marL="1694180" marR="0" indent="-387350" algn="l" defTabSz="914400" rtl="0" eaLnBrk="1" fontAlgn="base" latinLnBrk="0" hangingPunct="1">
              <a:lnSpc>
                <a:spcPts val="2400"/>
              </a:lnSpc>
              <a:spcBef>
                <a:spcPts val="600"/>
              </a:spcBef>
              <a:spcAft>
                <a:spcPct val="0"/>
              </a:spcAft>
              <a:buClrTx/>
              <a:buSzTx/>
              <a:buFont typeface="Wingdings" panose="05000000000000000000" pitchFamily="2" charset="2"/>
              <a:buChar char="n"/>
              <a:defRPr/>
            </a:lvl4pPr>
            <a:lvl5pPr marL="2094230" marR="0" indent="-398780" algn="l" defTabSz="914400" rtl="0" eaLnBrk="1" fontAlgn="base" latinLnBrk="0" hangingPunct="1">
              <a:lnSpc>
                <a:spcPts val="2400"/>
              </a:lnSpc>
              <a:spcBef>
                <a:spcPts val="600"/>
              </a:spcBef>
              <a:spcAft>
                <a:spcPct val="0"/>
              </a:spcAft>
              <a:buClrTx/>
              <a:buSzTx/>
              <a:buFont typeface="Wingdings" panose="05000000000000000000" pitchFamily="2" charset="2"/>
              <a:buChar char="ü"/>
              <a:defRPr/>
            </a:lvl5pPr>
          </a:lstStyle>
          <a:p>
            <a:pPr lvl="0"/>
            <a:r>
              <a:rPr lang="zh-CN" altLang="en-US" dirty="0"/>
              <a:t>第一级 </a:t>
            </a:r>
            <a:r>
              <a:rPr lang="en-US" altLang="zh-CN" dirty="0"/>
              <a:t>First Level</a:t>
            </a:r>
            <a:endParaRPr lang="zh-CN" altLang="zh-CN" dirty="0"/>
          </a:p>
          <a:p>
            <a:pPr lvl="1"/>
            <a:r>
              <a:rPr lang="zh-CN" altLang="zh-CN" dirty="0"/>
              <a:t>第二级</a:t>
            </a:r>
            <a:r>
              <a:rPr lang="en-US" altLang="zh-CN" dirty="0"/>
              <a:t> Second Level</a:t>
            </a:r>
            <a:endParaRPr lang="zh-CN" altLang="zh-CN" dirty="0"/>
          </a:p>
          <a:p>
            <a:pPr lvl="2"/>
            <a:r>
              <a:rPr lang="zh-CN" altLang="zh-CN" dirty="0"/>
              <a:t>第三级</a:t>
            </a:r>
            <a:r>
              <a:rPr lang="en-US" altLang="zh-CN" dirty="0"/>
              <a:t> Third Level</a:t>
            </a:r>
            <a:endParaRPr lang="zh-CN" altLang="zh-CN" dirty="0"/>
          </a:p>
          <a:p>
            <a:pPr lvl="3"/>
            <a:r>
              <a:rPr lang="zh-CN" altLang="zh-CN" dirty="0"/>
              <a:t>第四级</a:t>
            </a:r>
            <a:r>
              <a:rPr lang="en-US" altLang="zh-CN" dirty="0"/>
              <a:t> Fourth Level</a:t>
            </a:r>
            <a:endParaRPr lang="zh-CN" altLang="zh-CN" dirty="0"/>
          </a:p>
          <a:p>
            <a:pPr lvl="4"/>
            <a:r>
              <a:rPr lang="zh-CN" altLang="zh-CN" dirty="0"/>
              <a:t>第五级</a:t>
            </a:r>
            <a:r>
              <a:rPr lang="en-US" altLang="zh-CN" dirty="0"/>
              <a:t> Fifth Level</a:t>
            </a:r>
          </a:p>
          <a:p>
            <a:pPr marL="2094230" marR="0" lvl="4" indent="-398780" algn="l" defTabSz="914400" rtl="0" eaLnBrk="1" fontAlgn="base" latinLnBrk="0" hangingPunct="1">
              <a:lnSpc>
                <a:spcPts val="2400"/>
              </a:lnSpc>
              <a:spcBef>
                <a:spcPts val="600"/>
              </a:spcBef>
              <a:spcAft>
                <a:spcPct val="0"/>
              </a:spcAft>
              <a:buClrTx/>
              <a:buSzTx/>
              <a:buFont typeface="Wingdings" panose="05000000000000000000" pitchFamily="2" charset="2"/>
              <a:buChar char="ü"/>
              <a:defRPr/>
            </a:pPr>
            <a:r>
              <a:rPr lang="zh-CN" altLang="zh-CN" dirty="0"/>
              <a:t>第五级</a:t>
            </a:r>
            <a:r>
              <a:rPr lang="en-US" altLang="zh-CN" dirty="0"/>
              <a:t> Fifth Level</a:t>
            </a:r>
          </a:p>
          <a:p>
            <a:pPr lvl="0"/>
            <a:r>
              <a:rPr lang="zh-CN" altLang="en-US" dirty="0"/>
              <a:t>第一级 </a:t>
            </a:r>
            <a:r>
              <a:rPr lang="en-US" altLang="zh-CN" dirty="0"/>
              <a:t>First Level</a:t>
            </a:r>
            <a:endParaRPr lang="zh-CN" altLang="zh-CN" dirty="0"/>
          </a:p>
          <a:p>
            <a:pPr lvl="1"/>
            <a:r>
              <a:rPr lang="zh-CN" altLang="zh-CN" dirty="0"/>
              <a:t>第二级</a:t>
            </a:r>
            <a:r>
              <a:rPr lang="en-US" altLang="zh-CN" dirty="0"/>
              <a:t> Second Level</a:t>
            </a:r>
            <a:endParaRPr lang="zh-CN" altLang="zh-CN" dirty="0"/>
          </a:p>
          <a:p>
            <a:pPr lvl="2"/>
            <a:r>
              <a:rPr lang="zh-CN" altLang="zh-CN" dirty="0"/>
              <a:t>第三级</a:t>
            </a:r>
            <a:r>
              <a:rPr lang="en-US" altLang="zh-CN" dirty="0"/>
              <a:t> Third Level</a:t>
            </a:r>
            <a:endParaRPr lang="zh-CN" altLang="zh-CN" dirty="0"/>
          </a:p>
          <a:p>
            <a:pPr lvl="3"/>
            <a:r>
              <a:rPr lang="zh-CN" altLang="zh-CN" dirty="0"/>
              <a:t>第四级</a:t>
            </a:r>
            <a:r>
              <a:rPr lang="en-US" altLang="zh-CN" dirty="0"/>
              <a:t> Fourth Level</a:t>
            </a:r>
          </a:p>
          <a:p>
            <a:pPr marL="1694180" marR="0" lvl="3" indent="-387350" algn="l" defTabSz="914400" rtl="0" eaLnBrk="1" fontAlgn="base" latinLnBrk="0" hangingPunct="1">
              <a:lnSpc>
                <a:spcPts val="2400"/>
              </a:lnSpc>
              <a:spcBef>
                <a:spcPts val="600"/>
              </a:spcBef>
              <a:spcAft>
                <a:spcPct val="0"/>
              </a:spcAft>
              <a:buClrTx/>
              <a:buSzTx/>
              <a:buFont typeface="Wingdings" panose="05000000000000000000" pitchFamily="2" charset="2"/>
              <a:buChar char="n"/>
              <a:defRPr/>
            </a:pPr>
            <a:r>
              <a:rPr lang="zh-CN" altLang="zh-CN" dirty="0"/>
              <a:t>第四级</a:t>
            </a:r>
            <a:r>
              <a:rPr lang="en-US" altLang="zh-CN" dirty="0"/>
              <a:t> Fourth Level</a:t>
            </a:r>
            <a:endParaRPr lang="zh-CN" altLang="zh-CN" dirty="0"/>
          </a:p>
          <a:p>
            <a:pPr lvl="0"/>
            <a:endParaRPr lang="zh-CN" altLang="zh-CN" dirty="0"/>
          </a:p>
        </p:txBody>
      </p:sp>
      <p:sp>
        <p:nvSpPr>
          <p:cNvPr id="11" name="Rectangle 2"/>
          <p:cNvSpPr>
            <a:spLocks noGrp="1" noChangeArrowheads="1"/>
          </p:cNvSpPr>
          <p:nvPr>
            <p:ph type="title"/>
          </p:nvPr>
        </p:nvSpPr>
        <p:spPr bwMode="auto">
          <a:xfrm>
            <a:off x="790575" y="295200"/>
            <a:ext cx="8332800" cy="7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36000" tIns="0" rIns="36000" bIns="0" numCol="1" anchor="ctr" anchorCtr="0" compatLnSpc="1">
            <a:noAutofit/>
          </a:bodyPr>
          <a:lstStyle/>
          <a:p>
            <a:pPr lvl="0"/>
            <a:r>
              <a:rPr lang="zh-CN" altLang="en-US" dirty="0"/>
              <a:t>单击此处编辑母版标题样式</a:t>
            </a:r>
            <a:endParaRPr lang="zh-CN" dirty="0"/>
          </a:p>
        </p:txBody>
      </p:sp>
    </p:spTree>
    <p:extLst>
      <p:ext uri="{BB962C8B-B14F-4D97-AF65-F5344CB8AC3E}">
        <p14:creationId xmlns:p14="http://schemas.microsoft.com/office/powerpoint/2010/main" val="3792092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564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121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自定义版式">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64353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标题和内容(居中)">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CF73BD-FCF2-4FE2-90E5-C2DEFD135F63}"/>
              </a:ext>
            </a:extLst>
          </p:cNvPr>
          <p:cNvSpPr>
            <a:spLocks noGrp="1"/>
          </p:cNvSpPr>
          <p:nvPr>
            <p:ph type="title"/>
          </p:nvPr>
        </p:nvSpPr>
        <p:spPr/>
        <p:txBody>
          <a:bodyPr lIns="91440" tIns="45720" rIns="91440" bIns="45720"/>
          <a:lstStyle>
            <a:lvl1pPr algn="ctr">
              <a:defRPr/>
            </a:lvl1pPr>
          </a:lstStyle>
          <a:p>
            <a:endParaRPr lang="zh-CN" altLang="en-US" dirty="0"/>
          </a:p>
        </p:txBody>
      </p:sp>
      <p:sp>
        <p:nvSpPr>
          <p:cNvPr id="3" name="内容占位符 2">
            <a:extLst>
              <a:ext uri="{FF2B5EF4-FFF2-40B4-BE49-F238E27FC236}">
                <a16:creationId xmlns:a16="http://schemas.microsoft.com/office/drawing/2014/main" id="{0BEE53F7-DDC5-456E-AE79-F0C7E5AAAB17}"/>
              </a:ext>
            </a:extLst>
          </p:cNvPr>
          <p:cNvSpPr>
            <a:spLocks noGrp="1"/>
          </p:cNvSpPr>
          <p:nvPr>
            <p:ph idx="1"/>
          </p:nvPr>
        </p:nvSpPr>
        <p:spPr>
          <a:xfrm>
            <a:off x="482600" y="990600"/>
            <a:ext cx="11214100" cy="5346700"/>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FBC0D10-1609-493D-822D-436ECD72F9E1}"/>
              </a:ext>
            </a:extLst>
          </p:cNvPr>
          <p:cNvSpPr>
            <a:spLocks noGrp="1"/>
          </p:cNvSpPr>
          <p:nvPr>
            <p:ph type="dt" sz="half" idx="10"/>
          </p:nvPr>
        </p:nvSpPr>
        <p:spPr/>
        <p:txBody>
          <a:bodyPr/>
          <a:lstStyle/>
          <a:p>
            <a:endParaRPr lang="zh-CN" altLang="en-US" dirty="0"/>
          </a:p>
        </p:txBody>
      </p:sp>
      <p:sp>
        <p:nvSpPr>
          <p:cNvPr id="5" name="页脚占位符 4">
            <a:extLst>
              <a:ext uri="{FF2B5EF4-FFF2-40B4-BE49-F238E27FC236}">
                <a16:creationId xmlns:a16="http://schemas.microsoft.com/office/drawing/2014/main" id="{46E9A22A-FFF0-4891-A668-B05E3137962D}"/>
              </a:ext>
            </a:extLst>
          </p:cNvPr>
          <p:cNvSpPr>
            <a:spLocks noGrp="1"/>
          </p:cNvSpPr>
          <p:nvPr>
            <p:ph type="ftr" sz="quarter" idx="11"/>
          </p:nvPr>
        </p:nvSpPr>
        <p:spPr/>
        <p:txBody>
          <a:bodyPr/>
          <a:lstStyle>
            <a:lvl1pPr algn="ctr">
              <a:defRPr/>
            </a:lvl1pPr>
          </a:lstStyle>
          <a:p>
            <a:endParaRPr lang="zh-CN" altLang="en-US" dirty="0"/>
          </a:p>
        </p:txBody>
      </p:sp>
      <p:sp>
        <p:nvSpPr>
          <p:cNvPr id="6" name="灯片编号占位符 5">
            <a:extLst>
              <a:ext uri="{FF2B5EF4-FFF2-40B4-BE49-F238E27FC236}">
                <a16:creationId xmlns:a16="http://schemas.microsoft.com/office/drawing/2014/main" id="{6287E337-3687-4D24-AB06-1A7918DE76C5}"/>
              </a:ext>
            </a:extLst>
          </p:cNvPr>
          <p:cNvSpPr>
            <a:spLocks noGrp="1"/>
          </p:cNvSpPr>
          <p:nvPr>
            <p:ph type="sldNum" sz="quarter" idx="12"/>
          </p:nvPr>
        </p:nvSpPr>
        <p:spPr/>
        <p:txBody>
          <a:bodyPr/>
          <a:lstStyle/>
          <a:p>
            <a:fld id="{3D9B5641-978E-4D1F-AEE6-21B4B778D80A}" type="slidenum">
              <a:rPr lang="zh-CN" altLang="en-US" smtClean="0"/>
              <a:t>‹#›</a:t>
            </a:fld>
            <a:endParaRPr lang="zh-CN" altLang="en-US" dirty="0"/>
          </a:p>
        </p:txBody>
      </p:sp>
    </p:spTree>
    <p:extLst>
      <p:ext uri="{BB962C8B-B14F-4D97-AF65-F5344CB8AC3E}">
        <p14:creationId xmlns:p14="http://schemas.microsoft.com/office/powerpoint/2010/main" val="3253896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标题和内容">
    <p:spTree>
      <p:nvGrpSpPr>
        <p:cNvPr id="1" name=""/>
        <p:cNvGrpSpPr/>
        <p:nvPr/>
      </p:nvGrpSpPr>
      <p:grpSpPr>
        <a:xfrm>
          <a:off x="0" y="0"/>
          <a:ext cx="0" cy="0"/>
          <a:chOff x="0" y="0"/>
          <a:chExt cx="0" cy="0"/>
        </a:xfrm>
      </p:grpSpPr>
      <p:sp>
        <p:nvSpPr>
          <p:cNvPr id="30" name="Slide Number Placeholder 12"/>
          <p:cNvSpPr>
            <a:spLocks noGrp="1"/>
          </p:cNvSpPr>
          <p:nvPr>
            <p:ph type="sldNum" sz="quarter" idx="4"/>
          </p:nvPr>
        </p:nvSpPr>
        <p:spPr>
          <a:xfrm>
            <a:off x="11480801" y="6553200"/>
            <a:ext cx="711201" cy="304800"/>
          </a:xfrm>
          <a:prstGeom prst="rect">
            <a:avLst/>
          </a:prstGeom>
        </p:spPr>
        <p:txBody>
          <a:bodyPr lIns="0" tIns="0" rIns="72000" bIns="36000" anchor="b"/>
          <a:lstStyle>
            <a:lvl1pPr algn="r">
              <a:defRPr sz="1800"/>
            </a:lvl1pPr>
          </a:lstStyle>
          <a:p>
            <a:fld id="{0C913308-F349-4B6D-A68A-DD1791B4A57B}" type="slidenum">
              <a:rPr lang="zh-CN" altLang="en-US" smtClean="0"/>
              <a:t>‹#›</a:t>
            </a:fld>
            <a:endParaRPr lang="zh-CN" altLang="en-US"/>
          </a:p>
        </p:txBody>
      </p:sp>
      <p:sp>
        <p:nvSpPr>
          <p:cNvPr id="31" name="Date Placeholder 4"/>
          <p:cNvSpPr>
            <a:spLocks noGrp="1"/>
          </p:cNvSpPr>
          <p:nvPr>
            <p:ph type="dt" sz="half" idx="10"/>
          </p:nvPr>
        </p:nvSpPr>
        <p:spPr>
          <a:xfrm>
            <a:off x="0" y="6552000"/>
            <a:ext cx="1540933" cy="306000"/>
          </a:xfrm>
          <a:prstGeom prst="rect">
            <a:avLst/>
          </a:prstGeom>
        </p:spPr>
        <p:txBody>
          <a:bodyPr lIns="72000" tIns="0" rIns="0" bIns="36000" anchor="b"/>
          <a:lstStyle>
            <a:lvl1pPr>
              <a:defRPr sz="1800"/>
            </a:lvl1pPr>
          </a:lstStyle>
          <a:p>
            <a:endParaRPr lang="zh-CN" altLang="en-US"/>
          </a:p>
        </p:txBody>
      </p:sp>
      <p:sp>
        <p:nvSpPr>
          <p:cNvPr id="32" name="Content Placeholder 2"/>
          <p:cNvSpPr>
            <a:spLocks noGrp="1"/>
          </p:cNvSpPr>
          <p:nvPr>
            <p:ph idx="12" hasCustomPrompt="1"/>
          </p:nvPr>
        </p:nvSpPr>
        <p:spPr>
          <a:xfrm>
            <a:off x="753600" y="6209925"/>
            <a:ext cx="2217867" cy="313350"/>
          </a:xfrm>
        </p:spPr>
        <p:txBody>
          <a:bodyPr wrap="none" lIns="18000" tIns="18000" rIns="18000" bIns="18000" anchor="ctr">
            <a:spAutoFit/>
          </a:bodyPr>
          <a:lstStyle>
            <a:lvl1pPr marL="0" indent="0" algn="l">
              <a:lnSpc>
                <a:spcPct val="100000"/>
              </a:lnSpc>
              <a:buNone/>
              <a:defRPr sz="1800" b="1" u="sng">
                <a:latin typeface="+mn-lt"/>
                <a:ea typeface="+mn-ea"/>
                <a:cs typeface="+mn-cs"/>
              </a:defRPr>
            </a:lvl1pPr>
            <a:lvl2pPr marL="908050" indent="-436563">
              <a:buClr>
                <a:srgbClr val="C00000"/>
              </a:buClr>
              <a:buFont typeface="Wingdings" pitchFamily="2" charset="2"/>
              <a:buChar char="p"/>
              <a:defRPr sz="2800" b="1" baseline="0">
                <a:latin typeface="+mn-lt"/>
                <a:ea typeface="+mn-ea"/>
                <a:cs typeface="+mn-cs"/>
              </a:defRPr>
            </a:lvl2pPr>
            <a:lvl3pPr marL="1304925" indent="-395288">
              <a:buClrTx/>
              <a:buFont typeface="Wingdings" pitchFamily="2" charset="2"/>
              <a:buChar char="Ø"/>
              <a:defRPr sz="2800" b="1">
                <a:latin typeface="+mn-lt"/>
                <a:ea typeface="+mn-ea"/>
                <a:cs typeface="+mn-cs"/>
              </a:defRPr>
            </a:lvl3pPr>
            <a:lvl4pPr>
              <a:buClr>
                <a:schemeClr val="tx1"/>
              </a:buClr>
              <a:defRPr sz="2800" b="1">
                <a:latin typeface="+mn-lt"/>
                <a:ea typeface="+mn-ea"/>
                <a:cs typeface="+mn-cs"/>
              </a:defRPr>
            </a:lvl4pPr>
            <a:lvl5pPr marL="2093913" indent="-398463">
              <a:buClr>
                <a:schemeClr val="tx1"/>
              </a:buClr>
              <a:buFont typeface="Wingdings" pitchFamily="2" charset="2"/>
              <a:buChar char="ü"/>
              <a:defRPr sz="2800" b="1" baseline="0">
                <a:latin typeface="+mn-lt"/>
                <a:ea typeface="+mn-ea"/>
                <a:cs typeface="+mn-cs"/>
              </a:defRPr>
            </a:lvl5pPr>
          </a:lstStyle>
          <a:p>
            <a:pPr lvl="0"/>
            <a:r>
              <a:rPr lang="zh-CN" altLang="en-US" dirty="0"/>
              <a:t>出处或扩展资料</a:t>
            </a:r>
          </a:p>
        </p:txBody>
      </p:sp>
      <p:sp>
        <p:nvSpPr>
          <p:cNvPr id="34" name="Footer Placeholder 4"/>
          <p:cNvSpPr>
            <a:spLocks noGrp="1"/>
          </p:cNvSpPr>
          <p:nvPr>
            <p:ph type="ftr" sz="quarter" idx="11"/>
          </p:nvPr>
        </p:nvSpPr>
        <p:spPr>
          <a:xfrm>
            <a:off x="4165600" y="6552000"/>
            <a:ext cx="3860800" cy="306000"/>
          </a:xfrm>
          <a:prstGeom prst="rect">
            <a:avLst/>
          </a:prstGeom>
        </p:spPr>
        <p:txBody>
          <a:bodyPr/>
          <a:lstStyle>
            <a:lvl1pPr>
              <a:defRPr sz="1200" u="sng"/>
            </a:lvl1pPr>
          </a:lstStyle>
          <a:p>
            <a:endParaRPr lang="zh-CN" altLang="en-US"/>
          </a:p>
        </p:txBody>
      </p:sp>
      <p:sp>
        <p:nvSpPr>
          <p:cNvPr id="35" name="Content Placeholder 2"/>
          <p:cNvSpPr>
            <a:spLocks noGrp="1"/>
          </p:cNvSpPr>
          <p:nvPr>
            <p:ph idx="14" hasCustomPrompt="1"/>
          </p:nvPr>
        </p:nvSpPr>
        <p:spPr>
          <a:xfrm>
            <a:off x="9197659" y="6209925"/>
            <a:ext cx="2242100" cy="313350"/>
          </a:xfrm>
        </p:spPr>
        <p:txBody>
          <a:bodyPr wrap="none" lIns="18000" tIns="18000" rIns="18000" bIns="18000" anchor="t">
            <a:spAutoFit/>
          </a:bodyPr>
          <a:lstStyle>
            <a:lvl1pPr marL="0" indent="0" algn="r">
              <a:lnSpc>
                <a:spcPct val="100000"/>
              </a:lnSpc>
              <a:buNone/>
              <a:defRPr sz="1800" b="1" u="sng">
                <a:latin typeface="+mn-lt"/>
                <a:ea typeface="+mn-ea"/>
                <a:cs typeface="+mn-cs"/>
              </a:defRPr>
            </a:lvl1pPr>
            <a:lvl2pPr marL="908050" indent="-436563">
              <a:buClr>
                <a:srgbClr val="C00000"/>
              </a:buClr>
              <a:buFont typeface="Wingdings" pitchFamily="2" charset="2"/>
              <a:buChar char="p"/>
              <a:defRPr sz="2800" b="1" baseline="0">
                <a:latin typeface="+mn-lt"/>
                <a:ea typeface="+mn-ea"/>
                <a:cs typeface="+mn-cs"/>
              </a:defRPr>
            </a:lvl2pPr>
            <a:lvl3pPr marL="1304925" indent="-395288">
              <a:buClrTx/>
              <a:buFont typeface="Wingdings" pitchFamily="2" charset="2"/>
              <a:buChar char="Ø"/>
              <a:defRPr sz="2800" b="1">
                <a:latin typeface="+mn-lt"/>
                <a:ea typeface="+mn-ea"/>
                <a:cs typeface="+mn-cs"/>
              </a:defRPr>
            </a:lvl3pPr>
            <a:lvl4pPr>
              <a:buClr>
                <a:schemeClr val="tx1"/>
              </a:buClr>
              <a:defRPr sz="2800" b="1">
                <a:latin typeface="+mn-lt"/>
                <a:ea typeface="+mn-ea"/>
                <a:cs typeface="+mn-cs"/>
              </a:defRPr>
            </a:lvl4pPr>
            <a:lvl5pPr marL="2093913" indent="-398463">
              <a:buClr>
                <a:schemeClr val="tx1"/>
              </a:buClr>
              <a:buFont typeface="Wingdings" pitchFamily="2" charset="2"/>
              <a:buChar char="ü"/>
              <a:defRPr sz="2800" b="1" baseline="0">
                <a:latin typeface="+mn-lt"/>
                <a:ea typeface="+mn-ea"/>
                <a:cs typeface="+mn-cs"/>
              </a:defRPr>
            </a:lvl5pPr>
          </a:lstStyle>
          <a:p>
            <a:pPr lvl="0"/>
            <a:r>
              <a:rPr lang="zh-CN" altLang="en-US" dirty="0"/>
              <a:t>出处或扩展资料</a:t>
            </a:r>
          </a:p>
        </p:txBody>
      </p:sp>
      <p:sp>
        <p:nvSpPr>
          <p:cNvPr id="13" name="Rectangle 3"/>
          <p:cNvSpPr>
            <a:spLocks noGrp="1" noChangeArrowheads="1"/>
          </p:cNvSpPr>
          <p:nvPr>
            <p:ph idx="15" hasCustomPrompt="1"/>
          </p:nvPr>
        </p:nvSpPr>
        <p:spPr bwMode="auto">
          <a:xfrm>
            <a:off x="790575" y="1219200"/>
            <a:ext cx="10610851" cy="49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36000" rIns="90000" bIns="36000" numCol="1" anchor="t" anchorCtr="0" compatLnSpc="1">
            <a:prstTxWarp prst="textNoShape">
              <a:avLst/>
            </a:prstTxWarp>
            <a:noAutofit/>
          </a:bodyPr>
          <a:lstStyle>
            <a:lvl4pPr marL="1693863" marR="0" indent="-387350" algn="l" defTabSz="914400" rtl="0" eaLnBrk="1" fontAlgn="base" latinLnBrk="0" hangingPunct="1">
              <a:lnSpc>
                <a:spcPts val="2400"/>
              </a:lnSpc>
              <a:spcBef>
                <a:spcPts val="600"/>
              </a:spcBef>
              <a:spcAft>
                <a:spcPct val="0"/>
              </a:spcAft>
              <a:buClrTx/>
              <a:buSzTx/>
              <a:buFont typeface="Wingdings" pitchFamily="2" charset="2"/>
              <a:buChar char="n"/>
              <a:tabLst/>
              <a:defRPr/>
            </a:lvl4pPr>
            <a:lvl5pPr marL="2093913" marR="0" indent="-398463" algn="l" defTabSz="914400" rtl="0" eaLnBrk="1" fontAlgn="base" latinLnBrk="0" hangingPunct="1">
              <a:lnSpc>
                <a:spcPts val="2400"/>
              </a:lnSpc>
              <a:spcBef>
                <a:spcPts val="600"/>
              </a:spcBef>
              <a:spcAft>
                <a:spcPct val="0"/>
              </a:spcAft>
              <a:buClrTx/>
              <a:buSzTx/>
              <a:buFont typeface="Wingdings" pitchFamily="2" charset="2"/>
              <a:buChar char="ü"/>
              <a:tabLst/>
              <a:defRPr/>
            </a:lvl5pPr>
          </a:lstStyle>
          <a:p>
            <a:pPr lvl="0"/>
            <a:r>
              <a:rPr lang="zh-CN" altLang="en-US" dirty="0"/>
              <a:t>第一级 </a:t>
            </a:r>
            <a:r>
              <a:rPr lang="en-US" altLang="zh-CN" dirty="0"/>
              <a:t>First Level</a:t>
            </a:r>
            <a:endParaRPr lang="zh-CN" altLang="zh-CN" dirty="0"/>
          </a:p>
          <a:p>
            <a:pPr lvl="1"/>
            <a:r>
              <a:rPr lang="zh-CN" altLang="zh-CN" dirty="0"/>
              <a:t>第二级</a:t>
            </a:r>
            <a:r>
              <a:rPr lang="en-US" altLang="zh-CN" dirty="0"/>
              <a:t> Second Level</a:t>
            </a:r>
            <a:endParaRPr lang="zh-CN" altLang="zh-CN" dirty="0"/>
          </a:p>
          <a:p>
            <a:pPr lvl="2"/>
            <a:r>
              <a:rPr lang="zh-CN" altLang="zh-CN" dirty="0"/>
              <a:t>第三级</a:t>
            </a:r>
            <a:r>
              <a:rPr lang="en-US" altLang="zh-CN" dirty="0"/>
              <a:t> Third Level</a:t>
            </a:r>
            <a:endParaRPr lang="zh-CN" altLang="zh-CN" dirty="0"/>
          </a:p>
          <a:p>
            <a:pPr lvl="3"/>
            <a:r>
              <a:rPr lang="zh-CN" altLang="zh-CN" dirty="0"/>
              <a:t>第四级</a:t>
            </a:r>
            <a:r>
              <a:rPr lang="en-US" altLang="zh-CN" dirty="0"/>
              <a:t> Fourth Level</a:t>
            </a:r>
            <a:endParaRPr lang="zh-CN" altLang="zh-CN" dirty="0"/>
          </a:p>
          <a:p>
            <a:pPr lvl="4"/>
            <a:r>
              <a:rPr lang="zh-CN" altLang="zh-CN" dirty="0"/>
              <a:t>第五级</a:t>
            </a:r>
            <a:r>
              <a:rPr lang="en-US" altLang="zh-CN" dirty="0"/>
              <a:t> Fifth Level</a:t>
            </a:r>
          </a:p>
          <a:p>
            <a:pPr marL="2093913" marR="0" lvl="4" indent="-398463" algn="l" defTabSz="914400" rtl="0" eaLnBrk="1" fontAlgn="base" latinLnBrk="0" hangingPunct="1">
              <a:lnSpc>
                <a:spcPts val="2400"/>
              </a:lnSpc>
              <a:spcBef>
                <a:spcPts val="600"/>
              </a:spcBef>
              <a:spcAft>
                <a:spcPct val="0"/>
              </a:spcAft>
              <a:buClrTx/>
              <a:buSzTx/>
              <a:buFont typeface="Wingdings" pitchFamily="2" charset="2"/>
              <a:buChar char="ü"/>
              <a:tabLst/>
              <a:defRPr/>
            </a:pPr>
            <a:r>
              <a:rPr lang="zh-CN" altLang="zh-CN" dirty="0"/>
              <a:t>第五级</a:t>
            </a:r>
            <a:r>
              <a:rPr lang="en-US" altLang="zh-CN" dirty="0"/>
              <a:t> Fifth Level</a:t>
            </a:r>
          </a:p>
          <a:p>
            <a:pPr lvl="0"/>
            <a:r>
              <a:rPr lang="zh-CN" altLang="en-US" dirty="0"/>
              <a:t>第一级 </a:t>
            </a:r>
            <a:r>
              <a:rPr lang="en-US" altLang="zh-CN" dirty="0"/>
              <a:t>First Level</a:t>
            </a:r>
            <a:endParaRPr lang="zh-CN" altLang="zh-CN" dirty="0"/>
          </a:p>
          <a:p>
            <a:pPr lvl="1"/>
            <a:r>
              <a:rPr lang="zh-CN" altLang="zh-CN" dirty="0"/>
              <a:t>第二级</a:t>
            </a:r>
            <a:r>
              <a:rPr lang="en-US" altLang="zh-CN" dirty="0"/>
              <a:t> Second Level</a:t>
            </a:r>
            <a:endParaRPr lang="zh-CN" altLang="zh-CN" dirty="0"/>
          </a:p>
          <a:p>
            <a:pPr lvl="2"/>
            <a:r>
              <a:rPr lang="zh-CN" altLang="zh-CN" dirty="0"/>
              <a:t>第三级</a:t>
            </a:r>
            <a:r>
              <a:rPr lang="en-US" altLang="zh-CN" dirty="0"/>
              <a:t> Third Level</a:t>
            </a:r>
            <a:endParaRPr lang="zh-CN" altLang="zh-CN" dirty="0"/>
          </a:p>
          <a:p>
            <a:pPr lvl="3"/>
            <a:r>
              <a:rPr lang="zh-CN" altLang="zh-CN" dirty="0"/>
              <a:t>第四级</a:t>
            </a:r>
            <a:r>
              <a:rPr lang="en-US" altLang="zh-CN" dirty="0"/>
              <a:t> Fourth Level</a:t>
            </a:r>
          </a:p>
          <a:p>
            <a:pPr marL="1693863" marR="0" lvl="3" indent="-387350" algn="l" defTabSz="914400" rtl="0" eaLnBrk="1" fontAlgn="base" latinLnBrk="0" hangingPunct="1">
              <a:lnSpc>
                <a:spcPts val="2400"/>
              </a:lnSpc>
              <a:spcBef>
                <a:spcPts val="600"/>
              </a:spcBef>
              <a:spcAft>
                <a:spcPct val="0"/>
              </a:spcAft>
              <a:buClrTx/>
              <a:buSzTx/>
              <a:buFont typeface="Wingdings" pitchFamily="2" charset="2"/>
              <a:buChar char="n"/>
              <a:tabLst/>
              <a:defRPr/>
            </a:pPr>
            <a:r>
              <a:rPr lang="zh-CN" altLang="zh-CN" dirty="0"/>
              <a:t>第四级</a:t>
            </a:r>
            <a:r>
              <a:rPr lang="en-US" altLang="zh-CN" dirty="0"/>
              <a:t> Fourth Level</a:t>
            </a:r>
            <a:endParaRPr lang="zh-CN" altLang="zh-CN" dirty="0"/>
          </a:p>
          <a:p>
            <a:pPr lvl="0"/>
            <a:endParaRPr lang="zh-CN" altLang="zh-CN" dirty="0"/>
          </a:p>
        </p:txBody>
      </p:sp>
      <p:sp>
        <p:nvSpPr>
          <p:cNvPr id="11" name="Rectangle 2"/>
          <p:cNvSpPr>
            <a:spLocks noGrp="1" noChangeArrowheads="1"/>
          </p:cNvSpPr>
          <p:nvPr>
            <p:ph type="title"/>
          </p:nvPr>
        </p:nvSpPr>
        <p:spPr bwMode="auto">
          <a:xfrm>
            <a:off x="790575" y="295200"/>
            <a:ext cx="8332800" cy="7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36000" tIns="0" rIns="36000" bIns="0" numCol="1" anchor="ctr" anchorCtr="0" compatLnSpc="1">
            <a:prstTxWarp prst="textNoShape">
              <a:avLst/>
            </a:prstTxWarp>
            <a:noAutofit/>
          </a:bodyPr>
          <a:lstStyle/>
          <a:p>
            <a:pPr lvl="0"/>
            <a:r>
              <a:rPr lang="zh-CN" altLang="en-US" dirty="0"/>
              <a:t>单击此处编辑母版标题样式</a:t>
            </a:r>
            <a:endParaRPr lang="zh-CN" dirty="0"/>
          </a:p>
        </p:txBody>
      </p:sp>
    </p:spTree>
    <p:extLst>
      <p:ext uri="{BB962C8B-B14F-4D97-AF65-F5344CB8AC3E}">
        <p14:creationId xmlns:p14="http://schemas.microsoft.com/office/powerpoint/2010/main" val="1710449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DB63F0-4ED0-4E8F-84B9-4BA4EEEA5CC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A916122-5D46-42A6-93C3-7424E909CE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636917D-079B-40A8-80C9-4A33A0094026}"/>
              </a:ext>
            </a:extLst>
          </p:cNvPr>
          <p:cNvSpPr>
            <a:spLocks noGrp="1"/>
          </p:cNvSpPr>
          <p:nvPr>
            <p:ph type="dt" sz="half" idx="10"/>
          </p:nvPr>
        </p:nvSpPr>
        <p:spPr/>
        <p:txBody>
          <a:bodyPr/>
          <a:lstStyle/>
          <a:p>
            <a:endParaRPr lang="zh-CN" altLang="en-US"/>
          </a:p>
        </p:txBody>
      </p:sp>
      <p:sp>
        <p:nvSpPr>
          <p:cNvPr id="5" name="页脚占位符 4">
            <a:extLst>
              <a:ext uri="{FF2B5EF4-FFF2-40B4-BE49-F238E27FC236}">
                <a16:creationId xmlns:a16="http://schemas.microsoft.com/office/drawing/2014/main" id="{B4C8DFC1-04C0-4659-B7B8-EFB00B53F142}"/>
              </a:ext>
            </a:extLst>
          </p:cNvPr>
          <p:cNvSpPr>
            <a:spLocks noGrp="1"/>
          </p:cNvSpPr>
          <p:nvPr>
            <p:ph type="ftr" sz="quarter" idx="11"/>
          </p:nvPr>
        </p:nvSpPr>
        <p:spPr/>
        <p:txBody>
          <a:bodyPr/>
          <a:lstStyle/>
          <a:p>
            <a:pPr algn="ctr"/>
            <a:endParaRPr lang="zh-CN" altLang="en-US" dirty="0"/>
          </a:p>
        </p:txBody>
      </p:sp>
      <p:sp>
        <p:nvSpPr>
          <p:cNvPr id="6" name="灯片编号占位符 5">
            <a:extLst>
              <a:ext uri="{FF2B5EF4-FFF2-40B4-BE49-F238E27FC236}">
                <a16:creationId xmlns:a16="http://schemas.microsoft.com/office/drawing/2014/main" id="{A046B97F-6F8A-46EC-B176-791B4F0A2D04}"/>
              </a:ext>
            </a:extLst>
          </p:cNvPr>
          <p:cNvSpPr>
            <a:spLocks noGrp="1"/>
          </p:cNvSpPr>
          <p:nvPr>
            <p:ph type="sldNum" sz="quarter" idx="12"/>
          </p:nvPr>
        </p:nvSpPr>
        <p:spPr>
          <a:xfrm>
            <a:off x="11353800" y="6511373"/>
            <a:ext cx="671208" cy="273476"/>
          </a:xfrm>
        </p:spPr>
        <p:txBody>
          <a:bodyPr/>
          <a:lstStyle/>
          <a:p>
            <a:fld id="{3D9B5641-978E-4D1F-AEE6-21B4B778D80A}" type="slidenum">
              <a:rPr lang="zh-CN" altLang="en-US" smtClean="0"/>
              <a:t>‹#›</a:t>
            </a:fld>
            <a:endParaRPr lang="zh-CN" altLang="en-US" dirty="0"/>
          </a:p>
        </p:txBody>
      </p:sp>
    </p:spTree>
    <p:extLst>
      <p:ext uri="{BB962C8B-B14F-4D97-AF65-F5344CB8AC3E}">
        <p14:creationId xmlns:p14="http://schemas.microsoft.com/office/powerpoint/2010/main" val="3779840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39063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pPr>
              <a:defRPr/>
            </a:pPr>
            <a:endParaRPr lang="en-US" altLang="zh-CN"/>
          </a:p>
        </p:txBody>
      </p:sp>
      <p:sp>
        <p:nvSpPr>
          <p:cNvPr id="3" name="Rectangle 7"/>
          <p:cNvSpPr>
            <a:spLocks noGrp="1" noChangeArrowheads="1"/>
          </p:cNvSpPr>
          <p:nvPr>
            <p:ph type="ftr" sz="quarter" idx="11"/>
          </p:nvPr>
        </p:nvSpPr>
        <p:spPr/>
        <p:txBody>
          <a:bodyPr/>
          <a:lstStyle>
            <a:lvl1pPr>
              <a:defRPr/>
            </a:lvl1pPr>
          </a:lstStyle>
          <a:p>
            <a:pPr>
              <a:defRPr/>
            </a:pPr>
            <a:endParaRPr lang="en-US" altLang="zh-CN"/>
          </a:p>
        </p:txBody>
      </p:sp>
      <p:sp>
        <p:nvSpPr>
          <p:cNvPr id="4" name="Rectangle 8"/>
          <p:cNvSpPr>
            <a:spLocks noGrp="1" noChangeArrowheads="1"/>
          </p:cNvSpPr>
          <p:nvPr>
            <p:ph type="sldNum" sz="quarter" idx="12"/>
          </p:nvPr>
        </p:nvSpPr>
        <p:spPr>
          <a:xfrm>
            <a:off x="9336741" y="6356350"/>
            <a:ext cx="2743200" cy="365125"/>
          </a:xfrm>
        </p:spPr>
        <p:txBody>
          <a:bodyPr/>
          <a:lstStyle>
            <a:lvl1pPr>
              <a:defRPr sz="1600">
                <a:solidFill>
                  <a:schemeClr val="tx1"/>
                </a:solidFill>
              </a:defRPr>
            </a:lvl1pPr>
          </a:lstStyle>
          <a:p>
            <a:pPr>
              <a:defRPr/>
            </a:pPr>
            <a:fld id="{DE05FA6F-00FE-4EF4-BA9B-4A585D5BE913}" type="slidenum">
              <a:rPr lang="en-US" altLang="zh-CN" smtClean="0"/>
              <a:pPr>
                <a:defRPr/>
              </a:pPr>
              <a:t>‹#›</a:t>
            </a:fld>
            <a:endParaRPr lang="en-US" altLang="zh-CN" dirty="0"/>
          </a:p>
        </p:txBody>
      </p:sp>
    </p:spTree>
    <p:extLst>
      <p:ext uri="{BB962C8B-B14F-4D97-AF65-F5344CB8AC3E}">
        <p14:creationId xmlns:p14="http://schemas.microsoft.com/office/powerpoint/2010/main" val="2223043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259712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3" r:id="rId4"/>
    <p:sldLayoutId id="2147483709" r:id="rId5"/>
    <p:sldLayoutId id="2147483712" r:id="rId6"/>
    <p:sldLayoutId id="2147483715"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Han Sans KR Normal" panose="020B0400000000000000" pitchFamily="34" charset="-122"/>
          <a:ea typeface="Source Han Sans KR Normal" panose="020B04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Han Sans KR Normal" panose="020B0400000000000000" pitchFamily="34" charset="-122"/>
          <a:ea typeface="Source Han Sans KR Normal" panose="020B04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Han Sans KR Normal" panose="020B0400000000000000" pitchFamily="34" charset="-122"/>
          <a:ea typeface="Source Han Sans KR Normal" panose="020B04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Han Sans KR Normal" panose="020B0400000000000000" pitchFamily="34" charset="-122"/>
          <a:ea typeface="Source Han Sans KR Normal" panose="020B04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Han Sans KR Normal" panose="020B0400000000000000" pitchFamily="34" charset="-122"/>
          <a:ea typeface="Source Han Sans KR Normal" panose="020B04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64">
          <p15:clr>
            <a:srgbClr val="F26B43"/>
          </p15:clr>
        </p15:guide>
        <p15:guide id="2" pos="3840">
          <p15:clr>
            <a:srgbClr val="F26B43"/>
          </p15:clr>
        </p15:guide>
        <p15:guide id="3" pos="192">
          <p15:clr>
            <a:srgbClr val="F26B43"/>
          </p15:clr>
        </p15:guide>
        <p15:guide id="4" pos="7488">
          <p15:clr>
            <a:srgbClr val="F26B43"/>
          </p15:clr>
        </p15:guide>
        <p15:guide id="5" orient="horz" pos="432">
          <p15:clr>
            <a:srgbClr val="F26B43"/>
          </p15:clr>
        </p15:guide>
        <p15:guide id="6" orient="horz" pos="472">
          <p15:clr>
            <a:srgbClr val="F26B43"/>
          </p15:clr>
        </p15:guide>
        <p15:guide id="7" orient="horz" pos="4104">
          <p15:clr>
            <a:srgbClr val="F26B43"/>
          </p15:clr>
        </p15:guide>
        <p15:guide id="8" orient="horz" pos="40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CF4A85-150D-4D68-88FB-89707A01A327}" type="slidenum">
              <a:rPr lang="zh-CN" altLang="en-US" smtClean="0"/>
              <a:t>‹#›</a:t>
            </a:fld>
            <a:endParaRPr lang="zh-CN" altLang="en-US"/>
          </a:p>
        </p:txBody>
      </p:sp>
    </p:spTree>
    <p:extLst>
      <p:ext uri="{BB962C8B-B14F-4D97-AF65-F5344CB8AC3E}">
        <p14:creationId xmlns:p14="http://schemas.microsoft.com/office/powerpoint/2010/main" val="398650042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705" r:id="rId3"/>
    <p:sldLayoutId id="2147483710" r:id="rId4"/>
    <p:sldLayoutId id="2147483711" r:id="rId5"/>
    <p:sldLayoutId id="2147483714"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37.jpeg"/><Relationship Id="rId5" Type="http://schemas.openxmlformats.org/officeDocument/2006/relationships/image" Target="../media/image36.jpeg"/><Relationship Id="rId10" Type="http://schemas.openxmlformats.org/officeDocument/2006/relationships/image" Target="../media/image8.png"/><Relationship Id="rId4" Type="http://schemas.openxmlformats.org/officeDocument/2006/relationships/image" Target="../media/image20.png"/><Relationship Id="rId9" Type="http://schemas.openxmlformats.org/officeDocument/2006/relationships/image" Target="../media/image40.jpeg"/></Relationships>
</file>

<file path=ppt/slides/_rels/slide1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tags" Target="../tags/tag8.xml"/><Relationship Id="rId7" Type="http://schemas.openxmlformats.org/officeDocument/2006/relationships/notesSlide" Target="../notesSlides/notesSlide11.xml"/><Relationship Id="rId12" Type="http://schemas.openxmlformats.org/officeDocument/2006/relationships/image" Target="../media/image8.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10.xml"/><Relationship Id="rId11" Type="http://schemas.openxmlformats.org/officeDocument/2006/relationships/image" Target="../media/image44.png"/><Relationship Id="rId5" Type="http://schemas.openxmlformats.org/officeDocument/2006/relationships/tags" Target="../tags/tag10.xml"/><Relationship Id="rId10" Type="http://schemas.openxmlformats.org/officeDocument/2006/relationships/image" Target="../media/image43.png"/><Relationship Id="rId4" Type="http://schemas.openxmlformats.org/officeDocument/2006/relationships/tags" Target="../tags/tag9.xml"/><Relationship Id="rId9"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0.xml"/><Relationship Id="rId1" Type="http://schemas.openxmlformats.org/officeDocument/2006/relationships/tags" Target="../tags/tag11.xml"/><Relationship Id="rId6" Type="http://schemas.openxmlformats.org/officeDocument/2006/relationships/image" Target="../media/image450.png"/><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50.png"/><Relationship Id="rId2" Type="http://schemas.openxmlformats.org/officeDocument/2006/relationships/slideLayout" Target="../slideLayouts/slideLayout10.xml"/><Relationship Id="rId1" Type="http://schemas.openxmlformats.org/officeDocument/2006/relationships/tags" Target="../tags/tag1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10.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55.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16.xml"/><Relationship Id="rId7" Type="http://schemas.openxmlformats.org/officeDocument/2006/relationships/image" Target="../media/image59.png"/><Relationship Id="rId2" Type="http://schemas.openxmlformats.org/officeDocument/2006/relationships/slideLayout" Target="../slideLayouts/slideLayout10.xml"/><Relationship Id="rId1" Type="http://schemas.openxmlformats.org/officeDocument/2006/relationships/tags" Target="../tags/tag1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tags" Target="../tags/tag16.xml"/><Relationship Id="rId7" Type="http://schemas.openxmlformats.org/officeDocument/2006/relationships/image" Target="../media/image66.emf"/><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65.png"/><Relationship Id="rId5" Type="http://schemas.openxmlformats.org/officeDocument/2006/relationships/notesSlide" Target="../notesSlides/notesSlide18.xml"/><Relationship Id="rId4" Type="http://schemas.openxmlformats.org/officeDocument/2006/relationships/slideLayout" Target="../slideLayouts/slideLayout10.xml"/><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2.xml"/><Relationship Id="rId7" Type="http://schemas.microsoft.com/office/2007/relationships/hdphoto" Target="../media/hdphoto2.wdp"/><Relationship Id="rId2" Type="http://schemas.openxmlformats.org/officeDocument/2006/relationships/slideLayout" Target="../slideLayouts/slideLayout11.xml"/><Relationship Id="rId1" Type="http://schemas.openxmlformats.org/officeDocument/2006/relationships/tags" Target="../tags/tag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8" Type="http://schemas.openxmlformats.org/officeDocument/2006/relationships/tags" Target="../tags/tag24.xml"/><Relationship Id="rId13" Type="http://schemas.openxmlformats.org/officeDocument/2006/relationships/tags" Target="../tags/tag29.xml"/><Relationship Id="rId3" Type="http://schemas.openxmlformats.org/officeDocument/2006/relationships/tags" Target="../tags/tag19.xml"/><Relationship Id="rId7" Type="http://schemas.openxmlformats.org/officeDocument/2006/relationships/tags" Target="../tags/tag23.xml"/><Relationship Id="rId12" Type="http://schemas.openxmlformats.org/officeDocument/2006/relationships/tags" Target="../tags/tag28.xml"/><Relationship Id="rId2" Type="http://schemas.openxmlformats.org/officeDocument/2006/relationships/tags" Target="../tags/tag18.xml"/><Relationship Id="rId16" Type="http://schemas.openxmlformats.org/officeDocument/2006/relationships/image" Target="../media/image8.png"/><Relationship Id="rId1" Type="http://schemas.openxmlformats.org/officeDocument/2006/relationships/tags" Target="../tags/tag17.xml"/><Relationship Id="rId6" Type="http://schemas.openxmlformats.org/officeDocument/2006/relationships/tags" Target="../tags/tag22.xml"/><Relationship Id="rId11" Type="http://schemas.openxmlformats.org/officeDocument/2006/relationships/tags" Target="../tags/tag27.xml"/><Relationship Id="rId5" Type="http://schemas.openxmlformats.org/officeDocument/2006/relationships/tags" Target="../tags/tag21.xml"/><Relationship Id="rId15" Type="http://schemas.openxmlformats.org/officeDocument/2006/relationships/notesSlide" Target="../notesSlides/notesSlide19.xml"/><Relationship Id="rId10" Type="http://schemas.openxmlformats.org/officeDocument/2006/relationships/tags" Target="../tags/tag26.xml"/><Relationship Id="rId4" Type="http://schemas.openxmlformats.org/officeDocument/2006/relationships/tags" Target="../tags/tag20.xml"/><Relationship Id="rId9" Type="http://schemas.openxmlformats.org/officeDocument/2006/relationships/tags" Target="../tags/tag25.xml"/><Relationship Id="rId14"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8.png"/><Relationship Id="rId7"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660.png"/><Relationship Id="rId5" Type="http://schemas.openxmlformats.org/officeDocument/2006/relationships/image" Target="../media/image48.png"/><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9.xml"/><Relationship Id="rId1" Type="http://schemas.openxmlformats.org/officeDocument/2006/relationships/tags" Target="../tags/tag30.xml"/><Relationship Id="rId4" Type="http://schemas.openxmlformats.org/officeDocument/2006/relationships/image" Target="../media/image71.tiff"/></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20.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notesSlide" Target="../notesSlides/notesSlide22.xml"/><Relationship Id="rId7" Type="http://schemas.openxmlformats.org/officeDocument/2006/relationships/image" Target="../media/image76.png"/><Relationship Id="rId2" Type="http://schemas.openxmlformats.org/officeDocument/2006/relationships/slideLayout" Target="../slideLayouts/slideLayout5.xml"/><Relationship Id="rId1" Type="http://schemas.openxmlformats.org/officeDocument/2006/relationships/tags" Target="../tags/tag3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notesSlide" Target="../notesSlides/notesSlide23.xml"/><Relationship Id="rId7" Type="http://schemas.openxmlformats.org/officeDocument/2006/relationships/image" Target="../media/image79.png"/><Relationship Id="rId2" Type="http://schemas.openxmlformats.org/officeDocument/2006/relationships/slideLayout" Target="../slideLayouts/slideLayout5.xml"/><Relationship Id="rId1" Type="http://schemas.openxmlformats.org/officeDocument/2006/relationships/tags" Target="../tags/tag32.xml"/><Relationship Id="rId6" Type="http://schemas.openxmlformats.org/officeDocument/2006/relationships/image" Target="../media/image78.png"/><Relationship Id="rId5" Type="http://schemas.openxmlformats.org/officeDocument/2006/relationships/image" Target="../media/image76.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92.png"/><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8.png"/><Relationship Id="rId5" Type="http://schemas.openxmlformats.org/officeDocument/2006/relationships/image" Target="../media/image910.png"/><Relationship Id="rId4" Type="http://schemas.openxmlformats.org/officeDocument/2006/relationships/image" Target="../media/image91.png"/></Relationships>
</file>

<file path=ppt/slides/_rels/slide2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9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7.jpeg"/><Relationship Id="rId5" Type="http://schemas.microsoft.com/office/2007/relationships/hdphoto" Target="../media/hdphoto4.wdp"/><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3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37.xml"/><Relationship Id="rId7" Type="http://schemas.openxmlformats.org/officeDocument/2006/relationships/image" Target="../media/image101.tiff"/><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100.png"/><Relationship Id="rId11" Type="http://schemas.openxmlformats.org/officeDocument/2006/relationships/image" Target="../media/image104.png"/><Relationship Id="rId5" Type="http://schemas.openxmlformats.org/officeDocument/2006/relationships/slideLayout" Target="../slideLayouts/slideLayout4.xml"/><Relationship Id="rId10" Type="http://schemas.openxmlformats.org/officeDocument/2006/relationships/image" Target="../media/image103.png"/><Relationship Id="rId4" Type="http://schemas.openxmlformats.org/officeDocument/2006/relationships/tags" Target="../tags/tag38.xml"/><Relationship Id="rId9" Type="http://schemas.openxmlformats.org/officeDocument/2006/relationships/image" Target="../media/image102.tiff"/></Relationships>
</file>

<file path=ppt/slides/_rels/slide3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8.png"/><Relationship Id="rId5" Type="http://schemas.openxmlformats.org/officeDocument/2006/relationships/image" Target="../media/image14.tiff"/><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5.xml"/><Relationship Id="rId7" Type="http://schemas.openxmlformats.org/officeDocument/2006/relationships/image" Target="../media/image16.tiff"/><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15.png"/><Relationship Id="rId5" Type="http://schemas.openxmlformats.org/officeDocument/2006/relationships/notesSlide" Target="../notesSlides/notesSlide6.xml"/><Relationship Id="rId10" Type="http://schemas.openxmlformats.org/officeDocument/2006/relationships/image" Target="../media/image18.svg"/><Relationship Id="rId4" Type="http://schemas.openxmlformats.org/officeDocument/2006/relationships/slideLayout" Target="../slideLayouts/slideLayout4.xml"/><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8.png"/><Relationship Id="rId12"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0.png"/><Relationship Id="rId5" Type="http://schemas.openxmlformats.org/officeDocument/2006/relationships/image" Target="../media/image31.png"/><Relationship Id="rId10" Type="http://schemas.openxmlformats.org/officeDocument/2006/relationships/image" Target="../media/image8.png"/><Relationship Id="rId4" Type="http://schemas.openxmlformats.org/officeDocument/2006/relationships/image" Target="../media/image30.jpe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69E5B30-B9FC-6645-B491-22D04EE763AD}"/>
              </a:ext>
            </a:extLst>
          </p:cNvPr>
          <p:cNvPicPr>
            <a:picLocks noChangeAspect="1"/>
          </p:cNvPicPr>
          <p:nvPr/>
        </p:nvPicPr>
        <p:blipFill>
          <a:blip r:embed="rId3"/>
          <a:stretch>
            <a:fillRect/>
          </a:stretch>
        </p:blipFill>
        <p:spPr>
          <a:xfrm>
            <a:off x="0" y="2339788"/>
            <a:ext cx="12192000" cy="4518586"/>
          </a:xfrm>
          <a:prstGeom prst="rect">
            <a:avLst/>
          </a:prstGeom>
        </p:spPr>
      </p:pic>
      <p:sp>
        <p:nvSpPr>
          <p:cNvPr id="23" name="矩形 22">
            <a:extLst>
              <a:ext uri="{FF2B5EF4-FFF2-40B4-BE49-F238E27FC236}">
                <a16:creationId xmlns:a16="http://schemas.microsoft.com/office/drawing/2014/main" id="{58C4BBC4-935E-4DCE-BD17-5A15BC7DBDD7}"/>
              </a:ext>
            </a:extLst>
          </p:cNvPr>
          <p:cNvSpPr/>
          <p:nvPr/>
        </p:nvSpPr>
        <p:spPr>
          <a:xfrm>
            <a:off x="0" y="0"/>
            <a:ext cx="12192000" cy="2440640"/>
          </a:xfrm>
          <a:prstGeom prst="rect">
            <a:avLst/>
          </a:prstGeom>
          <a:solidFill>
            <a:schemeClr val="accent5">
              <a:lumMod val="50000"/>
            </a:scheme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28" name="矩形 27">
            <a:extLst>
              <a:ext uri="{FF2B5EF4-FFF2-40B4-BE49-F238E27FC236}">
                <a16:creationId xmlns:a16="http://schemas.microsoft.com/office/drawing/2014/main" id="{1D2C860A-F0A5-4FDB-AFA4-DD47C2EFC80B}"/>
              </a:ext>
            </a:extLst>
          </p:cNvPr>
          <p:cNvSpPr/>
          <p:nvPr/>
        </p:nvSpPr>
        <p:spPr>
          <a:xfrm>
            <a:off x="1756753" y="2930883"/>
            <a:ext cx="9455293" cy="2888006"/>
          </a:xfrm>
          <a:prstGeom prst="rect">
            <a:avLst/>
          </a:prstGeom>
          <a:solidFill>
            <a:schemeClr val="tx2">
              <a:lumMod val="50000"/>
              <a:alpha val="60000"/>
            </a:scheme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9" name="副标题 2">
            <a:extLst>
              <a:ext uri="{FF2B5EF4-FFF2-40B4-BE49-F238E27FC236}">
                <a16:creationId xmlns:a16="http://schemas.microsoft.com/office/drawing/2014/main" id="{ADE563D5-CAFB-48D8-A6C3-EC388EFA3F29}"/>
              </a:ext>
            </a:extLst>
          </p:cNvPr>
          <p:cNvSpPr txBox="1">
            <a:spLocks/>
          </p:cNvSpPr>
          <p:nvPr/>
        </p:nvSpPr>
        <p:spPr>
          <a:xfrm>
            <a:off x="2712084" y="3266890"/>
            <a:ext cx="8814897" cy="2215991"/>
          </a:xfrm>
          <a:prstGeom prst="flowChartProcess">
            <a:avLst/>
          </a:prstGeom>
        </p:spPr>
        <p:txBody>
          <a:bodyPr wrap="square" lIns="91440" tIns="45720" rIns="91440" bIns="45720">
            <a:spAutoFit/>
          </a:bodyPr>
          <a:lstStyle>
            <a:lvl1pPr marL="0" indent="0" algn="ctr" defTabSz="914400" rtl="0" eaLnBrk="1" latinLnBrk="0" hangingPunct="1">
              <a:spcBef>
                <a:spcPct val="20000"/>
              </a:spcBef>
              <a:buFont typeface="Arial" pitchFamily="34" charset="0"/>
              <a:buNone/>
              <a:defRPr sz="2400" b="0" kern="1200">
                <a:solidFill>
                  <a:schemeClr val="tx1">
                    <a:tint val="75000"/>
                  </a:schemeClr>
                </a:solidFill>
                <a:latin typeface="微软雅黑" pitchFamily="34" charset="-122"/>
                <a:ea typeface="微软雅黑" pitchFamily="34" charset="-122"/>
                <a:cs typeface="+mn-cs"/>
              </a:defRPr>
            </a:lvl1pPr>
            <a:lvl2pPr marL="457200" indent="0" algn="ctr" defTabSz="914400" rtl="0" eaLnBrk="1" latinLnBrk="0" hangingPunct="1">
              <a:spcBef>
                <a:spcPct val="20000"/>
              </a:spcBef>
              <a:buFont typeface="Arial" pitchFamily="34" charset="0"/>
              <a:buNone/>
              <a:defRPr sz="2000" b="0" kern="1200">
                <a:solidFill>
                  <a:schemeClr val="tx1">
                    <a:tint val="75000"/>
                  </a:schemeClr>
                </a:solidFill>
                <a:latin typeface="微软雅黑" pitchFamily="34" charset="-122"/>
                <a:ea typeface="微软雅黑" pitchFamily="34" charset="-122"/>
                <a:cs typeface="+mn-cs"/>
              </a:defRPr>
            </a:lvl2pPr>
            <a:lvl3pPr marL="914400" indent="0" algn="ctr" defTabSz="914400" rtl="0" eaLnBrk="1" latinLnBrk="0" hangingPunct="1">
              <a:spcBef>
                <a:spcPct val="20000"/>
              </a:spcBef>
              <a:buFont typeface="Arial" pitchFamily="34" charset="0"/>
              <a:buNone/>
              <a:defRPr sz="1800" b="0" kern="1200">
                <a:solidFill>
                  <a:schemeClr val="tx1">
                    <a:tint val="75000"/>
                  </a:schemeClr>
                </a:solidFill>
                <a:latin typeface="微软雅黑" pitchFamily="34" charset="-122"/>
                <a:ea typeface="微软雅黑" pitchFamily="34" charset="-122"/>
                <a:cs typeface="+mn-cs"/>
              </a:defRPr>
            </a:lvl3pPr>
            <a:lvl4pPr marL="1371600" indent="0" algn="ctr" defTabSz="914400" rtl="0" eaLnBrk="1" latinLnBrk="0" hangingPunct="1">
              <a:spcBef>
                <a:spcPct val="20000"/>
              </a:spcBef>
              <a:buFont typeface="Arial" pitchFamily="34" charset="0"/>
              <a:buNone/>
              <a:defRPr sz="1600" b="0" kern="1200">
                <a:solidFill>
                  <a:schemeClr val="tx1">
                    <a:tint val="75000"/>
                  </a:schemeClr>
                </a:solidFill>
                <a:latin typeface="微软雅黑" pitchFamily="34" charset="-122"/>
                <a:ea typeface="微软雅黑" pitchFamily="34" charset="-122"/>
                <a:cs typeface="+mn-cs"/>
              </a:defRPr>
            </a:lvl4pPr>
            <a:lvl5pPr marL="1828800" indent="0" algn="ctr" defTabSz="914400" rtl="0" eaLnBrk="1" latinLnBrk="0" hangingPunct="1">
              <a:spcBef>
                <a:spcPct val="20000"/>
              </a:spcBef>
              <a:buFont typeface="Arial" pitchFamily="34" charset="0"/>
              <a:buNone/>
              <a:defRPr sz="1600" b="0" kern="1200">
                <a:solidFill>
                  <a:schemeClr val="tx1">
                    <a:tint val="75000"/>
                  </a:schemeClr>
                </a:solidFill>
                <a:latin typeface="微软雅黑" pitchFamily="34" charset="-122"/>
                <a:ea typeface="微软雅黑" pitchFamily="34" charset="-122"/>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600"/>
              </a:spcAft>
              <a:buClrTx/>
              <a:buSzTx/>
              <a:buFont typeface="Arial" pitchFamily="34" charset="0"/>
              <a:buNone/>
              <a:tabLst/>
              <a:defRPr/>
            </a:pPr>
            <a:r>
              <a:rPr lang="en-US" altLang="zh-CN" sz="4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Yuanhong Wang</a:t>
            </a:r>
            <a:r>
              <a:rPr kumimoji="0" lang="zh-CN"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a:t>
            </a:r>
            <a:r>
              <a:rPr lang="zh-CN" altLang="en-US" sz="4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王元泓</a:t>
            </a:r>
            <a:r>
              <a:rPr kumimoji="0" lang="zh-CN"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a:t>
            </a:r>
            <a:endPar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a:p>
            <a:pPr lvl="0" algn="l">
              <a:spcBef>
                <a:spcPts val="600"/>
              </a:spcBef>
              <a:spcAft>
                <a:spcPts val="600"/>
              </a:spcAft>
              <a:defRPr/>
            </a:pPr>
            <a:r>
              <a:rPr lang="en-US" altLang="zh-CN" b="1" spc="6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Univ. of Sci. &amp; Tech. of China (USTC)</a:t>
            </a:r>
          </a:p>
          <a:p>
            <a:pPr lvl="0" algn="l">
              <a:spcBef>
                <a:spcPts val="600"/>
              </a:spcBef>
              <a:spcAft>
                <a:spcPts val="600"/>
              </a:spcAft>
              <a:defRPr/>
            </a:pPr>
            <a:r>
              <a:rPr lang="en-US" altLang="zh-CN" b="1" spc="6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CAS Key Laboratory of  Microscale Magnetic Resonance</a:t>
            </a:r>
          </a:p>
          <a:p>
            <a:pPr marL="0" marR="0" lvl="0" indent="0" algn="l" defTabSz="914400" rtl="0" eaLnBrk="1" fontAlgn="auto" latinLnBrk="0" hangingPunct="1">
              <a:lnSpc>
                <a:spcPct val="100000"/>
              </a:lnSpc>
              <a:spcBef>
                <a:spcPts val="600"/>
              </a:spcBef>
              <a:spcAft>
                <a:spcPts val="600"/>
              </a:spcAft>
              <a:buClrTx/>
              <a:buSzTx/>
              <a:buFont typeface="Arial" pitchFamily="34" charset="0"/>
              <a:buNone/>
              <a:tabLst/>
              <a:defRPr/>
            </a:pPr>
            <a:r>
              <a:rPr kumimoji="0" lang="en-US" altLang="zh-CN" sz="2000" b="1" i="0" u="none" strike="noStrike" kern="1200" cap="none" spc="6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E-mail: </a:t>
            </a:r>
            <a:r>
              <a:rPr lang="en-US" altLang="zh-CN" sz="2000" b="1" spc="60" dirty="0">
                <a:solidFill>
                  <a:prstClr val="white"/>
                </a:solidFill>
                <a:latin typeface="Times New Roman" panose="02020603050405020304" pitchFamily="18" charset="0"/>
                <a:cs typeface="Times New Roman" panose="02020603050405020304" pitchFamily="18" charset="0"/>
              </a:rPr>
              <a:t>blood</a:t>
            </a:r>
            <a:r>
              <a:rPr kumimoji="0" lang="en-US" altLang="zh-CN" sz="2000" b="1" i="0" u="none" strike="noStrike" kern="1200" cap="none" spc="6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@mail.ustc.edu.cn</a:t>
            </a:r>
          </a:p>
        </p:txBody>
      </p:sp>
      <p:sp>
        <p:nvSpPr>
          <p:cNvPr id="36" name="矩形 35">
            <a:extLst>
              <a:ext uri="{FF2B5EF4-FFF2-40B4-BE49-F238E27FC236}">
                <a16:creationId xmlns:a16="http://schemas.microsoft.com/office/drawing/2014/main" id="{FBF39C00-63EE-4225-9FE6-E3A5798E1520}"/>
              </a:ext>
            </a:extLst>
          </p:cNvPr>
          <p:cNvSpPr/>
          <p:nvPr/>
        </p:nvSpPr>
        <p:spPr>
          <a:xfrm>
            <a:off x="2329209" y="3158318"/>
            <a:ext cx="135880" cy="2433133"/>
          </a:xfrm>
          <a:prstGeom prst="rect">
            <a:avLst/>
          </a:prstGeom>
          <a:solidFill>
            <a:sysClr val="window" lastClr="FFFFFF"/>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dirty="0">
              <a:ln>
                <a:noFill/>
              </a:ln>
              <a:solidFill>
                <a:srgbClr val="FF0000"/>
              </a:solidFill>
              <a:effectLst/>
              <a:uLnTx/>
              <a:uFillTx/>
              <a:latin typeface="Calibri"/>
              <a:ea typeface="宋体" panose="02010600030101010101" pitchFamily="2" charset="-122"/>
              <a:cs typeface="+mn-cs"/>
            </a:endParaRPr>
          </a:p>
        </p:txBody>
      </p:sp>
      <p:sp>
        <p:nvSpPr>
          <p:cNvPr id="5" name="标题 1">
            <a:extLst>
              <a:ext uri="{FF2B5EF4-FFF2-40B4-BE49-F238E27FC236}">
                <a16:creationId xmlns:a16="http://schemas.microsoft.com/office/drawing/2014/main" id="{8327AA75-23E4-5B22-2614-7211B767A1AF}"/>
              </a:ext>
            </a:extLst>
          </p:cNvPr>
          <p:cNvSpPr txBox="1">
            <a:spLocks/>
          </p:cNvSpPr>
          <p:nvPr/>
        </p:nvSpPr>
        <p:spPr bwMode="auto">
          <a:xfrm>
            <a:off x="-578363" y="505444"/>
            <a:ext cx="12676095" cy="1692771"/>
          </a:xfrm>
          <a:prstGeom prst="rect">
            <a:avLst/>
          </a:prstGeom>
          <a:noFill/>
          <a:ln w="12700">
            <a:noFill/>
            <a:miter lim="800000"/>
            <a:headEnd/>
            <a:tailEnd/>
          </a:ln>
        </p:spPr>
        <p:txBody>
          <a:bodyPr vert="horz" wrap="square" lIns="91440" tIns="45720" rIns="91440" bIns="45720" numCol="1" rtlCol="0" anchor="t" anchorCtr="0" compatLnSpc="1">
            <a:prstTxWarp prst="textNoShape">
              <a:avLst/>
            </a:prstTxWarp>
            <a:spAutoFit/>
          </a:bodyPr>
          <a:lstStyle>
            <a:lvl1pPr algn="l" rtl="0" fontAlgn="base">
              <a:spcBef>
                <a:spcPct val="0"/>
              </a:spcBef>
              <a:spcAft>
                <a:spcPct val="0"/>
              </a:spcAft>
              <a:defRPr sz="3600" b="1" kern="1200">
                <a:solidFill>
                  <a:srgbClr val="0070C0"/>
                </a:solidFill>
                <a:latin typeface="Arial" panose="020B0604020202020204" pitchFamily="34" charset="0"/>
                <a:ea typeface="微软雅黑" panose="020B0503020204020204" pitchFamily="34" charset="-122"/>
                <a:cs typeface="Arial" panose="020B0604020202020204" pitchFamily="34" charset="0"/>
              </a:defRPr>
            </a:lvl1pPr>
            <a:lvl2pPr algn="l" rtl="0" fontAlgn="base">
              <a:spcBef>
                <a:spcPct val="0"/>
              </a:spcBef>
              <a:spcAft>
                <a:spcPct val="0"/>
              </a:spcAft>
              <a:defRPr sz="4400" b="1">
                <a:solidFill>
                  <a:srgbClr val="0070C0"/>
                </a:solidFill>
                <a:latin typeface="Calibri" pitchFamily="34" charset="0"/>
                <a:ea typeface="宋体" charset="-122"/>
              </a:defRPr>
            </a:lvl2pPr>
            <a:lvl3pPr algn="l" rtl="0" fontAlgn="base">
              <a:spcBef>
                <a:spcPct val="0"/>
              </a:spcBef>
              <a:spcAft>
                <a:spcPct val="0"/>
              </a:spcAft>
              <a:defRPr sz="4400" b="1">
                <a:solidFill>
                  <a:srgbClr val="0070C0"/>
                </a:solidFill>
                <a:latin typeface="Calibri" pitchFamily="34" charset="0"/>
                <a:ea typeface="宋体" charset="-122"/>
              </a:defRPr>
            </a:lvl3pPr>
            <a:lvl4pPr algn="l" rtl="0" fontAlgn="base">
              <a:spcBef>
                <a:spcPct val="0"/>
              </a:spcBef>
              <a:spcAft>
                <a:spcPct val="0"/>
              </a:spcAft>
              <a:defRPr sz="4400" b="1">
                <a:solidFill>
                  <a:srgbClr val="0070C0"/>
                </a:solidFill>
                <a:latin typeface="Calibri" pitchFamily="34" charset="0"/>
                <a:ea typeface="宋体" charset="-122"/>
              </a:defRPr>
            </a:lvl4pPr>
            <a:lvl5pPr algn="l" rtl="0" fontAlgn="base">
              <a:spcBef>
                <a:spcPct val="0"/>
              </a:spcBef>
              <a:spcAft>
                <a:spcPct val="0"/>
              </a:spcAft>
              <a:defRPr sz="4400" b="1">
                <a:solidFill>
                  <a:srgbClr val="0070C0"/>
                </a:solidFill>
                <a:latin typeface="Calibri" pitchFamily="34" charset="0"/>
                <a:ea typeface="宋体" charset="-122"/>
              </a:defRPr>
            </a:lvl5pPr>
            <a:lvl6pPr marL="457200" algn="l" rtl="0" fontAlgn="base">
              <a:spcBef>
                <a:spcPct val="0"/>
              </a:spcBef>
              <a:spcAft>
                <a:spcPct val="0"/>
              </a:spcAft>
              <a:defRPr sz="4400" b="1">
                <a:solidFill>
                  <a:srgbClr val="0070C0"/>
                </a:solidFill>
                <a:latin typeface="Calibri" pitchFamily="34" charset="0"/>
                <a:ea typeface="宋体" charset="-122"/>
              </a:defRPr>
            </a:lvl6pPr>
            <a:lvl7pPr marL="914400" algn="l" rtl="0" fontAlgn="base">
              <a:spcBef>
                <a:spcPct val="0"/>
              </a:spcBef>
              <a:spcAft>
                <a:spcPct val="0"/>
              </a:spcAft>
              <a:defRPr sz="4400" b="1">
                <a:solidFill>
                  <a:srgbClr val="0070C0"/>
                </a:solidFill>
                <a:latin typeface="Calibri" pitchFamily="34" charset="0"/>
                <a:ea typeface="宋体" charset="-122"/>
              </a:defRPr>
            </a:lvl7pPr>
            <a:lvl8pPr marL="1371600" algn="l" rtl="0" fontAlgn="base">
              <a:spcBef>
                <a:spcPct val="0"/>
              </a:spcBef>
              <a:spcAft>
                <a:spcPct val="0"/>
              </a:spcAft>
              <a:defRPr sz="4400" b="1">
                <a:solidFill>
                  <a:srgbClr val="0070C0"/>
                </a:solidFill>
                <a:latin typeface="Calibri" pitchFamily="34" charset="0"/>
                <a:ea typeface="宋体" charset="-122"/>
              </a:defRPr>
            </a:lvl8pPr>
            <a:lvl9pPr marL="1828800" algn="l" rtl="0" fontAlgn="base">
              <a:spcBef>
                <a:spcPct val="0"/>
              </a:spcBef>
              <a:spcAft>
                <a:spcPct val="0"/>
              </a:spcAft>
              <a:defRPr sz="4400" b="1">
                <a:solidFill>
                  <a:srgbClr val="0070C0"/>
                </a:solidFill>
                <a:latin typeface="Calibri" pitchFamily="34" charset="0"/>
                <a:ea typeface="宋体" charset="-122"/>
              </a:defRPr>
            </a:lvl9pPr>
          </a:lstStyle>
          <a:p>
            <a:pPr algn="r" fontAlgn="auto">
              <a:spcAft>
                <a:spcPts val="0"/>
              </a:spcAft>
              <a:defRPr/>
            </a:pPr>
            <a:r>
              <a:rPr lang="en-US" altLang="zh-CN" sz="5200" dirty="0" err="1">
                <a:solidFill>
                  <a:prstClr val="white"/>
                </a:solidFill>
                <a:effectLst>
                  <a:outerShdw blurRad="38100" dist="38100" dir="2700000" algn="tl">
                    <a:srgbClr val="000000">
                      <a:alpha val="43137"/>
                    </a:srgbClr>
                  </a:outerShdw>
                </a:effectLst>
                <a:latin typeface="+mj-ea"/>
                <a:ea typeface="+mj-ea"/>
                <a:cs typeface="Times New Roman" panose="02020603050405020304" pitchFamily="18" charset="0"/>
              </a:rPr>
              <a:t>Femtotesla</a:t>
            </a:r>
            <a:r>
              <a:rPr lang="en-US" altLang="zh-CN" sz="5200" dirty="0">
                <a:solidFill>
                  <a:prstClr val="white"/>
                </a:solidFill>
                <a:effectLst>
                  <a:outerShdw blurRad="38100" dist="38100" dir="2700000" algn="tl">
                    <a:srgbClr val="000000">
                      <a:alpha val="43137"/>
                    </a:srgbClr>
                  </a:outerShdw>
                </a:effectLst>
                <a:latin typeface="+mj-ea"/>
                <a:ea typeface="+mj-ea"/>
                <a:cs typeface="Times New Roman" panose="02020603050405020304" pitchFamily="18" charset="0"/>
              </a:rPr>
              <a:t> science and technology</a:t>
            </a:r>
          </a:p>
          <a:p>
            <a:pPr algn="r" fontAlgn="auto">
              <a:spcAft>
                <a:spcPts val="0"/>
              </a:spcAft>
              <a:defRPr/>
            </a:pPr>
            <a:r>
              <a:rPr lang="en-US" altLang="zh-CN" sz="5200" dirty="0">
                <a:solidFill>
                  <a:prstClr val="white"/>
                </a:solidFill>
                <a:effectLst>
                  <a:outerShdw blurRad="38100" dist="38100" dir="2700000" algn="tl">
                    <a:srgbClr val="000000">
                      <a:alpha val="43137"/>
                    </a:srgbClr>
                  </a:outerShdw>
                </a:effectLst>
                <a:latin typeface="+mj-ea"/>
                <a:ea typeface="+mj-ea"/>
                <a:cs typeface="Times New Roman" panose="02020603050405020304" pitchFamily="18" charset="0"/>
              </a:rPr>
              <a:t>&amp; Exotic interaction searches</a:t>
            </a:r>
          </a:p>
        </p:txBody>
      </p:sp>
      <p:sp>
        <p:nvSpPr>
          <p:cNvPr id="4" name="灯片编号占位符 3">
            <a:extLst>
              <a:ext uri="{FF2B5EF4-FFF2-40B4-BE49-F238E27FC236}">
                <a16:creationId xmlns:a16="http://schemas.microsoft.com/office/drawing/2014/main" id="{65CD6333-750D-E44F-AB25-3679477E97F0}"/>
              </a:ext>
            </a:extLst>
          </p:cNvPr>
          <p:cNvSpPr>
            <a:spLocks noGrp="1"/>
          </p:cNvSpPr>
          <p:nvPr>
            <p:ph type="sldNum" sz="quarter" idx="12"/>
          </p:nvPr>
        </p:nvSpPr>
        <p:spPr/>
        <p:txBody>
          <a:bodyPr/>
          <a:lstStyle/>
          <a:p>
            <a:fld id="{3D9B5641-978E-4D1F-AEE6-21B4B778D80A}" type="slidenum">
              <a:rPr lang="zh-CN" altLang="en-US" smtClean="0"/>
              <a:t>1</a:t>
            </a:fld>
            <a:endParaRPr lang="zh-CN" altLang="en-US" dirty="0"/>
          </a:p>
        </p:txBody>
      </p:sp>
    </p:spTree>
    <p:extLst>
      <p:ext uri="{BB962C8B-B14F-4D97-AF65-F5344CB8AC3E}">
        <p14:creationId xmlns:p14="http://schemas.microsoft.com/office/powerpoint/2010/main" val="2432072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2" name="Straight Connector 37">
            <a:extLst>
              <a:ext uri="{FF2B5EF4-FFF2-40B4-BE49-F238E27FC236}">
                <a16:creationId xmlns:a16="http://schemas.microsoft.com/office/drawing/2014/main" id="{1F0BED5D-157A-AD44-8971-030DED796042}"/>
              </a:ext>
            </a:extLst>
          </p:cNvPr>
          <p:cNvCxnSpPr>
            <a:cxnSpLocks/>
          </p:cNvCxnSpPr>
          <p:nvPr/>
        </p:nvCxnSpPr>
        <p:spPr>
          <a:xfrm>
            <a:off x="10592695" y="2757123"/>
            <a:ext cx="10829" cy="1271714"/>
          </a:xfrm>
          <a:prstGeom prst="line">
            <a:avLst/>
          </a:prstGeom>
          <a:solidFill>
            <a:srgbClr val="024DE3"/>
          </a:solidFill>
          <a:ln w="25400">
            <a:gradFill>
              <a:gsLst>
                <a:gs pos="0">
                  <a:srgbClr val="024EE4"/>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ln>
        </p:spPr>
        <p:style>
          <a:lnRef idx="2">
            <a:schemeClr val="accent1">
              <a:shade val="15000"/>
            </a:schemeClr>
          </a:lnRef>
          <a:fillRef idx="1">
            <a:schemeClr val="accent1"/>
          </a:fillRef>
          <a:effectRef idx="0">
            <a:schemeClr val="accent1"/>
          </a:effectRef>
          <a:fontRef idx="minor">
            <a:schemeClr val="lt1"/>
          </a:fontRef>
        </p:style>
      </p:cxnSp>
      <p:cxnSp>
        <p:nvCxnSpPr>
          <p:cNvPr id="66" name="Straight Connector 37">
            <a:extLst>
              <a:ext uri="{FF2B5EF4-FFF2-40B4-BE49-F238E27FC236}">
                <a16:creationId xmlns:a16="http://schemas.microsoft.com/office/drawing/2014/main" id="{0F97C3E9-088D-A846-ADEC-5E8516F22063}"/>
              </a:ext>
            </a:extLst>
          </p:cNvPr>
          <p:cNvCxnSpPr>
            <a:cxnSpLocks/>
            <a:endCxn id="64" idx="4"/>
          </p:cNvCxnSpPr>
          <p:nvPr/>
        </p:nvCxnSpPr>
        <p:spPr>
          <a:xfrm>
            <a:off x="8375285" y="2771718"/>
            <a:ext cx="4369" cy="1241892"/>
          </a:xfrm>
          <a:prstGeom prst="line">
            <a:avLst/>
          </a:prstGeom>
          <a:solidFill>
            <a:srgbClr val="024DE3"/>
          </a:solidFill>
          <a:ln w="25400">
            <a:gradFill>
              <a:gsLst>
                <a:gs pos="0">
                  <a:srgbClr val="024EE4"/>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ln>
        </p:spPr>
        <p:style>
          <a:lnRef idx="2">
            <a:schemeClr val="accent1">
              <a:shade val="15000"/>
            </a:schemeClr>
          </a:lnRef>
          <a:fillRef idx="1">
            <a:schemeClr val="accent1"/>
          </a:fillRef>
          <a:effectRef idx="0">
            <a:schemeClr val="accent1"/>
          </a:effectRef>
          <a:fontRef idx="minor">
            <a:schemeClr val="lt1"/>
          </a:fontRef>
        </p:style>
      </p:cxnSp>
      <p:cxnSp>
        <p:nvCxnSpPr>
          <p:cNvPr id="58" name="Straight Connector 37">
            <a:extLst>
              <a:ext uri="{FF2B5EF4-FFF2-40B4-BE49-F238E27FC236}">
                <a16:creationId xmlns:a16="http://schemas.microsoft.com/office/drawing/2014/main" id="{7C494865-21B0-0F45-8A19-A3B44F630D3C}"/>
              </a:ext>
            </a:extLst>
          </p:cNvPr>
          <p:cNvCxnSpPr>
            <a:cxnSpLocks/>
            <a:endCxn id="56" idx="4"/>
          </p:cNvCxnSpPr>
          <p:nvPr/>
        </p:nvCxnSpPr>
        <p:spPr>
          <a:xfrm>
            <a:off x="6098299" y="2757123"/>
            <a:ext cx="4369" cy="1241892"/>
          </a:xfrm>
          <a:prstGeom prst="line">
            <a:avLst/>
          </a:prstGeom>
          <a:solidFill>
            <a:srgbClr val="024DE3"/>
          </a:solidFill>
          <a:ln w="25400">
            <a:gradFill>
              <a:gsLst>
                <a:gs pos="0">
                  <a:srgbClr val="024EE4"/>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ln>
        </p:spPr>
        <p:style>
          <a:lnRef idx="2">
            <a:schemeClr val="accent1">
              <a:shade val="15000"/>
            </a:schemeClr>
          </a:lnRef>
          <a:fillRef idx="1">
            <a:schemeClr val="accent1"/>
          </a:fillRef>
          <a:effectRef idx="0">
            <a:schemeClr val="accent1"/>
          </a:effectRef>
          <a:fontRef idx="minor">
            <a:schemeClr val="lt1"/>
          </a:fontRef>
        </p:style>
      </p:cxnSp>
      <p:cxnSp>
        <p:nvCxnSpPr>
          <p:cNvPr id="36" name="Straight Connector 37">
            <a:extLst>
              <a:ext uri="{FF2B5EF4-FFF2-40B4-BE49-F238E27FC236}">
                <a16:creationId xmlns:a16="http://schemas.microsoft.com/office/drawing/2014/main" id="{01628E3C-8804-D44D-9A44-6A3941FFBA2B}"/>
              </a:ext>
            </a:extLst>
          </p:cNvPr>
          <p:cNvCxnSpPr>
            <a:cxnSpLocks/>
            <a:endCxn id="33" idx="4"/>
          </p:cNvCxnSpPr>
          <p:nvPr/>
        </p:nvCxnSpPr>
        <p:spPr>
          <a:xfrm>
            <a:off x="1331728" y="2770529"/>
            <a:ext cx="1" cy="1217398"/>
          </a:xfrm>
          <a:prstGeom prst="line">
            <a:avLst/>
          </a:prstGeom>
          <a:solidFill>
            <a:srgbClr val="024DE3"/>
          </a:solidFill>
          <a:ln w="25400">
            <a:gradFill>
              <a:gsLst>
                <a:gs pos="0">
                  <a:srgbClr val="024EE4"/>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ln>
        </p:spPr>
        <p:style>
          <a:lnRef idx="2">
            <a:schemeClr val="accent1">
              <a:shade val="15000"/>
            </a:schemeClr>
          </a:lnRef>
          <a:fillRef idx="1">
            <a:schemeClr val="accent1"/>
          </a:fillRef>
          <a:effectRef idx="0">
            <a:schemeClr val="accent1"/>
          </a:effectRef>
          <a:fontRef idx="minor">
            <a:schemeClr val="lt1"/>
          </a:fontRef>
        </p:style>
      </p:cxnSp>
      <p:cxnSp>
        <p:nvCxnSpPr>
          <p:cNvPr id="52" name="Straight Connector 37">
            <a:extLst>
              <a:ext uri="{FF2B5EF4-FFF2-40B4-BE49-F238E27FC236}">
                <a16:creationId xmlns:a16="http://schemas.microsoft.com/office/drawing/2014/main" id="{81915E66-7968-2D41-BC4F-BAB6A01F6FB9}"/>
              </a:ext>
            </a:extLst>
          </p:cNvPr>
          <p:cNvCxnSpPr>
            <a:cxnSpLocks/>
          </p:cNvCxnSpPr>
          <p:nvPr/>
        </p:nvCxnSpPr>
        <p:spPr>
          <a:xfrm flipH="1">
            <a:off x="3742512" y="2746035"/>
            <a:ext cx="3804" cy="1267575"/>
          </a:xfrm>
          <a:prstGeom prst="line">
            <a:avLst/>
          </a:prstGeom>
          <a:solidFill>
            <a:srgbClr val="024DE3"/>
          </a:solidFill>
          <a:ln w="25400">
            <a:gradFill>
              <a:gsLst>
                <a:gs pos="0">
                  <a:srgbClr val="024EE4"/>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ln>
        </p:spPr>
        <p:style>
          <a:lnRef idx="2">
            <a:schemeClr val="accent1">
              <a:shade val="15000"/>
            </a:schemeClr>
          </a:lnRef>
          <a:fillRef idx="1">
            <a:schemeClr val="accent1"/>
          </a:fillRef>
          <a:effectRef idx="0">
            <a:schemeClr val="accent1"/>
          </a:effectRef>
          <a:fontRef idx="minor">
            <a:schemeClr val="lt1"/>
          </a:fontRef>
        </p:style>
      </p:cxnSp>
      <p:sp>
        <p:nvSpPr>
          <p:cNvPr id="25" name="文本框 24">
            <a:extLst>
              <a:ext uri="{FF2B5EF4-FFF2-40B4-BE49-F238E27FC236}">
                <a16:creationId xmlns:a16="http://schemas.microsoft.com/office/drawing/2014/main" id="{6BC48A7C-08F0-CD42-B2D0-86A480E1A358}"/>
              </a:ext>
            </a:extLst>
          </p:cNvPr>
          <p:cNvSpPr txBox="1"/>
          <p:nvPr/>
        </p:nvSpPr>
        <p:spPr>
          <a:xfrm>
            <a:off x="351053" y="6168115"/>
            <a:ext cx="1961349" cy="276999"/>
          </a:xfrm>
          <a:prstGeom prst="rect">
            <a:avLst/>
          </a:prstGeom>
          <a:noFill/>
        </p:spPr>
        <p:txBody>
          <a:bodyPr wrap="square">
            <a:spAutoFit/>
          </a:bodyPr>
          <a:lstStyle>
            <a:defPPr>
              <a:defRPr lang="zh-CN"/>
            </a:defPPr>
            <a:lvl1pPr>
              <a:defRPr sz="1200"/>
            </a:lvl1pPr>
          </a:lstStyle>
          <a:p>
            <a:r>
              <a:rPr kumimoji="1" lang="en-US" altLang="zh-CN" b="1"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rPr>
              <a:t>Setup</a:t>
            </a:r>
            <a:r>
              <a:rPr kumimoji="1" lang="zh-CN" altLang="en-US" b="1"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rPr>
              <a:t>：</a:t>
            </a:r>
            <a:r>
              <a:rPr kumimoji="1" lang="en-US" altLang="zh-CN" b="1"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rPr>
              <a:t>1.2×0.8×0.9 m</a:t>
            </a:r>
            <a:r>
              <a:rPr kumimoji="1" lang="en-US" altLang="zh-CN" b="1" baseline="300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rPr>
              <a:t>3</a:t>
            </a:r>
            <a:endParaRPr kumimoji="1" lang="zh-CN" altLang="en-US" b="1" baseline="300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endParaRPr>
          </a:p>
        </p:txBody>
      </p:sp>
      <p:sp>
        <p:nvSpPr>
          <p:cNvPr id="26" name="文本框 25">
            <a:extLst>
              <a:ext uri="{FF2B5EF4-FFF2-40B4-BE49-F238E27FC236}">
                <a16:creationId xmlns:a16="http://schemas.microsoft.com/office/drawing/2014/main" id="{97A1B846-96CF-E740-BF7D-4B0CEE862509}"/>
              </a:ext>
            </a:extLst>
          </p:cNvPr>
          <p:cNvSpPr txBox="1"/>
          <p:nvPr/>
        </p:nvSpPr>
        <p:spPr>
          <a:xfrm>
            <a:off x="2543051" y="6097644"/>
            <a:ext cx="2367446" cy="613694"/>
          </a:xfrm>
          <a:prstGeom prst="rect">
            <a:avLst/>
          </a:prstGeom>
          <a:noFill/>
        </p:spPr>
        <p:txBody>
          <a:bodyPr wrap="square">
            <a:spAutoFit/>
          </a:bodyPr>
          <a:lstStyle/>
          <a:p>
            <a:pPr>
              <a:lnSpc>
                <a:spcPct val="150000"/>
              </a:lnSpc>
            </a:pPr>
            <a:r>
              <a:rPr kumimoji="1" lang="en-US" altLang="zh-CN" sz="1200" b="1"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rPr>
              <a:t>Sensor</a:t>
            </a:r>
            <a:r>
              <a:rPr kumimoji="1" lang="zh-CN" altLang="en-US" sz="1200" b="1"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rPr>
              <a:t>：</a:t>
            </a:r>
            <a:r>
              <a:rPr kumimoji="1" lang="en-US" altLang="zh-CN" sz="1200" b="1"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rPr>
              <a:t> 9.5×7.0×5.5 cm</a:t>
            </a:r>
            <a:r>
              <a:rPr kumimoji="1" lang="en-US" altLang="zh-CN" sz="1200" b="1" baseline="300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rPr>
              <a:t>3</a:t>
            </a:r>
          </a:p>
          <a:p>
            <a:pPr>
              <a:lnSpc>
                <a:spcPct val="150000"/>
              </a:lnSpc>
            </a:pPr>
            <a:r>
              <a:rPr kumimoji="1" lang="en-US" altLang="zh-CN" sz="1200" b="1"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rPr>
              <a:t>Driver</a:t>
            </a:r>
            <a:r>
              <a:rPr kumimoji="1" lang="zh-CN" altLang="en-US" sz="1200" b="1"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rPr>
              <a:t>：</a:t>
            </a:r>
            <a:r>
              <a:rPr kumimoji="1" lang="en-US" altLang="zh-CN" sz="1200" b="1"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rPr>
              <a:t> 45×43×4.5 cm</a:t>
            </a:r>
            <a:r>
              <a:rPr kumimoji="1" lang="en-US" altLang="zh-CN" sz="1200" b="1" baseline="300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rPr>
              <a:t>3</a:t>
            </a:r>
            <a:endParaRPr kumimoji="1" lang="zh-CN" altLang="en-US" sz="1200" b="1" baseline="300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endParaRPr>
          </a:p>
        </p:txBody>
      </p:sp>
      <p:sp>
        <p:nvSpPr>
          <p:cNvPr id="28" name="文本框 27">
            <a:extLst>
              <a:ext uri="{FF2B5EF4-FFF2-40B4-BE49-F238E27FC236}">
                <a16:creationId xmlns:a16="http://schemas.microsoft.com/office/drawing/2014/main" id="{1E56328F-8126-B342-8B92-1BBE6CBE2BE0}"/>
              </a:ext>
            </a:extLst>
          </p:cNvPr>
          <p:cNvSpPr txBox="1"/>
          <p:nvPr/>
        </p:nvSpPr>
        <p:spPr>
          <a:xfrm>
            <a:off x="5061728" y="6075346"/>
            <a:ext cx="2353009" cy="613694"/>
          </a:xfrm>
          <a:prstGeom prst="rect">
            <a:avLst/>
          </a:prstGeom>
          <a:noFill/>
        </p:spPr>
        <p:txBody>
          <a:bodyPr wrap="square">
            <a:spAutoFit/>
          </a:bodyPr>
          <a:lstStyle/>
          <a:p>
            <a:pPr>
              <a:lnSpc>
                <a:spcPct val="150000"/>
              </a:lnSpc>
            </a:pPr>
            <a:r>
              <a:rPr kumimoji="1" lang="en-US" altLang="zh-CN" sz="1200" b="1"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rPr>
              <a:t>Sensor</a:t>
            </a:r>
            <a:r>
              <a:rPr kumimoji="1" lang="zh-CN" altLang="en-US" sz="1200" b="1"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rPr>
              <a:t>：</a:t>
            </a:r>
            <a:r>
              <a:rPr kumimoji="1" lang="en-US" altLang="zh-CN" sz="1200" b="1"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rPr>
              <a:t> 3.3×2.4×1.2 cm</a:t>
            </a:r>
            <a:r>
              <a:rPr kumimoji="1" lang="en-US" altLang="zh-CN" sz="1200" b="1" baseline="300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rPr>
              <a:t>3</a:t>
            </a:r>
          </a:p>
          <a:p>
            <a:pPr>
              <a:lnSpc>
                <a:spcPct val="150000"/>
              </a:lnSpc>
            </a:pPr>
            <a:r>
              <a:rPr kumimoji="1" lang="en-US" altLang="zh-CN" sz="1200" b="1"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rPr>
              <a:t>Driver</a:t>
            </a:r>
            <a:r>
              <a:rPr kumimoji="1" lang="zh-CN" altLang="en-US" sz="1200" b="1"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rPr>
              <a:t>：</a:t>
            </a:r>
            <a:r>
              <a:rPr kumimoji="1" lang="en-US" altLang="zh-CN" sz="1200" b="1"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rPr>
              <a:t> 20×15×4.5 cm</a:t>
            </a:r>
            <a:r>
              <a:rPr kumimoji="1" lang="en-US" altLang="zh-CN" sz="1200" b="1" baseline="300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rPr>
              <a:t>3</a:t>
            </a:r>
            <a:endParaRPr kumimoji="1" lang="zh-CN" altLang="en-US" sz="1200" b="1" baseline="300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endParaRPr>
          </a:p>
        </p:txBody>
      </p:sp>
      <p:sp>
        <p:nvSpPr>
          <p:cNvPr id="29" name="文本框 28">
            <a:extLst>
              <a:ext uri="{FF2B5EF4-FFF2-40B4-BE49-F238E27FC236}">
                <a16:creationId xmlns:a16="http://schemas.microsoft.com/office/drawing/2014/main" id="{E7E0FF9C-774D-5842-B6A4-55BF51EF9011}"/>
              </a:ext>
            </a:extLst>
          </p:cNvPr>
          <p:cNvSpPr txBox="1"/>
          <p:nvPr/>
        </p:nvSpPr>
        <p:spPr>
          <a:xfrm>
            <a:off x="7593366" y="6075346"/>
            <a:ext cx="2348623" cy="613694"/>
          </a:xfrm>
          <a:prstGeom prst="rect">
            <a:avLst/>
          </a:prstGeom>
          <a:noFill/>
        </p:spPr>
        <p:txBody>
          <a:bodyPr wrap="square">
            <a:spAutoFit/>
          </a:bodyPr>
          <a:lstStyle/>
          <a:p>
            <a:pPr>
              <a:lnSpc>
                <a:spcPct val="150000"/>
              </a:lnSpc>
            </a:pPr>
            <a:r>
              <a:rPr kumimoji="1" lang="en-US" altLang="zh-CN" sz="1200" b="1"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rPr>
              <a:t>Sensor</a:t>
            </a:r>
            <a:r>
              <a:rPr kumimoji="1" lang="zh-CN" altLang="en-US" sz="1200" b="1"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rPr>
              <a:t>：</a:t>
            </a:r>
            <a:r>
              <a:rPr kumimoji="1" lang="en-US" altLang="zh-CN" sz="1200" b="1"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rPr>
              <a:t> 5×2×2 cm</a:t>
            </a:r>
            <a:r>
              <a:rPr kumimoji="1" lang="en-US" altLang="zh-CN" sz="1200" b="1" baseline="300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rPr>
              <a:t>3</a:t>
            </a:r>
          </a:p>
          <a:p>
            <a:pPr>
              <a:lnSpc>
                <a:spcPct val="150000"/>
              </a:lnSpc>
            </a:pPr>
            <a:r>
              <a:rPr kumimoji="1" lang="en-US" altLang="zh-CN" sz="1200" b="1"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rPr>
              <a:t>Driver</a:t>
            </a:r>
            <a:r>
              <a:rPr kumimoji="1" lang="zh-CN" altLang="en-US" sz="1200" b="1"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rPr>
              <a:t>：</a:t>
            </a:r>
            <a:r>
              <a:rPr kumimoji="1" lang="en-US" altLang="zh-CN" sz="1200" b="1"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rPr>
              <a:t> 18×11.5×4.2 cm</a:t>
            </a:r>
            <a:r>
              <a:rPr kumimoji="1" lang="en-US" altLang="zh-CN" sz="1200" b="1" baseline="300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rPr>
              <a:t>3</a:t>
            </a:r>
            <a:endParaRPr kumimoji="1" lang="zh-CN" altLang="en-US" sz="1200" b="1" baseline="300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endParaRPr>
          </a:p>
        </p:txBody>
      </p:sp>
      <p:sp>
        <p:nvSpPr>
          <p:cNvPr id="30" name="文本框 29">
            <a:extLst>
              <a:ext uri="{FF2B5EF4-FFF2-40B4-BE49-F238E27FC236}">
                <a16:creationId xmlns:a16="http://schemas.microsoft.com/office/drawing/2014/main" id="{A0B4AD04-F2AB-8447-ACA1-5902355EDC6A}"/>
              </a:ext>
            </a:extLst>
          </p:cNvPr>
          <p:cNvSpPr txBox="1"/>
          <p:nvPr/>
        </p:nvSpPr>
        <p:spPr>
          <a:xfrm>
            <a:off x="9771660" y="6082321"/>
            <a:ext cx="2518952" cy="613694"/>
          </a:xfrm>
          <a:prstGeom prst="rect">
            <a:avLst/>
          </a:prstGeom>
          <a:noFill/>
        </p:spPr>
        <p:txBody>
          <a:bodyPr wrap="square">
            <a:spAutoFit/>
          </a:bodyPr>
          <a:lstStyle/>
          <a:p>
            <a:pPr>
              <a:lnSpc>
                <a:spcPct val="150000"/>
              </a:lnSpc>
            </a:pPr>
            <a:r>
              <a:rPr kumimoji="1" lang="en-US" altLang="zh-CN" sz="1200" b="1"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rPr>
              <a:t>Sensor</a:t>
            </a:r>
            <a:r>
              <a:rPr kumimoji="1" lang="zh-CN" altLang="en-US" sz="1200" b="1"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rPr>
              <a:t>：</a:t>
            </a:r>
            <a:r>
              <a:rPr kumimoji="1" lang="en-US" altLang="zh-CN" sz="1200" b="1"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rPr>
              <a:t> 5×2×2 cm</a:t>
            </a:r>
            <a:r>
              <a:rPr kumimoji="1" lang="en-US" altLang="zh-CN" sz="1200" b="1" baseline="300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rPr>
              <a:t>3</a:t>
            </a:r>
          </a:p>
          <a:p>
            <a:pPr>
              <a:lnSpc>
                <a:spcPct val="150000"/>
              </a:lnSpc>
            </a:pPr>
            <a:r>
              <a:rPr kumimoji="1" lang="en-US" altLang="zh-CN" sz="1200" b="1"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rPr>
              <a:t>Driver</a:t>
            </a:r>
            <a:r>
              <a:rPr kumimoji="1" lang="zh-CN" altLang="en-US" sz="1200" b="1"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rPr>
              <a:t>：</a:t>
            </a:r>
            <a:r>
              <a:rPr kumimoji="1" lang="en" altLang="zh-CN" sz="1200" b="1"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rPr>
              <a:t> standard 2U chassis</a:t>
            </a:r>
            <a:endParaRPr kumimoji="1" lang="zh-CN" altLang="en-US" sz="1200" b="1"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endParaRPr>
          </a:p>
        </p:txBody>
      </p:sp>
      <p:sp>
        <p:nvSpPr>
          <p:cNvPr id="31" name="下箭头 16">
            <a:extLst>
              <a:ext uri="{FF2B5EF4-FFF2-40B4-BE49-F238E27FC236}">
                <a16:creationId xmlns:a16="http://schemas.microsoft.com/office/drawing/2014/main" id="{99137CB6-6DA4-8B4E-8453-0F94323F196B}"/>
              </a:ext>
            </a:extLst>
          </p:cNvPr>
          <p:cNvSpPr/>
          <p:nvPr/>
        </p:nvSpPr>
        <p:spPr bwMode="auto">
          <a:xfrm rot="16200000">
            <a:off x="5814117" y="-1928869"/>
            <a:ext cx="440850" cy="11522295"/>
          </a:xfrm>
          <a:prstGeom prst="downArrow">
            <a:avLst>
              <a:gd name="adj1" fmla="val 54321"/>
              <a:gd name="adj2" fmla="val 95989"/>
            </a:avLst>
          </a:prstGeom>
          <a:gradFill flip="none" rotWithShape="1">
            <a:gsLst>
              <a:gs pos="49000">
                <a:srgbClr val="024EE4"/>
              </a:gs>
              <a:gs pos="100000">
                <a:srgbClr val="024EE4">
                  <a:alpha val="0"/>
                </a:srgbClr>
              </a:gs>
            </a:gsLst>
            <a:lin ang="16200000" scaled="1"/>
            <a:tileRect/>
          </a:gradFill>
          <a:ln w="6350">
            <a:gradFill>
              <a:gsLst>
                <a:gs pos="0">
                  <a:srgbClr val="024EE4">
                    <a:alpha val="0"/>
                  </a:srgbClr>
                </a:gs>
                <a:gs pos="78000">
                  <a:srgbClr val="024EE4"/>
                </a:gs>
              </a:gsLst>
              <a:lin ang="5400000" scaled="1"/>
            </a:gradFill>
          </a:ln>
          <a:effectLst>
            <a:outerShdw blurRad="330200" dist="38100" dir="2700000" algn="tl" rotWithShape="0">
              <a:srgbClr val="00B0F0">
                <a:alpha val="4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FFFFFF"/>
              </a:solidFill>
              <a:effectLst/>
              <a:uLnTx/>
              <a:uFillTx/>
              <a:latin typeface="思源黑体 CN Bold" panose="020B0800000000000000" pitchFamily="34" charset="-122"/>
              <a:ea typeface="思源黑体 CN Bold" panose="020B0800000000000000" pitchFamily="34" charset="-122"/>
              <a:cs typeface="+mn-cs"/>
            </a:endParaRPr>
          </a:p>
        </p:txBody>
      </p:sp>
      <p:grpSp>
        <p:nvGrpSpPr>
          <p:cNvPr id="32" name="组合 31">
            <a:extLst>
              <a:ext uri="{FF2B5EF4-FFF2-40B4-BE49-F238E27FC236}">
                <a16:creationId xmlns:a16="http://schemas.microsoft.com/office/drawing/2014/main" id="{04423D79-4A14-5D4E-9BD8-D34CBFAA4799}"/>
              </a:ext>
            </a:extLst>
          </p:cNvPr>
          <p:cNvGrpSpPr/>
          <p:nvPr/>
        </p:nvGrpSpPr>
        <p:grpSpPr>
          <a:xfrm>
            <a:off x="1176081" y="3676631"/>
            <a:ext cx="311296" cy="311296"/>
            <a:chOff x="302205" y="1218661"/>
            <a:chExt cx="3091215" cy="3091215"/>
          </a:xfrm>
        </p:grpSpPr>
        <p:sp>
          <p:nvSpPr>
            <p:cNvPr id="33" name="椭圆 32">
              <a:extLst>
                <a:ext uri="{FF2B5EF4-FFF2-40B4-BE49-F238E27FC236}">
                  <a16:creationId xmlns:a16="http://schemas.microsoft.com/office/drawing/2014/main" id="{A48FD71B-4DDB-5045-8C16-CED02244CFEF}"/>
                </a:ext>
              </a:extLst>
            </p:cNvPr>
            <p:cNvSpPr/>
            <p:nvPr/>
          </p:nvSpPr>
          <p:spPr>
            <a:xfrm>
              <a:off x="302205" y="1218661"/>
              <a:ext cx="3091215" cy="3091215"/>
            </a:xfrm>
            <a:prstGeom prst="ellipse">
              <a:avLst/>
            </a:prstGeom>
            <a:gradFill flip="none" rotWithShape="1">
              <a:gsLst>
                <a:gs pos="43000">
                  <a:schemeClr val="bg1"/>
                </a:gs>
                <a:gs pos="100000">
                  <a:srgbClr val="024EE4"/>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KR Normal" panose="020B0400000000000000" pitchFamily="34" charset="-122"/>
                <a:ea typeface="思源黑体 CN Regular"/>
                <a:cs typeface="+mn-cs"/>
              </a:endParaRPr>
            </a:p>
          </p:txBody>
        </p:sp>
        <p:sp>
          <p:nvSpPr>
            <p:cNvPr id="34" name="椭圆 33">
              <a:extLst>
                <a:ext uri="{FF2B5EF4-FFF2-40B4-BE49-F238E27FC236}">
                  <a16:creationId xmlns:a16="http://schemas.microsoft.com/office/drawing/2014/main" id="{431B39BF-9E9C-1442-8811-69A9B6348355}"/>
                </a:ext>
              </a:extLst>
            </p:cNvPr>
            <p:cNvSpPr/>
            <p:nvPr/>
          </p:nvSpPr>
          <p:spPr>
            <a:xfrm>
              <a:off x="1003544" y="1920000"/>
              <a:ext cx="1688528" cy="1688528"/>
            </a:xfrm>
            <a:prstGeom prst="ellipse">
              <a:avLst/>
            </a:prstGeom>
            <a:gradFill flip="none" rotWithShape="1">
              <a:gsLst>
                <a:gs pos="43000">
                  <a:srgbClr val="024EE4"/>
                </a:gs>
                <a:gs pos="100000">
                  <a:srgbClr val="00B0F0"/>
                </a:gs>
              </a:gsLst>
              <a:lin ang="0" scaled="1"/>
              <a:tileRect/>
            </a:gradFill>
            <a:ln>
              <a:noFill/>
            </a:ln>
            <a:effectLst>
              <a:outerShdw blurRad="190500" dist="63500" dir="5400000" algn="t" rotWithShape="0">
                <a:schemeClr val="accent6">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40" name="组合 39">
            <a:extLst>
              <a:ext uri="{FF2B5EF4-FFF2-40B4-BE49-F238E27FC236}">
                <a16:creationId xmlns:a16="http://schemas.microsoft.com/office/drawing/2014/main" id="{146967B9-6BD1-854C-81EE-2214552ECDBF}"/>
              </a:ext>
            </a:extLst>
          </p:cNvPr>
          <p:cNvGrpSpPr/>
          <p:nvPr/>
        </p:nvGrpSpPr>
        <p:grpSpPr>
          <a:xfrm>
            <a:off x="3595037" y="3676631"/>
            <a:ext cx="311296" cy="311296"/>
            <a:chOff x="302205" y="1218661"/>
            <a:chExt cx="3091215" cy="3091215"/>
          </a:xfrm>
        </p:grpSpPr>
        <p:sp>
          <p:nvSpPr>
            <p:cNvPr id="41" name="椭圆 40">
              <a:extLst>
                <a:ext uri="{FF2B5EF4-FFF2-40B4-BE49-F238E27FC236}">
                  <a16:creationId xmlns:a16="http://schemas.microsoft.com/office/drawing/2014/main" id="{A97DCEBF-BAC0-9846-A603-C39230A5680B}"/>
                </a:ext>
              </a:extLst>
            </p:cNvPr>
            <p:cNvSpPr/>
            <p:nvPr/>
          </p:nvSpPr>
          <p:spPr>
            <a:xfrm>
              <a:off x="302205" y="1218661"/>
              <a:ext cx="3091215" cy="3091215"/>
            </a:xfrm>
            <a:prstGeom prst="ellipse">
              <a:avLst/>
            </a:prstGeom>
            <a:gradFill flip="none" rotWithShape="1">
              <a:gsLst>
                <a:gs pos="43000">
                  <a:schemeClr val="bg1"/>
                </a:gs>
                <a:gs pos="100000">
                  <a:srgbClr val="024EE4"/>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KR Normal" panose="020B0400000000000000" pitchFamily="34" charset="-122"/>
                <a:ea typeface="思源黑体 CN Regular"/>
                <a:cs typeface="+mn-cs"/>
              </a:endParaRPr>
            </a:p>
          </p:txBody>
        </p:sp>
        <p:sp>
          <p:nvSpPr>
            <p:cNvPr id="42" name="椭圆 41">
              <a:extLst>
                <a:ext uri="{FF2B5EF4-FFF2-40B4-BE49-F238E27FC236}">
                  <a16:creationId xmlns:a16="http://schemas.microsoft.com/office/drawing/2014/main" id="{F090A4D5-1DF9-B945-8C6B-8D7751AF75CB}"/>
                </a:ext>
              </a:extLst>
            </p:cNvPr>
            <p:cNvSpPr/>
            <p:nvPr/>
          </p:nvSpPr>
          <p:spPr>
            <a:xfrm>
              <a:off x="1003544" y="1920000"/>
              <a:ext cx="1688528" cy="1688528"/>
            </a:xfrm>
            <a:prstGeom prst="ellipse">
              <a:avLst/>
            </a:prstGeom>
            <a:gradFill flip="none" rotWithShape="1">
              <a:gsLst>
                <a:gs pos="43000">
                  <a:srgbClr val="024EE4"/>
                </a:gs>
                <a:gs pos="100000">
                  <a:srgbClr val="00B0F0"/>
                </a:gs>
              </a:gsLst>
              <a:lin ang="0" scaled="1"/>
              <a:tileRect/>
            </a:gradFill>
            <a:ln>
              <a:noFill/>
            </a:ln>
            <a:effectLst>
              <a:outerShdw blurRad="190500" dist="63500" dir="5400000" algn="t" rotWithShape="0">
                <a:schemeClr val="accent6">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sp>
        <p:nvSpPr>
          <p:cNvPr id="53" name="Oval 28">
            <a:extLst>
              <a:ext uri="{FF2B5EF4-FFF2-40B4-BE49-F238E27FC236}">
                <a16:creationId xmlns:a16="http://schemas.microsoft.com/office/drawing/2014/main" id="{8D1366D9-8701-D94C-86D0-7AE1A39BB4EC}"/>
              </a:ext>
            </a:extLst>
          </p:cNvPr>
          <p:cNvSpPr/>
          <p:nvPr/>
        </p:nvSpPr>
        <p:spPr>
          <a:xfrm>
            <a:off x="590529" y="1911241"/>
            <a:ext cx="1536005" cy="1535960"/>
          </a:xfrm>
          <a:prstGeom prst="ellipse">
            <a:avLst/>
          </a:prstGeom>
          <a:solidFill>
            <a:srgbClr val="024D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solidFill>
                <a:srgbClr val="024EE4"/>
              </a:solidFill>
            </a:endParaRPr>
          </a:p>
        </p:txBody>
      </p:sp>
      <p:sp>
        <p:nvSpPr>
          <p:cNvPr id="54" name="Oval 28">
            <a:extLst>
              <a:ext uri="{FF2B5EF4-FFF2-40B4-BE49-F238E27FC236}">
                <a16:creationId xmlns:a16="http://schemas.microsoft.com/office/drawing/2014/main" id="{E762D540-3FE8-0A4D-96A6-22309900755A}"/>
              </a:ext>
            </a:extLst>
          </p:cNvPr>
          <p:cNvSpPr/>
          <p:nvPr/>
        </p:nvSpPr>
        <p:spPr>
          <a:xfrm>
            <a:off x="2985477" y="1920824"/>
            <a:ext cx="1536005" cy="1535960"/>
          </a:xfrm>
          <a:prstGeom prst="ellipse">
            <a:avLst/>
          </a:prstGeom>
          <a:solidFill>
            <a:srgbClr val="024D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solidFill>
                <a:srgbClr val="024EE4"/>
              </a:solidFill>
            </a:endParaRPr>
          </a:p>
        </p:txBody>
      </p:sp>
      <p:grpSp>
        <p:nvGrpSpPr>
          <p:cNvPr id="55" name="组合 54">
            <a:extLst>
              <a:ext uri="{FF2B5EF4-FFF2-40B4-BE49-F238E27FC236}">
                <a16:creationId xmlns:a16="http://schemas.microsoft.com/office/drawing/2014/main" id="{5D84DEE0-48CD-0547-B00D-A2C5595D4423}"/>
              </a:ext>
            </a:extLst>
          </p:cNvPr>
          <p:cNvGrpSpPr/>
          <p:nvPr/>
        </p:nvGrpSpPr>
        <p:grpSpPr>
          <a:xfrm>
            <a:off x="5947020" y="3687719"/>
            <a:ext cx="311296" cy="311296"/>
            <a:chOff x="302205" y="1218661"/>
            <a:chExt cx="3091215" cy="3091215"/>
          </a:xfrm>
        </p:grpSpPr>
        <p:sp>
          <p:nvSpPr>
            <p:cNvPr id="56" name="椭圆 55">
              <a:extLst>
                <a:ext uri="{FF2B5EF4-FFF2-40B4-BE49-F238E27FC236}">
                  <a16:creationId xmlns:a16="http://schemas.microsoft.com/office/drawing/2014/main" id="{F45F8AFC-0EFC-B548-B265-5CC7B5770F09}"/>
                </a:ext>
              </a:extLst>
            </p:cNvPr>
            <p:cNvSpPr/>
            <p:nvPr/>
          </p:nvSpPr>
          <p:spPr>
            <a:xfrm>
              <a:off x="302205" y="1218661"/>
              <a:ext cx="3091215" cy="3091215"/>
            </a:xfrm>
            <a:prstGeom prst="ellipse">
              <a:avLst/>
            </a:prstGeom>
            <a:gradFill flip="none" rotWithShape="1">
              <a:gsLst>
                <a:gs pos="43000">
                  <a:schemeClr val="bg1"/>
                </a:gs>
                <a:gs pos="100000">
                  <a:srgbClr val="024EE4"/>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KR Normal" panose="020B0400000000000000" pitchFamily="34" charset="-122"/>
                <a:ea typeface="思源黑体 CN Regular"/>
                <a:cs typeface="+mn-cs"/>
              </a:endParaRPr>
            </a:p>
          </p:txBody>
        </p:sp>
        <p:sp>
          <p:nvSpPr>
            <p:cNvPr id="57" name="椭圆 56">
              <a:extLst>
                <a:ext uri="{FF2B5EF4-FFF2-40B4-BE49-F238E27FC236}">
                  <a16:creationId xmlns:a16="http://schemas.microsoft.com/office/drawing/2014/main" id="{63E56492-D017-FF4E-9CF8-81167274FE19}"/>
                </a:ext>
              </a:extLst>
            </p:cNvPr>
            <p:cNvSpPr/>
            <p:nvPr/>
          </p:nvSpPr>
          <p:spPr>
            <a:xfrm>
              <a:off x="1003544" y="1920000"/>
              <a:ext cx="1688528" cy="1688528"/>
            </a:xfrm>
            <a:prstGeom prst="ellipse">
              <a:avLst/>
            </a:prstGeom>
            <a:gradFill flip="none" rotWithShape="1">
              <a:gsLst>
                <a:gs pos="43000">
                  <a:srgbClr val="024EE4"/>
                </a:gs>
                <a:gs pos="100000">
                  <a:srgbClr val="00B0F0"/>
                </a:gs>
              </a:gsLst>
              <a:lin ang="0" scaled="1"/>
              <a:tileRect/>
            </a:gradFill>
            <a:ln>
              <a:noFill/>
            </a:ln>
            <a:effectLst>
              <a:outerShdw blurRad="190500" dist="63500" dir="5400000" algn="t" rotWithShape="0">
                <a:schemeClr val="accent6">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sp>
        <p:nvSpPr>
          <p:cNvPr id="59" name="Oval 28">
            <a:extLst>
              <a:ext uri="{FF2B5EF4-FFF2-40B4-BE49-F238E27FC236}">
                <a16:creationId xmlns:a16="http://schemas.microsoft.com/office/drawing/2014/main" id="{44920D67-5127-B04A-822E-B84A48B45F6B}"/>
              </a:ext>
            </a:extLst>
          </p:cNvPr>
          <p:cNvSpPr/>
          <p:nvPr/>
        </p:nvSpPr>
        <p:spPr>
          <a:xfrm>
            <a:off x="5337460" y="1931912"/>
            <a:ext cx="1536005" cy="1535960"/>
          </a:xfrm>
          <a:prstGeom prst="ellipse">
            <a:avLst/>
          </a:prstGeom>
          <a:solidFill>
            <a:srgbClr val="024D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solidFill>
                <a:srgbClr val="024EE4"/>
              </a:solidFill>
            </a:endParaRPr>
          </a:p>
        </p:txBody>
      </p:sp>
      <p:sp>
        <p:nvSpPr>
          <p:cNvPr id="60" name="文本框 59">
            <a:extLst>
              <a:ext uri="{FF2B5EF4-FFF2-40B4-BE49-F238E27FC236}">
                <a16:creationId xmlns:a16="http://schemas.microsoft.com/office/drawing/2014/main" id="{891070C9-9580-F740-960B-E95E3682533E}"/>
              </a:ext>
            </a:extLst>
          </p:cNvPr>
          <p:cNvSpPr txBox="1"/>
          <p:nvPr/>
        </p:nvSpPr>
        <p:spPr>
          <a:xfrm>
            <a:off x="645969" y="2273305"/>
            <a:ext cx="1662386" cy="830997"/>
          </a:xfrm>
          <a:prstGeom prst="rect">
            <a:avLst/>
          </a:prstGeom>
          <a:noFill/>
        </p:spPr>
        <p:txBody>
          <a:bodyPr wrap="square" rtlCol="0">
            <a:spAutoFit/>
          </a:bodyPr>
          <a:lstStyle/>
          <a:p>
            <a:r>
              <a:rPr kumimoji="1" lang="en" altLang="zh-CN" sz="2400" b="1" dirty="0">
                <a:solidFill>
                  <a:schemeClr val="bg1"/>
                </a:solidFill>
                <a:latin typeface="Microsoft YaHei" panose="020B0503020204020204" pitchFamily="34" charset="-122"/>
                <a:ea typeface="Microsoft YaHei" panose="020B0503020204020204" pitchFamily="34" charset="-122"/>
              </a:rPr>
              <a:t>proof of concept</a:t>
            </a:r>
            <a:endParaRPr kumimoji="1" lang="zh-CN" altLang="en-US" sz="2400" b="1" dirty="0">
              <a:solidFill>
                <a:schemeClr val="bg1"/>
              </a:solidFill>
              <a:latin typeface="Microsoft YaHei" panose="020B0503020204020204" pitchFamily="34" charset="-122"/>
              <a:ea typeface="Microsoft YaHei" panose="020B0503020204020204" pitchFamily="34" charset="-122"/>
            </a:endParaRPr>
          </a:p>
        </p:txBody>
      </p:sp>
      <p:sp>
        <p:nvSpPr>
          <p:cNvPr id="61" name="文本框 60">
            <a:extLst>
              <a:ext uri="{FF2B5EF4-FFF2-40B4-BE49-F238E27FC236}">
                <a16:creationId xmlns:a16="http://schemas.microsoft.com/office/drawing/2014/main" id="{E2D7D9E7-8854-CE4E-A54F-F242D8408FA0}"/>
              </a:ext>
            </a:extLst>
          </p:cNvPr>
          <p:cNvSpPr txBox="1"/>
          <p:nvPr/>
        </p:nvSpPr>
        <p:spPr>
          <a:xfrm>
            <a:off x="2572753" y="2403180"/>
            <a:ext cx="2373754" cy="707886"/>
          </a:xfrm>
          <a:prstGeom prst="rect">
            <a:avLst/>
          </a:prstGeom>
          <a:noFill/>
        </p:spPr>
        <p:txBody>
          <a:bodyPr wrap="square" rtlCol="0">
            <a:spAutoFit/>
          </a:bodyPr>
          <a:lstStyle/>
          <a:p>
            <a:pPr algn="ctr"/>
            <a:r>
              <a:rPr kumimoji="1" lang="en-US" altLang="zh-CN" sz="2000" b="1" dirty="0">
                <a:solidFill>
                  <a:schemeClr val="bg1"/>
                </a:solidFill>
                <a:latin typeface="Microsoft YaHei" panose="020B0503020204020204" pitchFamily="34" charset="-122"/>
                <a:ea typeface="Microsoft YaHei" panose="020B0503020204020204" pitchFamily="34" charset="-122"/>
              </a:rPr>
              <a:t>Miniaturize</a:t>
            </a:r>
          </a:p>
          <a:p>
            <a:pPr algn="ctr"/>
            <a:r>
              <a:rPr kumimoji="1" lang="en-US" altLang="zh-CN" sz="2000" b="1" dirty="0">
                <a:solidFill>
                  <a:schemeClr val="bg1"/>
                </a:solidFill>
                <a:latin typeface="Microsoft YaHei" panose="020B0503020204020204" pitchFamily="34" charset="-122"/>
                <a:ea typeface="Microsoft YaHei" panose="020B0503020204020204" pitchFamily="34" charset="-122"/>
              </a:rPr>
              <a:t>V1.0</a:t>
            </a:r>
            <a:endParaRPr kumimoji="1" lang="zh-CN" altLang="en-US" sz="2000" b="1" dirty="0">
              <a:solidFill>
                <a:schemeClr val="bg1"/>
              </a:solidFill>
              <a:latin typeface="Microsoft YaHei" panose="020B0503020204020204" pitchFamily="34" charset="-122"/>
              <a:ea typeface="Microsoft YaHei" panose="020B0503020204020204" pitchFamily="34" charset="-122"/>
            </a:endParaRPr>
          </a:p>
        </p:txBody>
      </p:sp>
      <p:grpSp>
        <p:nvGrpSpPr>
          <p:cNvPr id="63" name="组合 62">
            <a:extLst>
              <a:ext uri="{FF2B5EF4-FFF2-40B4-BE49-F238E27FC236}">
                <a16:creationId xmlns:a16="http://schemas.microsoft.com/office/drawing/2014/main" id="{ABBA368D-C4F4-5849-AD3F-53E48DE8A53C}"/>
              </a:ext>
            </a:extLst>
          </p:cNvPr>
          <p:cNvGrpSpPr/>
          <p:nvPr/>
        </p:nvGrpSpPr>
        <p:grpSpPr>
          <a:xfrm>
            <a:off x="8224006" y="3702314"/>
            <a:ext cx="311296" cy="311296"/>
            <a:chOff x="302205" y="1218661"/>
            <a:chExt cx="3091215" cy="3091215"/>
          </a:xfrm>
        </p:grpSpPr>
        <p:sp>
          <p:nvSpPr>
            <p:cNvPr id="64" name="椭圆 63">
              <a:extLst>
                <a:ext uri="{FF2B5EF4-FFF2-40B4-BE49-F238E27FC236}">
                  <a16:creationId xmlns:a16="http://schemas.microsoft.com/office/drawing/2014/main" id="{1DCDA5E5-22EB-D348-A480-13885EEA0B01}"/>
                </a:ext>
              </a:extLst>
            </p:cNvPr>
            <p:cNvSpPr/>
            <p:nvPr/>
          </p:nvSpPr>
          <p:spPr>
            <a:xfrm>
              <a:off x="302205" y="1218661"/>
              <a:ext cx="3091215" cy="3091215"/>
            </a:xfrm>
            <a:prstGeom prst="ellipse">
              <a:avLst/>
            </a:prstGeom>
            <a:gradFill flip="none" rotWithShape="1">
              <a:gsLst>
                <a:gs pos="43000">
                  <a:schemeClr val="bg1"/>
                </a:gs>
                <a:gs pos="100000">
                  <a:srgbClr val="024EE4"/>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KR Normal" panose="020B0400000000000000" pitchFamily="34" charset="-122"/>
                <a:ea typeface="思源黑体 CN Regular"/>
                <a:cs typeface="+mn-cs"/>
              </a:endParaRPr>
            </a:p>
          </p:txBody>
        </p:sp>
        <p:sp>
          <p:nvSpPr>
            <p:cNvPr id="65" name="椭圆 64">
              <a:extLst>
                <a:ext uri="{FF2B5EF4-FFF2-40B4-BE49-F238E27FC236}">
                  <a16:creationId xmlns:a16="http://schemas.microsoft.com/office/drawing/2014/main" id="{5671B514-1A2D-6948-97E3-4CD9BD8FB841}"/>
                </a:ext>
              </a:extLst>
            </p:cNvPr>
            <p:cNvSpPr/>
            <p:nvPr/>
          </p:nvSpPr>
          <p:spPr>
            <a:xfrm>
              <a:off x="1003544" y="1920000"/>
              <a:ext cx="1688528" cy="1688528"/>
            </a:xfrm>
            <a:prstGeom prst="ellipse">
              <a:avLst/>
            </a:prstGeom>
            <a:gradFill flip="none" rotWithShape="1">
              <a:gsLst>
                <a:gs pos="43000">
                  <a:srgbClr val="024EE4"/>
                </a:gs>
                <a:gs pos="100000">
                  <a:srgbClr val="00B0F0"/>
                </a:gs>
              </a:gsLst>
              <a:lin ang="0" scaled="1"/>
              <a:tileRect/>
            </a:gradFill>
            <a:ln>
              <a:noFill/>
            </a:ln>
            <a:effectLst>
              <a:outerShdw blurRad="190500" dist="63500" dir="5400000" algn="t" rotWithShape="0">
                <a:schemeClr val="accent6">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sp>
        <p:nvSpPr>
          <p:cNvPr id="67" name="Oval 28">
            <a:extLst>
              <a:ext uri="{FF2B5EF4-FFF2-40B4-BE49-F238E27FC236}">
                <a16:creationId xmlns:a16="http://schemas.microsoft.com/office/drawing/2014/main" id="{FB73FDFF-0FCA-F44F-8ECB-BBF65522FA57}"/>
              </a:ext>
            </a:extLst>
          </p:cNvPr>
          <p:cNvSpPr/>
          <p:nvPr/>
        </p:nvSpPr>
        <p:spPr>
          <a:xfrm>
            <a:off x="7614446" y="1946507"/>
            <a:ext cx="1536005" cy="1535960"/>
          </a:xfrm>
          <a:prstGeom prst="ellipse">
            <a:avLst/>
          </a:prstGeom>
          <a:solidFill>
            <a:srgbClr val="024D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solidFill>
                <a:srgbClr val="024EE4"/>
              </a:solidFill>
            </a:endParaRPr>
          </a:p>
        </p:txBody>
      </p:sp>
      <p:grpSp>
        <p:nvGrpSpPr>
          <p:cNvPr id="69" name="组合 68">
            <a:extLst>
              <a:ext uri="{FF2B5EF4-FFF2-40B4-BE49-F238E27FC236}">
                <a16:creationId xmlns:a16="http://schemas.microsoft.com/office/drawing/2014/main" id="{176A4C19-BC6C-5C42-85CB-8CDF928FACB1}"/>
              </a:ext>
            </a:extLst>
          </p:cNvPr>
          <p:cNvGrpSpPr/>
          <p:nvPr/>
        </p:nvGrpSpPr>
        <p:grpSpPr>
          <a:xfrm>
            <a:off x="10441416" y="3687719"/>
            <a:ext cx="311296" cy="311296"/>
            <a:chOff x="302205" y="1218661"/>
            <a:chExt cx="3091215" cy="3091215"/>
          </a:xfrm>
        </p:grpSpPr>
        <p:sp>
          <p:nvSpPr>
            <p:cNvPr id="70" name="椭圆 69">
              <a:extLst>
                <a:ext uri="{FF2B5EF4-FFF2-40B4-BE49-F238E27FC236}">
                  <a16:creationId xmlns:a16="http://schemas.microsoft.com/office/drawing/2014/main" id="{CA0BB53B-F86C-7C49-9855-9AF6B659ABF8}"/>
                </a:ext>
              </a:extLst>
            </p:cNvPr>
            <p:cNvSpPr/>
            <p:nvPr/>
          </p:nvSpPr>
          <p:spPr>
            <a:xfrm>
              <a:off x="302205" y="1218661"/>
              <a:ext cx="3091215" cy="3091215"/>
            </a:xfrm>
            <a:prstGeom prst="ellipse">
              <a:avLst/>
            </a:prstGeom>
            <a:gradFill flip="none" rotWithShape="1">
              <a:gsLst>
                <a:gs pos="43000">
                  <a:schemeClr val="bg1"/>
                </a:gs>
                <a:gs pos="100000">
                  <a:srgbClr val="024EE4"/>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KR Normal" panose="020B0400000000000000" pitchFamily="34" charset="-122"/>
                <a:ea typeface="思源黑体 CN Regular"/>
                <a:cs typeface="+mn-cs"/>
              </a:endParaRPr>
            </a:p>
          </p:txBody>
        </p:sp>
        <p:sp>
          <p:nvSpPr>
            <p:cNvPr id="71" name="椭圆 70">
              <a:extLst>
                <a:ext uri="{FF2B5EF4-FFF2-40B4-BE49-F238E27FC236}">
                  <a16:creationId xmlns:a16="http://schemas.microsoft.com/office/drawing/2014/main" id="{229DC05B-9919-2340-82D3-221CB25C33D0}"/>
                </a:ext>
              </a:extLst>
            </p:cNvPr>
            <p:cNvSpPr/>
            <p:nvPr/>
          </p:nvSpPr>
          <p:spPr>
            <a:xfrm>
              <a:off x="1003544" y="1920000"/>
              <a:ext cx="1688528" cy="1688528"/>
            </a:xfrm>
            <a:prstGeom prst="ellipse">
              <a:avLst/>
            </a:prstGeom>
            <a:gradFill flip="none" rotWithShape="1">
              <a:gsLst>
                <a:gs pos="43000">
                  <a:srgbClr val="024EE4"/>
                </a:gs>
                <a:gs pos="100000">
                  <a:srgbClr val="00B0F0"/>
                </a:gs>
              </a:gsLst>
              <a:lin ang="0" scaled="1"/>
              <a:tileRect/>
            </a:gradFill>
            <a:ln>
              <a:noFill/>
            </a:ln>
            <a:effectLst>
              <a:outerShdw blurRad="190500" dist="63500" dir="5400000" algn="t" rotWithShape="0">
                <a:schemeClr val="accent6">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sp>
        <p:nvSpPr>
          <p:cNvPr id="73" name="Oval 28">
            <a:extLst>
              <a:ext uri="{FF2B5EF4-FFF2-40B4-BE49-F238E27FC236}">
                <a16:creationId xmlns:a16="http://schemas.microsoft.com/office/drawing/2014/main" id="{72066019-86D6-454F-ADFE-5EDEADF44659}"/>
              </a:ext>
            </a:extLst>
          </p:cNvPr>
          <p:cNvSpPr/>
          <p:nvPr/>
        </p:nvSpPr>
        <p:spPr>
          <a:xfrm>
            <a:off x="9831856" y="1931912"/>
            <a:ext cx="1536005" cy="1535960"/>
          </a:xfrm>
          <a:prstGeom prst="ellipse">
            <a:avLst/>
          </a:prstGeom>
          <a:solidFill>
            <a:srgbClr val="024D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solidFill>
                <a:srgbClr val="024EE4"/>
              </a:solidFill>
            </a:endParaRPr>
          </a:p>
        </p:txBody>
      </p:sp>
      <p:pic>
        <p:nvPicPr>
          <p:cNvPr id="19" name="图片 18">
            <a:extLst>
              <a:ext uri="{FF2B5EF4-FFF2-40B4-BE49-F238E27FC236}">
                <a16:creationId xmlns:a16="http://schemas.microsoft.com/office/drawing/2014/main" id="{2B1F4A46-396F-B240-9260-1AA525E7B96E}"/>
              </a:ext>
            </a:extLst>
          </p:cNvPr>
          <p:cNvPicPr>
            <a:picLocks noChangeAspect="1"/>
          </p:cNvPicPr>
          <p:nvPr/>
        </p:nvPicPr>
        <p:blipFill rotWithShape="1">
          <a:blip r:embed="rId3"/>
          <a:srcRect b="3800"/>
          <a:stretch/>
        </p:blipFill>
        <p:spPr>
          <a:xfrm>
            <a:off x="315651" y="4396823"/>
            <a:ext cx="2224573" cy="1671885"/>
          </a:xfrm>
          <a:prstGeom prst="rect">
            <a:avLst/>
          </a:prstGeom>
          <a:blipFill dpi="0" rotWithShape="1">
            <a:blip r:embed="rId4"/>
            <a:srcRect/>
            <a:stretch>
              <a:fillRect/>
            </a:stretch>
          </a:blipFill>
          <a:ln w="12700">
            <a:solidFill>
              <a:schemeClr val="accent1">
                <a:shade val="50000"/>
              </a:schemeClr>
            </a:solidFill>
          </a:ln>
          <a:effectLst>
            <a:outerShdw blurRad="152400" dist="38100" dir="2700000" algn="tl" rotWithShape="0">
              <a:srgbClr val="00B0F0">
                <a:alpha val="40000"/>
              </a:srgbClr>
            </a:outerShdw>
          </a:effectLst>
        </p:spPr>
      </p:pic>
      <p:pic>
        <p:nvPicPr>
          <p:cNvPr id="20" name="图片 19">
            <a:extLst>
              <a:ext uri="{FF2B5EF4-FFF2-40B4-BE49-F238E27FC236}">
                <a16:creationId xmlns:a16="http://schemas.microsoft.com/office/drawing/2014/main" id="{47011CD8-E682-624B-B22C-7886047EA0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38398" y="4405736"/>
            <a:ext cx="2224574" cy="1668430"/>
          </a:xfrm>
          <a:prstGeom prst="rect">
            <a:avLst/>
          </a:prstGeom>
          <a:blipFill dpi="0" rotWithShape="1">
            <a:blip r:embed="rId4"/>
            <a:srcRect/>
            <a:stretch>
              <a:fillRect/>
            </a:stretch>
          </a:blipFill>
          <a:ln w="12700">
            <a:solidFill>
              <a:schemeClr val="accent1">
                <a:shade val="50000"/>
              </a:schemeClr>
            </a:solidFill>
          </a:ln>
          <a:effectLst>
            <a:outerShdw blurRad="152400" dist="38100" dir="2700000" algn="tl" rotWithShape="0">
              <a:srgbClr val="00B0F0">
                <a:alpha val="40000"/>
              </a:srgbClr>
            </a:outerShdw>
          </a:effectLst>
        </p:spPr>
      </p:pic>
      <p:pic>
        <p:nvPicPr>
          <p:cNvPr id="21" name="图片 20">
            <a:extLst>
              <a:ext uri="{FF2B5EF4-FFF2-40B4-BE49-F238E27FC236}">
                <a16:creationId xmlns:a16="http://schemas.microsoft.com/office/drawing/2014/main" id="{BF61D9AF-714B-D64F-B015-24D77242CFC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08" t="10722" r="9966" b="10516"/>
          <a:stretch/>
        </p:blipFill>
        <p:spPr>
          <a:xfrm>
            <a:off x="7331486" y="4419121"/>
            <a:ext cx="2224574" cy="1678523"/>
          </a:xfrm>
          <a:prstGeom prst="rect">
            <a:avLst/>
          </a:prstGeom>
          <a:blipFill dpi="0" rotWithShape="1">
            <a:blip r:embed="rId4"/>
            <a:srcRect/>
            <a:stretch>
              <a:fillRect/>
            </a:stretch>
          </a:blipFill>
          <a:ln w="12700">
            <a:solidFill>
              <a:schemeClr val="accent1">
                <a:shade val="50000"/>
              </a:schemeClr>
            </a:solidFill>
          </a:ln>
          <a:effectLst>
            <a:outerShdw blurRad="152400" dist="38100" dir="2700000" algn="tl" rotWithShape="0">
              <a:srgbClr val="00B0F0">
                <a:alpha val="40000"/>
              </a:srgbClr>
            </a:outerShdw>
          </a:effectLst>
        </p:spPr>
      </p:pic>
      <p:grpSp>
        <p:nvGrpSpPr>
          <p:cNvPr id="22" name="组合 21">
            <a:extLst>
              <a:ext uri="{FF2B5EF4-FFF2-40B4-BE49-F238E27FC236}">
                <a16:creationId xmlns:a16="http://schemas.microsoft.com/office/drawing/2014/main" id="{A1F4A944-C3E8-9842-AC70-4BD633B56442}"/>
              </a:ext>
            </a:extLst>
          </p:cNvPr>
          <p:cNvGrpSpPr/>
          <p:nvPr/>
        </p:nvGrpSpPr>
        <p:grpSpPr>
          <a:xfrm>
            <a:off x="9618084" y="4439770"/>
            <a:ext cx="2096124" cy="1657874"/>
            <a:chOff x="6946220" y="3576977"/>
            <a:chExt cx="3390458" cy="2576186"/>
          </a:xfrm>
        </p:grpSpPr>
        <p:pic>
          <p:nvPicPr>
            <p:cNvPr id="23" name="图片 22">
              <a:extLst>
                <a:ext uri="{FF2B5EF4-FFF2-40B4-BE49-F238E27FC236}">
                  <a16:creationId xmlns:a16="http://schemas.microsoft.com/office/drawing/2014/main" id="{339DFDEB-B0D6-5449-AD80-F12CD6B0D55D}"/>
                </a:ext>
              </a:extLst>
            </p:cNvPr>
            <p:cNvPicPr>
              <a:picLocks noChangeAspect="1"/>
            </p:cNvPicPr>
            <p:nvPr/>
          </p:nvPicPr>
          <p:blipFill>
            <a:blip r:embed="rId7"/>
            <a:stretch>
              <a:fillRect/>
            </a:stretch>
          </p:blipFill>
          <p:spPr>
            <a:xfrm>
              <a:off x="6946220" y="4745440"/>
              <a:ext cx="3390458" cy="1407723"/>
            </a:xfrm>
            <a:prstGeom prst="rect">
              <a:avLst/>
            </a:prstGeom>
            <a:blipFill dpi="0" rotWithShape="1">
              <a:blip r:embed="rId4"/>
              <a:srcRect/>
              <a:stretch>
                <a:fillRect/>
              </a:stretch>
            </a:blipFill>
            <a:ln w="12700">
              <a:solidFill>
                <a:schemeClr val="accent1">
                  <a:shade val="50000"/>
                </a:schemeClr>
              </a:solidFill>
            </a:ln>
            <a:effectLst>
              <a:outerShdw blurRad="152400" dist="38100" dir="2700000" algn="tl" rotWithShape="0">
                <a:srgbClr val="00B0F0">
                  <a:alpha val="40000"/>
                </a:srgbClr>
              </a:outerShdw>
            </a:effectLst>
          </p:spPr>
        </p:pic>
        <p:pic>
          <p:nvPicPr>
            <p:cNvPr id="24" name="图片 23">
              <a:extLst>
                <a:ext uri="{FF2B5EF4-FFF2-40B4-BE49-F238E27FC236}">
                  <a16:creationId xmlns:a16="http://schemas.microsoft.com/office/drawing/2014/main" id="{332109C4-3E2C-F448-B76F-21BE2AF09C68}"/>
                </a:ext>
              </a:extLst>
            </p:cNvPr>
            <p:cNvPicPr>
              <a:picLocks noChangeAspect="1"/>
            </p:cNvPicPr>
            <p:nvPr/>
          </p:nvPicPr>
          <p:blipFill rotWithShape="1">
            <a:blip r:embed="rId8"/>
            <a:srcRect t="30201"/>
            <a:stretch/>
          </p:blipFill>
          <p:spPr>
            <a:xfrm>
              <a:off x="6946220" y="3576977"/>
              <a:ext cx="3390458" cy="1168463"/>
            </a:xfrm>
            <a:prstGeom prst="rect">
              <a:avLst/>
            </a:prstGeom>
            <a:blipFill dpi="0" rotWithShape="1">
              <a:blip r:embed="rId4"/>
              <a:srcRect/>
              <a:stretch>
                <a:fillRect/>
              </a:stretch>
            </a:blipFill>
            <a:ln w="12700">
              <a:solidFill>
                <a:schemeClr val="accent1">
                  <a:shade val="50000"/>
                </a:schemeClr>
              </a:solidFill>
            </a:ln>
            <a:effectLst>
              <a:outerShdw blurRad="152400" dist="38100" dir="2700000" algn="tl" rotWithShape="0">
                <a:srgbClr val="00B0F0">
                  <a:alpha val="40000"/>
                </a:srgbClr>
              </a:outerShdw>
            </a:effectLst>
          </p:spPr>
        </p:pic>
      </p:grpSp>
      <p:pic>
        <p:nvPicPr>
          <p:cNvPr id="27" name="图片 26">
            <a:extLst>
              <a:ext uri="{FF2B5EF4-FFF2-40B4-BE49-F238E27FC236}">
                <a16:creationId xmlns:a16="http://schemas.microsoft.com/office/drawing/2014/main" id="{28021CB9-654A-3C4E-9861-832B5DBBAD5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6200000">
            <a:off x="5264805" y="4103675"/>
            <a:ext cx="1664848" cy="2292443"/>
          </a:xfrm>
          <a:prstGeom prst="rect">
            <a:avLst/>
          </a:prstGeom>
          <a:blipFill dpi="0" rotWithShape="1">
            <a:blip r:embed="rId4"/>
            <a:srcRect/>
            <a:stretch>
              <a:fillRect/>
            </a:stretch>
          </a:blipFill>
          <a:ln w="12700">
            <a:solidFill>
              <a:schemeClr val="accent1">
                <a:shade val="50000"/>
              </a:schemeClr>
            </a:solidFill>
          </a:ln>
          <a:effectLst>
            <a:outerShdw blurRad="152400" dist="38100" dir="2700000" algn="tl" rotWithShape="0">
              <a:srgbClr val="00B0F0">
                <a:alpha val="40000"/>
              </a:srgbClr>
            </a:outerShdw>
          </a:effectLst>
        </p:spPr>
      </p:pic>
      <p:sp>
        <p:nvSpPr>
          <p:cNvPr id="75" name="文本框 74">
            <a:extLst>
              <a:ext uri="{FF2B5EF4-FFF2-40B4-BE49-F238E27FC236}">
                <a16:creationId xmlns:a16="http://schemas.microsoft.com/office/drawing/2014/main" id="{749C2802-5C96-8E4C-A0A6-28F731F59AC6}"/>
              </a:ext>
            </a:extLst>
          </p:cNvPr>
          <p:cNvSpPr txBox="1"/>
          <p:nvPr/>
        </p:nvSpPr>
        <p:spPr>
          <a:xfrm>
            <a:off x="864444" y="4037315"/>
            <a:ext cx="1961349" cy="307777"/>
          </a:xfrm>
          <a:prstGeom prst="rect">
            <a:avLst/>
          </a:prstGeom>
          <a:noFill/>
        </p:spPr>
        <p:txBody>
          <a:bodyPr wrap="square">
            <a:spAutoFit/>
          </a:bodyPr>
          <a:lstStyle>
            <a:defPPr>
              <a:defRPr lang="zh-CN"/>
            </a:defPPr>
            <a:lvl1pPr>
              <a:defRPr sz="1200"/>
            </a:lvl1pPr>
          </a:lstStyle>
          <a:p>
            <a:r>
              <a:rPr kumimoji="1" lang="en-US" altLang="zh-CN" sz="1400" b="1"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rPr>
              <a:t>2020.04</a:t>
            </a:r>
            <a:endParaRPr kumimoji="1" lang="zh-CN" altLang="en-US" b="1"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endParaRPr>
          </a:p>
        </p:txBody>
      </p:sp>
      <p:sp>
        <p:nvSpPr>
          <p:cNvPr id="76" name="文本框 75">
            <a:extLst>
              <a:ext uri="{FF2B5EF4-FFF2-40B4-BE49-F238E27FC236}">
                <a16:creationId xmlns:a16="http://schemas.microsoft.com/office/drawing/2014/main" id="{B797F355-261E-5046-AE63-E2379D2EDFBD}"/>
              </a:ext>
            </a:extLst>
          </p:cNvPr>
          <p:cNvSpPr txBox="1"/>
          <p:nvPr/>
        </p:nvSpPr>
        <p:spPr>
          <a:xfrm>
            <a:off x="3271973" y="4028837"/>
            <a:ext cx="1961349" cy="307777"/>
          </a:xfrm>
          <a:prstGeom prst="rect">
            <a:avLst/>
          </a:prstGeom>
          <a:noFill/>
        </p:spPr>
        <p:txBody>
          <a:bodyPr wrap="square">
            <a:spAutoFit/>
          </a:bodyPr>
          <a:lstStyle>
            <a:defPPr>
              <a:defRPr lang="zh-CN"/>
            </a:defPPr>
            <a:lvl1pPr>
              <a:defRPr sz="1200"/>
            </a:lvl1pPr>
          </a:lstStyle>
          <a:p>
            <a:r>
              <a:rPr kumimoji="1" lang="en-US" altLang="zh-CN" sz="1400" b="1"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rPr>
              <a:t>2021.09</a:t>
            </a:r>
            <a:endParaRPr kumimoji="1" lang="zh-CN" altLang="en-US" b="1"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endParaRPr>
          </a:p>
        </p:txBody>
      </p:sp>
      <p:sp>
        <p:nvSpPr>
          <p:cNvPr id="77" name="文本框 76">
            <a:extLst>
              <a:ext uri="{FF2B5EF4-FFF2-40B4-BE49-F238E27FC236}">
                <a16:creationId xmlns:a16="http://schemas.microsoft.com/office/drawing/2014/main" id="{E20A116D-02C2-0E46-916F-AEA6D1398F60}"/>
              </a:ext>
            </a:extLst>
          </p:cNvPr>
          <p:cNvSpPr txBox="1"/>
          <p:nvPr/>
        </p:nvSpPr>
        <p:spPr>
          <a:xfrm>
            <a:off x="5653097" y="4037314"/>
            <a:ext cx="1961349" cy="307777"/>
          </a:xfrm>
          <a:prstGeom prst="rect">
            <a:avLst/>
          </a:prstGeom>
          <a:noFill/>
        </p:spPr>
        <p:txBody>
          <a:bodyPr wrap="square">
            <a:spAutoFit/>
          </a:bodyPr>
          <a:lstStyle>
            <a:defPPr>
              <a:defRPr lang="zh-CN"/>
            </a:defPPr>
            <a:lvl1pPr>
              <a:defRPr sz="1200"/>
            </a:lvl1pPr>
          </a:lstStyle>
          <a:p>
            <a:r>
              <a:rPr kumimoji="1" lang="en-US" altLang="zh-CN" sz="1400" b="1"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rPr>
              <a:t>2022.05</a:t>
            </a:r>
            <a:endParaRPr kumimoji="1" lang="zh-CN" altLang="en-US" b="1"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endParaRPr>
          </a:p>
        </p:txBody>
      </p:sp>
      <p:sp>
        <p:nvSpPr>
          <p:cNvPr id="78" name="文本框 77">
            <a:extLst>
              <a:ext uri="{FF2B5EF4-FFF2-40B4-BE49-F238E27FC236}">
                <a16:creationId xmlns:a16="http://schemas.microsoft.com/office/drawing/2014/main" id="{C619D345-82CB-9846-84EC-BACD2E72D98C}"/>
              </a:ext>
            </a:extLst>
          </p:cNvPr>
          <p:cNvSpPr txBox="1"/>
          <p:nvPr/>
        </p:nvSpPr>
        <p:spPr>
          <a:xfrm>
            <a:off x="7909627" y="4053884"/>
            <a:ext cx="1961349" cy="307777"/>
          </a:xfrm>
          <a:prstGeom prst="rect">
            <a:avLst/>
          </a:prstGeom>
          <a:noFill/>
        </p:spPr>
        <p:txBody>
          <a:bodyPr wrap="square">
            <a:spAutoFit/>
          </a:bodyPr>
          <a:lstStyle>
            <a:defPPr>
              <a:defRPr lang="zh-CN"/>
            </a:defPPr>
            <a:lvl1pPr>
              <a:defRPr sz="1200"/>
            </a:lvl1pPr>
          </a:lstStyle>
          <a:p>
            <a:r>
              <a:rPr kumimoji="1" lang="en-US" altLang="zh-CN" sz="1400" b="1"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rPr>
              <a:t>2023.01</a:t>
            </a:r>
            <a:endParaRPr kumimoji="1" lang="zh-CN" altLang="en-US" b="1"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endParaRPr>
          </a:p>
        </p:txBody>
      </p:sp>
      <p:sp>
        <p:nvSpPr>
          <p:cNvPr id="79" name="文本框 78">
            <a:extLst>
              <a:ext uri="{FF2B5EF4-FFF2-40B4-BE49-F238E27FC236}">
                <a16:creationId xmlns:a16="http://schemas.microsoft.com/office/drawing/2014/main" id="{227AFB20-92BA-2B44-912E-DDBC0B440528}"/>
              </a:ext>
            </a:extLst>
          </p:cNvPr>
          <p:cNvSpPr txBox="1"/>
          <p:nvPr/>
        </p:nvSpPr>
        <p:spPr>
          <a:xfrm>
            <a:off x="10175211" y="4045009"/>
            <a:ext cx="1961349" cy="307777"/>
          </a:xfrm>
          <a:prstGeom prst="rect">
            <a:avLst/>
          </a:prstGeom>
          <a:noFill/>
        </p:spPr>
        <p:txBody>
          <a:bodyPr wrap="square">
            <a:spAutoFit/>
          </a:bodyPr>
          <a:lstStyle>
            <a:defPPr>
              <a:defRPr lang="zh-CN"/>
            </a:defPPr>
            <a:lvl1pPr>
              <a:defRPr sz="1200"/>
            </a:lvl1pPr>
          </a:lstStyle>
          <a:p>
            <a:r>
              <a:rPr kumimoji="1" lang="en-US" altLang="zh-CN" sz="1400" b="1"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rPr>
              <a:t>2023.12</a:t>
            </a:r>
            <a:endParaRPr kumimoji="1" lang="zh-CN" altLang="en-US" b="1"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endParaRPr>
          </a:p>
        </p:txBody>
      </p:sp>
      <p:cxnSp>
        <p:nvCxnSpPr>
          <p:cNvPr id="80" name="直接连接符 7">
            <a:extLst>
              <a:ext uri="{FF2B5EF4-FFF2-40B4-BE49-F238E27FC236}">
                <a16:creationId xmlns:a16="http://schemas.microsoft.com/office/drawing/2014/main" id="{6F5AE4C2-879E-214F-9463-E0AACE46D51B}"/>
              </a:ext>
            </a:extLst>
          </p:cNvPr>
          <p:cNvCxnSpPr>
            <a:cxnSpLocks/>
          </p:cNvCxnSpPr>
          <p:nvPr/>
        </p:nvCxnSpPr>
        <p:spPr>
          <a:xfrm>
            <a:off x="351752" y="844928"/>
            <a:ext cx="11560925" cy="0"/>
          </a:xfrm>
          <a:prstGeom prst="line">
            <a:avLst/>
          </a:prstGeom>
          <a:ln w="15875">
            <a:gradFill flip="none" rotWithShape="1">
              <a:gsLst>
                <a:gs pos="0">
                  <a:srgbClr val="124A93"/>
                </a:gs>
                <a:gs pos="49700">
                  <a:srgbClr val="124C98"/>
                </a:gs>
                <a:gs pos="100000">
                  <a:srgbClr val="134E9D">
                    <a:alpha val="0"/>
                  </a:srgbClr>
                </a:gs>
              </a:gsLst>
              <a:path path="circle">
                <a:fillToRect l="50000" t="50000" r="50000" b="50000"/>
              </a:path>
              <a:tileRect/>
            </a:gradFill>
          </a:ln>
        </p:spPr>
        <p:style>
          <a:lnRef idx="2">
            <a:schemeClr val="accent1"/>
          </a:lnRef>
          <a:fillRef idx="0">
            <a:schemeClr val="accent1"/>
          </a:fillRef>
          <a:effectRef idx="1">
            <a:schemeClr val="accent1"/>
          </a:effectRef>
          <a:fontRef idx="minor">
            <a:schemeClr val="tx1"/>
          </a:fontRef>
        </p:style>
      </p:cxnSp>
      <p:sp>
        <p:nvSpPr>
          <p:cNvPr id="82" name="文本框 81">
            <a:extLst>
              <a:ext uri="{FF2B5EF4-FFF2-40B4-BE49-F238E27FC236}">
                <a16:creationId xmlns:a16="http://schemas.microsoft.com/office/drawing/2014/main" id="{4F2A828D-1EF0-4644-B551-F5C2BE7DA8DC}"/>
              </a:ext>
            </a:extLst>
          </p:cNvPr>
          <p:cNvSpPr txBox="1"/>
          <p:nvPr/>
        </p:nvSpPr>
        <p:spPr>
          <a:xfrm>
            <a:off x="4918585" y="2420480"/>
            <a:ext cx="2373754" cy="707886"/>
          </a:xfrm>
          <a:prstGeom prst="rect">
            <a:avLst/>
          </a:prstGeom>
          <a:noFill/>
        </p:spPr>
        <p:txBody>
          <a:bodyPr wrap="square" rtlCol="0">
            <a:spAutoFit/>
          </a:bodyPr>
          <a:lstStyle/>
          <a:p>
            <a:pPr algn="ctr"/>
            <a:r>
              <a:rPr kumimoji="1" lang="en-US" altLang="zh-CN" sz="2000" b="1" dirty="0">
                <a:solidFill>
                  <a:schemeClr val="bg1"/>
                </a:solidFill>
                <a:latin typeface="Microsoft YaHei" panose="020B0503020204020204" pitchFamily="34" charset="-122"/>
                <a:ea typeface="Microsoft YaHei" panose="020B0503020204020204" pitchFamily="34" charset="-122"/>
              </a:rPr>
              <a:t>Miniaturize</a:t>
            </a:r>
          </a:p>
          <a:p>
            <a:pPr algn="ctr"/>
            <a:r>
              <a:rPr kumimoji="1" lang="en-US" altLang="zh-CN" sz="2000" b="1" dirty="0">
                <a:solidFill>
                  <a:schemeClr val="bg1"/>
                </a:solidFill>
                <a:latin typeface="Microsoft YaHei" panose="020B0503020204020204" pitchFamily="34" charset="-122"/>
                <a:ea typeface="Microsoft YaHei" panose="020B0503020204020204" pitchFamily="34" charset="-122"/>
              </a:rPr>
              <a:t>V2.0</a:t>
            </a:r>
            <a:endParaRPr kumimoji="1" lang="zh-CN" altLang="en-US" sz="2000" b="1" dirty="0">
              <a:solidFill>
                <a:schemeClr val="bg1"/>
              </a:solidFill>
              <a:latin typeface="Microsoft YaHei" panose="020B0503020204020204" pitchFamily="34" charset="-122"/>
              <a:ea typeface="Microsoft YaHei" panose="020B0503020204020204" pitchFamily="34" charset="-122"/>
            </a:endParaRPr>
          </a:p>
        </p:txBody>
      </p:sp>
      <p:sp>
        <p:nvSpPr>
          <p:cNvPr id="83" name="文本框 82">
            <a:extLst>
              <a:ext uri="{FF2B5EF4-FFF2-40B4-BE49-F238E27FC236}">
                <a16:creationId xmlns:a16="http://schemas.microsoft.com/office/drawing/2014/main" id="{4D16CC71-6B17-8F49-9FD6-78D96CCA8A88}"/>
              </a:ext>
            </a:extLst>
          </p:cNvPr>
          <p:cNvSpPr txBox="1"/>
          <p:nvPr/>
        </p:nvSpPr>
        <p:spPr>
          <a:xfrm>
            <a:off x="7216557" y="2429444"/>
            <a:ext cx="2373754" cy="707886"/>
          </a:xfrm>
          <a:prstGeom prst="rect">
            <a:avLst/>
          </a:prstGeom>
          <a:noFill/>
        </p:spPr>
        <p:txBody>
          <a:bodyPr wrap="square" rtlCol="0">
            <a:spAutoFit/>
          </a:bodyPr>
          <a:lstStyle/>
          <a:p>
            <a:pPr algn="ctr"/>
            <a:r>
              <a:rPr kumimoji="1" lang="en-US" altLang="zh-CN" sz="2000" b="1" dirty="0">
                <a:solidFill>
                  <a:schemeClr val="bg1"/>
                </a:solidFill>
                <a:latin typeface="Microsoft YaHei" panose="020B0503020204020204" pitchFamily="34" charset="-122"/>
                <a:ea typeface="Microsoft YaHei" panose="020B0503020204020204" pitchFamily="34" charset="-122"/>
              </a:rPr>
              <a:t>Miniaturize</a:t>
            </a:r>
          </a:p>
          <a:p>
            <a:pPr algn="ctr"/>
            <a:r>
              <a:rPr kumimoji="1" lang="en-US" altLang="zh-CN" sz="2000" b="1" dirty="0">
                <a:solidFill>
                  <a:schemeClr val="bg1"/>
                </a:solidFill>
                <a:latin typeface="Microsoft YaHei" panose="020B0503020204020204" pitchFamily="34" charset="-122"/>
                <a:ea typeface="Microsoft YaHei" panose="020B0503020204020204" pitchFamily="34" charset="-122"/>
              </a:rPr>
              <a:t>V3.0</a:t>
            </a:r>
            <a:endParaRPr kumimoji="1" lang="zh-CN" altLang="en-US" sz="2000" b="1" dirty="0">
              <a:solidFill>
                <a:schemeClr val="bg1"/>
              </a:solidFill>
              <a:latin typeface="Microsoft YaHei" panose="020B0503020204020204" pitchFamily="34" charset="-122"/>
              <a:ea typeface="Microsoft YaHei" panose="020B0503020204020204" pitchFamily="34" charset="-122"/>
            </a:endParaRPr>
          </a:p>
        </p:txBody>
      </p:sp>
      <p:sp>
        <p:nvSpPr>
          <p:cNvPr id="84" name="文本框 83">
            <a:extLst>
              <a:ext uri="{FF2B5EF4-FFF2-40B4-BE49-F238E27FC236}">
                <a16:creationId xmlns:a16="http://schemas.microsoft.com/office/drawing/2014/main" id="{87EC6059-3507-C246-B2E9-5EE0FF720FA7}"/>
              </a:ext>
            </a:extLst>
          </p:cNvPr>
          <p:cNvSpPr txBox="1"/>
          <p:nvPr/>
        </p:nvSpPr>
        <p:spPr>
          <a:xfrm>
            <a:off x="9405818" y="2345720"/>
            <a:ext cx="2373754" cy="707886"/>
          </a:xfrm>
          <a:prstGeom prst="rect">
            <a:avLst/>
          </a:prstGeom>
          <a:noFill/>
        </p:spPr>
        <p:txBody>
          <a:bodyPr wrap="square" rtlCol="0">
            <a:spAutoFit/>
          </a:bodyPr>
          <a:lstStyle/>
          <a:p>
            <a:pPr algn="ctr"/>
            <a:r>
              <a:rPr kumimoji="1" lang="en-US" altLang="zh-CN" sz="2000" b="1" dirty="0">
                <a:solidFill>
                  <a:schemeClr val="bg1"/>
                </a:solidFill>
                <a:latin typeface="Microsoft YaHei" panose="020B0503020204020204" pitchFamily="34" charset="-122"/>
                <a:ea typeface="Microsoft YaHei" panose="020B0503020204020204" pitchFamily="34" charset="-122"/>
              </a:rPr>
              <a:t>Multi</a:t>
            </a:r>
          </a:p>
          <a:p>
            <a:pPr algn="ctr"/>
            <a:r>
              <a:rPr kumimoji="1" lang="en-US" altLang="zh-CN" sz="2000" b="1" dirty="0">
                <a:solidFill>
                  <a:schemeClr val="bg1"/>
                </a:solidFill>
                <a:latin typeface="Microsoft YaHei" panose="020B0503020204020204" pitchFamily="34" charset="-122"/>
                <a:ea typeface="Microsoft YaHei" panose="020B0503020204020204" pitchFamily="34" charset="-122"/>
              </a:rPr>
              <a:t>channel</a:t>
            </a:r>
            <a:endParaRPr kumimoji="1" lang="zh-CN" altLang="en-US" sz="2000" b="1" dirty="0">
              <a:solidFill>
                <a:schemeClr val="bg1"/>
              </a:solidFill>
              <a:latin typeface="Microsoft YaHei" panose="020B0503020204020204" pitchFamily="34" charset="-122"/>
              <a:ea typeface="Microsoft YaHei" panose="020B0503020204020204" pitchFamily="34" charset="-122"/>
            </a:endParaRPr>
          </a:p>
        </p:txBody>
      </p:sp>
      <p:sp>
        <p:nvSpPr>
          <p:cNvPr id="2" name="矩形 1">
            <a:extLst>
              <a:ext uri="{FF2B5EF4-FFF2-40B4-BE49-F238E27FC236}">
                <a16:creationId xmlns:a16="http://schemas.microsoft.com/office/drawing/2014/main" id="{5023D213-1EA4-5648-A515-D1304C99BDEC}"/>
              </a:ext>
            </a:extLst>
          </p:cNvPr>
          <p:cNvSpPr/>
          <p:nvPr/>
        </p:nvSpPr>
        <p:spPr>
          <a:xfrm>
            <a:off x="486645" y="754946"/>
            <a:ext cx="11237632" cy="1200329"/>
          </a:xfrm>
          <a:prstGeom prst="rect">
            <a:avLst/>
          </a:prstGeom>
        </p:spPr>
        <p:txBody>
          <a:bodyPr wrap="square">
            <a:spAutoFit/>
          </a:bodyPr>
          <a:lstStyle/>
          <a:p>
            <a:pPr algn="just"/>
            <a:r>
              <a:rPr lang="en" altLang="zh-CN" sz="3600" dirty="0">
                <a:latin typeface="Times New Roman" panose="02020603050405020304" pitchFamily="18" charset="0"/>
                <a:cs typeface="Times New Roman" panose="02020603050405020304" pitchFamily="18" charset="0"/>
              </a:rPr>
              <a:t>Develop multiple generations of miniaturized atomic magnetometers</a:t>
            </a:r>
            <a:r>
              <a:rPr lang="zh-CN" altLang="en-US" sz="3600" dirty="0">
                <a:latin typeface="Times New Roman" panose="02020603050405020304" pitchFamily="18" charset="0"/>
                <a:cs typeface="Times New Roman" panose="02020603050405020304" pitchFamily="18" charset="0"/>
              </a:rPr>
              <a:t> </a:t>
            </a:r>
            <a:r>
              <a:rPr lang="en" altLang="zh-CN" sz="3600" dirty="0">
                <a:latin typeface="Times New Roman" panose="02020603050405020304" pitchFamily="18" charset="0"/>
                <a:cs typeface="Times New Roman" panose="02020603050405020304" pitchFamily="18" charset="0"/>
              </a:rPr>
              <a:t>collaborating with </a:t>
            </a:r>
            <a:r>
              <a:rPr lang="en" altLang="zh-CN" sz="3600" dirty="0" err="1">
                <a:latin typeface="Times New Roman" panose="02020603050405020304" pitchFamily="18" charset="0"/>
                <a:cs typeface="Times New Roman" panose="02020603050405020304" pitchFamily="18" charset="0"/>
              </a:rPr>
              <a:t>Guoyi</a:t>
            </a:r>
            <a:r>
              <a:rPr lang="zh-CN" altLang="en-US" sz="3600" dirty="0">
                <a:latin typeface="Times New Roman" panose="02020603050405020304" pitchFamily="18" charset="0"/>
                <a:cs typeface="Times New Roman" panose="02020603050405020304" pitchFamily="18" charset="0"/>
              </a:rPr>
              <a:t> </a:t>
            </a:r>
            <a:r>
              <a:rPr lang="en-US" altLang="zh-CN" sz="3600" dirty="0">
                <a:latin typeface="Times New Roman" panose="02020603050405020304" pitchFamily="18" charset="0"/>
                <a:cs typeface="Times New Roman" panose="02020603050405020304" pitchFamily="18" charset="0"/>
              </a:rPr>
              <a:t>quantum</a:t>
            </a:r>
            <a:r>
              <a:rPr lang="zh-CN" altLang="en-US" sz="3600" dirty="0">
                <a:latin typeface="Times New Roman" panose="02020603050405020304" pitchFamily="18" charset="0"/>
                <a:cs typeface="Times New Roman" panose="02020603050405020304" pitchFamily="18" charset="0"/>
              </a:rPr>
              <a:t> </a:t>
            </a:r>
            <a:r>
              <a:rPr lang="en-US" altLang="zh-CN" sz="2800" dirty="0">
                <a:latin typeface="Times New Roman" panose="02020603050405020304" pitchFamily="18" charset="0"/>
                <a:cs typeface="Times New Roman" panose="02020603050405020304" pitchFamily="18" charset="0"/>
              </a:rPr>
              <a:t>(</a:t>
            </a:r>
            <a:r>
              <a:rPr lang="zh-CN" altLang="en-US" sz="2800" dirty="0">
                <a:latin typeface="Times New Roman" panose="02020603050405020304" pitchFamily="18" charset="0"/>
                <a:cs typeface="Times New Roman" panose="02020603050405020304" pitchFamily="18" charset="0"/>
              </a:rPr>
              <a:t>国仪量子</a:t>
            </a:r>
            <a:r>
              <a:rPr lang="en-US" altLang="zh-CN" sz="2800" dirty="0">
                <a:latin typeface="Times New Roman" panose="02020603050405020304" pitchFamily="18" charset="0"/>
                <a:cs typeface="Times New Roman" panose="02020603050405020304" pitchFamily="18" charset="0"/>
              </a:rPr>
              <a:t>)</a:t>
            </a:r>
            <a:r>
              <a:rPr lang="en" altLang="zh-CN" sz="2800" dirty="0">
                <a:latin typeface="Times New Roman" panose="02020603050405020304" pitchFamily="18" charset="0"/>
                <a:cs typeface="Times New Roman" panose="02020603050405020304" pitchFamily="18" charset="0"/>
              </a:rPr>
              <a:t> </a:t>
            </a:r>
            <a:endParaRPr lang="zh-CN" altLang="en-US" sz="3600" dirty="0">
              <a:latin typeface="Times New Roman" panose="02020603050405020304" pitchFamily="18" charset="0"/>
              <a:cs typeface="Times New Roman" panose="02020603050405020304" pitchFamily="18" charset="0"/>
            </a:endParaRPr>
          </a:p>
        </p:txBody>
      </p:sp>
      <p:grpSp>
        <p:nvGrpSpPr>
          <p:cNvPr id="85" name="组合 84">
            <a:extLst>
              <a:ext uri="{FF2B5EF4-FFF2-40B4-BE49-F238E27FC236}">
                <a16:creationId xmlns:a16="http://schemas.microsoft.com/office/drawing/2014/main" id="{ECCCC905-B60E-3C4F-974D-123A068909AE}"/>
              </a:ext>
            </a:extLst>
          </p:cNvPr>
          <p:cNvGrpSpPr/>
          <p:nvPr/>
        </p:nvGrpSpPr>
        <p:grpSpPr>
          <a:xfrm rot="5400000">
            <a:off x="6129313" y="-3739153"/>
            <a:ext cx="116749" cy="11419103"/>
            <a:chOff x="5702996" y="1339728"/>
            <a:chExt cx="1840804" cy="5050269"/>
          </a:xfrm>
        </p:grpSpPr>
        <p:pic>
          <p:nvPicPr>
            <p:cNvPr id="86" name="Picture 6" descr="HD-ShadowLong.png">
              <a:extLst>
                <a:ext uri="{FF2B5EF4-FFF2-40B4-BE49-F238E27FC236}">
                  <a16:creationId xmlns:a16="http://schemas.microsoft.com/office/drawing/2014/main" id="{A766322C-5289-1C4F-9183-7ED11ABDF0F9}"/>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rot="16200000">
              <a:off x="5340327" y="4186524"/>
              <a:ext cx="2566142" cy="1840804"/>
            </a:xfrm>
            <a:prstGeom prst="rect">
              <a:avLst/>
            </a:prstGeom>
          </p:spPr>
        </p:pic>
        <p:pic>
          <p:nvPicPr>
            <p:cNvPr id="87" name="Picture 6" descr="HD-ShadowLong.png">
              <a:extLst>
                <a:ext uri="{FF2B5EF4-FFF2-40B4-BE49-F238E27FC236}">
                  <a16:creationId xmlns:a16="http://schemas.microsoft.com/office/drawing/2014/main" id="{99DB7C31-75B6-AA47-982D-4B4AE80BB7F8}"/>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rot="5400000" flipV="1">
              <a:off x="5340327" y="1702397"/>
              <a:ext cx="2566142" cy="1840804"/>
            </a:xfrm>
            <a:prstGeom prst="rect">
              <a:avLst/>
            </a:prstGeom>
          </p:spPr>
        </p:pic>
      </p:grpSp>
      <p:sp>
        <p:nvSpPr>
          <p:cNvPr id="88" name="标题 1">
            <a:extLst>
              <a:ext uri="{FF2B5EF4-FFF2-40B4-BE49-F238E27FC236}">
                <a16:creationId xmlns:a16="http://schemas.microsoft.com/office/drawing/2014/main" id="{24E71C15-8B40-394C-BB06-432ECAB8FD01}"/>
              </a:ext>
            </a:extLst>
          </p:cNvPr>
          <p:cNvSpPr txBox="1">
            <a:spLocks/>
          </p:cNvSpPr>
          <p:nvPr/>
        </p:nvSpPr>
        <p:spPr>
          <a:xfrm>
            <a:off x="1792124" y="165434"/>
            <a:ext cx="8626675" cy="770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latin typeface="Times New Roman" panose="02020603050405020304" pitchFamily="18" charset="0"/>
                <a:cs typeface="Times New Roman" panose="02020603050405020304" pitchFamily="18" charset="0"/>
              </a:rPr>
              <a:t>Miniaturized</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atomic</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magnetometers</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0696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CD5FF4D-F7AF-B943-89DA-23228449A8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254753" cy="6858000"/>
          </a:xfrm>
          <a:prstGeom prst="rect">
            <a:avLst/>
          </a:prstGeom>
        </p:spPr>
      </p:pic>
      <p:grpSp>
        <p:nvGrpSpPr>
          <p:cNvPr id="9" name="组合 8">
            <a:extLst>
              <a:ext uri="{FF2B5EF4-FFF2-40B4-BE49-F238E27FC236}">
                <a16:creationId xmlns:a16="http://schemas.microsoft.com/office/drawing/2014/main" id="{64769821-5646-D549-A41E-C60DDBC5ABC2}"/>
              </a:ext>
            </a:extLst>
          </p:cNvPr>
          <p:cNvGrpSpPr/>
          <p:nvPr/>
        </p:nvGrpSpPr>
        <p:grpSpPr>
          <a:xfrm>
            <a:off x="496254" y="960026"/>
            <a:ext cx="9958218" cy="3720975"/>
            <a:chOff x="2831669" y="2947940"/>
            <a:chExt cx="3558840" cy="1898060"/>
          </a:xfrm>
        </p:grpSpPr>
        <p:sp>
          <p:nvSpPr>
            <p:cNvPr id="10" name="箭头: 右 89">
              <a:extLst>
                <a:ext uri="{FF2B5EF4-FFF2-40B4-BE49-F238E27FC236}">
                  <a16:creationId xmlns:a16="http://schemas.microsoft.com/office/drawing/2014/main" id="{82892B7C-20EE-8440-8753-EF18E9284570}"/>
                </a:ext>
              </a:extLst>
            </p:cNvPr>
            <p:cNvSpPr/>
            <p:nvPr/>
          </p:nvSpPr>
          <p:spPr>
            <a:xfrm>
              <a:off x="2831669" y="2947940"/>
              <a:ext cx="1930719" cy="1898060"/>
            </a:xfrm>
            <a:prstGeom prst="rightArrow">
              <a:avLst>
                <a:gd name="adj1" fmla="val 79399"/>
                <a:gd name="adj2" fmla="val 49222"/>
              </a:avLst>
            </a:prstGeom>
            <a:gradFill flip="none" rotWithShape="1">
              <a:gsLst>
                <a:gs pos="43000">
                  <a:srgbClr val="017FEA">
                    <a:alpha val="76000"/>
                  </a:srgbClr>
                </a:gs>
                <a:gs pos="82000">
                  <a:srgbClr val="024EE4"/>
                </a:gs>
                <a:gs pos="0">
                  <a:srgbClr val="00B0F0">
                    <a:alpha val="32000"/>
                  </a:srgbClr>
                </a:gs>
              </a:gsLst>
              <a:lin ang="0" scaled="1"/>
              <a:tileRect/>
            </a:gradFill>
            <a:ln>
              <a:noFill/>
            </a:ln>
            <a:effectLst>
              <a:outerShdw blurRad="190500" dist="63500" dir="5400000" algn="t" rotWithShape="0">
                <a:schemeClr val="accent6">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思源黑体 CN Bold" panose="020B0800000000000000" pitchFamily="34" charset="-122"/>
                <a:ea typeface="思源黑体 CN Bold" panose="020B0800000000000000" pitchFamily="34" charset="-122"/>
                <a:cs typeface="+mn-cs"/>
              </a:endParaRPr>
            </a:p>
          </p:txBody>
        </p:sp>
        <p:sp>
          <p:nvSpPr>
            <p:cNvPr id="11" name="文本框 10">
              <a:extLst>
                <a:ext uri="{FF2B5EF4-FFF2-40B4-BE49-F238E27FC236}">
                  <a16:creationId xmlns:a16="http://schemas.microsoft.com/office/drawing/2014/main" id="{9B93B620-AFEF-0A40-A7F8-C1C7ECBDAEBD}"/>
                </a:ext>
              </a:extLst>
            </p:cNvPr>
            <p:cNvSpPr txBox="1"/>
            <p:nvPr/>
          </p:nvSpPr>
          <p:spPr>
            <a:xfrm>
              <a:off x="2832250" y="3368164"/>
              <a:ext cx="3558259" cy="973081"/>
            </a:xfrm>
            <a:prstGeom prst="rect">
              <a:avLst/>
            </a:prstGeom>
            <a:noFill/>
          </p:spPr>
          <p:txBody>
            <a:bodyPr wrap="square">
              <a:spAutoFit/>
            </a:bodyPr>
            <a:lstStyle/>
            <a:p>
              <a:pPr lvl="0">
                <a:lnSpc>
                  <a:spcPct val="120000"/>
                </a:lnSpc>
                <a:defRPr/>
              </a:pPr>
              <a:r>
                <a:rPr lang="en" altLang="zh-CN" sz="2000" b="1" spc="100" dirty="0">
                  <a:solidFill>
                    <a:srgbClr val="FFFFFF"/>
                  </a:solidFill>
                  <a:effectLst>
                    <a:outerShdw blurRad="139700" dist="38100" dir="2700000" algn="tl" rotWithShape="0">
                      <a:prstClr val="black">
                        <a:alpha val="32000"/>
                      </a:prstClr>
                    </a:outerShdw>
                  </a:effectLst>
                  <a:latin typeface="微软雅黑" panose="020B0503020204020204" pitchFamily="34" charset="-122"/>
                  <a:ea typeface="微软雅黑" panose="020B0503020204020204" pitchFamily="34" charset="-122"/>
                  <a:sym typeface="+mn-ea"/>
                </a:rPr>
                <a:t>Alkali metal (K, </a:t>
              </a:r>
              <a:r>
                <a:rPr lang="en" altLang="zh-CN" sz="2000" b="1" spc="100" dirty="0" err="1">
                  <a:solidFill>
                    <a:srgbClr val="FFFFFF"/>
                  </a:solidFill>
                  <a:effectLst>
                    <a:outerShdw blurRad="139700" dist="38100" dir="2700000" algn="tl" rotWithShape="0">
                      <a:prstClr val="black">
                        <a:alpha val="32000"/>
                      </a:prstClr>
                    </a:outerShdw>
                  </a:effectLst>
                  <a:latin typeface="微软雅黑" panose="020B0503020204020204" pitchFamily="34" charset="-122"/>
                  <a:ea typeface="微软雅黑" panose="020B0503020204020204" pitchFamily="34" charset="-122"/>
                  <a:sym typeface="+mn-ea"/>
                </a:rPr>
                <a:t>Rb</a:t>
              </a:r>
              <a:r>
                <a:rPr lang="en" altLang="zh-CN" sz="2000" b="1" spc="100" dirty="0">
                  <a:solidFill>
                    <a:srgbClr val="FFFFFF"/>
                  </a:solidFill>
                  <a:effectLst>
                    <a:outerShdw blurRad="139700" dist="38100" dir="2700000" algn="tl" rotWithShape="0">
                      <a:prstClr val="black">
                        <a:alpha val="32000"/>
                      </a:prstClr>
                    </a:outerShdw>
                  </a:effectLst>
                  <a:latin typeface="微软雅黑" panose="020B0503020204020204" pitchFamily="34" charset="-122"/>
                  <a:ea typeface="微软雅黑" panose="020B0503020204020204" pitchFamily="34" charset="-122"/>
                  <a:sym typeface="+mn-ea"/>
                </a:rPr>
                <a:t>, Cs)</a:t>
              </a:r>
            </a:p>
            <a:p>
              <a:pPr marL="342900" lvl="0" indent="-342900">
                <a:lnSpc>
                  <a:spcPct val="120000"/>
                </a:lnSpc>
                <a:buFont typeface="Wingdings" pitchFamily="2" charset="2"/>
                <a:buChar char="Ø"/>
                <a:defRPr/>
              </a:pPr>
              <a:r>
                <a:rPr lang="en" altLang="zh-CN" sz="2000" b="1" spc="100" dirty="0">
                  <a:solidFill>
                    <a:srgbClr val="FFFFFF"/>
                  </a:solidFill>
                  <a:effectLst>
                    <a:outerShdw blurRad="139700" dist="38100" dir="2700000" algn="tl" rotWithShape="0">
                      <a:prstClr val="black">
                        <a:alpha val="32000"/>
                      </a:prstClr>
                    </a:outerShdw>
                  </a:effectLst>
                  <a:latin typeface="微软雅黑" panose="020B0503020204020204" pitchFamily="34" charset="-122"/>
                  <a:ea typeface="微软雅黑" panose="020B0503020204020204" pitchFamily="34" charset="-122"/>
                  <a:sym typeface="+mn-ea"/>
                </a:rPr>
                <a:t>Adv.: Large magnetic moment,</a:t>
              </a:r>
            </a:p>
            <a:p>
              <a:pPr lvl="0">
                <a:lnSpc>
                  <a:spcPct val="120000"/>
                </a:lnSpc>
                <a:defRPr/>
              </a:pPr>
              <a:r>
                <a:rPr lang="en" altLang="zh-CN" sz="2000" b="1" spc="100" dirty="0">
                  <a:solidFill>
                    <a:srgbClr val="FFFFFF"/>
                  </a:solidFill>
                  <a:effectLst>
                    <a:outerShdw blurRad="139700" dist="38100" dir="2700000" algn="tl" rotWithShape="0">
                      <a:prstClr val="black">
                        <a:alpha val="32000"/>
                      </a:prstClr>
                    </a:outerShdw>
                  </a:effectLst>
                  <a:latin typeface="微软雅黑" panose="020B0503020204020204" pitchFamily="34" charset="-122"/>
                  <a:ea typeface="微软雅黑" panose="020B0503020204020204" pitchFamily="34" charset="-122"/>
                  <a:sym typeface="+mn-ea"/>
                </a:rPr>
                <a:t>well-developed laser technology </a:t>
              </a:r>
            </a:p>
            <a:p>
              <a:pPr marL="342900" lvl="0" indent="-342900">
                <a:lnSpc>
                  <a:spcPct val="120000"/>
                </a:lnSpc>
                <a:buFont typeface="Wingdings" pitchFamily="2" charset="2"/>
                <a:buChar char="Ø"/>
                <a:defRPr/>
              </a:pPr>
              <a:r>
                <a:rPr lang="en" altLang="zh-CN" sz="2000" b="1" spc="100" dirty="0" err="1">
                  <a:solidFill>
                    <a:srgbClr val="FFFFFF"/>
                  </a:solidFill>
                  <a:effectLst>
                    <a:outerShdw blurRad="139700" dist="38100" dir="2700000" algn="tl" rotWithShape="0">
                      <a:prstClr val="black">
                        <a:alpha val="32000"/>
                      </a:prstClr>
                    </a:outerShdw>
                  </a:effectLst>
                  <a:latin typeface="微软雅黑" panose="020B0503020204020204" pitchFamily="34" charset="-122"/>
                  <a:ea typeface="微软雅黑" panose="020B0503020204020204" pitchFamily="34" charset="-122"/>
                  <a:sym typeface="+mn-ea"/>
                </a:rPr>
                <a:t>Disadv</a:t>
              </a:r>
              <a:r>
                <a:rPr lang="en" altLang="zh-CN" sz="2000" b="1" spc="100" dirty="0">
                  <a:solidFill>
                    <a:srgbClr val="FFFFFF"/>
                  </a:solidFill>
                  <a:effectLst>
                    <a:outerShdw blurRad="139700" dist="38100" dir="2700000" algn="tl" rotWithShape="0">
                      <a:prstClr val="black">
                        <a:alpha val="32000"/>
                      </a:prstClr>
                    </a:outerShdw>
                  </a:effectLst>
                  <a:latin typeface="微软雅黑" panose="020B0503020204020204" pitchFamily="34" charset="-122"/>
                  <a:ea typeface="微软雅黑" panose="020B0503020204020204" pitchFamily="34" charset="-122"/>
                  <a:sym typeface="+mn-ea"/>
                </a:rPr>
                <a:t>.: Low density (10</a:t>
              </a:r>
              <a:r>
                <a:rPr lang="en" altLang="zh-CN" sz="2000" b="1" spc="100" baseline="30000" dirty="0">
                  <a:solidFill>
                    <a:srgbClr val="FFFFFF"/>
                  </a:solidFill>
                  <a:effectLst>
                    <a:outerShdw blurRad="139700" dist="38100" dir="2700000" algn="tl" rotWithShape="0">
                      <a:prstClr val="black">
                        <a:alpha val="32000"/>
                      </a:prstClr>
                    </a:outerShdw>
                  </a:effectLst>
                  <a:latin typeface="微软雅黑" panose="020B0503020204020204" pitchFamily="34" charset="-122"/>
                  <a:ea typeface="微软雅黑" panose="020B0503020204020204" pitchFamily="34" charset="-122"/>
                  <a:sym typeface="+mn-ea"/>
                </a:rPr>
                <a:t>14</a:t>
              </a:r>
              <a:r>
                <a:rPr lang="en" altLang="zh-CN" sz="2000" b="1" spc="100" dirty="0">
                  <a:solidFill>
                    <a:srgbClr val="FFFFFF"/>
                  </a:solidFill>
                  <a:effectLst>
                    <a:outerShdw blurRad="139700" dist="38100" dir="2700000" algn="tl" rotWithShape="0">
                      <a:prstClr val="black">
                        <a:alpha val="32000"/>
                      </a:prstClr>
                    </a:outerShdw>
                  </a:effectLst>
                  <a:latin typeface="微软雅黑" panose="020B0503020204020204" pitchFamily="34" charset="-122"/>
                  <a:ea typeface="微软雅黑" panose="020B0503020204020204" pitchFamily="34" charset="-122"/>
                  <a:sym typeface="+mn-ea"/>
                </a:rPr>
                <a:t>cm</a:t>
              </a:r>
              <a:r>
                <a:rPr lang="en" altLang="zh-CN" sz="2000" b="1" spc="100" baseline="30000" dirty="0">
                  <a:solidFill>
                    <a:srgbClr val="FFFFFF"/>
                  </a:solidFill>
                  <a:effectLst>
                    <a:outerShdw blurRad="139700" dist="38100" dir="2700000" algn="tl" rotWithShape="0">
                      <a:prstClr val="black">
                        <a:alpha val="32000"/>
                      </a:prstClr>
                    </a:outerShdw>
                  </a:effectLst>
                  <a:latin typeface="微软雅黑" panose="020B0503020204020204" pitchFamily="34" charset="-122"/>
                  <a:ea typeface="微软雅黑" panose="020B0503020204020204" pitchFamily="34" charset="-122"/>
                  <a:sym typeface="+mn-ea"/>
                </a:rPr>
                <a:t>-3</a:t>
              </a:r>
              <a:r>
                <a:rPr lang="en" altLang="zh-CN" sz="2000" b="1" spc="100" dirty="0">
                  <a:solidFill>
                    <a:srgbClr val="FFFFFF"/>
                  </a:solidFill>
                  <a:effectLst>
                    <a:outerShdw blurRad="139700" dist="38100" dir="2700000" algn="tl" rotWithShape="0">
                      <a:prstClr val="black">
                        <a:alpha val="32000"/>
                      </a:prstClr>
                    </a:outerShdw>
                  </a:effectLst>
                  <a:latin typeface="微软雅黑" panose="020B0503020204020204" pitchFamily="34" charset="-122"/>
                  <a:ea typeface="微软雅黑" panose="020B0503020204020204" pitchFamily="34" charset="-122"/>
                  <a:sym typeface="+mn-ea"/>
                </a:rPr>
                <a:t>), </a:t>
              </a:r>
            </a:p>
            <a:p>
              <a:pPr lvl="0">
                <a:lnSpc>
                  <a:spcPct val="120000"/>
                </a:lnSpc>
                <a:defRPr/>
              </a:pPr>
              <a:r>
                <a:rPr lang="en" altLang="zh-CN" sz="2000" b="1" spc="100" dirty="0">
                  <a:solidFill>
                    <a:srgbClr val="FFFFFF"/>
                  </a:solidFill>
                  <a:effectLst>
                    <a:outerShdw blurRad="139700" dist="38100" dir="2700000" algn="tl" rotWithShape="0">
                      <a:prstClr val="black">
                        <a:alpha val="32000"/>
                      </a:prstClr>
                    </a:outerShdw>
                  </a:effectLst>
                  <a:latin typeface="微软雅黑" panose="020B0503020204020204" pitchFamily="34" charset="-122"/>
                  <a:ea typeface="微软雅黑" panose="020B0503020204020204" pitchFamily="34" charset="-122"/>
                  <a:sym typeface="+mn-ea"/>
                </a:rPr>
                <a:t>short coherence time (~10ms)</a:t>
              </a:r>
            </a:p>
          </p:txBody>
        </p:sp>
      </p:grpSp>
      <p:grpSp>
        <p:nvGrpSpPr>
          <p:cNvPr id="13" name="组合 12">
            <a:extLst>
              <a:ext uri="{FF2B5EF4-FFF2-40B4-BE49-F238E27FC236}">
                <a16:creationId xmlns:a16="http://schemas.microsoft.com/office/drawing/2014/main" id="{4A889890-3B92-E449-9A27-F56693EA38C6}"/>
              </a:ext>
            </a:extLst>
          </p:cNvPr>
          <p:cNvGrpSpPr/>
          <p:nvPr/>
        </p:nvGrpSpPr>
        <p:grpSpPr>
          <a:xfrm rot="10800000">
            <a:off x="6391401" y="995883"/>
            <a:ext cx="6038189" cy="3730030"/>
            <a:chOff x="2582051" y="2885596"/>
            <a:chExt cx="2157911" cy="1902679"/>
          </a:xfrm>
        </p:grpSpPr>
        <p:sp>
          <p:nvSpPr>
            <p:cNvPr id="14" name="箭头: 右 89">
              <a:extLst>
                <a:ext uri="{FF2B5EF4-FFF2-40B4-BE49-F238E27FC236}">
                  <a16:creationId xmlns:a16="http://schemas.microsoft.com/office/drawing/2014/main" id="{7CE51115-74F2-484E-BC93-399B14DBD075}"/>
                </a:ext>
              </a:extLst>
            </p:cNvPr>
            <p:cNvSpPr/>
            <p:nvPr/>
          </p:nvSpPr>
          <p:spPr>
            <a:xfrm>
              <a:off x="2666961" y="2885596"/>
              <a:ext cx="2073001" cy="1902679"/>
            </a:xfrm>
            <a:prstGeom prst="rightArrow">
              <a:avLst>
                <a:gd name="adj1" fmla="val 79399"/>
                <a:gd name="adj2" fmla="val 49222"/>
              </a:avLst>
            </a:prstGeom>
            <a:gradFill flip="none" rotWithShape="1">
              <a:gsLst>
                <a:gs pos="43000">
                  <a:srgbClr val="017FEA">
                    <a:alpha val="76000"/>
                  </a:srgbClr>
                </a:gs>
                <a:gs pos="82000">
                  <a:srgbClr val="024EE4"/>
                </a:gs>
                <a:gs pos="0">
                  <a:srgbClr val="00B0F0">
                    <a:alpha val="32000"/>
                  </a:srgbClr>
                </a:gs>
              </a:gsLst>
              <a:lin ang="0" scaled="1"/>
              <a:tileRect/>
            </a:gradFill>
            <a:ln>
              <a:noFill/>
            </a:ln>
            <a:effectLst>
              <a:outerShdw blurRad="190500" dist="63500" dir="5400000" algn="t" rotWithShape="0">
                <a:schemeClr val="accent6">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思源黑体 CN Bold" panose="020B0800000000000000" pitchFamily="34" charset="-122"/>
                <a:ea typeface="思源黑体 CN Bold" panose="020B0800000000000000" pitchFamily="34" charset="-122"/>
                <a:cs typeface="+mn-cs"/>
              </a:endParaRPr>
            </a:p>
          </p:txBody>
        </p:sp>
        <p:sp>
          <p:nvSpPr>
            <p:cNvPr id="15" name="文本框 14">
              <a:extLst>
                <a:ext uri="{FF2B5EF4-FFF2-40B4-BE49-F238E27FC236}">
                  <a16:creationId xmlns:a16="http://schemas.microsoft.com/office/drawing/2014/main" id="{59281629-4C61-7B43-ABB5-4EA66D891FBE}"/>
                </a:ext>
              </a:extLst>
            </p:cNvPr>
            <p:cNvSpPr txBox="1"/>
            <p:nvPr/>
          </p:nvSpPr>
          <p:spPr>
            <a:xfrm rot="10800000">
              <a:off x="2582051" y="3303570"/>
              <a:ext cx="1928676" cy="1048440"/>
            </a:xfrm>
            <a:prstGeom prst="rect">
              <a:avLst/>
            </a:prstGeom>
            <a:noFill/>
          </p:spPr>
          <p:txBody>
            <a:bodyPr wrap="square">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lang="en-US" altLang="zh-CN" sz="2800" b="1" spc="100" dirty="0">
                  <a:solidFill>
                    <a:srgbClr val="FFFFFF"/>
                  </a:solidFill>
                  <a:effectLst>
                    <a:outerShdw blurRad="139700" dist="38100" dir="2700000" algn="tl" rotWithShape="0">
                      <a:prstClr val="black">
                        <a:alpha val="32000"/>
                      </a:prstClr>
                    </a:outerShdw>
                  </a:effectLst>
                  <a:latin typeface="微软雅黑" panose="020B0503020204020204" pitchFamily="34" charset="-122"/>
                  <a:ea typeface="微软雅黑" panose="020B0503020204020204" pitchFamily="34" charset="-122"/>
                  <a:sym typeface="+mn-ea"/>
                </a:rPr>
                <a:t>  Noble gas</a:t>
              </a:r>
              <a:r>
                <a:rPr lang="zh-CN" altLang="en-US" sz="2800" b="1" spc="100" dirty="0">
                  <a:solidFill>
                    <a:srgbClr val="FFFFFF"/>
                  </a:solidFill>
                  <a:effectLst>
                    <a:outerShdw blurRad="139700" dist="38100" dir="2700000" algn="tl" rotWithShape="0">
                      <a:prstClr val="black">
                        <a:alpha val="32000"/>
                      </a:prstClr>
                    </a:outerShdw>
                  </a:effectLst>
                  <a:latin typeface="微软雅黑" panose="020B0503020204020204" pitchFamily="34" charset="-122"/>
                  <a:ea typeface="微软雅黑" panose="020B0503020204020204" pitchFamily="34" charset="-122"/>
                  <a:sym typeface="+mn-ea"/>
                </a:rPr>
                <a:t>（</a:t>
              </a:r>
              <a:r>
                <a:rPr lang="en-US" altLang="zh-CN" sz="2800" b="1" spc="100" baseline="30000" dirty="0">
                  <a:solidFill>
                    <a:srgbClr val="FFFFFF"/>
                  </a:solidFill>
                  <a:effectLst>
                    <a:outerShdw blurRad="139700" dist="38100" dir="2700000" algn="tl" rotWithShape="0">
                      <a:prstClr val="black">
                        <a:alpha val="32000"/>
                      </a:prstClr>
                    </a:outerShdw>
                  </a:effectLst>
                  <a:latin typeface="微软雅黑" panose="020B0503020204020204" pitchFamily="34" charset="-122"/>
                  <a:ea typeface="微软雅黑" panose="020B0503020204020204" pitchFamily="34" charset="-122"/>
                  <a:sym typeface="+mn-ea"/>
                </a:rPr>
                <a:t>3</a:t>
              </a:r>
              <a:r>
                <a:rPr lang="en-US" altLang="zh-CN" sz="2800" b="1" spc="100" dirty="0">
                  <a:solidFill>
                    <a:srgbClr val="FFFFFF"/>
                  </a:solidFill>
                  <a:effectLst>
                    <a:outerShdw blurRad="139700" dist="38100" dir="2700000" algn="tl" rotWithShape="0">
                      <a:prstClr val="black">
                        <a:alpha val="32000"/>
                      </a:prstClr>
                    </a:outerShdw>
                  </a:effectLst>
                  <a:latin typeface="微软雅黑" panose="020B0503020204020204" pitchFamily="34" charset="-122"/>
                  <a:ea typeface="微软雅黑" panose="020B0503020204020204" pitchFamily="34" charset="-122"/>
                  <a:sym typeface="+mn-ea"/>
                </a:rPr>
                <a:t>He,</a:t>
              </a:r>
              <a:r>
                <a:rPr lang="en-US" altLang="zh-CN" sz="2800" b="1" spc="100" baseline="30000" dirty="0">
                  <a:solidFill>
                    <a:srgbClr val="FFFFFF"/>
                  </a:solidFill>
                  <a:effectLst>
                    <a:outerShdw blurRad="139700" dist="38100" dir="2700000" algn="tl" rotWithShape="0">
                      <a:prstClr val="black">
                        <a:alpha val="32000"/>
                      </a:prstClr>
                    </a:outerShdw>
                  </a:effectLst>
                  <a:latin typeface="微软雅黑" panose="020B0503020204020204" pitchFamily="34" charset="-122"/>
                  <a:ea typeface="微软雅黑" panose="020B0503020204020204" pitchFamily="34" charset="-122"/>
                  <a:sym typeface="+mn-ea"/>
                </a:rPr>
                <a:t> 129</a:t>
              </a:r>
              <a:r>
                <a:rPr lang="en-US" altLang="zh-CN" sz="2800" b="1" spc="100" dirty="0">
                  <a:solidFill>
                    <a:srgbClr val="FFFFFF"/>
                  </a:solidFill>
                  <a:effectLst>
                    <a:outerShdw blurRad="139700" dist="38100" dir="2700000" algn="tl" rotWithShape="0">
                      <a:prstClr val="black">
                        <a:alpha val="32000"/>
                      </a:prstClr>
                    </a:outerShdw>
                  </a:effectLst>
                  <a:latin typeface="微软雅黑" panose="020B0503020204020204" pitchFamily="34" charset="-122"/>
                  <a:ea typeface="微软雅黑" panose="020B0503020204020204" pitchFamily="34" charset="-122"/>
                  <a:sym typeface="+mn-ea"/>
                </a:rPr>
                <a:t>Xe</a:t>
              </a:r>
              <a:r>
                <a:rPr lang="zh-CN" altLang="en-US" sz="2800" b="1" spc="100" dirty="0">
                  <a:solidFill>
                    <a:srgbClr val="FFFFFF"/>
                  </a:solidFill>
                  <a:effectLst>
                    <a:outerShdw blurRad="139700" dist="38100" dir="2700000" algn="tl" rotWithShape="0">
                      <a:prstClr val="black">
                        <a:alpha val="32000"/>
                      </a:prstClr>
                    </a:outerShdw>
                  </a:effectLst>
                  <a:latin typeface="微软雅黑" panose="020B0503020204020204" pitchFamily="34" charset="-122"/>
                  <a:ea typeface="微软雅黑" panose="020B0503020204020204" pitchFamily="34" charset="-122"/>
                  <a:sym typeface="+mn-ea"/>
                </a:rPr>
                <a:t>）</a:t>
              </a:r>
              <a:endParaRPr lang="en-US" altLang="zh-CN" sz="2800" b="1" spc="100" dirty="0">
                <a:solidFill>
                  <a:srgbClr val="FFFFFF"/>
                </a:solidFill>
                <a:effectLst>
                  <a:outerShdw blurRad="139700" dist="38100" dir="2700000" algn="tl" rotWithShape="0">
                    <a:prstClr val="black">
                      <a:alpha val="32000"/>
                    </a:prstClr>
                  </a:outerShdw>
                </a:effectLst>
                <a:latin typeface="微软雅黑" panose="020B0503020204020204" pitchFamily="34" charset="-122"/>
                <a:ea typeface="微软雅黑" panose="020B0503020204020204" pitchFamily="34" charset="-122"/>
                <a:sym typeface="+mn-ea"/>
              </a:endParaRPr>
            </a:p>
            <a:p>
              <a:pPr marL="342900" lvl="0" indent="-342900">
                <a:lnSpc>
                  <a:spcPct val="120000"/>
                </a:lnSpc>
                <a:buFont typeface="Wingdings" pitchFamily="2" charset="2"/>
                <a:buChar char="Ø"/>
                <a:defRPr/>
              </a:pPr>
              <a:r>
                <a:rPr kumimoji="0" lang="en-US" altLang="zh-CN" sz="2000" b="1" i="0" u="none" strike="noStrike" kern="1200" cap="none" spc="100" normalizeH="0" baseline="0" noProof="0" dirty="0" err="1">
                  <a:ln>
                    <a:noFill/>
                  </a:ln>
                  <a:solidFill>
                    <a:srgbClr val="FFFFFF"/>
                  </a:solidFill>
                  <a:effectLst>
                    <a:outerShdw blurRad="139700" dist="38100" dir="2700000" algn="tl" rotWithShape="0">
                      <a:prstClr val="black">
                        <a:alpha val="32000"/>
                      </a:prstClr>
                    </a:outerShdw>
                  </a:effectLst>
                  <a:uLnTx/>
                  <a:uFillTx/>
                  <a:latin typeface="微软雅黑" panose="020B0503020204020204" pitchFamily="34" charset="-122"/>
                  <a:ea typeface="微软雅黑" panose="020B0503020204020204" pitchFamily="34" charset="-122"/>
                  <a:cs typeface="+mn-cs"/>
                  <a:sym typeface="+mn-ea"/>
                </a:rPr>
                <a:t>Disadv</a:t>
              </a:r>
              <a:r>
                <a:rPr kumimoji="0" lang="en-US" altLang="zh-CN" sz="2000" b="1" i="0" u="none" strike="noStrike" kern="1200" cap="none" spc="100" normalizeH="0" baseline="0" noProof="0" dirty="0">
                  <a:ln>
                    <a:noFill/>
                  </a:ln>
                  <a:solidFill>
                    <a:srgbClr val="FFFFFF"/>
                  </a:solidFill>
                  <a:effectLst>
                    <a:outerShdw blurRad="139700" dist="38100" dir="2700000" algn="tl" rotWithShape="0">
                      <a:prstClr val="black">
                        <a:alpha val="32000"/>
                      </a:prstClr>
                    </a:outerShdw>
                  </a:effectLst>
                  <a:uLnTx/>
                  <a:uFillTx/>
                  <a:latin typeface="微软雅黑" panose="020B0503020204020204" pitchFamily="34" charset="-122"/>
                  <a:ea typeface="微软雅黑" panose="020B0503020204020204" pitchFamily="34" charset="-122"/>
                  <a:cs typeface="+mn-cs"/>
                  <a:sym typeface="+mn-ea"/>
                </a:rPr>
                <a:t>.</a:t>
              </a:r>
              <a:r>
                <a:rPr kumimoji="0" lang="zh-CN" altLang="en-US" sz="2000" b="1" i="0" u="none" strike="noStrike" kern="1200" cap="none" spc="100" normalizeH="0" baseline="0" noProof="0" dirty="0">
                  <a:ln>
                    <a:noFill/>
                  </a:ln>
                  <a:solidFill>
                    <a:srgbClr val="FFFFFF"/>
                  </a:solidFill>
                  <a:effectLst>
                    <a:outerShdw blurRad="139700" dist="38100" dir="2700000" algn="tl" rotWithShape="0">
                      <a:prstClr val="black">
                        <a:alpha val="32000"/>
                      </a:prstClr>
                    </a:outerShdw>
                  </a:effectLst>
                  <a:uLnTx/>
                  <a:uFillTx/>
                  <a:latin typeface="微软雅黑" panose="020B0503020204020204" pitchFamily="34" charset="-122"/>
                  <a:ea typeface="微软雅黑" panose="020B0503020204020204" pitchFamily="34" charset="-122"/>
                  <a:cs typeface="+mn-cs"/>
                  <a:sym typeface="+mn-ea"/>
                </a:rPr>
                <a:t>：</a:t>
              </a:r>
              <a:r>
                <a:rPr kumimoji="0" lang="en-US" altLang="zh-CN" sz="2000" b="1" i="0" u="none" strike="noStrike" kern="1200" cap="none" spc="100" normalizeH="0" baseline="0" noProof="0" dirty="0">
                  <a:ln>
                    <a:noFill/>
                  </a:ln>
                  <a:solidFill>
                    <a:srgbClr val="FFFFFF"/>
                  </a:solidFill>
                  <a:effectLst>
                    <a:outerShdw blurRad="139700" dist="38100" dir="2700000" algn="tl" rotWithShape="0">
                      <a:prstClr val="black">
                        <a:alpha val="32000"/>
                      </a:prstClr>
                    </a:outerShdw>
                  </a:effectLst>
                  <a:uLnTx/>
                  <a:uFillTx/>
                  <a:latin typeface="微软雅黑" panose="020B0503020204020204" pitchFamily="34" charset="-122"/>
                  <a:ea typeface="微软雅黑" panose="020B0503020204020204" pitchFamily="34" charset="-122"/>
                  <a:cs typeface="+mn-cs"/>
                  <a:sym typeface="+mn-ea"/>
                </a:rPr>
                <a:t>small magnetic moment</a:t>
              </a:r>
              <a:r>
                <a:rPr kumimoji="0" lang="zh-CN" altLang="en-US" sz="2000" b="1" i="0" u="none" strike="noStrike" kern="1200" cap="none" spc="100" normalizeH="0" baseline="0" noProof="0" dirty="0">
                  <a:ln>
                    <a:noFill/>
                  </a:ln>
                  <a:solidFill>
                    <a:srgbClr val="FFFFFF"/>
                  </a:solidFill>
                  <a:effectLst>
                    <a:outerShdw blurRad="139700" dist="38100" dir="2700000" algn="tl" rotWithShape="0">
                      <a:prstClr val="black">
                        <a:alpha val="32000"/>
                      </a:prstClr>
                    </a:outerShdw>
                  </a:effectLst>
                  <a:uLnTx/>
                  <a:uFillTx/>
                  <a:latin typeface="微软雅黑" panose="020B0503020204020204" pitchFamily="34" charset="-122"/>
                  <a:ea typeface="微软雅黑" panose="020B0503020204020204" pitchFamily="34" charset="-122"/>
                  <a:cs typeface="+mn-cs"/>
                  <a:sym typeface="+mn-ea"/>
                </a:rPr>
                <a:t>、</a:t>
              </a:r>
              <a:r>
                <a:rPr lang="en-US" altLang="zh-CN" sz="2000" b="1" spc="100" dirty="0">
                  <a:solidFill>
                    <a:srgbClr val="FFFFFF"/>
                  </a:solidFill>
                  <a:effectLst>
                    <a:outerShdw blurRad="139700" dist="38100" dir="2700000" algn="tl" rotWithShape="0">
                      <a:prstClr val="black">
                        <a:alpha val="32000"/>
                      </a:prstClr>
                    </a:outerShdw>
                  </a:effectLst>
                  <a:latin typeface="微软雅黑" panose="020B0503020204020204" pitchFamily="34" charset="-122"/>
                  <a:ea typeface="微软雅黑" panose="020B0503020204020204" pitchFamily="34" charset="-122"/>
                  <a:sym typeface="+mn-ea"/>
                </a:rPr>
                <a:t>lacking suitable optical transition</a:t>
              </a:r>
              <a:endParaRPr kumimoji="0" lang="en-US" altLang="zh-CN" sz="2000" b="1" i="0" u="none" strike="noStrike" kern="1200" cap="none" spc="100" normalizeH="0" baseline="0" noProof="0" dirty="0">
                <a:ln>
                  <a:noFill/>
                </a:ln>
                <a:solidFill>
                  <a:srgbClr val="FFFFFF"/>
                </a:solidFill>
                <a:effectLst>
                  <a:outerShdw blurRad="139700" dist="38100" dir="2700000" algn="tl" rotWithShape="0">
                    <a:prstClr val="black">
                      <a:alpha val="32000"/>
                    </a:prstClr>
                  </a:outerShdw>
                </a:effectLst>
                <a:uLnTx/>
                <a:uFillTx/>
                <a:latin typeface="微软雅黑" panose="020B0503020204020204" pitchFamily="34" charset="-122"/>
                <a:ea typeface="微软雅黑" panose="020B0503020204020204" pitchFamily="34" charset="-122"/>
                <a:cs typeface="+mn-cs"/>
                <a:sym typeface="+mn-ea"/>
              </a:endParaRPr>
            </a:p>
            <a:p>
              <a:pPr marL="342900" marR="0" lvl="0" indent="-342900" defTabSz="914400" rtl="0" eaLnBrk="1" fontAlgn="auto" latinLnBrk="0" hangingPunct="1">
                <a:lnSpc>
                  <a:spcPct val="120000"/>
                </a:lnSpc>
                <a:spcBef>
                  <a:spcPts val="0"/>
                </a:spcBef>
                <a:spcAft>
                  <a:spcPts val="0"/>
                </a:spcAft>
                <a:buClrTx/>
                <a:buSzTx/>
                <a:buFont typeface="Wingdings" pitchFamily="2" charset="2"/>
                <a:buChar char="Ø"/>
                <a:tabLst/>
                <a:defRPr/>
              </a:pPr>
              <a:r>
                <a:rPr lang="en-US" altLang="zh-CN" sz="2000" b="1" spc="100" dirty="0">
                  <a:solidFill>
                    <a:srgbClr val="FFFFFF"/>
                  </a:solidFill>
                  <a:effectLst>
                    <a:outerShdw blurRad="139700" dist="38100" dir="2700000" algn="tl" rotWithShape="0">
                      <a:prstClr val="black">
                        <a:alpha val="32000"/>
                      </a:prstClr>
                    </a:outerShdw>
                  </a:effectLst>
                  <a:latin typeface="微软雅黑" panose="020B0503020204020204" pitchFamily="34" charset="-122"/>
                  <a:ea typeface="微软雅黑" panose="020B0503020204020204" pitchFamily="34" charset="-122"/>
                  <a:sym typeface="+mn-ea"/>
                </a:rPr>
                <a:t>Adv.</a:t>
              </a:r>
              <a:r>
                <a:rPr lang="zh-CN" altLang="en-US" sz="2000" b="1" spc="100" dirty="0">
                  <a:solidFill>
                    <a:srgbClr val="FFFFFF"/>
                  </a:solidFill>
                  <a:effectLst>
                    <a:outerShdw blurRad="139700" dist="38100" dir="2700000" algn="tl" rotWithShape="0">
                      <a:prstClr val="black">
                        <a:alpha val="32000"/>
                      </a:prstClr>
                    </a:outerShdw>
                  </a:effectLst>
                  <a:latin typeface="微软雅黑" panose="020B0503020204020204" pitchFamily="34" charset="-122"/>
                  <a:ea typeface="微软雅黑" panose="020B0503020204020204" pitchFamily="34" charset="-122"/>
                  <a:sym typeface="+mn-ea"/>
                </a:rPr>
                <a:t>：</a:t>
              </a:r>
              <a:r>
                <a:rPr lang="en-US" altLang="zh-CN" sz="2000" b="1" spc="100" dirty="0">
                  <a:solidFill>
                    <a:srgbClr val="FFFFFF"/>
                  </a:solidFill>
                  <a:effectLst>
                    <a:outerShdw blurRad="139700" dist="38100" dir="2700000" algn="tl" rotWithShape="0">
                      <a:prstClr val="black">
                        <a:alpha val="32000"/>
                      </a:prstClr>
                    </a:outerShdw>
                  </a:effectLst>
                  <a:latin typeface="微软雅黑" panose="020B0503020204020204" pitchFamily="34" charset="-122"/>
                  <a:ea typeface="微软雅黑" panose="020B0503020204020204" pitchFamily="34" charset="-122"/>
                  <a:sym typeface="+mn-ea"/>
                </a:rPr>
                <a:t>High density</a:t>
              </a:r>
              <a:r>
                <a:rPr lang="zh-CN" altLang="en-US" sz="2000" b="1" spc="100" dirty="0">
                  <a:solidFill>
                    <a:srgbClr val="FFFFFF"/>
                  </a:solidFill>
                  <a:effectLst>
                    <a:outerShdw blurRad="139700" dist="38100" dir="2700000" algn="tl" rotWithShape="0">
                      <a:prstClr val="black">
                        <a:alpha val="32000"/>
                      </a:prstClr>
                    </a:outerShdw>
                  </a:effectLst>
                  <a:latin typeface="微软雅黑" panose="020B0503020204020204" pitchFamily="34" charset="-122"/>
                  <a:ea typeface="微软雅黑" panose="020B0503020204020204" pitchFamily="34" charset="-122"/>
                  <a:sym typeface="+mn-ea"/>
                </a:rPr>
                <a:t>（</a:t>
              </a:r>
              <a:r>
                <a:rPr lang="en-US" altLang="zh-CN" sz="2000" b="1" spc="100" dirty="0">
                  <a:solidFill>
                    <a:srgbClr val="FFFFFF"/>
                  </a:solidFill>
                  <a:effectLst>
                    <a:outerShdw blurRad="139700" dist="38100" dir="2700000" algn="tl" rotWithShape="0">
                      <a:prstClr val="black">
                        <a:alpha val="32000"/>
                      </a:prstClr>
                    </a:outerShdw>
                  </a:effectLst>
                  <a:latin typeface="微软雅黑" panose="020B0503020204020204" pitchFamily="34" charset="-122"/>
                  <a:ea typeface="微软雅黑" panose="020B0503020204020204" pitchFamily="34" charset="-122"/>
                  <a:sym typeface="+mn-ea"/>
                </a:rPr>
                <a:t>10</a:t>
              </a:r>
              <a:r>
                <a:rPr lang="en-US" altLang="zh-CN" sz="2000" b="1" spc="100" baseline="30000" dirty="0">
                  <a:solidFill>
                    <a:srgbClr val="FFFFFF"/>
                  </a:solidFill>
                  <a:effectLst>
                    <a:outerShdw blurRad="139700" dist="38100" dir="2700000" algn="tl" rotWithShape="0">
                      <a:prstClr val="black">
                        <a:alpha val="32000"/>
                      </a:prstClr>
                    </a:outerShdw>
                  </a:effectLst>
                  <a:latin typeface="微软雅黑" panose="020B0503020204020204" pitchFamily="34" charset="-122"/>
                  <a:ea typeface="微软雅黑" panose="020B0503020204020204" pitchFamily="34" charset="-122"/>
                  <a:sym typeface="+mn-ea"/>
                </a:rPr>
                <a:t>19</a:t>
              </a:r>
              <a:r>
                <a:rPr lang="en-US" altLang="zh-CN" sz="2000" b="1" spc="100" dirty="0">
                  <a:solidFill>
                    <a:srgbClr val="FFFFFF"/>
                  </a:solidFill>
                  <a:effectLst>
                    <a:outerShdw blurRad="139700" dist="38100" dir="2700000" algn="tl" rotWithShape="0">
                      <a:prstClr val="black">
                        <a:alpha val="32000"/>
                      </a:prstClr>
                    </a:outerShdw>
                  </a:effectLst>
                  <a:latin typeface="微软雅黑" panose="020B0503020204020204" pitchFamily="34" charset="-122"/>
                  <a:ea typeface="微软雅黑" panose="020B0503020204020204" pitchFamily="34" charset="-122"/>
                  <a:sym typeface="+mn-ea"/>
                </a:rPr>
                <a:t>cm</a:t>
              </a:r>
              <a:r>
                <a:rPr lang="en-US" altLang="zh-CN" sz="2000" b="1" spc="100" baseline="30000" dirty="0">
                  <a:solidFill>
                    <a:srgbClr val="FFFFFF"/>
                  </a:solidFill>
                  <a:effectLst>
                    <a:outerShdw blurRad="139700" dist="38100" dir="2700000" algn="tl" rotWithShape="0">
                      <a:prstClr val="black">
                        <a:alpha val="32000"/>
                      </a:prstClr>
                    </a:outerShdw>
                  </a:effectLst>
                  <a:latin typeface="微软雅黑" panose="020B0503020204020204" pitchFamily="34" charset="-122"/>
                  <a:ea typeface="微软雅黑" panose="020B0503020204020204" pitchFamily="34" charset="-122"/>
                  <a:sym typeface="+mn-ea"/>
                </a:rPr>
                <a:t>-3</a:t>
              </a:r>
              <a:r>
                <a:rPr lang="zh-CN" altLang="en-US" sz="2000" b="1" spc="100" dirty="0">
                  <a:solidFill>
                    <a:srgbClr val="FFFFFF"/>
                  </a:solidFill>
                  <a:effectLst>
                    <a:outerShdw blurRad="139700" dist="38100" dir="2700000" algn="tl" rotWithShape="0">
                      <a:prstClr val="black">
                        <a:alpha val="32000"/>
                      </a:prstClr>
                    </a:outerShdw>
                  </a:effectLst>
                  <a:latin typeface="微软雅黑" panose="020B0503020204020204" pitchFamily="34" charset="-122"/>
                  <a:ea typeface="微软雅黑" panose="020B0503020204020204" pitchFamily="34" charset="-122"/>
                  <a:sym typeface="+mn-ea"/>
                </a:rPr>
                <a:t>）、</a:t>
              </a:r>
              <a:endParaRPr lang="en-US" altLang="zh-CN" sz="2000" b="1" spc="100" dirty="0">
                <a:solidFill>
                  <a:srgbClr val="FFFFFF"/>
                </a:solidFill>
                <a:effectLst>
                  <a:outerShdw blurRad="139700" dist="38100" dir="2700000" algn="tl" rotWithShape="0">
                    <a:prstClr val="black">
                      <a:alpha val="32000"/>
                    </a:prstClr>
                  </a:outerShdw>
                </a:effectLst>
                <a:latin typeface="微软雅黑" panose="020B0503020204020204" pitchFamily="34" charset="-122"/>
                <a:ea typeface="微软雅黑" panose="020B0503020204020204" pitchFamily="34" charset="-122"/>
                <a:sym typeface="+mn-ea"/>
              </a:endParaRPr>
            </a:p>
            <a:p>
              <a:pPr marL="0" marR="0" lvl="0" indent="0" defTabSz="914400" rtl="0" eaLnBrk="1" fontAlgn="auto" latinLnBrk="0" hangingPunct="1">
                <a:lnSpc>
                  <a:spcPct val="120000"/>
                </a:lnSpc>
                <a:spcBef>
                  <a:spcPts val="0"/>
                </a:spcBef>
                <a:spcAft>
                  <a:spcPts val="0"/>
                </a:spcAft>
                <a:buClrTx/>
                <a:buSzTx/>
                <a:buFontTx/>
                <a:buNone/>
                <a:tabLst/>
                <a:defRPr/>
              </a:pPr>
              <a:r>
                <a:rPr lang="zh-CN" altLang="en-US" sz="2000" b="1" spc="100" dirty="0">
                  <a:solidFill>
                    <a:srgbClr val="FFFFFF"/>
                  </a:solidFill>
                  <a:effectLst>
                    <a:outerShdw blurRad="139700" dist="38100" dir="2700000" algn="tl" rotWithShape="0">
                      <a:prstClr val="black">
                        <a:alpha val="32000"/>
                      </a:prstClr>
                    </a:outerShdw>
                  </a:effectLst>
                  <a:latin typeface="微软雅黑" panose="020B0503020204020204" pitchFamily="34" charset="-122"/>
                  <a:ea typeface="微软雅黑" panose="020B0503020204020204" pitchFamily="34" charset="-122"/>
                  <a:sym typeface="+mn-ea"/>
                </a:rPr>
                <a:t>         </a:t>
              </a:r>
              <a:r>
                <a:rPr lang="en-US" altLang="zh-CN" sz="2000" b="1" spc="100" dirty="0">
                  <a:solidFill>
                    <a:srgbClr val="FFFFFF"/>
                  </a:solidFill>
                  <a:effectLst>
                    <a:outerShdw blurRad="139700" dist="38100" dir="2700000" algn="tl" rotWithShape="0">
                      <a:prstClr val="black">
                        <a:alpha val="32000"/>
                      </a:prstClr>
                    </a:outerShdw>
                  </a:effectLst>
                  <a:latin typeface="微软雅黑" panose="020B0503020204020204" pitchFamily="34" charset="-122"/>
                  <a:ea typeface="微软雅黑" panose="020B0503020204020204" pitchFamily="34" charset="-122"/>
                  <a:sym typeface="+mn-ea"/>
                </a:rPr>
                <a:t>long coherence (hours)</a:t>
              </a:r>
            </a:p>
          </p:txBody>
        </p:sp>
      </p:grpSp>
      <p:sp>
        <p:nvSpPr>
          <p:cNvPr id="2" name="灯片编号占位符 1">
            <a:extLst>
              <a:ext uri="{FF2B5EF4-FFF2-40B4-BE49-F238E27FC236}">
                <a16:creationId xmlns:a16="http://schemas.microsoft.com/office/drawing/2014/main" id="{3EC631FD-77BC-7444-B031-A681C50E17FD}"/>
              </a:ext>
            </a:extLst>
          </p:cNvPr>
          <p:cNvSpPr>
            <a:spLocks noGrp="1"/>
          </p:cNvSpPr>
          <p:nvPr>
            <p:ph type="sldNum" sz="quarter" idx="4"/>
          </p:nvPr>
        </p:nvSpPr>
        <p:spPr/>
        <p:txBody>
          <a:bodyPr/>
          <a:lstStyle/>
          <a:p>
            <a:fld id="{0C913308-F349-4B6D-A68A-DD1791B4A57B}" type="slidenum">
              <a:rPr lang="zh-CN" altLang="en-US" smtClean="0"/>
              <a:t>11</a:t>
            </a:fld>
            <a:endParaRPr lang="zh-CN" altLang="en-US"/>
          </a:p>
        </p:txBody>
      </p:sp>
    </p:spTree>
    <p:extLst>
      <p:ext uri="{BB962C8B-B14F-4D97-AF65-F5344CB8AC3E}">
        <p14:creationId xmlns:p14="http://schemas.microsoft.com/office/powerpoint/2010/main" val="93979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 name="组合 95">
            <a:extLst>
              <a:ext uri="{FF2B5EF4-FFF2-40B4-BE49-F238E27FC236}">
                <a16:creationId xmlns:a16="http://schemas.microsoft.com/office/drawing/2014/main" id="{124A3693-860E-74FD-C1AB-4509E62A5D3E}"/>
              </a:ext>
            </a:extLst>
          </p:cNvPr>
          <p:cNvGrpSpPr/>
          <p:nvPr/>
        </p:nvGrpSpPr>
        <p:grpSpPr>
          <a:xfrm>
            <a:off x="246690" y="2404923"/>
            <a:ext cx="11585603" cy="3970728"/>
            <a:chOff x="301592" y="2027145"/>
            <a:chExt cx="11585603" cy="3970728"/>
          </a:xfrm>
        </p:grpSpPr>
        <p:grpSp>
          <p:nvGrpSpPr>
            <p:cNvPr id="87" name="组合 86">
              <a:extLst>
                <a:ext uri="{FF2B5EF4-FFF2-40B4-BE49-F238E27FC236}">
                  <a16:creationId xmlns:a16="http://schemas.microsoft.com/office/drawing/2014/main" id="{581ABCFB-AF75-B387-596C-637C1C8474D2}"/>
                </a:ext>
              </a:extLst>
            </p:cNvPr>
            <p:cNvGrpSpPr/>
            <p:nvPr/>
          </p:nvGrpSpPr>
          <p:grpSpPr>
            <a:xfrm>
              <a:off x="301592" y="2027145"/>
              <a:ext cx="3105343" cy="3937743"/>
              <a:chOff x="301592" y="2027145"/>
              <a:chExt cx="3105343" cy="3937743"/>
            </a:xfrm>
          </p:grpSpPr>
          <p:sp>
            <p:nvSpPr>
              <p:cNvPr id="56" name="PA-剪去对角的矩形 452">
                <a:extLst>
                  <a:ext uri="{FF2B5EF4-FFF2-40B4-BE49-F238E27FC236}">
                    <a16:creationId xmlns:a16="http://schemas.microsoft.com/office/drawing/2014/main" id="{3147C8BC-706C-DA14-E9A7-1A8F7BC1293F}"/>
                  </a:ext>
                </a:extLst>
              </p:cNvPr>
              <p:cNvSpPr/>
              <p:nvPr>
                <p:custDataLst>
                  <p:tags r:id="rId5"/>
                </p:custDataLst>
              </p:nvPr>
            </p:nvSpPr>
            <p:spPr>
              <a:xfrm flipH="1">
                <a:off x="301592" y="2435280"/>
                <a:ext cx="3105343" cy="3529608"/>
              </a:xfrm>
              <a:prstGeom prst="snip2DiagRect">
                <a:avLst>
                  <a:gd name="adj1" fmla="val 3629"/>
                  <a:gd name="adj2" fmla="val 0"/>
                </a:avLst>
              </a:prstGeom>
              <a:solidFill>
                <a:schemeClr val="bg1">
                  <a:alpha val="67000"/>
                </a:schemeClr>
              </a:solidFill>
              <a:ln w="9525">
                <a:gradFill flip="none" rotWithShape="1">
                  <a:gsLst>
                    <a:gs pos="38000">
                      <a:schemeClr val="bg1">
                        <a:lumMod val="50000"/>
                        <a:alpha val="20000"/>
                      </a:schemeClr>
                    </a:gs>
                    <a:gs pos="100000">
                      <a:schemeClr val="bg1">
                        <a:lumMod val="50000"/>
                        <a:alpha val="0"/>
                      </a:schemeClr>
                    </a:gs>
                  </a:gsLst>
                  <a:lin ang="5400000" scaled="1"/>
                  <a:tileRect/>
                </a:gradFill>
              </a:ln>
              <a:effectLst>
                <a:outerShdw blurRad="279400" dist="38100" dir="2700000" algn="tl" rotWithShape="0">
                  <a:srgbClr val="024EE4">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0074D3"/>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57" name="组合 56">
                <a:extLst>
                  <a:ext uri="{FF2B5EF4-FFF2-40B4-BE49-F238E27FC236}">
                    <a16:creationId xmlns:a16="http://schemas.microsoft.com/office/drawing/2014/main" id="{42B66EC7-4658-E69F-1FF3-2F1C4D129A3C}"/>
                  </a:ext>
                </a:extLst>
              </p:cNvPr>
              <p:cNvGrpSpPr/>
              <p:nvPr/>
            </p:nvGrpSpPr>
            <p:grpSpPr>
              <a:xfrm>
                <a:off x="466277" y="4501376"/>
                <a:ext cx="2775985" cy="579587"/>
                <a:chOff x="4871443" y="2088676"/>
                <a:chExt cx="2498525" cy="698196"/>
              </a:xfrm>
              <a:effectLst>
                <a:outerShdw blurRad="304800" dist="127000" dir="5400000" algn="t" rotWithShape="0">
                  <a:srgbClr val="00B0F0">
                    <a:alpha val="40000"/>
                  </a:srgbClr>
                </a:outerShdw>
              </a:effectLst>
            </p:grpSpPr>
            <p:sp>
              <p:nvSpPr>
                <p:cNvPr id="61" name="文本框 60">
                  <a:extLst>
                    <a:ext uri="{FF2B5EF4-FFF2-40B4-BE49-F238E27FC236}">
                      <a16:creationId xmlns:a16="http://schemas.microsoft.com/office/drawing/2014/main" id="{1E4A340A-02D8-05DA-D352-FA7FCE4A0E41}"/>
                    </a:ext>
                  </a:extLst>
                </p:cNvPr>
                <p:cNvSpPr txBox="1">
                  <a:spLocks/>
                </p:cNvSpPr>
                <p:nvPr/>
              </p:nvSpPr>
              <p:spPr>
                <a:xfrm>
                  <a:off x="4871443" y="2088676"/>
                  <a:ext cx="2498525" cy="494980"/>
                </a:xfrm>
                <a:prstGeom prst="snip2DiagRect">
                  <a:avLst/>
                </a:prstGeom>
                <a:blipFill dpi="0" rotWithShape="1">
                  <a:blip r:embed="rId8"/>
                  <a:srcRect/>
                  <a:stretch>
                    <a:fillRect l="-31000" r="-101000"/>
                  </a:stretch>
                </a:blipFill>
                <a:ln>
                  <a:gradFill flip="none" rotWithShape="1">
                    <a:gsLst>
                      <a:gs pos="0">
                        <a:schemeClr val="bg1">
                          <a:alpha val="70000"/>
                        </a:schemeClr>
                      </a:gs>
                      <a:gs pos="100000">
                        <a:schemeClr val="bg1">
                          <a:alpha val="30000"/>
                        </a:schemeClr>
                      </a:gs>
                    </a:gsLst>
                    <a:lin ang="54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16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2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mn-ea"/>
                  </a:endParaRPr>
                </a:p>
              </p:txBody>
            </p:sp>
            <p:sp>
              <p:nvSpPr>
                <p:cNvPr id="62" name="文本框 61">
                  <a:extLst>
                    <a:ext uri="{FF2B5EF4-FFF2-40B4-BE49-F238E27FC236}">
                      <a16:creationId xmlns:a16="http://schemas.microsoft.com/office/drawing/2014/main" id="{24E679BE-3AF0-825B-D7C1-C8B22D62FE45}"/>
                    </a:ext>
                  </a:extLst>
                </p:cNvPr>
                <p:cNvSpPr txBox="1">
                  <a:spLocks/>
                </p:cNvSpPr>
                <p:nvPr/>
              </p:nvSpPr>
              <p:spPr>
                <a:xfrm>
                  <a:off x="4871443" y="2088676"/>
                  <a:ext cx="2498525" cy="698196"/>
                </a:xfrm>
                <a:prstGeom prst="snip2DiagRect">
                  <a:avLst/>
                </a:prstGeom>
                <a:gradFill flip="none" rotWithShape="1">
                  <a:gsLst>
                    <a:gs pos="30000">
                      <a:srgbClr val="024EE4">
                        <a:alpha val="97000"/>
                      </a:srgbClr>
                    </a:gs>
                    <a:gs pos="100000">
                      <a:schemeClr val="accent1"/>
                    </a:gs>
                  </a:gsLst>
                  <a:lin ang="0" scaled="1"/>
                  <a:tileRect/>
                </a:gradFill>
                <a:ln>
                  <a:gradFill flip="none" rotWithShape="1">
                    <a:gsLst>
                      <a:gs pos="0">
                        <a:schemeClr val="bg1">
                          <a:alpha val="70000"/>
                        </a:schemeClr>
                      </a:gs>
                      <a:gs pos="100000">
                        <a:schemeClr val="bg1">
                          <a:alpha val="30000"/>
                        </a:schemeClr>
                      </a:gs>
                    </a:gsLst>
                    <a:lin ang="54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16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1" spc="100" dirty="0">
                      <a:solidFill>
                        <a:srgbClr val="FFFFFF"/>
                      </a:solidFill>
                      <a:latin typeface="微软雅黑" panose="020B0503020204020204" pitchFamily="34" charset="-122"/>
                      <a:ea typeface="微软雅黑" panose="020B0503020204020204" pitchFamily="34" charset="-122"/>
                      <a:sym typeface="+mn-ea"/>
                    </a:rPr>
                    <a:t>Alkali-metal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1" spc="100" dirty="0">
                      <a:solidFill>
                        <a:srgbClr val="FFFFFF"/>
                      </a:solidFill>
                      <a:latin typeface="微软雅黑" panose="020B0503020204020204" pitchFamily="34" charset="-122"/>
                      <a:ea typeface="微软雅黑" panose="020B0503020204020204" pitchFamily="34" charset="-122"/>
                      <a:sym typeface="+mn-ea"/>
                    </a:rPr>
                    <a:t>spin gas</a:t>
                  </a:r>
                  <a:endParaRPr kumimoji="0" lang="zh-CN" altLang="en-US" sz="1800" b="1" i="0" u="none" strike="noStrike" kern="1200" cap="none" spc="1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mn-ea"/>
                  </a:endParaRPr>
                </a:p>
              </p:txBody>
            </p:sp>
          </p:grpSp>
          <p:pic>
            <p:nvPicPr>
              <p:cNvPr id="66" name="图片 65">
                <a:extLst>
                  <a:ext uri="{FF2B5EF4-FFF2-40B4-BE49-F238E27FC236}">
                    <a16:creationId xmlns:a16="http://schemas.microsoft.com/office/drawing/2014/main" id="{6052A402-F304-3AA0-B7B2-E797C3997828}"/>
                  </a:ext>
                </a:extLst>
              </p:cNvPr>
              <p:cNvPicPr>
                <a:picLocks noChangeAspect="1"/>
              </p:cNvPicPr>
              <p:nvPr/>
            </p:nvPicPr>
            <p:blipFill rotWithShape="1">
              <a:blip r:embed="rId9"/>
              <a:srcRect l="1484" r="719"/>
              <a:stretch/>
            </p:blipFill>
            <p:spPr>
              <a:xfrm>
                <a:off x="746559" y="2027145"/>
                <a:ext cx="2232861" cy="2250297"/>
              </a:xfrm>
              <a:prstGeom prst="ellipse">
                <a:avLst/>
              </a:prstGeom>
              <a:solidFill>
                <a:schemeClr val="bg1">
                  <a:alpha val="67000"/>
                </a:schemeClr>
              </a:solidFill>
              <a:ln w="9525">
                <a:solidFill>
                  <a:srgbClr val="024EE4"/>
                </a:solidFill>
              </a:ln>
              <a:effectLst>
                <a:outerShdw blurRad="279400" dist="38100" dir="2700000" algn="tl" rotWithShape="0">
                  <a:srgbClr val="024EE4">
                    <a:alpha val="20000"/>
                  </a:srgbClr>
                </a:outerShdw>
              </a:effectLst>
            </p:spPr>
          </p:pic>
          <p:sp>
            <p:nvSpPr>
              <p:cNvPr id="69" name="文本框 68">
                <a:extLst>
                  <a:ext uri="{FF2B5EF4-FFF2-40B4-BE49-F238E27FC236}">
                    <a16:creationId xmlns:a16="http://schemas.microsoft.com/office/drawing/2014/main" id="{BF755D09-FB50-370F-6721-D5977ED4C2DC}"/>
                  </a:ext>
                </a:extLst>
              </p:cNvPr>
              <p:cNvSpPr txBox="1"/>
              <p:nvPr/>
            </p:nvSpPr>
            <p:spPr>
              <a:xfrm>
                <a:off x="1132540" y="5243017"/>
                <a:ext cx="2017973"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i="0" u="none" strike="noStrike" kern="1200" cap="none" spc="0" normalizeH="0" baseline="0" noProof="0" dirty="0">
                    <a:ln>
                      <a:noFill/>
                    </a:ln>
                    <a:solidFill>
                      <a:srgbClr val="262626"/>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NMOR effect</a:t>
                </a:r>
              </a:p>
              <a:p>
                <a:pPr marL="0" marR="0" lvl="0" indent="0" defTabSz="914400" rtl="0" eaLnBrk="1" fontAlgn="auto" latinLnBrk="0" hangingPunct="1">
                  <a:lnSpc>
                    <a:spcPct val="100000"/>
                  </a:lnSpc>
                  <a:spcBef>
                    <a:spcPts val="0"/>
                  </a:spcBef>
                  <a:spcAft>
                    <a:spcPts val="0"/>
                  </a:spcAft>
                  <a:buClrTx/>
                  <a:buSzTx/>
                  <a:buFontTx/>
                  <a:buNone/>
                  <a:tabLst/>
                  <a:defRPr/>
                </a:pPr>
                <a:r>
                  <a:rPr lang="en-US" altLang="zh-CN" dirty="0">
                    <a:solidFill>
                      <a:srgbClr val="262626"/>
                    </a:solidFill>
                    <a:latin typeface="Times New Roman" panose="02020603050405020304" pitchFamily="18" charset="0"/>
                    <a:ea typeface="微软雅黑" panose="020B0503020204020204" pitchFamily="34" charset="-122"/>
                    <a:cs typeface="Times New Roman" panose="02020603050405020304" pitchFamily="18" charset="0"/>
                  </a:rPr>
                  <a:t>SERF effect</a:t>
                </a:r>
                <a:endParaRPr kumimoji="0" lang="zh-CN" altLang="en-US" i="0" u="none" strike="noStrike" kern="1200" cap="none" spc="0" normalizeH="0" baseline="0" noProof="0" dirty="0">
                  <a:ln>
                    <a:noFill/>
                  </a:ln>
                  <a:solidFill>
                    <a:srgbClr val="262626"/>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86" name="组合 85">
              <a:extLst>
                <a:ext uri="{FF2B5EF4-FFF2-40B4-BE49-F238E27FC236}">
                  <a16:creationId xmlns:a16="http://schemas.microsoft.com/office/drawing/2014/main" id="{E7C2D2E7-828C-C3F4-9E48-F44B01E38AB4}"/>
                </a:ext>
              </a:extLst>
            </p:cNvPr>
            <p:cNvGrpSpPr/>
            <p:nvPr/>
          </p:nvGrpSpPr>
          <p:grpSpPr>
            <a:xfrm>
              <a:off x="4541723" y="2029867"/>
              <a:ext cx="3653154" cy="3968006"/>
              <a:chOff x="3579919" y="2032590"/>
              <a:chExt cx="3653154" cy="3968006"/>
            </a:xfrm>
          </p:grpSpPr>
          <p:sp>
            <p:nvSpPr>
              <p:cNvPr id="75" name="PA-剪去对角的矩形 452">
                <a:extLst>
                  <a:ext uri="{FF2B5EF4-FFF2-40B4-BE49-F238E27FC236}">
                    <a16:creationId xmlns:a16="http://schemas.microsoft.com/office/drawing/2014/main" id="{B9498D28-74FF-8B41-B537-4E884ADCB722}"/>
                  </a:ext>
                </a:extLst>
              </p:cNvPr>
              <p:cNvSpPr/>
              <p:nvPr>
                <p:custDataLst>
                  <p:tags r:id="rId4"/>
                </p:custDataLst>
              </p:nvPr>
            </p:nvSpPr>
            <p:spPr>
              <a:xfrm flipH="1">
                <a:off x="3579919" y="2435280"/>
                <a:ext cx="3105343" cy="3532330"/>
              </a:xfrm>
              <a:prstGeom prst="snip2DiagRect">
                <a:avLst>
                  <a:gd name="adj1" fmla="val 3629"/>
                  <a:gd name="adj2" fmla="val 0"/>
                </a:avLst>
              </a:prstGeom>
              <a:solidFill>
                <a:schemeClr val="bg1">
                  <a:alpha val="67000"/>
                </a:schemeClr>
              </a:solidFill>
              <a:ln w="9525">
                <a:gradFill flip="none" rotWithShape="1">
                  <a:gsLst>
                    <a:gs pos="38000">
                      <a:schemeClr val="bg1">
                        <a:lumMod val="50000"/>
                        <a:alpha val="20000"/>
                      </a:schemeClr>
                    </a:gs>
                    <a:gs pos="100000">
                      <a:schemeClr val="bg1">
                        <a:lumMod val="50000"/>
                        <a:alpha val="0"/>
                      </a:schemeClr>
                    </a:gs>
                  </a:gsLst>
                  <a:lin ang="5400000" scaled="1"/>
                  <a:tileRect/>
                </a:gradFill>
              </a:ln>
              <a:effectLst>
                <a:outerShdw blurRad="279400" dist="38100" dir="2700000" algn="tl" rotWithShape="0">
                  <a:srgbClr val="024EE4">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0074D3"/>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68" name="文本框 67">
                <a:extLst>
                  <a:ext uri="{FF2B5EF4-FFF2-40B4-BE49-F238E27FC236}">
                    <a16:creationId xmlns:a16="http://schemas.microsoft.com/office/drawing/2014/main" id="{19E918B4-E01F-9F60-82D2-BC730211F74C}"/>
                  </a:ext>
                </a:extLst>
              </p:cNvPr>
              <p:cNvSpPr txBox="1"/>
              <p:nvPr/>
            </p:nvSpPr>
            <p:spPr>
              <a:xfrm>
                <a:off x="3867181" y="5354265"/>
                <a:ext cx="3365892" cy="646331"/>
              </a:xfrm>
              <a:prstGeom prst="rect">
                <a:avLst/>
              </a:prstGeom>
              <a:noFill/>
            </p:spPr>
            <p:txBody>
              <a:bodyPr wrap="square" rtlCol="0">
                <a:spAutoFit/>
              </a:bodyPr>
              <a:lstStyle/>
              <a:p>
                <a:pPr>
                  <a:defRPr/>
                </a:pPr>
                <a:r>
                  <a:rPr lang="en-US" altLang="zh-CN" dirty="0">
                    <a:solidFill>
                      <a:srgbClr val="262626"/>
                    </a:solidFill>
                    <a:latin typeface="Times New Roman" panose="02020603050405020304" pitchFamily="18" charset="0"/>
                    <a:ea typeface="微软雅黑" panose="020B0503020204020204" pitchFamily="34" charset="-122"/>
                    <a:cs typeface="Times New Roman" panose="02020603050405020304" pitchFamily="18" charset="0"/>
                  </a:rPr>
                  <a:t>Nuclear spin amplification</a:t>
                </a:r>
              </a:p>
              <a:p>
                <a:pPr>
                  <a:defRPr/>
                </a:pPr>
                <a:r>
                  <a:rPr lang="en-US" altLang="zh-CN" dirty="0">
                    <a:solidFill>
                      <a:srgbClr val="262626"/>
                    </a:solidFill>
                    <a:latin typeface="Times New Roman" panose="02020603050405020304" pitchFamily="18" charset="0"/>
                    <a:ea typeface="微软雅黑" panose="020B0503020204020204" pitchFamily="34" charset="-122"/>
                    <a:cs typeface="Times New Roman" panose="02020603050405020304" pitchFamily="18" charset="0"/>
                  </a:rPr>
                  <a:t>Fano resonance effect</a:t>
                </a:r>
                <a:endParaRPr lang="zh-CN" altLang="en-US" dirty="0">
                  <a:solidFill>
                    <a:srgbClr val="262626"/>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77" name="组合 76">
                <a:extLst>
                  <a:ext uri="{FF2B5EF4-FFF2-40B4-BE49-F238E27FC236}">
                    <a16:creationId xmlns:a16="http://schemas.microsoft.com/office/drawing/2014/main" id="{52F83A86-761E-14AD-F920-B52ABA9646C6}"/>
                  </a:ext>
                </a:extLst>
              </p:cNvPr>
              <p:cNvGrpSpPr/>
              <p:nvPr/>
            </p:nvGrpSpPr>
            <p:grpSpPr>
              <a:xfrm>
                <a:off x="3744603" y="4501374"/>
                <a:ext cx="2775985" cy="627267"/>
                <a:chOff x="4871443" y="2088676"/>
                <a:chExt cx="2498525" cy="755634"/>
              </a:xfrm>
              <a:effectLst>
                <a:outerShdw blurRad="304800" dist="127000" dir="5400000" algn="t" rotWithShape="0">
                  <a:srgbClr val="00B0F0">
                    <a:alpha val="40000"/>
                  </a:srgbClr>
                </a:outerShdw>
              </a:effectLst>
            </p:grpSpPr>
            <p:sp>
              <p:nvSpPr>
                <p:cNvPr id="78" name="文本框 77">
                  <a:extLst>
                    <a:ext uri="{FF2B5EF4-FFF2-40B4-BE49-F238E27FC236}">
                      <a16:creationId xmlns:a16="http://schemas.microsoft.com/office/drawing/2014/main" id="{E493ED84-1281-CA31-F86D-754EEF5FBBE7}"/>
                    </a:ext>
                  </a:extLst>
                </p:cNvPr>
                <p:cNvSpPr txBox="1">
                  <a:spLocks/>
                </p:cNvSpPr>
                <p:nvPr/>
              </p:nvSpPr>
              <p:spPr>
                <a:xfrm>
                  <a:off x="4871443" y="2088676"/>
                  <a:ext cx="2498525" cy="494980"/>
                </a:xfrm>
                <a:prstGeom prst="snip2DiagRect">
                  <a:avLst/>
                </a:prstGeom>
                <a:blipFill dpi="0" rotWithShape="1">
                  <a:blip r:embed="rId8"/>
                  <a:srcRect/>
                  <a:stretch>
                    <a:fillRect l="-31000" r="-101000"/>
                  </a:stretch>
                </a:blipFill>
                <a:ln>
                  <a:gradFill flip="none" rotWithShape="1">
                    <a:gsLst>
                      <a:gs pos="0">
                        <a:schemeClr val="bg1">
                          <a:alpha val="70000"/>
                        </a:schemeClr>
                      </a:gs>
                      <a:gs pos="100000">
                        <a:schemeClr val="bg1">
                          <a:alpha val="30000"/>
                        </a:schemeClr>
                      </a:gs>
                    </a:gsLst>
                    <a:lin ang="54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16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2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mn-ea"/>
                  </a:endParaRPr>
                </a:p>
              </p:txBody>
            </p:sp>
            <p:sp>
              <p:nvSpPr>
                <p:cNvPr id="79" name="文本框 78">
                  <a:extLst>
                    <a:ext uri="{FF2B5EF4-FFF2-40B4-BE49-F238E27FC236}">
                      <a16:creationId xmlns:a16="http://schemas.microsoft.com/office/drawing/2014/main" id="{617EB271-78AE-80CF-F4E3-181CFD4FCC39}"/>
                    </a:ext>
                  </a:extLst>
                </p:cNvPr>
                <p:cNvSpPr txBox="1">
                  <a:spLocks/>
                </p:cNvSpPr>
                <p:nvPr/>
              </p:nvSpPr>
              <p:spPr>
                <a:xfrm>
                  <a:off x="4871443" y="2088676"/>
                  <a:ext cx="2498525" cy="755634"/>
                </a:xfrm>
                <a:prstGeom prst="snip2DiagRect">
                  <a:avLst/>
                </a:prstGeom>
                <a:gradFill flip="none" rotWithShape="1">
                  <a:gsLst>
                    <a:gs pos="30000">
                      <a:srgbClr val="024EE4">
                        <a:alpha val="97000"/>
                      </a:srgbClr>
                    </a:gs>
                    <a:gs pos="100000">
                      <a:schemeClr val="accent1"/>
                    </a:gs>
                  </a:gsLst>
                  <a:lin ang="0" scaled="1"/>
                  <a:tileRect/>
                </a:gradFill>
                <a:ln>
                  <a:gradFill flip="none" rotWithShape="1">
                    <a:gsLst>
                      <a:gs pos="0">
                        <a:schemeClr val="bg1">
                          <a:alpha val="70000"/>
                        </a:schemeClr>
                      </a:gs>
                      <a:gs pos="100000">
                        <a:schemeClr val="bg1">
                          <a:alpha val="30000"/>
                        </a:schemeClr>
                      </a:gs>
                    </a:gsLst>
                    <a:lin ang="54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16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1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mn-ea"/>
                    </a:rPr>
                    <a:t>Correlated alkali-noble gas</a:t>
                  </a:r>
                  <a:endParaRPr kumimoji="0" lang="zh-CN" altLang="en-US" sz="1800" b="1" i="0" u="none" strike="noStrike" kern="1200" cap="none" spc="1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mn-ea"/>
                  </a:endParaRPr>
                </a:p>
              </p:txBody>
            </p:sp>
          </p:grpSp>
          <p:pic>
            <p:nvPicPr>
              <p:cNvPr id="83" name="图片 82">
                <a:extLst>
                  <a:ext uri="{FF2B5EF4-FFF2-40B4-BE49-F238E27FC236}">
                    <a16:creationId xmlns:a16="http://schemas.microsoft.com/office/drawing/2014/main" id="{9805DCE1-F53D-6C50-8D45-7CD8C99995EA}"/>
                  </a:ext>
                </a:extLst>
              </p:cNvPr>
              <p:cNvPicPr>
                <a:picLocks noChangeAspect="1"/>
              </p:cNvPicPr>
              <p:nvPr/>
            </p:nvPicPr>
            <p:blipFill>
              <a:blip r:embed="rId10"/>
              <a:stretch>
                <a:fillRect/>
              </a:stretch>
            </p:blipFill>
            <p:spPr>
              <a:xfrm>
                <a:off x="4007443" y="2032590"/>
                <a:ext cx="2250304" cy="2239407"/>
              </a:xfrm>
              <a:prstGeom prst="ellipse">
                <a:avLst/>
              </a:prstGeom>
              <a:ln>
                <a:solidFill>
                  <a:srgbClr val="024EE4"/>
                </a:solidFill>
              </a:ln>
            </p:spPr>
          </p:pic>
        </p:grpSp>
        <p:grpSp>
          <p:nvGrpSpPr>
            <p:cNvPr id="85" name="组合 84">
              <a:extLst>
                <a:ext uri="{FF2B5EF4-FFF2-40B4-BE49-F238E27FC236}">
                  <a16:creationId xmlns:a16="http://schemas.microsoft.com/office/drawing/2014/main" id="{4ADEF82F-52EF-D409-3FD8-F27EAC65FEFD}"/>
                </a:ext>
              </a:extLst>
            </p:cNvPr>
            <p:cNvGrpSpPr/>
            <p:nvPr/>
          </p:nvGrpSpPr>
          <p:grpSpPr>
            <a:xfrm>
              <a:off x="8781852" y="2042274"/>
              <a:ext cx="3105343" cy="3922614"/>
              <a:chOff x="8175693" y="2057403"/>
              <a:chExt cx="3105343" cy="3922614"/>
            </a:xfrm>
          </p:grpSpPr>
          <p:sp>
            <p:nvSpPr>
              <p:cNvPr id="76" name="PA-剪去对角的矩形 452">
                <a:extLst>
                  <a:ext uri="{FF2B5EF4-FFF2-40B4-BE49-F238E27FC236}">
                    <a16:creationId xmlns:a16="http://schemas.microsoft.com/office/drawing/2014/main" id="{3CFD96F0-AD16-A081-A23A-AFDBADC4BA97}"/>
                  </a:ext>
                </a:extLst>
              </p:cNvPr>
              <p:cNvSpPr/>
              <p:nvPr>
                <p:custDataLst>
                  <p:tags r:id="rId3"/>
                </p:custDataLst>
              </p:nvPr>
            </p:nvSpPr>
            <p:spPr>
              <a:xfrm flipH="1">
                <a:off x="8175693" y="2435281"/>
                <a:ext cx="3105343" cy="3544736"/>
              </a:xfrm>
              <a:prstGeom prst="snip2DiagRect">
                <a:avLst>
                  <a:gd name="adj1" fmla="val 3629"/>
                  <a:gd name="adj2" fmla="val 0"/>
                </a:avLst>
              </a:prstGeom>
              <a:solidFill>
                <a:schemeClr val="bg1">
                  <a:alpha val="67000"/>
                </a:schemeClr>
              </a:solidFill>
              <a:ln w="9525">
                <a:gradFill flip="none" rotWithShape="1">
                  <a:gsLst>
                    <a:gs pos="38000">
                      <a:schemeClr val="bg1">
                        <a:lumMod val="50000"/>
                        <a:alpha val="20000"/>
                      </a:schemeClr>
                    </a:gs>
                    <a:gs pos="100000">
                      <a:schemeClr val="bg1">
                        <a:lumMod val="50000"/>
                        <a:alpha val="0"/>
                      </a:schemeClr>
                    </a:gs>
                  </a:gsLst>
                  <a:lin ang="5400000" scaled="1"/>
                  <a:tileRect/>
                </a:gradFill>
              </a:ln>
              <a:effectLst>
                <a:outerShdw blurRad="279400" dist="38100" dir="2700000" algn="tl" rotWithShape="0">
                  <a:srgbClr val="024EE4">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0074D3"/>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80" name="组合 79">
                <a:extLst>
                  <a:ext uri="{FF2B5EF4-FFF2-40B4-BE49-F238E27FC236}">
                    <a16:creationId xmlns:a16="http://schemas.microsoft.com/office/drawing/2014/main" id="{25A0BCE0-3497-9464-4AF2-7E13F15ABE47}"/>
                  </a:ext>
                </a:extLst>
              </p:cNvPr>
              <p:cNvGrpSpPr/>
              <p:nvPr/>
            </p:nvGrpSpPr>
            <p:grpSpPr>
              <a:xfrm>
                <a:off x="8340377" y="4501376"/>
                <a:ext cx="2775985" cy="639672"/>
                <a:chOff x="4871443" y="2088676"/>
                <a:chExt cx="2498525" cy="770577"/>
              </a:xfrm>
              <a:effectLst>
                <a:outerShdw blurRad="304800" dist="127000" dir="5400000" algn="t" rotWithShape="0">
                  <a:srgbClr val="00B0F0">
                    <a:alpha val="40000"/>
                  </a:srgbClr>
                </a:outerShdw>
              </a:effectLst>
            </p:grpSpPr>
            <p:sp>
              <p:nvSpPr>
                <p:cNvPr id="81" name="文本框 80">
                  <a:extLst>
                    <a:ext uri="{FF2B5EF4-FFF2-40B4-BE49-F238E27FC236}">
                      <a16:creationId xmlns:a16="http://schemas.microsoft.com/office/drawing/2014/main" id="{D7DD18DB-94C3-28B0-D324-662CDF6B7DE1}"/>
                    </a:ext>
                  </a:extLst>
                </p:cNvPr>
                <p:cNvSpPr txBox="1">
                  <a:spLocks/>
                </p:cNvSpPr>
                <p:nvPr/>
              </p:nvSpPr>
              <p:spPr>
                <a:xfrm>
                  <a:off x="4871443" y="2088676"/>
                  <a:ext cx="2498525" cy="494980"/>
                </a:xfrm>
                <a:prstGeom prst="snip2DiagRect">
                  <a:avLst/>
                </a:prstGeom>
                <a:blipFill dpi="0" rotWithShape="1">
                  <a:blip r:embed="rId8"/>
                  <a:srcRect/>
                  <a:stretch>
                    <a:fillRect l="-31000" r="-101000"/>
                  </a:stretch>
                </a:blipFill>
                <a:ln>
                  <a:gradFill flip="none" rotWithShape="1">
                    <a:gsLst>
                      <a:gs pos="0">
                        <a:schemeClr val="bg1">
                          <a:alpha val="70000"/>
                        </a:schemeClr>
                      </a:gs>
                      <a:gs pos="100000">
                        <a:schemeClr val="bg1">
                          <a:alpha val="30000"/>
                        </a:schemeClr>
                      </a:gs>
                    </a:gsLst>
                    <a:lin ang="54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16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2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mn-ea"/>
                  </a:endParaRPr>
                </a:p>
              </p:txBody>
            </p:sp>
            <p:sp>
              <p:nvSpPr>
                <p:cNvPr id="82" name="文本框 81">
                  <a:extLst>
                    <a:ext uri="{FF2B5EF4-FFF2-40B4-BE49-F238E27FC236}">
                      <a16:creationId xmlns:a16="http://schemas.microsoft.com/office/drawing/2014/main" id="{43417F06-9FDB-2A69-C5FE-33F8F1570FFB}"/>
                    </a:ext>
                  </a:extLst>
                </p:cNvPr>
                <p:cNvSpPr txBox="1">
                  <a:spLocks/>
                </p:cNvSpPr>
                <p:nvPr/>
              </p:nvSpPr>
              <p:spPr>
                <a:xfrm>
                  <a:off x="4871443" y="2088676"/>
                  <a:ext cx="2498525" cy="770577"/>
                </a:xfrm>
                <a:prstGeom prst="snip2DiagRect">
                  <a:avLst/>
                </a:prstGeom>
                <a:gradFill flip="none" rotWithShape="1">
                  <a:gsLst>
                    <a:gs pos="30000">
                      <a:srgbClr val="024EE4">
                        <a:alpha val="97000"/>
                      </a:srgbClr>
                    </a:gs>
                    <a:gs pos="100000">
                      <a:schemeClr val="accent1"/>
                    </a:gs>
                  </a:gsLst>
                  <a:lin ang="0" scaled="1"/>
                  <a:tileRect/>
                </a:gradFill>
                <a:ln>
                  <a:gradFill flip="none" rotWithShape="1">
                    <a:gsLst>
                      <a:gs pos="0">
                        <a:schemeClr val="bg1">
                          <a:alpha val="70000"/>
                        </a:schemeClr>
                      </a:gs>
                      <a:gs pos="100000">
                        <a:schemeClr val="bg1">
                          <a:alpha val="30000"/>
                        </a:schemeClr>
                      </a:gs>
                    </a:gsLst>
                    <a:lin ang="54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16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1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mn-ea"/>
                    </a:rPr>
                    <a:t>Entangled spin gases</a:t>
                  </a:r>
                  <a:endParaRPr kumimoji="0" lang="zh-CN" altLang="en-US" sz="1800" b="1" i="0" u="none" strike="noStrike" kern="1200" cap="none" spc="1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mn-ea"/>
                  </a:endParaRPr>
                </a:p>
              </p:txBody>
            </p:sp>
          </p:grpSp>
          <p:pic>
            <p:nvPicPr>
              <p:cNvPr id="84" name="图片 83">
                <a:extLst>
                  <a:ext uri="{FF2B5EF4-FFF2-40B4-BE49-F238E27FC236}">
                    <a16:creationId xmlns:a16="http://schemas.microsoft.com/office/drawing/2014/main" id="{A11281D8-AFF8-2BA8-D560-F5D7C623EC95}"/>
                  </a:ext>
                </a:extLst>
              </p:cNvPr>
              <p:cNvPicPr>
                <a:picLocks noChangeAspect="1"/>
              </p:cNvPicPr>
              <p:nvPr/>
            </p:nvPicPr>
            <p:blipFill>
              <a:blip r:embed="rId11"/>
              <a:stretch>
                <a:fillRect/>
              </a:stretch>
            </p:blipFill>
            <p:spPr>
              <a:xfrm>
                <a:off x="8617456" y="2057403"/>
                <a:ext cx="2221826" cy="2189780"/>
              </a:xfrm>
              <a:prstGeom prst="ellipse">
                <a:avLst/>
              </a:prstGeom>
              <a:ln>
                <a:solidFill>
                  <a:srgbClr val="024EE4"/>
                </a:solidFill>
              </a:ln>
            </p:spPr>
          </p:pic>
        </p:grpSp>
      </p:grpSp>
      <p:grpSp>
        <p:nvGrpSpPr>
          <p:cNvPr id="92" name="组合 91">
            <a:extLst>
              <a:ext uri="{FF2B5EF4-FFF2-40B4-BE49-F238E27FC236}">
                <a16:creationId xmlns:a16="http://schemas.microsoft.com/office/drawing/2014/main" id="{568EB893-17BB-AADA-0E47-577F0AE64ECB}"/>
              </a:ext>
            </a:extLst>
          </p:cNvPr>
          <p:cNvGrpSpPr/>
          <p:nvPr/>
        </p:nvGrpSpPr>
        <p:grpSpPr>
          <a:xfrm>
            <a:off x="2988914" y="2964489"/>
            <a:ext cx="1770645" cy="1223814"/>
            <a:chOff x="3184338" y="3225028"/>
            <a:chExt cx="1493568" cy="1223814"/>
          </a:xfrm>
        </p:grpSpPr>
        <p:sp>
          <p:nvSpPr>
            <p:cNvPr id="90" name="箭头: 右 89">
              <a:extLst>
                <a:ext uri="{FF2B5EF4-FFF2-40B4-BE49-F238E27FC236}">
                  <a16:creationId xmlns:a16="http://schemas.microsoft.com/office/drawing/2014/main" id="{BF71DD16-FBFC-6167-1BDE-E4619A1003B7}"/>
                </a:ext>
              </a:extLst>
            </p:cNvPr>
            <p:cNvSpPr/>
            <p:nvPr/>
          </p:nvSpPr>
          <p:spPr>
            <a:xfrm>
              <a:off x="3406939" y="3225028"/>
              <a:ext cx="1257507" cy="1223814"/>
            </a:xfrm>
            <a:prstGeom prst="rightArrow">
              <a:avLst>
                <a:gd name="adj1" fmla="val 74187"/>
                <a:gd name="adj2" fmla="val 49222"/>
              </a:avLst>
            </a:prstGeom>
            <a:gradFill flip="none" rotWithShape="1">
              <a:gsLst>
                <a:gs pos="43000">
                  <a:srgbClr val="017FEA">
                    <a:alpha val="76000"/>
                  </a:srgbClr>
                </a:gs>
                <a:gs pos="82000">
                  <a:srgbClr val="024EE4"/>
                </a:gs>
                <a:gs pos="0">
                  <a:srgbClr val="00B0F0">
                    <a:alpha val="32000"/>
                  </a:srgbClr>
                </a:gs>
              </a:gsLst>
              <a:lin ang="0" scaled="1"/>
              <a:tileRect/>
            </a:gradFill>
            <a:ln>
              <a:noFill/>
            </a:ln>
            <a:effectLst>
              <a:outerShdw blurRad="190500" dist="63500" dir="5400000" algn="t" rotWithShape="0">
                <a:schemeClr val="accent6">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思源黑体 CN Bold" panose="020B0800000000000000" pitchFamily="34" charset="-122"/>
                <a:ea typeface="思源黑体 CN Bold" panose="020B0800000000000000" pitchFamily="34" charset="-122"/>
                <a:cs typeface="+mn-cs"/>
              </a:endParaRPr>
            </a:p>
          </p:txBody>
        </p:sp>
        <p:sp>
          <p:nvSpPr>
            <p:cNvPr id="91" name="文本框 90">
              <a:extLst>
                <a:ext uri="{FF2B5EF4-FFF2-40B4-BE49-F238E27FC236}">
                  <a16:creationId xmlns:a16="http://schemas.microsoft.com/office/drawing/2014/main" id="{BE87424C-DBFD-EAA3-62F6-CDD18C900CBD}"/>
                </a:ext>
              </a:extLst>
            </p:cNvPr>
            <p:cNvSpPr txBox="1"/>
            <p:nvPr/>
          </p:nvSpPr>
          <p:spPr>
            <a:xfrm>
              <a:off x="3184338" y="3446579"/>
              <a:ext cx="1493568" cy="799642"/>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000" b="1" i="0" u="none" strike="noStrike" kern="1200" cap="none" spc="100" normalizeH="0" baseline="0" noProof="0" dirty="0">
                  <a:ln>
                    <a:noFill/>
                  </a:ln>
                  <a:solidFill>
                    <a:srgbClr val="FFFFFF"/>
                  </a:solidFill>
                  <a:effectLst>
                    <a:outerShdw blurRad="139700" dist="38100" dir="2700000" algn="tl" rotWithShape="0">
                      <a:prstClr val="black">
                        <a:alpha val="32000"/>
                      </a:prstClr>
                    </a:outerShdw>
                  </a:effectLst>
                  <a:uLnTx/>
                  <a:uFillTx/>
                  <a:latin typeface="微软雅黑" panose="020B0503020204020204" pitchFamily="34" charset="-122"/>
                  <a:ea typeface="微软雅黑" panose="020B0503020204020204" pitchFamily="34" charset="-122"/>
                  <a:cs typeface="+mn-cs"/>
                  <a:sym typeface="+mn-ea"/>
                </a:rPr>
                <a:t>Noble</a:t>
              </a:r>
            </a:p>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2000" b="1" spc="100" dirty="0">
                  <a:solidFill>
                    <a:srgbClr val="FFFFFF"/>
                  </a:solidFill>
                  <a:effectLst>
                    <a:outerShdw blurRad="139700" dist="38100" dir="2700000" algn="tl" rotWithShape="0">
                      <a:prstClr val="black">
                        <a:alpha val="32000"/>
                      </a:prstClr>
                    </a:outerShdw>
                  </a:effectLst>
                  <a:latin typeface="微软雅黑" panose="020B0503020204020204" pitchFamily="34" charset="-122"/>
                  <a:ea typeface="微软雅黑" panose="020B0503020204020204" pitchFamily="34" charset="-122"/>
                  <a:sym typeface="+mn-ea"/>
                </a:rPr>
                <a:t>gas</a:t>
              </a:r>
              <a:endParaRPr kumimoji="0" lang="zh-CN" altLang="en-US" sz="2000" b="1" i="0" u="none" strike="noStrike" kern="1200" cap="none" spc="100" normalizeH="0" baseline="0" noProof="0" dirty="0">
                <a:ln>
                  <a:noFill/>
                </a:ln>
                <a:solidFill>
                  <a:srgbClr val="FFFFFF"/>
                </a:solidFill>
                <a:effectLst>
                  <a:outerShdw blurRad="139700" dist="38100" dir="2700000" algn="tl" rotWithShape="0">
                    <a:prstClr val="black">
                      <a:alpha val="32000"/>
                    </a:prstClr>
                  </a:outerShdw>
                </a:effectLst>
                <a:uLnTx/>
                <a:uFillTx/>
                <a:latin typeface="微软雅黑" panose="020B0503020204020204" pitchFamily="34" charset="-122"/>
                <a:ea typeface="微软雅黑" panose="020B0503020204020204" pitchFamily="34" charset="-122"/>
                <a:cs typeface="+mn-cs"/>
                <a:sym typeface="+mn-ea"/>
              </a:endParaRPr>
            </a:p>
          </p:txBody>
        </p:sp>
      </p:grpSp>
      <p:grpSp>
        <p:nvGrpSpPr>
          <p:cNvPr id="93" name="组合 92">
            <a:extLst>
              <a:ext uri="{FF2B5EF4-FFF2-40B4-BE49-F238E27FC236}">
                <a16:creationId xmlns:a16="http://schemas.microsoft.com/office/drawing/2014/main" id="{1D854DE0-D482-FA7A-BF75-03F9DBE8D7FA}"/>
              </a:ext>
            </a:extLst>
          </p:cNvPr>
          <p:cNvGrpSpPr/>
          <p:nvPr/>
        </p:nvGrpSpPr>
        <p:grpSpPr>
          <a:xfrm>
            <a:off x="7347140" y="2922668"/>
            <a:ext cx="1491319" cy="1223814"/>
            <a:chOff x="3173128" y="3225028"/>
            <a:chExt cx="1491319" cy="1223814"/>
          </a:xfrm>
        </p:grpSpPr>
        <p:sp>
          <p:nvSpPr>
            <p:cNvPr id="94" name="箭头: 右 93">
              <a:extLst>
                <a:ext uri="{FF2B5EF4-FFF2-40B4-BE49-F238E27FC236}">
                  <a16:creationId xmlns:a16="http://schemas.microsoft.com/office/drawing/2014/main" id="{915C0A94-F164-BBE7-FFF9-76F80C16C0CC}"/>
                </a:ext>
              </a:extLst>
            </p:cNvPr>
            <p:cNvSpPr/>
            <p:nvPr/>
          </p:nvSpPr>
          <p:spPr>
            <a:xfrm>
              <a:off x="3291845" y="3225028"/>
              <a:ext cx="1372602" cy="1223814"/>
            </a:xfrm>
            <a:prstGeom prst="rightArrow">
              <a:avLst>
                <a:gd name="adj1" fmla="val 74187"/>
                <a:gd name="adj2" fmla="val 49222"/>
              </a:avLst>
            </a:prstGeom>
            <a:gradFill flip="none" rotWithShape="1">
              <a:gsLst>
                <a:gs pos="43000">
                  <a:srgbClr val="017FEA">
                    <a:alpha val="76000"/>
                  </a:srgbClr>
                </a:gs>
                <a:gs pos="82000">
                  <a:srgbClr val="024EE4"/>
                </a:gs>
                <a:gs pos="0">
                  <a:srgbClr val="00B0F0">
                    <a:alpha val="32000"/>
                  </a:srgbClr>
                </a:gs>
              </a:gsLst>
              <a:lin ang="0" scaled="1"/>
              <a:tileRect/>
            </a:gradFill>
            <a:ln>
              <a:noFill/>
            </a:ln>
            <a:effectLst>
              <a:outerShdw blurRad="190500" dist="63500" dir="5400000" algn="t" rotWithShape="0">
                <a:schemeClr val="accent6">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思源黑体 CN Bold" panose="020B0800000000000000" pitchFamily="34" charset="-122"/>
                <a:ea typeface="思源黑体 CN Bold" panose="020B0800000000000000" pitchFamily="34" charset="-122"/>
                <a:cs typeface="+mn-cs"/>
              </a:endParaRPr>
            </a:p>
          </p:txBody>
        </p:sp>
        <p:sp>
          <p:nvSpPr>
            <p:cNvPr id="95" name="文本框 94">
              <a:extLst>
                <a:ext uri="{FF2B5EF4-FFF2-40B4-BE49-F238E27FC236}">
                  <a16:creationId xmlns:a16="http://schemas.microsoft.com/office/drawing/2014/main" id="{C267B1A9-429E-0E9B-3656-111475815B79}"/>
                </a:ext>
              </a:extLst>
            </p:cNvPr>
            <p:cNvSpPr txBox="1"/>
            <p:nvPr/>
          </p:nvSpPr>
          <p:spPr>
            <a:xfrm>
              <a:off x="3173128" y="3437114"/>
              <a:ext cx="1365287" cy="799642"/>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2000" b="1" spc="100" dirty="0">
                  <a:solidFill>
                    <a:srgbClr val="FFFFFF"/>
                  </a:solidFill>
                  <a:effectLst>
                    <a:outerShdw blurRad="139700" dist="38100" dir="2700000" algn="tl" rotWithShape="0">
                      <a:prstClr val="black">
                        <a:alpha val="32000"/>
                      </a:prstClr>
                    </a:outerShdw>
                  </a:effectLst>
                  <a:latin typeface="微软雅黑" panose="020B0503020204020204" pitchFamily="34" charset="-122"/>
                  <a:ea typeface="微软雅黑" panose="020B0503020204020204" pitchFamily="34" charset="-122"/>
                  <a:sym typeface="+mn-ea"/>
                </a:rPr>
                <a:t>Entanglement</a:t>
              </a:r>
              <a:endParaRPr kumimoji="0" lang="zh-CN" altLang="en-US" sz="2000" b="1" i="0" u="none" strike="noStrike" kern="1200" cap="none" spc="100" normalizeH="0" baseline="0" noProof="0" dirty="0">
                <a:ln>
                  <a:noFill/>
                </a:ln>
                <a:solidFill>
                  <a:srgbClr val="FFFFFF"/>
                </a:solidFill>
                <a:effectLst>
                  <a:outerShdw blurRad="139700" dist="38100" dir="2700000" algn="tl" rotWithShape="0">
                    <a:prstClr val="black">
                      <a:alpha val="32000"/>
                    </a:prstClr>
                  </a:outerShdw>
                </a:effectLst>
                <a:uLnTx/>
                <a:uFillTx/>
                <a:latin typeface="微软雅黑" panose="020B0503020204020204" pitchFamily="34" charset="-122"/>
                <a:ea typeface="微软雅黑" panose="020B0503020204020204" pitchFamily="34" charset="-122"/>
                <a:cs typeface="+mn-cs"/>
                <a:sym typeface="+mn-ea"/>
              </a:endParaRPr>
            </a:p>
          </p:txBody>
        </p:sp>
      </p:grpSp>
      <p:sp>
        <p:nvSpPr>
          <p:cNvPr id="116" name="PA-文本框 573">
            <a:extLst>
              <a:ext uri="{FF2B5EF4-FFF2-40B4-BE49-F238E27FC236}">
                <a16:creationId xmlns:a16="http://schemas.microsoft.com/office/drawing/2014/main" id="{E2F7232C-DD2E-1545-832C-1149962DF161}"/>
              </a:ext>
            </a:extLst>
          </p:cNvPr>
          <p:cNvSpPr txBox="1"/>
          <p:nvPr>
            <p:custDataLst>
              <p:tags r:id="rId2"/>
            </p:custDataLst>
          </p:nvPr>
        </p:nvSpPr>
        <p:spPr>
          <a:xfrm>
            <a:off x="342494" y="911763"/>
            <a:ext cx="11564923" cy="984885"/>
          </a:xfrm>
          <a:prstGeom prst="rect">
            <a:avLst/>
          </a:prstGeom>
          <a:noFill/>
          <a:ln w="12700" cap="flat" cmpd="sng" algn="ctr">
            <a:noFill/>
            <a:prstDash val="solid"/>
            <a:round/>
            <a:headEnd type="none" w="med" len="med"/>
            <a:tailEnd type="none" w="med" len="med"/>
          </a:ln>
          <a:effectLst/>
        </p:spPr>
        <p:txBody>
          <a:bodyPr wrap="square" lIns="0" tIns="0" rIns="0" bIns="0" anchor="ctr">
            <a:spAutoFit/>
          </a:bodyPr>
          <a:lstStyle>
            <a:defPPr>
              <a:defRPr lang="zh-CN"/>
            </a:defPPr>
            <a:lvl1pPr>
              <a:buSzPct val="90000"/>
              <a:defRPr>
                <a:gradFill>
                  <a:gsLst>
                    <a:gs pos="80000">
                      <a:srgbClr val="FFFFFF"/>
                    </a:gs>
                    <a:gs pos="43000">
                      <a:schemeClr val="accent5">
                        <a:lumMod val="60000"/>
                        <a:lumOff val="40000"/>
                      </a:schemeClr>
                    </a:gs>
                  </a:gsLst>
                  <a:lin ang="13500000" scaled="1"/>
                </a:gradFill>
                <a:latin typeface="思源黑体 CN Medium" panose="020B0600000000000000" pitchFamily="34" charset="-122"/>
                <a:ea typeface="思源黑体 CN Medium" panose="020B0600000000000000" pitchFamily="34" charset="-122"/>
              </a:defRPr>
            </a:lvl1pPr>
          </a:lstStyle>
          <a:p>
            <a:pPr marL="0" marR="0" lvl="0" indent="0" algn="just" defTabSz="914400" rtl="0" eaLnBrk="1" fontAlgn="auto" latinLnBrk="0" hangingPunct="1">
              <a:lnSpc>
                <a:spcPct val="100000"/>
              </a:lnSpc>
              <a:spcBef>
                <a:spcPts val="0"/>
              </a:spcBef>
              <a:spcAft>
                <a:spcPts val="0"/>
              </a:spcAft>
              <a:buClrTx/>
              <a:buSzPct val="90000"/>
              <a:buFontTx/>
              <a:buNone/>
              <a:tabLst/>
              <a:defRPr/>
            </a:pPr>
            <a:r>
              <a:rPr kumimoji="1" lang="en-US" altLang="zh-CN" sz="3200" i="0" u="none" strike="noStrike" kern="1200" cap="none" spc="0" normalizeH="0" baseline="0" noProof="0" dirty="0">
                <a:ln>
                  <a:noFill/>
                </a:ln>
                <a:solidFill>
                  <a:schemeClr val="tx1"/>
                </a:solidFill>
                <a:effectLst/>
                <a:uLnTx/>
                <a:uFillTx/>
                <a:latin typeface="Times New Roman" panose="02020603050405020304" pitchFamily="18" charset="0"/>
                <a:ea typeface="+mj-ea"/>
                <a:cs typeface="Times New Roman" panose="02020603050405020304" pitchFamily="18" charset="0"/>
              </a:rPr>
              <a:t>Multiple spins overlap in one vapor cell and </a:t>
            </a:r>
            <a:r>
              <a:rPr kumimoji="1" lang="en-US" altLang="zh-CN" sz="3200" i="0" u="none" strike="noStrike" kern="120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interact with each other</a:t>
            </a:r>
            <a:r>
              <a:rPr kumimoji="1" lang="en-US" altLang="zh-CN" sz="3200" i="0" u="none" strike="noStrike" kern="1200" cap="none" spc="0" normalizeH="0" baseline="0" noProof="0" dirty="0">
                <a:ln>
                  <a:noFill/>
                </a:ln>
                <a:solidFill>
                  <a:schemeClr val="tx1"/>
                </a:solidFill>
                <a:effectLst/>
                <a:uLnTx/>
                <a:uFillTx/>
                <a:latin typeface="Times New Roman" panose="02020603050405020304" pitchFamily="18" charset="0"/>
                <a:ea typeface="+mj-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Pct val="90000"/>
              <a:buFontTx/>
              <a:buNone/>
              <a:tabLst/>
              <a:defRPr/>
            </a:pPr>
            <a:r>
              <a:rPr kumimoji="1" lang="en-US" altLang="zh-CN" sz="3200" dirty="0">
                <a:solidFill>
                  <a:schemeClr val="tx1"/>
                </a:solidFill>
                <a:latin typeface="Times New Roman" panose="02020603050405020304" pitchFamily="18" charset="0"/>
                <a:ea typeface="+mj-ea"/>
                <a:cs typeface="Times New Roman" panose="02020603050405020304" pitchFamily="18" charset="0"/>
              </a:rPr>
              <a:t>and consequently introduce </a:t>
            </a:r>
            <a:r>
              <a:rPr kumimoji="1" lang="en-US" altLang="zh-CN" sz="3200" dirty="0" err="1">
                <a:solidFill>
                  <a:schemeClr val="tx1"/>
                </a:solidFill>
                <a:latin typeface="Times New Roman" panose="02020603050405020304" pitchFamily="18" charset="0"/>
                <a:ea typeface="+mj-ea"/>
                <a:cs typeface="Times New Roman" panose="02020603050405020304" pitchFamily="18" charset="0"/>
              </a:rPr>
              <a:t>richful</a:t>
            </a:r>
            <a:r>
              <a:rPr kumimoji="1" lang="en-US" altLang="zh-CN" sz="3200" dirty="0">
                <a:solidFill>
                  <a:schemeClr val="tx1"/>
                </a:solidFill>
                <a:latin typeface="Times New Roman" panose="02020603050405020304" pitchFamily="18" charset="0"/>
                <a:ea typeface="+mj-ea"/>
                <a:cs typeface="Times New Roman" panose="02020603050405020304" pitchFamily="18" charset="0"/>
              </a:rPr>
              <a:t> “quantum resource” for sensing </a:t>
            </a:r>
            <a:r>
              <a:rPr kumimoji="1" lang="en-US" altLang="zh-CN" sz="2600" b="1" i="0" u="none" strike="noStrike" kern="1200" cap="none" spc="0" normalizeH="0" baseline="0" noProof="0" dirty="0">
                <a:ln>
                  <a:noFill/>
                </a:ln>
                <a:gradFill flip="none" rotWithShape="1">
                  <a:gsLst>
                    <a:gs pos="0">
                      <a:srgbClr val="3C424B"/>
                    </a:gs>
                    <a:gs pos="100000">
                      <a:srgbClr val="000000"/>
                    </a:gs>
                  </a:gsLst>
                  <a:lin ang="5400000" scaled="1"/>
                  <a:tileRect/>
                </a:gradFill>
                <a:effectLst/>
                <a:uLnTx/>
                <a:uFillTx/>
                <a:latin typeface="微软雅黑" panose="020B0503020204020204" pitchFamily="34" charset="-122"/>
                <a:ea typeface="微软雅黑" panose="020B0503020204020204" pitchFamily="34" charset="-122"/>
                <a:cs typeface="+mn-cs"/>
              </a:rPr>
              <a:t> </a:t>
            </a:r>
            <a:endParaRPr kumimoji="1" lang="zh-CN" altLang="en-US" sz="2600" b="1" i="0" u="none" strike="noStrike" kern="1200" cap="none" spc="0" normalizeH="0" baseline="0" noProof="0" dirty="0">
              <a:ln>
                <a:noFill/>
              </a:ln>
              <a:gradFill flip="none" rotWithShape="1">
                <a:gsLst>
                  <a:gs pos="0">
                    <a:srgbClr val="3C424B"/>
                  </a:gs>
                  <a:gs pos="100000">
                    <a:srgbClr val="000000"/>
                  </a:gs>
                </a:gsLst>
                <a:lin ang="5400000" scaled="1"/>
                <a:tileRect/>
              </a:gradFill>
              <a:effectLst/>
              <a:uLnTx/>
              <a:uFillTx/>
              <a:latin typeface="微软雅黑" panose="020B0503020204020204" pitchFamily="34" charset="-122"/>
              <a:ea typeface="微软雅黑" panose="020B0503020204020204" pitchFamily="34" charset="-122"/>
              <a:cs typeface="+mn-cs"/>
            </a:endParaRPr>
          </a:p>
        </p:txBody>
      </p:sp>
      <p:sp>
        <p:nvSpPr>
          <p:cNvPr id="99" name="文本框 98">
            <a:extLst>
              <a:ext uri="{FF2B5EF4-FFF2-40B4-BE49-F238E27FC236}">
                <a16:creationId xmlns:a16="http://schemas.microsoft.com/office/drawing/2014/main" id="{1BE59F19-9131-AB42-A41F-7B9EC0EA71C5}"/>
              </a:ext>
            </a:extLst>
          </p:cNvPr>
          <p:cNvSpPr txBox="1"/>
          <p:nvPr/>
        </p:nvSpPr>
        <p:spPr>
          <a:xfrm>
            <a:off x="9105076" y="5601529"/>
            <a:ext cx="2712695" cy="646331"/>
          </a:xfrm>
          <a:prstGeom prst="rect">
            <a:avLst/>
          </a:prstGeom>
          <a:noFill/>
        </p:spPr>
        <p:txBody>
          <a:bodyPr wrap="square" rtlCol="0">
            <a:spAutoFit/>
          </a:bodyPr>
          <a:lstStyle/>
          <a:p>
            <a:pPr>
              <a:defRPr/>
            </a:pPr>
            <a:r>
              <a:rPr lang="en-US" altLang="zh-CN" dirty="0">
                <a:solidFill>
                  <a:srgbClr val="262626"/>
                </a:solidFill>
                <a:latin typeface="Times New Roman" panose="02020603050405020304" pitchFamily="18" charset="0"/>
                <a:ea typeface="微软雅黑" panose="020B0503020204020204" pitchFamily="34" charset="-122"/>
                <a:cs typeface="Times New Roman" panose="02020603050405020304" pitchFamily="18" charset="0"/>
              </a:rPr>
              <a:t>Nuclear spin squeezing</a:t>
            </a:r>
          </a:p>
          <a:p>
            <a:pPr>
              <a:defRPr/>
            </a:pPr>
            <a:r>
              <a:rPr lang="en-US" altLang="zh-CN" dirty="0">
                <a:solidFill>
                  <a:srgbClr val="262626"/>
                </a:solidFill>
                <a:latin typeface="Times New Roman" panose="02020603050405020304" pitchFamily="18" charset="0"/>
                <a:ea typeface="微软雅黑" panose="020B0503020204020204" pitchFamily="34" charset="-122"/>
                <a:cs typeface="Times New Roman" panose="02020603050405020304" pitchFamily="18" charset="0"/>
              </a:rPr>
              <a:t>Memory-based sensing</a:t>
            </a:r>
            <a:endParaRPr lang="zh-CN" altLang="en-US" dirty="0">
              <a:solidFill>
                <a:srgbClr val="262626"/>
              </a:soli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100" name="直接连接符 7">
            <a:extLst>
              <a:ext uri="{FF2B5EF4-FFF2-40B4-BE49-F238E27FC236}">
                <a16:creationId xmlns:a16="http://schemas.microsoft.com/office/drawing/2014/main" id="{556C076B-28CC-4645-A0CC-A9A9F608F179}"/>
              </a:ext>
            </a:extLst>
          </p:cNvPr>
          <p:cNvCxnSpPr>
            <a:cxnSpLocks/>
          </p:cNvCxnSpPr>
          <p:nvPr/>
        </p:nvCxnSpPr>
        <p:spPr>
          <a:xfrm>
            <a:off x="351752" y="844928"/>
            <a:ext cx="11560925" cy="0"/>
          </a:xfrm>
          <a:prstGeom prst="line">
            <a:avLst/>
          </a:prstGeom>
          <a:ln w="15875">
            <a:gradFill flip="none" rotWithShape="1">
              <a:gsLst>
                <a:gs pos="0">
                  <a:srgbClr val="124A93"/>
                </a:gs>
                <a:gs pos="49700">
                  <a:srgbClr val="124C98"/>
                </a:gs>
                <a:gs pos="100000">
                  <a:srgbClr val="134E9D">
                    <a:alpha val="0"/>
                  </a:srgbClr>
                </a:gs>
              </a:gsLst>
              <a:path path="circle">
                <a:fillToRect l="50000" t="50000" r="50000" b="50000"/>
              </a:path>
              <a:tileRect/>
            </a:gradFill>
          </a:ln>
        </p:spPr>
        <p:style>
          <a:lnRef idx="2">
            <a:schemeClr val="accent1"/>
          </a:lnRef>
          <a:fillRef idx="0">
            <a:schemeClr val="accent1"/>
          </a:fillRef>
          <a:effectRef idx="1">
            <a:schemeClr val="accent1"/>
          </a:effectRef>
          <a:fontRef idx="minor">
            <a:schemeClr val="tx1"/>
          </a:fontRef>
        </p:style>
      </p:cxnSp>
      <p:sp>
        <p:nvSpPr>
          <p:cNvPr id="101" name="标题 1">
            <a:extLst>
              <a:ext uri="{FF2B5EF4-FFF2-40B4-BE49-F238E27FC236}">
                <a16:creationId xmlns:a16="http://schemas.microsoft.com/office/drawing/2014/main" id="{9202D921-2B29-0742-9FC4-C482DD2FAF1B}"/>
              </a:ext>
            </a:extLst>
          </p:cNvPr>
          <p:cNvSpPr txBox="1">
            <a:spLocks/>
          </p:cNvSpPr>
          <p:nvPr/>
        </p:nvSpPr>
        <p:spPr>
          <a:xfrm>
            <a:off x="1839850" y="131750"/>
            <a:ext cx="9039051" cy="770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latin typeface="Times New Roman" panose="02020603050405020304" pitchFamily="18" charset="0"/>
                <a:cs typeface="Times New Roman" panose="02020603050405020304" pitchFamily="18" charset="0"/>
              </a:rPr>
              <a:t>New approach: Interacting atomic gas</a:t>
            </a:r>
            <a:endParaRPr lang="zh-CN" altLang="en-US" dirty="0">
              <a:latin typeface="Times New Roman" panose="02020603050405020304" pitchFamily="18" charset="0"/>
              <a:cs typeface="Times New Roman" panose="02020603050405020304" pitchFamily="18" charset="0"/>
            </a:endParaRPr>
          </a:p>
        </p:txBody>
      </p:sp>
      <p:grpSp>
        <p:nvGrpSpPr>
          <p:cNvPr id="102" name="组合 101">
            <a:extLst>
              <a:ext uri="{FF2B5EF4-FFF2-40B4-BE49-F238E27FC236}">
                <a16:creationId xmlns:a16="http://schemas.microsoft.com/office/drawing/2014/main" id="{A010D970-0E65-F240-A61C-9767218E58D6}"/>
              </a:ext>
            </a:extLst>
          </p:cNvPr>
          <p:cNvGrpSpPr/>
          <p:nvPr/>
        </p:nvGrpSpPr>
        <p:grpSpPr>
          <a:xfrm rot="5400000">
            <a:off x="6073839" y="-3558766"/>
            <a:ext cx="116749" cy="11419103"/>
            <a:chOff x="5702996" y="1339728"/>
            <a:chExt cx="1840804" cy="5050269"/>
          </a:xfrm>
        </p:grpSpPr>
        <p:pic>
          <p:nvPicPr>
            <p:cNvPr id="103" name="Picture 6" descr="HD-ShadowLong.png">
              <a:extLst>
                <a:ext uri="{FF2B5EF4-FFF2-40B4-BE49-F238E27FC236}">
                  <a16:creationId xmlns:a16="http://schemas.microsoft.com/office/drawing/2014/main" id="{4B8AED4E-80A1-0541-A3AE-C26F3854646D}"/>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rot="16200000">
              <a:off x="5340327" y="4186524"/>
              <a:ext cx="2566142" cy="1840804"/>
            </a:xfrm>
            <a:prstGeom prst="rect">
              <a:avLst/>
            </a:prstGeom>
          </p:spPr>
        </p:pic>
        <p:pic>
          <p:nvPicPr>
            <p:cNvPr id="104" name="Picture 6" descr="HD-ShadowLong.png">
              <a:extLst>
                <a:ext uri="{FF2B5EF4-FFF2-40B4-BE49-F238E27FC236}">
                  <a16:creationId xmlns:a16="http://schemas.microsoft.com/office/drawing/2014/main" id="{638A1CBA-C648-134F-B0D4-7C63BE9079EE}"/>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rot="5400000" flipV="1">
              <a:off x="5340327" y="1702397"/>
              <a:ext cx="2566142" cy="1840804"/>
            </a:xfrm>
            <a:prstGeom prst="rect">
              <a:avLst/>
            </a:prstGeom>
          </p:spPr>
        </p:pic>
      </p:grpSp>
    </p:spTree>
    <p:custDataLst>
      <p:tags r:id="rId1"/>
    </p:custDataLst>
    <p:extLst>
      <p:ext uri="{BB962C8B-B14F-4D97-AF65-F5344CB8AC3E}">
        <p14:creationId xmlns:p14="http://schemas.microsoft.com/office/powerpoint/2010/main" val="1767419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 name="组合 110">
            <a:extLst>
              <a:ext uri="{FF2B5EF4-FFF2-40B4-BE49-F238E27FC236}">
                <a16:creationId xmlns:a16="http://schemas.microsoft.com/office/drawing/2014/main" id="{4C0C4BDC-EA8F-098E-0934-321BD0A85324}"/>
              </a:ext>
            </a:extLst>
          </p:cNvPr>
          <p:cNvGrpSpPr/>
          <p:nvPr/>
        </p:nvGrpSpPr>
        <p:grpSpPr>
          <a:xfrm>
            <a:off x="9208418" y="6097481"/>
            <a:ext cx="497405" cy="209533"/>
            <a:chOff x="3563054" y="239335"/>
            <a:chExt cx="497405" cy="209533"/>
          </a:xfrm>
          <a:gradFill>
            <a:gsLst>
              <a:gs pos="0">
                <a:schemeClr val="bg1">
                  <a:alpha val="0"/>
                </a:schemeClr>
              </a:gs>
              <a:gs pos="100000">
                <a:schemeClr val="bg1"/>
              </a:gs>
            </a:gsLst>
            <a:lin ang="0" scaled="1"/>
          </a:gradFill>
        </p:grpSpPr>
        <p:sp>
          <p:nvSpPr>
            <p:cNvPr id="89" name="箭头: V 形 88">
              <a:extLst>
                <a:ext uri="{FF2B5EF4-FFF2-40B4-BE49-F238E27FC236}">
                  <a16:creationId xmlns:a16="http://schemas.microsoft.com/office/drawing/2014/main" id="{3DFAAB55-8B42-CD18-F314-540634AFCBBC}"/>
                </a:ext>
              </a:extLst>
            </p:cNvPr>
            <p:cNvSpPr/>
            <p:nvPr/>
          </p:nvSpPr>
          <p:spPr>
            <a:xfrm>
              <a:off x="3563054" y="239335"/>
              <a:ext cx="157037" cy="209533"/>
            </a:xfrm>
            <a:prstGeom prst="chevron">
              <a:avLst/>
            </a:pr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7200" b="0" i="0" u="none" strike="noStrike" kern="1200" cap="none" spc="0" normalizeH="0" baseline="0" noProof="0" dirty="0">
                <a:ln>
                  <a:noFill/>
                </a:ln>
                <a:solidFill>
                  <a:srgbClr val="0254E5"/>
                </a:solidFill>
                <a:effectLst>
                  <a:outerShdw blurRad="254000" dist="88900" dir="2700000" algn="tl" rotWithShape="0">
                    <a:prstClr val="black">
                      <a:alpha val="60000"/>
                    </a:prstClr>
                  </a:outerShdw>
                </a:effectLst>
                <a:uLnTx/>
                <a:uFillTx/>
                <a:latin typeface="微软雅黑" panose="020B0503020204020204" pitchFamily="34" charset="-122"/>
                <a:ea typeface="微软雅黑" panose="020B0503020204020204" pitchFamily="34" charset="-122"/>
                <a:cs typeface="+mn-cs"/>
              </a:endParaRPr>
            </a:p>
          </p:txBody>
        </p:sp>
        <p:sp>
          <p:nvSpPr>
            <p:cNvPr id="91" name="箭头: V 形 90">
              <a:extLst>
                <a:ext uri="{FF2B5EF4-FFF2-40B4-BE49-F238E27FC236}">
                  <a16:creationId xmlns:a16="http://schemas.microsoft.com/office/drawing/2014/main" id="{BEB3371D-13DF-8A11-32BA-84AF3CA96A2A}"/>
                </a:ext>
              </a:extLst>
            </p:cNvPr>
            <p:cNvSpPr/>
            <p:nvPr/>
          </p:nvSpPr>
          <p:spPr>
            <a:xfrm>
              <a:off x="3676510" y="239335"/>
              <a:ext cx="157037" cy="209533"/>
            </a:xfrm>
            <a:prstGeom prst="chevron">
              <a:avLst/>
            </a:pr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7200" b="0" i="0" u="none" strike="noStrike" kern="1200" cap="none" spc="0" normalizeH="0" baseline="0" noProof="0" dirty="0">
                <a:ln>
                  <a:noFill/>
                </a:ln>
                <a:solidFill>
                  <a:srgbClr val="0254E5"/>
                </a:solidFill>
                <a:effectLst>
                  <a:outerShdw blurRad="254000" dist="88900" dir="2700000" algn="tl" rotWithShape="0">
                    <a:prstClr val="black">
                      <a:alpha val="60000"/>
                    </a:prstClr>
                  </a:outerShdw>
                </a:effectLst>
                <a:uLnTx/>
                <a:uFillTx/>
                <a:latin typeface="微软雅黑" panose="020B0503020204020204" pitchFamily="34" charset="-122"/>
                <a:ea typeface="微软雅黑" panose="020B0503020204020204" pitchFamily="34" charset="-122"/>
                <a:cs typeface="+mn-cs"/>
              </a:endParaRPr>
            </a:p>
          </p:txBody>
        </p:sp>
        <p:sp>
          <p:nvSpPr>
            <p:cNvPr id="109" name="箭头: V 形 108">
              <a:extLst>
                <a:ext uri="{FF2B5EF4-FFF2-40B4-BE49-F238E27FC236}">
                  <a16:creationId xmlns:a16="http://schemas.microsoft.com/office/drawing/2014/main" id="{7DA8D5DA-BC72-2B8F-2403-4DFEC9E8E0B4}"/>
                </a:ext>
              </a:extLst>
            </p:cNvPr>
            <p:cNvSpPr/>
            <p:nvPr/>
          </p:nvSpPr>
          <p:spPr>
            <a:xfrm>
              <a:off x="3789966" y="239335"/>
              <a:ext cx="157037" cy="209533"/>
            </a:xfrm>
            <a:prstGeom prst="chevron">
              <a:avLst/>
            </a:pr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7200" b="0" i="0" u="none" strike="noStrike" kern="1200" cap="none" spc="0" normalizeH="0" baseline="0" noProof="0" dirty="0">
                <a:ln>
                  <a:noFill/>
                </a:ln>
                <a:solidFill>
                  <a:srgbClr val="0254E5"/>
                </a:solidFill>
                <a:effectLst>
                  <a:outerShdw blurRad="254000" dist="88900" dir="2700000" algn="tl" rotWithShape="0">
                    <a:prstClr val="black">
                      <a:alpha val="60000"/>
                    </a:prstClr>
                  </a:outerShdw>
                </a:effectLst>
                <a:uLnTx/>
                <a:uFillTx/>
                <a:latin typeface="微软雅黑" panose="020B0503020204020204" pitchFamily="34" charset="-122"/>
                <a:ea typeface="微软雅黑" panose="020B0503020204020204" pitchFamily="34" charset="-122"/>
                <a:cs typeface="+mn-cs"/>
              </a:endParaRPr>
            </a:p>
          </p:txBody>
        </p:sp>
        <p:sp>
          <p:nvSpPr>
            <p:cNvPr id="112" name="箭头: V 形 111">
              <a:extLst>
                <a:ext uri="{FF2B5EF4-FFF2-40B4-BE49-F238E27FC236}">
                  <a16:creationId xmlns:a16="http://schemas.microsoft.com/office/drawing/2014/main" id="{D83CC023-E25B-FDB6-FC64-514A45599A5F}"/>
                </a:ext>
              </a:extLst>
            </p:cNvPr>
            <p:cNvSpPr/>
            <p:nvPr/>
          </p:nvSpPr>
          <p:spPr>
            <a:xfrm>
              <a:off x="3903422" y="239335"/>
              <a:ext cx="157037" cy="209533"/>
            </a:xfrm>
            <a:prstGeom prst="chevron">
              <a:avLst/>
            </a:pr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7200" b="0" i="0" u="none" strike="noStrike" kern="1200" cap="none" spc="0" normalizeH="0" baseline="0" noProof="0" dirty="0">
                <a:ln>
                  <a:noFill/>
                </a:ln>
                <a:solidFill>
                  <a:srgbClr val="0254E5"/>
                </a:solidFill>
                <a:effectLst>
                  <a:outerShdw blurRad="254000" dist="88900" dir="2700000" algn="tl" rotWithShape="0">
                    <a:prstClr val="black">
                      <a:alpha val="60000"/>
                    </a:prstClr>
                  </a:outerShdw>
                </a:effectLst>
                <a:uLnTx/>
                <a:uFillTx/>
                <a:latin typeface="微软雅黑" panose="020B0503020204020204" pitchFamily="34" charset="-122"/>
                <a:ea typeface="微软雅黑" panose="020B0503020204020204" pitchFamily="34" charset="-122"/>
                <a:cs typeface="+mn-cs"/>
              </a:endParaRPr>
            </a:p>
          </p:txBody>
        </p:sp>
      </p:grpSp>
      <p:grpSp>
        <p:nvGrpSpPr>
          <p:cNvPr id="113" name="组合 112">
            <a:extLst>
              <a:ext uri="{FF2B5EF4-FFF2-40B4-BE49-F238E27FC236}">
                <a16:creationId xmlns:a16="http://schemas.microsoft.com/office/drawing/2014/main" id="{BD43E964-DB02-D92A-A6E8-61307620153F}"/>
              </a:ext>
            </a:extLst>
          </p:cNvPr>
          <p:cNvGrpSpPr/>
          <p:nvPr/>
        </p:nvGrpSpPr>
        <p:grpSpPr>
          <a:xfrm>
            <a:off x="7510895" y="5438901"/>
            <a:ext cx="497405" cy="209533"/>
            <a:chOff x="3563054" y="239335"/>
            <a:chExt cx="497405" cy="209533"/>
          </a:xfrm>
          <a:gradFill>
            <a:gsLst>
              <a:gs pos="0">
                <a:schemeClr val="bg1">
                  <a:alpha val="0"/>
                </a:schemeClr>
              </a:gs>
              <a:gs pos="100000">
                <a:schemeClr val="bg1"/>
              </a:gs>
            </a:gsLst>
            <a:lin ang="0" scaled="1"/>
          </a:gradFill>
        </p:grpSpPr>
        <p:sp>
          <p:nvSpPr>
            <p:cNvPr id="114" name="箭头: V 形 113">
              <a:extLst>
                <a:ext uri="{FF2B5EF4-FFF2-40B4-BE49-F238E27FC236}">
                  <a16:creationId xmlns:a16="http://schemas.microsoft.com/office/drawing/2014/main" id="{1A23FBD3-56BB-C85F-B8CB-D8F26B2604B2}"/>
                </a:ext>
              </a:extLst>
            </p:cNvPr>
            <p:cNvSpPr/>
            <p:nvPr/>
          </p:nvSpPr>
          <p:spPr>
            <a:xfrm>
              <a:off x="3563054" y="239335"/>
              <a:ext cx="157037" cy="209533"/>
            </a:xfrm>
            <a:prstGeom prst="chevron">
              <a:avLst/>
            </a:pr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7200" b="0" i="0" u="none" strike="noStrike" kern="1200" cap="none" spc="0" normalizeH="0" baseline="0" noProof="0" dirty="0">
                <a:ln>
                  <a:noFill/>
                </a:ln>
                <a:solidFill>
                  <a:srgbClr val="0254E5"/>
                </a:solidFill>
                <a:effectLst>
                  <a:outerShdw blurRad="254000" dist="88900" dir="2700000" algn="tl" rotWithShape="0">
                    <a:prstClr val="black">
                      <a:alpha val="60000"/>
                    </a:prstClr>
                  </a:outerShdw>
                </a:effectLst>
                <a:uLnTx/>
                <a:uFillTx/>
                <a:latin typeface="微软雅黑" panose="020B0503020204020204" pitchFamily="34" charset="-122"/>
                <a:ea typeface="微软雅黑" panose="020B0503020204020204" pitchFamily="34" charset="-122"/>
                <a:cs typeface="+mn-cs"/>
              </a:endParaRPr>
            </a:p>
          </p:txBody>
        </p:sp>
        <p:sp>
          <p:nvSpPr>
            <p:cNvPr id="115" name="箭头: V 形 114">
              <a:extLst>
                <a:ext uri="{FF2B5EF4-FFF2-40B4-BE49-F238E27FC236}">
                  <a16:creationId xmlns:a16="http://schemas.microsoft.com/office/drawing/2014/main" id="{1F3FE694-630A-CAD4-8F2B-D4DD381875CE}"/>
                </a:ext>
              </a:extLst>
            </p:cNvPr>
            <p:cNvSpPr/>
            <p:nvPr/>
          </p:nvSpPr>
          <p:spPr>
            <a:xfrm>
              <a:off x="3676510" y="239335"/>
              <a:ext cx="157037" cy="209533"/>
            </a:xfrm>
            <a:prstGeom prst="chevron">
              <a:avLst/>
            </a:pr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7200" b="0" i="0" u="none" strike="noStrike" kern="1200" cap="none" spc="0" normalizeH="0" baseline="0" noProof="0" dirty="0">
                <a:ln>
                  <a:noFill/>
                </a:ln>
                <a:solidFill>
                  <a:srgbClr val="0254E5"/>
                </a:solidFill>
                <a:effectLst>
                  <a:outerShdw blurRad="254000" dist="88900" dir="2700000" algn="tl" rotWithShape="0">
                    <a:prstClr val="black">
                      <a:alpha val="60000"/>
                    </a:prstClr>
                  </a:outerShdw>
                </a:effectLst>
                <a:uLnTx/>
                <a:uFillTx/>
                <a:latin typeface="微软雅黑" panose="020B0503020204020204" pitchFamily="34" charset="-122"/>
                <a:ea typeface="微软雅黑" panose="020B0503020204020204" pitchFamily="34" charset="-122"/>
                <a:cs typeface="+mn-cs"/>
              </a:endParaRPr>
            </a:p>
          </p:txBody>
        </p:sp>
        <p:sp>
          <p:nvSpPr>
            <p:cNvPr id="116" name="箭头: V 形 115">
              <a:extLst>
                <a:ext uri="{FF2B5EF4-FFF2-40B4-BE49-F238E27FC236}">
                  <a16:creationId xmlns:a16="http://schemas.microsoft.com/office/drawing/2014/main" id="{44498635-0844-97BF-0C74-BF1B7428AB54}"/>
                </a:ext>
              </a:extLst>
            </p:cNvPr>
            <p:cNvSpPr/>
            <p:nvPr/>
          </p:nvSpPr>
          <p:spPr>
            <a:xfrm>
              <a:off x="3789966" y="239335"/>
              <a:ext cx="157037" cy="209533"/>
            </a:xfrm>
            <a:prstGeom prst="chevron">
              <a:avLst/>
            </a:pr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7200" b="0" i="0" u="none" strike="noStrike" kern="1200" cap="none" spc="0" normalizeH="0" baseline="0" noProof="0" dirty="0">
                <a:ln>
                  <a:noFill/>
                </a:ln>
                <a:solidFill>
                  <a:srgbClr val="0254E5"/>
                </a:solidFill>
                <a:effectLst>
                  <a:outerShdw blurRad="254000" dist="88900" dir="2700000" algn="tl" rotWithShape="0">
                    <a:prstClr val="black">
                      <a:alpha val="60000"/>
                    </a:prstClr>
                  </a:outerShdw>
                </a:effectLst>
                <a:uLnTx/>
                <a:uFillTx/>
                <a:latin typeface="微软雅黑" panose="020B0503020204020204" pitchFamily="34" charset="-122"/>
                <a:ea typeface="微软雅黑" panose="020B0503020204020204" pitchFamily="34" charset="-122"/>
                <a:cs typeface="+mn-cs"/>
              </a:endParaRPr>
            </a:p>
          </p:txBody>
        </p:sp>
        <p:sp>
          <p:nvSpPr>
            <p:cNvPr id="117" name="箭头: V 形 116">
              <a:extLst>
                <a:ext uri="{FF2B5EF4-FFF2-40B4-BE49-F238E27FC236}">
                  <a16:creationId xmlns:a16="http://schemas.microsoft.com/office/drawing/2014/main" id="{692BB390-4D71-4D07-7A7D-E3F9E4622967}"/>
                </a:ext>
              </a:extLst>
            </p:cNvPr>
            <p:cNvSpPr/>
            <p:nvPr/>
          </p:nvSpPr>
          <p:spPr>
            <a:xfrm>
              <a:off x="3903422" y="239335"/>
              <a:ext cx="157037" cy="209533"/>
            </a:xfrm>
            <a:prstGeom prst="chevron">
              <a:avLst/>
            </a:pr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7200" b="0" i="0" u="none" strike="noStrike" kern="1200" cap="none" spc="0" normalizeH="0" baseline="0" noProof="0" dirty="0">
                <a:ln>
                  <a:noFill/>
                </a:ln>
                <a:solidFill>
                  <a:srgbClr val="0254E5"/>
                </a:solidFill>
                <a:effectLst>
                  <a:outerShdw blurRad="254000" dist="88900" dir="2700000" algn="tl" rotWithShape="0">
                    <a:prstClr val="black">
                      <a:alpha val="60000"/>
                    </a:prstClr>
                  </a:outerShdw>
                </a:effectLst>
                <a:uLnTx/>
                <a:uFillTx/>
                <a:latin typeface="微软雅黑" panose="020B0503020204020204" pitchFamily="34" charset="-122"/>
                <a:ea typeface="微软雅黑" panose="020B0503020204020204" pitchFamily="34" charset="-122"/>
                <a:cs typeface="+mn-cs"/>
              </a:endParaRPr>
            </a:p>
          </p:txBody>
        </p:sp>
      </p:grpSp>
      <p:pic>
        <p:nvPicPr>
          <p:cNvPr id="25" name="图片 24">
            <a:extLst>
              <a:ext uri="{FF2B5EF4-FFF2-40B4-BE49-F238E27FC236}">
                <a16:creationId xmlns:a16="http://schemas.microsoft.com/office/drawing/2014/main" id="{A36269CF-EB7E-694B-9156-2B8CD858E43A}"/>
              </a:ext>
            </a:extLst>
          </p:cNvPr>
          <p:cNvPicPr>
            <a:picLocks noChangeAspect="1"/>
          </p:cNvPicPr>
          <p:nvPr/>
        </p:nvPicPr>
        <p:blipFill>
          <a:blip r:embed="rId4"/>
          <a:stretch>
            <a:fillRect/>
          </a:stretch>
        </p:blipFill>
        <p:spPr>
          <a:xfrm>
            <a:off x="548301" y="2626227"/>
            <a:ext cx="10969571" cy="3264264"/>
          </a:xfrm>
          <a:prstGeom prst="rect">
            <a:avLst/>
          </a:prstGeom>
        </p:spPr>
      </p:pic>
      <p:sp>
        <p:nvSpPr>
          <p:cNvPr id="141" name="文本框 140">
            <a:extLst>
              <a:ext uri="{FF2B5EF4-FFF2-40B4-BE49-F238E27FC236}">
                <a16:creationId xmlns:a16="http://schemas.microsoft.com/office/drawing/2014/main" id="{2F00A294-F521-8A4A-8DCC-ECCA602424CD}"/>
              </a:ext>
            </a:extLst>
          </p:cNvPr>
          <p:cNvSpPr txBox="1"/>
          <p:nvPr/>
        </p:nvSpPr>
        <p:spPr>
          <a:xfrm>
            <a:off x="2033666" y="1655616"/>
            <a:ext cx="4408929" cy="646331"/>
          </a:xfrm>
          <a:prstGeom prst="rect">
            <a:avLst/>
          </a:prstGeom>
          <a:noFill/>
        </p:spPr>
        <p:txBody>
          <a:bodyPr wrap="square" rtlCol="0">
            <a:spAutoFit/>
          </a:bodyPr>
          <a:lstStyle/>
          <a:p>
            <a:r>
              <a:rPr lang="en" altLang="zh-CN" dirty="0"/>
              <a:t>Interference destructive:</a:t>
            </a:r>
          </a:p>
          <a:p>
            <a:r>
              <a:rPr lang="en" altLang="zh-CN" dirty="0"/>
              <a:t>Quantum Suppression</a:t>
            </a:r>
            <a:endParaRPr kumimoji="1" lang="zh-CN" altLang="en-US" sz="2000" b="1"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endParaRPr>
          </a:p>
        </p:txBody>
      </p:sp>
      <p:sp>
        <p:nvSpPr>
          <p:cNvPr id="43" name="文本框 42">
            <a:extLst>
              <a:ext uri="{FF2B5EF4-FFF2-40B4-BE49-F238E27FC236}">
                <a16:creationId xmlns:a16="http://schemas.microsoft.com/office/drawing/2014/main" id="{B41D8F6E-34E9-D64E-8087-E21B1B74EA60}"/>
              </a:ext>
            </a:extLst>
          </p:cNvPr>
          <p:cNvSpPr txBox="1"/>
          <p:nvPr/>
        </p:nvSpPr>
        <p:spPr>
          <a:xfrm>
            <a:off x="7770231" y="1292162"/>
            <a:ext cx="4146033" cy="646331"/>
          </a:xfrm>
          <a:prstGeom prst="rect">
            <a:avLst/>
          </a:prstGeom>
          <a:noFill/>
        </p:spPr>
        <p:txBody>
          <a:bodyPr wrap="square" rtlCol="0">
            <a:spAutoFit/>
          </a:bodyPr>
          <a:lstStyle/>
          <a:p>
            <a:r>
              <a:rPr lang="en-US" altLang="zh-CN" dirty="0"/>
              <a:t>Interference</a:t>
            </a:r>
            <a:r>
              <a:rPr lang="zh-CN" altLang="en-US" dirty="0"/>
              <a:t> </a:t>
            </a:r>
            <a:r>
              <a:rPr lang="en-US" altLang="zh-CN" dirty="0"/>
              <a:t>enhancement</a:t>
            </a:r>
            <a:r>
              <a:rPr lang="zh-CN" altLang="en-US" dirty="0"/>
              <a:t>：</a:t>
            </a:r>
            <a:endParaRPr lang="en-US" altLang="zh-CN" dirty="0"/>
          </a:p>
          <a:p>
            <a:r>
              <a:rPr lang="en-US" altLang="zh-CN" dirty="0"/>
              <a:t>Quantum</a:t>
            </a:r>
            <a:r>
              <a:rPr lang="zh-CN" altLang="en-US" dirty="0"/>
              <a:t> </a:t>
            </a:r>
            <a:r>
              <a:rPr lang="en-US" altLang="zh-CN" dirty="0"/>
              <a:t>amplification</a:t>
            </a:r>
            <a:endParaRPr lang="zh-CN" altLang="en-US" dirty="0"/>
          </a:p>
        </p:txBody>
      </p:sp>
      <p:pic>
        <p:nvPicPr>
          <p:cNvPr id="45" name="图片 44">
            <a:extLst>
              <a:ext uri="{FF2B5EF4-FFF2-40B4-BE49-F238E27FC236}">
                <a16:creationId xmlns:a16="http://schemas.microsoft.com/office/drawing/2014/main" id="{A15DE574-299F-9D4C-8A2C-0E9341733E8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163945" y="2747255"/>
            <a:ext cx="4898592" cy="1439021"/>
          </a:xfrm>
          <a:prstGeom prst="rect">
            <a:avLst/>
          </a:prstGeom>
          <a:solidFill>
            <a:schemeClr val="bg1"/>
          </a:solidFill>
        </p:spPr>
      </p:pic>
      <p:sp>
        <p:nvSpPr>
          <p:cNvPr id="47" name="梯形 46">
            <a:extLst>
              <a:ext uri="{FF2B5EF4-FFF2-40B4-BE49-F238E27FC236}">
                <a16:creationId xmlns:a16="http://schemas.microsoft.com/office/drawing/2014/main" id="{011668D6-ECF3-F046-8639-A78D960DD7DE}"/>
              </a:ext>
            </a:extLst>
          </p:cNvPr>
          <p:cNvSpPr/>
          <p:nvPr/>
        </p:nvSpPr>
        <p:spPr>
          <a:xfrm>
            <a:off x="2339636" y="2325266"/>
            <a:ext cx="1973602" cy="3562586"/>
          </a:xfrm>
          <a:prstGeom prst="trapezoid">
            <a:avLst>
              <a:gd name="adj" fmla="val 114132"/>
            </a:avLst>
          </a:prstGeom>
          <a:gradFill>
            <a:gsLst>
              <a:gs pos="45000">
                <a:srgbClr val="024EE4">
                  <a:alpha val="32000"/>
                </a:srgbClr>
              </a:gs>
              <a:gs pos="26000">
                <a:srgbClr val="024EE4">
                  <a:alpha val="29000"/>
                </a:srgbClr>
              </a:gs>
              <a:gs pos="0">
                <a:srgbClr val="024EE4">
                  <a:alpha val="0"/>
                </a:srgbClr>
              </a:gs>
              <a:gs pos="100000">
                <a:srgbClr val="024EE4">
                  <a:alpha val="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Source Han Sans KR Normal"/>
              <a:cs typeface="+mn-cs"/>
            </a:endParaRPr>
          </a:p>
        </p:txBody>
      </p:sp>
      <p:sp>
        <p:nvSpPr>
          <p:cNvPr id="49" name="梯形 48">
            <a:extLst>
              <a:ext uri="{FF2B5EF4-FFF2-40B4-BE49-F238E27FC236}">
                <a16:creationId xmlns:a16="http://schemas.microsoft.com/office/drawing/2014/main" id="{F5806A30-C450-204B-863E-738672072547}"/>
              </a:ext>
            </a:extLst>
          </p:cNvPr>
          <p:cNvSpPr/>
          <p:nvPr/>
        </p:nvSpPr>
        <p:spPr>
          <a:xfrm>
            <a:off x="8078175" y="2152086"/>
            <a:ext cx="1765073" cy="3735765"/>
          </a:xfrm>
          <a:prstGeom prst="trapezoid">
            <a:avLst>
              <a:gd name="adj" fmla="val 114132"/>
            </a:avLst>
          </a:prstGeom>
          <a:gradFill>
            <a:gsLst>
              <a:gs pos="45000">
                <a:srgbClr val="024EE4">
                  <a:alpha val="32000"/>
                </a:srgbClr>
              </a:gs>
              <a:gs pos="26000">
                <a:srgbClr val="024EE4">
                  <a:alpha val="29000"/>
                </a:srgbClr>
              </a:gs>
              <a:gs pos="0">
                <a:srgbClr val="024EE4">
                  <a:alpha val="0"/>
                </a:srgbClr>
              </a:gs>
              <a:gs pos="100000">
                <a:srgbClr val="024EE4">
                  <a:alpha val="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Source Han Sans KR Normal"/>
              <a:cs typeface="+mn-cs"/>
            </a:endParaRPr>
          </a:p>
        </p:txBody>
      </p:sp>
      <p:cxnSp>
        <p:nvCxnSpPr>
          <p:cNvPr id="35" name="直接连接符 7">
            <a:extLst>
              <a:ext uri="{FF2B5EF4-FFF2-40B4-BE49-F238E27FC236}">
                <a16:creationId xmlns:a16="http://schemas.microsoft.com/office/drawing/2014/main" id="{9CA84647-7C3B-FD4F-B8F8-D43D88417F35}"/>
              </a:ext>
            </a:extLst>
          </p:cNvPr>
          <p:cNvCxnSpPr>
            <a:cxnSpLocks/>
          </p:cNvCxnSpPr>
          <p:nvPr/>
        </p:nvCxnSpPr>
        <p:spPr>
          <a:xfrm>
            <a:off x="351752" y="844928"/>
            <a:ext cx="11560925" cy="0"/>
          </a:xfrm>
          <a:prstGeom prst="line">
            <a:avLst/>
          </a:prstGeom>
          <a:ln w="15875">
            <a:gradFill flip="none" rotWithShape="1">
              <a:gsLst>
                <a:gs pos="0">
                  <a:srgbClr val="124A93"/>
                </a:gs>
                <a:gs pos="49700">
                  <a:srgbClr val="124C98"/>
                </a:gs>
                <a:gs pos="100000">
                  <a:srgbClr val="134E9D">
                    <a:alpha val="0"/>
                  </a:srgbClr>
                </a:gs>
              </a:gsLst>
              <a:path path="circle">
                <a:fillToRect l="50000" t="50000" r="50000" b="50000"/>
              </a:path>
              <a:tileRect/>
            </a:gradFill>
          </a:ln>
        </p:spPr>
        <p:style>
          <a:lnRef idx="2">
            <a:schemeClr val="accent1"/>
          </a:lnRef>
          <a:fillRef idx="0">
            <a:schemeClr val="accent1"/>
          </a:fillRef>
          <a:effectRef idx="1">
            <a:schemeClr val="accent1"/>
          </a:effectRef>
          <a:fontRef idx="minor">
            <a:schemeClr val="tx1"/>
          </a:fontRef>
        </p:style>
      </p:cxnSp>
      <p:sp>
        <p:nvSpPr>
          <p:cNvPr id="36" name="标题 1">
            <a:extLst>
              <a:ext uri="{FF2B5EF4-FFF2-40B4-BE49-F238E27FC236}">
                <a16:creationId xmlns:a16="http://schemas.microsoft.com/office/drawing/2014/main" id="{09C6B797-41B9-704F-BFF0-0EBE6FCB982E}"/>
              </a:ext>
            </a:extLst>
          </p:cNvPr>
          <p:cNvSpPr txBox="1">
            <a:spLocks/>
          </p:cNvSpPr>
          <p:nvPr/>
        </p:nvSpPr>
        <p:spPr>
          <a:xfrm>
            <a:off x="1839850" y="131750"/>
            <a:ext cx="9039051" cy="770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latin typeface="Times New Roman" panose="02020603050405020304" pitchFamily="18" charset="0"/>
                <a:cs typeface="Times New Roman" panose="02020603050405020304" pitchFamily="18" charset="0"/>
              </a:rPr>
              <a:t>New approach: Interacting atomic gas</a:t>
            </a:r>
            <a:endParaRPr lang="zh-CN"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7" name="文本框 26">
                <a:extLst>
                  <a:ext uri="{FF2B5EF4-FFF2-40B4-BE49-F238E27FC236}">
                    <a16:creationId xmlns:a16="http://schemas.microsoft.com/office/drawing/2014/main" id="{9E266B67-E0C7-ED44-97C8-10C3AED17414}"/>
                  </a:ext>
                </a:extLst>
              </p:cNvPr>
              <p:cNvSpPr txBox="1"/>
              <p:nvPr/>
            </p:nvSpPr>
            <p:spPr>
              <a:xfrm>
                <a:off x="8564650" y="2015008"/>
                <a:ext cx="4231821"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altLang="zh-CN" sz="3600" i="1" smtClean="0">
                          <a:solidFill>
                            <a:srgbClr val="C00000"/>
                          </a:solidFill>
                          <a:latin typeface="Cambria Math" panose="02040503050406030204" pitchFamily="18" charset="0"/>
                          <a:ea typeface="Cambria Math" panose="02040503050406030204" pitchFamily="18" charset="0"/>
                        </a:rPr>
                        <m:t>G</m:t>
                      </m:r>
                      <m:r>
                        <a:rPr lang="en-US" altLang="zh-CN" sz="3600" b="0" i="1" smtClean="0">
                          <a:solidFill>
                            <a:srgbClr val="C00000"/>
                          </a:solidFill>
                          <a:latin typeface="Cambria Math" panose="02040503050406030204" pitchFamily="18" charset="0"/>
                        </a:rPr>
                        <m:t>=</m:t>
                      </m:r>
                      <m:r>
                        <a:rPr lang="zh-CN" altLang="en-US" sz="3600" b="0" i="1" smtClean="0">
                          <a:solidFill>
                            <a:srgbClr val="C00000"/>
                          </a:solidFill>
                          <a:latin typeface="Cambria Math" panose="02040503050406030204" pitchFamily="18" charset="0"/>
                        </a:rPr>
                        <m:t> </m:t>
                      </m:r>
                      <m:r>
                        <a:rPr lang="el-GR" altLang="zh-CN" sz="3600" i="1">
                          <a:solidFill>
                            <a:srgbClr val="C00000"/>
                          </a:solidFill>
                          <a:latin typeface="Cambria Math" panose="02040503050406030204" pitchFamily="18" charset="0"/>
                          <a:ea typeface="Cambria Math" panose="02040503050406030204" pitchFamily="18" charset="0"/>
                        </a:rPr>
                        <m:t>𝜆</m:t>
                      </m:r>
                      <m:r>
                        <m:rPr>
                          <m:sty m:val="p"/>
                        </m:rPr>
                        <a:rPr lang="el-GR" altLang="zh-CN" sz="3600" i="1">
                          <a:solidFill>
                            <a:srgbClr val="C00000"/>
                          </a:solidFill>
                          <a:latin typeface="Cambria Math" panose="02040503050406030204" pitchFamily="18" charset="0"/>
                        </a:rPr>
                        <m:t>P</m:t>
                      </m:r>
                      <m:r>
                        <a:rPr kumimoji="1" lang="en-US" altLang="zh-CN" sz="3600" b="1" i="1">
                          <a:solidFill>
                            <a:srgbClr val="C00000"/>
                          </a:solidFill>
                          <a:latin typeface="Cambria Math" panose="02040503050406030204" pitchFamily="18" charset="0"/>
                          <a:ea typeface="Cambria Math" panose="02040503050406030204" pitchFamily="18" charset="0"/>
                        </a:rPr>
                        <m:t>𝜸</m:t>
                      </m:r>
                      <m:r>
                        <m:rPr>
                          <m:sty m:val="p"/>
                        </m:rPr>
                        <a:rPr lang="el-GR" altLang="zh-CN" sz="3600" i="1">
                          <a:solidFill>
                            <a:srgbClr val="C00000"/>
                          </a:solidFill>
                          <a:latin typeface="Cambria Math" panose="02040503050406030204" pitchFamily="18" charset="0"/>
                          <a:ea typeface="Cambria Math" panose="02040503050406030204" pitchFamily="18" charset="0"/>
                        </a:rPr>
                        <m:t>M</m:t>
                      </m:r>
                      <m:sSub>
                        <m:sSubPr>
                          <m:ctrlPr>
                            <a:rPr lang="el-GR" altLang="zh-CN" sz="3600" i="1" smtClean="0">
                              <a:solidFill>
                                <a:srgbClr val="C00000"/>
                              </a:solidFill>
                              <a:latin typeface="Cambria Math" panose="02040503050406030204" pitchFamily="18" charset="0"/>
                              <a:ea typeface="Cambria Math" panose="02040503050406030204" pitchFamily="18" charset="0"/>
                            </a:rPr>
                          </m:ctrlPr>
                        </m:sSubPr>
                        <m:e>
                          <m:r>
                            <m:rPr>
                              <m:sty m:val="p"/>
                            </m:rPr>
                            <a:rPr lang="el-GR" altLang="zh-CN" sz="3600" i="1">
                              <a:solidFill>
                                <a:srgbClr val="C00000"/>
                              </a:solidFill>
                              <a:latin typeface="Cambria Math" panose="02040503050406030204" pitchFamily="18" charset="0"/>
                              <a:ea typeface="Cambria Math" panose="02040503050406030204" pitchFamily="18" charset="0"/>
                            </a:rPr>
                            <m:t>T</m:t>
                          </m:r>
                        </m:e>
                        <m:sub>
                          <m:r>
                            <a:rPr lang="en-US" altLang="zh-CN" sz="3600" b="0" i="1" smtClean="0">
                              <a:solidFill>
                                <a:srgbClr val="C00000"/>
                              </a:solidFill>
                              <a:latin typeface="Cambria Math" panose="02040503050406030204" pitchFamily="18" charset="0"/>
                              <a:ea typeface="Cambria Math" panose="02040503050406030204" pitchFamily="18" charset="0"/>
                            </a:rPr>
                            <m:t>2</m:t>
                          </m:r>
                        </m:sub>
                      </m:sSub>
                    </m:oMath>
                  </m:oMathPara>
                </a14:m>
                <a:endParaRPr lang="zh-CN" altLang="en-US" sz="2400" dirty="0">
                  <a:solidFill>
                    <a:srgbClr val="C00000"/>
                  </a:solidFill>
                  <a:latin typeface="+mj-lt"/>
                  <a:ea typeface="微软雅黑" panose="020B0503020204020204" pitchFamily="34" charset="-122"/>
                </a:endParaRPr>
              </a:p>
            </p:txBody>
          </p:sp>
        </mc:Choice>
        <mc:Fallback xmlns="">
          <p:sp>
            <p:nvSpPr>
              <p:cNvPr id="27" name="文本框 26">
                <a:extLst>
                  <a:ext uri="{FF2B5EF4-FFF2-40B4-BE49-F238E27FC236}">
                    <a16:creationId xmlns:a16="http://schemas.microsoft.com/office/drawing/2014/main" id="{9E266B67-E0C7-ED44-97C8-10C3AED17414}"/>
                  </a:ext>
                </a:extLst>
              </p:cNvPr>
              <p:cNvSpPr txBox="1">
                <a:spLocks noRot="1" noChangeAspect="1" noMove="1" noResize="1" noEditPoints="1" noAdjustHandles="1" noChangeArrowheads="1" noChangeShapeType="1" noTextEdit="1"/>
              </p:cNvSpPr>
              <p:nvPr/>
            </p:nvSpPr>
            <p:spPr>
              <a:xfrm>
                <a:off x="8564650" y="2015008"/>
                <a:ext cx="4231821" cy="553998"/>
              </a:xfrm>
              <a:prstGeom prst="rect">
                <a:avLst/>
              </a:prstGeom>
              <a:blipFill>
                <a:blip r:embed="rId6"/>
                <a:stretch>
                  <a:fillRect t="-4545" b="-38636"/>
                </a:stretch>
              </a:blipFill>
            </p:spPr>
            <p:txBody>
              <a:bodyPr/>
              <a:lstStyle/>
              <a:p>
                <a:r>
                  <a:rPr lang="zh-CN" altLang="en-US">
                    <a:noFill/>
                  </a:rPr>
                  <a:t> </a:t>
                </a:r>
              </a:p>
            </p:txBody>
          </p:sp>
        </mc:Fallback>
      </mc:AlternateContent>
    </p:spTree>
    <p:custDataLst>
      <p:tags r:id="rId1"/>
    </p:custDataLst>
    <p:extLst>
      <p:ext uri="{BB962C8B-B14F-4D97-AF65-F5344CB8AC3E}">
        <p14:creationId xmlns:p14="http://schemas.microsoft.com/office/powerpoint/2010/main" val="41290691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2E1F66F9-84E6-A3CF-CEAC-026C02AC8492}"/>
              </a:ext>
            </a:extLst>
          </p:cNvPr>
          <p:cNvSpPr txBox="1"/>
          <p:nvPr/>
        </p:nvSpPr>
        <p:spPr>
          <a:xfrm>
            <a:off x="11423522" y="6380890"/>
            <a:ext cx="550381" cy="269241"/>
          </a:xfrm>
          <a:prstGeom prst="rect">
            <a:avLst/>
          </a:prstGeom>
        </p:spPr>
        <p:txBody>
          <a:bodyPr wrap="none"/>
          <a:lstStyle>
            <a:defPPr>
              <a:defRPr lang="zh-CN"/>
            </a:defPPr>
            <a:lvl1pPr algn="r" defTabSz="457200">
              <a:defRPr sz="1400" b="0">
                <a:solidFill>
                  <a:srgbClr val="262626"/>
                </a:solidFill>
                <a:latin typeface="微软雅黑" panose="020B0503020204020204" pitchFamily="34" charset="-122"/>
                <a:ea typeface="微软雅黑" panose="020B0503020204020204" pitchFamily="34" charset="-122"/>
              </a:defRPr>
            </a:lvl1pPr>
            <a:lvl2pPr defTabSz="457200"/>
            <a:lvl3pPr defTabSz="457200"/>
            <a:lvl4pPr defTabSz="457200"/>
            <a:lvl5pPr defTabSz="457200"/>
            <a:lvl6pPr defTabSz="457200"/>
            <a:lvl7pPr defTabSz="457200"/>
            <a:lvl8pPr defTabSz="457200"/>
            <a:lvl9pPr defTabSz="457200"/>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en-US" altLang="zh-CN" sz="1400" b="0" i="0" u="none" strike="noStrike" kern="1200" cap="none" spc="0" normalizeH="0" baseline="0" noProof="0" smtClean="0">
                <a:ln>
                  <a:noFill/>
                </a:ln>
                <a:solidFill>
                  <a:schemeClr val="tx1"/>
                </a:solidFill>
                <a:effectLst/>
                <a:uLnTx/>
                <a:uFillTx/>
                <a:latin typeface="微软雅黑" panose="020B0503020204020204" pitchFamily="34" charset="-122"/>
                <a:ea typeface="微软雅黑" panose="020B0503020204020204" pitchFamily="34" charset="-122"/>
                <a:cs typeface="+mn-cs"/>
                <a:sym typeface="+mn-lt"/>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sym typeface="+mn-lt"/>
            </a:endParaRPr>
          </a:p>
        </p:txBody>
      </p:sp>
      <p:sp>
        <p:nvSpPr>
          <p:cNvPr id="81" name="文本框 80">
            <a:extLst>
              <a:ext uri="{FF2B5EF4-FFF2-40B4-BE49-F238E27FC236}">
                <a16:creationId xmlns:a16="http://schemas.microsoft.com/office/drawing/2014/main" id="{828192C2-36A8-A94C-A539-F87A6B2CD65B}"/>
              </a:ext>
            </a:extLst>
          </p:cNvPr>
          <p:cNvSpPr txBox="1"/>
          <p:nvPr/>
        </p:nvSpPr>
        <p:spPr>
          <a:xfrm>
            <a:off x="3427688" y="136864"/>
            <a:ext cx="5960765" cy="677108"/>
          </a:xfrm>
          <a:prstGeom prst="rect">
            <a:avLst/>
          </a:prstGeom>
          <a:noFill/>
        </p:spPr>
        <p:txBody>
          <a:bodyPr wrap="square" lIns="0" tIns="0" rIns="0" bIns="0" rtlCol="0">
            <a:spAutoFit/>
            <a:scene3d>
              <a:camera prst="orthographicFront"/>
              <a:lightRig rig="balanced" dir="t"/>
            </a:scene3d>
            <a:sp3d prstMaterial="matte">
              <a:contourClr>
                <a:schemeClr val="tx2"/>
              </a:contourClr>
            </a:sp3d>
          </a:bodyPr>
          <a:lstStyle>
            <a:defPPr>
              <a:defRPr lang="zh-CN"/>
            </a:defPPr>
            <a:lvl1pPr algn="ctr">
              <a:defRPr kumimoji="1" sz="3200" b="1">
                <a:gradFill flip="none" rotWithShape="1">
                  <a:gsLst>
                    <a:gs pos="0">
                      <a:schemeClr val="tx2">
                        <a:lumMod val="50000"/>
                      </a:schemeClr>
                    </a:gs>
                    <a:gs pos="100000">
                      <a:schemeClr val="tx1"/>
                    </a:gs>
                  </a:gsLst>
                  <a:lin ang="5400000" scaled="1"/>
                  <a:tileRect/>
                </a:gradFill>
                <a:effectLst>
                  <a:outerShdw blurRad="444500" dist="190500" dir="5400000" algn="ctr" rotWithShape="0">
                    <a:schemeClr val="accent6">
                      <a:alpha val="30000"/>
                    </a:schemeClr>
                  </a:outerShdw>
                </a:effectLst>
                <a:latin typeface="+mj-ea"/>
                <a:ea typeface="+mj-ea"/>
              </a:defRPr>
            </a:lvl1pPr>
          </a:lstStyle>
          <a:p>
            <a:pPr lvl="0" algn="l">
              <a:defRPr/>
            </a:pPr>
            <a:r>
              <a:rPr lang="en-US" altLang="zh-CN" sz="4400" b="0" dirty="0">
                <a:gradFill flip="none" rotWithShape="1">
                  <a:gsLst>
                    <a:gs pos="0">
                      <a:srgbClr val="3C424B"/>
                    </a:gs>
                    <a:gs pos="100000">
                      <a:srgbClr val="000000"/>
                    </a:gs>
                  </a:gsLst>
                  <a:lin ang="5400000" scaled="1"/>
                  <a:tileRect/>
                </a:gradFill>
                <a:effectLst/>
                <a:latin typeface="Times New Roman" panose="02020603050405020304" pitchFamily="18" charset="0"/>
                <a:ea typeface="微软雅黑" panose="020B0503020204020204" pitchFamily="34" charset="-122"/>
                <a:cs typeface="Times New Roman" panose="02020603050405020304" pitchFamily="18" charset="0"/>
              </a:rPr>
              <a:t>Noble-gas</a:t>
            </a:r>
            <a:r>
              <a:rPr lang="zh-CN" altLang="en-US" sz="4400" b="0" dirty="0">
                <a:gradFill flip="none" rotWithShape="1">
                  <a:gsLst>
                    <a:gs pos="0">
                      <a:srgbClr val="3C424B"/>
                    </a:gs>
                    <a:gs pos="100000">
                      <a:srgbClr val="000000"/>
                    </a:gs>
                  </a:gsLst>
                  <a:lin ang="5400000" scaled="1"/>
                  <a:tileRect/>
                </a:gradFill>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400" b="0" dirty="0">
                <a:gradFill flip="none" rotWithShape="1">
                  <a:gsLst>
                    <a:gs pos="0">
                      <a:srgbClr val="3C424B"/>
                    </a:gs>
                    <a:gs pos="100000">
                      <a:srgbClr val="000000"/>
                    </a:gs>
                  </a:gsLst>
                  <a:lin ang="5400000" scaled="1"/>
                  <a:tileRect/>
                </a:gradFill>
                <a:effectLst/>
                <a:latin typeface="Times New Roman" panose="02020603050405020304" pitchFamily="18" charset="0"/>
                <a:ea typeface="微软雅黑" panose="020B0503020204020204" pitchFamily="34" charset="-122"/>
                <a:cs typeface="Times New Roman" panose="02020603050405020304" pitchFamily="18" charset="0"/>
              </a:rPr>
              <a:t>amplification</a:t>
            </a:r>
            <a:endParaRPr lang="zh-CN" altLang="en-US" sz="4400" b="0" dirty="0">
              <a:gradFill flip="none" rotWithShape="1">
                <a:gsLst>
                  <a:gs pos="0">
                    <a:srgbClr val="3C424B"/>
                  </a:gs>
                  <a:gs pos="100000">
                    <a:srgbClr val="000000"/>
                  </a:gs>
                </a:gsLst>
                <a:lin ang="5400000" scaled="1"/>
                <a:tileRect/>
              </a:gradFill>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6" name="下箭头 16">
            <a:extLst>
              <a:ext uri="{FF2B5EF4-FFF2-40B4-BE49-F238E27FC236}">
                <a16:creationId xmlns:a16="http://schemas.microsoft.com/office/drawing/2014/main" id="{7A4D8B0D-1D8F-E54E-BA69-9E5A5DE17F09}"/>
              </a:ext>
            </a:extLst>
          </p:cNvPr>
          <p:cNvSpPr/>
          <p:nvPr/>
        </p:nvSpPr>
        <p:spPr bwMode="auto">
          <a:xfrm>
            <a:off x="1544912" y="1106154"/>
            <a:ext cx="440850" cy="5543977"/>
          </a:xfrm>
          <a:prstGeom prst="downArrow">
            <a:avLst>
              <a:gd name="adj1" fmla="val 54321"/>
              <a:gd name="adj2" fmla="val 95989"/>
            </a:avLst>
          </a:prstGeom>
          <a:gradFill flip="none" rotWithShape="1">
            <a:gsLst>
              <a:gs pos="49000">
                <a:srgbClr val="024EE4"/>
              </a:gs>
              <a:gs pos="100000">
                <a:srgbClr val="024EE4">
                  <a:alpha val="0"/>
                </a:srgbClr>
              </a:gs>
            </a:gsLst>
            <a:lin ang="16200000" scaled="1"/>
            <a:tileRect/>
          </a:gradFill>
          <a:ln w="6350">
            <a:gradFill>
              <a:gsLst>
                <a:gs pos="0">
                  <a:srgbClr val="024EE4">
                    <a:alpha val="0"/>
                  </a:srgbClr>
                </a:gs>
                <a:gs pos="78000">
                  <a:srgbClr val="024EE4"/>
                </a:gs>
              </a:gsLst>
              <a:lin ang="5400000" scaled="1"/>
            </a:gradFill>
          </a:ln>
          <a:effectLst>
            <a:outerShdw blurRad="330200" dist="38100" dir="2700000" algn="tl" rotWithShape="0">
              <a:srgbClr val="00B0F0">
                <a:alpha val="4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FFFFFF"/>
              </a:solidFill>
              <a:effectLst/>
              <a:uLnTx/>
              <a:uFillTx/>
              <a:latin typeface="思源黑体 CN Bold" panose="020B0800000000000000" pitchFamily="34" charset="-122"/>
              <a:ea typeface="思源黑体 CN Bold" panose="020B0800000000000000" pitchFamily="34" charset="-122"/>
              <a:cs typeface="+mn-cs"/>
            </a:endParaRPr>
          </a:p>
        </p:txBody>
      </p:sp>
      <p:grpSp>
        <p:nvGrpSpPr>
          <p:cNvPr id="117" name="组合 116">
            <a:extLst>
              <a:ext uri="{FF2B5EF4-FFF2-40B4-BE49-F238E27FC236}">
                <a16:creationId xmlns:a16="http://schemas.microsoft.com/office/drawing/2014/main" id="{C420C42A-1848-C846-A139-1EDCECCDE295}"/>
              </a:ext>
            </a:extLst>
          </p:cNvPr>
          <p:cNvGrpSpPr/>
          <p:nvPr/>
        </p:nvGrpSpPr>
        <p:grpSpPr>
          <a:xfrm>
            <a:off x="1599085" y="3172793"/>
            <a:ext cx="311296" cy="311296"/>
            <a:chOff x="302205" y="1218661"/>
            <a:chExt cx="3091215" cy="3091215"/>
          </a:xfrm>
        </p:grpSpPr>
        <p:sp>
          <p:nvSpPr>
            <p:cNvPr id="119" name="椭圆 118">
              <a:extLst>
                <a:ext uri="{FF2B5EF4-FFF2-40B4-BE49-F238E27FC236}">
                  <a16:creationId xmlns:a16="http://schemas.microsoft.com/office/drawing/2014/main" id="{830E1A2A-F219-0A4C-9DE2-D1968A7329DB}"/>
                </a:ext>
              </a:extLst>
            </p:cNvPr>
            <p:cNvSpPr/>
            <p:nvPr/>
          </p:nvSpPr>
          <p:spPr>
            <a:xfrm>
              <a:off x="302205" y="1218661"/>
              <a:ext cx="3091215" cy="3091215"/>
            </a:xfrm>
            <a:prstGeom prst="ellipse">
              <a:avLst/>
            </a:prstGeom>
            <a:gradFill flip="none" rotWithShape="1">
              <a:gsLst>
                <a:gs pos="43000">
                  <a:schemeClr val="bg1"/>
                </a:gs>
                <a:gs pos="100000">
                  <a:srgbClr val="024EE4"/>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KR Normal" panose="020B0400000000000000" pitchFamily="34" charset="-122"/>
                <a:ea typeface="思源黑体 CN Regular"/>
                <a:cs typeface="+mn-cs"/>
              </a:endParaRPr>
            </a:p>
          </p:txBody>
        </p:sp>
        <p:sp>
          <p:nvSpPr>
            <p:cNvPr id="120" name="椭圆 119">
              <a:extLst>
                <a:ext uri="{FF2B5EF4-FFF2-40B4-BE49-F238E27FC236}">
                  <a16:creationId xmlns:a16="http://schemas.microsoft.com/office/drawing/2014/main" id="{47D0DFDF-657B-5C4A-B84A-9E642C9BBF33}"/>
                </a:ext>
              </a:extLst>
            </p:cNvPr>
            <p:cNvSpPr/>
            <p:nvPr/>
          </p:nvSpPr>
          <p:spPr>
            <a:xfrm>
              <a:off x="1003544" y="1920000"/>
              <a:ext cx="1688528" cy="1688528"/>
            </a:xfrm>
            <a:prstGeom prst="ellipse">
              <a:avLst/>
            </a:prstGeom>
            <a:gradFill flip="none" rotWithShape="1">
              <a:gsLst>
                <a:gs pos="43000">
                  <a:srgbClr val="024EE4"/>
                </a:gs>
                <a:gs pos="100000">
                  <a:srgbClr val="00B0F0"/>
                </a:gs>
              </a:gsLst>
              <a:lin ang="0" scaled="1"/>
              <a:tileRect/>
            </a:gradFill>
            <a:ln>
              <a:noFill/>
            </a:ln>
            <a:effectLst>
              <a:outerShdw blurRad="190500" dist="63500" dir="5400000" algn="t" rotWithShape="0">
                <a:schemeClr val="accent6">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121" name="组合 120">
            <a:extLst>
              <a:ext uri="{FF2B5EF4-FFF2-40B4-BE49-F238E27FC236}">
                <a16:creationId xmlns:a16="http://schemas.microsoft.com/office/drawing/2014/main" id="{23D38743-EB70-C548-B755-1238F680714D}"/>
              </a:ext>
            </a:extLst>
          </p:cNvPr>
          <p:cNvGrpSpPr/>
          <p:nvPr/>
        </p:nvGrpSpPr>
        <p:grpSpPr>
          <a:xfrm>
            <a:off x="1589564" y="4450256"/>
            <a:ext cx="311296" cy="311296"/>
            <a:chOff x="302205" y="1218661"/>
            <a:chExt cx="3091215" cy="3091215"/>
          </a:xfrm>
        </p:grpSpPr>
        <p:sp>
          <p:nvSpPr>
            <p:cNvPr id="122" name="椭圆 121">
              <a:extLst>
                <a:ext uri="{FF2B5EF4-FFF2-40B4-BE49-F238E27FC236}">
                  <a16:creationId xmlns:a16="http://schemas.microsoft.com/office/drawing/2014/main" id="{D98654CA-8621-B24E-9044-CED25BAB4807}"/>
                </a:ext>
              </a:extLst>
            </p:cNvPr>
            <p:cNvSpPr/>
            <p:nvPr/>
          </p:nvSpPr>
          <p:spPr>
            <a:xfrm>
              <a:off x="302205" y="1218661"/>
              <a:ext cx="3091215" cy="3091215"/>
            </a:xfrm>
            <a:prstGeom prst="ellipse">
              <a:avLst/>
            </a:prstGeom>
            <a:gradFill flip="none" rotWithShape="1">
              <a:gsLst>
                <a:gs pos="43000">
                  <a:schemeClr val="bg1"/>
                </a:gs>
                <a:gs pos="100000">
                  <a:srgbClr val="024EE4"/>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KR Normal" panose="020B0400000000000000" pitchFamily="34" charset="-122"/>
                <a:ea typeface="思源黑体 CN Regular"/>
                <a:cs typeface="+mn-cs"/>
              </a:endParaRPr>
            </a:p>
          </p:txBody>
        </p:sp>
        <p:sp>
          <p:nvSpPr>
            <p:cNvPr id="123" name="椭圆 122">
              <a:extLst>
                <a:ext uri="{FF2B5EF4-FFF2-40B4-BE49-F238E27FC236}">
                  <a16:creationId xmlns:a16="http://schemas.microsoft.com/office/drawing/2014/main" id="{78864EFC-A095-D140-BFF9-79B1AF77A8A4}"/>
                </a:ext>
              </a:extLst>
            </p:cNvPr>
            <p:cNvSpPr/>
            <p:nvPr/>
          </p:nvSpPr>
          <p:spPr>
            <a:xfrm>
              <a:off x="1003544" y="1920000"/>
              <a:ext cx="1688528" cy="1688528"/>
            </a:xfrm>
            <a:prstGeom prst="ellipse">
              <a:avLst/>
            </a:prstGeom>
            <a:gradFill flip="none" rotWithShape="1">
              <a:gsLst>
                <a:gs pos="43000">
                  <a:srgbClr val="024EE4"/>
                </a:gs>
                <a:gs pos="100000">
                  <a:srgbClr val="00B0F0"/>
                </a:gs>
              </a:gsLst>
              <a:lin ang="0" scaled="1"/>
              <a:tileRect/>
            </a:gradFill>
            <a:ln>
              <a:noFill/>
            </a:ln>
            <a:effectLst>
              <a:outerShdw blurRad="190500" dist="63500" dir="5400000" algn="t" rotWithShape="0">
                <a:schemeClr val="accent6">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125" name="组合 124">
            <a:extLst>
              <a:ext uri="{FF2B5EF4-FFF2-40B4-BE49-F238E27FC236}">
                <a16:creationId xmlns:a16="http://schemas.microsoft.com/office/drawing/2014/main" id="{D2E96DA7-6C31-5940-ADA8-A00A5910ED18}"/>
              </a:ext>
            </a:extLst>
          </p:cNvPr>
          <p:cNvGrpSpPr/>
          <p:nvPr/>
        </p:nvGrpSpPr>
        <p:grpSpPr>
          <a:xfrm>
            <a:off x="1599085" y="5803099"/>
            <a:ext cx="311296" cy="311296"/>
            <a:chOff x="302205" y="1218661"/>
            <a:chExt cx="3091215" cy="3091215"/>
          </a:xfrm>
        </p:grpSpPr>
        <p:sp>
          <p:nvSpPr>
            <p:cNvPr id="128" name="椭圆 127">
              <a:extLst>
                <a:ext uri="{FF2B5EF4-FFF2-40B4-BE49-F238E27FC236}">
                  <a16:creationId xmlns:a16="http://schemas.microsoft.com/office/drawing/2014/main" id="{20425D9D-B229-9C46-81C0-E0A3A10C4813}"/>
                </a:ext>
              </a:extLst>
            </p:cNvPr>
            <p:cNvSpPr/>
            <p:nvPr/>
          </p:nvSpPr>
          <p:spPr>
            <a:xfrm>
              <a:off x="302205" y="1218661"/>
              <a:ext cx="3091215" cy="3091215"/>
            </a:xfrm>
            <a:prstGeom prst="ellipse">
              <a:avLst/>
            </a:prstGeom>
            <a:gradFill flip="none" rotWithShape="1">
              <a:gsLst>
                <a:gs pos="43000">
                  <a:schemeClr val="bg1"/>
                </a:gs>
                <a:gs pos="100000">
                  <a:srgbClr val="024EE4"/>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KR Normal" panose="020B0400000000000000" pitchFamily="34" charset="-122"/>
                <a:ea typeface="思源黑体 CN Regular"/>
                <a:cs typeface="+mn-cs"/>
              </a:endParaRPr>
            </a:p>
          </p:txBody>
        </p:sp>
        <p:sp>
          <p:nvSpPr>
            <p:cNvPr id="129" name="椭圆 128">
              <a:extLst>
                <a:ext uri="{FF2B5EF4-FFF2-40B4-BE49-F238E27FC236}">
                  <a16:creationId xmlns:a16="http://schemas.microsoft.com/office/drawing/2014/main" id="{E2E3ECBD-9A19-604B-9CCB-936EB9C7429C}"/>
                </a:ext>
              </a:extLst>
            </p:cNvPr>
            <p:cNvSpPr/>
            <p:nvPr/>
          </p:nvSpPr>
          <p:spPr>
            <a:xfrm>
              <a:off x="1003544" y="1920000"/>
              <a:ext cx="1688528" cy="1688528"/>
            </a:xfrm>
            <a:prstGeom prst="ellipse">
              <a:avLst/>
            </a:prstGeom>
            <a:gradFill flip="none" rotWithShape="1">
              <a:gsLst>
                <a:gs pos="43000">
                  <a:srgbClr val="024EE4"/>
                </a:gs>
                <a:gs pos="100000">
                  <a:srgbClr val="00B0F0"/>
                </a:gs>
              </a:gsLst>
              <a:lin ang="0" scaled="1"/>
              <a:tileRect/>
            </a:gradFill>
            <a:ln>
              <a:noFill/>
            </a:ln>
            <a:effectLst>
              <a:outerShdw blurRad="190500" dist="63500" dir="5400000" algn="t" rotWithShape="0">
                <a:schemeClr val="accent6">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134" name="组合 133">
            <a:extLst>
              <a:ext uri="{FF2B5EF4-FFF2-40B4-BE49-F238E27FC236}">
                <a16:creationId xmlns:a16="http://schemas.microsoft.com/office/drawing/2014/main" id="{D196D169-FFBD-0F46-AC79-BF33E8E5BBE8}"/>
              </a:ext>
            </a:extLst>
          </p:cNvPr>
          <p:cNvGrpSpPr/>
          <p:nvPr/>
        </p:nvGrpSpPr>
        <p:grpSpPr>
          <a:xfrm>
            <a:off x="1615030" y="1744756"/>
            <a:ext cx="311296" cy="311296"/>
            <a:chOff x="302205" y="1218661"/>
            <a:chExt cx="3091215" cy="3091215"/>
          </a:xfrm>
        </p:grpSpPr>
        <p:sp>
          <p:nvSpPr>
            <p:cNvPr id="135" name="椭圆 134">
              <a:extLst>
                <a:ext uri="{FF2B5EF4-FFF2-40B4-BE49-F238E27FC236}">
                  <a16:creationId xmlns:a16="http://schemas.microsoft.com/office/drawing/2014/main" id="{1F176855-EF1B-894D-9EB3-F3B5DAEFD378}"/>
                </a:ext>
              </a:extLst>
            </p:cNvPr>
            <p:cNvSpPr/>
            <p:nvPr/>
          </p:nvSpPr>
          <p:spPr>
            <a:xfrm>
              <a:off x="302205" y="1218661"/>
              <a:ext cx="3091215" cy="3091215"/>
            </a:xfrm>
            <a:prstGeom prst="ellipse">
              <a:avLst/>
            </a:prstGeom>
            <a:gradFill flip="none" rotWithShape="1">
              <a:gsLst>
                <a:gs pos="43000">
                  <a:schemeClr val="bg1"/>
                </a:gs>
                <a:gs pos="100000">
                  <a:srgbClr val="024EE4"/>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KR Normal" panose="020B0400000000000000" pitchFamily="34" charset="-122"/>
                <a:ea typeface="思源黑体 CN Regular"/>
                <a:cs typeface="+mn-cs"/>
              </a:endParaRPr>
            </a:p>
          </p:txBody>
        </p:sp>
        <p:sp>
          <p:nvSpPr>
            <p:cNvPr id="136" name="椭圆 135">
              <a:extLst>
                <a:ext uri="{FF2B5EF4-FFF2-40B4-BE49-F238E27FC236}">
                  <a16:creationId xmlns:a16="http://schemas.microsoft.com/office/drawing/2014/main" id="{F841D226-586D-5642-9D03-E7CD26CAE6D7}"/>
                </a:ext>
              </a:extLst>
            </p:cNvPr>
            <p:cNvSpPr/>
            <p:nvPr/>
          </p:nvSpPr>
          <p:spPr>
            <a:xfrm>
              <a:off x="1003544" y="1920000"/>
              <a:ext cx="1688528" cy="1688528"/>
            </a:xfrm>
            <a:prstGeom prst="ellipse">
              <a:avLst/>
            </a:prstGeom>
            <a:gradFill flip="none" rotWithShape="1">
              <a:gsLst>
                <a:gs pos="43000">
                  <a:srgbClr val="024EE4"/>
                </a:gs>
                <a:gs pos="100000">
                  <a:srgbClr val="00B0F0"/>
                </a:gs>
              </a:gsLst>
              <a:lin ang="0" scaled="1"/>
              <a:tileRect/>
            </a:gradFill>
            <a:ln>
              <a:noFill/>
            </a:ln>
            <a:effectLst>
              <a:outerShdw blurRad="190500" dist="63500" dir="5400000" algn="t" rotWithShape="0">
                <a:schemeClr val="accent6">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sp>
        <p:nvSpPr>
          <p:cNvPr id="137" name="文本框 136">
            <a:extLst>
              <a:ext uri="{FF2B5EF4-FFF2-40B4-BE49-F238E27FC236}">
                <a16:creationId xmlns:a16="http://schemas.microsoft.com/office/drawing/2014/main" id="{5ACA2339-7C3A-E04D-B8F4-E6FA65BE945A}"/>
              </a:ext>
            </a:extLst>
          </p:cNvPr>
          <p:cNvSpPr txBox="1"/>
          <p:nvPr/>
        </p:nvSpPr>
        <p:spPr>
          <a:xfrm>
            <a:off x="678282" y="1817953"/>
            <a:ext cx="866630" cy="369332"/>
          </a:xfrm>
          <a:prstGeom prst="rect">
            <a:avLst/>
          </a:prstGeom>
          <a:noFill/>
        </p:spPr>
        <p:txBody>
          <a:bodyPr wrap="square" rtlCol="0">
            <a:spAutoFit/>
          </a:bodyPr>
          <a:lstStyle/>
          <a:p>
            <a:r>
              <a:rPr kumimoji="1" lang="en-US" altLang="zh-CN" b="1"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rPr>
              <a:t>128</a:t>
            </a:r>
            <a:endParaRPr kumimoji="1" lang="zh-CN" altLang="en-US" b="1"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endParaRPr>
          </a:p>
        </p:txBody>
      </p:sp>
      <p:sp>
        <p:nvSpPr>
          <p:cNvPr id="138" name="文本框 137">
            <a:extLst>
              <a:ext uri="{FF2B5EF4-FFF2-40B4-BE49-F238E27FC236}">
                <a16:creationId xmlns:a16="http://schemas.microsoft.com/office/drawing/2014/main" id="{5EFC0C67-6B8D-B449-B079-B08985F5A2FC}"/>
              </a:ext>
            </a:extLst>
          </p:cNvPr>
          <p:cNvSpPr txBox="1"/>
          <p:nvPr/>
        </p:nvSpPr>
        <p:spPr>
          <a:xfrm>
            <a:off x="598400" y="3148215"/>
            <a:ext cx="984072" cy="369332"/>
          </a:xfrm>
          <a:prstGeom prst="rect">
            <a:avLst/>
          </a:prstGeom>
          <a:noFill/>
        </p:spPr>
        <p:txBody>
          <a:bodyPr wrap="square" rtlCol="0">
            <a:spAutoFit/>
          </a:bodyPr>
          <a:lstStyle/>
          <a:p>
            <a:r>
              <a:rPr kumimoji="1" lang="en-US" altLang="zh-CN" b="1"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rPr>
              <a:t>500</a:t>
            </a:r>
            <a:endParaRPr kumimoji="1" lang="zh-CN" altLang="en-US" b="1"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endParaRPr>
          </a:p>
        </p:txBody>
      </p:sp>
      <p:sp>
        <p:nvSpPr>
          <p:cNvPr id="139" name="文本框 138">
            <a:extLst>
              <a:ext uri="{FF2B5EF4-FFF2-40B4-BE49-F238E27FC236}">
                <a16:creationId xmlns:a16="http://schemas.microsoft.com/office/drawing/2014/main" id="{47353E65-17E3-E54E-9F18-75F34120C9D5}"/>
              </a:ext>
            </a:extLst>
          </p:cNvPr>
          <p:cNvSpPr txBox="1"/>
          <p:nvPr/>
        </p:nvSpPr>
        <p:spPr>
          <a:xfrm>
            <a:off x="583267" y="4396209"/>
            <a:ext cx="1968144" cy="369332"/>
          </a:xfrm>
          <a:prstGeom prst="rect">
            <a:avLst/>
          </a:prstGeom>
          <a:noFill/>
        </p:spPr>
        <p:txBody>
          <a:bodyPr wrap="square" rtlCol="0">
            <a:spAutoFit/>
          </a:bodyPr>
          <a:lstStyle/>
          <a:p>
            <a:r>
              <a:rPr kumimoji="1" lang="en-US" altLang="zh-CN" b="1"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rPr>
              <a:t>1000</a:t>
            </a:r>
            <a:endParaRPr kumimoji="1" lang="zh-CN" altLang="en-US" b="1"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endParaRPr>
          </a:p>
        </p:txBody>
      </p:sp>
      <p:sp>
        <p:nvSpPr>
          <p:cNvPr id="141" name="文本框 140">
            <a:extLst>
              <a:ext uri="{FF2B5EF4-FFF2-40B4-BE49-F238E27FC236}">
                <a16:creationId xmlns:a16="http://schemas.microsoft.com/office/drawing/2014/main" id="{FB8F159C-632A-7A4D-A7E4-84DB8ED29D11}"/>
              </a:ext>
            </a:extLst>
          </p:cNvPr>
          <p:cNvSpPr txBox="1"/>
          <p:nvPr/>
        </p:nvSpPr>
        <p:spPr>
          <a:xfrm>
            <a:off x="1830232" y="1685563"/>
            <a:ext cx="2267228" cy="646331"/>
          </a:xfrm>
          <a:prstGeom prst="rect">
            <a:avLst/>
          </a:prstGeom>
          <a:noFill/>
        </p:spPr>
        <p:txBody>
          <a:bodyPr wrap="square" rtlCol="0">
            <a:spAutoFit/>
          </a:bodyPr>
          <a:lstStyle/>
          <a:p>
            <a:pPr algn="ctr"/>
            <a:r>
              <a:rPr kumimoji="1" lang="en-US" altLang="zh-CN" b="1"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rPr>
              <a:t>First realization</a:t>
            </a:r>
          </a:p>
          <a:p>
            <a:pPr algn="ctr"/>
            <a:r>
              <a:rPr kumimoji="1" lang="en-US" altLang="zh-CN" b="1"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rPr>
              <a:t>2021</a:t>
            </a:r>
            <a:endParaRPr kumimoji="1" lang="zh-CN" altLang="en-US" b="1"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endParaRPr>
          </a:p>
        </p:txBody>
      </p:sp>
      <p:sp>
        <p:nvSpPr>
          <p:cNvPr id="142" name="文本框 141">
            <a:extLst>
              <a:ext uri="{FF2B5EF4-FFF2-40B4-BE49-F238E27FC236}">
                <a16:creationId xmlns:a16="http://schemas.microsoft.com/office/drawing/2014/main" id="{6E227F1D-15A6-D446-90DA-FAA00454EA55}"/>
              </a:ext>
            </a:extLst>
          </p:cNvPr>
          <p:cNvSpPr txBox="1"/>
          <p:nvPr/>
        </p:nvSpPr>
        <p:spPr>
          <a:xfrm>
            <a:off x="1971487" y="4374092"/>
            <a:ext cx="2267228" cy="646331"/>
          </a:xfrm>
          <a:prstGeom prst="rect">
            <a:avLst/>
          </a:prstGeom>
          <a:noFill/>
        </p:spPr>
        <p:txBody>
          <a:bodyPr wrap="square" rtlCol="0">
            <a:spAutoFit/>
          </a:bodyPr>
          <a:lstStyle/>
          <a:p>
            <a:pPr algn="ctr"/>
            <a:r>
              <a:rPr kumimoji="1" lang="en-US" altLang="zh-CN" b="1"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rPr>
              <a:t>Cooperative spins </a:t>
            </a:r>
          </a:p>
          <a:p>
            <a:pPr algn="ctr"/>
            <a:r>
              <a:rPr kumimoji="1" lang="en-US" altLang="zh-CN" b="1"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rPr>
              <a:t>2022</a:t>
            </a:r>
            <a:endParaRPr kumimoji="1" lang="zh-CN" altLang="en-US" b="1"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endParaRPr>
          </a:p>
        </p:txBody>
      </p:sp>
      <p:sp>
        <p:nvSpPr>
          <p:cNvPr id="143" name="文本框 142">
            <a:extLst>
              <a:ext uri="{FF2B5EF4-FFF2-40B4-BE49-F238E27FC236}">
                <a16:creationId xmlns:a16="http://schemas.microsoft.com/office/drawing/2014/main" id="{48F9F73B-A068-4E47-9E6F-185EE5288FE3}"/>
              </a:ext>
            </a:extLst>
          </p:cNvPr>
          <p:cNvSpPr txBox="1"/>
          <p:nvPr/>
        </p:nvSpPr>
        <p:spPr>
          <a:xfrm>
            <a:off x="1639581" y="3107835"/>
            <a:ext cx="2754278" cy="646331"/>
          </a:xfrm>
          <a:prstGeom prst="rect">
            <a:avLst/>
          </a:prstGeom>
          <a:noFill/>
        </p:spPr>
        <p:txBody>
          <a:bodyPr wrap="square" rtlCol="0">
            <a:spAutoFit/>
          </a:bodyPr>
          <a:lstStyle/>
          <a:p>
            <a:pPr algn="ctr"/>
            <a:r>
              <a:rPr kumimoji="1" lang="en-US" altLang="zh-CN" b="1" dirty="0" err="1">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rPr>
              <a:t>Floquet</a:t>
            </a:r>
            <a:r>
              <a:rPr kumimoji="1" lang="en-US" altLang="zh-CN" b="1"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rPr>
              <a:t> Amp.</a:t>
            </a:r>
          </a:p>
          <a:p>
            <a:pPr algn="ctr"/>
            <a:r>
              <a:rPr kumimoji="1" lang="en-US" altLang="zh-CN" b="1"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rPr>
              <a:t>2022</a:t>
            </a:r>
            <a:endParaRPr kumimoji="1" lang="zh-CN" altLang="en-US" b="1"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endParaRPr>
          </a:p>
        </p:txBody>
      </p:sp>
      <p:pic>
        <p:nvPicPr>
          <p:cNvPr id="43" name="图片 42">
            <a:extLst>
              <a:ext uri="{FF2B5EF4-FFF2-40B4-BE49-F238E27FC236}">
                <a16:creationId xmlns:a16="http://schemas.microsoft.com/office/drawing/2014/main" id="{CDCFA957-AD17-5049-BF50-1E2985C654AD}"/>
              </a:ext>
            </a:extLst>
          </p:cNvPr>
          <p:cNvPicPr>
            <a:picLocks noChangeAspect="1"/>
          </p:cNvPicPr>
          <p:nvPr/>
        </p:nvPicPr>
        <p:blipFill>
          <a:blip r:embed="rId4"/>
          <a:stretch>
            <a:fillRect/>
          </a:stretch>
        </p:blipFill>
        <p:spPr>
          <a:xfrm>
            <a:off x="4469240" y="2542042"/>
            <a:ext cx="7229472" cy="1212124"/>
          </a:xfrm>
          <a:prstGeom prst="rect">
            <a:avLst/>
          </a:prstGeom>
        </p:spPr>
      </p:pic>
      <p:pic>
        <p:nvPicPr>
          <p:cNvPr id="44" name="图片 43">
            <a:extLst>
              <a:ext uri="{FF2B5EF4-FFF2-40B4-BE49-F238E27FC236}">
                <a16:creationId xmlns:a16="http://schemas.microsoft.com/office/drawing/2014/main" id="{42F75A9E-D18C-B740-A104-FEE066DEE823}"/>
              </a:ext>
            </a:extLst>
          </p:cNvPr>
          <p:cNvPicPr>
            <a:picLocks noChangeAspect="1"/>
          </p:cNvPicPr>
          <p:nvPr/>
        </p:nvPicPr>
        <p:blipFill>
          <a:blip r:embed="rId5"/>
          <a:stretch>
            <a:fillRect/>
          </a:stretch>
        </p:blipFill>
        <p:spPr>
          <a:xfrm>
            <a:off x="4260987" y="964695"/>
            <a:ext cx="7348753" cy="1315309"/>
          </a:xfrm>
          <a:prstGeom prst="rect">
            <a:avLst/>
          </a:prstGeom>
        </p:spPr>
      </p:pic>
      <p:pic>
        <p:nvPicPr>
          <p:cNvPr id="45" name="图片 44">
            <a:extLst>
              <a:ext uri="{FF2B5EF4-FFF2-40B4-BE49-F238E27FC236}">
                <a16:creationId xmlns:a16="http://schemas.microsoft.com/office/drawing/2014/main" id="{383E56BC-F545-384F-871A-F56A52778638}"/>
              </a:ext>
            </a:extLst>
          </p:cNvPr>
          <p:cNvPicPr>
            <a:picLocks noChangeAspect="1"/>
          </p:cNvPicPr>
          <p:nvPr/>
        </p:nvPicPr>
        <p:blipFill>
          <a:blip r:embed="rId6"/>
          <a:stretch>
            <a:fillRect/>
          </a:stretch>
        </p:blipFill>
        <p:spPr>
          <a:xfrm>
            <a:off x="4469240" y="4024552"/>
            <a:ext cx="7229472" cy="1162702"/>
          </a:xfrm>
          <a:prstGeom prst="rect">
            <a:avLst/>
          </a:prstGeom>
        </p:spPr>
      </p:pic>
      <p:pic>
        <p:nvPicPr>
          <p:cNvPr id="47" name="图片 46">
            <a:extLst>
              <a:ext uri="{FF2B5EF4-FFF2-40B4-BE49-F238E27FC236}">
                <a16:creationId xmlns:a16="http://schemas.microsoft.com/office/drawing/2014/main" id="{E609ADEE-8976-B042-959F-EA9CADBFD378}"/>
              </a:ext>
            </a:extLst>
          </p:cNvPr>
          <p:cNvPicPr>
            <a:picLocks noChangeAspect="1"/>
          </p:cNvPicPr>
          <p:nvPr/>
        </p:nvPicPr>
        <p:blipFill>
          <a:blip r:embed="rId7"/>
          <a:stretch>
            <a:fillRect/>
          </a:stretch>
        </p:blipFill>
        <p:spPr>
          <a:xfrm>
            <a:off x="4348544" y="5419301"/>
            <a:ext cx="7261196" cy="1116929"/>
          </a:xfrm>
          <a:prstGeom prst="rect">
            <a:avLst/>
          </a:prstGeom>
        </p:spPr>
      </p:pic>
      <p:sp>
        <p:nvSpPr>
          <p:cNvPr id="48" name="文本框 47">
            <a:extLst>
              <a:ext uri="{FF2B5EF4-FFF2-40B4-BE49-F238E27FC236}">
                <a16:creationId xmlns:a16="http://schemas.microsoft.com/office/drawing/2014/main" id="{07726000-EC05-C44C-B47C-D13AE209AD7B}"/>
              </a:ext>
            </a:extLst>
          </p:cNvPr>
          <p:cNvSpPr txBox="1"/>
          <p:nvPr/>
        </p:nvSpPr>
        <p:spPr>
          <a:xfrm>
            <a:off x="521863" y="5749273"/>
            <a:ext cx="1968144" cy="369332"/>
          </a:xfrm>
          <a:prstGeom prst="rect">
            <a:avLst/>
          </a:prstGeom>
          <a:noFill/>
        </p:spPr>
        <p:txBody>
          <a:bodyPr wrap="square" rtlCol="0">
            <a:spAutoFit/>
          </a:bodyPr>
          <a:lstStyle/>
          <a:p>
            <a:r>
              <a:rPr kumimoji="1" lang="en-US" altLang="zh-CN" b="1"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rPr>
              <a:t>5400</a:t>
            </a:r>
            <a:endParaRPr kumimoji="1" lang="zh-CN" altLang="en-US" b="1"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endParaRPr>
          </a:p>
        </p:txBody>
      </p:sp>
      <p:sp>
        <p:nvSpPr>
          <p:cNvPr id="49" name="文本框 48">
            <a:extLst>
              <a:ext uri="{FF2B5EF4-FFF2-40B4-BE49-F238E27FC236}">
                <a16:creationId xmlns:a16="http://schemas.microsoft.com/office/drawing/2014/main" id="{91C3CC4B-465A-5D44-8A7F-37969DDA2A86}"/>
              </a:ext>
            </a:extLst>
          </p:cNvPr>
          <p:cNvSpPr txBox="1"/>
          <p:nvPr/>
        </p:nvSpPr>
        <p:spPr>
          <a:xfrm>
            <a:off x="1872665" y="5640349"/>
            <a:ext cx="2267228" cy="646331"/>
          </a:xfrm>
          <a:prstGeom prst="rect">
            <a:avLst/>
          </a:prstGeom>
          <a:noFill/>
        </p:spPr>
        <p:txBody>
          <a:bodyPr wrap="square" rtlCol="0">
            <a:spAutoFit/>
          </a:bodyPr>
          <a:lstStyle/>
          <a:p>
            <a:pPr algn="ctr"/>
            <a:r>
              <a:rPr kumimoji="1" lang="en-US" altLang="zh-CN" b="1"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rPr>
              <a:t>Dark spins</a:t>
            </a:r>
          </a:p>
          <a:p>
            <a:pPr algn="ctr"/>
            <a:r>
              <a:rPr kumimoji="1" lang="en-US" altLang="zh-CN" b="1"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rPr>
              <a:t>2024</a:t>
            </a:r>
            <a:endParaRPr kumimoji="1" lang="zh-CN" altLang="en-US" b="1"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E3627AB5-474A-DD4B-9A78-60BFAA2E21EE}"/>
              </a:ext>
            </a:extLst>
          </p:cNvPr>
          <p:cNvSpPr txBox="1"/>
          <p:nvPr/>
        </p:nvSpPr>
        <p:spPr>
          <a:xfrm>
            <a:off x="213389" y="982397"/>
            <a:ext cx="1642309" cy="461665"/>
          </a:xfrm>
          <a:prstGeom prst="rect">
            <a:avLst/>
          </a:prstGeom>
          <a:noFill/>
        </p:spPr>
        <p:txBody>
          <a:bodyPr wrap="none" rtlCol="0">
            <a:spAutoFit/>
          </a:bodyPr>
          <a:lstStyle/>
          <a:p>
            <a:r>
              <a:rPr kumimoji="1" lang="en-US" altLang="zh-CN" sz="2400" dirty="0"/>
              <a:t>Amp. Fact</a:t>
            </a:r>
            <a:endParaRPr kumimoji="1" lang="zh-CN" altLang="en-US" sz="2400" dirty="0"/>
          </a:p>
        </p:txBody>
      </p:sp>
      <p:cxnSp>
        <p:nvCxnSpPr>
          <p:cNvPr id="46" name="直接连接符 7">
            <a:extLst>
              <a:ext uri="{FF2B5EF4-FFF2-40B4-BE49-F238E27FC236}">
                <a16:creationId xmlns:a16="http://schemas.microsoft.com/office/drawing/2014/main" id="{D81BB293-2062-4C4B-AFA8-9CA120E14B19}"/>
              </a:ext>
            </a:extLst>
          </p:cNvPr>
          <p:cNvCxnSpPr>
            <a:cxnSpLocks/>
          </p:cNvCxnSpPr>
          <p:nvPr/>
        </p:nvCxnSpPr>
        <p:spPr>
          <a:xfrm>
            <a:off x="351752" y="844928"/>
            <a:ext cx="11560925" cy="0"/>
          </a:xfrm>
          <a:prstGeom prst="line">
            <a:avLst/>
          </a:prstGeom>
          <a:ln w="15875">
            <a:gradFill flip="none" rotWithShape="1">
              <a:gsLst>
                <a:gs pos="0">
                  <a:srgbClr val="124A93"/>
                </a:gs>
                <a:gs pos="49700">
                  <a:srgbClr val="124C98"/>
                </a:gs>
                <a:gs pos="100000">
                  <a:srgbClr val="134E9D">
                    <a:alpha val="0"/>
                  </a:srgbClr>
                </a:gs>
              </a:gsLst>
              <a:path path="circle">
                <a:fillToRect l="50000" t="50000" r="50000" b="50000"/>
              </a:path>
              <a:tileRect/>
            </a:gradFill>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10711238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a:extLst>
              <a:ext uri="{FF2B5EF4-FFF2-40B4-BE49-F238E27FC236}">
                <a16:creationId xmlns:a16="http://schemas.microsoft.com/office/drawing/2014/main" id="{3EB3199D-F672-814F-BC89-F30C8D7EDA48}"/>
              </a:ext>
            </a:extLst>
          </p:cNvPr>
          <p:cNvPicPr>
            <a:picLocks noChangeAspect="1"/>
          </p:cNvPicPr>
          <p:nvPr/>
        </p:nvPicPr>
        <p:blipFill>
          <a:blip r:embed="rId3"/>
          <a:stretch>
            <a:fillRect/>
          </a:stretch>
        </p:blipFill>
        <p:spPr>
          <a:xfrm>
            <a:off x="491429" y="937065"/>
            <a:ext cx="11216910" cy="1808132"/>
          </a:xfrm>
          <a:prstGeom prst="rect">
            <a:avLst/>
          </a:prstGeom>
          <a:ln w="127000" cap="rnd">
            <a:solidFill>
              <a:srgbClr val="FFFFFF"/>
            </a:solidFill>
          </a:ln>
          <a:effectLst>
            <a:outerShdw blurRad="76200" dist="95250" dir="10500000" sx="69000" sy="69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 name="图片 1">
            <a:extLst>
              <a:ext uri="{FF2B5EF4-FFF2-40B4-BE49-F238E27FC236}">
                <a16:creationId xmlns:a16="http://schemas.microsoft.com/office/drawing/2014/main" id="{519CECE5-92F6-4F43-9F03-036BFCD77732}"/>
              </a:ext>
            </a:extLst>
          </p:cNvPr>
          <p:cNvPicPr>
            <a:picLocks noChangeAspect="1"/>
          </p:cNvPicPr>
          <p:nvPr/>
        </p:nvPicPr>
        <p:blipFill>
          <a:blip r:embed="rId4"/>
          <a:stretch>
            <a:fillRect/>
          </a:stretch>
        </p:blipFill>
        <p:spPr>
          <a:xfrm>
            <a:off x="4905084" y="4053113"/>
            <a:ext cx="3310094" cy="1861652"/>
          </a:xfrm>
          <a:prstGeom prst="rect">
            <a:avLst/>
          </a:prstGeom>
        </p:spPr>
      </p:pic>
      <p:pic>
        <p:nvPicPr>
          <p:cNvPr id="3" name="图片 2">
            <a:extLst>
              <a:ext uri="{FF2B5EF4-FFF2-40B4-BE49-F238E27FC236}">
                <a16:creationId xmlns:a16="http://schemas.microsoft.com/office/drawing/2014/main" id="{95563C32-8498-2045-81E8-239A46CA80DA}"/>
              </a:ext>
            </a:extLst>
          </p:cNvPr>
          <p:cNvPicPr>
            <a:picLocks noChangeAspect="1"/>
          </p:cNvPicPr>
          <p:nvPr/>
        </p:nvPicPr>
        <p:blipFill>
          <a:blip r:embed="rId5"/>
          <a:stretch>
            <a:fillRect/>
          </a:stretch>
        </p:blipFill>
        <p:spPr>
          <a:xfrm>
            <a:off x="8677233" y="4075430"/>
            <a:ext cx="3349968" cy="1848260"/>
          </a:xfrm>
          <a:prstGeom prst="rect">
            <a:avLst/>
          </a:prstGeom>
        </p:spPr>
      </p:pic>
      <p:pic>
        <p:nvPicPr>
          <p:cNvPr id="5" name="图片 4">
            <a:extLst>
              <a:ext uri="{FF2B5EF4-FFF2-40B4-BE49-F238E27FC236}">
                <a16:creationId xmlns:a16="http://schemas.microsoft.com/office/drawing/2014/main" id="{990EE4A6-1164-2F45-8FA4-AF87B78B94A9}"/>
              </a:ext>
            </a:extLst>
          </p:cNvPr>
          <p:cNvPicPr>
            <a:picLocks noChangeAspect="1"/>
          </p:cNvPicPr>
          <p:nvPr/>
        </p:nvPicPr>
        <p:blipFill>
          <a:blip r:embed="rId6"/>
          <a:stretch>
            <a:fillRect/>
          </a:stretch>
        </p:blipFill>
        <p:spPr>
          <a:xfrm>
            <a:off x="633577" y="3785072"/>
            <a:ext cx="3717393" cy="2351697"/>
          </a:xfrm>
          <a:prstGeom prst="rect">
            <a:avLst/>
          </a:prstGeom>
        </p:spPr>
      </p:pic>
      <p:sp>
        <p:nvSpPr>
          <p:cNvPr id="6" name="文本框 5">
            <a:extLst>
              <a:ext uri="{FF2B5EF4-FFF2-40B4-BE49-F238E27FC236}">
                <a16:creationId xmlns:a16="http://schemas.microsoft.com/office/drawing/2014/main" id="{01EBA83F-10FA-0E44-B696-5430D22A944A}"/>
              </a:ext>
            </a:extLst>
          </p:cNvPr>
          <p:cNvSpPr txBox="1"/>
          <p:nvPr/>
        </p:nvSpPr>
        <p:spPr>
          <a:xfrm>
            <a:off x="5886906" y="5967492"/>
            <a:ext cx="2160240" cy="338554"/>
          </a:xfrm>
          <a:prstGeom prst="rect">
            <a:avLst/>
          </a:prstGeom>
          <a:noFill/>
        </p:spPr>
        <p:txBody>
          <a:bodyPr wrap="square" rtlCol="0">
            <a:spAutoFit/>
          </a:bodyPr>
          <a:lstStyle/>
          <a:p>
            <a:r>
              <a:rPr kumimoji="1" lang="en-US" altLang="zh-CN" sz="1600" dirty="0">
                <a:solidFill>
                  <a:srgbClr val="FF0000"/>
                </a:solidFill>
                <a:latin typeface="Microsoft YaHei" panose="020B0503020204020204" pitchFamily="34" charset="-122"/>
                <a:ea typeface="Microsoft YaHei" panose="020B0503020204020204" pitchFamily="34" charset="-122"/>
              </a:rPr>
              <a:t>Amp. factor: ~ 5400</a:t>
            </a:r>
            <a:endParaRPr kumimoji="1" lang="zh-CN" altLang="en-US" sz="1600" dirty="0">
              <a:solidFill>
                <a:srgbClr val="FF0000"/>
              </a:solidFill>
              <a:latin typeface="Microsoft YaHei" panose="020B0503020204020204" pitchFamily="34" charset="-122"/>
              <a:ea typeface="Microsoft YaHei" panose="020B0503020204020204" pitchFamily="34" charset="-122"/>
            </a:endParaRPr>
          </a:p>
        </p:txBody>
      </p:sp>
      <p:sp>
        <p:nvSpPr>
          <p:cNvPr id="7" name="文本框 6">
            <a:extLst>
              <a:ext uri="{FF2B5EF4-FFF2-40B4-BE49-F238E27FC236}">
                <a16:creationId xmlns:a16="http://schemas.microsoft.com/office/drawing/2014/main" id="{C2C78F3B-29DA-C847-B0CD-E78922250CC6}"/>
              </a:ext>
            </a:extLst>
          </p:cNvPr>
          <p:cNvSpPr txBox="1"/>
          <p:nvPr/>
        </p:nvSpPr>
        <p:spPr>
          <a:xfrm>
            <a:off x="9941894" y="5977521"/>
            <a:ext cx="2160240" cy="338554"/>
          </a:xfrm>
          <a:prstGeom prst="rect">
            <a:avLst/>
          </a:prstGeom>
          <a:noFill/>
        </p:spPr>
        <p:txBody>
          <a:bodyPr wrap="square" rtlCol="0">
            <a:spAutoFit/>
          </a:bodyPr>
          <a:lstStyle/>
          <a:p>
            <a:r>
              <a:rPr kumimoji="1" lang="en-US" altLang="zh-CN" sz="1600" dirty="0">
                <a:solidFill>
                  <a:srgbClr val="FF0000"/>
                </a:solidFill>
                <a:latin typeface="Microsoft YaHei" panose="020B0503020204020204" pitchFamily="34" charset="-122"/>
                <a:ea typeface="Microsoft YaHei" panose="020B0503020204020204" pitchFamily="34" charset="-122"/>
              </a:rPr>
              <a:t>~0.1 fT @10Hz</a:t>
            </a:r>
            <a:endParaRPr kumimoji="1" lang="zh-CN" altLang="en-US" sz="1600" baseline="30000" dirty="0">
              <a:solidFill>
                <a:srgbClr val="FF0000"/>
              </a:solidFill>
              <a:latin typeface="Microsoft YaHei" panose="020B0503020204020204" pitchFamily="34" charset="-122"/>
              <a:ea typeface="Microsoft YaHei" panose="020B0503020204020204" pitchFamily="34" charset="-122"/>
            </a:endParaRPr>
          </a:p>
        </p:txBody>
      </p:sp>
      <p:sp>
        <p:nvSpPr>
          <p:cNvPr id="10" name="文本框 9">
            <a:extLst>
              <a:ext uri="{FF2B5EF4-FFF2-40B4-BE49-F238E27FC236}">
                <a16:creationId xmlns:a16="http://schemas.microsoft.com/office/drawing/2014/main" id="{57F91944-5FF8-3B48-AD29-C60E18E79CE0}"/>
              </a:ext>
            </a:extLst>
          </p:cNvPr>
          <p:cNvSpPr txBox="1"/>
          <p:nvPr/>
        </p:nvSpPr>
        <p:spPr>
          <a:xfrm>
            <a:off x="9583082" y="6216017"/>
            <a:ext cx="2800972" cy="307777"/>
          </a:xfrm>
          <a:prstGeom prst="rect">
            <a:avLst/>
          </a:prstGeom>
          <a:noFill/>
        </p:spPr>
        <p:txBody>
          <a:bodyPr wrap="square" rtlCol="0">
            <a:spAutoFit/>
          </a:bodyPr>
          <a:lstStyle/>
          <a:p>
            <a:r>
              <a:rPr kumimoji="1" lang="en-US" altLang="zh-CN" sz="1400" dirty="0"/>
              <a:t>Measurement time: 500s</a:t>
            </a:r>
            <a:endParaRPr kumimoji="1" lang="zh-CN" altLang="en-US" sz="1400" dirty="0"/>
          </a:p>
        </p:txBody>
      </p:sp>
      <mc:AlternateContent xmlns:mc="http://schemas.openxmlformats.org/markup-compatibility/2006" xmlns:a14="http://schemas.microsoft.com/office/drawing/2010/main">
        <mc:Choice Requires="a14">
          <p:sp>
            <p:nvSpPr>
              <p:cNvPr id="30" name="文本框 29">
                <a:extLst>
                  <a:ext uri="{FF2B5EF4-FFF2-40B4-BE49-F238E27FC236}">
                    <a16:creationId xmlns:a16="http://schemas.microsoft.com/office/drawing/2014/main" id="{AD434AFC-A2B6-BB4D-B552-F8B3A204E836}"/>
                  </a:ext>
                </a:extLst>
              </p:cNvPr>
              <p:cNvSpPr txBox="1"/>
              <p:nvPr/>
            </p:nvSpPr>
            <p:spPr>
              <a:xfrm>
                <a:off x="1964294" y="3218423"/>
                <a:ext cx="3886962"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altLang="zh-CN" sz="3200" i="1" smtClean="0">
                          <a:latin typeface="Cambria Math" panose="02040503050406030204" pitchFamily="18" charset="0"/>
                          <a:ea typeface="Cambria Math" panose="02040503050406030204" pitchFamily="18" charset="0"/>
                        </a:rPr>
                        <m:t>Σ</m:t>
                      </m:r>
                      <m:r>
                        <a:rPr lang="en-US" altLang="zh-CN" sz="3200" b="0" i="1" smtClean="0">
                          <a:solidFill>
                            <a:schemeClr val="tx1"/>
                          </a:solidFill>
                          <a:latin typeface="Cambria Math" panose="02040503050406030204" pitchFamily="18" charset="0"/>
                        </a:rPr>
                        <m:t>=</m:t>
                      </m:r>
                      <m:r>
                        <a:rPr lang="el-GR" altLang="zh-CN" sz="3200" i="1">
                          <a:latin typeface="Cambria Math" panose="02040503050406030204" pitchFamily="18" charset="0"/>
                          <a:ea typeface="Cambria Math" panose="02040503050406030204" pitchFamily="18" charset="0"/>
                        </a:rPr>
                        <m:t>𝜆</m:t>
                      </m:r>
                      <m:r>
                        <a:rPr lang="zh-CN" altLang="en-US" sz="3200" b="0" i="1" smtClean="0">
                          <a:latin typeface="Cambria Math" panose="02040503050406030204" pitchFamily="18" charset="0"/>
                          <a:ea typeface="Cambria Math" panose="02040503050406030204" pitchFamily="18" charset="0"/>
                        </a:rPr>
                        <m:t> </m:t>
                      </m:r>
                      <m:r>
                        <m:rPr>
                          <m:sty m:val="p"/>
                        </m:rPr>
                        <a:rPr lang="el-GR" altLang="zh-CN" sz="3200" i="1">
                          <a:latin typeface="Cambria Math" panose="02040503050406030204" pitchFamily="18" charset="0"/>
                          <a:ea typeface="Cambria Math" panose="02040503050406030204" pitchFamily="18" charset="0"/>
                        </a:rPr>
                        <m:t>Υ</m:t>
                      </m:r>
                      <m:r>
                        <a:rPr lang="zh-CN" altLang="en-US" sz="3200" b="0" i="1" smtClean="0">
                          <a:solidFill>
                            <a:schemeClr val="tx1"/>
                          </a:solidFill>
                          <a:latin typeface="Cambria Math" panose="02040503050406030204" pitchFamily="18" charset="0"/>
                          <a:ea typeface="Cambria Math" panose="02040503050406030204" pitchFamily="18" charset="0"/>
                        </a:rPr>
                        <m:t> </m:t>
                      </m:r>
                      <m:r>
                        <m:rPr>
                          <m:sty m:val="p"/>
                        </m:rPr>
                        <a:rPr lang="el-GR" altLang="zh-CN" sz="3200" i="1">
                          <a:latin typeface="Cambria Math" panose="02040503050406030204" pitchFamily="18" charset="0"/>
                          <a:ea typeface="Cambria Math" panose="02040503050406030204" pitchFamily="18" charset="0"/>
                        </a:rPr>
                        <m:t>M</m:t>
                      </m:r>
                      <m:r>
                        <a:rPr lang="zh-CN" altLang="en-US" sz="3200" b="0" i="1" smtClean="0">
                          <a:latin typeface="Cambria Math" panose="02040503050406030204" pitchFamily="18" charset="0"/>
                          <a:ea typeface="Cambria Math" panose="02040503050406030204" pitchFamily="18" charset="0"/>
                        </a:rPr>
                        <m:t> </m:t>
                      </m:r>
                      <m:r>
                        <m:rPr>
                          <m:sty m:val="p"/>
                        </m:rPr>
                        <a:rPr lang="el-GR" altLang="zh-CN" sz="3200" i="1" smtClean="0">
                          <a:latin typeface="Cambria Math" panose="02040503050406030204" pitchFamily="18" charset="0"/>
                          <a:ea typeface="Cambria Math" panose="02040503050406030204" pitchFamily="18" charset="0"/>
                        </a:rPr>
                        <m:t>P</m:t>
                      </m:r>
                      <m:sSub>
                        <m:sSubPr>
                          <m:ctrlPr>
                            <a:rPr lang="el-GR" altLang="zh-CN" sz="3200" i="1" smtClean="0">
                              <a:solidFill>
                                <a:srgbClr val="FF0000"/>
                              </a:solidFill>
                              <a:latin typeface="Cambria Math" panose="02040503050406030204" pitchFamily="18" charset="0"/>
                              <a:ea typeface="Cambria Math" panose="02040503050406030204" pitchFamily="18" charset="0"/>
                            </a:rPr>
                          </m:ctrlPr>
                        </m:sSubPr>
                        <m:e>
                          <m:r>
                            <a:rPr lang="zh-CN" altLang="en-US" sz="3200" b="0" i="1" smtClean="0">
                              <a:solidFill>
                                <a:srgbClr val="FF0000"/>
                              </a:solidFill>
                              <a:latin typeface="Cambria Math" panose="02040503050406030204" pitchFamily="18" charset="0"/>
                              <a:ea typeface="Cambria Math" panose="02040503050406030204" pitchFamily="18" charset="0"/>
                            </a:rPr>
                            <m:t> </m:t>
                          </m:r>
                          <m:r>
                            <m:rPr>
                              <m:sty m:val="p"/>
                            </m:rPr>
                            <a:rPr lang="el-GR" altLang="zh-CN" sz="3200" i="1">
                              <a:solidFill>
                                <a:srgbClr val="FF0000"/>
                              </a:solidFill>
                              <a:latin typeface="Cambria Math" panose="02040503050406030204" pitchFamily="18" charset="0"/>
                              <a:ea typeface="Cambria Math" panose="02040503050406030204" pitchFamily="18" charset="0"/>
                            </a:rPr>
                            <m:t>T</m:t>
                          </m:r>
                        </m:e>
                        <m:sub>
                          <m:r>
                            <a:rPr lang="en-US" altLang="zh-CN" sz="3200" b="0" i="1" smtClean="0">
                              <a:solidFill>
                                <a:srgbClr val="FF0000"/>
                              </a:solidFill>
                              <a:latin typeface="Cambria Math" panose="02040503050406030204" pitchFamily="18" charset="0"/>
                              <a:ea typeface="Cambria Math" panose="02040503050406030204" pitchFamily="18" charset="0"/>
                            </a:rPr>
                            <m:t>2</m:t>
                          </m:r>
                        </m:sub>
                      </m:sSub>
                    </m:oMath>
                  </m:oMathPara>
                </a14:m>
                <a:endParaRPr lang="zh-CN" altLang="en-US" sz="2000" dirty="0">
                  <a:solidFill>
                    <a:srgbClr val="0070C0"/>
                  </a:solidFill>
                  <a:latin typeface="+mj-lt"/>
                  <a:ea typeface="微软雅黑" panose="020B0503020204020204" pitchFamily="34" charset="-122"/>
                </a:endParaRPr>
              </a:p>
            </p:txBody>
          </p:sp>
        </mc:Choice>
        <mc:Fallback xmlns="">
          <p:sp>
            <p:nvSpPr>
              <p:cNvPr id="30" name="文本框 29">
                <a:extLst>
                  <a:ext uri="{FF2B5EF4-FFF2-40B4-BE49-F238E27FC236}">
                    <a16:creationId xmlns:a16="http://schemas.microsoft.com/office/drawing/2014/main" id="{AD434AFC-A2B6-BB4D-B552-F8B3A204E836}"/>
                  </a:ext>
                </a:extLst>
              </p:cNvPr>
              <p:cNvSpPr txBox="1">
                <a:spLocks noRot="1" noChangeAspect="1" noMove="1" noResize="1" noEditPoints="1" noAdjustHandles="1" noChangeArrowheads="1" noChangeShapeType="1" noTextEdit="1"/>
              </p:cNvSpPr>
              <p:nvPr/>
            </p:nvSpPr>
            <p:spPr>
              <a:xfrm>
                <a:off x="1964294" y="3218423"/>
                <a:ext cx="3886962" cy="492443"/>
              </a:xfrm>
              <a:prstGeom prst="rect">
                <a:avLst/>
              </a:prstGeom>
              <a:blipFill>
                <a:blip r:embed="rId7"/>
                <a:stretch>
                  <a:fillRect t="-2500" b="-37500"/>
                </a:stretch>
              </a:blipFill>
            </p:spPr>
            <p:txBody>
              <a:bodyPr/>
              <a:lstStyle/>
              <a:p>
                <a:r>
                  <a:rPr lang="zh-CN" altLang="en-US">
                    <a:noFill/>
                  </a:rPr>
                  <a:t> </a:t>
                </a:r>
              </a:p>
            </p:txBody>
          </p:sp>
        </mc:Fallback>
      </mc:AlternateContent>
      <p:sp>
        <p:nvSpPr>
          <p:cNvPr id="31" name="文本框 30">
            <a:extLst>
              <a:ext uri="{FF2B5EF4-FFF2-40B4-BE49-F238E27FC236}">
                <a16:creationId xmlns:a16="http://schemas.microsoft.com/office/drawing/2014/main" id="{F799D046-AB4E-DC4E-8BFB-7D60FE376E7C}"/>
              </a:ext>
            </a:extLst>
          </p:cNvPr>
          <p:cNvSpPr txBox="1"/>
          <p:nvPr/>
        </p:nvSpPr>
        <p:spPr>
          <a:xfrm>
            <a:off x="527476" y="3231074"/>
            <a:ext cx="2130840" cy="461665"/>
          </a:xfrm>
          <a:prstGeom prst="rect">
            <a:avLst/>
          </a:prstGeom>
          <a:noFill/>
        </p:spPr>
        <p:txBody>
          <a:bodyPr wrap="none" rtlCol="0">
            <a:spAutoFit/>
          </a:bodyPr>
          <a:lstStyle/>
          <a:p>
            <a:r>
              <a:rPr kumimoji="1" lang="en-US" altLang="zh-CN" sz="2400" dirty="0"/>
              <a:t>Amp. Factor: </a:t>
            </a:r>
            <a:endParaRPr kumimoji="1" lang="zh-CN" altLang="en-US" sz="2400" dirty="0"/>
          </a:p>
        </p:txBody>
      </p:sp>
      <p:sp>
        <p:nvSpPr>
          <p:cNvPr id="32" name="矩形 31">
            <a:extLst>
              <a:ext uri="{FF2B5EF4-FFF2-40B4-BE49-F238E27FC236}">
                <a16:creationId xmlns:a16="http://schemas.microsoft.com/office/drawing/2014/main" id="{9AFB8964-4F89-DA46-872D-CEDB4AA0BC5A}"/>
              </a:ext>
            </a:extLst>
          </p:cNvPr>
          <p:cNvSpPr/>
          <p:nvPr/>
        </p:nvSpPr>
        <p:spPr>
          <a:xfrm>
            <a:off x="5965742" y="3136772"/>
            <a:ext cx="3166174" cy="646331"/>
          </a:xfrm>
          <a:prstGeom prst="rect">
            <a:avLst/>
          </a:prstGeom>
        </p:spPr>
        <p:txBody>
          <a:bodyPr wrap="square">
            <a:spAutoFit/>
          </a:bodyPr>
          <a:lstStyle/>
          <a:p>
            <a:r>
              <a:rPr lang="en" altLang="zh-CN" dirty="0"/>
              <a:t>Dark noble-gas nuclear spins without pump light</a:t>
            </a:r>
            <a:endParaRPr lang="zh-CN" altLang="en-US" dirty="0"/>
          </a:p>
        </p:txBody>
      </p:sp>
      <p:sp>
        <p:nvSpPr>
          <p:cNvPr id="33" name="矩形 32">
            <a:extLst>
              <a:ext uri="{FF2B5EF4-FFF2-40B4-BE49-F238E27FC236}">
                <a16:creationId xmlns:a16="http://schemas.microsoft.com/office/drawing/2014/main" id="{7FA351AD-E654-D547-8BD4-6E4180D7BAB8}"/>
              </a:ext>
            </a:extLst>
          </p:cNvPr>
          <p:cNvSpPr/>
          <p:nvPr/>
        </p:nvSpPr>
        <p:spPr>
          <a:xfrm>
            <a:off x="9246403" y="3280351"/>
            <a:ext cx="1713611" cy="369332"/>
          </a:xfrm>
          <a:prstGeom prst="rect">
            <a:avLst/>
          </a:prstGeom>
        </p:spPr>
        <p:txBody>
          <a:bodyPr wrap="none">
            <a:spAutoFit/>
          </a:bodyPr>
          <a:lstStyle/>
          <a:p>
            <a:r>
              <a:rPr lang="en" altLang="zh-CN" dirty="0"/>
              <a:t>T</a:t>
            </a:r>
            <a:r>
              <a:rPr lang="en-US" altLang="zh-CN" dirty="0"/>
              <a:t>2</a:t>
            </a:r>
            <a:r>
              <a:rPr lang="en" altLang="zh-CN" dirty="0"/>
              <a:t>~6 minutes</a:t>
            </a:r>
            <a:endParaRPr lang="zh-CN" altLang="en-US" dirty="0"/>
          </a:p>
        </p:txBody>
      </p:sp>
      <p:sp>
        <p:nvSpPr>
          <p:cNvPr id="34" name="矩形 33">
            <a:extLst>
              <a:ext uri="{FF2B5EF4-FFF2-40B4-BE49-F238E27FC236}">
                <a16:creationId xmlns:a16="http://schemas.microsoft.com/office/drawing/2014/main" id="{3BCA033F-D42B-3444-B7A4-460A2B298466}"/>
              </a:ext>
            </a:extLst>
          </p:cNvPr>
          <p:cNvSpPr/>
          <p:nvPr/>
        </p:nvSpPr>
        <p:spPr>
          <a:xfrm>
            <a:off x="1646474" y="5813603"/>
            <a:ext cx="1851789" cy="646331"/>
          </a:xfrm>
          <a:prstGeom prst="rect">
            <a:avLst/>
          </a:prstGeom>
        </p:spPr>
        <p:txBody>
          <a:bodyPr wrap="none">
            <a:spAutoFit/>
          </a:bodyPr>
          <a:lstStyle/>
          <a:p>
            <a:r>
              <a:rPr lang="en" altLang="zh-CN" dirty="0"/>
              <a:t>“Dark spin</a:t>
            </a:r>
          </a:p>
          <a:p>
            <a:r>
              <a:rPr lang="en" altLang="zh-CN" dirty="0"/>
              <a:t>amplification”</a:t>
            </a:r>
            <a:endParaRPr lang="zh-CN" altLang="en-US" dirty="0"/>
          </a:p>
        </p:txBody>
      </p:sp>
      <p:sp>
        <p:nvSpPr>
          <p:cNvPr id="35" name="矩形 34">
            <a:extLst>
              <a:ext uri="{FF2B5EF4-FFF2-40B4-BE49-F238E27FC236}">
                <a16:creationId xmlns:a16="http://schemas.microsoft.com/office/drawing/2014/main" id="{9CE07497-427B-0047-8E56-9D0594107738}"/>
              </a:ext>
            </a:extLst>
          </p:cNvPr>
          <p:cNvSpPr/>
          <p:nvPr/>
        </p:nvSpPr>
        <p:spPr>
          <a:xfrm>
            <a:off x="8817123" y="2501779"/>
            <a:ext cx="184731" cy="369332"/>
          </a:xfrm>
          <a:prstGeom prst="rect">
            <a:avLst/>
          </a:prstGeom>
        </p:spPr>
        <p:txBody>
          <a:bodyPr wrap="none">
            <a:spAutoFit/>
          </a:bodyPr>
          <a:lstStyle/>
          <a:p>
            <a:endParaRPr lang="zh-CN" altLang="en-US" dirty="0"/>
          </a:p>
        </p:txBody>
      </p:sp>
      <p:cxnSp>
        <p:nvCxnSpPr>
          <p:cNvPr id="36" name="直接连接符 7">
            <a:extLst>
              <a:ext uri="{FF2B5EF4-FFF2-40B4-BE49-F238E27FC236}">
                <a16:creationId xmlns:a16="http://schemas.microsoft.com/office/drawing/2014/main" id="{81875E45-3944-F24E-897B-C5241E52E051}"/>
              </a:ext>
            </a:extLst>
          </p:cNvPr>
          <p:cNvCxnSpPr>
            <a:cxnSpLocks/>
          </p:cNvCxnSpPr>
          <p:nvPr/>
        </p:nvCxnSpPr>
        <p:spPr>
          <a:xfrm>
            <a:off x="351752" y="844928"/>
            <a:ext cx="11560925" cy="0"/>
          </a:xfrm>
          <a:prstGeom prst="line">
            <a:avLst/>
          </a:prstGeom>
          <a:ln w="15875">
            <a:gradFill flip="none" rotWithShape="1">
              <a:gsLst>
                <a:gs pos="0">
                  <a:srgbClr val="124A93"/>
                </a:gs>
                <a:gs pos="49700">
                  <a:srgbClr val="124C98"/>
                </a:gs>
                <a:gs pos="100000">
                  <a:srgbClr val="134E9D">
                    <a:alpha val="0"/>
                  </a:srgbClr>
                </a:gs>
              </a:gsLst>
              <a:path path="circle">
                <a:fillToRect l="50000" t="50000" r="50000" b="50000"/>
              </a:path>
              <a:tileRect/>
            </a:gradFill>
          </a:ln>
        </p:spPr>
        <p:style>
          <a:lnRef idx="2">
            <a:schemeClr val="accent1"/>
          </a:lnRef>
          <a:fillRef idx="0">
            <a:schemeClr val="accent1"/>
          </a:fillRef>
          <a:effectRef idx="1">
            <a:schemeClr val="accent1"/>
          </a:effectRef>
          <a:fontRef idx="minor">
            <a:schemeClr val="tx1"/>
          </a:fontRef>
        </p:style>
      </p:cxnSp>
      <p:sp>
        <p:nvSpPr>
          <p:cNvPr id="40" name="标题 1">
            <a:extLst>
              <a:ext uri="{FF2B5EF4-FFF2-40B4-BE49-F238E27FC236}">
                <a16:creationId xmlns:a16="http://schemas.microsoft.com/office/drawing/2014/main" id="{1A31460F-378E-174E-B65F-8ED12C341922}"/>
              </a:ext>
            </a:extLst>
          </p:cNvPr>
          <p:cNvSpPr txBox="1">
            <a:spLocks/>
          </p:cNvSpPr>
          <p:nvPr/>
        </p:nvSpPr>
        <p:spPr>
          <a:xfrm>
            <a:off x="1417039" y="166665"/>
            <a:ext cx="11099973" cy="770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latin typeface="Times New Roman" panose="02020603050405020304" pitchFamily="18" charset="0"/>
                <a:cs typeface="Times New Roman" panose="02020603050405020304" pitchFamily="18" charset="0"/>
              </a:rPr>
              <a:t>Significant amplification using dark spins</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88801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FBF9FD08-5365-FB4E-A844-C099676B5C94}"/>
              </a:ext>
            </a:extLst>
          </p:cNvPr>
          <p:cNvSpPr>
            <a:spLocks noGrp="1"/>
          </p:cNvSpPr>
          <p:nvPr>
            <p:ph type="sldNum" sz="quarter" idx="12"/>
          </p:nvPr>
        </p:nvSpPr>
        <p:spPr/>
        <p:txBody>
          <a:bodyPr/>
          <a:lstStyle/>
          <a:p>
            <a:pPr>
              <a:defRPr/>
            </a:pPr>
            <a:fld id="{DE05FA6F-00FE-4EF4-BA9B-4A585D5BE913}" type="slidenum">
              <a:rPr lang="en-US" altLang="zh-CN" smtClean="0"/>
              <a:pPr>
                <a:defRPr/>
              </a:pPr>
              <a:t>16</a:t>
            </a:fld>
            <a:endParaRPr lang="en-US" altLang="zh-CN" dirty="0"/>
          </a:p>
        </p:txBody>
      </p:sp>
      <p:grpSp>
        <p:nvGrpSpPr>
          <p:cNvPr id="3" name="组合 2">
            <a:extLst>
              <a:ext uri="{FF2B5EF4-FFF2-40B4-BE49-F238E27FC236}">
                <a16:creationId xmlns:a16="http://schemas.microsoft.com/office/drawing/2014/main" id="{E15F7FCD-CCB8-C143-9661-ED2809B7FA3B}"/>
              </a:ext>
            </a:extLst>
          </p:cNvPr>
          <p:cNvGrpSpPr/>
          <p:nvPr/>
        </p:nvGrpSpPr>
        <p:grpSpPr>
          <a:xfrm>
            <a:off x="1578962" y="3927783"/>
            <a:ext cx="9570434" cy="2749243"/>
            <a:chOff x="5727450" y="2370389"/>
            <a:chExt cx="6411771" cy="2054638"/>
          </a:xfrm>
        </p:grpSpPr>
        <p:pic>
          <p:nvPicPr>
            <p:cNvPr id="4" name="图片 3">
              <a:extLst>
                <a:ext uri="{FF2B5EF4-FFF2-40B4-BE49-F238E27FC236}">
                  <a16:creationId xmlns:a16="http://schemas.microsoft.com/office/drawing/2014/main" id="{601D07BC-7443-054B-8324-DC90F2AF7943}"/>
                </a:ext>
              </a:extLst>
            </p:cNvPr>
            <p:cNvPicPr>
              <a:picLocks noChangeAspect="1"/>
            </p:cNvPicPr>
            <p:nvPr/>
          </p:nvPicPr>
          <p:blipFill>
            <a:blip r:embed="rId3"/>
            <a:stretch>
              <a:fillRect/>
            </a:stretch>
          </p:blipFill>
          <p:spPr>
            <a:xfrm>
              <a:off x="5727450" y="2370389"/>
              <a:ext cx="4976246" cy="2054638"/>
            </a:xfrm>
            <a:prstGeom prst="rect">
              <a:avLst/>
            </a:prstGeom>
          </p:spPr>
        </p:pic>
        <p:sp>
          <p:nvSpPr>
            <p:cNvPr id="5" name="矩形 4">
              <a:extLst>
                <a:ext uri="{FF2B5EF4-FFF2-40B4-BE49-F238E27FC236}">
                  <a16:creationId xmlns:a16="http://schemas.microsoft.com/office/drawing/2014/main" id="{ED45158C-856B-8747-B8B9-6037077D2936}"/>
                </a:ext>
              </a:extLst>
            </p:cNvPr>
            <p:cNvSpPr/>
            <p:nvPr/>
          </p:nvSpPr>
          <p:spPr>
            <a:xfrm>
              <a:off x="7427985" y="2370389"/>
              <a:ext cx="601884" cy="186143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6" name="直线箭头连接符 5">
              <a:extLst>
                <a:ext uri="{FF2B5EF4-FFF2-40B4-BE49-F238E27FC236}">
                  <a16:creationId xmlns:a16="http://schemas.microsoft.com/office/drawing/2014/main" id="{0D5D97AD-AEBF-A649-A4FF-7C038258E7FB}"/>
                </a:ext>
              </a:extLst>
            </p:cNvPr>
            <p:cNvCxnSpPr>
              <a:cxnSpLocks/>
            </p:cNvCxnSpPr>
            <p:nvPr/>
          </p:nvCxnSpPr>
          <p:spPr>
            <a:xfrm flipH="1">
              <a:off x="8081994" y="3799829"/>
              <a:ext cx="731053" cy="0"/>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7" name="文本框 6">
              <a:extLst>
                <a:ext uri="{FF2B5EF4-FFF2-40B4-BE49-F238E27FC236}">
                  <a16:creationId xmlns:a16="http://schemas.microsoft.com/office/drawing/2014/main" id="{E1B59B5F-894D-F842-88D1-4E98FD5A124F}"/>
                </a:ext>
              </a:extLst>
            </p:cNvPr>
            <p:cNvSpPr txBox="1"/>
            <p:nvPr/>
          </p:nvSpPr>
          <p:spPr>
            <a:xfrm>
              <a:off x="8813047" y="3397708"/>
              <a:ext cx="3326174" cy="621043"/>
            </a:xfrm>
            <a:prstGeom prst="rect">
              <a:avLst/>
            </a:prstGeom>
            <a:solidFill>
              <a:schemeClr val="bg1"/>
            </a:solidFill>
            <a:ln w="19050">
              <a:solidFill>
                <a:srgbClr val="C00000"/>
              </a:solidFill>
            </a:ln>
          </p:spPr>
          <p:txBody>
            <a:bodyPr wrap="square" rtlCol="0">
              <a:spAutoFit/>
            </a:bodyPr>
            <a:lstStyle/>
            <a:p>
              <a:r>
                <a:rPr kumimoji="1" lang="en-US" altLang="zh-CN" sz="2400" b="1" dirty="0">
                  <a:solidFill>
                    <a:srgbClr val="C00000"/>
                  </a:solidFill>
                  <a:latin typeface="微软雅黑" panose="020B0503020204020204" pitchFamily="34" charset="-122"/>
                  <a:ea typeface="微软雅黑" panose="020B0503020204020204" pitchFamily="34" charset="-122"/>
                </a:rPr>
                <a:t>Reducing magnetic noise by at least two orders of magnitude</a:t>
              </a:r>
              <a:endParaRPr kumimoji="1" lang="zh-CN" altLang="en-US" sz="2400" b="1" dirty="0">
                <a:solidFill>
                  <a:srgbClr val="C00000"/>
                </a:solidFill>
                <a:latin typeface="微软雅黑" panose="020B0503020204020204" pitchFamily="34" charset="-122"/>
                <a:ea typeface="微软雅黑" panose="020B0503020204020204" pitchFamily="34" charset="-122"/>
              </a:endParaRPr>
            </a:p>
          </p:txBody>
        </p:sp>
      </p:grpSp>
      <p:sp>
        <p:nvSpPr>
          <p:cNvPr id="10" name="矩形 9">
            <a:extLst>
              <a:ext uri="{FF2B5EF4-FFF2-40B4-BE49-F238E27FC236}">
                <a16:creationId xmlns:a16="http://schemas.microsoft.com/office/drawing/2014/main" id="{C3B9B755-5728-F845-84C1-35AF0CDBC6D1}"/>
              </a:ext>
            </a:extLst>
          </p:cNvPr>
          <p:cNvSpPr/>
          <p:nvPr/>
        </p:nvSpPr>
        <p:spPr>
          <a:xfrm>
            <a:off x="351752" y="944767"/>
            <a:ext cx="11560925" cy="954107"/>
          </a:xfrm>
          <a:prstGeom prst="rect">
            <a:avLst/>
          </a:prstGeom>
        </p:spPr>
        <p:txBody>
          <a:bodyPr wrap="square">
            <a:spAutoFit/>
          </a:bodyPr>
          <a:lstStyle/>
          <a:p>
            <a:pPr algn="just"/>
            <a:r>
              <a:rPr lang="en" altLang="zh-CN" sz="2800" dirty="0">
                <a:latin typeface="Times New Roman" panose="02020603050405020304" pitchFamily="18" charset="0"/>
                <a:cs typeface="Times New Roman" panose="02020603050405020304" pitchFamily="18" charset="0"/>
              </a:rPr>
              <a:t>Magnetic interference effect of hybrid atoms</a:t>
            </a:r>
            <a:r>
              <a:rPr lang="zh-CN" altLang="en-US" sz="2800" dirty="0">
                <a:latin typeface="Times New Roman" panose="02020603050405020304" pitchFamily="18" charset="0"/>
                <a:cs typeface="Times New Roman" panose="02020603050405020304" pitchFamily="18" charset="0"/>
              </a:rPr>
              <a:t> </a:t>
            </a:r>
            <a:r>
              <a:rPr lang="en-US" altLang="zh-CN" sz="2800" dirty="0">
                <a:latin typeface="Times New Roman" panose="02020603050405020304" pitchFamily="18" charset="0"/>
                <a:cs typeface="Times New Roman" panose="02020603050405020304" pitchFamily="18" charset="0"/>
              </a:rPr>
              <a:t>is</a:t>
            </a:r>
            <a:r>
              <a:rPr lang="zh-CN" altLang="en-US" sz="2800" dirty="0">
                <a:latin typeface="Times New Roman" panose="02020603050405020304" pitchFamily="18" charset="0"/>
                <a:cs typeface="Times New Roman" panose="02020603050405020304" pitchFamily="18" charset="0"/>
              </a:rPr>
              <a:t> </a:t>
            </a:r>
            <a:r>
              <a:rPr lang="en-US" altLang="zh-CN" sz="2800" dirty="0">
                <a:latin typeface="Times New Roman" panose="02020603050405020304" pitchFamily="18" charset="0"/>
                <a:cs typeface="Times New Roman" panose="02020603050405020304" pitchFamily="18" charset="0"/>
              </a:rPr>
              <a:t>uncovered</a:t>
            </a:r>
            <a:r>
              <a:rPr lang="en" altLang="zh-CN" sz="2800" dirty="0">
                <a:latin typeface="Times New Roman" panose="02020603050405020304" pitchFamily="18" charset="0"/>
                <a:cs typeface="Times New Roman" panose="02020603050405020304" pitchFamily="18" charset="0"/>
              </a:rPr>
              <a:t>, using this physical effect to reduce magnetic noise interference by at least two orders of magnitude</a:t>
            </a:r>
            <a:endParaRPr lang="zh-CN" altLang="en-US" sz="2800" dirty="0">
              <a:latin typeface="Times New Roman" panose="02020603050405020304" pitchFamily="18" charset="0"/>
              <a:cs typeface="Times New Roman" panose="02020603050405020304" pitchFamily="18" charset="0"/>
            </a:endParaRPr>
          </a:p>
        </p:txBody>
      </p:sp>
      <p:cxnSp>
        <p:nvCxnSpPr>
          <p:cNvPr id="11" name="直接连接符 7">
            <a:extLst>
              <a:ext uri="{FF2B5EF4-FFF2-40B4-BE49-F238E27FC236}">
                <a16:creationId xmlns:a16="http://schemas.microsoft.com/office/drawing/2014/main" id="{A5AB404A-EEC7-5D4B-8BD6-A97250E44A9D}"/>
              </a:ext>
            </a:extLst>
          </p:cNvPr>
          <p:cNvCxnSpPr>
            <a:cxnSpLocks/>
          </p:cNvCxnSpPr>
          <p:nvPr/>
        </p:nvCxnSpPr>
        <p:spPr>
          <a:xfrm>
            <a:off x="351752" y="844928"/>
            <a:ext cx="11560925" cy="0"/>
          </a:xfrm>
          <a:prstGeom prst="line">
            <a:avLst/>
          </a:prstGeom>
          <a:ln w="15875">
            <a:gradFill flip="none" rotWithShape="1">
              <a:gsLst>
                <a:gs pos="0">
                  <a:srgbClr val="124A93"/>
                </a:gs>
                <a:gs pos="49700">
                  <a:srgbClr val="124C98"/>
                </a:gs>
                <a:gs pos="100000">
                  <a:srgbClr val="134E9D">
                    <a:alpha val="0"/>
                  </a:srgbClr>
                </a:gs>
              </a:gsLst>
              <a:path path="circle">
                <a:fillToRect l="50000" t="50000" r="50000" b="50000"/>
              </a:path>
              <a:tileRect/>
            </a:gradFill>
          </a:ln>
        </p:spPr>
        <p:style>
          <a:lnRef idx="2">
            <a:schemeClr val="accent1"/>
          </a:lnRef>
          <a:fillRef idx="0">
            <a:schemeClr val="accent1"/>
          </a:fillRef>
          <a:effectRef idx="1">
            <a:schemeClr val="accent1"/>
          </a:effectRef>
          <a:fontRef idx="minor">
            <a:schemeClr val="tx1"/>
          </a:fontRef>
        </p:style>
      </p:cxnSp>
      <p:sp>
        <p:nvSpPr>
          <p:cNvPr id="12" name="标题 1">
            <a:extLst>
              <a:ext uri="{FF2B5EF4-FFF2-40B4-BE49-F238E27FC236}">
                <a16:creationId xmlns:a16="http://schemas.microsoft.com/office/drawing/2014/main" id="{CEB99534-87F2-F441-9842-3CB5C028565E}"/>
              </a:ext>
            </a:extLst>
          </p:cNvPr>
          <p:cNvSpPr txBox="1">
            <a:spLocks/>
          </p:cNvSpPr>
          <p:nvPr/>
        </p:nvSpPr>
        <p:spPr>
          <a:xfrm>
            <a:off x="2365583" y="137303"/>
            <a:ext cx="7533262" cy="770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latin typeface="Times New Roman" panose="02020603050405020304" pitchFamily="18" charset="0"/>
                <a:cs typeface="Times New Roman" panose="02020603050405020304" pitchFamily="18" charset="0"/>
              </a:rPr>
              <a:t>Magnetic</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noise</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suppression</a:t>
            </a:r>
            <a:endParaRPr lang="zh-CN" altLang="en-US" dirty="0">
              <a:latin typeface="Times New Roman" panose="02020603050405020304" pitchFamily="18" charset="0"/>
              <a:cs typeface="Times New Roman" panose="02020603050405020304" pitchFamily="18" charset="0"/>
            </a:endParaRPr>
          </a:p>
        </p:txBody>
      </p:sp>
      <p:grpSp>
        <p:nvGrpSpPr>
          <p:cNvPr id="13" name="组合 12">
            <a:extLst>
              <a:ext uri="{FF2B5EF4-FFF2-40B4-BE49-F238E27FC236}">
                <a16:creationId xmlns:a16="http://schemas.microsoft.com/office/drawing/2014/main" id="{58D6E279-DC13-A348-9369-7CBDEBE33927}"/>
              </a:ext>
            </a:extLst>
          </p:cNvPr>
          <p:cNvGrpSpPr/>
          <p:nvPr/>
        </p:nvGrpSpPr>
        <p:grpSpPr>
          <a:xfrm rot="5400000">
            <a:off x="6076598" y="-3678174"/>
            <a:ext cx="116749" cy="11419103"/>
            <a:chOff x="5702996" y="1339728"/>
            <a:chExt cx="1840804" cy="5050269"/>
          </a:xfrm>
        </p:grpSpPr>
        <p:pic>
          <p:nvPicPr>
            <p:cNvPr id="14" name="Picture 6" descr="HD-ShadowLong.png">
              <a:extLst>
                <a:ext uri="{FF2B5EF4-FFF2-40B4-BE49-F238E27FC236}">
                  <a16:creationId xmlns:a16="http://schemas.microsoft.com/office/drawing/2014/main" id="{1EE4DD0D-EB93-5942-816A-C8FDD60E24B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6200000">
              <a:off x="5340327" y="4186524"/>
              <a:ext cx="2566142" cy="1840804"/>
            </a:xfrm>
            <a:prstGeom prst="rect">
              <a:avLst/>
            </a:prstGeom>
          </p:spPr>
        </p:pic>
        <p:pic>
          <p:nvPicPr>
            <p:cNvPr id="15" name="Picture 6" descr="HD-ShadowLong.png">
              <a:extLst>
                <a:ext uri="{FF2B5EF4-FFF2-40B4-BE49-F238E27FC236}">
                  <a16:creationId xmlns:a16="http://schemas.microsoft.com/office/drawing/2014/main" id="{8CF62CEB-90DA-494F-9568-7FC37B4239E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flipV="1">
              <a:off x="5340327" y="1702397"/>
              <a:ext cx="2566142" cy="1840804"/>
            </a:xfrm>
            <a:prstGeom prst="rect">
              <a:avLst/>
            </a:prstGeom>
          </p:spPr>
        </p:pic>
      </p:grpSp>
      <p:pic>
        <p:nvPicPr>
          <p:cNvPr id="16" name="图片 15">
            <a:extLst>
              <a:ext uri="{FF2B5EF4-FFF2-40B4-BE49-F238E27FC236}">
                <a16:creationId xmlns:a16="http://schemas.microsoft.com/office/drawing/2014/main" id="{5C97188D-8AD9-994D-944F-FFC21EA01CCD}"/>
              </a:ext>
            </a:extLst>
          </p:cNvPr>
          <p:cNvPicPr>
            <a:picLocks noChangeAspect="1"/>
          </p:cNvPicPr>
          <p:nvPr/>
        </p:nvPicPr>
        <p:blipFill>
          <a:blip r:embed="rId5"/>
          <a:stretch>
            <a:fillRect/>
          </a:stretch>
        </p:blipFill>
        <p:spPr>
          <a:xfrm>
            <a:off x="143436" y="2081261"/>
            <a:ext cx="11625451" cy="1588003"/>
          </a:xfrm>
          <a:prstGeom prst="rect">
            <a:avLst/>
          </a:prstGeom>
        </p:spPr>
      </p:pic>
    </p:spTree>
    <p:extLst>
      <p:ext uri="{BB962C8B-B14F-4D97-AF65-F5344CB8AC3E}">
        <p14:creationId xmlns:p14="http://schemas.microsoft.com/office/powerpoint/2010/main" val="15363565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txBox="1"/>
          <p:nvPr/>
        </p:nvSpPr>
        <p:spPr>
          <a:xfrm>
            <a:off x="11432666" y="6454042"/>
            <a:ext cx="550381" cy="269241"/>
          </a:xfrm>
          <a:prstGeom prst="rect">
            <a:avLst/>
          </a:prstGeom>
        </p:spPr>
        <p:txBody>
          <a:bodyPr wrap="none"/>
          <a:lstStyle>
            <a:defPPr>
              <a:defRPr lang="zh-CN"/>
            </a:defPPr>
            <a:lvl1pPr algn="r" defTabSz="457200">
              <a:defRPr sz="1400" b="0">
                <a:solidFill>
                  <a:srgbClr val="262626"/>
                </a:solidFill>
                <a:latin typeface="微软雅黑" panose="020B0503020204020204" pitchFamily="34" charset="-122"/>
                <a:ea typeface="微软雅黑" panose="020B0503020204020204" pitchFamily="34" charset="-122"/>
              </a:defRPr>
            </a:lvl1pPr>
            <a:lvl2pPr defTabSz="457200"/>
            <a:lvl3pPr defTabSz="457200"/>
            <a:lvl4pPr defTabSz="457200"/>
            <a:lvl5pPr defTabSz="457200"/>
            <a:lvl6pPr defTabSz="457200"/>
            <a:lvl7pPr defTabSz="457200"/>
            <a:lvl8pPr defTabSz="457200"/>
            <a:lvl9pPr defTabSz="457200"/>
          </a:lstStyle>
          <a:p>
            <a:pPr marL="0" marR="0" lvl="0" indent="0" algn="r" defTabSz="457200" rtl="0" eaLnBrk="1" fontAlgn="auto" latinLnBrk="0" hangingPunct="1">
              <a:lnSpc>
                <a:spcPct val="100000"/>
              </a:lnSpc>
              <a:spcBef>
                <a:spcPts val="0"/>
              </a:spcBef>
              <a:spcAft>
                <a:spcPts val="0"/>
              </a:spcAft>
              <a:buClrTx/>
              <a:buSzTx/>
              <a:buFontTx/>
              <a:buNone/>
              <a:defRPr/>
            </a:pPr>
            <a:fld id="{86CB4B4D-7CA3-9044-876B-883B54F8677D}" type="slidenum">
              <a:rPr kumimoji="0" lang="en-US" altLang="zh-CN" sz="1400" b="0" i="0" u="none" strike="noStrike" kern="1200" cap="none" spc="0" normalizeH="0" baseline="0" noProof="0" smtClean="0">
                <a:ln>
                  <a:noFill/>
                </a:ln>
                <a:solidFill>
                  <a:srgbClr val="FFFFFF"/>
                </a:solidFill>
                <a:effectLst/>
                <a:uLnTx/>
                <a:uFillTx/>
                <a:latin typeface="Times New Roman" panose="02020603050405020304" pitchFamily="18" charset="0"/>
                <a:ea typeface="Times New Roman" panose="02020603050405020304" pitchFamily="18" charset="0"/>
                <a:cs typeface="+mn-cs"/>
                <a:sym typeface="+mn-lt"/>
              </a:rPr>
              <a:t>17</a:t>
            </a:fld>
            <a:endParaRPr kumimoji="0" lang="en-US" altLang="zh-CN" sz="1400" b="0"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mn-cs"/>
              <a:sym typeface="+mn-lt"/>
            </a:endParaRPr>
          </a:p>
        </p:txBody>
      </p:sp>
      <p:sp>
        <p:nvSpPr>
          <p:cNvPr id="9" name="文本框 8">
            <a:extLst>
              <a:ext uri="{FF2B5EF4-FFF2-40B4-BE49-F238E27FC236}">
                <a16:creationId xmlns:a16="http://schemas.microsoft.com/office/drawing/2014/main" id="{C85545CF-0C55-4155-8C2E-0050AD84BCB5}"/>
              </a:ext>
            </a:extLst>
          </p:cNvPr>
          <p:cNvSpPr txBox="1"/>
          <p:nvPr/>
        </p:nvSpPr>
        <p:spPr>
          <a:xfrm rot="10800000">
            <a:off x="3052063" y="5994342"/>
            <a:ext cx="553998" cy="606897"/>
          </a:xfrm>
          <a:prstGeom prst="rect">
            <a:avLst/>
          </a:prstGeom>
          <a:noFill/>
        </p:spPr>
        <p:txBody>
          <a:bodyPr vert="eaVert" wrap="none" rtlCol="0">
            <a:spAutoFit/>
          </a:bodyPr>
          <a:lstStyle/>
          <a:p>
            <a:r>
              <a:rPr lang="en-US" altLang="zh-CN" sz="2400" b="1" dirty="0">
                <a:solidFill>
                  <a:schemeClr val="bg1"/>
                </a:solidFill>
                <a:latin typeface="Times New Roman" panose="02020603050405020304" pitchFamily="18" charset="0"/>
                <a:cs typeface="Times New Roman" panose="02020603050405020304" pitchFamily="18" charset="0"/>
              </a:rPr>
              <a:t>pup</a:t>
            </a:r>
            <a:endParaRPr lang="zh-CN" altLang="en-US" sz="2400" b="1" dirty="0">
              <a:solidFill>
                <a:schemeClr val="bg1"/>
              </a:solidFill>
              <a:latin typeface="Times New Roman" panose="02020603050405020304" pitchFamily="18" charset="0"/>
              <a:cs typeface="Times New Roman" panose="02020603050405020304" pitchFamily="18" charset="0"/>
            </a:endParaRPr>
          </a:p>
        </p:txBody>
      </p:sp>
      <p:sp>
        <p:nvSpPr>
          <p:cNvPr id="113" name="灯片编号占位符 3">
            <a:extLst>
              <a:ext uri="{FF2B5EF4-FFF2-40B4-BE49-F238E27FC236}">
                <a16:creationId xmlns:a16="http://schemas.microsoft.com/office/drawing/2014/main" id="{58139429-7B3C-AA44-9EF9-F2A7DD7C1E5E}"/>
              </a:ext>
            </a:extLst>
          </p:cNvPr>
          <p:cNvSpPr txBox="1"/>
          <p:nvPr/>
        </p:nvSpPr>
        <p:spPr>
          <a:xfrm>
            <a:off x="11630526" y="6539599"/>
            <a:ext cx="550381" cy="269241"/>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US" altLang="zh-CN" sz="1800" b="0" i="0" u="none" strike="noStrike" kern="1200" cap="none" spc="0" normalizeH="0" baseline="0" noProof="0" smtClean="0">
                <a:ln>
                  <a:noFill/>
                </a:ln>
                <a:solidFill>
                  <a:prstClr val="black"/>
                </a:solidFill>
                <a:effectLst/>
                <a:uLnTx/>
                <a:uFillTx/>
                <a:latin typeface="微软雅黑"/>
                <a:ea typeface="微软雅黑"/>
                <a:cs typeface="+mn-ea"/>
                <a:sym typeface="+mn-lt"/>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zh-CN"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15" name="文本框 114">
            <a:extLst>
              <a:ext uri="{FF2B5EF4-FFF2-40B4-BE49-F238E27FC236}">
                <a16:creationId xmlns:a16="http://schemas.microsoft.com/office/drawing/2014/main" id="{0977D76F-FCC2-7343-ADD1-0A4310779DCB}"/>
              </a:ext>
            </a:extLst>
          </p:cNvPr>
          <p:cNvSpPr txBox="1"/>
          <p:nvPr/>
        </p:nvSpPr>
        <p:spPr bwMode="auto">
          <a:xfrm>
            <a:off x="1371442" y="4004648"/>
            <a:ext cx="1920857" cy="769441"/>
          </a:xfrm>
          <a:prstGeom prst="rect">
            <a:avLst/>
          </a:prstGeom>
          <a:noFill/>
          <a:ln w="9525">
            <a:noFill/>
            <a:miter lim="800000"/>
            <a:headEnd/>
            <a:tailEnd/>
          </a:ln>
        </p:spPr>
        <p:txBody>
          <a:bodyPr wrap="square" rtlCol="0" anchor="ctr">
            <a:spAutoFit/>
          </a:bodyPr>
          <a:lstStyle/>
          <a:p>
            <a:pPr algn="just"/>
            <a:r>
              <a:rPr kumimoji="1" lang="en-US" altLang="zh-CN" sz="2200" dirty="0">
                <a:latin typeface="+mj-lt"/>
                <a:ea typeface="Microsoft YaHei" panose="020B0503020204020204" pitchFamily="34" charset="-122"/>
              </a:rPr>
              <a:t>Limit</a:t>
            </a:r>
            <a:r>
              <a:rPr kumimoji="1" lang="zh-CN" altLang="en-US" sz="2200" dirty="0">
                <a:latin typeface="+mj-lt"/>
                <a:ea typeface="Microsoft YaHei" panose="020B0503020204020204" pitchFamily="34" charset="-122"/>
              </a:rPr>
              <a:t> </a:t>
            </a:r>
            <a:r>
              <a:rPr kumimoji="1" lang="en-US" altLang="zh-CN" sz="2200" dirty="0">
                <a:latin typeface="+mj-lt"/>
                <a:ea typeface="Microsoft YaHei" panose="020B0503020204020204" pitchFamily="34" charset="-122"/>
              </a:rPr>
              <a:t>cycle (single peak)</a:t>
            </a:r>
            <a:endParaRPr kumimoji="1" lang="zh-CN" altLang="en-US" sz="2200" dirty="0">
              <a:latin typeface="+mj-lt"/>
              <a:ea typeface="Microsoft YaHei" panose="020B0503020204020204" pitchFamily="34" charset="-122"/>
            </a:endParaRPr>
          </a:p>
        </p:txBody>
      </p:sp>
      <p:pic>
        <p:nvPicPr>
          <p:cNvPr id="5" name="图片 4">
            <a:extLst>
              <a:ext uri="{FF2B5EF4-FFF2-40B4-BE49-F238E27FC236}">
                <a16:creationId xmlns:a16="http://schemas.microsoft.com/office/drawing/2014/main" id="{BA63BC87-5384-0141-8700-7D2B29C9E620}"/>
              </a:ext>
            </a:extLst>
          </p:cNvPr>
          <p:cNvPicPr>
            <a:picLocks noChangeAspect="1"/>
          </p:cNvPicPr>
          <p:nvPr/>
        </p:nvPicPr>
        <p:blipFill>
          <a:blip r:embed="rId4"/>
          <a:stretch>
            <a:fillRect/>
          </a:stretch>
        </p:blipFill>
        <p:spPr>
          <a:xfrm>
            <a:off x="817581" y="2157247"/>
            <a:ext cx="3170792" cy="1806083"/>
          </a:xfrm>
          <a:prstGeom prst="rect">
            <a:avLst/>
          </a:prstGeom>
        </p:spPr>
      </p:pic>
      <p:pic>
        <p:nvPicPr>
          <p:cNvPr id="6" name="图片 5">
            <a:extLst>
              <a:ext uri="{FF2B5EF4-FFF2-40B4-BE49-F238E27FC236}">
                <a16:creationId xmlns:a16="http://schemas.microsoft.com/office/drawing/2014/main" id="{73DCA315-C783-CE40-A994-20B4D92D573D}"/>
              </a:ext>
            </a:extLst>
          </p:cNvPr>
          <p:cNvPicPr>
            <a:picLocks noChangeAspect="1"/>
          </p:cNvPicPr>
          <p:nvPr/>
        </p:nvPicPr>
        <p:blipFill>
          <a:blip r:embed="rId5"/>
          <a:stretch>
            <a:fillRect/>
          </a:stretch>
        </p:blipFill>
        <p:spPr>
          <a:xfrm>
            <a:off x="519911" y="4774089"/>
            <a:ext cx="3454400" cy="1638300"/>
          </a:xfrm>
          <a:prstGeom prst="rect">
            <a:avLst/>
          </a:prstGeom>
        </p:spPr>
      </p:pic>
      <p:pic>
        <p:nvPicPr>
          <p:cNvPr id="7" name="图片 6">
            <a:extLst>
              <a:ext uri="{FF2B5EF4-FFF2-40B4-BE49-F238E27FC236}">
                <a16:creationId xmlns:a16="http://schemas.microsoft.com/office/drawing/2014/main" id="{1168AA45-E44A-364F-A275-FA9DF284F716}"/>
              </a:ext>
            </a:extLst>
          </p:cNvPr>
          <p:cNvPicPr>
            <a:picLocks noChangeAspect="1"/>
          </p:cNvPicPr>
          <p:nvPr/>
        </p:nvPicPr>
        <p:blipFill>
          <a:blip r:embed="rId6"/>
          <a:stretch>
            <a:fillRect/>
          </a:stretch>
        </p:blipFill>
        <p:spPr>
          <a:xfrm>
            <a:off x="4469866" y="4812189"/>
            <a:ext cx="3302000" cy="1600200"/>
          </a:xfrm>
          <a:prstGeom prst="rect">
            <a:avLst/>
          </a:prstGeom>
        </p:spPr>
      </p:pic>
      <p:pic>
        <p:nvPicPr>
          <p:cNvPr id="8" name="图片 7">
            <a:extLst>
              <a:ext uri="{FF2B5EF4-FFF2-40B4-BE49-F238E27FC236}">
                <a16:creationId xmlns:a16="http://schemas.microsoft.com/office/drawing/2014/main" id="{90808775-7C2C-BE49-BAE7-DC08D5D89CA4}"/>
              </a:ext>
            </a:extLst>
          </p:cNvPr>
          <p:cNvPicPr>
            <a:picLocks noChangeAspect="1"/>
          </p:cNvPicPr>
          <p:nvPr/>
        </p:nvPicPr>
        <p:blipFill>
          <a:blip r:embed="rId7"/>
          <a:stretch>
            <a:fillRect/>
          </a:stretch>
        </p:blipFill>
        <p:spPr>
          <a:xfrm>
            <a:off x="8155205" y="4866542"/>
            <a:ext cx="3390900" cy="1587500"/>
          </a:xfrm>
          <a:prstGeom prst="rect">
            <a:avLst/>
          </a:prstGeom>
        </p:spPr>
      </p:pic>
      <p:sp>
        <p:nvSpPr>
          <p:cNvPr id="54" name="文本框 53">
            <a:extLst>
              <a:ext uri="{FF2B5EF4-FFF2-40B4-BE49-F238E27FC236}">
                <a16:creationId xmlns:a16="http://schemas.microsoft.com/office/drawing/2014/main" id="{DB24F830-6AF4-5146-B28F-8598E242DC00}"/>
              </a:ext>
            </a:extLst>
          </p:cNvPr>
          <p:cNvSpPr txBox="1"/>
          <p:nvPr/>
        </p:nvSpPr>
        <p:spPr bwMode="auto">
          <a:xfrm>
            <a:off x="5266448" y="4025749"/>
            <a:ext cx="2361638" cy="769441"/>
          </a:xfrm>
          <a:prstGeom prst="rect">
            <a:avLst/>
          </a:prstGeom>
          <a:noFill/>
          <a:ln w="9525">
            <a:noFill/>
            <a:miter lim="800000"/>
            <a:headEnd/>
            <a:tailEnd/>
          </a:ln>
        </p:spPr>
        <p:txBody>
          <a:bodyPr wrap="square" rtlCol="0" anchor="ctr">
            <a:spAutoFit/>
          </a:bodyPr>
          <a:lstStyle/>
          <a:p>
            <a:pPr algn="ctr"/>
            <a:r>
              <a:rPr kumimoji="1" lang="en-US" altLang="zh-CN" sz="2200" dirty="0">
                <a:latin typeface="+mj-lt"/>
                <a:ea typeface="Microsoft YaHei" panose="020B0503020204020204" pitchFamily="34" charset="-122"/>
              </a:rPr>
              <a:t>Quasi-periodic</a:t>
            </a:r>
          </a:p>
          <a:p>
            <a:pPr algn="ctr"/>
            <a:r>
              <a:rPr kumimoji="1" lang="en-US" altLang="zh-CN" sz="2200" dirty="0">
                <a:latin typeface="+mj-lt"/>
                <a:ea typeface="Microsoft YaHei" panose="020B0503020204020204" pitchFamily="34" charset="-122"/>
              </a:rPr>
              <a:t>(Multi peaks)</a:t>
            </a:r>
            <a:endParaRPr kumimoji="1" lang="zh-CN" altLang="en-US" sz="2200" dirty="0">
              <a:latin typeface="+mj-lt"/>
              <a:ea typeface="Microsoft YaHei" panose="020B0503020204020204" pitchFamily="34" charset="-122"/>
            </a:endParaRPr>
          </a:p>
        </p:txBody>
      </p:sp>
      <p:sp>
        <p:nvSpPr>
          <p:cNvPr id="55" name="文本框 54">
            <a:extLst>
              <a:ext uri="{FF2B5EF4-FFF2-40B4-BE49-F238E27FC236}">
                <a16:creationId xmlns:a16="http://schemas.microsoft.com/office/drawing/2014/main" id="{689358C7-8BE4-1244-A342-AE29265685A0}"/>
              </a:ext>
            </a:extLst>
          </p:cNvPr>
          <p:cNvSpPr txBox="1"/>
          <p:nvPr/>
        </p:nvSpPr>
        <p:spPr bwMode="auto">
          <a:xfrm>
            <a:off x="9123700" y="3963330"/>
            <a:ext cx="2026186" cy="769441"/>
          </a:xfrm>
          <a:prstGeom prst="rect">
            <a:avLst/>
          </a:prstGeom>
          <a:noFill/>
          <a:ln w="9525">
            <a:noFill/>
            <a:miter lim="800000"/>
            <a:headEnd/>
            <a:tailEnd/>
          </a:ln>
        </p:spPr>
        <p:txBody>
          <a:bodyPr wrap="square" rtlCol="0" anchor="ctr">
            <a:spAutoFit/>
          </a:bodyPr>
          <a:lstStyle/>
          <a:p>
            <a:pPr algn="ctr"/>
            <a:r>
              <a:rPr kumimoji="1" lang="en-US" altLang="zh-CN" sz="2200" dirty="0">
                <a:latin typeface="+mj-lt"/>
                <a:ea typeface="Microsoft YaHei" panose="020B0503020204020204" pitchFamily="34" charset="-122"/>
              </a:rPr>
              <a:t>Chaotic</a:t>
            </a:r>
          </a:p>
          <a:p>
            <a:pPr algn="ctr"/>
            <a:r>
              <a:rPr kumimoji="1" lang="en-US" altLang="zh-CN" sz="2200" dirty="0">
                <a:latin typeface="+mj-lt"/>
                <a:ea typeface="Microsoft YaHei" panose="020B0503020204020204" pitchFamily="34" charset="-122"/>
              </a:rPr>
              <a:t>(Unstable)</a:t>
            </a:r>
          </a:p>
        </p:txBody>
      </p:sp>
      <p:sp>
        <p:nvSpPr>
          <p:cNvPr id="56" name="箭头: 右 89">
            <a:extLst>
              <a:ext uri="{FF2B5EF4-FFF2-40B4-BE49-F238E27FC236}">
                <a16:creationId xmlns:a16="http://schemas.microsoft.com/office/drawing/2014/main" id="{DA63141A-9AF3-C14C-8D38-1ADF3C719FFB}"/>
              </a:ext>
            </a:extLst>
          </p:cNvPr>
          <p:cNvSpPr/>
          <p:nvPr/>
        </p:nvSpPr>
        <p:spPr>
          <a:xfrm>
            <a:off x="4025173" y="5280635"/>
            <a:ext cx="444693" cy="448029"/>
          </a:xfrm>
          <a:prstGeom prst="rightArrow">
            <a:avLst>
              <a:gd name="adj1" fmla="val 74187"/>
              <a:gd name="adj2" fmla="val 49222"/>
            </a:avLst>
          </a:prstGeom>
          <a:gradFill flip="none" rotWithShape="1">
            <a:gsLst>
              <a:gs pos="43000">
                <a:srgbClr val="017FEA">
                  <a:alpha val="76000"/>
                </a:srgbClr>
              </a:gs>
              <a:gs pos="82000">
                <a:srgbClr val="024EE4"/>
              </a:gs>
              <a:gs pos="0">
                <a:srgbClr val="00B0F0">
                  <a:alpha val="32000"/>
                </a:srgbClr>
              </a:gs>
            </a:gsLst>
            <a:lin ang="0" scaled="1"/>
            <a:tileRect/>
          </a:gradFill>
          <a:ln>
            <a:noFill/>
          </a:ln>
          <a:effectLst>
            <a:outerShdw blurRad="190500" dist="63500" dir="5400000" algn="t" rotWithShape="0">
              <a:schemeClr val="accent6">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思源黑体 CN Bold" panose="020B0800000000000000" pitchFamily="34" charset="-122"/>
              <a:ea typeface="思源黑体 CN Bold" panose="020B0800000000000000" pitchFamily="34" charset="-122"/>
              <a:cs typeface="+mn-cs"/>
            </a:endParaRPr>
          </a:p>
        </p:txBody>
      </p:sp>
      <p:sp>
        <p:nvSpPr>
          <p:cNvPr id="57" name="箭头: 右 89">
            <a:extLst>
              <a:ext uri="{FF2B5EF4-FFF2-40B4-BE49-F238E27FC236}">
                <a16:creationId xmlns:a16="http://schemas.microsoft.com/office/drawing/2014/main" id="{2AF6F645-C8FA-4E4F-A35E-E05C19565B0C}"/>
              </a:ext>
            </a:extLst>
          </p:cNvPr>
          <p:cNvSpPr/>
          <p:nvPr/>
        </p:nvSpPr>
        <p:spPr>
          <a:xfrm>
            <a:off x="7822728" y="5252885"/>
            <a:ext cx="444693" cy="448029"/>
          </a:xfrm>
          <a:prstGeom prst="rightArrow">
            <a:avLst>
              <a:gd name="adj1" fmla="val 74187"/>
              <a:gd name="adj2" fmla="val 49222"/>
            </a:avLst>
          </a:prstGeom>
          <a:gradFill flip="none" rotWithShape="1">
            <a:gsLst>
              <a:gs pos="43000">
                <a:srgbClr val="017FEA">
                  <a:alpha val="76000"/>
                </a:srgbClr>
              </a:gs>
              <a:gs pos="82000">
                <a:srgbClr val="024EE4"/>
              </a:gs>
              <a:gs pos="0">
                <a:srgbClr val="00B0F0">
                  <a:alpha val="32000"/>
                </a:srgbClr>
              </a:gs>
            </a:gsLst>
            <a:lin ang="0" scaled="1"/>
            <a:tileRect/>
          </a:gradFill>
          <a:ln>
            <a:noFill/>
          </a:ln>
          <a:effectLst>
            <a:outerShdw blurRad="190500" dist="63500" dir="5400000" algn="t" rotWithShape="0">
              <a:schemeClr val="accent6">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思源黑体 CN Bold" panose="020B0800000000000000" pitchFamily="34" charset="-122"/>
              <a:ea typeface="思源黑体 CN Bold" panose="020B0800000000000000" pitchFamily="34" charset="-122"/>
              <a:cs typeface="+mn-cs"/>
            </a:endParaRPr>
          </a:p>
        </p:txBody>
      </p:sp>
      <p:sp>
        <p:nvSpPr>
          <p:cNvPr id="10" name="矩形 9">
            <a:extLst>
              <a:ext uri="{FF2B5EF4-FFF2-40B4-BE49-F238E27FC236}">
                <a16:creationId xmlns:a16="http://schemas.microsoft.com/office/drawing/2014/main" id="{42B64DA6-8C0E-5C40-9DC8-A4B7A010A34A}"/>
              </a:ext>
            </a:extLst>
          </p:cNvPr>
          <p:cNvSpPr/>
          <p:nvPr/>
        </p:nvSpPr>
        <p:spPr>
          <a:xfrm>
            <a:off x="351752" y="917715"/>
            <a:ext cx="11697048" cy="984885"/>
          </a:xfrm>
          <a:prstGeom prst="rect">
            <a:avLst/>
          </a:prstGeom>
          <a:ln>
            <a:noFill/>
          </a:ln>
        </p:spPr>
        <p:txBody>
          <a:bodyPr wrap="square">
            <a:spAutoFit/>
          </a:bodyPr>
          <a:lstStyle/>
          <a:p>
            <a:pPr algn="just"/>
            <a:r>
              <a:rPr lang="en" altLang="zh-CN" sz="2900" dirty="0">
                <a:latin typeface="Times New Roman" panose="02020603050405020304" pitchFamily="18" charset="0"/>
                <a:cs typeface="Times New Roman" panose="02020603050405020304" pitchFamily="18" charset="0"/>
              </a:rPr>
              <a:t>Observation of </a:t>
            </a:r>
            <a:r>
              <a:rPr lang="en" altLang="zh-CN" sz="2900" b="1" dirty="0">
                <a:latin typeface="Times New Roman" panose="02020603050405020304" pitchFamily="18" charset="0"/>
                <a:cs typeface="Times New Roman" panose="02020603050405020304" pitchFamily="18" charset="0"/>
              </a:rPr>
              <a:t>continuous time crystal signatures</a:t>
            </a:r>
            <a:r>
              <a:rPr lang="en" altLang="zh-CN" sz="2900" dirty="0">
                <a:latin typeface="Times New Roman" panose="02020603050405020304" pitchFamily="18" charset="0"/>
                <a:cs typeface="Times New Roman" panose="02020603050405020304" pitchFamily="18" charset="0"/>
              </a:rPr>
              <a:t> in noble-gas nuclear spins that nonlinearly interact with each other through </a:t>
            </a:r>
            <a:r>
              <a:rPr lang="en" altLang="zh-CN" sz="2900" b="1" dirty="0">
                <a:latin typeface="Times New Roman" panose="02020603050405020304" pitchFamily="18" charset="0"/>
                <a:cs typeface="Times New Roman" panose="02020603050405020304" pitchFamily="18" charset="0"/>
              </a:rPr>
              <a:t>feedback mechanisms</a:t>
            </a:r>
            <a:endParaRPr lang="zh-CN" altLang="en-US" sz="2900" b="1" dirty="0">
              <a:latin typeface="Times New Roman" panose="02020603050405020304" pitchFamily="18" charset="0"/>
              <a:cs typeface="Times New Roman" panose="02020603050405020304" pitchFamily="18" charset="0"/>
            </a:endParaRPr>
          </a:p>
        </p:txBody>
      </p:sp>
      <p:sp>
        <p:nvSpPr>
          <p:cNvPr id="59" name="文本框 58">
            <a:extLst>
              <a:ext uri="{FF2B5EF4-FFF2-40B4-BE49-F238E27FC236}">
                <a16:creationId xmlns:a16="http://schemas.microsoft.com/office/drawing/2014/main" id="{36A9B4D9-6AD1-B84F-A9CD-4D04A9CBAE42}"/>
              </a:ext>
            </a:extLst>
          </p:cNvPr>
          <p:cNvSpPr txBox="1"/>
          <p:nvPr/>
        </p:nvSpPr>
        <p:spPr bwMode="auto">
          <a:xfrm>
            <a:off x="425421" y="6439508"/>
            <a:ext cx="3740347" cy="369332"/>
          </a:xfrm>
          <a:prstGeom prst="rect">
            <a:avLst/>
          </a:prstGeom>
          <a:noFill/>
          <a:ln w="9525">
            <a:noFill/>
            <a:miter lim="800000"/>
            <a:headEnd/>
            <a:tailEnd/>
          </a:ln>
        </p:spPr>
        <p:txBody>
          <a:bodyPr wrap="square" rtlCol="0" anchor="ctr">
            <a:spAutoFit/>
          </a:bodyPr>
          <a:lstStyle/>
          <a:p>
            <a:pPr algn="just"/>
            <a:r>
              <a:rPr kumimoji="1" lang="en-US" altLang="zh-CN" i="1" dirty="0">
                <a:latin typeface="Times New Roman" panose="02020603050405020304" pitchFamily="18" charset="0"/>
                <a:ea typeface="Microsoft YaHei" panose="020B0503020204020204" pitchFamily="34" charset="-122"/>
                <a:cs typeface="Times New Roman" panose="02020603050405020304" pitchFamily="18" charset="0"/>
              </a:rPr>
              <a:t>Under reviewing, 2025</a:t>
            </a:r>
            <a:endParaRPr kumimoji="1" lang="zh-CN" altLang="en-US" i="1" dirty="0">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11" name="图片 10">
            <a:extLst>
              <a:ext uri="{FF2B5EF4-FFF2-40B4-BE49-F238E27FC236}">
                <a16:creationId xmlns:a16="http://schemas.microsoft.com/office/drawing/2014/main" id="{F1C2441E-624B-3B4F-8B9D-E847304FB74E}"/>
              </a:ext>
            </a:extLst>
          </p:cNvPr>
          <p:cNvPicPr>
            <a:picLocks noChangeAspect="1"/>
          </p:cNvPicPr>
          <p:nvPr/>
        </p:nvPicPr>
        <p:blipFill>
          <a:blip r:embed="rId8"/>
          <a:stretch>
            <a:fillRect/>
          </a:stretch>
        </p:blipFill>
        <p:spPr>
          <a:xfrm>
            <a:off x="4469866" y="2138844"/>
            <a:ext cx="3685339" cy="1646193"/>
          </a:xfrm>
          <a:prstGeom prst="rect">
            <a:avLst/>
          </a:prstGeom>
        </p:spPr>
      </p:pic>
      <p:cxnSp>
        <p:nvCxnSpPr>
          <p:cNvPr id="13" name="直线连接符 12">
            <a:extLst>
              <a:ext uri="{FF2B5EF4-FFF2-40B4-BE49-F238E27FC236}">
                <a16:creationId xmlns:a16="http://schemas.microsoft.com/office/drawing/2014/main" id="{2CFA889A-EE0B-B748-BCD6-E9ACCCFF7725}"/>
              </a:ext>
            </a:extLst>
          </p:cNvPr>
          <p:cNvCxnSpPr/>
          <p:nvPr/>
        </p:nvCxnSpPr>
        <p:spPr>
          <a:xfrm>
            <a:off x="7659650" y="2688879"/>
            <a:ext cx="495555" cy="0"/>
          </a:xfrm>
          <a:prstGeom prst="line">
            <a:avLst/>
          </a:prstGeom>
        </p:spPr>
        <p:style>
          <a:lnRef idx="1">
            <a:schemeClr val="dk1"/>
          </a:lnRef>
          <a:fillRef idx="0">
            <a:schemeClr val="dk1"/>
          </a:fillRef>
          <a:effectRef idx="0">
            <a:schemeClr val="dk1"/>
          </a:effectRef>
          <a:fontRef idx="minor">
            <a:schemeClr val="tx1"/>
          </a:fontRef>
        </p:style>
      </p:cxnSp>
      <p:cxnSp>
        <p:nvCxnSpPr>
          <p:cNvPr id="63" name="直线连接符 62">
            <a:extLst>
              <a:ext uri="{FF2B5EF4-FFF2-40B4-BE49-F238E27FC236}">
                <a16:creationId xmlns:a16="http://schemas.microsoft.com/office/drawing/2014/main" id="{4418F9BA-3C64-6541-BDD2-5694A4ECDB6A}"/>
              </a:ext>
            </a:extLst>
          </p:cNvPr>
          <p:cNvCxnSpPr/>
          <p:nvPr/>
        </p:nvCxnSpPr>
        <p:spPr>
          <a:xfrm>
            <a:off x="6024991" y="3720486"/>
            <a:ext cx="495555" cy="0"/>
          </a:xfrm>
          <a:prstGeom prst="line">
            <a:avLst/>
          </a:prstGeom>
        </p:spPr>
        <p:style>
          <a:lnRef idx="1">
            <a:schemeClr val="dk1"/>
          </a:lnRef>
          <a:fillRef idx="0">
            <a:schemeClr val="dk1"/>
          </a:fillRef>
          <a:effectRef idx="0">
            <a:schemeClr val="dk1"/>
          </a:effectRef>
          <a:fontRef idx="minor">
            <a:schemeClr val="tx1"/>
          </a:fontRef>
        </p:style>
      </p:cxnSp>
      <p:sp>
        <p:nvSpPr>
          <p:cNvPr id="64" name="文本框 63">
            <a:extLst>
              <a:ext uri="{FF2B5EF4-FFF2-40B4-BE49-F238E27FC236}">
                <a16:creationId xmlns:a16="http://schemas.microsoft.com/office/drawing/2014/main" id="{80FB01B9-4068-D149-9C93-7C82FD1B49BA}"/>
              </a:ext>
            </a:extLst>
          </p:cNvPr>
          <p:cNvSpPr txBox="1"/>
          <p:nvPr/>
        </p:nvSpPr>
        <p:spPr bwMode="auto">
          <a:xfrm>
            <a:off x="8900527" y="2675567"/>
            <a:ext cx="3259048" cy="769441"/>
          </a:xfrm>
          <a:prstGeom prst="rect">
            <a:avLst/>
          </a:prstGeom>
          <a:noFill/>
          <a:ln w="9525">
            <a:noFill/>
            <a:miter lim="800000"/>
            <a:headEnd/>
            <a:tailEnd/>
          </a:ln>
        </p:spPr>
        <p:txBody>
          <a:bodyPr wrap="square" rtlCol="0" anchor="ctr">
            <a:spAutoFit/>
          </a:bodyPr>
          <a:lstStyle/>
          <a:p>
            <a:pPr algn="ctr"/>
            <a:r>
              <a:rPr kumimoji="1" lang="en-US" altLang="zh-CN" sz="2200" b="1" dirty="0">
                <a:solidFill>
                  <a:srgbClr val="C00000"/>
                </a:solidFill>
                <a:latin typeface="+mj-lt"/>
                <a:ea typeface="Microsoft YaHei" panose="020B0503020204020204" pitchFamily="34" charset="-122"/>
              </a:rPr>
              <a:t>Feedback induces</a:t>
            </a:r>
          </a:p>
          <a:p>
            <a:pPr algn="ctr"/>
            <a:r>
              <a:rPr kumimoji="1" lang="en-US" altLang="zh-CN" sz="2200" b="1" dirty="0">
                <a:solidFill>
                  <a:srgbClr val="C00000"/>
                </a:solidFill>
                <a:latin typeface="+mj-lt"/>
                <a:ea typeface="Microsoft YaHei" panose="020B0503020204020204" pitchFamily="34" charset="-122"/>
              </a:rPr>
              <a:t> nonlinear dynamics</a:t>
            </a:r>
            <a:endParaRPr kumimoji="1" lang="zh-CN" altLang="en-US" sz="2200" b="1" dirty="0">
              <a:solidFill>
                <a:srgbClr val="C00000"/>
              </a:solidFill>
              <a:latin typeface="+mj-lt"/>
              <a:ea typeface="Microsoft YaHei" panose="020B0503020204020204" pitchFamily="34" charset="-122"/>
            </a:endParaRPr>
          </a:p>
        </p:txBody>
      </p:sp>
      <p:cxnSp>
        <p:nvCxnSpPr>
          <p:cNvPr id="15" name="直线箭头连接符 14">
            <a:extLst>
              <a:ext uri="{FF2B5EF4-FFF2-40B4-BE49-F238E27FC236}">
                <a16:creationId xmlns:a16="http://schemas.microsoft.com/office/drawing/2014/main" id="{9B7B9FFA-E68F-D84B-B790-2BA04911ABBE}"/>
              </a:ext>
            </a:extLst>
          </p:cNvPr>
          <p:cNvCxnSpPr>
            <a:cxnSpLocks/>
          </p:cNvCxnSpPr>
          <p:nvPr/>
        </p:nvCxnSpPr>
        <p:spPr>
          <a:xfrm flipH="1" flipV="1">
            <a:off x="8267421" y="2688879"/>
            <a:ext cx="702370" cy="1759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8" name="直线箭头连接符 67">
            <a:extLst>
              <a:ext uri="{FF2B5EF4-FFF2-40B4-BE49-F238E27FC236}">
                <a16:creationId xmlns:a16="http://schemas.microsoft.com/office/drawing/2014/main" id="{5BA44322-761D-874D-B099-D315E2BFAAE0}"/>
              </a:ext>
            </a:extLst>
          </p:cNvPr>
          <p:cNvCxnSpPr>
            <a:cxnSpLocks/>
          </p:cNvCxnSpPr>
          <p:nvPr/>
        </p:nvCxnSpPr>
        <p:spPr>
          <a:xfrm flipH="1">
            <a:off x="6653395" y="3146275"/>
            <a:ext cx="2316396" cy="5896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6" name="直接连接符 7">
            <a:extLst>
              <a:ext uri="{FF2B5EF4-FFF2-40B4-BE49-F238E27FC236}">
                <a16:creationId xmlns:a16="http://schemas.microsoft.com/office/drawing/2014/main" id="{349EA613-7B48-7D4C-B442-7C962F2BA6F3}"/>
              </a:ext>
            </a:extLst>
          </p:cNvPr>
          <p:cNvCxnSpPr>
            <a:cxnSpLocks/>
          </p:cNvCxnSpPr>
          <p:nvPr/>
        </p:nvCxnSpPr>
        <p:spPr>
          <a:xfrm>
            <a:off x="351752" y="844928"/>
            <a:ext cx="11560925" cy="0"/>
          </a:xfrm>
          <a:prstGeom prst="line">
            <a:avLst/>
          </a:prstGeom>
          <a:ln w="15875">
            <a:gradFill flip="none" rotWithShape="1">
              <a:gsLst>
                <a:gs pos="0">
                  <a:srgbClr val="124A93"/>
                </a:gs>
                <a:gs pos="49700">
                  <a:srgbClr val="124C98"/>
                </a:gs>
                <a:gs pos="100000">
                  <a:srgbClr val="134E9D">
                    <a:alpha val="0"/>
                  </a:srgbClr>
                </a:gs>
              </a:gsLst>
              <a:path path="circle">
                <a:fillToRect l="50000" t="50000" r="50000" b="50000"/>
              </a:path>
              <a:tileRect/>
            </a:gradFill>
          </a:ln>
        </p:spPr>
        <p:style>
          <a:lnRef idx="2">
            <a:schemeClr val="accent1"/>
          </a:lnRef>
          <a:fillRef idx="0">
            <a:schemeClr val="accent1"/>
          </a:fillRef>
          <a:effectRef idx="1">
            <a:schemeClr val="accent1"/>
          </a:effectRef>
          <a:fontRef idx="minor">
            <a:schemeClr val="tx1"/>
          </a:fontRef>
        </p:style>
      </p:cxnSp>
      <p:sp>
        <p:nvSpPr>
          <p:cNvPr id="37" name="标题 1">
            <a:extLst>
              <a:ext uri="{FF2B5EF4-FFF2-40B4-BE49-F238E27FC236}">
                <a16:creationId xmlns:a16="http://schemas.microsoft.com/office/drawing/2014/main" id="{CF553FAB-6A77-C14E-9F1E-3E6CC2914CF3}"/>
              </a:ext>
            </a:extLst>
          </p:cNvPr>
          <p:cNvSpPr txBox="1">
            <a:spLocks/>
          </p:cNvSpPr>
          <p:nvPr/>
        </p:nvSpPr>
        <p:spPr>
          <a:xfrm>
            <a:off x="2891687" y="158203"/>
            <a:ext cx="8258199" cy="770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latin typeface="Times New Roman" panose="02020603050405020304" pitchFamily="18" charset="0"/>
                <a:cs typeface="Times New Roman" panose="02020603050405020304" pitchFamily="18" charset="0"/>
              </a:rPr>
              <a:t>New: Nonlinear noble gas</a:t>
            </a:r>
            <a:endParaRPr lang="zh-CN" altLang="en-US" dirty="0">
              <a:latin typeface="Times New Roman" panose="02020603050405020304" pitchFamily="18" charset="0"/>
              <a:cs typeface="Times New Roman" panose="02020603050405020304" pitchFamily="18" charset="0"/>
            </a:endParaRPr>
          </a:p>
        </p:txBody>
      </p:sp>
      <p:grpSp>
        <p:nvGrpSpPr>
          <p:cNvPr id="24" name="组合 23">
            <a:extLst>
              <a:ext uri="{FF2B5EF4-FFF2-40B4-BE49-F238E27FC236}">
                <a16:creationId xmlns:a16="http://schemas.microsoft.com/office/drawing/2014/main" id="{CF009402-4556-E644-B312-53AD1E718AA9}"/>
              </a:ext>
            </a:extLst>
          </p:cNvPr>
          <p:cNvGrpSpPr/>
          <p:nvPr/>
        </p:nvGrpSpPr>
        <p:grpSpPr>
          <a:xfrm rot="5400000">
            <a:off x="6076598" y="-3678174"/>
            <a:ext cx="116749" cy="11419103"/>
            <a:chOff x="5702996" y="1339728"/>
            <a:chExt cx="1840804" cy="5050269"/>
          </a:xfrm>
        </p:grpSpPr>
        <p:pic>
          <p:nvPicPr>
            <p:cNvPr id="25" name="Picture 6" descr="HD-ShadowLong.png">
              <a:extLst>
                <a:ext uri="{FF2B5EF4-FFF2-40B4-BE49-F238E27FC236}">
                  <a16:creationId xmlns:a16="http://schemas.microsoft.com/office/drawing/2014/main" id="{C825A809-B023-BD45-91CD-D3E73BF388AD}"/>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rot="16200000">
              <a:off x="5340327" y="4186524"/>
              <a:ext cx="2566142" cy="1840804"/>
            </a:xfrm>
            <a:prstGeom prst="rect">
              <a:avLst/>
            </a:prstGeom>
          </p:spPr>
        </p:pic>
        <p:pic>
          <p:nvPicPr>
            <p:cNvPr id="26" name="Picture 6" descr="HD-ShadowLong.png">
              <a:extLst>
                <a:ext uri="{FF2B5EF4-FFF2-40B4-BE49-F238E27FC236}">
                  <a16:creationId xmlns:a16="http://schemas.microsoft.com/office/drawing/2014/main" id="{2A42D8E6-9AC0-F044-87C9-A8332AE864E7}"/>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rot="5400000" flipV="1">
              <a:off x="5340327" y="1702397"/>
              <a:ext cx="2566142" cy="1840804"/>
            </a:xfrm>
            <a:prstGeom prst="rect">
              <a:avLst/>
            </a:prstGeom>
          </p:spPr>
        </p:pic>
      </p:grpSp>
    </p:spTree>
    <p:custDataLst>
      <p:tags r:id="rId1"/>
    </p:custDataLst>
    <p:extLst>
      <p:ext uri="{BB962C8B-B14F-4D97-AF65-F5344CB8AC3E}">
        <p14:creationId xmlns:p14="http://schemas.microsoft.com/office/powerpoint/2010/main" val="753389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矩形 57">
            <a:extLst>
              <a:ext uri="{FF2B5EF4-FFF2-40B4-BE49-F238E27FC236}">
                <a16:creationId xmlns:a16="http://schemas.microsoft.com/office/drawing/2014/main" id="{CEF4C03F-AEB9-4631-BC62-E5E26B86EB77}"/>
              </a:ext>
            </a:extLst>
          </p:cNvPr>
          <p:cNvSpPr/>
          <p:nvPr/>
        </p:nvSpPr>
        <p:spPr>
          <a:xfrm>
            <a:off x="7801889" y="2334472"/>
            <a:ext cx="1395286" cy="5692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 name="组合 36">
            <a:extLst>
              <a:ext uri="{FF2B5EF4-FFF2-40B4-BE49-F238E27FC236}">
                <a16:creationId xmlns:a16="http://schemas.microsoft.com/office/drawing/2014/main" id="{3EB6E1CA-6136-F749-B2DF-B4DA0AC8826A}"/>
              </a:ext>
            </a:extLst>
          </p:cNvPr>
          <p:cNvGrpSpPr/>
          <p:nvPr/>
        </p:nvGrpSpPr>
        <p:grpSpPr>
          <a:xfrm>
            <a:off x="752754" y="1140957"/>
            <a:ext cx="6051460" cy="664961"/>
            <a:chOff x="209550" y="1544323"/>
            <a:chExt cx="6867655" cy="661865"/>
          </a:xfrm>
        </p:grpSpPr>
        <p:pic>
          <p:nvPicPr>
            <p:cNvPr id="4" name="图片 3">
              <a:extLst>
                <a:ext uri="{FF2B5EF4-FFF2-40B4-BE49-F238E27FC236}">
                  <a16:creationId xmlns:a16="http://schemas.microsoft.com/office/drawing/2014/main" id="{BE4D3EFF-CB06-FC4C-BC81-E36EDE08EB05}"/>
                </a:ext>
              </a:extLst>
            </p:cNvPr>
            <p:cNvPicPr>
              <a:picLocks noChangeAspect="1"/>
            </p:cNvPicPr>
            <p:nvPr/>
          </p:nvPicPr>
          <p:blipFill>
            <a:blip r:embed="rId3"/>
            <a:stretch>
              <a:fillRect/>
            </a:stretch>
          </p:blipFill>
          <p:spPr>
            <a:xfrm>
              <a:off x="209550" y="1544323"/>
              <a:ext cx="2103784" cy="661865"/>
            </a:xfrm>
            <a:prstGeom prst="rect">
              <a:avLst/>
            </a:prstGeom>
          </p:spPr>
        </p:pic>
        <p:pic>
          <p:nvPicPr>
            <p:cNvPr id="5" name="图片 4">
              <a:extLst>
                <a:ext uri="{FF2B5EF4-FFF2-40B4-BE49-F238E27FC236}">
                  <a16:creationId xmlns:a16="http://schemas.microsoft.com/office/drawing/2014/main" id="{E8ACC552-70AC-1C4E-92AF-5553CB798DA7}"/>
                </a:ext>
              </a:extLst>
            </p:cNvPr>
            <p:cNvPicPr>
              <a:picLocks noChangeAspect="1"/>
            </p:cNvPicPr>
            <p:nvPr/>
          </p:nvPicPr>
          <p:blipFill>
            <a:blip r:embed="rId4"/>
            <a:stretch>
              <a:fillRect/>
            </a:stretch>
          </p:blipFill>
          <p:spPr>
            <a:xfrm>
              <a:off x="4305355" y="1730042"/>
              <a:ext cx="2771850" cy="476146"/>
            </a:xfrm>
            <a:prstGeom prst="rect">
              <a:avLst/>
            </a:prstGeom>
          </p:spPr>
        </p:pic>
        <p:cxnSp>
          <p:nvCxnSpPr>
            <p:cNvPr id="21" name="直线连接符 20">
              <a:extLst>
                <a:ext uri="{FF2B5EF4-FFF2-40B4-BE49-F238E27FC236}">
                  <a16:creationId xmlns:a16="http://schemas.microsoft.com/office/drawing/2014/main" id="{3BE015E2-FC66-A441-97B2-1BA41A1F9098}"/>
                </a:ext>
              </a:extLst>
            </p:cNvPr>
            <p:cNvCxnSpPr/>
            <p:nvPr/>
          </p:nvCxnSpPr>
          <p:spPr>
            <a:xfrm>
              <a:off x="351752" y="2206188"/>
              <a:ext cx="6610394" cy="0"/>
            </a:xfrm>
            <a:prstGeom prst="line">
              <a:avLst/>
            </a:prstGeom>
          </p:spPr>
          <p:style>
            <a:lnRef idx="1">
              <a:schemeClr val="dk1"/>
            </a:lnRef>
            <a:fillRef idx="0">
              <a:schemeClr val="dk1"/>
            </a:fillRef>
            <a:effectRef idx="0">
              <a:schemeClr val="dk1"/>
            </a:effectRef>
            <a:fontRef idx="minor">
              <a:schemeClr val="tx1"/>
            </a:fontRef>
          </p:style>
        </p:cxnSp>
      </p:grpSp>
      <p:cxnSp>
        <p:nvCxnSpPr>
          <p:cNvPr id="28" name="直接连接符 7">
            <a:extLst>
              <a:ext uri="{FF2B5EF4-FFF2-40B4-BE49-F238E27FC236}">
                <a16:creationId xmlns:a16="http://schemas.microsoft.com/office/drawing/2014/main" id="{50F5A5E0-382A-BD44-BDD8-DDA8E9BD5F10}"/>
              </a:ext>
            </a:extLst>
          </p:cNvPr>
          <p:cNvCxnSpPr>
            <a:cxnSpLocks/>
          </p:cNvCxnSpPr>
          <p:nvPr/>
        </p:nvCxnSpPr>
        <p:spPr>
          <a:xfrm>
            <a:off x="351752" y="844928"/>
            <a:ext cx="11560925" cy="0"/>
          </a:xfrm>
          <a:prstGeom prst="line">
            <a:avLst/>
          </a:prstGeom>
          <a:ln w="15875">
            <a:gradFill flip="none" rotWithShape="1">
              <a:gsLst>
                <a:gs pos="0">
                  <a:srgbClr val="124A93"/>
                </a:gs>
                <a:gs pos="49700">
                  <a:srgbClr val="124C98"/>
                </a:gs>
                <a:gs pos="100000">
                  <a:srgbClr val="134E9D">
                    <a:alpha val="0"/>
                  </a:srgbClr>
                </a:gs>
              </a:gsLst>
              <a:path path="circle">
                <a:fillToRect l="50000" t="50000" r="50000" b="50000"/>
              </a:path>
              <a:tileRect/>
            </a:gradFill>
          </a:ln>
        </p:spPr>
        <p:style>
          <a:lnRef idx="2">
            <a:schemeClr val="accent1"/>
          </a:lnRef>
          <a:fillRef idx="0">
            <a:schemeClr val="accent1"/>
          </a:fillRef>
          <a:effectRef idx="1">
            <a:schemeClr val="accent1"/>
          </a:effectRef>
          <a:fontRef idx="minor">
            <a:schemeClr val="tx1"/>
          </a:fontRef>
        </p:style>
      </p:cxnSp>
      <p:sp>
        <p:nvSpPr>
          <p:cNvPr id="16" name="灯片编号占位符 3">
            <a:extLst>
              <a:ext uri="{FF2B5EF4-FFF2-40B4-BE49-F238E27FC236}">
                <a16:creationId xmlns:a16="http://schemas.microsoft.com/office/drawing/2014/main" id="{7E843F65-E35B-C74A-BB09-F73DB1892DF0}"/>
              </a:ext>
            </a:extLst>
          </p:cNvPr>
          <p:cNvSpPr txBox="1">
            <a:spLocks/>
          </p:cNvSpPr>
          <p:nvPr/>
        </p:nvSpPr>
        <p:spPr>
          <a:xfrm>
            <a:off x="11710868" y="6492875"/>
            <a:ext cx="481132"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E05FA6F-00FE-4EF4-BA9B-4A585D5BE913}" type="slidenum">
              <a:rPr lang="en-US" altLang="zh-CN" smtClean="0"/>
              <a:pPr>
                <a:defRPr/>
              </a:pPr>
              <a:t>18</a:t>
            </a:fld>
            <a:endParaRPr lang="en-US" altLang="zh-CN" dirty="0"/>
          </a:p>
        </p:txBody>
      </p:sp>
      <p:sp>
        <p:nvSpPr>
          <p:cNvPr id="17" name="文本框 16">
            <a:extLst>
              <a:ext uri="{FF2B5EF4-FFF2-40B4-BE49-F238E27FC236}">
                <a16:creationId xmlns:a16="http://schemas.microsoft.com/office/drawing/2014/main" id="{D75A8D06-F4E0-CC41-A7AA-4E407A006C8C}"/>
              </a:ext>
            </a:extLst>
          </p:cNvPr>
          <p:cNvSpPr txBox="1"/>
          <p:nvPr/>
        </p:nvSpPr>
        <p:spPr>
          <a:xfrm>
            <a:off x="3858670" y="105843"/>
            <a:ext cx="4547087" cy="677108"/>
          </a:xfrm>
          <a:prstGeom prst="rect">
            <a:avLst/>
          </a:prstGeom>
          <a:noFill/>
        </p:spPr>
        <p:txBody>
          <a:bodyPr wrap="square" lIns="0" tIns="0" rIns="0" bIns="0" rtlCol="0">
            <a:spAutoFit/>
            <a:scene3d>
              <a:camera prst="orthographicFront"/>
              <a:lightRig rig="balanced" dir="t"/>
            </a:scene3d>
            <a:sp3d prstMaterial="matte">
              <a:contourClr>
                <a:schemeClr val="tx2"/>
              </a:contourClr>
            </a:sp3d>
          </a:bodyPr>
          <a:lstStyle>
            <a:defPPr>
              <a:defRPr lang="zh-CN"/>
            </a:defPPr>
            <a:lvl1pPr algn="ctr">
              <a:defRPr kumimoji="1" sz="3200" b="1">
                <a:gradFill flip="none" rotWithShape="1">
                  <a:gsLst>
                    <a:gs pos="0">
                      <a:schemeClr val="tx2">
                        <a:lumMod val="50000"/>
                      </a:schemeClr>
                    </a:gs>
                    <a:gs pos="100000">
                      <a:schemeClr val="tx1"/>
                    </a:gs>
                  </a:gsLst>
                  <a:lin ang="5400000" scaled="1"/>
                  <a:tileRect/>
                </a:gradFill>
                <a:effectLst>
                  <a:outerShdw blurRad="444500" dist="190500" dir="5400000" algn="ctr" rotWithShape="0">
                    <a:schemeClr val="accent6">
                      <a:alpha val="30000"/>
                    </a:schemeClr>
                  </a:outerShdw>
                </a:effectLst>
                <a:latin typeface="+mj-ea"/>
                <a:ea typeface="+mj-ea"/>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zh-CN" sz="4400" b="0" i="0" u="none" strike="noStrike" kern="1200" cap="none" spc="0" normalizeH="0" baseline="0" noProof="0" dirty="0">
                <a:ln>
                  <a:noFill/>
                </a:ln>
                <a:gradFill flip="none" rotWithShape="1">
                  <a:gsLst>
                    <a:gs pos="0">
                      <a:srgbClr val="3C424B"/>
                    </a:gs>
                    <a:gs pos="100000">
                      <a:srgbClr val="000000"/>
                    </a:gs>
                  </a:gsLst>
                  <a:lin ang="5400000" scaled="1"/>
                  <a:tileRect/>
                </a:gradFill>
                <a:effectLst/>
                <a:uLnTx/>
                <a:uFillTx/>
                <a:latin typeface="Times New Roman" panose="02020603050405020304" pitchFamily="18" charset="0"/>
                <a:ea typeface="微软雅黑" panose="020B0503020204020204" pitchFamily="34" charset="-122"/>
                <a:cs typeface="Times New Roman" panose="02020603050405020304" pitchFamily="18" charset="0"/>
              </a:rPr>
              <a:t>Science perspective</a:t>
            </a:r>
            <a:endParaRPr kumimoji="1" lang="zh-CN" altLang="en-US" sz="4400" b="0" i="0" u="none" strike="noStrike" kern="1200" cap="none" spc="0" normalizeH="0" baseline="0" noProof="0" dirty="0">
              <a:ln>
                <a:noFill/>
              </a:ln>
              <a:gradFill flip="none" rotWithShape="1">
                <a:gsLst>
                  <a:gs pos="0">
                    <a:srgbClr val="3C424B"/>
                  </a:gs>
                  <a:gs pos="100000">
                    <a:srgbClr val="000000"/>
                  </a:gs>
                </a:gsLst>
                <a:lin ang="5400000" scaled="1"/>
                <a:tileRect/>
              </a:gra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 name="图片 2">
            <a:extLst>
              <a:ext uri="{FF2B5EF4-FFF2-40B4-BE49-F238E27FC236}">
                <a16:creationId xmlns:a16="http://schemas.microsoft.com/office/drawing/2014/main" id="{2B6D3744-D201-7548-8090-6C16A8A02FB8}"/>
              </a:ext>
            </a:extLst>
          </p:cNvPr>
          <p:cNvPicPr>
            <a:picLocks noChangeAspect="1"/>
          </p:cNvPicPr>
          <p:nvPr/>
        </p:nvPicPr>
        <p:blipFill>
          <a:blip r:embed="rId5"/>
          <a:stretch>
            <a:fillRect/>
          </a:stretch>
        </p:blipFill>
        <p:spPr>
          <a:xfrm>
            <a:off x="851646" y="1805918"/>
            <a:ext cx="6536399" cy="4084410"/>
          </a:xfrm>
          <a:prstGeom prst="rect">
            <a:avLst/>
          </a:prstGeom>
        </p:spPr>
      </p:pic>
      <p:pic>
        <p:nvPicPr>
          <p:cNvPr id="6" name="图片 5">
            <a:extLst>
              <a:ext uri="{FF2B5EF4-FFF2-40B4-BE49-F238E27FC236}">
                <a16:creationId xmlns:a16="http://schemas.microsoft.com/office/drawing/2014/main" id="{67BE6E62-168C-2846-916D-1565DE870BDD}"/>
              </a:ext>
            </a:extLst>
          </p:cNvPr>
          <p:cNvPicPr>
            <a:picLocks noChangeAspect="1"/>
          </p:cNvPicPr>
          <p:nvPr/>
        </p:nvPicPr>
        <p:blipFill>
          <a:blip r:embed="rId6"/>
          <a:stretch>
            <a:fillRect/>
          </a:stretch>
        </p:blipFill>
        <p:spPr>
          <a:xfrm>
            <a:off x="7164208" y="2210518"/>
            <a:ext cx="4355440" cy="3862372"/>
          </a:xfrm>
          <a:prstGeom prst="rect">
            <a:avLst/>
          </a:prstGeom>
        </p:spPr>
      </p:pic>
      <p:sp>
        <p:nvSpPr>
          <p:cNvPr id="7" name="灯片编号占位符 6">
            <a:extLst>
              <a:ext uri="{FF2B5EF4-FFF2-40B4-BE49-F238E27FC236}">
                <a16:creationId xmlns:a16="http://schemas.microsoft.com/office/drawing/2014/main" id="{DD8469E6-80BE-3347-BC25-840A0801B84A}"/>
              </a:ext>
            </a:extLst>
          </p:cNvPr>
          <p:cNvSpPr>
            <a:spLocks noGrp="1"/>
          </p:cNvSpPr>
          <p:nvPr>
            <p:ph type="sldNum" sz="quarter" idx="12"/>
          </p:nvPr>
        </p:nvSpPr>
        <p:spPr/>
        <p:txBody>
          <a:bodyPr/>
          <a:lstStyle/>
          <a:p>
            <a:pPr>
              <a:defRPr/>
            </a:pPr>
            <a:fld id="{DE05FA6F-00FE-4EF4-BA9B-4A585D5BE913}" type="slidenum">
              <a:rPr lang="en-US" altLang="zh-CN" smtClean="0"/>
              <a:pPr>
                <a:defRPr/>
              </a:pPr>
              <a:t>18</a:t>
            </a:fld>
            <a:endParaRPr lang="en-US" altLang="zh-CN" dirty="0"/>
          </a:p>
        </p:txBody>
      </p:sp>
    </p:spTree>
    <p:extLst>
      <p:ext uri="{BB962C8B-B14F-4D97-AF65-F5344CB8AC3E}">
        <p14:creationId xmlns:p14="http://schemas.microsoft.com/office/powerpoint/2010/main" val="5334948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3"/>
          <p:cNvSpPr txBox="1"/>
          <p:nvPr/>
        </p:nvSpPr>
        <p:spPr>
          <a:xfrm>
            <a:off x="11432666" y="6454042"/>
            <a:ext cx="550381" cy="269241"/>
          </a:xfrm>
          <a:prstGeom prst="rect">
            <a:avLst/>
          </a:prstGeom>
        </p:spPr>
        <p:txBody>
          <a:bodyPr wrap="none"/>
          <a:lstStyle>
            <a:defPPr>
              <a:defRPr lang="zh-CN"/>
            </a:defPPr>
            <a:lvl1pPr algn="r" defTabSz="457200">
              <a:defRPr sz="1400" b="0">
                <a:solidFill>
                  <a:srgbClr val="262626"/>
                </a:solidFill>
                <a:latin typeface="微软雅黑" panose="020B0503020204020204" pitchFamily="34" charset="-122"/>
                <a:ea typeface="微软雅黑" panose="020B0503020204020204" pitchFamily="34" charset="-122"/>
              </a:defRPr>
            </a:lvl1pPr>
            <a:lvl2pPr defTabSz="457200"/>
            <a:lvl3pPr defTabSz="457200"/>
            <a:lvl4pPr defTabSz="457200"/>
            <a:lvl5pPr defTabSz="457200"/>
            <a:lvl6pPr defTabSz="457200"/>
            <a:lvl7pPr defTabSz="457200"/>
            <a:lvl8pPr defTabSz="457200"/>
            <a:lvl9pPr defTabSz="457200"/>
          </a:lstStyle>
          <a:p>
            <a:pPr marL="0" marR="0" lvl="0" indent="0" algn="r" defTabSz="457200" rtl="0" eaLnBrk="1" fontAlgn="auto" latinLnBrk="0" hangingPunct="1">
              <a:lnSpc>
                <a:spcPct val="100000"/>
              </a:lnSpc>
              <a:spcBef>
                <a:spcPts val="0"/>
              </a:spcBef>
              <a:spcAft>
                <a:spcPts val="0"/>
              </a:spcAft>
              <a:buClrTx/>
              <a:buSzTx/>
              <a:buFontTx/>
              <a:buNone/>
              <a:defRPr/>
            </a:pPr>
            <a:fld id="{86CB4B4D-7CA3-9044-876B-883B54F8677D}" type="slidenum">
              <a:rPr kumimoji="0" lang="en-US" altLang="zh-CN" sz="1400" b="0" i="0" u="none" strike="noStrike" kern="1200" cap="none" spc="0" normalizeH="0" baseline="0" noProof="0" smtClean="0">
                <a:ln>
                  <a:noFill/>
                </a:ln>
                <a:solidFill>
                  <a:srgbClr val="FFFFFF"/>
                </a:solidFill>
                <a:effectLst/>
                <a:uLnTx/>
                <a:uFillTx/>
                <a:latin typeface="Times New Roman" panose="02020603050405020304" pitchFamily="18" charset="0"/>
                <a:ea typeface="Times New Roman" panose="02020603050405020304" pitchFamily="18" charset="0"/>
                <a:cs typeface="+mn-cs"/>
                <a:sym typeface="+mn-lt"/>
              </a:rPr>
              <a:t>19</a:t>
            </a:fld>
            <a:endParaRPr kumimoji="0" lang="en-US" altLang="zh-CN" sz="1400" b="0"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mn-cs"/>
              <a:sym typeface="+mn-lt"/>
            </a:endParaRPr>
          </a:p>
        </p:txBody>
      </p:sp>
      <p:grpSp>
        <p:nvGrpSpPr>
          <p:cNvPr id="10" name="组合 9"/>
          <p:cNvGrpSpPr/>
          <p:nvPr/>
        </p:nvGrpSpPr>
        <p:grpSpPr>
          <a:xfrm>
            <a:off x="167269" y="1886434"/>
            <a:ext cx="6875158" cy="4036627"/>
            <a:chOff x="5047593" y="1989797"/>
            <a:chExt cx="6983227" cy="3681228"/>
          </a:xfrm>
        </p:grpSpPr>
        <p:pic>
          <p:nvPicPr>
            <p:cNvPr id="54" name="图片 53"/>
            <p:cNvPicPr>
              <a:picLocks noChangeAspect="1"/>
            </p:cNvPicPr>
            <p:nvPr/>
          </p:nvPicPr>
          <p:blipFill>
            <a:blip r:embed="rId6"/>
            <a:stretch>
              <a:fillRect/>
            </a:stretch>
          </p:blipFill>
          <p:spPr>
            <a:xfrm>
              <a:off x="5199531" y="1989797"/>
              <a:ext cx="6831289" cy="2634998"/>
            </a:xfrm>
            <a:prstGeom prst="rect">
              <a:avLst/>
            </a:prstGeom>
          </p:spPr>
        </p:pic>
        <p:sp>
          <p:nvSpPr>
            <p:cNvPr id="79" name="矩形: 圆角 78"/>
            <p:cNvSpPr/>
            <p:nvPr/>
          </p:nvSpPr>
          <p:spPr>
            <a:xfrm>
              <a:off x="5047593" y="4705137"/>
              <a:ext cx="1298694" cy="965888"/>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Source Han Sans KR Normal"/>
                <a:cs typeface="+mn-cs"/>
              </a:endParaRPr>
            </a:p>
          </p:txBody>
        </p:sp>
        <p:sp>
          <p:nvSpPr>
            <p:cNvPr id="4" name="文本框 3"/>
            <p:cNvSpPr txBox="1"/>
            <p:nvPr/>
          </p:nvSpPr>
          <p:spPr>
            <a:xfrm>
              <a:off x="8451702" y="4343663"/>
              <a:ext cx="2098040" cy="245110"/>
            </a:xfrm>
            <a:prstGeom prst="rect">
              <a:avLst/>
            </a:prstGeom>
            <a:solidFill>
              <a:schemeClr val="bg1"/>
            </a:solidFill>
          </p:spPr>
          <p:txBody>
            <a:bodyPr wrap="none" rtlCol="0">
              <a:spAutoFit/>
            </a:bodyPr>
            <a:lstStyle/>
            <a:p>
              <a:pPr algn="l"/>
              <a:r>
                <a:rPr lang="en-US" altLang="zh-CN" sz="1000" dirty="0">
                  <a:solidFill>
                    <a:srgbClr val="C00000"/>
                  </a:solidFill>
                </a:rPr>
                <a:t>Frequency measurement, energy shift</a:t>
              </a:r>
            </a:p>
          </p:txBody>
        </p:sp>
      </p:grpSp>
      <p:sp>
        <p:nvSpPr>
          <p:cNvPr id="39" name="矩形 38"/>
          <p:cNvSpPr/>
          <p:nvPr/>
        </p:nvSpPr>
        <p:spPr bwMode="auto">
          <a:xfrm>
            <a:off x="7547857" y="2898192"/>
            <a:ext cx="2328256" cy="758651"/>
          </a:xfrm>
          <a:prstGeom prst="rect">
            <a:avLst/>
          </a:prstGeom>
          <a:solidFill>
            <a:srgbClr val="0432FF">
              <a:alpha val="27000"/>
            </a:srgbClr>
          </a:solidFill>
          <a:ln>
            <a:noFill/>
          </a:ln>
          <a:effectLst/>
        </p:spPr>
        <p:txBody>
          <a:bodyPr vert="horz" wrap="square" lIns="91440" tIns="45720" rIns="91440" bIns="45720" numCol="1" rtlCol="0" anchor="t" anchorCtr="0" compatLnSpc="1">
            <a:spAutoFit/>
          </a:bodyPr>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20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p:txBody>
      </p:sp>
      <p:sp>
        <p:nvSpPr>
          <p:cNvPr id="40" name="矩形 39"/>
          <p:cNvSpPr/>
          <p:nvPr/>
        </p:nvSpPr>
        <p:spPr bwMode="auto">
          <a:xfrm>
            <a:off x="7518359" y="4045220"/>
            <a:ext cx="1704304" cy="779538"/>
          </a:xfrm>
          <a:prstGeom prst="rect">
            <a:avLst/>
          </a:prstGeom>
          <a:solidFill>
            <a:schemeClr val="accent2">
              <a:lumMod val="40000"/>
              <a:lumOff val="60000"/>
              <a:alpha val="27000"/>
            </a:schemeClr>
          </a:solidFill>
          <a:ln>
            <a:noFill/>
          </a:ln>
          <a:effectLst/>
        </p:spPr>
        <p:txBody>
          <a:bodyPr vert="horz" wrap="square" lIns="91440" tIns="45720" rIns="91440" bIns="45720" numCol="1" rtlCol="0" anchor="t" anchorCtr="0" compatLnSpc="1">
            <a:spAutoFit/>
          </a:bodyPr>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20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p:txBody>
      </p:sp>
      <p:sp>
        <p:nvSpPr>
          <p:cNvPr id="41" name="矩形 40"/>
          <p:cNvSpPr/>
          <p:nvPr/>
        </p:nvSpPr>
        <p:spPr bwMode="auto">
          <a:xfrm>
            <a:off x="7529283" y="5215116"/>
            <a:ext cx="2737358" cy="792963"/>
          </a:xfrm>
          <a:prstGeom prst="rect">
            <a:avLst/>
          </a:prstGeom>
          <a:solidFill>
            <a:srgbClr val="92D050">
              <a:alpha val="27000"/>
            </a:srgbClr>
          </a:solidFill>
          <a:ln>
            <a:noFill/>
          </a:ln>
          <a:effectLst/>
        </p:spPr>
        <p:txBody>
          <a:bodyPr vert="horz" wrap="square" lIns="91440" tIns="45720" rIns="91440" bIns="45720" numCol="1" rtlCol="0" anchor="t" anchorCtr="0" compatLnSpc="1">
            <a:spAutoFit/>
          </a:bodyPr>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20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p:txBody>
      </p:sp>
      <p:pic>
        <p:nvPicPr>
          <p:cNvPr id="42" name="图片 41"/>
          <p:cNvPicPr>
            <a:picLocks noChangeAspect="1"/>
          </p:cNvPicPr>
          <p:nvPr/>
        </p:nvPicPr>
        <p:blipFill rotWithShape="1">
          <a:blip r:embed="rId7">
            <a:extLst>
              <a:ext uri="{28A0092B-C50C-407E-A947-70E740481C1C}">
                <a14:useLocalDpi xmlns:a14="http://schemas.microsoft.com/office/drawing/2010/main"/>
              </a:ext>
            </a:extLst>
          </a:blip>
          <a:srcRect l="8410" t="-5820" r="61932"/>
          <a:stretch>
            <a:fillRect/>
          </a:stretch>
        </p:blipFill>
        <p:spPr>
          <a:xfrm>
            <a:off x="7547639" y="2894842"/>
            <a:ext cx="2346960" cy="762000"/>
          </a:xfrm>
          <a:prstGeom prst="rect">
            <a:avLst/>
          </a:prstGeom>
        </p:spPr>
      </p:pic>
      <p:sp>
        <p:nvSpPr>
          <p:cNvPr id="43" name="矩形 42"/>
          <p:cNvSpPr/>
          <p:nvPr/>
        </p:nvSpPr>
        <p:spPr bwMode="auto">
          <a:xfrm>
            <a:off x="7126198" y="1957032"/>
            <a:ext cx="4787049" cy="4401997"/>
          </a:xfrm>
          <a:prstGeom prst="rect">
            <a:avLst/>
          </a:prstGeom>
          <a:noFill/>
          <a:ln w="31750" cap="flat" cmpd="sng" algn="ctr">
            <a:solidFill>
              <a:schemeClr val="bg2">
                <a:lumMod val="9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spAutoFit/>
          </a:bodyPr>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20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p:txBody>
      </p:sp>
      <p:sp>
        <p:nvSpPr>
          <p:cNvPr id="44" name="文本框 43"/>
          <p:cNvSpPr txBox="1"/>
          <p:nvPr/>
        </p:nvSpPr>
        <p:spPr>
          <a:xfrm>
            <a:off x="9933969" y="3084006"/>
            <a:ext cx="2143760" cy="400110"/>
          </a:xfrm>
          <a:prstGeom prst="rect">
            <a:avLst/>
          </a:prstGeom>
          <a:noFill/>
        </p:spPr>
        <p:txBody>
          <a:bodyPr wrap="square" rtlCol="0">
            <a:spAutoFit/>
          </a:bodyPr>
          <a:lstStyle/>
          <a:p>
            <a:pPr algn="ctr"/>
            <a:r>
              <a:rPr kumimoji="1" lang="en-US" altLang="zh-CN" sz="2000" b="1" noProof="0" dirty="0">
                <a:ln>
                  <a:noFill/>
                </a:ln>
                <a:solidFill>
                  <a:srgbClr val="024EE4"/>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Axion-photon</a:t>
            </a:r>
            <a:endParaRPr lang="en-US" altLang="zh-CN" sz="2000" b="1" dirty="0">
              <a:solidFill>
                <a:srgbClr val="024EE4"/>
              </a:solidFill>
              <a:latin typeface="+mj-lt"/>
              <a:ea typeface="+mj-ea"/>
              <a:cs typeface="Times New Roman" panose="02020603050405020304" pitchFamily="18" charset="0"/>
            </a:endParaRPr>
          </a:p>
        </p:txBody>
      </p:sp>
      <p:sp>
        <p:nvSpPr>
          <p:cNvPr id="45" name="文本框 44"/>
          <p:cNvSpPr txBox="1"/>
          <p:nvPr/>
        </p:nvSpPr>
        <p:spPr>
          <a:xfrm>
            <a:off x="9981808" y="4243350"/>
            <a:ext cx="1998345" cy="400110"/>
          </a:xfrm>
          <a:prstGeom prst="rect">
            <a:avLst/>
          </a:prstGeom>
          <a:noFill/>
        </p:spPr>
        <p:txBody>
          <a:bodyPr wrap="square" rtlCol="0">
            <a:spAutoFit/>
          </a:bodyPr>
          <a:lstStyle/>
          <a:p>
            <a:pPr algn="ctr"/>
            <a:r>
              <a:rPr kumimoji="1" lang="en-US" altLang="zh-CN" sz="2000" b="1" noProof="0" dirty="0">
                <a:ln>
                  <a:noFill/>
                </a:ln>
                <a:solidFill>
                  <a:srgbClr val="024EE4"/>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Axion-spin</a:t>
            </a:r>
          </a:p>
        </p:txBody>
      </p:sp>
      <p:sp>
        <p:nvSpPr>
          <p:cNvPr id="46" name="文本框 45"/>
          <p:cNvSpPr txBox="1"/>
          <p:nvPr/>
        </p:nvSpPr>
        <p:spPr>
          <a:xfrm>
            <a:off x="9894599" y="5489917"/>
            <a:ext cx="2374900" cy="400110"/>
          </a:xfrm>
          <a:prstGeom prst="rect">
            <a:avLst/>
          </a:prstGeom>
          <a:noFill/>
        </p:spPr>
        <p:txBody>
          <a:bodyPr wrap="square" rtlCol="0">
            <a:spAutoFit/>
          </a:bodyPr>
          <a:lstStyle/>
          <a:p>
            <a:pPr algn="ctr"/>
            <a:r>
              <a:rPr kumimoji="1" lang="en-US" altLang="zh-CN" sz="2000" b="1" noProof="0" dirty="0">
                <a:ln>
                  <a:noFill/>
                </a:ln>
                <a:solidFill>
                  <a:srgbClr val="024EE4"/>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Axion-gluon</a:t>
            </a:r>
          </a:p>
        </p:txBody>
      </p:sp>
      <p:pic>
        <p:nvPicPr>
          <p:cNvPr id="49" name="图片 48"/>
          <p:cNvPicPr>
            <a:picLocks noChangeAspect="1"/>
          </p:cNvPicPr>
          <p:nvPr/>
        </p:nvPicPr>
        <p:blipFill rotWithShape="1">
          <a:blip r:embed="rId7">
            <a:extLst>
              <a:ext uri="{28A0092B-C50C-407E-A947-70E740481C1C}">
                <a14:useLocalDpi xmlns:a14="http://schemas.microsoft.com/office/drawing/2010/main"/>
              </a:ext>
            </a:extLst>
          </a:blip>
          <a:srcRect l="38153" r="37738"/>
          <a:stretch>
            <a:fillRect/>
          </a:stretch>
        </p:blipFill>
        <p:spPr>
          <a:xfrm>
            <a:off x="7314839" y="4075736"/>
            <a:ext cx="1907824" cy="720080"/>
          </a:xfrm>
          <a:prstGeom prst="rect">
            <a:avLst/>
          </a:prstGeom>
        </p:spPr>
      </p:pic>
      <p:pic>
        <p:nvPicPr>
          <p:cNvPr id="50" name="图片 49"/>
          <p:cNvPicPr>
            <a:picLocks noChangeAspect="1"/>
          </p:cNvPicPr>
          <p:nvPr/>
        </p:nvPicPr>
        <p:blipFill rotWithShape="1">
          <a:blip r:embed="rId7">
            <a:extLst>
              <a:ext uri="{28A0092B-C50C-407E-A947-70E740481C1C}">
                <a14:useLocalDpi xmlns:a14="http://schemas.microsoft.com/office/drawing/2010/main"/>
              </a:ext>
            </a:extLst>
          </a:blip>
          <a:srcRect l="61706"/>
          <a:stretch>
            <a:fillRect/>
          </a:stretch>
        </p:blipFill>
        <p:spPr>
          <a:xfrm>
            <a:off x="7260928" y="5307381"/>
            <a:ext cx="3030343" cy="720080"/>
          </a:xfrm>
          <a:prstGeom prst="rect">
            <a:avLst/>
          </a:prstGeom>
        </p:spPr>
      </p:pic>
      <p:pic>
        <p:nvPicPr>
          <p:cNvPr id="6" name="图片 5"/>
          <p:cNvPicPr>
            <a:picLocks noChangeAspect="1"/>
          </p:cNvPicPr>
          <p:nvPr>
            <p:custDataLst>
              <p:tags r:id="rId2"/>
            </p:custDataLst>
          </p:nvPr>
        </p:nvPicPr>
        <p:blipFill rotWithShape="1">
          <a:blip r:embed="rId7">
            <a:extLst>
              <a:ext uri="{28A0092B-C50C-407E-A947-70E740481C1C}">
                <a14:useLocalDpi xmlns:a14="http://schemas.microsoft.com/office/drawing/2010/main"/>
              </a:ext>
            </a:extLst>
          </a:blip>
          <a:srcRect l="38153" r="59215" b="-4056"/>
          <a:stretch>
            <a:fillRect/>
          </a:stretch>
        </p:blipFill>
        <p:spPr>
          <a:xfrm>
            <a:off x="7320944" y="2912622"/>
            <a:ext cx="208280" cy="749300"/>
          </a:xfrm>
          <a:prstGeom prst="triangle">
            <a:avLst/>
          </a:prstGeom>
        </p:spPr>
      </p:pic>
      <p:sp>
        <p:nvSpPr>
          <p:cNvPr id="11" name="文本框 10"/>
          <p:cNvSpPr txBox="1"/>
          <p:nvPr/>
        </p:nvSpPr>
        <p:spPr>
          <a:xfrm>
            <a:off x="7318751" y="2407596"/>
            <a:ext cx="1758950" cy="398780"/>
          </a:xfrm>
          <a:prstGeom prst="rect">
            <a:avLst/>
          </a:prstGeom>
          <a:noFill/>
        </p:spPr>
        <p:txBody>
          <a:bodyPr wrap="none" rtlCol="0">
            <a:spAutoFit/>
          </a:bodyPr>
          <a:lstStyle/>
          <a:p>
            <a:pPr algn="l"/>
            <a:r>
              <a:rPr kumimoji="1" lang="en-US" altLang="zh-CN" sz="2000" b="1"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Hamiltonian =</a:t>
            </a:r>
          </a:p>
        </p:txBody>
      </p:sp>
      <p:sp>
        <p:nvSpPr>
          <p:cNvPr id="2" name="矩形 1">
            <a:extLst>
              <a:ext uri="{FF2B5EF4-FFF2-40B4-BE49-F238E27FC236}">
                <a16:creationId xmlns:a16="http://schemas.microsoft.com/office/drawing/2014/main" id="{AE95676B-EAB0-AE47-A50B-B6092D0F2B99}"/>
              </a:ext>
            </a:extLst>
          </p:cNvPr>
          <p:cNvSpPr/>
          <p:nvPr/>
        </p:nvSpPr>
        <p:spPr>
          <a:xfrm>
            <a:off x="7518359" y="4018736"/>
            <a:ext cx="4203386" cy="7641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文本框 8">
            <a:extLst>
              <a:ext uri="{FF2B5EF4-FFF2-40B4-BE49-F238E27FC236}">
                <a16:creationId xmlns:a16="http://schemas.microsoft.com/office/drawing/2014/main" id="{7022BC96-CA35-444A-88D5-27F410445C89}"/>
              </a:ext>
            </a:extLst>
          </p:cNvPr>
          <p:cNvSpPr txBox="1"/>
          <p:nvPr/>
        </p:nvSpPr>
        <p:spPr>
          <a:xfrm>
            <a:off x="9156831" y="1957032"/>
            <a:ext cx="1016625" cy="461665"/>
          </a:xfrm>
          <a:prstGeom prst="rect">
            <a:avLst/>
          </a:prstGeom>
          <a:noFill/>
        </p:spPr>
        <p:txBody>
          <a:bodyPr wrap="none" rtlCol="0">
            <a:spAutoFit/>
          </a:bodyPr>
          <a:lstStyle/>
          <a:p>
            <a:r>
              <a:rPr kumimoji="1" lang="en-US" altLang="zh-CN" sz="2400" dirty="0"/>
              <a:t>Axion</a:t>
            </a:r>
            <a:endParaRPr kumimoji="1" lang="zh-CN" altLang="en-US" sz="2400" dirty="0"/>
          </a:p>
        </p:txBody>
      </p:sp>
      <p:pic>
        <p:nvPicPr>
          <p:cNvPr id="59" name="图片 58">
            <a:extLst>
              <a:ext uri="{FF2B5EF4-FFF2-40B4-BE49-F238E27FC236}">
                <a16:creationId xmlns:a16="http://schemas.microsoft.com/office/drawing/2014/main" id="{678CEBA0-CC48-6349-A8E8-8EDE21632D92}"/>
              </a:ext>
            </a:extLst>
          </p:cNvPr>
          <p:cNvPicPr>
            <a:picLocks noChangeAspect="1"/>
          </p:cNvPicPr>
          <p:nvPr/>
        </p:nvPicPr>
        <p:blipFill>
          <a:blip r:embed="rId8"/>
          <a:stretch>
            <a:fillRect/>
          </a:stretch>
        </p:blipFill>
        <p:spPr>
          <a:xfrm>
            <a:off x="856255" y="4824424"/>
            <a:ext cx="5913691" cy="844738"/>
          </a:xfrm>
          <a:prstGeom prst="rect">
            <a:avLst/>
          </a:prstGeom>
          <a:ln w="38100">
            <a:solidFill>
              <a:srgbClr val="CC0000"/>
            </a:solidFill>
          </a:ln>
        </p:spPr>
      </p:pic>
      <p:sp>
        <p:nvSpPr>
          <p:cNvPr id="62" name="矩形 61">
            <a:extLst>
              <a:ext uri="{FF2B5EF4-FFF2-40B4-BE49-F238E27FC236}">
                <a16:creationId xmlns:a16="http://schemas.microsoft.com/office/drawing/2014/main" id="{A5F729B4-83E1-6547-B5AD-BD1F881998E3}"/>
              </a:ext>
            </a:extLst>
          </p:cNvPr>
          <p:cNvSpPr/>
          <p:nvPr/>
        </p:nvSpPr>
        <p:spPr>
          <a:xfrm>
            <a:off x="1394013" y="5901317"/>
            <a:ext cx="5598007" cy="461665"/>
          </a:xfrm>
          <a:prstGeom prst="rect">
            <a:avLst/>
          </a:prstGeom>
        </p:spPr>
        <p:txBody>
          <a:bodyPr wrap="none">
            <a:spAutoFit/>
          </a:bodyPr>
          <a:lstStyle/>
          <a:p>
            <a:r>
              <a:rPr lang="en-US" altLang="zh-CN" sz="2400" dirty="0">
                <a:solidFill>
                  <a:srgbClr val="CC0000"/>
                </a:solidFill>
                <a:latin typeface="Times New Roman"/>
                <a:ea typeface="楷体"/>
                <a:cs typeface="Courier New"/>
              </a:rPr>
              <a:t>Oscillation</a:t>
            </a:r>
            <a:r>
              <a:rPr lang="zh-CN" altLang="en-US" sz="2400" dirty="0">
                <a:solidFill>
                  <a:srgbClr val="CC0000"/>
                </a:solidFill>
                <a:latin typeface="Times New Roman"/>
                <a:ea typeface="楷体"/>
                <a:cs typeface="Courier New"/>
              </a:rPr>
              <a:t> </a:t>
            </a:r>
            <a:r>
              <a:rPr lang="en-US" altLang="zh-CN" sz="2400" dirty="0">
                <a:solidFill>
                  <a:srgbClr val="CC0000"/>
                </a:solidFill>
                <a:latin typeface="Times New Roman"/>
                <a:ea typeface="楷体"/>
                <a:cs typeface="Courier New"/>
              </a:rPr>
              <a:t>frequency</a:t>
            </a:r>
            <a:r>
              <a:rPr lang="zh-CN" altLang="en-US" sz="2400" dirty="0">
                <a:solidFill>
                  <a:srgbClr val="CC0000"/>
                </a:solidFill>
                <a:latin typeface="Times New Roman"/>
                <a:ea typeface="楷体"/>
                <a:cs typeface="Courier New"/>
              </a:rPr>
              <a:t>：</a:t>
            </a:r>
            <a:r>
              <a:rPr lang="en-US" altLang="zh-CN" sz="2400" dirty="0">
                <a:solidFill>
                  <a:srgbClr val="CC0000"/>
                </a:solidFill>
                <a:latin typeface="Times New Roman"/>
                <a:ea typeface="楷体"/>
                <a:cs typeface="Courier New"/>
              </a:rPr>
              <a:t>Compton frequency</a:t>
            </a:r>
            <a:endParaRPr lang="zh-CN" altLang="en-US" sz="2400" dirty="0">
              <a:solidFill>
                <a:srgbClr val="CC0000"/>
              </a:solidFill>
              <a:latin typeface="Times New Roman"/>
              <a:ea typeface="楷体"/>
              <a:cs typeface="Courier New"/>
            </a:endParaRPr>
          </a:p>
        </p:txBody>
      </p:sp>
      <p:cxnSp>
        <p:nvCxnSpPr>
          <p:cNvPr id="53" name="直接连接符 7">
            <a:extLst>
              <a:ext uri="{FF2B5EF4-FFF2-40B4-BE49-F238E27FC236}">
                <a16:creationId xmlns:a16="http://schemas.microsoft.com/office/drawing/2014/main" id="{46317EAC-9BB2-064B-8ED4-8B6F726339E1}"/>
              </a:ext>
            </a:extLst>
          </p:cNvPr>
          <p:cNvCxnSpPr>
            <a:cxnSpLocks/>
          </p:cNvCxnSpPr>
          <p:nvPr/>
        </p:nvCxnSpPr>
        <p:spPr>
          <a:xfrm>
            <a:off x="351752" y="844928"/>
            <a:ext cx="11560925" cy="0"/>
          </a:xfrm>
          <a:prstGeom prst="line">
            <a:avLst/>
          </a:prstGeom>
          <a:ln w="15875">
            <a:gradFill flip="none" rotWithShape="1">
              <a:gsLst>
                <a:gs pos="0">
                  <a:srgbClr val="124A93"/>
                </a:gs>
                <a:gs pos="49700">
                  <a:srgbClr val="124C98"/>
                </a:gs>
                <a:gs pos="100000">
                  <a:srgbClr val="134E9D">
                    <a:alpha val="0"/>
                  </a:srgbClr>
                </a:gs>
              </a:gsLst>
              <a:path path="circle">
                <a:fillToRect l="50000" t="50000" r="50000" b="50000"/>
              </a:path>
              <a:tileRect/>
            </a:gradFill>
          </a:ln>
        </p:spPr>
        <p:style>
          <a:lnRef idx="2">
            <a:schemeClr val="accent1"/>
          </a:lnRef>
          <a:fillRef idx="0">
            <a:schemeClr val="accent1"/>
          </a:fillRef>
          <a:effectRef idx="1">
            <a:schemeClr val="accent1"/>
          </a:effectRef>
          <a:fontRef idx="minor">
            <a:schemeClr val="tx1"/>
          </a:fontRef>
        </p:style>
      </p:cxnSp>
      <p:sp>
        <p:nvSpPr>
          <p:cNvPr id="55" name="标题 1">
            <a:extLst>
              <a:ext uri="{FF2B5EF4-FFF2-40B4-BE49-F238E27FC236}">
                <a16:creationId xmlns:a16="http://schemas.microsoft.com/office/drawing/2014/main" id="{F372237B-22EF-714C-8F89-A1321F45714E}"/>
              </a:ext>
            </a:extLst>
          </p:cNvPr>
          <p:cNvSpPr txBox="1">
            <a:spLocks/>
          </p:cNvSpPr>
          <p:nvPr/>
        </p:nvSpPr>
        <p:spPr>
          <a:xfrm>
            <a:off x="1122185" y="153722"/>
            <a:ext cx="10197473" cy="770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latin typeface="Times New Roman" panose="02020603050405020304" pitchFamily="18" charset="0"/>
                <a:cs typeface="Times New Roman" panose="02020603050405020304" pitchFamily="18" charset="0"/>
              </a:rPr>
              <a:t>Exotic spin-dependent interactions searches</a:t>
            </a:r>
            <a:endParaRPr lang="zh-CN" altLang="en-US" dirty="0">
              <a:latin typeface="Times New Roman" panose="02020603050405020304" pitchFamily="18" charset="0"/>
              <a:cs typeface="Times New Roman" panose="02020603050405020304" pitchFamily="18" charset="0"/>
            </a:endParaRPr>
          </a:p>
        </p:txBody>
      </p:sp>
      <p:sp>
        <p:nvSpPr>
          <p:cNvPr id="5" name="下箭头 4">
            <a:extLst>
              <a:ext uri="{FF2B5EF4-FFF2-40B4-BE49-F238E27FC236}">
                <a16:creationId xmlns:a16="http://schemas.microsoft.com/office/drawing/2014/main" id="{1F938CFA-078E-8647-9CE2-64DD5E027201}"/>
              </a:ext>
            </a:extLst>
          </p:cNvPr>
          <p:cNvSpPr/>
          <p:nvPr/>
        </p:nvSpPr>
        <p:spPr>
          <a:xfrm>
            <a:off x="5296657" y="5648283"/>
            <a:ext cx="277905" cy="3440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6" name="PA-文本框 573">
            <a:extLst>
              <a:ext uri="{FF2B5EF4-FFF2-40B4-BE49-F238E27FC236}">
                <a16:creationId xmlns:a16="http://schemas.microsoft.com/office/drawing/2014/main" id="{62B9B8DE-252A-8340-9090-3CB9B7B5A028}"/>
              </a:ext>
            </a:extLst>
          </p:cNvPr>
          <p:cNvSpPr txBox="1"/>
          <p:nvPr>
            <p:custDataLst>
              <p:tags r:id="rId3"/>
            </p:custDataLst>
          </p:nvPr>
        </p:nvSpPr>
        <p:spPr>
          <a:xfrm>
            <a:off x="806567" y="969363"/>
            <a:ext cx="11564923" cy="492443"/>
          </a:xfrm>
          <a:prstGeom prst="rect">
            <a:avLst/>
          </a:prstGeom>
          <a:noFill/>
          <a:ln w="12700" cap="flat" cmpd="sng" algn="ctr">
            <a:noFill/>
            <a:prstDash val="solid"/>
            <a:round/>
            <a:headEnd type="none" w="med" len="med"/>
            <a:tailEnd type="none" w="med" len="med"/>
          </a:ln>
          <a:effectLst/>
        </p:spPr>
        <p:txBody>
          <a:bodyPr wrap="square" lIns="0" tIns="0" rIns="0" bIns="0" anchor="ctr">
            <a:spAutoFit/>
          </a:bodyPr>
          <a:lstStyle>
            <a:defPPr>
              <a:defRPr lang="zh-CN"/>
            </a:defPPr>
            <a:lvl1pPr>
              <a:buSzPct val="90000"/>
              <a:defRPr>
                <a:gradFill>
                  <a:gsLst>
                    <a:gs pos="80000">
                      <a:srgbClr val="FFFFFF"/>
                    </a:gs>
                    <a:gs pos="43000">
                      <a:schemeClr val="accent5">
                        <a:lumMod val="60000"/>
                        <a:lumOff val="40000"/>
                      </a:schemeClr>
                    </a:gs>
                  </a:gsLst>
                  <a:lin ang="13500000" scaled="1"/>
                </a:gradFill>
                <a:latin typeface="思源黑体 CN Medium" panose="020B0600000000000000" pitchFamily="34" charset="-122"/>
                <a:ea typeface="思源黑体 CN Medium" panose="020B0600000000000000" pitchFamily="34" charset="-122"/>
              </a:defRPr>
            </a:lvl1pPr>
          </a:lstStyle>
          <a:p>
            <a:pPr marL="0" marR="0" lvl="0" indent="0" algn="just" defTabSz="914400" rtl="0" eaLnBrk="1" fontAlgn="auto" latinLnBrk="0" hangingPunct="1">
              <a:lnSpc>
                <a:spcPct val="100000"/>
              </a:lnSpc>
              <a:spcBef>
                <a:spcPts val="0"/>
              </a:spcBef>
              <a:spcAft>
                <a:spcPts val="0"/>
              </a:spcAft>
              <a:buClrTx/>
              <a:buSzPct val="90000"/>
              <a:buFontTx/>
              <a:buNone/>
              <a:tabLst/>
              <a:defRPr/>
            </a:pPr>
            <a:r>
              <a:rPr kumimoji="1" lang="en-US" altLang="zh-CN" sz="3200" dirty="0">
                <a:solidFill>
                  <a:schemeClr val="tx1"/>
                </a:solidFill>
                <a:latin typeface="Times New Roman" panose="02020603050405020304" pitchFamily="18" charset="0"/>
                <a:ea typeface="+mj-ea"/>
                <a:cs typeface="Times New Roman" panose="02020603050405020304" pitchFamily="18" charset="0"/>
              </a:rPr>
              <a:t>Detection principle: exotic interactions induce spin energy shift</a:t>
            </a:r>
            <a:endParaRPr kumimoji="1" lang="en-US" altLang="zh-CN" sz="3200" i="0" u="none" strike="noStrike" kern="1200" cap="none" spc="0" normalizeH="0" baseline="0" noProof="0" dirty="0">
              <a:ln>
                <a:noFill/>
              </a:ln>
              <a:solidFill>
                <a:schemeClr val="tx1"/>
              </a:solidFill>
              <a:effectLst/>
              <a:uLnTx/>
              <a:uFillTx/>
              <a:latin typeface="Times New Roman" panose="02020603050405020304" pitchFamily="18" charset="0"/>
              <a:ea typeface="+mj-ea"/>
              <a:cs typeface="Times New Roman" panose="02020603050405020304" pitchFamily="18" charset="0"/>
            </a:endParaRPr>
          </a:p>
        </p:txBody>
      </p:sp>
      <p:grpSp>
        <p:nvGrpSpPr>
          <p:cNvPr id="67" name="组合 66">
            <a:extLst>
              <a:ext uri="{FF2B5EF4-FFF2-40B4-BE49-F238E27FC236}">
                <a16:creationId xmlns:a16="http://schemas.microsoft.com/office/drawing/2014/main" id="{7ED6F574-2BFA-E341-A172-B7753B5EB60E}"/>
              </a:ext>
            </a:extLst>
          </p:cNvPr>
          <p:cNvGrpSpPr/>
          <p:nvPr/>
        </p:nvGrpSpPr>
        <p:grpSpPr>
          <a:xfrm rot="5400000">
            <a:off x="6073839" y="-4053400"/>
            <a:ext cx="116749" cy="11419103"/>
            <a:chOff x="5702996" y="1339728"/>
            <a:chExt cx="1840804" cy="5050269"/>
          </a:xfrm>
        </p:grpSpPr>
        <p:pic>
          <p:nvPicPr>
            <p:cNvPr id="68" name="Picture 6" descr="HD-ShadowLong.png">
              <a:extLst>
                <a:ext uri="{FF2B5EF4-FFF2-40B4-BE49-F238E27FC236}">
                  <a16:creationId xmlns:a16="http://schemas.microsoft.com/office/drawing/2014/main" id="{9ECE0140-AF7C-6748-BF69-9D50A9662204}"/>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rot="16200000">
              <a:off x="5340327" y="4186524"/>
              <a:ext cx="2566142" cy="1840804"/>
            </a:xfrm>
            <a:prstGeom prst="rect">
              <a:avLst/>
            </a:prstGeom>
          </p:spPr>
        </p:pic>
        <p:pic>
          <p:nvPicPr>
            <p:cNvPr id="69" name="Picture 6" descr="HD-ShadowLong.png">
              <a:extLst>
                <a:ext uri="{FF2B5EF4-FFF2-40B4-BE49-F238E27FC236}">
                  <a16:creationId xmlns:a16="http://schemas.microsoft.com/office/drawing/2014/main" id="{D537CEFE-125D-804C-B1FB-04072A52DB03}"/>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rot="5400000" flipV="1">
              <a:off x="5340327" y="1702397"/>
              <a:ext cx="2566142" cy="1840804"/>
            </a:xfrm>
            <a:prstGeom prst="rect">
              <a:avLst/>
            </a:prstGeom>
          </p:spPr>
        </p:pic>
      </p:grpSp>
    </p:spTree>
    <p:custDataLst>
      <p:tags r:id="rId1"/>
    </p:custDataLst>
    <p:extLst>
      <p:ext uri="{BB962C8B-B14F-4D97-AF65-F5344CB8AC3E}">
        <p14:creationId xmlns:p14="http://schemas.microsoft.com/office/powerpoint/2010/main" val="1203911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F47E9167-F583-40C3-8961-28AC84C9DB28}"/>
              </a:ext>
            </a:extLst>
          </p:cNvPr>
          <p:cNvSpPr>
            <a:spLocks noGrp="1"/>
          </p:cNvSpPr>
          <p:nvPr>
            <p:ph type="title"/>
          </p:nvPr>
        </p:nvSpPr>
        <p:spPr>
          <a:xfrm>
            <a:off x="0" y="1"/>
            <a:ext cx="12192000" cy="888999"/>
          </a:xfrm>
        </p:spPr>
        <p:txBody>
          <a:bodyPr>
            <a:normAutofit/>
          </a:bodyPr>
          <a:lstStyle/>
          <a:p>
            <a:r>
              <a:rPr lang="en-US" altLang="zh-CN" dirty="0">
                <a:effectLst/>
                <a:latin typeface="Times New Roman" panose="02020603050405020304" pitchFamily="18" charset="0"/>
                <a:cs typeface="Times New Roman" panose="02020603050405020304" pitchFamily="18" charset="0"/>
              </a:rPr>
              <a:t>Outline</a:t>
            </a:r>
            <a:endParaRPr lang="zh-CN" altLang="en-US" dirty="0">
              <a:effectLst/>
              <a:latin typeface="Times New Roman" panose="02020603050405020304" pitchFamily="18" charset="0"/>
              <a:cs typeface="Times New Roman" panose="02020603050405020304" pitchFamily="18" charset="0"/>
            </a:endParaRPr>
          </a:p>
        </p:txBody>
      </p:sp>
      <p:sp>
        <p:nvSpPr>
          <p:cNvPr id="2" name="灯片编号占位符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D9B5641-978E-4D1F-AEE6-21B4B778D80A}" type="slidenum">
              <a:rPr kumimoji="0" lang="zh-CN" altLang="en-US" sz="1600" b="1" i="0" u="none" strike="noStrike" kern="1200" cap="none" spc="0" normalizeH="0" baseline="0" noProof="0" smtClean="0">
                <a:ln>
                  <a:noFill/>
                </a:ln>
                <a:solidFill>
                  <a:prstClr val="white"/>
                </a:solidFill>
                <a:effectLst/>
                <a:uLnTx/>
                <a:uFillTx/>
                <a:latin typeface="Calibri"/>
                <a:ea typeface="微软雅黑 Light"/>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zh-CN" altLang="en-US" sz="1600" b="1" i="0" u="none" strike="noStrike" kern="1200" cap="none" spc="0" normalizeH="0" baseline="0" noProof="0">
              <a:ln>
                <a:noFill/>
              </a:ln>
              <a:solidFill>
                <a:prstClr val="white"/>
              </a:solidFill>
              <a:effectLst/>
              <a:uLnTx/>
              <a:uFillTx/>
              <a:latin typeface="Calibri"/>
              <a:ea typeface="微软雅黑 Light"/>
              <a:cs typeface="+mn-cs"/>
            </a:endParaRPr>
          </a:p>
        </p:txBody>
      </p:sp>
      <p:sp>
        <p:nvSpPr>
          <p:cNvPr id="10" name="文本框 9">
            <a:extLst>
              <a:ext uri="{FF2B5EF4-FFF2-40B4-BE49-F238E27FC236}">
                <a16:creationId xmlns:a16="http://schemas.microsoft.com/office/drawing/2014/main" id="{9F8E4DBC-42C4-D2B8-1FBB-D54447CF31B6}"/>
              </a:ext>
            </a:extLst>
          </p:cNvPr>
          <p:cNvSpPr txBox="1"/>
          <p:nvPr/>
        </p:nvSpPr>
        <p:spPr>
          <a:xfrm>
            <a:off x="3685299" y="5143373"/>
            <a:ext cx="4925301" cy="707886"/>
          </a:xfrm>
          <a:prstGeom prst="rect">
            <a:avLst/>
          </a:prstGeom>
          <a:noFill/>
        </p:spPr>
        <p:txBody>
          <a:bodyPr wrap="square">
            <a:spAutoFit/>
          </a:bodyPr>
          <a:lstStyle>
            <a:defPPr>
              <a:defRPr lang="zh-CN"/>
            </a:defPPr>
          </a:lstStyle>
          <a:p>
            <a:pPr lvl="0" algn="ctr"/>
            <a:r>
              <a:rPr kumimoji="0" lang="en-US" altLang="zh-CN" sz="2000" b="1" i="0" u="none" strike="noStrike" kern="1200" cap="none" spc="0" normalizeH="0" baseline="0" noProof="0" dirty="0">
                <a:ln>
                  <a:noFill/>
                </a:ln>
                <a:solidFill>
                  <a:srgbClr val="C00000"/>
                </a:solidFill>
                <a:uLnTx/>
                <a:uFillTx/>
                <a:latin typeface="Times New Roman" panose="02020603050405020304" pitchFamily="18" charset="0"/>
                <a:ea typeface="微软雅黑"/>
                <a:cs typeface="Times New Roman" panose="02020603050405020304" pitchFamily="18" charset="0"/>
              </a:rPr>
              <a:t>Spin-based quantum sensing:</a:t>
            </a:r>
          </a:p>
          <a:p>
            <a:pPr lvl="0" algn="ctr"/>
            <a:r>
              <a:rPr kumimoji="0" lang="en-US" altLang="zh-CN" sz="2000" b="1" i="0" u="none" strike="noStrike" kern="1200" cap="none" spc="0" normalizeH="0" baseline="0" noProof="0" dirty="0">
                <a:ln>
                  <a:noFill/>
                </a:ln>
                <a:solidFill>
                  <a:srgbClr val="C00000"/>
                </a:solidFill>
                <a:uLnTx/>
                <a:uFillTx/>
                <a:latin typeface="Times New Roman" panose="02020603050405020304" pitchFamily="18" charset="0"/>
                <a:ea typeface="微软雅黑"/>
                <a:cs typeface="Times New Roman" panose="02020603050405020304" pitchFamily="18" charset="0"/>
              </a:rPr>
              <a:t>Hybrid alkali-noble atomic gas</a:t>
            </a:r>
          </a:p>
        </p:txBody>
      </p:sp>
      <p:sp>
        <p:nvSpPr>
          <p:cNvPr id="15" name="文本框 14">
            <a:extLst>
              <a:ext uri="{FF2B5EF4-FFF2-40B4-BE49-F238E27FC236}">
                <a16:creationId xmlns:a16="http://schemas.microsoft.com/office/drawing/2014/main" id="{F735B0C5-5FAE-E8A3-9910-D7B78C5A4ED6}"/>
              </a:ext>
            </a:extLst>
          </p:cNvPr>
          <p:cNvSpPr txBox="1"/>
          <p:nvPr/>
        </p:nvSpPr>
        <p:spPr>
          <a:xfrm>
            <a:off x="469018" y="1808634"/>
            <a:ext cx="3240054" cy="461665"/>
          </a:xfrm>
          <a:prstGeom prst="rect">
            <a:avLst/>
          </a:prstGeom>
          <a:noFill/>
        </p:spPr>
        <p:txBody>
          <a:bodyPr wrap="none">
            <a:spAutoFit/>
          </a:bodyPr>
          <a:lstStyle>
            <a:defPPr>
              <a:defRPr lang="zh-CN"/>
            </a:defPPr>
            <a:lvl1pPr>
              <a:defRPr sz="2400" b="1">
                <a:solidFill>
                  <a:schemeClr val="accent6">
                    <a:lumMod val="75000"/>
                  </a:schemeClr>
                </a:solidFill>
                <a:effectLst>
                  <a:outerShdw blurRad="38100" dist="38100" dir="2700000" algn="tl">
                    <a:srgbClr val="000000">
                      <a:alpha val="43137"/>
                    </a:srgbClr>
                  </a:outerShdw>
                </a:effectLst>
                <a:latin typeface="+mj-ea"/>
                <a:ea typeface="+mj-ea"/>
              </a:defRPr>
            </a:lvl1pPr>
          </a:lstStyle>
          <a:p>
            <a:r>
              <a:rPr lang="en-US" altLang="zh-CN" dirty="0">
                <a:effectLst/>
                <a:latin typeface="Times New Roman" panose="02020603050405020304" pitchFamily="18" charset="0"/>
                <a:cs typeface="Times New Roman" panose="02020603050405020304" pitchFamily="18" charset="0"/>
              </a:rPr>
              <a:t>Precision measurement</a:t>
            </a:r>
          </a:p>
        </p:txBody>
      </p:sp>
      <p:sp>
        <p:nvSpPr>
          <p:cNvPr id="17" name="文本框 16">
            <a:extLst>
              <a:ext uri="{FF2B5EF4-FFF2-40B4-BE49-F238E27FC236}">
                <a16:creationId xmlns:a16="http://schemas.microsoft.com/office/drawing/2014/main" id="{EB054BCF-A4BF-622C-49D5-8F0EF55EE671}"/>
              </a:ext>
            </a:extLst>
          </p:cNvPr>
          <p:cNvSpPr txBox="1"/>
          <p:nvPr/>
        </p:nvSpPr>
        <p:spPr>
          <a:xfrm>
            <a:off x="8426585" y="5081818"/>
            <a:ext cx="3581400" cy="830997"/>
          </a:xfrm>
          <a:prstGeom prst="rect">
            <a:avLst/>
          </a:prstGeom>
          <a:noFill/>
        </p:spPr>
        <p:txBody>
          <a:bodyPr wrap="square">
            <a:spAutoFit/>
          </a:bodyPr>
          <a:lstStyle>
            <a:defPPr>
              <a:defRPr lang="zh-CN"/>
            </a:defPPr>
            <a:lvl1pPr lvl="0" algn="ctr">
              <a:lnSpc>
                <a:spcPct val="150000"/>
              </a:lnSpc>
              <a:defRPr sz="2000" b="1">
                <a:solidFill>
                  <a:srgbClr val="376092"/>
                </a:solidFill>
                <a:effectLst>
                  <a:outerShdw blurRad="38100" dist="38100" dir="2700000" algn="tl">
                    <a:srgbClr val="000000">
                      <a:alpha val="43137"/>
                    </a:srgbClr>
                  </a:outerShdw>
                </a:effectLst>
                <a:latin typeface="Times New Roman" panose="02020603050405020304" pitchFamily="18" charset="0"/>
                <a:ea typeface="微软雅黑"/>
                <a:cs typeface="Times New Roman" panose="02020603050405020304" pitchFamily="18" charset="0"/>
              </a:defRPr>
            </a:lvl1pPr>
          </a:lstStyle>
          <a:p>
            <a:pPr>
              <a:lnSpc>
                <a:spcPct val="100000"/>
              </a:lnSpc>
            </a:pPr>
            <a:r>
              <a:rPr lang="en-US" altLang="zh-CN" sz="2400" dirty="0">
                <a:solidFill>
                  <a:srgbClr val="215968"/>
                </a:solidFill>
                <a:effectLst/>
              </a:rPr>
              <a:t>Searches for exotic spin-dependent interactions</a:t>
            </a:r>
            <a:endParaRPr lang="zh-CN" altLang="en-US" sz="2400" dirty="0">
              <a:solidFill>
                <a:srgbClr val="215968"/>
              </a:solidFill>
              <a:effectLst/>
            </a:endParaRPr>
          </a:p>
        </p:txBody>
      </p:sp>
      <p:sp>
        <p:nvSpPr>
          <p:cNvPr id="5" name="文本框 4">
            <a:extLst>
              <a:ext uri="{FF2B5EF4-FFF2-40B4-BE49-F238E27FC236}">
                <a16:creationId xmlns:a16="http://schemas.microsoft.com/office/drawing/2014/main" id="{56EDE4EF-F5B4-C22A-F244-1A8B423FCA0D}"/>
              </a:ext>
            </a:extLst>
          </p:cNvPr>
          <p:cNvSpPr txBox="1"/>
          <p:nvPr/>
        </p:nvSpPr>
        <p:spPr>
          <a:xfrm>
            <a:off x="730449" y="5121861"/>
            <a:ext cx="2540231" cy="707886"/>
          </a:xfrm>
          <a:prstGeom prst="rect">
            <a:avLst/>
          </a:prstGeom>
          <a:noFill/>
        </p:spPr>
        <p:txBody>
          <a:bodyPr wrap="square">
            <a:spAutoFit/>
          </a:bodyPr>
          <a:lstStyle>
            <a:defPPr>
              <a:defRPr lang="zh-CN"/>
            </a:defPPr>
          </a:lstStyle>
          <a:p>
            <a:pPr marL="0" marR="0" lvl="0" indent="0" algn="ctr" defTabSz="914400" rtl="0" eaLnBrk="1" fontAlgn="auto" latinLnBrk="0" hangingPunct="1">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E46C0A"/>
                </a:solidFill>
                <a:uLnTx/>
                <a:uFillTx/>
                <a:latin typeface="Times New Roman" panose="02020603050405020304" pitchFamily="18" charset="0"/>
                <a:ea typeface="微软雅黑"/>
                <a:cs typeface="Times New Roman" panose="02020603050405020304" pitchFamily="18" charset="0"/>
              </a:rPr>
              <a:t>From classical to quantum sensors</a:t>
            </a:r>
            <a:endParaRPr kumimoji="0" lang="zh-CN" altLang="en-US" sz="2000" b="1" i="0" u="none" strike="noStrike" kern="1200" cap="none" spc="0" normalizeH="0" baseline="0" noProof="0" dirty="0">
              <a:ln>
                <a:noFill/>
              </a:ln>
              <a:solidFill>
                <a:srgbClr val="E46C0A"/>
              </a:solidFill>
              <a:uLnTx/>
              <a:uFillTx/>
              <a:latin typeface="Times New Roman" panose="02020603050405020304" pitchFamily="18" charset="0"/>
              <a:ea typeface="微软雅黑"/>
              <a:cs typeface="Times New Roman" panose="02020603050405020304" pitchFamily="18" charset="0"/>
            </a:endParaRPr>
          </a:p>
        </p:txBody>
      </p:sp>
      <p:sp>
        <p:nvSpPr>
          <p:cNvPr id="16" name="文本框 15">
            <a:extLst>
              <a:ext uri="{FF2B5EF4-FFF2-40B4-BE49-F238E27FC236}">
                <a16:creationId xmlns:a16="http://schemas.microsoft.com/office/drawing/2014/main" id="{CC47EBA5-B025-79C7-5575-912A5D2D9D9B}"/>
              </a:ext>
            </a:extLst>
          </p:cNvPr>
          <p:cNvSpPr txBox="1"/>
          <p:nvPr/>
        </p:nvSpPr>
        <p:spPr>
          <a:xfrm>
            <a:off x="3558580" y="1808634"/>
            <a:ext cx="5441092" cy="461665"/>
          </a:xfrm>
          <a:prstGeom prst="rect">
            <a:avLst/>
          </a:prstGeom>
          <a:noFill/>
        </p:spPr>
        <p:txBody>
          <a:bodyPr wrap="square">
            <a:spAutoFit/>
          </a:bodyPr>
          <a:lstStyle>
            <a:defPPr>
              <a:defRPr lang="zh-CN"/>
            </a:defPPr>
            <a:lvl1pPr>
              <a:defRPr sz="2400" b="1">
                <a:solidFill>
                  <a:schemeClr val="accent1">
                    <a:lumMod val="75000"/>
                  </a:schemeClr>
                </a:solidFill>
                <a:effectLst>
                  <a:outerShdw blurRad="38100" dist="38100" dir="2700000" algn="tl">
                    <a:srgbClr val="000000">
                      <a:alpha val="43137"/>
                    </a:srgbClr>
                  </a:outerShdw>
                </a:effectLst>
                <a:latin typeface="+mj-ea"/>
                <a:ea typeface="+mj-ea"/>
              </a:defRPr>
            </a:lvl1pPr>
          </a:lstStyle>
          <a:p>
            <a:pPr algn="ctr"/>
            <a:r>
              <a:rPr lang="en-US" altLang="zh-CN" dirty="0" err="1">
                <a:solidFill>
                  <a:srgbClr val="C00000"/>
                </a:solidFill>
                <a:effectLst/>
                <a:latin typeface="Times New Roman" panose="02020603050405020304" pitchFamily="18" charset="0"/>
                <a:cs typeface="Times New Roman" panose="02020603050405020304" pitchFamily="18" charset="0"/>
              </a:rPr>
              <a:t>Femtotesla</a:t>
            </a:r>
            <a:r>
              <a:rPr lang="en-US" altLang="zh-CN" dirty="0">
                <a:solidFill>
                  <a:srgbClr val="C00000"/>
                </a:solidFill>
                <a:effectLst/>
                <a:latin typeface="Times New Roman" panose="02020603050405020304" pitchFamily="18" charset="0"/>
                <a:cs typeface="Times New Roman" panose="02020603050405020304" pitchFamily="18" charset="0"/>
              </a:rPr>
              <a:t> technology</a:t>
            </a:r>
          </a:p>
        </p:txBody>
      </p:sp>
      <p:sp>
        <p:nvSpPr>
          <p:cNvPr id="18" name="文本框 17">
            <a:extLst>
              <a:ext uri="{FF2B5EF4-FFF2-40B4-BE49-F238E27FC236}">
                <a16:creationId xmlns:a16="http://schemas.microsoft.com/office/drawing/2014/main" id="{FAD0850A-5D92-C1D9-2E8F-75F6E21C2FE5}"/>
              </a:ext>
            </a:extLst>
          </p:cNvPr>
          <p:cNvSpPr txBox="1"/>
          <p:nvPr/>
        </p:nvSpPr>
        <p:spPr>
          <a:xfrm>
            <a:off x="8921890" y="1808634"/>
            <a:ext cx="2618024" cy="461665"/>
          </a:xfrm>
          <a:prstGeom prst="rect">
            <a:avLst/>
          </a:prstGeom>
          <a:noFill/>
        </p:spPr>
        <p:txBody>
          <a:bodyPr wrap="none">
            <a:spAutoFit/>
          </a:bodyPr>
          <a:lstStyle>
            <a:defPPr>
              <a:defRPr lang="zh-CN"/>
            </a:defPPr>
            <a:lvl1pPr>
              <a:defRPr sz="2400" b="1">
                <a:solidFill>
                  <a:schemeClr val="accent5">
                    <a:lumMod val="50000"/>
                  </a:schemeClr>
                </a:solidFill>
                <a:effectLst>
                  <a:outerShdw blurRad="38100" dist="38100" dir="2700000" algn="tl">
                    <a:srgbClr val="000000">
                      <a:alpha val="43137"/>
                    </a:srgbClr>
                  </a:outerShdw>
                </a:effectLst>
                <a:latin typeface="+mj-ea"/>
                <a:ea typeface="+mj-ea"/>
              </a:defRPr>
            </a:lvl1pPr>
          </a:lstStyle>
          <a:p>
            <a:r>
              <a:rPr lang="en-US" altLang="zh-CN" dirty="0" err="1">
                <a:effectLst/>
                <a:latin typeface="Times New Roman" panose="02020603050405020304" pitchFamily="18" charset="0"/>
                <a:cs typeface="Times New Roman" panose="02020603050405020304" pitchFamily="18" charset="0"/>
              </a:rPr>
              <a:t>Femtotesla</a:t>
            </a:r>
            <a:r>
              <a:rPr lang="en-US" altLang="zh-CN" dirty="0">
                <a:effectLst/>
                <a:latin typeface="Times New Roman" panose="02020603050405020304" pitchFamily="18" charset="0"/>
                <a:cs typeface="Times New Roman" panose="02020603050405020304" pitchFamily="18" charset="0"/>
              </a:rPr>
              <a:t> science</a:t>
            </a:r>
          </a:p>
        </p:txBody>
      </p:sp>
      <p:grpSp>
        <p:nvGrpSpPr>
          <p:cNvPr id="4" name="组合 3">
            <a:extLst>
              <a:ext uri="{FF2B5EF4-FFF2-40B4-BE49-F238E27FC236}">
                <a16:creationId xmlns:a16="http://schemas.microsoft.com/office/drawing/2014/main" id="{514D3068-7018-1020-B401-35B70C7DE1F1}"/>
              </a:ext>
            </a:extLst>
          </p:cNvPr>
          <p:cNvGrpSpPr/>
          <p:nvPr/>
        </p:nvGrpSpPr>
        <p:grpSpPr>
          <a:xfrm>
            <a:off x="953920" y="2544994"/>
            <a:ext cx="2093291" cy="2093289"/>
            <a:chOff x="889244" y="2103483"/>
            <a:chExt cx="2093291" cy="2093289"/>
          </a:xfrm>
        </p:grpSpPr>
        <p:sp>
          <p:nvSpPr>
            <p:cNvPr id="23" name="íṡlíďe">
              <a:extLst>
                <a:ext uri="{FF2B5EF4-FFF2-40B4-BE49-F238E27FC236}">
                  <a16:creationId xmlns:a16="http://schemas.microsoft.com/office/drawing/2014/main" id="{612A4C40-2430-C703-E588-21777D6E50F3}"/>
                </a:ext>
              </a:extLst>
            </p:cNvPr>
            <p:cNvSpPr/>
            <p:nvPr/>
          </p:nvSpPr>
          <p:spPr>
            <a:xfrm rot="10800000">
              <a:off x="889244" y="2103483"/>
              <a:ext cx="2093291" cy="2093289"/>
            </a:xfrm>
            <a:prstGeom prst="arc">
              <a:avLst>
                <a:gd name="adj1" fmla="val 16200000"/>
                <a:gd name="adj2" fmla="val 12111527"/>
              </a:avLst>
            </a:prstGeom>
            <a:ln w="76200" cap="rnd">
              <a:gradFill>
                <a:gsLst>
                  <a:gs pos="100000">
                    <a:schemeClr val="bg1"/>
                  </a:gs>
                  <a:gs pos="20000">
                    <a:schemeClr val="accent6">
                      <a:lumMod val="75000"/>
                    </a:schemeClr>
                  </a:gs>
                </a:gsLst>
                <a:lin ang="12000000" scaled="0"/>
              </a:gra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pic>
          <p:nvPicPr>
            <p:cNvPr id="33" name="图片 32">
              <a:extLst>
                <a:ext uri="{FF2B5EF4-FFF2-40B4-BE49-F238E27FC236}">
                  <a16:creationId xmlns:a16="http://schemas.microsoft.com/office/drawing/2014/main" id="{E1BE7D19-D792-5358-6614-18CE4921C158}"/>
                </a:ext>
              </a:extLst>
            </p:cNvPr>
            <p:cNvPicPr>
              <a:picLocks noChangeAspect="1"/>
            </p:cNvPicPr>
            <p:nvPr/>
          </p:nvPicPr>
          <p:blipFill rotWithShape="1">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20642" t="10715" r="19911" b="10022"/>
            <a:stretch/>
          </p:blipFill>
          <p:spPr>
            <a:xfrm>
              <a:off x="1035206" y="2249442"/>
              <a:ext cx="1801367" cy="1801367"/>
            </a:xfrm>
            <a:prstGeom prst="ellipse">
              <a:avLst/>
            </a:prstGeom>
            <a:effectLst>
              <a:outerShdw blurRad="50800" dist="38100" dir="2700000" algn="tl" rotWithShape="0">
                <a:prstClr val="black">
                  <a:alpha val="40000"/>
                </a:prstClr>
              </a:outerShdw>
            </a:effectLst>
          </p:spPr>
        </p:pic>
      </p:grpSp>
      <p:grpSp>
        <p:nvGrpSpPr>
          <p:cNvPr id="6" name="组合 5">
            <a:extLst>
              <a:ext uri="{FF2B5EF4-FFF2-40B4-BE49-F238E27FC236}">
                <a16:creationId xmlns:a16="http://schemas.microsoft.com/office/drawing/2014/main" id="{251F60E0-0E67-5946-22A0-32CC0CBD0245}"/>
              </a:ext>
            </a:extLst>
          </p:cNvPr>
          <p:cNvGrpSpPr/>
          <p:nvPr/>
        </p:nvGrpSpPr>
        <p:grpSpPr>
          <a:xfrm>
            <a:off x="9170642" y="2544994"/>
            <a:ext cx="2093290" cy="2093288"/>
            <a:chOff x="9081236" y="2103483"/>
            <a:chExt cx="2093290" cy="2093288"/>
          </a:xfrm>
        </p:grpSpPr>
        <p:sp>
          <p:nvSpPr>
            <p:cNvPr id="25" name="iṩ1íḋe">
              <a:extLst>
                <a:ext uri="{FF2B5EF4-FFF2-40B4-BE49-F238E27FC236}">
                  <a16:creationId xmlns:a16="http://schemas.microsoft.com/office/drawing/2014/main" id="{F84B06C6-6767-5D72-2EE8-55CCE7606A64}"/>
                </a:ext>
              </a:extLst>
            </p:cNvPr>
            <p:cNvSpPr/>
            <p:nvPr/>
          </p:nvSpPr>
          <p:spPr>
            <a:xfrm rot="10800000">
              <a:off x="9081236" y="2103483"/>
              <a:ext cx="2093290" cy="2093288"/>
            </a:xfrm>
            <a:prstGeom prst="arc">
              <a:avLst>
                <a:gd name="adj1" fmla="val 16200000"/>
                <a:gd name="adj2" fmla="val 12111527"/>
              </a:avLst>
            </a:prstGeom>
            <a:ln w="76200" cap="rnd">
              <a:gradFill>
                <a:gsLst>
                  <a:gs pos="100000">
                    <a:schemeClr val="accent5">
                      <a:lumMod val="75000"/>
                    </a:schemeClr>
                  </a:gs>
                  <a:gs pos="20000">
                    <a:schemeClr val="bg1"/>
                  </a:gs>
                </a:gsLst>
                <a:lin ang="1800000" scaled="0"/>
              </a:gra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4" name="椭圆 33">
              <a:extLst>
                <a:ext uri="{FF2B5EF4-FFF2-40B4-BE49-F238E27FC236}">
                  <a16:creationId xmlns:a16="http://schemas.microsoft.com/office/drawing/2014/main" id="{834658DD-5228-501D-A39B-3B54C927CD12}"/>
                </a:ext>
              </a:extLst>
            </p:cNvPr>
            <p:cNvSpPr>
              <a:spLocks noChangeAspect="1"/>
            </p:cNvSpPr>
            <p:nvPr/>
          </p:nvSpPr>
          <p:spPr>
            <a:xfrm>
              <a:off x="9227196" y="2249441"/>
              <a:ext cx="1801367" cy="1801367"/>
            </a:xfrm>
            <a:prstGeom prst="ellipse">
              <a:avLst/>
            </a:prstGeom>
            <a:blipFill dpi="0" rotWithShape="1">
              <a:blip r:embed="rId6">
                <a:duotone>
                  <a:schemeClr val="accent5">
                    <a:shade val="45000"/>
                    <a:satMod val="135000"/>
                  </a:schemeClr>
                  <a:prstClr val="white"/>
                </a:duotone>
                <a:extLst>
                  <a:ext uri="{BEBA8EAE-BF5A-486C-A8C5-ECC9F3942E4B}">
                    <a14:imgProps xmlns:a14="http://schemas.microsoft.com/office/drawing/2010/main">
                      <a14:imgLayer r:embed="rId7">
                        <a14:imgEffect>
                          <a14:sharpenSoften amount="50000"/>
                        </a14:imgEffect>
                      </a14:imgLayer>
                    </a14:imgProps>
                  </a:ext>
                </a:extLst>
              </a:blip>
              <a:srcRect/>
              <a:stretch>
                <a:fillRect l="-41479" t="-1334" r="-22305" b="-21506"/>
              </a:stretch>
            </a:blipFill>
            <a:ln w="12700" cap="flat" cmpd="sng" algn="ctr">
              <a:noFill/>
              <a:prstDash val="solid"/>
              <a:miter lim="800000"/>
            </a:ln>
            <a:effectLst>
              <a:outerShdw blurRad="50800" dist="38100" dir="2700000" algn="tl" rotWithShape="0">
                <a:prstClr val="black">
                  <a:alpha val="40000"/>
                </a:prstClr>
              </a:outerShdw>
            </a:effectLst>
            <a:extLst>
              <a:ext uri="{91240B29-F687-4F45-9708-019B960494DF}">
                <a14:hiddenLine xmlns:a14="http://schemas.microsoft.com/office/drawing/2010/main" w="12700" cap="flat" cmpd="sng" algn="ctr">
                  <a:solidFill>
                    <a:schemeClr val="dk1"/>
                  </a:solidFill>
                  <a:prstDash val="solid"/>
                  <a:miter lim="800000"/>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p>
          </p:txBody>
        </p:sp>
      </p:grpSp>
      <p:cxnSp>
        <p:nvCxnSpPr>
          <p:cNvPr id="20" name="直接连接符 19">
            <a:extLst>
              <a:ext uri="{FF2B5EF4-FFF2-40B4-BE49-F238E27FC236}">
                <a16:creationId xmlns:a16="http://schemas.microsoft.com/office/drawing/2014/main" id="{73CD51E4-E5F1-9917-06D6-9AC9C9983A02}"/>
              </a:ext>
            </a:extLst>
          </p:cNvPr>
          <p:cNvCxnSpPr>
            <a:cxnSpLocks/>
          </p:cNvCxnSpPr>
          <p:nvPr/>
        </p:nvCxnSpPr>
        <p:spPr>
          <a:xfrm>
            <a:off x="949093" y="4952145"/>
            <a:ext cx="2102944" cy="0"/>
          </a:xfrm>
          <a:prstGeom prst="line">
            <a:avLst/>
          </a:prstGeom>
          <a:ln w="28575" cap="rnd">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C1622E50-4305-CE8D-1B93-43EDF7E267AB}"/>
              </a:ext>
            </a:extLst>
          </p:cNvPr>
          <p:cNvCxnSpPr>
            <a:cxnSpLocks/>
          </p:cNvCxnSpPr>
          <p:nvPr/>
        </p:nvCxnSpPr>
        <p:spPr>
          <a:xfrm>
            <a:off x="5225843" y="4952145"/>
            <a:ext cx="2102944" cy="0"/>
          </a:xfrm>
          <a:prstGeom prst="line">
            <a:avLst/>
          </a:prstGeom>
          <a:ln w="28575" cap="rnd">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DB1C5D6D-4354-3460-9B20-B84F6D285CFB}"/>
              </a:ext>
            </a:extLst>
          </p:cNvPr>
          <p:cNvCxnSpPr>
            <a:cxnSpLocks/>
          </p:cNvCxnSpPr>
          <p:nvPr/>
        </p:nvCxnSpPr>
        <p:spPr>
          <a:xfrm>
            <a:off x="9165815" y="4952145"/>
            <a:ext cx="2102944" cy="0"/>
          </a:xfrm>
          <a:prstGeom prst="line">
            <a:avLst/>
          </a:prstGeom>
          <a:ln w="28575" cap="rnd">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grpSp>
        <p:nvGrpSpPr>
          <p:cNvPr id="8" name="组合 7">
            <a:extLst>
              <a:ext uri="{FF2B5EF4-FFF2-40B4-BE49-F238E27FC236}">
                <a16:creationId xmlns:a16="http://schemas.microsoft.com/office/drawing/2014/main" id="{5F4201B3-6ADB-465E-84FC-676C4BA8B246}"/>
              </a:ext>
            </a:extLst>
          </p:cNvPr>
          <p:cNvGrpSpPr/>
          <p:nvPr/>
        </p:nvGrpSpPr>
        <p:grpSpPr>
          <a:xfrm>
            <a:off x="5225843" y="2561228"/>
            <a:ext cx="2093291" cy="2093289"/>
            <a:chOff x="5111883" y="1909220"/>
            <a:chExt cx="2093291" cy="2093289"/>
          </a:xfrm>
        </p:grpSpPr>
        <p:pic>
          <p:nvPicPr>
            <p:cNvPr id="26" name="图片 25">
              <a:extLst>
                <a:ext uri="{FF2B5EF4-FFF2-40B4-BE49-F238E27FC236}">
                  <a16:creationId xmlns:a16="http://schemas.microsoft.com/office/drawing/2014/main" id="{C5758FF0-3954-F826-D7DE-C214455A184C}"/>
                </a:ext>
              </a:extLst>
            </p:cNvPr>
            <p:cNvPicPr>
              <a:picLocks noChangeAspect="1"/>
            </p:cNvPicPr>
            <p:nvPr/>
          </p:nvPicPr>
          <p:blipFill rotWithShape="1">
            <a:blip r:embed="rId8" cstate="print">
              <a:duotone>
                <a:schemeClr val="accent2">
                  <a:shade val="45000"/>
                  <a:satMod val="135000"/>
                </a:schemeClr>
                <a:prstClr val="white"/>
              </a:duotone>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l="17393" t="18081" r="43235" b="11922"/>
            <a:stretch/>
          </p:blipFill>
          <p:spPr>
            <a:xfrm>
              <a:off x="5262671" y="2038944"/>
              <a:ext cx="1801367" cy="1801367"/>
            </a:xfrm>
            <a:prstGeom prst="ellipse">
              <a:avLst/>
            </a:prstGeom>
            <a:effectLst>
              <a:outerShdw blurRad="50800" dist="38100" dir="2700000" algn="tl" rotWithShape="0">
                <a:prstClr val="black">
                  <a:alpha val="40000"/>
                </a:prstClr>
              </a:outerShdw>
            </a:effectLst>
          </p:spPr>
        </p:pic>
        <p:sp>
          <p:nvSpPr>
            <p:cNvPr id="37" name="îşľîdè">
              <a:extLst>
                <a:ext uri="{FF2B5EF4-FFF2-40B4-BE49-F238E27FC236}">
                  <a16:creationId xmlns:a16="http://schemas.microsoft.com/office/drawing/2014/main" id="{B8670B27-9818-4AB6-A6A3-91B72ED5AA16}"/>
                </a:ext>
              </a:extLst>
            </p:cNvPr>
            <p:cNvSpPr/>
            <p:nvPr/>
          </p:nvSpPr>
          <p:spPr>
            <a:xfrm rot="10800000">
              <a:off x="5111883" y="1909220"/>
              <a:ext cx="2093291" cy="2093289"/>
            </a:xfrm>
            <a:prstGeom prst="arc">
              <a:avLst>
                <a:gd name="adj1" fmla="val 16200000"/>
                <a:gd name="adj2" fmla="val 12111527"/>
              </a:avLst>
            </a:prstGeom>
            <a:ln w="76200" cap="rnd">
              <a:gradFill flip="none" rotWithShape="1">
                <a:gsLst>
                  <a:gs pos="100000">
                    <a:schemeClr val="accent2">
                      <a:lumMod val="75000"/>
                    </a:schemeClr>
                  </a:gs>
                  <a:gs pos="20000">
                    <a:schemeClr val="bg1"/>
                  </a:gs>
                </a:gsLst>
                <a:lin ang="1800000" scaled="0"/>
                <a:tileRect/>
              </a:gra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40" name="箭头: 右 39">
            <a:extLst>
              <a:ext uri="{FF2B5EF4-FFF2-40B4-BE49-F238E27FC236}">
                <a16:creationId xmlns:a16="http://schemas.microsoft.com/office/drawing/2014/main" id="{1F40D878-79D6-48E8-9527-D5BD5FAC896E}"/>
              </a:ext>
            </a:extLst>
          </p:cNvPr>
          <p:cNvSpPr/>
          <p:nvPr/>
        </p:nvSpPr>
        <p:spPr>
          <a:xfrm>
            <a:off x="3634233" y="3374457"/>
            <a:ext cx="923140" cy="398870"/>
          </a:xfrm>
          <a:prstGeom prst="rightArrow">
            <a:avLst/>
          </a:prstGeom>
          <a:gradFill flip="none" rotWithShape="1">
            <a:gsLst>
              <a:gs pos="0">
                <a:schemeClr val="bg1"/>
              </a:gs>
              <a:gs pos="50000">
                <a:schemeClr val="bg1">
                  <a:lumMod val="73000"/>
                </a:schemeClr>
              </a:gs>
              <a:gs pos="83000">
                <a:schemeClr val="bg1">
                  <a:lumMod val="66000"/>
                </a:schemeClr>
              </a:gs>
              <a:gs pos="100000">
                <a:schemeClr val="bg1">
                  <a:lumMod val="54000"/>
                </a:schemeClr>
              </a:gs>
            </a:gsLst>
            <a:lin ang="0" scaled="1"/>
            <a:tileRect/>
          </a:gra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箭头: 右 41">
            <a:extLst>
              <a:ext uri="{FF2B5EF4-FFF2-40B4-BE49-F238E27FC236}">
                <a16:creationId xmlns:a16="http://schemas.microsoft.com/office/drawing/2014/main" id="{E9407E3C-1082-4A32-97D4-DB7354815EDC}"/>
              </a:ext>
            </a:extLst>
          </p:cNvPr>
          <p:cNvSpPr/>
          <p:nvPr/>
        </p:nvSpPr>
        <p:spPr>
          <a:xfrm>
            <a:off x="7844283" y="3374457"/>
            <a:ext cx="923140" cy="398870"/>
          </a:xfrm>
          <a:prstGeom prst="rightArrow">
            <a:avLst/>
          </a:prstGeom>
          <a:gradFill flip="none" rotWithShape="1">
            <a:gsLst>
              <a:gs pos="0">
                <a:schemeClr val="bg1"/>
              </a:gs>
              <a:gs pos="50000">
                <a:schemeClr val="bg1">
                  <a:lumMod val="73000"/>
                </a:schemeClr>
              </a:gs>
              <a:gs pos="83000">
                <a:schemeClr val="bg1">
                  <a:lumMod val="66000"/>
                </a:schemeClr>
              </a:gs>
              <a:gs pos="100000">
                <a:schemeClr val="bg1">
                  <a:lumMod val="54000"/>
                </a:schemeClr>
              </a:gs>
            </a:gsLst>
            <a:lin ang="0" scaled="1"/>
            <a:tileRect/>
          </a:gra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8" name="直接连接符 7">
            <a:extLst>
              <a:ext uri="{FF2B5EF4-FFF2-40B4-BE49-F238E27FC236}">
                <a16:creationId xmlns:a16="http://schemas.microsoft.com/office/drawing/2014/main" id="{72250EC3-5230-914B-96A3-E048CD5C9A05}"/>
              </a:ext>
            </a:extLst>
          </p:cNvPr>
          <p:cNvCxnSpPr>
            <a:cxnSpLocks/>
          </p:cNvCxnSpPr>
          <p:nvPr/>
        </p:nvCxnSpPr>
        <p:spPr>
          <a:xfrm>
            <a:off x="351752" y="844928"/>
            <a:ext cx="11560925" cy="0"/>
          </a:xfrm>
          <a:prstGeom prst="line">
            <a:avLst/>
          </a:prstGeom>
          <a:ln w="15875">
            <a:gradFill flip="none" rotWithShape="1">
              <a:gsLst>
                <a:gs pos="0">
                  <a:srgbClr val="124A93"/>
                </a:gs>
                <a:gs pos="49700">
                  <a:srgbClr val="124C98"/>
                </a:gs>
                <a:gs pos="100000">
                  <a:srgbClr val="134E9D">
                    <a:alpha val="0"/>
                  </a:srgbClr>
                </a:gs>
              </a:gsLst>
              <a:path path="circle">
                <a:fillToRect l="50000" t="50000" r="50000" b="50000"/>
              </a:path>
              <a:tileRect/>
            </a:gradFill>
          </a:ln>
        </p:spPr>
        <p:style>
          <a:lnRef idx="2">
            <a:schemeClr val="accent1"/>
          </a:lnRef>
          <a:fillRef idx="0">
            <a:schemeClr val="accent1"/>
          </a:fillRef>
          <a:effectRef idx="1">
            <a:schemeClr val="accent1"/>
          </a:effectRef>
          <a:fontRef idx="minor">
            <a:schemeClr val="tx1"/>
          </a:fontRef>
        </p:style>
      </p:cxnSp>
      <p:sp>
        <p:nvSpPr>
          <p:cNvPr id="28" name="灯片编号占位符 1">
            <a:extLst>
              <a:ext uri="{FF2B5EF4-FFF2-40B4-BE49-F238E27FC236}">
                <a16:creationId xmlns:a16="http://schemas.microsoft.com/office/drawing/2014/main" id="{78556A6F-654F-A041-B601-D53F5A850A75}"/>
              </a:ext>
            </a:extLst>
          </p:cNvPr>
          <p:cNvSpPr txBox="1">
            <a:spLocks/>
          </p:cNvSpPr>
          <p:nvPr/>
        </p:nvSpPr>
        <p:spPr>
          <a:xfrm>
            <a:off x="9336741"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E05FA6F-00FE-4EF4-BA9B-4A585D5BE913}" type="slidenum">
              <a:rPr lang="en-US" altLang="zh-CN" sz="1800" smtClean="0">
                <a:solidFill>
                  <a:schemeClr val="tx1"/>
                </a:solidFill>
              </a:rPr>
              <a:pPr>
                <a:defRPr/>
              </a:pPr>
              <a:t>2</a:t>
            </a:fld>
            <a:endParaRPr lang="en-US" altLang="zh-CN" sz="1800" dirty="0">
              <a:solidFill>
                <a:schemeClr val="tx1"/>
              </a:solidFill>
            </a:endParaRPr>
          </a:p>
        </p:txBody>
      </p:sp>
    </p:spTree>
    <p:custDataLst>
      <p:tags r:id="rId1"/>
    </p:custDataLst>
    <p:extLst>
      <p:ext uri="{BB962C8B-B14F-4D97-AF65-F5344CB8AC3E}">
        <p14:creationId xmlns:p14="http://schemas.microsoft.com/office/powerpoint/2010/main" val="11965215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接连接符 7">
            <a:extLst>
              <a:ext uri="{FF2B5EF4-FFF2-40B4-BE49-F238E27FC236}">
                <a16:creationId xmlns:a16="http://schemas.microsoft.com/office/drawing/2014/main" id="{F6C7F1E2-DA3E-F24B-8789-CEA5AEB2C946}"/>
              </a:ext>
            </a:extLst>
          </p:cNvPr>
          <p:cNvCxnSpPr>
            <a:cxnSpLocks/>
          </p:cNvCxnSpPr>
          <p:nvPr/>
        </p:nvCxnSpPr>
        <p:spPr>
          <a:xfrm>
            <a:off x="351752" y="844928"/>
            <a:ext cx="11560925" cy="0"/>
          </a:xfrm>
          <a:prstGeom prst="line">
            <a:avLst/>
          </a:prstGeom>
          <a:ln w="15875">
            <a:gradFill flip="none" rotWithShape="1">
              <a:gsLst>
                <a:gs pos="0">
                  <a:srgbClr val="124A93"/>
                </a:gs>
                <a:gs pos="49700">
                  <a:srgbClr val="124C98"/>
                </a:gs>
                <a:gs pos="100000">
                  <a:srgbClr val="134E9D">
                    <a:alpha val="0"/>
                  </a:srgbClr>
                </a:gs>
              </a:gsLst>
              <a:path path="circle">
                <a:fillToRect l="50000" t="50000" r="50000" b="50000"/>
              </a:path>
              <a:tileRect/>
            </a:gradFill>
          </a:ln>
        </p:spPr>
        <p:style>
          <a:lnRef idx="2">
            <a:schemeClr val="accent1"/>
          </a:lnRef>
          <a:fillRef idx="0">
            <a:schemeClr val="accent1"/>
          </a:fillRef>
          <a:effectRef idx="1">
            <a:schemeClr val="accent1"/>
          </a:effectRef>
          <a:fontRef idx="minor">
            <a:schemeClr val="tx1"/>
          </a:fontRef>
        </p:style>
      </p:cxnSp>
      <p:grpSp>
        <p:nvGrpSpPr>
          <p:cNvPr id="36" name="组合 35">
            <a:extLst>
              <a:ext uri="{FF2B5EF4-FFF2-40B4-BE49-F238E27FC236}">
                <a16:creationId xmlns:a16="http://schemas.microsoft.com/office/drawing/2014/main" id="{529BDF2D-0764-EE43-8ECD-9D7A647B5929}"/>
              </a:ext>
            </a:extLst>
          </p:cNvPr>
          <p:cNvGrpSpPr/>
          <p:nvPr/>
        </p:nvGrpSpPr>
        <p:grpSpPr>
          <a:xfrm>
            <a:off x="817916" y="2774020"/>
            <a:ext cx="10529926" cy="3828648"/>
            <a:chOff x="687973" y="2491804"/>
            <a:chExt cx="10529926" cy="3828648"/>
          </a:xfrm>
        </p:grpSpPr>
        <p:grpSp>
          <p:nvGrpSpPr>
            <p:cNvPr id="3" name="组合 2">
              <a:extLst>
                <a:ext uri="{FF2B5EF4-FFF2-40B4-BE49-F238E27FC236}">
                  <a16:creationId xmlns:a16="http://schemas.microsoft.com/office/drawing/2014/main" id="{131763E0-A450-2948-8A66-305C8636BDD9}"/>
                </a:ext>
              </a:extLst>
            </p:cNvPr>
            <p:cNvGrpSpPr/>
            <p:nvPr/>
          </p:nvGrpSpPr>
          <p:grpSpPr>
            <a:xfrm>
              <a:off x="687973" y="2491804"/>
              <a:ext cx="10529926" cy="3431573"/>
              <a:chOff x="748067" y="2533188"/>
              <a:chExt cx="10529926" cy="3431573"/>
            </a:xfrm>
          </p:grpSpPr>
          <p:sp>
            <p:nvSpPr>
              <p:cNvPr id="8" name="下箭头 16">
                <a:extLst>
                  <a:ext uri="{FF2B5EF4-FFF2-40B4-BE49-F238E27FC236}">
                    <a16:creationId xmlns:a16="http://schemas.microsoft.com/office/drawing/2014/main" id="{801AF883-0465-41E0-AA47-8A76D6865AA8}"/>
                  </a:ext>
                </a:extLst>
              </p:cNvPr>
              <p:cNvSpPr/>
              <p:nvPr/>
            </p:nvSpPr>
            <p:spPr bwMode="auto">
              <a:xfrm rot="16200000">
                <a:off x="5869029" y="-2431919"/>
                <a:ext cx="288000" cy="10529924"/>
              </a:xfrm>
              <a:prstGeom prst="downArrow">
                <a:avLst>
                  <a:gd name="adj1" fmla="val 54321"/>
                  <a:gd name="adj2" fmla="val 95989"/>
                </a:avLst>
              </a:prstGeom>
              <a:gradFill flip="none" rotWithShape="1">
                <a:gsLst>
                  <a:gs pos="49000">
                    <a:srgbClr val="024EE4"/>
                  </a:gs>
                  <a:gs pos="100000">
                    <a:srgbClr val="024EE4">
                      <a:alpha val="0"/>
                    </a:srgbClr>
                  </a:gs>
                </a:gsLst>
                <a:lin ang="16200000" scaled="1"/>
                <a:tileRect/>
              </a:gradFill>
              <a:ln w="6350">
                <a:gradFill>
                  <a:gsLst>
                    <a:gs pos="0">
                      <a:srgbClr val="024EE4">
                        <a:alpha val="0"/>
                      </a:srgbClr>
                    </a:gs>
                    <a:gs pos="78000">
                      <a:srgbClr val="024EE4"/>
                    </a:gs>
                  </a:gsLst>
                  <a:lin ang="5400000" scaled="1"/>
                </a:gradFill>
              </a:ln>
              <a:effectLst>
                <a:outerShdw blurRad="330200" dist="38100" dir="2700000" algn="tl" rotWithShape="0">
                  <a:srgbClr val="00B0F0">
                    <a:alpha val="4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FFFFFF"/>
                  </a:solidFill>
                  <a:effectLst/>
                  <a:uLnTx/>
                  <a:uFillTx/>
                  <a:latin typeface="思源黑体 CN Bold" panose="020B0800000000000000" pitchFamily="34" charset="-122"/>
                  <a:ea typeface="思源黑体 CN Bold" panose="020B0800000000000000" pitchFamily="34" charset="-122"/>
                  <a:cs typeface="+mn-cs"/>
                </a:endParaRPr>
              </a:p>
            </p:txBody>
          </p:sp>
          <p:sp>
            <p:nvSpPr>
              <p:cNvPr id="9" name="下箭头 16">
                <a:extLst>
                  <a:ext uri="{FF2B5EF4-FFF2-40B4-BE49-F238E27FC236}">
                    <a16:creationId xmlns:a16="http://schemas.microsoft.com/office/drawing/2014/main" id="{91EBFF1D-60B3-4EF3-BB8A-2605C93BA53F}"/>
                  </a:ext>
                </a:extLst>
              </p:cNvPr>
              <p:cNvSpPr/>
              <p:nvPr/>
            </p:nvSpPr>
            <p:spPr bwMode="auto">
              <a:xfrm rot="16200000">
                <a:off x="5869030" y="369378"/>
                <a:ext cx="288000" cy="10529926"/>
              </a:xfrm>
              <a:prstGeom prst="downArrow">
                <a:avLst>
                  <a:gd name="adj1" fmla="val 54321"/>
                  <a:gd name="adj2" fmla="val 95989"/>
                </a:avLst>
              </a:prstGeom>
              <a:gradFill flip="none" rotWithShape="1">
                <a:gsLst>
                  <a:gs pos="49000">
                    <a:srgbClr val="024EE4"/>
                  </a:gs>
                  <a:gs pos="100000">
                    <a:srgbClr val="024EE4">
                      <a:alpha val="0"/>
                    </a:srgbClr>
                  </a:gs>
                </a:gsLst>
                <a:lin ang="16200000" scaled="1"/>
                <a:tileRect/>
              </a:gradFill>
              <a:ln w="6350">
                <a:gradFill>
                  <a:gsLst>
                    <a:gs pos="0">
                      <a:srgbClr val="024EE4">
                        <a:alpha val="0"/>
                      </a:srgbClr>
                    </a:gs>
                    <a:gs pos="78000">
                      <a:srgbClr val="024EE4"/>
                    </a:gs>
                  </a:gsLst>
                  <a:lin ang="5400000" scaled="1"/>
                </a:gradFill>
              </a:ln>
              <a:effectLst>
                <a:outerShdw blurRad="330200" dist="38100" dir="2700000" algn="tl" rotWithShape="0">
                  <a:srgbClr val="00B0F0">
                    <a:alpha val="4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FFFFFF"/>
                  </a:solidFill>
                  <a:effectLst/>
                  <a:uLnTx/>
                  <a:uFillTx/>
                  <a:latin typeface="思源黑体 CN Bold" panose="020B0800000000000000" pitchFamily="34" charset="-122"/>
                  <a:ea typeface="思源黑体 CN Bold" panose="020B0800000000000000" pitchFamily="34" charset="-122"/>
                  <a:cs typeface="+mn-cs"/>
                </a:endParaRPr>
              </a:p>
            </p:txBody>
          </p:sp>
          <p:cxnSp>
            <p:nvCxnSpPr>
              <p:cNvPr id="5" name="直接连接符 4">
                <a:extLst>
                  <a:ext uri="{FF2B5EF4-FFF2-40B4-BE49-F238E27FC236}">
                    <a16:creationId xmlns:a16="http://schemas.microsoft.com/office/drawing/2014/main" id="{D6F00A03-C5A8-4E17-AF6D-B811D1210E36}"/>
                  </a:ext>
                </a:extLst>
              </p:cNvPr>
              <p:cNvCxnSpPr/>
              <p:nvPr/>
            </p:nvCxnSpPr>
            <p:spPr>
              <a:xfrm flipV="1">
                <a:off x="3589557" y="2756846"/>
                <a:ext cx="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F5CEA84C-B9E0-466B-BA08-648C101BFFAE}"/>
                  </a:ext>
                </a:extLst>
              </p:cNvPr>
              <p:cNvCxnSpPr/>
              <p:nvPr/>
            </p:nvCxnSpPr>
            <p:spPr>
              <a:xfrm flipV="1">
                <a:off x="1767398" y="2756846"/>
                <a:ext cx="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BC8C7AF2-9FCA-4881-BDFD-4A7B31F53D6F}"/>
                  </a:ext>
                </a:extLst>
              </p:cNvPr>
              <p:cNvCxnSpPr/>
              <p:nvPr/>
            </p:nvCxnSpPr>
            <p:spPr>
              <a:xfrm flipV="1">
                <a:off x="5411716" y="2756846"/>
                <a:ext cx="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365C2A27-6F5A-4DB8-9B46-A88295072B1F}"/>
                  </a:ext>
                </a:extLst>
              </p:cNvPr>
              <p:cNvCxnSpPr/>
              <p:nvPr/>
            </p:nvCxnSpPr>
            <p:spPr>
              <a:xfrm flipV="1">
                <a:off x="7233875" y="2756846"/>
                <a:ext cx="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DFAA7840-9F3A-416A-A512-D304BA9DE73D}"/>
                  </a:ext>
                </a:extLst>
              </p:cNvPr>
              <p:cNvCxnSpPr/>
              <p:nvPr/>
            </p:nvCxnSpPr>
            <p:spPr>
              <a:xfrm flipV="1">
                <a:off x="9056032" y="2756846"/>
                <a:ext cx="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D28D16C5-999A-4F4A-908A-AFAEBD3D058C}"/>
                  </a:ext>
                </a:extLst>
              </p:cNvPr>
              <p:cNvCxnSpPr/>
              <p:nvPr/>
            </p:nvCxnSpPr>
            <p:spPr>
              <a:xfrm flipV="1">
                <a:off x="1384994" y="5558144"/>
                <a:ext cx="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250BEF27-0F5A-485E-986E-10980D27BD15}"/>
                  </a:ext>
                </a:extLst>
              </p:cNvPr>
              <p:cNvCxnSpPr/>
              <p:nvPr/>
            </p:nvCxnSpPr>
            <p:spPr>
              <a:xfrm flipV="1">
                <a:off x="3210514" y="5558144"/>
                <a:ext cx="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C1464BFD-038A-4EFB-B381-99C678A82D0A}"/>
                  </a:ext>
                </a:extLst>
              </p:cNvPr>
              <p:cNvCxnSpPr/>
              <p:nvPr/>
            </p:nvCxnSpPr>
            <p:spPr>
              <a:xfrm flipV="1">
                <a:off x="5036034" y="5558144"/>
                <a:ext cx="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29B14B7A-4B85-4CBE-83C2-32697C147D48}"/>
                  </a:ext>
                </a:extLst>
              </p:cNvPr>
              <p:cNvCxnSpPr/>
              <p:nvPr/>
            </p:nvCxnSpPr>
            <p:spPr>
              <a:xfrm flipV="1">
                <a:off x="6861554" y="5558144"/>
                <a:ext cx="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0DAC7E92-AB9D-4C0F-A4BE-3001FF414E7B}"/>
                  </a:ext>
                </a:extLst>
              </p:cNvPr>
              <p:cNvCxnSpPr/>
              <p:nvPr/>
            </p:nvCxnSpPr>
            <p:spPr>
              <a:xfrm flipV="1">
                <a:off x="8687074" y="5558144"/>
                <a:ext cx="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E8CBB58A-E4ED-4168-9ADF-56AB91B450EA}"/>
                  </a:ext>
                </a:extLst>
              </p:cNvPr>
              <p:cNvCxnSpPr/>
              <p:nvPr/>
            </p:nvCxnSpPr>
            <p:spPr>
              <a:xfrm flipV="1">
                <a:off x="10441476" y="5558144"/>
                <a:ext cx="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矩形 25">
                <a:extLst>
                  <a:ext uri="{FF2B5EF4-FFF2-40B4-BE49-F238E27FC236}">
                    <a16:creationId xmlns:a16="http://schemas.microsoft.com/office/drawing/2014/main" id="{56F52C4D-B638-4C7D-88A4-0A4F4F69D2E2}"/>
                  </a:ext>
                </a:extLst>
              </p:cNvPr>
              <p:cNvSpPr/>
              <p:nvPr/>
            </p:nvSpPr>
            <p:spPr>
              <a:xfrm>
                <a:off x="1198326" y="3009638"/>
                <a:ext cx="8901147" cy="252000"/>
              </a:xfrm>
              <a:prstGeom prst="rect">
                <a:avLst/>
              </a:prstGeom>
              <a:gradFill>
                <a:gsLst>
                  <a:gs pos="50000">
                    <a:srgbClr val="BDD8EF"/>
                  </a:gs>
                  <a:gs pos="75000">
                    <a:srgbClr val="BDD8EF">
                      <a:alpha val="90000"/>
                    </a:srgbClr>
                  </a:gs>
                  <a:gs pos="25000">
                    <a:srgbClr val="BDD8EF">
                      <a:alpha val="90000"/>
                    </a:srgbClr>
                  </a:gs>
                  <a:gs pos="0">
                    <a:srgbClr val="BDD8EF">
                      <a:alpha val="0"/>
                    </a:srgbClr>
                  </a:gs>
                  <a:gs pos="100000">
                    <a:srgbClr val="BDD8EF">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dirty="0" err="1">
                    <a:solidFill>
                      <a:schemeClr val="tx1"/>
                    </a:solidFill>
                  </a:rPr>
                  <a:t>CASPEr</a:t>
                </a:r>
                <a:endParaRPr lang="zh-CN" altLang="en-US" dirty="0">
                  <a:solidFill>
                    <a:schemeClr val="tx1"/>
                  </a:solidFill>
                </a:endParaRPr>
              </a:p>
            </p:txBody>
          </p:sp>
          <p:sp>
            <p:nvSpPr>
              <p:cNvPr id="27" name="矩形 26">
                <a:extLst>
                  <a:ext uri="{FF2B5EF4-FFF2-40B4-BE49-F238E27FC236}">
                    <a16:creationId xmlns:a16="http://schemas.microsoft.com/office/drawing/2014/main" id="{21A47C2A-FE73-4350-8E54-B30F42970D49}"/>
                  </a:ext>
                </a:extLst>
              </p:cNvPr>
              <p:cNvSpPr/>
              <p:nvPr/>
            </p:nvSpPr>
            <p:spPr>
              <a:xfrm>
                <a:off x="5592300" y="3635652"/>
                <a:ext cx="1866256" cy="249917"/>
              </a:xfrm>
              <a:prstGeom prst="rect">
                <a:avLst/>
              </a:prstGeom>
              <a:gradFill>
                <a:gsLst>
                  <a:gs pos="50000">
                    <a:srgbClr val="BDD8EF"/>
                  </a:gs>
                  <a:gs pos="75000">
                    <a:srgbClr val="BDD8EF">
                      <a:alpha val="90000"/>
                    </a:srgbClr>
                  </a:gs>
                  <a:gs pos="25000">
                    <a:srgbClr val="BDD8EF">
                      <a:alpha val="90000"/>
                    </a:srgbClr>
                  </a:gs>
                  <a:gs pos="0">
                    <a:srgbClr val="BDD8EF">
                      <a:alpha val="0"/>
                    </a:srgbClr>
                  </a:gs>
                  <a:gs pos="100000">
                    <a:srgbClr val="BDD8EF">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1"/>
                  </a:solidFill>
                </a:endParaRPr>
              </a:p>
            </p:txBody>
          </p:sp>
          <p:sp>
            <p:nvSpPr>
              <p:cNvPr id="31" name="矩形 30">
                <a:extLst>
                  <a:ext uri="{FF2B5EF4-FFF2-40B4-BE49-F238E27FC236}">
                    <a16:creationId xmlns:a16="http://schemas.microsoft.com/office/drawing/2014/main" id="{4357779C-2E5E-43D3-9056-99D8373F65D5}"/>
                  </a:ext>
                </a:extLst>
              </p:cNvPr>
              <p:cNvSpPr/>
              <p:nvPr/>
            </p:nvSpPr>
            <p:spPr>
              <a:xfrm>
                <a:off x="1198325" y="3963996"/>
                <a:ext cx="5499761" cy="249917"/>
              </a:xfrm>
              <a:prstGeom prst="rect">
                <a:avLst/>
              </a:prstGeom>
              <a:gradFill>
                <a:gsLst>
                  <a:gs pos="50000">
                    <a:srgbClr val="BDD8EF"/>
                  </a:gs>
                  <a:gs pos="75000">
                    <a:srgbClr val="BDD8EF">
                      <a:alpha val="90000"/>
                    </a:srgbClr>
                  </a:gs>
                  <a:gs pos="25000">
                    <a:srgbClr val="BDD8EF">
                      <a:alpha val="90000"/>
                    </a:srgbClr>
                  </a:gs>
                  <a:gs pos="0">
                    <a:srgbClr val="BDD8EF">
                      <a:alpha val="0"/>
                    </a:srgbClr>
                  </a:gs>
                  <a:gs pos="100000">
                    <a:srgbClr val="BDD8EF">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a:solidFill>
                      <a:schemeClr val="tx1"/>
                    </a:solidFill>
                  </a:rPr>
                  <a:t>Atomic comagnetometer</a:t>
                </a:r>
                <a:endParaRPr lang="zh-CN" altLang="en-US">
                  <a:solidFill>
                    <a:schemeClr val="tx1"/>
                  </a:solidFill>
                </a:endParaRPr>
              </a:p>
            </p:txBody>
          </p:sp>
          <p:sp>
            <p:nvSpPr>
              <p:cNvPr id="32" name="矩形 31">
                <a:extLst>
                  <a:ext uri="{FF2B5EF4-FFF2-40B4-BE49-F238E27FC236}">
                    <a16:creationId xmlns:a16="http://schemas.microsoft.com/office/drawing/2014/main" id="{10113903-1EF7-4585-9712-80735565BD66}"/>
                  </a:ext>
                </a:extLst>
              </p:cNvPr>
              <p:cNvSpPr/>
              <p:nvPr/>
            </p:nvSpPr>
            <p:spPr>
              <a:xfrm>
                <a:off x="4858653" y="4910528"/>
                <a:ext cx="3689498" cy="252000"/>
              </a:xfrm>
              <a:prstGeom prst="rect">
                <a:avLst/>
              </a:prstGeom>
              <a:gradFill>
                <a:gsLst>
                  <a:gs pos="50000">
                    <a:srgbClr val="BDD8EF"/>
                  </a:gs>
                  <a:gs pos="75000">
                    <a:srgbClr val="BDD8EF">
                      <a:alpha val="90000"/>
                    </a:srgbClr>
                  </a:gs>
                  <a:gs pos="25000">
                    <a:srgbClr val="BDD8EF">
                      <a:alpha val="90000"/>
                    </a:srgbClr>
                  </a:gs>
                  <a:gs pos="0">
                    <a:srgbClr val="BDD8EF">
                      <a:alpha val="0"/>
                    </a:srgbClr>
                  </a:gs>
                  <a:gs pos="100000">
                    <a:srgbClr val="BDD8EF">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a:solidFill>
                      <a:schemeClr val="tx1"/>
                    </a:solidFill>
                  </a:rPr>
                  <a:t>GNOME</a:t>
                </a:r>
                <a:endParaRPr lang="zh-CN" altLang="en-US">
                  <a:solidFill>
                    <a:schemeClr val="tx1"/>
                  </a:solidFill>
                </a:endParaRPr>
              </a:p>
            </p:txBody>
          </p:sp>
          <p:sp>
            <p:nvSpPr>
              <p:cNvPr id="33" name="矩形 32">
                <a:extLst>
                  <a:ext uri="{FF2B5EF4-FFF2-40B4-BE49-F238E27FC236}">
                    <a16:creationId xmlns:a16="http://schemas.microsoft.com/office/drawing/2014/main" id="{63585861-A0FF-4569-BECF-3AEA6EDEC355}"/>
                  </a:ext>
                </a:extLst>
              </p:cNvPr>
              <p:cNvSpPr/>
              <p:nvPr/>
            </p:nvSpPr>
            <p:spPr>
              <a:xfrm>
                <a:off x="4858653" y="5229244"/>
                <a:ext cx="2083975" cy="252000"/>
              </a:xfrm>
              <a:prstGeom prst="rect">
                <a:avLst/>
              </a:prstGeom>
              <a:gradFill>
                <a:gsLst>
                  <a:gs pos="50000">
                    <a:srgbClr val="BDD8EF"/>
                  </a:gs>
                  <a:gs pos="75000">
                    <a:srgbClr val="BDD8EF">
                      <a:alpha val="90000"/>
                    </a:srgbClr>
                  </a:gs>
                  <a:gs pos="25000">
                    <a:srgbClr val="BDD8EF">
                      <a:alpha val="90000"/>
                    </a:srgbClr>
                  </a:gs>
                  <a:gs pos="0">
                    <a:srgbClr val="BDD8EF">
                      <a:alpha val="0"/>
                    </a:srgbClr>
                  </a:gs>
                  <a:gs pos="100000">
                    <a:srgbClr val="BDD8EF">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a:solidFill>
                      <a:schemeClr val="tx1"/>
                    </a:solidFill>
                  </a:rPr>
                  <a:t>AMAILS</a:t>
                </a:r>
                <a:endParaRPr lang="zh-CN" altLang="en-US">
                  <a:solidFill>
                    <a:schemeClr val="tx1"/>
                  </a:solidFill>
                </a:endParaRPr>
              </a:p>
            </p:txBody>
          </p:sp>
          <p:sp>
            <p:nvSpPr>
              <p:cNvPr id="34" name="矩形 33">
                <a:extLst>
                  <a:ext uri="{FF2B5EF4-FFF2-40B4-BE49-F238E27FC236}">
                    <a16:creationId xmlns:a16="http://schemas.microsoft.com/office/drawing/2014/main" id="{B37C9579-00EB-4CC2-BC20-02202A10D878}"/>
                  </a:ext>
                </a:extLst>
              </p:cNvPr>
              <p:cNvSpPr/>
              <p:nvPr/>
            </p:nvSpPr>
            <p:spPr>
              <a:xfrm>
                <a:off x="1198325" y="4273090"/>
                <a:ext cx="2703397" cy="252000"/>
              </a:xfrm>
              <a:prstGeom prst="rect">
                <a:avLst/>
              </a:prstGeom>
              <a:gradFill>
                <a:gsLst>
                  <a:gs pos="50000">
                    <a:srgbClr val="BDD8EF"/>
                  </a:gs>
                  <a:gs pos="75000">
                    <a:srgbClr val="BDD8EF">
                      <a:alpha val="90000"/>
                    </a:srgbClr>
                  </a:gs>
                  <a:gs pos="25000">
                    <a:srgbClr val="BDD8EF">
                      <a:alpha val="90000"/>
                    </a:srgbClr>
                  </a:gs>
                  <a:gs pos="0">
                    <a:srgbClr val="BDD8EF">
                      <a:alpha val="0"/>
                    </a:srgbClr>
                  </a:gs>
                  <a:gs pos="100000">
                    <a:srgbClr val="BDD8EF">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a:solidFill>
                      <a:schemeClr val="tx1"/>
                    </a:solidFill>
                  </a:rPr>
                  <a:t>nEDM</a:t>
                </a:r>
                <a:endParaRPr lang="zh-CN" altLang="en-US">
                  <a:solidFill>
                    <a:schemeClr val="tx1"/>
                  </a:solidFill>
                </a:endParaRPr>
              </a:p>
            </p:txBody>
          </p:sp>
          <p:sp>
            <p:nvSpPr>
              <p:cNvPr id="35" name="矩形 34">
                <a:extLst>
                  <a:ext uri="{FF2B5EF4-FFF2-40B4-BE49-F238E27FC236}">
                    <a16:creationId xmlns:a16="http://schemas.microsoft.com/office/drawing/2014/main" id="{82AFC107-3EFD-48E1-A6E8-F55401E352B3}"/>
                  </a:ext>
                </a:extLst>
              </p:cNvPr>
              <p:cNvSpPr/>
              <p:nvPr/>
            </p:nvSpPr>
            <p:spPr>
              <a:xfrm>
                <a:off x="4412085" y="4591809"/>
                <a:ext cx="1818167" cy="252000"/>
              </a:xfrm>
              <a:prstGeom prst="rect">
                <a:avLst/>
              </a:prstGeom>
              <a:gradFill>
                <a:gsLst>
                  <a:gs pos="50000">
                    <a:srgbClr val="BDD8EF"/>
                  </a:gs>
                  <a:gs pos="75000">
                    <a:srgbClr val="BDD8EF">
                      <a:alpha val="90000"/>
                    </a:srgbClr>
                  </a:gs>
                  <a:gs pos="25000">
                    <a:srgbClr val="BDD8EF">
                      <a:alpha val="90000"/>
                    </a:srgbClr>
                  </a:gs>
                  <a:gs pos="0">
                    <a:srgbClr val="BDD8EF">
                      <a:alpha val="0"/>
                    </a:srgbClr>
                  </a:gs>
                  <a:gs pos="100000">
                    <a:srgbClr val="BDD8EF">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a:solidFill>
                      <a:schemeClr val="tx1"/>
                    </a:solidFill>
                  </a:rPr>
                  <a:t>PSI HgM</a:t>
                </a:r>
                <a:endParaRPr lang="zh-CN" altLang="en-US">
                  <a:solidFill>
                    <a:schemeClr val="tx1"/>
                  </a:solidFill>
                </a:endParaRPr>
              </a:p>
            </p:txBody>
          </p:sp>
          <p:sp>
            <p:nvSpPr>
              <p:cNvPr id="43" name="矩形 42">
                <a:extLst>
                  <a:ext uri="{FF2B5EF4-FFF2-40B4-BE49-F238E27FC236}">
                    <a16:creationId xmlns:a16="http://schemas.microsoft.com/office/drawing/2014/main" id="{E930BC67-7A35-4468-B28B-BA3E09C68790}"/>
                  </a:ext>
                </a:extLst>
              </p:cNvPr>
              <p:cNvSpPr/>
              <p:nvPr/>
            </p:nvSpPr>
            <p:spPr>
              <a:xfrm>
                <a:off x="5746229" y="3575944"/>
                <a:ext cx="1712327" cy="369332"/>
              </a:xfrm>
              <a:prstGeom prst="rect">
                <a:avLst/>
              </a:prstGeom>
            </p:spPr>
            <p:txBody>
              <a:bodyPr wrap="square">
                <a:spAutoFit/>
              </a:bodyPr>
              <a:lstStyle/>
              <a:p>
                <a:pPr algn="ctr"/>
                <a:r>
                  <a:rPr lang="en-US" altLang="zh-CN" dirty="0"/>
                  <a:t>SAPPHIRE</a:t>
                </a:r>
                <a:endParaRPr lang="zh-CN" altLang="en-US" dirty="0"/>
              </a:p>
            </p:txBody>
          </p:sp>
          <p:sp>
            <p:nvSpPr>
              <p:cNvPr id="47" name="PA-文本框 573">
                <a:extLst>
                  <a:ext uri="{FF2B5EF4-FFF2-40B4-BE49-F238E27FC236}">
                    <a16:creationId xmlns:a16="http://schemas.microsoft.com/office/drawing/2014/main" id="{B181A6C6-4C37-4BAE-92EE-95CE4586A6CE}"/>
                  </a:ext>
                </a:extLst>
              </p:cNvPr>
              <p:cNvSpPr txBox="1"/>
              <p:nvPr>
                <p:custDataLst>
                  <p:tags r:id="rId3"/>
                </p:custDataLst>
              </p:nvPr>
            </p:nvSpPr>
            <p:spPr>
              <a:xfrm>
                <a:off x="1394031" y="2533188"/>
                <a:ext cx="792000" cy="215444"/>
              </a:xfrm>
              <a:prstGeom prst="rect">
                <a:avLst/>
              </a:prstGeom>
              <a:noFill/>
              <a:ln w="12700" cap="flat" cmpd="sng" algn="ctr">
                <a:noFill/>
                <a:prstDash val="solid"/>
                <a:round/>
                <a:headEnd type="none" w="med" len="med"/>
                <a:tailEnd type="none" w="med" len="med"/>
              </a:ln>
              <a:effectLst/>
            </p:spPr>
            <p:txBody>
              <a:bodyPr wrap="square" lIns="0" tIns="0" rIns="0" bIns="0" anchor="ctr">
                <a:spAutoFit/>
              </a:bodyPr>
              <a:lstStyle>
                <a:defPPr>
                  <a:defRPr lang="zh-CN"/>
                </a:defPPr>
                <a:lvl1pPr>
                  <a:buSzPct val="90000"/>
                  <a:defRPr>
                    <a:gradFill>
                      <a:gsLst>
                        <a:gs pos="80000">
                          <a:srgbClr val="FFFFFF"/>
                        </a:gs>
                        <a:gs pos="43000">
                          <a:schemeClr val="accent5">
                            <a:lumMod val="60000"/>
                            <a:lumOff val="40000"/>
                          </a:schemeClr>
                        </a:gs>
                      </a:gsLst>
                      <a:lin ang="13500000" scaled="1"/>
                    </a:gradFill>
                    <a:latin typeface="思源黑体 CN Medium" panose="020B0600000000000000" pitchFamily="34" charset="-122"/>
                    <a:ea typeface="思源黑体 CN Medium" panose="020B0600000000000000" pitchFamily="34" charset="-122"/>
                  </a:defRPr>
                </a:lvl1pPr>
              </a:lstStyle>
              <a:p>
                <a:pPr marL="0" marR="0" lvl="0" indent="0" algn="ctr" defTabSz="914400" rtl="0" eaLnBrk="1" fontAlgn="auto" latinLnBrk="0" hangingPunct="1">
                  <a:lnSpc>
                    <a:spcPct val="100000"/>
                  </a:lnSpc>
                  <a:spcBef>
                    <a:spcPts val="0"/>
                  </a:spcBef>
                  <a:spcAft>
                    <a:spcPts val="0"/>
                  </a:spcAft>
                  <a:buClrTx/>
                  <a:buSzPct val="90000"/>
                  <a:buFontTx/>
                  <a:buNone/>
                  <a:tabLst/>
                  <a:defRPr/>
                </a:pPr>
                <a:r>
                  <a:rPr kumimoji="1" lang="en-US" altLang="zh-CN" sz="1400" b="0" i="0" u="none" strike="noStrike" kern="1200" cap="none" spc="0" normalizeH="0" baseline="0" noProof="0">
                    <a:ln>
                      <a:noFill/>
                    </a:ln>
                    <a:gradFill flip="none" rotWithShape="1">
                      <a:gsLst>
                        <a:gs pos="0">
                          <a:srgbClr val="3C424B"/>
                        </a:gs>
                        <a:gs pos="100000">
                          <a:srgbClr val="000000"/>
                        </a:gs>
                      </a:gsLst>
                      <a:lin ang="5400000" scaled="1"/>
                      <a:tileRect/>
                    </a:gradFill>
                    <a:effectLst/>
                    <a:uLnTx/>
                    <a:uFillTx/>
                    <a:latin typeface="微软雅黑" panose="020B0503020204020204" pitchFamily="34" charset="-122"/>
                    <a:ea typeface="微软雅黑" panose="020B0503020204020204" pitchFamily="34" charset="-122"/>
                    <a:cs typeface="+mn-cs"/>
                  </a:rPr>
                  <a:t>10</a:t>
                </a:r>
                <a:r>
                  <a:rPr kumimoji="1" lang="en-US" altLang="zh-CN" sz="1400" baseline="3000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rPr>
                  <a:t>-6</a:t>
                </a:r>
                <a:r>
                  <a:rPr kumimoji="1" lang="en-US" altLang="zh-CN" sz="1400" b="0" i="0" u="none" strike="noStrike" kern="1200" cap="none" spc="0" normalizeH="0" baseline="0" noProof="0">
                    <a:ln>
                      <a:noFill/>
                    </a:ln>
                    <a:gradFill flip="none" rotWithShape="1">
                      <a:gsLst>
                        <a:gs pos="0">
                          <a:srgbClr val="3C424B"/>
                        </a:gs>
                        <a:gs pos="100000">
                          <a:srgbClr val="000000"/>
                        </a:gs>
                      </a:gsLst>
                      <a:lin ang="5400000" scaled="1"/>
                      <a:tileRect/>
                    </a:gradFill>
                    <a:effectLst/>
                    <a:uLnTx/>
                    <a:uFillTx/>
                    <a:latin typeface="微软雅黑" panose="020B0503020204020204" pitchFamily="34" charset="-122"/>
                    <a:ea typeface="微软雅黑" panose="020B0503020204020204" pitchFamily="34" charset="-122"/>
                    <a:cs typeface="+mn-cs"/>
                  </a:rPr>
                  <a:t> Hz</a:t>
                </a:r>
                <a:endParaRPr kumimoji="0" lang="zh-CN" altLang="en-US" sz="1400" b="0" i="0" u="none" strike="noStrike" kern="1200" cap="none" spc="0" normalizeH="0" baseline="0" noProof="0" dirty="0">
                  <a:ln>
                    <a:noFill/>
                  </a:ln>
                  <a:gradFill flip="none" rotWithShape="1">
                    <a:gsLst>
                      <a:gs pos="100000">
                        <a:srgbClr val="00B0F0"/>
                      </a:gs>
                      <a:gs pos="39000">
                        <a:srgbClr val="024EE4"/>
                      </a:gs>
                    </a:gsLst>
                    <a:lin ang="2700000" scaled="1"/>
                    <a:tileRect/>
                  </a:gradFill>
                  <a:effectLst/>
                  <a:uLnTx/>
                  <a:uFillTx/>
                  <a:latin typeface="微软雅黑" panose="020B0503020204020204" pitchFamily="34" charset="-122"/>
                  <a:ea typeface="微软雅黑" panose="020B0503020204020204" pitchFamily="34" charset="-122"/>
                  <a:cs typeface="+mn-cs"/>
                </a:endParaRPr>
              </a:p>
            </p:txBody>
          </p:sp>
          <p:sp>
            <p:nvSpPr>
              <p:cNvPr id="48" name="PA-文本框 573">
                <a:extLst>
                  <a:ext uri="{FF2B5EF4-FFF2-40B4-BE49-F238E27FC236}">
                    <a16:creationId xmlns:a16="http://schemas.microsoft.com/office/drawing/2014/main" id="{2C104707-7DE2-45C4-956F-9967C8FB0888}"/>
                  </a:ext>
                </a:extLst>
              </p:cNvPr>
              <p:cNvSpPr txBox="1"/>
              <p:nvPr>
                <p:custDataLst>
                  <p:tags r:id="rId4"/>
                </p:custDataLst>
              </p:nvPr>
            </p:nvSpPr>
            <p:spPr>
              <a:xfrm>
                <a:off x="3216190" y="2533188"/>
                <a:ext cx="792000" cy="215444"/>
              </a:xfrm>
              <a:prstGeom prst="rect">
                <a:avLst/>
              </a:prstGeom>
              <a:noFill/>
              <a:ln w="12700" cap="flat" cmpd="sng" algn="ctr">
                <a:noFill/>
                <a:prstDash val="solid"/>
                <a:round/>
                <a:headEnd type="none" w="med" len="med"/>
                <a:tailEnd type="none" w="med" len="med"/>
              </a:ln>
              <a:effectLst/>
            </p:spPr>
            <p:txBody>
              <a:bodyPr wrap="square" lIns="0" tIns="0" rIns="0" bIns="0" anchor="ctr">
                <a:spAutoFit/>
              </a:bodyPr>
              <a:lstStyle>
                <a:defPPr>
                  <a:defRPr lang="zh-CN"/>
                </a:defPPr>
                <a:lvl1pPr>
                  <a:buSzPct val="90000"/>
                  <a:defRPr>
                    <a:gradFill>
                      <a:gsLst>
                        <a:gs pos="80000">
                          <a:srgbClr val="FFFFFF"/>
                        </a:gs>
                        <a:gs pos="43000">
                          <a:schemeClr val="accent5">
                            <a:lumMod val="60000"/>
                            <a:lumOff val="40000"/>
                          </a:schemeClr>
                        </a:gs>
                      </a:gsLst>
                      <a:lin ang="13500000" scaled="1"/>
                    </a:gradFill>
                    <a:latin typeface="思源黑体 CN Medium" panose="020B0600000000000000" pitchFamily="34" charset="-122"/>
                    <a:ea typeface="思源黑体 CN Medium" panose="020B0600000000000000" pitchFamily="34" charset="-122"/>
                  </a:defRPr>
                </a:lvl1pPr>
              </a:lstStyle>
              <a:p>
                <a:pPr marL="0" marR="0" lvl="0" indent="0" algn="ctr" defTabSz="914400" rtl="0" eaLnBrk="1" fontAlgn="auto" latinLnBrk="0" hangingPunct="1">
                  <a:lnSpc>
                    <a:spcPct val="100000"/>
                  </a:lnSpc>
                  <a:spcBef>
                    <a:spcPts val="0"/>
                  </a:spcBef>
                  <a:spcAft>
                    <a:spcPts val="0"/>
                  </a:spcAft>
                  <a:buClrTx/>
                  <a:buSzPct val="90000"/>
                  <a:buFontTx/>
                  <a:buNone/>
                  <a:tabLst/>
                  <a:defRPr/>
                </a:pPr>
                <a:r>
                  <a:rPr kumimoji="1" lang="en-US" altLang="zh-CN" sz="1400" b="0" i="0" u="none" strike="noStrike" kern="1200" cap="none" spc="0" normalizeH="0" baseline="0" noProof="0">
                    <a:ln>
                      <a:noFill/>
                    </a:ln>
                    <a:gradFill flip="none" rotWithShape="1">
                      <a:gsLst>
                        <a:gs pos="0">
                          <a:srgbClr val="3C424B"/>
                        </a:gs>
                        <a:gs pos="100000">
                          <a:srgbClr val="000000"/>
                        </a:gs>
                      </a:gsLst>
                      <a:lin ang="5400000" scaled="1"/>
                      <a:tileRect/>
                    </a:gradFill>
                    <a:effectLst/>
                    <a:uLnTx/>
                    <a:uFillTx/>
                    <a:latin typeface="微软雅黑" panose="020B0503020204020204" pitchFamily="34" charset="-122"/>
                    <a:ea typeface="微软雅黑" panose="020B0503020204020204" pitchFamily="34" charset="-122"/>
                    <a:cs typeface="+mn-cs"/>
                  </a:rPr>
                  <a:t>10</a:t>
                </a:r>
                <a:r>
                  <a:rPr kumimoji="1" lang="en-US" altLang="zh-CN" sz="1400" b="0" i="0" u="none" strike="noStrike" kern="1200" cap="none" spc="0" normalizeH="0" baseline="30000" noProof="0">
                    <a:ln>
                      <a:noFill/>
                    </a:ln>
                    <a:gradFill flip="none" rotWithShape="1">
                      <a:gsLst>
                        <a:gs pos="0">
                          <a:srgbClr val="3C424B"/>
                        </a:gs>
                        <a:gs pos="100000">
                          <a:srgbClr val="000000"/>
                        </a:gs>
                      </a:gsLst>
                      <a:lin ang="5400000" scaled="1"/>
                      <a:tileRect/>
                    </a:gradFill>
                    <a:effectLst/>
                    <a:uLnTx/>
                    <a:uFillTx/>
                    <a:latin typeface="微软雅黑" panose="020B0503020204020204" pitchFamily="34" charset="-122"/>
                    <a:ea typeface="微软雅黑" panose="020B0503020204020204" pitchFamily="34" charset="-122"/>
                    <a:cs typeface="+mn-cs"/>
                  </a:rPr>
                  <a:t>-3</a:t>
                </a:r>
                <a:r>
                  <a:rPr kumimoji="1" lang="en-US" altLang="zh-CN" sz="1400" b="0" i="0" u="none" strike="noStrike" kern="1200" cap="none" spc="0" normalizeH="0" baseline="0" noProof="0">
                    <a:ln>
                      <a:noFill/>
                    </a:ln>
                    <a:gradFill flip="none" rotWithShape="1">
                      <a:gsLst>
                        <a:gs pos="0">
                          <a:srgbClr val="3C424B"/>
                        </a:gs>
                        <a:gs pos="100000">
                          <a:srgbClr val="000000"/>
                        </a:gs>
                      </a:gsLst>
                      <a:lin ang="5400000" scaled="1"/>
                      <a:tileRect/>
                    </a:gradFill>
                    <a:effectLst/>
                    <a:uLnTx/>
                    <a:uFillTx/>
                    <a:latin typeface="微软雅黑" panose="020B0503020204020204" pitchFamily="34" charset="-122"/>
                    <a:ea typeface="微软雅黑" panose="020B0503020204020204" pitchFamily="34" charset="-122"/>
                    <a:cs typeface="+mn-cs"/>
                  </a:rPr>
                  <a:t> Hz</a:t>
                </a:r>
                <a:endParaRPr kumimoji="0" lang="zh-CN" altLang="en-US" sz="1400" b="0" i="0" u="none" strike="noStrike" kern="1200" cap="none" spc="0" normalizeH="0" baseline="0" noProof="0" dirty="0">
                  <a:ln>
                    <a:noFill/>
                  </a:ln>
                  <a:gradFill flip="none" rotWithShape="1">
                    <a:gsLst>
                      <a:gs pos="100000">
                        <a:srgbClr val="00B0F0"/>
                      </a:gs>
                      <a:gs pos="39000">
                        <a:srgbClr val="024EE4"/>
                      </a:gs>
                    </a:gsLst>
                    <a:lin ang="2700000" scaled="1"/>
                    <a:tileRect/>
                  </a:gradFill>
                  <a:effectLst/>
                  <a:uLnTx/>
                  <a:uFillTx/>
                  <a:latin typeface="微软雅黑" panose="020B0503020204020204" pitchFamily="34" charset="-122"/>
                  <a:ea typeface="微软雅黑" panose="020B0503020204020204" pitchFamily="34" charset="-122"/>
                  <a:cs typeface="+mn-cs"/>
                </a:endParaRPr>
              </a:p>
            </p:txBody>
          </p:sp>
          <p:sp>
            <p:nvSpPr>
              <p:cNvPr id="49" name="PA-文本框 573">
                <a:extLst>
                  <a:ext uri="{FF2B5EF4-FFF2-40B4-BE49-F238E27FC236}">
                    <a16:creationId xmlns:a16="http://schemas.microsoft.com/office/drawing/2014/main" id="{7F96DE67-C752-4C26-BE82-9453F7EBEB1C}"/>
                  </a:ext>
                </a:extLst>
              </p:cNvPr>
              <p:cNvSpPr txBox="1"/>
              <p:nvPr>
                <p:custDataLst>
                  <p:tags r:id="rId5"/>
                </p:custDataLst>
              </p:nvPr>
            </p:nvSpPr>
            <p:spPr>
              <a:xfrm>
                <a:off x="5038349" y="2533188"/>
                <a:ext cx="792000" cy="215444"/>
              </a:xfrm>
              <a:prstGeom prst="rect">
                <a:avLst/>
              </a:prstGeom>
              <a:noFill/>
              <a:ln w="12700" cap="flat" cmpd="sng" algn="ctr">
                <a:noFill/>
                <a:prstDash val="solid"/>
                <a:round/>
                <a:headEnd type="none" w="med" len="med"/>
                <a:tailEnd type="none" w="med" len="med"/>
              </a:ln>
              <a:effectLst/>
            </p:spPr>
            <p:txBody>
              <a:bodyPr wrap="square" lIns="0" tIns="0" rIns="0" bIns="0" anchor="ctr">
                <a:spAutoFit/>
              </a:bodyPr>
              <a:lstStyle>
                <a:defPPr>
                  <a:defRPr lang="zh-CN"/>
                </a:defPPr>
                <a:lvl1pPr>
                  <a:buSzPct val="90000"/>
                  <a:defRPr>
                    <a:gradFill>
                      <a:gsLst>
                        <a:gs pos="80000">
                          <a:srgbClr val="FFFFFF"/>
                        </a:gs>
                        <a:gs pos="43000">
                          <a:schemeClr val="accent5">
                            <a:lumMod val="60000"/>
                            <a:lumOff val="40000"/>
                          </a:schemeClr>
                        </a:gs>
                      </a:gsLst>
                      <a:lin ang="13500000" scaled="1"/>
                    </a:gradFill>
                    <a:latin typeface="思源黑体 CN Medium" panose="020B0600000000000000" pitchFamily="34" charset="-122"/>
                    <a:ea typeface="思源黑体 CN Medium" panose="020B0600000000000000" pitchFamily="34" charset="-122"/>
                  </a:defRPr>
                </a:lvl1pPr>
              </a:lstStyle>
              <a:p>
                <a:pPr marL="0" marR="0" lvl="0" indent="0" algn="ctr" defTabSz="914400" rtl="0" eaLnBrk="1" fontAlgn="auto" latinLnBrk="0" hangingPunct="1">
                  <a:lnSpc>
                    <a:spcPct val="100000"/>
                  </a:lnSpc>
                  <a:spcBef>
                    <a:spcPts val="0"/>
                  </a:spcBef>
                  <a:spcAft>
                    <a:spcPts val="0"/>
                  </a:spcAft>
                  <a:buClrTx/>
                  <a:buSzPct val="90000"/>
                  <a:buFontTx/>
                  <a:buNone/>
                  <a:tabLst/>
                  <a:defRPr/>
                </a:pPr>
                <a:r>
                  <a:rPr kumimoji="1" lang="en-US" altLang="zh-CN" sz="1400" b="0" i="0" u="none" strike="noStrike" kern="1200" cap="none" spc="0" normalizeH="0" baseline="0" noProof="0">
                    <a:ln>
                      <a:noFill/>
                    </a:ln>
                    <a:gradFill flip="none" rotWithShape="1">
                      <a:gsLst>
                        <a:gs pos="0">
                          <a:srgbClr val="3C424B"/>
                        </a:gs>
                        <a:gs pos="100000">
                          <a:srgbClr val="000000"/>
                        </a:gs>
                      </a:gsLst>
                      <a:lin ang="5400000" scaled="1"/>
                      <a:tileRect/>
                    </a:gradFill>
                    <a:effectLst/>
                    <a:uLnTx/>
                    <a:uFillTx/>
                    <a:latin typeface="微软雅黑" panose="020B0503020204020204" pitchFamily="34" charset="-122"/>
                    <a:ea typeface="微软雅黑" panose="020B0503020204020204" pitchFamily="34" charset="-122"/>
                    <a:cs typeface="+mn-cs"/>
                  </a:rPr>
                  <a:t>10</a:t>
                </a:r>
                <a:r>
                  <a:rPr kumimoji="1" lang="en-US" altLang="zh-CN" sz="1400" baseline="3000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rPr>
                  <a:t>0</a:t>
                </a:r>
                <a:r>
                  <a:rPr kumimoji="1" lang="en-US" altLang="zh-CN" sz="1400" b="0" i="0" u="none" strike="noStrike" kern="1200" cap="none" spc="0" normalizeH="0" baseline="0" noProof="0">
                    <a:ln>
                      <a:noFill/>
                    </a:ln>
                    <a:gradFill flip="none" rotWithShape="1">
                      <a:gsLst>
                        <a:gs pos="0">
                          <a:srgbClr val="3C424B"/>
                        </a:gs>
                        <a:gs pos="100000">
                          <a:srgbClr val="000000"/>
                        </a:gs>
                      </a:gsLst>
                      <a:lin ang="5400000" scaled="1"/>
                      <a:tileRect/>
                    </a:gradFill>
                    <a:effectLst/>
                    <a:uLnTx/>
                    <a:uFillTx/>
                    <a:latin typeface="微软雅黑" panose="020B0503020204020204" pitchFamily="34" charset="-122"/>
                    <a:ea typeface="微软雅黑" panose="020B0503020204020204" pitchFamily="34" charset="-122"/>
                    <a:cs typeface="+mn-cs"/>
                  </a:rPr>
                  <a:t> Hz</a:t>
                </a:r>
                <a:endParaRPr kumimoji="0" lang="zh-CN" altLang="en-US" sz="1400" b="0" i="0" u="none" strike="noStrike" kern="1200" cap="none" spc="0" normalizeH="0" baseline="0" noProof="0" dirty="0">
                  <a:ln>
                    <a:noFill/>
                  </a:ln>
                  <a:gradFill flip="none" rotWithShape="1">
                    <a:gsLst>
                      <a:gs pos="100000">
                        <a:srgbClr val="00B0F0"/>
                      </a:gs>
                      <a:gs pos="39000">
                        <a:srgbClr val="024EE4"/>
                      </a:gs>
                    </a:gsLst>
                    <a:lin ang="2700000" scaled="1"/>
                    <a:tileRect/>
                  </a:gradFill>
                  <a:effectLst/>
                  <a:uLnTx/>
                  <a:uFillTx/>
                  <a:latin typeface="微软雅黑" panose="020B0503020204020204" pitchFamily="34" charset="-122"/>
                  <a:ea typeface="微软雅黑" panose="020B0503020204020204" pitchFamily="34" charset="-122"/>
                  <a:cs typeface="+mn-cs"/>
                </a:endParaRPr>
              </a:p>
            </p:txBody>
          </p:sp>
          <p:sp>
            <p:nvSpPr>
              <p:cNvPr id="50" name="PA-文本框 573">
                <a:extLst>
                  <a:ext uri="{FF2B5EF4-FFF2-40B4-BE49-F238E27FC236}">
                    <a16:creationId xmlns:a16="http://schemas.microsoft.com/office/drawing/2014/main" id="{9C34A28F-F21D-4D46-84D6-67E53F8B616F}"/>
                  </a:ext>
                </a:extLst>
              </p:cNvPr>
              <p:cNvSpPr txBox="1"/>
              <p:nvPr>
                <p:custDataLst>
                  <p:tags r:id="rId6"/>
                </p:custDataLst>
              </p:nvPr>
            </p:nvSpPr>
            <p:spPr>
              <a:xfrm>
                <a:off x="6860508" y="2533188"/>
                <a:ext cx="792000" cy="215444"/>
              </a:xfrm>
              <a:prstGeom prst="rect">
                <a:avLst/>
              </a:prstGeom>
              <a:noFill/>
              <a:ln w="12700" cap="flat" cmpd="sng" algn="ctr">
                <a:noFill/>
                <a:prstDash val="solid"/>
                <a:round/>
                <a:headEnd type="none" w="med" len="med"/>
                <a:tailEnd type="none" w="med" len="med"/>
              </a:ln>
              <a:effectLst/>
            </p:spPr>
            <p:txBody>
              <a:bodyPr wrap="square" lIns="0" tIns="0" rIns="0" bIns="0" anchor="ctr">
                <a:spAutoFit/>
              </a:bodyPr>
              <a:lstStyle>
                <a:defPPr>
                  <a:defRPr lang="zh-CN"/>
                </a:defPPr>
                <a:lvl1pPr>
                  <a:buSzPct val="90000"/>
                  <a:defRPr>
                    <a:gradFill>
                      <a:gsLst>
                        <a:gs pos="80000">
                          <a:srgbClr val="FFFFFF"/>
                        </a:gs>
                        <a:gs pos="43000">
                          <a:schemeClr val="accent5">
                            <a:lumMod val="60000"/>
                            <a:lumOff val="40000"/>
                          </a:schemeClr>
                        </a:gs>
                      </a:gsLst>
                      <a:lin ang="13500000" scaled="1"/>
                    </a:gradFill>
                    <a:latin typeface="思源黑体 CN Medium" panose="020B0600000000000000" pitchFamily="34" charset="-122"/>
                    <a:ea typeface="思源黑体 CN Medium" panose="020B0600000000000000" pitchFamily="34" charset="-122"/>
                  </a:defRPr>
                </a:lvl1pPr>
              </a:lstStyle>
              <a:p>
                <a:pPr marL="0" marR="0" lvl="0" indent="0" algn="ctr" defTabSz="914400" rtl="0" eaLnBrk="1" fontAlgn="auto" latinLnBrk="0" hangingPunct="1">
                  <a:lnSpc>
                    <a:spcPct val="100000"/>
                  </a:lnSpc>
                  <a:spcBef>
                    <a:spcPts val="0"/>
                  </a:spcBef>
                  <a:spcAft>
                    <a:spcPts val="0"/>
                  </a:spcAft>
                  <a:buClrTx/>
                  <a:buSzPct val="90000"/>
                  <a:buFontTx/>
                  <a:buNone/>
                  <a:tabLst/>
                  <a:defRPr/>
                </a:pPr>
                <a:r>
                  <a:rPr kumimoji="1" lang="en-US" altLang="zh-CN" sz="1400" b="0" i="0" u="none" strike="noStrike" kern="1200" cap="none" spc="0" normalizeH="0" baseline="0" noProof="0">
                    <a:ln>
                      <a:noFill/>
                    </a:ln>
                    <a:gradFill flip="none" rotWithShape="1">
                      <a:gsLst>
                        <a:gs pos="0">
                          <a:srgbClr val="3C424B"/>
                        </a:gs>
                        <a:gs pos="100000">
                          <a:srgbClr val="000000"/>
                        </a:gs>
                      </a:gsLst>
                      <a:lin ang="5400000" scaled="1"/>
                      <a:tileRect/>
                    </a:gradFill>
                    <a:effectLst/>
                    <a:uLnTx/>
                    <a:uFillTx/>
                    <a:latin typeface="微软雅黑" panose="020B0503020204020204" pitchFamily="34" charset="-122"/>
                    <a:ea typeface="微软雅黑" panose="020B0503020204020204" pitchFamily="34" charset="-122"/>
                    <a:cs typeface="+mn-cs"/>
                  </a:rPr>
                  <a:t>10</a:t>
                </a:r>
                <a:r>
                  <a:rPr kumimoji="1" lang="en-US" altLang="zh-CN" sz="1400" b="0" i="0" u="none" strike="noStrike" kern="1200" cap="none" spc="0" normalizeH="0" baseline="30000" noProof="0">
                    <a:ln>
                      <a:noFill/>
                    </a:ln>
                    <a:gradFill flip="none" rotWithShape="1">
                      <a:gsLst>
                        <a:gs pos="0">
                          <a:srgbClr val="3C424B"/>
                        </a:gs>
                        <a:gs pos="100000">
                          <a:srgbClr val="000000"/>
                        </a:gs>
                      </a:gsLst>
                      <a:lin ang="5400000" scaled="1"/>
                      <a:tileRect/>
                    </a:gradFill>
                    <a:effectLst/>
                    <a:uLnTx/>
                    <a:uFillTx/>
                    <a:latin typeface="微软雅黑" panose="020B0503020204020204" pitchFamily="34" charset="-122"/>
                    <a:ea typeface="微软雅黑" panose="020B0503020204020204" pitchFamily="34" charset="-122"/>
                    <a:cs typeface="+mn-cs"/>
                  </a:rPr>
                  <a:t>3</a:t>
                </a:r>
                <a:r>
                  <a:rPr kumimoji="1" lang="en-US" altLang="zh-CN" sz="1400" b="0" i="0" u="none" strike="noStrike" kern="1200" cap="none" spc="0" normalizeH="0" baseline="0" noProof="0">
                    <a:ln>
                      <a:noFill/>
                    </a:ln>
                    <a:gradFill flip="none" rotWithShape="1">
                      <a:gsLst>
                        <a:gs pos="0">
                          <a:srgbClr val="3C424B"/>
                        </a:gs>
                        <a:gs pos="100000">
                          <a:srgbClr val="000000"/>
                        </a:gs>
                      </a:gsLst>
                      <a:lin ang="5400000" scaled="1"/>
                      <a:tileRect/>
                    </a:gradFill>
                    <a:effectLst/>
                    <a:uLnTx/>
                    <a:uFillTx/>
                    <a:latin typeface="微软雅黑" panose="020B0503020204020204" pitchFamily="34" charset="-122"/>
                    <a:ea typeface="微软雅黑" panose="020B0503020204020204" pitchFamily="34" charset="-122"/>
                    <a:cs typeface="+mn-cs"/>
                  </a:rPr>
                  <a:t> Hz</a:t>
                </a:r>
                <a:endParaRPr kumimoji="0" lang="zh-CN" altLang="en-US" sz="1400" b="0" i="0" u="none" strike="noStrike" kern="1200" cap="none" spc="0" normalizeH="0" baseline="0" noProof="0" dirty="0">
                  <a:ln>
                    <a:noFill/>
                  </a:ln>
                  <a:gradFill flip="none" rotWithShape="1">
                    <a:gsLst>
                      <a:gs pos="100000">
                        <a:srgbClr val="00B0F0"/>
                      </a:gs>
                      <a:gs pos="39000">
                        <a:srgbClr val="024EE4"/>
                      </a:gs>
                    </a:gsLst>
                    <a:lin ang="2700000" scaled="1"/>
                    <a:tileRect/>
                  </a:gradFill>
                  <a:effectLst/>
                  <a:uLnTx/>
                  <a:uFillTx/>
                  <a:latin typeface="微软雅黑" panose="020B0503020204020204" pitchFamily="34" charset="-122"/>
                  <a:ea typeface="微软雅黑" panose="020B0503020204020204" pitchFamily="34" charset="-122"/>
                  <a:cs typeface="+mn-cs"/>
                </a:endParaRPr>
              </a:p>
            </p:txBody>
          </p:sp>
          <p:sp>
            <p:nvSpPr>
              <p:cNvPr id="51" name="PA-文本框 573">
                <a:extLst>
                  <a:ext uri="{FF2B5EF4-FFF2-40B4-BE49-F238E27FC236}">
                    <a16:creationId xmlns:a16="http://schemas.microsoft.com/office/drawing/2014/main" id="{2E1A1ECA-1B83-409F-8D98-EA6B565A6E76}"/>
                  </a:ext>
                </a:extLst>
              </p:cNvPr>
              <p:cNvSpPr txBox="1"/>
              <p:nvPr>
                <p:custDataLst>
                  <p:tags r:id="rId7"/>
                </p:custDataLst>
              </p:nvPr>
            </p:nvSpPr>
            <p:spPr>
              <a:xfrm>
                <a:off x="8682665" y="2533188"/>
                <a:ext cx="792000" cy="215444"/>
              </a:xfrm>
              <a:prstGeom prst="rect">
                <a:avLst/>
              </a:prstGeom>
              <a:noFill/>
              <a:ln w="12700" cap="flat" cmpd="sng" algn="ctr">
                <a:noFill/>
                <a:prstDash val="solid"/>
                <a:round/>
                <a:headEnd type="none" w="med" len="med"/>
                <a:tailEnd type="none" w="med" len="med"/>
              </a:ln>
              <a:effectLst/>
            </p:spPr>
            <p:txBody>
              <a:bodyPr wrap="square" lIns="0" tIns="0" rIns="0" bIns="0" anchor="ctr">
                <a:spAutoFit/>
              </a:bodyPr>
              <a:lstStyle>
                <a:defPPr>
                  <a:defRPr lang="zh-CN"/>
                </a:defPPr>
                <a:lvl1pPr>
                  <a:buSzPct val="90000"/>
                  <a:defRPr>
                    <a:gradFill>
                      <a:gsLst>
                        <a:gs pos="80000">
                          <a:srgbClr val="FFFFFF"/>
                        </a:gs>
                        <a:gs pos="43000">
                          <a:schemeClr val="accent5">
                            <a:lumMod val="60000"/>
                            <a:lumOff val="40000"/>
                          </a:schemeClr>
                        </a:gs>
                      </a:gsLst>
                      <a:lin ang="13500000" scaled="1"/>
                    </a:gradFill>
                    <a:latin typeface="思源黑体 CN Medium" panose="020B0600000000000000" pitchFamily="34" charset="-122"/>
                    <a:ea typeface="思源黑体 CN Medium" panose="020B0600000000000000" pitchFamily="34" charset="-122"/>
                  </a:defRPr>
                </a:lvl1pPr>
              </a:lstStyle>
              <a:p>
                <a:pPr marL="0" marR="0" lvl="0" indent="0" algn="ctr" defTabSz="914400" rtl="0" eaLnBrk="1" fontAlgn="auto" latinLnBrk="0" hangingPunct="1">
                  <a:lnSpc>
                    <a:spcPct val="100000"/>
                  </a:lnSpc>
                  <a:spcBef>
                    <a:spcPts val="0"/>
                  </a:spcBef>
                  <a:spcAft>
                    <a:spcPts val="0"/>
                  </a:spcAft>
                  <a:buClrTx/>
                  <a:buSzPct val="90000"/>
                  <a:buFontTx/>
                  <a:buNone/>
                  <a:tabLst/>
                  <a:defRPr/>
                </a:pPr>
                <a:r>
                  <a:rPr kumimoji="1" lang="en-US" altLang="zh-CN" sz="1400" b="0" i="0" u="none" strike="noStrike" kern="1200" cap="none" spc="0" normalizeH="0" baseline="0" noProof="0">
                    <a:ln>
                      <a:noFill/>
                    </a:ln>
                    <a:gradFill flip="none" rotWithShape="1">
                      <a:gsLst>
                        <a:gs pos="0">
                          <a:srgbClr val="3C424B"/>
                        </a:gs>
                        <a:gs pos="100000">
                          <a:srgbClr val="000000"/>
                        </a:gs>
                      </a:gsLst>
                      <a:lin ang="5400000" scaled="1"/>
                      <a:tileRect/>
                    </a:gradFill>
                    <a:effectLst/>
                    <a:uLnTx/>
                    <a:uFillTx/>
                    <a:latin typeface="微软雅黑" panose="020B0503020204020204" pitchFamily="34" charset="-122"/>
                    <a:ea typeface="微软雅黑" panose="020B0503020204020204" pitchFamily="34" charset="-122"/>
                    <a:cs typeface="+mn-cs"/>
                  </a:rPr>
                  <a:t>10</a:t>
                </a:r>
                <a:r>
                  <a:rPr kumimoji="1" lang="en-US" altLang="zh-CN" sz="1400" baseline="3000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rPr>
                  <a:t>6</a:t>
                </a:r>
                <a:r>
                  <a:rPr kumimoji="1" lang="en-US" altLang="zh-CN" sz="1400" b="0" i="0" u="none" strike="noStrike" kern="1200" cap="none" spc="0" normalizeH="0" baseline="0" noProof="0">
                    <a:ln>
                      <a:noFill/>
                    </a:ln>
                    <a:gradFill flip="none" rotWithShape="1">
                      <a:gsLst>
                        <a:gs pos="0">
                          <a:srgbClr val="3C424B"/>
                        </a:gs>
                        <a:gs pos="100000">
                          <a:srgbClr val="000000"/>
                        </a:gs>
                      </a:gsLst>
                      <a:lin ang="5400000" scaled="1"/>
                      <a:tileRect/>
                    </a:gradFill>
                    <a:effectLst/>
                    <a:uLnTx/>
                    <a:uFillTx/>
                    <a:latin typeface="微软雅黑" panose="020B0503020204020204" pitchFamily="34" charset="-122"/>
                    <a:ea typeface="微软雅黑" panose="020B0503020204020204" pitchFamily="34" charset="-122"/>
                    <a:cs typeface="+mn-cs"/>
                  </a:rPr>
                  <a:t> Hz</a:t>
                </a:r>
                <a:endParaRPr kumimoji="0" lang="zh-CN" altLang="en-US" sz="1400" b="0" i="0" u="none" strike="noStrike" kern="1200" cap="none" spc="0" normalizeH="0" baseline="0" noProof="0" dirty="0">
                  <a:ln>
                    <a:noFill/>
                  </a:ln>
                  <a:gradFill flip="none" rotWithShape="1">
                    <a:gsLst>
                      <a:gs pos="100000">
                        <a:srgbClr val="00B0F0"/>
                      </a:gs>
                      <a:gs pos="39000">
                        <a:srgbClr val="024EE4"/>
                      </a:gs>
                    </a:gsLst>
                    <a:lin ang="2700000" scaled="1"/>
                    <a:tileRect/>
                  </a:gradFill>
                  <a:effectLst/>
                  <a:uLnTx/>
                  <a:uFillTx/>
                  <a:latin typeface="微软雅黑" panose="020B0503020204020204" pitchFamily="34" charset="-122"/>
                  <a:ea typeface="微软雅黑" panose="020B0503020204020204" pitchFamily="34" charset="-122"/>
                  <a:cs typeface="+mn-cs"/>
                </a:endParaRPr>
              </a:p>
            </p:txBody>
          </p:sp>
          <p:sp>
            <p:nvSpPr>
              <p:cNvPr id="52" name="PA-文本框 573">
                <a:extLst>
                  <a:ext uri="{FF2B5EF4-FFF2-40B4-BE49-F238E27FC236}">
                    <a16:creationId xmlns:a16="http://schemas.microsoft.com/office/drawing/2014/main" id="{C7CD39C0-42CA-4144-9A7E-076ADE1A843C}"/>
                  </a:ext>
                </a:extLst>
              </p:cNvPr>
              <p:cNvSpPr txBox="1"/>
              <p:nvPr>
                <p:custDataLst>
                  <p:tags r:id="rId8"/>
                </p:custDataLst>
              </p:nvPr>
            </p:nvSpPr>
            <p:spPr>
              <a:xfrm>
                <a:off x="971871" y="5718808"/>
                <a:ext cx="828000" cy="215444"/>
              </a:xfrm>
              <a:prstGeom prst="rect">
                <a:avLst/>
              </a:prstGeom>
              <a:noFill/>
              <a:ln w="12700" cap="flat" cmpd="sng" algn="ctr">
                <a:noFill/>
                <a:prstDash val="solid"/>
                <a:round/>
                <a:headEnd type="none" w="med" len="med"/>
                <a:tailEnd type="none" w="med" len="med"/>
              </a:ln>
              <a:effectLst/>
            </p:spPr>
            <p:txBody>
              <a:bodyPr wrap="square" lIns="0" tIns="0" rIns="0" bIns="0" anchor="ctr">
                <a:spAutoFit/>
              </a:bodyPr>
              <a:lstStyle>
                <a:defPPr>
                  <a:defRPr lang="zh-CN"/>
                </a:defPPr>
                <a:lvl1pPr>
                  <a:buSzPct val="90000"/>
                  <a:defRPr>
                    <a:gradFill>
                      <a:gsLst>
                        <a:gs pos="80000">
                          <a:srgbClr val="FFFFFF"/>
                        </a:gs>
                        <a:gs pos="43000">
                          <a:schemeClr val="accent5">
                            <a:lumMod val="60000"/>
                            <a:lumOff val="40000"/>
                          </a:schemeClr>
                        </a:gs>
                      </a:gsLst>
                      <a:lin ang="13500000" scaled="1"/>
                    </a:gradFill>
                    <a:latin typeface="思源黑体 CN Medium" panose="020B0600000000000000" pitchFamily="34" charset="-122"/>
                    <a:ea typeface="思源黑体 CN Medium" panose="020B0600000000000000" pitchFamily="34" charset="-122"/>
                  </a:defRPr>
                </a:lvl1pPr>
              </a:lstStyle>
              <a:p>
                <a:pPr marL="0" marR="0" lvl="0" indent="0" algn="ctr" defTabSz="914400" rtl="0" eaLnBrk="1" fontAlgn="auto" latinLnBrk="0" hangingPunct="1">
                  <a:lnSpc>
                    <a:spcPct val="100000"/>
                  </a:lnSpc>
                  <a:spcBef>
                    <a:spcPts val="0"/>
                  </a:spcBef>
                  <a:spcAft>
                    <a:spcPts val="0"/>
                  </a:spcAft>
                  <a:buClrTx/>
                  <a:buSzPct val="90000"/>
                  <a:buFontTx/>
                  <a:buNone/>
                  <a:tabLst/>
                  <a:defRPr/>
                </a:pPr>
                <a:r>
                  <a:rPr kumimoji="1" lang="en-US" altLang="zh-CN" sz="1400" b="0" i="0" u="none" strike="noStrike" kern="1200" cap="none" spc="0" normalizeH="0" baseline="0" noProof="0">
                    <a:ln>
                      <a:noFill/>
                    </a:ln>
                    <a:gradFill flip="none" rotWithShape="1">
                      <a:gsLst>
                        <a:gs pos="0">
                          <a:srgbClr val="3C424B"/>
                        </a:gs>
                        <a:gs pos="100000">
                          <a:srgbClr val="000000"/>
                        </a:gs>
                      </a:gsLst>
                      <a:lin ang="5400000" scaled="1"/>
                      <a:tileRect/>
                    </a:gradFill>
                    <a:effectLst/>
                    <a:uLnTx/>
                    <a:uFillTx/>
                    <a:latin typeface="微软雅黑" panose="020B0503020204020204" pitchFamily="34" charset="-122"/>
                    <a:ea typeface="微软雅黑" panose="020B0503020204020204" pitchFamily="34" charset="-122"/>
                    <a:cs typeface="+mn-cs"/>
                  </a:rPr>
                  <a:t>10</a:t>
                </a:r>
                <a:r>
                  <a:rPr kumimoji="1" lang="en-US" altLang="zh-CN" sz="1400" b="0" i="0" u="none" strike="noStrike" kern="1200" cap="none" spc="0" normalizeH="0" baseline="30000" noProof="0">
                    <a:ln>
                      <a:noFill/>
                    </a:ln>
                    <a:gradFill flip="none" rotWithShape="1">
                      <a:gsLst>
                        <a:gs pos="0">
                          <a:srgbClr val="3C424B"/>
                        </a:gs>
                        <a:gs pos="100000">
                          <a:srgbClr val="000000"/>
                        </a:gs>
                      </a:gsLst>
                      <a:lin ang="5400000" scaled="1"/>
                      <a:tileRect/>
                    </a:gradFill>
                    <a:effectLst/>
                    <a:uLnTx/>
                    <a:uFillTx/>
                    <a:latin typeface="微软雅黑" panose="020B0503020204020204" pitchFamily="34" charset="-122"/>
                    <a:ea typeface="微软雅黑" panose="020B0503020204020204" pitchFamily="34" charset="-122"/>
                    <a:cs typeface="+mn-cs"/>
                  </a:rPr>
                  <a:t>-21</a:t>
                </a:r>
                <a:r>
                  <a:rPr kumimoji="1" lang="en-US" altLang="zh-CN" sz="1400" b="0" i="0" u="none" strike="noStrike" kern="1200" cap="none" spc="0" normalizeH="0" baseline="0" noProof="0">
                    <a:ln>
                      <a:noFill/>
                    </a:ln>
                    <a:gradFill flip="none" rotWithShape="1">
                      <a:gsLst>
                        <a:gs pos="0">
                          <a:srgbClr val="3C424B"/>
                        </a:gs>
                        <a:gs pos="100000">
                          <a:srgbClr val="000000"/>
                        </a:gs>
                      </a:gsLst>
                      <a:lin ang="5400000" scaled="1"/>
                      <a:tileRect/>
                    </a:gradFill>
                    <a:effectLst/>
                    <a:uLnTx/>
                    <a:uFillTx/>
                    <a:latin typeface="微软雅黑" panose="020B0503020204020204" pitchFamily="34" charset="-122"/>
                    <a:ea typeface="微软雅黑" panose="020B0503020204020204" pitchFamily="34" charset="-122"/>
                    <a:cs typeface="+mn-cs"/>
                  </a:rPr>
                  <a:t> eV</a:t>
                </a:r>
                <a:endParaRPr kumimoji="0" lang="zh-CN" altLang="en-US" sz="1400" b="0" i="0" u="none" strike="noStrike" kern="1200" cap="none" spc="0" normalizeH="0" baseline="0" noProof="0" dirty="0">
                  <a:ln>
                    <a:noFill/>
                  </a:ln>
                  <a:gradFill flip="none" rotWithShape="1">
                    <a:gsLst>
                      <a:gs pos="100000">
                        <a:srgbClr val="00B0F0"/>
                      </a:gs>
                      <a:gs pos="39000">
                        <a:srgbClr val="024EE4"/>
                      </a:gs>
                    </a:gsLst>
                    <a:lin ang="2700000" scaled="1"/>
                    <a:tileRect/>
                  </a:gradFill>
                  <a:effectLst/>
                  <a:uLnTx/>
                  <a:uFillTx/>
                  <a:latin typeface="微软雅黑" panose="020B0503020204020204" pitchFamily="34" charset="-122"/>
                  <a:ea typeface="微软雅黑" panose="020B0503020204020204" pitchFamily="34" charset="-122"/>
                  <a:cs typeface="+mn-cs"/>
                </a:endParaRPr>
              </a:p>
            </p:txBody>
          </p:sp>
          <p:sp>
            <p:nvSpPr>
              <p:cNvPr id="53" name="PA-文本框 573">
                <a:extLst>
                  <a:ext uri="{FF2B5EF4-FFF2-40B4-BE49-F238E27FC236}">
                    <a16:creationId xmlns:a16="http://schemas.microsoft.com/office/drawing/2014/main" id="{E9EDEA69-1A07-460A-B80B-164CE9708703}"/>
                  </a:ext>
                </a:extLst>
              </p:cNvPr>
              <p:cNvSpPr txBox="1"/>
              <p:nvPr>
                <p:custDataLst>
                  <p:tags r:id="rId9"/>
                </p:custDataLst>
              </p:nvPr>
            </p:nvSpPr>
            <p:spPr>
              <a:xfrm>
                <a:off x="2797391" y="5718808"/>
                <a:ext cx="828000" cy="215444"/>
              </a:xfrm>
              <a:prstGeom prst="rect">
                <a:avLst/>
              </a:prstGeom>
              <a:noFill/>
              <a:ln w="12700" cap="flat" cmpd="sng" algn="ctr">
                <a:noFill/>
                <a:prstDash val="solid"/>
                <a:round/>
                <a:headEnd type="none" w="med" len="med"/>
                <a:tailEnd type="none" w="med" len="med"/>
              </a:ln>
              <a:effectLst/>
            </p:spPr>
            <p:txBody>
              <a:bodyPr wrap="square" lIns="0" tIns="0" rIns="0" bIns="0" anchor="ctr">
                <a:spAutoFit/>
              </a:bodyPr>
              <a:lstStyle>
                <a:defPPr>
                  <a:defRPr lang="zh-CN"/>
                </a:defPPr>
                <a:lvl1pPr>
                  <a:buSzPct val="90000"/>
                  <a:defRPr>
                    <a:gradFill>
                      <a:gsLst>
                        <a:gs pos="80000">
                          <a:srgbClr val="FFFFFF"/>
                        </a:gs>
                        <a:gs pos="43000">
                          <a:schemeClr val="accent5">
                            <a:lumMod val="60000"/>
                            <a:lumOff val="40000"/>
                          </a:schemeClr>
                        </a:gs>
                      </a:gsLst>
                      <a:lin ang="13500000" scaled="1"/>
                    </a:gradFill>
                    <a:latin typeface="思源黑体 CN Medium" panose="020B0600000000000000" pitchFamily="34" charset="-122"/>
                    <a:ea typeface="思源黑体 CN Medium" panose="020B0600000000000000" pitchFamily="34" charset="-122"/>
                  </a:defRPr>
                </a:lvl1pPr>
              </a:lstStyle>
              <a:p>
                <a:pPr marL="0" marR="0" lvl="0" indent="0" algn="ctr" defTabSz="914400" rtl="0" eaLnBrk="1" fontAlgn="auto" latinLnBrk="0" hangingPunct="1">
                  <a:lnSpc>
                    <a:spcPct val="100000"/>
                  </a:lnSpc>
                  <a:spcBef>
                    <a:spcPts val="0"/>
                  </a:spcBef>
                  <a:spcAft>
                    <a:spcPts val="0"/>
                  </a:spcAft>
                  <a:buClrTx/>
                  <a:buSzPct val="90000"/>
                  <a:buFontTx/>
                  <a:buNone/>
                  <a:tabLst/>
                  <a:defRPr/>
                </a:pPr>
                <a:r>
                  <a:rPr kumimoji="1" lang="en-US" altLang="zh-CN" sz="1400" b="0" i="0" u="none" strike="noStrike" kern="1200" cap="none" spc="0" normalizeH="0" baseline="0" noProof="0">
                    <a:ln>
                      <a:noFill/>
                    </a:ln>
                    <a:gradFill flip="none" rotWithShape="1">
                      <a:gsLst>
                        <a:gs pos="0">
                          <a:srgbClr val="3C424B"/>
                        </a:gs>
                        <a:gs pos="100000">
                          <a:srgbClr val="000000"/>
                        </a:gs>
                      </a:gsLst>
                      <a:lin ang="5400000" scaled="1"/>
                      <a:tileRect/>
                    </a:gradFill>
                    <a:effectLst/>
                    <a:uLnTx/>
                    <a:uFillTx/>
                    <a:latin typeface="微软雅黑" panose="020B0503020204020204" pitchFamily="34" charset="-122"/>
                    <a:ea typeface="微软雅黑" panose="020B0503020204020204" pitchFamily="34" charset="-122"/>
                    <a:cs typeface="+mn-cs"/>
                  </a:rPr>
                  <a:t>10</a:t>
                </a:r>
                <a:r>
                  <a:rPr kumimoji="1" lang="en-US" altLang="zh-CN" sz="1400" b="0" i="0" u="none" strike="noStrike" kern="1200" cap="none" spc="0" normalizeH="0" baseline="30000" noProof="0">
                    <a:ln>
                      <a:noFill/>
                    </a:ln>
                    <a:gradFill flip="none" rotWithShape="1">
                      <a:gsLst>
                        <a:gs pos="0">
                          <a:srgbClr val="3C424B"/>
                        </a:gs>
                        <a:gs pos="100000">
                          <a:srgbClr val="000000"/>
                        </a:gs>
                      </a:gsLst>
                      <a:lin ang="5400000" scaled="1"/>
                      <a:tileRect/>
                    </a:gradFill>
                    <a:effectLst/>
                    <a:uLnTx/>
                    <a:uFillTx/>
                    <a:latin typeface="微软雅黑" panose="020B0503020204020204" pitchFamily="34" charset="-122"/>
                    <a:ea typeface="微软雅黑" panose="020B0503020204020204" pitchFamily="34" charset="-122"/>
                    <a:cs typeface="+mn-cs"/>
                  </a:rPr>
                  <a:t>-18</a:t>
                </a:r>
                <a:r>
                  <a:rPr kumimoji="1" lang="en-US" altLang="zh-CN" sz="1400" b="0" i="0" u="none" strike="noStrike" kern="1200" cap="none" spc="0" normalizeH="0" baseline="0" noProof="0">
                    <a:ln>
                      <a:noFill/>
                    </a:ln>
                    <a:gradFill flip="none" rotWithShape="1">
                      <a:gsLst>
                        <a:gs pos="0">
                          <a:srgbClr val="3C424B"/>
                        </a:gs>
                        <a:gs pos="100000">
                          <a:srgbClr val="000000"/>
                        </a:gs>
                      </a:gsLst>
                      <a:lin ang="5400000" scaled="1"/>
                      <a:tileRect/>
                    </a:gradFill>
                    <a:effectLst/>
                    <a:uLnTx/>
                    <a:uFillTx/>
                    <a:latin typeface="微软雅黑" panose="020B0503020204020204" pitchFamily="34" charset="-122"/>
                    <a:ea typeface="微软雅黑" panose="020B0503020204020204" pitchFamily="34" charset="-122"/>
                    <a:cs typeface="+mn-cs"/>
                  </a:rPr>
                  <a:t> eV</a:t>
                </a:r>
                <a:endParaRPr kumimoji="0" lang="zh-CN" altLang="en-US" sz="1400" b="0" i="0" u="none" strike="noStrike" kern="1200" cap="none" spc="0" normalizeH="0" baseline="0" noProof="0" dirty="0">
                  <a:ln>
                    <a:noFill/>
                  </a:ln>
                  <a:gradFill flip="none" rotWithShape="1">
                    <a:gsLst>
                      <a:gs pos="100000">
                        <a:srgbClr val="00B0F0"/>
                      </a:gs>
                      <a:gs pos="39000">
                        <a:srgbClr val="024EE4"/>
                      </a:gs>
                    </a:gsLst>
                    <a:lin ang="2700000" scaled="1"/>
                    <a:tileRect/>
                  </a:gradFill>
                  <a:effectLst/>
                  <a:uLnTx/>
                  <a:uFillTx/>
                  <a:latin typeface="微软雅黑" panose="020B0503020204020204" pitchFamily="34" charset="-122"/>
                  <a:ea typeface="微软雅黑" panose="020B0503020204020204" pitchFamily="34" charset="-122"/>
                  <a:cs typeface="+mn-cs"/>
                </a:endParaRPr>
              </a:p>
            </p:txBody>
          </p:sp>
          <p:sp>
            <p:nvSpPr>
              <p:cNvPr id="54" name="PA-文本框 573">
                <a:extLst>
                  <a:ext uri="{FF2B5EF4-FFF2-40B4-BE49-F238E27FC236}">
                    <a16:creationId xmlns:a16="http://schemas.microsoft.com/office/drawing/2014/main" id="{306BEC0B-7713-47E9-9485-FFCFEDE87B61}"/>
                  </a:ext>
                </a:extLst>
              </p:cNvPr>
              <p:cNvSpPr txBox="1"/>
              <p:nvPr>
                <p:custDataLst>
                  <p:tags r:id="rId10"/>
                </p:custDataLst>
              </p:nvPr>
            </p:nvSpPr>
            <p:spPr>
              <a:xfrm>
                <a:off x="4622911" y="5718808"/>
                <a:ext cx="828000" cy="215444"/>
              </a:xfrm>
              <a:prstGeom prst="rect">
                <a:avLst/>
              </a:prstGeom>
              <a:noFill/>
              <a:ln w="12700" cap="flat" cmpd="sng" algn="ctr">
                <a:noFill/>
                <a:prstDash val="solid"/>
                <a:round/>
                <a:headEnd type="none" w="med" len="med"/>
                <a:tailEnd type="none" w="med" len="med"/>
              </a:ln>
              <a:effectLst/>
            </p:spPr>
            <p:txBody>
              <a:bodyPr wrap="square" lIns="0" tIns="0" rIns="0" bIns="0" anchor="ctr">
                <a:spAutoFit/>
              </a:bodyPr>
              <a:lstStyle>
                <a:defPPr>
                  <a:defRPr lang="zh-CN"/>
                </a:defPPr>
                <a:lvl1pPr>
                  <a:buSzPct val="90000"/>
                  <a:defRPr>
                    <a:gradFill>
                      <a:gsLst>
                        <a:gs pos="80000">
                          <a:srgbClr val="FFFFFF"/>
                        </a:gs>
                        <a:gs pos="43000">
                          <a:schemeClr val="accent5">
                            <a:lumMod val="60000"/>
                            <a:lumOff val="40000"/>
                          </a:schemeClr>
                        </a:gs>
                      </a:gsLst>
                      <a:lin ang="13500000" scaled="1"/>
                    </a:gradFill>
                    <a:latin typeface="思源黑体 CN Medium" panose="020B0600000000000000" pitchFamily="34" charset="-122"/>
                    <a:ea typeface="思源黑体 CN Medium" panose="020B0600000000000000" pitchFamily="34" charset="-122"/>
                  </a:defRPr>
                </a:lvl1pPr>
              </a:lstStyle>
              <a:p>
                <a:pPr marL="0" marR="0" lvl="0" indent="0" algn="ctr" defTabSz="914400" rtl="0" eaLnBrk="1" fontAlgn="auto" latinLnBrk="0" hangingPunct="1">
                  <a:lnSpc>
                    <a:spcPct val="100000"/>
                  </a:lnSpc>
                  <a:spcBef>
                    <a:spcPts val="0"/>
                  </a:spcBef>
                  <a:spcAft>
                    <a:spcPts val="0"/>
                  </a:spcAft>
                  <a:buClrTx/>
                  <a:buSzPct val="90000"/>
                  <a:buFontTx/>
                  <a:buNone/>
                  <a:tabLst/>
                  <a:defRPr/>
                </a:pPr>
                <a:r>
                  <a:rPr kumimoji="1" lang="en-US" altLang="zh-CN" sz="1400" b="0" i="0" u="none" strike="noStrike" kern="1200" cap="none" spc="0" normalizeH="0" baseline="0" noProof="0">
                    <a:ln>
                      <a:noFill/>
                    </a:ln>
                    <a:gradFill flip="none" rotWithShape="1">
                      <a:gsLst>
                        <a:gs pos="0">
                          <a:srgbClr val="3C424B"/>
                        </a:gs>
                        <a:gs pos="100000">
                          <a:srgbClr val="000000"/>
                        </a:gs>
                      </a:gsLst>
                      <a:lin ang="5400000" scaled="1"/>
                      <a:tileRect/>
                    </a:gradFill>
                    <a:effectLst/>
                    <a:uLnTx/>
                    <a:uFillTx/>
                    <a:latin typeface="微软雅黑" panose="020B0503020204020204" pitchFamily="34" charset="-122"/>
                    <a:ea typeface="微软雅黑" panose="020B0503020204020204" pitchFamily="34" charset="-122"/>
                    <a:cs typeface="+mn-cs"/>
                  </a:rPr>
                  <a:t>10</a:t>
                </a:r>
                <a:r>
                  <a:rPr kumimoji="1" lang="en-US" altLang="zh-CN" sz="1400" b="0" i="0" u="none" strike="noStrike" kern="1200" cap="none" spc="0" normalizeH="0" baseline="30000" noProof="0">
                    <a:ln>
                      <a:noFill/>
                    </a:ln>
                    <a:gradFill flip="none" rotWithShape="1">
                      <a:gsLst>
                        <a:gs pos="0">
                          <a:srgbClr val="3C424B"/>
                        </a:gs>
                        <a:gs pos="100000">
                          <a:srgbClr val="000000"/>
                        </a:gs>
                      </a:gsLst>
                      <a:lin ang="5400000" scaled="1"/>
                      <a:tileRect/>
                    </a:gradFill>
                    <a:effectLst/>
                    <a:uLnTx/>
                    <a:uFillTx/>
                    <a:latin typeface="微软雅黑" panose="020B0503020204020204" pitchFamily="34" charset="-122"/>
                    <a:ea typeface="微软雅黑" panose="020B0503020204020204" pitchFamily="34" charset="-122"/>
                    <a:cs typeface="+mn-cs"/>
                  </a:rPr>
                  <a:t>-15</a:t>
                </a:r>
                <a:r>
                  <a:rPr kumimoji="1" lang="en-US" altLang="zh-CN" sz="1400" b="0" i="0" u="none" strike="noStrike" kern="1200" cap="none" spc="0" normalizeH="0" baseline="0" noProof="0">
                    <a:ln>
                      <a:noFill/>
                    </a:ln>
                    <a:gradFill flip="none" rotWithShape="1">
                      <a:gsLst>
                        <a:gs pos="0">
                          <a:srgbClr val="3C424B"/>
                        </a:gs>
                        <a:gs pos="100000">
                          <a:srgbClr val="000000"/>
                        </a:gs>
                      </a:gsLst>
                      <a:lin ang="5400000" scaled="1"/>
                      <a:tileRect/>
                    </a:gradFill>
                    <a:effectLst/>
                    <a:uLnTx/>
                    <a:uFillTx/>
                    <a:latin typeface="微软雅黑" panose="020B0503020204020204" pitchFamily="34" charset="-122"/>
                    <a:ea typeface="微软雅黑" panose="020B0503020204020204" pitchFamily="34" charset="-122"/>
                    <a:cs typeface="+mn-cs"/>
                  </a:rPr>
                  <a:t> eV</a:t>
                </a:r>
                <a:endParaRPr kumimoji="0" lang="zh-CN" altLang="en-US" sz="1400" b="0" i="0" u="none" strike="noStrike" kern="1200" cap="none" spc="0" normalizeH="0" baseline="0" noProof="0" dirty="0">
                  <a:ln>
                    <a:noFill/>
                  </a:ln>
                  <a:gradFill flip="none" rotWithShape="1">
                    <a:gsLst>
                      <a:gs pos="100000">
                        <a:srgbClr val="00B0F0"/>
                      </a:gs>
                      <a:gs pos="39000">
                        <a:srgbClr val="024EE4"/>
                      </a:gs>
                    </a:gsLst>
                    <a:lin ang="2700000" scaled="1"/>
                    <a:tileRect/>
                  </a:gradFill>
                  <a:effectLst/>
                  <a:uLnTx/>
                  <a:uFillTx/>
                  <a:latin typeface="微软雅黑" panose="020B0503020204020204" pitchFamily="34" charset="-122"/>
                  <a:ea typeface="微软雅黑" panose="020B0503020204020204" pitchFamily="34" charset="-122"/>
                  <a:cs typeface="+mn-cs"/>
                </a:endParaRPr>
              </a:p>
            </p:txBody>
          </p:sp>
          <p:sp>
            <p:nvSpPr>
              <p:cNvPr id="55" name="PA-文本框 573">
                <a:extLst>
                  <a:ext uri="{FF2B5EF4-FFF2-40B4-BE49-F238E27FC236}">
                    <a16:creationId xmlns:a16="http://schemas.microsoft.com/office/drawing/2014/main" id="{FD0CED81-6628-44F3-B230-4CC9362E50F8}"/>
                  </a:ext>
                </a:extLst>
              </p:cNvPr>
              <p:cNvSpPr txBox="1"/>
              <p:nvPr>
                <p:custDataLst>
                  <p:tags r:id="rId11"/>
                </p:custDataLst>
              </p:nvPr>
            </p:nvSpPr>
            <p:spPr>
              <a:xfrm>
                <a:off x="6448431" y="5718808"/>
                <a:ext cx="828000" cy="215444"/>
              </a:xfrm>
              <a:prstGeom prst="rect">
                <a:avLst/>
              </a:prstGeom>
              <a:noFill/>
              <a:ln w="12700" cap="flat" cmpd="sng" algn="ctr">
                <a:noFill/>
                <a:prstDash val="solid"/>
                <a:round/>
                <a:headEnd type="none" w="med" len="med"/>
                <a:tailEnd type="none" w="med" len="med"/>
              </a:ln>
              <a:effectLst/>
            </p:spPr>
            <p:txBody>
              <a:bodyPr wrap="square" lIns="0" tIns="0" rIns="0" bIns="0" anchor="ctr">
                <a:spAutoFit/>
              </a:bodyPr>
              <a:lstStyle>
                <a:defPPr>
                  <a:defRPr lang="zh-CN"/>
                </a:defPPr>
                <a:lvl1pPr>
                  <a:buSzPct val="90000"/>
                  <a:defRPr>
                    <a:gradFill>
                      <a:gsLst>
                        <a:gs pos="80000">
                          <a:srgbClr val="FFFFFF"/>
                        </a:gs>
                        <a:gs pos="43000">
                          <a:schemeClr val="accent5">
                            <a:lumMod val="60000"/>
                            <a:lumOff val="40000"/>
                          </a:schemeClr>
                        </a:gs>
                      </a:gsLst>
                      <a:lin ang="13500000" scaled="1"/>
                    </a:gradFill>
                    <a:latin typeface="思源黑体 CN Medium" panose="020B0600000000000000" pitchFamily="34" charset="-122"/>
                    <a:ea typeface="思源黑体 CN Medium" panose="020B0600000000000000" pitchFamily="34" charset="-122"/>
                  </a:defRPr>
                </a:lvl1pPr>
              </a:lstStyle>
              <a:p>
                <a:pPr marL="0" marR="0" lvl="0" indent="0" algn="ctr" defTabSz="914400" rtl="0" eaLnBrk="1" fontAlgn="auto" latinLnBrk="0" hangingPunct="1">
                  <a:lnSpc>
                    <a:spcPct val="100000"/>
                  </a:lnSpc>
                  <a:spcBef>
                    <a:spcPts val="0"/>
                  </a:spcBef>
                  <a:spcAft>
                    <a:spcPts val="0"/>
                  </a:spcAft>
                  <a:buClrTx/>
                  <a:buSzPct val="90000"/>
                  <a:buFontTx/>
                  <a:buNone/>
                  <a:tabLst/>
                  <a:defRPr/>
                </a:pPr>
                <a:r>
                  <a:rPr kumimoji="1" lang="en-US" altLang="zh-CN" sz="1400" b="0" i="0" u="none" strike="noStrike" kern="1200" cap="none" spc="0" normalizeH="0" baseline="0" noProof="0">
                    <a:ln>
                      <a:noFill/>
                    </a:ln>
                    <a:gradFill flip="none" rotWithShape="1">
                      <a:gsLst>
                        <a:gs pos="0">
                          <a:srgbClr val="3C424B"/>
                        </a:gs>
                        <a:gs pos="100000">
                          <a:srgbClr val="000000"/>
                        </a:gs>
                      </a:gsLst>
                      <a:lin ang="5400000" scaled="1"/>
                      <a:tileRect/>
                    </a:gradFill>
                    <a:effectLst/>
                    <a:uLnTx/>
                    <a:uFillTx/>
                    <a:latin typeface="微软雅黑" panose="020B0503020204020204" pitchFamily="34" charset="-122"/>
                    <a:ea typeface="微软雅黑" panose="020B0503020204020204" pitchFamily="34" charset="-122"/>
                    <a:cs typeface="+mn-cs"/>
                  </a:rPr>
                  <a:t>10</a:t>
                </a:r>
                <a:r>
                  <a:rPr kumimoji="1" lang="en-US" altLang="zh-CN" sz="1400" b="0" i="0" u="none" strike="noStrike" kern="1200" cap="none" spc="0" normalizeH="0" baseline="30000" noProof="0">
                    <a:ln>
                      <a:noFill/>
                    </a:ln>
                    <a:gradFill flip="none" rotWithShape="1">
                      <a:gsLst>
                        <a:gs pos="0">
                          <a:srgbClr val="3C424B"/>
                        </a:gs>
                        <a:gs pos="100000">
                          <a:srgbClr val="000000"/>
                        </a:gs>
                      </a:gsLst>
                      <a:lin ang="5400000" scaled="1"/>
                      <a:tileRect/>
                    </a:gradFill>
                    <a:effectLst/>
                    <a:uLnTx/>
                    <a:uFillTx/>
                    <a:latin typeface="微软雅黑" panose="020B0503020204020204" pitchFamily="34" charset="-122"/>
                    <a:ea typeface="微软雅黑" panose="020B0503020204020204" pitchFamily="34" charset="-122"/>
                    <a:cs typeface="+mn-cs"/>
                  </a:rPr>
                  <a:t>-12</a:t>
                </a:r>
                <a:r>
                  <a:rPr kumimoji="1" lang="en-US" altLang="zh-CN" sz="1400" b="0" i="0" u="none" strike="noStrike" kern="1200" cap="none" spc="0" normalizeH="0" baseline="0" noProof="0">
                    <a:ln>
                      <a:noFill/>
                    </a:ln>
                    <a:gradFill flip="none" rotWithShape="1">
                      <a:gsLst>
                        <a:gs pos="0">
                          <a:srgbClr val="3C424B"/>
                        </a:gs>
                        <a:gs pos="100000">
                          <a:srgbClr val="000000"/>
                        </a:gs>
                      </a:gsLst>
                      <a:lin ang="5400000" scaled="1"/>
                      <a:tileRect/>
                    </a:gradFill>
                    <a:effectLst/>
                    <a:uLnTx/>
                    <a:uFillTx/>
                    <a:latin typeface="微软雅黑" panose="020B0503020204020204" pitchFamily="34" charset="-122"/>
                    <a:ea typeface="微软雅黑" panose="020B0503020204020204" pitchFamily="34" charset="-122"/>
                    <a:cs typeface="+mn-cs"/>
                  </a:rPr>
                  <a:t> eV</a:t>
                </a:r>
                <a:endParaRPr kumimoji="0" lang="zh-CN" altLang="en-US" sz="1400" b="0" i="0" u="none" strike="noStrike" kern="1200" cap="none" spc="0" normalizeH="0" baseline="0" noProof="0" dirty="0">
                  <a:ln>
                    <a:noFill/>
                  </a:ln>
                  <a:gradFill flip="none" rotWithShape="1">
                    <a:gsLst>
                      <a:gs pos="100000">
                        <a:srgbClr val="00B0F0"/>
                      </a:gs>
                      <a:gs pos="39000">
                        <a:srgbClr val="024EE4"/>
                      </a:gs>
                    </a:gsLst>
                    <a:lin ang="2700000" scaled="1"/>
                    <a:tileRect/>
                  </a:gradFill>
                  <a:effectLst/>
                  <a:uLnTx/>
                  <a:uFillTx/>
                  <a:latin typeface="微软雅黑" panose="020B0503020204020204" pitchFamily="34" charset="-122"/>
                  <a:ea typeface="微软雅黑" panose="020B0503020204020204" pitchFamily="34" charset="-122"/>
                  <a:cs typeface="+mn-cs"/>
                </a:endParaRPr>
              </a:p>
            </p:txBody>
          </p:sp>
          <p:sp>
            <p:nvSpPr>
              <p:cNvPr id="56" name="PA-文本框 573">
                <a:extLst>
                  <a:ext uri="{FF2B5EF4-FFF2-40B4-BE49-F238E27FC236}">
                    <a16:creationId xmlns:a16="http://schemas.microsoft.com/office/drawing/2014/main" id="{C606314C-CAF0-4AB4-85D7-55574C8F72F6}"/>
                  </a:ext>
                </a:extLst>
              </p:cNvPr>
              <p:cNvSpPr txBox="1"/>
              <p:nvPr>
                <p:custDataLst>
                  <p:tags r:id="rId12"/>
                </p:custDataLst>
              </p:nvPr>
            </p:nvSpPr>
            <p:spPr>
              <a:xfrm>
                <a:off x="8273951" y="5718808"/>
                <a:ext cx="828000" cy="215444"/>
              </a:xfrm>
              <a:prstGeom prst="rect">
                <a:avLst/>
              </a:prstGeom>
              <a:noFill/>
              <a:ln w="12700" cap="flat" cmpd="sng" algn="ctr">
                <a:noFill/>
                <a:prstDash val="solid"/>
                <a:round/>
                <a:headEnd type="none" w="med" len="med"/>
                <a:tailEnd type="none" w="med" len="med"/>
              </a:ln>
              <a:effectLst/>
            </p:spPr>
            <p:txBody>
              <a:bodyPr wrap="square" lIns="0" tIns="0" rIns="0" bIns="0" anchor="ctr">
                <a:spAutoFit/>
              </a:bodyPr>
              <a:lstStyle>
                <a:defPPr>
                  <a:defRPr lang="zh-CN"/>
                </a:defPPr>
                <a:lvl1pPr>
                  <a:buSzPct val="90000"/>
                  <a:defRPr>
                    <a:gradFill>
                      <a:gsLst>
                        <a:gs pos="80000">
                          <a:srgbClr val="FFFFFF"/>
                        </a:gs>
                        <a:gs pos="43000">
                          <a:schemeClr val="accent5">
                            <a:lumMod val="60000"/>
                            <a:lumOff val="40000"/>
                          </a:schemeClr>
                        </a:gs>
                      </a:gsLst>
                      <a:lin ang="13500000" scaled="1"/>
                    </a:gradFill>
                    <a:latin typeface="思源黑体 CN Medium" panose="020B0600000000000000" pitchFamily="34" charset="-122"/>
                    <a:ea typeface="思源黑体 CN Medium" panose="020B0600000000000000" pitchFamily="34" charset="-122"/>
                  </a:defRPr>
                </a:lvl1pPr>
              </a:lstStyle>
              <a:p>
                <a:pPr marL="0" marR="0" lvl="0" indent="0" algn="ctr" defTabSz="914400" rtl="0" eaLnBrk="1" fontAlgn="auto" latinLnBrk="0" hangingPunct="1">
                  <a:lnSpc>
                    <a:spcPct val="100000"/>
                  </a:lnSpc>
                  <a:spcBef>
                    <a:spcPts val="0"/>
                  </a:spcBef>
                  <a:spcAft>
                    <a:spcPts val="0"/>
                  </a:spcAft>
                  <a:buClrTx/>
                  <a:buSzPct val="90000"/>
                  <a:buFontTx/>
                  <a:buNone/>
                  <a:tabLst/>
                  <a:defRPr/>
                </a:pPr>
                <a:r>
                  <a:rPr kumimoji="1" lang="en-US" altLang="zh-CN" sz="1400" b="0" i="0" u="none" strike="noStrike" kern="1200" cap="none" spc="0" normalizeH="0" baseline="0" noProof="0">
                    <a:ln>
                      <a:noFill/>
                    </a:ln>
                    <a:gradFill flip="none" rotWithShape="1">
                      <a:gsLst>
                        <a:gs pos="0">
                          <a:srgbClr val="3C424B"/>
                        </a:gs>
                        <a:gs pos="100000">
                          <a:srgbClr val="000000"/>
                        </a:gs>
                      </a:gsLst>
                      <a:lin ang="5400000" scaled="1"/>
                      <a:tileRect/>
                    </a:gradFill>
                    <a:effectLst/>
                    <a:uLnTx/>
                    <a:uFillTx/>
                    <a:latin typeface="微软雅黑" panose="020B0503020204020204" pitchFamily="34" charset="-122"/>
                    <a:ea typeface="微软雅黑" panose="020B0503020204020204" pitchFamily="34" charset="-122"/>
                    <a:cs typeface="+mn-cs"/>
                  </a:rPr>
                  <a:t>10</a:t>
                </a:r>
                <a:r>
                  <a:rPr kumimoji="1" lang="en-US" altLang="zh-CN" sz="1400" b="0" i="0" u="none" strike="noStrike" kern="1200" cap="none" spc="0" normalizeH="0" baseline="30000" noProof="0">
                    <a:ln>
                      <a:noFill/>
                    </a:ln>
                    <a:gradFill flip="none" rotWithShape="1">
                      <a:gsLst>
                        <a:gs pos="0">
                          <a:srgbClr val="3C424B"/>
                        </a:gs>
                        <a:gs pos="100000">
                          <a:srgbClr val="000000"/>
                        </a:gs>
                      </a:gsLst>
                      <a:lin ang="5400000" scaled="1"/>
                      <a:tileRect/>
                    </a:gradFill>
                    <a:effectLst/>
                    <a:uLnTx/>
                    <a:uFillTx/>
                    <a:latin typeface="微软雅黑" panose="020B0503020204020204" pitchFamily="34" charset="-122"/>
                    <a:ea typeface="微软雅黑" panose="020B0503020204020204" pitchFamily="34" charset="-122"/>
                    <a:cs typeface="+mn-cs"/>
                  </a:rPr>
                  <a:t>-9</a:t>
                </a:r>
                <a:r>
                  <a:rPr kumimoji="1" lang="en-US" altLang="zh-CN" sz="1400" b="0" i="0" u="none" strike="noStrike" kern="1200" cap="none" spc="0" normalizeH="0" baseline="0" noProof="0">
                    <a:ln>
                      <a:noFill/>
                    </a:ln>
                    <a:gradFill flip="none" rotWithShape="1">
                      <a:gsLst>
                        <a:gs pos="0">
                          <a:srgbClr val="3C424B"/>
                        </a:gs>
                        <a:gs pos="100000">
                          <a:srgbClr val="000000"/>
                        </a:gs>
                      </a:gsLst>
                      <a:lin ang="5400000" scaled="1"/>
                      <a:tileRect/>
                    </a:gradFill>
                    <a:effectLst/>
                    <a:uLnTx/>
                    <a:uFillTx/>
                    <a:latin typeface="微软雅黑" panose="020B0503020204020204" pitchFamily="34" charset="-122"/>
                    <a:ea typeface="微软雅黑" panose="020B0503020204020204" pitchFamily="34" charset="-122"/>
                    <a:cs typeface="+mn-cs"/>
                  </a:rPr>
                  <a:t> eV</a:t>
                </a:r>
                <a:endParaRPr kumimoji="0" lang="zh-CN" altLang="en-US" sz="1400" b="0" i="0" u="none" strike="noStrike" kern="1200" cap="none" spc="0" normalizeH="0" baseline="0" noProof="0" dirty="0">
                  <a:ln>
                    <a:noFill/>
                  </a:ln>
                  <a:gradFill flip="none" rotWithShape="1">
                    <a:gsLst>
                      <a:gs pos="100000">
                        <a:srgbClr val="00B0F0"/>
                      </a:gs>
                      <a:gs pos="39000">
                        <a:srgbClr val="024EE4"/>
                      </a:gs>
                    </a:gsLst>
                    <a:lin ang="2700000" scaled="1"/>
                    <a:tileRect/>
                  </a:gradFill>
                  <a:effectLst/>
                  <a:uLnTx/>
                  <a:uFillTx/>
                  <a:latin typeface="微软雅黑" panose="020B0503020204020204" pitchFamily="34" charset="-122"/>
                  <a:ea typeface="微软雅黑" panose="020B0503020204020204" pitchFamily="34" charset="-122"/>
                  <a:cs typeface="+mn-cs"/>
                </a:endParaRPr>
              </a:p>
            </p:txBody>
          </p:sp>
          <p:sp>
            <p:nvSpPr>
              <p:cNvPr id="57" name="PA-文本框 573">
                <a:extLst>
                  <a:ext uri="{FF2B5EF4-FFF2-40B4-BE49-F238E27FC236}">
                    <a16:creationId xmlns:a16="http://schemas.microsoft.com/office/drawing/2014/main" id="{DF5AAEE9-AE05-4019-AF42-611BE9A3B169}"/>
                  </a:ext>
                </a:extLst>
              </p:cNvPr>
              <p:cNvSpPr txBox="1"/>
              <p:nvPr>
                <p:custDataLst>
                  <p:tags r:id="rId13"/>
                </p:custDataLst>
              </p:nvPr>
            </p:nvSpPr>
            <p:spPr>
              <a:xfrm>
                <a:off x="9963307" y="5749317"/>
                <a:ext cx="828000" cy="215444"/>
              </a:xfrm>
              <a:prstGeom prst="rect">
                <a:avLst/>
              </a:prstGeom>
              <a:noFill/>
              <a:ln w="12700" cap="flat" cmpd="sng" algn="ctr">
                <a:noFill/>
                <a:prstDash val="solid"/>
                <a:round/>
                <a:headEnd type="none" w="med" len="med"/>
                <a:tailEnd type="none" w="med" len="med"/>
              </a:ln>
              <a:effectLst/>
            </p:spPr>
            <p:txBody>
              <a:bodyPr wrap="square" lIns="0" tIns="0" rIns="0" bIns="0" anchor="ctr">
                <a:spAutoFit/>
              </a:bodyPr>
              <a:lstStyle>
                <a:defPPr>
                  <a:defRPr lang="zh-CN"/>
                </a:defPPr>
                <a:lvl1pPr>
                  <a:buSzPct val="90000"/>
                  <a:defRPr>
                    <a:gradFill>
                      <a:gsLst>
                        <a:gs pos="80000">
                          <a:srgbClr val="FFFFFF"/>
                        </a:gs>
                        <a:gs pos="43000">
                          <a:schemeClr val="accent5">
                            <a:lumMod val="60000"/>
                            <a:lumOff val="40000"/>
                          </a:schemeClr>
                        </a:gs>
                      </a:gsLst>
                      <a:lin ang="13500000" scaled="1"/>
                    </a:gradFill>
                    <a:latin typeface="思源黑体 CN Medium" panose="020B0600000000000000" pitchFamily="34" charset="-122"/>
                    <a:ea typeface="思源黑体 CN Medium" panose="020B0600000000000000" pitchFamily="34" charset="-122"/>
                  </a:defRPr>
                </a:lvl1pPr>
              </a:lstStyle>
              <a:p>
                <a:pPr marL="0" marR="0" lvl="0" indent="0" algn="ctr" defTabSz="914400" rtl="0" eaLnBrk="1" fontAlgn="auto" latinLnBrk="0" hangingPunct="1">
                  <a:lnSpc>
                    <a:spcPct val="100000"/>
                  </a:lnSpc>
                  <a:spcBef>
                    <a:spcPts val="0"/>
                  </a:spcBef>
                  <a:spcAft>
                    <a:spcPts val="0"/>
                  </a:spcAft>
                  <a:buClrTx/>
                  <a:buSzPct val="90000"/>
                  <a:buFontTx/>
                  <a:buNone/>
                  <a:tabLst/>
                  <a:defRPr/>
                </a:pPr>
                <a:r>
                  <a:rPr kumimoji="1" lang="en-US" altLang="zh-CN" sz="1400" b="0" i="0" u="none" strike="noStrike" kern="1200" cap="none" spc="0" normalizeH="0" baseline="0" noProof="0" dirty="0">
                    <a:ln>
                      <a:noFill/>
                    </a:ln>
                    <a:gradFill flip="none" rotWithShape="1">
                      <a:gsLst>
                        <a:gs pos="0">
                          <a:srgbClr val="3C424B"/>
                        </a:gs>
                        <a:gs pos="100000">
                          <a:srgbClr val="000000"/>
                        </a:gs>
                      </a:gsLst>
                      <a:lin ang="5400000" scaled="1"/>
                      <a:tileRect/>
                    </a:gradFill>
                    <a:effectLst/>
                    <a:uLnTx/>
                    <a:uFillTx/>
                    <a:latin typeface="微软雅黑" panose="020B0503020204020204" pitchFamily="34" charset="-122"/>
                    <a:ea typeface="微软雅黑" panose="020B0503020204020204" pitchFamily="34" charset="-122"/>
                    <a:cs typeface="+mn-cs"/>
                  </a:rPr>
                  <a:t>10</a:t>
                </a:r>
                <a:r>
                  <a:rPr kumimoji="1" lang="en-US" altLang="zh-CN" sz="1400" b="0" i="0" u="none" strike="noStrike" kern="1200" cap="none" spc="0" normalizeH="0" baseline="30000" noProof="0" dirty="0">
                    <a:ln>
                      <a:noFill/>
                    </a:ln>
                    <a:gradFill flip="none" rotWithShape="1">
                      <a:gsLst>
                        <a:gs pos="0">
                          <a:srgbClr val="3C424B"/>
                        </a:gs>
                        <a:gs pos="100000">
                          <a:srgbClr val="000000"/>
                        </a:gs>
                      </a:gsLst>
                      <a:lin ang="5400000" scaled="1"/>
                      <a:tileRect/>
                    </a:gradFill>
                    <a:effectLst/>
                    <a:uLnTx/>
                    <a:uFillTx/>
                    <a:latin typeface="微软雅黑" panose="020B0503020204020204" pitchFamily="34" charset="-122"/>
                    <a:ea typeface="微软雅黑" panose="020B0503020204020204" pitchFamily="34" charset="-122"/>
                    <a:cs typeface="+mn-cs"/>
                  </a:rPr>
                  <a:t>-6</a:t>
                </a:r>
                <a:r>
                  <a:rPr kumimoji="1" lang="en-US" altLang="zh-CN" sz="1400" b="0" i="0" u="none" strike="noStrike" kern="1200" cap="none" spc="0" normalizeH="0" baseline="0" noProof="0" dirty="0">
                    <a:ln>
                      <a:noFill/>
                    </a:ln>
                    <a:gradFill flip="none" rotWithShape="1">
                      <a:gsLst>
                        <a:gs pos="0">
                          <a:srgbClr val="3C424B"/>
                        </a:gs>
                        <a:gs pos="100000">
                          <a:srgbClr val="000000"/>
                        </a:gs>
                      </a:gsLst>
                      <a:lin ang="5400000" scaled="1"/>
                      <a:tileRect/>
                    </a:gradFill>
                    <a:effectLst/>
                    <a:uLnTx/>
                    <a:uFillTx/>
                    <a:latin typeface="微软雅黑" panose="020B0503020204020204" pitchFamily="34" charset="-122"/>
                    <a:ea typeface="微软雅黑" panose="020B0503020204020204" pitchFamily="34" charset="-122"/>
                    <a:cs typeface="+mn-cs"/>
                  </a:rPr>
                  <a:t> eV</a:t>
                </a:r>
                <a:endParaRPr kumimoji="0" lang="zh-CN" altLang="en-US" sz="1400" b="0" i="0" u="none" strike="noStrike" kern="1200" cap="none" spc="0" normalizeH="0" baseline="0" noProof="0" dirty="0">
                  <a:ln>
                    <a:noFill/>
                  </a:ln>
                  <a:gradFill flip="none" rotWithShape="1">
                    <a:gsLst>
                      <a:gs pos="100000">
                        <a:srgbClr val="00B0F0"/>
                      </a:gs>
                      <a:gs pos="39000">
                        <a:srgbClr val="024EE4"/>
                      </a:gs>
                    </a:gsLst>
                    <a:lin ang="2700000" scaled="1"/>
                    <a:tileRect/>
                  </a:gradFill>
                  <a:effectLst/>
                  <a:uLnTx/>
                  <a:uFillTx/>
                  <a:latin typeface="微软雅黑" panose="020B0503020204020204" pitchFamily="34" charset="-122"/>
                  <a:ea typeface="微软雅黑" panose="020B0503020204020204" pitchFamily="34" charset="-122"/>
                  <a:cs typeface="+mn-cs"/>
                </a:endParaRPr>
              </a:p>
            </p:txBody>
          </p:sp>
          <p:sp>
            <p:nvSpPr>
              <p:cNvPr id="59" name="矩形 58">
                <a:extLst>
                  <a:ext uri="{FF2B5EF4-FFF2-40B4-BE49-F238E27FC236}">
                    <a16:creationId xmlns:a16="http://schemas.microsoft.com/office/drawing/2014/main" id="{A901671B-C6DE-B349-A6CE-103200F9C4F8}"/>
                  </a:ext>
                </a:extLst>
              </p:cNvPr>
              <p:cNvSpPr/>
              <p:nvPr/>
            </p:nvSpPr>
            <p:spPr>
              <a:xfrm>
                <a:off x="5036034" y="4271782"/>
                <a:ext cx="1779601" cy="252000"/>
              </a:xfrm>
              <a:prstGeom prst="rect">
                <a:avLst/>
              </a:prstGeom>
              <a:gradFill>
                <a:gsLst>
                  <a:gs pos="50000">
                    <a:srgbClr val="BDD8EF"/>
                  </a:gs>
                  <a:gs pos="75000">
                    <a:srgbClr val="BDD8EF">
                      <a:alpha val="90000"/>
                    </a:srgbClr>
                  </a:gs>
                  <a:gs pos="25000">
                    <a:srgbClr val="BDD8EF">
                      <a:alpha val="90000"/>
                    </a:srgbClr>
                  </a:gs>
                  <a:gs pos="0">
                    <a:srgbClr val="BDD8EF">
                      <a:alpha val="0"/>
                    </a:srgbClr>
                  </a:gs>
                  <a:gs pos="100000">
                    <a:srgbClr val="BDD8EF">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dirty="0">
                    <a:solidFill>
                      <a:schemeClr val="tx1"/>
                    </a:solidFill>
                  </a:rPr>
                  <a:t>OPM</a:t>
                </a:r>
                <a:endParaRPr lang="zh-CN" altLang="en-US" dirty="0">
                  <a:solidFill>
                    <a:schemeClr val="tx1"/>
                  </a:solidFill>
                </a:endParaRPr>
              </a:p>
            </p:txBody>
          </p:sp>
          <p:sp>
            <p:nvSpPr>
              <p:cNvPr id="61" name="矩形 60">
                <a:extLst>
                  <a:ext uri="{FF2B5EF4-FFF2-40B4-BE49-F238E27FC236}">
                    <a16:creationId xmlns:a16="http://schemas.microsoft.com/office/drawing/2014/main" id="{EF0F994A-DCFA-1B42-95F3-FC051512C4CD}"/>
                  </a:ext>
                </a:extLst>
              </p:cNvPr>
              <p:cNvSpPr/>
              <p:nvPr/>
            </p:nvSpPr>
            <p:spPr>
              <a:xfrm>
                <a:off x="4702499" y="3336153"/>
                <a:ext cx="3141021" cy="252000"/>
              </a:xfrm>
              <a:prstGeom prst="rect">
                <a:avLst/>
              </a:prstGeom>
              <a:gradFill>
                <a:gsLst>
                  <a:gs pos="50000">
                    <a:srgbClr val="BDD8EF"/>
                  </a:gs>
                  <a:gs pos="75000">
                    <a:srgbClr val="BDD8EF">
                      <a:alpha val="90000"/>
                    </a:srgbClr>
                  </a:gs>
                  <a:gs pos="25000">
                    <a:srgbClr val="BDD8EF">
                      <a:alpha val="90000"/>
                    </a:srgbClr>
                  </a:gs>
                  <a:gs pos="0">
                    <a:srgbClr val="BDD8EF">
                      <a:alpha val="0"/>
                    </a:srgbClr>
                  </a:gs>
                  <a:gs pos="100000">
                    <a:srgbClr val="BDD8EF">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dirty="0">
                    <a:solidFill>
                      <a:schemeClr val="tx1"/>
                    </a:solidFill>
                  </a:rPr>
                  <a:t>NV</a:t>
                </a:r>
                <a:r>
                  <a:rPr lang="zh-CN" altLang="en-US" dirty="0">
                    <a:solidFill>
                      <a:schemeClr val="tx1"/>
                    </a:solidFill>
                  </a:rPr>
                  <a:t> </a:t>
                </a:r>
                <a:r>
                  <a:rPr lang="en-US" altLang="zh-CN" dirty="0">
                    <a:solidFill>
                      <a:schemeClr val="tx1"/>
                    </a:solidFill>
                  </a:rPr>
                  <a:t>center</a:t>
                </a:r>
                <a:endParaRPr lang="zh-CN" altLang="en-US" dirty="0">
                  <a:solidFill>
                    <a:schemeClr val="tx1"/>
                  </a:solidFill>
                </a:endParaRPr>
              </a:p>
            </p:txBody>
          </p:sp>
          <p:sp>
            <p:nvSpPr>
              <p:cNvPr id="62" name="矩形 61">
                <a:extLst>
                  <a:ext uri="{FF2B5EF4-FFF2-40B4-BE49-F238E27FC236}">
                    <a16:creationId xmlns:a16="http://schemas.microsoft.com/office/drawing/2014/main" id="{62BF05FA-EFCA-8048-ADB2-0A168A2E93E9}"/>
                  </a:ext>
                </a:extLst>
              </p:cNvPr>
              <p:cNvSpPr/>
              <p:nvPr/>
            </p:nvSpPr>
            <p:spPr>
              <a:xfrm>
                <a:off x="6273009" y="3960075"/>
                <a:ext cx="1779601" cy="252000"/>
              </a:xfrm>
              <a:prstGeom prst="rect">
                <a:avLst/>
              </a:prstGeom>
              <a:gradFill>
                <a:gsLst>
                  <a:gs pos="50000">
                    <a:srgbClr val="BDD8EF"/>
                  </a:gs>
                  <a:gs pos="75000">
                    <a:srgbClr val="BDD8EF">
                      <a:alpha val="90000"/>
                    </a:srgbClr>
                  </a:gs>
                  <a:gs pos="25000">
                    <a:srgbClr val="BDD8EF">
                      <a:alpha val="90000"/>
                    </a:srgbClr>
                  </a:gs>
                  <a:gs pos="0">
                    <a:srgbClr val="BDD8EF">
                      <a:alpha val="0"/>
                    </a:srgbClr>
                  </a:gs>
                  <a:gs pos="100000">
                    <a:srgbClr val="BDD8EF">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dirty="0">
                    <a:solidFill>
                      <a:schemeClr val="tx1"/>
                    </a:solidFill>
                  </a:rPr>
                  <a:t>NASDUCK</a:t>
                </a:r>
                <a:endParaRPr lang="zh-CN" altLang="en-US" dirty="0">
                  <a:solidFill>
                    <a:schemeClr val="tx1"/>
                  </a:solidFill>
                </a:endParaRPr>
              </a:p>
            </p:txBody>
          </p:sp>
          <p:sp>
            <p:nvSpPr>
              <p:cNvPr id="63" name="矩形 62">
                <a:extLst>
                  <a:ext uri="{FF2B5EF4-FFF2-40B4-BE49-F238E27FC236}">
                    <a16:creationId xmlns:a16="http://schemas.microsoft.com/office/drawing/2014/main" id="{4EFD6E7A-0EFC-A345-9E84-4E6532C1468D}"/>
                  </a:ext>
                </a:extLst>
              </p:cNvPr>
              <p:cNvSpPr/>
              <p:nvPr/>
            </p:nvSpPr>
            <p:spPr>
              <a:xfrm>
                <a:off x="6285877" y="4586646"/>
                <a:ext cx="1557643" cy="252000"/>
              </a:xfrm>
              <a:prstGeom prst="rect">
                <a:avLst/>
              </a:prstGeom>
              <a:gradFill>
                <a:gsLst>
                  <a:gs pos="50000">
                    <a:srgbClr val="BDD8EF"/>
                  </a:gs>
                  <a:gs pos="75000">
                    <a:srgbClr val="BDD8EF">
                      <a:alpha val="90000"/>
                    </a:srgbClr>
                  </a:gs>
                  <a:gs pos="25000">
                    <a:srgbClr val="BDD8EF">
                      <a:alpha val="90000"/>
                    </a:srgbClr>
                  </a:gs>
                  <a:gs pos="0">
                    <a:srgbClr val="BDD8EF">
                      <a:alpha val="0"/>
                    </a:srgbClr>
                  </a:gs>
                  <a:gs pos="100000">
                    <a:srgbClr val="BDD8EF">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dirty="0" err="1">
                    <a:solidFill>
                      <a:schemeClr val="tx1"/>
                    </a:solidFill>
                  </a:rPr>
                  <a:t>ChangE</a:t>
                </a:r>
                <a:endParaRPr lang="zh-CN" altLang="en-US" dirty="0">
                  <a:solidFill>
                    <a:schemeClr val="tx1"/>
                  </a:solidFill>
                </a:endParaRPr>
              </a:p>
            </p:txBody>
          </p:sp>
          <p:sp>
            <p:nvSpPr>
              <p:cNvPr id="64" name="矩形 63">
                <a:extLst>
                  <a:ext uri="{FF2B5EF4-FFF2-40B4-BE49-F238E27FC236}">
                    <a16:creationId xmlns:a16="http://schemas.microsoft.com/office/drawing/2014/main" id="{52F76F9D-0FF5-1443-A0B6-F06719007988}"/>
                  </a:ext>
                </a:extLst>
              </p:cNvPr>
              <p:cNvSpPr/>
              <p:nvPr/>
            </p:nvSpPr>
            <p:spPr>
              <a:xfrm>
                <a:off x="6815635" y="4271782"/>
                <a:ext cx="3852365" cy="252000"/>
              </a:xfrm>
              <a:prstGeom prst="rect">
                <a:avLst/>
              </a:prstGeom>
              <a:gradFill>
                <a:gsLst>
                  <a:gs pos="50000">
                    <a:srgbClr val="BDD8EF"/>
                  </a:gs>
                  <a:gs pos="75000">
                    <a:srgbClr val="BDD8EF">
                      <a:alpha val="90000"/>
                    </a:srgbClr>
                  </a:gs>
                  <a:gs pos="25000">
                    <a:srgbClr val="BDD8EF">
                      <a:alpha val="90000"/>
                    </a:srgbClr>
                  </a:gs>
                  <a:gs pos="0">
                    <a:srgbClr val="BDD8EF">
                      <a:alpha val="0"/>
                    </a:srgbClr>
                  </a:gs>
                  <a:gs pos="100000">
                    <a:srgbClr val="BDD8EF">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dirty="0">
                    <a:solidFill>
                      <a:schemeClr val="tx1"/>
                    </a:solidFill>
                  </a:rPr>
                  <a:t> Fifth force</a:t>
                </a:r>
                <a:endParaRPr lang="zh-CN" altLang="en-US" dirty="0">
                  <a:solidFill>
                    <a:schemeClr val="tx1"/>
                  </a:solidFill>
                </a:endParaRPr>
              </a:p>
            </p:txBody>
          </p:sp>
        </p:grpSp>
        <p:sp>
          <p:nvSpPr>
            <p:cNvPr id="66" name="PA-文本框 573">
              <a:extLst>
                <a:ext uri="{FF2B5EF4-FFF2-40B4-BE49-F238E27FC236}">
                  <a16:creationId xmlns:a16="http://schemas.microsoft.com/office/drawing/2014/main" id="{F7B5216A-4916-F544-A818-B8596C761C81}"/>
                </a:ext>
              </a:extLst>
            </p:cNvPr>
            <p:cNvSpPr txBox="1"/>
            <p:nvPr>
              <p:custDataLst>
                <p:tags r:id="rId2"/>
              </p:custDataLst>
            </p:nvPr>
          </p:nvSpPr>
          <p:spPr>
            <a:xfrm>
              <a:off x="2503666" y="6038305"/>
              <a:ext cx="7023988" cy="2821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R="0" lvl="0" indent="0" algn="ctr" defTabSz="457200" fontAlgn="auto">
                <a:lnSpc>
                  <a:spcPct val="100000"/>
                </a:lnSpc>
                <a:spcBef>
                  <a:spcPts val="0"/>
                </a:spcBef>
                <a:spcAft>
                  <a:spcPts val="0"/>
                </a:spcAft>
                <a:buClrTx/>
                <a:buSzTx/>
                <a:buFontTx/>
                <a:buNone/>
                <a:defRPr kumimoji="0" b="0" i="0" u="none" strike="noStrike" cap="none" spc="0" normalizeH="0" baseline="0">
                  <a:ln>
                    <a:noFill/>
                  </a:ln>
                  <a:solidFill>
                    <a:srgbClr val="FFFFFF"/>
                  </a:solidFill>
                  <a:effectLst/>
                  <a:uLnTx/>
                  <a:uFillTx/>
                  <a:latin typeface="Source Han Sans KR Norm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2000" b="1" spc="150" dirty="0">
                  <a:solidFill>
                    <a:srgbClr val="124A93"/>
                  </a:solidFill>
                  <a:latin typeface="+mn-lt"/>
                  <a:cs typeface="+mn-ea"/>
                </a:rPr>
                <a:t>Axion mass</a:t>
              </a:r>
              <a:r>
                <a:rPr lang="zh-CN" altLang="en-US" sz="2000" b="1" spc="150" dirty="0">
                  <a:solidFill>
                    <a:srgbClr val="124A93"/>
                  </a:solidFill>
                  <a:latin typeface="+mn-lt"/>
                  <a:cs typeface="+mn-ea"/>
                </a:rPr>
                <a:t>（</a:t>
              </a:r>
              <a:r>
                <a:rPr lang="en-US" altLang="zh-CN" sz="2000" b="1" spc="150" dirty="0">
                  <a:solidFill>
                    <a:srgbClr val="124A93"/>
                  </a:solidFill>
                  <a:latin typeface="+mn-lt"/>
                  <a:cs typeface="+mn-ea"/>
                </a:rPr>
                <a:t>eV</a:t>
              </a:r>
              <a:r>
                <a:rPr lang="zh-CN" altLang="en-US" sz="2000" b="1" spc="150" dirty="0">
                  <a:solidFill>
                    <a:srgbClr val="124A93"/>
                  </a:solidFill>
                  <a:latin typeface="+mn-lt"/>
                  <a:cs typeface="+mn-ea"/>
                </a:rPr>
                <a:t>）</a:t>
              </a:r>
              <a:r>
                <a:rPr lang="en-US" altLang="zh-CN" sz="2000" b="1" spc="150" dirty="0">
                  <a:solidFill>
                    <a:srgbClr val="124A93"/>
                  </a:solidFill>
                  <a:latin typeface="+mn-lt"/>
                  <a:cs typeface="+mn-ea"/>
                </a:rPr>
                <a:t>or Compton frequency</a:t>
              </a:r>
              <a:r>
                <a:rPr lang="zh-CN" altLang="en-US" sz="2000" b="1" spc="150" dirty="0">
                  <a:solidFill>
                    <a:srgbClr val="124A93"/>
                  </a:solidFill>
                  <a:latin typeface="+mn-lt"/>
                  <a:cs typeface="+mn-ea"/>
                </a:rPr>
                <a:t>（</a:t>
              </a:r>
              <a:r>
                <a:rPr lang="en-US" altLang="zh-CN" sz="2000" b="1" spc="150" dirty="0">
                  <a:solidFill>
                    <a:srgbClr val="124A93"/>
                  </a:solidFill>
                  <a:latin typeface="+mn-lt"/>
                  <a:cs typeface="+mn-ea"/>
                </a:rPr>
                <a:t>Hz</a:t>
              </a:r>
              <a:r>
                <a:rPr lang="zh-CN" altLang="en-US" sz="2000" b="1" spc="150" dirty="0">
                  <a:solidFill>
                    <a:srgbClr val="124A93"/>
                  </a:solidFill>
                  <a:latin typeface="+mn-lt"/>
                  <a:cs typeface="+mn-ea"/>
                </a:rPr>
                <a:t>）</a:t>
              </a:r>
            </a:p>
          </p:txBody>
        </p:sp>
        <p:sp>
          <p:nvSpPr>
            <p:cNvPr id="70" name="箭头: 下 32">
              <a:extLst>
                <a:ext uri="{FF2B5EF4-FFF2-40B4-BE49-F238E27FC236}">
                  <a16:creationId xmlns:a16="http://schemas.microsoft.com/office/drawing/2014/main" id="{26BF6BC4-E1D9-0E44-93DE-D194F1F4AF3B}"/>
                </a:ext>
              </a:extLst>
            </p:cNvPr>
            <p:cNvSpPr/>
            <p:nvPr/>
          </p:nvSpPr>
          <p:spPr>
            <a:xfrm rot="5400000">
              <a:off x="1332874" y="5518606"/>
              <a:ext cx="218250" cy="1257649"/>
            </a:xfrm>
            <a:prstGeom prst="downArrow">
              <a:avLst/>
            </a:prstGeom>
            <a:gradFill>
              <a:gsLst>
                <a:gs pos="0">
                  <a:schemeClr val="accent5">
                    <a:lumMod val="75000"/>
                    <a:alpha val="0"/>
                  </a:schemeClr>
                </a:gs>
                <a:gs pos="100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箭头: 下 32">
              <a:extLst>
                <a:ext uri="{FF2B5EF4-FFF2-40B4-BE49-F238E27FC236}">
                  <a16:creationId xmlns:a16="http://schemas.microsoft.com/office/drawing/2014/main" id="{A7589823-095A-7841-9599-BCDC2DFBDF68}"/>
                </a:ext>
              </a:extLst>
            </p:cNvPr>
            <p:cNvSpPr/>
            <p:nvPr/>
          </p:nvSpPr>
          <p:spPr>
            <a:xfrm rot="16200000">
              <a:off x="10422913" y="5522776"/>
              <a:ext cx="218250" cy="1257649"/>
            </a:xfrm>
            <a:prstGeom prst="downArrow">
              <a:avLst/>
            </a:prstGeom>
            <a:gradFill>
              <a:gsLst>
                <a:gs pos="0">
                  <a:schemeClr val="accent5">
                    <a:lumMod val="75000"/>
                    <a:alpha val="0"/>
                  </a:schemeClr>
                </a:gs>
                <a:gs pos="100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2" name="PA-文本框 573">
            <a:extLst>
              <a:ext uri="{FF2B5EF4-FFF2-40B4-BE49-F238E27FC236}">
                <a16:creationId xmlns:a16="http://schemas.microsoft.com/office/drawing/2014/main" id="{708E90F3-E76D-BA4F-8AF7-D88734E72664}"/>
              </a:ext>
            </a:extLst>
          </p:cNvPr>
          <p:cNvSpPr txBox="1"/>
          <p:nvPr>
            <p:custDataLst>
              <p:tags r:id="rId1"/>
            </p:custDataLst>
          </p:nvPr>
        </p:nvSpPr>
        <p:spPr>
          <a:xfrm>
            <a:off x="2547545" y="2159425"/>
            <a:ext cx="7616361" cy="407820"/>
          </a:xfrm>
          <a:prstGeom prst="rect">
            <a:avLst/>
          </a:prstGeom>
          <a:solidFill>
            <a:srgbClr val="024E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R="0" lvl="0" indent="0" algn="ctr" defTabSz="457200" fontAlgn="auto">
              <a:lnSpc>
                <a:spcPct val="100000"/>
              </a:lnSpc>
              <a:spcBef>
                <a:spcPts val="0"/>
              </a:spcBef>
              <a:spcAft>
                <a:spcPts val="0"/>
              </a:spcAft>
              <a:buClrTx/>
              <a:buSzTx/>
              <a:buFontTx/>
              <a:buNone/>
              <a:defRPr kumimoji="0" b="0" i="0" u="none" strike="noStrike" cap="none" spc="0" normalizeH="0" baseline="0">
                <a:ln>
                  <a:noFill/>
                </a:ln>
                <a:solidFill>
                  <a:srgbClr val="FFFFFF"/>
                </a:solidFill>
                <a:effectLst/>
                <a:uLnTx/>
                <a:uFillTx/>
                <a:latin typeface="Source Han Sans KR Norm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 altLang="zh-CN" sz="2400" b="1" spc="150" dirty="0">
                <a:solidFill>
                  <a:schemeClr val="bg1"/>
                </a:solidFill>
                <a:latin typeface="Times New Roman" panose="02020603050405020304" pitchFamily="18" charset="0"/>
                <a:cs typeface="Times New Roman" panose="02020603050405020304" pitchFamily="18" charset="0"/>
              </a:rPr>
              <a:t>Spin detection strategies for axions</a:t>
            </a:r>
            <a:endParaRPr lang="zh-CN" altLang="en-US" sz="2400" b="1" spc="150" dirty="0">
              <a:solidFill>
                <a:schemeClr val="bg1"/>
              </a:solidFill>
              <a:latin typeface="Times New Roman" panose="02020603050405020304" pitchFamily="18" charset="0"/>
              <a:cs typeface="Times New Roman" panose="02020603050405020304" pitchFamily="18" charset="0"/>
            </a:endParaRPr>
          </a:p>
        </p:txBody>
      </p:sp>
      <p:sp>
        <p:nvSpPr>
          <p:cNvPr id="2" name="文本框 1">
            <a:extLst>
              <a:ext uri="{FF2B5EF4-FFF2-40B4-BE49-F238E27FC236}">
                <a16:creationId xmlns:a16="http://schemas.microsoft.com/office/drawing/2014/main" id="{88A4A314-27DB-2743-9228-8B77772F7951}"/>
              </a:ext>
            </a:extLst>
          </p:cNvPr>
          <p:cNvSpPr txBox="1"/>
          <p:nvPr/>
        </p:nvSpPr>
        <p:spPr>
          <a:xfrm>
            <a:off x="7927252" y="3757782"/>
            <a:ext cx="1720385" cy="400110"/>
          </a:xfrm>
          <a:prstGeom prst="rect">
            <a:avLst/>
          </a:prstGeom>
          <a:noFill/>
        </p:spPr>
        <p:txBody>
          <a:bodyPr wrap="square" rtlCol="0">
            <a:spAutoFit/>
          </a:bodyPr>
          <a:lstStyle/>
          <a:p>
            <a:r>
              <a:rPr kumimoji="1" lang="en-US" altLang="zh-CN" sz="2000" b="1" dirty="0">
                <a:solidFill>
                  <a:srgbClr val="C00000"/>
                </a:solidFill>
                <a:latin typeface="微软雅黑" panose="020B0503020204020204" pitchFamily="34" charset="-122"/>
                <a:ea typeface="微软雅黑" panose="020B0503020204020204" pitchFamily="34" charset="-122"/>
              </a:rPr>
              <a:t>Our work</a:t>
            </a:r>
            <a:endParaRPr kumimoji="1" lang="zh-CN" altLang="en-US" sz="2000" b="1" dirty="0">
              <a:solidFill>
                <a:srgbClr val="C00000"/>
              </a:solidFill>
              <a:latin typeface="微软雅黑" panose="020B0503020204020204" pitchFamily="34" charset="-122"/>
              <a:ea typeface="微软雅黑" panose="020B0503020204020204" pitchFamily="34" charset="-122"/>
            </a:endParaRPr>
          </a:p>
        </p:txBody>
      </p:sp>
      <p:cxnSp>
        <p:nvCxnSpPr>
          <p:cNvPr id="6" name="直线箭头连接符 5">
            <a:extLst>
              <a:ext uri="{FF2B5EF4-FFF2-40B4-BE49-F238E27FC236}">
                <a16:creationId xmlns:a16="http://schemas.microsoft.com/office/drawing/2014/main" id="{1D9AD808-9E6D-5142-B86E-935396DCB648}"/>
              </a:ext>
            </a:extLst>
          </p:cNvPr>
          <p:cNvCxnSpPr>
            <a:cxnSpLocks/>
          </p:cNvCxnSpPr>
          <p:nvPr/>
        </p:nvCxnSpPr>
        <p:spPr>
          <a:xfrm flipH="1">
            <a:off x="7483655" y="3976741"/>
            <a:ext cx="443598"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0" name="文本框 59">
            <a:extLst>
              <a:ext uri="{FF2B5EF4-FFF2-40B4-BE49-F238E27FC236}">
                <a16:creationId xmlns:a16="http://schemas.microsoft.com/office/drawing/2014/main" id="{62608D53-69CC-9E43-AD98-51AAD954672F}"/>
              </a:ext>
            </a:extLst>
          </p:cNvPr>
          <p:cNvSpPr txBox="1"/>
          <p:nvPr/>
        </p:nvSpPr>
        <p:spPr>
          <a:xfrm>
            <a:off x="7352035" y="5365295"/>
            <a:ext cx="1639651" cy="400110"/>
          </a:xfrm>
          <a:prstGeom prst="rect">
            <a:avLst/>
          </a:prstGeom>
          <a:noFill/>
        </p:spPr>
        <p:txBody>
          <a:bodyPr wrap="square" rtlCol="0">
            <a:spAutoFit/>
          </a:bodyPr>
          <a:lstStyle/>
          <a:p>
            <a:r>
              <a:rPr kumimoji="1" lang="en-US" altLang="zh-CN" sz="2000" b="1" dirty="0">
                <a:solidFill>
                  <a:srgbClr val="C00000"/>
                </a:solidFill>
                <a:latin typeface="微软雅黑" panose="020B0503020204020204" pitchFamily="34" charset="-122"/>
                <a:ea typeface="微软雅黑" panose="020B0503020204020204" pitchFamily="34" charset="-122"/>
              </a:rPr>
              <a:t>Our work</a:t>
            </a:r>
            <a:endParaRPr kumimoji="1" lang="zh-CN" altLang="en-US" sz="2000" b="1" dirty="0">
              <a:solidFill>
                <a:srgbClr val="C00000"/>
              </a:solidFill>
              <a:latin typeface="微软雅黑" panose="020B0503020204020204" pitchFamily="34" charset="-122"/>
              <a:ea typeface="微软雅黑" panose="020B0503020204020204" pitchFamily="34" charset="-122"/>
            </a:endParaRPr>
          </a:p>
        </p:txBody>
      </p:sp>
      <p:cxnSp>
        <p:nvCxnSpPr>
          <p:cNvPr id="65" name="直线箭头连接符 64">
            <a:extLst>
              <a:ext uri="{FF2B5EF4-FFF2-40B4-BE49-F238E27FC236}">
                <a16:creationId xmlns:a16="http://schemas.microsoft.com/office/drawing/2014/main" id="{8CED81CF-AE7A-D848-A2D2-899150D7B601}"/>
              </a:ext>
            </a:extLst>
          </p:cNvPr>
          <p:cNvCxnSpPr>
            <a:cxnSpLocks/>
          </p:cNvCxnSpPr>
          <p:nvPr/>
        </p:nvCxnSpPr>
        <p:spPr>
          <a:xfrm flipH="1">
            <a:off x="6907711" y="5576605"/>
            <a:ext cx="443598"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 name="矩形 3">
            <a:extLst>
              <a:ext uri="{FF2B5EF4-FFF2-40B4-BE49-F238E27FC236}">
                <a16:creationId xmlns:a16="http://schemas.microsoft.com/office/drawing/2014/main" id="{7529427D-D5F7-C94C-ABD0-5321274BA515}"/>
              </a:ext>
            </a:extLst>
          </p:cNvPr>
          <p:cNvSpPr/>
          <p:nvPr/>
        </p:nvSpPr>
        <p:spPr>
          <a:xfrm>
            <a:off x="244884" y="919435"/>
            <a:ext cx="11601099" cy="954107"/>
          </a:xfrm>
          <a:prstGeom prst="rect">
            <a:avLst/>
          </a:prstGeom>
        </p:spPr>
        <p:txBody>
          <a:bodyPr wrap="square">
            <a:spAutoFit/>
          </a:bodyPr>
          <a:lstStyle/>
          <a:p>
            <a:pPr algn="just"/>
            <a:r>
              <a:rPr lang="en" altLang="zh-CN" sz="2800" dirty="0">
                <a:latin typeface="Times New Roman" panose="02020603050405020304" pitchFamily="18" charset="0"/>
                <a:cs typeface="Times New Roman" panose="02020603050405020304" pitchFamily="18" charset="0"/>
              </a:rPr>
              <a:t>Spin, with its high detection precision, holds great potential detection for exotic spin-dependent interactions and is a key research focus in fundamental physics</a:t>
            </a:r>
            <a:endParaRPr lang="zh-CN" altLang="en-US" sz="2800" dirty="0">
              <a:latin typeface="Times New Roman" panose="02020603050405020304" pitchFamily="18" charset="0"/>
              <a:cs typeface="Times New Roman" panose="02020603050405020304" pitchFamily="18" charset="0"/>
            </a:endParaRPr>
          </a:p>
        </p:txBody>
      </p:sp>
      <p:sp>
        <p:nvSpPr>
          <p:cNvPr id="67" name="标题 1">
            <a:extLst>
              <a:ext uri="{FF2B5EF4-FFF2-40B4-BE49-F238E27FC236}">
                <a16:creationId xmlns:a16="http://schemas.microsoft.com/office/drawing/2014/main" id="{8CE221C7-2EFA-EB49-98AF-8CB4D98B21D6}"/>
              </a:ext>
            </a:extLst>
          </p:cNvPr>
          <p:cNvSpPr txBox="1">
            <a:spLocks/>
          </p:cNvSpPr>
          <p:nvPr/>
        </p:nvSpPr>
        <p:spPr>
          <a:xfrm>
            <a:off x="2212399" y="158501"/>
            <a:ext cx="8201580" cy="770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latin typeface="Times New Roman" panose="02020603050405020304" pitchFamily="18" charset="0"/>
                <a:cs typeface="Times New Roman" panose="02020603050405020304" pitchFamily="18" charset="0"/>
              </a:rPr>
              <a:t>Spins</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as exotic interaction detector</a:t>
            </a:r>
            <a:endParaRPr lang="zh-CN" altLang="en-US" dirty="0">
              <a:latin typeface="Times New Roman" panose="02020603050405020304" pitchFamily="18" charset="0"/>
              <a:cs typeface="Times New Roman" panose="02020603050405020304" pitchFamily="18" charset="0"/>
            </a:endParaRPr>
          </a:p>
        </p:txBody>
      </p:sp>
      <p:grpSp>
        <p:nvGrpSpPr>
          <p:cNvPr id="69" name="组合 68">
            <a:extLst>
              <a:ext uri="{FF2B5EF4-FFF2-40B4-BE49-F238E27FC236}">
                <a16:creationId xmlns:a16="http://schemas.microsoft.com/office/drawing/2014/main" id="{7994751C-01D2-E043-899B-BF7109D4CD8C}"/>
              </a:ext>
            </a:extLst>
          </p:cNvPr>
          <p:cNvGrpSpPr/>
          <p:nvPr/>
        </p:nvGrpSpPr>
        <p:grpSpPr>
          <a:xfrm rot="5400000">
            <a:off x="6002929" y="-3693068"/>
            <a:ext cx="116749" cy="11419103"/>
            <a:chOff x="5702996" y="1339728"/>
            <a:chExt cx="1840804" cy="5050269"/>
          </a:xfrm>
        </p:grpSpPr>
        <p:pic>
          <p:nvPicPr>
            <p:cNvPr id="73" name="Picture 6" descr="HD-ShadowLong.png">
              <a:extLst>
                <a:ext uri="{FF2B5EF4-FFF2-40B4-BE49-F238E27FC236}">
                  <a16:creationId xmlns:a16="http://schemas.microsoft.com/office/drawing/2014/main" id="{52610E3E-CD41-6748-A57C-9710E0870C7F}"/>
                </a:ext>
              </a:extLst>
            </p:cNvPr>
            <p:cNvPicPr>
              <a:picLocks noChangeAspect="1"/>
            </p:cNvPicPr>
            <p:nvPr/>
          </p:nvPicPr>
          <p:blipFill>
            <a:blip r:embed="rId16">
              <a:extLst>
                <a:ext uri="{28A0092B-C50C-407E-A947-70E740481C1C}">
                  <a14:useLocalDpi xmlns:a14="http://schemas.microsoft.com/office/drawing/2010/main"/>
                </a:ext>
              </a:extLst>
            </a:blip>
            <a:stretch>
              <a:fillRect/>
            </a:stretch>
          </p:blipFill>
          <p:spPr>
            <a:xfrm rot="16200000">
              <a:off x="5340327" y="4186524"/>
              <a:ext cx="2566142" cy="1840804"/>
            </a:xfrm>
            <a:prstGeom prst="rect">
              <a:avLst/>
            </a:prstGeom>
          </p:spPr>
        </p:pic>
        <p:pic>
          <p:nvPicPr>
            <p:cNvPr id="74" name="Picture 6" descr="HD-ShadowLong.png">
              <a:extLst>
                <a:ext uri="{FF2B5EF4-FFF2-40B4-BE49-F238E27FC236}">
                  <a16:creationId xmlns:a16="http://schemas.microsoft.com/office/drawing/2014/main" id="{07D4DAA3-D2DF-664E-8397-EBE33D8F9A6A}"/>
                </a:ext>
              </a:extLst>
            </p:cNvPr>
            <p:cNvPicPr>
              <a:picLocks noChangeAspect="1"/>
            </p:cNvPicPr>
            <p:nvPr/>
          </p:nvPicPr>
          <p:blipFill>
            <a:blip r:embed="rId16">
              <a:extLst>
                <a:ext uri="{28A0092B-C50C-407E-A947-70E740481C1C}">
                  <a14:useLocalDpi xmlns:a14="http://schemas.microsoft.com/office/drawing/2010/main"/>
                </a:ext>
              </a:extLst>
            </a:blip>
            <a:stretch>
              <a:fillRect/>
            </a:stretch>
          </p:blipFill>
          <p:spPr>
            <a:xfrm rot="5400000" flipV="1">
              <a:off x="5340327" y="1702397"/>
              <a:ext cx="2566142" cy="1840804"/>
            </a:xfrm>
            <a:prstGeom prst="rect">
              <a:avLst/>
            </a:prstGeom>
          </p:spPr>
        </p:pic>
      </p:grpSp>
      <p:sp>
        <p:nvSpPr>
          <p:cNvPr id="7" name="灯片编号占位符 6">
            <a:extLst>
              <a:ext uri="{FF2B5EF4-FFF2-40B4-BE49-F238E27FC236}">
                <a16:creationId xmlns:a16="http://schemas.microsoft.com/office/drawing/2014/main" id="{A956FBFB-2612-244B-BEAD-5A03ECF65BBB}"/>
              </a:ext>
            </a:extLst>
          </p:cNvPr>
          <p:cNvSpPr>
            <a:spLocks noGrp="1"/>
          </p:cNvSpPr>
          <p:nvPr>
            <p:ph type="sldNum" sz="quarter" idx="12"/>
          </p:nvPr>
        </p:nvSpPr>
        <p:spPr/>
        <p:txBody>
          <a:bodyPr/>
          <a:lstStyle/>
          <a:p>
            <a:pPr>
              <a:defRPr/>
            </a:pPr>
            <a:fld id="{DE05FA6F-00FE-4EF4-BA9B-4A585D5BE913}" type="slidenum">
              <a:rPr lang="en-US" altLang="zh-CN" smtClean="0"/>
              <a:pPr>
                <a:defRPr/>
              </a:pPr>
              <a:t>20</a:t>
            </a:fld>
            <a:endParaRPr lang="en-US" altLang="zh-CN" dirty="0"/>
          </a:p>
        </p:txBody>
      </p:sp>
    </p:spTree>
    <p:extLst>
      <p:ext uri="{BB962C8B-B14F-4D97-AF65-F5344CB8AC3E}">
        <p14:creationId xmlns:p14="http://schemas.microsoft.com/office/powerpoint/2010/main" val="29222822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3"/>
          <p:cNvSpPr txBox="1"/>
          <p:nvPr/>
        </p:nvSpPr>
        <p:spPr>
          <a:xfrm>
            <a:off x="11630526" y="6539599"/>
            <a:ext cx="550381" cy="269241"/>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US" altLang="zh-CN" sz="1800" b="0" i="0" u="none" strike="noStrike" kern="1200" cap="none" spc="0" normalizeH="0" baseline="0" noProof="0" smtClean="0">
                <a:ln>
                  <a:noFill/>
                </a:ln>
                <a:solidFill>
                  <a:prstClr val="black"/>
                </a:solidFill>
                <a:effectLst/>
                <a:uLnTx/>
                <a:uFillTx/>
                <a:latin typeface="微软雅黑"/>
                <a:ea typeface="微软雅黑"/>
                <a:cs typeface="+mn-ea"/>
                <a:sym typeface="+mn-lt"/>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zh-CN"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pic>
        <p:nvPicPr>
          <p:cNvPr id="21" name="图片 20">
            <a:extLst>
              <a:ext uri="{FF2B5EF4-FFF2-40B4-BE49-F238E27FC236}">
                <a16:creationId xmlns:a16="http://schemas.microsoft.com/office/drawing/2014/main" id="{E50439CF-B61B-8241-897F-7ADF3FF67DBC}"/>
              </a:ext>
            </a:extLst>
          </p:cNvPr>
          <p:cNvPicPr>
            <a:picLocks noChangeAspect="1"/>
          </p:cNvPicPr>
          <p:nvPr/>
        </p:nvPicPr>
        <p:blipFill>
          <a:blip r:embed="rId3"/>
          <a:stretch>
            <a:fillRect/>
          </a:stretch>
        </p:blipFill>
        <p:spPr>
          <a:xfrm>
            <a:off x="4329454" y="3151768"/>
            <a:ext cx="3499212" cy="2948474"/>
          </a:xfrm>
          <a:prstGeom prst="rect">
            <a:avLst/>
          </a:prstGeom>
        </p:spPr>
      </p:pic>
      <p:pic>
        <p:nvPicPr>
          <p:cNvPr id="22" name="图片 21">
            <a:extLst>
              <a:ext uri="{FF2B5EF4-FFF2-40B4-BE49-F238E27FC236}">
                <a16:creationId xmlns:a16="http://schemas.microsoft.com/office/drawing/2014/main" id="{9EF7B594-1E67-BE4A-9100-FBD819789579}"/>
              </a:ext>
            </a:extLst>
          </p:cNvPr>
          <p:cNvPicPr>
            <a:picLocks noChangeAspect="1"/>
          </p:cNvPicPr>
          <p:nvPr/>
        </p:nvPicPr>
        <p:blipFill>
          <a:blip r:embed="rId4"/>
          <a:stretch>
            <a:fillRect/>
          </a:stretch>
        </p:blipFill>
        <p:spPr>
          <a:xfrm>
            <a:off x="521550" y="3146996"/>
            <a:ext cx="3282147" cy="2953246"/>
          </a:xfrm>
          <a:prstGeom prst="rect">
            <a:avLst/>
          </a:prstGeom>
        </p:spPr>
      </p:pic>
      <p:sp>
        <p:nvSpPr>
          <p:cNvPr id="27" name="标题 1">
            <a:extLst>
              <a:ext uri="{FF2B5EF4-FFF2-40B4-BE49-F238E27FC236}">
                <a16:creationId xmlns:a16="http://schemas.microsoft.com/office/drawing/2014/main" id="{9BC90EB8-3755-9E49-801D-7C77DF2F6FA1}"/>
              </a:ext>
            </a:extLst>
          </p:cNvPr>
          <p:cNvSpPr txBox="1">
            <a:spLocks/>
          </p:cNvSpPr>
          <p:nvPr/>
        </p:nvSpPr>
        <p:spPr bwMode="auto">
          <a:xfrm>
            <a:off x="1823281" y="6028097"/>
            <a:ext cx="8795279" cy="7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36000" tIns="0" rIns="36000" bIns="0" numCol="1" anchor="ctr" anchorCtr="0" compatLnSpc="1">
            <a:noAutofit/>
          </a:bodyPr>
          <a:lstStyle>
            <a:lvl1pPr algn="l" rtl="0" eaLnBrk="1" fontAlgn="base" hangingPunct="1">
              <a:spcBef>
                <a:spcPts val="0"/>
              </a:spcBef>
              <a:spcAft>
                <a:spcPct val="0"/>
              </a:spcAft>
              <a:defRPr sz="5400" baseline="0">
                <a:solidFill>
                  <a:schemeClr val="tx2"/>
                </a:solidFill>
                <a:latin typeface="+mj-lt"/>
                <a:ea typeface="+mj-ea"/>
                <a:cs typeface="+mj-cs"/>
              </a:defRPr>
            </a:lvl1pPr>
            <a:lvl2pPr algn="l" rtl="0" eaLnBrk="1" fontAlgn="base" hangingPunct="1">
              <a:spcBef>
                <a:spcPct val="0"/>
              </a:spcBef>
              <a:spcAft>
                <a:spcPct val="0"/>
              </a:spcAft>
              <a:defRPr sz="3800">
                <a:solidFill>
                  <a:schemeClr val="tx2"/>
                </a:solidFill>
                <a:latin typeface="Verdana" panose="020B0804030504040204" pitchFamily="34" charset="0"/>
                <a:ea typeface="SimSun" pitchFamily="2" charset="-122"/>
              </a:defRPr>
            </a:lvl2pPr>
            <a:lvl3pPr algn="l" rtl="0" eaLnBrk="1" fontAlgn="base" hangingPunct="1">
              <a:spcBef>
                <a:spcPct val="0"/>
              </a:spcBef>
              <a:spcAft>
                <a:spcPct val="0"/>
              </a:spcAft>
              <a:defRPr sz="3800">
                <a:solidFill>
                  <a:schemeClr val="tx2"/>
                </a:solidFill>
                <a:latin typeface="Verdana" panose="020B0804030504040204" pitchFamily="34" charset="0"/>
                <a:ea typeface="SimSun" pitchFamily="2" charset="-122"/>
              </a:defRPr>
            </a:lvl3pPr>
            <a:lvl4pPr algn="l" rtl="0" eaLnBrk="1" fontAlgn="base" hangingPunct="1">
              <a:spcBef>
                <a:spcPct val="0"/>
              </a:spcBef>
              <a:spcAft>
                <a:spcPct val="0"/>
              </a:spcAft>
              <a:defRPr sz="3800">
                <a:solidFill>
                  <a:schemeClr val="tx2"/>
                </a:solidFill>
                <a:latin typeface="Verdana" panose="020B0804030504040204" pitchFamily="34" charset="0"/>
                <a:ea typeface="SimSun" pitchFamily="2" charset="-122"/>
              </a:defRPr>
            </a:lvl4pPr>
            <a:lvl5pPr algn="l" rtl="0" eaLnBrk="1" fontAlgn="base" hangingPunct="1">
              <a:spcBef>
                <a:spcPct val="0"/>
              </a:spcBef>
              <a:spcAft>
                <a:spcPct val="0"/>
              </a:spcAft>
              <a:defRPr sz="3800">
                <a:solidFill>
                  <a:schemeClr val="tx2"/>
                </a:solidFill>
                <a:latin typeface="Verdana" panose="020B0804030504040204" pitchFamily="34" charset="0"/>
                <a:ea typeface="SimSun" pitchFamily="2" charset="-122"/>
              </a:defRPr>
            </a:lvl5pPr>
            <a:lvl6pPr marL="457200" algn="l" rtl="0" eaLnBrk="1" fontAlgn="base" hangingPunct="1">
              <a:spcBef>
                <a:spcPct val="0"/>
              </a:spcBef>
              <a:spcAft>
                <a:spcPct val="0"/>
              </a:spcAft>
              <a:defRPr sz="3800">
                <a:solidFill>
                  <a:schemeClr val="tx2"/>
                </a:solidFill>
                <a:latin typeface="Verdana" panose="020B0804030504040204" pitchFamily="34" charset="0"/>
                <a:ea typeface="SimSun" pitchFamily="2" charset="-122"/>
              </a:defRPr>
            </a:lvl6pPr>
            <a:lvl7pPr marL="914400" algn="l" rtl="0" eaLnBrk="1" fontAlgn="base" hangingPunct="1">
              <a:spcBef>
                <a:spcPct val="0"/>
              </a:spcBef>
              <a:spcAft>
                <a:spcPct val="0"/>
              </a:spcAft>
              <a:defRPr sz="3800">
                <a:solidFill>
                  <a:schemeClr val="tx2"/>
                </a:solidFill>
                <a:latin typeface="Verdana" panose="020B0804030504040204" pitchFamily="34" charset="0"/>
                <a:ea typeface="SimSun" pitchFamily="2" charset="-122"/>
              </a:defRPr>
            </a:lvl7pPr>
            <a:lvl8pPr marL="1371600" algn="l" rtl="0" eaLnBrk="1" fontAlgn="base" hangingPunct="1">
              <a:spcBef>
                <a:spcPct val="0"/>
              </a:spcBef>
              <a:spcAft>
                <a:spcPct val="0"/>
              </a:spcAft>
              <a:defRPr sz="3800">
                <a:solidFill>
                  <a:schemeClr val="tx2"/>
                </a:solidFill>
                <a:latin typeface="Verdana" panose="020B0804030504040204" pitchFamily="34" charset="0"/>
                <a:ea typeface="SimSun" pitchFamily="2" charset="-122"/>
              </a:defRPr>
            </a:lvl8pPr>
            <a:lvl9pPr marL="1828800" algn="l" rtl="0" eaLnBrk="1" fontAlgn="base" hangingPunct="1">
              <a:spcBef>
                <a:spcPct val="0"/>
              </a:spcBef>
              <a:spcAft>
                <a:spcPct val="0"/>
              </a:spcAft>
              <a:defRPr sz="3800">
                <a:solidFill>
                  <a:schemeClr val="tx2"/>
                </a:solidFill>
                <a:latin typeface="Verdana" panose="020B0804030504040204" pitchFamily="34" charset="0"/>
                <a:ea typeface="SimSun" pitchFamily="2" charset="-122"/>
              </a:defRPr>
            </a:lvl9pPr>
          </a:lstStyle>
          <a:p>
            <a:pPr algn="ctr"/>
            <a:r>
              <a:rPr lang="en-US" altLang="zh-CN" sz="2400" dirty="0">
                <a:solidFill>
                  <a:schemeClr val="tx1"/>
                </a:solidFill>
                <a:latin typeface="Times New Roman" panose="02020603050405020304" pitchFamily="18" charset="0"/>
                <a:ea typeface="Microsoft YaHei"/>
                <a:cs typeface="Times New Roman" panose="02020603050405020304" pitchFamily="18" charset="0"/>
                <a:sym typeface="Microsoft YaHei"/>
              </a:rPr>
              <a:t>Establish the most stringent limits on axion-nucleon coupling </a:t>
            </a:r>
            <a:r>
              <a:rPr lang="en-US" altLang="zh-CN" sz="2400" b="1" dirty="0">
                <a:solidFill>
                  <a:srgbClr val="C00000"/>
                </a:solidFill>
                <a:latin typeface="Times New Roman" panose="02020603050405020304" pitchFamily="18" charset="0"/>
                <a:ea typeface="Microsoft YaHei"/>
                <a:cs typeface="Times New Roman" panose="02020603050405020304" pitchFamily="18" charset="0"/>
                <a:sym typeface="Microsoft YaHei"/>
              </a:rPr>
              <a:t>beyond astrophysical limits  </a:t>
            </a:r>
            <a:endParaRPr lang="zh-CN" altLang="en-US" sz="2400" b="1" dirty="0">
              <a:solidFill>
                <a:srgbClr val="C00000"/>
              </a:solidFill>
              <a:latin typeface="Times New Roman" panose="02020603050405020304" pitchFamily="18" charset="0"/>
              <a:ea typeface="Microsoft YaHei"/>
              <a:cs typeface="Times New Roman" panose="02020603050405020304" pitchFamily="18" charset="0"/>
              <a:sym typeface="Microsoft YaHei"/>
            </a:endParaRPr>
          </a:p>
        </p:txBody>
      </p:sp>
      <p:cxnSp>
        <p:nvCxnSpPr>
          <p:cNvPr id="39" name="直接连接符 38">
            <a:extLst>
              <a:ext uri="{FF2B5EF4-FFF2-40B4-BE49-F238E27FC236}">
                <a16:creationId xmlns:a16="http://schemas.microsoft.com/office/drawing/2014/main" id="{F4B95B99-4642-4E14-9A68-5AD8A0B0C226}"/>
              </a:ext>
            </a:extLst>
          </p:cNvPr>
          <p:cNvCxnSpPr>
            <a:cxnSpLocks/>
          </p:cNvCxnSpPr>
          <p:nvPr/>
        </p:nvCxnSpPr>
        <p:spPr>
          <a:xfrm>
            <a:off x="1097314" y="4844129"/>
            <a:ext cx="2656376" cy="0"/>
          </a:xfrm>
          <a:prstGeom prst="line">
            <a:avLst/>
          </a:prstGeom>
          <a:ln w="28575">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41" name="矩形 40">
            <a:extLst>
              <a:ext uri="{FF2B5EF4-FFF2-40B4-BE49-F238E27FC236}">
                <a16:creationId xmlns:a16="http://schemas.microsoft.com/office/drawing/2014/main" id="{E81DFB97-32CC-43EF-B168-2F66D1F013F3}"/>
              </a:ext>
            </a:extLst>
          </p:cNvPr>
          <p:cNvSpPr/>
          <p:nvPr/>
        </p:nvSpPr>
        <p:spPr>
          <a:xfrm>
            <a:off x="2470102" y="4715128"/>
            <a:ext cx="1197862" cy="975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a:extLst>
              <a:ext uri="{FF2B5EF4-FFF2-40B4-BE49-F238E27FC236}">
                <a16:creationId xmlns:a16="http://schemas.microsoft.com/office/drawing/2014/main" id="{40D27A4A-3323-41F9-B450-335DED9371DA}"/>
              </a:ext>
            </a:extLst>
          </p:cNvPr>
          <p:cNvSpPr/>
          <p:nvPr/>
        </p:nvSpPr>
        <p:spPr>
          <a:xfrm>
            <a:off x="2055387" y="4715128"/>
            <a:ext cx="414715" cy="113289"/>
          </a:xfrm>
          <a:prstGeom prst="rect">
            <a:avLst/>
          </a:prstGeom>
          <a:solidFill>
            <a:srgbClr val="204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a:extLst>
              <a:ext uri="{FF2B5EF4-FFF2-40B4-BE49-F238E27FC236}">
                <a16:creationId xmlns:a16="http://schemas.microsoft.com/office/drawing/2014/main" id="{938F7229-E1E2-420B-9246-6AAE207FED83}"/>
              </a:ext>
            </a:extLst>
          </p:cNvPr>
          <p:cNvSpPr txBox="1"/>
          <p:nvPr/>
        </p:nvSpPr>
        <p:spPr>
          <a:xfrm>
            <a:off x="1211095" y="4505575"/>
            <a:ext cx="2466412" cy="338554"/>
          </a:xfrm>
          <a:prstGeom prst="rect">
            <a:avLst/>
          </a:prstGeom>
          <a:noFill/>
        </p:spPr>
        <p:txBody>
          <a:bodyPr wrap="square" rtlCol="0">
            <a:spAutoFit/>
          </a:bodyPr>
          <a:lstStyle/>
          <a:p>
            <a:pPr lvl="0" algn="ctr">
              <a:defRPr/>
            </a:pPr>
            <a:r>
              <a:rPr lang="en-US" altLang="zh-CN" sz="1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Astrophysical limits</a:t>
            </a:r>
            <a:endParaRPr lang="zh-CN" altLang="en-US" sz="1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3" name="文本框 42">
            <a:extLst>
              <a:ext uri="{FF2B5EF4-FFF2-40B4-BE49-F238E27FC236}">
                <a16:creationId xmlns:a16="http://schemas.microsoft.com/office/drawing/2014/main" id="{4BF909E9-0CB5-469A-A9E3-406C11EFB810}"/>
              </a:ext>
            </a:extLst>
          </p:cNvPr>
          <p:cNvSpPr txBox="1"/>
          <p:nvPr/>
        </p:nvSpPr>
        <p:spPr>
          <a:xfrm>
            <a:off x="5141521" y="4130956"/>
            <a:ext cx="2466412" cy="338554"/>
          </a:xfrm>
          <a:prstGeom prst="rect">
            <a:avLst/>
          </a:prstGeom>
          <a:solidFill>
            <a:srgbClr val="D7D7E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Astrophysical limits</a:t>
            </a:r>
            <a:endParaRPr kumimoji="0" lang="zh-CN" altLang="en-US" sz="1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37" name="直接连接符 36">
            <a:extLst>
              <a:ext uri="{FF2B5EF4-FFF2-40B4-BE49-F238E27FC236}">
                <a16:creationId xmlns:a16="http://schemas.microsoft.com/office/drawing/2014/main" id="{6ADB50C8-2680-415A-8372-3DFCDB1E9521}"/>
              </a:ext>
            </a:extLst>
          </p:cNvPr>
          <p:cNvCxnSpPr>
            <a:cxnSpLocks/>
          </p:cNvCxnSpPr>
          <p:nvPr/>
        </p:nvCxnSpPr>
        <p:spPr>
          <a:xfrm>
            <a:off x="4976808" y="4450429"/>
            <a:ext cx="2795838" cy="0"/>
          </a:xfrm>
          <a:prstGeom prst="line">
            <a:avLst/>
          </a:prstGeom>
          <a:ln w="28575">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44" name="等腰三角形 43">
            <a:extLst>
              <a:ext uri="{FF2B5EF4-FFF2-40B4-BE49-F238E27FC236}">
                <a16:creationId xmlns:a16="http://schemas.microsoft.com/office/drawing/2014/main" id="{1588D6FF-9F0B-424A-B71A-2E9C2C5C4917}"/>
              </a:ext>
            </a:extLst>
          </p:cNvPr>
          <p:cNvSpPr/>
          <p:nvPr/>
        </p:nvSpPr>
        <p:spPr>
          <a:xfrm rot="8155838">
            <a:off x="2344777" y="4749707"/>
            <a:ext cx="184066" cy="104425"/>
          </a:xfrm>
          <a:prstGeom prst="triangle">
            <a:avLst>
              <a:gd name="adj" fmla="val 424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0" name="图片 49">
            <a:extLst>
              <a:ext uri="{FF2B5EF4-FFF2-40B4-BE49-F238E27FC236}">
                <a16:creationId xmlns:a16="http://schemas.microsoft.com/office/drawing/2014/main" id="{A783626F-1D4C-C942-A273-0B3230258EFB}"/>
              </a:ext>
            </a:extLst>
          </p:cNvPr>
          <p:cNvPicPr>
            <a:picLocks noChangeAspect="1"/>
          </p:cNvPicPr>
          <p:nvPr/>
        </p:nvPicPr>
        <p:blipFill>
          <a:blip r:embed="rId5"/>
          <a:stretch>
            <a:fillRect/>
          </a:stretch>
        </p:blipFill>
        <p:spPr>
          <a:xfrm>
            <a:off x="208317" y="983027"/>
            <a:ext cx="8595024" cy="1672211"/>
          </a:xfrm>
          <a:prstGeom prst="rect">
            <a:avLst/>
          </a:prstGeom>
        </p:spPr>
      </p:pic>
      <p:cxnSp>
        <p:nvCxnSpPr>
          <p:cNvPr id="33" name="直接连接符 7">
            <a:extLst>
              <a:ext uri="{FF2B5EF4-FFF2-40B4-BE49-F238E27FC236}">
                <a16:creationId xmlns:a16="http://schemas.microsoft.com/office/drawing/2014/main" id="{88AFEF79-BF18-D844-8670-B58872E6A3E6}"/>
              </a:ext>
            </a:extLst>
          </p:cNvPr>
          <p:cNvCxnSpPr>
            <a:cxnSpLocks/>
          </p:cNvCxnSpPr>
          <p:nvPr/>
        </p:nvCxnSpPr>
        <p:spPr>
          <a:xfrm>
            <a:off x="351752" y="844928"/>
            <a:ext cx="11560925" cy="0"/>
          </a:xfrm>
          <a:prstGeom prst="line">
            <a:avLst/>
          </a:prstGeom>
          <a:ln w="15875">
            <a:gradFill flip="none" rotWithShape="1">
              <a:gsLst>
                <a:gs pos="0">
                  <a:srgbClr val="124A93"/>
                </a:gs>
                <a:gs pos="49700">
                  <a:srgbClr val="124C98"/>
                </a:gs>
                <a:gs pos="100000">
                  <a:srgbClr val="134E9D">
                    <a:alpha val="0"/>
                  </a:srgbClr>
                </a:gs>
              </a:gsLst>
              <a:path path="circle">
                <a:fillToRect l="50000" t="50000" r="50000" b="50000"/>
              </a:path>
              <a:tileRect/>
            </a:gradFill>
          </a:ln>
        </p:spPr>
        <p:style>
          <a:lnRef idx="2">
            <a:schemeClr val="accent1"/>
          </a:lnRef>
          <a:fillRef idx="0">
            <a:schemeClr val="accent1"/>
          </a:fillRef>
          <a:effectRef idx="1">
            <a:schemeClr val="accent1"/>
          </a:effectRef>
          <a:fontRef idx="minor">
            <a:schemeClr val="tx1"/>
          </a:fontRef>
        </p:style>
      </p:cxnSp>
      <p:sp>
        <p:nvSpPr>
          <p:cNvPr id="34" name="标题 1">
            <a:extLst>
              <a:ext uri="{FF2B5EF4-FFF2-40B4-BE49-F238E27FC236}">
                <a16:creationId xmlns:a16="http://schemas.microsoft.com/office/drawing/2014/main" id="{7DF7E223-BAF8-434D-A94A-064E493250F6}"/>
              </a:ext>
            </a:extLst>
          </p:cNvPr>
          <p:cNvSpPr txBox="1">
            <a:spLocks/>
          </p:cNvSpPr>
          <p:nvPr/>
        </p:nvSpPr>
        <p:spPr>
          <a:xfrm>
            <a:off x="1122185" y="153722"/>
            <a:ext cx="10197473" cy="770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dirty="0">
                <a:latin typeface="Times New Roman" panose="02020603050405020304" pitchFamily="18" charset="0"/>
                <a:cs typeface="Times New Roman" panose="02020603050405020304" pitchFamily="18" charset="0"/>
              </a:rPr>
              <a:t>Ultralight axion dark matter searches</a:t>
            </a:r>
            <a:endParaRPr lang="zh-CN"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文本框 1">
                <a:extLst>
                  <a:ext uri="{FF2B5EF4-FFF2-40B4-BE49-F238E27FC236}">
                    <a16:creationId xmlns:a16="http://schemas.microsoft.com/office/drawing/2014/main" id="{4763F192-D8CE-FD4F-889A-01BC54D2105F}"/>
                  </a:ext>
                </a:extLst>
              </p:cNvPr>
              <p:cNvSpPr txBox="1"/>
              <p:nvPr/>
            </p:nvSpPr>
            <p:spPr>
              <a:xfrm>
                <a:off x="8350849" y="3975590"/>
                <a:ext cx="3554867" cy="1938992"/>
              </a:xfrm>
              <a:prstGeom prst="rect">
                <a:avLst/>
              </a:prstGeom>
              <a:noFill/>
              <a:ln w="19050">
                <a:solidFill>
                  <a:srgbClr val="C00000"/>
                </a:solidFill>
              </a:ln>
            </p:spPr>
            <p:txBody>
              <a:bodyPr wrap="square" rtlCol="0">
                <a:spAutoFit/>
              </a:bodyPr>
              <a:lstStyle/>
              <a:p>
                <a:r>
                  <a:rPr kumimoji="1" lang="en-US" altLang="zh-CN" sz="2400" dirty="0">
                    <a:latin typeface="Times New Roman" panose="02020603050405020304" pitchFamily="18" charset="0"/>
                    <a:cs typeface="Times New Roman" panose="02020603050405020304" pitchFamily="18" charset="0"/>
                  </a:rPr>
                  <a:t>Spin-amplification: 128</a:t>
                </a:r>
              </a:p>
              <a:p>
                <a:r>
                  <a:rPr kumimoji="1" lang="en-US" altLang="zh-CN" sz="2400" dirty="0">
                    <a:latin typeface="Times New Roman" panose="02020603050405020304" pitchFamily="18" charset="0"/>
                    <a:cs typeface="Times New Roman" panose="02020603050405020304" pitchFamily="18" charset="0"/>
                  </a:rPr>
                  <a:t>Sensitivity: 18fT/Hz</a:t>
                </a:r>
                <a:r>
                  <a:rPr kumimoji="1" lang="en-US" altLang="zh-CN" sz="2400" baseline="30000" dirty="0">
                    <a:latin typeface="Times New Roman" panose="02020603050405020304" pitchFamily="18" charset="0"/>
                    <a:cs typeface="Times New Roman" panose="02020603050405020304" pitchFamily="18" charset="0"/>
                  </a:rPr>
                  <a:t>1/2</a:t>
                </a:r>
              </a:p>
              <a:p>
                <a:r>
                  <a:rPr kumimoji="1" lang="en-US" altLang="zh-CN" sz="2400" b="1" dirty="0">
                    <a:solidFill>
                      <a:srgbClr val="C00000"/>
                    </a:solidFill>
                    <a:latin typeface="Times New Roman" panose="02020603050405020304" pitchFamily="18" charset="0"/>
                    <a:cs typeface="Times New Roman" panose="02020603050405020304" pitchFamily="18" charset="0"/>
                  </a:rPr>
                  <a:t>5</a:t>
                </a:r>
                <a:r>
                  <a:rPr kumimoji="1" lang="zh-CN" altLang="en-US" sz="2400" b="1" dirty="0">
                    <a:solidFill>
                      <a:srgbClr val="C00000"/>
                    </a:solidFill>
                    <a:latin typeface="Times New Roman" panose="02020603050405020304" pitchFamily="18" charset="0"/>
                    <a:cs typeface="Times New Roman" panose="02020603050405020304" pitchFamily="18" charset="0"/>
                  </a:rPr>
                  <a:t> </a:t>
                </a:r>
                <a:r>
                  <a:rPr kumimoji="1" lang="en-US" altLang="zh-CN" sz="2400" b="1" dirty="0">
                    <a:solidFill>
                      <a:srgbClr val="C00000"/>
                    </a:solidFill>
                    <a:latin typeface="Times New Roman" panose="02020603050405020304" pitchFamily="18" charset="0"/>
                    <a:cs typeface="Times New Roman" panose="02020603050405020304" pitchFamily="18" charset="0"/>
                  </a:rPr>
                  <a:t>hours average: 130aT</a:t>
                </a:r>
              </a:p>
              <a:p>
                <a:r>
                  <a:rPr kumimoji="1" lang="en-US" altLang="zh-CN" sz="2400" dirty="0">
                    <a:latin typeface="Times New Roman" panose="02020603050405020304" pitchFamily="18" charset="0"/>
                    <a:cs typeface="Times New Roman" panose="02020603050405020304" pitchFamily="18" charset="0"/>
                  </a:rPr>
                  <a:t>Axion-nucleon interaction: </a:t>
                </a:r>
                <a14:m>
                  <m:oMath xmlns:m="http://schemas.openxmlformats.org/officeDocument/2006/math">
                    <m:r>
                      <a:rPr kumimoji="1" lang="en-US" altLang="zh-CN" sz="2400" i="1" smtClean="0">
                        <a:latin typeface="Cambria Math" panose="02040503050406030204" pitchFamily="18" charset="0"/>
                        <a:ea typeface="Cambria Math" panose="02040503050406030204" pitchFamily="18" charset="0"/>
                        <a:cs typeface="Times New Roman" panose="02020603050405020304" pitchFamily="18" charset="0"/>
                      </a:rPr>
                      <m:t>≤</m:t>
                    </m:r>
                  </m:oMath>
                </a14:m>
                <a:r>
                  <a:rPr kumimoji="1" lang="en-US" altLang="zh-CN" sz="2400" dirty="0">
                    <a:latin typeface="Times New Roman" panose="02020603050405020304" pitchFamily="18" charset="0"/>
                    <a:cs typeface="Times New Roman" panose="02020603050405020304" pitchFamily="18" charset="0"/>
                  </a:rPr>
                  <a:t>10</a:t>
                </a:r>
                <a:r>
                  <a:rPr kumimoji="1" lang="en-US" altLang="zh-CN" sz="2400" baseline="30000" dirty="0">
                    <a:latin typeface="Times New Roman" panose="02020603050405020304" pitchFamily="18" charset="0"/>
                    <a:cs typeface="Times New Roman" panose="02020603050405020304" pitchFamily="18" charset="0"/>
                  </a:rPr>
                  <a:t>-9</a:t>
                </a:r>
                <a:r>
                  <a:rPr kumimoji="1" lang="en-US" altLang="zh-CN" sz="2400" dirty="0">
                    <a:latin typeface="Times New Roman" panose="02020603050405020304" pitchFamily="18" charset="0"/>
                    <a:cs typeface="Times New Roman" panose="02020603050405020304" pitchFamily="18" charset="0"/>
                  </a:rPr>
                  <a:t>GeV</a:t>
                </a:r>
                <a:r>
                  <a:rPr kumimoji="1" lang="en-US" altLang="zh-CN" sz="2400" baseline="30000" dirty="0">
                    <a:latin typeface="Times New Roman" panose="02020603050405020304" pitchFamily="18" charset="0"/>
                    <a:cs typeface="Times New Roman" panose="02020603050405020304" pitchFamily="18" charset="0"/>
                  </a:rPr>
                  <a:t>-1 </a:t>
                </a:r>
                <a:r>
                  <a:rPr kumimoji="1" lang="en-US" altLang="zh-CN" sz="2400" dirty="0">
                    <a:latin typeface="Times New Roman" panose="02020603050405020304" pitchFamily="18" charset="0"/>
                    <a:cs typeface="Times New Roman" panose="02020603050405020304" pitchFamily="18" charset="0"/>
                  </a:rPr>
                  <a:t>(</a:t>
                </a:r>
                <a:r>
                  <a:rPr kumimoji="1" lang="en-US" altLang="zh-CN" sz="2400" dirty="0" err="1">
                    <a:latin typeface="Times New Roman" panose="02020603050405020304" pitchFamily="18" charset="0"/>
                    <a:cs typeface="Times New Roman" panose="02020603050405020304" pitchFamily="18" charset="0"/>
                  </a:rPr>
                  <a:t>feV-peV</a:t>
                </a:r>
                <a:r>
                  <a:rPr kumimoji="1" lang="en-US" altLang="zh-CN" sz="2400" dirty="0">
                    <a:latin typeface="Times New Roman" panose="02020603050405020304" pitchFamily="18" charset="0"/>
                    <a:cs typeface="Times New Roman" panose="02020603050405020304" pitchFamily="18" charset="0"/>
                  </a:rPr>
                  <a:t>)</a:t>
                </a:r>
                <a:endParaRPr kumimoji="1" lang="zh-CN" altLang="en-US" sz="2400" baseline="30000" dirty="0">
                  <a:latin typeface="Times New Roman" panose="02020603050405020304" pitchFamily="18" charset="0"/>
                  <a:cs typeface="Times New Roman" panose="02020603050405020304" pitchFamily="18" charset="0"/>
                </a:endParaRPr>
              </a:p>
            </p:txBody>
          </p:sp>
        </mc:Choice>
        <mc:Fallback xmlns="">
          <p:sp>
            <p:nvSpPr>
              <p:cNvPr id="2" name="文本框 1">
                <a:extLst>
                  <a:ext uri="{FF2B5EF4-FFF2-40B4-BE49-F238E27FC236}">
                    <a16:creationId xmlns:a16="http://schemas.microsoft.com/office/drawing/2014/main" id="{4763F192-D8CE-FD4F-889A-01BC54D2105F}"/>
                  </a:ext>
                </a:extLst>
              </p:cNvPr>
              <p:cNvSpPr txBox="1">
                <a:spLocks noRot="1" noChangeAspect="1" noMove="1" noResize="1" noEditPoints="1" noAdjustHandles="1" noChangeArrowheads="1" noChangeShapeType="1" noTextEdit="1"/>
              </p:cNvSpPr>
              <p:nvPr/>
            </p:nvSpPr>
            <p:spPr>
              <a:xfrm>
                <a:off x="8350849" y="3975590"/>
                <a:ext cx="3554867" cy="1938992"/>
              </a:xfrm>
              <a:prstGeom prst="rect">
                <a:avLst/>
              </a:prstGeom>
              <a:blipFill>
                <a:blip r:embed="rId6"/>
                <a:stretch>
                  <a:fillRect l="-2482" t="-1935" r="-2128" b="-5161"/>
                </a:stretch>
              </a:blipFill>
              <a:ln w="19050">
                <a:solidFill>
                  <a:srgbClr val="C00000"/>
                </a:solidFill>
              </a:ln>
            </p:spPr>
            <p:txBody>
              <a:bodyPr/>
              <a:lstStyle/>
              <a:p>
                <a:r>
                  <a:rPr lang="zh-CN" altLang="en-US">
                    <a:noFill/>
                  </a:rPr>
                  <a:t> </a:t>
                </a:r>
              </a:p>
            </p:txBody>
          </p:sp>
        </mc:Fallback>
      </mc:AlternateContent>
      <p:pic>
        <p:nvPicPr>
          <p:cNvPr id="36" name="图片 35">
            <a:extLst>
              <a:ext uri="{FF2B5EF4-FFF2-40B4-BE49-F238E27FC236}">
                <a16:creationId xmlns:a16="http://schemas.microsoft.com/office/drawing/2014/main" id="{A4531276-0A8C-6347-B1C2-0EA13E4FEFBB}"/>
              </a:ext>
            </a:extLst>
          </p:cNvPr>
          <p:cNvPicPr/>
          <p:nvPr/>
        </p:nvPicPr>
        <p:blipFill>
          <a:blip r:embed="rId7"/>
          <a:stretch>
            <a:fillRect/>
          </a:stretch>
        </p:blipFill>
        <p:spPr>
          <a:xfrm>
            <a:off x="10103621" y="1794825"/>
            <a:ext cx="1784514" cy="1677565"/>
          </a:xfrm>
          <a:prstGeom prst="rect">
            <a:avLst/>
          </a:prstGeom>
          <a:blipFill dpi="0" rotWithShape="1">
            <a:blip r:embed="rId8"/>
            <a:srcRect/>
            <a:stretch>
              <a:fillRect/>
            </a:stretch>
          </a:blipFill>
          <a:ln w="12700">
            <a:solidFill>
              <a:schemeClr val="bg1"/>
            </a:solidFill>
          </a:ln>
          <a:effectLst/>
        </p:spPr>
      </p:pic>
      <p:grpSp>
        <p:nvGrpSpPr>
          <p:cNvPr id="31" name="组合 30">
            <a:extLst>
              <a:ext uri="{FF2B5EF4-FFF2-40B4-BE49-F238E27FC236}">
                <a16:creationId xmlns:a16="http://schemas.microsoft.com/office/drawing/2014/main" id="{50781702-CA69-804A-A584-157E8A24D9B1}"/>
              </a:ext>
            </a:extLst>
          </p:cNvPr>
          <p:cNvGrpSpPr/>
          <p:nvPr/>
        </p:nvGrpSpPr>
        <p:grpSpPr>
          <a:xfrm rot="19116386">
            <a:off x="9550811" y="1859958"/>
            <a:ext cx="1382051" cy="1379796"/>
            <a:chOff x="8725573" y="1547972"/>
            <a:chExt cx="1775012" cy="1768326"/>
          </a:xfrm>
        </p:grpSpPr>
        <p:cxnSp>
          <p:nvCxnSpPr>
            <p:cNvPr id="25" name="曲线连接符 24">
              <a:extLst>
                <a:ext uri="{FF2B5EF4-FFF2-40B4-BE49-F238E27FC236}">
                  <a16:creationId xmlns:a16="http://schemas.microsoft.com/office/drawing/2014/main" id="{E734CB5F-5666-1D4F-856C-04032B375D35}"/>
                </a:ext>
              </a:extLst>
            </p:cNvPr>
            <p:cNvCxnSpPr>
              <a:cxnSpLocks/>
            </p:cNvCxnSpPr>
            <p:nvPr/>
          </p:nvCxnSpPr>
          <p:spPr>
            <a:xfrm rot="16200000" flipH="1">
              <a:off x="8725573" y="1547972"/>
              <a:ext cx="914400" cy="914400"/>
            </a:xfrm>
            <a:prstGeom prst="curvedConnector3">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曲线连接符 44">
              <a:extLst>
                <a:ext uri="{FF2B5EF4-FFF2-40B4-BE49-F238E27FC236}">
                  <a16:creationId xmlns:a16="http://schemas.microsoft.com/office/drawing/2014/main" id="{559D1686-CDEF-134B-BA0B-9169AA8963A4}"/>
                </a:ext>
              </a:extLst>
            </p:cNvPr>
            <p:cNvCxnSpPr>
              <a:cxnSpLocks/>
            </p:cNvCxnSpPr>
            <p:nvPr/>
          </p:nvCxnSpPr>
          <p:spPr>
            <a:xfrm rot="16200000" flipH="1">
              <a:off x="9613079" y="2428792"/>
              <a:ext cx="914400" cy="860612"/>
            </a:xfrm>
            <a:prstGeom prst="curvedConnector3">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32" name="文本框 31">
            <a:extLst>
              <a:ext uri="{FF2B5EF4-FFF2-40B4-BE49-F238E27FC236}">
                <a16:creationId xmlns:a16="http://schemas.microsoft.com/office/drawing/2014/main" id="{83DFF1D0-B34E-2A41-8BD2-BAAEE3555281}"/>
              </a:ext>
            </a:extLst>
          </p:cNvPr>
          <p:cNvSpPr txBox="1"/>
          <p:nvPr/>
        </p:nvSpPr>
        <p:spPr>
          <a:xfrm>
            <a:off x="8803341" y="2034473"/>
            <a:ext cx="1102658" cy="461665"/>
          </a:xfrm>
          <a:prstGeom prst="rect">
            <a:avLst/>
          </a:prstGeom>
          <a:noFill/>
        </p:spPr>
        <p:txBody>
          <a:bodyPr wrap="square" rtlCol="0">
            <a:spAutoFit/>
          </a:bodyPr>
          <a:lstStyle/>
          <a:p>
            <a:r>
              <a:rPr kumimoji="1" lang="en-US" altLang="zh-CN" sz="2400" dirty="0">
                <a:solidFill>
                  <a:srgbClr val="C00000"/>
                </a:solidFill>
                <a:latin typeface="Times New Roman" panose="02020603050405020304" pitchFamily="18" charset="0"/>
                <a:cs typeface="Times New Roman" panose="02020603050405020304" pitchFamily="18" charset="0"/>
              </a:rPr>
              <a:t>Axion</a:t>
            </a:r>
            <a:endParaRPr kumimoji="1" lang="zh-CN" altLang="en-US" sz="2400" dirty="0">
              <a:solidFill>
                <a:srgbClr val="C00000"/>
              </a:solidFill>
              <a:latin typeface="Times New Roman" panose="02020603050405020304" pitchFamily="18" charset="0"/>
              <a:cs typeface="Times New Roman" panose="02020603050405020304" pitchFamily="18" charset="0"/>
            </a:endParaRPr>
          </a:p>
        </p:txBody>
      </p:sp>
      <p:sp>
        <p:nvSpPr>
          <p:cNvPr id="47" name="文本框 46">
            <a:extLst>
              <a:ext uri="{FF2B5EF4-FFF2-40B4-BE49-F238E27FC236}">
                <a16:creationId xmlns:a16="http://schemas.microsoft.com/office/drawing/2014/main" id="{16063AE2-EB80-314A-9020-0EF8494CA392}"/>
              </a:ext>
            </a:extLst>
          </p:cNvPr>
          <p:cNvSpPr txBox="1"/>
          <p:nvPr/>
        </p:nvSpPr>
        <p:spPr>
          <a:xfrm>
            <a:off x="10444549" y="1397925"/>
            <a:ext cx="1102658" cy="461665"/>
          </a:xfrm>
          <a:prstGeom prst="rect">
            <a:avLst/>
          </a:prstGeom>
          <a:noFill/>
        </p:spPr>
        <p:txBody>
          <a:bodyPr wrap="square" rtlCol="0">
            <a:spAutoFit/>
          </a:bodyPr>
          <a:lstStyle/>
          <a:p>
            <a:r>
              <a:rPr kumimoji="1" lang="en-US" altLang="zh-CN" sz="2400" baseline="30000" dirty="0">
                <a:solidFill>
                  <a:srgbClr val="C00000"/>
                </a:solidFill>
                <a:latin typeface="Times New Roman" panose="02020603050405020304" pitchFamily="18" charset="0"/>
                <a:cs typeface="Times New Roman" panose="02020603050405020304" pitchFamily="18" charset="0"/>
              </a:rPr>
              <a:t>129</a:t>
            </a:r>
            <a:r>
              <a:rPr kumimoji="1" lang="en-US" altLang="zh-CN" sz="2400" dirty="0">
                <a:solidFill>
                  <a:srgbClr val="C00000"/>
                </a:solidFill>
                <a:latin typeface="Times New Roman" panose="02020603050405020304" pitchFamily="18" charset="0"/>
                <a:cs typeface="Times New Roman" panose="02020603050405020304" pitchFamily="18" charset="0"/>
              </a:rPr>
              <a:t>Xe</a:t>
            </a:r>
            <a:endParaRPr kumimoji="1" lang="zh-CN" altLang="en-US" sz="24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06294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6622251-AFD5-9245-ABA8-6617FE822D5A}"/>
              </a:ext>
            </a:extLst>
          </p:cNvPr>
          <p:cNvPicPr>
            <a:picLocks noChangeAspect="1"/>
          </p:cNvPicPr>
          <p:nvPr/>
        </p:nvPicPr>
        <p:blipFill>
          <a:blip r:embed="rId3"/>
          <a:stretch>
            <a:fillRect/>
          </a:stretch>
        </p:blipFill>
        <p:spPr>
          <a:xfrm>
            <a:off x="757665" y="1536135"/>
            <a:ext cx="9983845" cy="3299229"/>
          </a:xfrm>
          <a:prstGeom prst="rect">
            <a:avLst/>
          </a:prstGeom>
        </p:spPr>
      </p:pic>
      <p:cxnSp>
        <p:nvCxnSpPr>
          <p:cNvPr id="5" name="直接连接符 7">
            <a:extLst>
              <a:ext uri="{FF2B5EF4-FFF2-40B4-BE49-F238E27FC236}">
                <a16:creationId xmlns:a16="http://schemas.microsoft.com/office/drawing/2014/main" id="{BBB57FF5-0687-4645-A0F1-2ACCC27D84B7}"/>
              </a:ext>
            </a:extLst>
          </p:cNvPr>
          <p:cNvCxnSpPr>
            <a:cxnSpLocks/>
          </p:cNvCxnSpPr>
          <p:nvPr/>
        </p:nvCxnSpPr>
        <p:spPr>
          <a:xfrm>
            <a:off x="351752" y="844928"/>
            <a:ext cx="11560925" cy="0"/>
          </a:xfrm>
          <a:prstGeom prst="line">
            <a:avLst/>
          </a:prstGeom>
          <a:ln w="15875">
            <a:gradFill flip="none" rotWithShape="1">
              <a:gsLst>
                <a:gs pos="0">
                  <a:srgbClr val="124A93"/>
                </a:gs>
                <a:gs pos="49700">
                  <a:srgbClr val="124C98"/>
                </a:gs>
                <a:gs pos="100000">
                  <a:srgbClr val="134E9D">
                    <a:alpha val="0"/>
                  </a:srgbClr>
                </a:gs>
              </a:gsLst>
              <a:path path="circle">
                <a:fillToRect l="50000" t="50000" r="50000" b="50000"/>
              </a:path>
              <a:tileRect/>
            </a:gradFill>
          </a:ln>
        </p:spPr>
        <p:style>
          <a:lnRef idx="2">
            <a:schemeClr val="accent1"/>
          </a:lnRef>
          <a:fillRef idx="0">
            <a:schemeClr val="accent1"/>
          </a:fillRef>
          <a:effectRef idx="1">
            <a:schemeClr val="accent1"/>
          </a:effectRef>
          <a:fontRef idx="minor">
            <a:schemeClr val="tx1"/>
          </a:fontRef>
        </p:style>
      </p:cxnSp>
      <p:sp>
        <p:nvSpPr>
          <p:cNvPr id="6" name="标题 1">
            <a:extLst>
              <a:ext uri="{FF2B5EF4-FFF2-40B4-BE49-F238E27FC236}">
                <a16:creationId xmlns:a16="http://schemas.microsoft.com/office/drawing/2014/main" id="{AE7438A5-A352-C249-AC6E-4D824A1FA8BA}"/>
              </a:ext>
            </a:extLst>
          </p:cNvPr>
          <p:cNvSpPr txBox="1">
            <a:spLocks/>
          </p:cNvSpPr>
          <p:nvPr/>
        </p:nvSpPr>
        <p:spPr>
          <a:xfrm>
            <a:off x="1122185" y="153722"/>
            <a:ext cx="10197473" cy="770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dirty="0">
                <a:latin typeface="Times New Roman" panose="02020603050405020304" pitchFamily="18" charset="0"/>
                <a:cs typeface="Times New Roman" panose="02020603050405020304" pitchFamily="18" charset="0"/>
              </a:rPr>
              <a:t>Ultralight axion dark matter searches</a:t>
            </a:r>
            <a:endParaRPr lang="zh-CN" altLang="en-US" dirty="0">
              <a:latin typeface="Times New Roman" panose="02020603050405020304" pitchFamily="18" charset="0"/>
              <a:cs typeface="Times New Roman" panose="02020603050405020304" pitchFamily="18" charset="0"/>
            </a:endParaRPr>
          </a:p>
        </p:txBody>
      </p:sp>
      <p:graphicFrame>
        <p:nvGraphicFramePr>
          <p:cNvPr id="9" name="表格 8">
            <a:extLst>
              <a:ext uri="{FF2B5EF4-FFF2-40B4-BE49-F238E27FC236}">
                <a16:creationId xmlns:a16="http://schemas.microsoft.com/office/drawing/2014/main" id="{FCC292F8-6980-CE4C-BFF0-981010516657}"/>
              </a:ext>
            </a:extLst>
          </p:cNvPr>
          <p:cNvGraphicFramePr>
            <a:graphicFrameLocks noGrp="1"/>
          </p:cNvGraphicFramePr>
          <p:nvPr>
            <p:custDataLst>
              <p:tags r:id="rId1"/>
            </p:custDataLst>
            <p:extLst>
              <p:ext uri="{D42A27DB-BD31-4B8C-83A1-F6EECF244321}">
                <p14:modId xmlns:p14="http://schemas.microsoft.com/office/powerpoint/2010/main" val="1612787580"/>
              </p:ext>
            </p:extLst>
          </p:nvPr>
        </p:nvGraphicFramePr>
        <p:xfrm>
          <a:off x="757665" y="5030853"/>
          <a:ext cx="11071412" cy="1507209"/>
        </p:xfrm>
        <a:graphic>
          <a:graphicData uri="http://schemas.openxmlformats.org/drawingml/2006/table">
            <a:tbl>
              <a:tblPr bandRow="1">
                <a:tableStyleId>{5C22544A-7EE6-4342-B048-85BDC9FD1C3A}</a:tableStyleId>
              </a:tblPr>
              <a:tblGrid>
                <a:gridCol w="1861510">
                  <a:extLst>
                    <a:ext uri="{9D8B030D-6E8A-4147-A177-3AD203B41FA5}">
                      <a16:colId xmlns:a16="http://schemas.microsoft.com/office/drawing/2014/main" val="20000"/>
                    </a:ext>
                  </a:extLst>
                </a:gridCol>
                <a:gridCol w="2192329">
                  <a:extLst>
                    <a:ext uri="{9D8B030D-6E8A-4147-A177-3AD203B41FA5}">
                      <a16:colId xmlns:a16="http://schemas.microsoft.com/office/drawing/2014/main" val="20001"/>
                    </a:ext>
                  </a:extLst>
                </a:gridCol>
                <a:gridCol w="2739510">
                  <a:extLst>
                    <a:ext uri="{9D8B030D-6E8A-4147-A177-3AD203B41FA5}">
                      <a16:colId xmlns:a16="http://schemas.microsoft.com/office/drawing/2014/main" val="3828944451"/>
                    </a:ext>
                  </a:extLst>
                </a:gridCol>
                <a:gridCol w="1736183">
                  <a:extLst>
                    <a:ext uri="{9D8B030D-6E8A-4147-A177-3AD203B41FA5}">
                      <a16:colId xmlns:a16="http://schemas.microsoft.com/office/drawing/2014/main" val="20002"/>
                    </a:ext>
                  </a:extLst>
                </a:gridCol>
                <a:gridCol w="2541880">
                  <a:extLst>
                    <a:ext uri="{9D8B030D-6E8A-4147-A177-3AD203B41FA5}">
                      <a16:colId xmlns:a16="http://schemas.microsoft.com/office/drawing/2014/main" val="685638052"/>
                    </a:ext>
                  </a:extLst>
                </a:gridCol>
              </a:tblGrid>
              <a:tr h="620112">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en-US" altLang="zh-CN" sz="1600" b="1" kern="1200" dirty="0">
                          <a:solidFill>
                            <a:schemeClr val="bg1"/>
                          </a:solidFill>
                          <a:latin typeface="微软雅黑" panose="020B0503020204020204" pitchFamily="34" charset="-122"/>
                          <a:ea typeface="微软雅黑" panose="020B0503020204020204" pitchFamily="34" charset="-122"/>
                          <a:cs typeface="+mn-cs"/>
                        </a:rPr>
                        <a:t>Noble-gas</a:t>
                      </a:r>
                    </a:p>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en-US" altLang="zh-CN" sz="1600" b="1" kern="1200" dirty="0">
                          <a:solidFill>
                            <a:schemeClr val="bg1"/>
                          </a:solidFill>
                          <a:latin typeface="微软雅黑" panose="020B0503020204020204" pitchFamily="34" charset="-122"/>
                          <a:ea typeface="微软雅黑" panose="020B0503020204020204" pitchFamily="34" charset="-122"/>
                          <a:cs typeface="+mn-cs"/>
                        </a:rPr>
                        <a:t>Experiments</a:t>
                      </a:r>
                    </a:p>
                  </a:txBody>
                  <a:tcP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24EE4"/>
                    </a:solidFill>
                  </a:tcPr>
                </a:tc>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en-US" altLang="zh-CN" sz="1600" b="1" kern="1200" noProof="0" dirty="0">
                          <a:solidFill>
                            <a:schemeClr val="bg1"/>
                          </a:solidFill>
                          <a:latin typeface="微软雅黑" panose="020B0503020204020204" pitchFamily="34" charset="-122"/>
                          <a:ea typeface="微软雅黑" panose="020B0503020204020204" pitchFamily="34" charset="-122"/>
                          <a:cs typeface="+mn-cs"/>
                        </a:rPr>
                        <a:t>Sapphire</a:t>
                      </a:r>
                    </a:p>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en-US" altLang="zh-CN" sz="1600" b="1" kern="1200" noProof="0" dirty="0">
                          <a:solidFill>
                            <a:schemeClr val="bg1"/>
                          </a:solidFill>
                          <a:latin typeface="微软雅黑" panose="020B0503020204020204" pitchFamily="34" charset="-122"/>
                          <a:ea typeface="微软雅黑" panose="020B0503020204020204" pitchFamily="34" charset="-122"/>
                          <a:cs typeface="+mn-cs"/>
                        </a:rPr>
                        <a:t> (Our work)</a:t>
                      </a:r>
                    </a:p>
                  </a:txBody>
                  <a:tcPr>
                    <a:lnL w="12700" cmpd="sng">
                      <a:noFill/>
                      <a:prstDash val="solid"/>
                    </a:lnL>
                    <a:lnR w="12700" cap="flat" cmpd="sng" algn="ctr">
                      <a:noFill/>
                      <a:prstDash val="solid"/>
                      <a:round/>
                      <a:headEnd type="none" w="med" len="med"/>
                      <a:tailEnd type="none" w="med" len="me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24EE4"/>
                    </a:solidFill>
                  </a:tcPr>
                </a:tc>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en-US" altLang="zh-CN" sz="1400" b="1" kern="1200" noProof="0" dirty="0">
                          <a:solidFill>
                            <a:schemeClr val="bg1"/>
                          </a:solidFill>
                          <a:latin typeface="微软雅黑" panose="020B0503020204020204" pitchFamily="34" charset="-122"/>
                          <a:ea typeface="微软雅黑" panose="020B0503020204020204" pitchFamily="34" charset="-122"/>
                          <a:cs typeface="+mn-cs"/>
                        </a:rPr>
                        <a:t>NASDUCK</a:t>
                      </a:r>
                    </a:p>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1" lang="zh-CN" altLang="en-US" sz="1600" b="1" kern="1200" noProof="0" dirty="0">
                          <a:solidFill>
                            <a:schemeClr val="bg1"/>
                          </a:solidFill>
                          <a:latin typeface="微软雅黑" panose="020B0503020204020204" pitchFamily="34" charset="-122"/>
                          <a:ea typeface="微软雅黑" panose="020B0503020204020204" pitchFamily="34" charset="-122"/>
                          <a:cs typeface="+mn-cs"/>
                        </a:rPr>
                        <a:t>（</a:t>
                      </a:r>
                      <a:r>
                        <a:rPr kumimoji="1" lang="en" altLang="zh-CN" sz="1600" b="1" kern="1200" noProof="0" dirty="0">
                          <a:solidFill>
                            <a:schemeClr val="bg1"/>
                          </a:solidFill>
                          <a:latin typeface="微软雅黑" panose="020B0503020204020204" pitchFamily="34" charset="-122"/>
                          <a:ea typeface="微软雅黑" panose="020B0503020204020204" pitchFamily="34" charset="-122"/>
                          <a:cs typeface="+mn-cs"/>
                        </a:rPr>
                        <a:t>Weizmann Institute</a:t>
                      </a:r>
                      <a:r>
                        <a:rPr kumimoji="1" lang="zh-CN" altLang="en-US" sz="1600" b="1" kern="1200" noProof="0" dirty="0">
                          <a:solidFill>
                            <a:schemeClr val="bg1"/>
                          </a:solidFill>
                          <a:latin typeface="微软雅黑" panose="020B0503020204020204" pitchFamily="34" charset="-122"/>
                          <a:ea typeface="微软雅黑" panose="020B0503020204020204" pitchFamily="34" charset="-122"/>
                          <a:cs typeface="+mn-cs"/>
                        </a:rPr>
                        <a:t>）</a:t>
                      </a:r>
                      <a:endParaRPr kumimoji="1" lang="en-US" altLang="zh-CN" sz="1600" b="1" kern="1200" noProof="0" dirty="0">
                        <a:solidFill>
                          <a:schemeClr val="bg1"/>
                        </a:solidFill>
                        <a:latin typeface="微软雅黑" panose="020B0503020204020204" pitchFamily="34" charset="-122"/>
                        <a:ea typeface="微软雅黑" panose="020B0503020204020204" pitchFamily="34" charset="-122"/>
                        <a:cs typeface="+mn-cs"/>
                      </a:endParaRPr>
                    </a:p>
                  </a:txBody>
                  <a:tcPr>
                    <a:lnL w="12700" cmpd="sng">
                      <a:noFill/>
                      <a:prstDash val="solid"/>
                    </a:lnL>
                    <a:lnR w="12700" cap="flat" cmpd="sng" algn="ctr">
                      <a:noFill/>
                      <a:prstDash val="solid"/>
                      <a:round/>
                      <a:headEnd type="none" w="med" len="med"/>
                      <a:tailEnd type="none" w="med" len="me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24EE4"/>
                    </a:solidFill>
                  </a:tcPr>
                </a:tc>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en-US" altLang="zh-CN" sz="1600" b="1" kern="1200" noProof="0" dirty="0">
                          <a:solidFill>
                            <a:schemeClr val="bg1"/>
                          </a:solidFill>
                          <a:latin typeface="微软雅黑" panose="020B0503020204020204" pitchFamily="34" charset="-122"/>
                          <a:ea typeface="微软雅黑" panose="020B0503020204020204" pitchFamily="34" charset="-122"/>
                          <a:cs typeface="+mn-cs"/>
                        </a:rPr>
                        <a:t>K-</a:t>
                      </a:r>
                      <a:r>
                        <a:rPr kumimoji="1" lang="en-US" altLang="zh-CN" sz="1600" b="1" kern="1200" baseline="30000" noProof="0" dirty="0">
                          <a:solidFill>
                            <a:schemeClr val="bg1"/>
                          </a:solidFill>
                          <a:latin typeface="微软雅黑" panose="020B0503020204020204" pitchFamily="34" charset="-122"/>
                          <a:ea typeface="微软雅黑" panose="020B0503020204020204" pitchFamily="34" charset="-122"/>
                          <a:cs typeface="+mn-cs"/>
                        </a:rPr>
                        <a:t>3</a:t>
                      </a:r>
                      <a:r>
                        <a:rPr kumimoji="1" lang="en-US" altLang="zh-CN" sz="1600" b="1" kern="1200" noProof="0" dirty="0">
                          <a:solidFill>
                            <a:schemeClr val="bg1"/>
                          </a:solidFill>
                          <a:latin typeface="微软雅黑" panose="020B0503020204020204" pitchFamily="34" charset="-122"/>
                          <a:ea typeface="微软雅黑" panose="020B0503020204020204" pitchFamily="34" charset="-122"/>
                          <a:cs typeface="+mn-cs"/>
                        </a:rPr>
                        <a:t>He</a:t>
                      </a:r>
                      <a:r>
                        <a:rPr kumimoji="1" lang="zh-CN" altLang="en-US" sz="1600" b="1" kern="1200" noProof="0" dirty="0">
                          <a:solidFill>
                            <a:schemeClr val="bg1"/>
                          </a:solidFill>
                          <a:latin typeface="微软雅黑" panose="020B0503020204020204" pitchFamily="34" charset="-122"/>
                          <a:ea typeface="微软雅黑" panose="020B0503020204020204" pitchFamily="34" charset="-122"/>
                          <a:cs typeface="+mn-cs"/>
                        </a:rPr>
                        <a:t> </a:t>
                      </a:r>
                      <a:r>
                        <a:rPr kumimoji="1" lang="en-US" altLang="zh-CN" sz="1600" b="1" kern="1200" noProof="0" dirty="0" err="1">
                          <a:solidFill>
                            <a:schemeClr val="bg1"/>
                          </a:solidFill>
                          <a:latin typeface="微软雅黑" panose="020B0503020204020204" pitchFamily="34" charset="-122"/>
                          <a:ea typeface="微软雅黑" panose="020B0503020204020204" pitchFamily="34" charset="-122"/>
                          <a:cs typeface="+mn-cs"/>
                        </a:rPr>
                        <a:t>Comag</a:t>
                      </a:r>
                      <a:r>
                        <a:rPr kumimoji="1" lang="en-US" altLang="zh-CN" sz="1600" b="1" kern="1200" noProof="0" dirty="0">
                          <a:solidFill>
                            <a:schemeClr val="bg1"/>
                          </a:solidFill>
                          <a:latin typeface="微软雅黑" panose="020B0503020204020204" pitchFamily="34" charset="-122"/>
                          <a:ea typeface="微软雅黑" panose="020B0503020204020204" pitchFamily="34" charset="-122"/>
                          <a:cs typeface="+mn-cs"/>
                        </a:rPr>
                        <a:t>. (Princeton)</a:t>
                      </a:r>
                    </a:p>
                  </a:txBody>
                  <a:tcPr>
                    <a:lnL w="12700" cmpd="sng">
                      <a:noFill/>
                      <a:prstDash val="solid"/>
                    </a:lnL>
                    <a:lnR w="12700" cap="flat" cmpd="sng" algn="ctr">
                      <a:noFill/>
                      <a:prstDash val="solid"/>
                      <a:round/>
                      <a:headEnd type="none" w="med" len="med"/>
                      <a:tailEnd type="none" w="med" len="me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24EE4"/>
                    </a:solidFill>
                  </a:tcPr>
                </a:tc>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en-US" altLang="zh-CN" sz="1600" b="1" kern="1200" noProof="0" dirty="0" err="1">
                          <a:solidFill>
                            <a:schemeClr val="bg1"/>
                          </a:solidFill>
                          <a:latin typeface="微软雅黑" panose="020B0503020204020204" pitchFamily="34" charset="-122"/>
                          <a:ea typeface="微软雅黑" panose="020B0503020204020204" pitchFamily="34" charset="-122"/>
                          <a:cs typeface="+mn-cs"/>
                        </a:rPr>
                        <a:t>ChangE</a:t>
                      </a:r>
                      <a:r>
                        <a:rPr kumimoji="1" lang="en-US" altLang="zh-CN" sz="1600" b="1" kern="1200" noProof="0" dirty="0">
                          <a:solidFill>
                            <a:schemeClr val="bg1"/>
                          </a:solidFill>
                          <a:latin typeface="微软雅黑" panose="020B0503020204020204" pitchFamily="34" charset="-122"/>
                          <a:ea typeface="微软雅黑" panose="020B0503020204020204" pitchFamily="34" charset="-122"/>
                          <a:cs typeface="+mn-cs"/>
                        </a:rPr>
                        <a:t> </a:t>
                      </a:r>
                    </a:p>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en-US" altLang="zh-CN" sz="1600" b="1" kern="1200" noProof="0" dirty="0">
                          <a:solidFill>
                            <a:schemeClr val="bg1"/>
                          </a:solidFill>
                          <a:latin typeface="微软雅黑" panose="020B0503020204020204" pitchFamily="34" charset="-122"/>
                          <a:ea typeface="微软雅黑" panose="020B0503020204020204" pitchFamily="34" charset="-122"/>
                          <a:cs typeface="+mn-cs"/>
                        </a:rPr>
                        <a:t>(</a:t>
                      </a:r>
                      <a:r>
                        <a:rPr kumimoji="1" lang="en-US" altLang="zh-CN" sz="1600" b="1" kern="1200" noProof="0" dirty="0" err="1">
                          <a:solidFill>
                            <a:schemeClr val="bg1"/>
                          </a:solidFill>
                          <a:latin typeface="微软雅黑" panose="020B0503020204020204" pitchFamily="34" charset="-122"/>
                          <a:ea typeface="微软雅黑" panose="020B0503020204020204" pitchFamily="34" charset="-122"/>
                          <a:cs typeface="+mn-cs"/>
                        </a:rPr>
                        <a:t>Beihang</a:t>
                      </a:r>
                      <a:r>
                        <a:rPr kumimoji="1" lang="en-US" altLang="zh-CN" sz="1600" b="1" kern="1200" noProof="0" dirty="0">
                          <a:solidFill>
                            <a:schemeClr val="bg1"/>
                          </a:solidFill>
                          <a:latin typeface="微软雅黑" panose="020B0503020204020204" pitchFamily="34" charset="-122"/>
                          <a:ea typeface="微软雅黑" panose="020B0503020204020204" pitchFamily="34" charset="-122"/>
                          <a:cs typeface="+mn-cs"/>
                        </a:rPr>
                        <a:t>)</a:t>
                      </a:r>
                    </a:p>
                  </a:txBody>
                  <a:tcPr>
                    <a:lnL w="12700" cmpd="sng">
                      <a:noFill/>
                      <a:prstDash val="solid"/>
                    </a:lnL>
                    <a:lnR w="12700" cap="flat" cmpd="sng" algn="ctr">
                      <a:noFill/>
                      <a:prstDash val="solid"/>
                      <a:round/>
                      <a:headEnd type="none" w="med" len="med"/>
                      <a:tailEnd type="none" w="med" len="me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24EE4"/>
                    </a:solidFill>
                  </a:tcPr>
                </a:tc>
                <a:extLst>
                  <a:ext uri="{0D108BD9-81ED-4DB2-BD59-A6C34878D82A}">
                    <a16:rowId xmlns:a16="http://schemas.microsoft.com/office/drawing/2014/main" val="10000"/>
                  </a:ext>
                </a:extLst>
              </a:tr>
              <a:tr h="416991">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en-US" altLang="zh-CN" sz="16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Noble gas</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en-US" altLang="zh-CN" sz="1600" b="1" kern="1200" dirty="0">
                          <a:solidFill>
                            <a:srgbClr val="C00000"/>
                          </a:solidFill>
                          <a:latin typeface="微软雅黑" panose="020B0503020204020204" pitchFamily="34" charset="-122"/>
                          <a:ea typeface="微软雅黑" panose="020B0503020204020204" pitchFamily="34" charset="-122"/>
                          <a:cs typeface="+mn-cs"/>
                        </a:rPr>
                        <a:t>Rb-</a:t>
                      </a:r>
                      <a:r>
                        <a:rPr kumimoji="1" lang="en-US" altLang="zh-CN" sz="1600" b="1" kern="1200" baseline="30000" dirty="0">
                          <a:solidFill>
                            <a:srgbClr val="C00000"/>
                          </a:solidFill>
                          <a:latin typeface="微软雅黑" panose="020B0503020204020204" pitchFamily="34" charset="-122"/>
                          <a:ea typeface="微软雅黑" panose="020B0503020204020204" pitchFamily="34" charset="-122"/>
                          <a:cs typeface="+mn-cs"/>
                        </a:rPr>
                        <a:t>129</a:t>
                      </a:r>
                      <a:r>
                        <a:rPr kumimoji="1" lang="en-US" altLang="zh-CN" sz="1600" b="1" kern="1200" dirty="0">
                          <a:solidFill>
                            <a:srgbClr val="C00000"/>
                          </a:solidFill>
                          <a:latin typeface="微软雅黑" panose="020B0503020204020204" pitchFamily="34" charset="-122"/>
                          <a:ea typeface="微软雅黑" panose="020B0503020204020204" pitchFamily="34" charset="-122"/>
                          <a:cs typeface="+mn-cs"/>
                        </a:rPr>
                        <a:t>Xe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1" lang="en-US" altLang="zh-CN" sz="16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Rb-</a:t>
                      </a:r>
                      <a:r>
                        <a:rPr kumimoji="1" lang="en-US" altLang="zh-CN" sz="1600" b="1" kern="1200" baseline="300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129</a:t>
                      </a:r>
                      <a:r>
                        <a:rPr kumimoji="1" lang="en-US" altLang="zh-CN" sz="16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Xe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en-US" altLang="zh-CN" sz="16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K-</a:t>
                      </a:r>
                      <a:r>
                        <a:rPr kumimoji="1" lang="en-US" altLang="zh-CN" sz="1600" b="1" kern="1200" baseline="300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3</a:t>
                      </a:r>
                      <a:r>
                        <a:rPr kumimoji="1" lang="en-US" altLang="zh-CN" sz="16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He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en-US" altLang="zh-CN" sz="1600" b="1" kern="1200" dirty="0">
                          <a:solidFill>
                            <a:schemeClr val="tx1"/>
                          </a:solidFill>
                          <a:latin typeface="微软雅黑" panose="020B0503020204020204" pitchFamily="34" charset="-122"/>
                          <a:ea typeface="微软雅黑" panose="020B0503020204020204" pitchFamily="34" charset="-122"/>
                          <a:cs typeface="+mn-cs"/>
                        </a:rPr>
                        <a:t>Rb-</a:t>
                      </a:r>
                      <a:r>
                        <a:rPr kumimoji="1" lang="en-US" altLang="zh-CN" sz="1600" b="1" kern="1200" baseline="30000" dirty="0">
                          <a:solidFill>
                            <a:schemeClr val="tx1"/>
                          </a:solidFill>
                          <a:latin typeface="微软雅黑" panose="020B0503020204020204" pitchFamily="34" charset="-122"/>
                          <a:ea typeface="微软雅黑" panose="020B0503020204020204" pitchFamily="34" charset="-122"/>
                          <a:cs typeface="+mn-cs"/>
                        </a:rPr>
                        <a:t>21</a:t>
                      </a:r>
                      <a:r>
                        <a:rPr kumimoji="1" lang="en-US" altLang="zh-CN" sz="1600" b="1" kern="1200" baseline="0" dirty="0">
                          <a:solidFill>
                            <a:schemeClr val="tx1"/>
                          </a:solidFill>
                          <a:latin typeface="微软雅黑" panose="020B0503020204020204" pitchFamily="34" charset="-122"/>
                          <a:ea typeface="微软雅黑" panose="020B0503020204020204" pitchFamily="34" charset="-122"/>
                          <a:cs typeface="+mn-cs"/>
                        </a:rPr>
                        <a:t>N</a:t>
                      </a:r>
                      <a:r>
                        <a:rPr kumimoji="1" lang="en-US" altLang="zh-CN" sz="1600" b="1" kern="1200" dirty="0">
                          <a:solidFill>
                            <a:schemeClr val="tx1"/>
                          </a:solidFill>
                          <a:latin typeface="微软雅黑" panose="020B0503020204020204" pitchFamily="34" charset="-122"/>
                          <a:ea typeface="微软雅黑" panose="020B0503020204020204" pitchFamily="34" charset="-122"/>
                          <a:cs typeface="+mn-cs"/>
                        </a:rPr>
                        <a:t>e</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16991">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en-US" altLang="zh-CN" sz="16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Published</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en-US" altLang="zh-CN" sz="1600" b="1" kern="1200" dirty="0">
                          <a:solidFill>
                            <a:srgbClr val="C00000"/>
                          </a:solidFill>
                          <a:latin typeface="微软雅黑" panose="020B0503020204020204" pitchFamily="34" charset="-122"/>
                          <a:ea typeface="微软雅黑" panose="020B0503020204020204" pitchFamily="34" charset="-122"/>
                          <a:cs typeface="+mn-cs"/>
                        </a:rPr>
                        <a:t>Nat. Phys., 2021</a:t>
                      </a:r>
                      <a:endParaRPr kumimoji="1" lang="zh-CN" altLang="en-US" sz="1600" b="1" kern="1200" dirty="0">
                        <a:solidFill>
                          <a:srgbClr val="C00000"/>
                        </a:solidFill>
                        <a:latin typeface="微软雅黑" panose="020B0503020204020204" pitchFamily="34" charset="-122"/>
                        <a:ea typeface="微软雅黑" panose="020B0503020204020204" pitchFamily="34" charset="-122"/>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en-US" altLang="zh-CN" sz="16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Sci. Adv. </a:t>
                      </a:r>
                      <a:r>
                        <a:rPr kumimoji="1" lang="en-US" altLang="zh-CN" sz="1600" b="1" kern="1200" dirty="0">
                          <a:solidFill>
                            <a:srgbClr val="024EE4"/>
                          </a:solidFill>
                          <a:latin typeface="微软雅黑" panose="020B0503020204020204" pitchFamily="34" charset="-122"/>
                          <a:ea typeface="微软雅黑" panose="020B0503020204020204" pitchFamily="34" charset="-122"/>
                          <a:cs typeface="+mn-cs"/>
                        </a:rPr>
                        <a:t>2022</a:t>
                      </a:r>
                      <a:endParaRPr kumimoji="1" lang="zh-CN" altLang="en-US" sz="1600" b="1" kern="1200" dirty="0">
                        <a:solidFill>
                          <a:srgbClr val="024EE4"/>
                        </a:solidFill>
                        <a:latin typeface="微软雅黑" panose="020B0503020204020204" pitchFamily="34" charset="-122"/>
                        <a:ea typeface="微软雅黑" panose="020B0503020204020204" pitchFamily="34" charset="-122"/>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en-US" altLang="zh-CN" sz="16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PRX, </a:t>
                      </a:r>
                      <a:r>
                        <a:rPr kumimoji="1" lang="en-US" altLang="zh-CN" sz="1600" b="1" kern="1200" dirty="0">
                          <a:solidFill>
                            <a:srgbClr val="024EE4"/>
                          </a:solidFill>
                          <a:latin typeface="微软雅黑" panose="020B0503020204020204" pitchFamily="34" charset="-122"/>
                          <a:ea typeface="微软雅黑" panose="020B0503020204020204" pitchFamily="34" charset="-122"/>
                          <a:cs typeface="+mn-cs"/>
                        </a:rPr>
                        <a:t>2023</a:t>
                      </a:r>
                      <a:endParaRPr kumimoji="1" lang="zh-CN" altLang="en-US" sz="1600" b="1" kern="1200" dirty="0">
                        <a:solidFill>
                          <a:srgbClr val="024EE4"/>
                        </a:solidFill>
                        <a:latin typeface="微软雅黑" panose="020B0503020204020204" pitchFamily="34" charset="-122"/>
                        <a:ea typeface="微软雅黑" panose="020B0503020204020204" pitchFamily="34" charset="-122"/>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en-US" altLang="zh-CN" sz="1600" b="1" kern="1200" dirty="0" err="1">
                          <a:solidFill>
                            <a:schemeClr val="tx1"/>
                          </a:solidFill>
                          <a:latin typeface="微软雅黑" panose="020B0503020204020204" pitchFamily="34" charset="-122"/>
                          <a:ea typeface="微软雅黑" panose="020B0503020204020204" pitchFamily="34" charset="-122"/>
                          <a:cs typeface="+mn-cs"/>
                        </a:rPr>
                        <a:t>arXiv</a:t>
                      </a:r>
                      <a:r>
                        <a:rPr kumimoji="1" lang="en-US" altLang="zh-CN" sz="1600" b="1" kern="1200" dirty="0">
                          <a:solidFill>
                            <a:schemeClr val="tx1"/>
                          </a:solidFill>
                          <a:latin typeface="微软雅黑" panose="020B0503020204020204" pitchFamily="34" charset="-122"/>
                          <a:ea typeface="微软雅黑" panose="020B0503020204020204" pitchFamily="34" charset="-122"/>
                          <a:cs typeface="+mn-cs"/>
                        </a:rPr>
                        <a:t> </a:t>
                      </a:r>
                      <a:r>
                        <a:rPr kumimoji="1" lang="en-US" altLang="zh-CN" sz="1600" b="1" kern="1200" dirty="0">
                          <a:solidFill>
                            <a:srgbClr val="024EE4"/>
                          </a:solidFill>
                          <a:latin typeface="微软雅黑" panose="020B0503020204020204" pitchFamily="34" charset="-122"/>
                          <a:ea typeface="微软雅黑" panose="020B0503020204020204" pitchFamily="34" charset="-122"/>
                          <a:cs typeface="+mn-cs"/>
                        </a:rPr>
                        <a:t>2023</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48800450"/>
                  </a:ext>
                </a:extLst>
              </a:tr>
            </a:tbl>
          </a:graphicData>
        </a:graphic>
      </p:graphicFrame>
      <p:sp>
        <p:nvSpPr>
          <p:cNvPr id="11" name="文本框 10">
            <a:extLst>
              <a:ext uri="{FF2B5EF4-FFF2-40B4-BE49-F238E27FC236}">
                <a16:creationId xmlns:a16="http://schemas.microsoft.com/office/drawing/2014/main" id="{47D503D6-E9BC-A944-B745-CDB1B2E35D54}"/>
              </a:ext>
            </a:extLst>
          </p:cNvPr>
          <p:cNvSpPr txBox="1"/>
          <p:nvPr/>
        </p:nvSpPr>
        <p:spPr>
          <a:xfrm>
            <a:off x="7347108" y="4549295"/>
            <a:ext cx="4703249" cy="338554"/>
          </a:xfrm>
          <a:prstGeom prst="rect">
            <a:avLst/>
          </a:prstGeom>
          <a:noFill/>
        </p:spPr>
        <p:txBody>
          <a:bodyPr wrap="square" rtlCol="0">
            <a:spAutoFit/>
          </a:bodyPr>
          <a:lstStyle/>
          <a:p>
            <a:r>
              <a:rPr kumimoji="1" lang="en-US" altLang="zh-CN" sz="1600" dirty="0"/>
              <a:t>Jiang et al. Rep. Prog. Phys. 88 016401 (2025)</a:t>
            </a:r>
            <a:endParaRPr kumimoji="1" lang="zh-CN" altLang="en-US" sz="1600" dirty="0"/>
          </a:p>
        </p:txBody>
      </p:sp>
      <p:sp>
        <p:nvSpPr>
          <p:cNvPr id="12" name="矩形 11">
            <a:extLst>
              <a:ext uri="{FF2B5EF4-FFF2-40B4-BE49-F238E27FC236}">
                <a16:creationId xmlns:a16="http://schemas.microsoft.com/office/drawing/2014/main" id="{9170A583-1544-AC42-B5D5-65644898588F}"/>
              </a:ext>
            </a:extLst>
          </p:cNvPr>
          <p:cNvSpPr/>
          <p:nvPr/>
        </p:nvSpPr>
        <p:spPr>
          <a:xfrm>
            <a:off x="283506" y="889141"/>
            <a:ext cx="11998215" cy="584775"/>
          </a:xfrm>
          <a:prstGeom prst="rect">
            <a:avLst/>
          </a:prstGeom>
        </p:spPr>
        <p:txBody>
          <a:bodyPr wrap="square">
            <a:spAutoFit/>
          </a:bodyPr>
          <a:lstStyle/>
          <a:p>
            <a:pPr algn="just"/>
            <a:r>
              <a:rPr lang="en" altLang="zh-CN" sz="3200" dirty="0">
                <a:latin typeface="Times New Roman" panose="02020603050405020304" pitchFamily="18" charset="0"/>
                <a:cs typeface="Times New Roman" panose="02020603050405020304" pitchFamily="18" charset="0"/>
              </a:rPr>
              <a:t>Noble gas becomes important systems to perform dark matter searches</a:t>
            </a:r>
            <a:endParaRPr lang="zh-CN" altLang="en-US" sz="3200" dirty="0">
              <a:latin typeface="Times New Roman" panose="02020603050405020304" pitchFamily="18" charset="0"/>
              <a:cs typeface="Times New Roman" panose="02020603050405020304" pitchFamily="18" charset="0"/>
            </a:endParaRPr>
          </a:p>
        </p:txBody>
      </p:sp>
      <p:pic>
        <p:nvPicPr>
          <p:cNvPr id="13" name="图片 12">
            <a:extLst>
              <a:ext uri="{FF2B5EF4-FFF2-40B4-BE49-F238E27FC236}">
                <a16:creationId xmlns:a16="http://schemas.microsoft.com/office/drawing/2014/main" id="{755FB6E4-C167-AD44-8D01-71FBE801A916}"/>
              </a:ext>
            </a:extLst>
          </p:cNvPr>
          <p:cNvPicPr>
            <a:picLocks noChangeAspect="1"/>
          </p:cNvPicPr>
          <p:nvPr/>
        </p:nvPicPr>
        <p:blipFill>
          <a:blip r:embed="rId4"/>
          <a:stretch>
            <a:fillRect/>
          </a:stretch>
        </p:blipFill>
        <p:spPr>
          <a:xfrm>
            <a:off x="10953741" y="3012992"/>
            <a:ext cx="1009805" cy="1020922"/>
          </a:xfrm>
          <a:prstGeom prst="rect">
            <a:avLst/>
          </a:prstGeom>
        </p:spPr>
      </p:pic>
      <p:sp>
        <p:nvSpPr>
          <p:cNvPr id="14" name="右箭头 13">
            <a:extLst>
              <a:ext uri="{FF2B5EF4-FFF2-40B4-BE49-F238E27FC236}">
                <a16:creationId xmlns:a16="http://schemas.microsoft.com/office/drawing/2014/main" id="{FD213BF1-6859-5E42-B93F-F59F3EE537AA}"/>
              </a:ext>
            </a:extLst>
          </p:cNvPr>
          <p:cNvSpPr/>
          <p:nvPr/>
        </p:nvSpPr>
        <p:spPr>
          <a:xfrm rot="10800000">
            <a:off x="8709542" y="3452099"/>
            <a:ext cx="2244199" cy="2006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灯片编号占位符 1">
            <a:extLst>
              <a:ext uri="{FF2B5EF4-FFF2-40B4-BE49-F238E27FC236}">
                <a16:creationId xmlns:a16="http://schemas.microsoft.com/office/drawing/2014/main" id="{ECE5BB1E-D887-A94E-97D9-E35B691C0C07}"/>
              </a:ext>
            </a:extLst>
          </p:cNvPr>
          <p:cNvSpPr>
            <a:spLocks noGrp="1"/>
          </p:cNvSpPr>
          <p:nvPr>
            <p:ph type="sldNum" sz="quarter" idx="12"/>
          </p:nvPr>
        </p:nvSpPr>
        <p:spPr/>
        <p:txBody>
          <a:bodyPr/>
          <a:lstStyle/>
          <a:p>
            <a:pPr>
              <a:defRPr/>
            </a:pPr>
            <a:fld id="{DE05FA6F-00FE-4EF4-BA9B-4A585D5BE913}" type="slidenum">
              <a:rPr lang="en-US" altLang="zh-CN" smtClean="0"/>
              <a:pPr>
                <a:defRPr/>
              </a:pPr>
              <a:t>22</a:t>
            </a:fld>
            <a:endParaRPr lang="en-US" altLang="zh-CN" dirty="0"/>
          </a:p>
        </p:txBody>
      </p:sp>
    </p:spTree>
    <p:extLst>
      <p:ext uri="{BB962C8B-B14F-4D97-AF65-F5344CB8AC3E}">
        <p14:creationId xmlns:p14="http://schemas.microsoft.com/office/powerpoint/2010/main" val="12483965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矩形 42">
            <a:extLst>
              <a:ext uri="{FF2B5EF4-FFF2-40B4-BE49-F238E27FC236}">
                <a16:creationId xmlns:a16="http://schemas.microsoft.com/office/drawing/2014/main" id="{7EAB5AEA-6797-42B6-B3F2-500BA713731E}"/>
              </a:ext>
            </a:extLst>
          </p:cNvPr>
          <p:cNvSpPr/>
          <p:nvPr/>
        </p:nvSpPr>
        <p:spPr bwMode="auto">
          <a:xfrm>
            <a:off x="6178605" y="1536135"/>
            <a:ext cx="475462" cy="400110"/>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fontAlgn="base">
              <a:spcBef>
                <a:spcPct val="0"/>
              </a:spcBef>
              <a:spcAft>
                <a:spcPct val="0"/>
              </a:spcAft>
            </a:pPr>
            <a:endParaRPr lang="zh-CN" altLang="en-US" sz="2000">
              <a:latin typeface="Verdana" pitchFamily="34" charset="0"/>
              <a:ea typeface="宋体" pitchFamily="2" charset="-122"/>
            </a:endParaRPr>
          </a:p>
        </p:txBody>
      </p:sp>
      <p:sp>
        <p:nvSpPr>
          <p:cNvPr id="49" name="矩形 48">
            <a:extLst>
              <a:ext uri="{FF2B5EF4-FFF2-40B4-BE49-F238E27FC236}">
                <a16:creationId xmlns:a16="http://schemas.microsoft.com/office/drawing/2014/main" id="{6294A4CF-5788-4A67-B560-218E16CD684D}"/>
              </a:ext>
            </a:extLst>
          </p:cNvPr>
          <p:cNvSpPr/>
          <p:nvPr/>
        </p:nvSpPr>
        <p:spPr bwMode="auto">
          <a:xfrm>
            <a:off x="6825881" y="3943785"/>
            <a:ext cx="337980" cy="400110"/>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fontAlgn="base">
              <a:spcBef>
                <a:spcPct val="0"/>
              </a:spcBef>
              <a:spcAft>
                <a:spcPct val="0"/>
              </a:spcAft>
            </a:pPr>
            <a:endParaRPr lang="zh-CN" altLang="en-US" sz="2000">
              <a:latin typeface="Verdana" pitchFamily="34" charset="0"/>
              <a:ea typeface="宋体" pitchFamily="2" charset="-122"/>
            </a:endParaRPr>
          </a:p>
        </p:txBody>
      </p:sp>
      <p:cxnSp>
        <p:nvCxnSpPr>
          <p:cNvPr id="10" name="直接连接符 7">
            <a:extLst>
              <a:ext uri="{FF2B5EF4-FFF2-40B4-BE49-F238E27FC236}">
                <a16:creationId xmlns:a16="http://schemas.microsoft.com/office/drawing/2014/main" id="{2D682C15-BD0F-0646-B949-5FC517A233FF}"/>
              </a:ext>
            </a:extLst>
          </p:cNvPr>
          <p:cNvCxnSpPr>
            <a:cxnSpLocks/>
          </p:cNvCxnSpPr>
          <p:nvPr/>
        </p:nvCxnSpPr>
        <p:spPr>
          <a:xfrm>
            <a:off x="351752" y="844928"/>
            <a:ext cx="11560925" cy="0"/>
          </a:xfrm>
          <a:prstGeom prst="line">
            <a:avLst/>
          </a:prstGeom>
          <a:ln w="15875">
            <a:gradFill flip="none" rotWithShape="1">
              <a:gsLst>
                <a:gs pos="0">
                  <a:srgbClr val="124A93"/>
                </a:gs>
                <a:gs pos="49700">
                  <a:srgbClr val="124C98"/>
                </a:gs>
                <a:gs pos="100000">
                  <a:srgbClr val="134E9D">
                    <a:alpha val="0"/>
                  </a:srgbClr>
                </a:gs>
              </a:gsLst>
              <a:path path="circle">
                <a:fillToRect l="50000" t="50000" r="50000" b="50000"/>
              </a:path>
              <a:tileRect/>
            </a:gradFill>
          </a:ln>
        </p:spPr>
        <p:style>
          <a:lnRef idx="2">
            <a:schemeClr val="accent1"/>
          </a:lnRef>
          <a:fillRef idx="0">
            <a:schemeClr val="accent1"/>
          </a:fillRef>
          <a:effectRef idx="1">
            <a:schemeClr val="accent1"/>
          </a:effectRef>
          <a:fontRef idx="minor">
            <a:schemeClr val="tx1"/>
          </a:fontRef>
        </p:style>
      </p:cxnSp>
      <p:sp>
        <p:nvSpPr>
          <p:cNvPr id="13" name="标题 1">
            <a:extLst>
              <a:ext uri="{FF2B5EF4-FFF2-40B4-BE49-F238E27FC236}">
                <a16:creationId xmlns:a16="http://schemas.microsoft.com/office/drawing/2014/main" id="{497498C0-FC9E-E946-AFCE-3CDF83EB1BC2}"/>
              </a:ext>
            </a:extLst>
          </p:cNvPr>
          <p:cNvSpPr txBox="1">
            <a:spLocks/>
          </p:cNvSpPr>
          <p:nvPr/>
        </p:nvSpPr>
        <p:spPr>
          <a:xfrm>
            <a:off x="1122185" y="153722"/>
            <a:ext cx="10197473" cy="770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dirty="0">
                <a:latin typeface="Times New Roman" panose="02020603050405020304" pitchFamily="18" charset="0"/>
                <a:cs typeface="Times New Roman" panose="02020603050405020304" pitchFamily="18" charset="0"/>
              </a:rPr>
              <a:t>Exotic spin-dependent forces</a:t>
            </a:r>
            <a:endParaRPr lang="zh-CN" altLang="en-US" dirty="0">
              <a:latin typeface="Times New Roman" panose="02020603050405020304" pitchFamily="18" charset="0"/>
              <a:cs typeface="Times New Roman" panose="02020603050405020304" pitchFamily="18" charset="0"/>
            </a:endParaRPr>
          </a:p>
        </p:txBody>
      </p:sp>
      <p:grpSp>
        <p:nvGrpSpPr>
          <p:cNvPr id="22" name="组合 21">
            <a:extLst>
              <a:ext uri="{FF2B5EF4-FFF2-40B4-BE49-F238E27FC236}">
                <a16:creationId xmlns:a16="http://schemas.microsoft.com/office/drawing/2014/main" id="{91388C75-8A91-0D4D-BFBB-A6F16F1210FB}"/>
              </a:ext>
            </a:extLst>
          </p:cNvPr>
          <p:cNvGrpSpPr/>
          <p:nvPr/>
        </p:nvGrpSpPr>
        <p:grpSpPr>
          <a:xfrm>
            <a:off x="1030953" y="2117699"/>
            <a:ext cx="4258429" cy="4488808"/>
            <a:chOff x="1130014" y="2135008"/>
            <a:chExt cx="4258429" cy="4488808"/>
          </a:xfrm>
        </p:grpSpPr>
        <p:pic>
          <p:nvPicPr>
            <p:cNvPr id="5" name="图片 4">
              <a:extLst>
                <a:ext uri="{FF2B5EF4-FFF2-40B4-BE49-F238E27FC236}">
                  <a16:creationId xmlns:a16="http://schemas.microsoft.com/office/drawing/2014/main" id="{10189A60-60D6-C143-85BE-3F41E8567B96}"/>
                </a:ext>
              </a:extLst>
            </p:cNvPr>
            <p:cNvPicPr>
              <a:picLocks noChangeAspect="1"/>
            </p:cNvPicPr>
            <p:nvPr/>
          </p:nvPicPr>
          <p:blipFill>
            <a:blip r:embed="rId3"/>
            <a:stretch>
              <a:fillRect/>
            </a:stretch>
          </p:blipFill>
          <p:spPr>
            <a:xfrm>
              <a:off x="1130014" y="3794964"/>
              <a:ext cx="4258429" cy="2828852"/>
            </a:xfrm>
            <a:prstGeom prst="rect">
              <a:avLst/>
            </a:prstGeom>
          </p:spPr>
        </p:pic>
        <p:grpSp>
          <p:nvGrpSpPr>
            <p:cNvPr id="20" name="组合 19">
              <a:extLst>
                <a:ext uri="{FF2B5EF4-FFF2-40B4-BE49-F238E27FC236}">
                  <a16:creationId xmlns:a16="http://schemas.microsoft.com/office/drawing/2014/main" id="{069A826D-3489-FF40-85A9-6DE827AE14D6}"/>
                </a:ext>
              </a:extLst>
            </p:cNvPr>
            <p:cNvGrpSpPr/>
            <p:nvPr/>
          </p:nvGrpSpPr>
          <p:grpSpPr>
            <a:xfrm>
              <a:off x="1130014" y="2135008"/>
              <a:ext cx="4258429" cy="1527058"/>
              <a:chOff x="833545" y="1371491"/>
              <a:chExt cx="4004017" cy="1527058"/>
            </a:xfrm>
          </p:grpSpPr>
          <p:pic>
            <p:nvPicPr>
              <p:cNvPr id="16" name="图片 15">
                <a:extLst>
                  <a:ext uri="{FF2B5EF4-FFF2-40B4-BE49-F238E27FC236}">
                    <a16:creationId xmlns:a16="http://schemas.microsoft.com/office/drawing/2014/main" id="{D7240108-51EA-844E-A328-14BBBC0F81DF}"/>
                  </a:ext>
                </a:extLst>
              </p:cNvPr>
              <p:cNvPicPr/>
              <p:nvPr/>
            </p:nvPicPr>
            <p:blipFill>
              <a:blip r:embed="rId4"/>
              <a:stretch>
                <a:fillRect/>
              </a:stretch>
            </p:blipFill>
            <p:spPr>
              <a:xfrm>
                <a:off x="833545" y="1555650"/>
                <a:ext cx="1405857" cy="1324897"/>
              </a:xfrm>
              <a:prstGeom prst="rect">
                <a:avLst/>
              </a:prstGeom>
              <a:blipFill dpi="0" rotWithShape="1">
                <a:blip r:embed="rId5"/>
                <a:srcRect/>
                <a:stretch>
                  <a:fillRect/>
                </a:stretch>
              </a:blipFill>
              <a:ln w="12700">
                <a:solidFill>
                  <a:schemeClr val="bg1"/>
                </a:solidFill>
              </a:ln>
              <a:effectLst/>
            </p:spPr>
          </p:pic>
          <p:pic>
            <p:nvPicPr>
              <p:cNvPr id="17" name="图片 16">
                <a:extLst>
                  <a:ext uri="{FF2B5EF4-FFF2-40B4-BE49-F238E27FC236}">
                    <a16:creationId xmlns:a16="http://schemas.microsoft.com/office/drawing/2014/main" id="{9F684B39-626F-A243-BB99-14C18B5C7980}"/>
                  </a:ext>
                </a:extLst>
              </p:cNvPr>
              <p:cNvPicPr/>
              <p:nvPr/>
            </p:nvPicPr>
            <p:blipFill>
              <a:blip r:embed="rId4"/>
              <a:stretch>
                <a:fillRect/>
              </a:stretch>
            </p:blipFill>
            <p:spPr>
              <a:xfrm>
                <a:off x="3431705" y="1573652"/>
                <a:ext cx="1405857" cy="1324897"/>
              </a:xfrm>
              <a:prstGeom prst="rect">
                <a:avLst/>
              </a:prstGeom>
              <a:blipFill dpi="0" rotWithShape="1">
                <a:blip r:embed="rId5"/>
                <a:srcRect/>
                <a:stretch>
                  <a:fillRect/>
                </a:stretch>
              </a:blipFill>
              <a:ln w="12700">
                <a:solidFill>
                  <a:schemeClr val="bg1"/>
                </a:solidFill>
              </a:ln>
              <a:effectLst/>
            </p:spPr>
          </p:pic>
          <p:cxnSp>
            <p:nvCxnSpPr>
              <p:cNvPr id="18" name="直线连接符 17">
                <a:extLst>
                  <a:ext uri="{FF2B5EF4-FFF2-40B4-BE49-F238E27FC236}">
                    <a16:creationId xmlns:a16="http://schemas.microsoft.com/office/drawing/2014/main" id="{94922C91-57F8-264F-A23B-C0D774655A86}"/>
                  </a:ext>
                </a:extLst>
              </p:cNvPr>
              <p:cNvCxnSpPr/>
              <p:nvPr/>
            </p:nvCxnSpPr>
            <p:spPr>
              <a:xfrm>
                <a:off x="1666883" y="2191595"/>
                <a:ext cx="2543531"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椭圆 7">
                <a:extLst>
                  <a:ext uri="{FF2B5EF4-FFF2-40B4-BE49-F238E27FC236}">
                    <a16:creationId xmlns:a16="http://schemas.microsoft.com/office/drawing/2014/main" id="{6006B362-24A5-6542-BB1B-EB8901C906A5}"/>
                  </a:ext>
                </a:extLst>
              </p:cNvPr>
              <p:cNvSpPr/>
              <p:nvPr/>
            </p:nvSpPr>
            <p:spPr>
              <a:xfrm>
                <a:off x="2661780" y="2017822"/>
                <a:ext cx="347546" cy="3475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文本框 18">
                <a:extLst>
                  <a:ext uri="{FF2B5EF4-FFF2-40B4-BE49-F238E27FC236}">
                    <a16:creationId xmlns:a16="http://schemas.microsoft.com/office/drawing/2014/main" id="{6E065CED-70F9-9544-91AA-D5655B9B8ED5}"/>
                  </a:ext>
                </a:extLst>
              </p:cNvPr>
              <p:cNvSpPr txBox="1"/>
              <p:nvPr/>
            </p:nvSpPr>
            <p:spPr>
              <a:xfrm>
                <a:off x="2335323" y="1371491"/>
                <a:ext cx="1000461" cy="646331"/>
              </a:xfrm>
              <a:prstGeom prst="rect">
                <a:avLst/>
              </a:prstGeom>
              <a:noFill/>
            </p:spPr>
            <p:txBody>
              <a:bodyPr wrap="square" rtlCol="0">
                <a:spAutoFit/>
              </a:bodyPr>
              <a:lstStyle/>
              <a:p>
                <a:pPr algn="ctr"/>
                <a:r>
                  <a:rPr kumimoji="1" lang="en-US" altLang="zh-CN" dirty="0">
                    <a:latin typeface="Times New Roman" panose="02020603050405020304" pitchFamily="18" charset="0"/>
                    <a:cs typeface="Times New Roman" panose="02020603050405020304" pitchFamily="18" charset="0"/>
                  </a:rPr>
                  <a:t>New bosons</a:t>
                </a:r>
                <a:endParaRPr kumimoji="1" lang="zh-CN" altLang="en-US" dirty="0">
                  <a:latin typeface="Times New Roman" panose="02020603050405020304" pitchFamily="18" charset="0"/>
                  <a:cs typeface="Times New Roman" panose="02020603050405020304" pitchFamily="18" charset="0"/>
                </a:endParaRPr>
              </a:p>
            </p:txBody>
          </p:sp>
        </p:grpSp>
        <p:sp>
          <p:nvSpPr>
            <p:cNvPr id="21" name="三角形 20">
              <a:extLst>
                <a:ext uri="{FF2B5EF4-FFF2-40B4-BE49-F238E27FC236}">
                  <a16:creationId xmlns:a16="http://schemas.microsoft.com/office/drawing/2014/main" id="{F8DC14DF-C3CB-8242-9EFB-C776BD042151}"/>
                </a:ext>
              </a:extLst>
            </p:cNvPr>
            <p:cNvSpPr/>
            <p:nvPr/>
          </p:nvSpPr>
          <p:spPr>
            <a:xfrm rot="9931082">
              <a:off x="1390098" y="2956444"/>
              <a:ext cx="1444324" cy="2263555"/>
            </a:xfrm>
            <a:prstGeom prst="triangle">
              <a:avLst/>
            </a:prstGeom>
            <a:solidFill>
              <a:schemeClr val="accent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4" name="三角形 23">
              <a:extLst>
                <a:ext uri="{FF2B5EF4-FFF2-40B4-BE49-F238E27FC236}">
                  <a16:creationId xmlns:a16="http://schemas.microsoft.com/office/drawing/2014/main" id="{4700B905-3AF8-ED4E-81EC-863B9530D5C8}"/>
                </a:ext>
              </a:extLst>
            </p:cNvPr>
            <p:cNvSpPr/>
            <p:nvPr/>
          </p:nvSpPr>
          <p:spPr>
            <a:xfrm rot="12117777">
              <a:off x="3459606" y="2921856"/>
              <a:ext cx="1444324" cy="1993085"/>
            </a:xfrm>
            <a:prstGeom prst="triangle">
              <a:avLst/>
            </a:prstGeom>
            <a:solidFill>
              <a:schemeClr val="accent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26" name="矩形 25">
            <a:extLst>
              <a:ext uri="{FF2B5EF4-FFF2-40B4-BE49-F238E27FC236}">
                <a16:creationId xmlns:a16="http://schemas.microsoft.com/office/drawing/2014/main" id="{9EAFA533-3049-0B40-B246-F2B12CF8C9AF}"/>
              </a:ext>
            </a:extLst>
          </p:cNvPr>
          <p:cNvSpPr/>
          <p:nvPr/>
        </p:nvSpPr>
        <p:spPr>
          <a:xfrm>
            <a:off x="284873" y="875399"/>
            <a:ext cx="11627804" cy="1077218"/>
          </a:xfrm>
          <a:prstGeom prst="rect">
            <a:avLst/>
          </a:prstGeom>
        </p:spPr>
        <p:txBody>
          <a:bodyPr wrap="square">
            <a:spAutoFit/>
          </a:bodyPr>
          <a:lstStyle/>
          <a:p>
            <a:pPr algn="just"/>
            <a:r>
              <a:rPr lang="en-US" altLang="zh-CN" sz="3200" dirty="0">
                <a:latin typeface="Times New Roman" panose="02020603050405020304" pitchFamily="18" charset="0"/>
                <a:cs typeface="Times New Roman" panose="02020603050405020304" pitchFamily="18" charset="0"/>
              </a:rPr>
              <a:t>New</a:t>
            </a:r>
            <a:r>
              <a:rPr lang="zh-CN" altLang="en-US" sz="3200" dirty="0">
                <a:latin typeface="Times New Roman" panose="02020603050405020304" pitchFamily="18" charset="0"/>
                <a:cs typeface="Times New Roman" panose="02020603050405020304" pitchFamily="18" charset="0"/>
              </a:rPr>
              <a:t> </a:t>
            </a:r>
            <a:r>
              <a:rPr lang="en-US" altLang="zh-CN" sz="3200" dirty="0">
                <a:latin typeface="Times New Roman" panose="02020603050405020304" pitchFamily="18" charset="0"/>
                <a:cs typeface="Times New Roman" panose="02020603050405020304" pitchFamily="18" charset="0"/>
              </a:rPr>
              <a:t>bosons</a:t>
            </a:r>
            <a:r>
              <a:rPr lang="zh-CN" altLang="en-US" sz="3200" dirty="0">
                <a:latin typeface="Times New Roman" panose="02020603050405020304" pitchFamily="18" charset="0"/>
                <a:cs typeface="Times New Roman" panose="02020603050405020304" pitchFamily="18" charset="0"/>
              </a:rPr>
              <a:t> </a:t>
            </a:r>
            <a:r>
              <a:rPr lang="en-US" altLang="zh-CN" sz="3200" dirty="0">
                <a:latin typeface="Times New Roman" panose="02020603050405020304" pitchFamily="18" charset="0"/>
                <a:cs typeface="Times New Roman" panose="02020603050405020304" pitchFamily="18" charset="0"/>
              </a:rPr>
              <a:t>(e.g. axions) act as force mediator and then induce exotic spin interactions between two spin ensembles (here we use atomic gas)</a:t>
            </a:r>
            <a:endParaRPr lang="zh-CN" altLang="en-US" sz="3200" dirty="0">
              <a:latin typeface="Times New Roman" panose="02020603050405020304" pitchFamily="18" charset="0"/>
              <a:cs typeface="Times New Roman" panose="02020603050405020304" pitchFamily="18" charset="0"/>
            </a:endParaRPr>
          </a:p>
        </p:txBody>
      </p:sp>
      <p:grpSp>
        <p:nvGrpSpPr>
          <p:cNvPr id="27" name="组合 26">
            <a:extLst>
              <a:ext uri="{FF2B5EF4-FFF2-40B4-BE49-F238E27FC236}">
                <a16:creationId xmlns:a16="http://schemas.microsoft.com/office/drawing/2014/main" id="{5CDF48A0-20BA-C442-AA7C-9609B082973F}"/>
              </a:ext>
            </a:extLst>
          </p:cNvPr>
          <p:cNvGrpSpPr/>
          <p:nvPr/>
        </p:nvGrpSpPr>
        <p:grpSpPr>
          <a:xfrm rot="5400000">
            <a:off x="6002929" y="-3622647"/>
            <a:ext cx="116749" cy="11419103"/>
            <a:chOff x="5702996" y="1339728"/>
            <a:chExt cx="1840804" cy="5050269"/>
          </a:xfrm>
        </p:grpSpPr>
        <p:pic>
          <p:nvPicPr>
            <p:cNvPr id="28" name="Picture 6" descr="HD-ShadowLong.png">
              <a:extLst>
                <a:ext uri="{FF2B5EF4-FFF2-40B4-BE49-F238E27FC236}">
                  <a16:creationId xmlns:a16="http://schemas.microsoft.com/office/drawing/2014/main" id="{C2487362-357E-E042-BFA3-2E3FB60157F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rot="16200000">
              <a:off x="5340327" y="4186524"/>
              <a:ext cx="2566142" cy="1840804"/>
            </a:xfrm>
            <a:prstGeom prst="rect">
              <a:avLst/>
            </a:prstGeom>
          </p:spPr>
        </p:pic>
        <p:pic>
          <p:nvPicPr>
            <p:cNvPr id="29" name="Picture 6" descr="HD-ShadowLong.png">
              <a:extLst>
                <a:ext uri="{FF2B5EF4-FFF2-40B4-BE49-F238E27FC236}">
                  <a16:creationId xmlns:a16="http://schemas.microsoft.com/office/drawing/2014/main" id="{732CCD3E-FFA4-834B-BE6F-8007E823807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rot="5400000" flipV="1">
              <a:off x="5340327" y="1702397"/>
              <a:ext cx="2566142" cy="1840804"/>
            </a:xfrm>
            <a:prstGeom prst="rect">
              <a:avLst/>
            </a:prstGeom>
          </p:spPr>
        </p:pic>
      </p:grpSp>
      <p:pic>
        <p:nvPicPr>
          <p:cNvPr id="23" name="图片 22">
            <a:extLst>
              <a:ext uri="{FF2B5EF4-FFF2-40B4-BE49-F238E27FC236}">
                <a16:creationId xmlns:a16="http://schemas.microsoft.com/office/drawing/2014/main" id="{1FED48E8-EE14-F84D-8DE9-93A46D25971F}"/>
              </a:ext>
            </a:extLst>
          </p:cNvPr>
          <p:cNvPicPr>
            <a:picLocks noChangeAspect="1"/>
          </p:cNvPicPr>
          <p:nvPr/>
        </p:nvPicPr>
        <p:blipFill>
          <a:blip r:embed="rId7"/>
          <a:stretch>
            <a:fillRect/>
          </a:stretch>
        </p:blipFill>
        <p:spPr>
          <a:xfrm>
            <a:off x="6098775" y="2221192"/>
            <a:ext cx="5048142" cy="4466478"/>
          </a:xfrm>
          <a:prstGeom prst="rect">
            <a:avLst/>
          </a:prstGeom>
        </p:spPr>
      </p:pic>
      <p:sp>
        <p:nvSpPr>
          <p:cNvPr id="2" name="灯片编号占位符 1">
            <a:extLst>
              <a:ext uri="{FF2B5EF4-FFF2-40B4-BE49-F238E27FC236}">
                <a16:creationId xmlns:a16="http://schemas.microsoft.com/office/drawing/2014/main" id="{C7B740CA-97FF-CB49-82BD-1D285E1788CB}"/>
              </a:ext>
            </a:extLst>
          </p:cNvPr>
          <p:cNvSpPr>
            <a:spLocks noGrp="1"/>
          </p:cNvSpPr>
          <p:nvPr>
            <p:ph type="sldNum" sz="quarter" idx="4"/>
          </p:nvPr>
        </p:nvSpPr>
        <p:spPr/>
        <p:txBody>
          <a:bodyPr/>
          <a:lstStyle/>
          <a:p>
            <a:fld id="{0C913308-F349-4B6D-A68A-DD1791B4A57B}" type="slidenum">
              <a:rPr lang="zh-CN" altLang="en-US" smtClean="0"/>
              <a:t>23</a:t>
            </a:fld>
            <a:endParaRPr lang="zh-CN" altLang="en-US"/>
          </a:p>
        </p:txBody>
      </p:sp>
    </p:spTree>
    <p:extLst>
      <p:ext uri="{BB962C8B-B14F-4D97-AF65-F5344CB8AC3E}">
        <p14:creationId xmlns:p14="http://schemas.microsoft.com/office/powerpoint/2010/main" val="3464444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a:extLst>
              <a:ext uri="{FF2B5EF4-FFF2-40B4-BE49-F238E27FC236}">
                <a16:creationId xmlns:a16="http://schemas.microsoft.com/office/drawing/2014/main" id="{354C1480-424D-4746-9C75-64AE7674B1F0}"/>
              </a:ext>
            </a:extLst>
          </p:cNvPr>
          <p:cNvGrpSpPr/>
          <p:nvPr/>
        </p:nvGrpSpPr>
        <p:grpSpPr>
          <a:xfrm rot="5400000">
            <a:off x="6096036" y="-1422771"/>
            <a:ext cx="203683" cy="11155927"/>
            <a:chOff x="5702996" y="1339728"/>
            <a:chExt cx="1840804" cy="5050269"/>
          </a:xfrm>
        </p:grpSpPr>
        <p:pic>
          <p:nvPicPr>
            <p:cNvPr id="75" name="Picture 6" descr="HD-ShadowLong.png">
              <a:extLst>
                <a:ext uri="{FF2B5EF4-FFF2-40B4-BE49-F238E27FC236}">
                  <a16:creationId xmlns:a16="http://schemas.microsoft.com/office/drawing/2014/main" id="{DE41FD92-757A-41E4-BCB5-8C096669B82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6200000">
              <a:off x="5340327" y="4186524"/>
              <a:ext cx="2566142" cy="1840804"/>
            </a:xfrm>
            <a:prstGeom prst="rect">
              <a:avLst/>
            </a:prstGeom>
          </p:spPr>
        </p:pic>
        <p:pic>
          <p:nvPicPr>
            <p:cNvPr id="76" name="Picture 6" descr="HD-ShadowLong.png">
              <a:extLst>
                <a:ext uri="{FF2B5EF4-FFF2-40B4-BE49-F238E27FC236}">
                  <a16:creationId xmlns:a16="http://schemas.microsoft.com/office/drawing/2014/main" id="{3E691B9C-7B0C-4C00-8E01-DFEDD2ED3D3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flipV="1">
              <a:off x="5340327" y="1702397"/>
              <a:ext cx="2566142" cy="1840804"/>
            </a:xfrm>
            <a:prstGeom prst="rect">
              <a:avLst/>
            </a:prstGeom>
          </p:spPr>
        </p:pic>
      </p:grpSp>
      <p:sp>
        <p:nvSpPr>
          <p:cNvPr id="3" name="灯片编号占位符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D9B5641-978E-4D1F-AEE6-21B4B778D80A}" type="slidenum">
              <a:rPr kumimoji="0" lang="zh-CN" altLang="en-US" sz="1600" b="1" i="0" u="none" strike="noStrike" kern="1200" cap="none" spc="0" normalizeH="0" baseline="0" noProof="0" smtClean="0">
                <a:ln>
                  <a:noFill/>
                </a:ln>
                <a:solidFill>
                  <a:prstClr val="white"/>
                </a:solidFill>
                <a:effectLst/>
                <a:uLnTx/>
                <a:uFillTx/>
                <a:latin typeface="Calibri"/>
                <a:ea typeface="微软雅黑 Light"/>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zh-CN" altLang="en-US" sz="1600" b="1" i="0" u="none" strike="noStrike" kern="1200" cap="none" spc="0" normalizeH="0" baseline="0" noProof="0">
              <a:ln>
                <a:noFill/>
              </a:ln>
              <a:solidFill>
                <a:prstClr val="white"/>
              </a:solidFill>
              <a:effectLst/>
              <a:uLnTx/>
              <a:uFillTx/>
              <a:latin typeface="Calibri"/>
              <a:ea typeface="微软雅黑 Light"/>
              <a:cs typeface="+mn-cs"/>
            </a:endParaRPr>
          </a:p>
        </p:txBody>
      </p:sp>
      <p:sp>
        <p:nvSpPr>
          <p:cNvPr id="61" name="文本框 60">
            <a:extLst>
              <a:ext uri="{FF2B5EF4-FFF2-40B4-BE49-F238E27FC236}">
                <a16:creationId xmlns:a16="http://schemas.microsoft.com/office/drawing/2014/main" id="{9397DA2A-0094-482A-8899-6B199942A767}"/>
              </a:ext>
            </a:extLst>
          </p:cNvPr>
          <p:cNvSpPr txBox="1"/>
          <p:nvPr/>
        </p:nvSpPr>
        <p:spPr>
          <a:xfrm>
            <a:off x="677076" y="6356001"/>
            <a:ext cx="5455138" cy="338554"/>
          </a:xfrm>
          <a:prstGeom prst="rect">
            <a:avLst/>
          </a:prstGeom>
          <a:noFill/>
        </p:spPr>
        <p:txBody>
          <a:bodyPr wrap="square">
            <a:spAutoFit/>
          </a:bodyPr>
          <a:lstStyle/>
          <a:p>
            <a:pPr lvl="0">
              <a:defRPr/>
            </a:pPr>
            <a:r>
              <a:rPr lang="fr-FR" altLang="zh-CN" sz="1600" b="1" u="sng" dirty="0">
                <a:solidFill>
                  <a:prstClr val="black"/>
                </a:solidFill>
                <a:latin typeface="Times New Roman" panose="02020603050405020304" pitchFamily="18" charset="0"/>
                <a:ea typeface="微软雅黑"/>
                <a:cs typeface="Times New Roman" panose="02020603050405020304" pitchFamily="18" charset="0"/>
              </a:rPr>
              <a:t>Wang…Jiang*</a:t>
            </a:r>
            <a:r>
              <a:rPr kumimoji="0" lang="fr-FR" altLang="zh-CN" sz="1600" b="1" i="0" u="sng"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fr-FR" altLang="zh-CN" sz="1600" b="1" i="1" u="sng"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et al</a:t>
            </a:r>
            <a:r>
              <a:rPr kumimoji="0" lang="fr-FR" altLang="zh-CN" sz="1600" b="1" i="0" u="sng"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fr-FR" altLang="zh-CN" sz="1600" b="1" i="1" u="sng"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Phys. </a:t>
            </a:r>
            <a:r>
              <a:rPr kumimoji="0" lang="fr-FR" altLang="zh-CN" sz="1600" b="1" i="1" u="sng" strike="noStrike" kern="1200" cap="none" spc="0" normalizeH="0" baseline="0" noProof="0" dirty="0" err="1">
                <a:ln>
                  <a:noFill/>
                </a:ln>
                <a:solidFill>
                  <a:srgbClr val="C00000"/>
                </a:solidFill>
                <a:effectLst/>
                <a:uLnTx/>
                <a:uFillTx/>
                <a:latin typeface="Times New Roman" panose="02020603050405020304" pitchFamily="18" charset="0"/>
                <a:ea typeface="微软雅黑"/>
                <a:cs typeface="Times New Roman" panose="02020603050405020304" pitchFamily="18" charset="0"/>
              </a:rPr>
              <a:t>Rev</a:t>
            </a:r>
            <a:r>
              <a:rPr kumimoji="0" lang="fr-FR" altLang="zh-CN" sz="1600" b="1" i="1" u="sng"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 </a:t>
            </a:r>
            <a:r>
              <a:rPr kumimoji="0" lang="fr-FR" altLang="zh-CN" sz="1600" b="1" i="1" u="sng" strike="noStrike" kern="1200" cap="none" spc="0" normalizeH="0" baseline="0" noProof="0" dirty="0" err="1">
                <a:ln>
                  <a:noFill/>
                </a:ln>
                <a:solidFill>
                  <a:srgbClr val="C00000"/>
                </a:solidFill>
                <a:effectLst/>
                <a:uLnTx/>
                <a:uFillTx/>
                <a:latin typeface="Times New Roman" panose="02020603050405020304" pitchFamily="18" charset="0"/>
                <a:ea typeface="微软雅黑"/>
                <a:cs typeface="Times New Roman" panose="02020603050405020304" pitchFamily="18" charset="0"/>
              </a:rPr>
              <a:t>Lett</a:t>
            </a:r>
            <a:r>
              <a:rPr kumimoji="0" lang="fr-FR" altLang="zh-CN" sz="1600" b="1" i="1" u="sng"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 </a:t>
            </a:r>
            <a:r>
              <a:rPr lang="fr-FR" altLang="zh-CN" sz="1600" b="1" u="sng" dirty="0">
                <a:solidFill>
                  <a:prstClr val="black"/>
                </a:solidFill>
                <a:latin typeface="Times New Roman" panose="02020603050405020304" pitchFamily="18" charset="0"/>
                <a:ea typeface="微软雅黑"/>
                <a:cs typeface="Times New Roman" panose="02020603050405020304" pitchFamily="18" charset="0"/>
              </a:rPr>
              <a:t>129, 051801 (2022)</a:t>
            </a:r>
            <a:endParaRPr kumimoji="0" lang="zh-CN" altLang="en-US" sz="1600" b="0" i="0" u="sng"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73" name="文本框 72">
            <a:extLst>
              <a:ext uri="{FF2B5EF4-FFF2-40B4-BE49-F238E27FC236}">
                <a16:creationId xmlns:a16="http://schemas.microsoft.com/office/drawing/2014/main" id="{93B9B5B6-7ADD-4606-A4E2-2F821381C6F9}"/>
              </a:ext>
            </a:extLst>
          </p:cNvPr>
          <p:cNvSpPr txBox="1"/>
          <p:nvPr/>
        </p:nvSpPr>
        <p:spPr>
          <a:xfrm>
            <a:off x="6725505" y="6356001"/>
            <a:ext cx="4865685" cy="338554"/>
          </a:xfrm>
          <a:prstGeom prst="rect">
            <a:avLst/>
          </a:prstGeom>
          <a:noFill/>
        </p:spPr>
        <p:txBody>
          <a:bodyPr wrap="square">
            <a:spAutoFit/>
          </a:bodyPr>
          <a:lstStyle/>
          <a:p>
            <a:pPr>
              <a:defRPr/>
            </a:pPr>
            <a:r>
              <a:rPr lang="en-US" altLang="zh-CN" sz="1600" b="1" u="sng" dirty="0">
                <a:solidFill>
                  <a:prstClr val="black"/>
                </a:solidFill>
                <a:latin typeface="Times New Roman" panose="02020603050405020304" pitchFamily="18" charset="0"/>
                <a:ea typeface="微软雅黑"/>
                <a:cs typeface="Times New Roman" panose="02020603050405020304" pitchFamily="18" charset="0"/>
              </a:rPr>
              <a:t>Su…Jiang* </a:t>
            </a:r>
            <a:r>
              <a:rPr lang="en-US" altLang="zh-CN" sz="1600" b="1" i="1" u="sng" dirty="0">
                <a:solidFill>
                  <a:prstClr val="black"/>
                </a:solidFill>
                <a:latin typeface="Times New Roman" panose="02020603050405020304" pitchFamily="18" charset="0"/>
                <a:ea typeface="微软雅黑"/>
                <a:cs typeface="Times New Roman" panose="02020603050405020304" pitchFamily="18" charset="0"/>
              </a:rPr>
              <a:t>et al., </a:t>
            </a:r>
            <a:r>
              <a:rPr lang="en-US" altLang="zh-CN" sz="1600" b="1" i="1" u="sng" dirty="0">
                <a:solidFill>
                  <a:srgbClr val="C00000"/>
                </a:solidFill>
                <a:latin typeface="Times New Roman" panose="02020603050405020304" pitchFamily="18" charset="0"/>
                <a:ea typeface="微软雅黑"/>
                <a:cs typeface="Times New Roman" panose="02020603050405020304" pitchFamily="18" charset="0"/>
              </a:rPr>
              <a:t>Phys. Rev. Lett. </a:t>
            </a:r>
            <a:r>
              <a:rPr lang="en-US" altLang="zh-CN" sz="1600" b="1" u="sng" dirty="0">
                <a:solidFill>
                  <a:prstClr val="black"/>
                </a:solidFill>
                <a:latin typeface="Times New Roman" panose="02020603050405020304" pitchFamily="18" charset="0"/>
                <a:ea typeface="微软雅黑"/>
                <a:cs typeface="Times New Roman" panose="02020603050405020304" pitchFamily="18" charset="0"/>
              </a:rPr>
              <a:t>133, 191801 (2024)</a:t>
            </a:r>
            <a:endParaRPr lang="zh-CN" altLang="en-US" sz="1600" b="1" u="sng" dirty="0">
              <a:solidFill>
                <a:prstClr val="black"/>
              </a:solidFill>
              <a:latin typeface="Times New Roman" panose="02020603050405020304" pitchFamily="18" charset="0"/>
              <a:ea typeface="微软雅黑"/>
              <a:cs typeface="Times New Roman" panose="02020603050405020304" pitchFamily="18" charset="0"/>
            </a:endParaRPr>
          </a:p>
        </p:txBody>
      </p:sp>
      <p:pic>
        <p:nvPicPr>
          <p:cNvPr id="7" name="图片 6">
            <a:extLst>
              <a:ext uri="{FF2B5EF4-FFF2-40B4-BE49-F238E27FC236}">
                <a16:creationId xmlns:a16="http://schemas.microsoft.com/office/drawing/2014/main" id="{C7E94786-651E-C547-9FCB-137AD2E48D09}"/>
              </a:ext>
            </a:extLst>
          </p:cNvPr>
          <p:cNvPicPr>
            <a:picLocks noChangeAspect="1"/>
          </p:cNvPicPr>
          <p:nvPr/>
        </p:nvPicPr>
        <p:blipFill>
          <a:blip r:embed="rId5"/>
          <a:stretch>
            <a:fillRect/>
          </a:stretch>
        </p:blipFill>
        <p:spPr>
          <a:xfrm>
            <a:off x="619914" y="4257033"/>
            <a:ext cx="4982124" cy="1954836"/>
          </a:xfrm>
          <a:prstGeom prst="rect">
            <a:avLst/>
          </a:prstGeom>
          <a:ln w="127000" cap="rnd">
            <a:solidFill>
              <a:srgbClr val="FFFFFF"/>
            </a:solidFill>
          </a:ln>
          <a:effectLst>
            <a:outerShdw blurRad="76200" dist="95250" dir="10500000" sx="69000" sy="69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2" name="图片 11">
            <a:extLst>
              <a:ext uri="{FF2B5EF4-FFF2-40B4-BE49-F238E27FC236}">
                <a16:creationId xmlns:a16="http://schemas.microsoft.com/office/drawing/2014/main" id="{0EAB6AB8-4CD8-0C48-AD14-FBDF7EAAAA31}"/>
              </a:ext>
            </a:extLst>
          </p:cNvPr>
          <p:cNvPicPr>
            <a:picLocks noChangeAspect="1"/>
          </p:cNvPicPr>
          <p:nvPr/>
        </p:nvPicPr>
        <p:blipFill>
          <a:blip r:embed="rId6"/>
          <a:stretch>
            <a:fillRect/>
          </a:stretch>
        </p:blipFill>
        <p:spPr>
          <a:xfrm>
            <a:off x="6636870" y="4257033"/>
            <a:ext cx="4982124" cy="1901347"/>
          </a:xfrm>
          <a:prstGeom prst="rect">
            <a:avLst/>
          </a:prstGeom>
          <a:ln w="127000" cap="rnd">
            <a:solidFill>
              <a:srgbClr val="FFFFFF"/>
            </a:solidFill>
          </a:ln>
          <a:effectLst>
            <a:outerShdw blurRad="76200" dist="95250" dir="10500000" sx="69000" sy="69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cxnSp>
        <p:nvCxnSpPr>
          <p:cNvPr id="77" name="直接连接符 7">
            <a:extLst>
              <a:ext uri="{FF2B5EF4-FFF2-40B4-BE49-F238E27FC236}">
                <a16:creationId xmlns:a16="http://schemas.microsoft.com/office/drawing/2014/main" id="{7D2C004E-0636-5642-9023-7CAFF83BC569}"/>
              </a:ext>
            </a:extLst>
          </p:cNvPr>
          <p:cNvCxnSpPr>
            <a:cxnSpLocks/>
          </p:cNvCxnSpPr>
          <p:nvPr/>
        </p:nvCxnSpPr>
        <p:spPr>
          <a:xfrm>
            <a:off x="351752" y="844928"/>
            <a:ext cx="11560925" cy="0"/>
          </a:xfrm>
          <a:prstGeom prst="line">
            <a:avLst/>
          </a:prstGeom>
          <a:ln w="15875">
            <a:gradFill flip="none" rotWithShape="1">
              <a:gsLst>
                <a:gs pos="0">
                  <a:srgbClr val="124A93"/>
                </a:gs>
                <a:gs pos="49700">
                  <a:srgbClr val="124C98"/>
                </a:gs>
                <a:gs pos="100000">
                  <a:srgbClr val="134E9D">
                    <a:alpha val="0"/>
                  </a:srgbClr>
                </a:gs>
              </a:gsLst>
              <a:path path="circle">
                <a:fillToRect l="50000" t="50000" r="50000" b="50000"/>
              </a:path>
              <a:tileRect/>
            </a:gradFill>
          </a:ln>
        </p:spPr>
        <p:style>
          <a:lnRef idx="2">
            <a:schemeClr val="accent1"/>
          </a:lnRef>
          <a:fillRef idx="0">
            <a:schemeClr val="accent1"/>
          </a:fillRef>
          <a:effectRef idx="1">
            <a:schemeClr val="accent1"/>
          </a:effectRef>
          <a:fontRef idx="minor">
            <a:schemeClr val="tx1"/>
          </a:fontRef>
        </p:style>
      </p:cxnSp>
      <p:sp>
        <p:nvSpPr>
          <p:cNvPr id="80" name="标题 1">
            <a:extLst>
              <a:ext uri="{FF2B5EF4-FFF2-40B4-BE49-F238E27FC236}">
                <a16:creationId xmlns:a16="http://schemas.microsoft.com/office/drawing/2014/main" id="{F7122CD5-A1F5-3C44-8412-4DF27A2E72D7}"/>
              </a:ext>
            </a:extLst>
          </p:cNvPr>
          <p:cNvSpPr txBox="1">
            <a:spLocks/>
          </p:cNvSpPr>
          <p:nvPr/>
        </p:nvSpPr>
        <p:spPr>
          <a:xfrm>
            <a:off x="1122185" y="153722"/>
            <a:ext cx="10197473" cy="770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dirty="0">
                <a:latin typeface="Times New Roman" panose="02020603050405020304" pitchFamily="18" charset="0"/>
                <a:cs typeface="Times New Roman" panose="02020603050405020304" pitchFamily="18" charset="0"/>
              </a:rPr>
              <a:t>Axion-mediated spin-dependent forces</a:t>
            </a:r>
            <a:endParaRPr lang="zh-CN" altLang="en-US" dirty="0">
              <a:latin typeface="Times New Roman" panose="02020603050405020304" pitchFamily="18" charset="0"/>
              <a:cs typeface="Times New Roman" panose="02020603050405020304" pitchFamily="18" charset="0"/>
            </a:endParaRPr>
          </a:p>
        </p:txBody>
      </p:sp>
      <p:pic>
        <p:nvPicPr>
          <p:cNvPr id="13" name="图片 12">
            <a:extLst>
              <a:ext uri="{FF2B5EF4-FFF2-40B4-BE49-F238E27FC236}">
                <a16:creationId xmlns:a16="http://schemas.microsoft.com/office/drawing/2014/main" id="{E1C0D380-0D78-3245-8D1E-2825A523D618}"/>
              </a:ext>
            </a:extLst>
          </p:cNvPr>
          <p:cNvPicPr>
            <a:picLocks noChangeAspect="1"/>
          </p:cNvPicPr>
          <p:nvPr/>
        </p:nvPicPr>
        <p:blipFill>
          <a:blip r:embed="rId7"/>
          <a:stretch>
            <a:fillRect/>
          </a:stretch>
        </p:blipFill>
        <p:spPr>
          <a:xfrm>
            <a:off x="581822" y="2029369"/>
            <a:ext cx="2507633" cy="1852313"/>
          </a:xfrm>
          <a:prstGeom prst="rect">
            <a:avLst/>
          </a:prstGeom>
        </p:spPr>
      </p:pic>
      <p:grpSp>
        <p:nvGrpSpPr>
          <p:cNvPr id="16" name="组合 15">
            <a:extLst>
              <a:ext uri="{FF2B5EF4-FFF2-40B4-BE49-F238E27FC236}">
                <a16:creationId xmlns:a16="http://schemas.microsoft.com/office/drawing/2014/main" id="{5A0CB2E7-215B-4C43-B432-57BA81363D97}"/>
              </a:ext>
            </a:extLst>
          </p:cNvPr>
          <p:cNvGrpSpPr/>
          <p:nvPr/>
        </p:nvGrpSpPr>
        <p:grpSpPr>
          <a:xfrm>
            <a:off x="6053581" y="2061165"/>
            <a:ext cx="3702557" cy="1820517"/>
            <a:chOff x="315134" y="1749518"/>
            <a:chExt cx="3776067" cy="5131512"/>
          </a:xfrm>
        </p:grpSpPr>
        <p:sp>
          <p:nvSpPr>
            <p:cNvPr id="23" name="TextBox 47">
              <a:extLst>
                <a:ext uri="{FF2B5EF4-FFF2-40B4-BE49-F238E27FC236}">
                  <a16:creationId xmlns:a16="http://schemas.microsoft.com/office/drawing/2014/main" id="{A5EB0E48-801D-6E47-9B7F-930AF1C23F5A}"/>
                </a:ext>
              </a:extLst>
            </p:cNvPr>
            <p:cNvSpPr txBox="1"/>
            <p:nvPr/>
          </p:nvSpPr>
          <p:spPr>
            <a:xfrm>
              <a:off x="2472759" y="5455077"/>
              <a:ext cx="383447" cy="338554"/>
            </a:xfrm>
            <a:prstGeom prst="rect">
              <a:avLst/>
            </a:prstGeom>
            <a:noFill/>
          </p:spPr>
          <p:txBody>
            <a:bodyPr wrap="square" rtlCol="0">
              <a:spAutoFit/>
            </a:bodyPr>
            <a:lstStyle/>
            <a:p>
              <a:r>
                <a:rPr lang="en-CN" sz="1600" dirty="0">
                  <a:latin typeface="Times New Roman" panose="02020603050405020304" pitchFamily="18" charset="0"/>
                  <a:cs typeface="Times New Roman" panose="02020603050405020304" pitchFamily="18" charset="0"/>
                </a:rPr>
                <a:t>0</a:t>
              </a:r>
            </a:p>
          </p:txBody>
        </p:sp>
        <p:sp>
          <p:nvSpPr>
            <p:cNvPr id="24" name="TextBox 48">
              <a:extLst>
                <a:ext uri="{FF2B5EF4-FFF2-40B4-BE49-F238E27FC236}">
                  <a16:creationId xmlns:a16="http://schemas.microsoft.com/office/drawing/2014/main" id="{38DF7682-832E-5846-B233-A3A50C26B72C}"/>
                </a:ext>
              </a:extLst>
            </p:cNvPr>
            <p:cNvSpPr txBox="1"/>
            <p:nvPr/>
          </p:nvSpPr>
          <p:spPr>
            <a:xfrm>
              <a:off x="2985013" y="5467077"/>
              <a:ext cx="538947" cy="338554"/>
            </a:xfrm>
            <a:prstGeom prst="rect">
              <a:avLst/>
            </a:prstGeom>
            <a:noFill/>
          </p:spPr>
          <p:txBody>
            <a:bodyPr wrap="square" rtlCol="0">
              <a:spAutoFit/>
            </a:bodyPr>
            <a:lstStyle/>
            <a:p>
              <a:r>
                <a:rPr lang="en-CN" sz="1600" dirty="0">
                  <a:latin typeface="Times New Roman" panose="02020603050405020304" pitchFamily="18" charset="0"/>
                  <a:cs typeface="Times New Roman" panose="02020603050405020304" pitchFamily="18" charset="0"/>
                </a:rPr>
                <a:t>0.1</a:t>
              </a:r>
            </a:p>
          </p:txBody>
        </p:sp>
        <p:sp>
          <p:nvSpPr>
            <p:cNvPr id="25" name="TextBox 49">
              <a:extLst>
                <a:ext uri="{FF2B5EF4-FFF2-40B4-BE49-F238E27FC236}">
                  <a16:creationId xmlns:a16="http://schemas.microsoft.com/office/drawing/2014/main" id="{20ECF24A-3D7E-F644-80B0-EC849E5418ED}"/>
                </a:ext>
              </a:extLst>
            </p:cNvPr>
            <p:cNvSpPr txBox="1"/>
            <p:nvPr/>
          </p:nvSpPr>
          <p:spPr>
            <a:xfrm>
              <a:off x="1745900" y="5467077"/>
              <a:ext cx="631745" cy="338554"/>
            </a:xfrm>
            <a:prstGeom prst="rect">
              <a:avLst/>
            </a:prstGeom>
            <a:noFill/>
          </p:spPr>
          <p:txBody>
            <a:bodyPr wrap="square" rtlCol="0">
              <a:spAutoFit/>
            </a:bodyPr>
            <a:lstStyle/>
            <a:p>
              <a:r>
                <a:rPr lang="en-CN" sz="1600" dirty="0">
                  <a:latin typeface="Times New Roman" panose="02020603050405020304" pitchFamily="18" charset="0"/>
                  <a:cs typeface="Times New Roman" panose="02020603050405020304" pitchFamily="18" charset="0"/>
                </a:rPr>
                <a:t>-0.1</a:t>
              </a:r>
            </a:p>
          </p:txBody>
        </p:sp>
        <p:sp>
          <p:nvSpPr>
            <p:cNvPr id="26" name="TextBox 50">
              <a:extLst>
                <a:ext uri="{FF2B5EF4-FFF2-40B4-BE49-F238E27FC236}">
                  <a16:creationId xmlns:a16="http://schemas.microsoft.com/office/drawing/2014/main" id="{B7F1D036-F55A-D14E-B914-6E942B79CEAE}"/>
                </a:ext>
              </a:extLst>
            </p:cNvPr>
            <p:cNvSpPr txBox="1"/>
            <p:nvPr/>
          </p:nvSpPr>
          <p:spPr>
            <a:xfrm>
              <a:off x="1132765" y="5467077"/>
              <a:ext cx="631745" cy="338554"/>
            </a:xfrm>
            <a:prstGeom prst="rect">
              <a:avLst/>
            </a:prstGeom>
            <a:noFill/>
          </p:spPr>
          <p:txBody>
            <a:bodyPr wrap="square" rtlCol="0">
              <a:spAutoFit/>
            </a:bodyPr>
            <a:lstStyle/>
            <a:p>
              <a:r>
                <a:rPr lang="en-CN" sz="1600" dirty="0">
                  <a:latin typeface="Times New Roman" panose="02020603050405020304" pitchFamily="18" charset="0"/>
                  <a:cs typeface="Times New Roman" panose="02020603050405020304" pitchFamily="18" charset="0"/>
                </a:rPr>
                <a:t>-0.2</a:t>
              </a:r>
            </a:p>
          </p:txBody>
        </p:sp>
        <p:sp>
          <p:nvSpPr>
            <p:cNvPr id="27" name="TextBox 52">
              <a:extLst>
                <a:ext uri="{FF2B5EF4-FFF2-40B4-BE49-F238E27FC236}">
                  <a16:creationId xmlns:a16="http://schemas.microsoft.com/office/drawing/2014/main" id="{395905B5-2E2C-1C4E-ADDD-13BA52E0F18E}"/>
                </a:ext>
              </a:extLst>
            </p:cNvPr>
            <p:cNvSpPr txBox="1"/>
            <p:nvPr/>
          </p:nvSpPr>
          <p:spPr>
            <a:xfrm>
              <a:off x="3548870" y="5467077"/>
              <a:ext cx="538947" cy="338554"/>
            </a:xfrm>
            <a:prstGeom prst="rect">
              <a:avLst/>
            </a:prstGeom>
            <a:noFill/>
          </p:spPr>
          <p:txBody>
            <a:bodyPr wrap="square" rtlCol="0">
              <a:spAutoFit/>
            </a:bodyPr>
            <a:lstStyle/>
            <a:p>
              <a:r>
                <a:rPr lang="en-CN" sz="1600" dirty="0">
                  <a:latin typeface="Times New Roman" panose="02020603050405020304" pitchFamily="18" charset="0"/>
                  <a:cs typeface="Times New Roman" panose="02020603050405020304" pitchFamily="18" charset="0"/>
                </a:rPr>
                <a:t>0.2</a:t>
              </a:r>
            </a:p>
          </p:txBody>
        </p:sp>
        <p:sp>
          <p:nvSpPr>
            <p:cNvPr id="28" name="TextBox 53">
              <a:extLst>
                <a:ext uri="{FF2B5EF4-FFF2-40B4-BE49-F238E27FC236}">
                  <a16:creationId xmlns:a16="http://schemas.microsoft.com/office/drawing/2014/main" id="{BB44D8EB-80FC-3B43-8204-A8537BF18544}"/>
                </a:ext>
              </a:extLst>
            </p:cNvPr>
            <p:cNvSpPr txBox="1"/>
            <p:nvPr/>
          </p:nvSpPr>
          <p:spPr>
            <a:xfrm>
              <a:off x="1000398" y="6026423"/>
              <a:ext cx="2582146" cy="854607"/>
            </a:xfrm>
            <a:prstGeom prst="rect">
              <a:avLst/>
            </a:prstGeom>
            <a:noFill/>
          </p:spPr>
          <p:txBody>
            <a:bodyPr wrap="none" rtlCol="0">
              <a:spAutoFit/>
            </a:bodyPr>
            <a:lstStyle/>
            <a:p>
              <a:r>
                <a:rPr kumimoji="1" lang="en-US" dirty="0">
                  <a:gradFill flip="none" rotWithShape="1">
                    <a:gsLst>
                      <a:gs pos="0">
                        <a:srgbClr val="3C424B"/>
                      </a:gs>
                      <a:gs pos="100000">
                        <a:srgbClr val="000000"/>
                      </a:gs>
                    </a:gsLst>
                    <a:lin ang="5400000" scaled="1"/>
                    <a:tileRect/>
                  </a:gradFill>
                  <a:latin typeface="Times New Roman" panose="02020603050405020304" pitchFamily="18" charset="0"/>
                  <a:ea typeface="微软雅黑" panose="020B0503020204020204" pitchFamily="34" charset="-122"/>
                  <a:cs typeface="Times New Roman" panose="02020603050405020304" pitchFamily="18" charset="0"/>
                </a:rPr>
                <a:t>Axion-mediated pseudo field (fT)</a:t>
              </a:r>
              <a:endParaRPr kumimoji="1" lang="en-CN" dirty="0">
                <a:gradFill flip="none" rotWithShape="1">
                  <a:gsLst>
                    <a:gs pos="0">
                      <a:srgbClr val="3C424B"/>
                    </a:gs>
                    <a:gs pos="100000">
                      <a:srgbClr val="000000"/>
                    </a:gs>
                  </a:gsLst>
                  <a:lin ang="5400000" scaled="1"/>
                  <a:tileRect/>
                </a:gra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9" name="TextBox 57">
              <a:extLst>
                <a:ext uri="{FF2B5EF4-FFF2-40B4-BE49-F238E27FC236}">
                  <a16:creationId xmlns:a16="http://schemas.microsoft.com/office/drawing/2014/main" id="{7634471A-2012-D34F-8F67-E91A4F7B26FA}"/>
                </a:ext>
              </a:extLst>
            </p:cNvPr>
            <p:cNvSpPr txBox="1"/>
            <p:nvPr/>
          </p:nvSpPr>
          <p:spPr>
            <a:xfrm rot="16200000">
              <a:off x="-1052571" y="3858068"/>
              <a:ext cx="3023762" cy="288351"/>
            </a:xfrm>
            <a:prstGeom prst="rect">
              <a:avLst/>
            </a:prstGeom>
            <a:noFill/>
          </p:spPr>
          <p:txBody>
            <a:bodyPr wrap="none" rtlCol="0">
              <a:spAutoFit/>
            </a:bodyPr>
            <a:lstStyle/>
            <a:p>
              <a:r>
                <a:rPr kumimoji="1" lang="en-US" dirty="0">
                  <a:gradFill flip="none" rotWithShape="1">
                    <a:gsLst>
                      <a:gs pos="0">
                        <a:srgbClr val="3C424B"/>
                      </a:gs>
                      <a:gs pos="100000">
                        <a:srgbClr val="000000"/>
                      </a:gs>
                    </a:gsLst>
                    <a:lin ang="5400000" scaled="1"/>
                    <a:tileRect/>
                  </a:gradFill>
                  <a:latin typeface="Times New Roman" panose="02020603050405020304" pitchFamily="18" charset="0"/>
                  <a:ea typeface="微软雅黑" panose="020B0503020204020204" pitchFamily="34" charset="-122"/>
                  <a:cs typeface="Times New Roman" panose="02020603050405020304" pitchFamily="18" charset="0"/>
                </a:rPr>
                <a:t>Axion Mass</a:t>
              </a:r>
              <a:endParaRPr kumimoji="1" lang="en-CN" dirty="0">
                <a:gradFill flip="none" rotWithShape="1">
                  <a:gsLst>
                    <a:gs pos="0">
                      <a:srgbClr val="3C424B"/>
                    </a:gs>
                    <a:gs pos="100000">
                      <a:srgbClr val="000000"/>
                    </a:gs>
                  </a:gsLst>
                  <a:lin ang="5400000" scaled="1"/>
                  <a:tileRect/>
                </a:gra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0" name="Picture 26">
              <a:extLst>
                <a:ext uri="{FF2B5EF4-FFF2-40B4-BE49-F238E27FC236}">
                  <a16:creationId xmlns:a16="http://schemas.microsoft.com/office/drawing/2014/main" id="{524D1249-967E-F54F-8086-BE86908BD336}"/>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104556" y="1749518"/>
              <a:ext cx="2986645" cy="3774235"/>
            </a:xfrm>
            <a:prstGeom prst="rect">
              <a:avLst/>
            </a:prstGeom>
          </p:spPr>
        </p:pic>
        <p:sp>
          <p:nvSpPr>
            <p:cNvPr id="31" name="TextBox 27">
              <a:extLst>
                <a:ext uri="{FF2B5EF4-FFF2-40B4-BE49-F238E27FC236}">
                  <a16:creationId xmlns:a16="http://schemas.microsoft.com/office/drawing/2014/main" id="{A1A2B714-303E-564C-944A-989E4BEF9E2C}"/>
                </a:ext>
              </a:extLst>
            </p:cNvPr>
            <p:cNvSpPr txBox="1"/>
            <p:nvPr/>
          </p:nvSpPr>
          <p:spPr>
            <a:xfrm>
              <a:off x="697868" y="1871443"/>
              <a:ext cx="631745" cy="338554"/>
            </a:xfrm>
            <a:prstGeom prst="rect">
              <a:avLst/>
            </a:prstGeom>
            <a:noFill/>
          </p:spPr>
          <p:txBody>
            <a:bodyPr wrap="square" rtlCol="0">
              <a:spAutoFit/>
            </a:bodyPr>
            <a:lstStyle/>
            <a:p>
              <a:r>
                <a:rPr lang="en-CN" sz="1600" dirty="0">
                  <a:latin typeface="Times New Roman" panose="02020603050405020304" pitchFamily="18" charset="0"/>
                  <a:cs typeface="Times New Roman" panose="02020603050405020304" pitchFamily="18" charset="0"/>
                </a:rPr>
                <a:t>feV</a:t>
              </a:r>
            </a:p>
          </p:txBody>
        </p:sp>
        <p:sp>
          <p:nvSpPr>
            <p:cNvPr id="32" name="TextBox 28">
              <a:extLst>
                <a:ext uri="{FF2B5EF4-FFF2-40B4-BE49-F238E27FC236}">
                  <a16:creationId xmlns:a16="http://schemas.microsoft.com/office/drawing/2014/main" id="{D9BAD4E1-22B9-E249-8095-B086E7EFE125}"/>
                </a:ext>
              </a:extLst>
            </p:cNvPr>
            <p:cNvSpPr txBox="1"/>
            <p:nvPr/>
          </p:nvSpPr>
          <p:spPr>
            <a:xfrm>
              <a:off x="684526" y="2652834"/>
              <a:ext cx="631745" cy="338554"/>
            </a:xfrm>
            <a:prstGeom prst="rect">
              <a:avLst/>
            </a:prstGeom>
            <a:noFill/>
          </p:spPr>
          <p:txBody>
            <a:bodyPr wrap="square" rtlCol="0">
              <a:spAutoFit/>
            </a:bodyPr>
            <a:lstStyle/>
            <a:p>
              <a:r>
                <a:rPr lang="en-CN" sz="1600" dirty="0">
                  <a:latin typeface="Times New Roman" panose="02020603050405020304" pitchFamily="18" charset="0"/>
                  <a:cs typeface="Times New Roman" panose="02020603050405020304" pitchFamily="18" charset="0"/>
                </a:rPr>
                <a:t>peV</a:t>
              </a:r>
            </a:p>
          </p:txBody>
        </p:sp>
        <p:sp>
          <p:nvSpPr>
            <p:cNvPr id="33" name="TextBox 29">
              <a:extLst>
                <a:ext uri="{FF2B5EF4-FFF2-40B4-BE49-F238E27FC236}">
                  <a16:creationId xmlns:a16="http://schemas.microsoft.com/office/drawing/2014/main" id="{5B3522AF-1063-1948-9C8C-2A63ACDFD1E5}"/>
                </a:ext>
              </a:extLst>
            </p:cNvPr>
            <p:cNvSpPr txBox="1"/>
            <p:nvPr/>
          </p:nvSpPr>
          <p:spPr>
            <a:xfrm>
              <a:off x="684526" y="4238053"/>
              <a:ext cx="631745" cy="338554"/>
            </a:xfrm>
            <a:prstGeom prst="rect">
              <a:avLst/>
            </a:prstGeom>
            <a:noFill/>
          </p:spPr>
          <p:txBody>
            <a:bodyPr wrap="square" rtlCol="0">
              <a:spAutoFit/>
            </a:bodyPr>
            <a:lstStyle/>
            <a:p>
              <a:r>
                <a:rPr lang="en-CN" sz="1600" dirty="0">
                  <a:latin typeface="Times New Roman" panose="02020603050405020304" pitchFamily="18" charset="0"/>
                  <a:cs typeface="Times New Roman" panose="02020603050405020304" pitchFamily="18" charset="0"/>
                </a:rPr>
                <a:t>ueV</a:t>
              </a:r>
            </a:p>
          </p:txBody>
        </p:sp>
        <p:sp>
          <p:nvSpPr>
            <p:cNvPr id="34" name="TextBox 31">
              <a:extLst>
                <a:ext uri="{FF2B5EF4-FFF2-40B4-BE49-F238E27FC236}">
                  <a16:creationId xmlns:a16="http://schemas.microsoft.com/office/drawing/2014/main" id="{7FC72689-B6C7-5448-B367-CD302FFBE4DD}"/>
                </a:ext>
              </a:extLst>
            </p:cNvPr>
            <p:cNvSpPr txBox="1"/>
            <p:nvPr/>
          </p:nvSpPr>
          <p:spPr>
            <a:xfrm>
              <a:off x="628396" y="5048877"/>
              <a:ext cx="631745" cy="338554"/>
            </a:xfrm>
            <a:prstGeom prst="rect">
              <a:avLst/>
            </a:prstGeom>
            <a:noFill/>
          </p:spPr>
          <p:txBody>
            <a:bodyPr wrap="square" rtlCol="0">
              <a:spAutoFit/>
            </a:bodyPr>
            <a:lstStyle/>
            <a:p>
              <a:r>
                <a:rPr lang="en-CN" sz="1600" dirty="0">
                  <a:latin typeface="Times New Roman" panose="02020603050405020304" pitchFamily="18" charset="0"/>
                  <a:cs typeface="Times New Roman" panose="02020603050405020304" pitchFamily="18" charset="0"/>
                </a:rPr>
                <a:t>meV</a:t>
              </a:r>
            </a:p>
          </p:txBody>
        </p:sp>
        <p:sp>
          <p:nvSpPr>
            <p:cNvPr id="35" name="TextBox 32">
              <a:extLst>
                <a:ext uri="{FF2B5EF4-FFF2-40B4-BE49-F238E27FC236}">
                  <a16:creationId xmlns:a16="http://schemas.microsoft.com/office/drawing/2014/main" id="{06DDFE5B-F39F-6948-B453-69D5BE29AF81}"/>
                </a:ext>
              </a:extLst>
            </p:cNvPr>
            <p:cNvSpPr txBox="1"/>
            <p:nvPr/>
          </p:nvSpPr>
          <p:spPr>
            <a:xfrm>
              <a:off x="686538" y="3480669"/>
              <a:ext cx="631745" cy="338554"/>
            </a:xfrm>
            <a:prstGeom prst="rect">
              <a:avLst/>
            </a:prstGeom>
            <a:noFill/>
          </p:spPr>
          <p:txBody>
            <a:bodyPr wrap="square" rtlCol="0">
              <a:spAutoFit/>
            </a:bodyPr>
            <a:lstStyle/>
            <a:p>
              <a:r>
                <a:rPr lang="en-CN" sz="1600" dirty="0">
                  <a:latin typeface="Times New Roman" panose="02020603050405020304" pitchFamily="18" charset="0"/>
                  <a:cs typeface="Times New Roman" panose="02020603050405020304" pitchFamily="18" charset="0"/>
                </a:rPr>
                <a:t>neV</a:t>
              </a:r>
            </a:p>
          </p:txBody>
        </p:sp>
      </p:grpSp>
      <p:sp>
        <p:nvSpPr>
          <p:cNvPr id="36" name="TextBox 53">
            <a:extLst>
              <a:ext uri="{FF2B5EF4-FFF2-40B4-BE49-F238E27FC236}">
                <a16:creationId xmlns:a16="http://schemas.microsoft.com/office/drawing/2014/main" id="{1DEA843E-3BE0-824C-BDEB-42D16C267154}"/>
              </a:ext>
            </a:extLst>
          </p:cNvPr>
          <p:cNvSpPr txBox="1"/>
          <p:nvPr/>
        </p:nvSpPr>
        <p:spPr>
          <a:xfrm>
            <a:off x="3269343" y="2264096"/>
            <a:ext cx="2464136" cy="1477328"/>
          </a:xfrm>
          <a:prstGeom prst="rect">
            <a:avLst/>
          </a:prstGeom>
          <a:noFill/>
          <a:ln>
            <a:solidFill>
              <a:schemeClr val="tx1"/>
            </a:solidFill>
            <a:prstDash val="sysDot"/>
          </a:ln>
        </p:spPr>
        <p:txBody>
          <a:bodyPr wrap="none" rtlCol="0">
            <a:spAutoFit/>
          </a:bodyPr>
          <a:lstStyle/>
          <a:p>
            <a:r>
              <a:rPr kumimoji="1" lang="en-US" b="1" dirty="0">
                <a:gradFill flip="none" rotWithShape="1">
                  <a:gsLst>
                    <a:gs pos="0">
                      <a:srgbClr val="3C424B"/>
                    </a:gs>
                    <a:gs pos="100000">
                      <a:srgbClr val="000000"/>
                    </a:gs>
                  </a:gsLst>
                  <a:lin ang="5400000" scaled="1"/>
                  <a:tileRect/>
                </a:gradFill>
                <a:latin typeface="Times New Roman" panose="02020603050405020304" pitchFamily="18" charset="0"/>
                <a:ea typeface="微软雅黑" panose="020B0503020204020204" pitchFamily="34" charset="-122"/>
                <a:cs typeface="Times New Roman" panose="02020603050405020304" pitchFamily="18" charset="0"/>
              </a:rPr>
              <a:t>Search setup </a:t>
            </a:r>
          </a:p>
          <a:p>
            <a:r>
              <a:rPr kumimoji="1" lang="en-US" b="1" dirty="0">
                <a:gradFill flip="none" rotWithShape="1">
                  <a:gsLst>
                    <a:gs pos="0">
                      <a:srgbClr val="3C424B"/>
                    </a:gs>
                    <a:gs pos="100000">
                      <a:srgbClr val="000000"/>
                    </a:gs>
                  </a:gsLst>
                  <a:lin ang="5400000" scaled="1"/>
                  <a:tileRect/>
                </a:gradFill>
                <a:latin typeface="Times New Roman" panose="02020603050405020304" pitchFamily="18" charset="0"/>
                <a:ea typeface="微软雅黑" panose="020B0503020204020204" pitchFamily="34" charset="-122"/>
                <a:cs typeface="Times New Roman" panose="02020603050405020304" pitchFamily="18" charset="0"/>
              </a:rPr>
              <a:t>(Spin </a:t>
            </a:r>
            <a:r>
              <a:rPr kumimoji="1" lang="en-US" b="1" dirty="0" err="1">
                <a:gradFill flip="none" rotWithShape="1">
                  <a:gsLst>
                    <a:gs pos="0">
                      <a:srgbClr val="3C424B"/>
                    </a:gs>
                    <a:gs pos="100000">
                      <a:srgbClr val="000000"/>
                    </a:gs>
                  </a:gsLst>
                  <a:lin ang="5400000" scaled="1"/>
                  <a:tileRect/>
                </a:gradFill>
                <a:latin typeface="Times New Roman" panose="02020603050405020304" pitchFamily="18" charset="0"/>
                <a:ea typeface="微软雅黑" panose="020B0503020204020204" pitchFamily="34" charset="-122"/>
                <a:cs typeface="Times New Roman" panose="02020603050405020304" pitchFamily="18" charset="0"/>
              </a:rPr>
              <a:t>amplifier+shield</a:t>
            </a:r>
            <a:r>
              <a:rPr kumimoji="1" lang="en-US" b="1" dirty="0">
                <a:gradFill flip="none" rotWithShape="1">
                  <a:gsLst>
                    <a:gs pos="0">
                      <a:srgbClr val="3C424B"/>
                    </a:gs>
                    <a:gs pos="100000">
                      <a:srgbClr val="000000"/>
                    </a:gs>
                  </a:gsLst>
                  <a:lin ang="5400000" scaled="1"/>
                  <a:tileRect/>
                </a:gradFill>
                <a:latin typeface="Times New Roman" panose="02020603050405020304" pitchFamily="18" charset="0"/>
                <a:ea typeface="微软雅黑" panose="020B0503020204020204" pitchFamily="34" charset="-122"/>
                <a:cs typeface="Times New Roman" panose="02020603050405020304" pitchFamily="18" charset="0"/>
              </a:rPr>
              <a:t>)</a:t>
            </a:r>
          </a:p>
          <a:p>
            <a:endParaRPr kumimoji="1" lang="en-US" b="1" dirty="0">
              <a:gradFill flip="none" rotWithShape="1">
                <a:gsLst>
                  <a:gs pos="0">
                    <a:srgbClr val="3C424B"/>
                  </a:gs>
                  <a:gs pos="100000">
                    <a:srgbClr val="000000"/>
                  </a:gs>
                </a:gsLst>
                <a:lin ang="5400000" scaled="1"/>
                <a:tileRect/>
              </a:gradFill>
              <a:latin typeface="Times New Roman" panose="02020603050405020304" pitchFamily="18" charset="0"/>
              <a:ea typeface="微软雅黑" panose="020B0503020204020204" pitchFamily="34" charset="-122"/>
              <a:cs typeface="Times New Roman" panose="02020603050405020304" pitchFamily="18" charset="0"/>
            </a:endParaRPr>
          </a:p>
          <a:p>
            <a:r>
              <a:rPr kumimoji="1" lang="en-US" altLang="zh-CN" dirty="0"/>
              <a:t>Exp#1: </a:t>
            </a:r>
            <a:r>
              <a:rPr kumimoji="1" lang="en-US" altLang="zh-CN" dirty="0" err="1"/>
              <a:t>Rb</a:t>
            </a:r>
            <a:r>
              <a:rPr kumimoji="1" lang="en-US" altLang="zh-CN" dirty="0"/>
              <a:t> cell-</a:t>
            </a:r>
            <a:r>
              <a:rPr kumimoji="1" lang="en-US" altLang="zh-CN" dirty="0" err="1"/>
              <a:t>Xe</a:t>
            </a:r>
            <a:r>
              <a:rPr kumimoji="1" lang="en-US" altLang="zh-CN" dirty="0"/>
              <a:t> cell</a:t>
            </a:r>
          </a:p>
          <a:p>
            <a:r>
              <a:rPr kumimoji="1" lang="en-US" altLang="zh-CN" dirty="0"/>
              <a:t>Exp#2: </a:t>
            </a:r>
            <a:r>
              <a:rPr kumimoji="1" lang="en-US" altLang="zh-CN" dirty="0" err="1"/>
              <a:t>Xe</a:t>
            </a:r>
            <a:r>
              <a:rPr kumimoji="1" lang="en-US" altLang="zh-CN" dirty="0"/>
              <a:t> cell-</a:t>
            </a:r>
            <a:r>
              <a:rPr kumimoji="1" lang="en-US" altLang="zh-CN" dirty="0" err="1"/>
              <a:t>Xe</a:t>
            </a:r>
            <a:r>
              <a:rPr kumimoji="1" lang="en-US" altLang="zh-CN" dirty="0"/>
              <a:t> cell</a:t>
            </a:r>
            <a:endParaRPr kumimoji="1" lang="zh-CN" altLang="en-US" dirty="0"/>
          </a:p>
        </p:txBody>
      </p:sp>
      <p:sp>
        <p:nvSpPr>
          <p:cNvPr id="39" name="TextBox 53">
            <a:extLst>
              <a:ext uri="{FF2B5EF4-FFF2-40B4-BE49-F238E27FC236}">
                <a16:creationId xmlns:a16="http://schemas.microsoft.com/office/drawing/2014/main" id="{6E4499DB-43A6-6C42-9EAE-DA2A97ED776A}"/>
              </a:ext>
            </a:extLst>
          </p:cNvPr>
          <p:cNvSpPr txBox="1"/>
          <p:nvPr/>
        </p:nvSpPr>
        <p:spPr>
          <a:xfrm>
            <a:off x="351752" y="822335"/>
            <a:ext cx="11647023" cy="1077218"/>
          </a:xfrm>
          <a:prstGeom prst="rect">
            <a:avLst/>
          </a:prstGeom>
          <a:noFill/>
        </p:spPr>
        <p:txBody>
          <a:bodyPr wrap="square" rtlCol="0">
            <a:spAutoFit/>
          </a:bodyPr>
          <a:lstStyle/>
          <a:p>
            <a:pPr algn="just"/>
            <a:r>
              <a:rPr kumimoji="1" lang="en-US" sz="3200" dirty="0">
                <a:gradFill flip="none" rotWithShape="1">
                  <a:gsLst>
                    <a:gs pos="0">
                      <a:srgbClr val="3C424B"/>
                    </a:gs>
                    <a:gs pos="100000">
                      <a:srgbClr val="000000"/>
                    </a:gs>
                  </a:gsLst>
                  <a:lin ang="5400000" scaled="1"/>
                  <a:tileRect/>
                </a:gradFill>
                <a:latin typeface="Times New Roman" panose="02020603050405020304" pitchFamily="18" charset="0"/>
                <a:ea typeface="微软雅黑" panose="020B0503020204020204" pitchFamily="34" charset="-122"/>
                <a:cs typeface="Times New Roman" panose="02020603050405020304" pitchFamily="18" charset="0"/>
              </a:rPr>
              <a:t>Two types of experiments are performed to search for axion-mediated electron-neutron and neutron-neutron interactions</a:t>
            </a:r>
          </a:p>
        </p:txBody>
      </p:sp>
      <p:sp>
        <p:nvSpPr>
          <p:cNvPr id="41" name="TextBox 53">
            <a:extLst>
              <a:ext uri="{FF2B5EF4-FFF2-40B4-BE49-F238E27FC236}">
                <a16:creationId xmlns:a16="http://schemas.microsoft.com/office/drawing/2014/main" id="{19096C3A-4D0D-8D43-B2D5-56F66B353322}"/>
              </a:ext>
            </a:extLst>
          </p:cNvPr>
          <p:cNvSpPr txBox="1"/>
          <p:nvPr/>
        </p:nvSpPr>
        <p:spPr>
          <a:xfrm>
            <a:off x="10076240" y="2510008"/>
            <a:ext cx="1922535" cy="923330"/>
          </a:xfrm>
          <a:prstGeom prst="rect">
            <a:avLst/>
          </a:prstGeom>
          <a:noFill/>
          <a:ln w="6350">
            <a:solidFill>
              <a:schemeClr val="tx1"/>
            </a:solidFill>
            <a:prstDash val="sysDot"/>
          </a:ln>
        </p:spPr>
        <p:txBody>
          <a:bodyPr wrap="square" rtlCol="0">
            <a:spAutoFit/>
          </a:bodyPr>
          <a:lstStyle/>
          <a:p>
            <a:r>
              <a:rPr kumimoji="1" lang="en-US" b="1" dirty="0">
                <a:gradFill flip="none" rotWithShape="1">
                  <a:gsLst>
                    <a:gs pos="0">
                      <a:srgbClr val="3C424B"/>
                    </a:gs>
                    <a:gs pos="100000">
                      <a:srgbClr val="000000"/>
                    </a:gs>
                  </a:gsLst>
                  <a:lin ang="5400000" scaled="1"/>
                  <a:tileRect/>
                </a:gradFill>
                <a:latin typeface="Times New Roman" panose="02020603050405020304" pitchFamily="18" charset="0"/>
                <a:ea typeface="微软雅黑" panose="020B0503020204020204" pitchFamily="34" charset="-122"/>
                <a:cs typeface="Times New Roman" panose="02020603050405020304" pitchFamily="18" charset="0"/>
              </a:rPr>
              <a:t>Pseudomagnetic fields are limited </a:t>
            </a:r>
            <a:r>
              <a:rPr kumimoji="1" lang="en-US"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below 0.1 fT </a:t>
            </a:r>
            <a:endParaRPr kumimoji="1" lang="en-CN"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右箭头 5">
            <a:extLst>
              <a:ext uri="{FF2B5EF4-FFF2-40B4-BE49-F238E27FC236}">
                <a16:creationId xmlns:a16="http://schemas.microsoft.com/office/drawing/2014/main" id="{851C40E4-3312-B547-A9FC-5D482419D86A}"/>
              </a:ext>
            </a:extLst>
          </p:cNvPr>
          <p:cNvSpPr/>
          <p:nvPr/>
        </p:nvSpPr>
        <p:spPr>
          <a:xfrm>
            <a:off x="9054353" y="2865900"/>
            <a:ext cx="959815" cy="2600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左右箭头 7">
            <a:extLst>
              <a:ext uri="{FF2B5EF4-FFF2-40B4-BE49-F238E27FC236}">
                <a16:creationId xmlns:a16="http://schemas.microsoft.com/office/drawing/2014/main" id="{0B71B8FE-3A13-7945-BF35-A7B41E1C1111}"/>
              </a:ext>
            </a:extLst>
          </p:cNvPr>
          <p:cNvSpPr/>
          <p:nvPr/>
        </p:nvSpPr>
        <p:spPr>
          <a:xfrm>
            <a:off x="1294913" y="3002760"/>
            <a:ext cx="645459" cy="15969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44" name="组合 43">
            <a:extLst>
              <a:ext uri="{FF2B5EF4-FFF2-40B4-BE49-F238E27FC236}">
                <a16:creationId xmlns:a16="http://schemas.microsoft.com/office/drawing/2014/main" id="{7F50B9FD-9016-DC41-8463-1D0C8A4D3048}"/>
              </a:ext>
            </a:extLst>
          </p:cNvPr>
          <p:cNvGrpSpPr/>
          <p:nvPr/>
        </p:nvGrpSpPr>
        <p:grpSpPr>
          <a:xfrm rot="5400000">
            <a:off x="6048918" y="-3738557"/>
            <a:ext cx="116749" cy="11419103"/>
            <a:chOff x="5702996" y="1339728"/>
            <a:chExt cx="1840804" cy="5050269"/>
          </a:xfrm>
        </p:grpSpPr>
        <p:pic>
          <p:nvPicPr>
            <p:cNvPr id="45" name="Picture 6" descr="HD-ShadowLong.png">
              <a:extLst>
                <a:ext uri="{FF2B5EF4-FFF2-40B4-BE49-F238E27FC236}">
                  <a16:creationId xmlns:a16="http://schemas.microsoft.com/office/drawing/2014/main" id="{CCCA9976-C737-8143-9C82-508F8F8D9E8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6200000">
              <a:off x="5340327" y="4186524"/>
              <a:ext cx="2566142" cy="1840804"/>
            </a:xfrm>
            <a:prstGeom prst="rect">
              <a:avLst/>
            </a:prstGeom>
          </p:spPr>
        </p:pic>
        <p:pic>
          <p:nvPicPr>
            <p:cNvPr id="46" name="Picture 6" descr="HD-ShadowLong.png">
              <a:extLst>
                <a:ext uri="{FF2B5EF4-FFF2-40B4-BE49-F238E27FC236}">
                  <a16:creationId xmlns:a16="http://schemas.microsoft.com/office/drawing/2014/main" id="{C4A6D0BA-AC21-8544-8AF6-D6AD9ABF028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flipV="1">
              <a:off x="5340327" y="1702397"/>
              <a:ext cx="2566142" cy="1840804"/>
            </a:xfrm>
            <a:prstGeom prst="rect">
              <a:avLst/>
            </a:prstGeom>
          </p:spPr>
        </p:pic>
      </p:grpSp>
    </p:spTree>
    <p:custDataLst>
      <p:tags r:id="rId1"/>
    </p:custDataLst>
    <p:extLst>
      <p:ext uri="{BB962C8B-B14F-4D97-AF65-F5344CB8AC3E}">
        <p14:creationId xmlns:p14="http://schemas.microsoft.com/office/powerpoint/2010/main" val="12371490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a:extLst>
              <a:ext uri="{FF2B5EF4-FFF2-40B4-BE49-F238E27FC236}">
                <a16:creationId xmlns:a16="http://schemas.microsoft.com/office/drawing/2014/main" id="{354C1480-424D-4746-9C75-64AE7674B1F0}"/>
              </a:ext>
            </a:extLst>
          </p:cNvPr>
          <p:cNvGrpSpPr/>
          <p:nvPr/>
        </p:nvGrpSpPr>
        <p:grpSpPr>
          <a:xfrm rot="5400000">
            <a:off x="6096036" y="-1377946"/>
            <a:ext cx="203683" cy="11155927"/>
            <a:chOff x="5702996" y="1339728"/>
            <a:chExt cx="1840804" cy="5050269"/>
          </a:xfrm>
        </p:grpSpPr>
        <p:pic>
          <p:nvPicPr>
            <p:cNvPr id="75" name="Picture 6" descr="HD-ShadowLong.png">
              <a:extLst>
                <a:ext uri="{FF2B5EF4-FFF2-40B4-BE49-F238E27FC236}">
                  <a16:creationId xmlns:a16="http://schemas.microsoft.com/office/drawing/2014/main" id="{DE41FD92-757A-41E4-BCB5-8C096669B82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6200000">
              <a:off x="5340327" y="4186524"/>
              <a:ext cx="2566142" cy="1840804"/>
            </a:xfrm>
            <a:prstGeom prst="rect">
              <a:avLst/>
            </a:prstGeom>
          </p:spPr>
        </p:pic>
        <p:pic>
          <p:nvPicPr>
            <p:cNvPr id="76" name="Picture 6" descr="HD-ShadowLong.png">
              <a:extLst>
                <a:ext uri="{FF2B5EF4-FFF2-40B4-BE49-F238E27FC236}">
                  <a16:creationId xmlns:a16="http://schemas.microsoft.com/office/drawing/2014/main" id="{3E691B9C-7B0C-4C00-8E01-DFEDD2ED3D3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flipV="1">
              <a:off x="5340327" y="1702397"/>
              <a:ext cx="2566142" cy="1840804"/>
            </a:xfrm>
            <a:prstGeom prst="rect">
              <a:avLst/>
            </a:prstGeom>
          </p:spPr>
        </p:pic>
      </p:grpSp>
      <p:sp>
        <p:nvSpPr>
          <p:cNvPr id="3" name="灯片编号占位符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D9B5641-978E-4D1F-AEE6-21B4B778D80A}" type="slidenum">
              <a:rPr kumimoji="0" lang="zh-CN" altLang="en-US" sz="1600" b="1" i="0" u="none" strike="noStrike" kern="1200" cap="none" spc="0" normalizeH="0" baseline="0" noProof="0" smtClean="0">
                <a:ln>
                  <a:noFill/>
                </a:ln>
                <a:solidFill>
                  <a:prstClr val="white"/>
                </a:solidFill>
                <a:effectLst/>
                <a:uLnTx/>
                <a:uFillTx/>
                <a:latin typeface="Calibri"/>
                <a:ea typeface="微软雅黑 Light"/>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zh-CN" altLang="en-US" sz="1600" b="1" i="0" u="none" strike="noStrike" kern="1200" cap="none" spc="0" normalizeH="0" baseline="0" noProof="0">
              <a:ln>
                <a:noFill/>
              </a:ln>
              <a:solidFill>
                <a:prstClr val="white"/>
              </a:solidFill>
              <a:effectLst/>
              <a:uLnTx/>
              <a:uFillTx/>
              <a:latin typeface="Calibri"/>
              <a:ea typeface="微软雅黑 Light"/>
              <a:cs typeface="+mn-cs"/>
            </a:endParaRPr>
          </a:p>
        </p:txBody>
      </p:sp>
      <p:sp>
        <p:nvSpPr>
          <p:cNvPr id="61" name="文本框 60">
            <a:extLst>
              <a:ext uri="{FF2B5EF4-FFF2-40B4-BE49-F238E27FC236}">
                <a16:creationId xmlns:a16="http://schemas.microsoft.com/office/drawing/2014/main" id="{9397DA2A-0094-482A-8899-6B199942A767}"/>
              </a:ext>
            </a:extLst>
          </p:cNvPr>
          <p:cNvSpPr txBox="1"/>
          <p:nvPr/>
        </p:nvSpPr>
        <p:spPr>
          <a:xfrm>
            <a:off x="809050" y="6429832"/>
            <a:ext cx="4979653" cy="338554"/>
          </a:xfrm>
          <a:prstGeom prst="rect">
            <a:avLst/>
          </a:prstGeom>
          <a:noFill/>
        </p:spPr>
        <p:txBody>
          <a:bodyPr wrap="square">
            <a:spAutoFit/>
          </a:bodyPr>
          <a:lstStyle/>
          <a:p>
            <a:pPr>
              <a:defRPr/>
            </a:pPr>
            <a:r>
              <a:rPr lang="fr-FR" altLang="zh-CN" sz="1600" b="1" u="sng" dirty="0">
                <a:solidFill>
                  <a:prstClr val="black"/>
                </a:solidFill>
                <a:latin typeface="Times New Roman" panose="02020603050405020304" pitchFamily="18" charset="0"/>
                <a:ea typeface="微软雅黑"/>
                <a:cs typeface="Times New Roman" panose="02020603050405020304" pitchFamily="18" charset="0"/>
              </a:rPr>
              <a:t>Su…Jiang*</a:t>
            </a:r>
            <a:r>
              <a:rPr kumimoji="0" lang="fr-FR" altLang="zh-CN" sz="1600" b="1" i="0" u="sng"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fr-FR" altLang="zh-CN" sz="1600" b="1" i="1" u="sng"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et al</a:t>
            </a:r>
            <a:r>
              <a:rPr kumimoji="0" lang="fr-FR" altLang="zh-CN" sz="1600" b="1" i="0" u="sng"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lang="fr-FR" altLang="zh-CN" sz="1600" b="1" i="1" u="sng" dirty="0" err="1">
                <a:solidFill>
                  <a:srgbClr val="C00000"/>
                </a:solidFill>
                <a:latin typeface="Times New Roman" panose="02020603050405020304" pitchFamily="18" charset="0"/>
                <a:ea typeface="微软雅黑"/>
                <a:cs typeface="Times New Roman" panose="02020603050405020304" pitchFamily="18" charset="0"/>
              </a:rPr>
              <a:t>Sci</a:t>
            </a:r>
            <a:r>
              <a:rPr lang="fr-FR" altLang="zh-CN" sz="1600" b="1" i="1" u="sng" dirty="0">
                <a:solidFill>
                  <a:srgbClr val="C00000"/>
                </a:solidFill>
                <a:latin typeface="Times New Roman" panose="02020603050405020304" pitchFamily="18" charset="0"/>
                <a:ea typeface="微软雅黑"/>
                <a:cs typeface="Times New Roman" panose="02020603050405020304" pitchFamily="18" charset="0"/>
              </a:rPr>
              <a:t>. Adv. </a:t>
            </a:r>
            <a:r>
              <a:rPr lang="fr-FR" altLang="zh-CN" sz="1600" b="1" u="sng" dirty="0">
                <a:latin typeface="Times New Roman" panose="02020603050405020304" pitchFamily="18" charset="0"/>
                <a:ea typeface="微软雅黑"/>
                <a:cs typeface="Times New Roman" panose="02020603050405020304" pitchFamily="18" charset="0"/>
              </a:rPr>
              <a:t>7, eabi9535 (2021)</a:t>
            </a:r>
          </a:p>
        </p:txBody>
      </p:sp>
      <p:sp>
        <p:nvSpPr>
          <p:cNvPr id="73" name="文本框 72">
            <a:extLst>
              <a:ext uri="{FF2B5EF4-FFF2-40B4-BE49-F238E27FC236}">
                <a16:creationId xmlns:a16="http://schemas.microsoft.com/office/drawing/2014/main" id="{93B9B5B6-7ADD-4606-A4E2-2F821381C6F9}"/>
              </a:ext>
            </a:extLst>
          </p:cNvPr>
          <p:cNvSpPr txBox="1"/>
          <p:nvPr/>
        </p:nvSpPr>
        <p:spPr>
          <a:xfrm>
            <a:off x="6837501" y="6429832"/>
            <a:ext cx="4865685" cy="338554"/>
          </a:xfrm>
          <a:prstGeom prst="rect">
            <a:avLst/>
          </a:prstGeom>
          <a:noFill/>
        </p:spPr>
        <p:txBody>
          <a:bodyPr wrap="square">
            <a:spAutoFit/>
          </a:bodyPr>
          <a:lstStyle/>
          <a:p>
            <a:pPr>
              <a:defRPr/>
            </a:pPr>
            <a:r>
              <a:rPr lang="en-US" altLang="zh-CN" sz="1600" b="1" u="sng" dirty="0">
                <a:solidFill>
                  <a:prstClr val="black"/>
                </a:solidFill>
                <a:latin typeface="Times New Roman" panose="02020603050405020304" pitchFamily="18" charset="0"/>
                <a:ea typeface="微软雅黑"/>
                <a:cs typeface="Times New Roman" panose="02020603050405020304" pitchFamily="18" charset="0"/>
              </a:rPr>
              <a:t>Wang…Jiang* </a:t>
            </a:r>
            <a:r>
              <a:rPr lang="en-US" altLang="zh-CN" sz="1600" b="1" i="1" u="sng" dirty="0">
                <a:solidFill>
                  <a:prstClr val="black"/>
                </a:solidFill>
                <a:latin typeface="Times New Roman" panose="02020603050405020304" pitchFamily="18" charset="0"/>
                <a:ea typeface="微软雅黑"/>
                <a:cs typeface="Times New Roman" panose="02020603050405020304" pitchFamily="18" charset="0"/>
              </a:rPr>
              <a:t>et al., </a:t>
            </a:r>
            <a:r>
              <a:rPr lang="fr-FR" altLang="zh-CN" sz="1600" b="1" i="1" u="sng" dirty="0" err="1">
                <a:solidFill>
                  <a:srgbClr val="C00000"/>
                </a:solidFill>
                <a:latin typeface="Times New Roman" panose="02020603050405020304" pitchFamily="18" charset="0"/>
                <a:ea typeface="微软雅黑"/>
                <a:cs typeface="Times New Roman" panose="02020603050405020304" pitchFamily="18" charset="0"/>
              </a:rPr>
              <a:t>Sci</a:t>
            </a:r>
            <a:r>
              <a:rPr lang="fr-FR" altLang="zh-CN" sz="1600" b="1" i="1" u="sng" dirty="0">
                <a:solidFill>
                  <a:srgbClr val="C00000"/>
                </a:solidFill>
                <a:latin typeface="Times New Roman" panose="02020603050405020304" pitchFamily="18" charset="0"/>
                <a:ea typeface="微软雅黑"/>
                <a:cs typeface="Times New Roman" panose="02020603050405020304" pitchFamily="18" charset="0"/>
              </a:rPr>
              <a:t>. Adv. </a:t>
            </a:r>
            <a:r>
              <a:rPr lang="en-US" altLang="zh-CN" sz="1600" b="1" u="sng" dirty="0">
                <a:solidFill>
                  <a:prstClr val="black"/>
                </a:solidFill>
                <a:latin typeface="Times New Roman" panose="02020603050405020304" pitchFamily="18" charset="0"/>
                <a:ea typeface="微软雅黑"/>
                <a:cs typeface="Times New Roman" panose="02020603050405020304" pitchFamily="18" charset="0"/>
              </a:rPr>
              <a:t>9, eade0353 (2023) </a:t>
            </a:r>
            <a:endParaRPr lang="zh-CN" altLang="en-US" sz="1600" b="1" u="sng" dirty="0">
              <a:solidFill>
                <a:prstClr val="black"/>
              </a:solidFill>
              <a:latin typeface="Times New Roman" panose="02020603050405020304" pitchFamily="18" charset="0"/>
              <a:ea typeface="微软雅黑"/>
              <a:cs typeface="Times New Roman" panose="02020603050405020304" pitchFamily="18" charset="0"/>
            </a:endParaRPr>
          </a:p>
        </p:txBody>
      </p:sp>
      <p:cxnSp>
        <p:nvCxnSpPr>
          <p:cNvPr id="77" name="直接连接符 7">
            <a:extLst>
              <a:ext uri="{FF2B5EF4-FFF2-40B4-BE49-F238E27FC236}">
                <a16:creationId xmlns:a16="http://schemas.microsoft.com/office/drawing/2014/main" id="{7D2C004E-0636-5642-9023-7CAFF83BC569}"/>
              </a:ext>
            </a:extLst>
          </p:cNvPr>
          <p:cNvCxnSpPr>
            <a:cxnSpLocks/>
          </p:cNvCxnSpPr>
          <p:nvPr/>
        </p:nvCxnSpPr>
        <p:spPr>
          <a:xfrm>
            <a:off x="351752" y="844928"/>
            <a:ext cx="11560925" cy="0"/>
          </a:xfrm>
          <a:prstGeom prst="line">
            <a:avLst/>
          </a:prstGeom>
          <a:ln w="15875">
            <a:gradFill flip="none" rotWithShape="1">
              <a:gsLst>
                <a:gs pos="0">
                  <a:srgbClr val="124A93"/>
                </a:gs>
                <a:gs pos="49700">
                  <a:srgbClr val="124C98"/>
                </a:gs>
                <a:gs pos="100000">
                  <a:srgbClr val="134E9D">
                    <a:alpha val="0"/>
                  </a:srgbClr>
                </a:gs>
              </a:gsLst>
              <a:path path="circle">
                <a:fillToRect l="50000" t="50000" r="50000" b="50000"/>
              </a:path>
              <a:tileRect/>
            </a:gradFill>
          </a:ln>
        </p:spPr>
        <p:style>
          <a:lnRef idx="2">
            <a:schemeClr val="accent1"/>
          </a:lnRef>
          <a:fillRef idx="0">
            <a:schemeClr val="accent1"/>
          </a:fillRef>
          <a:effectRef idx="1">
            <a:schemeClr val="accent1"/>
          </a:effectRef>
          <a:fontRef idx="minor">
            <a:schemeClr val="tx1"/>
          </a:fontRef>
        </p:style>
      </p:cxnSp>
      <p:sp>
        <p:nvSpPr>
          <p:cNvPr id="80" name="标题 1">
            <a:extLst>
              <a:ext uri="{FF2B5EF4-FFF2-40B4-BE49-F238E27FC236}">
                <a16:creationId xmlns:a16="http://schemas.microsoft.com/office/drawing/2014/main" id="{F7122CD5-A1F5-3C44-8412-4DF27A2E72D7}"/>
              </a:ext>
            </a:extLst>
          </p:cNvPr>
          <p:cNvSpPr txBox="1">
            <a:spLocks/>
          </p:cNvSpPr>
          <p:nvPr/>
        </p:nvSpPr>
        <p:spPr>
          <a:xfrm>
            <a:off x="1122185" y="153722"/>
            <a:ext cx="10197473" cy="770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dirty="0">
                <a:latin typeface="Times New Roman" panose="02020603050405020304" pitchFamily="18" charset="0"/>
                <a:cs typeface="Times New Roman" panose="02020603050405020304" pitchFamily="18" charset="0"/>
              </a:rPr>
              <a:t>Z’ boson-mediated spin-dependent forces</a:t>
            </a:r>
            <a:endParaRPr lang="zh-CN" altLang="en-US" dirty="0">
              <a:latin typeface="Times New Roman" panose="02020603050405020304" pitchFamily="18" charset="0"/>
              <a:cs typeface="Times New Roman" panose="02020603050405020304" pitchFamily="18" charset="0"/>
            </a:endParaRPr>
          </a:p>
        </p:txBody>
      </p:sp>
      <p:pic>
        <p:nvPicPr>
          <p:cNvPr id="13" name="图片 12">
            <a:extLst>
              <a:ext uri="{FF2B5EF4-FFF2-40B4-BE49-F238E27FC236}">
                <a16:creationId xmlns:a16="http://schemas.microsoft.com/office/drawing/2014/main" id="{E1C0D380-0D78-3245-8D1E-2825A523D618}"/>
              </a:ext>
            </a:extLst>
          </p:cNvPr>
          <p:cNvPicPr>
            <a:picLocks noChangeAspect="1"/>
          </p:cNvPicPr>
          <p:nvPr/>
        </p:nvPicPr>
        <p:blipFill>
          <a:blip r:embed="rId5"/>
          <a:stretch>
            <a:fillRect/>
          </a:stretch>
        </p:blipFill>
        <p:spPr>
          <a:xfrm>
            <a:off x="581822" y="2074194"/>
            <a:ext cx="2507633" cy="1852313"/>
          </a:xfrm>
          <a:prstGeom prst="rect">
            <a:avLst/>
          </a:prstGeom>
        </p:spPr>
      </p:pic>
      <p:sp>
        <p:nvSpPr>
          <p:cNvPr id="36" name="TextBox 53">
            <a:extLst>
              <a:ext uri="{FF2B5EF4-FFF2-40B4-BE49-F238E27FC236}">
                <a16:creationId xmlns:a16="http://schemas.microsoft.com/office/drawing/2014/main" id="{1DEA843E-3BE0-824C-BDEB-42D16C267154}"/>
              </a:ext>
            </a:extLst>
          </p:cNvPr>
          <p:cNvSpPr txBox="1"/>
          <p:nvPr/>
        </p:nvSpPr>
        <p:spPr>
          <a:xfrm>
            <a:off x="3269343" y="2308921"/>
            <a:ext cx="2621680" cy="1477328"/>
          </a:xfrm>
          <a:prstGeom prst="rect">
            <a:avLst/>
          </a:prstGeom>
          <a:noFill/>
          <a:ln>
            <a:solidFill>
              <a:schemeClr val="tx1"/>
            </a:solidFill>
            <a:prstDash val="sysDot"/>
          </a:ln>
        </p:spPr>
        <p:txBody>
          <a:bodyPr wrap="none" rtlCol="0">
            <a:spAutoFit/>
          </a:bodyPr>
          <a:lstStyle/>
          <a:p>
            <a:r>
              <a:rPr kumimoji="1" lang="en-US" b="1" dirty="0">
                <a:gradFill flip="none" rotWithShape="1">
                  <a:gsLst>
                    <a:gs pos="0">
                      <a:srgbClr val="3C424B"/>
                    </a:gs>
                    <a:gs pos="100000">
                      <a:srgbClr val="000000"/>
                    </a:gs>
                  </a:gsLst>
                  <a:lin ang="5400000" scaled="1"/>
                  <a:tileRect/>
                </a:gradFill>
                <a:latin typeface="Times New Roman" panose="02020603050405020304" pitchFamily="18" charset="0"/>
                <a:ea typeface="微软雅黑" panose="020B0503020204020204" pitchFamily="34" charset="-122"/>
                <a:cs typeface="Times New Roman" panose="02020603050405020304" pitchFamily="18" charset="0"/>
              </a:rPr>
              <a:t>Search setup </a:t>
            </a:r>
          </a:p>
          <a:p>
            <a:r>
              <a:rPr kumimoji="1" lang="en-US" b="1" dirty="0">
                <a:gradFill flip="none" rotWithShape="1">
                  <a:gsLst>
                    <a:gs pos="0">
                      <a:srgbClr val="3C424B"/>
                    </a:gs>
                    <a:gs pos="100000">
                      <a:srgbClr val="000000"/>
                    </a:gs>
                  </a:gsLst>
                  <a:lin ang="5400000" scaled="1"/>
                  <a:tileRect/>
                </a:gradFill>
                <a:latin typeface="Times New Roman" panose="02020603050405020304" pitchFamily="18" charset="0"/>
                <a:ea typeface="微软雅黑" panose="020B0503020204020204" pitchFamily="34" charset="-122"/>
                <a:cs typeface="Times New Roman" panose="02020603050405020304" pitchFamily="18" charset="0"/>
              </a:rPr>
              <a:t>(Spin </a:t>
            </a:r>
            <a:r>
              <a:rPr kumimoji="1" lang="en-US" b="1" dirty="0" err="1">
                <a:gradFill flip="none" rotWithShape="1">
                  <a:gsLst>
                    <a:gs pos="0">
                      <a:srgbClr val="3C424B"/>
                    </a:gs>
                    <a:gs pos="100000">
                      <a:srgbClr val="000000"/>
                    </a:gs>
                  </a:gsLst>
                  <a:lin ang="5400000" scaled="1"/>
                  <a:tileRect/>
                </a:gradFill>
                <a:latin typeface="Times New Roman" panose="02020603050405020304" pitchFamily="18" charset="0"/>
                <a:ea typeface="微软雅黑" panose="020B0503020204020204" pitchFamily="34" charset="-122"/>
                <a:cs typeface="Times New Roman" panose="02020603050405020304" pitchFamily="18" charset="0"/>
              </a:rPr>
              <a:t>amplifier+shield</a:t>
            </a:r>
            <a:r>
              <a:rPr kumimoji="1" lang="en-US" b="1" dirty="0">
                <a:gradFill flip="none" rotWithShape="1">
                  <a:gsLst>
                    <a:gs pos="0">
                      <a:srgbClr val="3C424B"/>
                    </a:gs>
                    <a:gs pos="100000">
                      <a:srgbClr val="000000"/>
                    </a:gs>
                  </a:gsLst>
                  <a:lin ang="5400000" scaled="1"/>
                  <a:tileRect/>
                </a:gradFill>
                <a:latin typeface="Times New Roman" panose="02020603050405020304" pitchFamily="18" charset="0"/>
                <a:ea typeface="微软雅黑" panose="020B0503020204020204" pitchFamily="34" charset="-122"/>
                <a:cs typeface="Times New Roman" panose="02020603050405020304" pitchFamily="18" charset="0"/>
              </a:rPr>
              <a:t>)</a:t>
            </a:r>
          </a:p>
          <a:p>
            <a:endParaRPr kumimoji="1" lang="en-US" b="1" dirty="0">
              <a:gradFill flip="none" rotWithShape="1">
                <a:gsLst>
                  <a:gs pos="0">
                    <a:srgbClr val="3C424B"/>
                  </a:gs>
                  <a:gs pos="100000">
                    <a:srgbClr val="000000"/>
                  </a:gs>
                </a:gsLst>
                <a:lin ang="5400000" scaled="1"/>
                <a:tileRect/>
              </a:gradFill>
              <a:latin typeface="Times New Roman" panose="02020603050405020304" pitchFamily="18" charset="0"/>
              <a:ea typeface="微软雅黑" panose="020B0503020204020204" pitchFamily="34" charset="-122"/>
              <a:cs typeface="Times New Roman" panose="02020603050405020304" pitchFamily="18" charset="0"/>
            </a:endParaRPr>
          </a:p>
          <a:p>
            <a:r>
              <a:rPr kumimoji="1" lang="en-US" altLang="zh-CN" dirty="0"/>
              <a:t>Exp#1: </a:t>
            </a:r>
            <a:r>
              <a:rPr kumimoji="1" lang="en-US" altLang="zh-CN" dirty="0" err="1"/>
              <a:t>Xe</a:t>
            </a:r>
            <a:r>
              <a:rPr kumimoji="1" lang="en-US" altLang="zh-CN" dirty="0"/>
              <a:t> cell-BGO crystal</a:t>
            </a:r>
          </a:p>
          <a:p>
            <a:r>
              <a:rPr kumimoji="1" lang="en-US" altLang="zh-CN" dirty="0"/>
              <a:t>Exp#2: </a:t>
            </a:r>
            <a:r>
              <a:rPr kumimoji="1" lang="en-US" altLang="zh-CN" dirty="0" err="1"/>
              <a:t>Xe</a:t>
            </a:r>
            <a:r>
              <a:rPr kumimoji="1" lang="en-US" altLang="zh-CN" dirty="0"/>
              <a:t> cell-</a:t>
            </a:r>
            <a:r>
              <a:rPr kumimoji="1" lang="en-US" altLang="zh-CN" dirty="0" err="1"/>
              <a:t>Rb</a:t>
            </a:r>
            <a:r>
              <a:rPr kumimoji="1" lang="en-US" altLang="zh-CN" dirty="0"/>
              <a:t> cell</a:t>
            </a:r>
            <a:endParaRPr kumimoji="1" lang="zh-CN" altLang="en-US" dirty="0"/>
          </a:p>
        </p:txBody>
      </p:sp>
      <p:sp>
        <p:nvSpPr>
          <p:cNvPr id="39" name="TextBox 53">
            <a:extLst>
              <a:ext uri="{FF2B5EF4-FFF2-40B4-BE49-F238E27FC236}">
                <a16:creationId xmlns:a16="http://schemas.microsoft.com/office/drawing/2014/main" id="{6E4499DB-43A6-6C42-9EAE-DA2A97ED776A}"/>
              </a:ext>
            </a:extLst>
          </p:cNvPr>
          <p:cNvSpPr txBox="1"/>
          <p:nvPr/>
        </p:nvSpPr>
        <p:spPr>
          <a:xfrm>
            <a:off x="422053" y="857200"/>
            <a:ext cx="11465092" cy="1077218"/>
          </a:xfrm>
          <a:prstGeom prst="rect">
            <a:avLst/>
          </a:prstGeom>
          <a:noFill/>
        </p:spPr>
        <p:txBody>
          <a:bodyPr wrap="square" rtlCol="0">
            <a:spAutoFit/>
          </a:bodyPr>
          <a:lstStyle/>
          <a:p>
            <a:pPr algn="just"/>
            <a:r>
              <a:rPr kumimoji="1" lang="en-US" sz="3200" dirty="0">
                <a:gradFill flip="none" rotWithShape="1">
                  <a:gsLst>
                    <a:gs pos="0">
                      <a:srgbClr val="3C424B"/>
                    </a:gs>
                    <a:gs pos="100000">
                      <a:srgbClr val="000000"/>
                    </a:gs>
                  </a:gsLst>
                  <a:lin ang="5400000" scaled="1"/>
                  <a:tileRect/>
                </a:gradFill>
                <a:latin typeface="Times New Roman" panose="02020603050405020304" pitchFamily="18" charset="0"/>
                <a:ea typeface="微软雅黑" panose="020B0503020204020204" pitchFamily="34" charset="-122"/>
                <a:cs typeface="Times New Roman" panose="02020603050405020304" pitchFamily="18" charset="0"/>
              </a:rPr>
              <a:t>Two types of experiments are performed to search for Z’ boson-mediated neutron-nucleon and neutron-electron interactions</a:t>
            </a:r>
          </a:p>
        </p:txBody>
      </p:sp>
      <p:sp>
        <p:nvSpPr>
          <p:cNvPr id="41" name="TextBox 53">
            <a:extLst>
              <a:ext uri="{FF2B5EF4-FFF2-40B4-BE49-F238E27FC236}">
                <a16:creationId xmlns:a16="http://schemas.microsoft.com/office/drawing/2014/main" id="{19096C3A-4D0D-8D43-B2D5-56F66B353322}"/>
              </a:ext>
            </a:extLst>
          </p:cNvPr>
          <p:cNvSpPr txBox="1"/>
          <p:nvPr/>
        </p:nvSpPr>
        <p:spPr>
          <a:xfrm>
            <a:off x="10014168" y="2724419"/>
            <a:ext cx="1922535" cy="646331"/>
          </a:xfrm>
          <a:prstGeom prst="rect">
            <a:avLst/>
          </a:prstGeom>
          <a:noFill/>
          <a:ln w="6350">
            <a:solidFill>
              <a:schemeClr val="tx1"/>
            </a:solidFill>
            <a:prstDash val="sysDot"/>
          </a:ln>
        </p:spPr>
        <p:txBody>
          <a:bodyPr wrap="square" rtlCol="0">
            <a:spAutoFit/>
          </a:bodyPr>
          <a:lstStyle/>
          <a:p>
            <a:r>
              <a:rPr kumimoji="1" lang="en-US"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Modulating spin-dependent force</a:t>
            </a:r>
            <a:endParaRPr kumimoji="1" lang="en-CN"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右箭头 5">
            <a:extLst>
              <a:ext uri="{FF2B5EF4-FFF2-40B4-BE49-F238E27FC236}">
                <a16:creationId xmlns:a16="http://schemas.microsoft.com/office/drawing/2014/main" id="{851C40E4-3312-B547-A9FC-5D482419D86A}"/>
              </a:ext>
            </a:extLst>
          </p:cNvPr>
          <p:cNvSpPr/>
          <p:nvPr/>
        </p:nvSpPr>
        <p:spPr>
          <a:xfrm>
            <a:off x="9054353" y="2928874"/>
            <a:ext cx="959815" cy="2600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左右箭头 7">
            <a:extLst>
              <a:ext uri="{FF2B5EF4-FFF2-40B4-BE49-F238E27FC236}">
                <a16:creationId xmlns:a16="http://schemas.microsoft.com/office/drawing/2014/main" id="{0B71B8FE-3A13-7945-BF35-A7B41E1C1111}"/>
              </a:ext>
            </a:extLst>
          </p:cNvPr>
          <p:cNvSpPr/>
          <p:nvPr/>
        </p:nvSpPr>
        <p:spPr>
          <a:xfrm>
            <a:off x="1294913" y="3047585"/>
            <a:ext cx="645459" cy="15969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44" name="组合 43">
            <a:extLst>
              <a:ext uri="{FF2B5EF4-FFF2-40B4-BE49-F238E27FC236}">
                <a16:creationId xmlns:a16="http://schemas.microsoft.com/office/drawing/2014/main" id="{7F50B9FD-9016-DC41-8463-1D0C8A4D3048}"/>
              </a:ext>
            </a:extLst>
          </p:cNvPr>
          <p:cNvGrpSpPr/>
          <p:nvPr/>
        </p:nvGrpSpPr>
        <p:grpSpPr>
          <a:xfrm rot="5400000">
            <a:off x="6048918" y="-3738557"/>
            <a:ext cx="116749" cy="11419103"/>
            <a:chOff x="5702996" y="1339728"/>
            <a:chExt cx="1840804" cy="5050269"/>
          </a:xfrm>
        </p:grpSpPr>
        <p:pic>
          <p:nvPicPr>
            <p:cNvPr id="45" name="Picture 6" descr="HD-ShadowLong.png">
              <a:extLst>
                <a:ext uri="{FF2B5EF4-FFF2-40B4-BE49-F238E27FC236}">
                  <a16:creationId xmlns:a16="http://schemas.microsoft.com/office/drawing/2014/main" id="{CCCA9976-C737-8143-9C82-508F8F8D9E8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6200000">
              <a:off x="5340327" y="4186524"/>
              <a:ext cx="2566142" cy="1840804"/>
            </a:xfrm>
            <a:prstGeom prst="rect">
              <a:avLst/>
            </a:prstGeom>
          </p:spPr>
        </p:pic>
        <p:pic>
          <p:nvPicPr>
            <p:cNvPr id="46" name="Picture 6" descr="HD-ShadowLong.png">
              <a:extLst>
                <a:ext uri="{FF2B5EF4-FFF2-40B4-BE49-F238E27FC236}">
                  <a16:creationId xmlns:a16="http://schemas.microsoft.com/office/drawing/2014/main" id="{C4A6D0BA-AC21-8544-8AF6-D6AD9ABF028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flipV="1">
              <a:off x="5340327" y="1702397"/>
              <a:ext cx="2566142" cy="1840804"/>
            </a:xfrm>
            <a:prstGeom prst="rect">
              <a:avLst/>
            </a:prstGeom>
          </p:spPr>
        </p:pic>
      </p:grpSp>
      <p:pic>
        <p:nvPicPr>
          <p:cNvPr id="2" name="图片 1">
            <a:extLst>
              <a:ext uri="{FF2B5EF4-FFF2-40B4-BE49-F238E27FC236}">
                <a16:creationId xmlns:a16="http://schemas.microsoft.com/office/drawing/2014/main" id="{157AD504-F5EE-8B49-8324-7BA6E0F45C92}"/>
              </a:ext>
            </a:extLst>
          </p:cNvPr>
          <p:cNvPicPr>
            <a:picLocks noChangeAspect="1"/>
          </p:cNvPicPr>
          <p:nvPr/>
        </p:nvPicPr>
        <p:blipFill>
          <a:blip r:embed="rId6"/>
          <a:stretch>
            <a:fillRect/>
          </a:stretch>
        </p:blipFill>
        <p:spPr>
          <a:xfrm>
            <a:off x="6745542" y="4299734"/>
            <a:ext cx="4957644" cy="2035013"/>
          </a:xfrm>
          <a:prstGeom prst="rect">
            <a:avLst/>
          </a:prstGeom>
          <a:ln w="127000" cap="rnd">
            <a:solidFill>
              <a:srgbClr val="FFFFFF"/>
            </a:solidFill>
          </a:ln>
          <a:effectLst>
            <a:outerShdw blurRad="76200" dist="95250" dir="10500000" sx="69000" sy="69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4" name="图片 3">
            <a:extLst>
              <a:ext uri="{FF2B5EF4-FFF2-40B4-BE49-F238E27FC236}">
                <a16:creationId xmlns:a16="http://schemas.microsoft.com/office/drawing/2014/main" id="{93EBA953-A86F-344E-B4C8-6B63DE7866C1}"/>
              </a:ext>
            </a:extLst>
          </p:cNvPr>
          <p:cNvPicPr>
            <a:picLocks noChangeAspect="1"/>
          </p:cNvPicPr>
          <p:nvPr/>
        </p:nvPicPr>
        <p:blipFill>
          <a:blip r:embed="rId7"/>
          <a:stretch>
            <a:fillRect/>
          </a:stretch>
        </p:blipFill>
        <p:spPr>
          <a:xfrm>
            <a:off x="655080" y="4299734"/>
            <a:ext cx="5133623" cy="2056078"/>
          </a:xfrm>
          <a:prstGeom prst="rect">
            <a:avLst/>
          </a:prstGeom>
          <a:ln w="127000" cap="rnd">
            <a:solidFill>
              <a:srgbClr val="FFFFFF"/>
            </a:solidFill>
          </a:ln>
          <a:effectLst>
            <a:outerShdw blurRad="76200" dist="95250" dir="10500000" sx="69000" sy="69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9" name="图片 8">
            <a:extLst>
              <a:ext uri="{FF2B5EF4-FFF2-40B4-BE49-F238E27FC236}">
                <a16:creationId xmlns:a16="http://schemas.microsoft.com/office/drawing/2014/main" id="{CF5C69ED-A3D3-8549-8819-3FB0A1343776}"/>
              </a:ext>
            </a:extLst>
          </p:cNvPr>
          <p:cNvPicPr>
            <a:picLocks noChangeAspect="1"/>
          </p:cNvPicPr>
          <p:nvPr/>
        </p:nvPicPr>
        <p:blipFill>
          <a:blip r:embed="rId8"/>
          <a:stretch>
            <a:fillRect/>
          </a:stretch>
        </p:blipFill>
        <p:spPr>
          <a:xfrm>
            <a:off x="6252785" y="2116047"/>
            <a:ext cx="3256886" cy="1810460"/>
          </a:xfrm>
          <a:prstGeom prst="rect">
            <a:avLst/>
          </a:prstGeom>
        </p:spPr>
      </p:pic>
    </p:spTree>
    <p:custDataLst>
      <p:tags r:id="rId1"/>
    </p:custDataLst>
    <p:extLst>
      <p:ext uri="{BB962C8B-B14F-4D97-AF65-F5344CB8AC3E}">
        <p14:creationId xmlns:p14="http://schemas.microsoft.com/office/powerpoint/2010/main" val="11227660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组合 49">
            <a:extLst>
              <a:ext uri="{FF2B5EF4-FFF2-40B4-BE49-F238E27FC236}">
                <a16:creationId xmlns:a16="http://schemas.microsoft.com/office/drawing/2014/main" id="{58277DCB-DFB7-B843-BFC8-35CF011EDEF6}"/>
              </a:ext>
            </a:extLst>
          </p:cNvPr>
          <p:cNvGrpSpPr/>
          <p:nvPr/>
        </p:nvGrpSpPr>
        <p:grpSpPr>
          <a:xfrm>
            <a:off x="6935112" y="975232"/>
            <a:ext cx="4777322" cy="5510124"/>
            <a:chOff x="7168139" y="1019674"/>
            <a:chExt cx="2641142" cy="2622662"/>
          </a:xfrm>
        </p:grpSpPr>
        <p:pic>
          <p:nvPicPr>
            <p:cNvPr id="51" name="Picture 87">
              <a:extLst>
                <a:ext uri="{FF2B5EF4-FFF2-40B4-BE49-F238E27FC236}">
                  <a16:creationId xmlns:a16="http://schemas.microsoft.com/office/drawing/2014/main" id="{4A13A9D1-FDC9-BF49-90AA-2ADA11AD2F6A}"/>
                </a:ext>
              </a:extLst>
            </p:cNvPr>
            <p:cNvPicPr>
              <a:picLocks noChangeAspect="1"/>
            </p:cNvPicPr>
            <p:nvPr/>
          </p:nvPicPr>
          <p:blipFill rotWithShape="1">
            <a:blip r:embed="rId3">
              <a:extLst>
                <a:ext uri="{28A0092B-C50C-407E-A947-70E740481C1C}">
                  <a14:useLocalDpi xmlns:a14="http://schemas.microsoft.com/office/drawing/2010/main" val="0"/>
                </a:ext>
              </a:extLst>
            </a:blip>
            <a:srcRect r="36114" b="82085"/>
            <a:stretch>
              <a:fillRect/>
            </a:stretch>
          </p:blipFill>
          <p:spPr>
            <a:xfrm>
              <a:off x="7168139" y="1019674"/>
              <a:ext cx="2633015" cy="891761"/>
            </a:xfrm>
            <a:prstGeom prst="rect">
              <a:avLst/>
            </a:prstGeom>
          </p:spPr>
        </p:pic>
        <p:pic>
          <p:nvPicPr>
            <p:cNvPr id="53" name="图片 52">
              <a:extLst>
                <a:ext uri="{FF2B5EF4-FFF2-40B4-BE49-F238E27FC236}">
                  <a16:creationId xmlns:a16="http://schemas.microsoft.com/office/drawing/2014/main" id="{61757A17-5984-DD44-A69E-C4D4DFAA32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53048" y="1923575"/>
              <a:ext cx="1274053" cy="230922"/>
            </a:xfrm>
            <a:prstGeom prst="rect">
              <a:avLst/>
            </a:prstGeom>
          </p:spPr>
        </p:pic>
        <p:pic>
          <p:nvPicPr>
            <p:cNvPr id="54" name="图片 53">
              <a:extLst>
                <a:ext uri="{FF2B5EF4-FFF2-40B4-BE49-F238E27FC236}">
                  <a16:creationId xmlns:a16="http://schemas.microsoft.com/office/drawing/2014/main" id="{A568BB12-FD87-0249-AA15-B3AC8034CC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53048" y="2190261"/>
              <a:ext cx="1274053" cy="338516"/>
            </a:xfrm>
            <a:prstGeom prst="rect">
              <a:avLst/>
            </a:prstGeom>
          </p:spPr>
        </p:pic>
        <p:pic>
          <p:nvPicPr>
            <p:cNvPr id="55" name="图片 54">
              <a:extLst>
                <a:ext uri="{FF2B5EF4-FFF2-40B4-BE49-F238E27FC236}">
                  <a16:creationId xmlns:a16="http://schemas.microsoft.com/office/drawing/2014/main" id="{1ECB4860-1907-B148-A738-C9CB7DD259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3048" y="2569077"/>
              <a:ext cx="1274053" cy="431372"/>
            </a:xfrm>
            <a:prstGeom prst="rect">
              <a:avLst/>
            </a:prstGeom>
          </p:spPr>
        </p:pic>
        <p:pic>
          <p:nvPicPr>
            <p:cNvPr id="56" name="图片 55">
              <a:extLst>
                <a:ext uri="{FF2B5EF4-FFF2-40B4-BE49-F238E27FC236}">
                  <a16:creationId xmlns:a16="http://schemas.microsoft.com/office/drawing/2014/main" id="{42DD869F-BE0C-7044-99EA-FF15D662C2D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53048" y="3033475"/>
              <a:ext cx="695539" cy="608861"/>
            </a:xfrm>
            <a:prstGeom prst="rect">
              <a:avLst/>
            </a:prstGeom>
          </p:spPr>
        </p:pic>
        <p:pic>
          <p:nvPicPr>
            <p:cNvPr id="57" name="图片 56">
              <a:extLst>
                <a:ext uri="{FF2B5EF4-FFF2-40B4-BE49-F238E27FC236}">
                  <a16:creationId xmlns:a16="http://schemas.microsoft.com/office/drawing/2014/main" id="{00EDE530-FBAF-BF4D-BDD4-6C37BA84FFF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27101" y="1919224"/>
              <a:ext cx="1274053" cy="429993"/>
            </a:xfrm>
            <a:prstGeom prst="rect">
              <a:avLst/>
            </a:prstGeom>
          </p:spPr>
        </p:pic>
        <p:pic>
          <p:nvPicPr>
            <p:cNvPr id="58" name="图片 57">
              <a:extLst>
                <a:ext uri="{FF2B5EF4-FFF2-40B4-BE49-F238E27FC236}">
                  <a16:creationId xmlns:a16="http://schemas.microsoft.com/office/drawing/2014/main" id="{A1AE6D9A-4F70-EB48-98F8-40B56C3CC24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28555" y="2348647"/>
              <a:ext cx="1272599" cy="422208"/>
            </a:xfrm>
            <a:prstGeom prst="rect">
              <a:avLst/>
            </a:prstGeom>
          </p:spPr>
        </p:pic>
        <p:pic>
          <p:nvPicPr>
            <p:cNvPr id="59" name="图片 58">
              <a:extLst>
                <a:ext uri="{FF2B5EF4-FFF2-40B4-BE49-F238E27FC236}">
                  <a16:creationId xmlns:a16="http://schemas.microsoft.com/office/drawing/2014/main" id="{BF039775-1224-CA48-8BD7-F4B9E12279EE}"/>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27100" y="2780079"/>
              <a:ext cx="1078023" cy="260669"/>
            </a:xfrm>
            <a:prstGeom prst="rect">
              <a:avLst/>
            </a:prstGeom>
          </p:spPr>
        </p:pic>
        <p:pic>
          <p:nvPicPr>
            <p:cNvPr id="52" name="Picture 88">
              <a:extLst>
                <a:ext uri="{FF2B5EF4-FFF2-40B4-BE49-F238E27FC236}">
                  <a16:creationId xmlns:a16="http://schemas.microsoft.com/office/drawing/2014/main" id="{8B4001F7-B82C-474B-AE0F-F59D2E57E52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52130" b="6440"/>
            <a:stretch>
              <a:fillRect/>
            </a:stretch>
          </p:blipFill>
          <p:spPr>
            <a:xfrm>
              <a:off x="7948587" y="2677616"/>
              <a:ext cx="1860694" cy="933551"/>
            </a:xfrm>
            <a:prstGeom prst="rect">
              <a:avLst/>
            </a:prstGeom>
          </p:spPr>
        </p:pic>
      </p:grpSp>
      <p:sp>
        <p:nvSpPr>
          <p:cNvPr id="66" name="矩形 65">
            <a:extLst>
              <a:ext uri="{FF2B5EF4-FFF2-40B4-BE49-F238E27FC236}">
                <a16:creationId xmlns:a16="http://schemas.microsoft.com/office/drawing/2014/main" id="{28BE7617-41B1-D242-B32C-9795B6337AD4}"/>
              </a:ext>
            </a:extLst>
          </p:cNvPr>
          <p:cNvSpPr/>
          <p:nvPr/>
        </p:nvSpPr>
        <p:spPr>
          <a:xfrm>
            <a:off x="7029951" y="2008289"/>
            <a:ext cx="4611668" cy="652915"/>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0" name="灯片编号占位符 3">
            <a:extLst>
              <a:ext uri="{FF2B5EF4-FFF2-40B4-BE49-F238E27FC236}">
                <a16:creationId xmlns:a16="http://schemas.microsoft.com/office/drawing/2014/main" id="{098773C4-8480-014F-BD32-AD9CEAC5DC94}"/>
              </a:ext>
            </a:extLst>
          </p:cNvPr>
          <p:cNvSpPr txBox="1"/>
          <p:nvPr/>
        </p:nvSpPr>
        <p:spPr>
          <a:xfrm>
            <a:off x="11641619" y="6588759"/>
            <a:ext cx="550381" cy="269241"/>
          </a:xfrm>
          <a:prstGeom prst="rect">
            <a:avLst/>
          </a:prstGeom>
        </p:spPr>
        <p:txBody>
          <a:bodyPr wrap="none"/>
          <a:lstStyle>
            <a:defPPr>
              <a:defRPr lang="zh-CN"/>
            </a:defPPr>
            <a:lvl1pPr algn="r" defTabSz="457200">
              <a:defRPr sz="1400" b="0">
                <a:solidFill>
                  <a:srgbClr val="262626"/>
                </a:solidFill>
                <a:latin typeface="微软雅黑" panose="020B0503020204020204" pitchFamily="34" charset="-122"/>
                <a:ea typeface="微软雅黑" panose="020B0503020204020204" pitchFamily="34" charset="-122"/>
              </a:defRPr>
            </a:lvl1pPr>
            <a:lvl2pPr defTabSz="457200"/>
            <a:lvl3pPr defTabSz="457200"/>
            <a:lvl4pPr defTabSz="457200"/>
            <a:lvl5pPr defTabSz="457200"/>
            <a:lvl6pPr defTabSz="457200"/>
            <a:lvl7pPr defTabSz="457200"/>
            <a:lvl8pPr defTabSz="457200"/>
            <a:lvl9pPr defTabSz="457200"/>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en-US" altLang="zh-CN" sz="1400" b="0" i="0" u="none" strike="noStrike" kern="1200" cap="none" spc="0" normalizeH="0" baseline="0" noProof="0" smtClean="0">
                <a:ln>
                  <a:noFill/>
                </a:ln>
                <a:solidFill>
                  <a:srgbClr val="262626"/>
                </a:solidFill>
                <a:effectLst/>
                <a:uLnTx/>
                <a:uFillTx/>
                <a:latin typeface="微软雅黑" panose="020B0503020204020204" pitchFamily="34" charset="-122"/>
                <a:ea typeface="微软雅黑" panose="020B0503020204020204" pitchFamily="34" charset="-122"/>
                <a:cs typeface="+mn-cs"/>
                <a:sym typeface="+mn-lt"/>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altLang="zh-CN" sz="14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mn-cs"/>
              <a:sym typeface="+mn-lt"/>
            </a:endParaRPr>
          </a:p>
        </p:txBody>
      </p:sp>
      <p:pic>
        <p:nvPicPr>
          <p:cNvPr id="2" name="图片 1">
            <a:extLst>
              <a:ext uri="{FF2B5EF4-FFF2-40B4-BE49-F238E27FC236}">
                <a16:creationId xmlns:a16="http://schemas.microsoft.com/office/drawing/2014/main" id="{D840EE58-2818-7F49-9E16-47D3022ABC5B}"/>
              </a:ext>
            </a:extLst>
          </p:cNvPr>
          <p:cNvPicPr>
            <a:picLocks noChangeAspect="1"/>
          </p:cNvPicPr>
          <p:nvPr/>
        </p:nvPicPr>
        <p:blipFill>
          <a:blip r:embed="rId12"/>
          <a:stretch>
            <a:fillRect/>
          </a:stretch>
        </p:blipFill>
        <p:spPr>
          <a:xfrm>
            <a:off x="351752" y="1143299"/>
            <a:ext cx="6214077" cy="5386040"/>
          </a:xfrm>
          <a:prstGeom prst="rect">
            <a:avLst/>
          </a:prstGeom>
        </p:spPr>
      </p:pic>
      <p:cxnSp>
        <p:nvCxnSpPr>
          <p:cNvPr id="24" name="直接连接符 7">
            <a:extLst>
              <a:ext uri="{FF2B5EF4-FFF2-40B4-BE49-F238E27FC236}">
                <a16:creationId xmlns:a16="http://schemas.microsoft.com/office/drawing/2014/main" id="{99E48009-686F-F444-B930-AC4371740AF4}"/>
              </a:ext>
            </a:extLst>
          </p:cNvPr>
          <p:cNvCxnSpPr>
            <a:cxnSpLocks/>
          </p:cNvCxnSpPr>
          <p:nvPr/>
        </p:nvCxnSpPr>
        <p:spPr>
          <a:xfrm>
            <a:off x="351752" y="844928"/>
            <a:ext cx="11560925" cy="0"/>
          </a:xfrm>
          <a:prstGeom prst="line">
            <a:avLst/>
          </a:prstGeom>
          <a:ln w="15875">
            <a:gradFill flip="none" rotWithShape="1">
              <a:gsLst>
                <a:gs pos="0">
                  <a:srgbClr val="124A93"/>
                </a:gs>
                <a:gs pos="49700">
                  <a:srgbClr val="124C98"/>
                </a:gs>
                <a:gs pos="100000">
                  <a:srgbClr val="134E9D">
                    <a:alpha val="0"/>
                  </a:srgbClr>
                </a:gs>
              </a:gsLst>
              <a:path path="circle">
                <a:fillToRect l="50000" t="50000" r="50000" b="50000"/>
              </a:path>
              <a:tileRect/>
            </a:gradFill>
          </a:ln>
        </p:spPr>
        <p:style>
          <a:lnRef idx="2">
            <a:schemeClr val="accent1"/>
          </a:lnRef>
          <a:fillRef idx="0">
            <a:schemeClr val="accent1"/>
          </a:fillRef>
          <a:effectRef idx="1">
            <a:schemeClr val="accent1"/>
          </a:effectRef>
          <a:fontRef idx="minor">
            <a:schemeClr val="tx1"/>
          </a:fontRef>
        </p:style>
      </p:cxnSp>
      <p:sp>
        <p:nvSpPr>
          <p:cNvPr id="25" name="标题 1">
            <a:extLst>
              <a:ext uri="{FF2B5EF4-FFF2-40B4-BE49-F238E27FC236}">
                <a16:creationId xmlns:a16="http://schemas.microsoft.com/office/drawing/2014/main" id="{C4C96F78-9939-4742-AF42-E725AF990CD6}"/>
              </a:ext>
            </a:extLst>
          </p:cNvPr>
          <p:cNvSpPr txBox="1">
            <a:spLocks/>
          </p:cNvSpPr>
          <p:nvPr/>
        </p:nvSpPr>
        <p:spPr>
          <a:xfrm>
            <a:off x="924962" y="170139"/>
            <a:ext cx="10197473" cy="770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dirty="0">
                <a:latin typeface="Times New Roman" panose="02020603050405020304" pitchFamily="18" charset="0"/>
                <a:cs typeface="Times New Roman" panose="02020603050405020304" pitchFamily="18" charset="0"/>
              </a:rPr>
              <a:t>APS</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Viewpoint</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Physics</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world</a:t>
            </a:r>
            <a:endParaRPr lang="zh-CN" altLang="en-US" dirty="0">
              <a:latin typeface="Times New Roman" panose="02020603050405020304" pitchFamily="18" charset="0"/>
              <a:cs typeface="Times New Roman" panose="02020603050405020304" pitchFamily="18" charset="0"/>
            </a:endParaRPr>
          </a:p>
        </p:txBody>
      </p:sp>
      <p:cxnSp>
        <p:nvCxnSpPr>
          <p:cNvPr id="6" name="直线连接符 5">
            <a:extLst>
              <a:ext uri="{FF2B5EF4-FFF2-40B4-BE49-F238E27FC236}">
                <a16:creationId xmlns:a16="http://schemas.microsoft.com/office/drawing/2014/main" id="{56675066-93C3-EE40-8836-D7E19FE590C3}"/>
              </a:ext>
            </a:extLst>
          </p:cNvPr>
          <p:cNvCxnSpPr/>
          <p:nvPr/>
        </p:nvCxnSpPr>
        <p:spPr>
          <a:xfrm>
            <a:off x="6777318" y="1095568"/>
            <a:ext cx="0" cy="5389788"/>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92272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文本框 63"/>
          <p:cNvSpPr txBox="1"/>
          <p:nvPr>
            <p:custDataLst>
              <p:tags r:id="rId1"/>
            </p:custDataLst>
          </p:nvPr>
        </p:nvSpPr>
        <p:spPr>
          <a:xfrm>
            <a:off x="265998" y="3058492"/>
            <a:ext cx="11546988" cy="461665"/>
          </a:xfrm>
          <a:prstGeom prst="rect">
            <a:avLst/>
          </a:prstGeom>
          <a:noFill/>
        </p:spPr>
        <p:txBody>
          <a:bodyPr wrap="square" rtlCol="0">
            <a:spAutoFit/>
          </a:bodyPr>
          <a:lstStyle/>
          <a:p>
            <a:pPr algn="ctr"/>
            <a:r>
              <a:rPr kumimoji="1" lang="en-US" altLang="zh-CN" sz="2400" b="1" dirty="0">
                <a:solidFill>
                  <a:srgbClr val="C00000"/>
                </a:solidFill>
                <a:latin typeface="Times New Roman" panose="02020603050405020304" pitchFamily="18" charset="0"/>
                <a:ea typeface="隶书" panose="02010509060101010101" pitchFamily="49" charset="-122"/>
              </a:rPr>
              <a:t>Ultralight</a:t>
            </a:r>
            <a:r>
              <a:rPr kumimoji="1" lang="zh-CN" altLang="en-US" sz="2400" b="1" dirty="0">
                <a:solidFill>
                  <a:srgbClr val="C00000"/>
                </a:solidFill>
                <a:latin typeface="Times New Roman" panose="02020603050405020304" pitchFamily="18" charset="0"/>
                <a:ea typeface="隶书" panose="02010509060101010101" pitchFamily="49" charset="-122"/>
              </a:rPr>
              <a:t> </a:t>
            </a:r>
            <a:r>
              <a:rPr kumimoji="1" lang="en-US" altLang="zh-CN" sz="2400" b="1" dirty="0">
                <a:solidFill>
                  <a:srgbClr val="C00000"/>
                </a:solidFill>
                <a:latin typeface="Times New Roman" panose="02020603050405020304" pitchFamily="18" charset="0"/>
                <a:ea typeface="隶书" panose="02010509060101010101" pitchFamily="49" charset="-122"/>
              </a:rPr>
              <a:t>dark</a:t>
            </a:r>
            <a:r>
              <a:rPr kumimoji="1" lang="zh-CN" altLang="en-US" sz="2400" b="1" dirty="0">
                <a:solidFill>
                  <a:srgbClr val="C00000"/>
                </a:solidFill>
                <a:latin typeface="Times New Roman" panose="02020603050405020304" pitchFamily="18" charset="0"/>
                <a:ea typeface="隶书" panose="02010509060101010101" pitchFamily="49" charset="-122"/>
              </a:rPr>
              <a:t> </a:t>
            </a:r>
            <a:r>
              <a:rPr kumimoji="1" lang="en-US" altLang="zh-CN" sz="2400" b="1" dirty="0">
                <a:solidFill>
                  <a:srgbClr val="C00000"/>
                </a:solidFill>
                <a:latin typeface="Times New Roman" panose="02020603050405020304" pitchFamily="18" charset="0"/>
                <a:ea typeface="隶书" panose="02010509060101010101" pitchFamily="49" charset="-122"/>
              </a:rPr>
              <a:t>matter with long </a:t>
            </a:r>
            <a:r>
              <a:rPr kumimoji="1" lang="en-GB" altLang="zh-CN" sz="2400" b="1" dirty="0">
                <a:solidFill>
                  <a:srgbClr val="C00000"/>
                </a:solidFill>
                <a:latin typeface="Times New Roman" panose="02020603050405020304" pitchFamily="18" charset="0"/>
                <a:ea typeface="隶书" panose="02010509060101010101" pitchFamily="49" charset="-122"/>
              </a:rPr>
              <a:t>de Broglie wavelength</a:t>
            </a:r>
            <a:r>
              <a:rPr kumimoji="1" lang="zh-CN" altLang="en-US" sz="2400" b="1" dirty="0">
                <a:solidFill>
                  <a:srgbClr val="C00000"/>
                </a:solidFill>
                <a:latin typeface="Times New Roman" panose="02020603050405020304" pitchFamily="18" charset="0"/>
                <a:ea typeface="隶书" panose="02010509060101010101" pitchFamily="49" charset="-122"/>
              </a:rPr>
              <a:t> </a:t>
            </a:r>
            <a:r>
              <a:rPr kumimoji="1" lang="en-US" altLang="zh-CN" sz="2400" b="1" dirty="0">
                <a:solidFill>
                  <a:srgbClr val="C00000"/>
                </a:solidFill>
                <a:latin typeface="Times New Roman" panose="02020603050405020304" pitchFamily="18" charset="0"/>
                <a:ea typeface="隶书" panose="02010509060101010101" pitchFamily="49" charset="-122"/>
              </a:rPr>
              <a:t>enables the network detection</a:t>
            </a:r>
          </a:p>
        </p:txBody>
      </p:sp>
      <p:pic>
        <p:nvPicPr>
          <p:cNvPr id="4" name="图片 3">
            <a:extLst>
              <a:ext uri="{FF2B5EF4-FFF2-40B4-BE49-F238E27FC236}">
                <a16:creationId xmlns:a16="http://schemas.microsoft.com/office/drawing/2014/main" id="{3CA4948D-D40F-9C4C-A2CF-2B6CA2DB695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82374" y="3576066"/>
            <a:ext cx="9038638" cy="3045768"/>
          </a:xfrm>
          <a:prstGeom prst="rect">
            <a:avLst/>
          </a:prstGeom>
        </p:spPr>
      </p:pic>
      <p:sp>
        <p:nvSpPr>
          <p:cNvPr id="51" name="文本框 50">
            <a:extLst>
              <a:ext uri="{FF2B5EF4-FFF2-40B4-BE49-F238E27FC236}">
                <a16:creationId xmlns:a16="http://schemas.microsoft.com/office/drawing/2014/main" id="{F0C26467-769F-F14B-AFE9-B48BB3F617D1}"/>
              </a:ext>
            </a:extLst>
          </p:cNvPr>
          <p:cNvSpPr txBox="1"/>
          <p:nvPr>
            <p:custDataLst>
              <p:tags r:id="rId2"/>
            </p:custDataLst>
          </p:nvPr>
        </p:nvSpPr>
        <p:spPr>
          <a:xfrm>
            <a:off x="660937" y="1631587"/>
            <a:ext cx="4849520" cy="790154"/>
          </a:xfrm>
          <a:prstGeom prst="rect">
            <a:avLst/>
          </a:prstGeom>
          <a:noFill/>
        </p:spPr>
        <p:txBody>
          <a:bodyPr wrap="square" rtlCol="0" anchor="ctr" anchorCtr="0">
            <a:noAutofit/>
          </a:bodyPr>
          <a:lstStyle>
            <a:defPPr>
              <a:defRPr lang="zh-CN"/>
            </a:defPPr>
            <a:lvl1pPr>
              <a:defRPr sz="2000"/>
            </a:lvl1pPr>
          </a:lstStyle>
          <a:p>
            <a:r>
              <a:rPr lang="en-US" altLang="zh-CN" sz="2400" dirty="0">
                <a:latin typeface="Times New Roman" panose="02020603050405020304" pitchFamily="18" charset="0"/>
                <a:ea typeface="Times New Roman" panose="02020603050405020304" pitchFamily="18" charset="0"/>
                <a:sym typeface="+mn-ea"/>
              </a:rPr>
              <a:t>Localized noise is hard to suppress</a:t>
            </a:r>
            <a:endParaRPr lang="en-US" altLang="zh-CN" sz="2400" dirty="0">
              <a:latin typeface="Times New Roman" panose="02020603050405020304" pitchFamily="18" charset="0"/>
              <a:sym typeface="+mn-ea"/>
            </a:endParaRPr>
          </a:p>
          <a:p>
            <a:r>
              <a:rPr lang="en-US" altLang="zh-CN" sz="2400" dirty="0">
                <a:latin typeface="Times New Roman" panose="02020603050405020304" pitchFamily="18" charset="0"/>
                <a:ea typeface="Times New Roman" panose="02020603050405020304" pitchFamily="18" charset="0"/>
                <a:sym typeface="+mn-ea"/>
              </a:rPr>
              <a:t>Can’t tell the orientation of DMs</a:t>
            </a:r>
          </a:p>
        </p:txBody>
      </p:sp>
      <mc:AlternateContent xmlns:mc="http://schemas.openxmlformats.org/markup-compatibility/2006" xmlns:a14="http://schemas.microsoft.com/office/drawing/2010/main">
        <mc:Choice Requires="a14">
          <p:sp>
            <p:nvSpPr>
              <p:cNvPr id="55" name="矩形 54">
                <a:extLst>
                  <a:ext uri="{FF2B5EF4-FFF2-40B4-BE49-F238E27FC236}">
                    <a16:creationId xmlns:a16="http://schemas.microsoft.com/office/drawing/2014/main" id="{AFE6ED3B-32C9-A442-BA67-66AFDB41F5E2}"/>
                  </a:ext>
                </a:extLst>
              </p:cNvPr>
              <p:cNvSpPr/>
              <p:nvPr/>
            </p:nvSpPr>
            <p:spPr>
              <a:xfrm>
                <a:off x="6839577" y="1551306"/>
                <a:ext cx="4839786" cy="1235082"/>
              </a:xfrm>
              <a:prstGeom prst="rect">
                <a:avLst/>
              </a:prstGeom>
            </p:spPr>
            <p:txBody>
              <a:bodyPr wrap="none">
                <a:spAutoFit/>
              </a:bodyPr>
              <a:lstStyle/>
              <a:p>
                <a:r>
                  <a:rPr lang="en-US" altLang="zh-CN" sz="2400" dirty="0">
                    <a:latin typeface="Times New Roman" panose="02020603050405020304" pitchFamily="18" charset="0"/>
                    <a:ea typeface="Times New Roman" panose="02020603050405020304" pitchFamily="18" charset="0"/>
                    <a:sym typeface="+mn-ea"/>
                  </a:rPr>
                  <a:t>Suppress the false alarm rate </a:t>
                </a:r>
                <a14:m>
                  <m:oMath xmlns:m="http://schemas.openxmlformats.org/officeDocument/2006/math">
                    <m:r>
                      <a:rPr kumimoji="1" lang="zh-CN" altLang="en-US" sz="2400" b="0" i="1">
                        <a:latin typeface="Cambria Math" panose="02040503050406030204" pitchFamily="18" charset="0"/>
                      </a:rPr>
                      <m:t>∝ </m:t>
                    </m:r>
                    <m:r>
                      <a:rPr kumimoji="1" lang="en-US" altLang="zh-CN" sz="2400" b="0" i="1">
                        <a:latin typeface="Cambria Math" panose="02040503050406030204" pitchFamily="18" charset="0"/>
                      </a:rPr>
                      <m:t>𝑝</m:t>
                    </m:r>
                    <m:r>
                      <a:rPr kumimoji="1" lang="en-US" altLang="zh-CN" sz="2400" b="0" i="1" baseline="30000">
                        <a:latin typeface="Cambria Math" panose="02040503050406030204" pitchFamily="18" charset="0"/>
                      </a:rPr>
                      <m:t>𝑁</m:t>
                    </m:r>
                  </m:oMath>
                </a14:m>
                <a:endParaRPr lang="en-US" altLang="zh-CN" sz="2400" dirty="0">
                  <a:latin typeface="Times New Roman" panose="02020603050405020304" pitchFamily="18" charset="0"/>
                  <a:ea typeface="Times New Roman" panose="02020603050405020304" pitchFamily="18" charset="0"/>
                  <a:sym typeface="+mn-ea"/>
                </a:endParaRPr>
              </a:p>
              <a:p>
                <a:r>
                  <a:rPr lang="en-US" altLang="zh-CN" sz="2400" dirty="0">
                    <a:latin typeface="Times New Roman" panose="02020603050405020304" pitchFamily="18" charset="0"/>
                    <a:sym typeface="+mn-ea"/>
                  </a:rPr>
                  <a:t>Enhance sensitivity </a:t>
                </a:r>
                <a14:m>
                  <m:oMath xmlns:m="http://schemas.openxmlformats.org/officeDocument/2006/math">
                    <m:r>
                      <a:rPr kumimoji="1" lang="zh-CN" altLang="en-US" sz="2400" b="0" i="1">
                        <a:latin typeface="Cambria Math" panose="02040503050406030204" pitchFamily="18" charset="0"/>
                      </a:rPr>
                      <m:t>∝</m:t>
                    </m:r>
                    <m:r>
                      <a:rPr kumimoji="1" lang="en-US" altLang="zh-CN" sz="2400" b="0" i="1">
                        <a:latin typeface="Cambria Math" panose="02040503050406030204" pitchFamily="18" charset="0"/>
                      </a:rPr>
                      <m:t>1/</m:t>
                    </m:r>
                    <m:rad>
                      <m:radPr>
                        <m:degHide m:val="on"/>
                        <m:ctrlPr>
                          <a:rPr kumimoji="1" lang="zh-CN" altLang="en-US" sz="2400" i="1">
                            <a:latin typeface="Cambria Math" panose="02040503050406030204" pitchFamily="18" charset="0"/>
                          </a:rPr>
                        </m:ctrlPr>
                      </m:radPr>
                      <m:deg/>
                      <m:e>
                        <m:r>
                          <a:rPr kumimoji="1" lang="en-US" altLang="zh-CN" sz="2400" b="0" i="1">
                            <a:latin typeface="Cambria Math" panose="02040503050406030204" pitchFamily="18" charset="0"/>
                          </a:rPr>
                          <m:t>𝑁</m:t>
                        </m:r>
                      </m:e>
                    </m:rad>
                  </m:oMath>
                </a14:m>
                <a:endParaRPr lang="en-US" altLang="zh-CN" sz="2400" dirty="0">
                  <a:latin typeface="Times New Roman" panose="02020603050405020304" pitchFamily="18" charset="0"/>
                  <a:sym typeface="+mn-ea"/>
                </a:endParaRPr>
              </a:p>
              <a:p>
                <a:r>
                  <a:rPr lang="en-US" altLang="zh-CN" sz="2400" dirty="0">
                    <a:latin typeface="Times New Roman" panose="02020603050405020304" pitchFamily="18" charset="0"/>
                    <a:sym typeface="+mn-ea"/>
                  </a:rPr>
                  <a:t>Network contains DM orientation inf.</a:t>
                </a:r>
              </a:p>
            </p:txBody>
          </p:sp>
        </mc:Choice>
        <mc:Fallback xmlns="">
          <p:sp>
            <p:nvSpPr>
              <p:cNvPr id="55" name="矩形 54">
                <a:extLst>
                  <a:ext uri="{FF2B5EF4-FFF2-40B4-BE49-F238E27FC236}">
                    <a16:creationId xmlns:a16="http://schemas.microsoft.com/office/drawing/2014/main" id="{AFE6ED3B-32C9-A442-BA67-66AFDB41F5E2}"/>
                  </a:ext>
                </a:extLst>
              </p:cNvPr>
              <p:cNvSpPr>
                <a:spLocks noRot="1" noChangeAspect="1" noMove="1" noResize="1" noEditPoints="1" noAdjustHandles="1" noChangeArrowheads="1" noChangeShapeType="1" noTextEdit="1"/>
              </p:cNvSpPr>
              <p:nvPr/>
            </p:nvSpPr>
            <p:spPr>
              <a:xfrm>
                <a:off x="6839577" y="1551306"/>
                <a:ext cx="4839786" cy="1235082"/>
              </a:xfrm>
              <a:prstGeom prst="rect">
                <a:avLst/>
              </a:prstGeom>
              <a:blipFill>
                <a:blip r:embed="rId5"/>
                <a:stretch>
                  <a:fillRect l="-2094" t="-3061" r="-785" b="-10204"/>
                </a:stretch>
              </a:blipFill>
            </p:spPr>
            <p:txBody>
              <a:bodyPr/>
              <a:lstStyle/>
              <a:p>
                <a:r>
                  <a:rPr lang="zh-CN" altLang="en-US">
                    <a:noFill/>
                  </a:rPr>
                  <a:t> </a:t>
                </a:r>
              </a:p>
            </p:txBody>
          </p:sp>
        </mc:Fallback>
      </mc:AlternateContent>
      <p:cxnSp>
        <p:nvCxnSpPr>
          <p:cNvPr id="28" name="直接连接符 7">
            <a:extLst>
              <a:ext uri="{FF2B5EF4-FFF2-40B4-BE49-F238E27FC236}">
                <a16:creationId xmlns:a16="http://schemas.microsoft.com/office/drawing/2014/main" id="{2609CF60-5A13-9C40-A685-EC694682DFE9}"/>
              </a:ext>
            </a:extLst>
          </p:cNvPr>
          <p:cNvCxnSpPr>
            <a:cxnSpLocks/>
          </p:cNvCxnSpPr>
          <p:nvPr/>
        </p:nvCxnSpPr>
        <p:spPr>
          <a:xfrm>
            <a:off x="351752" y="844928"/>
            <a:ext cx="11560925" cy="0"/>
          </a:xfrm>
          <a:prstGeom prst="line">
            <a:avLst/>
          </a:prstGeom>
          <a:ln w="15875">
            <a:gradFill flip="none" rotWithShape="1">
              <a:gsLst>
                <a:gs pos="0">
                  <a:srgbClr val="124A93"/>
                </a:gs>
                <a:gs pos="49700">
                  <a:srgbClr val="124C98"/>
                </a:gs>
                <a:gs pos="100000">
                  <a:srgbClr val="134E9D">
                    <a:alpha val="0"/>
                  </a:srgbClr>
                </a:gs>
              </a:gsLst>
              <a:path path="circle">
                <a:fillToRect l="50000" t="50000" r="50000" b="50000"/>
              </a:path>
              <a:tileRect/>
            </a:gradFill>
          </a:ln>
        </p:spPr>
        <p:style>
          <a:lnRef idx="2">
            <a:schemeClr val="accent1"/>
          </a:lnRef>
          <a:fillRef idx="0">
            <a:schemeClr val="accent1"/>
          </a:fillRef>
          <a:effectRef idx="1">
            <a:schemeClr val="accent1"/>
          </a:effectRef>
          <a:fontRef idx="minor">
            <a:schemeClr val="tx1"/>
          </a:fontRef>
        </p:style>
      </p:cxnSp>
      <p:sp>
        <p:nvSpPr>
          <p:cNvPr id="31" name="标题 1">
            <a:extLst>
              <a:ext uri="{FF2B5EF4-FFF2-40B4-BE49-F238E27FC236}">
                <a16:creationId xmlns:a16="http://schemas.microsoft.com/office/drawing/2014/main" id="{BB0DD04B-F1FB-C941-B7C3-7BF63F6FEB32}"/>
              </a:ext>
            </a:extLst>
          </p:cNvPr>
          <p:cNvSpPr txBox="1">
            <a:spLocks/>
          </p:cNvSpPr>
          <p:nvPr/>
        </p:nvSpPr>
        <p:spPr>
          <a:xfrm>
            <a:off x="108660" y="159700"/>
            <a:ext cx="12116921" cy="770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dirty="0">
                <a:latin typeface="Times New Roman" panose="02020603050405020304" pitchFamily="18" charset="0"/>
                <a:cs typeface="Times New Roman" panose="02020603050405020304" pitchFamily="18" charset="0"/>
              </a:rPr>
              <a:t>Correlation</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sensing</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via</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multiple-sensor</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network</a:t>
            </a:r>
            <a:endParaRPr lang="zh-CN" altLang="en-US" dirty="0">
              <a:latin typeface="Times New Roman" panose="02020603050405020304" pitchFamily="18" charset="0"/>
              <a:cs typeface="Times New Roman" panose="02020603050405020304" pitchFamily="18" charset="0"/>
            </a:endParaRPr>
          </a:p>
        </p:txBody>
      </p:sp>
      <p:sp>
        <p:nvSpPr>
          <p:cNvPr id="32" name="文本框 31">
            <a:extLst>
              <a:ext uri="{FF2B5EF4-FFF2-40B4-BE49-F238E27FC236}">
                <a16:creationId xmlns:a16="http://schemas.microsoft.com/office/drawing/2014/main" id="{3DE7CD89-E279-1A41-A5BD-6E0DAB535885}"/>
              </a:ext>
            </a:extLst>
          </p:cNvPr>
          <p:cNvSpPr txBox="1"/>
          <p:nvPr/>
        </p:nvSpPr>
        <p:spPr>
          <a:xfrm>
            <a:off x="882374" y="1121650"/>
            <a:ext cx="3950421" cy="400110"/>
          </a:xfrm>
          <a:prstGeom prst="snip2DiagRect">
            <a:avLst>
              <a:gd name="adj1" fmla="val 50000"/>
              <a:gd name="adj2" fmla="val 50000"/>
            </a:avLst>
          </a:prstGeom>
          <a:solidFill>
            <a:srgbClr val="F79646">
              <a:lumMod val="20000"/>
              <a:lumOff val="80000"/>
            </a:srgbClr>
          </a:solidFill>
          <a:ln w="19050" cap="flat" cmpd="sng" algn="ctr">
            <a:solidFill>
              <a:srgbClr val="F79646">
                <a:lumMod val="75000"/>
              </a:srgbClr>
            </a:solidFill>
            <a:prstDash val="solid"/>
          </a:ln>
          <a:effectLst>
            <a:outerShdw blurRad="50800" dist="38100" dir="2700000" algn="tl" rotWithShape="0">
              <a:prstClr val="black">
                <a:alpha val="40000"/>
              </a:prstClr>
            </a:outerShdw>
          </a:effectLst>
        </p:spPr>
        <p:txBody>
          <a:bodyPr rtlCol="0" anchor="ctr"/>
          <a:lstStyle>
            <a:defPPr>
              <a:defRPr lang="zh-CN"/>
            </a:defPPr>
            <a:lvl1pPr algn="ctr">
              <a:defRPr sz="2000" b="1">
                <a:solidFill>
                  <a:srgbClr val="C00000"/>
                </a:solidFill>
                <a:effectLst/>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Single</a:t>
            </a:r>
            <a:r>
              <a:rPr kumimoji="0" lang="zh-CN" altLang="en-US"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altLang="zh-CN"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sensor</a:t>
            </a:r>
            <a:endParaRPr kumimoji="0" lang="zh-CN" altLang="en-US"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33" name="文本框 32">
            <a:extLst>
              <a:ext uri="{FF2B5EF4-FFF2-40B4-BE49-F238E27FC236}">
                <a16:creationId xmlns:a16="http://schemas.microsoft.com/office/drawing/2014/main" id="{A8F11A1A-F57C-4E4E-A51A-15AC2F93D867}"/>
              </a:ext>
            </a:extLst>
          </p:cNvPr>
          <p:cNvSpPr txBox="1"/>
          <p:nvPr/>
        </p:nvSpPr>
        <p:spPr>
          <a:xfrm>
            <a:off x="6839577" y="1093090"/>
            <a:ext cx="3950421" cy="400110"/>
          </a:xfrm>
          <a:prstGeom prst="snip2DiagRect">
            <a:avLst>
              <a:gd name="adj1" fmla="val 50000"/>
              <a:gd name="adj2" fmla="val 50000"/>
            </a:avLst>
          </a:prstGeom>
          <a:solidFill>
            <a:srgbClr val="F79646">
              <a:lumMod val="20000"/>
              <a:lumOff val="80000"/>
            </a:srgbClr>
          </a:solidFill>
          <a:ln w="19050" cap="flat" cmpd="sng" algn="ctr">
            <a:solidFill>
              <a:srgbClr val="F79646">
                <a:lumMod val="75000"/>
              </a:srgbClr>
            </a:solidFill>
            <a:prstDash val="solid"/>
          </a:ln>
          <a:effectLst>
            <a:outerShdw blurRad="50800" dist="38100" dir="2700000" algn="tl" rotWithShape="0">
              <a:prstClr val="black">
                <a:alpha val="40000"/>
              </a:prstClr>
            </a:outerShdw>
          </a:effectLst>
        </p:spPr>
        <p:txBody>
          <a:bodyPr rtlCol="0" anchor="ctr"/>
          <a:lstStyle>
            <a:defPPr>
              <a:defRPr lang="zh-CN"/>
            </a:defPPr>
            <a:lvl1pPr algn="ctr">
              <a:defRPr sz="2000" b="1">
                <a:solidFill>
                  <a:srgbClr val="C00000"/>
                </a:solidFill>
                <a:effectLst/>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i="1" kern="0" dirty="0">
                <a:latin typeface="Times New Roman" panose="02020603050405020304" pitchFamily="18" charset="0"/>
                <a:cs typeface="Times New Roman" panose="02020603050405020304" pitchFamily="18" charset="0"/>
              </a:rPr>
              <a:t>N</a:t>
            </a:r>
            <a:r>
              <a:rPr kumimoji="0" lang="en-US" altLang="zh-CN"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-sensor</a:t>
            </a:r>
            <a:r>
              <a:rPr kumimoji="0" lang="zh-CN" altLang="en-US"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altLang="zh-CN"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network</a:t>
            </a:r>
            <a:endParaRPr kumimoji="0" lang="zh-CN" altLang="en-US"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grpSp>
        <p:nvGrpSpPr>
          <p:cNvPr id="34" name="组合 33">
            <a:extLst>
              <a:ext uri="{FF2B5EF4-FFF2-40B4-BE49-F238E27FC236}">
                <a16:creationId xmlns:a16="http://schemas.microsoft.com/office/drawing/2014/main" id="{7E4E3253-25BA-204E-808A-921E0AA204B3}"/>
              </a:ext>
            </a:extLst>
          </p:cNvPr>
          <p:cNvGrpSpPr/>
          <p:nvPr/>
        </p:nvGrpSpPr>
        <p:grpSpPr>
          <a:xfrm rot="5400000">
            <a:off x="6073839" y="-2754962"/>
            <a:ext cx="116749" cy="11419103"/>
            <a:chOff x="5702996" y="1339728"/>
            <a:chExt cx="1840804" cy="5050269"/>
          </a:xfrm>
        </p:grpSpPr>
        <p:pic>
          <p:nvPicPr>
            <p:cNvPr id="35" name="Picture 6" descr="HD-ShadowLong.png">
              <a:extLst>
                <a:ext uri="{FF2B5EF4-FFF2-40B4-BE49-F238E27FC236}">
                  <a16:creationId xmlns:a16="http://schemas.microsoft.com/office/drawing/2014/main" id="{23FF2305-A376-0B4C-A5D0-EB47AAF1B3B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rot="16200000">
              <a:off x="5340327" y="4186524"/>
              <a:ext cx="2566142" cy="1840804"/>
            </a:xfrm>
            <a:prstGeom prst="rect">
              <a:avLst/>
            </a:prstGeom>
          </p:spPr>
        </p:pic>
        <p:pic>
          <p:nvPicPr>
            <p:cNvPr id="36" name="Picture 6" descr="HD-ShadowLong.png">
              <a:extLst>
                <a:ext uri="{FF2B5EF4-FFF2-40B4-BE49-F238E27FC236}">
                  <a16:creationId xmlns:a16="http://schemas.microsoft.com/office/drawing/2014/main" id="{D92C08F6-1A2A-7040-80CE-DE860CADB3C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rot="5400000" flipV="1">
              <a:off x="5340327" y="1702397"/>
              <a:ext cx="2566142" cy="1840804"/>
            </a:xfrm>
            <a:prstGeom prst="rect">
              <a:avLst/>
            </a:prstGeom>
          </p:spPr>
        </p:pic>
      </p:grpSp>
      <p:sp>
        <p:nvSpPr>
          <p:cNvPr id="2" name="右箭头 1">
            <a:extLst>
              <a:ext uri="{FF2B5EF4-FFF2-40B4-BE49-F238E27FC236}">
                <a16:creationId xmlns:a16="http://schemas.microsoft.com/office/drawing/2014/main" id="{36AD5735-31F4-0740-8553-41996B0E5DBE}"/>
              </a:ext>
            </a:extLst>
          </p:cNvPr>
          <p:cNvSpPr/>
          <p:nvPr/>
        </p:nvSpPr>
        <p:spPr>
          <a:xfrm>
            <a:off x="5358057" y="1846378"/>
            <a:ext cx="1195143" cy="2958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左右箭头 2">
            <a:extLst>
              <a:ext uri="{FF2B5EF4-FFF2-40B4-BE49-F238E27FC236}">
                <a16:creationId xmlns:a16="http://schemas.microsoft.com/office/drawing/2014/main" id="{4AC1DF73-51DB-0940-83B7-CE6DA868EF17}"/>
              </a:ext>
            </a:extLst>
          </p:cNvPr>
          <p:cNvSpPr/>
          <p:nvPr/>
        </p:nvSpPr>
        <p:spPr>
          <a:xfrm>
            <a:off x="6723035" y="4977926"/>
            <a:ext cx="1596212" cy="24204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37" name="矩形 36">
                <a:extLst>
                  <a:ext uri="{FF2B5EF4-FFF2-40B4-BE49-F238E27FC236}">
                    <a16:creationId xmlns:a16="http://schemas.microsoft.com/office/drawing/2014/main" id="{2328A774-9D2F-B543-A2D7-49C68CF5ECD0}"/>
                  </a:ext>
                </a:extLst>
              </p:cNvPr>
              <p:cNvSpPr/>
              <p:nvPr/>
            </p:nvSpPr>
            <p:spPr>
              <a:xfrm>
                <a:off x="7521141" y="5364676"/>
                <a:ext cx="3800402" cy="707886"/>
              </a:xfrm>
              <a:prstGeom prst="rect">
                <a:avLst/>
              </a:prstGeom>
              <a:solidFill>
                <a:schemeClr val="tx2">
                  <a:lumMod val="20000"/>
                  <a:lumOff val="80000"/>
                </a:schemeClr>
              </a:solidFill>
              <a:ln w="31750">
                <a:solidFill>
                  <a:srgbClr val="C00000"/>
                </a:solidFill>
              </a:ln>
            </p:spPr>
            <p:txBody>
              <a:bodyPr wrap="square">
                <a:spAutoFit/>
              </a:bodyPr>
              <a:lstStyle/>
              <a:p>
                <a:r>
                  <a:rPr kumimoji="1" lang="en-US" altLang="zh-CN" sz="2000" dirty="0">
                    <a:latin typeface="Microsoft YaHei" panose="020B0503020204020204" pitchFamily="34" charset="-122"/>
                    <a:ea typeface="Microsoft YaHei" panose="020B0503020204020204" pitchFamily="34" charset="-122"/>
                  </a:rPr>
                  <a:t>1feV de Broglie wavelength </a:t>
                </a:r>
                <a14:m>
                  <m:oMath xmlns:m="http://schemas.openxmlformats.org/officeDocument/2006/math">
                    <m:r>
                      <a:rPr kumimoji="1" lang="en-US" altLang="zh-CN" sz="2000" i="1">
                        <a:latin typeface="Cambria Math" panose="02040503050406030204" pitchFamily="18" charset="0"/>
                        <a:ea typeface="Cambria Math" panose="02040503050406030204" pitchFamily="18" charset="0"/>
                      </a:rPr>
                      <m:t>≈</m:t>
                    </m:r>
                  </m:oMath>
                </a14:m>
                <a:endParaRPr kumimoji="1" lang="en-US" altLang="zh-CN" sz="2000"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m:rPr>
                          <m:nor/>
                        </m:rPr>
                        <a:rPr lang="en" altLang="zh-CN" sz="2000"/>
                        <m:t>100 </m:t>
                      </m:r>
                      <m:r>
                        <m:rPr>
                          <m:nor/>
                        </m:rPr>
                        <a:rPr lang="en" altLang="zh-CN" sz="2000"/>
                        <m:t>times</m:t>
                      </m:r>
                      <m:r>
                        <m:rPr>
                          <m:nor/>
                        </m:rPr>
                        <a:rPr lang="en" altLang="zh-CN" sz="2000"/>
                        <m:t> </m:t>
                      </m:r>
                      <m:r>
                        <m:rPr>
                          <m:nor/>
                        </m:rPr>
                        <a:rPr lang="en-US" altLang="zh-CN" sz="2000" b="0" i="0" smtClean="0"/>
                        <m:t>the</m:t>
                      </m:r>
                      <m:r>
                        <m:rPr>
                          <m:nor/>
                        </m:rPr>
                        <a:rPr lang="en-US" altLang="zh-CN" sz="2000" b="0" i="0" smtClean="0"/>
                        <m:t> </m:t>
                      </m:r>
                      <m:r>
                        <m:rPr>
                          <m:nor/>
                        </m:rPr>
                        <a:rPr lang="en-US" altLang="zh-CN" sz="2000" b="0" i="0" smtClean="0"/>
                        <m:t>Earth</m:t>
                      </m:r>
                      <m:r>
                        <m:rPr>
                          <m:nor/>
                        </m:rPr>
                        <a:rPr lang="en-US" altLang="zh-CN" sz="2000" b="0" i="0" smtClean="0"/>
                        <m:t> </m:t>
                      </m:r>
                      <m:r>
                        <m:rPr>
                          <m:nor/>
                        </m:rPr>
                        <a:rPr lang="en" altLang="zh-CN" sz="2000"/>
                        <m:t>diamete</m:t>
                      </m:r>
                      <m:r>
                        <m:rPr>
                          <m:nor/>
                        </m:rPr>
                        <a:rPr lang="en-US" altLang="zh-CN" sz="2000" b="0" i="0" smtClean="0"/>
                        <m:t>r</m:t>
                      </m:r>
                    </m:oMath>
                  </m:oMathPara>
                </a14:m>
                <a:endParaRPr lang="en" altLang="zh-CN" sz="2000" dirty="0"/>
              </a:p>
            </p:txBody>
          </p:sp>
        </mc:Choice>
        <mc:Fallback xmlns="">
          <p:sp>
            <p:nvSpPr>
              <p:cNvPr id="37" name="矩形 36">
                <a:extLst>
                  <a:ext uri="{FF2B5EF4-FFF2-40B4-BE49-F238E27FC236}">
                    <a16:creationId xmlns:a16="http://schemas.microsoft.com/office/drawing/2014/main" id="{2328A774-9D2F-B543-A2D7-49C68CF5ECD0}"/>
                  </a:ext>
                </a:extLst>
              </p:cNvPr>
              <p:cNvSpPr>
                <a:spLocks noRot="1" noChangeAspect="1" noMove="1" noResize="1" noEditPoints="1" noAdjustHandles="1" noChangeArrowheads="1" noChangeShapeType="1" noTextEdit="1"/>
              </p:cNvSpPr>
              <p:nvPr/>
            </p:nvSpPr>
            <p:spPr>
              <a:xfrm>
                <a:off x="7521141" y="5364676"/>
                <a:ext cx="3800402" cy="707886"/>
              </a:xfrm>
              <a:prstGeom prst="rect">
                <a:avLst/>
              </a:prstGeom>
              <a:blipFill>
                <a:blip r:embed="rId7"/>
                <a:stretch>
                  <a:fillRect l="-990" b="-6667"/>
                </a:stretch>
              </a:blipFill>
              <a:ln w="31750">
                <a:solidFill>
                  <a:srgbClr val="C00000"/>
                </a:solidFill>
              </a:ln>
            </p:spPr>
            <p:txBody>
              <a:bodyPr/>
              <a:lstStyle/>
              <a:p>
                <a:r>
                  <a:rPr lang="zh-CN" altLang="en-US">
                    <a:noFill/>
                  </a:rPr>
                  <a:t> </a:t>
                </a:r>
              </a:p>
            </p:txBody>
          </p:sp>
        </mc:Fallback>
      </mc:AlternateContent>
    </p:spTree>
    <p:extLst>
      <p:ext uri="{BB962C8B-B14F-4D97-AF65-F5344CB8AC3E}">
        <p14:creationId xmlns:p14="http://schemas.microsoft.com/office/powerpoint/2010/main" val="18942829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A7EB04C-3846-B845-B478-54BA876AFD13}"/>
              </a:ext>
            </a:extLst>
          </p:cNvPr>
          <p:cNvPicPr>
            <a:picLocks noChangeAspect="1"/>
          </p:cNvPicPr>
          <p:nvPr/>
        </p:nvPicPr>
        <p:blipFill>
          <a:blip r:embed="rId2"/>
          <a:stretch>
            <a:fillRect/>
          </a:stretch>
        </p:blipFill>
        <p:spPr>
          <a:xfrm>
            <a:off x="196150" y="844928"/>
            <a:ext cx="11631168" cy="3183584"/>
          </a:xfrm>
          <a:prstGeom prst="rect">
            <a:avLst/>
          </a:prstGeom>
        </p:spPr>
      </p:pic>
      <p:pic>
        <p:nvPicPr>
          <p:cNvPr id="20" name="图片 19">
            <a:extLst>
              <a:ext uri="{FF2B5EF4-FFF2-40B4-BE49-F238E27FC236}">
                <a16:creationId xmlns:a16="http://schemas.microsoft.com/office/drawing/2014/main" id="{D776A01E-53CC-8248-81CB-4B9F043D33CF}"/>
              </a:ext>
            </a:extLst>
          </p:cNvPr>
          <p:cNvPicPr>
            <a:picLocks noChangeAspect="1"/>
          </p:cNvPicPr>
          <p:nvPr/>
        </p:nvPicPr>
        <p:blipFill>
          <a:blip r:embed="rId3"/>
          <a:stretch>
            <a:fillRect/>
          </a:stretch>
        </p:blipFill>
        <p:spPr>
          <a:xfrm>
            <a:off x="305116" y="4065647"/>
            <a:ext cx="11522202" cy="2630731"/>
          </a:xfrm>
          <a:prstGeom prst="rect">
            <a:avLst/>
          </a:prstGeom>
        </p:spPr>
      </p:pic>
      <p:cxnSp>
        <p:nvCxnSpPr>
          <p:cNvPr id="19" name="直接连接符 7">
            <a:extLst>
              <a:ext uri="{FF2B5EF4-FFF2-40B4-BE49-F238E27FC236}">
                <a16:creationId xmlns:a16="http://schemas.microsoft.com/office/drawing/2014/main" id="{ACA1136B-8761-7643-BD13-9D7EAE88ACD7}"/>
              </a:ext>
            </a:extLst>
          </p:cNvPr>
          <p:cNvCxnSpPr>
            <a:cxnSpLocks/>
          </p:cNvCxnSpPr>
          <p:nvPr/>
        </p:nvCxnSpPr>
        <p:spPr>
          <a:xfrm>
            <a:off x="351752" y="844928"/>
            <a:ext cx="11560925" cy="0"/>
          </a:xfrm>
          <a:prstGeom prst="line">
            <a:avLst/>
          </a:prstGeom>
          <a:ln w="15875">
            <a:gradFill flip="none" rotWithShape="1">
              <a:gsLst>
                <a:gs pos="0">
                  <a:srgbClr val="124A93"/>
                </a:gs>
                <a:gs pos="49700">
                  <a:srgbClr val="124C98"/>
                </a:gs>
                <a:gs pos="100000">
                  <a:srgbClr val="134E9D">
                    <a:alpha val="0"/>
                  </a:srgbClr>
                </a:gs>
              </a:gsLst>
              <a:path path="circle">
                <a:fillToRect l="50000" t="50000" r="50000" b="50000"/>
              </a:path>
              <a:tileRect/>
            </a:gradFill>
          </a:ln>
        </p:spPr>
        <p:style>
          <a:lnRef idx="2">
            <a:schemeClr val="accent1"/>
          </a:lnRef>
          <a:fillRef idx="0">
            <a:schemeClr val="accent1"/>
          </a:fillRef>
          <a:effectRef idx="1">
            <a:schemeClr val="accent1"/>
          </a:effectRef>
          <a:fontRef idx="minor">
            <a:schemeClr val="tx1"/>
          </a:fontRef>
        </p:style>
      </p:cxnSp>
      <p:sp>
        <p:nvSpPr>
          <p:cNvPr id="21" name="标题 1">
            <a:extLst>
              <a:ext uri="{FF2B5EF4-FFF2-40B4-BE49-F238E27FC236}">
                <a16:creationId xmlns:a16="http://schemas.microsoft.com/office/drawing/2014/main" id="{F7257816-AD6A-DA4F-B9F6-0CF99B4BCC4E}"/>
              </a:ext>
            </a:extLst>
          </p:cNvPr>
          <p:cNvSpPr txBox="1">
            <a:spLocks/>
          </p:cNvSpPr>
          <p:nvPr/>
        </p:nvSpPr>
        <p:spPr>
          <a:xfrm>
            <a:off x="108660" y="159700"/>
            <a:ext cx="12116921" cy="770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dirty="0">
                <a:latin typeface="Times New Roman" panose="02020603050405020304" pitchFamily="18" charset="0"/>
                <a:cs typeface="Times New Roman" panose="02020603050405020304" pitchFamily="18" charset="0"/>
              </a:rPr>
              <a:t>Long-baseline dark matter search (AMAILS)</a:t>
            </a:r>
            <a:endParaRPr lang="zh-CN" altLang="en-US" dirty="0">
              <a:latin typeface="Times New Roman" panose="02020603050405020304" pitchFamily="18" charset="0"/>
              <a:cs typeface="Times New Roman" panose="02020603050405020304" pitchFamily="18" charset="0"/>
            </a:endParaRPr>
          </a:p>
        </p:txBody>
      </p:sp>
      <p:sp>
        <p:nvSpPr>
          <p:cNvPr id="2" name="文本框 1">
            <a:extLst>
              <a:ext uri="{FF2B5EF4-FFF2-40B4-BE49-F238E27FC236}">
                <a16:creationId xmlns:a16="http://schemas.microsoft.com/office/drawing/2014/main" id="{07D64C55-D4CA-9D49-8278-8B00F00C0EA1}"/>
              </a:ext>
            </a:extLst>
          </p:cNvPr>
          <p:cNvSpPr txBox="1"/>
          <p:nvPr/>
        </p:nvSpPr>
        <p:spPr>
          <a:xfrm>
            <a:off x="5298141" y="1227606"/>
            <a:ext cx="6311153" cy="461665"/>
          </a:xfrm>
          <a:prstGeom prst="rect">
            <a:avLst/>
          </a:prstGeom>
          <a:noFill/>
          <a:ln w="25400">
            <a:solidFill>
              <a:srgbClr val="C00000"/>
            </a:solidFill>
          </a:ln>
        </p:spPr>
        <p:txBody>
          <a:bodyPr wrap="square" rtlCol="0">
            <a:spAutoFit/>
          </a:bodyPr>
          <a:lstStyle/>
          <a:p>
            <a:r>
              <a:rPr kumimoji="1" lang="en-US" altLang="zh-CN" sz="2400" dirty="0"/>
              <a:t>New limits on dark photon dark matter</a:t>
            </a:r>
          </a:p>
        </p:txBody>
      </p:sp>
      <p:sp>
        <p:nvSpPr>
          <p:cNvPr id="22" name="灯片编号占位符 21">
            <a:extLst>
              <a:ext uri="{FF2B5EF4-FFF2-40B4-BE49-F238E27FC236}">
                <a16:creationId xmlns:a16="http://schemas.microsoft.com/office/drawing/2014/main" id="{2CCA7F8B-E671-8F44-83D3-56DCC1F5AD6E}"/>
              </a:ext>
            </a:extLst>
          </p:cNvPr>
          <p:cNvSpPr>
            <a:spLocks noGrp="1"/>
          </p:cNvSpPr>
          <p:nvPr>
            <p:ph type="sldNum" sz="quarter" idx="12"/>
          </p:nvPr>
        </p:nvSpPr>
        <p:spPr/>
        <p:txBody>
          <a:bodyPr/>
          <a:lstStyle/>
          <a:p>
            <a:pPr>
              <a:defRPr/>
            </a:pPr>
            <a:fld id="{DE05FA6F-00FE-4EF4-BA9B-4A585D5BE913}" type="slidenum">
              <a:rPr lang="en-US" altLang="zh-CN" smtClean="0"/>
              <a:pPr>
                <a:defRPr/>
              </a:pPr>
              <a:t>28</a:t>
            </a:fld>
            <a:endParaRPr lang="en-US" altLang="zh-CN" dirty="0"/>
          </a:p>
        </p:txBody>
      </p:sp>
    </p:spTree>
    <p:extLst>
      <p:ext uri="{BB962C8B-B14F-4D97-AF65-F5344CB8AC3E}">
        <p14:creationId xmlns:p14="http://schemas.microsoft.com/office/powerpoint/2010/main" val="32985366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E98559D-EB11-2242-AA7D-6CCD017095B7}"/>
              </a:ext>
            </a:extLst>
          </p:cNvPr>
          <p:cNvPicPr>
            <a:picLocks noChangeAspect="1"/>
          </p:cNvPicPr>
          <p:nvPr/>
        </p:nvPicPr>
        <p:blipFill>
          <a:blip r:embed="rId3"/>
          <a:stretch>
            <a:fillRect/>
          </a:stretch>
        </p:blipFill>
        <p:spPr>
          <a:xfrm>
            <a:off x="0" y="0"/>
            <a:ext cx="12192000" cy="6858000"/>
          </a:xfrm>
          <a:prstGeom prst="rect">
            <a:avLst/>
          </a:prstGeom>
        </p:spPr>
      </p:pic>
      <p:sp>
        <p:nvSpPr>
          <p:cNvPr id="2" name="右箭头 1">
            <a:extLst>
              <a:ext uri="{FF2B5EF4-FFF2-40B4-BE49-F238E27FC236}">
                <a16:creationId xmlns:a16="http://schemas.microsoft.com/office/drawing/2014/main" id="{30E87181-DA13-8749-86B2-C18F05AFBE75}"/>
              </a:ext>
            </a:extLst>
          </p:cNvPr>
          <p:cNvSpPr/>
          <p:nvPr/>
        </p:nvSpPr>
        <p:spPr>
          <a:xfrm rot="10800000">
            <a:off x="7933127" y="1323190"/>
            <a:ext cx="763793" cy="36576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文本框 3">
            <a:extLst>
              <a:ext uri="{FF2B5EF4-FFF2-40B4-BE49-F238E27FC236}">
                <a16:creationId xmlns:a16="http://schemas.microsoft.com/office/drawing/2014/main" id="{6C8E1E4A-60EC-8E4F-9CD0-C499ADAA4871}"/>
              </a:ext>
            </a:extLst>
          </p:cNvPr>
          <p:cNvSpPr txBox="1"/>
          <p:nvPr/>
        </p:nvSpPr>
        <p:spPr>
          <a:xfrm>
            <a:off x="448233" y="242401"/>
            <a:ext cx="5100919" cy="1446550"/>
          </a:xfrm>
          <a:prstGeom prst="rect">
            <a:avLst/>
          </a:prstGeom>
          <a:noFill/>
        </p:spPr>
        <p:txBody>
          <a:bodyPr wrap="square" rtlCol="0">
            <a:spAutoFit/>
          </a:bodyPr>
          <a:lstStyle/>
          <a:p>
            <a:r>
              <a:rPr kumimoji="1" lang="en-US" altLang="zh-CN" sz="4400" b="1" i="1" dirty="0">
                <a:solidFill>
                  <a:schemeClr val="bg1"/>
                </a:solidFill>
                <a:latin typeface="Times New Roman" panose="02020603050405020304" pitchFamily="18" charset="0"/>
                <a:cs typeface="Times New Roman" panose="02020603050405020304" pitchFamily="18" charset="0"/>
              </a:rPr>
              <a:t>Space-based new physics searches</a:t>
            </a:r>
            <a:endParaRPr kumimoji="1" lang="zh-CN" altLang="en-US" sz="4400" b="1" i="1" dirty="0">
              <a:solidFill>
                <a:schemeClr val="bg1"/>
              </a:solidFill>
              <a:latin typeface="Times New Roman" panose="02020603050405020304" pitchFamily="18" charset="0"/>
              <a:cs typeface="Times New Roman" panose="02020603050405020304" pitchFamily="18" charset="0"/>
            </a:endParaRPr>
          </a:p>
        </p:txBody>
      </p:sp>
      <p:pic>
        <p:nvPicPr>
          <p:cNvPr id="26" name="图片 25">
            <a:extLst>
              <a:ext uri="{FF2B5EF4-FFF2-40B4-BE49-F238E27FC236}">
                <a16:creationId xmlns:a16="http://schemas.microsoft.com/office/drawing/2014/main" id="{B1E89E0B-E93D-F345-AD61-E53652A2D230}"/>
              </a:ext>
            </a:extLst>
          </p:cNvPr>
          <p:cNvPicPr>
            <a:picLocks noChangeAspect="1"/>
          </p:cNvPicPr>
          <p:nvPr/>
        </p:nvPicPr>
        <p:blipFill>
          <a:blip r:embed="rId4"/>
          <a:srcRect l="13732" r="22426" b="-1475"/>
          <a:stretch>
            <a:fillRect/>
          </a:stretch>
        </p:blipFill>
        <p:spPr>
          <a:xfrm rot="5400000">
            <a:off x="8979149" y="-241233"/>
            <a:ext cx="2931095" cy="3494606"/>
          </a:xfrm>
          <a:prstGeom prst="rect">
            <a:avLst/>
          </a:prstGeom>
          <a:ln w="44450">
            <a:solidFill>
              <a:schemeClr val="bg1"/>
            </a:solidFill>
          </a:ln>
        </p:spPr>
      </p:pic>
    </p:spTree>
    <p:extLst>
      <p:ext uri="{BB962C8B-B14F-4D97-AF65-F5344CB8AC3E}">
        <p14:creationId xmlns:p14="http://schemas.microsoft.com/office/powerpoint/2010/main" val="1980094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1CEFC7BE-19B8-EE41-9299-910BC8C5C58E}"/>
              </a:ext>
            </a:extLst>
          </p:cNvPr>
          <p:cNvPicPr>
            <a:picLocks noChangeAspect="1"/>
          </p:cNvPicPr>
          <p:nvPr/>
        </p:nvPicPr>
        <p:blipFill>
          <a:blip r:embed="rId3"/>
          <a:stretch>
            <a:fillRect/>
          </a:stretch>
        </p:blipFill>
        <p:spPr>
          <a:xfrm>
            <a:off x="497081" y="2552125"/>
            <a:ext cx="3279189" cy="2346153"/>
          </a:xfrm>
          <a:prstGeom prst="rect">
            <a:avLst/>
          </a:prstGeom>
        </p:spPr>
      </p:pic>
      <p:sp>
        <p:nvSpPr>
          <p:cNvPr id="12" name="矩形 8">
            <a:extLst>
              <a:ext uri="{FF2B5EF4-FFF2-40B4-BE49-F238E27FC236}">
                <a16:creationId xmlns:a16="http://schemas.microsoft.com/office/drawing/2014/main" id="{CA805EE9-FF06-EB43-825A-75DA975ECA26}"/>
              </a:ext>
            </a:extLst>
          </p:cNvPr>
          <p:cNvSpPr/>
          <p:nvPr/>
        </p:nvSpPr>
        <p:spPr bwMode="auto">
          <a:xfrm>
            <a:off x="5241732" y="519109"/>
            <a:ext cx="1847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fontAlgn="base">
              <a:spcBef>
                <a:spcPct val="0"/>
              </a:spcBef>
              <a:spcAft>
                <a:spcPct val="0"/>
              </a:spcAft>
              <a:defRPr/>
            </a:pPr>
            <a:endParaRPr lang="zh-CN" altLang="en-US" sz="2000">
              <a:solidFill>
                <a:srgbClr val="000000"/>
              </a:solidFill>
              <a:latin typeface="Verdana" pitchFamily="34" charset="0"/>
              <a:ea typeface="宋体" pitchFamily="2" charset="-122"/>
            </a:endParaRPr>
          </a:p>
        </p:txBody>
      </p:sp>
      <p:sp>
        <p:nvSpPr>
          <p:cNvPr id="23" name="文本框 21">
            <a:extLst>
              <a:ext uri="{FF2B5EF4-FFF2-40B4-BE49-F238E27FC236}">
                <a16:creationId xmlns:a16="http://schemas.microsoft.com/office/drawing/2014/main" id="{1A4A23EA-EEBE-C04B-BA5B-ACB065E040F2}"/>
              </a:ext>
            </a:extLst>
          </p:cNvPr>
          <p:cNvSpPr txBox="1"/>
          <p:nvPr/>
        </p:nvSpPr>
        <p:spPr>
          <a:xfrm>
            <a:off x="920276" y="4926878"/>
            <a:ext cx="2695289" cy="461665"/>
          </a:xfrm>
          <a:prstGeom prst="rect">
            <a:avLst/>
          </a:prstGeom>
          <a:noFill/>
        </p:spPr>
        <p:txBody>
          <a:bodyPr wrap="square" rtlCol="0">
            <a:spAutoFit/>
          </a:bodyPr>
          <a:lstStyle/>
          <a:p>
            <a:pPr lvl="0">
              <a:defRPr/>
            </a:pPr>
            <a:r>
              <a:rPr lang="en" altLang="zh-CN" sz="2400" dirty="0">
                <a:latin typeface="Times New Roman" panose="02020603050405020304" pitchFamily="18" charset="0"/>
                <a:ea typeface="+mj-ea"/>
                <a:cs typeface="Times New Roman" panose="02020603050405020304" pitchFamily="18" charset="0"/>
              </a:rPr>
              <a:t>National security</a:t>
            </a:r>
            <a:endParaRPr lang="zh-CN" altLang="en-US" sz="2400" dirty="0">
              <a:latin typeface="Times New Roman" panose="02020603050405020304" pitchFamily="18" charset="0"/>
              <a:ea typeface="+mj-ea"/>
              <a:cs typeface="Times New Roman" panose="02020603050405020304" pitchFamily="18" charset="0"/>
            </a:endParaRPr>
          </a:p>
        </p:txBody>
      </p:sp>
      <p:pic>
        <p:nvPicPr>
          <p:cNvPr id="25" name="Picture 2" descr="âatomic magnetometerâçå¾çæç´¢ç»æ">
            <a:extLst>
              <a:ext uri="{FF2B5EF4-FFF2-40B4-BE49-F238E27FC236}">
                <a16:creationId xmlns:a16="http://schemas.microsoft.com/office/drawing/2014/main" id="{5FFADE49-3C57-9B4A-AC6A-4C96AD71C4BA}"/>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8343192" y="2551243"/>
            <a:ext cx="3357651" cy="2347035"/>
          </a:xfrm>
          <a:prstGeom prst="rect">
            <a:avLst/>
          </a:prstGeom>
          <a:noFill/>
          <a:extLst>
            <a:ext uri="{909E8E84-426E-40DD-AFC4-6F175D3DCCD1}">
              <a14:hiddenFill xmlns:a14="http://schemas.microsoft.com/office/drawing/2010/main">
                <a:solidFill>
                  <a:srgbClr val="FFFFFF"/>
                </a:solidFill>
              </a14:hiddenFill>
            </a:ext>
          </a:extLst>
        </p:spPr>
      </p:pic>
      <p:sp>
        <p:nvSpPr>
          <p:cNvPr id="32" name="文本框 30">
            <a:extLst>
              <a:ext uri="{FF2B5EF4-FFF2-40B4-BE49-F238E27FC236}">
                <a16:creationId xmlns:a16="http://schemas.microsoft.com/office/drawing/2014/main" id="{B6D18DCB-F8E2-4C40-8123-CC952C290AC4}"/>
              </a:ext>
            </a:extLst>
          </p:cNvPr>
          <p:cNvSpPr txBox="1"/>
          <p:nvPr/>
        </p:nvSpPr>
        <p:spPr>
          <a:xfrm>
            <a:off x="9385562" y="4939436"/>
            <a:ext cx="1982934" cy="461665"/>
          </a:xfrm>
          <a:prstGeom prst="rect">
            <a:avLst/>
          </a:prstGeom>
          <a:noFill/>
        </p:spPr>
        <p:txBody>
          <a:bodyPr wrap="square" rtlCol="0">
            <a:spAutoFit/>
          </a:bodyPr>
          <a:lstStyle/>
          <a:p>
            <a:pPr>
              <a:defRPr/>
            </a:pPr>
            <a:r>
              <a:rPr lang="en-US" altLang="zh-CN" sz="2400" dirty="0">
                <a:latin typeface="Times New Roman" panose="02020603050405020304" pitchFamily="18" charset="0"/>
                <a:ea typeface="+mj-ea"/>
                <a:cs typeface="Times New Roman" panose="02020603050405020304" pitchFamily="18" charset="0"/>
              </a:rPr>
              <a:t>NMR/MRI</a:t>
            </a:r>
            <a:endParaRPr lang="zh-CN" altLang="en-US" sz="2400" dirty="0">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C5786D52-2CFF-B847-A950-2856E77480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0824" y="2552677"/>
            <a:ext cx="3688680" cy="2374201"/>
          </a:xfrm>
          <a:prstGeom prst="rect">
            <a:avLst/>
          </a:prstGeom>
        </p:spPr>
      </p:pic>
      <p:sp>
        <p:nvSpPr>
          <p:cNvPr id="39" name="文本框 24">
            <a:extLst>
              <a:ext uri="{FF2B5EF4-FFF2-40B4-BE49-F238E27FC236}">
                <a16:creationId xmlns:a16="http://schemas.microsoft.com/office/drawing/2014/main" id="{BD970A1E-3DBC-FD4D-B3FE-B710F4E98A7E}"/>
              </a:ext>
            </a:extLst>
          </p:cNvPr>
          <p:cNvSpPr txBox="1"/>
          <p:nvPr/>
        </p:nvSpPr>
        <p:spPr>
          <a:xfrm>
            <a:off x="4818955" y="4898278"/>
            <a:ext cx="2907004" cy="461665"/>
          </a:xfrm>
          <a:prstGeom prst="rect">
            <a:avLst/>
          </a:prstGeom>
          <a:noFill/>
        </p:spPr>
        <p:txBody>
          <a:bodyPr wrap="square" rtlCol="0">
            <a:spAutoFit/>
          </a:bodyPr>
          <a:lstStyle/>
          <a:p>
            <a:pPr fontAlgn="base">
              <a:spcBef>
                <a:spcPct val="0"/>
              </a:spcBef>
              <a:spcAft>
                <a:spcPct val="0"/>
              </a:spcAft>
              <a:defRPr/>
            </a:pPr>
            <a:r>
              <a:rPr lang="en-US" altLang="zh-CN" sz="2400" dirty="0">
                <a:latin typeface="Times New Roman" panose="02020603050405020304" pitchFamily="18" charset="0"/>
                <a:ea typeface="+mj-ea"/>
                <a:cs typeface="Times New Roman" panose="02020603050405020304" pitchFamily="18" charset="0"/>
              </a:rPr>
              <a:t>Dark energy/matter</a:t>
            </a:r>
            <a:endParaRPr lang="zh-CN" altLang="en-US" sz="2400" dirty="0">
              <a:latin typeface="Times New Roman" panose="02020603050405020304" pitchFamily="18" charset="0"/>
              <a:ea typeface="+mj-ea"/>
              <a:cs typeface="Times New Roman" panose="02020603050405020304" pitchFamily="18" charset="0"/>
            </a:endParaRPr>
          </a:p>
        </p:txBody>
      </p:sp>
      <p:sp>
        <p:nvSpPr>
          <p:cNvPr id="33" name="标题 1">
            <a:extLst>
              <a:ext uri="{FF2B5EF4-FFF2-40B4-BE49-F238E27FC236}">
                <a16:creationId xmlns:a16="http://schemas.microsoft.com/office/drawing/2014/main" id="{6BAA8620-65C1-1645-9D07-B1036AA3499C}"/>
              </a:ext>
            </a:extLst>
          </p:cNvPr>
          <p:cNvSpPr txBox="1">
            <a:spLocks/>
          </p:cNvSpPr>
          <p:nvPr/>
        </p:nvSpPr>
        <p:spPr>
          <a:xfrm>
            <a:off x="3457748" y="162896"/>
            <a:ext cx="6249600" cy="770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latin typeface="Times New Roman" panose="02020603050405020304" pitchFamily="18" charset="0"/>
                <a:cs typeface="Times New Roman" panose="02020603050405020304" pitchFamily="18" charset="0"/>
              </a:rPr>
              <a:t>Precision</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measurement</a:t>
            </a:r>
            <a:endParaRPr lang="zh-CN" altLang="en-US" dirty="0">
              <a:latin typeface="Times New Roman" panose="02020603050405020304" pitchFamily="18" charset="0"/>
              <a:cs typeface="Times New Roman" panose="02020603050405020304" pitchFamily="18" charset="0"/>
            </a:endParaRPr>
          </a:p>
        </p:txBody>
      </p:sp>
      <p:cxnSp>
        <p:nvCxnSpPr>
          <p:cNvPr id="35" name="直接连接符 7">
            <a:extLst>
              <a:ext uri="{FF2B5EF4-FFF2-40B4-BE49-F238E27FC236}">
                <a16:creationId xmlns:a16="http://schemas.microsoft.com/office/drawing/2014/main" id="{027E041B-F69A-124D-8C89-554FC6049EA1}"/>
              </a:ext>
            </a:extLst>
          </p:cNvPr>
          <p:cNvCxnSpPr>
            <a:cxnSpLocks/>
          </p:cNvCxnSpPr>
          <p:nvPr/>
        </p:nvCxnSpPr>
        <p:spPr>
          <a:xfrm>
            <a:off x="351752" y="844928"/>
            <a:ext cx="11560925" cy="0"/>
          </a:xfrm>
          <a:prstGeom prst="line">
            <a:avLst/>
          </a:prstGeom>
          <a:ln w="15875">
            <a:gradFill flip="none" rotWithShape="1">
              <a:gsLst>
                <a:gs pos="0">
                  <a:srgbClr val="124A93"/>
                </a:gs>
                <a:gs pos="49700">
                  <a:srgbClr val="124C98"/>
                </a:gs>
                <a:gs pos="100000">
                  <a:srgbClr val="134E9D">
                    <a:alpha val="0"/>
                  </a:srgbClr>
                </a:gs>
              </a:gsLst>
              <a:path path="circle">
                <a:fillToRect l="50000" t="50000" r="50000" b="50000"/>
              </a:path>
              <a:tileRect/>
            </a:gradFill>
          </a:ln>
        </p:spPr>
        <p:style>
          <a:lnRef idx="2">
            <a:schemeClr val="accent1"/>
          </a:lnRef>
          <a:fillRef idx="0">
            <a:schemeClr val="accent1"/>
          </a:fillRef>
          <a:effectRef idx="1">
            <a:schemeClr val="accent1"/>
          </a:effectRef>
          <a:fontRef idx="minor">
            <a:schemeClr val="tx1"/>
          </a:fontRef>
        </p:style>
      </p:cxnSp>
      <p:sp>
        <p:nvSpPr>
          <p:cNvPr id="36" name="矩形: 剪去对角 53">
            <a:extLst>
              <a:ext uri="{FF2B5EF4-FFF2-40B4-BE49-F238E27FC236}">
                <a16:creationId xmlns:a16="http://schemas.microsoft.com/office/drawing/2014/main" id="{123CB68E-48A3-4346-A0D9-5C6927AC288E}"/>
              </a:ext>
            </a:extLst>
          </p:cNvPr>
          <p:cNvSpPr/>
          <p:nvPr/>
        </p:nvSpPr>
        <p:spPr>
          <a:xfrm>
            <a:off x="351752" y="5556916"/>
            <a:ext cx="3424518" cy="718378"/>
          </a:xfrm>
          <a:prstGeom prst="snip2DiagRect">
            <a:avLst>
              <a:gd name="adj1" fmla="val 48800"/>
              <a:gd name="adj2" fmla="val 50000"/>
            </a:avLst>
          </a:prstGeom>
          <a:solidFill>
            <a:srgbClr val="4F81BD">
              <a:lumMod val="20000"/>
              <a:lumOff val="80000"/>
            </a:srgbClr>
          </a:solidFill>
          <a:ln w="19050" cap="flat" cmpd="sng" algn="ctr">
            <a:solidFill>
              <a:srgbClr val="4F81BD">
                <a:lumMod val="75000"/>
              </a:srgbClr>
            </a:solidFill>
            <a:prstDash val="solid"/>
          </a:ln>
          <a:effectLst>
            <a:outerShdw blurRad="50800" dist="38100" dir="2700000" algn="tl" rotWithShape="0">
              <a:prstClr val="black">
                <a:alpha val="40000"/>
              </a:prstClr>
            </a:outerShdw>
          </a:effectLst>
        </p:spPr>
        <p:txBody>
          <a:bodyPr rtlCol="0" anchor="ctr"/>
          <a:lstStyle/>
          <a:p>
            <a:pPr lvl="0" algn="ctr">
              <a:defRPr/>
            </a:pPr>
            <a:r>
              <a:rPr lang="en-US" altLang="zh-CN" b="1" kern="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Facing the Major Needs of the Country</a:t>
            </a:r>
          </a:p>
        </p:txBody>
      </p:sp>
      <p:sp>
        <p:nvSpPr>
          <p:cNvPr id="40" name="矩形: 剪去对角 53">
            <a:extLst>
              <a:ext uri="{FF2B5EF4-FFF2-40B4-BE49-F238E27FC236}">
                <a16:creationId xmlns:a16="http://schemas.microsoft.com/office/drawing/2014/main" id="{AB3846C7-DCB8-F948-8283-3F26F2E47085}"/>
              </a:ext>
            </a:extLst>
          </p:cNvPr>
          <p:cNvSpPr/>
          <p:nvPr/>
        </p:nvSpPr>
        <p:spPr>
          <a:xfrm>
            <a:off x="4190824" y="5556916"/>
            <a:ext cx="3688680" cy="718378"/>
          </a:xfrm>
          <a:prstGeom prst="snip2DiagRect">
            <a:avLst>
              <a:gd name="adj1" fmla="val 48800"/>
              <a:gd name="adj2" fmla="val 50000"/>
            </a:avLst>
          </a:prstGeom>
          <a:solidFill>
            <a:srgbClr val="4F81BD">
              <a:lumMod val="20000"/>
              <a:lumOff val="80000"/>
            </a:srgbClr>
          </a:solidFill>
          <a:ln w="19050" cap="flat" cmpd="sng" algn="ctr">
            <a:solidFill>
              <a:srgbClr val="4F81BD">
                <a:lumMod val="75000"/>
              </a:srgbClr>
            </a:solidFill>
            <a:prstDash val="solid"/>
          </a:ln>
          <a:effectLst>
            <a:outerShdw blurRad="50800" dist="38100" dir="2700000" algn="tl" rotWithShape="0">
              <a:prstClr val="black">
                <a:alpha val="40000"/>
              </a:prstClr>
            </a:outerShdw>
          </a:effectLst>
        </p:spPr>
        <p:txBody>
          <a:bodyPr rtlCol="0" anchor="ctr"/>
          <a:lstStyle/>
          <a:p>
            <a:pPr lvl="0" algn="ctr">
              <a:defRPr/>
            </a:pPr>
            <a:r>
              <a:rPr lang="en-US" altLang="zh-CN" b="1" kern="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Facing the Frontiers of World Science and Technology</a:t>
            </a:r>
          </a:p>
        </p:txBody>
      </p:sp>
      <p:sp>
        <p:nvSpPr>
          <p:cNvPr id="41" name="矩形: 剪去对角 53">
            <a:extLst>
              <a:ext uri="{FF2B5EF4-FFF2-40B4-BE49-F238E27FC236}">
                <a16:creationId xmlns:a16="http://schemas.microsoft.com/office/drawing/2014/main" id="{C5568C3A-6AB3-2846-9831-BFE7BF2D2CE5}"/>
              </a:ext>
            </a:extLst>
          </p:cNvPr>
          <p:cNvSpPr/>
          <p:nvPr/>
        </p:nvSpPr>
        <p:spPr>
          <a:xfrm>
            <a:off x="8338883" y="5556916"/>
            <a:ext cx="3688680" cy="718378"/>
          </a:xfrm>
          <a:prstGeom prst="snip2DiagRect">
            <a:avLst>
              <a:gd name="adj1" fmla="val 48800"/>
              <a:gd name="adj2" fmla="val 50000"/>
            </a:avLst>
          </a:prstGeom>
          <a:solidFill>
            <a:srgbClr val="4F81BD">
              <a:lumMod val="20000"/>
              <a:lumOff val="80000"/>
            </a:srgbClr>
          </a:solidFill>
          <a:ln w="19050" cap="flat" cmpd="sng" algn="ctr">
            <a:solidFill>
              <a:srgbClr val="4F81BD">
                <a:lumMod val="75000"/>
              </a:srgbClr>
            </a:solidFill>
            <a:prstDash val="solid"/>
          </a:ln>
          <a:effectLst>
            <a:outerShdw blurRad="50800" dist="38100" dir="2700000" algn="tl" rotWithShape="0">
              <a:prstClr val="black">
                <a:alpha val="40000"/>
              </a:prstClr>
            </a:outerShdw>
          </a:effectLst>
        </p:spPr>
        <p:txBody>
          <a:bodyPr rtlCol="0" anchor="ctr"/>
          <a:lstStyle/>
          <a:p>
            <a:pPr lvl="0" algn="ctr">
              <a:defRPr/>
            </a:pPr>
            <a:r>
              <a:rPr lang="en-US" altLang="zh-CN" b="1" kern="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Facing People's Lives and Health</a:t>
            </a:r>
          </a:p>
        </p:txBody>
      </p:sp>
      <p:sp>
        <p:nvSpPr>
          <p:cNvPr id="43" name="标题 1">
            <a:extLst>
              <a:ext uri="{FF2B5EF4-FFF2-40B4-BE49-F238E27FC236}">
                <a16:creationId xmlns:a16="http://schemas.microsoft.com/office/drawing/2014/main" id="{B2A9478E-1C33-6B47-942D-1144DE8A9F94}"/>
              </a:ext>
            </a:extLst>
          </p:cNvPr>
          <p:cNvSpPr txBox="1">
            <a:spLocks/>
          </p:cNvSpPr>
          <p:nvPr/>
        </p:nvSpPr>
        <p:spPr>
          <a:xfrm>
            <a:off x="321382" y="960377"/>
            <a:ext cx="11591295" cy="179020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 altLang="zh-CN" sz="3500" dirty="0">
                <a:latin typeface="Times New Roman" panose="02020603050405020304" pitchFamily="18" charset="0"/>
                <a:cs typeface="Times New Roman" panose="02020603050405020304" pitchFamily="18" charset="0"/>
              </a:rPr>
              <a:t>Each increase in precision by one digit would promote the development of related science and the way of human life</a:t>
            </a:r>
            <a:endParaRPr lang="zh-CN" altLang="en-US" sz="3500" dirty="0">
              <a:latin typeface="Times New Roman" panose="02020603050405020304" pitchFamily="18" charset="0"/>
              <a:cs typeface="Times New Roman" panose="02020603050405020304" pitchFamily="18" charset="0"/>
            </a:endParaRPr>
          </a:p>
        </p:txBody>
      </p:sp>
      <p:grpSp>
        <p:nvGrpSpPr>
          <p:cNvPr id="44" name="组合 43">
            <a:extLst>
              <a:ext uri="{FF2B5EF4-FFF2-40B4-BE49-F238E27FC236}">
                <a16:creationId xmlns:a16="http://schemas.microsoft.com/office/drawing/2014/main" id="{0F0BB5E8-CE30-6B47-98EE-B749A58C5EC0}"/>
              </a:ext>
            </a:extLst>
          </p:cNvPr>
          <p:cNvGrpSpPr/>
          <p:nvPr/>
        </p:nvGrpSpPr>
        <p:grpSpPr>
          <a:xfrm rot="5400000">
            <a:off x="6067619" y="-3449436"/>
            <a:ext cx="116749" cy="11419103"/>
            <a:chOff x="5702996" y="1339728"/>
            <a:chExt cx="1840804" cy="5050269"/>
          </a:xfrm>
        </p:grpSpPr>
        <p:pic>
          <p:nvPicPr>
            <p:cNvPr id="45" name="Picture 6" descr="HD-ShadowLong.png">
              <a:extLst>
                <a:ext uri="{FF2B5EF4-FFF2-40B4-BE49-F238E27FC236}">
                  <a16:creationId xmlns:a16="http://schemas.microsoft.com/office/drawing/2014/main" id="{FC1396DB-219D-7449-A421-8D5319F2756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rot="16200000">
              <a:off x="5340327" y="4186524"/>
              <a:ext cx="2566142" cy="1840804"/>
            </a:xfrm>
            <a:prstGeom prst="rect">
              <a:avLst/>
            </a:prstGeom>
          </p:spPr>
        </p:pic>
        <p:pic>
          <p:nvPicPr>
            <p:cNvPr id="46" name="Picture 6" descr="HD-ShadowLong.png">
              <a:extLst>
                <a:ext uri="{FF2B5EF4-FFF2-40B4-BE49-F238E27FC236}">
                  <a16:creationId xmlns:a16="http://schemas.microsoft.com/office/drawing/2014/main" id="{A730D344-98CD-BE4D-9E2E-52732FE52360}"/>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rot="5400000" flipV="1">
              <a:off x="5340327" y="1702397"/>
              <a:ext cx="2566142" cy="1840804"/>
            </a:xfrm>
            <a:prstGeom prst="rect">
              <a:avLst/>
            </a:prstGeom>
          </p:spPr>
        </p:pic>
      </p:grpSp>
      <p:sp>
        <p:nvSpPr>
          <p:cNvPr id="2" name="灯片编号占位符 1">
            <a:extLst>
              <a:ext uri="{FF2B5EF4-FFF2-40B4-BE49-F238E27FC236}">
                <a16:creationId xmlns:a16="http://schemas.microsoft.com/office/drawing/2014/main" id="{D3262F72-2842-A441-AF18-5F609EDD76ED}"/>
              </a:ext>
            </a:extLst>
          </p:cNvPr>
          <p:cNvSpPr>
            <a:spLocks noGrp="1"/>
          </p:cNvSpPr>
          <p:nvPr>
            <p:ph type="sldNum" sz="quarter" idx="12"/>
          </p:nvPr>
        </p:nvSpPr>
        <p:spPr/>
        <p:txBody>
          <a:bodyPr/>
          <a:lstStyle/>
          <a:p>
            <a:pPr>
              <a:defRPr/>
            </a:pPr>
            <a:fld id="{DE05FA6F-00FE-4EF4-BA9B-4A585D5BE913}" type="slidenum">
              <a:rPr lang="en-US" altLang="zh-CN" smtClean="0"/>
              <a:pPr>
                <a:defRPr/>
              </a:pPr>
              <a:t>3</a:t>
            </a:fld>
            <a:endParaRPr lang="en-US" altLang="zh-CN" dirty="0"/>
          </a:p>
        </p:txBody>
      </p:sp>
    </p:spTree>
    <p:extLst>
      <p:ext uri="{BB962C8B-B14F-4D97-AF65-F5344CB8AC3E}">
        <p14:creationId xmlns:p14="http://schemas.microsoft.com/office/powerpoint/2010/main" val="40063213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61BFE63-2697-224C-BF13-C69312AD7284}"/>
              </a:ext>
            </a:extLst>
          </p:cNvPr>
          <p:cNvPicPr>
            <a:picLocks noChangeAspect="1"/>
          </p:cNvPicPr>
          <p:nvPr/>
        </p:nvPicPr>
        <p:blipFill>
          <a:blip r:embed="rId3"/>
          <a:stretch>
            <a:fillRect/>
          </a:stretch>
        </p:blipFill>
        <p:spPr>
          <a:xfrm>
            <a:off x="414505" y="2953759"/>
            <a:ext cx="8301318" cy="3281328"/>
          </a:xfrm>
          <a:prstGeom prst="rect">
            <a:avLst/>
          </a:prstGeom>
        </p:spPr>
      </p:pic>
      <p:pic>
        <p:nvPicPr>
          <p:cNvPr id="7" name="图片 6">
            <a:extLst>
              <a:ext uri="{FF2B5EF4-FFF2-40B4-BE49-F238E27FC236}">
                <a16:creationId xmlns:a16="http://schemas.microsoft.com/office/drawing/2014/main" id="{9D34F4DF-C564-374E-870F-A21A5BD98CBA}"/>
              </a:ext>
            </a:extLst>
          </p:cNvPr>
          <p:cNvPicPr>
            <a:picLocks noChangeAspect="1"/>
          </p:cNvPicPr>
          <p:nvPr/>
        </p:nvPicPr>
        <p:blipFill>
          <a:blip r:embed="rId4"/>
          <a:stretch>
            <a:fillRect/>
          </a:stretch>
        </p:blipFill>
        <p:spPr>
          <a:xfrm>
            <a:off x="62753" y="1152620"/>
            <a:ext cx="10365507" cy="1897529"/>
          </a:xfrm>
          <a:prstGeom prst="rect">
            <a:avLst/>
          </a:prstGeom>
        </p:spPr>
      </p:pic>
      <p:sp>
        <p:nvSpPr>
          <p:cNvPr id="26" name="矩形 25">
            <a:extLst>
              <a:ext uri="{FF2B5EF4-FFF2-40B4-BE49-F238E27FC236}">
                <a16:creationId xmlns:a16="http://schemas.microsoft.com/office/drawing/2014/main" id="{F1208D27-E7E0-9847-B0B3-FD1B39A95D3B}"/>
              </a:ext>
            </a:extLst>
          </p:cNvPr>
          <p:cNvSpPr/>
          <p:nvPr/>
        </p:nvSpPr>
        <p:spPr>
          <a:xfrm>
            <a:off x="7677845" y="4594423"/>
            <a:ext cx="4234832" cy="1200329"/>
          </a:xfrm>
          <a:prstGeom prst="rect">
            <a:avLst/>
          </a:prstGeom>
          <a:solidFill>
            <a:schemeClr val="bg1"/>
          </a:solidFill>
          <a:ln w="28575">
            <a:solidFill>
              <a:schemeClr val="tx1"/>
            </a:solidFill>
          </a:ln>
        </p:spPr>
        <p:txBody>
          <a:bodyPr wrap="square">
            <a:spAutoFit/>
          </a:bodyPr>
          <a:lstStyle/>
          <a:p>
            <a:pPr algn="just"/>
            <a:r>
              <a:rPr lang="en" altLang="zh-CN" sz="2400" dirty="0">
                <a:latin typeface="Times New Roman" panose="02020603050405020304" pitchFamily="18" charset="0"/>
                <a:ea typeface="Microsoft YaHei" panose="020B0503020204020204" pitchFamily="34" charset="-122"/>
                <a:cs typeface="Times New Roman" panose="02020603050405020304" pitchFamily="18" charset="0"/>
              </a:rPr>
              <a:t>Introduction to the Progress of Spin Sensors in exotic</a:t>
            </a:r>
            <a:r>
              <a:rPr lang="zh-CN" altLang="en-US" sz="24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400" dirty="0">
                <a:latin typeface="Times New Roman" panose="02020603050405020304" pitchFamily="18" charset="0"/>
                <a:ea typeface="Microsoft YaHei" panose="020B0503020204020204" pitchFamily="34" charset="-122"/>
                <a:cs typeface="Times New Roman" panose="02020603050405020304" pitchFamily="18" charset="0"/>
              </a:rPr>
              <a:t>spin-dependent</a:t>
            </a:r>
            <a:r>
              <a:rPr lang="zh-CN" altLang="en-US" sz="24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400" dirty="0">
                <a:latin typeface="Times New Roman" panose="02020603050405020304" pitchFamily="18" charset="0"/>
                <a:ea typeface="Microsoft YaHei" panose="020B0503020204020204" pitchFamily="34" charset="-122"/>
                <a:cs typeface="Times New Roman" panose="02020603050405020304" pitchFamily="18" charset="0"/>
              </a:rPr>
              <a:t>interactions</a:t>
            </a:r>
            <a:r>
              <a:rPr lang="zh-CN" altLang="en-US" sz="2400" dirty="0">
                <a:latin typeface="Times New Roman" panose="02020603050405020304" pitchFamily="18" charset="0"/>
                <a:ea typeface="Microsoft YaHei" panose="020B0503020204020204" pitchFamily="34" charset="-122"/>
                <a:cs typeface="Times New Roman" panose="02020603050405020304" pitchFamily="18" charset="0"/>
              </a:rPr>
              <a:t> </a:t>
            </a:r>
            <a:r>
              <a:rPr lang="en" altLang="zh-CN" sz="2400" dirty="0">
                <a:latin typeface="Times New Roman" panose="02020603050405020304" pitchFamily="18" charset="0"/>
                <a:ea typeface="Microsoft YaHei" panose="020B0503020204020204" pitchFamily="34" charset="-122"/>
                <a:cs typeface="Times New Roman" panose="02020603050405020304" pitchFamily="18" charset="0"/>
              </a:rPr>
              <a:t>detection</a:t>
            </a:r>
            <a:endParaRPr lang="zh-CN" altLang="en-US" sz="2400" dirty="0">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4" name="文本框 23">
            <a:extLst>
              <a:ext uri="{FF2B5EF4-FFF2-40B4-BE49-F238E27FC236}">
                <a16:creationId xmlns:a16="http://schemas.microsoft.com/office/drawing/2014/main" id="{9F7DF014-CC16-E242-8013-E3C7E9301236}"/>
              </a:ext>
            </a:extLst>
          </p:cNvPr>
          <p:cNvSpPr txBox="1"/>
          <p:nvPr/>
        </p:nvSpPr>
        <p:spPr>
          <a:xfrm>
            <a:off x="3714880" y="167820"/>
            <a:ext cx="5599449" cy="677108"/>
          </a:xfrm>
          <a:prstGeom prst="rect">
            <a:avLst/>
          </a:prstGeom>
          <a:noFill/>
        </p:spPr>
        <p:txBody>
          <a:bodyPr wrap="square" lIns="0" tIns="0" rIns="0" bIns="0" rtlCol="0">
            <a:spAutoFit/>
            <a:scene3d>
              <a:camera prst="orthographicFront"/>
              <a:lightRig rig="balanced" dir="t"/>
            </a:scene3d>
            <a:sp3d prstMaterial="matte">
              <a:contourClr>
                <a:schemeClr val="tx2"/>
              </a:contourClr>
            </a:sp3d>
          </a:bodyPr>
          <a:lstStyle>
            <a:defPPr>
              <a:defRPr lang="zh-CN"/>
            </a:defPPr>
            <a:lvl1pPr algn="ctr">
              <a:defRPr kumimoji="1" sz="3200" b="1">
                <a:gradFill flip="none" rotWithShape="1">
                  <a:gsLst>
                    <a:gs pos="0">
                      <a:schemeClr val="tx2">
                        <a:lumMod val="50000"/>
                      </a:schemeClr>
                    </a:gs>
                    <a:gs pos="100000">
                      <a:schemeClr val="tx1"/>
                    </a:gs>
                  </a:gsLst>
                  <a:lin ang="5400000" scaled="1"/>
                  <a:tileRect/>
                </a:gradFill>
                <a:effectLst>
                  <a:outerShdw blurRad="444500" dist="190500" dir="5400000" algn="ctr" rotWithShape="0">
                    <a:schemeClr val="accent6">
                      <a:alpha val="30000"/>
                    </a:schemeClr>
                  </a:outerShdw>
                </a:effectLst>
                <a:latin typeface="+mj-ea"/>
                <a:ea typeface="+mj-ea"/>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4400" b="0" dirty="0">
                <a:gradFill flip="none" rotWithShape="1">
                  <a:gsLst>
                    <a:gs pos="0">
                      <a:srgbClr val="3C424B"/>
                    </a:gs>
                    <a:gs pos="100000">
                      <a:srgbClr val="000000"/>
                    </a:gs>
                  </a:gsLst>
                  <a:lin ang="5400000" scaled="1"/>
                  <a:tileRect/>
                </a:gradFill>
                <a:effectLst/>
                <a:latin typeface="Times New Roman" panose="02020603050405020304" pitchFamily="18" charset="0"/>
                <a:ea typeface="微软雅黑" panose="020B0503020204020204" pitchFamily="34" charset="-122"/>
                <a:cs typeface="Times New Roman" panose="02020603050405020304" pitchFamily="18" charset="0"/>
              </a:rPr>
              <a:t>Invitation</a:t>
            </a:r>
            <a:r>
              <a:rPr lang="zh-CN" altLang="en-US" sz="4400" b="0" dirty="0">
                <a:gradFill flip="none" rotWithShape="1">
                  <a:gsLst>
                    <a:gs pos="0">
                      <a:srgbClr val="3C424B"/>
                    </a:gs>
                    <a:gs pos="100000">
                      <a:srgbClr val="000000"/>
                    </a:gs>
                  </a:gsLst>
                  <a:lin ang="5400000" scaled="1"/>
                  <a:tileRect/>
                </a:gradFill>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400" b="0" dirty="0">
                <a:gradFill flip="none" rotWithShape="1">
                  <a:gsLst>
                    <a:gs pos="0">
                      <a:srgbClr val="3C424B"/>
                    </a:gs>
                    <a:gs pos="100000">
                      <a:srgbClr val="000000"/>
                    </a:gs>
                  </a:gsLst>
                  <a:lin ang="5400000" scaled="1"/>
                  <a:tileRect/>
                </a:gradFill>
                <a:effectLst/>
                <a:latin typeface="Times New Roman" panose="02020603050405020304" pitchFamily="18" charset="0"/>
                <a:ea typeface="微软雅黑" panose="020B0503020204020204" pitchFamily="34" charset="-122"/>
                <a:cs typeface="Times New Roman" panose="02020603050405020304" pitchFamily="18" charset="0"/>
              </a:rPr>
              <a:t>review</a:t>
            </a:r>
            <a:endParaRPr kumimoji="1" lang="zh-CN" altLang="en-US" sz="4400" b="0" i="0" u="none" strike="noStrike" kern="1200" cap="none" spc="0" normalizeH="0" baseline="0" noProof="0" dirty="0">
              <a:ln>
                <a:noFill/>
              </a:ln>
              <a:gradFill flip="none" rotWithShape="1">
                <a:gsLst>
                  <a:gs pos="0">
                    <a:srgbClr val="3C424B"/>
                  </a:gs>
                  <a:gs pos="100000">
                    <a:srgbClr val="000000"/>
                  </a:gs>
                </a:gsLst>
                <a:lin ang="5400000" scaled="1"/>
                <a:tileRect/>
              </a:gra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28" name="直接连接符 7">
            <a:extLst>
              <a:ext uri="{FF2B5EF4-FFF2-40B4-BE49-F238E27FC236}">
                <a16:creationId xmlns:a16="http://schemas.microsoft.com/office/drawing/2014/main" id="{FDB8275A-8F21-3B4B-9C08-4DFEAC734A67}"/>
              </a:ext>
            </a:extLst>
          </p:cNvPr>
          <p:cNvCxnSpPr>
            <a:cxnSpLocks/>
          </p:cNvCxnSpPr>
          <p:nvPr/>
        </p:nvCxnSpPr>
        <p:spPr>
          <a:xfrm>
            <a:off x="351752" y="844928"/>
            <a:ext cx="11560925" cy="0"/>
          </a:xfrm>
          <a:prstGeom prst="line">
            <a:avLst/>
          </a:prstGeom>
          <a:ln w="15875">
            <a:gradFill flip="none" rotWithShape="1">
              <a:gsLst>
                <a:gs pos="0">
                  <a:srgbClr val="124A93"/>
                </a:gs>
                <a:gs pos="49700">
                  <a:srgbClr val="124C98"/>
                </a:gs>
                <a:gs pos="100000">
                  <a:srgbClr val="134E9D">
                    <a:alpha val="0"/>
                  </a:srgbClr>
                </a:gs>
              </a:gsLst>
              <a:path path="circle">
                <a:fillToRect l="50000" t="50000" r="50000" b="50000"/>
              </a:path>
              <a:tileRect/>
            </a:gradFill>
          </a:ln>
        </p:spPr>
        <p:style>
          <a:lnRef idx="2">
            <a:schemeClr val="accent1"/>
          </a:lnRef>
          <a:fillRef idx="0">
            <a:schemeClr val="accent1"/>
          </a:fillRef>
          <a:effectRef idx="1">
            <a:schemeClr val="accent1"/>
          </a:effectRef>
          <a:fontRef idx="minor">
            <a:schemeClr val="tx1"/>
          </a:fontRef>
        </p:style>
      </p:cxnSp>
      <p:sp>
        <p:nvSpPr>
          <p:cNvPr id="10" name="灯片编号占位符 3">
            <a:extLst>
              <a:ext uri="{FF2B5EF4-FFF2-40B4-BE49-F238E27FC236}">
                <a16:creationId xmlns:a16="http://schemas.microsoft.com/office/drawing/2014/main" id="{87F33D61-BE01-DD44-97EB-029D0C5E945B}"/>
              </a:ext>
            </a:extLst>
          </p:cNvPr>
          <p:cNvSpPr txBox="1">
            <a:spLocks/>
          </p:cNvSpPr>
          <p:nvPr/>
        </p:nvSpPr>
        <p:spPr>
          <a:xfrm>
            <a:off x="11790716" y="6542781"/>
            <a:ext cx="481132"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E05FA6F-00FE-4EF4-BA9B-4A585D5BE913}" type="slidenum">
              <a:rPr lang="en-US" altLang="zh-CN" smtClean="0"/>
              <a:pPr>
                <a:defRPr/>
              </a:pPr>
              <a:t>30</a:t>
            </a:fld>
            <a:endParaRPr lang="en-US" altLang="zh-CN" dirty="0"/>
          </a:p>
        </p:txBody>
      </p:sp>
    </p:spTree>
    <p:extLst>
      <p:ext uri="{BB962C8B-B14F-4D97-AF65-F5344CB8AC3E}">
        <p14:creationId xmlns:p14="http://schemas.microsoft.com/office/powerpoint/2010/main" val="42797437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EA3110F-F4C9-CA45-8CBC-C90F9C8B166C}"/>
              </a:ext>
            </a:extLst>
          </p:cNvPr>
          <p:cNvPicPr>
            <a:picLocks noChangeAspect="1"/>
          </p:cNvPicPr>
          <p:nvPr/>
        </p:nvPicPr>
        <p:blipFill>
          <a:blip r:embed="rId3"/>
          <a:stretch>
            <a:fillRect/>
          </a:stretch>
        </p:blipFill>
        <p:spPr>
          <a:xfrm>
            <a:off x="510205" y="1855549"/>
            <a:ext cx="11244017" cy="4598879"/>
          </a:xfrm>
          <a:prstGeom prst="rect">
            <a:avLst/>
          </a:prstGeom>
        </p:spPr>
      </p:pic>
      <p:sp>
        <p:nvSpPr>
          <p:cNvPr id="33" name="矩形 32">
            <a:extLst>
              <a:ext uri="{FF2B5EF4-FFF2-40B4-BE49-F238E27FC236}">
                <a16:creationId xmlns:a16="http://schemas.microsoft.com/office/drawing/2014/main" id="{12A59FA6-1C06-FD40-9B01-745F6720FEFE}"/>
              </a:ext>
            </a:extLst>
          </p:cNvPr>
          <p:cNvSpPr/>
          <p:nvPr/>
        </p:nvSpPr>
        <p:spPr>
          <a:xfrm>
            <a:off x="3066989" y="4873002"/>
            <a:ext cx="5188520" cy="830997"/>
          </a:xfrm>
          <a:prstGeom prst="rect">
            <a:avLst/>
          </a:prstGeom>
          <a:solidFill>
            <a:schemeClr val="accent2"/>
          </a:solidFill>
          <a:ln w="44450">
            <a:solidFill>
              <a:srgbClr val="0A54E5"/>
            </a:solidFill>
          </a:ln>
        </p:spPr>
        <p:txBody>
          <a:bodyPr wrap="square">
            <a:spAutoFit/>
          </a:bodyPr>
          <a:lstStyle/>
          <a:p>
            <a:pPr marL="285750" indent="-285750">
              <a:buFont typeface="Wingdings" pitchFamily="2" charset="2"/>
              <a:buChar char="ü"/>
            </a:pPr>
            <a:r>
              <a:rPr kumimoji="1" lang="en-US" altLang="zh-CN" sz="2400" b="1" dirty="0">
                <a:solidFill>
                  <a:srgbClr val="FFC000"/>
                </a:solidFill>
                <a:latin typeface="微软雅黑" panose="020B0503020204020204" pitchFamily="34" charset="-122"/>
                <a:ea typeface="微软雅黑" panose="020B0503020204020204" pitchFamily="34" charset="-122"/>
              </a:rPr>
              <a:t>SAPPHIRE</a:t>
            </a:r>
            <a:r>
              <a:rPr kumimoji="1" lang="zh-CN" altLang="en-US" sz="2400" b="1" dirty="0">
                <a:solidFill>
                  <a:srgbClr val="FFC000"/>
                </a:solidFill>
                <a:latin typeface="微软雅黑" panose="020B0503020204020204" pitchFamily="34" charset="-122"/>
                <a:ea typeface="微软雅黑" panose="020B0503020204020204" pitchFamily="34" charset="-122"/>
              </a:rPr>
              <a:t>：</a:t>
            </a:r>
            <a:r>
              <a:rPr kumimoji="1" lang="en-US" altLang="zh-CN" sz="2400" b="1" dirty="0">
                <a:solidFill>
                  <a:srgbClr val="FFC000"/>
                </a:solidFill>
                <a:latin typeface="微软雅黑" panose="020B0503020204020204" pitchFamily="34" charset="-122"/>
                <a:ea typeface="微软雅黑" panose="020B0503020204020204" pitchFamily="34" charset="-122"/>
              </a:rPr>
              <a:t>Our work</a:t>
            </a:r>
          </a:p>
          <a:p>
            <a:pPr marL="285750" indent="-285750">
              <a:buFont typeface="Wingdings" pitchFamily="2" charset="2"/>
              <a:buChar char="ü"/>
            </a:pPr>
            <a:r>
              <a:rPr kumimoji="1" lang="en-US" altLang="zh-CN" sz="2400" b="1" dirty="0">
                <a:solidFill>
                  <a:srgbClr val="FFC000"/>
                </a:solidFill>
                <a:latin typeface="微软雅黑" panose="020B0503020204020204" pitchFamily="34" charset="-122"/>
                <a:ea typeface="微软雅黑" panose="020B0503020204020204" pitchFamily="34" charset="-122"/>
              </a:rPr>
              <a:t>AMAILS</a:t>
            </a:r>
            <a:r>
              <a:rPr kumimoji="1" lang="zh-CN" altLang="en-US" sz="2400" b="1" dirty="0">
                <a:solidFill>
                  <a:srgbClr val="FFC000"/>
                </a:solidFill>
                <a:latin typeface="微软雅黑" panose="020B0503020204020204" pitchFamily="34" charset="-122"/>
                <a:ea typeface="微软雅黑" panose="020B0503020204020204" pitchFamily="34" charset="-122"/>
              </a:rPr>
              <a:t>：</a:t>
            </a:r>
            <a:r>
              <a:rPr kumimoji="1" lang="en-US" altLang="zh-CN" sz="2400" b="1" dirty="0">
                <a:solidFill>
                  <a:srgbClr val="FFC000"/>
                </a:solidFill>
                <a:latin typeface="微软雅黑" panose="020B0503020204020204" pitchFamily="34" charset="-122"/>
                <a:ea typeface="微软雅黑" panose="020B0503020204020204" pitchFamily="34" charset="-122"/>
              </a:rPr>
              <a:t>Our work</a:t>
            </a:r>
          </a:p>
        </p:txBody>
      </p:sp>
      <p:sp>
        <p:nvSpPr>
          <p:cNvPr id="31" name="椭圆 30">
            <a:extLst>
              <a:ext uri="{FF2B5EF4-FFF2-40B4-BE49-F238E27FC236}">
                <a16:creationId xmlns:a16="http://schemas.microsoft.com/office/drawing/2014/main" id="{70EC5409-7BA4-154F-920A-B5829A1F3EEE}"/>
              </a:ext>
            </a:extLst>
          </p:cNvPr>
          <p:cNvSpPr/>
          <p:nvPr/>
        </p:nvSpPr>
        <p:spPr>
          <a:xfrm>
            <a:off x="8012473" y="3224210"/>
            <a:ext cx="2479248" cy="1545997"/>
          </a:xfrm>
          <a:prstGeom prst="ellipse">
            <a:avLst/>
          </a:prstGeom>
          <a:noFill/>
          <a:ln w="50800">
            <a:solidFill>
              <a:srgbClr val="0A54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35" name="直线箭头连接符 34">
            <a:extLst>
              <a:ext uri="{FF2B5EF4-FFF2-40B4-BE49-F238E27FC236}">
                <a16:creationId xmlns:a16="http://schemas.microsoft.com/office/drawing/2014/main" id="{D756EC97-B489-5D4A-8EE9-5A35F6B03796}"/>
              </a:ext>
            </a:extLst>
          </p:cNvPr>
          <p:cNvCxnSpPr>
            <a:cxnSpLocks/>
            <a:endCxn id="31" idx="3"/>
          </p:cNvCxnSpPr>
          <p:nvPr/>
        </p:nvCxnSpPr>
        <p:spPr>
          <a:xfrm flipV="1">
            <a:off x="8135468" y="4543801"/>
            <a:ext cx="240082" cy="239190"/>
          </a:xfrm>
          <a:prstGeom prst="straightConnector1">
            <a:avLst/>
          </a:prstGeom>
          <a:ln w="41275">
            <a:solidFill>
              <a:srgbClr val="0A54E5"/>
            </a:solidFill>
            <a:tailEnd type="triangle"/>
          </a:ln>
        </p:spPr>
        <p:style>
          <a:lnRef idx="1">
            <a:schemeClr val="accent1"/>
          </a:lnRef>
          <a:fillRef idx="0">
            <a:schemeClr val="accent1"/>
          </a:fillRef>
          <a:effectRef idx="0">
            <a:schemeClr val="accent1"/>
          </a:effectRef>
          <a:fontRef idx="minor">
            <a:schemeClr val="tx1"/>
          </a:fontRef>
        </p:style>
      </p:cxnSp>
      <p:sp>
        <p:nvSpPr>
          <p:cNvPr id="13" name="灯片编号占位符 3">
            <a:extLst>
              <a:ext uri="{FF2B5EF4-FFF2-40B4-BE49-F238E27FC236}">
                <a16:creationId xmlns:a16="http://schemas.microsoft.com/office/drawing/2014/main" id="{A92BF177-694E-D54A-847A-D6F78E22352E}"/>
              </a:ext>
            </a:extLst>
          </p:cNvPr>
          <p:cNvSpPr txBox="1"/>
          <p:nvPr/>
        </p:nvSpPr>
        <p:spPr>
          <a:xfrm>
            <a:off x="11630526" y="6539599"/>
            <a:ext cx="550381" cy="269241"/>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US" altLang="zh-CN" sz="1800" b="0" i="0" u="none" strike="noStrike" kern="1200" cap="none" spc="0" normalizeH="0" baseline="0" noProof="0" smtClean="0">
                <a:ln>
                  <a:noFill/>
                </a:ln>
                <a:solidFill>
                  <a:prstClr val="black"/>
                </a:solidFill>
                <a:effectLst/>
                <a:uLnTx/>
                <a:uFillTx/>
                <a:latin typeface="微软雅黑"/>
                <a:ea typeface="微软雅黑"/>
                <a:cs typeface="+mn-ea"/>
                <a:sym typeface="+mn-lt"/>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zh-CN"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 name="矩形 2">
            <a:extLst>
              <a:ext uri="{FF2B5EF4-FFF2-40B4-BE49-F238E27FC236}">
                <a16:creationId xmlns:a16="http://schemas.microsoft.com/office/drawing/2014/main" id="{366428AE-8B3F-9141-88DD-04AD361E5401}"/>
              </a:ext>
            </a:extLst>
          </p:cNvPr>
          <p:cNvSpPr/>
          <p:nvPr/>
        </p:nvSpPr>
        <p:spPr>
          <a:xfrm>
            <a:off x="1183342" y="960309"/>
            <a:ext cx="9672918" cy="584775"/>
          </a:xfrm>
          <a:prstGeom prst="rect">
            <a:avLst/>
          </a:prstGeom>
        </p:spPr>
        <p:txBody>
          <a:bodyPr wrap="square">
            <a:spAutoFit/>
          </a:bodyPr>
          <a:lstStyle/>
          <a:p>
            <a:r>
              <a:rPr lang="en" altLang="zh-CN" sz="3200" dirty="0">
                <a:latin typeface="Times New Roman" panose="02020603050405020304" pitchFamily="18" charset="0"/>
                <a:cs typeface="Times New Roman" panose="02020603050405020304" pitchFamily="18" charset="0"/>
              </a:rPr>
              <a:t>Our</a:t>
            </a:r>
            <a:r>
              <a:rPr lang="zh-CN" altLang="en-US" sz="3200" dirty="0">
                <a:latin typeface="Times New Roman" panose="02020603050405020304" pitchFamily="18" charset="0"/>
                <a:cs typeface="Times New Roman" panose="02020603050405020304" pitchFamily="18" charset="0"/>
              </a:rPr>
              <a:t> </a:t>
            </a:r>
            <a:r>
              <a:rPr lang="en-US" altLang="zh-CN" sz="3200" dirty="0">
                <a:latin typeface="Times New Roman" panose="02020603050405020304" pitchFamily="18" charset="0"/>
                <a:cs typeface="Times New Roman" panose="02020603050405020304" pitchFamily="18" charset="0"/>
              </a:rPr>
              <a:t>two projects</a:t>
            </a:r>
            <a:r>
              <a:rPr lang="en" altLang="zh-CN" sz="3200" dirty="0">
                <a:latin typeface="Times New Roman" panose="02020603050405020304" pitchFamily="18" charset="0"/>
                <a:cs typeface="Times New Roman" panose="02020603050405020304" pitchFamily="18" charset="0"/>
              </a:rPr>
              <a:t> have been included by the </a:t>
            </a:r>
            <a:r>
              <a:rPr lang="en" altLang="zh-CN" sz="3200" dirty="0" err="1">
                <a:latin typeface="Times New Roman" panose="02020603050405020304" pitchFamily="18" charset="0"/>
                <a:cs typeface="Times New Roman" panose="02020603050405020304" pitchFamily="18" charset="0"/>
              </a:rPr>
              <a:t>AxionLimits</a:t>
            </a:r>
            <a:endParaRPr lang="zh-CN" altLang="en-US" sz="3200" dirty="0">
              <a:latin typeface="Times New Roman" panose="02020603050405020304" pitchFamily="18" charset="0"/>
              <a:cs typeface="Times New Roman" panose="02020603050405020304" pitchFamily="18" charset="0"/>
            </a:endParaRPr>
          </a:p>
        </p:txBody>
      </p:sp>
      <p:cxnSp>
        <p:nvCxnSpPr>
          <p:cNvPr id="11" name="直接连接符 7">
            <a:extLst>
              <a:ext uri="{FF2B5EF4-FFF2-40B4-BE49-F238E27FC236}">
                <a16:creationId xmlns:a16="http://schemas.microsoft.com/office/drawing/2014/main" id="{5D071524-C0EA-6E42-9BA6-59AE16A82D9F}"/>
              </a:ext>
            </a:extLst>
          </p:cNvPr>
          <p:cNvCxnSpPr>
            <a:cxnSpLocks/>
          </p:cNvCxnSpPr>
          <p:nvPr/>
        </p:nvCxnSpPr>
        <p:spPr>
          <a:xfrm>
            <a:off x="351752" y="844928"/>
            <a:ext cx="11560925" cy="0"/>
          </a:xfrm>
          <a:prstGeom prst="line">
            <a:avLst/>
          </a:prstGeom>
          <a:ln w="15875">
            <a:gradFill flip="none" rotWithShape="1">
              <a:gsLst>
                <a:gs pos="0">
                  <a:srgbClr val="124A93"/>
                </a:gs>
                <a:gs pos="49700">
                  <a:srgbClr val="124C98"/>
                </a:gs>
                <a:gs pos="100000">
                  <a:srgbClr val="134E9D">
                    <a:alpha val="0"/>
                  </a:srgbClr>
                </a:gs>
              </a:gsLst>
              <a:path path="circle">
                <a:fillToRect l="50000" t="50000" r="50000" b="50000"/>
              </a:path>
              <a:tileRect/>
            </a:gradFill>
          </a:ln>
        </p:spPr>
        <p:style>
          <a:lnRef idx="2">
            <a:schemeClr val="accent1"/>
          </a:lnRef>
          <a:fillRef idx="0">
            <a:schemeClr val="accent1"/>
          </a:fillRef>
          <a:effectRef idx="1">
            <a:schemeClr val="accent1"/>
          </a:effectRef>
          <a:fontRef idx="minor">
            <a:schemeClr val="tx1"/>
          </a:fontRef>
        </p:style>
      </p:cxnSp>
      <p:sp>
        <p:nvSpPr>
          <p:cNvPr id="12" name="标题 1">
            <a:extLst>
              <a:ext uri="{FF2B5EF4-FFF2-40B4-BE49-F238E27FC236}">
                <a16:creationId xmlns:a16="http://schemas.microsoft.com/office/drawing/2014/main" id="{D533C8C3-40DB-2B45-958B-BE20FD0FD7BE}"/>
              </a:ext>
            </a:extLst>
          </p:cNvPr>
          <p:cNvSpPr txBox="1">
            <a:spLocks/>
          </p:cNvSpPr>
          <p:nvPr/>
        </p:nvSpPr>
        <p:spPr>
          <a:xfrm>
            <a:off x="108660" y="159700"/>
            <a:ext cx="12116921" cy="770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dirty="0">
                <a:latin typeface="Times New Roman" panose="02020603050405020304" pitchFamily="18" charset="0"/>
                <a:cs typeface="Times New Roman" panose="02020603050405020304" pitchFamily="18" charset="0"/>
              </a:rPr>
              <a:t>Long-baseline dark matter search (AMAILS)</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45495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F48D1686-23B0-334B-84EE-DD37B55181EE}"/>
              </a:ext>
            </a:extLst>
          </p:cNvPr>
          <p:cNvGrpSpPr/>
          <p:nvPr/>
        </p:nvGrpSpPr>
        <p:grpSpPr>
          <a:xfrm>
            <a:off x="491037" y="1696499"/>
            <a:ext cx="11253458" cy="4943080"/>
            <a:chOff x="3654752" y="1984583"/>
            <a:chExt cx="7656023" cy="4302416"/>
          </a:xfrm>
        </p:grpSpPr>
        <p:pic>
          <p:nvPicPr>
            <p:cNvPr id="3" name="Picture 5">
              <a:extLst>
                <a:ext uri="{FF2B5EF4-FFF2-40B4-BE49-F238E27FC236}">
                  <a16:creationId xmlns:a16="http://schemas.microsoft.com/office/drawing/2014/main" id="{7DA88DA9-B9E1-1149-ACB1-3215CCDF57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4752" y="1984583"/>
              <a:ext cx="7656023" cy="430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6">
              <a:extLst>
                <a:ext uri="{FF2B5EF4-FFF2-40B4-BE49-F238E27FC236}">
                  <a16:creationId xmlns:a16="http://schemas.microsoft.com/office/drawing/2014/main" id="{EFD7BF8C-CA5B-CD41-AF5D-208DE72C9280}"/>
                </a:ext>
              </a:extLst>
            </p:cNvPr>
            <p:cNvSpPr txBox="1">
              <a:spLocks noChangeArrowheads="1"/>
            </p:cNvSpPr>
            <p:nvPr/>
          </p:nvSpPr>
          <p:spPr bwMode="auto">
            <a:xfrm>
              <a:off x="6826836" y="5897152"/>
              <a:ext cx="457165" cy="3214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黑体" panose="02010609060101010101" pitchFamily="49" charset="-122"/>
                  <a:ea typeface="黑体" panose="02010609060101010101" pitchFamily="49" charset="-122"/>
                </a:defRPr>
              </a:lvl1pPr>
              <a:lvl2pPr marL="742950" indent="-285750">
                <a:spcBef>
                  <a:spcPct val="20000"/>
                </a:spcBef>
                <a:buFont typeface="Arial" panose="020B0604020202020204" pitchFamily="34" charset="0"/>
                <a:buChar char="–"/>
                <a:defRPr sz="2800">
                  <a:solidFill>
                    <a:schemeClr val="tx1"/>
                  </a:solidFill>
                  <a:latin typeface="黑体" panose="02010609060101010101" pitchFamily="49" charset="-122"/>
                  <a:ea typeface="黑体" panose="02010609060101010101" pitchFamily="49" charset="-122"/>
                </a:defRPr>
              </a:lvl2pPr>
              <a:lvl3pPr marL="1143000" indent="-228600">
                <a:spcBef>
                  <a:spcPct val="20000"/>
                </a:spcBef>
                <a:buFont typeface="Arial" panose="020B0604020202020204" pitchFamily="34" charset="0"/>
                <a:buChar char="•"/>
                <a:defRPr sz="2400">
                  <a:solidFill>
                    <a:schemeClr val="tx1"/>
                  </a:solidFill>
                  <a:latin typeface="黑体" panose="02010609060101010101" pitchFamily="49" charset="-122"/>
                  <a:ea typeface="黑体" panose="02010609060101010101" pitchFamily="49" charset="-122"/>
                </a:defRPr>
              </a:lvl3pPr>
              <a:lvl4pPr marL="1600200" indent="-228600">
                <a:spcBef>
                  <a:spcPct val="20000"/>
                </a:spcBef>
                <a:buFont typeface="Arial" panose="020B0604020202020204" pitchFamily="34" charset="0"/>
                <a:buChar char="–"/>
                <a:defRPr sz="2000">
                  <a:solidFill>
                    <a:schemeClr val="tx1"/>
                  </a:solidFill>
                  <a:latin typeface="黑体" panose="02010609060101010101" pitchFamily="49" charset="-122"/>
                  <a:ea typeface="黑体" panose="02010609060101010101" pitchFamily="49" charset="-122"/>
                </a:defRPr>
              </a:lvl4pPr>
              <a:lvl5pPr marL="2057400" indent="-228600">
                <a:spcBef>
                  <a:spcPct val="20000"/>
                </a:spcBef>
                <a:buFont typeface="Arial" panose="020B0604020202020204" pitchFamily="34" charset="0"/>
                <a:buChar char="»"/>
                <a:defRPr sz="2000">
                  <a:solidFill>
                    <a:schemeClr val="tx1"/>
                  </a:solidFill>
                  <a:latin typeface="黑体" panose="02010609060101010101" pitchFamily="49" charset="-122"/>
                  <a:ea typeface="黑体" panose="02010609060101010101" pitchFamily="49"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黑体" panose="02010609060101010101" pitchFamily="49" charset="-122"/>
                  <a:ea typeface="黑体" panose="02010609060101010101" pitchFamily="49"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黑体" panose="02010609060101010101" pitchFamily="49" charset="-122"/>
                  <a:ea typeface="黑体" panose="02010609060101010101" pitchFamily="49"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黑体" panose="02010609060101010101" pitchFamily="49" charset="-122"/>
                  <a:ea typeface="黑体" panose="02010609060101010101" pitchFamily="49"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黑体" panose="02010609060101010101" pitchFamily="49" charset="-122"/>
                  <a:ea typeface="黑体" panose="02010609060101010101" pitchFamily="49" charset="-122"/>
                </a:defRPr>
              </a:lvl9pPr>
            </a:lstStyle>
            <a:p>
              <a:pPr>
                <a:spcBef>
                  <a:spcPct val="0"/>
                </a:spcBef>
                <a:buFontTx/>
                <a:buNone/>
              </a:pPr>
              <a:r>
                <a:rPr lang="en-US" altLang="en-US" sz="1800" dirty="0">
                  <a:solidFill>
                    <a:schemeClr val="accent4">
                      <a:lumMod val="75000"/>
                    </a:schemeClr>
                  </a:solidFill>
                  <a:latin typeface="Arial" panose="020B0604020202020204" pitchFamily="34" charset="0"/>
                  <a:ea typeface="ＭＳ Ｐゴシック" panose="020B0600070205080204" pitchFamily="34" charset="-128"/>
                </a:rPr>
                <a:t>DNA</a:t>
              </a:r>
            </a:p>
          </p:txBody>
        </p:sp>
      </p:grpSp>
      <p:pic>
        <p:nvPicPr>
          <p:cNvPr id="5" name="图片 4">
            <a:extLst>
              <a:ext uri="{FF2B5EF4-FFF2-40B4-BE49-F238E27FC236}">
                <a16:creationId xmlns:a16="http://schemas.microsoft.com/office/drawing/2014/main" id="{1029FB1D-6854-A442-AB02-41677AF1564C}"/>
              </a:ext>
            </a:extLst>
          </p:cNvPr>
          <p:cNvPicPr>
            <a:picLocks noChangeAspect="1"/>
          </p:cNvPicPr>
          <p:nvPr/>
        </p:nvPicPr>
        <p:blipFill>
          <a:blip r:embed="rId7"/>
          <a:stretch>
            <a:fillRect/>
          </a:stretch>
        </p:blipFill>
        <p:spPr>
          <a:xfrm>
            <a:off x="6509114" y="4365879"/>
            <a:ext cx="2613129" cy="1778662"/>
          </a:xfrm>
          <a:prstGeom prst="rect">
            <a:avLst/>
          </a:prstGeom>
          <a:blipFill dpi="0" rotWithShape="1">
            <a:blip r:embed="rId8"/>
            <a:srcRect/>
            <a:stretch>
              <a:fillRect/>
            </a:stretch>
          </a:blipFill>
          <a:ln w="12700">
            <a:solidFill>
              <a:schemeClr val="accent1">
                <a:shade val="50000"/>
              </a:schemeClr>
            </a:solidFill>
          </a:ln>
          <a:effectLst>
            <a:outerShdw blurRad="152400" dist="38100" dir="2700000" algn="tl" rotWithShape="0">
              <a:srgbClr val="00B0F0">
                <a:alpha val="40000"/>
              </a:srgbClr>
            </a:outerShdw>
          </a:effectLst>
        </p:spPr>
      </p:pic>
      <p:sp>
        <p:nvSpPr>
          <p:cNvPr id="6" name="箭头: 右 9">
            <a:extLst>
              <a:ext uri="{FF2B5EF4-FFF2-40B4-BE49-F238E27FC236}">
                <a16:creationId xmlns:a16="http://schemas.microsoft.com/office/drawing/2014/main" id="{A98CAC8A-E4AA-164F-A44E-11251A8C8F63}"/>
              </a:ext>
            </a:extLst>
          </p:cNvPr>
          <p:cNvSpPr/>
          <p:nvPr/>
        </p:nvSpPr>
        <p:spPr>
          <a:xfrm rot="16200000">
            <a:off x="7066497" y="3679670"/>
            <a:ext cx="831999" cy="366911"/>
          </a:xfrm>
          <a:prstGeom prst="rightArrow">
            <a:avLst>
              <a:gd name="adj1" fmla="val 74187"/>
              <a:gd name="adj2" fmla="val 65932"/>
            </a:avLst>
          </a:prstGeom>
          <a:gradFill flip="none" rotWithShape="1">
            <a:gsLst>
              <a:gs pos="64000">
                <a:srgbClr val="017FEA">
                  <a:alpha val="76000"/>
                </a:srgbClr>
              </a:gs>
              <a:gs pos="100000">
                <a:srgbClr val="024EE4"/>
              </a:gs>
              <a:gs pos="0">
                <a:srgbClr val="00B0F0">
                  <a:alpha val="0"/>
                </a:srgbClr>
              </a:gs>
            </a:gsLst>
            <a:lin ang="0" scaled="1"/>
            <a:tileRect/>
          </a:gradFill>
          <a:ln>
            <a:noFill/>
          </a:ln>
          <a:effectLst>
            <a:outerShdw blurRad="190500" dist="63500" dir="5400000" algn="t" rotWithShape="0">
              <a:schemeClr val="accent6">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思源黑体 CN Bold" panose="020B0800000000000000" pitchFamily="34" charset="-122"/>
              <a:ea typeface="思源黑体 CN Bold" panose="020B0800000000000000" pitchFamily="34" charset="-122"/>
              <a:cs typeface="+mn-cs"/>
            </a:endParaRPr>
          </a:p>
        </p:txBody>
      </p:sp>
      <p:sp>
        <p:nvSpPr>
          <p:cNvPr id="7" name="箭头: 右 9">
            <a:extLst>
              <a:ext uri="{FF2B5EF4-FFF2-40B4-BE49-F238E27FC236}">
                <a16:creationId xmlns:a16="http://schemas.microsoft.com/office/drawing/2014/main" id="{9E8EA692-568D-5845-A0A6-89D3404EFA87}"/>
              </a:ext>
            </a:extLst>
          </p:cNvPr>
          <p:cNvSpPr/>
          <p:nvPr/>
        </p:nvSpPr>
        <p:spPr>
          <a:xfrm>
            <a:off x="4901325" y="4029360"/>
            <a:ext cx="828363" cy="413050"/>
          </a:xfrm>
          <a:prstGeom prst="rightArrow">
            <a:avLst>
              <a:gd name="adj1" fmla="val 74187"/>
              <a:gd name="adj2" fmla="val 65932"/>
            </a:avLst>
          </a:prstGeom>
          <a:gradFill flip="none" rotWithShape="1">
            <a:gsLst>
              <a:gs pos="64000">
                <a:srgbClr val="017FEA">
                  <a:alpha val="76000"/>
                </a:srgbClr>
              </a:gs>
              <a:gs pos="100000">
                <a:srgbClr val="024EE4"/>
              </a:gs>
              <a:gs pos="0">
                <a:srgbClr val="00B0F0">
                  <a:alpha val="0"/>
                </a:srgbClr>
              </a:gs>
            </a:gsLst>
            <a:lin ang="0" scaled="1"/>
            <a:tileRect/>
          </a:gradFill>
          <a:ln>
            <a:noFill/>
          </a:ln>
          <a:effectLst>
            <a:outerShdw blurRad="190500" dist="63500" dir="5400000" algn="t" rotWithShape="0">
              <a:schemeClr val="accent6">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思源黑体 CN Bold" panose="020B0800000000000000" pitchFamily="34" charset="-122"/>
              <a:ea typeface="思源黑体 CN Bold" panose="020B0800000000000000" pitchFamily="34" charset="-122"/>
              <a:cs typeface="+mn-cs"/>
            </a:endParaRPr>
          </a:p>
        </p:txBody>
      </p:sp>
      <p:sp>
        <p:nvSpPr>
          <p:cNvPr id="8" name="箭头: 右 9">
            <a:extLst>
              <a:ext uri="{FF2B5EF4-FFF2-40B4-BE49-F238E27FC236}">
                <a16:creationId xmlns:a16="http://schemas.microsoft.com/office/drawing/2014/main" id="{C1F86B05-8CA9-FE49-9D43-D424AF89C8AD}"/>
              </a:ext>
            </a:extLst>
          </p:cNvPr>
          <p:cNvSpPr/>
          <p:nvPr/>
        </p:nvSpPr>
        <p:spPr>
          <a:xfrm rot="16200000">
            <a:off x="9718526" y="3628872"/>
            <a:ext cx="847115" cy="366911"/>
          </a:xfrm>
          <a:prstGeom prst="rightArrow">
            <a:avLst>
              <a:gd name="adj1" fmla="val 74187"/>
              <a:gd name="adj2" fmla="val 65932"/>
            </a:avLst>
          </a:prstGeom>
          <a:gradFill flip="none" rotWithShape="1">
            <a:gsLst>
              <a:gs pos="64000">
                <a:srgbClr val="017FEA">
                  <a:alpha val="76000"/>
                </a:srgbClr>
              </a:gs>
              <a:gs pos="100000">
                <a:srgbClr val="024EE4"/>
              </a:gs>
              <a:gs pos="0">
                <a:srgbClr val="00B0F0">
                  <a:alpha val="0"/>
                </a:srgbClr>
              </a:gs>
            </a:gsLst>
            <a:lin ang="0" scaled="1"/>
            <a:tileRect/>
          </a:gradFill>
          <a:ln>
            <a:noFill/>
          </a:ln>
          <a:effectLst>
            <a:outerShdw blurRad="190500" dist="63500" dir="5400000" algn="t" rotWithShape="0">
              <a:schemeClr val="accent6">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思源黑体 CN Bold" panose="020B0800000000000000" pitchFamily="34" charset="-122"/>
              <a:ea typeface="思源黑体 CN Bold" panose="020B0800000000000000" pitchFamily="34" charset="-122"/>
              <a:cs typeface="+mn-cs"/>
            </a:endParaRPr>
          </a:p>
        </p:txBody>
      </p:sp>
      <p:sp>
        <p:nvSpPr>
          <p:cNvPr id="9" name="箭头: 右 9">
            <a:extLst>
              <a:ext uri="{FF2B5EF4-FFF2-40B4-BE49-F238E27FC236}">
                <a16:creationId xmlns:a16="http://schemas.microsoft.com/office/drawing/2014/main" id="{C8C5CA3B-9C09-FF49-A920-F80EDFFDCCAC}"/>
              </a:ext>
            </a:extLst>
          </p:cNvPr>
          <p:cNvSpPr/>
          <p:nvPr/>
        </p:nvSpPr>
        <p:spPr>
          <a:xfrm rot="5400000">
            <a:off x="1618368" y="4623440"/>
            <a:ext cx="1055541" cy="366911"/>
          </a:xfrm>
          <a:prstGeom prst="rightArrow">
            <a:avLst>
              <a:gd name="adj1" fmla="val 74187"/>
              <a:gd name="adj2" fmla="val 65932"/>
            </a:avLst>
          </a:prstGeom>
          <a:gradFill flip="none" rotWithShape="1">
            <a:gsLst>
              <a:gs pos="64000">
                <a:srgbClr val="017FEA">
                  <a:alpha val="76000"/>
                </a:srgbClr>
              </a:gs>
              <a:gs pos="100000">
                <a:srgbClr val="024EE4"/>
              </a:gs>
              <a:gs pos="0">
                <a:srgbClr val="00B0F0">
                  <a:alpha val="0"/>
                </a:srgbClr>
              </a:gs>
            </a:gsLst>
            <a:lin ang="0" scaled="1"/>
            <a:tileRect/>
          </a:gradFill>
          <a:ln>
            <a:noFill/>
          </a:ln>
          <a:effectLst>
            <a:outerShdw blurRad="190500" dist="63500" dir="5400000" algn="t" rotWithShape="0">
              <a:schemeClr val="accent6">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0" name="图片 9">
            <a:extLst>
              <a:ext uri="{FF2B5EF4-FFF2-40B4-BE49-F238E27FC236}">
                <a16:creationId xmlns:a16="http://schemas.microsoft.com/office/drawing/2014/main" id="{0F5FA2D8-2034-8A4C-BBE7-69ACDA5C6ECD}"/>
              </a:ext>
            </a:extLst>
          </p:cNvPr>
          <p:cNvPicPr>
            <a:picLocks noChangeAspect="1"/>
          </p:cNvPicPr>
          <p:nvPr/>
        </p:nvPicPr>
        <p:blipFill>
          <a:blip r:embed="rId9"/>
          <a:stretch>
            <a:fillRect/>
          </a:stretch>
        </p:blipFill>
        <p:spPr>
          <a:xfrm>
            <a:off x="9211692" y="4380923"/>
            <a:ext cx="2544392" cy="1790225"/>
          </a:xfrm>
          <a:prstGeom prst="rect">
            <a:avLst/>
          </a:prstGeom>
        </p:spPr>
      </p:pic>
      <p:sp>
        <p:nvSpPr>
          <p:cNvPr id="11" name="PA-剪去对角的矩形 452">
            <a:extLst>
              <a:ext uri="{FF2B5EF4-FFF2-40B4-BE49-F238E27FC236}">
                <a16:creationId xmlns:a16="http://schemas.microsoft.com/office/drawing/2014/main" id="{1DE1BD29-CC39-D84B-AA90-98A97DD11102}"/>
              </a:ext>
            </a:extLst>
          </p:cNvPr>
          <p:cNvSpPr/>
          <p:nvPr>
            <p:custDataLst>
              <p:tags r:id="rId1"/>
            </p:custDataLst>
          </p:nvPr>
        </p:nvSpPr>
        <p:spPr>
          <a:xfrm flipH="1">
            <a:off x="356943" y="2158163"/>
            <a:ext cx="2095097" cy="364416"/>
          </a:xfrm>
          <a:prstGeom prst="snip2DiagRect">
            <a:avLst>
              <a:gd name="adj1" fmla="val 0"/>
              <a:gd name="adj2" fmla="val 0"/>
            </a:avLst>
          </a:prstGeom>
          <a:solidFill>
            <a:srgbClr val="EAE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Source Han Sans KR Normal"/>
              <a:cs typeface="+mn-cs"/>
              <a:sym typeface="Arial" panose="020B0604020202020204" pitchFamily="34" charset="0"/>
            </a:endParaRPr>
          </a:p>
        </p:txBody>
      </p:sp>
      <p:pic>
        <p:nvPicPr>
          <p:cNvPr id="12" name="图片 11">
            <a:extLst>
              <a:ext uri="{FF2B5EF4-FFF2-40B4-BE49-F238E27FC236}">
                <a16:creationId xmlns:a16="http://schemas.microsoft.com/office/drawing/2014/main" id="{0852ECDF-5933-C146-8566-7C4A91D1B197}"/>
              </a:ext>
            </a:extLst>
          </p:cNvPr>
          <p:cNvPicPr>
            <a:picLocks noChangeAspect="1"/>
          </p:cNvPicPr>
          <p:nvPr/>
        </p:nvPicPr>
        <p:blipFill>
          <a:blip r:embed="rId10"/>
          <a:stretch>
            <a:fillRect/>
          </a:stretch>
        </p:blipFill>
        <p:spPr>
          <a:xfrm>
            <a:off x="2688140" y="2541635"/>
            <a:ext cx="2223685" cy="1808612"/>
          </a:xfrm>
          <a:prstGeom prst="rect">
            <a:avLst/>
          </a:prstGeom>
          <a:blipFill dpi="0" rotWithShape="1">
            <a:blip r:embed="rId8"/>
            <a:srcRect/>
            <a:stretch>
              <a:fillRect/>
            </a:stretch>
          </a:blipFill>
          <a:ln w="12700">
            <a:solidFill>
              <a:schemeClr val="accent1">
                <a:shade val="50000"/>
              </a:schemeClr>
            </a:solidFill>
          </a:ln>
          <a:effectLst>
            <a:outerShdw blurRad="152400" dist="38100" dir="2700000" algn="tl" rotWithShape="0">
              <a:srgbClr val="00B0F0">
                <a:alpha val="40000"/>
              </a:srgbClr>
            </a:outerShdw>
          </a:effectLst>
        </p:spPr>
      </p:pic>
      <p:sp>
        <p:nvSpPr>
          <p:cNvPr id="13" name="文本框 12">
            <a:extLst>
              <a:ext uri="{FF2B5EF4-FFF2-40B4-BE49-F238E27FC236}">
                <a16:creationId xmlns:a16="http://schemas.microsoft.com/office/drawing/2014/main" id="{473B9FD9-370C-3740-94E8-6F83F6B51F97}"/>
              </a:ext>
            </a:extLst>
          </p:cNvPr>
          <p:cNvSpPr txBox="1"/>
          <p:nvPr/>
        </p:nvSpPr>
        <p:spPr>
          <a:xfrm>
            <a:off x="389472" y="2075221"/>
            <a:ext cx="2045162" cy="400110"/>
          </a:xfrm>
          <a:prstGeom prst="rect">
            <a:avLst/>
          </a:prstGeom>
          <a:noFill/>
        </p:spPr>
        <p:txBody>
          <a:bodyPr wrap="square" rtlCol="0">
            <a:spAutoFit/>
          </a:bodyPr>
          <a:lstStyle/>
          <a:p>
            <a:r>
              <a:rPr lang="en-US" altLang="zh-CN" sz="2000" b="1" dirty="0">
                <a:gradFill flip="none" rotWithShape="1">
                  <a:gsLst>
                    <a:gs pos="100000">
                      <a:srgbClr val="00B0F0"/>
                    </a:gs>
                    <a:gs pos="39000">
                      <a:srgbClr val="024EE4"/>
                    </a:gs>
                  </a:gsLst>
                  <a:lin ang="2700000" scaled="1"/>
                  <a:tileRect/>
                </a:gradFill>
                <a:latin typeface="微软雅黑" panose="020B0503020204020204" pitchFamily="34" charset="-122"/>
                <a:ea typeface="微软雅黑" panose="020B0503020204020204" pitchFamily="34" charset="-122"/>
              </a:rPr>
              <a:t>NMR</a:t>
            </a:r>
            <a:r>
              <a:rPr lang="zh-CN" altLang="en-US" sz="2000" b="1" dirty="0">
                <a:gradFill flip="none" rotWithShape="1">
                  <a:gsLst>
                    <a:gs pos="100000">
                      <a:srgbClr val="00B0F0"/>
                    </a:gs>
                    <a:gs pos="39000">
                      <a:srgbClr val="024EE4"/>
                    </a:gs>
                  </a:gsLst>
                  <a:lin ang="2700000" scaled="1"/>
                  <a:tileRect/>
                </a:gradFill>
                <a:latin typeface="微软雅黑" panose="020B0503020204020204" pitchFamily="34" charset="-122"/>
                <a:ea typeface="微软雅黑" panose="020B0503020204020204" pitchFamily="34" charset="-122"/>
              </a:rPr>
              <a:t> </a:t>
            </a:r>
            <a:r>
              <a:rPr lang="en-US" altLang="zh-CN" sz="2000" b="1" dirty="0">
                <a:gradFill flip="none" rotWithShape="1">
                  <a:gsLst>
                    <a:gs pos="100000">
                      <a:srgbClr val="00B0F0"/>
                    </a:gs>
                    <a:gs pos="39000">
                      <a:srgbClr val="024EE4"/>
                    </a:gs>
                  </a:gsLst>
                  <a:lin ang="2700000" scaled="1"/>
                  <a:tileRect/>
                </a:gradFill>
                <a:latin typeface="微软雅黑" panose="020B0503020204020204" pitchFamily="34" charset="-122"/>
                <a:ea typeface="微软雅黑" panose="020B0503020204020204" pitchFamily="34" charset="-122"/>
              </a:rPr>
              <a:t>&amp;</a:t>
            </a:r>
            <a:r>
              <a:rPr lang="zh-CN" altLang="en-US" sz="2000" b="1" dirty="0">
                <a:gradFill flip="none" rotWithShape="1">
                  <a:gsLst>
                    <a:gs pos="100000">
                      <a:srgbClr val="00B0F0"/>
                    </a:gs>
                    <a:gs pos="39000">
                      <a:srgbClr val="024EE4"/>
                    </a:gs>
                  </a:gsLst>
                  <a:lin ang="2700000" scaled="1"/>
                  <a:tileRect/>
                </a:gradFill>
                <a:latin typeface="微软雅黑" panose="020B0503020204020204" pitchFamily="34" charset="-122"/>
                <a:ea typeface="微软雅黑" panose="020B0503020204020204" pitchFamily="34" charset="-122"/>
              </a:rPr>
              <a:t> </a:t>
            </a:r>
            <a:r>
              <a:rPr lang="en-US" altLang="zh-CN" sz="2000" b="1" dirty="0">
                <a:gradFill flip="none" rotWithShape="1">
                  <a:gsLst>
                    <a:gs pos="100000">
                      <a:srgbClr val="00B0F0"/>
                    </a:gs>
                    <a:gs pos="39000">
                      <a:srgbClr val="024EE4"/>
                    </a:gs>
                  </a:gsLst>
                  <a:lin ang="2700000" scaled="1"/>
                  <a:tileRect/>
                </a:gradFill>
                <a:latin typeface="微软雅黑" panose="020B0503020204020204" pitchFamily="34" charset="-122"/>
                <a:ea typeface="微软雅黑" panose="020B0503020204020204" pitchFamily="34" charset="-122"/>
              </a:rPr>
              <a:t>MRI</a:t>
            </a:r>
            <a:endParaRPr lang="zh-CN" altLang="en-US" sz="2000" b="1" dirty="0">
              <a:gradFill flip="none" rotWithShape="1">
                <a:gsLst>
                  <a:gs pos="100000">
                    <a:srgbClr val="00B0F0"/>
                  </a:gs>
                  <a:gs pos="39000">
                    <a:srgbClr val="024EE4"/>
                  </a:gs>
                </a:gsLst>
                <a:lin ang="2700000" scaled="1"/>
                <a:tileRect/>
              </a:gradFill>
              <a:latin typeface="微软雅黑" panose="020B0503020204020204" pitchFamily="34" charset="-122"/>
              <a:ea typeface="微软雅黑" panose="020B0503020204020204" pitchFamily="34" charset="-122"/>
            </a:endParaRPr>
          </a:p>
        </p:txBody>
      </p:sp>
      <p:pic>
        <p:nvPicPr>
          <p:cNvPr id="14" name="图片 13">
            <a:extLst>
              <a:ext uri="{FF2B5EF4-FFF2-40B4-BE49-F238E27FC236}">
                <a16:creationId xmlns:a16="http://schemas.microsoft.com/office/drawing/2014/main" id="{CBFE3676-3734-194D-923A-E3D1C881DCB3}"/>
              </a:ext>
            </a:extLst>
          </p:cNvPr>
          <p:cNvPicPr>
            <a:picLocks noChangeAspect="1"/>
          </p:cNvPicPr>
          <p:nvPr/>
        </p:nvPicPr>
        <p:blipFill>
          <a:blip r:embed="rId11"/>
          <a:stretch>
            <a:fillRect/>
          </a:stretch>
        </p:blipFill>
        <p:spPr>
          <a:xfrm>
            <a:off x="351752" y="2533945"/>
            <a:ext cx="2080576" cy="1846978"/>
          </a:xfrm>
          <a:prstGeom prst="rect">
            <a:avLst/>
          </a:prstGeom>
          <a:blipFill dpi="0" rotWithShape="1">
            <a:blip r:embed="rId8"/>
            <a:srcRect/>
            <a:stretch>
              <a:fillRect/>
            </a:stretch>
          </a:blipFill>
          <a:ln w="12700">
            <a:solidFill>
              <a:schemeClr val="accent1">
                <a:shade val="50000"/>
              </a:schemeClr>
            </a:solidFill>
          </a:ln>
          <a:effectLst>
            <a:outerShdw blurRad="152400" dist="38100" dir="2700000" algn="tl" rotWithShape="0">
              <a:srgbClr val="00B0F0">
                <a:alpha val="40000"/>
              </a:srgbClr>
            </a:outerShdw>
          </a:effectLst>
        </p:spPr>
      </p:pic>
      <p:sp>
        <p:nvSpPr>
          <p:cNvPr id="15" name="PA-剪去对角的矩形 452">
            <a:extLst>
              <a:ext uri="{FF2B5EF4-FFF2-40B4-BE49-F238E27FC236}">
                <a16:creationId xmlns:a16="http://schemas.microsoft.com/office/drawing/2014/main" id="{1EB6B99E-6A13-CA41-AA02-D00226BF2776}"/>
              </a:ext>
            </a:extLst>
          </p:cNvPr>
          <p:cNvSpPr/>
          <p:nvPr>
            <p:custDataLst>
              <p:tags r:id="rId2"/>
            </p:custDataLst>
          </p:nvPr>
        </p:nvSpPr>
        <p:spPr>
          <a:xfrm flipH="1">
            <a:off x="2702482" y="2138765"/>
            <a:ext cx="2223685" cy="364416"/>
          </a:xfrm>
          <a:prstGeom prst="snip2DiagRect">
            <a:avLst>
              <a:gd name="adj1" fmla="val 0"/>
              <a:gd name="adj2" fmla="val 0"/>
            </a:avLst>
          </a:prstGeom>
          <a:solidFill>
            <a:srgbClr val="EAE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Source Han Sans KR Normal"/>
              <a:cs typeface="+mn-cs"/>
              <a:sym typeface="Arial" panose="020B0604020202020204" pitchFamily="34" charset="0"/>
            </a:endParaRPr>
          </a:p>
        </p:txBody>
      </p:sp>
      <p:sp>
        <p:nvSpPr>
          <p:cNvPr id="16" name="文本框 15">
            <a:extLst>
              <a:ext uri="{FF2B5EF4-FFF2-40B4-BE49-F238E27FC236}">
                <a16:creationId xmlns:a16="http://schemas.microsoft.com/office/drawing/2014/main" id="{D354294D-CD59-1547-ADFD-21124560488B}"/>
              </a:ext>
            </a:extLst>
          </p:cNvPr>
          <p:cNvSpPr txBox="1"/>
          <p:nvPr/>
        </p:nvSpPr>
        <p:spPr>
          <a:xfrm>
            <a:off x="2692337" y="2089523"/>
            <a:ext cx="2885235" cy="400110"/>
          </a:xfrm>
          <a:prstGeom prst="rect">
            <a:avLst/>
          </a:prstGeom>
          <a:noFill/>
        </p:spPr>
        <p:txBody>
          <a:bodyPr wrap="square" rtlCol="0">
            <a:spAutoFit/>
          </a:bodyPr>
          <a:lstStyle/>
          <a:p>
            <a:r>
              <a:rPr lang="en-US" altLang="zh-CN" sz="2000" b="1" dirty="0">
                <a:gradFill flip="none" rotWithShape="1">
                  <a:gsLst>
                    <a:gs pos="100000">
                      <a:srgbClr val="00B0F0"/>
                    </a:gs>
                    <a:gs pos="39000">
                      <a:srgbClr val="024EE4"/>
                    </a:gs>
                  </a:gsLst>
                  <a:lin ang="2700000" scaled="1"/>
                  <a:tileRect/>
                </a:gradFill>
                <a:latin typeface="微软雅黑" panose="020B0503020204020204" pitchFamily="34" charset="-122"/>
                <a:ea typeface="微软雅黑" panose="020B0503020204020204" pitchFamily="34" charset="-122"/>
              </a:rPr>
              <a:t>Heart</a:t>
            </a:r>
            <a:r>
              <a:rPr lang="zh-CN" altLang="en-US" sz="2000" b="1" dirty="0">
                <a:gradFill flip="none" rotWithShape="1">
                  <a:gsLst>
                    <a:gs pos="100000">
                      <a:srgbClr val="00B0F0"/>
                    </a:gs>
                    <a:gs pos="39000">
                      <a:srgbClr val="024EE4"/>
                    </a:gs>
                  </a:gsLst>
                  <a:lin ang="2700000" scaled="1"/>
                  <a:tileRect/>
                </a:gradFill>
                <a:latin typeface="微软雅黑" panose="020B0503020204020204" pitchFamily="34" charset="-122"/>
                <a:ea typeface="微软雅黑" panose="020B0503020204020204" pitchFamily="34" charset="-122"/>
              </a:rPr>
              <a:t> </a:t>
            </a:r>
            <a:r>
              <a:rPr lang="en-US" altLang="zh-CN" sz="2000" b="1" dirty="0">
                <a:gradFill flip="none" rotWithShape="1">
                  <a:gsLst>
                    <a:gs pos="100000">
                      <a:srgbClr val="00B0F0"/>
                    </a:gs>
                    <a:gs pos="39000">
                      <a:srgbClr val="024EE4"/>
                    </a:gs>
                  </a:gsLst>
                  <a:lin ang="2700000" scaled="1"/>
                  <a:tileRect/>
                </a:gradFill>
                <a:latin typeface="微软雅黑" panose="020B0503020204020204" pitchFamily="34" charset="-122"/>
                <a:ea typeface="微软雅黑" panose="020B0503020204020204" pitchFamily="34" charset="-122"/>
              </a:rPr>
              <a:t>&amp;</a:t>
            </a:r>
            <a:r>
              <a:rPr lang="zh-CN" altLang="en-US" sz="2000" b="1" dirty="0">
                <a:gradFill flip="none" rotWithShape="1">
                  <a:gsLst>
                    <a:gs pos="100000">
                      <a:srgbClr val="00B0F0"/>
                    </a:gs>
                    <a:gs pos="39000">
                      <a:srgbClr val="024EE4"/>
                    </a:gs>
                  </a:gsLst>
                  <a:lin ang="2700000" scaled="1"/>
                  <a:tileRect/>
                </a:gradFill>
                <a:latin typeface="微软雅黑" panose="020B0503020204020204" pitchFamily="34" charset="-122"/>
                <a:ea typeface="微软雅黑" panose="020B0503020204020204" pitchFamily="34" charset="-122"/>
              </a:rPr>
              <a:t> </a:t>
            </a:r>
            <a:r>
              <a:rPr lang="en-US" altLang="zh-CN" sz="2000" b="1" dirty="0">
                <a:gradFill flip="none" rotWithShape="1">
                  <a:gsLst>
                    <a:gs pos="100000">
                      <a:srgbClr val="00B0F0"/>
                    </a:gs>
                    <a:gs pos="39000">
                      <a:srgbClr val="024EE4"/>
                    </a:gs>
                  </a:gsLst>
                  <a:lin ang="2700000" scaled="1"/>
                  <a:tileRect/>
                </a:gradFill>
                <a:latin typeface="微软雅黑" panose="020B0503020204020204" pitchFamily="34" charset="-122"/>
                <a:ea typeface="微软雅黑" panose="020B0503020204020204" pitchFamily="34" charset="-122"/>
              </a:rPr>
              <a:t>brain</a:t>
            </a:r>
            <a:endParaRPr lang="zh-CN" altLang="en-US" sz="2000" b="1" dirty="0">
              <a:gradFill flip="none" rotWithShape="1">
                <a:gsLst>
                  <a:gs pos="100000">
                    <a:srgbClr val="00B0F0"/>
                  </a:gs>
                  <a:gs pos="39000">
                    <a:srgbClr val="024EE4"/>
                  </a:gs>
                </a:gsLst>
                <a:lin ang="2700000" scaled="1"/>
                <a:tileRect/>
              </a:gradFill>
              <a:latin typeface="微软雅黑" panose="020B0503020204020204" pitchFamily="34" charset="-122"/>
              <a:ea typeface="微软雅黑" panose="020B0503020204020204" pitchFamily="34" charset="-122"/>
            </a:endParaRPr>
          </a:p>
        </p:txBody>
      </p:sp>
      <p:sp>
        <p:nvSpPr>
          <p:cNvPr id="17" name="PA-剪去对角的矩形 452">
            <a:extLst>
              <a:ext uri="{FF2B5EF4-FFF2-40B4-BE49-F238E27FC236}">
                <a16:creationId xmlns:a16="http://schemas.microsoft.com/office/drawing/2014/main" id="{98C5D143-75CA-DD47-9167-6C529CA8A39D}"/>
              </a:ext>
            </a:extLst>
          </p:cNvPr>
          <p:cNvSpPr/>
          <p:nvPr>
            <p:custDataLst>
              <p:tags r:id="rId3"/>
            </p:custDataLst>
          </p:nvPr>
        </p:nvSpPr>
        <p:spPr>
          <a:xfrm flipH="1">
            <a:off x="6509114" y="6171148"/>
            <a:ext cx="2613129" cy="364416"/>
          </a:xfrm>
          <a:prstGeom prst="snip2DiagRect">
            <a:avLst>
              <a:gd name="adj1" fmla="val 0"/>
              <a:gd name="adj2" fmla="val 0"/>
            </a:avLst>
          </a:prstGeom>
          <a:solidFill>
            <a:srgbClr val="EAE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Source Han Sans KR Normal"/>
              <a:cs typeface="+mn-cs"/>
              <a:sym typeface="Arial" panose="020B0604020202020204" pitchFamily="34" charset="0"/>
            </a:endParaRPr>
          </a:p>
        </p:txBody>
      </p:sp>
      <p:sp>
        <p:nvSpPr>
          <p:cNvPr id="18" name="文本框 17">
            <a:extLst>
              <a:ext uri="{FF2B5EF4-FFF2-40B4-BE49-F238E27FC236}">
                <a16:creationId xmlns:a16="http://schemas.microsoft.com/office/drawing/2014/main" id="{CD49DC48-0F1D-A24A-86B4-FAFDA8A4B724}"/>
              </a:ext>
            </a:extLst>
          </p:cNvPr>
          <p:cNvSpPr txBox="1"/>
          <p:nvPr/>
        </p:nvSpPr>
        <p:spPr>
          <a:xfrm>
            <a:off x="6444132" y="6224363"/>
            <a:ext cx="4641331" cy="369332"/>
          </a:xfrm>
          <a:prstGeom prst="rect">
            <a:avLst/>
          </a:prstGeom>
          <a:noFill/>
        </p:spPr>
        <p:txBody>
          <a:bodyPr wrap="square" rtlCol="0">
            <a:spAutoFit/>
          </a:bodyPr>
          <a:lstStyle/>
          <a:p>
            <a:r>
              <a:rPr lang="en" altLang="zh-CN" b="1" dirty="0">
                <a:gradFill flip="none" rotWithShape="1">
                  <a:gsLst>
                    <a:gs pos="100000">
                      <a:srgbClr val="00B0F0"/>
                    </a:gs>
                    <a:gs pos="39000">
                      <a:srgbClr val="024EE4"/>
                    </a:gs>
                  </a:gsLst>
                  <a:lin ang="2700000" scaled="1"/>
                  <a:tileRect/>
                </a:gradFill>
                <a:latin typeface="微软雅黑" panose="020B0503020204020204" pitchFamily="34" charset="-122"/>
                <a:ea typeface="微软雅黑" panose="020B0503020204020204" pitchFamily="34" charset="-122"/>
              </a:rPr>
              <a:t>Geological</a:t>
            </a:r>
            <a:r>
              <a:rPr lang="zh-CN" altLang="en-US" b="1" dirty="0">
                <a:gradFill flip="none" rotWithShape="1">
                  <a:gsLst>
                    <a:gs pos="100000">
                      <a:srgbClr val="00B0F0"/>
                    </a:gs>
                    <a:gs pos="39000">
                      <a:srgbClr val="024EE4"/>
                    </a:gs>
                  </a:gsLst>
                  <a:lin ang="2700000" scaled="1"/>
                  <a:tileRect/>
                </a:gradFill>
                <a:latin typeface="微软雅黑" panose="020B0503020204020204" pitchFamily="34" charset="-122"/>
                <a:ea typeface="微软雅黑" panose="020B0503020204020204" pitchFamily="34" charset="-122"/>
              </a:rPr>
              <a:t> </a:t>
            </a:r>
            <a:r>
              <a:rPr lang="en" altLang="zh-CN" b="1" dirty="0">
                <a:gradFill flip="none" rotWithShape="1">
                  <a:gsLst>
                    <a:gs pos="100000">
                      <a:srgbClr val="00B0F0"/>
                    </a:gs>
                    <a:gs pos="39000">
                      <a:srgbClr val="024EE4"/>
                    </a:gs>
                  </a:gsLst>
                  <a:lin ang="2700000" scaled="1"/>
                  <a:tileRect/>
                </a:gradFill>
                <a:latin typeface="微软雅黑" panose="020B0503020204020204" pitchFamily="34" charset="-122"/>
                <a:ea typeface="微软雅黑" panose="020B0503020204020204" pitchFamily="34" charset="-122"/>
              </a:rPr>
              <a:t>exploration</a:t>
            </a:r>
            <a:endParaRPr lang="en-US" altLang="zh-CN" b="1" dirty="0">
              <a:gradFill flip="none" rotWithShape="1">
                <a:gsLst>
                  <a:gs pos="100000">
                    <a:srgbClr val="00B0F0"/>
                  </a:gs>
                  <a:gs pos="39000">
                    <a:srgbClr val="024EE4"/>
                  </a:gs>
                </a:gsLst>
                <a:lin ang="2700000" scaled="1"/>
                <a:tileRect/>
              </a:gradFill>
              <a:latin typeface="微软雅黑" panose="020B0503020204020204" pitchFamily="34" charset="-122"/>
              <a:ea typeface="微软雅黑" panose="020B0503020204020204" pitchFamily="34" charset="-122"/>
            </a:endParaRPr>
          </a:p>
        </p:txBody>
      </p:sp>
      <p:sp>
        <p:nvSpPr>
          <p:cNvPr id="19" name="PA-剪去对角的矩形 452">
            <a:extLst>
              <a:ext uri="{FF2B5EF4-FFF2-40B4-BE49-F238E27FC236}">
                <a16:creationId xmlns:a16="http://schemas.microsoft.com/office/drawing/2014/main" id="{0A898B2F-A999-EC40-8690-0B8E7C9ABFB8}"/>
              </a:ext>
            </a:extLst>
          </p:cNvPr>
          <p:cNvSpPr/>
          <p:nvPr>
            <p:custDataLst>
              <p:tags r:id="rId4"/>
            </p:custDataLst>
          </p:nvPr>
        </p:nvSpPr>
        <p:spPr>
          <a:xfrm flipH="1">
            <a:off x="9220315" y="6196598"/>
            <a:ext cx="2535769" cy="364416"/>
          </a:xfrm>
          <a:prstGeom prst="snip2DiagRect">
            <a:avLst>
              <a:gd name="adj1" fmla="val 0"/>
              <a:gd name="adj2" fmla="val 0"/>
            </a:avLst>
          </a:prstGeom>
          <a:solidFill>
            <a:srgbClr val="EAE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Source Han Sans KR Normal"/>
              <a:cs typeface="+mn-cs"/>
              <a:sym typeface="Arial" panose="020B0604020202020204" pitchFamily="34" charset="0"/>
            </a:endParaRPr>
          </a:p>
        </p:txBody>
      </p:sp>
      <p:sp>
        <p:nvSpPr>
          <p:cNvPr id="40" name="文本框 26">
            <a:extLst>
              <a:ext uri="{FF2B5EF4-FFF2-40B4-BE49-F238E27FC236}">
                <a16:creationId xmlns:a16="http://schemas.microsoft.com/office/drawing/2014/main" id="{2E473C93-769C-9740-95F7-404E9E2667A9}"/>
              </a:ext>
            </a:extLst>
          </p:cNvPr>
          <p:cNvSpPr/>
          <p:nvPr/>
        </p:nvSpPr>
        <p:spPr>
          <a:xfrm>
            <a:off x="255129" y="1008704"/>
            <a:ext cx="11725274" cy="584771"/>
          </a:xfrm>
          <a:prstGeom prst="rect">
            <a:avLst/>
          </a:prstGeom>
          <a:ln w="12700">
            <a:miter lim="400000"/>
          </a:ln>
        </p:spPr>
        <p:txBody>
          <a:bodyPr wrap="square" lIns="45718" tIns="45718" rIns="45718" bIns="45718" anchor="ctr">
            <a:spAutoFit/>
          </a:bodyPr>
          <a:lstStyle>
            <a:lvl1pPr>
              <a:defRPr sz="2400" b="1">
                <a:solidFill>
                  <a:srgbClr val="0432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pPr algn="ctr"/>
            <a:r>
              <a:rPr kumimoji="1" lang="en-US" sz="3200" b="0" dirty="0">
                <a:gradFill flip="none" rotWithShape="1">
                  <a:gsLst>
                    <a:gs pos="0">
                      <a:srgbClr val="3C424B"/>
                    </a:gs>
                    <a:gs pos="100000">
                      <a:srgbClr val="000000"/>
                    </a:gs>
                  </a:gsLst>
                  <a:lin ang="5400000" scaled="1"/>
                  <a:tileRect/>
                </a:gradFill>
                <a:latin typeface="Times New Roman" panose="02020603050405020304" pitchFamily="18" charset="0"/>
                <a:cs typeface="Times New Roman" panose="02020603050405020304" pitchFamily="18" charset="0"/>
                <a:sym typeface="Times New Roman" panose="02020603050405020304" pitchFamily="18" charset="0"/>
              </a:rPr>
              <a:t>Magnetic field</a:t>
            </a:r>
            <a:r>
              <a:rPr kumimoji="1" lang="zh-CN" altLang="en-US" sz="3200" b="0" dirty="0">
                <a:gradFill flip="none" rotWithShape="1">
                  <a:gsLst>
                    <a:gs pos="0">
                      <a:srgbClr val="3C424B"/>
                    </a:gs>
                    <a:gs pos="100000">
                      <a:srgbClr val="000000"/>
                    </a:gs>
                  </a:gsLst>
                  <a:lin ang="5400000" scaled="1"/>
                  <a:tileRect/>
                </a:gradFill>
                <a:latin typeface="Times New Roman" panose="02020603050405020304" pitchFamily="18" charset="0"/>
                <a:cs typeface="Times New Roman" panose="02020603050405020304" pitchFamily="18" charset="0"/>
                <a:sym typeface="Times New Roman" panose="02020603050405020304" pitchFamily="18" charset="0"/>
              </a:rPr>
              <a:t> </a:t>
            </a:r>
            <a:r>
              <a:rPr kumimoji="1" lang="en-US" altLang="zh-CN" sz="3200" b="0" dirty="0">
                <a:gradFill flip="none" rotWithShape="1">
                  <a:gsLst>
                    <a:gs pos="0">
                      <a:srgbClr val="3C424B"/>
                    </a:gs>
                    <a:gs pos="100000">
                      <a:srgbClr val="000000"/>
                    </a:gs>
                  </a:gsLst>
                  <a:lin ang="5400000" scaled="1"/>
                  <a:tileRect/>
                </a:gradFill>
                <a:latin typeface="Times New Roman" panose="02020603050405020304" pitchFamily="18" charset="0"/>
                <a:cs typeface="Times New Roman" panose="02020603050405020304" pitchFamily="18" charset="0"/>
                <a:sym typeface="Times New Roman" panose="02020603050405020304" pitchFamily="18" charset="0"/>
              </a:rPr>
              <a:t>sensing</a:t>
            </a:r>
            <a:r>
              <a:rPr kumimoji="1" lang="zh-CN" altLang="en-US" sz="3200" b="0" dirty="0">
                <a:gradFill flip="none" rotWithShape="1">
                  <a:gsLst>
                    <a:gs pos="0">
                      <a:srgbClr val="3C424B"/>
                    </a:gs>
                    <a:gs pos="100000">
                      <a:srgbClr val="000000"/>
                    </a:gs>
                  </a:gsLst>
                  <a:lin ang="5400000" scaled="1"/>
                  <a:tileRect/>
                </a:gradFill>
                <a:latin typeface="Times New Roman" panose="02020603050405020304" pitchFamily="18" charset="0"/>
                <a:cs typeface="Times New Roman" panose="02020603050405020304" pitchFamily="18" charset="0"/>
                <a:sym typeface="Times New Roman" panose="02020603050405020304" pitchFamily="18" charset="0"/>
              </a:rPr>
              <a:t> </a:t>
            </a:r>
            <a:r>
              <a:rPr kumimoji="1" lang="en-US" altLang="zh-CN" sz="3200" b="0" dirty="0">
                <a:gradFill flip="none" rotWithShape="1">
                  <a:gsLst>
                    <a:gs pos="0">
                      <a:srgbClr val="3C424B"/>
                    </a:gs>
                    <a:gs pos="100000">
                      <a:srgbClr val="000000"/>
                    </a:gs>
                  </a:gsLst>
                  <a:lin ang="5400000" scaled="1"/>
                  <a:tileRect/>
                </a:gradFill>
                <a:latin typeface="Times New Roman" panose="02020603050405020304" pitchFamily="18" charset="0"/>
                <a:cs typeface="Times New Roman" panose="02020603050405020304" pitchFamily="18" charset="0"/>
                <a:sym typeface="Times New Roman" panose="02020603050405020304" pitchFamily="18" charset="0"/>
              </a:rPr>
              <a:t>is</a:t>
            </a:r>
            <a:r>
              <a:rPr kumimoji="1" lang="en-US" sz="3200" b="0" dirty="0">
                <a:gradFill flip="none" rotWithShape="1">
                  <a:gsLst>
                    <a:gs pos="0">
                      <a:srgbClr val="3C424B"/>
                    </a:gs>
                    <a:gs pos="100000">
                      <a:srgbClr val="000000"/>
                    </a:gs>
                  </a:gsLst>
                  <a:lin ang="5400000" scaled="1"/>
                  <a:tileRect/>
                </a:gradFill>
                <a:latin typeface="Times New Roman" panose="02020603050405020304" pitchFamily="18" charset="0"/>
                <a:cs typeface="Times New Roman" panose="02020603050405020304" pitchFamily="18" charset="0"/>
                <a:sym typeface="Times New Roman" panose="02020603050405020304" pitchFamily="18" charset="0"/>
              </a:rPr>
              <a:t> widespread</a:t>
            </a:r>
            <a:r>
              <a:rPr kumimoji="1" lang="zh-CN" altLang="en-US" sz="3200" b="0" dirty="0">
                <a:gradFill flip="none" rotWithShape="1">
                  <a:gsLst>
                    <a:gs pos="0">
                      <a:srgbClr val="3C424B"/>
                    </a:gs>
                    <a:gs pos="100000">
                      <a:srgbClr val="000000"/>
                    </a:gs>
                  </a:gsLst>
                  <a:lin ang="5400000" scaled="1"/>
                  <a:tileRect/>
                </a:gradFill>
                <a:latin typeface="Times New Roman" panose="02020603050405020304" pitchFamily="18" charset="0"/>
                <a:cs typeface="Times New Roman" panose="02020603050405020304" pitchFamily="18" charset="0"/>
                <a:sym typeface="Times New Roman" panose="02020603050405020304" pitchFamily="18" charset="0"/>
              </a:rPr>
              <a:t> </a:t>
            </a:r>
            <a:r>
              <a:rPr kumimoji="1" lang="en-US" altLang="zh-CN" sz="3200" b="0" dirty="0">
                <a:gradFill flip="none" rotWithShape="1">
                  <a:gsLst>
                    <a:gs pos="0">
                      <a:srgbClr val="3C424B"/>
                    </a:gs>
                    <a:gs pos="100000">
                      <a:srgbClr val="000000"/>
                    </a:gs>
                  </a:gsLst>
                  <a:lin ang="5400000" scaled="1"/>
                  <a:tileRect/>
                </a:gradFill>
                <a:latin typeface="Times New Roman" panose="02020603050405020304" pitchFamily="18" charset="0"/>
                <a:cs typeface="Times New Roman" panose="02020603050405020304" pitchFamily="18" charset="0"/>
                <a:sym typeface="Times New Roman" panose="02020603050405020304" pitchFamily="18" charset="0"/>
              </a:rPr>
              <a:t>from particle to</a:t>
            </a:r>
            <a:r>
              <a:rPr kumimoji="1" lang="zh-CN" altLang="en-US" sz="3200" b="0" dirty="0">
                <a:gradFill flip="none" rotWithShape="1">
                  <a:gsLst>
                    <a:gs pos="0">
                      <a:srgbClr val="3C424B"/>
                    </a:gs>
                    <a:gs pos="100000">
                      <a:srgbClr val="000000"/>
                    </a:gs>
                  </a:gsLst>
                  <a:lin ang="5400000" scaled="1"/>
                  <a:tileRect/>
                </a:gradFill>
                <a:latin typeface="Times New Roman" panose="02020603050405020304" pitchFamily="18" charset="0"/>
                <a:cs typeface="Times New Roman" panose="02020603050405020304" pitchFamily="18" charset="0"/>
                <a:sym typeface="Times New Roman" panose="02020603050405020304" pitchFamily="18" charset="0"/>
              </a:rPr>
              <a:t> </a:t>
            </a:r>
            <a:r>
              <a:rPr kumimoji="1" lang="en-US" altLang="zh-CN" sz="3200" b="0" dirty="0">
                <a:gradFill flip="none" rotWithShape="1">
                  <a:gsLst>
                    <a:gs pos="0">
                      <a:srgbClr val="3C424B"/>
                    </a:gs>
                    <a:gs pos="100000">
                      <a:srgbClr val="000000"/>
                    </a:gs>
                  </a:gsLst>
                  <a:lin ang="5400000" scaled="1"/>
                  <a:tileRect/>
                </a:gradFill>
                <a:latin typeface="Times New Roman" panose="02020603050405020304" pitchFamily="18" charset="0"/>
                <a:cs typeface="Times New Roman" panose="02020603050405020304" pitchFamily="18" charset="0"/>
                <a:sym typeface="Times New Roman" panose="02020603050405020304" pitchFamily="18" charset="0"/>
              </a:rPr>
              <a:t>universe </a:t>
            </a:r>
            <a:endParaRPr kumimoji="1" sz="3200" b="0" dirty="0">
              <a:gradFill flip="none" rotWithShape="1">
                <a:gsLst>
                  <a:gs pos="0">
                    <a:srgbClr val="3C424B"/>
                  </a:gs>
                  <a:gs pos="100000">
                    <a:srgbClr val="000000"/>
                  </a:gs>
                </a:gsLst>
                <a:lin ang="5400000" scaled="1"/>
                <a:tileRect/>
              </a:gradFill>
              <a:latin typeface="Times New Roman" panose="02020603050405020304" pitchFamily="18" charset="0"/>
              <a:cs typeface="Times New Roman" panose="02020603050405020304" pitchFamily="18" charset="0"/>
              <a:sym typeface="Times New Roman" panose="02020603050405020304" pitchFamily="18" charset="0"/>
            </a:endParaRPr>
          </a:p>
        </p:txBody>
      </p:sp>
      <p:cxnSp>
        <p:nvCxnSpPr>
          <p:cNvPr id="41" name="直接连接符 7">
            <a:extLst>
              <a:ext uri="{FF2B5EF4-FFF2-40B4-BE49-F238E27FC236}">
                <a16:creationId xmlns:a16="http://schemas.microsoft.com/office/drawing/2014/main" id="{388F150B-2EA9-E444-A19D-9D87E18BF70B}"/>
              </a:ext>
            </a:extLst>
          </p:cNvPr>
          <p:cNvCxnSpPr>
            <a:cxnSpLocks/>
          </p:cNvCxnSpPr>
          <p:nvPr/>
        </p:nvCxnSpPr>
        <p:spPr>
          <a:xfrm>
            <a:off x="351752" y="844928"/>
            <a:ext cx="11560925" cy="0"/>
          </a:xfrm>
          <a:prstGeom prst="line">
            <a:avLst/>
          </a:prstGeom>
          <a:ln w="15875">
            <a:gradFill flip="none" rotWithShape="1">
              <a:gsLst>
                <a:gs pos="0">
                  <a:srgbClr val="124A93"/>
                </a:gs>
                <a:gs pos="49700">
                  <a:srgbClr val="124C98"/>
                </a:gs>
                <a:gs pos="100000">
                  <a:srgbClr val="134E9D">
                    <a:alpha val="0"/>
                  </a:srgbClr>
                </a:gs>
              </a:gsLst>
              <a:path path="circle">
                <a:fillToRect l="50000" t="50000" r="50000" b="50000"/>
              </a:path>
              <a:tileRect/>
            </a:gradFill>
          </a:ln>
        </p:spPr>
        <p:style>
          <a:lnRef idx="2">
            <a:schemeClr val="accent1"/>
          </a:lnRef>
          <a:fillRef idx="0">
            <a:schemeClr val="accent1"/>
          </a:fillRef>
          <a:effectRef idx="1">
            <a:schemeClr val="accent1"/>
          </a:effectRef>
          <a:fontRef idx="minor">
            <a:schemeClr val="tx1"/>
          </a:fontRef>
        </p:style>
      </p:cxnSp>
      <p:sp>
        <p:nvSpPr>
          <p:cNvPr id="42" name="文本框 41">
            <a:extLst>
              <a:ext uri="{FF2B5EF4-FFF2-40B4-BE49-F238E27FC236}">
                <a16:creationId xmlns:a16="http://schemas.microsoft.com/office/drawing/2014/main" id="{67C87465-C311-D148-9D64-8AAD2104F703}"/>
              </a:ext>
            </a:extLst>
          </p:cNvPr>
          <p:cNvSpPr txBox="1"/>
          <p:nvPr/>
        </p:nvSpPr>
        <p:spPr>
          <a:xfrm>
            <a:off x="9121083" y="6191144"/>
            <a:ext cx="2955943" cy="400110"/>
          </a:xfrm>
          <a:prstGeom prst="rect">
            <a:avLst/>
          </a:prstGeom>
          <a:noFill/>
        </p:spPr>
        <p:txBody>
          <a:bodyPr wrap="square" rtlCol="0">
            <a:spAutoFit/>
          </a:bodyPr>
          <a:lstStyle/>
          <a:p>
            <a:r>
              <a:rPr lang="en" altLang="zh-CN" sz="2000" b="1" dirty="0">
                <a:gradFill flip="none" rotWithShape="1">
                  <a:gsLst>
                    <a:gs pos="100000">
                      <a:srgbClr val="00B0F0"/>
                    </a:gs>
                    <a:gs pos="39000">
                      <a:srgbClr val="024EE4"/>
                    </a:gs>
                  </a:gsLst>
                  <a:lin ang="2700000" scaled="1"/>
                  <a:tileRect/>
                </a:gradFill>
                <a:latin typeface="微软雅黑" panose="020B0503020204020204" pitchFamily="34" charset="-122"/>
                <a:ea typeface="微软雅黑" panose="020B0503020204020204" pitchFamily="34" charset="-122"/>
              </a:rPr>
              <a:t>Mars' magnetic field</a:t>
            </a:r>
            <a:endParaRPr lang="en-US" altLang="zh-CN" sz="2000" b="1" dirty="0">
              <a:gradFill flip="none" rotWithShape="1">
                <a:gsLst>
                  <a:gs pos="100000">
                    <a:srgbClr val="00B0F0"/>
                  </a:gs>
                  <a:gs pos="39000">
                    <a:srgbClr val="024EE4"/>
                  </a:gs>
                </a:gsLst>
                <a:lin ang="2700000" scaled="1"/>
                <a:tileRect/>
              </a:gradFill>
              <a:latin typeface="微软雅黑" panose="020B0503020204020204" pitchFamily="34" charset="-122"/>
              <a:ea typeface="微软雅黑" panose="020B0503020204020204" pitchFamily="34" charset="-122"/>
            </a:endParaRPr>
          </a:p>
        </p:txBody>
      </p:sp>
      <p:sp>
        <p:nvSpPr>
          <p:cNvPr id="23" name="标题 1">
            <a:extLst>
              <a:ext uri="{FF2B5EF4-FFF2-40B4-BE49-F238E27FC236}">
                <a16:creationId xmlns:a16="http://schemas.microsoft.com/office/drawing/2014/main" id="{4C36811C-A522-FD4C-B206-C01FAE49FEBF}"/>
              </a:ext>
            </a:extLst>
          </p:cNvPr>
          <p:cNvSpPr txBox="1">
            <a:spLocks/>
          </p:cNvSpPr>
          <p:nvPr/>
        </p:nvSpPr>
        <p:spPr>
          <a:xfrm>
            <a:off x="108660" y="159700"/>
            <a:ext cx="12116921" cy="770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dirty="0">
                <a:latin typeface="Times New Roman" panose="02020603050405020304" pitchFamily="18" charset="0"/>
                <a:cs typeface="Times New Roman" panose="02020603050405020304" pitchFamily="18" charset="0"/>
              </a:rPr>
              <a:t>Summary</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17384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A002A-B83D-FBD2-B11E-245D952EDCB3}"/>
            </a:ext>
          </a:extLst>
        </p:cNvPr>
        <p:cNvGrpSpPr/>
        <p:nvPr/>
      </p:nvGrpSpPr>
      <p:grpSpPr>
        <a:xfrm>
          <a:off x="0" y="0"/>
          <a:ext cx="0" cy="0"/>
          <a:chOff x="0" y="0"/>
          <a:chExt cx="0" cy="0"/>
        </a:xfrm>
      </p:grpSpPr>
      <p:pic>
        <p:nvPicPr>
          <p:cNvPr id="8" name="图片 7">
            <a:extLst>
              <a:ext uri="{FF2B5EF4-FFF2-40B4-BE49-F238E27FC236}">
                <a16:creationId xmlns:a16="http://schemas.microsoft.com/office/drawing/2014/main" id="{2B8F4734-04CB-6655-45BB-CEBC2BC05EE2}"/>
              </a:ext>
            </a:extLst>
          </p:cNvPr>
          <p:cNvPicPr>
            <a:picLocks noChangeAspect="1"/>
          </p:cNvPicPr>
          <p:nvPr/>
        </p:nvPicPr>
        <p:blipFill>
          <a:blip r:embed="rId3"/>
          <a:stretch>
            <a:fillRect/>
          </a:stretch>
        </p:blipFill>
        <p:spPr>
          <a:xfrm>
            <a:off x="0" y="2339788"/>
            <a:ext cx="12192000" cy="4518586"/>
          </a:xfrm>
          <a:prstGeom prst="rect">
            <a:avLst/>
          </a:prstGeom>
        </p:spPr>
      </p:pic>
      <p:sp>
        <p:nvSpPr>
          <p:cNvPr id="23" name="矩形 22">
            <a:extLst>
              <a:ext uri="{FF2B5EF4-FFF2-40B4-BE49-F238E27FC236}">
                <a16:creationId xmlns:a16="http://schemas.microsoft.com/office/drawing/2014/main" id="{6D64271D-7D55-6C7C-E6D6-4F4777F0EB55}"/>
              </a:ext>
            </a:extLst>
          </p:cNvPr>
          <p:cNvSpPr/>
          <p:nvPr/>
        </p:nvSpPr>
        <p:spPr>
          <a:xfrm>
            <a:off x="0" y="0"/>
            <a:ext cx="12192000" cy="2440640"/>
          </a:xfrm>
          <a:prstGeom prst="rect">
            <a:avLst/>
          </a:prstGeom>
          <a:solidFill>
            <a:schemeClr val="accent5">
              <a:lumMod val="50000"/>
            </a:scheme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28" name="矩形 27">
            <a:extLst>
              <a:ext uri="{FF2B5EF4-FFF2-40B4-BE49-F238E27FC236}">
                <a16:creationId xmlns:a16="http://schemas.microsoft.com/office/drawing/2014/main" id="{99E286EA-B01C-0BA7-CF59-080E118051BC}"/>
              </a:ext>
            </a:extLst>
          </p:cNvPr>
          <p:cNvSpPr/>
          <p:nvPr/>
        </p:nvSpPr>
        <p:spPr>
          <a:xfrm>
            <a:off x="1756753" y="2930883"/>
            <a:ext cx="9455293" cy="2888006"/>
          </a:xfrm>
          <a:prstGeom prst="rect">
            <a:avLst/>
          </a:prstGeom>
          <a:solidFill>
            <a:schemeClr val="tx2">
              <a:lumMod val="50000"/>
              <a:alpha val="60000"/>
            </a:scheme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9" name="副标题 2">
            <a:extLst>
              <a:ext uri="{FF2B5EF4-FFF2-40B4-BE49-F238E27FC236}">
                <a16:creationId xmlns:a16="http://schemas.microsoft.com/office/drawing/2014/main" id="{C09A61F7-4E02-59BC-3CB3-36EC4033C018}"/>
              </a:ext>
            </a:extLst>
          </p:cNvPr>
          <p:cNvSpPr txBox="1">
            <a:spLocks/>
          </p:cNvSpPr>
          <p:nvPr/>
        </p:nvSpPr>
        <p:spPr>
          <a:xfrm>
            <a:off x="2712084" y="3266890"/>
            <a:ext cx="8814897" cy="2215991"/>
          </a:xfrm>
          <a:prstGeom prst="flowChartProcess">
            <a:avLst/>
          </a:prstGeom>
        </p:spPr>
        <p:txBody>
          <a:bodyPr wrap="square" lIns="91440" tIns="45720" rIns="91440" bIns="45720">
            <a:spAutoFit/>
          </a:bodyPr>
          <a:lstStyle>
            <a:lvl1pPr marL="0" indent="0" algn="ctr" defTabSz="914400" rtl="0" eaLnBrk="1" latinLnBrk="0" hangingPunct="1">
              <a:spcBef>
                <a:spcPct val="20000"/>
              </a:spcBef>
              <a:buFont typeface="Arial" pitchFamily="34" charset="0"/>
              <a:buNone/>
              <a:defRPr sz="2400" b="0" kern="1200">
                <a:solidFill>
                  <a:schemeClr val="tx1">
                    <a:tint val="75000"/>
                  </a:schemeClr>
                </a:solidFill>
                <a:latin typeface="微软雅黑" pitchFamily="34" charset="-122"/>
                <a:ea typeface="微软雅黑" pitchFamily="34" charset="-122"/>
                <a:cs typeface="+mn-cs"/>
              </a:defRPr>
            </a:lvl1pPr>
            <a:lvl2pPr marL="457200" indent="0" algn="ctr" defTabSz="914400" rtl="0" eaLnBrk="1" latinLnBrk="0" hangingPunct="1">
              <a:spcBef>
                <a:spcPct val="20000"/>
              </a:spcBef>
              <a:buFont typeface="Arial" pitchFamily="34" charset="0"/>
              <a:buNone/>
              <a:defRPr sz="2000" b="0" kern="1200">
                <a:solidFill>
                  <a:schemeClr val="tx1">
                    <a:tint val="75000"/>
                  </a:schemeClr>
                </a:solidFill>
                <a:latin typeface="微软雅黑" pitchFamily="34" charset="-122"/>
                <a:ea typeface="微软雅黑" pitchFamily="34" charset="-122"/>
                <a:cs typeface="+mn-cs"/>
              </a:defRPr>
            </a:lvl2pPr>
            <a:lvl3pPr marL="914400" indent="0" algn="ctr" defTabSz="914400" rtl="0" eaLnBrk="1" latinLnBrk="0" hangingPunct="1">
              <a:spcBef>
                <a:spcPct val="20000"/>
              </a:spcBef>
              <a:buFont typeface="Arial" pitchFamily="34" charset="0"/>
              <a:buNone/>
              <a:defRPr sz="1800" b="0" kern="1200">
                <a:solidFill>
                  <a:schemeClr val="tx1">
                    <a:tint val="75000"/>
                  </a:schemeClr>
                </a:solidFill>
                <a:latin typeface="微软雅黑" pitchFamily="34" charset="-122"/>
                <a:ea typeface="微软雅黑" pitchFamily="34" charset="-122"/>
                <a:cs typeface="+mn-cs"/>
              </a:defRPr>
            </a:lvl3pPr>
            <a:lvl4pPr marL="1371600" indent="0" algn="ctr" defTabSz="914400" rtl="0" eaLnBrk="1" latinLnBrk="0" hangingPunct="1">
              <a:spcBef>
                <a:spcPct val="20000"/>
              </a:spcBef>
              <a:buFont typeface="Arial" pitchFamily="34" charset="0"/>
              <a:buNone/>
              <a:defRPr sz="1600" b="0" kern="1200">
                <a:solidFill>
                  <a:schemeClr val="tx1">
                    <a:tint val="75000"/>
                  </a:schemeClr>
                </a:solidFill>
                <a:latin typeface="微软雅黑" pitchFamily="34" charset="-122"/>
                <a:ea typeface="微软雅黑" pitchFamily="34" charset="-122"/>
                <a:cs typeface="+mn-cs"/>
              </a:defRPr>
            </a:lvl4pPr>
            <a:lvl5pPr marL="1828800" indent="0" algn="ctr" defTabSz="914400" rtl="0" eaLnBrk="1" latinLnBrk="0" hangingPunct="1">
              <a:spcBef>
                <a:spcPct val="20000"/>
              </a:spcBef>
              <a:buFont typeface="Arial" pitchFamily="34" charset="0"/>
              <a:buNone/>
              <a:defRPr sz="1600" b="0" kern="1200">
                <a:solidFill>
                  <a:schemeClr val="tx1">
                    <a:tint val="75000"/>
                  </a:schemeClr>
                </a:solidFill>
                <a:latin typeface="微软雅黑" pitchFamily="34" charset="-122"/>
                <a:ea typeface="微软雅黑" pitchFamily="34" charset="-122"/>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600"/>
              </a:spcAft>
              <a:buClrTx/>
              <a:buSzTx/>
              <a:buFont typeface="Arial" pitchFamily="34" charset="0"/>
              <a:buNone/>
              <a:tabLst/>
              <a:defRPr/>
            </a:pPr>
            <a:r>
              <a:rPr lang="en-US" altLang="zh-CN" sz="4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Yuanhong Wang</a:t>
            </a:r>
            <a:r>
              <a:rPr kumimoji="0" lang="zh-CN"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a:t>
            </a:r>
            <a:r>
              <a:rPr lang="zh-CN" altLang="en-US" sz="4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王元泓</a:t>
            </a:r>
            <a:r>
              <a:rPr kumimoji="0" lang="zh-CN"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a:t>
            </a:r>
            <a:endPar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a:p>
            <a:pPr lvl="0" algn="l">
              <a:spcBef>
                <a:spcPts val="600"/>
              </a:spcBef>
              <a:spcAft>
                <a:spcPts val="600"/>
              </a:spcAft>
              <a:defRPr/>
            </a:pPr>
            <a:r>
              <a:rPr lang="en-US" altLang="zh-CN" b="1" spc="6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Univ. of Sci. &amp; Tech. of China (USTC)</a:t>
            </a:r>
          </a:p>
          <a:p>
            <a:pPr lvl="0" algn="l">
              <a:spcBef>
                <a:spcPts val="600"/>
              </a:spcBef>
              <a:spcAft>
                <a:spcPts val="600"/>
              </a:spcAft>
              <a:defRPr/>
            </a:pPr>
            <a:r>
              <a:rPr lang="en-US" altLang="zh-CN" b="1" spc="6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CAS Key Laboratory of  Microscale Magnetic Resonance</a:t>
            </a:r>
          </a:p>
          <a:p>
            <a:pPr marL="0" marR="0" lvl="0" indent="0" algn="l" defTabSz="914400" rtl="0" eaLnBrk="1" fontAlgn="auto" latinLnBrk="0" hangingPunct="1">
              <a:lnSpc>
                <a:spcPct val="100000"/>
              </a:lnSpc>
              <a:spcBef>
                <a:spcPts val="600"/>
              </a:spcBef>
              <a:spcAft>
                <a:spcPts val="600"/>
              </a:spcAft>
              <a:buClrTx/>
              <a:buSzTx/>
              <a:buFont typeface="Arial" pitchFamily="34" charset="0"/>
              <a:buNone/>
              <a:tabLst/>
              <a:defRPr/>
            </a:pPr>
            <a:r>
              <a:rPr kumimoji="0" lang="en-US" altLang="zh-CN" sz="2000" b="1" i="0" u="none" strike="noStrike" kern="1200" cap="none" spc="6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E-mail: </a:t>
            </a:r>
            <a:r>
              <a:rPr lang="en-US" altLang="zh-CN" sz="2000" b="1" spc="60" dirty="0">
                <a:solidFill>
                  <a:prstClr val="white"/>
                </a:solidFill>
                <a:latin typeface="Times New Roman" panose="02020603050405020304" pitchFamily="18" charset="0"/>
                <a:cs typeface="Times New Roman" panose="02020603050405020304" pitchFamily="18" charset="0"/>
              </a:rPr>
              <a:t>blood</a:t>
            </a:r>
            <a:r>
              <a:rPr kumimoji="0" lang="en-US" altLang="zh-CN" sz="2000" b="1" i="0" u="none" strike="noStrike" kern="1200" cap="none" spc="6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@mail.ustc.edu.cn</a:t>
            </a:r>
          </a:p>
        </p:txBody>
      </p:sp>
      <p:sp>
        <p:nvSpPr>
          <p:cNvPr id="36" name="矩形 35">
            <a:extLst>
              <a:ext uri="{FF2B5EF4-FFF2-40B4-BE49-F238E27FC236}">
                <a16:creationId xmlns:a16="http://schemas.microsoft.com/office/drawing/2014/main" id="{45A8C597-6909-4FE9-2EC4-467DFC4F0CB4}"/>
              </a:ext>
            </a:extLst>
          </p:cNvPr>
          <p:cNvSpPr/>
          <p:nvPr/>
        </p:nvSpPr>
        <p:spPr>
          <a:xfrm>
            <a:off x="2329209" y="3158318"/>
            <a:ext cx="135880" cy="2433133"/>
          </a:xfrm>
          <a:prstGeom prst="rect">
            <a:avLst/>
          </a:prstGeom>
          <a:solidFill>
            <a:sysClr val="window" lastClr="FFFFFF"/>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dirty="0">
              <a:ln>
                <a:noFill/>
              </a:ln>
              <a:solidFill>
                <a:srgbClr val="FF0000"/>
              </a:solidFill>
              <a:effectLst/>
              <a:uLnTx/>
              <a:uFillTx/>
              <a:latin typeface="Calibri"/>
              <a:ea typeface="宋体" panose="02010600030101010101" pitchFamily="2" charset="-122"/>
              <a:cs typeface="+mn-cs"/>
            </a:endParaRPr>
          </a:p>
        </p:txBody>
      </p:sp>
      <p:sp>
        <p:nvSpPr>
          <p:cNvPr id="5" name="标题 1">
            <a:extLst>
              <a:ext uri="{FF2B5EF4-FFF2-40B4-BE49-F238E27FC236}">
                <a16:creationId xmlns:a16="http://schemas.microsoft.com/office/drawing/2014/main" id="{41A2E6DE-1911-0698-B0AC-AE4641200CDE}"/>
              </a:ext>
            </a:extLst>
          </p:cNvPr>
          <p:cNvSpPr txBox="1">
            <a:spLocks/>
          </p:cNvSpPr>
          <p:nvPr/>
        </p:nvSpPr>
        <p:spPr bwMode="auto">
          <a:xfrm>
            <a:off x="-242048" y="755839"/>
            <a:ext cx="12676095" cy="892552"/>
          </a:xfrm>
          <a:prstGeom prst="rect">
            <a:avLst/>
          </a:prstGeom>
          <a:noFill/>
          <a:ln w="12700">
            <a:noFill/>
            <a:miter lim="800000"/>
            <a:headEnd/>
            <a:tailEnd/>
          </a:ln>
        </p:spPr>
        <p:txBody>
          <a:bodyPr vert="horz" wrap="square" lIns="91440" tIns="45720" rIns="91440" bIns="45720" numCol="1" rtlCol="0" anchor="t" anchorCtr="0" compatLnSpc="1">
            <a:prstTxWarp prst="textNoShape">
              <a:avLst/>
            </a:prstTxWarp>
            <a:spAutoFit/>
          </a:bodyPr>
          <a:lstStyle>
            <a:lvl1pPr algn="l" rtl="0" fontAlgn="base">
              <a:spcBef>
                <a:spcPct val="0"/>
              </a:spcBef>
              <a:spcAft>
                <a:spcPct val="0"/>
              </a:spcAft>
              <a:defRPr sz="3600" b="1" kern="1200">
                <a:solidFill>
                  <a:srgbClr val="0070C0"/>
                </a:solidFill>
                <a:latin typeface="Arial" panose="020B0604020202020204" pitchFamily="34" charset="0"/>
                <a:ea typeface="微软雅黑" panose="020B0503020204020204" pitchFamily="34" charset="-122"/>
                <a:cs typeface="Arial" panose="020B0604020202020204" pitchFamily="34" charset="0"/>
              </a:defRPr>
            </a:lvl1pPr>
            <a:lvl2pPr algn="l" rtl="0" fontAlgn="base">
              <a:spcBef>
                <a:spcPct val="0"/>
              </a:spcBef>
              <a:spcAft>
                <a:spcPct val="0"/>
              </a:spcAft>
              <a:defRPr sz="4400" b="1">
                <a:solidFill>
                  <a:srgbClr val="0070C0"/>
                </a:solidFill>
                <a:latin typeface="Calibri" pitchFamily="34" charset="0"/>
                <a:ea typeface="宋体" charset="-122"/>
              </a:defRPr>
            </a:lvl2pPr>
            <a:lvl3pPr algn="l" rtl="0" fontAlgn="base">
              <a:spcBef>
                <a:spcPct val="0"/>
              </a:spcBef>
              <a:spcAft>
                <a:spcPct val="0"/>
              </a:spcAft>
              <a:defRPr sz="4400" b="1">
                <a:solidFill>
                  <a:srgbClr val="0070C0"/>
                </a:solidFill>
                <a:latin typeface="Calibri" pitchFamily="34" charset="0"/>
                <a:ea typeface="宋体" charset="-122"/>
              </a:defRPr>
            </a:lvl3pPr>
            <a:lvl4pPr algn="l" rtl="0" fontAlgn="base">
              <a:spcBef>
                <a:spcPct val="0"/>
              </a:spcBef>
              <a:spcAft>
                <a:spcPct val="0"/>
              </a:spcAft>
              <a:defRPr sz="4400" b="1">
                <a:solidFill>
                  <a:srgbClr val="0070C0"/>
                </a:solidFill>
                <a:latin typeface="Calibri" pitchFamily="34" charset="0"/>
                <a:ea typeface="宋体" charset="-122"/>
              </a:defRPr>
            </a:lvl4pPr>
            <a:lvl5pPr algn="l" rtl="0" fontAlgn="base">
              <a:spcBef>
                <a:spcPct val="0"/>
              </a:spcBef>
              <a:spcAft>
                <a:spcPct val="0"/>
              </a:spcAft>
              <a:defRPr sz="4400" b="1">
                <a:solidFill>
                  <a:srgbClr val="0070C0"/>
                </a:solidFill>
                <a:latin typeface="Calibri" pitchFamily="34" charset="0"/>
                <a:ea typeface="宋体" charset="-122"/>
              </a:defRPr>
            </a:lvl5pPr>
            <a:lvl6pPr marL="457200" algn="l" rtl="0" fontAlgn="base">
              <a:spcBef>
                <a:spcPct val="0"/>
              </a:spcBef>
              <a:spcAft>
                <a:spcPct val="0"/>
              </a:spcAft>
              <a:defRPr sz="4400" b="1">
                <a:solidFill>
                  <a:srgbClr val="0070C0"/>
                </a:solidFill>
                <a:latin typeface="Calibri" pitchFamily="34" charset="0"/>
                <a:ea typeface="宋体" charset="-122"/>
              </a:defRPr>
            </a:lvl6pPr>
            <a:lvl7pPr marL="914400" algn="l" rtl="0" fontAlgn="base">
              <a:spcBef>
                <a:spcPct val="0"/>
              </a:spcBef>
              <a:spcAft>
                <a:spcPct val="0"/>
              </a:spcAft>
              <a:defRPr sz="4400" b="1">
                <a:solidFill>
                  <a:srgbClr val="0070C0"/>
                </a:solidFill>
                <a:latin typeface="Calibri" pitchFamily="34" charset="0"/>
                <a:ea typeface="宋体" charset="-122"/>
              </a:defRPr>
            </a:lvl7pPr>
            <a:lvl8pPr marL="1371600" algn="l" rtl="0" fontAlgn="base">
              <a:spcBef>
                <a:spcPct val="0"/>
              </a:spcBef>
              <a:spcAft>
                <a:spcPct val="0"/>
              </a:spcAft>
              <a:defRPr sz="4400" b="1">
                <a:solidFill>
                  <a:srgbClr val="0070C0"/>
                </a:solidFill>
                <a:latin typeface="Calibri" pitchFamily="34" charset="0"/>
                <a:ea typeface="宋体" charset="-122"/>
              </a:defRPr>
            </a:lvl8pPr>
            <a:lvl9pPr marL="1828800" algn="l" rtl="0" fontAlgn="base">
              <a:spcBef>
                <a:spcPct val="0"/>
              </a:spcBef>
              <a:spcAft>
                <a:spcPct val="0"/>
              </a:spcAft>
              <a:defRPr sz="4400" b="1">
                <a:solidFill>
                  <a:srgbClr val="0070C0"/>
                </a:solidFill>
                <a:latin typeface="Calibri" pitchFamily="34" charset="0"/>
                <a:ea typeface="宋体" charset="-122"/>
              </a:defRPr>
            </a:lvl9pPr>
          </a:lstStyle>
          <a:p>
            <a:pPr algn="ctr" fontAlgn="auto">
              <a:spcAft>
                <a:spcPts val="0"/>
              </a:spcAft>
              <a:defRPr/>
            </a:pPr>
            <a:r>
              <a:rPr lang="en-US" altLang="zh-CN" sz="5200" dirty="0">
                <a:solidFill>
                  <a:prstClr val="white"/>
                </a:solidFill>
                <a:effectLst>
                  <a:outerShdw blurRad="38100" dist="38100" dir="2700000" algn="tl">
                    <a:srgbClr val="000000">
                      <a:alpha val="43137"/>
                    </a:srgbClr>
                  </a:outerShdw>
                </a:effectLst>
                <a:latin typeface="+mj-ea"/>
                <a:ea typeface="+mj-ea"/>
                <a:cs typeface="Times New Roman" panose="02020603050405020304" pitchFamily="18" charset="0"/>
              </a:rPr>
              <a:t>Thanks</a:t>
            </a:r>
          </a:p>
        </p:txBody>
      </p:sp>
      <p:sp>
        <p:nvSpPr>
          <p:cNvPr id="4" name="灯片编号占位符 3">
            <a:extLst>
              <a:ext uri="{FF2B5EF4-FFF2-40B4-BE49-F238E27FC236}">
                <a16:creationId xmlns:a16="http://schemas.microsoft.com/office/drawing/2014/main" id="{5FCA0034-5AA2-31FB-43EE-29DCBDFB2914}"/>
              </a:ext>
            </a:extLst>
          </p:cNvPr>
          <p:cNvSpPr>
            <a:spLocks noGrp="1"/>
          </p:cNvSpPr>
          <p:nvPr>
            <p:ph type="sldNum" sz="quarter" idx="12"/>
          </p:nvPr>
        </p:nvSpPr>
        <p:spPr/>
        <p:txBody>
          <a:bodyPr/>
          <a:lstStyle/>
          <a:p>
            <a:fld id="{3D9B5641-978E-4D1F-AEE6-21B4B778D80A}" type="slidenum">
              <a:rPr lang="zh-CN" altLang="en-US" smtClean="0"/>
              <a:t>33</a:t>
            </a:fld>
            <a:endParaRPr lang="zh-CN" altLang="en-US" dirty="0"/>
          </a:p>
        </p:txBody>
      </p:sp>
    </p:spTree>
    <p:extLst>
      <p:ext uri="{BB962C8B-B14F-4D97-AF65-F5344CB8AC3E}">
        <p14:creationId xmlns:p14="http://schemas.microsoft.com/office/powerpoint/2010/main" val="37948574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991584" y="129106"/>
            <a:ext cx="6249600" cy="770400"/>
          </a:xfrm>
        </p:spPr>
        <p:txBody>
          <a:bodyPr/>
          <a:lstStyle/>
          <a:p>
            <a:r>
              <a:rPr lang="en-US" altLang="zh-CN" dirty="0">
                <a:latin typeface="Times New Roman" panose="02020603050405020304" pitchFamily="18" charset="0"/>
                <a:cs typeface="Times New Roman" panose="02020603050405020304" pitchFamily="18" charset="0"/>
              </a:rPr>
              <a:t>Magnetic field sensing</a:t>
            </a:r>
            <a:endParaRPr lang="zh-CN" altLang="en-US" dirty="0">
              <a:latin typeface="Times New Roman" panose="02020603050405020304" pitchFamily="18" charset="0"/>
              <a:cs typeface="Times New Roman" panose="02020603050405020304" pitchFamily="18" charset="0"/>
            </a:endParaRPr>
          </a:p>
        </p:txBody>
      </p:sp>
      <p:pic>
        <p:nvPicPr>
          <p:cNvPr id="1026" name="Picture 2" descr="http://a1.att.hudong.com/08/02/01300000210281121904029331032_s.jpg"/>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390" y="3054550"/>
            <a:ext cx="3312728" cy="2031416"/>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nvSpPr>
        <p:spPr bwMode="auto">
          <a:xfrm>
            <a:off x="598687" y="5156594"/>
            <a:ext cx="3058262" cy="642292"/>
          </a:xfrm>
          <a:prstGeom prst="rect">
            <a:avLst/>
          </a:prstGeom>
          <a:noFill/>
          <a:ln w="9525">
            <a:noFill/>
            <a:miter lim="800000"/>
            <a:headEnd/>
            <a:tailEnd/>
          </a:ln>
        </p:spPr>
        <p:txBody>
          <a:bodyPr wrap="square" rtlCol="0" anchor="ctr">
            <a:spAutoFit/>
          </a:bodyPr>
          <a:lstStyle/>
          <a:p>
            <a:pPr algn="ctr">
              <a:lnSpc>
                <a:spcPts val="1760"/>
              </a:lnSpc>
              <a:spcBef>
                <a:spcPct val="20000"/>
              </a:spcBef>
              <a:buClr>
                <a:srgbClr val="CC0000"/>
              </a:buClr>
            </a:pPr>
            <a:r>
              <a:rPr lang="en" altLang="zh-CN" sz="2400" dirty="0">
                <a:latin typeface="Times New Roman" panose="02020603050405020304" pitchFamily="18" charset="0"/>
                <a:ea typeface="+mj-ea"/>
                <a:cs typeface="Times New Roman" panose="02020603050405020304" pitchFamily="18" charset="0"/>
              </a:rPr>
              <a:t>Compass:</a:t>
            </a:r>
            <a:endParaRPr lang="en-US" altLang="zh-CN" sz="2400" dirty="0">
              <a:latin typeface="Times New Roman" panose="02020603050405020304" pitchFamily="18" charset="0"/>
              <a:ea typeface="+mj-ea"/>
              <a:cs typeface="Times New Roman" panose="02020603050405020304" pitchFamily="18" charset="0"/>
            </a:endParaRPr>
          </a:p>
          <a:p>
            <a:pPr algn="ctr">
              <a:lnSpc>
                <a:spcPts val="1760"/>
              </a:lnSpc>
              <a:spcBef>
                <a:spcPct val="20000"/>
              </a:spcBef>
              <a:buClr>
                <a:srgbClr val="CC0000"/>
              </a:buClr>
            </a:pPr>
            <a:r>
              <a:rPr lang="en" altLang="zh-CN" sz="2400" dirty="0">
                <a:latin typeface="Times New Roman" panose="02020603050405020304" pitchFamily="18" charset="0"/>
                <a:ea typeface="+mj-ea"/>
                <a:cs typeface="Times New Roman" panose="02020603050405020304" pitchFamily="18" charset="0"/>
              </a:rPr>
              <a:t>sailing age</a:t>
            </a:r>
            <a:endParaRPr lang="zh-CN" altLang="en-US" sz="2400" dirty="0">
              <a:latin typeface="Times New Roman" panose="02020603050405020304" pitchFamily="18" charset="0"/>
              <a:ea typeface="+mj-ea"/>
              <a:cs typeface="Times New Roman" panose="02020603050405020304" pitchFamily="18" charset="0"/>
            </a:endParaRPr>
          </a:p>
        </p:txBody>
      </p:sp>
      <p:pic>
        <p:nvPicPr>
          <p:cNvPr id="1028" name="Picture 4" descr="http://www.penrad.org/themes/site_themes/default_site/images/gallery/MRI-Service-Slide.jpg"/>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91015" y="3046703"/>
            <a:ext cx="3234728" cy="2013915"/>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8"/>
          <p:cNvSpPr txBox="1"/>
          <p:nvPr/>
        </p:nvSpPr>
        <p:spPr bwMode="auto">
          <a:xfrm>
            <a:off x="4634897" y="5139785"/>
            <a:ext cx="2944772" cy="642292"/>
          </a:xfrm>
          <a:prstGeom prst="rect">
            <a:avLst/>
          </a:prstGeom>
          <a:noFill/>
          <a:ln w="9525">
            <a:noFill/>
            <a:miter lim="800000"/>
            <a:headEnd/>
            <a:tailEnd/>
          </a:ln>
        </p:spPr>
        <p:txBody>
          <a:bodyPr wrap="square" rtlCol="0" anchor="ctr">
            <a:spAutoFit/>
          </a:bodyPr>
          <a:lstStyle/>
          <a:p>
            <a:pPr algn="ctr">
              <a:lnSpc>
                <a:spcPts val="1760"/>
              </a:lnSpc>
              <a:spcBef>
                <a:spcPct val="20000"/>
              </a:spcBef>
              <a:buClr>
                <a:srgbClr val="CC0000"/>
              </a:buClr>
            </a:pPr>
            <a:r>
              <a:rPr lang="en-US" altLang="zh-CN" sz="2400" dirty="0">
                <a:latin typeface="Times New Roman" panose="02020603050405020304" pitchFamily="18" charset="0"/>
                <a:ea typeface="+mj-ea"/>
                <a:cs typeface="Times New Roman" panose="02020603050405020304" pitchFamily="18" charset="0"/>
              </a:rPr>
              <a:t>MRI</a:t>
            </a:r>
            <a:r>
              <a:rPr lang="zh-CN" altLang="en-US" sz="2400" dirty="0">
                <a:latin typeface="Times New Roman" panose="02020603050405020304" pitchFamily="18" charset="0"/>
                <a:ea typeface="+mj-ea"/>
                <a:cs typeface="Times New Roman" panose="02020603050405020304" pitchFamily="18" charset="0"/>
              </a:rPr>
              <a:t>：</a:t>
            </a:r>
            <a:endParaRPr lang="en" altLang="zh-CN" sz="2400" dirty="0">
              <a:latin typeface="Times New Roman" panose="02020603050405020304" pitchFamily="18" charset="0"/>
              <a:ea typeface="+mj-ea"/>
              <a:cs typeface="Times New Roman" panose="02020603050405020304" pitchFamily="18" charset="0"/>
            </a:endParaRPr>
          </a:p>
          <a:p>
            <a:pPr algn="ctr">
              <a:lnSpc>
                <a:spcPts val="1760"/>
              </a:lnSpc>
              <a:spcBef>
                <a:spcPct val="20000"/>
              </a:spcBef>
              <a:buClr>
                <a:srgbClr val="CC0000"/>
              </a:buClr>
            </a:pPr>
            <a:r>
              <a:rPr lang="en" altLang="zh-CN" sz="2400" dirty="0">
                <a:latin typeface="Times New Roman" panose="02020603050405020304" pitchFamily="18" charset="0"/>
                <a:ea typeface="+mj-ea"/>
                <a:cs typeface="Times New Roman" panose="02020603050405020304" pitchFamily="18" charset="0"/>
              </a:rPr>
              <a:t>medical health</a:t>
            </a:r>
            <a:endParaRPr lang="zh-CN" altLang="en-US" sz="2400" dirty="0">
              <a:latin typeface="Times New Roman" panose="02020603050405020304" pitchFamily="18" charset="0"/>
              <a:ea typeface="+mj-ea"/>
              <a:cs typeface="Times New Roman" panose="02020603050405020304" pitchFamily="18" charset="0"/>
            </a:endParaRPr>
          </a:p>
        </p:txBody>
      </p:sp>
      <p:pic>
        <p:nvPicPr>
          <p:cNvPr id="1030" name="Picture 6" descr="http://image.tianjimedia.com/uploadImages/2013/134/R687K4V02BY2_iStock_000008756145Medium.jpg"/>
          <p:cNvPicPr preferRelativeResize="0">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87855" y="3086982"/>
            <a:ext cx="3333179" cy="1973635"/>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10"/>
          <p:cNvSpPr txBox="1"/>
          <p:nvPr/>
        </p:nvSpPr>
        <p:spPr bwMode="auto">
          <a:xfrm>
            <a:off x="8706318" y="5146583"/>
            <a:ext cx="2496921" cy="642292"/>
          </a:xfrm>
          <a:prstGeom prst="rect">
            <a:avLst/>
          </a:prstGeom>
          <a:noFill/>
          <a:ln w="9525">
            <a:noFill/>
            <a:miter lim="800000"/>
            <a:headEnd/>
            <a:tailEnd/>
          </a:ln>
        </p:spPr>
        <p:txBody>
          <a:bodyPr wrap="square" rtlCol="0" anchor="ctr">
            <a:spAutoFit/>
          </a:bodyPr>
          <a:lstStyle/>
          <a:p>
            <a:pPr algn="ctr">
              <a:lnSpc>
                <a:spcPts val="1760"/>
              </a:lnSpc>
              <a:spcBef>
                <a:spcPct val="20000"/>
              </a:spcBef>
              <a:buClr>
                <a:srgbClr val="CC0000"/>
              </a:buClr>
            </a:pPr>
            <a:r>
              <a:rPr lang="en" altLang="zh-CN" sz="2400" dirty="0">
                <a:latin typeface="Times New Roman" panose="02020603050405020304" pitchFamily="18" charset="0"/>
                <a:ea typeface="+mj-ea"/>
                <a:cs typeface="Times New Roman" panose="02020603050405020304" pitchFamily="18" charset="0"/>
              </a:rPr>
              <a:t>Spintronics</a:t>
            </a:r>
            <a:r>
              <a:rPr lang="zh-CN" altLang="en-US" sz="2400" dirty="0">
                <a:latin typeface="Times New Roman" panose="02020603050405020304" pitchFamily="18" charset="0"/>
                <a:ea typeface="+mj-ea"/>
                <a:cs typeface="Times New Roman" panose="02020603050405020304" pitchFamily="18" charset="0"/>
              </a:rPr>
              <a:t>：</a:t>
            </a:r>
            <a:endParaRPr lang="en" altLang="zh-CN" sz="2400" dirty="0">
              <a:latin typeface="Times New Roman" panose="02020603050405020304" pitchFamily="18" charset="0"/>
              <a:ea typeface="+mj-ea"/>
              <a:cs typeface="Times New Roman" panose="02020603050405020304" pitchFamily="18" charset="0"/>
            </a:endParaRPr>
          </a:p>
          <a:p>
            <a:pPr algn="ctr">
              <a:lnSpc>
                <a:spcPts val="1760"/>
              </a:lnSpc>
              <a:spcBef>
                <a:spcPct val="20000"/>
              </a:spcBef>
              <a:buClr>
                <a:srgbClr val="CC0000"/>
              </a:buClr>
            </a:pPr>
            <a:r>
              <a:rPr lang="en" altLang="zh-CN" sz="2400" dirty="0">
                <a:latin typeface="Times New Roman" panose="02020603050405020304" pitchFamily="18" charset="0"/>
                <a:ea typeface="+mj-ea"/>
                <a:cs typeface="Times New Roman" panose="02020603050405020304" pitchFamily="18" charset="0"/>
              </a:rPr>
              <a:t>Information age</a:t>
            </a:r>
            <a:endParaRPr lang="zh-CN" altLang="en-US" sz="2400" dirty="0">
              <a:latin typeface="Times New Roman" panose="02020603050405020304" pitchFamily="18" charset="0"/>
              <a:ea typeface="+mj-ea"/>
              <a:cs typeface="Times New Roman" panose="02020603050405020304" pitchFamily="18" charset="0"/>
            </a:endParaRPr>
          </a:p>
        </p:txBody>
      </p:sp>
      <p:sp>
        <p:nvSpPr>
          <p:cNvPr id="14" name="矩形 13"/>
          <p:cNvSpPr/>
          <p:nvPr/>
        </p:nvSpPr>
        <p:spPr>
          <a:xfrm>
            <a:off x="1726106" y="6173323"/>
            <a:ext cx="803425" cy="523220"/>
          </a:xfrm>
          <a:prstGeom prst="rect">
            <a:avLst/>
          </a:prstGeom>
        </p:spPr>
        <p:txBody>
          <a:bodyPr wrap="none">
            <a:spAutoFit/>
          </a:bodyPr>
          <a:lstStyle/>
          <a:p>
            <a:r>
              <a:rPr lang="en-US" altLang="zh-CN" sz="2800" dirty="0">
                <a:solidFill>
                  <a:srgbClr val="000000"/>
                </a:solidFill>
                <a:latin typeface="Times New Roman" panose="02020603050405020304" pitchFamily="18" charset="0"/>
                <a:ea typeface="隶书" pitchFamily="49" charset="-122"/>
                <a:cs typeface="Times New Roman" panose="02020603050405020304" pitchFamily="18" charset="0"/>
              </a:rPr>
              <a:t>10</a:t>
            </a:r>
            <a:r>
              <a:rPr lang="en-US" altLang="zh-CN" sz="2800" baseline="30000" dirty="0">
                <a:solidFill>
                  <a:srgbClr val="000000"/>
                </a:solidFill>
                <a:latin typeface="Times New Roman" panose="02020603050405020304" pitchFamily="18" charset="0"/>
                <a:ea typeface="隶书" pitchFamily="49" charset="-122"/>
                <a:cs typeface="Times New Roman" panose="02020603050405020304" pitchFamily="18" charset="0"/>
              </a:rPr>
              <a:t>-2 </a:t>
            </a:r>
            <a:endParaRPr lang="zh-CN" altLang="en-US" sz="2800" dirty="0">
              <a:solidFill>
                <a:srgbClr val="000000"/>
              </a:solidFill>
              <a:latin typeface="Verdana"/>
              <a:ea typeface="宋体"/>
            </a:endParaRPr>
          </a:p>
        </p:txBody>
      </p:sp>
      <p:sp>
        <p:nvSpPr>
          <p:cNvPr id="24" name="矩形 23"/>
          <p:cNvSpPr/>
          <p:nvPr/>
        </p:nvSpPr>
        <p:spPr>
          <a:xfrm>
            <a:off x="3485858" y="6173323"/>
            <a:ext cx="772969" cy="523220"/>
          </a:xfrm>
          <a:prstGeom prst="rect">
            <a:avLst/>
          </a:prstGeom>
        </p:spPr>
        <p:txBody>
          <a:bodyPr wrap="none">
            <a:spAutoFit/>
          </a:bodyPr>
          <a:lstStyle/>
          <a:p>
            <a:r>
              <a:rPr lang="en-US" altLang="zh-CN" sz="2800" dirty="0">
                <a:solidFill>
                  <a:srgbClr val="000000"/>
                </a:solidFill>
                <a:latin typeface="Times New Roman" panose="02020603050405020304" pitchFamily="18" charset="0"/>
                <a:ea typeface="隶书" pitchFamily="49" charset="-122"/>
                <a:cs typeface="Times New Roman" panose="02020603050405020304" pitchFamily="18" charset="0"/>
              </a:rPr>
              <a:t>10</a:t>
            </a:r>
            <a:r>
              <a:rPr lang="en-US" altLang="zh-CN" sz="2800" baseline="30000" dirty="0">
                <a:solidFill>
                  <a:srgbClr val="000000"/>
                </a:solidFill>
                <a:latin typeface="Times New Roman" panose="02020603050405020304" pitchFamily="18" charset="0"/>
                <a:ea typeface="隶书" pitchFamily="49" charset="-122"/>
                <a:cs typeface="Times New Roman" panose="02020603050405020304" pitchFamily="18" charset="0"/>
              </a:rPr>
              <a:t>-3</a:t>
            </a:r>
            <a:r>
              <a:rPr lang="en-US" altLang="zh-CN" sz="1350" baseline="30000" dirty="0">
                <a:solidFill>
                  <a:srgbClr val="000000"/>
                </a:solidFill>
                <a:latin typeface="Times New Roman" panose="02020603050405020304" pitchFamily="18" charset="0"/>
                <a:ea typeface="隶书" pitchFamily="49" charset="-122"/>
                <a:cs typeface="Times New Roman" panose="02020603050405020304" pitchFamily="18" charset="0"/>
              </a:rPr>
              <a:t> </a:t>
            </a:r>
            <a:endParaRPr lang="zh-CN" altLang="en-US" sz="1350" dirty="0">
              <a:solidFill>
                <a:srgbClr val="000000"/>
              </a:solidFill>
              <a:latin typeface="Verdana"/>
              <a:ea typeface="宋体"/>
            </a:endParaRPr>
          </a:p>
        </p:txBody>
      </p:sp>
      <p:sp>
        <p:nvSpPr>
          <p:cNvPr id="25" name="矩形 24"/>
          <p:cNvSpPr/>
          <p:nvPr/>
        </p:nvSpPr>
        <p:spPr>
          <a:xfrm>
            <a:off x="5108402" y="6173323"/>
            <a:ext cx="833883" cy="523220"/>
          </a:xfrm>
          <a:prstGeom prst="rect">
            <a:avLst/>
          </a:prstGeom>
        </p:spPr>
        <p:txBody>
          <a:bodyPr wrap="none">
            <a:spAutoFit/>
          </a:bodyPr>
          <a:lstStyle/>
          <a:p>
            <a:r>
              <a:rPr lang="en-US" altLang="zh-CN" sz="2800" dirty="0">
                <a:solidFill>
                  <a:srgbClr val="000000"/>
                </a:solidFill>
                <a:latin typeface="Times New Roman" panose="02020603050405020304" pitchFamily="18" charset="0"/>
                <a:ea typeface="隶书" pitchFamily="49" charset="-122"/>
                <a:cs typeface="Times New Roman" panose="02020603050405020304" pitchFamily="18" charset="0"/>
              </a:rPr>
              <a:t>10</a:t>
            </a:r>
            <a:r>
              <a:rPr lang="en-US" altLang="zh-CN" sz="2800" baseline="30000" dirty="0">
                <a:solidFill>
                  <a:srgbClr val="000000"/>
                </a:solidFill>
                <a:latin typeface="Times New Roman" panose="02020603050405020304" pitchFamily="18" charset="0"/>
                <a:ea typeface="隶书" pitchFamily="49" charset="-122"/>
                <a:cs typeface="Times New Roman" panose="02020603050405020304" pitchFamily="18" charset="0"/>
              </a:rPr>
              <a:t>-4</a:t>
            </a:r>
            <a:r>
              <a:rPr lang="en-US" altLang="zh-CN" sz="2800" dirty="0">
                <a:solidFill>
                  <a:srgbClr val="000000"/>
                </a:solidFill>
                <a:latin typeface="Times New Roman" panose="02020603050405020304" pitchFamily="18" charset="0"/>
                <a:ea typeface="隶书" pitchFamily="49" charset="-122"/>
                <a:cs typeface="Times New Roman" panose="02020603050405020304" pitchFamily="18" charset="0"/>
              </a:rPr>
              <a:t> </a:t>
            </a:r>
            <a:endParaRPr lang="zh-CN" altLang="en-US" sz="2800" dirty="0">
              <a:solidFill>
                <a:srgbClr val="000000"/>
              </a:solidFill>
              <a:latin typeface="Times New Roman" panose="02020603050405020304" pitchFamily="18" charset="0"/>
              <a:ea typeface="隶书" pitchFamily="49" charset="-122"/>
              <a:cs typeface="Times New Roman" panose="02020603050405020304" pitchFamily="18" charset="0"/>
            </a:endParaRPr>
          </a:p>
        </p:txBody>
      </p:sp>
      <p:sp>
        <p:nvSpPr>
          <p:cNvPr id="26" name="矩形 25"/>
          <p:cNvSpPr/>
          <p:nvPr/>
        </p:nvSpPr>
        <p:spPr>
          <a:xfrm>
            <a:off x="6791860" y="6173323"/>
            <a:ext cx="833883" cy="523220"/>
          </a:xfrm>
          <a:prstGeom prst="rect">
            <a:avLst/>
          </a:prstGeom>
        </p:spPr>
        <p:txBody>
          <a:bodyPr wrap="none">
            <a:spAutoFit/>
          </a:bodyPr>
          <a:lstStyle/>
          <a:p>
            <a:r>
              <a:rPr lang="en-US" altLang="zh-CN" sz="2800" dirty="0">
                <a:solidFill>
                  <a:srgbClr val="000000"/>
                </a:solidFill>
                <a:latin typeface="Times New Roman" panose="02020603050405020304" pitchFamily="18" charset="0"/>
                <a:ea typeface="隶书" pitchFamily="49" charset="-122"/>
                <a:cs typeface="Times New Roman" panose="02020603050405020304" pitchFamily="18" charset="0"/>
              </a:rPr>
              <a:t>10</a:t>
            </a:r>
            <a:r>
              <a:rPr lang="en-US" altLang="zh-CN" sz="2800" baseline="30000" dirty="0">
                <a:solidFill>
                  <a:srgbClr val="000000"/>
                </a:solidFill>
                <a:latin typeface="Times New Roman" panose="02020603050405020304" pitchFamily="18" charset="0"/>
                <a:ea typeface="隶书" pitchFamily="49" charset="-122"/>
                <a:cs typeface="Times New Roman" panose="02020603050405020304" pitchFamily="18" charset="0"/>
              </a:rPr>
              <a:t>-5</a:t>
            </a:r>
            <a:r>
              <a:rPr lang="en-US" altLang="zh-CN" sz="2800" dirty="0">
                <a:solidFill>
                  <a:srgbClr val="000000"/>
                </a:solidFill>
                <a:latin typeface="Times New Roman" panose="02020603050405020304" pitchFamily="18" charset="0"/>
                <a:ea typeface="隶书" pitchFamily="49" charset="-122"/>
                <a:cs typeface="Times New Roman" panose="02020603050405020304" pitchFamily="18" charset="0"/>
              </a:rPr>
              <a:t> </a:t>
            </a:r>
            <a:endParaRPr lang="zh-CN" altLang="en-US" sz="2800" dirty="0">
              <a:solidFill>
                <a:srgbClr val="000000"/>
              </a:solidFill>
              <a:latin typeface="Times New Roman" panose="02020603050405020304" pitchFamily="18" charset="0"/>
              <a:ea typeface="隶书" pitchFamily="49" charset="-122"/>
              <a:cs typeface="Times New Roman" panose="02020603050405020304" pitchFamily="18" charset="0"/>
            </a:endParaRPr>
          </a:p>
        </p:txBody>
      </p:sp>
      <p:sp>
        <p:nvSpPr>
          <p:cNvPr id="27" name="矩形 26"/>
          <p:cNvSpPr/>
          <p:nvPr/>
        </p:nvSpPr>
        <p:spPr>
          <a:xfrm>
            <a:off x="8347833" y="6173323"/>
            <a:ext cx="833883" cy="523220"/>
          </a:xfrm>
          <a:prstGeom prst="rect">
            <a:avLst/>
          </a:prstGeom>
        </p:spPr>
        <p:txBody>
          <a:bodyPr wrap="none">
            <a:spAutoFit/>
          </a:bodyPr>
          <a:lstStyle/>
          <a:p>
            <a:r>
              <a:rPr lang="en-US" altLang="zh-CN" sz="2800" dirty="0">
                <a:solidFill>
                  <a:srgbClr val="000000"/>
                </a:solidFill>
                <a:latin typeface="Times New Roman" panose="02020603050405020304" pitchFamily="18" charset="0"/>
                <a:ea typeface="隶书" pitchFamily="49" charset="-122"/>
                <a:cs typeface="Times New Roman" panose="02020603050405020304" pitchFamily="18" charset="0"/>
              </a:rPr>
              <a:t>10</a:t>
            </a:r>
            <a:r>
              <a:rPr lang="en-US" altLang="zh-CN" sz="2800" baseline="30000" dirty="0">
                <a:solidFill>
                  <a:srgbClr val="000000"/>
                </a:solidFill>
                <a:latin typeface="Times New Roman" panose="02020603050405020304" pitchFamily="18" charset="0"/>
                <a:ea typeface="隶书" pitchFamily="49" charset="-122"/>
                <a:cs typeface="Times New Roman" panose="02020603050405020304" pitchFamily="18" charset="0"/>
              </a:rPr>
              <a:t>-6</a:t>
            </a:r>
            <a:r>
              <a:rPr lang="en-US" altLang="zh-CN" sz="2800" dirty="0">
                <a:solidFill>
                  <a:srgbClr val="000000"/>
                </a:solidFill>
                <a:latin typeface="Times New Roman" panose="02020603050405020304" pitchFamily="18" charset="0"/>
                <a:ea typeface="隶书" pitchFamily="49" charset="-122"/>
                <a:cs typeface="Times New Roman" panose="02020603050405020304" pitchFamily="18" charset="0"/>
              </a:rPr>
              <a:t> </a:t>
            </a:r>
            <a:endParaRPr lang="zh-CN" altLang="en-US" sz="2800" dirty="0">
              <a:solidFill>
                <a:srgbClr val="000000"/>
              </a:solidFill>
              <a:latin typeface="Times New Roman" panose="02020603050405020304" pitchFamily="18" charset="0"/>
              <a:ea typeface="隶书" pitchFamily="49" charset="-122"/>
              <a:cs typeface="Times New Roman" panose="02020603050405020304" pitchFamily="18" charset="0"/>
            </a:endParaRPr>
          </a:p>
        </p:txBody>
      </p:sp>
      <p:sp>
        <p:nvSpPr>
          <p:cNvPr id="28" name="矩形 27"/>
          <p:cNvSpPr/>
          <p:nvPr/>
        </p:nvSpPr>
        <p:spPr>
          <a:xfrm>
            <a:off x="9814567" y="6173323"/>
            <a:ext cx="833883" cy="523220"/>
          </a:xfrm>
          <a:prstGeom prst="rect">
            <a:avLst/>
          </a:prstGeom>
        </p:spPr>
        <p:txBody>
          <a:bodyPr wrap="none">
            <a:spAutoFit/>
          </a:bodyPr>
          <a:lstStyle/>
          <a:p>
            <a:r>
              <a:rPr lang="en-US" altLang="zh-CN" sz="2800" dirty="0">
                <a:solidFill>
                  <a:srgbClr val="000000"/>
                </a:solidFill>
                <a:latin typeface="Times New Roman" panose="02020603050405020304" pitchFamily="18" charset="0"/>
                <a:ea typeface="隶书" pitchFamily="49" charset="-122"/>
                <a:cs typeface="Times New Roman" panose="02020603050405020304" pitchFamily="18" charset="0"/>
              </a:rPr>
              <a:t>10</a:t>
            </a:r>
            <a:r>
              <a:rPr lang="en-US" altLang="zh-CN" sz="2800" baseline="30000" dirty="0">
                <a:solidFill>
                  <a:srgbClr val="000000"/>
                </a:solidFill>
                <a:latin typeface="Times New Roman" panose="02020603050405020304" pitchFamily="18" charset="0"/>
                <a:ea typeface="隶书" pitchFamily="49" charset="-122"/>
                <a:cs typeface="Times New Roman" panose="02020603050405020304" pitchFamily="18" charset="0"/>
              </a:rPr>
              <a:t>-7</a:t>
            </a:r>
            <a:r>
              <a:rPr lang="en-US" altLang="zh-CN" sz="2800" dirty="0">
                <a:solidFill>
                  <a:srgbClr val="000000"/>
                </a:solidFill>
                <a:latin typeface="Times New Roman" panose="02020603050405020304" pitchFamily="18" charset="0"/>
                <a:ea typeface="隶书" pitchFamily="49" charset="-122"/>
                <a:cs typeface="Times New Roman" panose="02020603050405020304" pitchFamily="18" charset="0"/>
              </a:rPr>
              <a:t> </a:t>
            </a:r>
            <a:endParaRPr lang="zh-CN" altLang="en-US" sz="2800" dirty="0">
              <a:solidFill>
                <a:srgbClr val="000000"/>
              </a:solidFill>
              <a:latin typeface="Times New Roman" panose="02020603050405020304" pitchFamily="18" charset="0"/>
              <a:ea typeface="隶书" pitchFamily="49" charset="-122"/>
              <a:cs typeface="Times New Roman" panose="02020603050405020304" pitchFamily="18" charset="0"/>
            </a:endParaRPr>
          </a:p>
        </p:txBody>
      </p:sp>
      <p:cxnSp>
        <p:nvCxnSpPr>
          <p:cNvPr id="31" name="直接连接符 7">
            <a:extLst>
              <a:ext uri="{FF2B5EF4-FFF2-40B4-BE49-F238E27FC236}">
                <a16:creationId xmlns:a16="http://schemas.microsoft.com/office/drawing/2014/main" id="{4EDC467A-09D7-3B49-B4F3-F4C05AAAACA5}"/>
              </a:ext>
            </a:extLst>
          </p:cNvPr>
          <p:cNvCxnSpPr>
            <a:cxnSpLocks/>
          </p:cNvCxnSpPr>
          <p:nvPr/>
        </p:nvCxnSpPr>
        <p:spPr>
          <a:xfrm>
            <a:off x="351752" y="844928"/>
            <a:ext cx="11560925" cy="0"/>
          </a:xfrm>
          <a:prstGeom prst="line">
            <a:avLst/>
          </a:prstGeom>
          <a:ln w="15875">
            <a:gradFill flip="none" rotWithShape="1">
              <a:gsLst>
                <a:gs pos="0">
                  <a:srgbClr val="124A93"/>
                </a:gs>
                <a:gs pos="49700">
                  <a:srgbClr val="124C98"/>
                </a:gs>
                <a:gs pos="100000">
                  <a:srgbClr val="134E9D">
                    <a:alpha val="0"/>
                  </a:srgbClr>
                </a:gs>
              </a:gsLst>
              <a:path path="circle">
                <a:fillToRect l="50000" t="50000" r="50000" b="50000"/>
              </a:path>
              <a:tileRect/>
            </a:gradFill>
          </a:ln>
        </p:spPr>
        <p:style>
          <a:lnRef idx="2">
            <a:schemeClr val="accent1"/>
          </a:lnRef>
          <a:fillRef idx="0">
            <a:schemeClr val="accent1"/>
          </a:fillRef>
          <a:effectRef idx="1">
            <a:schemeClr val="accent1"/>
          </a:effectRef>
          <a:fontRef idx="minor">
            <a:schemeClr val="tx1"/>
          </a:fontRef>
        </p:style>
      </p:cxnSp>
      <p:sp>
        <p:nvSpPr>
          <p:cNvPr id="32" name="下箭头 16">
            <a:extLst>
              <a:ext uri="{FF2B5EF4-FFF2-40B4-BE49-F238E27FC236}">
                <a16:creationId xmlns:a16="http://schemas.microsoft.com/office/drawing/2014/main" id="{1F8C30EA-7826-8D4A-AF23-4FEEB0DA6104}"/>
              </a:ext>
            </a:extLst>
          </p:cNvPr>
          <p:cNvSpPr/>
          <p:nvPr/>
        </p:nvSpPr>
        <p:spPr bwMode="auto">
          <a:xfrm rot="16200000">
            <a:off x="5951269" y="515801"/>
            <a:ext cx="305445" cy="11010609"/>
          </a:xfrm>
          <a:prstGeom prst="downArrow">
            <a:avLst>
              <a:gd name="adj1" fmla="val 54321"/>
              <a:gd name="adj2" fmla="val 95989"/>
            </a:avLst>
          </a:prstGeom>
          <a:gradFill flip="none" rotWithShape="1">
            <a:gsLst>
              <a:gs pos="49000">
                <a:srgbClr val="024EE4"/>
              </a:gs>
              <a:gs pos="100000">
                <a:srgbClr val="024EE4">
                  <a:alpha val="0"/>
                </a:srgbClr>
              </a:gs>
            </a:gsLst>
            <a:lin ang="16200000" scaled="1"/>
            <a:tileRect/>
          </a:gradFill>
          <a:ln w="6350">
            <a:gradFill>
              <a:gsLst>
                <a:gs pos="0">
                  <a:srgbClr val="024EE4">
                    <a:alpha val="0"/>
                  </a:srgbClr>
                </a:gs>
                <a:gs pos="78000">
                  <a:srgbClr val="024EE4"/>
                </a:gs>
              </a:gsLst>
              <a:lin ang="5400000" scaled="1"/>
            </a:gradFill>
          </a:ln>
          <a:effectLst>
            <a:outerShdw blurRad="330200" dist="38100" dir="2700000" algn="tl" rotWithShape="0">
              <a:srgbClr val="00B0F0">
                <a:alpha val="4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FFFFFF"/>
              </a:solidFill>
              <a:effectLst/>
              <a:uLnTx/>
              <a:uFillTx/>
              <a:latin typeface="思源黑体 CN Bold" panose="020B0800000000000000" pitchFamily="34" charset="-122"/>
              <a:ea typeface="思源黑体 CN Bold" panose="020B0800000000000000" pitchFamily="34" charset="-122"/>
              <a:cs typeface="+mn-cs"/>
            </a:endParaRPr>
          </a:p>
        </p:txBody>
      </p:sp>
      <p:grpSp>
        <p:nvGrpSpPr>
          <p:cNvPr id="33" name="组合 32">
            <a:extLst>
              <a:ext uri="{FF2B5EF4-FFF2-40B4-BE49-F238E27FC236}">
                <a16:creationId xmlns:a16="http://schemas.microsoft.com/office/drawing/2014/main" id="{A19B14E7-F54D-F24C-925D-F9821E7EE0D1}"/>
              </a:ext>
            </a:extLst>
          </p:cNvPr>
          <p:cNvGrpSpPr/>
          <p:nvPr/>
        </p:nvGrpSpPr>
        <p:grpSpPr>
          <a:xfrm>
            <a:off x="1947593" y="5869677"/>
            <a:ext cx="311296" cy="311296"/>
            <a:chOff x="302205" y="1218661"/>
            <a:chExt cx="3091215" cy="3091215"/>
          </a:xfrm>
        </p:grpSpPr>
        <p:sp>
          <p:nvSpPr>
            <p:cNvPr id="34" name="椭圆 33">
              <a:extLst>
                <a:ext uri="{FF2B5EF4-FFF2-40B4-BE49-F238E27FC236}">
                  <a16:creationId xmlns:a16="http://schemas.microsoft.com/office/drawing/2014/main" id="{FBE4EE21-2D86-0940-B830-E3991389901B}"/>
                </a:ext>
              </a:extLst>
            </p:cNvPr>
            <p:cNvSpPr/>
            <p:nvPr/>
          </p:nvSpPr>
          <p:spPr>
            <a:xfrm>
              <a:off x="302205" y="1218661"/>
              <a:ext cx="3091215" cy="3091215"/>
            </a:xfrm>
            <a:prstGeom prst="ellipse">
              <a:avLst/>
            </a:prstGeom>
            <a:gradFill flip="none" rotWithShape="1">
              <a:gsLst>
                <a:gs pos="43000">
                  <a:schemeClr val="bg1"/>
                </a:gs>
                <a:gs pos="100000">
                  <a:srgbClr val="024EE4"/>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KR Normal" panose="020B0400000000000000" pitchFamily="34" charset="-122"/>
                <a:ea typeface="思源黑体 CN Regular"/>
                <a:cs typeface="+mn-cs"/>
              </a:endParaRPr>
            </a:p>
          </p:txBody>
        </p:sp>
        <p:sp>
          <p:nvSpPr>
            <p:cNvPr id="35" name="椭圆 34">
              <a:extLst>
                <a:ext uri="{FF2B5EF4-FFF2-40B4-BE49-F238E27FC236}">
                  <a16:creationId xmlns:a16="http://schemas.microsoft.com/office/drawing/2014/main" id="{1FA17400-0EE8-784D-B1E0-81499BE468EE}"/>
                </a:ext>
              </a:extLst>
            </p:cNvPr>
            <p:cNvSpPr/>
            <p:nvPr/>
          </p:nvSpPr>
          <p:spPr>
            <a:xfrm>
              <a:off x="1003544" y="1920000"/>
              <a:ext cx="1688528" cy="1688528"/>
            </a:xfrm>
            <a:prstGeom prst="ellipse">
              <a:avLst/>
            </a:prstGeom>
            <a:gradFill flip="none" rotWithShape="1">
              <a:gsLst>
                <a:gs pos="43000">
                  <a:srgbClr val="024EE4"/>
                </a:gs>
                <a:gs pos="100000">
                  <a:srgbClr val="00B0F0"/>
                </a:gs>
              </a:gsLst>
              <a:lin ang="0" scaled="1"/>
              <a:tileRect/>
            </a:gradFill>
            <a:ln>
              <a:noFill/>
            </a:ln>
            <a:effectLst>
              <a:outerShdw blurRad="190500" dist="63500" dir="5400000" algn="t" rotWithShape="0">
                <a:schemeClr val="accent6">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sp>
        <p:nvSpPr>
          <p:cNvPr id="39" name="矩形: 剪去对角 53">
            <a:extLst>
              <a:ext uri="{FF2B5EF4-FFF2-40B4-BE49-F238E27FC236}">
                <a16:creationId xmlns:a16="http://schemas.microsoft.com/office/drawing/2014/main" id="{CD470164-962D-C04D-9F58-6DC94469CC62}"/>
              </a:ext>
            </a:extLst>
          </p:cNvPr>
          <p:cNvSpPr/>
          <p:nvPr/>
        </p:nvSpPr>
        <p:spPr>
          <a:xfrm>
            <a:off x="721390" y="2329809"/>
            <a:ext cx="3312728" cy="557585"/>
          </a:xfrm>
          <a:prstGeom prst="snip2DiagRect">
            <a:avLst>
              <a:gd name="adj1" fmla="val 48800"/>
              <a:gd name="adj2" fmla="val 50000"/>
            </a:avLst>
          </a:prstGeom>
          <a:solidFill>
            <a:srgbClr val="4F81BD">
              <a:lumMod val="20000"/>
              <a:lumOff val="80000"/>
            </a:srgbClr>
          </a:solidFill>
          <a:ln w="19050" cap="flat" cmpd="sng" algn="ctr">
            <a:solidFill>
              <a:srgbClr val="4F81BD">
                <a:lumMod val="75000"/>
              </a:srgbClr>
            </a:solidFill>
            <a:prstDash val="solid"/>
          </a:ln>
          <a:effectLst>
            <a:outerShdw blurRad="50800" dist="38100" dir="2700000" algn="tl" rotWithShape="0">
              <a:prstClr val="black">
                <a:alpha val="40000"/>
              </a:prstClr>
            </a:outerShdw>
          </a:effectLst>
        </p:spPr>
        <p:txBody>
          <a:bodyPr rtlCol="0" anchor="ctr"/>
          <a:lstStyle/>
          <a:p>
            <a:pPr lvl="0" algn="ctr">
              <a:defRPr/>
            </a:pPr>
            <a:r>
              <a:rPr lang="en-US" altLang="zh-CN" b="1" kern="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Earth’s magnetic field</a:t>
            </a:r>
          </a:p>
        </p:txBody>
      </p:sp>
      <p:sp>
        <p:nvSpPr>
          <p:cNvPr id="40" name="矩形: 剪去对角 53">
            <a:extLst>
              <a:ext uri="{FF2B5EF4-FFF2-40B4-BE49-F238E27FC236}">
                <a16:creationId xmlns:a16="http://schemas.microsoft.com/office/drawing/2014/main" id="{98CB4D97-3325-FD4A-BE36-0BEAF5737099}"/>
              </a:ext>
            </a:extLst>
          </p:cNvPr>
          <p:cNvSpPr/>
          <p:nvPr/>
        </p:nvSpPr>
        <p:spPr>
          <a:xfrm>
            <a:off x="4391015" y="2335927"/>
            <a:ext cx="3234728" cy="557585"/>
          </a:xfrm>
          <a:prstGeom prst="snip2DiagRect">
            <a:avLst>
              <a:gd name="adj1" fmla="val 48800"/>
              <a:gd name="adj2" fmla="val 50000"/>
            </a:avLst>
          </a:prstGeom>
          <a:solidFill>
            <a:srgbClr val="4F81BD">
              <a:lumMod val="20000"/>
              <a:lumOff val="80000"/>
            </a:srgbClr>
          </a:solidFill>
          <a:ln w="19050" cap="flat" cmpd="sng" algn="ctr">
            <a:solidFill>
              <a:srgbClr val="4F81BD">
                <a:lumMod val="75000"/>
              </a:srgbClr>
            </a:solidFill>
            <a:prstDash val="solid"/>
          </a:ln>
          <a:effectLst>
            <a:outerShdw blurRad="50800" dist="38100" dir="2700000" algn="tl" rotWithShape="0">
              <a:prstClr val="black">
                <a:alpha val="40000"/>
              </a:prstClr>
            </a:outerShdw>
          </a:effectLst>
        </p:spPr>
        <p:txBody>
          <a:bodyPr rtlCol="0" anchor="ctr"/>
          <a:lstStyle/>
          <a:p>
            <a:pPr lvl="0" algn="ctr">
              <a:defRPr/>
            </a:pPr>
            <a:r>
              <a:rPr lang="en-US" altLang="zh-CN" b="1" kern="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Biology’s magnetic field</a:t>
            </a:r>
          </a:p>
        </p:txBody>
      </p:sp>
      <p:sp>
        <p:nvSpPr>
          <p:cNvPr id="41" name="矩形: 剪去对角 53">
            <a:extLst>
              <a:ext uri="{FF2B5EF4-FFF2-40B4-BE49-F238E27FC236}">
                <a16:creationId xmlns:a16="http://schemas.microsoft.com/office/drawing/2014/main" id="{A80EE9C6-96AF-EE4C-8788-64108A8219A5}"/>
              </a:ext>
            </a:extLst>
          </p:cNvPr>
          <p:cNvSpPr/>
          <p:nvPr/>
        </p:nvSpPr>
        <p:spPr>
          <a:xfrm>
            <a:off x="8076259" y="2358801"/>
            <a:ext cx="3344775" cy="557585"/>
          </a:xfrm>
          <a:prstGeom prst="snip2DiagRect">
            <a:avLst>
              <a:gd name="adj1" fmla="val 48800"/>
              <a:gd name="adj2" fmla="val 50000"/>
            </a:avLst>
          </a:prstGeom>
          <a:solidFill>
            <a:srgbClr val="4F81BD">
              <a:lumMod val="20000"/>
              <a:lumOff val="80000"/>
            </a:srgbClr>
          </a:solidFill>
          <a:ln w="19050" cap="flat" cmpd="sng" algn="ctr">
            <a:solidFill>
              <a:srgbClr val="4F81BD">
                <a:lumMod val="75000"/>
              </a:srgbClr>
            </a:solidFill>
            <a:prstDash val="solid"/>
          </a:ln>
          <a:effectLst>
            <a:outerShdw blurRad="50800" dist="38100" dir="2700000" algn="tl" rotWithShape="0">
              <a:prstClr val="black">
                <a:alpha val="40000"/>
              </a:prstClr>
            </a:outerShdw>
          </a:effectLst>
        </p:spPr>
        <p:txBody>
          <a:bodyPr rtlCol="0" anchor="ctr"/>
          <a:lstStyle/>
          <a:p>
            <a:pPr lvl="0" algn="ctr">
              <a:defRPr/>
            </a:pPr>
            <a:r>
              <a:rPr lang="en-US" altLang="zh-CN" b="1" kern="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Material’s magnetic field</a:t>
            </a:r>
          </a:p>
        </p:txBody>
      </p:sp>
      <p:grpSp>
        <p:nvGrpSpPr>
          <p:cNvPr id="42" name="组合 41">
            <a:extLst>
              <a:ext uri="{FF2B5EF4-FFF2-40B4-BE49-F238E27FC236}">
                <a16:creationId xmlns:a16="http://schemas.microsoft.com/office/drawing/2014/main" id="{E309DD91-D057-F94A-BEBD-F67D58E6DA65}"/>
              </a:ext>
            </a:extLst>
          </p:cNvPr>
          <p:cNvGrpSpPr/>
          <p:nvPr/>
        </p:nvGrpSpPr>
        <p:grpSpPr>
          <a:xfrm>
            <a:off x="3656949" y="5861243"/>
            <a:ext cx="311296" cy="311296"/>
            <a:chOff x="302205" y="1218661"/>
            <a:chExt cx="3091215" cy="3091215"/>
          </a:xfrm>
        </p:grpSpPr>
        <p:sp>
          <p:nvSpPr>
            <p:cNvPr id="43" name="椭圆 42">
              <a:extLst>
                <a:ext uri="{FF2B5EF4-FFF2-40B4-BE49-F238E27FC236}">
                  <a16:creationId xmlns:a16="http://schemas.microsoft.com/office/drawing/2014/main" id="{13EAD60F-2E1C-4049-B01E-27748D77CED1}"/>
                </a:ext>
              </a:extLst>
            </p:cNvPr>
            <p:cNvSpPr/>
            <p:nvPr/>
          </p:nvSpPr>
          <p:spPr>
            <a:xfrm>
              <a:off x="302205" y="1218661"/>
              <a:ext cx="3091215" cy="3091215"/>
            </a:xfrm>
            <a:prstGeom prst="ellipse">
              <a:avLst/>
            </a:prstGeom>
            <a:gradFill flip="none" rotWithShape="1">
              <a:gsLst>
                <a:gs pos="43000">
                  <a:schemeClr val="bg1"/>
                </a:gs>
                <a:gs pos="100000">
                  <a:srgbClr val="024EE4"/>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KR Normal" panose="020B0400000000000000" pitchFamily="34" charset="-122"/>
                <a:ea typeface="思源黑体 CN Regular"/>
                <a:cs typeface="+mn-cs"/>
              </a:endParaRPr>
            </a:p>
          </p:txBody>
        </p:sp>
        <p:sp>
          <p:nvSpPr>
            <p:cNvPr id="44" name="椭圆 43">
              <a:extLst>
                <a:ext uri="{FF2B5EF4-FFF2-40B4-BE49-F238E27FC236}">
                  <a16:creationId xmlns:a16="http://schemas.microsoft.com/office/drawing/2014/main" id="{31096F8B-CCA3-294E-BC4C-B407E703FD78}"/>
                </a:ext>
              </a:extLst>
            </p:cNvPr>
            <p:cNvSpPr/>
            <p:nvPr/>
          </p:nvSpPr>
          <p:spPr>
            <a:xfrm>
              <a:off x="1003544" y="1920000"/>
              <a:ext cx="1688528" cy="1688528"/>
            </a:xfrm>
            <a:prstGeom prst="ellipse">
              <a:avLst/>
            </a:prstGeom>
            <a:gradFill flip="none" rotWithShape="1">
              <a:gsLst>
                <a:gs pos="43000">
                  <a:srgbClr val="024EE4"/>
                </a:gs>
                <a:gs pos="100000">
                  <a:srgbClr val="00B0F0"/>
                </a:gs>
              </a:gsLst>
              <a:lin ang="0" scaled="1"/>
              <a:tileRect/>
            </a:gradFill>
            <a:ln>
              <a:noFill/>
            </a:ln>
            <a:effectLst>
              <a:outerShdw blurRad="190500" dist="63500" dir="5400000" algn="t" rotWithShape="0">
                <a:schemeClr val="accent6">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45" name="组合 44">
            <a:extLst>
              <a:ext uri="{FF2B5EF4-FFF2-40B4-BE49-F238E27FC236}">
                <a16:creationId xmlns:a16="http://schemas.microsoft.com/office/drawing/2014/main" id="{9EC68A56-A710-6343-AD42-44CDA74B2C9A}"/>
              </a:ext>
            </a:extLst>
          </p:cNvPr>
          <p:cNvGrpSpPr/>
          <p:nvPr/>
        </p:nvGrpSpPr>
        <p:grpSpPr>
          <a:xfrm>
            <a:off x="5253313" y="5851576"/>
            <a:ext cx="311296" cy="311296"/>
            <a:chOff x="302205" y="1218661"/>
            <a:chExt cx="3091215" cy="3091215"/>
          </a:xfrm>
        </p:grpSpPr>
        <p:sp>
          <p:nvSpPr>
            <p:cNvPr id="46" name="椭圆 45">
              <a:extLst>
                <a:ext uri="{FF2B5EF4-FFF2-40B4-BE49-F238E27FC236}">
                  <a16:creationId xmlns:a16="http://schemas.microsoft.com/office/drawing/2014/main" id="{988F27FD-7B7E-4E4C-8323-71ACA4ADD4D2}"/>
                </a:ext>
              </a:extLst>
            </p:cNvPr>
            <p:cNvSpPr/>
            <p:nvPr/>
          </p:nvSpPr>
          <p:spPr>
            <a:xfrm>
              <a:off x="302205" y="1218661"/>
              <a:ext cx="3091215" cy="3091215"/>
            </a:xfrm>
            <a:prstGeom prst="ellipse">
              <a:avLst/>
            </a:prstGeom>
            <a:gradFill flip="none" rotWithShape="1">
              <a:gsLst>
                <a:gs pos="43000">
                  <a:schemeClr val="bg1"/>
                </a:gs>
                <a:gs pos="100000">
                  <a:srgbClr val="024EE4"/>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KR Normal" panose="020B0400000000000000" pitchFamily="34" charset="-122"/>
                <a:ea typeface="思源黑体 CN Regular"/>
                <a:cs typeface="+mn-cs"/>
              </a:endParaRPr>
            </a:p>
          </p:txBody>
        </p:sp>
        <p:sp>
          <p:nvSpPr>
            <p:cNvPr id="47" name="椭圆 46">
              <a:extLst>
                <a:ext uri="{FF2B5EF4-FFF2-40B4-BE49-F238E27FC236}">
                  <a16:creationId xmlns:a16="http://schemas.microsoft.com/office/drawing/2014/main" id="{A96A5BD5-AA5C-B742-972D-71627B71F178}"/>
                </a:ext>
              </a:extLst>
            </p:cNvPr>
            <p:cNvSpPr/>
            <p:nvPr/>
          </p:nvSpPr>
          <p:spPr>
            <a:xfrm>
              <a:off x="1003544" y="1920000"/>
              <a:ext cx="1688528" cy="1688528"/>
            </a:xfrm>
            <a:prstGeom prst="ellipse">
              <a:avLst/>
            </a:prstGeom>
            <a:gradFill flip="none" rotWithShape="1">
              <a:gsLst>
                <a:gs pos="43000">
                  <a:srgbClr val="024EE4"/>
                </a:gs>
                <a:gs pos="100000">
                  <a:srgbClr val="00B0F0"/>
                </a:gs>
              </a:gsLst>
              <a:lin ang="0" scaled="1"/>
              <a:tileRect/>
            </a:gradFill>
            <a:ln>
              <a:noFill/>
            </a:ln>
            <a:effectLst>
              <a:outerShdw blurRad="190500" dist="63500" dir="5400000" algn="t" rotWithShape="0">
                <a:schemeClr val="accent6">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48" name="组合 47">
            <a:extLst>
              <a:ext uri="{FF2B5EF4-FFF2-40B4-BE49-F238E27FC236}">
                <a16:creationId xmlns:a16="http://schemas.microsoft.com/office/drawing/2014/main" id="{D6FDBCFD-99FE-4B4B-8CB1-2EC2C0E78B27}"/>
              </a:ext>
            </a:extLst>
          </p:cNvPr>
          <p:cNvGrpSpPr/>
          <p:nvPr/>
        </p:nvGrpSpPr>
        <p:grpSpPr>
          <a:xfrm>
            <a:off x="6951976" y="5861243"/>
            <a:ext cx="311296" cy="311296"/>
            <a:chOff x="302205" y="1218661"/>
            <a:chExt cx="3091215" cy="3091215"/>
          </a:xfrm>
        </p:grpSpPr>
        <p:sp>
          <p:nvSpPr>
            <p:cNvPr id="49" name="椭圆 48">
              <a:extLst>
                <a:ext uri="{FF2B5EF4-FFF2-40B4-BE49-F238E27FC236}">
                  <a16:creationId xmlns:a16="http://schemas.microsoft.com/office/drawing/2014/main" id="{69BBB544-A7C0-A04C-BD21-706DE0A3C666}"/>
                </a:ext>
              </a:extLst>
            </p:cNvPr>
            <p:cNvSpPr/>
            <p:nvPr/>
          </p:nvSpPr>
          <p:spPr>
            <a:xfrm>
              <a:off x="302205" y="1218661"/>
              <a:ext cx="3091215" cy="3091215"/>
            </a:xfrm>
            <a:prstGeom prst="ellipse">
              <a:avLst/>
            </a:prstGeom>
            <a:gradFill flip="none" rotWithShape="1">
              <a:gsLst>
                <a:gs pos="43000">
                  <a:schemeClr val="bg1"/>
                </a:gs>
                <a:gs pos="100000">
                  <a:srgbClr val="024EE4"/>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KR Normal" panose="020B0400000000000000" pitchFamily="34" charset="-122"/>
                <a:ea typeface="思源黑体 CN Regular"/>
                <a:cs typeface="+mn-cs"/>
              </a:endParaRPr>
            </a:p>
          </p:txBody>
        </p:sp>
        <p:sp>
          <p:nvSpPr>
            <p:cNvPr id="50" name="椭圆 49">
              <a:extLst>
                <a:ext uri="{FF2B5EF4-FFF2-40B4-BE49-F238E27FC236}">
                  <a16:creationId xmlns:a16="http://schemas.microsoft.com/office/drawing/2014/main" id="{5531DD3E-83FB-F441-B9AF-C6EC43920A40}"/>
                </a:ext>
              </a:extLst>
            </p:cNvPr>
            <p:cNvSpPr/>
            <p:nvPr/>
          </p:nvSpPr>
          <p:spPr>
            <a:xfrm>
              <a:off x="1003544" y="1920000"/>
              <a:ext cx="1688528" cy="1688528"/>
            </a:xfrm>
            <a:prstGeom prst="ellipse">
              <a:avLst/>
            </a:prstGeom>
            <a:gradFill flip="none" rotWithShape="1">
              <a:gsLst>
                <a:gs pos="43000">
                  <a:srgbClr val="024EE4"/>
                </a:gs>
                <a:gs pos="100000">
                  <a:srgbClr val="00B0F0"/>
                </a:gs>
              </a:gsLst>
              <a:lin ang="0" scaled="1"/>
              <a:tileRect/>
            </a:gradFill>
            <a:ln>
              <a:noFill/>
            </a:ln>
            <a:effectLst>
              <a:outerShdw blurRad="190500" dist="63500" dir="5400000" algn="t" rotWithShape="0">
                <a:schemeClr val="accent6">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51" name="组合 50">
            <a:extLst>
              <a:ext uri="{FF2B5EF4-FFF2-40B4-BE49-F238E27FC236}">
                <a16:creationId xmlns:a16="http://schemas.microsoft.com/office/drawing/2014/main" id="{E883F625-7FD2-6743-937B-823BFB5EC3DB}"/>
              </a:ext>
            </a:extLst>
          </p:cNvPr>
          <p:cNvGrpSpPr/>
          <p:nvPr/>
        </p:nvGrpSpPr>
        <p:grpSpPr>
          <a:xfrm>
            <a:off x="8494991" y="5861243"/>
            <a:ext cx="311296" cy="311296"/>
            <a:chOff x="302205" y="1218661"/>
            <a:chExt cx="3091215" cy="3091215"/>
          </a:xfrm>
        </p:grpSpPr>
        <p:sp>
          <p:nvSpPr>
            <p:cNvPr id="52" name="椭圆 51">
              <a:extLst>
                <a:ext uri="{FF2B5EF4-FFF2-40B4-BE49-F238E27FC236}">
                  <a16:creationId xmlns:a16="http://schemas.microsoft.com/office/drawing/2014/main" id="{3F122418-E642-0B41-AACA-1105FB8CBC7B}"/>
                </a:ext>
              </a:extLst>
            </p:cNvPr>
            <p:cNvSpPr/>
            <p:nvPr/>
          </p:nvSpPr>
          <p:spPr>
            <a:xfrm>
              <a:off x="302205" y="1218661"/>
              <a:ext cx="3091215" cy="3091215"/>
            </a:xfrm>
            <a:prstGeom prst="ellipse">
              <a:avLst/>
            </a:prstGeom>
            <a:gradFill flip="none" rotWithShape="1">
              <a:gsLst>
                <a:gs pos="43000">
                  <a:schemeClr val="bg1"/>
                </a:gs>
                <a:gs pos="100000">
                  <a:srgbClr val="024EE4"/>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KR Normal" panose="020B0400000000000000" pitchFamily="34" charset="-122"/>
                <a:ea typeface="思源黑体 CN Regular"/>
                <a:cs typeface="+mn-cs"/>
              </a:endParaRPr>
            </a:p>
          </p:txBody>
        </p:sp>
        <p:sp>
          <p:nvSpPr>
            <p:cNvPr id="53" name="椭圆 52">
              <a:extLst>
                <a:ext uri="{FF2B5EF4-FFF2-40B4-BE49-F238E27FC236}">
                  <a16:creationId xmlns:a16="http://schemas.microsoft.com/office/drawing/2014/main" id="{6C082FED-2309-D04A-9C98-E2AF3B771F1A}"/>
                </a:ext>
              </a:extLst>
            </p:cNvPr>
            <p:cNvSpPr/>
            <p:nvPr/>
          </p:nvSpPr>
          <p:spPr>
            <a:xfrm>
              <a:off x="1003544" y="1920000"/>
              <a:ext cx="1688528" cy="1688528"/>
            </a:xfrm>
            <a:prstGeom prst="ellipse">
              <a:avLst/>
            </a:prstGeom>
            <a:gradFill flip="none" rotWithShape="1">
              <a:gsLst>
                <a:gs pos="43000">
                  <a:srgbClr val="024EE4"/>
                </a:gs>
                <a:gs pos="100000">
                  <a:srgbClr val="00B0F0"/>
                </a:gs>
              </a:gsLst>
              <a:lin ang="0" scaled="1"/>
              <a:tileRect/>
            </a:gradFill>
            <a:ln>
              <a:noFill/>
            </a:ln>
            <a:effectLst>
              <a:outerShdw blurRad="190500" dist="63500" dir="5400000" algn="t" rotWithShape="0">
                <a:schemeClr val="accent6">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54" name="组合 53">
            <a:extLst>
              <a:ext uri="{FF2B5EF4-FFF2-40B4-BE49-F238E27FC236}">
                <a16:creationId xmlns:a16="http://schemas.microsoft.com/office/drawing/2014/main" id="{5A61FD73-2F99-2441-B68A-42188381F41C}"/>
              </a:ext>
            </a:extLst>
          </p:cNvPr>
          <p:cNvGrpSpPr/>
          <p:nvPr/>
        </p:nvGrpSpPr>
        <p:grpSpPr>
          <a:xfrm>
            <a:off x="10020727" y="5851576"/>
            <a:ext cx="311296" cy="311296"/>
            <a:chOff x="302205" y="1218661"/>
            <a:chExt cx="3091215" cy="3091215"/>
          </a:xfrm>
        </p:grpSpPr>
        <p:sp>
          <p:nvSpPr>
            <p:cNvPr id="55" name="椭圆 54">
              <a:extLst>
                <a:ext uri="{FF2B5EF4-FFF2-40B4-BE49-F238E27FC236}">
                  <a16:creationId xmlns:a16="http://schemas.microsoft.com/office/drawing/2014/main" id="{11DA7B2B-8A6B-B94E-BC27-484F9C0AC472}"/>
                </a:ext>
              </a:extLst>
            </p:cNvPr>
            <p:cNvSpPr/>
            <p:nvPr/>
          </p:nvSpPr>
          <p:spPr>
            <a:xfrm>
              <a:off x="302205" y="1218661"/>
              <a:ext cx="3091215" cy="3091215"/>
            </a:xfrm>
            <a:prstGeom prst="ellipse">
              <a:avLst/>
            </a:prstGeom>
            <a:gradFill flip="none" rotWithShape="1">
              <a:gsLst>
                <a:gs pos="43000">
                  <a:schemeClr val="bg1"/>
                </a:gs>
                <a:gs pos="100000">
                  <a:srgbClr val="024EE4"/>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KR Normal" panose="020B0400000000000000" pitchFamily="34" charset="-122"/>
                <a:ea typeface="思源黑体 CN Regular"/>
                <a:cs typeface="+mn-cs"/>
              </a:endParaRPr>
            </a:p>
          </p:txBody>
        </p:sp>
        <p:sp>
          <p:nvSpPr>
            <p:cNvPr id="56" name="椭圆 55">
              <a:extLst>
                <a:ext uri="{FF2B5EF4-FFF2-40B4-BE49-F238E27FC236}">
                  <a16:creationId xmlns:a16="http://schemas.microsoft.com/office/drawing/2014/main" id="{BBAAF9CA-0823-3840-980F-96772375270B}"/>
                </a:ext>
              </a:extLst>
            </p:cNvPr>
            <p:cNvSpPr/>
            <p:nvPr/>
          </p:nvSpPr>
          <p:spPr>
            <a:xfrm>
              <a:off x="1003544" y="1920000"/>
              <a:ext cx="1688528" cy="1688528"/>
            </a:xfrm>
            <a:prstGeom prst="ellipse">
              <a:avLst/>
            </a:prstGeom>
            <a:gradFill flip="none" rotWithShape="1">
              <a:gsLst>
                <a:gs pos="43000">
                  <a:srgbClr val="024EE4"/>
                </a:gs>
                <a:gs pos="100000">
                  <a:srgbClr val="00B0F0"/>
                </a:gs>
              </a:gsLst>
              <a:lin ang="0" scaled="1"/>
              <a:tileRect/>
            </a:gradFill>
            <a:ln>
              <a:noFill/>
            </a:ln>
            <a:effectLst>
              <a:outerShdw blurRad="190500" dist="63500" dir="5400000" algn="t" rotWithShape="0">
                <a:schemeClr val="accent6">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sp>
        <p:nvSpPr>
          <p:cNvPr id="57" name="标题 1">
            <a:extLst>
              <a:ext uri="{FF2B5EF4-FFF2-40B4-BE49-F238E27FC236}">
                <a16:creationId xmlns:a16="http://schemas.microsoft.com/office/drawing/2014/main" id="{AF448645-7249-D542-B236-F694BE8EEF50}"/>
              </a:ext>
            </a:extLst>
          </p:cNvPr>
          <p:cNvSpPr txBox="1">
            <a:spLocks/>
          </p:cNvSpPr>
          <p:nvPr/>
        </p:nvSpPr>
        <p:spPr>
          <a:xfrm>
            <a:off x="309655" y="861735"/>
            <a:ext cx="11534883" cy="107739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 altLang="zh-CN" sz="3500" dirty="0">
                <a:latin typeface="Times New Roman" panose="02020603050405020304" pitchFamily="18" charset="0"/>
                <a:cs typeface="Times New Roman" panose="02020603050405020304" pitchFamily="18" charset="0"/>
              </a:rPr>
              <a:t>With rapid developments of magnetic field sensing, it plays important roles in changing the way of the life of human beings</a:t>
            </a:r>
            <a:endParaRPr lang="zh-CN" altLang="en-US" sz="3500" dirty="0">
              <a:latin typeface="Times New Roman" panose="02020603050405020304" pitchFamily="18" charset="0"/>
              <a:cs typeface="Times New Roman" panose="02020603050405020304" pitchFamily="18" charset="0"/>
            </a:endParaRPr>
          </a:p>
        </p:txBody>
      </p:sp>
      <p:grpSp>
        <p:nvGrpSpPr>
          <p:cNvPr id="58" name="组合 57">
            <a:extLst>
              <a:ext uri="{FF2B5EF4-FFF2-40B4-BE49-F238E27FC236}">
                <a16:creationId xmlns:a16="http://schemas.microsoft.com/office/drawing/2014/main" id="{0A5DC280-6D68-754E-BA2B-F8F6068D83D1}"/>
              </a:ext>
            </a:extLst>
          </p:cNvPr>
          <p:cNvGrpSpPr/>
          <p:nvPr/>
        </p:nvGrpSpPr>
        <p:grpSpPr>
          <a:xfrm rot="5400000">
            <a:off x="6073839" y="-3607962"/>
            <a:ext cx="116749" cy="11419103"/>
            <a:chOff x="5702996" y="1339728"/>
            <a:chExt cx="1840804" cy="5050269"/>
          </a:xfrm>
        </p:grpSpPr>
        <p:pic>
          <p:nvPicPr>
            <p:cNvPr id="59" name="Picture 6" descr="HD-ShadowLong.png">
              <a:extLst>
                <a:ext uri="{FF2B5EF4-FFF2-40B4-BE49-F238E27FC236}">
                  <a16:creationId xmlns:a16="http://schemas.microsoft.com/office/drawing/2014/main" id="{555207AB-E28F-0148-9E0B-5C03915DC41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rot="16200000">
              <a:off x="5340327" y="4186524"/>
              <a:ext cx="2566142" cy="1840804"/>
            </a:xfrm>
            <a:prstGeom prst="rect">
              <a:avLst/>
            </a:prstGeom>
          </p:spPr>
        </p:pic>
        <p:pic>
          <p:nvPicPr>
            <p:cNvPr id="60" name="Picture 6" descr="HD-ShadowLong.png">
              <a:extLst>
                <a:ext uri="{FF2B5EF4-FFF2-40B4-BE49-F238E27FC236}">
                  <a16:creationId xmlns:a16="http://schemas.microsoft.com/office/drawing/2014/main" id="{7A48B678-AA7E-364D-B929-E433182B19B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rot="5400000" flipV="1">
              <a:off x="5340327" y="1702397"/>
              <a:ext cx="2566142" cy="1840804"/>
            </a:xfrm>
            <a:prstGeom prst="rect">
              <a:avLst/>
            </a:prstGeom>
          </p:spPr>
        </p:pic>
      </p:grpSp>
      <p:sp>
        <p:nvSpPr>
          <p:cNvPr id="3" name="灯片编号占位符 2">
            <a:extLst>
              <a:ext uri="{FF2B5EF4-FFF2-40B4-BE49-F238E27FC236}">
                <a16:creationId xmlns:a16="http://schemas.microsoft.com/office/drawing/2014/main" id="{74272631-74CF-0E40-AFDC-0ECDB88631CB}"/>
              </a:ext>
            </a:extLst>
          </p:cNvPr>
          <p:cNvSpPr>
            <a:spLocks noGrp="1"/>
          </p:cNvSpPr>
          <p:nvPr>
            <p:ph type="sldNum" sz="quarter" idx="12"/>
          </p:nvPr>
        </p:nvSpPr>
        <p:spPr/>
        <p:txBody>
          <a:bodyPr/>
          <a:lstStyle/>
          <a:p>
            <a:fld id="{3D9B5641-978E-4D1F-AEE6-21B4B778D80A}" type="slidenum">
              <a:rPr lang="zh-CN" altLang="en-US" smtClean="0"/>
              <a:t>4</a:t>
            </a:fld>
            <a:endParaRPr lang="zh-CN" altLang="en-US" dirty="0"/>
          </a:p>
        </p:txBody>
      </p:sp>
    </p:spTree>
    <p:extLst>
      <p:ext uri="{BB962C8B-B14F-4D97-AF65-F5344CB8AC3E}">
        <p14:creationId xmlns:p14="http://schemas.microsoft.com/office/powerpoint/2010/main" val="24440212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直接连接符 7">
            <a:extLst>
              <a:ext uri="{FF2B5EF4-FFF2-40B4-BE49-F238E27FC236}">
                <a16:creationId xmlns:a16="http://schemas.microsoft.com/office/drawing/2014/main" id="{4F88A9F4-D38A-064D-B70A-F8D2448C7234}"/>
              </a:ext>
            </a:extLst>
          </p:cNvPr>
          <p:cNvCxnSpPr>
            <a:cxnSpLocks/>
          </p:cNvCxnSpPr>
          <p:nvPr/>
        </p:nvCxnSpPr>
        <p:spPr>
          <a:xfrm>
            <a:off x="351752" y="844928"/>
            <a:ext cx="11560925" cy="0"/>
          </a:xfrm>
          <a:prstGeom prst="line">
            <a:avLst/>
          </a:prstGeom>
          <a:ln w="15875">
            <a:gradFill flip="none" rotWithShape="1">
              <a:gsLst>
                <a:gs pos="0">
                  <a:srgbClr val="124A93"/>
                </a:gs>
                <a:gs pos="49700">
                  <a:srgbClr val="124C98"/>
                </a:gs>
                <a:gs pos="100000">
                  <a:srgbClr val="134E9D">
                    <a:alpha val="0"/>
                  </a:srgbClr>
                </a:gs>
              </a:gsLst>
              <a:path path="circle">
                <a:fillToRect l="50000" t="50000" r="50000" b="50000"/>
              </a:path>
              <a:tileRect/>
            </a:gradFill>
          </a:ln>
        </p:spPr>
        <p:style>
          <a:lnRef idx="2">
            <a:schemeClr val="accent1"/>
          </a:lnRef>
          <a:fillRef idx="0">
            <a:schemeClr val="accent1"/>
          </a:fillRef>
          <a:effectRef idx="1">
            <a:schemeClr val="accent1"/>
          </a:effectRef>
          <a:fontRef idx="minor">
            <a:schemeClr val="tx1"/>
          </a:fontRef>
        </p:style>
      </p:cxnSp>
      <p:sp>
        <p:nvSpPr>
          <p:cNvPr id="2" name="文本框 117">
            <a:extLst>
              <a:ext uri="{FF2B5EF4-FFF2-40B4-BE49-F238E27FC236}">
                <a16:creationId xmlns:a16="http://schemas.microsoft.com/office/drawing/2014/main" id="{25FE555D-E670-2068-37B8-70828C2A39C0}"/>
              </a:ext>
            </a:extLst>
          </p:cNvPr>
          <p:cNvSpPr txBox="1"/>
          <p:nvPr/>
        </p:nvSpPr>
        <p:spPr>
          <a:xfrm>
            <a:off x="333935" y="829566"/>
            <a:ext cx="11745937" cy="1169551"/>
          </a:xfrm>
          <a:prstGeom prst="rect">
            <a:avLst/>
          </a:prstGeom>
          <a:noFill/>
        </p:spPr>
        <p:txBody>
          <a:bodyPr wrap="square" rtlCol="0">
            <a:spAutoFit/>
          </a:bodyPr>
          <a:lstStyle>
            <a:defPPr>
              <a:defRPr lang="zh-CN"/>
            </a:defPPr>
            <a:lvl1pPr lvl="0">
              <a:lnSpc>
                <a:spcPct val="125000"/>
              </a:lnSpc>
              <a:buClr>
                <a:srgbClr val="024EE4"/>
              </a:buClr>
              <a:defRPr kumimoji="1" sz="2600" b="1">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defRPr>
            </a:lvl1pPr>
          </a:lstStyle>
          <a:p>
            <a:pPr>
              <a:lnSpc>
                <a:spcPct val="100000"/>
              </a:lnSpc>
              <a:buClr>
                <a:prstClr val="black"/>
              </a:buClr>
              <a:defRPr/>
            </a:pPr>
            <a:r>
              <a:rPr lang="en" altLang="zh-CN" sz="3500" b="0" dirty="0">
                <a:solidFill>
                  <a:schemeClr val="tx1"/>
                </a:solidFill>
                <a:latin typeface="Times New Roman" panose="02020603050405020304" pitchFamily="18" charset="0"/>
                <a:ea typeface="+mj-ea"/>
                <a:cs typeface="Times New Roman" panose="02020603050405020304" pitchFamily="18" charset="0"/>
              </a:rPr>
              <a:t>Quantum magnetometer provides a novel approach for magnetocardiography and magnetoencephalography diagnostics</a:t>
            </a:r>
            <a:endParaRPr lang="zh-CN" altLang="en-US" sz="3500" b="0" dirty="0">
              <a:solidFill>
                <a:schemeClr val="tx1"/>
              </a:solidFill>
              <a:latin typeface="Times New Roman" panose="02020603050405020304" pitchFamily="18" charset="0"/>
              <a:ea typeface="+mj-ea"/>
              <a:cs typeface="Times New Roman" panose="02020603050405020304" pitchFamily="18" charset="0"/>
            </a:endParaRPr>
          </a:p>
        </p:txBody>
      </p:sp>
      <p:grpSp>
        <p:nvGrpSpPr>
          <p:cNvPr id="226" name="组合 225">
            <a:extLst>
              <a:ext uri="{FF2B5EF4-FFF2-40B4-BE49-F238E27FC236}">
                <a16:creationId xmlns:a16="http://schemas.microsoft.com/office/drawing/2014/main" id="{7F909E0C-57E5-3B43-AC21-7FED605CB37A}"/>
              </a:ext>
            </a:extLst>
          </p:cNvPr>
          <p:cNvGrpSpPr/>
          <p:nvPr/>
        </p:nvGrpSpPr>
        <p:grpSpPr>
          <a:xfrm>
            <a:off x="574256" y="2388472"/>
            <a:ext cx="3271602" cy="4012813"/>
            <a:chOff x="8650443" y="964060"/>
            <a:chExt cx="3111332" cy="5193264"/>
          </a:xfrm>
        </p:grpSpPr>
        <p:sp>
          <p:nvSpPr>
            <p:cNvPr id="227" name="矩形: 圆角 125">
              <a:extLst>
                <a:ext uri="{FF2B5EF4-FFF2-40B4-BE49-F238E27FC236}">
                  <a16:creationId xmlns:a16="http://schemas.microsoft.com/office/drawing/2014/main" id="{BA87DBE5-AC96-0747-9E54-404BFE7BE02C}"/>
                </a:ext>
              </a:extLst>
            </p:cNvPr>
            <p:cNvSpPr/>
            <p:nvPr/>
          </p:nvSpPr>
          <p:spPr>
            <a:xfrm>
              <a:off x="8650443" y="3878082"/>
              <a:ext cx="3111331" cy="2279242"/>
            </a:xfrm>
            <a:prstGeom prst="roundRect">
              <a:avLst>
                <a:gd name="adj" fmla="val 7674"/>
              </a:avLst>
            </a:prstGeom>
            <a:solidFill>
              <a:schemeClr val="accent2">
                <a:lumMod val="20000"/>
                <a:lumOff val="80000"/>
              </a:schemeClr>
            </a:solidFill>
            <a:ln w="19050">
              <a:solidFill>
                <a:srgbClr val="9537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28" name="矩形: 圆角 126">
              <a:extLst>
                <a:ext uri="{FF2B5EF4-FFF2-40B4-BE49-F238E27FC236}">
                  <a16:creationId xmlns:a16="http://schemas.microsoft.com/office/drawing/2014/main" id="{5C661938-E314-CD4F-94D0-917CB50EAA34}"/>
                </a:ext>
              </a:extLst>
            </p:cNvPr>
            <p:cNvSpPr/>
            <p:nvPr/>
          </p:nvSpPr>
          <p:spPr>
            <a:xfrm>
              <a:off x="10022148" y="3929839"/>
              <a:ext cx="675549" cy="675549"/>
            </a:xfrm>
            <a:prstGeom prst="roundRect">
              <a:avLst/>
            </a:prstGeom>
            <a:solidFill>
              <a:srgbClr val="C0504D">
                <a:lumMod val="75000"/>
              </a:srgbClr>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微软雅黑 Light"/>
                <a:cs typeface="+mn-cs"/>
              </a:endParaRPr>
            </a:p>
          </p:txBody>
        </p:sp>
        <p:sp>
          <p:nvSpPr>
            <p:cNvPr id="229" name="矩形: 圆角 127">
              <a:extLst>
                <a:ext uri="{FF2B5EF4-FFF2-40B4-BE49-F238E27FC236}">
                  <a16:creationId xmlns:a16="http://schemas.microsoft.com/office/drawing/2014/main" id="{87DE8BB0-8F0F-6140-AA64-4EA8A08F5557}"/>
                </a:ext>
              </a:extLst>
            </p:cNvPr>
            <p:cNvSpPr/>
            <p:nvPr/>
          </p:nvSpPr>
          <p:spPr>
            <a:xfrm>
              <a:off x="10022901" y="3170833"/>
              <a:ext cx="670819" cy="670819"/>
            </a:xfrm>
            <a:prstGeom prst="roundRect">
              <a:avLst/>
            </a:prstGeom>
            <a:solidFill>
              <a:srgbClr val="345C8C"/>
            </a:solid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a:ea typeface="微软雅黑 Light"/>
                <a:cs typeface="+mn-cs"/>
              </a:endParaRPr>
            </a:p>
          </p:txBody>
        </p:sp>
        <p:sp>
          <p:nvSpPr>
            <p:cNvPr id="230" name="矩形: 圆角 128">
              <a:extLst>
                <a:ext uri="{FF2B5EF4-FFF2-40B4-BE49-F238E27FC236}">
                  <a16:creationId xmlns:a16="http://schemas.microsoft.com/office/drawing/2014/main" id="{9ED2E4D1-FC29-064C-95D9-6299D1BADF96}"/>
                </a:ext>
              </a:extLst>
            </p:cNvPr>
            <p:cNvSpPr/>
            <p:nvPr/>
          </p:nvSpPr>
          <p:spPr>
            <a:xfrm rot="5400000">
              <a:off x="10037690" y="2429072"/>
              <a:ext cx="683704" cy="683704"/>
            </a:xfrm>
            <a:prstGeom prst="roundRect">
              <a:avLst/>
            </a:prstGeom>
            <a:solidFill>
              <a:srgbClr val="345C8C"/>
            </a:solid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微软雅黑 Light"/>
                <a:cs typeface="+mn-cs"/>
              </a:endParaRPr>
            </a:p>
          </p:txBody>
        </p:sp>
        <p:sp>
          <p:nvSpPr>
            <p:cNvPr id="231" name="矩形: 圆角 129">
              <a:extLst>
                <a:ext uri="{FF2B5EF4-FFF2-40B4-BE49-F238E27FC236}">
                  <a16:creationId xmlns:a16="http://schemas.microsoft.com/office/drawing/2014/main" id="{FBF33E8C-6BB1-794E-909A-0ECFC6E9D68C}"/>
                </a:ext>
              </a:extLst>
            </p:cNvPr>
            <p:cNvSpPr/>
            <p:nvPr/>
          </p:nvSpPr>
          <p:spPr>
            <a:xfrm>
              <a:off x="10037690" y="1688172"/>
              <a:ext cx="683704" cy="683704"/>
            </a:xfrm>
            <a:prstGeom prst="roundRect">
              <a:avLst/>
            </a:prstGeom>
            <a:solidFill>
              <a:srgbClr val="345C8C"/>
            </a:solid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微软雅黑 Light"/>
                <a:cs typeface="+mn-cs"/>
              </a:endParaRPr>
            </a:p>
          </p:txBody>
        </p:sp>
        <p:sp>
          <p:nvSpPr>
            <p:cNvPr id="232" name="矩形: 圆角 130">
              <a:extLst>
                <a:ext uri="{FF2B5EF4-FFF2-40B4-BE49-F238E27FC236}">
                  <a16:creationId xmlns:a16="http://schemas.microsoft.com/office/drawing/2014/main" id="{F1D3A74B-9955-6D4B-A756-EB252A7596BB}"/>
                </a:ext>
              </a:extLst>
            </p:cNvPr>
            <p:cNvSpPr/>
            <p:nvPr/>
          </p:nvSpPr>
          <p:spPr>
            <a:xfrm rot="5400000">
              <a:off x="10029767" y="964060"/>
              <a:ext cx="679740" cy="679740"/>
            </a:xfrm>
            <a:prstGeom prst="roundRect">
              <a:avLst/>
            </a:prstGeom>
            <a:solidFill>
              <a:srgbClr val="345C8C"/>
            </a:solid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微软雅黑 Light"/>
                <a:cs typeface="+mn-cs"/>
              </a:endParaRPr>
            </a:p>
          </p:txBody>
        </p:sp>
        <p:grpSp>
          <p:nvGrpSpPr>
            <p:cNvPr id="233" name="组合 232">
              <a:extLst>
                <a:ext uri="{FF2B5EF4-FFF2-40B4-BE49-F238E27FC236}">
                  <a16:creationId xmlns:a16="http://schemas.microsoft.com/office/drawing/2014/main" id="{2F242C00-9E1C-0E43-B3E7-F5AFC05F02D1}"/>
                </a:ext>
              </a:extLst>
            </p:cNvPr>
            <p:cNvGrpSpPr/>
            <p:nvPr/>
          </p:nvGrpSpPr>
          <p:grpSpPr>
            <a:xfrm rot="16200000">
              <a:off x="10023573" y="4672039"/>
              <a:ext cx="675549" cy="675549"/>
              <a:chOff x="7645743" y="1742596"/>
              <a:chExt cx="748436" cy="748436"/>
            </a:xfrm>
          </p:grpSpPr>
          <p:sp>
            <p:nvSpPr>
              <p:cNvPr id="274" name="矩形: 圆角 174">
                <a:extLst>
                  <a:ext uri="{FF2B5EF4-FFF2-40B4-BE49-F238E27FC236}">
                    <a16:creationId xmlns:a16="http://schemas.microsoft.com/office/drawing/2014/main" id="{C6521157-771E-D143-BAF9-BA05D7872D71}"/>
                  </a:ext>
                </a:extLst>
              </p:cNvPr>
              <p:cNvSpPr/>
              <p:nvPr/>
            </p:nvSpPr>
            <p:spPr>
              <a:xfrm rot="5400000">
                <a:off x="7645743" y="1742596"/>
                <a:ext cx="748436" cy="748436"/>
              </a:xfrm>
              <a:prstGeom prst="roundRect">
                <a:avLst/>
              </a:prstGeom>
              <a:solidFill>
                <a:srgbClr val="C0504D">
                  <a:lumMod val="75000"/>
                </a:srgbClr>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微软雅黑 Light"/>
                  <a:cs typeface="+mn-cs"/>
                </a:endParaRPr>
              </a:p>
            </p:txBody>
          </p:sp>
          <p:sp>
            <p:nvSpPr>
              <p:cNvPr id="275" name="brain_384708">
                <a:extLst>
                  <a:ext uri="{FF2B5EF4-FFF2-40B4-BE49-F238E27FC236}">
                    <a16:creationId xmlns:a16="http://schemas.microsoft.com/office/drawing/2014/main" id="{C7EF8A8C-6BBE-874F-91E6-EA485BE1F46D}"/>
                  </a:ext>
                </a:extLst>
              </p:cNvPr>
              <p:cNvSpPr/>
              <p:nvPr/>
            </p:nvSpPr>
            <p:spPr>
              <a:xfrm rot="5400000">
                <a:off x="7705633" y="1871960"/>
                <a:ext cx="628655" cy="489710"/>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607037" h="472871">
                    <a:moveTo>
                      <a:pt x="334223" y="155518"/>
                    </a:moveTo>
                    <a:cubicBezTo>
                      <a:pt x="339241" y="157397"/>
                      <a:pt x="342914" y="161602"/>
                      <a:pt x="344348" y="166702"/>
                    </a:cubicBezTo>
                    <a:cubicBezTo>
                      <a:pt x="351158" y="191486"/>
                      <a:pt x="368810" y="211169"/>
                      <a:pt x="392824" y="220653"/>
                    </a:cubicBezTo>
                    <a:cubicBezTo>
                      <a:pt x="401606" y="224053"/>
                      <a:pt x="405996" y="233894"/>
                      <a:pt x="402322" y="242305"/>
                    </a:cubicBezTo>
                    <a:cubicBezTo>
                      <a:pt x="398738" y="250804"/>
                      <a:pt x="388075" y="254741"/>
                      <a:pt x="380459" y="251789"/>
                    </a:cubicBezTo>
                    <a:cubicBezTo>
                      <a:pt x="352861" y="240784"/>
                      <a:pt x="331176" y="220474"/>
                      <a:pt x="318811" y="194527"/>
                    </a:cubicBezTo>
                    <a:cubicBezTo>
                      <a:pt x="292288" y="204996"/>
                      <a:pt x="261912" y="205085"/>
                      <a:pt x="234582" y="194259"/>
                    </a:cubicBezTo>
                    <a:cubicBezTo>
                      <a:pt x="225980" y="190770"/>
                      <a:pt x="221679" y="181017"/>
                      <a:pt x="225084" y="172428"/>
                    </a:cubicBezTo>
                    <a:cubicBezTo>
                      <a:pt x="228489" y="163839"/>
                      <a:pt x="238256" y="159545"/>
                      <a:pt x="246948" y="163034"/>
                    </a:cubicBezTo>
                    <a:cubicBezTo>
                      <a:pt x="270872" y="172428"/>
                      <a:pt x="297843" y="170192"/>
                      <a:pt x="319169" y="156950"/>
                    </a:cubicBezTo>
                    <a:cubicBezTo>
                      <a:pt x="323649" y="154087"/>
                      <a:pt x="329205" y="153550"/>
                      <a:pt x="334223" y="155518"/>
                    </a:cubicBezTo>
                    <a:close/>
                    <a:moveTo>
                      <a:pt x="299279" y="33644"/>
                    </a:moveTo>
                    <a:cubicBezTo>
                      <a:pt x="288346" y="33644"/>
                      <a:pt x="278308" y="40087"/>
                      <a:pt x="273737" y="50288"/>
                    </a:cubicBezTo>
                    <a:cubicBezTo>
                      <a:pt x="274365" y="87332"/>
                      <a:pt x="248375" y="119903"/>
                      <a:pt x="211361" y="127240"/>
                    </a:cubicBezTo>
                    <a:cubicBezTo>
                      <a:pt x="202668" y="128851"/>
                      <a:pt x="194064" y="124735"/>
                      <a:pt x="191555" y="113997"/>
                    </a:cubicBezTo>
                    <a:cubicBezTo>
                      <a:pt x="189404" y="104870"/>
                      <a:pt x="195677" y="95922"/>
                      <a:pt x="204818" y="94133"/>
                    </a:cubicBezTo>
                    <a:cubicBezTo>
                      <a:pt x="225701" y="90106"/>
                      <a:pt x="240040" y="71763"/>
                      <a:pt x="239771" y="50824"/>
                    </a:cubicBezTo>
                    <a:cubicBezTo>
                      <a:pt x="235738" y="48587"/>
                      <a:pt x="231167" y="47245"/>
                      <a:pt x="226418" y="47245"/>
                    </a:cubicBezTo>
                    <a:cubicBezTo>
                      <a:pt x="214498" y="47245"/>
                      <a:pt x="203833" y="54941"/>
                      <a:pt x="199889" y="66215"/>
                    </a:cubicBezTo>
                    <a:cubicBezTo>
                      <a:pt x="198097" y="71405"/>
                      <a:pt x="193885" y="75342"/>
                      <a:pt x="188776" y="76863"/>
                    </a:cubicBezTo>
                    <a:cubicBezTo>
                      <a:pt x="183489" y="78384"/>
                      <a:pt x="177932" y="77489"/>
                      <a:pt x="173630" y="74089"/>
                    </a:cubicBezTo>
                    <a:cubicBezTo>
                      <a:pt x="168701" y="70421"/>
                      <a:pt x="162876" y="68363"/>
                      <a:pt x="156602" y="68363"/>
                    </a:cubicBezTo>
                    <a:cubicBezTo>
                      <a:pt x="142980" y="68363"/>
                      <a:pt x="131419" y="78026"/>
                      <a:pt x="128999" y="91448"/>
                    </a:cubicBezTo>
                    <a:cubicBezTo>
                      <a:pt x="128103" y="96459"/>
                      <a:pt x="125056" y="100575"/>
                      <a:pt x="120665" y="103081"/>
                    </a:cubicBezTo>
                    <a:cubicBezTo>
                      <a:pt x="116273" y="105586"/>
                      <a:pt x="110985" y="105944"/>
                      <a:pt x="106325" y="104154"/>
                    </a:cubicBezTo>
                    <a:cubicBezTo>
                      <a:pt x="96288" y="100396"/>
                      <a:pt x="84547" y="102633"/>
                      <a:pt x="76930" y="110060"/>
                    </a:cubicBezTo>
                    <a:cubicBezTo>
                      <a:pt x="70387" y="116324"/>
                      <a:pt x="67251" y="125540"/>
                      <a:pt x="68684" y="134757"/>
                    </a:cubicBezTo>
                    <a:cubicBezTo>
                      <a:pt x="70118" y="143526"/>
                      <a:pt x="64383" y="151937"/>
                      <a:pt x="55689" y="153816"/>
                    </a:cubicBezTo>
                    <a:cubicBezTo>
                      <a:pt x="41798" y="156948"/>
                      <a:pt x="32388" y="169833"/>
                      <a:pt x="33822" y="183881"/>
                    </a:cubicBezTo>
                    <a:cubicBezTo>
                      <a:pt x="35256" y="198108"/>
                      <a:pt x="46907" y="208667"/>
                      <a:pt x="61156" y="208936"/>
                    </a:cubicBezTo>
                    <a:lnTo>
                      <a:pt x="85981" y="197214"/>
                    </a:lnTo>
                    <a:cubicBezTo>
                      <a:pt x="96288" y="193634"/>
                      <a:pt x="111254" y="172428"/>
                      <a:pt x="98349" y="153100"/>
                    </a:cubicBezTo>
                    <a:cubicBezTo>
                      <a:pt x="93151" y="145315"/>
                      <a:pt x="95123" y="134936"/>
                      <a:pt x="102740" y="129746"/>
                    </a:cubicBezTo>
                    <a:cubicBezTo>
                      <a:pt x="110358" y="124466"/>
                      <a:pt x="120933" y="126524"/>
                      <a:pt x="126131" y="134130"/>
                    </a:cubicBezTo>
                    <a:cubicBezTo>
                      <a:pt x="134377" y="146031"/>
                      <a:pt x="138141" y="160258"/>
                      <a:pt x="137155" y="174486"/>
                    </a:cubicBezTo>
                    <a:lnTo>
                      <a:pt x="145310" y="175291"/>
                    </a:lnTo>
                    <a:cubicBezTo>
                      <a:pt x="162159" y="177081"/>
                      <a:pt x="176857" y="186476"/>
                      <a:pt x="185460" y="201061"/>
                    </a:cubicBezTo>
                    <a:cubicBezTo>
                      <a:pt x="194064" y="215647"/>
                      <a:pt x="195319" y="232916"/>
                      <a:pt x="188776" y="248575"/>
                    </a:cubicBezTo>
                    <a:cubicBezTo>
                      <a:pt x="185281" y="256539"/>
                      <a:pt x="174796" y="260834"/>
                      <a:pt x="166640" y="257613"/>
                    </a:cubicBezTo>
                    <a:cubicBezTo>
                      <a:pt x="158036" y="254033"/>
                      <a:pt x="154003" y="244101"/>
                      <a:pt x="157588" y="235511"/>
                    </a:cubicBezTo>
                    <a:cubicBezTo>
                      <a:pt x="160008" y="229784"/>
                      <a:pt x="159739" y="223342"/>
                      <a:pt x="156423" y="218152"/>
                    </a:cubicBezTo>
                    <a:cubicBezTo>
                      <a:pt x="144593" y="199630"/>
                      <a:pt x="125414" y="206877"/>
                      <a:pt x="125414" y="206877"/>
                    </a:cubicBezTo>
                    <a:cubicBezTo>
                      <a:pt x="102830" y="233274"/>
                      <a:pt x="79080" y="237301"/>
                      <a:pt x="79080" y="237301"/>
                    </a:cubicBezTo>
                    <a:cubicBezTo>
                      <a:pt x="78453" y="241059"/>
                      <a:pt x="78632" y="244727"/>
                      <a:pt x="79529" y="248396"/>
                    </a:cubicBezTo>
                    <a:cubicBezTo>
                      <a:pt x="82396" y="259760"/>
                      <a:pt x="92344" y="268082"/>
                      <a:pt x="104085" y="269155"/>
                    </a:cubicBezTo>
                    <a:cubicBezTo>
                      <a:pt x="113226" y="270050"/>
                      <a:pt x="120037" y="278014"/>
                      <a:pt x="119320" y="287230"/>
                    </a:cubicBezTo>
                    <a:cubicBezTo>
                      <a:pt x="116990" y="317833"/>
                      <a:pt x="137065" y="345213"/>
                      <a:pt x="166998" y="352193"/>
                    </a:cubicBezTo>
                    <a:cubicBezTo>
                      <a:pt x="188776" y="357204"/>
                      <a:pt x="211450" y="349956"/>
                      <a:pt x="226507" y="333849"/>
                    </a:cubicBezTo>
                    <a:cubicBezTo>
                      <a:pt x="226507" y="333849"/>
                      <a:pt x="226059" y="294926"/>
                      <a:pt x="261907" y="271214"/>
                    </a:cubicBezTo>
                    <a:cubicBezTo>
                      <a:pt x="280100" y="259313"/>
                      <a:pt x="302775" y="256091"/>
                      <a:pt x="323656" y="261908"/>
                    </a:cubicBezTo>
                    <a:cubicBezTo>
                      <a:pt x="332618" y="264413"/>
                      <a:pt x="337906" y="273719"/>
                      <a:pt x="335397" y="282667"/>
                    </a:cubicBezTo>
                    <a:cubicBezTo>
                      <a:pt x="332887" y="291615"/>
                      <a:pt x="323567" y="296894"/>
                      <a:pt x="314604" y="294389"/>
                    </a:cubicBezTo>
                    <a:cubicBezTo>
                      <a:pt x="303043" y="291168"/>
                      <a:pt x="290855" y="293673"/>
                      <a:pt x="280280" y="299579"/>
                    </a:cubicBezTo>
                    <a:cubicBezTo>
                      <a:pt x="257337" y="312643"/>
                      <a:pt x="259846" y="339218"/>
                      <a:pt x="259846" y="339218"/>
                    </a:cubicBezTo>
                    <a:cubicBezTo>
                      <a:pt x="266209" y="351835"/>
                      <a:pt x="277770" y="361051"/>
                      <a:pt x="291751" y="364004"/>
                    </a:cubicBezTo>
                    <a:cubicBezTo>
                      <a:pt x="313439" y="368657"/>
                      <a:pt x="336113" y="356488"/>
                      <a:pt x="344448" y="336265"/>
                    </a:cubicBezTo>
                    <a:cubicBezTo>
                      <a:pt x="346599" y="330986"/>
                      <a:pt x="351170" y="326691"/>
                      <a:pt x="356816" y="326065"/>
                    </a:cubicBezTo>
                    <a:cubicBezTo>
                      <a:pt x="363627" y="325349"/>
                      <a:pt x="368825" y="327496"/>
                      <a:pt x="372051" y="330718"/>
                    </a:cubicBezTo>
                    <a:lnTo>
                      <a:pt x="474578" y="434067"/>
                    </a:lnTo>
                    <a:cubicBezTo>
                      <a:pt x="481030" y="440778"/>
                      <a:pt x="492054" y="441852"/>
                      <a:pt x="499851" y="436662"/>
                    </a:cubicBezTo>
                    <a:cubicBezTo>
                      <a:pt x="506393" y="432367"/>
                      <a:pt x="509888" y="424492"/>
                      <a:pt x="508454" y="416618"/>
                    </a:cubicBezTo>
                    <a:lnTo>
                      <a:pt x="492412" y="325259"/>
                    </a:lnTo>
                    <a:cubicBezTo>
                      <a:pt x="476908" y="319443"/>
                      <a:pt x="464719" y="307363"/>
                      <a:pt x="458984" y="291346"/>
                    </a:cubicBezTo>
                    <a:cubicBezTo>
                      <a:pt x="451993" y="272198"/>
                      <a:pt x="455578" y="251259"/>
                      <a:pt x="468663" y="235511"/>
                    </a:cubicBezTo>
                    <a:cubicBezTo>
                      <a:pt x="474578" y="228353"/>
                      <a:pt x="485243" y="227279"/>
                      <a:pt x="492412" y="233274"/>
                    </a:cubicBezTo>
                    <a:cubicBezTo>
                      <a:pt x="499582" y="239269"/>
                      <a:pt x="500657" y="249828"/>
                      <a:pt x="494653" y="256986"/>
                    </a:cubicBezTo>
                    <a:cubicBezTo>
                      <a:pt x="489275" y="263608"/>
                      <a:pt x="487393" y="272198"/>
                      <a:pt x="490709" y="280072"/>
                    </a:cubicBezTo>
                    <a:cubicBezTo>
                      <a:pt x="499134" y="299758"/>
                      <a:pt x="523869" y="299042"/>
                      <a:pt x="529246" y="298326"/>
                    </a:cubicBezTo>
                    <a:cubicBezTo>
                      <a:pt x="540897" y="296715"/>
                      <a:pt x="561151" y="282220"/>
                      <a:pt x="549501" y="256807"/>
                    </a:cubicBezTo>
                    <a:cubicBezTo>
                      <a:pt x="547619" y="252602"/>
                      <a:pt x="546633" y="247949"/>
                      <a:pt x="548067" y="243385"/>
                    </a:cubicBezTo>
                    <a:cubicBezTo>
                      <a:pt x="549501" y="239001"/>
                      <a:pt x="552727" y="235332"/>
                      <a:pt x="557029" y="233274"/>
                    </a:cubicBezTo>
                    <a:cubicBezTo>
                      <a:pt x="566977" y="228711"/>
                      <a:pt x="573340" y="218868"/>
                      <a:pt x="573788" y="208220"/>
                    </a:cubicBezTo>
                    <a:cubicBezTo>
                      <a:pt x="573788" y="193545"/>
                      <a:pt x="562227" y="181286"/>
                      <a:pt x="547529" y="180302"/>
                    </a:cubicBezTo>
                    <a:cubicBezTo>
                      <a:pt x="541793" y="179944"/>
                      <a:pt x="536506" y="176633"/>
                      <a:pt x="533727" y="171443"/>
                    </a:cubicBezTo>
                    <a:cubicBezTo>
                      <a:pt x="531039" y="166343"/>
                      <a:pt x="531039" y="160169"/>
                      <a:pt x="533907" y="155158"/>
                    </a:cubicBezTo>
                    <a:cubicBezTo>
                      <a:pt x="539732" y="144778"/>
                      <a:pt x="538388" y="131893"/>
                      <a:pt x="530770" y="123035"/>
                    </a:cubicBezTo>
                    <a:cubicBezTo>
                      <a:pt x="522973" y="114087"/>
                      <a:pt x="509619" y="111134"/>
                      <a:pt x="498596" y="115787"/>
                    </a:cubicBezTo>
                    <a:cubicBezTo>
                      <a:pt x="493129" y="118024"/>
                      <a:pt x="486945" y="117308"/>
                      <a:pt x="482106" y="113818"/>
                    </a:cubicBezTo>
                    <a:cubicBezTo>
                      <a:pt x="477356" y="110418"/>
                      <a:pt x="474757" y="104691"/>
                      <a:pt x="475205" y="98786"/>
                    </a:cubicBezTo>
                    <a:cubicBezTo>
                      <a:pt x="476012" y="88585"/>
                      <a:pt x="471262" y="78653"/>
                      <a:pt x="462658" y="73015"/>
                    </a:cubicBezTo>
                    <a:cubicBezTo>
                      <a:pt x="452531" y="66394"/>
                      <a:pt x="438371" y="67289"/>
                      <a:pt x="429230" y="75074"/>
                    </a:cubicBezTo>
                    <a:cubicBezTo>
                      <a:pt x="429230" y="75074"/>
                      <a:pt x="403956" y="89301"/>
                      <a:pt x="408258" y="115966"/>
                    </a:cubicBezTo>
                    <a:cubicBezTo>
                      <a:pt x="410051" y="126972"/>
                      <a:pt x="416772" y="136188"/>
                      <a:pt x="426720" y="141199"/>
                    </a:cubicBezTo>
                    <a:cubicBezTo>
                      <a:pt x="435055" y="145315"/>
                      <a:pt x="438640" y="155516"/>
                      <a:pt x="434248" y="163748"/>
                    </a:cubicBezTo>
                    <a:cubicBezTo>
                      <a:pt x="429678" y="172517"/>
                      <a:pt x="418296" y="174575"/>
                      <a:pt x="411664" y="171265"/>
                    </a:cubicBezTo>
                    <a:cubicBezTo>
                      <a:pt x="391947" y="161332"/>
                      <a:pt x="378683" y="143168"/>
                      <a:pt x="375099" y="121335"/>
                    </a:cubicBezTo>
                    <a:cubicBezTo>
                      <a:pt x="371514" y="99502"/>
                      <a:pt x="378415" y="78205"/>
                      <a:pt x="394098" y="62546"/>
                    </a:cubicBezTo>
                    <a:lnTo>
                      <a:pt x="399475" y="57178"/>
                    </a:lnTo>
                    <a:cubicBezTo>
                      <a:pt x="395532" y="46440"/>
                      <a:pt x="385315" y="38924"/>
                      <a:pt x="373306" y="38924"/>
                    </a:cubicBezTo>
                    <a:cubicBezTo>
                      <a:pt x="364703" y="38924"/>
                      <a:pt x="356637" y="42771"/>
                      <a:pt x="351259" y="49572"/>
                    </a:cubicBezTo>
                    <a:cubicBezTo>
                      <a:pt x="347854" y="53867"/>
                      <a:pt x="342477" y="56372"/>
                      <a:pt x="336920" y="55835"/>
                    </a:cubicBezTo>
                    <a:cubicBezTo>
                      <a:pt x="331364" y="55477"/>
                      <a:pt x="326434" y="52435"/>
                      <a:pt x="323567" y="47603"/>
                    </a:cubicBezTo>
                    <a:cubicBezTo>
                      <a:pt x="318458" y="38924"/>
                      <a:pt x="309317" y="33644"/>
                      <a:pt x="299279" y="33644"/>
                    </a:cubicBezTo>
                    <a:close/>
                    <a:moveTo>
                      <a:pt x="298921" y="0"/>
                    </a:moveTo>
                    <a:cubicBezTo>
                      <a:pt x="313888" y="0"/>
                      <a:pt x="328227" y="5548"/>
                      <a:pt x="339340" y="15033"/>
                    </a:cubicBezTo>
                    <a:cubicBezTo>
                      <a:pt x="349288" y="8590"/>
                      <a:pt x="360849" y="5190"/>
                      <a:pt x="372948" y="5190"/>
                    </a:cubicBezTo>
                    <a:cubicBezTo>
                      <a:pt x="396608" y="5190"/>
                      <a:pt x="417131" y="18254"/>
                      <a:pt x="427527" y="37850"/>
                    </a:cubicBezTo>
                    <a:cubicBezTo>
                      <a:pt x="445003" y="32123"/>
                      <a:pt x="465167" y="34629"/>
                      <a:pt x="480851" y="44919"/>
                    </a:cubicBezTo>
                    <a:cubicBezTo>
                      <a:pt x="493488" y="53240"/>
                      <a:pt x="502450" y="65768"/>
                      <a:pt x="506393" y="79816"/>
                    </a:cubicBezTo>
                    <a:cubicBezTo>
                      <a:pt x="525124" y="79011"/>
                      <a:pt x="543586" y="86616"/>
                      <a:pt x="555864" y="100844"/>
                    </a:cubicBezTo>
                    <a:cubicBezTo>
                      <a:pt x="568052" y="114892"/>
                      <a:pt x="572981" y="133683"/>
                      <a:pt x="569934" y="151400"/>
                    </a:cubicBezTo>
                    <a:cubicBezTo>
                      <a:pt x="591802" y="161064"/>
                      <a:pt x="607037" y="182897"/>
                      <a:pt x="607037" y="207951"/>
                    </a:cubicBezTo>
                    <a:cubicBezTo>
                      <a:pt x="607037" y="226384"/>
                      <a:pt x="598792" y="243564"/>
                      <a:pt x="585170" y="255107"/>
                    </a:cubicBezTo>
                    <a:cubicBezTo>
                      <a:pt x="587410" y="263429"/>
                      <a:pt x="587769" y="272287"/>
                      <a:pt x="586335" y="281146"/>
                    </a:cubicBezTo>
                    <a:cubicBezTo>
                      <a:pt x="581943" y="307274"/>
                      <a:pt x="560434" y="328123"/>
                      <a:pt x="534086" y="331791"/>
                    </a:cubicBezTo>
                    <a:cubicBezTo>
                      <a:pt x="532114" y="332149"/>
                      <a:pt x="530143" y="332328"/>
                      <a:pt x="528171" y="332418"/>
                    </a:cubicBezTo>
                    <a:lnTo>
                      <a:pt x="541883" y="411160"/>
                    </a:lnTo>
                    <a:cubicBezTo>
                      <a:pt x="545468" y="432188"/>
                      <a:pt x="536595" y="453752"/>
                      <a:pt x="518581" y="465116"/>
                    </a:cubicBezTo>
                    <a:cubicBezTo>
                      <a:pt x="499223" y="477375"/>
                      <a:pt x="470814" y="475138"/>
                      <a:pt x="450739" y="458137"/>
                    </a:cubicBezTo>
                    <a:lnTo>
                      <a:pt x="363358" y="370089"/>
                    </a:lnTo>
                    <a:cubicBezTo>
                      <a:pt x="348392" y="388253"/>
                      <a:pt x="325986" y="398543"/>
                      <a:pt x="301609" y="399080"/>
                    </a:cubicBezTo>
                    <a:cubicBezTo>
                      <a:pt x="278398" y="399707"/>
                      <a:pt x="250167" y="383242"/>
                      <a:pt x="238696" y="368925"/>
                    </a:cubicBezTo>
                    <a:cubicBezTo>
                      <a:pt x="216648" y="385479"/>
                      <a:pt x="187253" y="392101"/>
                      <a:pt x="159381" y="385479"/>
                    </a:cubicBezTo>
                    <a:cubicBezTo>
                      <a:pt x="118066" y="375726"/>
                      <a:pt x="88849" y="340918"/>
                      <a:pt x="85802" y="299758"/>
                    </a:cubicBezTo>
                    <a:cubicBezTo>
                      <a:pt x="66982" y="292957"/>
                      <a:pt x="52194" y="277209"/>
                      <a:pt x="47086" y="257344"/>
                    </a:cubicBezTo>
                    <a:cubicBezTo>
                      <a:pt x="45473" y="251796"/>
                      <a:pt x="44935" y="246159"/>
                      <a:pt x="45025" y="240432"/>
                    </a:cubicBezTo>
                    <a:cubicBezTo>
                      <a:pt x="21006" y="233721"/>
                      <a:pt x="2813" y="212962"/>
                      <a:pt x="304" y="187102"/>
                    </a:cubicBezTo>
                    <a:cubicBezTo>
                      <a:pt x="-2295" y="160974"/>
                      <a:pt x="11954" y="136636"/>
                      <a:pt x="34718" y="125540"/>
                    </a:cubicBezTo>
                    <a:cubicBezTo>
                      <a:pt x="35794" y="110508"/>
                      <a:pt x="42515" y="96191"/>
                      <a:pt x="53628" y="85543"/>
                    </a:cubicBezTo>
                    <a:cubicBezTo>
                      <a:pt x="66444" y="73373"/>
                      <a:pt x="83830" y="67199"/>
                      <a:pt x="101306" y="68720"/>
                    </a:cubicBezTo>
                    <a:cubicBezTo>
                      <a:pt x="111434" y="48319"/>
                      <a:pt x="132584" y="34718"/>
                      <a:pt x="156513" y="34718"/>
                    </a:cubicBezTo>
                    <a:cubicBezTo>
                      <a:pt x="163593" y="34718"/>
                      <a:pt x="170404" y="35971"/>
                      <a:pt x="176857" y="38297"/>
                    </a:cubicBezTo>
                    <a:cubicBezTo>
                      <a:pt x="188149" y="23175"/>
                      <a:pt x="206342" y="13780"/>
                      <a:pt x="226059" y="13780"/>
                    </a:cubicBezTo>
                    <a:cubicBezTo>
                      <a:pt x="235738" y="13780"/>
                      <a:pt x="245059" y="15927"/>
                      <a:pt x="253393" y="20043"/>
                    </a:cubicBezTo>
                    <a:cubicBezTo>
                      <a:pt x="264865" y="7516"/>
                      <a:pt x="281355" y="0"/>
                      <a:pt x="298921" y="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微软雅黑 Light"/>
                  <a:cs typeface="+mn-cs"/>
                </a:endParaRPr>
              </a:p>
            </p:txBody>
          </p:sp>
        </p:grpSp>
        <p:sp>
          <p:nvSpPr>
            <p:cNvPr id="234" name="heart_139499">
              <a:extLst>
                <a:ext uri="{FF2B5EF4-FFF2-40B4-BE49-F238E27FC236}">
                  <a16:creationId xmlns:a16="http://schemas.microsoft.com/office/drawing/2014/main" id="{F7674B83-C413-CC47-B16F-4E4A1C3B7B2A}"/>
                </a:ext>
              </a:extLst>
            </p:cNvPr>
            <p:cNvSpPr/>
            <p:nvPr/>
          </p:nvSpPr>
          <p:spPr>
            <a:xfrm rot="291073">
              <a:off x="10159229" y="4059448"/>
              <a:ext cx="379177" cy="472471"/>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 name="connsiteX170" fmla="*/ 373273 h 605239"/>
                <a:gd name="connsiteY170" fmla="*/ 373273 h 605239"/>
                <a:gd name="connsiteX171" fmla="*/ 373273 h 605239"/>
                <a:gd name="connsiteY171" fmla="*/ 373273 h 605239"/>
                <a:gd name="connsiteX172" fmla="*/ 373273 h 605239"/>
                <a:gd name="connsiteY172" fmla="*/ 373273 h 605239"/>
                <a:gd name="connsiteX173" fmla="*/ 373273 h 605239"/>
                <a:gd name="connsiteY173" fmla="*/ 373273 h 605239"/>
                <a:gd name="connsiteX174" fmla="*/ 373273 h 605239"/>
                <a:gd name="connsiteY174" fmla="*/ 373273 h 605239"/>
                <a:gd name="connsiteX175" fmla="*/ 373273 h 605239"/>
                <a:gd name="connsiteY175" fmla="*/ 373273 h 605239"/>
                <a:gd name="connsiteX176" fmla="*/ 373273 h 605239"/>
                <a:gd name="connsiteY176" fmla="*/ 373273 h 605239"/>
                <a:gd name="connsiteX177" fmla="*/ 373273 h 605239"/>
                <a:gd name="connsiteY177" fmla="*/ 373273 h 605239"/>
                <a:gd name="connsiteX178" fmla="*/ 373273 h 605239"/>
                <a:gd name="connsiteY178" fmla="*/ 373273 h 605239"/>
                <a:gd name="connsiteX179" fmla="*/ 373273 h 605239"/>
                <a:gd name="connsiteY179" fmla="*/ 373273 h 605239"/>
                <a:gd name="connsiteX180" fmla="*/ 373273 h 605239"/>
                <a:gd name="connsiteY180" fmla="*/ 373273 h 605239"/>
                <a:gd name="connsiteX181" fmla="*/ 373273 h 605239"/>
                <a:gd name="connsiteY181" fmla="*/ 373273 h 605239"/>
                <a:gd name="connsiteX182" fmla="*/ 373273 h 605239"/>
                <a:gd name="connsiteY182" fmla="*/ 373273 h 605239"/>
                <a:gd name="connsiteX183" fmla="*/ 373273 h 605239"/>
                <a:gd name="connsiteY183" fmla="*/ 373273 h 605239"/>
                <a:gd name="connsiteX184" fmla="*/ 373273 h 605239"/>
                <a:gd name="connsiteY184" fmla="*/ 373273 h 605239"/>
                <a:gd name="connsiteX185" fmla="*/ 373273 h 605239"/>
                <a:gd name="connsiteY185" fmla="*/ 373273 h 605239"/>
                <a:gd name="connsiteX186" fmla="*/ 373273 h 605239"/>
                <a:gd name="connsiteY186" fmla="*/ 373273 h 605239"/>
                <a:gd name="connsiteX187" fmla="*/ 373273 h 605239"/>
                <a:gd name="connsiteY187" fmla="*/ 373273 h 605239"/>
                <a:gd name="connsiteX188" fmla="*/ 373273 h 605239"/>
                <a:gd name="connsiteY188" fmla="*/ 373273 h 605239"/>
                <a:gd name="connsiteX189" fmla="*/ 373273 h 605239"/>
                <a:gd name="connsiteY189" fmla="*/ 373273 h 605239"/>
                <a:gd name="connsiteX190" fmla="*/ 373273 h 605239"/>
                <a:gd name="connsiteY190" fmla="*/ 373273 h 605239"/>
                <a:gd name="connsiteX191" fmla="*/ 373273 h 605239"/>
                <a:gd name="connsiteY191" fmla="*/ 373273 h 605239"/>
                <a:gd name="connsiteX192" fmla="*/ 373273 h 605239"/>
                <a:gd name="connsiteY192" fmla="*/ 373273 h 605239"/>
                <a:gd name="connsiteX193" fmla="*/ 373273 h 605239"/>
                <a:gd name="connsiteY193" fmla="*/ 373273 h 605239"/>
                <a:gd name="connsiteX194" fmla="*/ 373273 h 605239"/>
                <a:gd name="connsiteY194" fmla="*/ 373273 h 605239"/>
                <a:gd name="connsiteX195" fmla="*/ 373273 h 605239"/>
                <a:gd name="connsiteY195" fmla="*/ 373273 h 605239"/>
                <a:gd name="connsiteX196" fmla="*/ 373273 h 605239"/>
                <a:gd name="connsiteY196" fmla="*/ 373273 h 605239"/>
                <a:gd name="connsiteX197" fmla="*/ 373273 h 605239"/>
                <a:gd name="connsiteY197" fmla="*/ 373273 h 605239"/>
                <a:gd name="connsiteX198" fmla="*/ 373273 h 605239"/>
                <a:gd name="connsiteY198" fmla="*/ 373273 h 605239"/>
                <a:gd name="connsiteX199" fmla="*/ 373273 h 605239"/>
                <a:gd name="connsiteY199" fmla="*/ 373273 h 605239"/>
                <a:gd name="connsiteX200" fmla="*/ 373273 h 605239"/>
                <a:gd name="connsiteY200" fmla="*/ 373273 h 605239"/>
                <a:gd name="connsiteX201" fmla="*/ 373273 h 605239"/>
                <a:gd name="connsiteY201" fmla="*/ 373273 h 605239"/>
                <a:gd name="connsiteX202" fmla="*/ 373273 h 605239"/>
                <a:gd name="connsiteY202" fmla="*/ 373273 h 605239"/>
                <a:gd name="connsiteX203" fmla="*/ 373273 h 605239"/>
                <a:gd name="connsiteY203" fmla="*/ 373273 h 605239"/>
                <a:gd name="connsiteX204" fmla="*/ 373273 h 605239"/>
                <a:gd name="connsiteY204" fmla="*/ 373273 h 605239"/>
                <a:gd name="connsiteX205" fmla="*/ 373273 h 605239"/>
                <a:gd name="connsiteY205" fmla="*/ 373273 h 605239"/>
                <a:gd name="connsiteX206" fmla="*/ 373273 h 605239"/>
                <a:gd name="connsiteY206" fmla="*/ 373273 h 605239"/>
                <a:gd name="connsiteX207" fmla="*/ 373273 h 605239"/>
                <a:gd name="connsiteY207" fmla="*/ 373273 h 605239"/>
                <a:gd name="connsiteX208" fmla="*/ 373273 h 605239"/>
                <a:gd name="connsiteY208" fmla="*/ 373273 h 605239"/>
                <a:gd name="connsiteX209" fmla="*/ 373273 h 605239"/>
                <a:gd name="connsiteY209" fmla="*/ 373273 h 605239"/>
                <a:gd name="connsiteX210" fmla="*/ 373273 h 605239"/>
                <a:gd name="connsiteY210" fmla="*/ 373273 h 605239"/>
                <a:gd name="connsiteX211" fmla="*/ 373273 h 605239"/>
                <a:gd name="connsiteY211" fmla="*/ 373273 h 605239"/>
                <a:gd name="connsiteX212" fmla="*/ 373273 h 605239"/>
                <a:gd name="connsiteY212" fmla="*/ 373273 h 605239"/>
                <a:gd name="connsiteX213" fmla="*/ 373273 h 605239"/>
                <a:gd name="connsiteY213" fmla="*/ 373273 h 605239"/>
                <a:gd name="connsiteX214" fmla="*/ 373273 h 605239"/>
                <a:gd name="connsiteY214" fmla="*/ 373273 h 605239"/>
                <a:gd name="connsiteX215" fmla="*/ 373273 h 605239"/>
                <a:gd name="connsiteY215" fmla="*/ 373273 h 605239"/>
                <a:gd name="connsiteX216" fmla="*/ 373273 h 605239"/>
                <a:gd name="connsiteY216" fmla="*/ 373273 h 605239"/>
                <a:gd name="connsiteX217" fmla="*/ 373273 h 605239"/>
                <a:gd name="connsiteY217" fmla="*/ 373273 h 605239"/>
                <a:gd name="connsiteX218" fmla="*/ 373273 h 605239"/>
                <a:gd name="connsiteY218" fmla="*/ 373273 h 605239"/>
                <a:gd name="connsiteX219" fmla="*/ 373273 h 605239"/>
                <a:gd name="connsiteY219" fmla="*/ 373273 h 605239"/>
                <a:gd name="connsiteX220" fmla="*/ 373273 h 605239"/>
                <a:gd name="connsiteY220" fmla="*/ 373273 h 605239"/>
                <a:gd name="connsiteX221" fmla="*/ 373273 h 605239"/>
                <a:gd name="connsiteY221" fmla="*/ 373273 h 605239"/>
                <a:gd name="connsiteX222" fmla="*/ 373273 h 605239"/>
                <a:gd name="connsiteY222" fmla="*/ 373273 h 605239"/>
                <a:gd name="connsiteX223" fmla="*/ 373273 h 605239"/>
                <a:gd name="connsiteY223" fmla="*/ 373273 h 605239"/>
                <a:gd name="connsiteX224" fmla="*/ 373273 h 605239"/>
                <a:gd name="connsiteY224" fmla="*/ 373273 h 605239"/>
                <a:gd name="connsiteX225" fmla="*/ 373273 h 605239"/>
                <a:gd name="connsiteY225" fmla="*/ 373273 h 605239"/>
                <a:gd name="connsiteX226" fmla="*/ 373273 h 605239"/>
                <a:gd name="connsiteY226" fmla="*/ 373273 h 605239"/>
                <a:gd name="connsiteX227" fmla="*/ 373273 h 605239"/>
                <a:gd name="connsiteY227" fmla="*/ 373273 h 605239"/>
                <a:gd name="connsiteX228" fmla="*/ 373273 h 605239"/>
                <a:gd name="connsiteY228" fmla="*/ 373273 h 605239"/>
                <a:gd name="connsiteX229" fmla="*/ 373273 h 605239"/>
                <a:gd name="connsiteY229" fmla="*/ 373273 h 605239"/>
                <a:gd name="connsiteX230" fmla="*/ 373273 h 605239"/>
                <a:gd name="connsiteY230" fmla="*/ 373273 h 605239"/>
                <a:gd name="connsiteX231" fmla="*/ 373273 h 605239"/>
                <a:gd name="connsiteY231" fmla="*/ 373273 h 605239"/>
                <a:gd name="connsiteX232" fmla="*/ 373273 h 605239"/>
                <a:gd name="connsiteY232" fmla="*/ 373273 h 605239"/>
                <a:gd name="connsiteX233" fmla="*/ 373273 h 605239"/>
                <a:gd name="connsiteY233" fmla="*/ 373273 h 605239"/>
                <a:gd name="connsiteX234" fmla="*/ 373273 h 605239"/>
                <a:gd name="connsiteY234"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Lst>
              <a:rect l="l" t="t" r="r" b="b"/>
              <a:pathLst>
                <a:path w="485765" h="605283">
                  <a:moveTo>
                    <a:pt x="439570" y="232101"/>
                  </a:moveTo>
                  <a:cubicBezTo>
                    <a:pt x="438811" y="232101"/>
                    <a:pt x="437291" y="232101"/>
                    <a:pt x="436532" y="233618"/>
                  </a:cubicBezTo>
                  <a:lnTo>
                    <a:pt x="407670" y="263958"/>
                  </a:lnTo>
                  <a:cubicBezTo>
                    <a:pt x="413746" y="274577"/>
                    <a:pt x="418304" y="285196"/>
                    <a:pt x="422101" y="295815"/>
                  </a:cubicBezTo>
                  <a:lnTo>
                    <a:pt x="457798" y="304158"/>
                  </a:lnTo>
                  <a:cubicBezTo>
                    <a:pt x="459317" y="304158"/>
                    <a:pt x="460837" y="304158"/>
                    <a:pt x="460837" y="303400"/>
                  </a:cubicBezTo>
                  <a:cubicBezTo>
                    <a:pt x="461596" y="303400"/>
                    <a:pt x="463115" y="302641"/>
                    <a:pt x="463115" y="301124"/>
                  </a:cubicBezTo>
                  <a:lnTo>
                    <a:pt x="465394" y="289747"/>
                  </a:lnTo>
                  <a:cubicBezTo>
                    <a:pt x="466153" y="287471"/>
                    <a:pt x="464634" y="285196"/>
                    <a:pt x="462356" y="284437"/>
                  </a:cubicBezTo>
                  <a:lnTo>
                    <a:pt x="424380" y="275335"/>
                  </a:lnTo>
                  <a:lnTo>
                    <a:pt x="450963" y="247271"/>
                  </a:lnTo>
                  <a:cubicBezTo>
                    <a:pt x="452482" y="245754"/>
                    <a:pt x="452482" y="242720"/>
                    <a:pt x="450963" y="241203"/>
                  </a:cubicBezTo>
                  <a:lnTo>
                    <a:pt x="442608" y="233618"/>
                  </a:lnTo>
                  <a:cubicBezTo>
                    <a:pt x="441089" y="232101"/>
                    <a:pt x="440330" y="232101"/>
                    <a:pt x="439570" y="232101"/>
                  </a:cubicBezTo>
                  <a:close/>
                  <a:moveTo>
                    <a:pt x="248925" y="203321"/>
                  </a:moveTo>
                  <a:cubicBezTo>
                    <a:pt x="253483" y="207113"/>
                    <a:pt x="254243" y="213180"/>
                    <a:pt x="251204" y="217730"/>
                  </a:cubicBezTo>
                  <a:cubicBezTo>
                    <a:pt x="251204" y="217730"/>
                    <a:pt x="238288" y="237446"/>
                    <a:pt x="231451" y="267021"/>
                  </a:cubicBezTo>
                  <a:cubicBezTo>
                    <a:pt x="252723" y="257921"/>
                    <a:pt x="275515" y="260196"/>
                    <a:pt x="299827" y="273087"/>
                  </a:cubicBezTo>
                  <a:cubicBezTo>
                    <a:pt x="310463" y="279154"/>
                    <a:pt x="320339" y="286737"/>
                    <a:pt x="330975" y="295837"/>
                  </a:cubicBezTo>
                  <a:lnTo>
                    <a:pt x="358326" y="274604"/>
                  </a:lnTo>
                  <a:cubicBezTo>
                    <a:pt x="362884" y="271571"/>
                    <a:pt x="368962" y="272329"/>
                    <a:pt x="372761" y="276879"/>
                  </a:cubicBezTo>
                  <a:cubicBezTo>
                    <a:pt x="375799" y="281429"/>
                    <a:pt x="375040" y="287496"/>
                    <a:pt x="370481" y="290529"/>
                  </a:cubicBezTo>
                  <a:lnTo>
                    <a:pt x="345410" y="309487"/>
                  </a:lnTo>
                  <a:cubicBezTo>
                    <a:pt x="353008" y="318587"/>
                    <a:pt x="360605" y="327687"/>
                    <a:pt x="367442" y="337545"/>
                  </a:cubicBezTo>
                  <a:cubicBezTo>
                    <a:pt x="371241" y="342095"/>
                    <a:pt x="369722" y="348920"/>
                    <a:pt x="365163" y="351954"/>
                  </a:cubicBezTo>
                  <a:cubicBezTo>
                    <a:pt x="363644" y="352712"/>
                    <a:pt x="361365" y="353470"/>
                    <a:pt x="359085" y="353470"/>
                  </a:cubicBezTo>
                  <a:cubicBezTo>
                    <a:pt x="356046" y="353470"/>
                    <a:pt x="353008" y="351954"/>
                    <a:pt x="351488" y="348920"/>
                  </a:cubicBezTo>
                  <a:cubicBezTo>
                    <a:pt x="345410" y="341337"/>
                    <a:pt x="340092" y="334512"/>
                    <a:pt x="334014" y="327687"/>
                  </a:cubicBezTo>
                  <a:lnTo>
                    <a:pt x="334014" y="353470"/>
                  </a:lnTo>
                  <a:cubicBezTo>
                    <a:pt x="334014" y="359537"/>
                    <a:pt x="329456" y="363329"/>
                    <a:pt x="324138" y="363329"/>
                  </a:cubicBezTo>
                  <a:cubicBezTo>
                    <a:pt x="318820" y="363329"/>
                    <a:pt x="314261" y="359537"/>
                    <a:pt x="314261" y="353470"/>
                  </a:cubicBezTo>
                  <a:lnTo>
                    <a:pt x="314261" y="313279"/>
                  </a:lnTo>
                  <a:cubicBezTo>
                    <a:pt x="314261" y="311762"/>
                    <a:pt x="314261" y="310246"/>
                    <a:pt x="315021" y="308729"/>
                  </a:cubicBezTo>
                  <a:cubicBezTo>
                    <a:pt x="306664" y="301146"/>
                    <a:pt x="298307" y="295837"/>
                    <a:pt x="289950" y="291287"/>
                  </a:cubicBezTo>
                  <a:cubicBezTo>
                    <a:pt x="267158" y="278396"/>
                    <a:pt x="246646" y="278396"/>
                    <a:pt x="228412" y="291287"/>
                  </a:cubicBezTo>
                  <a:cubicBezTo>
                    <a:pt x="227652" y="304179"/>
                    <a:pt x="228412" y="318587"/>
                    <a:pt x="232211" y="333754"/>
                  </a:cubicBezTo>
                  <a:cubicBezTo>
                    <a:pt x="239808" y="363329"/>
                    <a:pt x="256522" y="389870"/>
                    <a:pt x="283113" y="414137"/>
                  </a:cubicBezTo>
                  <a:cubicBezTo>
                    <a:pt x="283113" y="414137"/>
                    <a:pt x="283113" y="414137"/>
                    <a:pt x="283872" y="414137"/>
                  </a:cubicBezTo>
                  <a:lnTo>
                    <a:pt x="344651" y="414137"/>
                  </a:lnTo>
                  <a:cubicBezTo>
                    <a:pt x="349969" y="414137"/>
                    <a:pt x="354527" y="418686"/>
                    <a:pt x="354527" y="423995"/>
                  </a:cubicBezTo>
                  <a:cubicBezTo>
                    <a:pt x="354527" y="430061"/>
                    <a:pt x="349969" y="434611"/>
                    <a:pt x="344651" y="434611"/>
                  </a:cubicBezTo>
                  <a:lnTo>
                    <a:pt x="307424" y="434611"/>
                  </a:lnTo>
                  <a:cubicBezTo>
                    <a:pt x="321099" y="444470"/>
                    <a:pt x="336294" y="454328"/>
                    <a:pt x="353767" y="463428"/>
                  </a:cubicBezTo>
                  <a:lnTo>
                    <a:pt x="378838" y="445986"/>
                  </a:lnTo>
                  <a:cubicBezTo>
                    <a:pt x="384156" y="442953"/>
                    <a:pt x="390234" y="444470"/>
                    <a:pt x="393273" y="449020"/>
                  </a:cubicBezTo>
                  <a:cubicBezTo>
                    <a:pt x="396312" y="453570"/>
                    <a:pt x="394793" y="459636"/>
                    <a:pt x="390234" y="463428"/>
                  </a:cubicBezTo>
                  <a:lnTo>
                    <a:pt x="364404" y="480111"/>
                  </a:lnTo>
                  <a:lnTo>
                    <a:pt x="364404" y="505136"/>
                  </a:lnTo>
                  <a:cubicBezTo>
                    <a:pt x="364404" y="511203"/>
                    <a:pt x="359845" y="514994"/>
                    <a:pt x="354527" y="514994"/>
                  </a:cubicBezTo>
                  <a:cubicBezTo>
                    <a:pt x="348449" y="514994"/>
                    <a:pt x="344651" y="511203"/>
                    <a:pt x="344651" y="505136"/>
                  </a:cubicBezTo>
                  <a:lnTo>
                    <a:pt x="344651" y="480869"/>
                  </a:lnTo>
                  <a:cubicBezTo>
                    <a:pt x="325657" y="471011"/>
                    <a:pt x="308943" y="460395"/>
                    <a:pt x="293749" y="449778"/>
                  </a:cubicBezTo>
                  <a:lnTo>
                    <a:pt x="293749" y="484661"/>
                  </a:lnTo>
                  <a:cubicBezTo>
                    <a:pt x="293749" y="490728"/>
                    <a:pt x="289190" y="495278"/>
                    <a:pt x="283872" y="495278"/>
                  </a:cubicBezTo>
                  <a:cubicBezTo>
                    <a:pt x="277794" y="495278"/>
                    <a:pt x="273236" y="490728"/>
                    <a:pt x="273236" y="484661"/>
                  </a:cubicBezTo>
                  <a:lnTo>
                    <a:pt x="273236" y="433095"/>
                  </a:lnTo>
                  <a:cubicBezTo>
                    <a:pt x="246646" y="408828"/>
                    <a:pt x="227652" y="383045"/>
                    <a:pt x="217016" y="354229"/>
                  </a:cubicBezTo>
                  <a:cubicBezTo>
                    <a:pt x="183588" y="387595"/>
                    <a:pt x="184348" y="444470"/>
                    <a:pt x="218536" y="484661"/>
                  </a:cubicBezTo>
                  <a:lnTo>
                    <a:pt x="242847" y="484661"/>
                  </a:lnTo>
                  <a:cubicBezTo>
                    <a:pt x="248925" y="484661"/>
                    <a:pt x="253483" y="489211"/>
                    <a:pt x="253483" y="495278"/>
                  </a:cubicBezTo>
                  <a:cubicBezTo>
                    <a:pt x="253483" y="500586"/>
                    <a:pt x="248925" y="505136"/>
                    <a:pt x="242847" y="505136"/>
                  </a:cubicBezTo>
                  <a:lnTo>
                    <a:pt x="223094" y="505136"/>
                  </a:lnTo>
                  <a:lnTo>
                    <a:pt x="223094" y="525611"/>
                  </a:lnTo>
                  <a:cubicBezTo>
                    <a:pt x="222334" y="530919"/>
                    <a:pt x="218536" y="535469"/>
                    <a:pt x="212458" y="535469"/>
                  </a:cubicBezTo>
                  <a:cubicBezTo>
                    <a:pt x="207140" y="535469"/>
                    <a:pt x="202581" y="530919"/>
                    <a:pt x="202581" y="525611"/>
                  </a:cubicBezTo>
                  <a:lnTo>
                    <a:pt x="202581" y="497553"/>
                  </a:lnTo>
                  <a:cubicBezTo>
                    <a:pt x="160796" y="447503"/>
                    <a:pt x="162316" y="376220"/>
                    <a:pt x="207140" y="336029"/>
                  </a:cubicBezTo>
                  <a:cubicBezTo>
                    <a:pt x="208659" y="334512"/>
                    <a:pt x="210179" y="334512"/>
                    <a:pt x="211698" y="333754"/>
                  </a:cubicBezTo>
                  <a:cubicBezTo>
                    <a:pt x="195744" y="263988"/>
                    <a:pt x="232970" y="208630"/>
                    <a:pt x="234490" y="206355"/>
                  </a:cubicBezTo>
                  <a:cubicBezTo>
                    <a:pt x="237529" y="201805"/>
                    <a:pt x="244366" y="200288"/>
                    <a:pt x="248925" y="203321"/>
                  </a:cubicBezTo>
                  <a:close/>
                  <a:moveTo>
                    <a:pt x="415266" y="120601"/>
                  </a:moveTo>
                  <a:cubicBezTo>
                    <a:pt x="403873" y="120601"/>
                    <a:pt x="394759" y="129703"/>
                    <a:pt x="394759" y="141081"/>
                  </a:cubicBezTo>
                  <a:cubicBezTo>
                    <a:pt x="394759" y="152458"/>
                    <a:pt x="403873" y="161560"/>
                    <a:pt x="415266" y="161560"/>
                  </a:cubicBezTo>
                  <a:cubicBezTo>
                    <a:pt x="426658" y="161560"/>
                    <a:pt x="435772" y="152458"/>
                    <a:pt x="435772" y="141081"/>
                  </a:cubicBezTo>
                  <a:cubicBezTo>
                    <a:pt x="435772" y="129703"/>
                    <a:pt x="426658" y="120601"/>
                    <a:pt x="415266" y="120601"/>
                  </a:cubicBezTo>
                  <a:close/>
                  <a:moveTo>
                    <a:pt x="344630" y="120601"/>
                  </a:moveTo>
                  <a:cubicBezTo>
                    <a:pt x="333238" y="120601"/>
                    <a:pt x="324123" y="129703"/>
                    <a:pt x="324123" y="141081"/>
                  </a:cubicBezTo>
                  <a:cubicBezTo>
                    <a:pt x="324123" y="152458"/>
                    <a:pt x="333238" y="161560"/>
                    <a:pt x="344630" y="161560"/>
                  </a:cubicBezTo>
                  <a:lnTo>
                    <a:pt x="380328" y="161560"/>
                  </a:lnTo>
                  <a:cubicBezTo>
                    <a:pt x="376530" y="155492"/>
                    <a:pt x="375011" y="148666"/>
                    <a:pt x="375011" y="141081"/>
                  </a:cubicBezTo>
                  <a:cubicBezTo>
                    <a:pt x="375011" y="133496"/>
                    <a:pt x="376530" y="126669"/>
                    <a:pt x="380328" y="120601"/>
                  </a:cubicBezTo>
                  <a:close/>
                  <a:moveTo>
                    <a:pt x="32469" y="59163"/>
                  </a:moveTo>
                  <a:cubicBezTo>
                    <a:pt x="31709" y="59163"/>
                    <a:pt x="30950" y="59163"/>
                    <a:pt x="29431" y="60680"/>
                  </a:cubicBezTo>
                  <a:lnTo>
                    <a:pt x="21835" y="68265"/>
                  </a:lnTo>
                  <a:cubicBezTo>
                    <a:pt x="21076" y="69023"/>
                    <a:pt x="21076" y="69023"/>
                    <a:pt x="20316" y="69782"/>
                  </a:cubicBezTo>
                  <a:cubicBezTo>
                    <a:pt x="20316" y="70540"/>
                    <a:pt x="20316" y="70540"/>
                    <a:pt x="20316" y="71299"/>
                  </a:cubicBezTo>
                  <a:cubicBezTo>
                    <a:pt x="20316" y="72057"/>
                    <a:pt x="20316" y="72816"/>
                    <a:pt x="20316" y="72816"/>
                  </a:cubicBezTo>
                  <a:cubicBezTo>
                    <a:pt x="21076" y="73574"/>
                    <a:pt x="21076" y="74333"/>
                    <a:pt x="21835" y="74333"/>
                  </a:cubicBezTo>
                  <a:lnTo>
                    <a:pt x="77280" y="130462"/>
                  </a:lnTo>
                  <a:lnTo>
                    <a:pt x="76521" y="135013"/>
                  </a:lnTo>
                  <a:cubicBezTo>
                    <a:pt x="76521" y="137288"/>
                    <a:pt x="76521" y="138805"/>
                    <a:pt x="76521" y="141081"/>
                  </a:cubicBezTo>
                  <a:cubicBezTo>
                    <a:pt x="75761" y="172938"/>
                    <a:pt x="75002" y="209346"/>
                    <a:pt x="62849" y="240444"/>
                  </a:cubicBezTo>
                  <a:cubicBezTo>
                    <a:pt x="61330" y="243478"/>
                    <a:pt x="60571" y="247271"/>
                    <a:pt x="59052" y="251063"/>
                  </a:cubicBezTo>
                  <a:cubicBezTo>
                    <a:pt x="110699" y="232101"/>
                    <a:pt x="163106" y="186591"/>
                    <a:pt x="172980" y="157768"/>
                  </a:cubicBezTo>
                  <a:cubicBezTo>
                    <a:pt x="181334" y="132737"/>
                    <a:pt x="166903" y="113016"/>
                    <a:pt x="150194" y="99363"/>
                  </a:cubicBezTo>
                  <a:cubicBezTo>
                    <a:pt x="149434" y="99363"/>
                    <a:pt x="149434" y="99363"/>
                    <a:pt x="148675" y="100122"/>
                  </a:cubicBezTo>
                  <a:cubicBezTo>
                    <a:pt x="148675" y="100880"/>
                    <a:pt x="147915" y="101639"/>
                    <a:pt x="147156" y="101639"/>
                  </a:cubicBezTo>
                  <a:cubicBezTo>
                    <a:pt x="145637" y="102397"/>
                    <a:pt x="144877" y="103156"/>
                    <a:pt x="144118" y="103914"/>
                  </a:cubicBezTo>
                  <a:cubicBezTo>
                    <a:pt x="143358" y="104673"/>
                    <a:pt x="142599" y="105431"/>
                    <a:pt x="141839" y="105431"/>
                  </a:cubicBezTo>
                  <a:cubicBezTo>
                    <a:pt x="140320" y="106190"/>
                    <a:pt x="139561" y="106948"/>
                    <a:pt x="138042" y="107707"/>
                  </a:cubicBezTo>
                  <a:cubicBezTo>
                    <a:pt x="137282" y="107707"/>
                    <a:pt x="136522" y="108465"/>
                    <a:pt x="135003" y="108465"/>
                  </a:cubicBezTo>
                  <a:cubicBezTo>
                    <a:pt x="134244" y="109224"/>
                    <a:pt x="133484" y="109982"/>
                    <a:pt x="131965" y="109982"/>
                  </a:cubicBezTo>
                  <a:cubicBezTo>
                    <a:pt x="131206" y="110741"/>
                    <a:pt x="129687" y="110741"/>
                    <a:pt x="128927" y="111499"/>
                  </a:cubicBezTo>
                  <a:cubicBezTo>
                    <a:pt x="127408" y="111499"/>
                    <a:pt x="126649" y="111499"/>
                    <a:pt x="125889" y="112258"/>
                  </a:cubicBezTo>
                  <a:cubicBezTo>
                    <a:pt x="124370" y="112258"/>
                    <a:pt x="122851" y="113016"/>
                    <a:pt x="122092" y="113016"/>
                  </a:cubicBezTo>
                  <a:cubicBezTo>
                    <a:pt x="121332" y="113016"/>
                    <a:pt x="119813" y="113016"/>
                    <a:pt x="119054" y="113016"/>
                  </a:cubicBezTo>
                  <a:cubicBezTo>
                    <a:pt x="117535" y="113775"/>
                    <a:pt x="116775" y="113775"/>
                    <a:pt x="115256" y="113775"/>
                  </a:cubicBezTo>
                  <a:cubicBezTo>
                    <a:pt x="114496" y="113775"/>
                    <a:pt x="113737" y="113775"/>
                    <a:pt x="112977" y="114533"/>
                  </a:cubicBezTo>
                  <a:cubicBezTo>
                    <a:pt x="111458" y="114533"/>
                    <a:pt x="110699" y="114533"/>
                    <a:pt x="109180" y="114533"/>
                  </a:cubicBezTo>
                  <a:cubicBezTo>
                    <a:pt x="106901" y="114533"/>
                    <a:pt x="105382" y="114533"/>
                    <a:pt x="103863" y="114533"/>
                  </a:cubicBezTo>
                  <a:cubicBezTo>
                    <a:pt x="100066" y="114533"/>
                    <a:pt x="97787" y="114533"/>
                    <a:pt x="94749" y="114533"/>
                  </a:cubicBezTo>
                  <a:lnTo>
                    <a:pt x="90192" y="114533"/>
                  </a:lnTo>
                  <a:lnTo>
                    <a:pt x="35507" y="60680"/>
                  </a:lnTo>
                  <a:cubicBezTo>
                    <a:pt x="34747" y="59163"/>
                    <a:pt x="33228" y="59163"/>
                    <a:pt x="32469" y="59163"/>
                  </a:cubicBezTo>
                  <a:close/>
                  <a:moveTo>
                    <a:pt x="297066" y="20100"/>
                  </a:moveTo>
                  <a:cubicBezTo>
                    <a:pt x="291844" y="20100"/>
                    <a:pt x="286527" y="21997"/>
                    <a:pt x="282350" y="25789"/>
                  </a:cubicBezTo>
                  <a:lnTo>
                    <a:pt x="262603" y="45510"/>
                  </a:lnTo>
                  <a:lnTo>
                    <a:pt x="256526" y="43234"/>
                  </a:lnTo>
                  <a:cubicBezTo>
                    <a:pt x="239817" y="37166"/>
                    <a:pt x="223108" y="38683"/>
                    <a:pt x="207158" y="48544"/>
                  </a:cubicBezTo>
                  <a:cubicBezTo>
                    <a:pt x="196525" y="55370"/>
                    <a:pt x="182094" y="52336"/>
                    <a:pt x="174499" y="42476"/>
                  </a:cubicBezTo>
                  <a:cubicBezTo>
                    <a:pt x="171461" y="37925"/>
                    <a:pt x="166903" y="32615"/>
                    <a:pt x="162346" y="30340"/>
                  </a:cubicBezTo>
                  <a:cubicBezTo>
                    <a:pt x="160068" y="29581"/>
                    <a:pt x="152472" y="30340"/>
                    <a:pt x="146396" y="33374"/>
                  </a:cubicBezTo>
                  <a:cubicBezTo>
                    <a:pt x="146396" y="35649"/>
                    <a:pt x="146396" y="39442"/>
                    <a:pt x="147156" y="48544"/>
                  </a:cubicBezTo>
                  <a:cubicBezTo>
                    <a:pt x="147915" y="52336"/>
                    <a:pt x="149434" y="57646"/>
                    <a:pt x="150953" y="62955"/>
                  </a:cubicBezTo>
                  <a:cubicBezTo>
                    <a:pt x="153232" y="67506"/>
                    <a:pt x="154751" y="72816"/>
                    <a:pt x="155510" y="78125"/>
                  </a:cubicBezTo>
                  <a:cubicBezTo>
                    <a:pt x="189689" y="102397"/>
                    <a:pt x="202601" y="132737"/>
                    <a:pt x="191967" y="164594"/>
                  </a:cubicBezTo>
                  <a:cubicBezTo>
                    <a:pt x="177537" y="205553"/>
                    <a:pt x="109939" y="257890"/>
                    <a:pt x="52216" y="274577"/>
                  </a:cubicBezTo>
                  <a:cubicBezTo>
                    <a:pt x="30950" y="354978"/>
                    <a:pt x="48419" y="424001"/>
                    <a:pt x="106142" y="485440"/>
                  </a:cubicBezTo>
                  <a:cubicBezTo>
                    <a:pt x="176018" y="560531"/>
                    <a:pt x="270198" y="592389"/>
                    <a:pt x="394759" y="584045"/>
                  </a:cubicBezTo>
                  <a:cubicBezTo>
                    <a:pt x="420582" y="582528"/>
                    <a:pt x="435013" y="566599"/>
                    <a:pt x="435013" y="540810"/>
                  </a:cubicBezTo>
                  <a:cubicBezTo>
                    <a:pt x="435772" y="515021"/>
                    <a:pt x="434253" y="486957"/>
                    <a:pt x="430456" y="457375"/>
                  </a:cubicBezTo>
                  <a:cubicBezTo>
                    <a:pt x="428937" y="445239"/>
                    <a:pt x="427418" y="433103"/>
                    <a:pt x="425899" y="420967"/>
                  </a:cubicBezTo>
                  <a:cubicBezTo>
                    <a:pt x="421342" y="383042"/>
                    <a:pt x="417544" y="346634"/>
                    <a:pt x="406911" y="313260"/>
                  </a:cubicBezTo>
                  <a:lnTo>
                    <a:pt x="405392" y="307951"/>
                  </a:lnTo>
                  <a:cubicBezTo>
                    <a:pt x="399316" y="291264"/>
                    <a:pt x="392480" y="276852"/>
                    <a:pt x="384125" y="263958"/>
                  </a:cubicBezTo>
                  <a:cubicBezTo>
                    <a:pt x="384125" y="263199"/>
                    <a:pt x="383366" y="263199"/>
                    <a:pt x="383366" y="262441"/>
                  </a:cubicBezTo>
                  <a:lnTo>
                    <a:pt x="380328" y="258648"/>
                  </a:lnTo>
                  <a:cubicBezTo>
                    <a:pt x="365897" y="237410"/>
                    <a:pt x="346909" y="219206"/>
                    <a:pt x="319566" y="203278"/>
                  </a:cubicBezTo>
                  <a:cubicBezTo>
                    <a:pt x="312731" y="199485"/>
                    <a:pt x="308933" y="192659"/>
                    <a:pt x="310452" y="185074"/>
                  </a:cubicBezTo>
                  <a:cubicBezTo>
                    <a:pt x="311212" y="179764"/>
                    <a:pt x="314250" y="175213"/>
                    <a:pt x="318807" y="172938"/>
                  </a:cubicBezTo>
                  <a:cubicBezTo>
                    <a:pt x="318807" y="172179"/>
                    <a:pt x="318047" y="172179"/>
                    <a:pt x="317288" y="171421"/>
                  </a:cubicBezTo>
                  <a:cubicBezTo>
                    <a:pt x="316528" y="169904"/>
                    <a:pt x="315009" y="169145"/>
                    <a:pt x="314250" y="167628"/>
                  </a:cubicBezTo>
                  <a:cubicBezTo>
                    <a:pt x="313490" y="166870"/>
                    <a:pt x="312731" y="166111"/>
                    <a:pt x="311971" y="165353"/>
                  </a:cubicBezTo>
                  <a:cubicBezTo>
                    <a:pt x="311212" y="163836"/>
                    <a:pt x="309693" y="162319"/>
                    <a:pt x="308933" y="160802"/>
                  </a:cubicBezTo>
                  <a:cubicBezTo>
                    <a:pt x="308933" y="160043"/>
                    <a:pt x="308174" y="159285"/>
                    <a:pt x="307414" y="157768"/>
                  </a:cubicBezTo>
                  <a:cubicBezTo>
                    <a:pt x="306655" y="156251"/>
                    <a:pt x="305895" y="154734"/>
                    <a:pt x="305895" y="152458"/>
                  </a:cubicBezTo>
                  <a:cubicBezTo>
                    <a:pt x="305136" y="151700"/>
                    <a:pt x="305136" y="150941"/>
                    <a:pt x="305136" y="150183"/>
                  </a:cubicBezTo>
                  <a:cubicBezTo>
                    <a:pt x="304376" y="147149"/>
                    <a:pt x="303617" y="144115"/>
                    <a:pt x="303617" y="141081"/>
                  </a:cubicBezTo>
                  <a:cubicBezTo>
                    <a:pt x="303617" y="138805"/>
                    <a:pt x="304376" y="135771"/>
                    <a:pt x="304376" y="133496"/>
                  </a:cubicBezTo>
                  <a:cubicBezTo>
                    <a:pt x="305136" y="131979"/>
                    <a:pt x="305136" y="131220"/>
                    <a:pt x="305136" y="130462"/>
                  </a:cubicBezTo>
                  <a:cubicBezTo>
                    <a:pt x="305895" y="128945"/>
                    <a:pt x="305895" y="127428"/>
                    <a:pt x="306655" y="125911"/>
                  </a:cubicBezTo>
                  <a:cubicBezTo>
                    <a:pt x="307414" y="124394"/>
                    <a:pt x="308174" y="123635"/>
                    <a:pt x="308174" y="122877"/>
                  </a:cubicBezTo>
                  <a:cubicBezTo>
                    <a:pt x="308933" y="121360"/>
                    <a:pt x="309693" y="119843"/>
                    <a:pt x="310452" y="119084"/>
                  </a:cubicBezTo>
                  <a:cubicBezTo>
                    <a:pt x="311212" y="117567"/>
                    <a:pt x="311971" y="116809"/>
                    <a:pt x="312731" y="116050"/>
                  </a:cubicBezTo>
                  <a:cubicBezTo>
                    <a:pt x="313490" y="115292"/>
                    <a:pt x="314250" y="113775"/>
                    <a:pt x="315009" y="113016"/>
                  </a:cubicBezTo>
                  <a:cubicBezTo>
                    <a:pt x="309693" y="109982"/>
                    <a:pt x="305136" y="104673"/>
                    <a:pt x="302857" y="98605"/>
                  </a:cubicBezTo>
                  <a:cubicBezTo>
                    <a:pt x="300578" y="92537"/>
                    <a:pt x="297540" y="86469"/>
                    <a:pt x="295262" y="80401"/>
                  </a:cubicBezTo>
                  <a:lnTo>
                    <a:pt x="291464" y="74333"/>
                  </a:lnTo>
                  <a:lnTo>
                    <a:pt x="311212" y="54612"/>
                  </a:lnTo>
                  <a:cubicBezTo>
                    <a:pt x="318807" y="46268"/>
                    <a:pt x="318807" y="33374"/>
                    <a:pt x="311212" y="25789"/>
                  </a:cubicBezTo>
                  <a:cubicBezTo>
                    <a:pt x="307414" y="21997"/>
                    <a:pt x="302287" y="20100"/>
                    <a:pt x="297066" y="20100"/>
                  </a:cubicBezTo>
                  <a:close/>
                  <a:moveTo>
                    <a:pt x="296781" y="0"/>
                  </a:moveTo>
                  <a:cubicBezTo>
                    <a:pt x="307414" y="0"/>
                    <a:pt x="318047" y="3792"/>
                    <a:pt x="325642" y="11377"/>
                  </a:cubicBezTo>
                  <a:cubicBezTo>
                    <a:pt x="341592" y="27306"/>
                    <a:pt x="341592" y="53095"/>
                    <a:pt x="325642" y="69023"/>
                  </a:cubicBezTo>
                  <a:lnTo>
                    <a:pt x="315769" y="78125"/>
                  </a:lnTo>
                  <a:cubicBezTo>
                    <a:pt x="318047" y="82676"/>
                    <a:pt x="320326" y="87227"/>
                    <a:pt x="321845" y="91778"/>
                  </a:cubicBezTo>
                  <a:cubicBezTo>
                    <a:pt x="322604" y="94054"/>
                    <a:pt x="324123" y="95571"/>
                    <a:pt x="326402" y="95571"/>
                  </a:cubicBezTo>
                  <a:cubicBezTo>
                    <a:pt x="338554" y="95571"/>
                    <a:pt x="346909" y="97088"/>
                    <a:pt x="354504" y="100880"/>
                  </a:cubicBezTo>
                  <a:lnTo>
                    <a:pt x="415266" y="100880"/>
                  </a:lnTo>
                  <a:cubicBezTo>
                    <a:pt x="437291" y="100880"/>
                    <a:pt x="455520" y="119084"/>
                    <a:pt x="455520" y="141081"/>
                  </a:cubicBezTo>
                  <a:cubicBezTo>
                    <a:pt x="455520" y="163836"/>
                    <a:pt x="437291" y="181281"/>
                    <a:pt x="415266" y="181281"/>
                  </a:cubicBezTo>
                  <a:lnTo>
                    <a:pt x="359061" y="181281"/>
                  </a:lnTo>
                  <a:cubicBezTo>
                    <a:pt x="352985" y="185832"/>
                    <a:pt x="344630" y="187349"/>
                    <a:pt x="334757" y="189625"/>
                  </a:cubicBezTo>
                  <a:cubicBezTo>
                    <a:pt x="362099" y="205553"/>
                    <a:pt x="381847" y="225274"/>
                    <a:pt x="397037" y="246512"/>
                  </a:cubicBezTo>
                  <a:lnTo>
                    <a:pt x="421342" y="219965"/>
                  </a:lnTo>
                  <a:cubicBezTo>
                    <a:pt x="425899" y="214655"/>
                    <a:pt x="431975" y="212380"/>
                    <a:pt x="438811" y="212380"/>
                  </a:cubicBezTo>
                  <a:cubicBezTo>
                    <a:pt x="445646" y="211621"/>
                    <a:pt x="451722" y="213897"/>
                    <a:pt x="456279" y="218448"/>
                  </a:cubicBezTo>
                  <a:lnTo>
                    <a:pt x="464634" y="226033"/>
                  </a:lnTo>
                  <a:cubicBezTo>
                    <a:pt x="474508" y="235893"/>
                    <a:pt x="475267" y="251063"/>
                    <a:pt x="466153" y="260924"/>
                  </a:cubicBezTo>
                  <a:lnTo>
                    <a:pt x="463115" y="263958"/>
                  </a:lnTo>
                  <a:lnTo>
                    <a:pt x="466913" y="264716"/>
                  </a:lnTo>
                  <a:cubicBezTo>
                    <a:pt x="479824" y="267750"/>
                    <a:pt x="488179" y="281403"/>
                    <a:pt x="485141" y="294298"/>
                  </a:cubicBezTo>
                  <a:lnTo>
                    <a:pt x="482863" y="305675"/>
                  </a:lnTo>
                  <a:cubicBezTo>
                    <a:pt x="481343" y="311743"/>
                    <a:pt x="477546" y="317053"/>
                    <a:pt x="471470" y="320845"/>
                  </a:cubicBezTo>
                  <a:cubicBezTo>
                    <a:pt x="467672" y="323121"/>
                    <a:pt x="463115" y="324638"/>
                    <a:pt x="458558" y="324638"/>
                  </a:cubicBezTo>
                  <a:cubicBezTo>
                    <a:pt x="457039" y="324638"/>
                    <a:pt x="454760" y="324638"/>
                    <a:pt x="453241" y="323879"/>
                  </a:cubicBezTo>
                  <a:lnTo>
                    <a:pt x="429696" y="318570"/>
                  </a:lnTo>
                  <a:cubicBezTo>
                    <a:pt x="438051" y="350427"/>
                    <a:pt x="441849" y="384559"/>
                    <a:pt x="445646" y="418692"/>
                  </a:cubicBezTo>
                  <a:cubicBezTo>
                    <a:pt x="447165" y="430828"/>
                    <a:pt x="448684" y="442964"/>
                    <a:pt x="450203" y="455100"/>
                  </a:cubicBezTo>
                  <a:cubicBezTo>
                    <a:pt x="454001" y="485440"/>
                    <a:pt x="456279" y="514263"/>
                    <a:pt x="455520" y="540810"/>
                  </a:cubicBezTo>
                  <a:cubicBezTo>
                    <a:pt x="454760" y="577977"/>
                    <a:pt x="432734" y="601491"/>
                    <a:pt x="395518" y="604525"/>
                  </a:cubicBezTo>
                  <a:cubicBezTo>
                    <a:pt x="382606" y="605283"/>
                    <a:pt x="368935" y="605283"/>
                    <a:pt x="356023" y="605283"/>
                  </a:cubicBezTo>
                  <a:cubicBezTo>
                    <a:pt x="245134" y="605283"/>
                    <a:pt x="157789" y="570392"/>
                    <a:pt x="90951" y="499093"/>
                  </a:cubicBezTo>
                  <a:cubicBezTo>
                    <a:pt x="32469" y="436137"/>
                    <a:pt x="11962" y="362563"/>
                    <a:pt x="30190" y="279886"/>
                  </a:cubicBezTo>
                  <a:lnTo>
                    <a:pt x="29431" y="279886"/>
                  </a:lnTo>
                  <a:lnTo>
                    <a:pt x="31709" y="270784"/>
                  </a:lnTo>
                  <a:cubicBezTo>
                    <a:pt x="32469" y="269267"/>
                    <a:pt x="32469" y="267750"/>
                    <a:pt x="33228" y="266992"/>
                  </a:cubicBezTo>
                  <a:lnTo>
                    <a:pt x="33988" y="263199"/>
                  </a:lnTo>
                  <a:cubicBezTo>
                    <a:pt x="33988" y="263199"/>
                    <a:pt x="33988" y="262441"/>
                    <a:pt x="34747" y="262441"/>
                  </a:cubicBezTo>
                  <a:cubicBezTo>
                    <a:pt x="35507" y="257890"/>
                    <a:pt x="37026" y="253339"/>
                    <a:pt x="38545" y="248788"/>
                  </a:cubicBezTo>
                  <a:cubicBezTo>
                    <a:pt x="40064" y="243478"/>
                    <a:pt x="42342" y="238169"/>
                    <a:pt x="43861" y="232859"/>
                  </a:cubicBezTo>
                  <a:cubicBezTo>
                    <a:pt x="54495" y="205553"/>
                    <a:pt x="55254" y="172938"/>
                    <a:pt x="56014" y="141081"/>
                  </a:cubicBezTo>
                  <a:cubicBezTo>
                    <a:pt x="56014" y="139564"/>
                    <a:pt x="56014" y="138805"/>
                    <a:pt x="56014" y="138047"/>
                  </a:cubicBezTo>
                  <a:lnTo>
                    <a:pt x="7405" y="88744"/>
                  </a:lnTo>
                  <a:cubicBezTo>
                    <a:pt x="-2469" y="79642"/>
                    <a:pt x="-2469" y="63714"/>
                    <a:pt x="7405" y="53853"/>
                  </a:cubicBezTo>
                  <a:lnTo>
                    <a:pt x="15000" y="46268"/>
                  </a:lnTo>
                  <a:cubicBezTo>
                    <a:pt x="24114" y="36408"/>
                    <a:pt x="40823" y="36408"/>
                    <a:pt x="49938" y="46268"/>
                  </a:cubicBezTo>
                  <a:lnTo>
                    <a:pt x="98547" y="94054"/>
                  </a:lnTo>
                  <a:cubicBezTo>
                    <a:pt x="100066" y="94054"/>
                    <a:pt x="102344" y="94054"/>
                    <a:pt x="104623" y="94054"/>
                  </a:cubicBezTo>
                  <a:cubicBezTo>
                    <a:pt x="106142" y="94054"/>
                    <a:pt x="107661" y="94054"/>
                    <a:pt x="109180" y="94054"/>
                  </a:cubicBezTo>
                  <a:cubicBezTo>
                    <a:pt x="109939" y="94054"/>
                    <a:pt x="109939" y="94054"/>
                    <a:pt x="110699" y="94054"/>
                  </a:cubicBezTo>
                  <a:cubicBezTo>
                    <a:pt x="111458" y="94054"/>
                    <a:pt x="112977" y="94054"/>
                    <a:pt x="113737" y="94054"/>
                  </a:cubicBezTo>
                  <a:cubicBezTo>
                    <a:pt x="114496" y="94054"/>
                    <a:pt x="115256" y="93295"/>
                    <a:pt x="115256" y="93295"/>
                  </a:cubicBezTo>
                  <a:cubicBezTo>
                    <a:pt x="116775" y="93295"/>
                    <a:pt x="117535" y="93295"/>
                    <a:pt x="119054" y="93295"/>
                  </a:cubicBezTo>
                  <a:cubicBezTo>
                    <a:pt x="119054" y="92537"/>
                    <a:pt x="119813" y="92537"/>
                    <a:pt x="120573" y="92537"/>
                  </a:cubicBezTo>
                  <a:cubicBezTo>
                    <a:pt x="121332" y="92537"/>
                    <a:pt x="122092" y="91778"/>
                    <a:pt x="122851" y="91778"/>
                  </a:cubicBezTo>
                  <a:cubicBezTo>
                    <a:pt x="123611" y="91778"/>
                    <a:pt x="124370" y="91020"/>
                    <a:pt x="125130" y="91020"/>
                  </a:cubicBezTo>
                  <a:cubicBezTo>
                    <a:pt x="125889" y="91020"/>
                    <a:pt x="126649" y="90261"/>
                    <a:pt x="127408" y="90261"/>
                  </a:cubicBezTo>
                  <a:cubicBezTo>
                    <a:pt x="128168" y="90261"/>
                    <a:pt x="128168" y="89503"/>
                    <a:pt x="128927" y="89503"/>
                  </a:cubicBezTo>
                  <a:cubicBezTo>
                    <a:pt x="129687" y="89503"/>
                    <a:pt x="130446" y="88744"/>
                    <a:pt x="131206" y="88744"/>
                  </a:cubicBezTo>
                  <a:cubicBezTo>
                    <a:pt x="131206" y="87986"/>
                    <a:pt x="131965" y="87986"/>
                    <a:pt x="132725" y="87986"/>
                  </a:cubicBezTo>
                  <a:cubicBezTo>
                    <a:pt x="132725" y="87227"/>
                    <a:pt x="133484" y="87227"/>
                    <a:pt x="133484" y="86469"/>
                  </a:cubicBezTo>
                  <a:cubicBezTo>
                    <a:pt x="134244" y="86469"/>
                    <a:pt x="134244" y="86469"/>
                    <a:pt x="135003" y="85710"/>
                  </a:cubicBezTo>
                  <a:cubicBezTo>
                    <a:pt x="135003" y="85710"/>
                    <a:pt x="135003" y="84952"/>
                    <a:pt x="135763" y="84952"/>
                  </a:cubicBezTo>
                  <a:cubicBezTo>
                    <a:pt x="135763" y="84952"/>
                    <a:pt x="135763" y="84193"/>
                    <a:pt x="135763" y="83435"/>
                  </a:cubicBezTo>
                  <a:lnTo>
                    <a:pt x="135763" y="81159"/>
                  </a:lnTo>
                  <a:cubicBezTo>
                    <a:pt x="135003" y="78125"/>
                    <a:pt x="133484" y="72816"/>
                    <a:pt x="131965" y="69023"/>
                  </a:cubicBezTo>
                  <a:cubicBezTo>
                    <a:pt x="130446" y="62955"/>
                    <a:pt x="128168" y="56887"/>
                    <a:pt x="127408" y="51578"/>
                  </a:cubicBezTo>
                  <a:cubicBezTo>
                    <a:pt x="125130" y="34891"/>
                    <a:pt x="125130" y="23513"/>
                    <a:pt x="133484" y="18204"/>
                  </a:cubicBezTo>
                  <a:cubicBezTo>
                    <a:pt x="141839" y="12136"/>
                    <a:pt x="160068" y="6068"/>
                    <a:pt x="171461" y="12136"/>
                  </a:cubicBezTo>
                  <a:cubicBezTo>
                    <a:pt x="179815" y="16687"/>
                    <a:pt x="185891" y="23513"/>
                    <a:pt x="190448" y="30340"/>
                  </a:cubicBezTo>
                  <a:cubicBezTo>
                    <a:pt x="191967" y="31857"/>
                    <a:pt x="194246" y="32615"/>
                    <a:pt x="196525" y="31857"/>
                  </a:cubicBezTo>
                  <a:cubicBezTo>
                    <a:pt x="215513" y="19721"/>
                    <a:pt x="236779" y="16687"/>
                    <a:pt x="257286" y="21996"/>
                  </a:cubicBezTo>
                  <a:lnTo>
                    <a:pt x="267919" y="11377"/>
                  </a:lnTo>
                  <a:cubicBezTo>
                    <a:pt x="275514" y="3792"/>
                    <a:pt x="286148" y="0"/>
                    <a:pt x="296781" y="0"/>
                  </a:cubicBezTo>
                  <a:close/>
                </a:path>
              </a:pathLst>
            </a:custGeom>
            <a:solidFill>
              <a:sysClr val="window" lastClr="FFFFFF"/>
            </a:solidFill>
            <a:ln w="9525"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微软雅黑 Light"/>
                <a:cs typeface="+mn-cs"/>
              </a:endParaRPr>
            </a:p>
          </p:txBody>
        </p:sp>
        <p:grpSp>
          <p:nvGrpSpPr>
            <p:cNvPr id="235" name="组合 234">
              <a:extLst>
                <a:ext uri="{FF2B5EF4-FFF2-40B4-BE49-F238E27FC236}">
                  <a16:creationId xmlns:a16="http://schemas.microsoft.com/office/drawing/2014/main" id="{49804067-E357-7849-AC5E-5C468FAEC569}"/>
                </a:ext>
              </a:extLst>
            </p:cNvPr>
            <p:cNvGrpSpPr/>
            <p:nvPr/>
          </p:nvGrpSpPr>
          <p:grpSpPr>
            <a:xfrm>
              <a:off x="10097580" y="2487283"/>
              <a:ext cx="574283" cy="577353"/>
              <a:chOff x="7456889" y="3521489"/>
              <a:chExt cx="891764" cy="896532"/>
            </a:xfrm>
            <a:solidFill>
              <a:sysClr val="window" lastClr="FFFFFF"/>
            </a:solidFill>
          </p:grpSpPr>
          <p:grpSp>
            <p:nvGrpSpPr>
              <p:cNvPr id="265" name="组合 264">
                <a:extLst>
                  <a:ext uri="{FF2B5EF4-FFF2-40B4-BE49-F238E27FC236}">
                    <a16:creationId xmlns:a16="http://schemas.microsoft.com/office/drawing/2014/main" id="{9FF2A874-8C3C-BE47-95F2-26E2E660C9C8}"/>
                  </a:ext>
                </a:extLst>
              </p:cNvPr>
              <p:cNvGrpSpPr/>
              <p:nvPr/>
            </p:nvGrpSpPr>
            <p:grpSpPr>
              <a:xfrm rot="207934">
                <a:off x="7456889" y="3521489"/>
                <a:ext cx="891764" cy="896532"/>
                <a:chOff x="7388916" y="4281792"/>
                <a:chExt cx="873126" cy="1045717"/>
              </a:xfrm>
              <a:grpFill/>
            </p:grpSpPr>
            <p:grpSp>
              <p:nvGrpSpPr>
                <p:cNvPr id="268" name="组合 267">
                  <a:extLst>
                    <a:ext uri="{FF2B5EF4-FFF2-40B4-BE49-F238E27FC236}">
                      <a16:creationId xmlns:a16="http://schemas.microsoft.com/office/drawing/2014/main" id="{C57C5480-2694-C34A-848D-C11122846282}"/>
                    </a:ext>
                  </a:extLst>
                </p:cNvPr>
                <p:cNvGrpSpPr/>
                <p:nvPr/>
              </p:nvGrpSpPr>
              <p:grpSpPr>
                <a:xfrm>
                  <a:off x="7388916" y="4281792"/>
                  <a:ext cx="467758" cy="1045717"/>
                  <a:chOff x="7426765" y="4291403"/>
                  <a:chExt cx="140970" cy="338554"/>
                </a:xfrm>
                <a:grpFill/>
              </p:grpSpPr>
              <p:sp>
                <p:nvSpPr>
                  <p:cNvPr id="272" name="椭圆 271">
                    <a:extLst>
                      <a:ext uri="{FF2B5EF4-FFF2-40B4-BE49-F238E27FC236}">
                        <a16:creationId xmlns:a16="http://schemas.microsoft.com/office/drawing/2014/main" id="{9F3B2B45-D3DC-274D-BDA4-907BEA7A8B5C}"/>
                      </a:ext>
                    </a:extLst>
                  </p:cNvPr>
                  <p:cNvSpPr/>
                  <p:nvPr/>
                </p:nvSpPr>
                <p:spPr>
                  <a:xfrm>
                    <a:off x="7426765" y="4291403"/>
                    <a:ext cx="140970" cy="338554"/>
                  </a:xfrm>
                  <a:prstGeom prst="ellipse">
                    <a:avLst/>
                  </a:prstGeom>
                  <a:noFill/>
                  <a:ln w="12700" cap="flat" cmpd="sng" algn="ctr">
                    <a:solidFill>
                      <a:sysClr val="window" lastClr="FFFFFF"/>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微软雅黑 Light"/>
                      <a:cs typeface="+mn-cs"/>
                    </a:endParaRPr>
                  </a:p>
                </p:txBody>
              </p:sp>
              <p:sp>
                <p:nvSpPr>
                  <p:cNvPr id="273" name="椭圆 272">
                    <a:extLst>
                      <a:ext uri="{FF2B5EF4-FFF2-40B4-BE49-F238E27FC236}">
                        <a16:creationId xmlns:a16="http://schemas.microsoft.com/office/drawing/2014/main" id="{B0E9CE2A-A171-3D40-A627-809D65899166}"/>
                      </a:ext>
                    </a:extLst>
                  </p:cNvPr>
                  <p:cNvSpPr/>
                  <p:nvPr/>
                </p:nvSpPr>
                <p:spPr>
                  <a:xfrm>
                    <a:off x="7453222" y="4329173"/>
                    <a:ext cx="105646" cy="263015"/>
                  </a:xfrm>
                  <a:prstGeom prst="ellipse">
                    <a:avLst/>
                  </a:prstGeom>
                  <a:noFill/>
                  <a:ln w="12700" cap="flat" cmpd="sng" algn="ctr">
                    <a:solidFill>
                      <a:sysClr val="window" lastClr="FFFFFF"/>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微软雅黑 Light"/>
                      <a:cs typeface="+mn-cs"/>
                    </a:endParaRPr>
                  </a:p>
                </p:txBody>
              </p:sp>
            </p:grpSp>
            <p:grpSp>
              <p:nvGrpSpPr>
                <p:cNvPr id="269" name="组合 268">
                  <a:extLst>
                    <a:ext uri="{FF2B5EF4-FFF2-40B4-BE49-F238E27FC236}">
                      <a16:creationId xmlns:a16="http://schemas.microsoft.com/office/drawing/2014/main" id="{7AC399CA-8903-C141-B22F-8AAEA0C4B85D}"/>
                    </a:ext>
                  </a:extLst>
                </p:cNvPr>
                <p:cNvGrpSpPr/>
                <p:nvPr/>
              </p:nvGrpSpPr>
              <p:grpSpPr>
                <a:xfrm flipH="1">
                  <a:off x="7794284" y="4281792"/>
                  <a:ext cx="467758" cy="1045717"/>
                  <a:chOff x="7426765" y="4291403"/>
                  <a:chExt cx="140970" cy="338554"/>
                </a:xfrm>
                <a:grpFill/>
              </p:grpSpPr>
              <p:sp>
                <p:nvSpPr>
                  <p:cNvPr id="270" name="椭圆 269">
                    <a:extLst>
                      <a:ext uri="{FF2B5EF4-FFF2-40B4-BE49-F238E27FC236}">
                        <a16:creationId xmlns:a16="http://schemas.microsoft.com/office/drawing/2014/main" id="{BD0545B5-3DEB-F144-8FE2-EBBD98BC7240}"/>
                      </a:ext>
                    </a:extLst>
                  </p:cNvPr>
                  <p:cNvSpPr/>
                  <p:nvPr/>
                </p:nvSpPr>
                <p:spPr>
                  <a:xfrm>
                    <a:off x="7426765" y="4291403"/>
                    <a:ext cx="140970" cy="338554"/>
                  </a:xfrm>
                  <a:prstGeom prst="ellipse">
                    <a:avLst/>
                  </a:prstGeom>
                  <a:noFill/>
                  <a:ln w="12700" cap="flat" cmpd="sng" algn="ctr">
                    <a:solidFill>
                      <a:sysClr val="window" lastClr="FFFFFF"/>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微软雅黑 Light"/>
                      <a:cs typeface="+mn-cs"/>
                    </a:endParaRPr>
                  </a:p>
                </p:txBody>
              </p:sp>
              <p:sp>
                <p:nvSpPr>
                  <p:cNvPr id="271" name="椭圆 270">
                    <a:extLst>
                      <a:ext uri="{FF2B5EF4-FFF2-40B4-BE49-F238E27FC236}">
                        <a16:creationId xmlns:a16="http://schemas.microsoft.com/office/drawing/2014/main" id="{7216B99A-E0F0-804C-9D10-A46D6378888C}"/>
                      </a:ext>
                    </a:extLst>
                  </p:cNvPr>
                  <p:cNvSpPr/>
                  <p:nvPr/>
                </p:nvSpPr>
                <p:spPr>
                  <a:xfrm>
                    <a:off x="7453239" y="4329173"/>
                    <a:ext cx="105646" cy="263015"/>
                  </a:xfrm>
                  <a:prstGeom prst="ellipse">
                    <a:avLst/>
                  </a:prstGeom>
                  <a:noFill/>
                  <a:ln w="12700" cap="flat" cmpd="sng" algn="ctr">
                    <a:solidFill>
                      <a:sysClr val="window" lastClr="FFFFFF"/>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微软雅黑 Light"/>
                      <a:cs typeface="+mn-cs"/>
                    </a:endParaRPr>
                  </a:p>
                </p:txBody>
              </p:sp>
            </p:grpSp>
          </p:grpSp>
          <p:sp>
            <p:nvSpPr>
              <p:cNvPr id="266" name="椭圆 265">
                <a:extLst>
                  <a:ext uri="{FF2B5EF4-FFF2-40B4-BE49-F238E27FC236}">
                    <a16:creationId xmlns:a16="http://schemas.microsoft.com/office/drawing/2014/main" id="{1778F406-2548-F94B-A2C3-AC8A3B19F9D5}"/>
                  </a:ext>
                </a:extLst>
              </p:cNvPr>
              <p:cNvSpPr/>
              <p:nvPr/>
            </p:nvSpPr>
            <p:spPr>
              <a:xfrm>
                <a:off x="7612116" y="3679932"/>
                <a:ext cx="579648" cy="579648"/>
              </a:xfrm>
              <a:prstGeom prst="ellipse">
                <a:avLst/>
              </a:prstGeom>
              <a:solidFill>
                <a:srgbClr val="F79646">
                  <a:lumMod val="75000"/>
                </a:srgb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微软雅黑 Light"/>
                  <a:cs typeface="+mn-cs"/>
                </a:endParaRPr>
              </a:p>
            </p:txBody>
          </p:sp>
          <p:sp>
            <p:nvSpPr>
              <p:cNvPr id="267" name="iconfont-11260-5327117">
                <a:extLst>
                  <a:ext uri="{FF2B5EF4-FFF2-40B4-BE49-F238E27FC236}">
                    <a16:creationId xmlns:a16="http://schemas.microsoft.com/office/drawing/2014/main" id="{2DB29E24-FE8E-2240-BFE9-B64D68325AFE}"/>
                  </a:ext>
                </a:extLst>
              </p:cNvPr>
              <p:cNvSpPr/>
              <p:nvPr/>
            </p:nvSpPr>
            <p:spPr>
              <a:xfrm>
                <a:off x="7597881" y="3664913"/>
                <a:ext cx="609685" cy="609685"/>
              </a:xfrm>
              <a:custGeom>
                <a:avLst/>
                <a:gdLst>
                  <a:gd name="connsiteX0" fmla="*/ 272523 w 604171"/>
                  <a:gd name="connsiteY0" fmla="*/ 601179 h 604171"/>
                  <a:gd name="connsiteX1" fmla="*/ 278361 w 604171"/>
                  <a:gd name="connsiteY1" fmla="*/ 601770 h 604171"/>
                  <a:gd name="connsiteX2" fmla="*/ 277909 w 604171"/>
                  <a:gd name="connsiteY2" fmla="*/ 602659 h 604171"/>
                  <a:gd name="connsiteX3" fmla="*/ 275025 w 604171"/>
                  <a:gd name="connsiteY3" fmla="*/ 602990 h 604171"/>
                  <a:gd name="connsiteX4" fmla="*/ 533264 w 604171"/>
                  <a:gd name="connsiteY4" fmla="*/ 138047 h 604171"/>
                  <a:gd name="connsiteX5" fmla="*/ 537623 w 604171"/>
                  <a:gd name="connsiteY5" fmla="*/ 143328 h 604171"/>
                  <a:gd name="connsiteX6" fmla="*/ 543371 w 604171"/>
                  <a:gd name="connsiteY6" fmla="*/ 153906 h 604171"/>
                  <a:gd name="connsiteX7" fmla="*/ 534948 w 604171"/>
                  <a:gd name="connsiteY7" fmla="*/ 156445 h 604171"/>
                  <a:gd name="connsiteX8" fmla="*/ 517266 w 604171"/>
                  <a:gd name="connsiteY8" fmla="*/ 162875 h 604171"/>
                  <a:gd name="connsiteX9" fmla="*/ 538304 w 604171"/>
                  <a:gd name="connsiteY9" fmla="*/ 177246 h 604171"/>
                  <a:gd name="connsiteX10" fmla="*/ 552616 w 604171"/>
                  <a:gd name="connsiteY10" fmla="*/ 176584 h 604171"/>
                  <a:gd name="connsiteX11" fmla="*/ 554494 w 604171"/>
                  <a:gd name="connsiteY11" fmla="*/ 174371 h 604171"/>
                  <a:gd name="connsiteX12" fmla="*/ 563321 w 604171"/>
                  <a:gd name="connsiteY12" fmla="*/ 190615 h 604171"/>
                  <a:gd name="connsiteX13" fmla="*/ 545726 w 604171"/>
                  <a:gd name="connsiteY13" fmla="*/ 196675 h 604171"/>
                  <a:gd name="connsiteX14" fmla="*/ 532631 w 604171"/>
                  <a:gd name="connsiteY14" fmla="*/ 194359 h 604171"/>
                  <a:gd name="connsiteX15" fmla="*/ 498592 w 604171"/>
                  <a:gd name="connsiteY15" fmla="*/ 160747 h 604171"/>
                  <a:gd name="connsiteX16" fmla="*/ 512870 w 604171"/>
                  <a:gd name="connsiteY16" fmla="*/ 145383 h 604171"/>
                  <a:gd name="connsiteX17" fmla="*/ 527620 w 604171"/>
                  <a:gd name="connsiteY17" fmla="*/ 139994 h 604171"/>
                  <a:gd name="connsiteX18" fmla="*/ 75856 w 604171"/>
                  <a:gd name="connsiteY18" fmla="*/ 132109 h 604171"/>
                  <a:gd name="connsiteX19" fmla="*/ 77164 w 604171"/>
                  <a:gd name="connsiteY19" fmla="*/ 134895 h 604171"/>
                  <a:gd name="connsiteX20" fmla="*/ 90774 w 604171"/>
                  <a:gd name="connsiteY20" fmla="*/ 215374 h 604171"/>
                  <a:gd name="connsiteX21" fmla="*/ 114837 w 604171"/>
                  <a:gd name="connsiteY21" fmla="*/ 287414 h 604171"/>
                  <a:gd name="connsiteX22" fmla="*/ 143297 w 604171"/>
                  <a:gd name="connsiteY22" fmla="*/ 298003 h 604171"/>
                  <a:gd name="connsiteX23" fmla="*/ 183718 w 604171"/>
                  <a:gd name="connsiteY23" fmla="*/ 368482 h 604171"/>
                  <a:gd name="connsiteX24" fmla="*/ 192322 w 604171"/>
                  <a:gd name="connsiteY24" fmla="*/ 431257 h 604171"/>
                  <a:gd name="connsiteX25" fmla="*/ 203006 w 604171"/>
                  <a:gd name="connsiteY25" fmla="*/ 442035 h 604171"/>
                  <a:gd name="connsiteX26" fmla="*/ 229433 w 604171"/>
                  <a:gd name="connsiteY26" fmla="*/ 497152 h 604171"/>
                  <a:gd name="connsiteX27" fmla="*/ 228440 w 604171"/>
                  <a:gd name="connsiteY27" fmla="*/ 520692 h 604171"/>
                  <a:gd name="connsiteX28" fmla="*/ 233404 w 604171"/>
                  <a:gd name="connsiteY28" fmla="*/ 555389 h 604171"/>
                  <a:gd name="connsiteX29" fmla="*/ 244408 w 604171"/>
                  <a:gd name="connsiteY29" fmla="*/ 576654 h 604171"/>
                  <a:gd name="connsiteX30" fmla="*/ 246924 w 604171"/>
                  <a:gd name="connsiteY30" fmla="*/ 580581 h 604171"/>
                  <a:gd name="connsiteX31" fmla="*/ 244924 w 604171"/>
                  <a:gd name="connsiteY31" fmla="*/ 580379 h 604171"/>
                  <a:gd name="connsiteX32" fmla="*/ 222321 w 604171"/>
                  <a:gd name="connsiteY32" fmla="*/ 573348 h 604171"/>
                  <a:gd name="connsiteX33" fmla="*/ 217000 w 604171"/>
                  <a:gd name="connsiteY33" fmla="*/ 563188 h 604171"/>
                  <a:gd name="connsiteX34" fmla="*/ 210381 w 604171"/>
                  <a:gd name="connsiteY34" fmla="*/ 519416 h 604171"/>
                  <a:gd name="connsiteX35" fmla="*/ 211374 w 604171"/>
                  <a:gd name="connsiteY35" fmla="*/ 497152 h 604171"/>
                  <a:gd name="connsiteX36" fmla="*/ 190383 w 604171"/>
                  <a:gd name="connsiteY36" fmla="*/ 454845 h 604171"/>
                  <a:gd name="connsiteX37" fmla="*/ 179226 w 604171"/>
                  <a:gd name="connsiteY37" fmla="*/ 443595 h 604171"/>
                  <a:gd name="connsiteX38" fmla="*/ 166320 w 604171"/>
                  <a:gd name="connsiteY38" fmla="*/ 363614 h 604171"/>
                  <a:gd name="connsiteX39" fmla="*/ 138144 w 604171"/>
                  <a:gd name="connsiteY39" fmla="*/ 315256 h 604171"/>
                  <a:gd name="connsiteX40" fmla="*/ 106185 w 604171"/>
                  <a:gd name="connsiteY40" fmla="*/ 303155 h 604171"/>
                  <a:gd name="connsiteX41" fmla="*/ 72903 w 604171"/>
                  <a:gd name="connsiteY41" fmla="*/ 212727 h 604171"/>
                  <a:gd name="connsiteX42" fmla="*/ 67141 w 604171"/>
                  <a:gd name="connsiteY42" fmla="*/ 159832 h 604171"/>
                  <a:gd name="connsiteX43" fmla="*/ 63289 w 604171"/>
                  <a:gd name="connsiteY43" fmla="*/ 149411 h 604171"/>
                  <a:gd name="connsiteX44" fmla="*/ 66595 w 604171"/>
                  <a:gd name="connsiteY44" fmla="*/ 143328 h 604171"/>
                  <a:gd name="connsiteX45" fmla="*/ 397505 w 604171"/>
                  <a:gd name="connsiteY45" fmla="*/ 35632 h 604171"/>
                  <a:gd name="connsiteX46" fmla="*/ 412589 w 604171"/>
                  <a:gd name="connsiteY46" fmla="*/ 40324 h 604171"/>
                  <a:gd name="connsiteX47" fmla="*/ 414146 w 604171"/>
                  <a:gd name="connsiteY47" fmla="*/ 41170 h 604171"/>
                  <a:gd name="connsiteX48" fmla="*/ 413065 w 604171"/>
                  <a:gd name="connsiteY48" fmla="*/ 44874 h 604171"/>
                  <a:gd name="connsiteX49" fmla="*/ 424228 w 604171"/>
                  <a:gd name="connsiteY49" fmla="*/ 80619 h 604171"/>
                  <a:gd name="connsiteX50" fmla="*/ 430563 w 604171"/>
                  <a:gd name="connsiteY50" fmla="*/ 85299 h 604171"/>
                  <a:gd name="connsiteX51" fmla="*/ 456422 w 604171"/>
                  <a:gd name="connsiteY51" fmla="*/ 146754 h 604171"/>
                  <a:gd name="connsiteX52" fmla="*/ 467674 w 604171"/>
                  <a:gd name="connsiteY52" fmla="*/ 181169 h 604171"/>
                  <a:gd name="connsiteX53" fmla="*/ 480533 w 604171"/>
                  <a:gd name="connsiteY53" fmla="*/ 191569 h 604171"/>
                  <a:gd name="connsiteX54" fmla="*/ 475333 w 604171"/>
                  <a:gd name="connsiteY54" fmla="*/ 231043 h 604171"/>
                  <a:gd name="connsiteX55" fmla="*/ 473584 w 604171"/>
                  <a:gd name="connsiteY55" fmla="*/ 235865 h 604171"/>
                  <a:gd name="connsiteX56" fmla="*/ 481999 w 604171"/>
                  <a:gd name="connsiteY56" fmla="*/ 321950 h 604171"/>
                  <a:gd name="connsiteX57" fmla="*/ 515990 w 604171"/>
                  <a:gd name="connsiteY57" fmla="*/ 324266 h 604171"/>
                  <a:gd name="connsiteX58" fmla="*/ 545726 w 604171"/>
                  <a:gd name="connsiteY58" fmla="*/ 324313 h 604171"/>
                  <a:gd name="connsiteX59" fmla="*/ 555323 w 604171"/>
                  <a:gd name="connsiteY59" fmla="*/ 358161 h 604171"/>
                  <a:gd name="connsiteX60" fmla="*/ 550454 w 604171"/>
                  <a:gd name="connsiteY60" fmla="*/ 391867 h 604171"/>
                  <a:gd name="connsiteX61" fmla="*/ 546093 w 604171"/>
                  <a:gd name="connsiteY61" fmla="*/ 426134 h 604171"/>
                  <a:gd name="connsiteX62" fmla="*/ 547938 w 604171"/>
                  <a:gd name="connsiteY62" fmla="*/ 441816 h 604171"/>
                  <a:gd name="connsiteX63" fmla="*/ 537623 w 604171"/>
                  <a:gd name="connsiteY63" fmla="*/ 460796 h 604171"/>
                  <a:gd name="connsiteX64" fmla="*/ 537269 w 604171"/>
                  <a:gd name="connsiteY64" fmla="*/ 461224 h 604171"/>
                  <a:gd name="connsiteX65" fmla="*/ 532016 w 604171"/>
                  <a:gd name="connsiteY65" fmla="*/ 457624 h 604171"/>
                  <a:gd name="connsiteX66" fmla="*/ 532489 w 604171"/>
                  <a:gd name="connsiteY66" fmla="*/ 389078 h 604171"/>
                  <a:gd name="connsiteX67" fmla="*/ 537264 w 604171"/>
                  <a:gd name="connsiteY67" fmla="*/ 355986 h 604171"/>
                  <a:gd name="connsiteX68" fmla="*/ 535137 w 604171"/>
                  <a:gd name="connsiteY68" fmla="*/ 339015 h 604171"/>
                  <a:gd name="connsiteX69" fmla="*/ 524169 w 604171"/>
                  <a:gd name="connsiteY69" fmla="*/ 340197 h 604171"/>
                  <a:gd name="connsiteX70" fmla="*/ 473584 w 604171"/>
                  <a:gd name="connsiteY70" fmla="*/ 337928 h 604171"/>
                  <a:gd name="connsiteX71" fmla="*/ 446873 w 604171"/>
                  <a:gd name="connsiteY71" fmla="*/ 281011 h 604171"/>
                  <a:gd name="connsiteX72" fmla="*/ 456517 w 604171"/>
                  <a:gd name="connsiteY72" fmla="*/ 229719 h 604171"/>
                  <a:gd name="connsiteX73" fmla="*/ 458408 w 604171"/>
                  <a:gd name="connsiteY73" fmla="*/ 224708 h 604171"/>
                  <a:gd name="connsiteX74" fmla="*/ 464318 w 604171"/>
                  <a:gd name="connsiteY74" fmla="*/ 199511 h 604171"/>
                  <a:gd name="connsiteX75" fmla="*/ 462426 w 604171"/>
                  <a:gd name="connsiteY75" fmla="*/ 198377 h 604171"/>
                  <a:gd name="connsiteX76" fmla="*/ 438647 w 604171"/>
                  <a:gd name="connsiteY76" fmla="*/ 143587 h 604171"/>
                  <a:gd name="connsiteX77" fmla="*/ 419878 w 604171"/>
                  <a:gd name="connsiteY77" fmla="*/ 99812 h 604171"/>
                  <a:gd name="connsiteX78" fmla="*/ 413449 w 604171"/>
                  <a:gd name="connsiteY78" fmla="*/ 95037 h 604171"/>
                  <a:gd name="connsiteX79" fmla="*/ 394414 w 604171"/>
                  <a:gd name="connsiteY79" fmla="*/ 62330 h 604171"/>
                  <a:gd name="connsiteX80" fmla="*/ 259863 w 604171"/>
                  <a:gd name="connsiteY80" fmla="*/ 22235 h 604171"/>
                  <a:gd name="connsiteX81" fmla="*/ 261930 w 604171"/>
                  <a:gd name="connsiteY81" fmla="*/ 26254 h 604171"/>
                  <a:gd name="connsiteX82" fmla="*/ 240420 w 604171"/>
                  <a:gd name="connsiteY82" fmla="*/ 50033 h 604171"/>
                  <a:gd name="connsiteX83" fmla="*/ 231721 w 604171"/>
                  <a:gd name="connsiteY83" fmla="*/ 56178 h 604171"/>
                  <a:gd name="connsiteX84" fmla="*/ 228742 w 604171"/>
                  <a:gd name="connsiteY84" fmla="*/ 62702 h 604171"/>
                  <a:gd name="connsiteX85" fmla="*/ 256021 w 604171"/>
                  <a:gd name="connsiteY85" fmla="*/ 78255 h 604171"/>
                  <a:gd name="connsiteX86" fmla="*/ 274364 w 604171"/>
                  <a:gd name="connsiteY86" fmla="*/ 95084 h 604171"/>
                  <a:gd name="connsiteX87" fmla="*/ 232004 w 604171"/>
                  <a:gd name="connsiteY87" fmla="*/ 203388 h 604171"/>
                  <a:gd name="connsiteX88" fmla="*/ 229924 w 604171"/>
                  <a:gd name="connsiteY88" fmla="*/ 206461 h 604171"/>
                  <a:gd name="connsiteX89" fmla="*/ 229073 w 604171"/>
                  <a:gd name="connsiteY89" fmla="*/ 207879 h 604171"/>
                  <a:gd name="connsiteX90" fmla="*/ 190685 w 604171"/>
                  <a:gd name="connsiteY90" fmla="*/ 241443 h 604171"/>
                  <a:gd name="connsiteX91" fmla="*/ 190402 w 604171"/>
                  <a:gd name="connsiteY91" fmla="*/ 241443 h 604171"/>
                  <a:gd name="connsiteX92" fmla="*/ 172248 w 604171"/>
                  <a:gd name="connsiteY92" fmla="*/ 230665 h 604171"/>
                  <a:gd name="connsiteX93" fmla="*/ 165015 w 604171"/>
                  <a:gd name="connsiteY93" fmla="*/ 229625 h 604171"/>
                  <a:gd name="connsiteX94" fmla="*/ 150927 w 604171"/>
                  <a:gd name="connsiteY94" fmla="*/ 237803 h 604171"/>
                  <a:gd name="connsiteX95" fmla="*/ 154992 w 604171"/>
                  <a:gd name="connsiteY95" fmla="*/ 248156 h 604171"/>
                  <a:gd name="connsiteX96" fmla="*/ 212905 w 604171"/>
                  <a:gd name="connsiteY96" fmla="*/ 284084 h 604171"/>
                  <a:gd name="connsiteX97" fmla="*/ 291005 w 604171"/>
                  <a:gd name="connsiteY97" fmla="*/ 313109 h 604171"/>
                  <a:gd name="connsiteX98" fmla="*/ 318235 w 604171"/>
                  <a:gd name="connsiteY98" fmla="*/ 333390 h 604171"/>
                  <a:gd name="connsiteX99" fmla="*/ 373028 w 604171"/>
                  <a:gd name="connsiteY99" fmla="*/ 387754 h 604171"/>
                  <a:gd name="connsiteX100" fmla="*/ 345135 w 604171"/>
                  <a:gd name="connsiteY100" fmla="*/ 488541 h 604171"/>
                  <a:gd name="connsiteX101" fmla="*/ 344048 w 604171"/>
                  <a:gd name="connsiteY101" fmla="*/ 489628 h 604171"/>
                  <a:gd name="connsiteX102" fmla="*/ 287081 w 604171"/>
                  <a:gd name="connsiteY102" fmla="*/ 531229 h 604171"/>
                  <a:gd name="connsiteX103" fmla="*/ 280300 w 604171"/>
                  <a:gd name="connsiteY103" fmla="*/ 577996 h 604171"/>
                  <a:gd name="connsiteX104" fmla="*/ 281851 w 604171"/>
                  <a:gd name="connsiteY104" fmla="*/ 584113 h 604171"/>
                  <a:gd name="connsiteX105" fmla="*/ 262789 w 604171"/>
                  <a:gd name="connsiteY105" fmla="*/ 582185 h 604171"/>
                  <a:gd name="connsiteX106" fmla="*/ 259844 w 604171"/>
                  <a:gd name="connsiteY106" fmla="*/ 560970 h 604171"/>
                  <a:gd name="connsiteX107" fmla="*/ 277436 w 604171"/>
                  <a:gd name="connsiteY107" fmla="*/ 515818 h 604171"/>
                  <a:gd name="connsiteX108" fmla="*/ 331378 w 604171"/>
                  <a:gd name="connsiteY108" fmla="*/ 476675 h 604171"/>
                  <a:gd name="connsiteX109" fmla="*/ 357332 w 604171"/>
                  <a:gd name="connsiteY109" fmla="*/ 396547 h 604171"/>
                  <a:gd name="connsiteX110" fmla="*/ 308024 w 604171"/>
                  <a:gd name="connsiteY110" fmla="*/ 348139 h 604171"/>
                  <a:gd name="connsiteX111" fmla="*/ 279091 w 604171"/>
                  <a:gd name="connsiteY111" fmla="*/ 326535 h 604171"/>
                  <a:gd name="connsiteX112" fmla="*/ 219807 w 604171"/>
                  <a:gd name="connsiteY112" fmla="*/ 300582 h 604171"/>
                  <a:gd name="connsiteX113" fmla="*/ 141471 w 604171"/>
                  <a:gd name="connsiteY113" fmla="*/ 260069 h 604171"/>
                  <a:gd name="connsiteX114" fmla="*/ 134002 w 604171"/>
                  <a:gd name="connsiteY114" fmla="*/ 231326 h 604171"/>
                  <a:gd name="connsiteX115" fmla="*/ 162840 w 604171"/>
                  <a:gd name="connsiteY115" fmla="*/ 211613 h 604171"/>
                  <a:gd name="connsiteX116" fmla="*/ 187045 w 604171"/>
                  <a:gd name="connsiteY116" fmla="*/ 220454 h 604171"/>
                  <a:gd name="connsiteX117" fmla="*/ 190354 w 604171"/>
                  <a:gd name="connsiteY117" fmla="*/ 223337 h 604171"/>
                  <a:gd name="connsiteX118" fmla="*/ 213756 w 604171"/>
                  <a:gd name="connsiteY118" fmla="*/ 198140 h 604171"/>
                  <a:gd name="connsiteX119" fmla="*/ 214702 w 604171"/>
                  <a:gd name="connsiteY119" fmla="*/ 196628 h 604171"/>
                  <a:gd name="connsiteX120" fmla="*/ 217065 w 604171"/>
                  <a:gd name="connsiteY120" fmla="*/ 193129 h 604171"/>
                  <a:gd name="connsiteX121" fmla="*/ 257392 w 604171"/>
                  <a:gd name="connsiteY121" fmla="*/ 101041 h 604171"/>
                  <a:gd name="connsiteX122" fmla="*/ 250820 w 604171"/>
                  <a:gd name="connsiteY122" fmla="*/ 95415 h 604171"/>
                  <a:gd name="connsiteX123" fmla="*/ 211250 w 604171"/>
                  <a:gd name="connsiteY123" fmla="*/ 67051 h 604171"/>
                  <a:gd name="connsiteX124" fmla="*/ 218909 w 604171"/>
                  <a:gd name="connsiteY124" fmla="*/ 43367 h 604171"/>
                  <a:gd name="connsiteX125" fmla="*/ 230681 w 604171"/>
                  <a:gd name="connsiteY125" fmla="*/ 34811 h 604171"/>
                  <a:gd name="connsiteX126" fmla="*/ 242925 w 604171"/>
                  <a:gd name="connsiteY126" fmla="*/ 26018 h 604171"/>
                  <a:gd name="connsiteX127" fmla="*/ 242891 w 604171"/>
                  <a:gd name="connsiteY127" fmla="*/ 24378 h 604171"/>
                  <a:gd name="connsiteX128" fmla="*/ 244924 w 604171"/>
                  <a:gd name="connsiteY128" fmla="*/ 23745 h 604171"/>
                  <a:gd name="connsiteX129" fmla="*/ 302109 w 604171"/>
                  <a:gd name="connsiteY129" fmla="*/ 0 h 604171"/>
                  <a:gd name="connsiteX130" fmla="*/ 604171 w 604171"/>
                  <a:gd name="connsiteY130" fmla="*/ 302062 h 604171"/>
                  <a:gd name="connsiteX131" fmla="*/ 302109 w 604171"/>
                  <a:gd name="connsiteY131" fmla="*/ 604171 h 604171"/>
                  <a:gd name="connsiteX132" fmla="*/ 278361 w 604171"/>
                  <a:gd name="connsiteY132" fmla="*/ 601770 h 604171"/>
                  <a:gd name="connsiteX133" fmla="*/ 283677 w 604171"/>
                  <a:gd name="connsiteY133" fmla="*/ 591313 h 604171"/>
                  <a:gd name="connsiteX134" fmla="*/ 281851 w 604171"/>
                  <a:gd name="connsiteY134" fmla="*/ 584113 h 604171"/>
                  <a:gd name="connsiteX135" fmla="*/ 302109 w 604171"/>
                  <a:gd name="connsiteY135" fmla="*/ 586161 h 604171"/>
                  <a:gd name="connsiteX136" fmla="*/ 502905 w 604171"/>
                  <a:gd name="connsiteY136" fmla="*/ 502858 h 604171"/>
                  <a:gd name="connsiteX137" fmla="*/ 537269 w 604171"/>
                  <a:gd name="connsiteY137" fmla="*/ 461224 h 604171"/>
                  <a:gd name="connsiteX138" fmla="*/ 540432 w 604171"/>
                  <a:gd name="connsiteY138" fmla="*/ 463392 h 604171"/>
                  <a:gd name="connsiteX139" fmla="*/ 543883 w 604171"/>
                  <a:gd name="connsiteY139" fmla="*/ 462777 h 604171"/>
                  <a:gd name="connsiteX140" fmla="*/ 549036 w 604171"/>
                  <a:gd name="connsiteY140" fmla="*/ 451148 h 604171"/>
                  <a:gd name="connsiteX141" fmla="*/ 547938 w 604171"/>
                  <a:gd name="connsiteY141" fmla="*/ 441816 h 604171"/>
                  <a:gd name="connsiteX142" fmla="*/ 563847 w 604171"/>
                  <a:gd name="connsiteY142" fmla="*/ 412542 h 604171"/>
                  <a:gd name="connsiteX143" fmla="*/ 586208 w 604171"/>
                  <a:gd name="connsiteY143" fmla="*/ 302062 h 604171"/>
                  <a:gd name="connsiteX144" fmla="*/ 563847 w 604171"/>
                  <a:gd name="connsiteY144" fmla="*/ 191582 h 604171"/>
                  <a:gd name="connsiteX145" fmla="*/ 563321 w 604171"/>
                  <a:gd name="connsiteY145" fmla="*/ 190615 h 604171"/>
                  <a:gd name="connsiteX146" fmla="*/ 564477 w 604171"/>
                  <a:gd name="connsiteY146" fmla="*/ 190216 h 604171"/>
                  <a:gd name="connsiteX147" fmla="*/ 573477 w 604171"/>
                  <a:gd name="connsiteY147" fmla="*/ 178333 h 604171"/>
                  <a:gd name="connsiteX148" fmla="*/ 568466 w 604171"/>
                  <a:gd name="connsiteY148" fmla="*/ 166656 h 604171"/>
                  <a:gd name="connsiteX149" fmla="*/ 556789 w 604171"/>
                  <a:gd name="connsiteY149" fmla="*/ 171667 h 604171"/>
                  <a:gd name="connsiteX150" fmla="*/ 554494 w 604171"/>
                  <a:gd name="connsiteY150" fmla="*/ 174371 h 604171"/>
                  <a:gd name="connsiteX151" fmla="*/ 543371 w 604171"/>
                  <a:gd name="connsiteY151" fmla="*/ 153906 h 604171"/>
                  <a:gd name="connsiteX152" fmla="*/ 544355 w 604171"/>
                  <a:gd name="connsiteY152" fmla="*/ 153609 h 604171"/>
                  <a:gd name="connsiteX153" fmla="*/ 556789 w 604171"/>
                  <a:gd name="connsiteY153" fmla="*/ 150820 h 604171"/>
                  <a:gd name="connsiteX154" fmla="*/ 554000 w 604171"/>
                  <a:gd name="connsiteY154" fmla="*/ 138387 h 604171"/>
                  <a:gd name="connsiteX155" fmla="*/ 540278 w 604171"/>
                  <a:gd name="connsiteY155" fmla="*/ 135627 h 604171"/>
                  <a:gd name="connsiteX156" fmla="*/ 533264 w 604171"/>
                  <a:gd name="connsiteY156" fmla="*/ 138047 h 604171"/>
                  <a:gd name="connsiteX157" fmla="*/ 502905 w 604171"/>
                  <a:gd name="connsiteY157" fmla="*/ 101267 h 604171"/>
                  <a:gd name="connsiteX158" fmla="*/ 460843 w 604171"/>
                  <a:gd name="connsiteY158" fmla="*/ 66548 h 604171"/>
                  <a:gd name="connsiteX159" fmla="*/ 414146 w 604171"/>
                  <a:gd name="connsiteY159" fmla="*/ 41170 h 604171"/>
                  <a:gd name="connsiteX160" fmla="*/ 414442 w 604171"/>
                  <a:gd name="connsiteY160" fmla="*/ 40153 h 604171"/>
                  <a:gd name="connsiteX161" fmla="*/ 409430 w 604171"/>
                  <a:gd name="connsiteY161" fmla="*/ 28476 h 604171"/>
                  <a:gd name="connsiteX162" fmla="*/ 397753 w 604171"/>
                  <a:gd name="connsiteY162" fmla="*/ 33487 h 604171"/>
                  <a:gd name="connsiteX163" fmla="*/ 397505 w 604171"/>
                  <a:gd name="connsiteY163" fmla="*/ 35632 h 604171"/>
                  <a:gd name="connsiteX164" fmla="*/ 359294 w 604171"/>
                  <a:gd name="connsiteY164" fmla="*/ 23745 h 604171"/>
                  <a:gd name="connsiteX165" fmla="*/ 302109 w 604171"/>
                  <a:gd name="connsiteY165" fmla="*/ 17963 h 604171"/>
                  <a:gd name="connsiteX166" fmla="*/ 259863 w 604171"/>
                  <a:gd name="connsiteY166" fmla="*/ 22235 h 604171"/>
                  <a:gd name="connsiteX167" fmla="*/ 255122 w 604171"/>
                  <a:gd name="connsiteY167" fmla="*/ 13018 h 604171"/>
                  <a:gd name="connsiteX168" fmla="*/ 242689 w 604171"/>
                  <a:gd name="connsiteY168" fmla="*/ 14767 h 604171"/>
                  <a:gd name="connsiteX169" fmla="*/ 242891 w 604171"/>
                  <a:gd name="connsiteY169" fmla="*/ 24378 h 604171"/>
                  <a:gd name="connsiteX170" fmla="*/ 191629 w 604171"/>
                  <a:gd name="connsiteY170" fmla="*/ 40324 h 604171"/>
                  <a:gd name="connsiteX171" fmla="*/ 101314 w 604171"/>
                  <a:gd name="connsiteY171" fmla="*/ 101267 h 604171"/>
                  <a:gd name="connsiteX172" fmla="*/ 75856 w 604171"/>
                  <a:gd name="connsiteY172" fmla="*/ 132109 h 604171"/>
                  <a:gd name="connsiteX173" fmla="*/ 73092 w 604171"/>
                  <a:gd name="connsiteY173" fmla="*/ 126223 h 604171"/>
                  <a:gd name="connsiteX174" fmla="*/ 60943 w 604171"/>
                  <a:gd name="connsiteY174" fmla="*/ 122441 h 604171"/>
                  <a:gd name="connsiteX175" fmla="*/ 57161 w 604171"/>
                  <a:gd name="connsiteY175" fmla="*/ 134590 h 604171"/>
                  <a:gd name="connsiteX176" fmla="*/ 60451 w 604171"/>
                  <a:gd name="connsiteY176" fmla="*/ 141733 h 604171"/>
                  <a:gd name="connsiteX177" fmla="*/ 63289 w 604171"/>
                  <a:gd name="connsiteY177" fmla="*/ 149411 h 604171"/>
                  <a:gd name="connsiteX178" fmla="*/ 40371 w 604171"/>
                  <a:gd name="connsiteY178" fmla="*/ 191582 h 604171"/>
                  <a:gd name="connsiteX179" fmla="*/ 18010 w 604171"/>
                  <a:gd name="connsiteY179" fmla="*/ 302062 h 604171"/>
                  <a:gd name="connsiteX180" fmla="*/ 191629 w 604171"/>
                  <a:gd name="connsiteY180" fmla="*/ 563800 h 604171"/>
                  <a:gd name="connsiteX181" fmla="*/ 222321 w 604171"/>
                  <a:gd name="connsiteY181" fmla="*/ 573348 h 604171"/>
                  <a:gd name="connsiteX182" fmla="*/ 229416 w 604171"/>
                  <a:gd name="connsiteY182" fmla="*/ 586894 h 604171"/>
                  <a:gd name="connsiteX183" fmla="*/ 234066 w 604171"/>
                  <a:gd name="connsiteY183" fmla="*/ 593867 h 604171"/>
                  <a:gd name="connsiteX184" fmla="*/ 240968 w 604171"/>
                  <a:gd name="connsiteY184" fmla="*/ 597081 h 604171"/>
                  <a:gd name="connsiteX185" fmla="*/ 246689 w 604171"/>
                  <a:gd name="connsiteY185" fmla="*/ 595048 h 604171"/>
                  <a:gd name="connsiteX186" fmla="*/ 248107 w 604171"/>
                  <a:gd name="connsiteY186" fmla="*/ 582427 h 604171"/>
                  <a:gd name="connsiteX187" fmla="*/ 246924 w 604171"/>
                  <a:gd name="connsiteY187" fmla="*/ 580581 h 604171"/>
                  <a:gd name="connsiteX188" fmla="*/ 262789 w 604171"/>
                  <a:gd name="connsiteY188" fmla="*/ 582185 h 604171"/>
                  <a:gd name="connsiteX189" fmla="*/ 263056 w 604171"/>
                  <a:gd name="connsiteY189" fmla="*/ 584111 h 604171"/>
                  <a:gd name="connsiteX190" fmla="*/ 266468 w 604171"/>
                  <a:gd name="connsiteY190" fmla="*/ 596797 h 604171"/>
                  <a:gd name="connsiteX191" fmla="*/ 272523 w 604171"/>
                  <a:gd name="connsiteY191" fmla="*/ 601179 h 604171"/>
                  <a:gd name="connsiteX192" fmla="*/ 241300 w 604171"/>
                  <a:gd name="connsiteY192" fmla="*/ 598022 h 604171"/>
                  <a:gd name="connsiteX193" fmla="*/ 0 w 604171"/>
                  <a:gd name="connsiteY193" fmla="*/ 302062 h 604171"/>
                  <a:gd name="connsiteX194" fmla="*/ 302109 w 604171"/>
                  <a:gd name="connsiteY194" fmla="*/ 0 h 60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604171" h="604171">
                    <a:moveTo>
                      <a:pt x="272523" y="601179"/>
                    </a:moveTo>
                    <a:lnTo>
                      <a:pt x="278361" y="601770"/>
                    </a:lnTo>
                    <a:lnTo>
                      <a:pt x="277909" y="602659"/>
                    </a:lnTo>
                    <a:cubicBezTo>
                      <a:pt x="276869" y="602801"/>
                      <a:pt x="275924" y="602990"/>
                      <a:pt x="275025" y="602990"/>
                    </a:cubicBezTo>
                    <a:close/>
                    <a:moveTo>
                      <a:pt x="533264" y="138047"/>
                    </a:moveTo>
                    <a:lnTo>
                      <a:pt x="537623" y="143328"/>
                    </a:lnTo>
                    <a:lnTo>
                      <a:pt x="543371" y="153906"/>
                    </a:lnTo>
                    <a:lnTo>
                      <a:pt x="534948" y="156445"/>
                    </a:lnTo>
                    <a:cubicBezTo>
                      <a:pt x="530267" y="158525"/>
                      <a:pt x="524500" y="161078"/>
                      <a:pt x="517266" y="162875"/>
                    </a:cubicBezTo>
                    <a:cubicBezTo>
                      <a:pt x="519441" y="166515"/>
                      <a:pt x="526863" y="173416"/>
                      <a:pt x="538304" y="177246"/>
                    </a:cubicBezTo>
                    <a:cubicBezTo>
                      <a:pt x="545277" y="179562"/>
                      <a:pt x="549792" y="178427"/>
                      <a:pt x="552616" y="176584"/>
                    </a:cubicBezTo>
                    <a:lnTo>
                      <a:pt x="554494" y="174371"/>
                    </a:lnTo>
                    <a:lnTo>
                      <a:pt x="563321" y="190615"/>
                    </a:lnTo>
                    <a:lnTo>
                      <a:pt x="545726" y="196675"/>
                    </a:lnTo>
                    <a:cubicBezTo>
                      <a:pt x="541802" y="196675"/>
                      <a:pt x="537406" y="195966"/>
                      <a:pt x="532631" y="194359"/>
                    </a:cubicBezTo>
                    <a:cubicBezTo>
                      <a:pt x="515706" y="188733"/>
                      <a:pt x="498025" y="175024"/>
                      <a:pt x="498592" y="160747"/>
                    </a:cubicBezTo>
                    <a:cubicBezTo>
                      <a:pt x="498876" y="153231"/>
                      <a:pt x="504266" y="147511"/>
                      <a:pt x="512870" y="145383"/>
                    </a:cubicBezTo>
                    <a:cubicBezTo>
                      <a:pt x="518685" y="144012"/>
                      <a:pt x="523365" y="141885"/>
                      <a:pt x="527620" y="139994"/>
                    </a:cubicBezTo>
                    <a:close/>
                    <a:moveTo>
                      <a:pt x="75856" y="132109"/>
                    </a:moveTo>
                    <a:lnTo>
                      <a:pt x="77164" y="134895"/>
                    </a:lnTo>
                    <a:cubicBezTo>
                      <a:pt x="83762" y="150142"/>
                      <a:pt x="95525" y="183077"/>
                      <a:pt x="90774" y="215374"/>
                    </a:cubicBezTo>
                    <a:cubicBezTo>
                      <a:pt x="85242" y="253049"/>
                      <a:pt x="92665" y="275313"/>
                      <a:pt x="114837" y="287414"/>
                    </a:cubicBezTo>
                    <a:cubicBezTo>
                      <a:pt x="123961" y="292377"/>
                      <a:pt x="133794" y="295261"/>
                      <a:pt x="143297" y="298003"/>
                    </a:cubicBezTo>
                    <a:cubicBezTo>
                      <a:pt x="169251" y="305613"/>
                      <a:pt x="198704" y="314264"/>
                      <a:pt x="183718" y="368482"/>
                    </a:cubicBezTo>
                    <a:cubicBezTo>
                      <a:pt x="174404" y="402186"/>
                      <a:pt x="174121" y="412018"/>
                      <a:pt x="192322" y="431257"/>
                    </a:cubicBezTo>
                    <a:cubicBezTo>
                      <a:pt x="196151" y="435322"/>
                      <a:pt x="199744" y="438820"/>
                      <a:pt x="203006" y="442035"/>
                    </a:cubicBezTo>
                    <a:cubicBezTo>
                      <a:pt x="218371" y="457114"/>
                      <a:pt x="229433" y="467986"/>
                      <a:pt x="229433" y="497152"/>
                    </a:cubicBezTo>
                    <a:cubicBezTo>
                      <a:pt x="229433" y="506842"/>
                      <a:pt x="228866" y="514547"/>
                      <a:pt x="228440" y="520692"/>
                    </a:cubicBezTo>
                    <a:cubicBezTo>
                      <a:pt x="227400" y="534684"/>
                      <a:pt x="226928" y="541680"/>
                      <a:pt x="233404" y="555389"/>
                    </a:cubicBezTo>
                    <a:cubicBezTo>
                      <a:pt x="238321" y="565764"/>
                      <a:pt x="241973" y="572500"/>
                      <a:pt x="244408" y="576654"/>
                    </a:cubicBezTo>
                    <a:lnTo>
                      <a:pt x="246924" y="580581"/>
                    </a:lnTo>
                    <a:lnTo>
                      <a:pt x="244924" y="580379"/>
                    </a:lnTo>
                    <a:lnTo>
                      <a:pt x="222321" y="573348"/>
                    </a:lnTo>
                    <a:lnTo>
                      <a:pt x="217000" y="563188"/>
                    </a:lnTo>
                    <a:cubicBezTo>
                      <a:pt x="208443" y="545178"/>
                      <a:pt x="209246" y="534401"/>
                      <a:pt x="210381" y="519416"/>
                    </a:cubicBezTo>
                    <a:cubicBezTo>
                      <a:pt x="210854" y="513224"/>
                      <a:pt x="211374" y="506180"/>
                      <a:pt x="211374" y="497152"/>
                    </a:cubicBezTo>
                    <a:cubicBezTo>
                      <a:pt x="211374" y="475549"/>
                      <a:pt x="204803" y="469073"/>
                      <a:pt x="190383" y="454845"/>
                    </a:cubicBezTo>
                    <a:cubicBezTo>
                      <a:pt x="186980" y="451489"/>
                      <a:pt x="183245" y="447849"/>
                      <a:pt x="179226" y="443595"/>
                    </a:cubicBezTo>
                    <a:cubicBezTo>
                      <a:pt x="154643" y="417549"/>
                      <a:pt x="156298" y="400153"/>
                      <a:pt x="166320" y="363614"/>
                    </a:cubicBezTo>
                    <a:cubicBezTo>
                      <a:pt x="176579" y="326459"/>
                      <a:pt x="164524" y="322961"/>
                      <a:pt x="138144" y="315256"/>
                    </a:cubicBezTo>
                    <a:cubicBezTo>
                      <a:pt x="128263" y="312373"/>
                      <a:pt x="116964" y="309064"/>
                      <a:pt x="106185" y="303155"/>
                    </a:cubicBezTo>
                    <a:cubicBezTo>
                      <a:pt x="77158" y="287367"/>
                      <a:pt x="66285" y="257728"/>
                      <a:pt x="72903" y="212727"/>
                    </a:cubicBezTo>
                    <a:cubicBezTo>
                      <a:pt x="75645" y="194079"/>
                      <a:pt x="71745" y="174651"/>
                      <a:pt x="67141" y="159832"/>
                    </a:cubicBezTo>
                    <a:lnTo>
                      <a:pt x="63289" y="149411"/>
                    </a:lnTo>
                    <a:lnTo>
                      <a:pt x="66595" y="143328"/>
                    </a:lnTo>
                    <a:close/>
                    <a:moveTo>
                      <a:pt x="397505" y="35632"/>
                    </a:moveTo>
                    <a:lnTo>
                      <a:pt x="412589" y="40324"/>
                    </a:lnTo>
                    <a:lnTo>
                      <a:pt x="414146" y="41170"/>
                    </a:lnTo>
                    <a:lnTo>
                      <a:pt x="413065" y="44874"/>
                    </a:lnTo>
                    <a:cubicBezTo>
                      <a:pt x="411188" y="52973"/>
                      <a:pt x="409584" y="69628"/>
                      <a:pt x="424228" y="80619"/>
                    </a:cubicBezTo>
                    <a:cubicBezTo>
                      <a:pt x="426497" y="82273"/>
                      <a:pt x="428577" y="83881"/>
                      <a:pt x="430563" y="85299"/>
                    </a:cubicBezTo>
                    <a:cubicBezTo>
                      <a:pt x="453160" y="101939"/>
                      <a:pt x="462899" y="110826"/>
                      <a:pt x="456422" y="146754"/>
                    </a:cubicBezTo>
                    <a:cubicBezTo>
                      <a:pt x="451033" y="176158"/>
                      <a:pt x="455572" y="177482"/>
                      <a:pt x="467674" y="181169"/>
                    </a:cubicBezTo>
                    <a:cubicBezTo>
                      <a:pt x="475191" y="183391"/>
                      <a:pt x="478784" y="188071"/>
                      <a:pt x="480533" y="191569"/>
                    </a:cubicBezTo>
                    <a:cubicBezTo>
                      <a:pt x="486017" y="202584"/>
                      <a:pt x="480628" y="217050"/>
                      <a:pt x="475333" y="231043"/>
                    </a:cubicBezTo>
                    <a:lnTo>
                      <a:pt x="473584" y="235865"/>
                    </a:lnTo>
                    <a:cubicBezTo>
                      <a:pt x="467107" y="253734"/>
                      <a:pt x="454721" y="307862"/>
                      <a:pt x="481999" y="321950"/>
                    </a:cubicBezTo>
                    <a:cubicBezTo>
                      <a:pt x="501334" y="331924"/>
                      <a:pt x="515423" y="324550"/>
                      <a:pt x="515990" y="324266"/>
                    </a:cubicBezTo>
                    <a:cubicBezTo>
                      <a:pt x="518212" y="323179"/>
                      <a:pt x="533907" y="315851"/>
                      <a:pt x="545726" y="324313"/>
                    </a:cubicBezTo>
                    <a:cubicBezTo>
                      <a:pt x="554141" y="330270"/>
                      <a:pt x="557356" y="341710"/>
                      <a:pt x="555323" y="358161"/>
                    </a:cubicBezTo>
                    <a:cubicBezTo>
                      <a:pt x="553763" y="370736"/>
                      <a:pt x="552014" y="381939"/>
                      <a:pt x="550454" y="391867"/>
                    </a:cubicBezTo>
                    <a:cubicBezTo>
                      <a:pt x="548374" y="405316"/>
                      <a:pt x="546625" y="416496"/>
                      <a:pt x="546093" y="426134"/>
                    </a:cubicBezTo>
                    <a:lnTo>
                      <a:pt x="547938" y="441816"/>
                    </a:lnTo>
                    <a:lnTo>
                      <a:pt x="537623" y="460796"/>
                    </a:lnTo>
                    <a:lnTo>
                      <a:pt x="537269" y="461224"/>
                    </a:lnTo>
                    <a:lnTo>
                      <a:pt x="532016" y="457624"/>
                    </a:lnTo>
                    <a:cubicBezTo>
                      <a:pt x="524736" y="438526"/>
                      <a:pt x="527998" y="417820"/>
                      <a:pt x="532489" y="389078"/>
                    </a:cubicBezTo>
                    <a:cubicBezTo>
                      <a:pt x="534002" y="379339"/>
                      <a:pt x="535704" y="368277"/>
                      <a:pt x="537264" y="355986"/>
                    </a:cubicBezTo>
                    <a:cubicBezTo>
                      <a:pt x="538540" y="345492"/>
                      <a:pt x="536886" y="340244"/>
                      <a:pt x="535137" y="339015"/>
                    </a:cubicBezTo>
                    <a:cubicBezTo>
                      <a:pt x="532820" y="337361"/>
                      <a:pt x="526769" y="338873"/>
                      <a:pt x="524169" y="340197"/>
                    </a:cubicBezTo>
                    <a:cubicBezTo>
                      <a:pt x="523743" y="340433"/>
                      <a:pt x="501902" y="352583"/>
                      <a:pt x="473584" y="337928"/>
                    </a:cubicBezTo>
                    <a:cubicBezTo>
                      <a:pt x="461008" y="331451"/>
                      <a:pt x="446164" y="316277"/>
                      <a:pt x="446873" y="281011"/>
                    </a:cubicBezTo>
                    <a:cubicBezTo>
                      <a:pt x="447204" y="261723"/>
                      <a:pt x="452262" y="241348"/>
                      <a:pt x="456517" y="229719"/>
                    </a:cubicBezTo>
                    <a:lnTo>
                      <a:pt x="458408" y="224708"/>
                    </a:lnTo>
                    <a:cubicBezTo>
                      <a:pt x="461386" y="216813"/>
                      <a:pt x="466303" y="203577"/>
                      <a:pt x="464318" y="199511"/>
                    </a:cubicBezTo>
                    <a:cubicBezTo>
                      <a:pt x="464270" y="199322"/>
                      <a:pt x="464034" y="198850"/>
                      <a:pt x="462426" y="198377"/>
                    </a:cubicBezTo>
                    <a:cubicBezTo>
                      <a:pt x="441200" y="192042"/>
                      <a:pt x="431697" y="181737"/>
                      <a:pt x="438647" y="143587"/>
                    </a:cubicBezTo>
                    <a:cubicBezTo>
                      <a:pt x="443422" y="117161"/>
                      <a:pt x="439829" y="114467"/>
                      <a:pt x="419878" y="99812"/>
                    </a:cubicBezTo>
                    <a:cubicBezTo>
                      <a:pt x="417893" y="98299"/>
                      <a:pt x="415718" y="96739"/>
                      <a:pt x="413449" y="95037"/>
                    </a:cubicBezTo>
                    <a:cubicBezTo>
                      <a:pt x="401181" y="85819"/>
                      <a:pt x="395933" y="73753"/>
                      <a:pt x="394414" y="62330"/>
                    </a:cubicBezTo>
                    <a:close/>
                    <a:moveTo>
                      <a:pt x="259863" y="22235"/>
                    </a:moveTo>
                    <a:lnTo>
                      <a:pt x="261930" y="26254"/>
                    </a:lnTo>
                    <a:cubicBezTo>
                      <a:pt x="261457" y="36607"/>
                      <a:pt x="250773" y="43462"/>
                      <a:pt x="240420" y="50033"/>
                    </a:cubicBezTo>
                    <a:cubicBezTo>
                      <a:pt x="237016" y="52255"/>
                      <a:pt x="233186" y="54713"/>
                      <a:pt x="231721" y="56178"/>
                    </a:cubicBezTo>
                    <a:cubicBezTo>
                      <a:pt x="230586" y="57313"/>
                      <a:pt x="228128" y="60149"/>
                      <a:pt x="228742" y="62702"/>
                    </a:cubicBezTo>
                    <a:cubicBezTo>
                      <a:pt x="229121" y="64026"/>
                      <a:pt x="232052" y="71164"/>
                      <a:pt x="256021" y="78255"/>
                    </a:cubicBezTo>
                    <a:cubicBezTo>
                      <a:pt x="265050" y="80902"/>
                      <a:pt x="271432" y="86764"/>
                      <a:pt x="274364" y="95084"/>
                    </a:cubicBezTo>
                    <a:cubicBezTo>
                      <a:pt x="281644" y="115507"/>
                      <a:pt x="267839" y="150962"/>
                      <a:pt x="232004" y="203388"/>
                    </a:cubicBezTo>
                    <a:cubicBezTo>
                      <a:pt x="231059" y="204806"/>
                      <a:pt x="230303" y="205893"/>
                      <a:pt x="229924" y="206461"/>
                    </a:cubicBezTo>
                    <a:lnTo>
                      <a:pt x="229073" y="207879"/>
                    </a:lnTo>
                    <a:cubicBezTo>
                      <a:pt x="218625" y="224377"/>
                      <a:pt x="205908" y="241207"/>
                      <a:pt x="190685" y="241443"/>
                    </a:cubicBezTo>
                    <a:lnTo>
                      <a:pt x="190402" y="241443"/>
                    </a:lnTo>
                    <a:cubicBezTo>
                      <a:pt x="185391" y="241443"/>
                      <a:pt x="178205" y="239599"/>
                      <a:pt x="172248" y="230665"/>
                    </a:cubicBezTo>
                    <a:cubicBezTo>
                      <a:pt x="171917" y="230192"/>
                      <a:pt x="169553" y="229057"/>
                      <a:pt x="165015" y="229625"/>
                    </a:cubicBezTo>
                    <a:cubicBezTo>
                      <a:pt x="158585" y="230381"/>
                      <a:pt x="152392" y="233974"/>
                      <a:pt x="150927" y="237803"/>
                    </a:cubicBezTo>
                    <a:cubicBezTo>
                      <a:pt x="149650" y="241159"/>
                      <a:pt x="152439" y="245319"/>
                      <a:pt x="154992" y="248156"/>
                    </a:cubicBezTo>
                    <a:cubicBezTo>
                      <a:pt x="187518" y="284462"/>
                      <a:pt x="201653" y="288811"/>
                      <a:pt x="212905" y="284084"/>
                    </a:cubicBezTo>
                    <a:cubicBezTo>
                      <a:pt x="239663" y="272880"/>
                      <a:pt x="267414" y="292451"/>
                      <a:pt x="291005" y="313109"/>
                    </a:cubicBezTo>
                    <a:cubicBezTo>
                      <a:pt x="299987" y="320957"/>
                      <a:pt x="309253" y="327244"/>
                      <a:pt x="318235" y="333390"/>
                    </a:cubicBezTo>
                    <a:cubicBezTo>
                      <a:pt x="337382" y="346484"/>
                      <a:pt x="357285" y="360052"/>
                      <a:pt x="373028" y="387754"/>
                    </a:cubicBezTo>
                    <a:cubicBezTo>
                      <a:pt x="393924" y="424438"/>
                      <a:pt x="350147" y="482112"/>
                      <a:pt x="345135" y="488541"/>
                    </a:cubicBezTo>
                    <a:cubicBezTo>
                      <a:pt x="344757" y="488919"/>
                      <a:pt x="344426" y="489345"/>
                      <a:pt x="344048" y="489628"/>
                    </a:cubicBezTo>
                    <a:cubicBezTo>
                      <a:pt x="343102" y="490479"/>
                      <a:pt x="321025" y="510192"/>
                      <a:pt x="287081" y="531229"/>
                    </a:cubicBezTo>
                    <a:cubicBezTo>
                      <a:pt x="275380" y="538462"/>
                      <a:pt x="277029" y="561596"/>
                      <a:pt x="280300" y="577996"/>
                    </a:cubicBezTo>
                    <a:lnTo>
                      <a:pt x="281851" y="584113"/>
                    </a:lnTo>
                    <a:lnTo>
                      <a:pt x="262789" y="582185"/>
                    </a:lnTo>
                    <a:lnTo>
                      <a:pt x="259844" y="560970"/>
                    </a:lnTo>
                    <a:cubicBezTo>
                      <a:pt x="259070" y="543863"/>
                      <a:pt x="262332" y="525201"/>
                      <a:pt x="277436" y="515818"/>
                    </a:cubicBezTo>
                    <a:cubicBezTo>
                      <a:pt x="307078" y="497476"/>
                      <a:pt x="327643" y="479843"/>
                      <a:pt x="331378" y="476675"/>
                    </a:cubicBezTo>
                    <a:cubicBezTo>
                      <a:pt x="343292" y="461217"/>
                      <a:pt x="369861" y="418529"/>
                      <a:pt x="357332" y="396547"/>
                    </a:cubicBezTo>
                    <a:cubicBezTo>
                      <a:pt x="343622" y="372438"/>
                      <a:pt x="327123" y="361186"/>
                      <a:pt x="308024" y="348139"/>
                    </a:cubicBezTo>
                    <a:cubicBezTo>
                      <a:pt x="298569" y="341710"/>
                      <a:pt x="288830" y="335044"/>
                      <a:pt x="279091" y="326535"/>
                    </a:cubicBezTo>
                    <a:cubicBezTo>
                      <a:pt x="251955" y="302757"/>
                      <a:pt x="233612" y="294815"/>
                      <a:pt x="219807" y="300582"/>
                    </a:cubicBezTo>
                    <a:cubicBezTo>
                      <a:pt x="194278" y="311266"/>
                      <a:pt x="170971" y="292971"/>
                      <a:pt x="141471" y="260069"/>
                    </a:cubicBezTo>
                    <a:cubicBezTo>
                      <a:pt x="130267" y="247494"/>
                      <a:pt x="131969" y="236621"/>
                      <a:pt x="134002" y="231326"/>
                    </a:cubicBezTo>
                    <a:cubicBezTo>
                      <a:pt x="138493" y="219508"/>
                      <a:pt x="151683" y="212890"/>
                      <a:pt x="162840" y="211613"/>
                    </a:cubicBezTo>
                    <a:cubicBezTo>
                      <a:pt x="173430" y="210384"/>
                      <a:pt x="182412" y="213693"/>
                      <a:pt x="187045" y="220454"/>
                    </a:cubicBezTo>
                    <a:cubicBezTo>
                      <a:pt x="187612" y="221352"/>
                      <a:pt x="189125" y="223337"/>
                      <a:pt x="190354" y="223337"/>
                    </a:cubicBezTo>
                    <a:cubicBezTo>
                      <a:pt x="192576" y="223290"/>
                      <a:pt x="199384" y="220832"/>
                      <a:pt x="213756" y="198140"/>
                    </a:cubicBezTo>
                    <a:lnTo>
                      <a:pt x="214702" y="196628"/>
                    </a:lnTo>
                    <a:cubicBezTo>
                      <a:pt x="215127" y="195966"/>
                      <a:pt x="215931" y="194784"/>
                      <a:pt x="217065" y="193129"/>
                    </a:cubicBezTo>
                    <a:cubicBezTo>
                      <a:pt x="260370" y="129594"/>
                      <a:pt x="259661" y="107517"/>
                      <a:pt x="257392" y="101041"/>
                    </a:cubicBezTo>
                    <a:cubicBezTo>
                      <a:pt x="256682" y="99008"/>
                      <a:pt x="255311" y="96739"/>
                      <a:pt x="250820" y="95415"/>
                    </a:cubicBezTo>
                    <a:cubicBezTo>
                      <a:pt x="227277" y="88466"/>
                      <a:pt x="214371" y="79201"/>
                      <a:pt x="211250" y="67051"/>
                    </a:cubicBezTo>
                    <a:cubicBezTo>
                      <a:pt x="209170" y="58968"/>
                      <a:pt x="212007" y="50364"/>
                      <a:pt x="218909" y="43367"/>
                    </a:cubicBezTo>
                    <a:cubicBezTo>
                      <a:pt x="221793" y="40484"/>
                      <a:pt x="226095" y="37789"/>
                      <a:pt x="230681" y="34811"/>
                    </a:cubicBezTo>
                    <a:cubicBezTo>
                      <a:pt x="234226" y="32589"/>
                      <a:pt x="240278" y="28713"/>
                      <a:pt x="242925" y="26018"/>
                    </a:cubicBezTo>
                    <a:lnTo>
                      <a:pt x="242891" y="24378"/>
                    </a:lnTo>
                    <a:lnTo>
                      <a:pt x="244924" y="23745"/>
                    </a:lnTo>
                    <a:close/>
                    <a:moveTo>
                      <a:pt x="302109" y="0"/>
                    </a:moveTo>
                    <a:cubicBezTo>
                      <a:pt x="468645" y="0"/>
                      <a:pt x="604171" y="135526"/>
                      <a:pt x="604171" y="302062"/>
                    </a:cubicBezTo>
                    <a:cubicBezTo>
                      <a:pt x="604171" y="468645"/>
                      <a:pt x="468645" y="604171"/>
                      <a:pt x="302109" y="604171"/>
                    </a:cubicBezTo>
                    <a:lnTo>
                      <a:pt x="278361" y="601770"/>
                    </a:lnTo>
                    <a:lnTo>
                      <a:pt x="283677" y="591313"/>
                    </a:lnTo>
                    <a:lnTo>
                      <a:pt x="281851" y="584113"/>
                    </a:lnTo>
                    <a:lnTo>
                      <a:pt x="302109" y="586161"/>
                    </a:lnTo>
                    <a:cubicBezTo>
                      <a:pt x="380437" y="586161"/>
                      <a:pt x="451462" y="554300"/>
                      <a:pt x="502905" y="502858"/>
                    </a:cubicBezTo>
                    <a:lnTo>
                      <a:pt x="537269" y="461224"/>
                    </a:lnTo>
                    <a:lnTo>
                      <a:pt x="540432" y="463392"/>
                    </a:lnTo>
                    <a:cubicBezTo>
                      <a:pt x="541519" y="463392"/>
                      <a:pt x="542559" y="463203"/>
                      <a:pt x="543883" y="462777"/>
                    </a:cubicBezTo>
                    <a:cubicBezTo>
                      <a:pt x="548516" y="461028"/>
                      <a:pt x="550832" y="455828"/>
                      <a:pt x="549036" y="451148"/>
                    </a:cubicBezTo>
                    <a:lnTo>
                      <a:pt x="547938" y="441816"/>
                    </a:lnTo>
                    <a:lnTo>
                      <a:pt x="563847" y="412542"/>
                    </a:lnTo>
                    <a:cubicBezTo>
                      <a:pt x="578243" y="378564"/>
                      <a:pt x="586208" y="341226"/>
                      <a:pt x="586208" y="302062"/>
                    </a:cubicBezTo>
                    <a:cubicBezTo>
                      <a:pt x="586208" y="262898"/>
                      <a:pt x="578243" y="225560"/>
                      <a:pt x="563847" y="191582"/>
                    </a:cubicBezTo>
                    <a:lnTo>
                      <a:pt x="563321" y="190615"/>
                    </a:lnTo>
                    <a:lnTo>
                      <a:pt x="564477" y="190216"/>
                    </a:lnTo>
                    <a:cubicBezTo>
                      <a:pt x="569081" y="186535"/>
                      <a:pt x="572059" y="181950"/>
                      <a:pt x="573477" y="178333"/>
                    </a:cubicBezTo>
                    <a:cubicBezTo>
                      <a:pt x="575321" y="173747"/>
                      <a:pt x="573052" y="168500"/>
                      <a:pt x="568466" y="166656"/>
                    </a:cubicBezTo>
                    <a:cubicBezTo>
                      <a:pt x="563928" y="164813"/>
                      <a:pt x="558633" y="167082"/>
                      <a:pt x="556789" y="171667"/>
                    </a:cubicBezTo>
                    <a:lnTo>
                      <a:pt x="554494" y="174371"/>
                    </a:lnTo>
                    <a:lnTo>
                      <a:pt x="543371" y="153906"/>
                    </a:lnTo>
                    <a:lnTo>
                      <a:pt x="544355" y="153609"/>
                    </a:lnTo>
                    <a:cubicBezTo>
                      <a:pt x="548516" y="156256"/>
                      <a:pt x="554141" y="155027"/>
                      <a:pt x="556789" y="150820"/>
                    </a:cubicBezTo>
                    <a:cubicBezTo>
                      <a:pt x="559436" y="146660"/>
                      <a:pt x="558207" y="141034"/>
                      <a:pt x="554000" y="138387"/>
                    </a:cubicBezTo>
                    <a:cubicBezTo>
                      <a:pt x="549296" y="135409"/>
                      <a:pt x="544698" y="134924"/>
                      <a:pt x="540278" y="135627"/>
                    </a:cubicBezTo>
                    <a:lnTo>
                      <a:pt x="533264" y="138047"/>
                    </a:lnTo>
                    <a:lnTo>
                      <a:pt x="502905" y="101267"/>
                    </a:lnTo>
                    <a:cubicBezTo>
                      <a:pt x="490044" y="88406"/>
                      <a:pt x="475959" y="76769"/>
                      <a:pt x="460843" y="66548"/>
                    </a:cubicBezTo>
                    <a:lnTo>
                      <a:pt x="414146" y="41170"/>
                    </a:lnTo>
                    <a:lnTo>
                      <a:pt x="414442" y="40153"/>
                    </a:lnTo>
                    <a:cubicBezTo>
                      <a:pt x="416285" y="35520"/>
                      <a:pt x="414063" y="30273"/>
                      <a:pt x="409430" y="28476"/>
                    </a:cubicBezTo>
                    <a:cubicBezTo>
                      <a:pt x="404892" y="26633"/>
                      <a:pt x="399597" y="28854"/>
                      <a:pt x="397753" y="33487"/>
                    </a:cubicBezTo>
                    <a:lnTo>
                      <a:pt x="397505" y="35632"/>
                    </a:lnTo>
                    <a:lnTo>
                      <a:pt x="359294" y="23745"/>
                    </a:lnTo>
                    <a:cubicBezTo>
                      <a:pt x="340817" y="19954"/>
                      <a:pt x="321691" y="17963"/>
                      <a:pt x="302109" y="17963"/>
                    </a:cubicBezTo>
                    <a:lnTo>
                      <a:pt x="259863" y="22235"/>
                    </a:lnTo>
                    <a:lnTo>
                      <a:pt x="255122" y="13018"/>
                    </a:lnTo>
                    <a:cubicBezTo>
                      <a:pt x="251198" y="9945"/>
                      <a:pt x="245714" y="10796"/>
                      <a:pt x="242689" y="14767"/>
                    </a:cubicBezTo>
                    <a:lnTo>
                      <a:pt x="242891" y="24378"/>
                    </a:lnTo>
                    <a:lnTo>
                      <a:pt x="191629" y="40324"/>
                    </a:lnTo>
                    <a:cubicBezTo>
                      <a:pt x="157652" y="54719"/>
                      <a:pt x="127035" y="75545"/>
                      <a:pt x="101314" y="101267"/>
                    </a:cubicBezTo>
                    <a:lnTo>
                      <a:pt x="75856" y="132109"/>
                    </a:lnTo>
                    <a:lnTo>
                      <a:pt x="73092" y="126223"/>
                    </a:lnTo>
                    <a:cubicBezTo>
                      <a:pt x="70776" y="121779"/>
                      <a:pt x="65339" y="120125"/>
                      <a:pt x="60943" y="122441"/>
                    </a:cubicBezTo>
                    <a:cubicBezTo>
                      <a:pt x="56499" y="124757"/>
                      <a:pt x="54844" y="130146"/>
                      <a:pt x="57161" y="134590"/>
                    </a:cubicBezTo>
                    <a:cubicBezTo>
                      <a:pt x="57196" y="134696"/>
                      <a:pt x="58541" y="137302"/>
                      <a:pt x="60451" y="141733"/>
                    </a:cubicBezTo>
                    <a:lnTo>
                      <a:pt x="63289" y="149411"/>
                    </a:lnTo>
                    <a:lnTo>
                      <a:pt x="40371" y="191582"/>
                    </a:lnTo>
                    <a:cubicBezTo>
                      <a:pt x="25975" y="225560"/>
                      <a:pt x="18010" y="262898"/>
                      <a:pt x="18010" y="302062"/>
                    </a:cubicBezTo>
                    <a:cubicBezTo>
                      <a:pt x="18010" y="419554"/>
                      <a:pt x="89697" y="520614"/>
                      <a:pt x="191629" y="563800"/>
                    </a:cubicBezTo>
                    <a:lnTo>
                      <a:pt x="222321" y="573348"/>
                    </a:lnTo>
                    <a:lnTo>
                      <a:pt x="229416" y="586894"/>
                    </a:lnTo>
                    <a:cubicBezTo>
                      <a:pt x="232235" y="591598"/>
                      <a:pt x="233759" y="593512"/>
                      <a:pt x="234066" y="593867"/>
                    </a:cubicBezTo>
                    <a:cubicBezTo>
                      <a:pt x="235815" y="595994"/>
                      <a:pt x="238368" y="597081"/>
                      <a:pt x="240968" y="597081"/>
                    </a:cubicBezTo>
                    <a:cubicBezTo>
                      <a:pt x="242954" y="597081"/>
                      <a:pt x="244987" y="596467"/>
                      <a:pt x="246689" y="595048"/>
                    </a:cubicBezTo>
                    <a:cubicBezTo>
                      <a:pt x="250518" y="591929"/>
                      <a:pt x="251180" y="586303"/>
                      <a:pt x="248107" y="582427"/>
                    </a:cubicBezTo>
                    <a:lnTo>
                      <a:pt x="246924" y="580581"/>
                    </a:lnTo>
                    <a:lnTo>
                      <a:pt x="262789" y="582185"/>
                    </a:lnTo>
                    <a:lnTo>
                      <a:pt x="263056" y="584111"/>
                    </a:lnTo>
                    <a:cubicBezTo>
                      <a:pt x="264485" y="590534"/>
                      <a:pt x="265948" y="595214"/>
                      <a:pt x="266468" y="596797"/>
                    </a:cubicBezTo>
                    <a:lnTo>
                      <a:pt x="272523" y="601179"/>
                    </a:lnTo>
                    <a:lnTo>
                      <a:pt x="241300" y="598022"/>
                    </a:lnTo>
                    <a:cubicBezTo>
                      <a:pt x="103762" y="569804"/>
                      <a:pt x="0" y="447822"/>
                      <a:pt x="0" y="302062"/>
                    </a:cubicBezTo>
                    <a:cubicBezTo>
                      <a:pt x="0" y="135526"/>
                      <a:pt x="135526" y="0"/>
                      <a:pt x="302109" y="0"/>
                    </a:cubicBezTo>
                    <a:close/>
                  </a:path>
                </a:pathLst>
              </a:custGeom>
              <a:grp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微软雅黑 Light"/>
                  <a:cs typeface="+mn-cs"/>
                </a:endParaRPr>
              </a:p>
            </p:txBody>
          </p:sp>
        </p:grpSp>
        <p:sp>
          <p:nvSpPr>
            <p:cNvPr id="236" name="iconfont-11811-5638378">
              <a:extLst>
                <a:ext uri="{FF2B5EF4-FFF2-40B4-BE49-F238E27FC236}">
                  <a16:creationId xmlns:a16="http://schemas.microsoft.com/office/drawing/2014/main" id="{025322A0-39F7-E642-BDF1-98D758884841}"/>
                </a:ext>
              </a:extLst>
            </p:cNvPr>
            <p:cNvSpPr/>
            <p:nvPr/>
          </p:nvSpPr>
          <p:spPr>
            <a:xfrm>
              <a:off x="10185527" y="1799714"/>
              <a:ext cx="377803" cy="479915"/>
            </a:xfrm>
            <a:custGeom>
              <a:avLst/>
              <a:gdLst>
                <a:gd name="connsiteX0" fmla="*/ 302965 w 408507"/>
                <a:gd name="connsiteY0" fmla="*/ 485288 h 518917"/>
                <a:gd name="connsiteX1" fmla="*/ 311965 w 408507"/>
                <a:gd name="connsiteY1" fmla="*/ 485288 h 518917"/>
                <a:gd name="connsiteX2" fmla="*/ 311965 w 408507"/>
                <a:gd name="connsiteY2" fmla="*/ 501633 h 518917"/>
                <a:gd name="connsiteX3" fmla="*/ 320298 w 408507"/>
                <a:gd name="connsiteY3" fmla="*/ 509966 h 518917"/>
                <a:gd name="connsiteX4" fmla="*/ 336868 w 408507"/>
                <a:gd name="connsiteY4" fmla="*/ 509966 h 518917"/>
                <a:gd name="connsiteX5" fmla="*/ 345201 w 408507"/>
                <a:gd name="connsiteY5" fmla="*/ 501633 h 518917"/>
                <a:gd name="connsiteX6" fmla="*/ 345201 w 408507"/>
                <a:gd name="connsiteY6" fmla="*/ 485288 h 518917"/>
                <a:gd name="connsiteX7" fmla="*/ 354153 w 408507"/>
                <a:gd name="connsiteY7" fmla="*/ 485288 h 518917"/>
                <a:gd name="connsiteX8" fmla="*/ 354153 w 408507"/>
                <a:gd name="connsiteY8" fmla="*/ 501633 h 518917"/>
                <a:gd name="connsiteX9" fmla="*/ 336868 w 408507"/>
                <a:gd name="connsiteY9" fmla="*/ 518917 h 518917"/>
                <a:gd name="connsiteX10" fmla="*/ 320298 w 408507"/>
                <a:gd name="connsiteY10" fmla="*/ 518917 h 518917"/>
                <a:gd name="connsiteX11" fmla="*/ 302965 w 408507"/>
                <a:gd name="connsiteY11" fmla="*/ 501633 h 518917"/>
                <a:gd name="connsiteX12" fmla="*/ 47743 w 408507"/>
                <a:gd name="connsiteY12" fmla="*/ 483462 h 518917"/>
                <a:gd name="connsiteX13" fmla="*/ 52147 w 408507"/>
                <a:gd name="connsiteY13" fmla="*/ 485288 h 518917"/>
                <a:gd name="connsiteX14" fmla="*/ 56695 w 408507"/>
                <a:gd name="connsiteY14" fmla="*/ 485288 h 518917"/>
                <a:gd name="connsiteX15" fmla="*/ 56695 w 408507"/>
                <a:gd name="connsiteY15" fmla="*/ 501633 h 518917"/>
                <a:gd name="connsiteX16" fmla="*/ 65028 w 408507"/>
                <a:gd name="connsiteY16" fmla="*/ 509966 h 518917"/>
                <a:gd name="connsiteX17" fmla="*/ 81598 w 408507"/>
                <a:gd name="connsiteY17" fmla="*/ 509966 h 518917"/>
                <a:gd name="connsiteX18" fmla="*/ 89931 w 408507"/>
                <a:gd name="connsiteY18" fmla="*/ 501633 h 518917"/>
                <a:gd name="connsiteX19" fmla="*/ 89931 w 408507"/>
                <a:gd name="connsiteY19" fmla="*/ 485288 h 518917"/>
                <a:gd name="connsiteX20" fmla="*/ 98883 w 408507"/>
                <a:gd name="connsiteY20" fmla="*/ 485288 h 518917"/>
                <a:gd name="connsiteX21" fmla="*/ 98883 w 408507"/>
                <a:gd name="connsiteY21" fmla="*/ 501633 h 518917"/>
                <a:gd name="connsiteX22" fmla="*/ 81598 w 408507"/>
                <a:gd name="connsiteY22" fmla="*/ 518917 h 518917"/>
                <a:gd name="connsiteX23" fmla="*/ 65028 w 408507"/>
                <a:gd name="connsiteY23" fmla="*/ 518917 h 518917"/>
                <a:gd name="connsiteX24" fmla="*/ 47743 w 408507"/>
                <a:gd name="connsiteY24" fmla="*/ 501633 h 518917"/>
                <a:gd name="connsiteX25" fmla="*/ 58742 w 408507"/>
                <a:gd name="connsiteY25" fmla="*/ 276514 h 518917"/>
                <a:gd name="connsiteX26" fmla="*/ 50410 w 408507"/>
                <a:gd name="connsiteY26" fmla="*/ 284846 h 518917"/>
                <a:gd name="connsiteX27" fmla="*/ 50410 w 408507"/>
                <a:gd name="connsiteY27" fmla="*/ 383931 h 518917"/>
                <a:gd name="connsiteX28" fmla="*/ 58742 w 408507"/>
                <a:gd name="connsiteY28" fmla="*/ 392263 h 518917"/>
                <a:gd name="connsiteX29" fmla="*/ 65123 w 408507"/>
                <a:gd name="connsiteY29" fmla="*/ 392263 h 518917"/>
                <a:gd name="connsiteX30" fmla="*/ 73456 w 408507"/>
                <a:gd name="connsiteY30" fmla="*/ 383931 h 518917"/>
                <a:gd name="connsiteX31" fmla="*/ 73456 w 408507"/>
                <a:gd name="connsiteY31" fmla="*/ 284846 h 518917"/>
                <a:gd name="connsiteX32" fmla="*/ 65123 w 408507"/>
                <a:gd name="connsiteY32" fmla="*/ 276514 h 518917"/>
                <a:gd name="connsiteX33" fmla="*/ 58742 w 408507"/>
                <a:gd name="connsiteY33" fmla="*/ 267562 h 518917"/>
                <a:gd name="connsiteX34" fmla="*/ 65123 w 408507"/>
                <a:gd name="connsiteY34" fmla="*/ 267562 h 518917"/>
                <a:gd name="connsiteX35" fmla="*/ 82408 w 408507"/>
                <a:gd name="connsiteY35" fmla="*/ 284846 h 518917"/>
                <a:gd name="connsiteX36" fmla="*/ 82408 w 408507"/>
                <a:gd name="connsiteY36" fmla="*/ 383931 h 518917"/>
                <a:gd name="connsiteX37" fmla="*/ 65123 w 408507"/>
                <a:gd name="connsiteY37" fmla="*/ 401120 h 518917"/>
                <a:gd name="connsiteX38" fmla="*/ 58742 w 408507"/>
                <a:gd name="connsiteY38" fmla="*/ 401120 h 518917"/>
                <a:gd name="connsiteX39" fmla="*/ 41458 w 408507"/>
                <a:gd name="connsiteY39" fmla="*/ 383836 h 518917"/>
                <a:gd name="connsiteX40" fmla="*/ 41458 w 408507"/>
                <a:gd name="connsiteY40" fmla="*/ 284846 h 518917"/>
                <a:gd name="connsiteX41" fmla="*/ 58742 w 408507"/>
                <a:gd name="connsiteY41" fmla="*/ 267562 h 518917"/>
                <a:gd name="connsiteX42" fmla="*/ 8953 w 408507"/>
                <a:gd name="connsiteY42" fmla="*/ 213710 h 518917"/>
                <a:gd name="connsiteX43" fmla="*/ 399554 w 408507"/>
                <a:gd name="connsiteY43" fmla="*/ 213710 h 518917"/>
                <a:gd name="connsiteX44" fmla="*/ 399554 w 408507"/>
                <a:gd name="connsiteY44" fmla="*/ 222662 h 518917"/>
                <a:gd name="connsiteX45" fmla="*/ 8953 w 408507"/>
                <a:gd name="connsiteY45" fmla="*/ 222662 h 518917"/>
                <a:gd name="connsiteX46" fmla="*/ 58742 w 408507"/>
                <a:gd name="connsiteY46" fmla="*/ 76010 h 518917"/>
                <a:gd name="connsiteX47" fmla="*/ 50410 w 408507"/>
                <a:gd name="connsiteY47" fmla="*/ 84343 h 518917"/>
                <a:gd name="connsiteX48" fmla="*/ 50410 w 408507"/>
                <a:gd name="connsiteY48" fmla="*/ 183428 h 518917"/>
                <a:gd name="connsiteX49" fmla="*/ 58742 w 408507"/>
                <a:gd name="connsiteY49" fmla="*/ 191760 h 518917"/>
                <a:gd name="connsiteX50" fmla="*/ 65123 w 408507"/>
                <a:gd name="connsiteY50" fmla="*/ 191760 h 518917"/>
                <a:gd name="connsiteX51" fmla="*/ 73456 w 408507"/>
                <a:gd name="connsiteY51" fmla="*/ 183428 h 518917"/>
                <a:gd name="connsiteX52" fmla="*/ 73456 w 408507"/>
                <a:gd name="connsiteY52" fmla="*/ 84343 h 518917"/>
                <a:gd name="connsiteX53" fmla="*/ 65123 w 408507"/>
                <a:gd name="connsiteY53" fmla="*/ 76010 h 518917"/>
                <a:gd name="connsiteX54" fmla="*/ 58742 w 408507"/>
                <a:gd name="connsiteY54" fmla="*/ 67059 h 518917"/>
                <a:gd name="connsiteX55" fmla="*/ 65123 w 408507"/>
                <a:gd name="connsiteY55" fmla="*/ 67059 h 518917"/>
                <a:gd name="connsiteX56" fmla="*/ 82408 w 408507"/>
                <a:gd name="connsiteY56" fmla="*/ 84343 h 518917"/>
                <a:gd name="connsiteX57" fmla="*/ 82408 w 408507"/>
                <a:gd name="connsiteY57" fmla="*/ 183428 h 518917"/>
                <a:gd name="connsiteX58" fmla="*/ 65123 w 408507"/>
                <a:gd name="connsiteY58" fmla="*/ 200617 h 518917"/>
                <a:gd name="connsiteX59" fmla="*/ 58742 w 408507"/>
                <a:gd name="connsiteY59" fmla="*/ 200617 h 518917"/>
                <a:gd name="connsiteX60" fmla="*/ 41458 w 408507"/>
                <a:gd name="connsiteY60" fmla="*/ 183333 h 518917"/>
                <a:gd name="connsiteX61" fmla="*/ 41458 w 408507"/>
                <a:gd name="connsiteY61" fmla="*/ 84343 h 518917"/>
                <a:gd name="connsiteX62" fmla="*/ 58742 w 408507"/>
                <a:gd name="connsiteY62" fmla="*/ 67059 h 518917"/>
                <a:gd name="connsiteX63" fmla="*/ 52147 w 408507"/>
                <a:gd name="connsiteY63" fmla="*/ 8858 h 518917"/>
                <a:gd name="connsiteX64" fmla="*/ 8953 w 408507"/>
                <a:gd name="connsiteY64" fmla="*/ 52053 h 518917"/>
                <a:gd name="connsiteX65" fmla="*/ 8953 w 408507"/>
                <a:gd name="connsiteY65" fmla="*/ 213710 h 518917"/>
                <a:gd name="connsiteX66" fmla="*/ 1984 w 408507"/>
                <a:gd name="connsiteY66" fmla="*/ 213710 h 518917"/>
                <a:gd name="connsiteX67" fmla="*/ 1984 w 408507"/>
                <a:gd name="connsiteY67" fmla="*/ 222662 h 518917"/>
                <a:gd name="connsiteX68" fmla="*/ 8953 w 408507"/>
                <a:gd name="connsiteY68" fmla="*/ 222662 h 518917"/>
                <a:gd name="connsiteX69" fmla="*/ 8953 w 408507"/>
                <a:gd name="connsiteY69" fmla="*/ 433045 h 518917"/>
                <a:gd name="connsiteX70" fmla="*/ 52147 w 408507"/>
                <a:gd name="connsiteY70" fmla="*/ 476239 h 518917"/>
                <a:gd name="connsiteX71" fmla="*/ 356360 w 408507"/>
                <a:gd name="connsiteY71" fmla="*/ 476239 h 518917"/>
                <a:gd name="connsiteX72" fmla="*/ 399554 w 408507"/>
                <a:gd name="connsiteY72" fmla="*/ 433045 h 518917"/>
                <a:gd name="connsiteX73" fmla="*/ 399554 w 408507"/>
                <a:gd name="connsiteY73" fmla="*/ 222662 h 518917"/>
                <a:gd name="connsiteX74" fmla="*/ 406721 w 408507"/>
                <a:gd name="connsiteY74" fmla="*/ 222662 h 518917"/>
                <a:gd name="connsiteX75" fmla="*/ 406721 w 408507"/>
                <a:gd name="connsiteY75" fmla="*/ 213710 h 518917"/>
                <a:gd name="connsiteX76" fmla="*/ 399554 w 408507"/>
                <a:gd name="connsiteY76" fmla="*/ 213710 h 518917"/>
                <a:gd name="connsiteX77" fmla="*/ 399554 w 408507"/>
                <a:gd name="connsiteY77" fmla="*/ 52148 h 518917"/>
                <a:gd name="connsiteX78" fmla="*/ 356360 w 408507"/>
                <a:gd name="connsiteY78" fmla="*/ 8953 h 518917"/>
                <a:gd name="connsiteX79" fmla="*/ 52147 w 408507"/>
                <a:gd name="connsiteY79" fmla="*/ 8953 h 518917"/>
                <a:gd name="connsiteX80" fmla="*/ 52147 w 408507"/>
                <a:gd name="connsiteY80" fmla="*/ 0 h 518917"/>
                <a:gd name="connsiteX81" fmla="*/ 356360 w 408507"/>
                <a:gd name="connsiteY81" fmla="*/ 0 h 518917"/>
                <a:gd name="connsiteX82" fmla="*/ 408507 w 408507"/>
                <a:gd name="connsiteY82" fmla="*/ 52148 h 518917"/>
                <a:gd name="connsiteX83" fmla="*/ 408507 w 408507"/>
                <a:gd name="connsiteY83" fmla="*/ 433140 h 518917"/>
                <a:gd name="connsiteX84" fmla="*/ 356360 w 408507"/>
                <a:gd name="connsiteY84" fmla="*/ 485288 h 518917"/>
                <a:gd name="connsiteX85" fmla="*/ 354153 w 408507"/>
                <a:gd name="connsiteY85" fmla="*/ 485288 h 518917"/>
                <a:gd name="connsiteX86" fmla="*/ 354153 w 408507"/>
                <a:gd name="connsiteY86" fmla="*/ 477540 h 518917"/>
                <a:gd name="connsiteX87" fmla="*/ 345201 w 408507"/>
                <a:gd name="connsiteY87" fmla="*/ 477540 h 518917"/>
                <a:gd name="connsiteX88" fmla="*/ 345201 w 408507"/>
                <a:gd name="connsiteY88" fmla="*/ 485288 h 518917"/>
                <a:gd name="connsiteX89" fmla="*/ 311965 w 408507"/>
                <a:gd name="connsiteY89" fmla="*/ 485288 h 518917"/>
                <a:gd name="connsiteX90" fmla="*/ 311965 w 408507"/>
                <a:gd name="connsiteY90" fmla="*/ 477540 h 518917"/>
                <a:gd name="connsiteX91" fmla="*/ 302965 w 408507"/>
                <a:gd name="connsiteY91" fmla="*/ 477540 h 518917"/>
                <a:gd name="connsiteX92" fmla="*/ 302965 w 408507"/>
                <a:gd name="connsiteY92" fmla="*/ 485288 h 518917"/>
                <a:gd name="connsiteX93" fmla="*/ 98883 w 408507"/>
                <a:gd name="connsiteY93" fmla="*/ 485288 h 518917"/>
                <a:gd name="connsiteX94" fmla="*/ 98883 w 408507"/>
                <a:gd name="connsiteY94" fmla="*/ 477540 h 518917"/>
                <a:gd name="connsiteX95" fmla="*/ 89931 w 408507"/>
                <a:gd name="connsiteY95" fmla="*/ 477540 h 518917"/>
                <a:gd name="connsiteX96" fmla="*/ 89931 w 408507"/>
                <a:gd name="connsiteY96" fmla="*/ 485288 h 518917"/>
                <a:gd name="connsiteX97" fmla="*/ 56695 w 408507"/>
                <a:gd name="connsiteY97" fmla="*/ 485288 h 518917"/>
                <a:gd name="connsiteX98" fmla="*/ 56695 w 408507"/>
                <a:gd name="connsiteY98" fmla="*/ 477540 h 518917"/>
                <a:gd name="connsiteX99" fmla="*/ 47743 w 408507"/>
                <a:gd name="connsiteY99" fmla="*/ 477540 h 518917"/>
                <a:gd name="connsiteX100" fmla="*/ 47743 w 408507"/>
                <a:gd name="connsiteY100" fmla="*/ 483462 h 518917"/>
                <a:gd name="connsiteX101" fmla="*/ 15287 w 408507"/>
                <a:gd name="connsiteY101" fmla="*/ 470001 h 518917"/>
                <a:gd name="connsiteX102" fmla="*/ 0 w 408507"/>
                <a:gd name="connsiteY102" fmla="*/ 433140 h 518917"/>
                <a:gd name="connsiteX103" fmla="*/ 0 w 408507"/>
                <a:gd name="connsiteY103" fmla="*/ 52148 h 518917"/>
                <a:gd name="connsiteX104" fmla="*/ 52147 w 408507"/>
                <a:gd name="connsiteY104" fmla="*/ 0 h 518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408507" h="518917">
                  <a:moveTo>
                    <a:pt x="302965" y="485288"/>
                  </a:moveTo>
                  <a:lnTo>
                    <a:pt x="311965" y="485288"/>
                  </a:lnTo>
                  <a:lnTo>
                    <a:pt x="311965" y="501633"/>
                  </a:lnTo>
                  <a:cubicBezTo>
                    <a:pt x="311965" y="506204"/>
                    <a:pt x="315727" y="509966"/>
                    <a:pt x="320298" y="509966"/>
                  </a:cubicBezTo>
                  <a:lnTo>
                    <a:pt x="336868" y="509966"/>
                  </a:lnTo>
                  <a:cubicBezTo>
                    <a:pt x="341439" y="509966"/>
                    <a:pt x="345201" y="506204"/>
                    <a:pt x="345201" y="501633"/>
                  </a:cubicBezTo>
                  <a:lnTo>
                    <a:pt x="345201" y="485288"/>
                  </a:lnTo>
                  <a:lnTo>
                    <a:pt x="354153" y="485288"/>
                  </a:lnTo>
                  <a:lnTo>
                    <a:pt x="354153" y="501633"/>
                  </a:lnTo>
                  <a:cubicBezTo>
                    <a:pt x="354058" y="511251"/>
                    <a:pt x="346344" y="518917"/>
                    <a:pt x="336868" y="518917"/>
                  </a:cubicBezTo>
                  <a:lnTo>
                    <a:pt x="320298" y="518917"/>
                  </a:lnTo>
                  <a:cubicBezTo>
                    <a:pt x="310775" y="518917"/>
                    <a:pt x="302965" y="511251"/>
                    <a:pt x="302965" y="501633"/>
                  </a:cubicBezTo>
                  <a:close/>
                  <a:moveTo>
                    <a:pt x="47743" y="483462"/>
                  </a:moveTo>
                  <a:lnTo>
                    <a:pt x="52147" y="485288"/>
                  </a:lnTo>
                  <a:lnTo>
                    <a:pt x="56695" y="485288"/>
                  </a:lnTo>
                  <a:lnTo>
                    <a:pt x="56695" y="501633"/>
                  </a:lnTo>
                  <a:cubicBezTo>
                    <a:pt x="56695" y="506204"/>
                    <a:pt x="60457" y="509966"/>
                    <a:pt x="65028" y="509966"/>
                  </a:cubicBezTo>
                  <a:lnTo>
                    <a:pt x="81598" y="509966"/>
                  </a:lnTo>
                  <a:cubicBezTo>
                    <a:pt x="86169" y="509966"/>
                    <a:pt x="89931" y="506204"/>
                    <a:pt x="89931" y="501633"/>
                  </a:cubicBezTo>
                  <a:lnTo>
                    <a:pt x="89931" y="485288"/>
                  </a:lnTo>
                  <a:lnTo>
                    <a:pt x="98883" y="485288"/>
                  </a:lnTo>
                  <a:lnTo>
                    <a:pt x="98883" y="501633"/>
                  </a:lnTo>
                  <a:cubicBezTo>
                    <a:pt x="98835" y="511251"/>
                    <a:pt x="91121" y="518917"/>
                    <a:pt x="81598" y="518917"/>
                  </a:cubicBezTo>
                  <a:lnTo>
                    <a:pt x="65028" y="518917"/>
                  </a:lnTo>
                  <a:cubicBezTo>
                    <a:pt x="55552" y="518917"/>
                    <a:pt x="47743" y="511251"/>
                    <a:pt x="47743" y="501633"/>
                  </a:cubicBezTo>
                  <a:close/>
                  <a:moveTo>
                    <a:pt x="58742" y="276514"/>
                  </a:moveTo>
                  <a:cubicBezTo>
                    <a:pt x="54219" y="276514"/>
                    <a:pt x="50410" y="280275"/>
                    <a:pt x="50410" y="284846"/>
                  </a:cubicBezTo>
                  <a:lnTo>
                    <a:pt x="50410" y="383931"/>
                  </a:lnTo>
                  <a:cubicBezTo>
                    <a:pt x="50410" y="388502"/>
                    <a:pt x="54219" y="392263"/>
                    <a:pt x="58742" y="392263"/>
                  </a:cubicBezTo>
                  <a:lnTo>
                    <a:pt x="65123" y="392263"/>
                  </a:lnTo>
                  <a:cubicBezTo>
                    <a:pt x="69694" y="392263"/>
                    <a:pt x="73456" y="388502"/>
                    <a:pt x="73456" y="383931"/>
                  </a:cubicBezTo>
                  <a:lnTo>
                    <a:pt x="73456" y="284846"/>
                  </a:lnTo>
                  <a:cubicBezTo>
                    <a:pt x="73456" y="280275"/>
                    <a:pt x="69694" y="276514"/>
                    <a:pt x="65123" y="276514"/>
                  </a:cubicBezTo>
                  <a:close/>
                  <a:moveTo>
                    <a:pt x="58742" y="267562"/>
                  </a:moveTo>
                  <a:lnTo>
                    <a:pt x="65123" y="267562"/>
                  </a:lnTo>
                  <a:cubicBezTo>
                    <a:pt x="74599" y="267562"/>
                    <a:pt x="82408" y="275276"/>
                    <a:pt x="82408" y="284846"/>
                  </a:cubicBezTo>
                  <a:lnTo>
                    <a:pt x="82408" y="383931"/>
                  </a:lnTo>
                  <a:cubicBezTo>
                    <a:pt x="82312" y="393406"/>
                    <a:pt x="74599" y="401120"/>
                    <a:pt x="65123" y="401120"/>
                  </a:cubicBezTo>
                  <a:lnTo>
                    <a:pt x="58742" y="401120"/>
                  </a:lnTo>
                  <a:cubicBezTo>
                    <a:pt x="49267" y="401120"/>
                    <a:pt x="41458" y="393406"/>
                    <a:pt x="41458" y="383836"/>
                  </a:cubicBezTo>
                  <a:lnTo>
                    <a:pt x="41458" y="284846"/>
                  </a:lnTo>
                  <a:cubicBezTo>
                    <a:pt x="41458" y="275371"/>
                    <a:pt x="49172" y="267562"/>
                    <a:pt x="58742" y="267562"/>
                  </a:cubicBezTo>
                  <a:close/>
                  <a:moveTo>
                    <a:pt x="8953" y="213710"/>
                  </a:moveTo>
                  <a:lnTo>
                    <a:pt x="399554" y="213710"/>
                  </a:lnTo>
                  <a:lnTo>
                    <a:pt x="399554" y="222662"/>
                  </a:lnTo>
                  <a:lnTo>
                    <a:pt x="8953" y="222662"/>
                  </a:lnTo>
                  <a:close/>
                  <a:moveTo>
                    <a:pt x="58742" y="76010"/>
                  </a:moveTo>
                  <a:cubicBezTo>
                    <a:pt x="54219" y="76010"/>
                    <a:pt x="50410" y="79772"/>
                    <a:pt x="50410" y="84343"/>
                  </a:cubicBezTo>
                  <a:lnTo>
                    <a:pt x="50410" y="183428"/>
                  </a:lnTo>
                  <a:cubicBezTo>
                    <a:pt x="50410" y="187999"/>
                    <a:pt x="54219" y="191760"/>
                    <a:pt x="58742" y="191760"/>
                  </a:cubicBezTo>
                  <a:lnTo>
                    <a:pt x="65123" y="191760"/>
                  </a:lnTo>
                  <a:cubicBezTo>
                    <a:pt x="69694" y="191760"/>
                    <a:pt x="73456" y="187999"/>
                    <a:pt x="73456" y="183428"/>
                  </a:cubicBezTo>
                  <a:lnTo>
                    <a:pt x="73456" y="84343"/>
                  </a:lnTo>
                  <a:cubicBezTo>
                    <a:pt x="73456" y="79772"/>
                    <a:pt x="69694" y="76010"/>
                    <a:pt x="65123" y="76010"/>
                  </a:cubicBezTo>
                  <a:close/>
                  <a:moveTo>
                    <a:pt x="58742" y="67059"/>
                  </a:moveTo>
                  <a:lnTo>
                    <a:pt x="65123" y="67059"/>
                  </a:lnTo>
                  <a:cubicBezTo>
                    <a:pt x="74599" y="67059"/>
                    <a:pt x="82408" y="74772"/>
                    <a:pt x="82408" y="84343"/>
                  </a:cubicBezTo>
                  <a:lnTo>
                    <a:pt x="82408" y="183428"/>
                  </a:lnTo>
                  <a:cubicBezTo>
                    <a:pt x="82312" y="192951"/>
                    <a:pt x="74599" y="200617"/>
                    <a:pt x="65123" y="200617"/>
                  </a:cubicBezTo>
                  <a:lnTo>
                    <a:pt x="58742" y="200617"/>
                  </a:lnTo>
                  <a:cubicBezTo>
                    <a:pt x="49267" y="200617"/>
                    <a:pt x="41458" y="192951"/>
                    <a:pt x="41458" y="183333"/>
                  </a:cubicBezTo>
                  <a:lnTo>
                    <a:pt x="41458" y="84343"/>
                  </a:lnTo>
                  <a:cubicBezTo>
                    <a:pt x="41458" y="74868"/>
                    <a:pt x="49172" y="67059"/>
                    <a:pt x="58742" y="67059"/>
                  </a:cubicBezTo>
                  <a:close/>
                  <a:moveTo>
                    <a:pt x="52147" y="8858"/>
                  </a:moveTo>
                  <a:cubicBezTo>
                    <a:pt x="28335" y="8858"/>
                    <a:pt x="8953" y="28193"/>
                    <a:pt x="8953" y="52053"/>
                  </a:cubicBezTo>
                  <a:lnTo>
                    <a:pt x="8953" y="213710"/>
                  </a:lnTo>
                  <a:lnTo>
                    <a:pt x="1984" y="213710"/>
                  </a:lnTo>
                  <a:lnTo>
                    <a:pt x="1984" y="222662"/>
                  </a:lnTo>
                  <a:lnTo>
                    <a:pt x="8953" y="222662"/>
                  </a:lnTo>
                  <a:lnTo>
                    <a:pt x="8953" y="433045"/>
                  </a:lnTo>
                  <a:cubicBezTo>
                    <a:pt x="8953" y="456857"/>
                    <a:pt x="28335" y="476239"/>
                    <a:pt x="52147" y="476239"/>
                  </a:cubicBezTo>
                  <a:lnTo>
                    <a:pt x="356360" y="476239"/>
                  </a:lnTo>
                  <a:cubicBezTo>
                    <a:pt x="380172" y="476239"/>
                    <a:pt x="399554" y="456857"/>
                    <a:pt x="399554" y="433045"/>
                  </a:cubicBezTo>
                  <a:lnTo>
                    <a:pt x="399554" y="222662"/>
                  </a:lnTo>
                  <a:lnTo>
                    <a:pt x="406721" y="222662"/>
                  </a:lnTo>
                  <a:lnTo>
                    <a:pt x="406721" y="213710"/>
                  </a:lnTo>
                  <a:lnTo>
                    <a:pt x="399554" y="213710"/>
                  </a:lnTo>
                  <a:lnTo>
                    <a:pt x="399554" y="52148"/>
                  </a:lnTo>
                  <a:cubicBezTo>
                    <a:pt x="399554" y="28289"/>
                    <a:pt x="380172" y="8953"/>
                    <a:pt x="356360" y="8953"/>
                  </a:cubicBezTo>
                  <a:lnTo>
                    <a:pt x="52147" y="8953"/>
                  </a:lnTo>
                  <a:close/>
                  <a:moveTo>
                    <a:pt x="52147" y="0"/>
                  </a:moveTo>
                  <a:lnTo>
                    <a:pt x="356360" y="0"/>
                  </a:lnTo>
                  <a:cubicBezTo>
                    <a:pt x="385124" y="0"/>
                    <a:pt x="408507" y="23383"/>
                    <a:pt x="408507" y="52148"/>
                  </a:cubicBezTo>
                  <a:lnTo>
                    <a:pt x="408507" y="433140"/>
                  </a:lnTo>
                  <a:cubicBezTo>
                    <a:pt x="408507" y="461905"/>
                    <a:pt x="385124" y="485288"/>
                    <a:pt x="356360" y="485288"/>
                  </a:cubicBezTo>
                  <a:lnTo>
                    <a:pt x="354153" y="485288"/>
                  </a:lnTo>
                  <a:lnTo>
                    <a:pt x="354153" y="477540"/>
                  </a:lnTo>
                  <a:lnTo>
                    <a:pt x="345201" y="477540"/>
                  </a:lnTo>
                  <a:lnTo>
                    <a:pt x="345201" y="485288"/>
                  </a:lnTo>
                  <a:lnTo>
                    <a:pt x="311965" y="485288"/>
                  </a:lnTo>
                  <a:lnTo>
                    <a:pt x="311965" y="477540"/>
                  </a:lnTo>
                  <a:lnTo>
                    <a:pt x="302965" y="477540"/>
                  </a:lnTo>
                  <a:lnTo>
                    <a:pt x="302965" y="485288"/>
                  </a:lnTo>
                  <a:lnTo>
                    <a:pt x="98883" y="485288"/>
                  </a:lnTo>
                  <a:lnTo>
                    <a:pt x="98883" y="477540"/>
                  </a:lnTo>
                  <a:lnTo>
                    <a:pt x="89931" y="477540"/>
                  </a:lnTo>
                  <a:lnTo>
                    <a:pt x="89931" y="485288"/>
                  </a:lnTo>
                  <a:lnTo>
                    <a:pt x="56695" y="485288"/>
                  </a:lnTo>
                  <a:lnTo>
                    <a:pt x="56695" y="477540"/>
                  </a:lnTo>
                  <a:lnTo>
                    <a:pt x="47743" y="477540"/>
                  </a:lnTo>
                  <a:lnTo>
                    <a:pt x="47743" y="483462"/>
                  </a:lnTo>
                  <a:lnTo>
                    <a:pt x="15287" y="470001"/>
                  </a:lnTo>
                  <a:cubicBezTo>
                    <a:pt x="5846" y="460560"/>
                    <a:pt x="0" y="447522"/>
                    <a:pt x="0" y="433140"/>
                  </a:cubicBezTo>
                  <a:lnTo>
                    <a:pt x="0" y="52148"/>
                  </a:lnTo>
                  <a:cubicBezTo>
                    <a:pt x="0" y="23383"/>
                    <a:pt x="23383" y="0"/>
                    <a:pt x="52147" y="0"/>
                  </a:cubicBezTo>
                  <a:close/>
                </a:path>
              </a:pathLst>
            </a:custGeom>
            <a:solidFill>
              <a:sysClr val="window" lastClr="FFFFFF"/>
            </a:solidFill>
            <a:ln w="9525"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微软雅黑 Light"/>
                <a:cs typeface="+mn-cs"/>
              </a:endParaRPr>
            </a:p>
          </p:txBody>
        </p:sp>
        <p:sp>
          <p:nvSpPr>
            <p:cNvPr id="237" name="iconfont-10187-1799670">
              <a:extLst>
                <a:ext uri="{FF2B5EF4-FFF2-40B4-BE49-F238E27FC236}">
                  <a16:creationId xmlns:a16="http://schemas.microsoft.com/office/drawing/2014/main" id="{6AAD830F-3E5F-3545-866F-E765675A671F}"/>
                </a:ext>
              </a:extLst>
            </p:cNvPr>
            <p:cNvSpPr/>
            <p:nvPr/>
          </p:nvSpPr>
          <p:spPr>
            <a:xfrm>
              <a:off x="10110275" y="1050143"/>
              <a:ext cx="533506" cy="523381"/>
            </a:xfrm>
            <a:custGeom>
              <a:avLst/>
              <a:gdLst>
                <a:gd name="T0" fmla="*/ 2688 w 11744"/>
                <a:gd name="T1" fmla="*/ 8000 h 11520"/>
                <a:gd name="T2" fmla="*/ 3648 w 11744"/>
                <a:gd name="T3" fmla="*/ 8960 h 11520"/>
                <a:gd name="T4" fmla="*/ 7808 w 11744"/>
                <a:gd name="T5" fmla="*/ 11520 h 11520"/>
                <a:gd name="T6" fmla="*/ 8768 w 11744"/>
                <a:gd name="T7" fmla="*/ 8960 h 11520"/>
                <a:gd name="T8" fmla="*/ 8128 w 11744"/>
                <a:gd name="T9" fmla="*/ 7040 h 11520"/>
                <a:gd name="T10" fmla="*/ 4288 w 11744"/>
                <a:gd name="T11" fmla="*/ 8960 h 11520"/>
                <a:gd name="T12" fmla="*/ 8448 w 11744"/>
                <a:gd name="T13" fmla="*/ 8320 h 11520"/>
                <a:gd name="T14" fmla="*/ 3648 w 11744"/>
                <a:gd name="T15" fmla="*/ 7680 h 11520"/>
                <a:gd name="T16" fmla="*/ 8448 w 11744"/>
                <a:gd name="T17" fmla="*/ 8320 h 11520"/>
                <a:gd name="T18" fmla="*/ 128 w 11744"/>
                <a:gd name="T19" fmla="*/ 5344 h 11520"/>
                <a:gd name="T20" fmla="*/ 2880 w 11744"/>
                <a:gd name="T21" fmla="*/ 9888 h 11520"/>
                <a:gd name="T22" fmla="*/ 5888 w 11744"/>
                <a:gd name="T23" fmla="*/ 640 h 11520"/>
                <a:gd name="T24" fmla="*/ 8768 w 11744"/>
                <a:gd name="T25" fmla="*/ 10144 h 11520"/>
                <a:gd name="T26" fmla="*/ 6816 w 11744"/>
                <a:gd name="T27" fmla="*/ 96 h 11520"/>
                <a:gd name="T28" fmla="*/ 9728 w 11744"/>
                <a:gd name="T29" fmla="*/ 6080 h 11520"/>
                <a:gd name="T30" fmla="*/ 9408 w 11744"/>
                <a:gd name="T31" fmla="*/ 5760 h 11520"/>
                <a:gd name="T32" fmla="*/ 2048 w 11744"/>
                <a:gd name="T33" fmla="*/ 6080 h 11520"/>
                <a:gd name="T34" fmla="*/ 1728 w 11744"/>
                <a:gd name="T35" fmla="*/ 5760 h 11520"/>
                <a:gd name="T36" fmla="*/ 5728 w 11744"/>
                <a:gd name="T37" fmla="*/ 6048 h 11520"/>
                <a:gd name="T38" fmla="*/ 5376 w 11744"/>
                <a:gd name="T39" fmla="*/ 6080 h 11520"/>
                <a:gd name="T40" fmla="*/ 5088 w 11744"/>
                <a:gd name="T41" fmla="*/ 4416 h 11520"/>
                <a:gd name="T42" fmla="*/ 4544 w 11744"/>
                <a:gd name="T43" fmla="*/ 6112 h 11520"/>
                <a:gd name="T44" fmla="*/ 4224 w 11744"/>
                <a:gd name="T45" fmla="*/ 6112 h 11520"/>
                <a:gd name="T46" fmla="*/ 3936 w 11744"/>
                <a:gd name="T47" fmla="*/ 5248 h 11520"/>
                <a:gd name="T48" fmla="*/ 3616 w 11744"/>
                <a:gd name="T49" fmla="*/ 4512 h 11520"/>
                <a:gd name="T50" fmla="*/ 3168 w 11744"/>
                <a:gd name="T51" fmla="*/ 6112 h 11520"/>
                <a:gd name="T52" fmla="*/ 3296 w 11744"/>
                <a:gd name="T53" fmla="*/ 3648 h 11520"/>
                <a:gd name="T54" fmla="*/ 3776 w 11744"/>
                <a:gd name="T55" fmla="*/ 3456 h 11520"/>
                <a:gd name="T56" fmla="*/ 4768 w 11744"/>
                <a:gd name="T57" fmla="*/ 3712 h 11520"/>
                <a:gd name="T58" fmla="*/ 5280 w 11744"/>
                <a:gd name="T59" fmla="*/ 3456 h 11520"/>
                <a:gd name="T60" fmla="*/ 6048 w 11744"/>
                <a:gd name="T61" fmla="*/ 3680 h 11520"/>
                <a:gd name="T62" fmla="*/ 6176 w 11744"/>
                <a:gd name="T63" fmla="*/ 3456 h 11520"/>
                <a:gd name="T64" fmla="*/ 7616 w 11744"/>
                <a:gd name="T65" fmla="*/ 3616 h 11520"/>
                <a:gd name="T66" fmla="*/ 7712 w 11744"/>
                <a:gd name="T67" fmla="*/ 4704 h 11520"/>
                <a:gd name="T68" fmla="*/ 7904 w 11744"/>
                <a:gd name="T69" fmla="*/ 5664 h 11520"/>
                <a:gd name="T70" fmla="*/ 7744 w 11744"/>
                <a:gd name="T71" fmla="*/ 6144 h 11520"/>
                <a:gd name="T72" fmla="*/ 6560 w 11744"/>
                <a:gd name="T73" fmla="*/ 5952 h 11520"/>
                <a:gd name="T74" fmla="*/ 6112 w 11744"/>
                <a:gd name="T75" fmla="*/ 6080 h 11520"/>
                <a:gd name="T76" fmla="*/ 6560 w 11744"/>
                <a:gd name="T77" fmla="*/ 4544 h 11520"/>
                <a:gd name="T78" fmla="*/ 7392 w 11744"/>
                <a:gd name="T79" fmla="*/ 4192 h 11520"/>
                <a:gd name="T80" fmla="*/ 7136 w 11744"/>
                <a:gd name="T81" fmla="*/ 3872 h 11520"/>
                <a:gd name="T82" fmla="*/ 8768 w 11744"/>
                <a:gd name="T83" fmla="*/ 5920 h 11520"/>
                <a:gd name="T84" fmla="*/ 8320 w 11744"/>
                <a:gd name="T85" fmla="*/ 6112 h 11520"/>
                <a:gd name="T86" fmla="*/ 8512 w 11744"/>
                <a:gd name="T87" fmla="*/ 3392 h 11520"/>
                <a:gd name="T88" fmla="*/ 8768 w 11744"/>
                <a:gd name="T89" fmla="*/ 5920 h 1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744" h="11520">
                  <a:moveTo>
                    <a:pt x="8128" y="7040"/>
                  </a:moveTo>
                  <a:lnTo>
                    <a:pt x="3648" y="7040"/>
                  </a:lnTo>
                  <a:cubicBezTo>
                    <a:pt x="3104" y="7040"/>
                    <a:pt x="2688" y="7456"/>
                    <a:pt x="2688" y="8000"/>
                  </a:cubicBezTo>
                  <a:lnTo>
                    <a:pt x="2688" y="8640"/>
                  </a:lnTo>
                  <a:cubicBezTo>
                    <a:pt x="2688" y="8832"/>
                    <a:pt x="2848" y="8960"/>
                    <a:pt x="3008" y="8960"/>
                  </a:cubicBezTo>
                  <a:lnTo>
                    <a:pt x="3648" y="8960"/>
                  </a:lnTo>
                  <a:lnTo>
                    <a:pt x="3648" y="11200"/>
                  </a:lnTo>
                  <a:cubicBezTo>
                    <a:pt x="3648" y="11392"/>
                    <a:pt x="3808" y="11520"/>
                    <a:pt x="3968" y="11520"/>
                  </a:cubicBezTo>
                  <a:lnTo>
                    <a:pt x="7808" y="11520"/>
                  </a:lnTo>
                  <a:cubicBezTo>
                    <a:pt x="7968" y="11520"/>
                    <a:pt x="8128" y="11392"/>
                    <a:pt x="8128" y="11200"/>
                  </a:cubicBezTo>
                  <a:lnTo>
                    <a:pt x="8128" y="8960"/>
                  </a:lnTo>
                  <a:lnTo>
                    <a:pt x="8768" y="8960"/>
                  </a:lnTo>
                  <a:cubicBezTo>
                    <a:pt x="8928" y="8960"/>
                    <a:pt x="9088" y="8832"/>
                    <a:pt x="9088" y="8640"/>
                  </a:cubicBezTo>
                  <a:lnTo>
                    <a:pt x="9088" y="8000"/>
                  </a:lnTo>
                  <a:cubicBezTo>
                    <a:pt x="9088" y="7456"/>
                    <a:pt x="8640" y="7040"/>
                    <a:pt x="8128" y="7040"/>
                  </a:cubicBezTo>
                  <a:close/>
                  <a:moveTo>
                    <a:pt x="7488" y="10880"/>
                  </a:moveTo>
                  <a:lnTo>
                    <a:pt x="4288" y="10880"/>
                  </a:lnTo>
                  <a:lnTo>
                    <a:pt x="4288" y="8960"/>
                  </a:lnTo>
                  <a:lnTo>
                    <a:pt x="7488" y="8960"/>
                  </a:lnTo>
                  <a:lnTo>
                    <a:pt x="7488" y="10880"/>
                  </a:lnTo>
                  <a:close/>
                  <a:moveTo>
                    <a:pt x="8448" y="8320"/>
                  </a:moveTo>
                  <a:lnTo>
                    <a:pt x="3328" y="8320"/>
                  </a:lnTo>
                  <a:lnTo>
                    <a:pt x="3328" y="8000"/>
                  </a:lnTo>
                  <a:cubicBezTo>
                    <a:pt x="3328" y="7840"/>
                    <a:pt x="3488" y="7680"/>
                    <a:pt x="3648" y="7680"/>
                  </a:cubicBezTo>
                  <a:lnTo>
                    <a:pt x="8128" y="7680"/>
                  </a:lnTo>
                  <a:cubicBezTo>
                    <a:pt x="8288" y="7680"/>
                    <a:pt x="8448" y="7840"/>
                    <a:pt x="8448" y="8000"/>
                  </a:cubicBezTo>
                  <a:lnTo>
                    <a:pt x="8448" y="8320"/>
                  </a:lnTo>
                  <a:close/>
                  <a:moveTo>
                    <a:pt x="6816" y="96"/>
                  </a:moveTo>
                  <a:cubicBezTo>
                    <a:pt x="6272" y="0"/>
                    <a:pt x="5760" y="0"/>
                    <a:pt x="5216" y="32"/>
                  </a:cubicBezTo>
                  <a:cubicBezTo>
                    <a:pt x="2496" y="352"/>
                    <a:pt x="320" y="2624"/>
                    <a:pt x="128" y="5344"/>
                  </a:cubicBezTo>
                  <a:cubicBezTo>
                    <a:pt x="0" y="7424"/>
                    <a:pt x="960" y="9280"/>
                    <a:pt x="2496" y="10400"/>
                  </a:cubicBezTo>
                  <a:cubicBezTo>
                    <a:pt x="2707" y="10558"/>
                    <a:pt x="3008" y="10408"/>
                    <a:pt x="3008" y="10144"/>
                  </a:cubicBezTo>
                  <a:cubicBezTo>
                    <a:pt x="3008" y="10048"/>
                    <a:pt x="2944" y="9952"/>
                    <a:pt x="2880" y="9888"/>
                  </a:cubicBezTo>
                  <a:cubicBezTo>
                    <a:pt x="1504" y="8864"/>
                    <a:pt x="672" y="7168"/>
                    <a:pt x="800" y="5408"/>
                  </a:cubicBezTo>
                  <a:cubicBezTo>
                    <a:pt x="960" y="2976"/>
                    <a:pt x="2912" y="960"/>
                    <a:pt x="5312" y="672"/>
                  </a:cubicBezTo>
                  <a:cubicBezTo>
                    <a:pt x="5504" y="640"/>
                    <a:pt x="5696" y="640"/>
                    <a:pt x="5888" y="640"/>
                  </a:cubicBezTo>
                  <a:cubicBezTo>
                    <a:pt x="8704" y="640"/>
                    <a:pt x="11008" y="2944"/>
                    <a:pt x="11008" y="5760"/>
                  </a:cubicBezTo>
                  <a:cubicBezTo>
                    <a:pt x="11008" y="7424"/>
                    <a:pt x="10208" y="8960"/>
                    <a:pt x="8896" y="9888"/>
                  </a:cubicBezTo>
                  <a:cubicBezTo>
                    <a:pt x="8800" y="9952"/>
                    <a:pt x="8768" y="10048"/>
                    <a:pt x="8768" y="10144"/>
                  </a:cubicBezTo>
                  <a:cubicBezTo>
                    <a:pt x="8768" y="10400"/>
                    <a:pt x="9056" y="10560"/>
                    <a:pt x="9280" y="10400"/>
                  </a:cubicBezTo>
                  <a:cubicBezTo>
                    <a:pt x="10784" y="9312"/>
                    <a:pt x="11744" y="7520"/>
                    <a:pt x="11648" y="5536"/>
                  </a:cubicBezTo>
                  <a:cubicBezTo>
                    <a:pt x="11520" y="2816"/>
                    <a:pt x="9472" y="576"/>
                    <a:pt x="6816" y="96"/>
                  </a:cubicBezTo>
                  <a:close/>
                  <a:moveTo>
                    <a:pt x="9728" y="5760"/>
                  </a:moveTo>
                  <a:close/>
                  <a:moveTo>
                    <a:pt x="9408" y="5760"/>
                  </a:moveTo>
                  <a:cubicBezTo>
                    <a:pt x="9408" y="5937"/>
                    <a:pt x="9551" y="6080"/>
                    <a:pt x="9728" y="6080"/>
                  </a:cubicBezTo>
                  <a:cubicBezTo>
                    <a:pt x="9905" y="6080"/>
                    <a:pt x="10048" y="5937"/>
                    <a:pt x="10048" y="5760"/>
                  </a:cubicBezTo>
                  <a:cubicBezTo>
                    <a:pt x="10048" y="5583"/>
                    <a:pt x="9905" y="5440"/>
                    <a:pt x="9728" y="5440"/>
                  </a:cubicBezTo>
                  <a:cubicBezTo>
                    <a:pt x="9551" y="5440"/>
                    <a:pt x="9408" y="5583"/>
                    <a:pt x="9408" y="5760"/>
                  </a:cubicBezTo>
                  <a:close/>
                  <a:moveTo>
                    <a:pt x="2048" y="5760"/>
                  </a:moveTo>
                  <a:close/>
                  <a:moveTo>
                    <a:pt x="1728" y="5760"/>
                  </a:moveTo>
                  <a:cubicBezTo>
                    <a:pt x="1728" y="5937"/>
                    <a:pt x="1871" y="6080"/>
                    <a:pt x="2048" y="6080"/>
                  </a:cubicBezTo>
                  <a:cubicBezTo>
                    <a:pt x="2225" y="6080"/>
                    <a:pt x="2368" y="5937"/>
                    <a:pt x="2368" y="5760"/>
                  </a:cubicBezTo>
                  <a:cubicBezTo>
                    <a:pt x="2368" y="5583"/>
                    <a:pt x="2225" y="5440"/>
                    <a:pt x="2048" y="5440"/>
                  </a:cubicBezTo>
                  <a:cubicBezTo>
                    <a:pt x="1871" y="5440"/>
                    <a:pt x="1728" y="5583"/>
                    <a:pt x="1728" y="5760"/>
                  </a:cubicBezTo>
                  <a:close/>
                  <a:moveTo>
                    <a:pt x="5760" y="5856"/>
                  </a:moveTo>
                  <a:lnTo>
                    <a:pt x="5760" y="5952"/>
                  </a:lnTo>
                  <a:cubicBezTo>
                    <a:pt x="5760" y="5984"/>
                    <a:pt x="5760" y="6016"/>
                    <a:pt x="5728" y="6048"/>
                  </a:cubicBezTo>
                  <a:cubicBezTo>
                    <a:pt x="5696" y="6080"/>
                    <a:pt x="5696" y="6112"/>
                    <a:pt x="5664" y="6112"/>
                  </a:cubicBezTo>
                  <a:cubicBezTo>
                    <a:pt x="5632" y="6112"/>
                    <a:pt x="5600" y="6144"/>
                    <a:pt x="5536" y="6144"/>
                  </a:cubicBezTo>
                  <a:cubicBezTo>
                    <a:pt x="5440" y="6144"/>
                    <a:pt x="5408" y="6112"/>
                    <a:pt x="5376" y="6080"/>
                  </a:cubicBezTo>
                  <a:cubicBezTo>
                    <a:pt x="5344" y="6048"/>
                    <a:pt x="5312" y="5984"/>
                    <a:pt x="5312" y="5888"/>
                  </a:cubicBezTo>
                  <a:lnTo>
                    <a:pt x="5120" y="4512"/>
                  </a:lnTo>
                  <a:cubicBezTo>
                    <a:pt x="5120" y="4448"/>
                    <a:pt x="5088" y="4416"/>
                    <a:pt x="5088" y="4416"/>
                  </a:cubicBezTo>
                  <a:cubicBezTo>
                    <a:pt x="5088" y="4416"/>
                    <a:pt x="5056" y="4448"/>
                    <a:pt x="5024" y="4512"/>
                  </a:cubicBezTo>
                  <a:lnTo>
                    <a:pt x="4608" y="5984"/>
                  </a:lnTo>
                  <a:cubicBezTo>
                    <a:pt x="4608" y="6048"/>
                    <a:pt x="4576" y="6080"/>
                    <a:pt x="4544" y="6112"/>
                  </a:cubicBezTo>
                  <a:cubicBezTo>
                    <a:pt x="4512" y="6144"/>
                    <a:pt x="4448" y="6144"/>
                    <a:pt x="4384" y="6144"/>
                  </a:cubicBezTo>
                  <a:lnTo>
                    <a:pt x="4288" y="6144"/>
                  </a:lnTo>
                  <a:cubicBezTo>
                    <a:pt x="4256" y="6144"/>
                    <a:pt x="4224" y="6112"/>
                    <a:pt x="4224" y="6112"/>
                  </a:cubicBezTo>
                  <a:cubicBezTo>
                    <a:pt x="4192" y="6112"/>
                    <a:pt x="4192" y="6080"/>
                    <a:pt x="4192" y="6048"/>
                  </a:cubicBezTo>
                  <a:cubicBezTo>
                    <a:pt x="4192" y="6016"/>
                    <a:pt x="4160" y="6016"/>
                    <a:pt x="4160" y="5984"/>
                  </a:cubicBezTo>
                  <a:cubicBezTo>
                    <a:pt x="4096" y="5728"/>
                    <a:pt x="4000" y="5504"/>
                    <a:pt x="3936" y="5248"/>
                  </a:cubicBezTo>
                  <a:cubicBezTo>
                    <a:pt x="3872" y="4992"/>
                    <a:pt x="3776" y="4768"/>
                    <a:pt x="3712" y="4512"/>
                  </a:cubicBezTo>
                  <a:cubicBezTo>
                    <a:pt x="3680" y="4448"/>
                    <a:pt x="3680" y="4416"/>
                    <a:pt x="3648" y="4416"/>
                  </a:cubicBezTo>
                  <a:cubicBezTo>
                    <a:pt x="3616" y="4416"/>
                    <a:pt x="3616" y="4448"/>
                    <a:pt x="3616" y="4512"/>
                  </a:cubicBezTo>
                  <a:lnTo>
                    <a:pt x="3424" y="5856"/>
                  </a:lnTo>
                  <a:cubicBezTo>
                    <a:pt x="3424" y="5952"/>
                    <a:pt x="3392" y="6016"/>
                    <a:pt x="3360" y="6048"/>
                  </a:cubicBezTo>
                  <a:cubicBezTo>
                    <a:pt x="3328" y="6080"/>
                    <a:pt x="3264" y="6112"/>
                    <a:pt x="3168" y="6112"/>
                  </a:cubicBezTo>
                  <a:cubicBezTo>
                    <a:pt x="3104" y="6112"/>
                    <a:pt x="3040" y="6080"/>
                    <a:pt x="3008" y="6048"/>
                  </a:cubicBezTo>
                  <a:cubicBezTo>
                    <a:pt x="2976" y="6016"/>
                    <a:pt x="2976" y="5920"/>
                    <a:pt x="2976" y="5824"/>
                  </a:cubicBezTo>
                  <a:lnTo>
                    <a:pt x="3296" y="3648"/>
                  </a:lnTo>
                  <a:cubicBezTo>
                    <a:pt x="3296" y="3552"/>
                    <a:pt x="3328" y="3488"/>
                    <a:pt x="3392" y="3456"/>
                  </a:cubicBezTo>
                  <a:cubicBezTo>
                    <a:pt x="3456" y="3392"/>
                    <a:pt x="3520" y="3392"/>
                    <a:pt x="3584" y="3392"/>
                  </a:cubicBezTo>
                  <a:cubicBezTo>
                    <a:pt x="3680" y="3392"/>
                    <a:pt x="3744" y="3424"/>
                    <a:pt x="3776" y="3456"/>
                  </a:cubicBezTo>
                  <a:cubicBezTo>
                    <a:pt x="3840" y="3488"/>
                    <a:pt x="3872" y="3584"/>
                    <a:pt x="3904" y="3712"/>
                  </a:cubicBezTo>
                  <a:lnTo>
                    <a:pt x="4352" y="5312"/>
                  </a:lnTo>
                  <a:lnTo>
                    <a:pt x="4768" y="3712"/>
                  </a:lnTo>
                  <a:cubicBezTo>
                    <a:pt x="4800" y="3584"/>
                    <a:pt x="4832" y="3520"/>
                    <a:pt x="4896" y="3456"/>
                  </a:cubicBezTo>
                  <a:cubicBezTo>
                    <a:pt x="4960" y="3424"/>
                    <a:pt x="5024" y="3392"/>
                    <a:pt x="5088" y="3392"/>
                  </a:cubicBezTo>
                  <a:cubicBezTo>
                    <a:pt x="5152" y="3392"/>
                    <a:pt x="5216" y="3424"/>
                    <a:pt x="5280" y="3456"/>
                  </a:cubicBezTo>
                  <a:cubicBezTo>
                    <a:pt x="5344" y="3488"/>
                    <a:pt x="5376" y="3584"/>
                    <a:pt x="5408" y="3680"/>
                  </a:cubicBezTo>
                  <a:lnTo>
                    <a:pt x="5760" y="5856"/>
                  </a:lnTo>
                  <a:close/>
                  <a:moveTo>
                    <a:pt x="6048" y="3680"/>
                  </a:moveTo>
                  <a:lnTo>
                    <a:pt x="6048" y="3552"/>
                  </a:lnTo>
                  <a:cubicBezTo>
                    <a:pt x="6048" y="3520"/>
                    <a:pt x="6080" y="3488"/>
                    <a:pt x="6080" y="3488"/>
                  </a:cubicBezTo>
                  <a:cubicBezTo>
                    <a:pt x="6112" y="3456"/>
                    <a:pt x="6144" y="3456"/>
                    <a:pt x="6176" y="3456"/>
                  </a:cubicBezTo>
                  <a:lnTo>
                    <a:pt x="6912" y="3456"/>
                  </a:lnTo>
                  <a:cubicBezTo>
                    <a:pt x="7072" y="3456"/>
                    <a:pt x="7200" y="3456"/>
                    <a:pt x="7328" y="3488"/>
                  </a:cubicBezTo>
                  <a:cubicBezTo>
                    <a:pt x="7456" y="3520"/>
                    <a:pt x="7552" y="3552"/>
                    <a:pt x="7616" y="3616"/>
                  </a:cubicBezTo>
                  <a:cubicBezTo>
                    <a:pt x="7680" y="3680"/>
                    <a:pt x="7744" y="3744"/>
                    <a:pt x="7808" y="3840"/>
                  </a:cubicBezTo>
                  <a:cubicBezTo>
                    <a:pt x="7840" y="3936"/>
                    <a:pt x="7872" y="4064"/>
                    <a:pt x="7872" y="4192"/>
                  </a:cubicBezTo>
                  <a:cubicBezTo>
                    <a:pt x="7872" y="4416"/>
                    <a:pt x="7808" y="4576"/>
                    <a:pt x="7712" y="4704"/>
                  </a:cubicBezTo>
                  <a:cubicBezTo>
                    <a:pt x="7616" y="4832"/>
                    <a:pt x="7488" y="4896"/>
                    <a:pt x="7296" y="4928"/>
                  </a:cubicBezTo>
                  <a:lnTo>
                    <a:pt x="7136" y="4928"/>
                  </a:lnTo>
                  <a:lnTo>
                    <a:pt x="7904" y="5664"/>
                  </a:lnTo>
                  <a:cubicBezTo>
                    <a:pt x="7968" y="5728"/>
                    <a:pt x="7968" y="5760"/>
                    <a:pt x="8000" y="5856"/>
                  </a:cubicBezTo>
                  <a:cubicBezTo>
                    <a:pt x="8000" y="5920"/>
                    <a:pt x="7968" y="5984"/>
                    <a:pt x="7936" y="6048"/>
                  </a:cubicBezTo>
                  <a:cubicBezTo>
                    <a:pt x="7872" y="6112"/>
                    <a:pt x="7808" y="6112"/>
                    <a:pt x="7744" y="6144"/>
                  </a:cubicBezTo>
                  <a:cubicBezTo>
                    <a:pt x="7680" y="6144"/>
                    <a:pt x="7616" y="6144"/>
                    <a:pt x="7584" y="6080"/>
                  </a:cubicBezTo>
                  <a:lnTo>
                    <a:pt x="6560" y="5024"/>
                  </a:lnTo>
                  <a:lnTo>
                    <a:pt x="6560" y="5952"/>
                  </a:lnTo>
                  <a:cubicBezTo>
                    <a:pt x="6560" y="6016"/>
                    <a:pt x="6528" y="6048"/>
                    <a:pt x="6496" y="6080"/>
                  </a:cubicBezTo>
                  <a:cubicBezTo>
                    <a:pt x="6464" y="6112"/>
                    <a:pt x="6400" y="6144"/>
                    <a:pt x="6304" y="6144"/>
                  </a:cubicBezTo>
                  <a:cubicBezTo>
                    <a:pt x="6208" y="6144"/>
                    <a:pt x="6144" y="6112"/>
                    <a:pt x="6112" y="6080"/>
                  </a:cubicBezTo>
                  <a:cubicBezTo>
                    <a:pt x="6080" y="6048"/>
                    <a:pt x="6048" y="5984"/>
                    <a:pt x="6048" y="5952"/>
                  </a:cubicBezTo>
                  <a:lnTo>
                    <a:pt x="6048" y="3680"/>
                  </a:lnTo>
                  <a:close/>
                  <a:moveTo>
                    <a:pt x="6560" y="4544"/>
                  </a:moveTo>
                  <a:lnTo>
                    <a:pt x="6976" y="4544"/>
                  </a:lnTo>
                  <a:cubicBezTo>
                    <a:pt x="7104" y="4544"/>
                    <a:pt x="7232" y="4512"/>
                    <a:pt x="7296" y="4480"/>
                  </a:cubicBezTo>
                  <a:cubicBezTo>
                    <a:pt x="7360" y="4448"/>
                    <a:pt x="7392" y="4352"/>
                    <a:pt x="7392" y="4192"/>
                  </a:cubicBezTo>
                  <a:cubicBezTo>
                    <a:pt x="7392" y="4128"/>
                    <a:pt x="7392" y="4064"/>
                    <a:pt x="7360" y="4032"/>
                  </a:cubicBezTo>
                  <a:lnTo>
                    <a:pt x="7264" y="3936"/>
                  </a:lnTo>
                  <a:cubicBezTo>
                    <a:pt x="7232" y="3904"/>
                    <a:pt x="7168" y="3904"/>
                    <a:pt x="7136" y="3872"/>
                  </a:cubicBezTo>
                  <a:lnTo>
                    <a:pt x="6560" y="3872"/>
                  </a:lnTo>
                  <a:lnTo>
                    <a:pt x="6560" y="4544"/>
                  </a:lnTo>
                  <a:close/>
                  <a:moveTo>
                    <a:pt x="8768" y="5920"/>
                  </a:moveTo>
                  <a:cubicBezTo>
                    <a:pt x="8768" y="6016"/>
                    <a:pt x="8736" y="6048"/>
                    <a:pt x="8704" y="6112"/>
                  </a:cubicBezTo>
                  <a:cubicBezTo>
                    <a:pt x="8672" y="6144"/>
                    <a:pt x="8608" y="6176"/>
                    <a:pt x="8512" y="6176"/>
                  </a:cubicBezTo>
                  <a:cubicBezTo>
                    <a:pt x="8416" y="6176"/>
                    <a:pt x="8352" y="6144"/>
                    <a:pt x="8320" y="6112"/>
                  </a:cubicBezTo>
                  <a:cubicBezTo>
                    <a:pt x="8288" y="6080"/>
                    <a:pt x="8256" y="6016"/>
                    <a:pt x="8256" y="5920"/>
                  </a:cubicBezTo>
                  <a:lnTo>
                    <a:pt x="8256" y="3648"/>
                  </a:lnTo>
                  <a:cubicBezTo>
                    <a:pt x="8256" y="3488"/>
                    <a:pt x="8352" y="3392"/>
                    <a:pt x="8512" y="3392"/>
                  </a:cubicBezTo>
                  <a:cubicBezTo>
                    <a:pt x="8608" y="3392"/>
                    <a:pt x="8672" y="3424"/>
                    <a:pt x="8704" y="3456"/>
                  </a:cubicBezTo>
                  <a:cubicBezTo>
                    <a:pt x="8736" y="3488"/>
                    <a:pt x="8768" y="3552"/>
                    <a:pt x="8768" y="3648"/>
                  </a:cubicBezTo>
                  <a:lnTo>
                    <a:pt x="8768" y="5920"/>
                  </a:lnTo>
                  <a:close/>
                </a:path>
              </a:pathLst>
            </a:custGeom>
            <a:solidFill>
              <a:sysClr val="window" lastClr="FFFFFF"/>
            </a:solidFill>
            <a:ln w="9525"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微软雅黑 Light"/>
                <a:cs typeface="+mn-cs"/>
              </a:endParaRPr>
            </a:p>
          </p:txBody>
        </p:sp>
        <p:grpSp>
          <p:nvGrpSpPr>
            <p:cNvPr id="238" name="组合 237">
              <a:extLst>
                <a:ext uri="{FF2B5EF4-FFF2-40B4-BE49-F238E27FC236}">
                  <a16:creationId xmlns:a16="http://schemas.microsoft.com/office/drawing/2014/main" id="{EF92BB2A-BF36-6942-923A-9215779B0BF4}"/>
                </a:ext>
              </a:extLst>
            </p:cNvPr>
            <p:cNvGrpSpPr/>
            <p:nvPr/>
          </p:nvGrpSpPr>
          <p:grpSpPr>
            <a:xfrm>
              <a:off x="10023573" y="5405003"/>
              <a:ext cx="647430" cy="647430"/>
              <a:chOff x="7908517" y="3662910"/>
              <a:chExt cx="748436" cy="748436"/>
            </a:xfrm>
          </p:grpSpPr>
          <p:sp>
            <p:nvSpPr>
              <p:cNvPr id="263" name="矩形: 圆角 163">
                <a:extLst>
                  <a:ext uri="{FF2B5EF4-FFF2-40B4-BE49-F238E27FC236}">
                    <a16:creationId xmlns:a16="http://schemas.microsoft.com/office/drawing/2014/main" id="{FA4DAA11-8235-E847-B6CF-787D80A1CB3D}"/>
                  </a:ext>
                </a:extLst>
              </p:cNvPr>
              <p:cNvSpPr/>
              <p:nvPr/>
            </p:nvSpPr>
            <p:spPr>
              <a:xfrm>
                <a:off x="7908517" y="3662910"/>
                <a:ext cx="748436" cy="748436"/>
              </a:xfrm>
              <a:prstGeom prst="roundRect">
                <a:avLst/>
              </a:prstGeom>
              <a:solidFill>
                <a:srgbClr val="C0504D">
                  <a:lumMod val="75000"/>
                </a:srgbClr>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微软雅黑 Light"/>
                  <a:cs typeface="+mn-cs"/>
                </a:endParaRPr>
              </a:p>
            </p:txBody>
          </p:sp>
          <p:pic>
            <p:nvPicPr>
              <p:cNvPr id="264" name="图片 263">
                <a:extLst>
                  <a:ext uri="{FF2B5EF4-FFF2-40B4-BE49-F238E27FC236}">
                    <a16:creationId xmlns:a16="http://schemas.microsoft.com/office/drawing/2014/main" id="{1C60D797-740E-E34B-97FA-8AAE9AA0A142}"/>
                  </a:ext>
                </a:extLst>
              </p:cNvPr>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7918450" y="3733754"/>
                <a:ext cx="702144" cy="624129"/>
              </a:xfrm>
              <a:prstGeom prst="rect">
                <a:avLst/>
              </a:prstGeom>
            </p:spPr>
          </p:pic>
        </p:grpSp>
        <p:sp>
          <p:nvSpPr>
            <p:cNvPr id="239" name="任意多边形: 形状 138">
              <a:extLst>
                <a:ext uri="{FF2B5EF4-FFF2-40B4-BE49-F238E27FC236}">
                  <a16:creationId xmlns:a16="http://schemas.microsoft.com/office/drawing/2014/main" id="{F7FFFADD-EE56-8B4E-AE28-B34F7F0E655F}"/>
                </a:ext>
              </a:extLst>
            </p:cNvPr>
            <p:cNvSpPr/>
            <p:nvPr/>
          </p:nvSpPr>
          <p:spPr>
            <a:xfrm>
              <a:off x="10102649" y="3266813"/>
              <a:ext cx="525379" cy="517789"/>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 name="connsiteX170" fmla="*/ 373273 h 605239"/>
                <a:gd name="connsiteY170" fmla="*/ 373273 h 605239"/>
                <a:gd name="connsiteX171" fmla="*/ 373273 h 605239"/>
                <a:gd name="connsiteY171" fmla="*/ 373273 h 605239"/>
                <a:gd name="connsiteX172" fmla="*/ 373273 h 605239"/>
                <a:gd name="connsiteY172" fmla="*/ 373273 h 605239"/>
                <a:gd name="connsiteX173" fmla="*/ 373273 h 605239"/>
                <a:gd name="connsiteY173" fmla="*/ 373273 h 605239"/>
                <a:gd name="connsiteX174" fmla="*/ 373273 h 605239"/>
                <a:gd name="connsiteY174" fmla="*/ 373273 h 605239"/>
                <a:gd name="connsiteX175" fmla="*/ 373273 h 605239"/>
                <a:gd name="connsiteY175" fmla="*/ 373273 h 605239"/>
                <a:gd name="connsiteX176" fmla="*/ 373273 h 605239"/>
                <a:gd name="connsiteY176" fmla="*/ 373273 h 605239"/>
                <a:gd name="connsiteX177" fmla="*/ 373273 h 605239"/>
                <a:gd name="connsiteY177" fmla="*/ 373273 h 605239"/>
                <a:gd name="connsiteX178" fmla="*/ 373273 h 605239"/>
                <a:gd name="connsiteY178" fmla="*/ 373273 h 605239"/>
                <a:gd name="connsiteX179" fmla="*/ 373273 h 605239"/>
                <a:gd name="connsiteY179" fmla="*/ 373273 h 605239"/>
                <a:gd name="connsiteX180" fmla="*/ 373273 h 605239"/>
                <a:gd name="connsiteY180" fmla="*/ 373273 h 605239"/>
                <a:gd name="connsiteX181" fmla="*/ 373273 h 605239"/>
                <a:gd name="connsiteY181" fmla="*/ 373273 h 605239"/>
                <a:gd name="connsiteX182" fmla="*/ 373273 h 605239"/>
                <a:gd name="connsiteY182" fmla="*/ 373273 h 605239"/>
                <a:gd name="connsiteX183" fmla="*/ 373273 h 605239"/>
                <a:gd name="connsiteY183" fmla="*/ 373273 h 605239"/>
                <a:gd name="connsiteX184" fmla="*/ 373273 h 605239"/>
                <a:gd name="connsiteY184" fmla="*/ 373273 h 605239"/>
                <a:gd name="connsiteX185" fmla="*/ 373273 h 605239"/>
                <a:gd name="connsiteY185" fmla="*/ 373273 h 605239"/>
                <a:gd name="connsiteX186" fmla="*/ 373273 h 605239"/>
                <a:gd name="connsiteY186" fmla="*/ 373273 h 605239"/>
                <a:gd name="connsiteX187" fmla="*/ 373273 h 605239"/>
                <a:gd name="connsiteY187" fmla="*/ 373273 h 605239"/>
                <a:gd name="connsiteX188" fmla="*/ 373273 h 605239"/>
                <a:gd name="connsiteY188" fmla="*/ 373273 h 605239"/>
                <a:gd name="connsiteX189" fmla="*/ 373273 h 605239"/>
                <a:gd name="connsiteY189" fmla="*/ 373273 h 605239"/>
                <a:gd name="connsiteX190" fmla="*/ 373273 h 605239"/>
                <a:gd name="connsiteY190" fmla="*/ 373273 h 605239"/>
                <a:gd name="connsiteX191" fmla="*/ 373273 h 605239"/>
                <a:gd name="connsiteY191" fmla="*/ 373273 h 605239"/>
                <a:gd name="connsiteX192" fmla="*/ 373273 h 605239"/>
                <a:gd name="connsiteY192" fmla="*/ 373273 h 605239"/>
                <a:gd name="connsiteX193" fmla="*/ 373273 h 605239"/>
                <a:gd name="connsiteY193" fmla="*/ 373273 h 605239"/>
                <a:gd name="connsiteX194" fmla="*/ 373273 h 605239"/>
                <a:gd name="connsiteY194" fmla="*/ 373273 h 605239"/>
                <a:gd name="connsiteX195" fmla="*/ 373273 h 605239"/>
                <a:gd name="connsiteY195" fmla="*/ 373273 h 605239"/>
                <a:gd name="connsiteX196" fmla="*/ 373273 h 605239"/>
                <a:gd name="connsiteY196" fmla="*/ 373273 h 605239"/>
                <a:gd name="connsiteX197" fmla="*/ 373273 h 605239"/>
                <a:gd name="connsiteY197" fmla="*/ 373273 h 605239"/>
                <a:gd name="connsiteX198" fmla="*/ 373273 h 605239"/>
                <a:gd name="connsiteY198" fmla="*/ 373273 h 605239"/>
                <a:gd name="connsiteX199" fmla="*/ 373273 h 605239"/>
                <a:gd name="connsiteY199" fmla="*/ 373273 h 605239"/>
                <a:gd name="connsiteX200" fmla="*/ 373273 h 605239"/>
                <a:gd name="connsiteY200" fmla="*/ 373273 h 605239"/>
                <a:gd name="connsiteX201" fmla="*/ 373273 h 605239"/>
                <a:gd name="connsiteY201" fmla="*/ 373273 h 605239"/>
                <a:gd name="connsiteX202" fmla="*/ 373273 h 605239"/>
                <a:gd name="connsiteY202" fmla="*/ 373273 h 605239"/>
                <a:gd name="connsiteX203" fmla="*/ 373273 h 605239"/>
                <a:gd name="connsiteY203" fmla="*/ 373273 h 605239"/>
                <a:gd name="connsiteX204" fmla="*/ 373273 h 605239"/>
                <a:gd name="connsiteY204" fmla="*/ 373273 h 605239"/>
                <a:gd name="connsiteX205" fmla="*/ 373273 h 605239"/>
                <a:gd name="connsiteY205" fmla="*/ 373273 h 605239"/>
                <a:gd name="connsiteX206" fmla="*/ 373273 h 605239"/>
                <a:gd name="connsiteY206" fmla="*/ 373273 h 605239"/>
                <a:gd name="connsiteX207" fmla="*/ 373273 h 605239"/>
                <a:gd name="connsiteY207" fmla="*/ 373273 h 605239"/>
                <a:gd name="connsiteX208" fmla="*/ 373273 h 605239"/>
                <a:gd name="connsiteY208" fmla="*/ 373273 h 605239"/>
                <a:gd name="connsiteX209" fmla="*/ 373273 h 605239"/>
                <a:gd name="connsiteY209" fmla="*/ 373273 h 605239"/>
                <a:gd name="connsiteX210" fmla="*/ 373273 h 605239"/>
                <a:gd name="connsiteY210" fmla="*/ 373273 h 605239"/>
                <a:gd name="connsiteX211" fmla="*/ 373273 h 605239"/>
                <a:gd name="connsiteY211" fmla="*/ 373273 h 605239"/>
                <a:gd name="connsiteX212" fmla="*/ 373273 h 605239"/>
                <a:gd name="connsiteY212" fmla="*/ 373273 h 605239"/>
                <a:gd name="connsiteX213" fmla="*/ 373273 h 605239"/>
                <a:gd name="connsiteY213" fmla="*/ 373273 h 605239"/>
                <a:gd name="connsiteX214" fmla="*/ 373273 h 605239"/>
                <a:gd name="connsiteY214" fmla="*/ 373273 h 605239"/>
                <a:gd name="connsiteX215" fmla="*/ 373273 h 605239"/>
                <a:gd name="connsiteY215" fmla="*/ 373273 h 605239"/>
                <a:gd name="connsiteX216" fmla="*/ 373273 h 605239"/>
                <a:gd name="connsiteY216" fmla="*/ 373273 h 605239"/>
                <a:gd name="connsiteX217" fmla="*/ 373273 h 605239"/>
                <a:gd name="connsiteY217" fmla="*/ 373273 h 605239"/>
                <a:gd name="connsiteX218" fmla="*/ 373273 h 605239"/>
                <a:gd name="connsiteY218" fmla="*/ 373273 h 605239"/>
                <a:gd name="connsiteX219" fmla="*/ 373273 h 605239"/>
                <a:gd name="connsiteY219" fmla="*/ 373273 h 605239"/>
                <a:gd name="connsiteX220" fmla="*/ 373273 h 605239"/>
                <a:gd name="connsiteY220" fmla="*/ 373273 h 605239"/>
                <a:gd name="connsiteX221" fmla="*/ 373273 h 605239"/>
                <a:gd name="connsiteY221" fmla="*/ 373273 h 605239"/>
                <a:gd name="connsiteX222" fmla="*/ 373273 h 605239"/>
                <a:gd name="connsiteY222" fmla="*/ 373273 h 605239"/>
                <a:gd name="connsiteX223" fmla="*/ 373273 h 605239"/>
                <a:gd name="connsiteY223" fmla="*/ 373273 h 605239"/>
                <a:gd name="connsiteX224" fmla="*/ 373273 h 605239"/>
                <a:gd name="connsiteY224" fmla="*/ 373273 h 605239"/>
                <a:gd name="connsiteX225" fmla="*/ 373273 h 605239"/>
                <a:gd name="connsiteY225" fmla="*/ 373273 h 605239"/>
                <a:gd name="connsiteX226" fmla="*/ 373273 h 605239"/>
                <a:gd name="connsiteY226" fmla="*/ 373273 h 605239"/>
                <a:gd name="connsiteX227" fmla="*/ 373273 h 605239"/>
                <a:gd name="connsiteY227" fmla="*/ 373273 h 605239"/>
                <a:gd name="connsiteX228" fmla="*/ 373273 h 605239"/>
                <a:gd name="connsiteY228" fmla="*/ 373273 h 605239"/>
                <a:gd name="connsiteX229" fmla="*/ 373273 h 605239"/>
                <a:gd name="connsiteY229" fmla="*/ 373273 h 605239"/>
                <a:gd name="connsiteX230" fmla="*/ 373273 h 605239"/>
                <a:gd name="connsiteY230" fmla="*/ 373273 h 605239"/>
                <a:gd name="connsiteX231" fmla="*/ 373273 h 605239"/>
                <a:gd name="connsiteY231" fmla="*/ 373273 h 605239"/>
                <a:gd name="connsiteX232" fmla="*/ 373273 h 605239"/>
                <a:gd name="connsiteY232" fmla="*/ 373273 h 605239"/>
                <a:gd name="connsiteX233" fmla="*/ 373273 h 605239"/>
                <a:gd name="connsiteY233" fmla="*/ 373273 h 605239"/>
                <a:gd name="connsiteX234" fmla="*/ 373273 h 605239"/>
                <a:gd name="connsiteY234" fmla="*/ 373273 h 605239"/>
                <a:gd name="connsiteX235" fmla="*/ 373273 h 605239"/>
                <a:gd name="connsiteY235" fmla="*/ 373273 h 605239"/>
                <a:gd name="connsiteX236" fmla="*/ 373273 h 605239"/>
                <a:gd name="connsiteY236" fmla="*/ 373273 h 605239"/>
                <a:gd name="connsiteX237" fmla="*/ 373273 h 605239"/>
                <a:gd name="connsiteY237" fmla="*/ 373273 h 605239"/>
                <a:gd name="connsiteX238" fmla="*/ 373273 h 605239"/>
                <a:gd name="connsiteY238" fmla="*/ 373273 h 605239"/>
                <a:gd name="connsiteX239" fmla="*/ 373273 h 605239"/>
                <a:gd name="connsiteY239" fmla="*/ 373273 h 605239"/>
                <a:gd name="connsiteX240" fmla="*/ 373273 h 605239"/>
                <a:gd name="connsiteY240" fmla="*/ 373273 h 605239"/>
                <a:gd name="connsiteX241" fmla="*/ 373273 h 605239"/>
                <a:gd name="connsiteY241" fmla="*/ 373273 h 605239"/>
                <a:gd name="connsiteX242" fmla="*/ 373273 h 605239"/>
                <a:gd name="connsiteY242" fmla="*/ 373273 h 605239"/>
                <a:gd name="connsiteX243" fmla="*/ 373273 h 605239"/>
                <a:gd name="connsiteY243" fmla="*/ 373273 h 605239"/>
                <a:gd name="connsiteX244" fmla="*/ 373273 h 605239"/>
                <a:gd name="connsiteY244" fmla="*/ 373273 h 605239"/>
                <a:gd name="connsiteX245" fmla="*/ 373273 h 605239"/>
                <a:gd name="connsiteY245" fmla="*/ 373273 h 605239"/>
                <a:gd name="connsiteX246" fmla="*/ 373273 h 605239"/>
                <a:gd name="connsiteY246" fmla="*/ 373273 h 605239"/>
                <a:gd name="connsiteX247" fmla="*/ 373273 h 605239"/>
                <a:gd name="connsiteY247" fmla="*/ 373273 h 605239"/>
                <a:gd name="connsiteX248" fmla="*/ 373273 h 605239"/>
                <a:gd name="connsiteY248" fmla="*/ 373273 h 605239"/>
                <a:gd name="connsiteX249" fmla="*/ 373273 h 605239"/>
                <a:gd name="connsiteY249" fmla="*/ 373273 h 605239"/>
                <a:gd name="connsiteX250" fmla="*/ 373273 h 605239"/>
                <a:gd name="connsiteY250" fmla="*/ 373273 h 605239"/>
                <a:gd name="connsiteX251" fmla="*/ 373273 h 605239"/>
                <a:gd name="connsiteY251" fmla="*/ 373273 h 605239"/>
                <a:gd name="connsiteX252" fmla="*/ 373273 h 605239"/>
                <a:gd name="connsiteY252" fmla="*/ 373273 h 605239"/>
                <a:gd name="connsiteX253" fmla="*/ 373273 h 605239"/>
                <a:gd name="connsiteY253" fmla="*/ 373273 h 605239"/>
                <a:gd name="connsiteX254" fmla="*/ 373273 h 605239"/>
                <a:gd name="connsiteY254" fmla="*/ 373273 h 605239"/>
                <a:gd name="connsiteX255" fmla="*/ 373273 h 605239"/>
                <a:gd name="connsiteY255" fmla="*/ 373273 h 605239"/>
                <a:gd name="connsiteX256" fmla="*/ 373273 h 605239"/>
                <a:gd name="connsiteY256" fmla="*/ 373273 h 605239"/>
                <a:gd name="connsiteX257" fmla="*/ 373273 h 605239"/>
                <a:gd name="connsiteY257" fmla="*/ 373273 h 605239"/>
                <a:gd name="connsiteX258" fmla="*/ 373273 h 605239"/>
                <a:gd name="connsiteY258" fmla="*/ 373273 h 605239"/>
                <a:gd name="connsiteX259" fmla="*/ 373273 h 605239"/>
                <a:gd name="connsiteY259" fmla="*/ 373273 h 605239"/>
                <a:gd name="connsiteX260" fmla="*/ 373273 h 605239"/>
                <a:gd name="connsiteY260" fmla="*/ 373273 h 605239"/>
                <a:gd name="connsiteX261" fmla="*/ 373273 h 605239"/>
                <a:gd name="connsiteY261" fmla="*/ 373273 h 605239"/>
                <a:gd name="connsiteX262" fmla="*/ 373273 h 605239"/>
                <a:gd name="connsiteY262" fmla="*/ 373273 h 605239"/>
                <a:gd name="connsiteX263" fmla="*/ 373273 h 605239"/>
                <a:gd name="connsiteY263" fmla="*/ 373273 h 605239"/>
                <a:gd name="connsiteX264" fmla="*/ 373273 h 605239"/>
                <a:gd name="connsiteY264" fmla="*/ 373273 h 605239"/>
                <a:gd name="connsiteX265" fmla="*/ 373273 h 605239"/>
                <a:gd name="connsiteY265" fmla="*/ 373273 h 605239"/>
                <a:gd name="connsiteX266" fmla="*/ 373273 h 605239"/>
                <a:gd name="connsiteY266" fmla="*/ 373273 h 605239"/>
                <a:gd name="connsiteX267" fmla="*/ 373273 h 605239"/>
                <a:gd name="connsiteY267" fmla="*/ 373273 h 605239"/>
                <a:gd name="connsiteX268" fmla="*/ 373273 h 605239"/>
                <a:gd name="connsiteY268" fmla="*/ 373273 h 605239"/>
                <a:gd name="connsiteX269" fmla="*/ 373273 h 605239"/>
                <a:gd name="connsiteY269" fmla="*/ 373273 h 605239"/>
                <a:gd name="connsiteX270" fmla="*/ 373273 h 605239"/>
                <a:gd name="connsiteY270" fmla="*/ 373273 h 605239"/>
                <a:gd name="connsiteX271" fmla="*/ 373273 h 605239"/>
                <a:gd name="connsiteY271" fmla="*/ 373273 h 605239"/>
                <a:gd name="connsiteX272" fmla="*/ 373273 h 605239"/>
                <a:gd name="connsiteY272" fmla="*/ 373273 h 605239"/>
                <a:gd name="connsiteX273" fmla="*/ 373273 h 605239"/>
                <a:gd name="connsiteY273" fmla="*/ 373273 h 605239"/>
                <a:gd name="connsiteX274" fmla="*/ 373273 h 605239"/>
                <a:gd name="connsiteY274" fmla="*/ 373273 h 605239"/>
                <a:gd name="connsiteX275" fmla="*/ 373273 h 605239"/>
                <a:gd name="connsiteY275" fmla="*/ 373273 h 605239"/>
                <a:gd name="connsiteX276" fmla="*/ 373273 h 605239"/>
                <a:gd name="connsiteY276" fmla="*/ 373273 h 605239"/>
                <a:gd name="connsiteX277" fmla="*/ 373273 h 605239"/>
                <a:gd name="connsiteY277" fmla="*/ 373273 h 605239"/>
                <a:gd name="connsiteX278" fmla="*/ 373273 h 605239"/>
                <a:gd name="connsiteY278" fmla="*/ 373273 h 605239"/>
                <a:gd name="connsiteX279" fmla="*/ 373273 h 605239"/>
                <a:gd name="connsiteY279" fmla="*/ 373273 h 605239"/>
                <a:gd name="connsiteX280" fmla="*/ 373273 h 605239"/>
                <a:gd name="connsiteY280" fmla="*/ 373273 h 605239"/>
                <a:gd name="connsiteX281" fmla="*/ 373273 h 605239"/>
                <a:gd name="connsiteY281" fmla="*/ 373273 h 605239"/>
                <a:gd name="connsiteX282" fmla="*/ 373273 h 605239"/>
                <a:gd name="connsiteY282" fmla="*/ 373273 h 605239"/>
                <a:gd name="connsiteX283" fmla="*/ 373273 h 605239"/>
                <a:gd name="connsiteY283" fmla="*/ 373273 h 605239"/>
                <a:gd name="connsiteX284" fmla="*/ 373273 h 605239"/>
                <a:gd name="connsiteY284" fmla="*/ 373273 h 605239"/>
                <a:gd name="connsiteX285" fmla="*/ 373273 h 605239"/>
                <a:gd name="connsiteY285" fmla="*/ 373273 h 605239"/>
                <a:gd name="connsiteX286" fmla="*/ 373273 h 605239"/>
                <a:gd name="connsiteY286" fmla="*/ 373273 h 605239"/>
                <a:gd name="connsiteX287" fmla="*/ 373273 h 605239"/>
                <a:gd name="connsiteY287" fmla="*/ 373273 h 605239"/>
                <a:gd name="connsiteX288" fmla="*/ 373273 h 605239"/>
                <a:gd name="connsiteY288" fmla="*/ 373273 h 605239"/>
                <a:gd name="connsiteX289" fmla="*/ 373273 h 605239"/>
                <a:gd name="connsiteY289" fmla="*/ 373273 h 605239"/>
                <a:gd name="connsiteX290" fmla="*/ 373273 h 605239"/>
                <a:gd name="connsiteY290" fmla="*/ 373273 h 605239"/>
                <a:gd name="connsiteX291" fmla="*/ 373273 h 605239"/>
                <a:gd name="connsiteY291" fmla="*/ 373273 h 605239"/>
                <a:gd name="connsiteX292" fmla="*/ 373273 h 605239"/>
                <a:gd name="connsiteY292" fmla="*/ 373273 h 605239"/>
                <a:gd name="connsiteX293" fmla="*/ 373273 h 605239"/>
                <a:gd name="connsiteY293" fmla="*/ 373273 h 605239"/>
                <a:gd name="connsiteX294" fmla="*/ 373273 h 605239"/>
                <a:gd name="connsiteY294" fmla="*/ 373273 h 605239"/>
                <a:gd name="connsiteX295" fmla="*/ 373273 h 605239"/>
                <a:gd name="connsiteY295" fmla="*/ 373273 h 605239"/>
                <a:gd name="connsiteX296" fmla="*/ 373273 h 605239"/>
                <a:gd name="connsiteY296" fmla="*/ 373273 h 605239"/>
                <a:gd name="connsiteX297" fmla="*/ 373273 h 605239"/>
                <a:gd name="connsiteY297" fmla="*/ 373273 h 605239"/>
                <a:gd name="connsiteX298" fmla="*/ 373273 h 605239"/>
                <a:gd name="connsiteY298" fmla="*/ 373273 h 605239"/>
                <a:gd name="connsiteX299" fmla="*/ 373273 h 605239"/>
                <a:gd name="connsiteY299" fmla="*/ 373273 h 605239"/>
                <a:gd name="connsiteX300" fmla="*/ 373273 h 605239"/>
                <a:gd name="connsiteY300" fmla="*/ 373273 h 605239"/>
                <a:gd name="connsiteX301" fmla="*/ 373273 h 605239"/>
                <a:gd name="connsiteY301" fmla="*/ 373273 h 605239"/>
                <a:gd name="connsiteX302" fmla="*/ 373273 h 605239"/>
                <a:gd name="connsiteY302" fmla="*/ 373273 h 605239"/>
                <a:gd name="connsiteX303" fmla="*/ 373273 h 605239"/>
                <a:gd name="connsiteY303" fmla="*/ 373273 h 605239"/>
                <a:gd name="connsiteX304" fmla="*/ 373273 h 605239"/>
                <a:gd name="connsiteY304" fmla="*/ 373273 h 605239"/>
                <a:gd name="connsiteX305" fmla="*/ 373273 h 605239"/>
                <a:gd name="connsiteY305" fmla="*/ 373273 h 605239"/>
                <a:gd name="connsiteX306" fmla="*/ 373273 h 605239"/>
                <a:gd name="connsiteY306" fmla="*/ 373273 h 605239"/>
                <a:gd name="connsiteX307" fmla="*/ 373273 h 605239"/>
                <a:gd name="connsiteY307" fmla="*/ 373273 h 605239"/>
                <a:gd name="connsiteX308" fmla="*/ 373273 h 605239"/>
                <a:gd name="connsiteY308" fmla="*/ 373273 h 605239"/>
                <a:gd name="connsiteX309" fmla="*/ 373273 h 605239"/>
                <a:gd name="connsiteY309" fmla="*/ 373273 h 605239"/>
                <a:gd name="connsiteX310" fmla="*/ 373273 h 605239"/>
                <a:gd name="connsiteY310" fmla="*/ 373273 h 605239"/>
                <a:gd name="connsiteX311" fmla="*/ 373273 h 605239"/>
                <a:gd name="connsiteY311" fmla="*/ 373273 h 605239"/>
                <a:gd name="connsiteX312" fmla="*/ 373273 h 605239"/>
                <a:gd name="connsiteY312" fmla="*/ 373273 h 605239"/>
                <a:gd name="connsiteX313" fmla="*/ 373273 h 605239"/>
                <a:gd name="connsiteY313" fmla="*/ 373273 h 605239"/>
                <a:gd name="connsiteX314" fmla="*/ 373273 h 605239"/>
                <a:gd name="connsiteY314" fmla="*/ 373273 h 605239"/>
                <a:gd name="connsiteX315" fmla="*/ 373273 h 605239"/>
                <a:gd name="connsiteY315" fmla="*/ 373273 h 605239"/>
                <a:gd name="connsiteX316" fmla="*/ 373273 h 605239"/>
                <a:gd name="connsiteY316" fmla="*/ 373273 h 605239"/>
                <a:gd name="connsiteX317" fmla="*/ 373273 h 605239"/>
                <a:gd name="connsiteY317" fmla="*/ 373273 h 605239"/>
                <a:gd name="connsiteX318" fmla="*/ 373273 h 605239"/>
                <a:gd name="connsiteY318" fmla="*/ 373273 h 605239"/>
                <a:gd name="connsiteX319" fmla="*/ 373273 h 605239"/>
                <a:gd name="connsiteY319" fmla="*/ 373273 h 605239"/>
                <a:gd name="connsiteX320" fmla="*/ 373273 h 605239"/>
                <a:gd name="connsiteY320" fmla="*/ 373273 h 605239"/>
                <a:gd name="connsiteX321" fmla="*/ 373273 h 605239"/>
                <a:gd name="connsiteY321" fmla="*/ 373273 h 605239"/>
                <a:gd name="connsiteX322" fmla="*/ 373273 h 605239"/>
                <a:gd name="connsiteY322" fmla="*/ 373273 h 605239"/>
                <a:gd name="connsiteX323" fmla="*/ 373273 h 605239"/>
                <a:gd name="connsiteY323" fmla="*/ 373273 h 605239"/>
                <a:gd name="connsiteX324" fmla="*/ 373273 h 605239"/>
                <a:gd name="connsiteY324" fmla="*/ 373273 h 605239"/>
                <a:gd name="connsiteX325" fmla="*/ 373273 h 605239"/>
                <a:gd name="connsiteY325" fmla="*/ 373273 h 605239"/>
                <a:gd name="connsiteX326" fmla="*/ 373273 h 605239"/>
                <a:gd name="connsiteY326" fmla="*/ 373273 h 605239"/>
                <a:gd name="connsiteX327" fmla="*/ 373273 h 605239"/>
                <a:gd name="connsiteY327" fmla="*/ 373273 h 605239"/>
                <a:gd name="connsiteX328" fmla="*/ 373273 h 605239"/>
                <a:gd name="connsiteY328" fmla="*/ 373273 h 605239"/>
                <a:gd name="connsiteX329" fmla="*/ 373273 h 605239"/>
                <a:gd name="connsiteY329" fmla="*/ 373273 h 605239"/>
                <a:gd name="connsiteX330" fmla="*/ 373273 h 605239"/>
                <a:gd name="connsiteY330" fmla="*/ 373273 h 605239"/>
                <a:gd name="connsiteX331" fmla="*/ 373273 h 605239"/>
                <a:gd name="connsiteY331" fmla="*/ 373273 h 605239"/>
                <a:gd name="connsiteX332" fmla="*/ 373273 h 605239"/>
                <a:gd name="connsiteY332" fmla="*/ 373273 h 605239"/>
                <a:gd name="connsiteX333" fmla="*/ 373273 h 605239"/>
                <a:gd name="connsiteY333" fmla="*/ 373273 h 605239"/>
                <a:gd name="connsiteX334" fmla="*/ 373273 h 605239"/>
                <a:gd name="connsiteY334" fmla="*/ 373273 h 605239"/>
                <a:gd name="connsiteX335" fmla="*/ 373273 h 605239"/>
                <a:gd name="connsiteY335" fmla="*/ 373273 h 605239"/>
                <a:gd name="connsiteX336" fmla="*/ 373273 h 605239"/>
                <a:gd name="connsiteY336" fmla="*/ 373273 h 605239"/>
                <a:gd name="connsiteX337" fmla="*/ 373273 h 605239"/>
                <a:gd name="connsiteY337" fmla="*/ 373273 h 605239"/>
                <a:gd name="connsiteX338" fmla="*/ 373273 h 605239"/>
                <a:gd name="connsiteY338" fmla="*/ 373273 h 605239"/>
                <a:gd name="connsiteX339" fmla="*/ 373273 h 605239"/>
                <a:gd name="connsiteY339" fmla="*/ 373273 h 605239"/>
                <a:gd name="connsiteX340" fmla="*/ 373273 h 605239"/>
                <a:gd name="connsiteY340" fmla="*/ 373273 h 605239"/>
                <a:gd name="connsiteX341" fmla="*/ 373273 h 605239"/>
                <a:gd name="connsiteY341" fmla="*/ 373273 h 605239"/>
                <a:gd name="connsiteX342" fmla="*/ 373273 h 605239"/>
                <a:gd name="connsiteY342" fmla="*/ 373273 h 605239"/>
                <a:gd name="connsiteX343" fmla="*/ 373273 h 605239"/>
                <a:gd name="connsiteY343" fmla="*/ 373273 h 605239"/>
                <a:gd name="connsiteX344" fmla="*/ 373273 h 605239"/>
                <a:gd name="connsiteY344" fmla="*/ 373273 h 605239"/>
                <a:gd name="connsiteX345" fmla="*/ 373273 h 605239"/>
                <a:gd name="connsiteY345" fmla="*/ 373273 h 605239"/>
                <a:gd name="connsiteX346" fmla="*/ 373273 h 605239"/>
                <a:gd name="connsiteY346" fmla="*/ 373273 h 605239"/>
                <a:gd name="connsiteX347" fmla="*/ 373273 h 605239"/>
                <a:gd name="connsiteY347" fmla="*/ 373273 h 605239"/>
                <a:gd name="connsiteX348" fmla="*/ 373273 h 605239"/>
                <a:gd name="connsiteY348" fmla="*/ 373273 h 605239"/>
                <a:gd name="connsiteX349" fmla="*/ 373273 h 605239"/>
                <a:gd name="connsiteY349" fmla="*/ 373273 h 605239"/>
                <a:gd name="connsiteX350" fmla="*/ 373273 h 605239"/>
                <a:gd name="connsiteY350" fmla="*/ 373273 h 605239"/>
                <a:gd name="connsiteX351" fmla="*/ 373273 h 605239"/>
                <a:gd name="connsiteY351" fmla="*/ 373273 h 605239"/>
                <a:gd name="connsiteX352" fmla="*/ 373273 h 605239"/>
                <a:gd name="connsiteY352"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Lst>
              <a:rect l="l" t="t" r="r" b="b"/>
              <a:pathLst>
                <a:path w="609601" h="600794">
                  <a:moveTo>
                    <a:pt x="50182" y="540661"/>
                  </a:moveTo>
                  <a:cubicBezTo>
                    <a:pt x="47314" y="544509"/>
                    <a:pt x="43909" y="547909"/>
                    <a:pt x="40056" y="550773"/>
                  </a:cubicBezTo>
                  <a:cubicBezTo>
                    <a:pt x="43909" y="553636"/>
                    <a:pt x="47314" y="556947"/>
                    <a:pt x="50182" y="560795"/>
                  </a:cubicBezTo>
                  <a:cubicBezTo>
                    <a:pt x="52959" y="556947"/>
                    <a:pt x="56365" y="553636"/>
                    <a:pt x="60218" y="550773"/>
                  </a:cubicBezTo>
                  <a:cubicBezTo>
                    <a:pt x="56365" y="547909"/>
                    <a:pt x="52959" y="544509"/>
                    <a:pt x="50182" y="540661"/>
                  </a:cubicBezTo>
                  <a:close/>
                  <a:moveTo>
                    <a:pt x="475260" y="511752"/>
                  </a:moveTo>
                  <a:cubicBezTo>
                    <a:pt x="481885" y="512648"/>
                    <a:pt x="487974" y="512827"/>
                    <a:pt x="493435" y="512289"/>
                  </a:cubicBezTo>
                  <a:cubicBezTo>
                    <a:pt x="498987" y="511841"/>
                    <a:pt x="503822" y="515784"/>
                    <a:pt x="504359" y="521339"/>
                  </a:cubicBezTo>
                  <a:cubicBezTo>
                    <a:pt x="504896" y="526804"/>
                    <a:pt x="500867" y="531732"/>
                    <a:pt x="495405" y="532270"/>
                  </a:cubicBezTo>
                  <a:cubicBezTo>
                    <a:pt x="492719" y="532538"/>
                    <a:pt x="490033" y="532628"/>
                    <a:pt x="487168" y="532628"/>
                  </a:cubicBezTo>
                  <a:cubicBezTo>
                    <a:pt x="482602" y="532628"/>
                    <a:pt x="477677" y="532270"/>
                    <a:pt x="472574" y="531642"/>
                  </a:cubicBezTo>
                  <a:cubicBezTo>
                    <a:pt x="467112" y="530836"/>
                    <a:pt x="463262" y="525819"/>
                    <a:pt x="463978" y="520353"/>
                  </a:cubicBezTo>
                  <a:cubicBezTo>
                    <a:pt x="464784" y="514798"/>
                    <a:pt x="469798" y="511035"/>
                    <a:pt x="475260" y="511752"/>
                  </a:cubicBezTo>
                  <a:close/>
                  <a:moveTo>
                    <a:pt x="250755" y="500662"/>
                  </a:moveTo>
                  <a:cubicBezTo>
                    <a:pt x="256309" y="500662"/>
                    <a:pt x="260811" y="505149"/>
                    <a:pt x="260811" y="510683"/>
                  </a:cubicBezTo>
                  <a:cubicBezTo>
                    <a:pt x="260811" y="516217"/>
                    <a:pt x="256309" y="520704"/>
                    <a:pt x="250755" y="520704"/>
                  </a:cubicBezTo>
                  <a:cubicBezTo>
                    <a:pt x="245201" y="520704"/>
                    <a:pt x="240699" y="516217"/>
                    <a:pt x="240699" y="510683"/>
                  </a:cubicBezTo>
                  <a:cubicBezTo>
                    <a:pt x="240699" y="505149"/>
                    <a:pt x="245201" y="500662"/>
                    <a:pt x="250755" y="500662"/>
                  </a:cubicBezTo>
                  <a:close/>
                  <a:moveTo>
                    <a:pt x="50182" y="500662"/>
                  </a:moveTo>
                  <a:cubicBezTo>
                    <a:pt x="55648" y="500662"/>
                    <a:pt x="60128" y="505136"/>
                    <a:pt x="60128" y="510684"/>
                  </a:cubicBezTo>
                  <a:cubicBezTo>
                    <a:pt x="60128" y="527239"/>
                    <a:pt x="73659" y="540751"/>
                    <a:pt x="90237" y="540751"/>
                  </a:cubicBezTo>
                  <a:cubicBezTo>
                    <a:pt x="95793" y="540751"/>
                    <a:pt x="100273" y="545225"/>
                    <a:pt x="100273" y="550773"/>
                  </a:cubicBezTo>
                  <a:cubicBezTo>
                    <a:pt x="100273" y="556321"/>
                    <a:pt x="95793" y="560795"/>
                    <a:pt x="90237" y="560795"/>
                  </a:cubicBezTo>
                  <a:cubicBezTo>
                    <a:pt x="73659" y="560795"/>
                    <a:pt x="60128" y="574217"/>
                    <a:pt x="60128" y="590772"/>
                  </a:cubicBezTo>
                  <a:cubicBezTo>
                    <a:pt x="60128" y="596320"/>
                    <a:pt x="55648" y="600794"/>
                    <a:pt x="50182" y="600794"/>
                  </a:cubicBezTo>
                  <a:cubicBezTo>
                    <a:pt x="44626" y="600794"/>
                    <a:pt x="40145" y="596320"/>
                    <a:pt x="40145" y="590772"/>
                  </a:cubicBezTo>
                  <a:cubicBezTo>
                    <a:pt x="40145" y="574217"/>
                    <a:pt x="26614" y="560795"/>
                    <a:pt x="10037" y="560795"/>
                  </a:cubicBezTo>
                  <a:cubicBezTo>
                    <a:pt x="4481" y="560795"/>
                    <a:pt x="0" y="556321"/>
                    <a:pt x="0" y="550773"/>
                  </a:cubicBezTo>
                  <a:cubicBezTo>
                    <a:pt x="0" y="545225"/>
                    <a:pt x="4481" y="540751"/>
                    <a:pt x="10037" y="540751"/>
                  </a:cubicBezTo>
                  <a:cubicBezTo>
                    <a:pt x="26614" y="540751"/>
                    <a:pt x="40145" y="527239"/>
                    <a:pt x="40145" y="510684"/>
                  </a:cubicBezTo>
                  <a:cubicBezTo>
                    <a:pt x="40145" y="505136"/>
                    <a:pt x="44626" y="500662"/>
                    <a:pt x="50182" y="500662"/>
                  </a:cubicBezTo>
                  <a:close/>
                  <a:moveTo>
                    <a:pt x="410713" y="489199"/>
                  </a:moveTo>
                  <a:cubicBezTo>
                    <a:pt x="416897" y="492336"/>
                    <a:pt x="422901" y="495114"/>
                    <a:pt x="428726" y="497713"/>
                  </a:cubicBezTo>
                  <a:cubicBezTo>
                    <a:pt x="433834" y="499864"/>
                    <a:pt x="436164" y="505779"/>
                    <a:pt x="434013" y="510887"/>
                  </a:cubicBezTo>
                  <a:cubicBezTo>
                    <a:pt x="432311" y="514651"/>
                    <a:pt x="428636" y="516892"/>
                    <a:pt x="424783" y="516892"/>
                  </a:cubicBezTo>
                  <a:cubicBezTo>
                    <a:pt x="423439" y="516892"/>
                    <a:pt x="422094" y="516713"/>
                    <a:pt x="420840" y="516085"/>
                  </a:cubicBezTo>
                  <a:cubicBezTo>
                    <a:pt x="414567" y="513397"/>
                    <a:pt x="408204" y="510439"/>
                    <a:pt x="401662" y="507123"/>
                  </a:cubicBezTo>
                  <a:cubicBezTo>
                    <a:pt x="396733" y="504614"/>
                    <a:pt x="394672" y="498609"/>
                    <a:pt x="397181" y="493591"/>
                  </a:cubicBezTo>
                  <a:cubicBezTo>
                    <a:pt x="399690" y="488662"/>
                    <a:pt x="405784" y="486690"/>
                    <a:pt x="410713" y="489199"/>
                  </a:cubicBezTo>
                  <a:close/>
                  <a:moveTo>
                    <a:pt x="532816" y="461836"/>
                  </a:moveTo>
                  <a:cubicBezTo>
                    <a:pt x="538280" y="461568"/>
                    <a:pt x="543118" y="465774"/>
                    <a:pt x="543387" y="471322"/>
                  </a:cubicBezTo>
                  <a:cubicBezTo>
                    <a:pt x="543476" y="473022"/>
                    <a:pt x="543566" y="474722"/>
                    <a:pt x="543566" y="476423"/>
                  </a:cubicBezTo>
                  <a:cubicBezTo>
                    <a:pt x="543566" y="483045"/>
                    <a:pt x="542849" y="489130"/>
                    <a:pt x="541416" y="494678"/>
                  </a:cubicBezTo>
                  <a:cubicBezTo>
                    <a:pt x="540251" y="499241"/>
                    <a:pt x="536130" y="502284"/>
                    <a:pt x="531651" y="502284"/>
                  </a:cubicBezTo>
                  <a:cubicBezTo>
                    <a:pt x="530845" y="502284"/>
                    <a:pt x="530039" y="502195"/>
                    <a:pt x="529232" y="501926"/>
                  </a:cubicBezTo>
                  <a:cubicBezTo>
                    <a:pt x="523857" y="500584"/>
                    <a:pt x="520632" y="495125"/>
                    <a:pt x="521976" y="489756"/>
                  </a:cubicBezTo>
                  <a:cubicBezTo>
                    <a:pt x="522961" y="485819"/>
                    <a:pt x="523499" y="481344"/>
                    <a:pt x="523499" y="476423"/>
                  </a:cubicBezTo>
                  <a:cubicBezTo>
                    <a:pt x="523499" y="475080"/>
                    <a:pt x="523409" y="473738"/>
                    <a:pt x="523409" y="472396"/>
                  </a:cubicBezTo>
                  <a:cubicBezTo>
                    <a:pt x="523051" y="466848"/>
                    <a:pt x="527351" y="462105"/>
                    <a:pt x="532816" y="461836"/>
                  </a:cubicBezTo>
                  <a:close/>
                  <a:moveTo>
                    <a:pt x="350514" y="452648"/>
                  </a:moveTo>
                  <a:cubicBezTo>
                    <a:pt x="356168" y="456579"/>
                    <a:pt x="361733" y="460332"/>
                    <a:pt x="367297" y="463907"/>
                  </a:cubicBezTo>
                  <a:cubicBezTo>
                    <a:pt x="371875" y="466945"/>
                    <a:pt x="373221" y="473110"/>
                    <a:pt x="370169" y="477757"/>
                  </a:cubicBezTo>
                  <a:cubicBezTo>
                    <a:pt x="368285" y="480706"/>
                    <a:pt x="365054" y="482314"/>
                    <a:pt x="361733" y="482314"/>
                  </a:cubicBezTo>
                  <a:cubicBezTo>
                    <a:pt x="359848" y="482314"/>
                    <a:pt x="357963" y="481778"/>
                    <a:pt x="356258" y="480706"/>
                  </a:cubicBezTo>
                  <a:cubicBezTo>
                    <a:pt x="350514" y="476953"/>
                    <a:pt x="344769" y="473021"/>
                    <a:pt x="338935" y="469000"/>
                  </a:cubicBezTo>
                  <a:cubicBezTo>
                    <a:pt x="334358" y="465783"/>
                    <a:pt x="333281" y="459528"/>
                    <a:pt x="336512" y="455060"/>
                  </a:cubicBezTo>
                  <a:cubicBezTo>
                    <a:pt x="339743" y="450503"/>
                    <a:pt x="345936" y="449431"/>
                    <a:pt x="350514" y="452648"/>
                  </a:cubicBezTo>
                  <a:close/>
                  <a:moveTo>
                    <a:pt x="294675" y="408781"/>
                  </a:moveTo>
                  <a:cubicBezTo>
                    <a:pt x="299883" y="413251"/>
                    <a:pt x="305090" y="417631"/>
                    <a:pt x="310207" y="421833"/>
                  </a:cubicBezTo>
                  <a:cubicBezTo>
                    <a:pt x="314517" y="425408"/>
                    <a:pt x="315145" y="431666"/>
                    <a:pt x="311644" y="435957"/>
                  </a:cubicBezTo>
                  <a:cubicBezTo>
                    <a:pt x="309668" y="438370"/>
                    <a:pt x="306796" y="439622"/>
                    <a:pt x="303833" y="439622"/>
                  </a:cubicBezTo>
                  <a:cubicBezTo>
                    <a:pt x="301588" y="439622"/>
                    <a:pt x="299344" y="438817"/>
                    <a:pt x="297458" y="437298"/>
                  </a:cubicBezTo>
                  <a:cubicBezTo>
                    <a:pt x="292162" y="433007"/>
                    <a:pt x="286865" y="428537"/>
                    <a:pt x="281478" y="423889"/>
                  </a:cubicBezTo>
                  <a:cubicBezTo>
                    <a:pt x="277348" y="420313"/>
                    <a:pt x="276899" y="413966"/>
                    <a:pt x="280490" y="409764"/>
                  </a:cubicBezTo>
                  <a:cubicBezTo>
                    <a:pt x="284171" y="405652"/>
                    <a:pt x="290456" y="405116"/>
                    <a:pt x="294675" y="408781"/>
                  </a:cubicBezTo>
                  <a:close/>
                  <a:moveTo>
                    <a:pt x="211793" y="398474"/>
                  </a:moveTo>
                  <a:cubicBezTo>
                    <a:pt x="218425" y="399279"/>
                    <a:pt x="225146" y="399995"/>
                    <a:pt x="231956" y="400532"/>
                  </a:cubicBezTo>
                  <a:cubicBezTo>
                    <a:pt x="237513" y="401068"/>
                    <a:pt x="241545" y="405899"/>
                    <a:pt x="241097" y="411445"/>
                  </a:cubicBezTo>
                  <a:cubicBezTo>
                    <a:pt x="240649" y="416634"/>
                    <a:pt x="236258" y="420570"/>
                    <a:pt x="231060" y="420570"/>
                  </a:cubicBezTo>
                  <a:cubicBezTo>
                    <a:pt x="230791" y="420570"/>
                    <a:pt x="230523" y="420570"/>
                    <a:pt x="230164" y="420481"/>
                  </a:cubicBezTo>
                  <a:cubicBezTo>
                    <a:pt x="223174" y="419854"/>
                    <a:pt x="216274" y="419139"/>
                    <a:pt x="209463" y="418423"/>
                  </a:cubicBezTo>
                  <a:cubicBezTo>
                    <a:pt x="203996" y="417707"/>
                    <a:pt x="200053" y="412787"/>
                    <a:pt x="200681" y="407330"/>
                  </a:cubicBezTo>
                  <a:cubicBezTo>
                    <a:pt x="201308" y="401784"/>
                    <a:pt x="206326" y="397848"/>
                    <a:pt x="211793" y="398474"/>
                  </a:cubicBezTo>
                  <a:close/>
                  <a:moveTo>
                    <a:pt x="508511" y="394338"/>
                  </a:moveTo>
                  <a:cubicBezTo>
                    <a:pt x="513525" y="391920"/>
                    <a:pt x="519523" y="393979"/>
                    <a:pt x="521851" y="398994"/>
                  </a:cubicBezTo>
                  <a:cubicBezTo>
                    <a:pt x="525074" y="405620"/>
                    <a:pt x="527850" y="412156"/>
                    <a:pt x="530357" y="418513"/>
                  </a:cubicBezTo>
                  <a:cubicBezTo>
                    <a:pt x="532416" y="423617"/>
                    <a:pt x="529909" y="429437"/>
                    <a:pt x="524716" y="431497"/>
                  </a:cubicBezTo>
                  <a:cubicBezTo>
                    <a:pt x="523552" y="431944"/>
                    <a:pt x="522299" y="432213"/>
                    <a:pt x="521045" y="432213"/>
                  </a:cubicBezTo>
                  <a:cubicBezTo>
                    <a:pt x="517106" y="432213"/>
                    <a:pt x="513256" y="429795"/>
                    <a:pt x="511734" y="425856"/>
                  </a:cubicBezTo>
                  <a:cubicBezTo>
                    <a:pt x="509406" y="419946"/>
                    <a:pt x="506720" y="413857"/>
                    <a:pt x="503766" y="407679"/>
                  </a:cubicBezTo>
                  <a:cubicBezTo>
                    <a:pt x="501438" y="402665"/>
                    <a:pt x="503497" y="396666"/>
                    <a:pt x="508511" y="394338"/>
                  </a:cubicBezTo>
                  <a:close/>
                  <a:moveTo>
                    <a:pt x="360629" y="390641"/>
                  </a:moveTo>
                  <a:cubicBezTo>
                    <a:pt x="366280" y="390015"/>
                    <a:pt x="371034" y="394218"/>
                    <a:pt x="371483" y="399672"/>
                  </a:cubicBezTo>
                  <a:cubicBezTo>
                    <a:pt x="372021" y="405217"/>
                    <a:pt x="367895" y="410045"/>
                    <a:pt x="362423" y="410582"/>
                  </a:cubicBezTo>
                  <a:cubicBezTo>
                    <a:pt x="355516" y="411118"/>
                    <a:pt x="348610" y="411655"/>
                    <a:pt x="341613" y="412102"/>
                  </a:cubicBezTo>
                  <a:cubicBezTo>
                    <a:pt x="341344" y="412102"/>
                    <a:pt x="341165" y="412102"/>
                    <a:pt x="340985" y="412102"/>
                  </a:cubicBezTo>
                  <a:cubicBezTo>
                    <a:pt x="335693" y="412102"/>
                    <a:pt x="331298" y="407989"/>
                    <a:pt x="330939" y="402713"/>
                  </a:cubicBezTo>
                  <a:cubicBezTo>
                    <a:pt x="330670" y="397169"/>
                    <a:pt x="334886" y="392429"/>
                    <a:pt x="340357" y="392072"/>
                  </a:cubicBezTo>
                  <a:cubicBezTo>
                    <a:pt x="347264" y="391714"/>
                    <a:pt x="353992" y="391177"/>
                    <a:pt x="360629" y="390641"/>
                  </a:cubicBezTo>
                  <a:close/>
                  <a:moveTo>
                    <a:pt x="451578" y="377821"/>
                  </a:moveTo>
                  <a:cubicBezTo>
                    <a:pt x="457044" y="376749"/>
                    <a:pt x="462330" y="380324"/>
                    <a:pt x="463405" y="385775"/>
                  </a:cubicBezTo>
                  <a:cubicBezTo>
                    <a:pt x="464391" y="391137"/>
                    <a:pt x="460896" y="396409"/>
                    <a:pt x="455431" y="397482"/>
                  </a:cubicBezTo>
                  <a:cubicBezTo>
                    <a:pt x="448710" y="398822"/>
                    <a:pt x="441900" y="399984"/>
                    <a:pt x="434911" y="401146"/>
                  </a:cubicBezTo>
                  <a:cubicBezTo>
                    <a:pt x="434374" y="401235"/>
                    <a:pt x="433836" y="401235"/>
                    <a:pt x="433298" y="401235"/>
                  </a:cubicBezTo>
                  <a:cubicBezTo>
                    <a:pt x="428460" y="401235"/>
                    <a:pt x="424159" y="397750"/>
                    <a:pt x="423352" y="392835"/>
                  </a:cubicBezTo>
                  <a:cubicBezTo>
                    <a:pt x="422546" y="387383"/>
                    <a:pt x="426220" y="382290"/>
                    <a:pt x="431686" y="381396"/>
                  </a:cubicBezTo>
                  <a:cubicBezTo>
                    <a:pt x="438496" y="380324"/>
                    <a:pt x="445126" y="379162"/>
                    <a:pt x="451578" y="377821"/>
                  </a:cubicBezTo>
                  <a:close/>
                  <a:moveTo>
                    <a:pt x="228783" y="359711"/>
                  </a:moveTo>
                  <a:cubicBezTo>
                    <a:pt x="232814" y="355861"/>
                    <a:pt x="239175" y="355951"/>
                    <a:pt x="243028" y="359890"/>
                  </a:cubicBezTo>
                  <a:cubicBezTo>
                    <a:pt x="245984" y="362934"/>
                    <a:pt x="248941" y="365979"/>
                    <a:pt x="251987" y="369023"/>
                  </a:cubicBezTo>
                  <a:lnTo>
                    <a:pt x="257362" y="374306"/>
                  </a:lnTo>
                  <a:cubicBezTo>
                    <a:pt x="261304" y="378245"/>
                    <a:pt x="261304" y="384603"/>
                    <a:pt x="257452" y="388542"/>
                  </a:cubicBezTo>
                  <a:cubicBezTo>
                    <a:pt x="255481" y="390512"/>
                    <a:pt x="252883" y="391497"/>
                    <a:pt x="250284" y="391497"/>
                  </a:cubicBezTo>
                  <a:cubicBezTo>
                    <a:pt x="247776" y="391497"/>
                    <a:pt x="245267" y="390512"/>
                    <a:pt x="243296" y="388632"/>
                  </a:cubicBezTo>
                  <a:lnTo>
                    <a:pt x="237831" y="383260"/>
                  </a:lnTo>
                  <a:cubicBezTo>
                    <a:pt x="234696" y="380126"/>
                    <a:pt x="231650" y="376992"/>
                    <a:pt x="228603" y="373858"/>
                  </a:cubicBezTo>
                  <a:cubicBezTo>
                    <a:pt x="224751" y="369918"/>
                    <a:pt x="224841" y="363561"/>
                    <a:pt x="228783" y="359711"/>
                  </a:cubicBezTo>
                  <a:close/>
                  <a:moveTo>
                    <a:pt x="470892" y="333093"/>
                  </a:moveTo>
                  <a:cubicBezTo>
                    <a:pt x="475455" y="329964"/>
                    <a:pt x="481717" y="331126"/>
                    <a:pt x="484758" y="335685"/>
                  </a:cubicBezTo>
                  <a:cubicBezTo>
                    <a:pt x="488784" y="341585"/>
                    <a:pt x="492630" y="347396"/>
                    <a:pt x="496298" y="353117"/>
                  </a:cubicBezTo>
                  <a:cubicBezTo>
                    <a:pt x="499250" y="357855"/>
                    <a:pt x="497819" y="364023"/>
                    <a:pt x="493167" y="366973"/>
                  </a:cubicBezTo>
                  <a:cubicBezTo>
                    <a:pt x="491467" y="367957"/>
                    <a:pt x="489678" y="368493"/>
                    <a:pt x="487800" y="368493"/>
                  </a:cubicBezTo>
                  <a:cubicBezTo>
                    <a:pt x="484490" y="368493"/>
                    <a:pt x="481269" y="366884"/>
                    <a:pt x="479391" y="363844"/>
                  </a:cubicBezTo>
                  <a:cubicBezTo>
                    <a:pt x="475812" y="358302"/>
                    <a:pt x="472145" y="352670"/>
                    <a:pt x="468298" y="346949"/>
                  </a:cubicBezTo>
                  <a:cubicBezTo>
                    <a:pt x="465167" y="342390"/>
                    <a:pt x="466330" y="336222"/>
                    <a:pt x="470892" y="333093"/>
                  </a:cubicBezTo>
                  <a:close/>
                  <a:moveTo>
                    <a:pt x="578154" y="326619"/>
                  </a:moveTo>
                  <a:cubicBezTo>
                    <a:pt x="582192" y="322766"/>
                    <a:pt x="588472" y="322856"/>
                    <a:pt x="592330" y="326888"/>
                  </a:cubicBezTo>
                  <a:cubicBezTo>
                    <a:pt x="596278" y="330831"/>
                    <a:pt x="596188" y="337193"/>
                    <a:pt x="592151" y="341046"/>
                  </a:cubicBezTo>
                  <a:cubicBezTo>
                    <a:pt x="587216" y="345795"/>
                    <a:pt x="581295" y="350544"/>
                    <a:pt x="574655" y="354934"/>
                  </a:cubicBezTo>
                  <a:cubicBezTo>
                    <a:pt x="572950" y="356099"/>
                    <a:pt x="570977" y="356637"/>
                    <a:pt x="569092" y="356637"/>
                  </a:cubicBezTo>
                  <a:cubicBezTo>
                    <a:pt x="565862" y="356637"/>
                    <a:pt x="562632" y="355024"/>
                    <a:pt x="560748" y="352157"/>
                  </a:cubicBezTo>
                  <a:cubicBezTo>
                    <a:pt x="557608" y="347497"/>
                    <a:pt x="558954" y="341314"/>
                    <a:pt x="563530" y="338268"/>
                  </a:cubicBezTo>
                  <a:cubicBezTo>
                    <a:pt x="569182" y="334504"/>
                    <a:pt x="574117" y="330562"/>
                    <a:pt x="578154" y="326619"/>
                  </a:cubicBezTo>
                  <a:close/>
                  <a:moveTo>
                    <a:pt x="120373" y="320438"/>
                  </a:moveTo>
                  <a:cubicBezTo>
                    <a:pt x="121179" y="320438"/>
                    <a:pt x="121986" y="320617"/>
                    <a:pt x="122792" y="320617"/>
                  </a:cubicBezTo>
                  <a:cubicBezTo>
                    <a:pt x="123151" y="320617"/>
                    <a:pt x="123420" y="320527"/>
                    <a:pt x="123778" y="320527"/>
                  </a:cubicBezTo>
                  <a:cubicBezTo>
                    <a:pt x="125929" y="320706"/>
                    <a:pt x="128080" y="320975"/>
                    <a:pt x="130141" y="321422"/>
                  </a:cubicBezTo>
                  <a:cubicBezTo>
                    <a:pt x="130500" y="321512"/>
                    <a:pt x="130858" y="321601"/>
                    <a:pt x="131217" y="321691"/>
                  </a:cubicBezTo>
                  <a:cubicBezTo>
                    <a:pt x="133905" y="322228"/>
                    <a:pt x="136594" y="323123"/>
                    <a:pt x="139103" y="324107"/>
                  </a:cubicBezTo>
                  <a:cubicBezTo>
                    <a:pt x="139462" y="324286"/>
                    <a:pt x="139820" y="324375"/>
                    <a:pt x="140179" y="324465"/>
                  </a:cubicBezTo>
                  <a:cubicBezTo>
                    <a:pt x="142150" y="325360"/>
                    <a:pt x="144122" y="326344"/>
                    <a:pt x="145914" y="327418"/>
                  </a:cubicBezTo>
                  <a:cubicBezTo>
                    <a:pt x="146183" y="327597"/>
                    <a:pt x="146362" y="327865"/>
                    <a:pt x="146542" y="327955"/>
                  </a:cubicBezTo>
                  <a:cubicBezTo>
                    <a:pt x="160881" y="336813"/>
                    <a:pt x="170560" y="352473"/>
                    <a:pt x="170560" y="370459"/>
                  </a:cubicBezTo>
                  <a:cubicBezTo>
                    <a:pt x="170560" y="372338"/>
                    <a:pt x="170201" y="374039"/>
                    <a:pt x="170022" y="375828"/>
                  </a:cubicBezTo>
                  <a:cubicBezTo>
                    <a:pt x="170022" y="376276"/>
                    <a:pt x="170112" y="376723"/>
                    <a:pt x="170022" y="377171"/>
                  </a:cubicBezTo>
                  <a:cubicBezTo>
                    <a:pt x="170022" y="377349"/>
                    <a:pt x="170022" y="377618"/>
                    <a:pt x="169932" y="377797"/>
                  </a:cubicBezTo>
                  <a:cubicBezTo>
                    <a:pt x="175041" y="379139"/>
                    <a:pt x="178177" y="384240"/>
                    <a:pt x="177191" y="389430"/>
                  </a:cubicBezTo>
                  <a:cubicBezTo>
                    <a:pt x="176206" y="394172"/>
                    <a:pt x="172083" y="397483"/>
                    <a:pt x="167333" y="397483"/>
                  </a:cubicBezTo>
                  <a:cubicBezTo>
                    <a:pt x="166706" y="397483"/>
                    <a:pt x="166079" y="397394"/>
                    <a:pt x="165362" y="397304"/>
                  </a:cubicBezTo>
                  <a:cubicBezTo>
                    <a:pt x="164555" y="397125"/>
                    <a:pt x="163749" y="396946"/>
                    <a:pt x="162852" y="396767"/>
                  </a:cubicBezTo>
                  <a:cubicBezTo>
                    <a:pt x="153980" y="410995"/>
                    <a:pt x="138297" y="420570"/>
                    <a:pt x="120373" y="420570"/>
                  </a:cubicBezTo>
                  <a:cubicBezTo>
                    <a:pt x="92680" y="420570"/>
                    <a:pt x="70186" y="398110"/>
                    <a:pt x="70186" y="370459"/>
                  </a:cubicBezTo>
                  <a:cubicBezTo>
                    <a:pt x="70186" y="369564"/>
                    <a:pt x="70455" y="368759"/>
                    <a:pt x="70455" y="367775"/>
                  </a:cubicBezTo>
                  <a:cubicBezTo>
                    <a:pt x="69558" y="367417"/>
                    <a:pt x="68662" y="366969"/>
                    <a:pt x="67766" y="366522"/>
                  </a:cubicBezTo>
                  <a:cubicBezTo>
                    <a:pt x="62747" y="364106"/>
                    <a:pt x="60686" y="358111"/>
                    <a:pt x="63196" y="353099"/>
                  </a:cubicBezTo>
                  <a:cubicBezTo>
                    <a:pt x="65436" y="348536"/>
                    <a:pt x="70813" y="346388"/>
                    <a:pt x="75563" y="348088"/>
                  </a:cubicBezTo>
                  <a:lnTo>
                    <a:pt x="75742" y="347820"/>
                  </a:lnTo>
                  <a:cubicBezTo>
                    <a:pt x="75832" y="347462"/>
                    <a:pt x="76190" y="347283"/>
                    <a:pt x="76370" y="346925"/>
                  </a:cubicBezTo>
                  <a:cubicBezTo>
                    <a:pt x="84794" y="331265"/>
                    <a:pt x="101284" y="320438"/>
                    <a:pt x="120373" y="320438"/>
                  </a:cubicBezTo>
                  <a:close/>
                  <a:moveTo>
                    <a:pt x="181691" y="305349"/>
                  </a:moveTo>
                  <a:cubicBezTo>
                    <a:pt x="185988" y="301949"/>
                    <a:pt x="192346" y="302575"/>
                    <a:pt x="195838" y="306871"/>
                  </a:cubicBezTo>
                  <a:cubicBezTo>
                    <a:pt x="199956" y="312061"/>
                    <a:pt x="204344" y="317251"/>
                    <a:pt x="208821" y="322441"/>
                  </a:cubicBezTo>
                  <a:cubicBezTo>
                    <a:pt x="212402" y="326647"/>
                    <a:pt x="211865" y="333000"/>
                    <a:pt x="207657" y="336580"/>
                  </a:cubicBezTo>
                  <a:cubicBezTo>
                    <a:pt x="205776" y="338191"/>
                    <a:pt x="203448" y="338996"/>
                    <a:pt x="201210" y="338996"/>
                  </a:cubicBezTo>
                  <a:cubicBezTo>
                    <a:pt x="198345" y="338996"/>
                    <a:pt x="195569" y="337743"/>
                    <a:pt x="193599" y="335506"/>
                  </a:cubicBezTo>
                  <a:cubicBezTo>
                    <a:pt x="188943" y="330137"/>
                    <a:pt x="184556" y="324768"/>
                    <a:pt x="180258" y="319488"/>
                  </a:cubicBezTo>
                  <a:cubicBezTo>
                    <a:pt x="176766" y="315193"/>
                    <a:pt x="177393" y="308839"/>
                    <a:pt x="181691" y="305349"/>
                  </a:cubicBezTo>
                  <a:close/>
                  <a:moveTo>
                    <a:pt x="18721" y="299269"/>
                  </a:moveTo>
                  <a:cubicBezTo>
                    <a:pt x="24103" y="297927"/>
                    <a:pt x="29485" y="301237"/>
                    <a:pt x="30831" y="306604"/>
                  </a:cubicBezTo>
                  <a:cubicBezTo>
                    <a:pt x="31997" y="311256"/>
                    <a:pt x="34509" y="316087"/>
                    <a:pt x="38366" y="320828"/>
                  </a:cubicBezTo>
                  <a:cubicBezTo>
                    <a:pt x="41774" y="325122"/>
                    <a:pt x="41057" y="331384"/>
                    <a:pt x="36751" y="334873"/>
                  </a:cubicBezTo>
                  <a:cubicBezTo>
                    <a:pt x="34867" y="336304"/>
                    <a:pt x="32714" y="337020"/>
                    <a:pt x="30472" y="337020"/>
                  </a:cubicBezTo>
                  <a:cubicBezTo>
                    <a:pt x="27512" y="337020"/>
                    <a:pt x="24641" y="335768"/>
                    <a:pt x="22668" y="333263"/>
                  </a:cubicBezTo>
                  <a:cubicBezTo>
                    <a:pt x="17017" y="326285"/>
                    <a:pt x="13249" y="318860"/>
                    <a:pt x="11366" y="311346"/>
                  </a:cubicBezTo>
                  <a:cubicBezTo>
                    <a:pt x="10020" y="305978"/>
                    <a:pt x="13339" y="300521"/>
                    <a:pt x="18721" y="299269"/>
                  </a:cubicBezTo>
                  <a:close/>
                  <a:moveTo>
                    <a:pt x="426242" y="276597"/>
                  </a:moveTo>
                  <a:cubicBezTo>
                    <a:pt x="430458" y="273018"/>
                    <a:pt x="436828" y="273555"/>
                    <a:pt x="440417" y="277761"/>
                  </a:cubicBezTo>
                  <a:cubicBezTo>
                    <a:pt x="444992" y="283130"/>
                    <a:pt x="449388" y="288499"/>
                    <a:pt x="453694" y="293779"/>
                  </a:cubicBezTo>
                  <a:cubicBezTo>
                    <a:pt x="457193" y="298163"/>
                    <a:pt x="456475" y="304427"/>
                    <a:pt x="452169" y="307917"/>
                  </a:cubicBezTo>
                  <a:cubicBezTo>
                    <a:pt x="450285" y="309349"/>
                    <a:pt x="448042" y="310065"/>
                    <a:pt x="445889" y="310065"/>
                  </a:cubicBezTo>
                  <a:cubicBezTo>
                    <a:pt x="442929" y="310065"/>
                    <a:pt x="439968" y="308812"/>
                    <a:pt x="437994" y="306396"/>
                  </a:cubicBezTo>
                  <a:cubicBezTo>
                    <a:pt x="433867" y="301116"/>
                    <a:pt x="429561" y="295926"/>
                    <a:pt x="425076" y="290736"/>
                  </a:cubicBezTo>
                  <a:cubicBezTo>
                    <a:pt x="421487" y="286530"/>
                    <a:pt x="422025" y="280177"/>
                    <a:pt x="426242" y="276597"/>
                  </a:cubicBezTo>
                  <a:close/>
                  <a:moveTo>
                    <a:pt x="582067" y="263298"/>
                  </a:moveTo>
                  <a:cubicBezTo>
                    <a:pt x="586197" y="259540"/>
                    <a:pt x="592481" y="259898"/>
                    <a:pt x="596251" y="264014"/>
                  </a:cubicBezTo>
                  <a:cubicBezTo>
                    <a:pt x="602177" y="270546"/>
                    <a:pt x="606486" y="277526"/>
                    <a:pt x="609000" y="284595"/>
                  </a:cubicBezTo>
                  <a:cubicBezTo>
                    <a:pt x="610885" y="289785"/>
                    <a:pt x="608192" y="295512"/>
                    <a:pt x="602985" y="297391"/>
                  </a:cubicBezTo>
                  <a:cubicBezTo>
                    <a:pt x="601818" y="297749"/>
                    <a:pt x="600651" y="297928"/>
                    <a:pt x="599573" y="297928"/>
                  </a:cubicBezTo>
                  <a:cubicBezTo>
                    <a:pt x="595444" y="297928"/>
                    <a:pt x="591583" y="295422"/>
                    <a:pt x="590147" y="291396"/>
                  </a:cubicBezTo>
                  <a:cubicBezTo>
                    <a:pt x="588441" y="286743"/>
                    <a:pt x="585478" y="282090"/>
                    <a:pt x="581259" y="277437"/>
                  </a:cubicBezTo>
                  <a:cubicBezTo>
                    <a:pt x="577578" y="273320"/>
                    <a:pt x="577937" y="266967"/>
                    <a:pt x="582067" y="263298"/>
                  </a:cubicBezTo>
                  <a:close/>
                  <a:moveTo>
                    <a:pt x="140289" y="246542"/>
                  </a:moveTo>
                  <a:cubicBezTo>
                    <a:pt x="144948" y="243592"/>
                    <a:pt x="151219" y="244933"/>
                    <a:pt x="154175" y="249581"/>
                  </a:cubicBezTo>
                  <a:cubicBezTo>
                    <a:pt x="157759" y="255124"/>
                    <a:pt x="161432" y="260756"/>
                    <a:pt x="165374" y="266388"/>
                  </a:cubicBezTo>
                  <a:cubicBezTo>
                    <a:pt x="168510" y="270947"/>
                    <a:pt x="167345" y="277204"/>
                    <a:pt x="162866" y="280333"/>
                  </a:cubicBezTo>
                  <a:cubicBezTo>
                    <a:pt x="161074" y="281495"/>
                    <a:pt x="159103" y="282121"/>
                    <a:pt x="157132" y="282121"/>
                  </a:cubicBezTo>
                  <a:cubicBezTo>
                    <a:pt x="153996" y="282121"/>
                    <a:pt x="150861" y="280601"/>
                    <a:pt x="148890" y="277741"/>
                  </a:cubicBezTo>
                  <a:cubicBezTo>
                    <a:pt x="144858" y="271930"/>
                    <a:pt x="140916" y="266119"/>
                    <a:pt x="137243" y="260398"/>
                  </a:cubicBezTo>
                  <a:cubicBezTo>
                    <a:pt x="134286" y="255750"/>
                    <a:pt x="135630" y="249492"/>
                    <a:pt x="140289" y="246542"/>
                  </a:cubicBezTo>
                  <a:close/>
                  <a:moveTo>
                    <a:pt x="50995" y="243508"/>
                  </a:moveTo>
                  <a:cubicBezTo>
                    <a:pt x="55657" y="240558"/>
                    <a:pt x="61844" y="241988"/>
                    <a:pt x="64803" y="246725"/>
                  </a:cubicBezTo>
                  <a:cubicBezTo>
                    <a:pt x="67672" y="251373"/>
                    <a:pt x="66238" y="257541"/>
                    <a:pt x="61575" y="260491"/>
                  </a:cubicBezTo>
                  <a:cubicBezTo>
                    <a:pt x="55747" y="264066"/>
                    <a:pt x="50636" y="267820"/>
                    <a:pt x="46422" y="271574"/>
                  </a:cubicBezTo>
                  <a:cubicBezTo>
                    <a:pt x="44450" y="273273"/>
                    <a:pt x="42118" y="274077"/>
                    <a:pt x="39697" y="274077"/>
                  </a:cubicBezTo>
                  <a:cubicBezTo>
                    <a:pt x="37008" y="274077"/>
                    <a:pt x="34228" y="273004"/>
                    <a:pt x="32255" y="270770"/>
                  </a:cubicBezTo>
                  <a:cubicBezTo>
                    <a:pt x="28579" y="266658"/>
                    <a:pt x="28938" y="260312"/>
                    <a:pt x="33062" y="256647"/>
                  </a:cubicBezTo>
                  <a:cubicBezTo>
                    <a:pt x="38173" y="252089"/>
                    <a:pt x="44181" y="247709"/>
                    <a:pt x="50995" y="243508"/>
                  </a:cubicBezTo>
                  <a:close/>
                  <a:moveTo>
                    <a:pt x="321003" y="230326"/>
                  </a:moveTo>
                  <a:cubicBezTo>
                    <a:pt x="354247" y="230326"/>
                    <a:pt x="381196" y="257212"/>
                    <a:pt x="381196" y="290377"/>
                  </a:cubicBezTo>
                  <a:cubicBezTo>
                    <a:pt x="381196" y="323542"/>
                    <a:pt x="354247" y="350428"/>
                    <a:pt x="321003" y="350428"/>
                  </a:cubicBezTo>
                  <a:cubicBezTo>
                    <a:pt x="287759" y="350428"/>
                    <a:pt x="260810" y="323542"/>
                    <a:pt x="260810" y="290377"/>
                  </a:cubicBezTo>
                  <a:cubicBezTo>
                    <a:pt x="260810" y="257212"/>
                    <a:pt x="287759" y="230326"/>
                    <a:pt x="321003" y="230326"/>
                  </a:cubicBezTo>
                  <a:close/>
                  <a:moveTo>
                    <a:pt x="376669" y="224455"/>
                  </a:moveTo>
                  <a:cubicBezTo>
                    <a:pt x="380611" y="220517"/>
                    <a:pt x="386972" y="220517"/>
                    <a:pt x="390914" y="224455"/>
                  </a:cubicBezTo>
                  <a:lnTo>
                    <a:pt x="393870" y="227497"/>
                  </a:lnTo>
                  <a:cubicBezTo>
                    <a:pt x="397812" y="231435"/>
                    <a:pt x="401665" y="235283"/>
                    <a:pt x="405428" y="239220"/>
                  </a:cubicBezTo>
                  <a:cubicBezTo>
                    <a:pt x="409280" y="243247"/>
                    <a:pt x="409101" y="249511"/>
                    <a:pt x="405159" y="253359"/>
                  </a:cubicBezTo>
                  <a:cubicBezTo>
                    <a:pt x="403188" y="255239"/>
                    <a:pt x="400679" y="256223"/>
                    <a:pt x="398171" y="256223"/>
                  </a:cubicBezTo>
                  <a:cubicBezTo>
                    <a:pt x="395573" y="256223"/>
                    <a:pt x="392975" y="255149"/>
                    <a:pt x="391004" y="253091"/>
                  </a:cubicBezTo>
                  <a:cubicBezTo>
                    <a:pt x="387241" y="249332"/>
                    <a:pt x="383478" y="245484"/>
                    <a:pt x="379715" y="241636"/>
                  </a:cubicBezTo>
                  <a:lnTo>
                    <a:pt x="376669" y="238594"/>
                  </a:lnTo>
                  <a:cubicBezTo>
                    <a:pt x="372727" y="234656"/>
                    <a:pt x="372727" y="228303"/>
                    <a:pt x="376669" y="224455"/>
                  </a:cubicBezTo>
                  <a:close/>
                  <a:moveTo>
                    <a:pt x="531446" y="224321"/>
                  </a:moveTo>
                  <a:cubicBezTo>
                    <a:pt x="538351" y="226916"/>
                    <a:pt x="544899" y="229780"/>
                    <a:pt x="551087" y="232734"/>
                  </a:cubicBezTo>
                  <a:cubicBezTo>
                    <a:pt x="556020" y="235061"/>
                    <a:pt x="558172" y="241057"/>
                    <a:pt x="555751" y="246069"/>
                  </a:cubicBezTo>
                  <a:cubicBezTo>
                    <a:pt x="554046" y="249649"/>
                    <a:pt x="550459" y="251707"/>
                    <a:pt x="546692" y="251707"/>
                  </a:cubicBezTo>
                  <a:cubicBezTo>
                    <a:pt x="545257" y="251707"/>
                    <a:pt x="543822" y="251439"/>
                    <a:pt x="542387" y="250812"/>
                  </a:cubicBezTo>
                  <a:cubicBezTo>
                    <a:pt x="536737" y="248038"/>
                    <a:pt x="530638" y="245442"/>
                    <a:pt x="524181" y="243026"/>
                  </a:cubicBezTo>
                  <a:cubicBezTo>
                    <a:pt x="519069" y="240967"/>
                    <a:pt x="516468" y="235240"/>
                    <a:pt x="518441" y="230049"/>
                  </a:cubicBezTo>
                  <a:cubicBezTo>
                    <a:pt x="520414" y="224858"/>
                    <a:pt x="526244" y="222352"/>
                    <a:pt x="531446" y="224321"/>
                  </a:cubicBezTo>
                  <a:close/>
                  <a:moveTo>
                    <a:pt x="460651" y="204301"/>
                  </a:moveTo>
                  <a:cubicBezTo>
                    <a:pt x="467646" y="205733"/>
                    <a:pt x="474461" y="207253"/>
                    <a:pt x="481097" y="208863"/>
                  </a:cubicBezTo>
                  <a:cubicBezTo>
                    <a:pt x="486477" y="210205"/>
                    <a:pt x="489795" y="215572"/>
                    <a:pt x="488450" y="220939"/>
                  </a:cubicBezTo>
                  <a:cubicBezTo>
                    <a:pt x="487374" y="225501"/>
                    <a:pt x="483249" y="228632"/>
                    <a:pt x="478765" y="228632"/>
                  </a:cubicBezTo>
                  <a:cubicBezTo>
                    <a:pt x="477958" y="228632"/>
                    <a:pt x="477151" y="228543"/>
                    <a:pt x="476344" y="228274"/>
                  </a:cubicBezTo>
                  <a:cubicBezTo>
                    <a:pt x="469977" y="226754"/>
                    <a:pt x="463431" y="225322"/>
                    <a:pt x="456616" y="223891"/>
                  </a:cubicBezTo>
                  <a:cubicBezTo>
                    <a:pt x="451235" y="222818"/>
                    <a:pt x="447738" y="217540"/>
                    <a:pt x="448814" y="212084"/>
                  </a:cubicBezTo>
                  <a:cubicBezTo>
                    <a:pt x="449890" y="206717"/>
                    <a:pt x="455181" y="203228"/>
                    <a:pt x="460651" y="204301"/>
                  </a:cubicBezTo>
                  <a:close/>
                  <a:moveTo>
                    <a:pt x="199335" y="199022"/>
                  </a:moveTo>
                  <a:cubicBezTo>
                    <a:pt x="204717" y="198218"/>
                    <a:pt x="209921" y="201883"/>
                    <a:pt x="210728" y="207335"/>
                  </a:cubicBezTo>
                  <a:cubicBezTo>
                    <a:pt x="211625" y="212787"/>
                    <a:pt x="207857" y="217971"/>
                    <a:pt x="202385" y="218776"/>
                  </a:cubicBezTo>
                  <a:cubicBezTo>
                    <a:pt x="195567" y="219759"/>
                    <a:pt x="188928" y="220921"/>
                    <a:pt x="182379" y="222172"/>
                  </a:cubicBezTo>
                  <a:cubicBezTo>
                    <a:pt x="181751" y="222262"/>
                    <a:pt x="181123" y="222351"/>
                    <a:pt x="180495" y="222351"/>
                  </a:cubicBezTo>
                  <a:cubicBezTo>
                    <a:pt x="175830" y="222351"/>
                    <a:pt x="171613" y="218955"/>
                    <a:pt x="170716" y="214217"/>
                  </a:cubicBezTo>
                  <a:cubicBezTo>
                    <a:pt x="169639" y="208765"/>
                    <a:pt x="173228" y="203492"/>
                    <a:pt x="178700" y="202508"/>
                  </a:cubicBezTo>
                  <a:cubicBezTo>
                    <a:pt x="185339" y="201257"/>
                    <a:pt x="192247" y="200095"/>
                    <a:pt x="199335" y="199022"/>
                  </a:cubicBezTo>
                  <a:close/>
                  <a:moveTo>
                    <a:pt x="271845" y="191558"/>
                  </a:moveTo>
                  <a:cubicBezTo>
                    <a:pt x="277489" y="191021"/>
                    <a:pt x="282147" y="195410"/>
                    <a:pt x="282416" y="200964"/>
                  </a:cubicBezTo>
                  <a:cubicBezTo>
                    <a:pt x="282685" y="206518"/>
                    <a:pt x="278474" y="211175"/>
                    <a:pt x="272920" y="211534"/>
                  </a:cubicBezTo>
                  <a:cubicBezTo>
                    <a:pt x="266111" y="211892"/>
                    <a:pt x="259393" y="212340"/>
                    <a:pt x="252763" y="212877"/>
                  </a:cubicBezTo>
                  <a:cubicBezTo>
                    <a:pt x="252405" y="212967"/>
                    <a:pt x="252136" y="212967"/>
                    <a:pt x="251867" y="212967"/>
                  </a:cubicBezTo>
                  <a:cubicBezTo>
                    <a:pt x="246761" y="212967"/>
                    <a:pt x="242371" y="209026"/>
                    <a:pt x="241923" y="203741"/>
                  </a:cubicBezTo>
                  <a:cubicBezTo>
                    <a:pt x="241475" y="198277"/>
                    <a:pt x="245507" y="193350"/>
                    <a:pt x="251061" y="192902"/>
                  </a:cubicBezTo>
                  <a:cubicBezTo>
                    <a:pt x="257870" y="192365"/>
                    <a:pt x="264857" y="191917"/>
                    <a:pt x="271845" y="191558"/>
                  </a:cubicBezTo>
                  <a:close/>
                  <a:moveTo>
                    <a:pt x="392096" y="190326"/>
                  </a:moveTo>
                  <a:cubicBezTo>
                    <a:pt x="399083" y="190953"/>
                    <a:pt x="405980" y="191669"/>
                    <a:pt x="412788" y="192476"/>
                  </a:cubicBezTo>
                  <a:cubicBezTo>
                    <a:pt x="418341" y="193192"/>
                    <a:pt x="422193" y="198209"/>
                    <a:pt x="421566" y="203674"/>
                  </a:cubicBezTo>
                  <a:cubicBezTo>
                    <a:pt x="420939" y="208780"/>
                    <a:pt x="416639" y="212543"/>
                    <a:pt x="411623" y="212543"/>
                  </a:cubicBezTo>
                  <a:cubicBezTo>
                    <a:pt x="411175" y="212543"/>
                    <a:pt x="410817" y="212453"/>
                    <a:pt x="410369" y="212453"/>
                  </a:cubicBezTo>
                  <a:cubicBezTo>
                    <a:pt x="403740" y="211647"/>
                    <a:pt x="397022" y="210930"/>
                    <a:pt x="390215" y="210214"/>
                  </a:cubicBezTo>
                  <a:cubicBezTo>
                    <a:pt x="384750" y="209766"/>
                    <a:pt x="380630" y="204839"/>
                    <a:pt x="381167" y="199284"/>
                  </a:cubicBezTo>
                  <a:cubicBezTo>
                    <a:pt x="381705" y="193820"/>
                    <a:pt x="386542" y="189609"/>
                    <a:pt x="392096" y="190326"/>
                  </a:cubicBezTo>
                  <a:close/>
                  <a:moveTo>
                    <a:pt x="108085" y="182281"/>
                  </a:moveTo>
                  <a:cubicBezTo>
                    <a:pt x="113277" y="180224"/>
                    <a:pt x="119096" y="182639"/>
                    <a:pt x="121155" y="187737"/>
                  </a:cubicBezTo>
                  <a:cubicBezTo>
                    <a:pt x="123572" y="193640"/>
                    <a:pt x="126347" y="199722"/>
                    <a:pt x="129302" y="205893"/>
                  </a:cubicBezTo>
                  <a:cubicBezTo>
                    <a:pt x="131092" y="209381"/>
                    <a:pt x="130465" y="213316"/>
                    <a:pt x="128227" y="216178"/>
                  </a:cubicBezTo>
                  <a:cubicBezTo>
                    <a:pt x="129928" y="217430"/>
                    <a:pt x="131361" y="219130"/>
                    <a:pt x="131987" y="221276"/>
                  </a:cubicBezTo>
                  <a:cubicBezTo>
                    <a:pt x="133509" y="226553"/>
                    <a:pt x="130465" y="232188"/>
                    <a:pt x="125183" y="233708"/>
                  </a:cubicBezTo>
                  <a:cubicBezTo>
                    <a:pt x="118559" y="235676"/>
                    <a:pt x="112203" y="237733"/>
                    <a:pt x="106115" y="239790"/>
                  </a:cubicBezTo>
                  <a:cubicBezTo>
                    <a:pt x="105041" y="240237"/>
                    <a:pt x="103877" y="240416"/>
                    <a:pt x="102803" y="240416"/>
                  </a:cubicBezTo>
                  <a:cubicBezTo>
                    <a:pt x="98685" y="240416"/>
                    <a:pt x="94835" y="237822"/>
                    <a:pt x="93403" y="233708"/>
                  </a:cubicBezTo>
                  <a:cubicBezTo>
                    <a:pt x="91523" y="228521"/>
                    <a:pt x="94298" y="222797"/>
                    <a:pt x="99491" y="220918"/>
                  </a:cubicBezTo>
                  <a:cubicBezTo>
                    <a:pt x="103698" y="219487"/>
                    <a:pt x="108264" y="218056"/>
                    <a:pt x="112740" y="216715"/>
                  </a:cubicBezTo>
                  <a:cubicBezTo>
                    <a:pt x="112203" y="216089"/>
                    <a:pt x="111755" y="215463"/>
                    <a:pt x="111308" y="214658"/>
                  </a:cubicBezTo>
                  <a:cubicBezTo>
                    <a:pt x="108174" y="208129"/>
                    <a:pt x="105220" y="201689"/>
                    <a:pt x="102624" y="195339"/>
                  </a:cubicBezTo>
                  <a:cubicBezTo>
                    <a:pt x="100565" y="190241"/>
                    <a:pt x="102982" y="184338"/>
                    <a:pt x="108085" y="182281"/>
                  </a:cubicBezTo>
                  <a:close/>
                  <a:moveTo>
                    <a:pt x="336901" y="175462"/>
                  </a:moveTo>
                  <a:cubicBezTo>
                    <a:pt x="342191" y="179851"/>
                    <a:pt x="347481" y="184330"/>
                    <a:pt x="352770" y="188988"/>
                  </a:cubicBezTo>
                  <a:cubicBezTo>
                    <a:pt x="356895" y="192571"/>
                    <a:pt x="357343" y="198931"/>
                    <a:pt x="353667" y="203141"/>
                  </a:cubicBezTo>
                  <a:cubicBezTo>
                    <a:pt x="351695" y="205380"/>
                    <a:pt x="348915" y="206545"/>
                    <a:pt x="346136" y="206545"/>
                  </a:cubicBezTo>
                  <a:cubicBezTo>
                    <a:pt x="343805" y="206545"/>
                    <a:pt x="341473" y="205739"/>
                    <a:pt x="339501" y="204037"/>
                  </a:cubicBezTo>
                  <a:cubicBezTo>
                    <a:pt x="334390" y="199558"/>
                    <a:pt x="329190" y="195169"/>
                    <a:pt x="324080" y="190869"/>
                  </a:cubicBezTo>
                  <a:cubicBezTo>
                    <a:pt x="319776" y="187375"/>
                    <a:pt x="319238" y="181015"/>
                    <a:pt x="322735" y="176805"/>
                  </a:cubicBezTo>
                  <a:cubicBezTo>
                    <a:pt x="326321" y="172505"/>
                    <a:pt x="332597" y="171968"/>
                    <a:pt x="336901" y="175462"/>
                  </a:cubicBezTo>
                  <a:close/>
                  <a:moveTo>
                    <a:pt x="20076" y="170204"/>
                  </a:moveTo>
                  <a:cubicBezTo>
                    <a:pt x="25630" y="170204"/>
                    <a:pt x="30132" y="174691"/>
                    <a:pt x="30132" y="180225"/>
                  </a:cubicBezTo>
                  <a:cubicBezTo>
                    <a:pt x="30132" y="185759"/>
                    <a:pt x="25630" y="190246"/>
                    <a:pt x="20076" y="190246"/>
                  </a:cubicBezTo>
                  <a:cubicBezTo>
                    <a:pt x="14522" y="190246"/>
                    <a:pt x="10020" y="185759"/>
                    <a:pt x="10020" y="180225"/>
                  </a:cubicBezTo>
                  <a:cubicBezTo>
                    <a:pt x="10020" y="174691"/>
                    <a:pt x="14522" y="170204"/>
                    <a:pt x="20076" y="170204"/>
                  </a:cubicBezTo>
                  <a:close/>
                  <a:moveTo>
                    <a:pt x="101273" y="111843"/>
                  </a:moveTo>
                  <a:cubicBezTo>
                    <a:pt x="106643" y="112828"/>
                    <a:pt x="110223" y="118111"/>
                    <a:pt x="109239" y="123574"/>
                  </a:cubicBezTo>
                  <a:cubicBezTo>
                    <a:pt x="108612" y="126797"/>
                    <a:pt x="108254" y="130379"/>
                    <a:pt x="108254" y="134230"/>
                  </a:cubicBezTo>
                  <a:cubicBezTo>
                    <a:pt x="108254" y="136468"/>
                    <a:pt x="108433" y="138886"/>
                    <a:pt x="108612" y="141304"/>
                  </a:cubicBezTo>
                  <a:cubicBezTo>
                    <a:pt x="109060" y="146766"/>
                    <a:pt x="105032" y="151602"/>
                    <a:pt x="99484" y="152139"/>
                  </a:cubicBezTo>
                  <a:cubicBezTo>
                    <a:pt x="99215" y="152139"/>
                    <a:pt x="98947" y="152139"/>
                    <a:pt x="98589" y="152139"/>
                  </a:cubicBezTo>
                  <a:cubicBezTo>
                    <a:pt x="93487" y="152139"/>
                    <a:pt x="89102" y="148199"/>
                    <a:pt x="88655" y="143005"/>
                  </a:cubicBezTo>
                  <a:cubicBezTo>
                    <a:pt x="88386" y="139961"/>
                    <a:pt x="88207" y="137095"/>
                    <a:pt x="88207" y="134230"/>
                  </a:cubicBezTo>
                  <a:cubicBezTo>
                    <a:pt x="88207" y="129126"/>
                    <a:pt x="88655" y="124290"/>
                    <a:pt x="89549" y="119813"/>
                  </a:cubicBezTo>
                  <a:cubicBezTo>
                    <a:pt x="90534" y="114350"/>
                    <a:pt x="95814" y="110858"/>
                    <a:pt x="101273" y="111843"/>
                  </a:cubicBezTo>
                  <a:close/>
                  <a:moveTo>
                    <a:pt x="401200" y="110153"/>
                  </a:moveTo>
                  <a:cubicBezTo>
                    <a:pt x="406715" y="110153"/>
                    <a:pt x="411185" y="114623"/>
                    <a:pt x="411185" y="120138"/>
                  </a:cubicBezTo>
                  <a:cubicBezTo>
                    <a:pt x="411185" y="125653"/>
                    <a:pt x="406715" y="130123"/>
                    <a:pt x="401200" y="130123"/>
                  </a:cubicBezTo>
                  <a:cubicBezTo>
                    <a:pt x="395685" y="130123"/>
                    <a:pt x="391215" y="125653"/>
                    <a:pt x="391215" y="120138"/>
                  </a:cubicBezTo>
                  <a:cubicBezTo>
                    <a:pt x="391215" y="114623"/>
                    <a:pt x="395685" y="110153"/>
                    <a:pt x="401200" y="110153"/>
                  </a:cubicBezTo>
                  <a:close/>
                  <a:moveTo>
                    <a:pt x="155655" y="78657"/>
                  </a:moveTo>
                  <a:cubicBezTo>
                    <a:pt x="161114" y="79283"/>
                    <a:pt x="165052" y="84199"/>
                    <a:pt x="164515" y="89651"/>
                  </a:cubicBezTo>
                  <a:cubicBezTo>
                    <a:pt x="163889" y="95193"/>
                    <a:pt x="158967" y="99215"/>
                    <a:pt x="153507" y="98589"/>
                  </a:cubicBezTo>
                  <a:cubicBezTo>
                    <a:pt x="146974" y="97874"/>
                    <a:pt x="140799" y="97874"/>
                    <a:pt x="135519" y="98679"/>
                  </a:cubicBezTo>
                  <a:cubicBezTo>
                    <a:pt x="135072" y="98768"/>
                    <a:pt x="134535" y="98768"/>
                    <a:pt x="133998" y="98768"/>
                  </a:cubicBezTo>
                  <a:cubicBezTo>
                    <a:pt x="129165" y="98768"/>
                    <a:pt x="124869" y="95282"/>
                    <a:pt x="124154" y="90277"/>
                  </a:cubicBezTo>
                  <a:cubicBezTo>
                    <a:pt x="123348" y="84824"/>
                    <a:pt x="127107" y="79729"/>
                    <a:pt x="132566" y="78925"/>
                  </a:cubicBezTo>
                  <a:cubicBezTo>
                    <a:pt x="139457" y="77852"/>
                    <a:pt x="147243" y="77763"/>
                    <a:pt x="155655" y="78657"/>
                  </a:cubicBezTo>
                  <a:close/>
                  <a:moveTo>
                    <a:pt x="250767" y="70071"/>
                  </a:moveTo>
                  <a:cubicBezTo>
                    <a:pt x="278385" y="70071"/>
                    <a:pt x="300891" y="92531"/>
                    <a:pt x="300891" y="120092"/>
                  </a:cubicBezTo>
                  <a:cubicBezTo>
                    <a:pt x="300891" y="128504"/>
                    <a:pt x="298649" y="136289"/>
                    <a:pt x="294973" y="143268"/>
                  </a:cubicBezTo>
                  <a:cubicBezTo>
                    <a:pt x="295063" y="143358"/>
                    <a:pt x="295152" y="143447"/>
                    <a:pt x="295332" y="143447"/>
                  </a:cubicBezTo>
                  <a:cubicBezTo>
                    <a:pt x="299815" y="146669"/>
                    <a:pt x="300891" y="152933"/>
                    <a:pt x="297663" y="157496"/>
                  </a:cubicBezTo>
                  <a:cubicBezTo>
                    <a:pt x="294435" y="161971"/>
                    <a:pt x="288158" y="162955"/>
                    <a:pt x="283675" y="159823"/>
                  </a:cubicBezTo>
                  <a:lnTo>
                    <a:pt x="282330" y="158839"/>
                  </a:lnTo>
                  <a:cubicBezTo>
                    <a:pt x="281613" y="159465"/>
                    <a:pt x="280806" y="160002"/>
                    <a:pt x="280088" y="160628"/>
                  </a:cubicBezTo>
                  <a:cubicBezTo>
                    <a:pt x="271749" y="166624"/>
                    <a:pt x="261706" y="170203"/>
                    <a:pt x="250767" y="170203"/>
                  </a:cubicBezTo>
                  <a:cubicBezTo>
                    <a:pt x="245566" y="170203"/>
                    <a:pt x="240635" y="169219"/>
                    <a:pt x="235972" y="167697"/>
                  </a:cubicBezTo>
                  <a:cubicBezTo>
                    <a:pt x="235344" y="167608"/>
                    <a:pt x="234806" y="167608"/>
                    <a:pt x="234268" y="167429"/>
                  </a:cubicBezTo>
                  <a:cubicBezTo>
                    <a:pt x="233730" y="167250"/>
                    <a:pt x="233192" y="166892"/>
                    <a:pt x="232654" y="166713"/>
                  </a:cubicBezTo>
                  <a:cubicBezTo>
                    <a:pt x="231309" y="166176"/>
                    <a:pt x="230054" y="165550"/>
                    <a:pt x="228799" y="164923"/>
                  </a:cubicBezTo>
                  <a:cubicBezTo>
                    <a:pt x="227185" y="164118"/>
                    <a:pt x="225571" y="163313"/>
                    <a:pt x="224046" y="162418"/>
                  </a:cubicBezTo>
                  <a:cubicBezTo>
                    <a:pt x="222881" y="161613"/>
                    <a:pt x="221805" y="160807"/>
                    <a:pt x="220639" y="159912"/>
                  </a:cubicBezTo>
                  <a:cubicBezTo>
                    <a:pt x="219742" y="159286"/>
                    <a:pt x="218756" y="158749"/>
                    <a:pt x="217859" y="157944"/>
                  </a:cubicBezTo>
                  <a:cubicBezTo>
                    <a:pt x="217590" y="157675"/>
                    <a:pt x="217501" y="157407"/>
                    <a:pt x="217232" y="157138"/>
                  </a:cubicBezTo>
                  <a:cubicBezTo>
                    <a:pt x="207099" y="147922"/>
                    <a:pt x="200553" y="134857"/>
                    <a:pt x="200553" y="120092"/>
                  </a:cubicBezTo>
                  <a:cubicBezTo>
                    <a:pt x="200553" y="118839"/>
                    <a:pt x="200822" y="117676"/>
                    <a:pt x="200912" y="116423"/>
                  </a:cubicBezTo>
                  <a:cubicBezTo>
                    <a:pt x="200912" y="116066"/>
                    <a:pt x="200822" y="115618"/>
                    <a:pt x="200822" y="115260"/>
                  </a:cubicBezTo>
                  <a:cubicBezTo>
                    <a:pt x="200912" y="114276"/>
                    <a:pt x="201091" y="113292"/>
                    <a:pt x="201271" y="112307"/>
                  </a:cubicBezTo>
                  <a:cubicBezTo>
                    <a:pt x="200822" y="112128"/>
                    <a:pt x="200464" y="111949"/>
                    <a:pt x="200105" y="111770"/>
                  </a:cubicBezTo>
                  <a:cubicBezTo>
                    <a:pt x="194904" y="109623"/>
                    <a:pt x="192573" y="103806"/>
                    <a:pt x="194635" y="98706"/>
                  </a:cubicBezTo>
                  <a:cubicBezTo>
                    <a:pt x="196787" y="93605"/>
                    <a:pt x="202705" y="91189"/>
                    <a:pt x="207816" y="93337"/>
                  </a:cubicBezTo>
                  <a:cubicBezTo>
                    <a:pt x="207996" y="93426"/>
                    <a:pt x="208175" y="93516"/>
                    <a:pt x="208354" y="93605"/>
                  </a:cubicBezTo>
                  <a:cubicBezTo>
                    <a:pt x="217321" y="79467"/>
                    <a:pt x="232923" y="70071"/>
                    <a:pt x="250767" y="70071"/>
                  </a:cubicBezTo>
                  <a:close/>
                  <a:moveTo>
                    <a:pt x="541580" y="44210"/>
                  </a:moveTo>
                  <a:lnTo>
                    <a:pt x="525724" y="60051"/>
                  </a:lnTo>
                  <a:lnTo>
                    <a:pt x="541580" y="75892"/>
                  </a:lnTo>
                  <a:lnTo>
                    <a:pt x="557527" y="60051"/>
                  </a:lnTo>
                  <a:close/>
                  <a:moveTo>
                    <a:pt x="541580" y="0"/>
                  </a:moveTo>
                  <a:cubicBezTo>
                    <a:pt x="547135" y="0"/>
                    <a:pt x="551614" y="4475"/>
                    <a:pt x="551614" y="9934"/>
                  </a:cubicBezTo>
                  <a:lnTo>
                    <a:pt x="551614" y="25864"/>
                  </a:lnTo>
                  <a:lnTo>
                    <a:pt x="575802" y="50028"/>
                  </a:lnTo>
                  <a:lnTo>
                    <a:pt x="591748" y="50028"/>
                  </a:lnTo>
                  <a:cubicBezTo>
                    <a:pt x="597303" y="50028"/>
                    <a:pt x="601782" y="54502"/>
                    <a:pt x="601782" y="60051"/>
                  </a:cubicBezTo>
                  <a:cubicBezTo>
                    <a:pt x="601782" y="65600"/>
                    <a:pt x="597303" y="70074"/>
                    <a:pt x="591748" y="70074"/>
                  </a:cubicBezTo>
                  <a:lnTo>
                    <a:pt x="575802" y="70074"/>
                  </a:lnTo>
                  <a:lnTo>
                    <a:pt x="551614" y="94238"/>
                  </a:lnTo>
                  <a:lnTo>
                    <a:pt x="551614" y="110168"/>
                  </a:lnTo>
                  <a:cubicBezTo>
                    <a:pt x="551614" y="115627"/>
                    <a:pt x="547135" y="120102"/>
                    <a:pt x="541580" y="120102"/>
                  </a:cubicBezTo>
                  <a:cubicBezTo>
                    <a:pt x="536115" y="120102"/>
                    <a:pt x="531547" y="115627"/>
                    <a:pt x="531547" y="110168"/>
                  </a:cubicBezTo>
                  <a:lnTo>
                    <a:pt x="531547" y="94238"/>
                  </a:lnTo>
                  <a:lnTo>
                    <a:pt x="507358" y="70074"/>
                  </a:lnTo>
                  <a:lnTo>
                    <a:pt x="491502" y="70074"/>
                  </a:lnTo>
                  <a:cubicBezTo>
                    <a:pt x="485947" y="70074"/>
                    <a:pt x="481468" y="65600"/>
                    <a:pt x="481468" y="60051"/>
                  </a:cubicBezTo>
                  <a:cubicBezTo>
                    <a:pt x="481468" y="54502"/>
                    <a:pt x="485947" y="50028"/>
                    <a:pt x="491502" y="50028"/>
                  </a:cubicBezTo>
                  <a:lnTo>
                    <a:pt x="507358" y="50028"/>
                  </a:lnTo>
                  <a:lnTo>
                    <a:pt x="531547" y="25864"/>
                  </a:lnTo>
                  <a:lnTo>
                    <a:pt x="531547" y="9934"/>
                  </a:lnTo>
                  <a:cubicBezTo>
                    <a:pt x="531547" y="4475"/>
                    <a:pt x="536115" y="0"/>
                    <a:pt x="5415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矩形: 圆角 139">
              <a:extLst>
                <a:ext uri="{FF2B5EF4-FFF2-40B4-BE49-F238E27FC236}">
                  <a16:creationId xmlns:a16="http://schemas.microsoft.com/office/drawing/2014/main" id="{826A8CBF-0EBD-6441-ADDF-26CDFE8A287E}"/>
                </a:ext>
              </a:extLst>
            </p:cNvPr>
            <p:cNvSpPr/>
            <p:nvPr/>
          </p:nvSpPr>
          <p:spPr>
            <a:xfrm rot="3412437">
              <a:off x="10158739" y="5873828"/>
              <a:ext cx="81653" cy="119428"/>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微软雅黑 Light"/>
                <a:cs typeface="+mn-cs"/>
              </a:endParaRPr>
            </a:p>
          </p:txBody>
        </p:sp>
        <p:sp>
          <p:nvSpPr>
            <p:cNvPr id="241" name="矩形: 圆角 140">
              <a:extLst>
                <a:ext uri="{FF2B5EF4-FFF2-40B4-BE49-F238E27FC236}">
                  <a16:creationId xmlns:a16="http://schemas.microsoft.com/office/drawing/2014/main" id="{ED48E009-85A4-B641-926E-603C2EA33B69}"/>
                </a:ext>
              </a:extLst>
            </p:cNvPr>
            <p:cNvSpPr/>
            <p:nvPr/>
          </p:nvSpPr>
          <p:spPr>
            <a:xfrm rot="7762637">
              <a:off x="10350604" y="5784371"/>
              <a:ext cx="72698" cy="106329"/>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953735"/>
                </a:solidFill>
                <a:effectLst/>
                <a:uLnTx/>
                <a:uFillTx/>
                <a:latin typeface="Calibri"/>
                <a:ea typeface="微软雅黑 Light"/>
                <a:cs typeface="+mn-cs"/>
              </a:endParaRPr>
            </a:p>
          </p:txBody>
        </p:sp>
        <p:sp>
          <p:nvSpPr>
            <p:cNvPr id="242" name="矩形: 圆角 141">
              <a:extLst>
                <a:ext uri="{FF2B5EF4-FFF2-40B4-BE49-F238E27FC236}">
                  <a16:creationId xmlns:a16="http://schemas.microsoft.com/office/drawing/2014/main" id="{4E66FA9A-3AAE-B748-BD3A-B56B9788DCEB}"/>
                </a:ext>
              </a:extLst>
            </p:cNvPr>
            <p:cNvSpPr/>
            <p:nvPr/>
          </p:nvSpPr>
          <p:spPr>
            <a:xfrm rot="4720672">
              <a:off x="10314078" y="5938328"/>
              <a:ext cx="72698" cy="65645"/>
            </a:xfrm>
            <a:prstGeom prst="roundRect">
              <a:avLst>
                <a:gd name="adj" fmla="val 12807"/>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微软雅黑 Light"/>
                <a:cs typeface="+mn-cs"/>
              </a:endParaRPr>
            </a:p>
          </p:txBody>
        </p:sp>
        <p:sp>
          <p:nvSpPr>
            <p:cNvPr id="243" name="文本框 242">
              <a:extLst>
                <a:ext uri="{FF2B5EF4-FFF2-40B4-BE49-F238E27FC236}">
                  <a16:creationId xmlns:a16="http://schemas.microsoft.com/office/drawing/2014/main" id="{6024B9AF-CB9A-F94C-9746-BC656C36EBFC}"/>
                </a:ext>
              </a:extLst>
            </p:cNvPr>
            <p:cNvSpPr txBox="1"/>
            <p:nvPr/>
          </p:nvSpPr>
          <p:spPr>
            <a:xfrm>
              <a:off x="10730182" y="5559733"/>
              <a:ext cx="1031593" cy="387432"/>
            </a:xfrm>
            <a:prstGeom prst="rect">
              <a:avLst/>
            </a:prstGeom>
            <a:noFill/>
          </p:spPr>
          <p:txBody>
            <a:bodyPr wrap="square">
              <a:spAutoFit/>
            </a:bodyPr>
            <a:lstStyle/>
            <a:p>
              <a:r>
                <a:rPr kumimoji="1" lang="en-US" altLang="zh-CN" b="1" i="0" u="none" strike="noStrike" kern="1200" cap="none" spc="0" normalizeH="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Neuron</a:t>
              </a:r>
              <a:endParaRPr lang="zh-CN" altLang="en-US" b="1" dirty="0">
                <a:latin typeface="Times New Roman" panose="02020603050405020304" pitchFamily="18" charset="0"/>
                <a:cs typeface="Times New Roman" panose="02020603050405020304" pitchFamily="18" charset="0"/>
              </a:endParaRPr>
            </a:p>
          </p:txBody>
        </p:sp>
        <p:sp>
          <p:nvSpPr>
            <p:cNvPr id="244" name="文本框 243">
              <a:extLst>
                <a:ext uri="{FF2B5EF4-FFF2-40B4-BE49-F238E27FC236}">
                  <a16:creationId xmlns:a16="http://schemas.microsoft.com/office/drawing/2014/main" id="{3754177B-F446-2D42-8DA5-B9B544793D7A}"/>
                </a:ext>
              </a:extLst>
            </p:cNvPr>
            <p:cNvSpPr txBox="1"/>
            <p:nvPr/>
          </p:nvSpPr>
          <p:spPr>
            <a:xfrm>
              <a:off x="10730182" y="4839577"/>
              <a:ext cx="924039" cy="387432"/>
            </a:xfrm>
            <a:prstGeom prst="rect">
              <a:avLst/>
            </a:prstGeom>
            <a:noFill/>
          </p:spPr>
          <p:txBody>
            <a:bodyPr wrap="square">
              <a:spAutoFit/>
            </a:bodyPr>
            <a:lstStyle/>
            <a:p>
              <a:r>
                <a:rPr kumimoji="1" lang="en-US" altLang="zh-CN" b="1" i="0" u="none" strike="noStrike" kern="1200" cap="none" spc="0" normalizeH="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Brain</a:t>
              </a:r>
              <a:endParaRPr lang="zh-CN" altLang="en-US" b="1" dirty="0">
                <a:latin typeface="Times New Roman" panose="02020603050405020304" pitchFamily="18" charset="0"/>
                <a:cs typeface="Times New Roman" panose="02020603050405020304" pitchFamily="18" charset="0"/>
              </a:endParaRPr>
            </a:p>
          </p:txBody>
        </p:sp>
        <p:sp>
          <p:nvSpPr>
            <p:cNvPr id="245" name="文本框 244">
              <a:extLst>
                <a:ext uri="{FF2B5EF4-FFF2-40B4-BE49-F238E27FC236}">
                  <a16:creationId xmlns:a16="http://schemas.microsoft.com/office/drawing/2014/main" id="{D8FF0D13-4494-814B-8928-62A56F889DCF}"/>
                </a:ext>
              </a:extLst>
            </p:cNvPr>
            <p:cNvSpPr txBox="1"/>
            <p:nvPr/>
          </p:nvSpPr>
          <p:spPr>
            <a:xfrm>
              <a:off x="10730182" y="4080897"/>
              <a:ext cx="924039" cy="387432"/>
            </a:xfrm>
            <a:prstGeom prst="rect">
              <a:avLst/>
            </a:prstGeom>
            <a:noFill/>
          </p:spPr>
          <p:txBody>
            <a:bodyPr wrap="square">
              <a:spAutoFit/>
            </a:bodyPr>
            <a:lstStyle/>
            <a:p>
              <a:r>
                <a:rPr kumimoji="1" lang="en-US" altLang="zh-CN" b="1" i="0" u="none" strike="noStrike" kern="1200" cap="none" spc="0" normalizeH="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Heart</a:t>
              </a:r>
              <a:endParaRPr lang="zh-CN" altLang="en-US" b="1" dirty="0">
                <a:latin typeface="Times New Roman" panose="02020603050405020304" pitchFamily="18" charset="0"/>
                <a:cs typeface="Times New Roman" panose="02020603050405020304" pitchFamily="18" charset="0"/>
              </a:endParaRPr>
            </a:p>
          </p:txBody>
        </p:sp>
        <p:sp>
          <p:nvSpPr>
            <p:cNvPr id="246" name="文本框 245">
              <a:extLst>
                <a:ext uri="{FF2B5EF4-FFF2-40B4-BE49-F238E27FC236}">
                  <a16:creationId xmlns:a16="http://schemas.microsoft.com/office/drawing/2014/main" id="{ABE40F05-C5CB-DA41-AC2A-75B8CF81EA32}"/>
                </a:ext>
              </a:extLst>
            </p:cNvPr>
            <p:cNvSpPr txBox="1"/>
            <p:nvPr/>
          </p:nvSpPr>
          <p:spPr>
            <a:xfrm>
              <a:off x="10730182" y="3337718"/>
              <a:ext cx="924039" cy="387432"/>
            </a:xfrm>
            <a:prstGeom prst="rect">
              <a:avLst/>
            </a:prstGeom>
            <a:noFill/>
          </p:spPr>
          <p:txBody>
            <a:bodyPr wrap="square">
              <a:spAutoFit/>
            </a:bodyPr>
            <a:lstStyle/>
            <a:p>
              <a:r>
                <a:rPr kumimoji="1" lang="en-US" altLang="zh-CN" b="1" i="0" u="none" strike="noStrike" kern="1200" cap="none" spc="0" normalizeH="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Space</a:t>
              </a:r>
              <a:endParaRPr lang="zh-CN" altLang="en-US" b="1" dirty="0">
                <a:latin typeface="Times New Roman" panose="02020603050405020304" pitchFamily="18" charset="0"/>
                <a:cs typeface="Times New Roman" panose="02020603050405020304" pitchFamily="18" charset="0"/>
              </a:endParaRPr>
            </a:p>
          </p:txBody>
        </p:sp>
        <p:sp>
          <p:nvSpPr>
            <p:cNvPr id="247" name="文本框 246">
              <a:extLst>
                <a:ext uri="{FF2B5EF4-FFF2-40B4-BE49-F238E27FC236}">
                  <a16:creationId xmlns:a16="http://schemas.microsoft.com/office/drawing/2014/main" id="{E0585ACF-10EF-2041-8461-293FC99610DC}"/>
                </a:ext>
              </a:extLst>
            </p:cNvPr>
            <p:cNvSpPr txBox="1"/>
            <p:nvPr/>
          </p:nvSpPr>
          <p:spPr>
            <a:xfrm>
              <a:off x="10730182" y="2598191"/>
              <a:ext cx="924039" cy="387432"/>
            </a:xfrm>
            <a:prstGeom prst="rect">
              <a:avLst/>
            </a:prstGeom>
            <a:noFill/>
          </p:spPr>
          <p:txBody>
            <a:bodyPr wrap="square">
              <a:spAutoFit/>
            </a:bodyPr>
            <a:lstStyle/>
            <a:p>
              <a:r>
                <a:rPr kumimoji="1" lang="en-US" altLang="zh-CN" b="1" i="0" u="none" strike="noStrike" kern="1200" cap="none" spc="0" normalizeH="0" noProof="0" dirty="0">
                  <a:ln>
                    <a:noFill/>
                  </a:ln>
                  <a:solidFill>
                    <a:srgbClr val="17283D"/>
                  </a:solidFill>
                  <a:effectLst/>
                  <a:uLnTx/>
                  <a:uFillTx/>
                  <a:latin typeface="Times New Roman" panose="02020603050405020304" pitchFamily="18" charset="0"/>
                  <a:ea typeface="宋体" panose="02010600030101010101" pitchFamily="2" charset="-122"/>
                  <a:cs typeface="Times New Roman" panose="02020603050405020304" pitchFamily="18" charset="0"/>
                </a:rPr>
                <a:t>Earth</a:t>
              </a:r>
              <a:endParaRPr lang="zh-CN" altLang="en-US" b="1" dirty="0">
                <a:solidFill>
                  <a:srgbClr val="17283D"/>
                </a:solidFill>
                <a:latin typeface="Times New Roman" panose="02020603050405020304" pitchFamily="18" charset="0"/>
                <a:cs typeface="Times New Roman" panose="02020603050405020304" pitchFamily="18" charset="0"/>
              </a:endParaRPr>
            </a:p>
          </p:txBody>
        </p:sp>
        <p:sp>
          <p:nvSpPr>
            <p:cNvPr id="248" name="文本框 247">
              <a:extLst>
                <a:ext uri="{FF2B5EF4-FFF2-40B4-BE49-F238E27FC236}">
                  <a16:creationId xmlns:a16="http://schemas.microsoft.com/office/drawing/2014/main" id="{98DCDFF9-D8C0-564E-98E9-E1572094A024}"/>
                </a:ext>
              </a:extLst>
            </p:cNvPr>
            <p:cNvSpPr txBox="1"/>
            <p:nvPr/>
          </p:nvSpPr>
          <p:spPr>
            <a:xfrm>
              <a:off x="10730183" y="1873247"/>
              <a:ext cx="1031592" cy="387432"/>
            </a:xfrm>
            <a:prstGeom prst="rect">
              <a:avLst/>
            </a:prstGeom>
            <a:noFill/>
          </p:spPr>
          <p:txBody>
            <a:bodyPr wrap="square">
              <a:spAutoFit/>
            </a:bodyPr>
            <a:lstStyle/>
            <a:p>
              <a:r>
                <a:rPr kumimoji="1" lang="en-US" altLang="zh-CN" b="1" dirty="0">
                  <a:latin typeface="Times New Roman" panose="02020603050405020304" pitchFamily="18" charset="0"/>
                  <a:ea typeface="宋体" panose="02010600030101010101" pitchFamily="2" charset="-122"/>
                  <a:cs typeface="Times New Roman" panose="02020603050405020304" pitchFamily="18" charset="0"/>
                </a:rPr>
                <a:t>Magnet</a:t>
              </a:r>
              <a:endParaRPr lang="zh-CN" altLang="en-US" b="1" dirty="0">
                <a:latin typeface="Times New Roman" panose="02020603050405020304" pitchFamily="18" charset="0"/>
                <a:cs typeface="Times New Roman" panose="02020603050405020304" pitchFamily="18" charset="0"/>
              </a:endParaRPr>
            </a:p>
          </p:txBody>
        </p:sp>
        <p:sp>
          <p:nvSpPr>
            <p:cNvPr id="249" name="文本框 248">
              <a:extLst>
                <a:ext uri="{FF2B5EF4-FFF2-40B4-BE49-F238E27FC236}">
                  <a16:creationId xmlns:a16="http://schemas.microsoft.com/office/drawing/2014/main" id="{824EFBF2-8191-BF4D-A8E8-B4482D14393F}"/>
                </a:ext>
              </a:extLst>
            </p:cNvPr>
            <p:cNvSpPr txBox="1"/>
            <p:nvPr/>
          </p:nvSpPr>
          <p:spPr>
            <a:xfrm>
              <a:off x="10730182" y="1127167"/>
              <a:ext cx="726471" cy="387432"/>
            </a:xfrm>
            <a:prstGeom prst="rect">
              <a:avLst/>
            </a:prstGeom>
            <a:noFill/>
          </p:spPr>
          <p:txBody>
            <a:bodyPr wrap="square">
              <a:spAutoFit/>
            </a:bodyPr>
            <a:lstStyle/>
            <a:p>
              <a:r>
                <a:rPr kumimoji="1" lang="en-US" altLang="zh-CN" b="1" dirty="0">
                  <a:latin typeface="Times New Roman" panose="02020603050405020304" pitchFamily="18" charset="0"/>
                  <a:ea typeface="宋体" panose="02010600030101010101" pitchFamily="2" charset="-122"/>
                  <a:cs typeface="Times New Roman" panose="02020603050405020304" pitchFamily="18" charset="0"/>
                </a:rPr>
                <a:t>MRI</a:t>
              </a:r>
              <a:endParaRPr lang="zh-CN" altLang="en-US" b="1" dirty="0">
                <a:latin typeface="Times New Roman" panose="02020603050405020304" pitchFamily="18" charset="0"/>
                <a:cs typeface="Times New Roman" panose="02020603050405020304" pitchFamily="18" charset="0"/>
              </a:endParaRPr>
            </a:p>
          </p:txBody>
        </p:sp>
        <p:sp>
          <p:nvSpPr>
            <p:cNvPr id="250" name="文本框 249">
              <a:extLst>
                <a:ext uri="{FF2B5EF4-FFF2-40B4-BE49-F238E27FC236}">
                  <a16:creationId xmlns:a16="http://schemas.microsoft.com/office/drawing/2014/main" id="{DAEADC9B-D8D9-C245-A4F9-2D14FF27686A}"/>
                </a:ext>
              </a:extLst>
            </p:cNvPr>
            <p:cNvSpPr txBox="1"/>
            <p:nvPr/>
          </p:nvSpPr>
          <p:spPr>
            <a:xfrm rot="16200000">
              <a:off x="7813136" y="4629718"/>
              <a:ext cx="2196137" cy="419719"/>
            </a:xfrm>
            <a:prstGeom prst="rect">
              <a:avLst/>
            </a:prstGeom>
            <a:noFill/>
          </p:spPr>
          <p:txBody>
            <a:bodyPr wrap="square">
              <a:spAutoFit/>
            </a:bodyPr>
            <a:lstStyle/>
            <a:p>
              <a:r>
                <a:rPr kumimoji="1" lang="en-US" altLang="zh-CN" sz="2000" b="1" i="0" u="none" strike="noStrike" kern="1200" cap="none" spc="0" normalizeH="0" noProof="0" dirty="0">
                  <a:ln>
                    <a:noFill/>
                  </a:ln>
                  <a:solidFill>
                    <a:srgbClr val="953735"/>
                  </a:solidFill>
                  <a:effectLst/>
                  <a:uLnTx/>
                  <a:uFillTx/>
                  <a:latin typeface="Times New Roman" panose="02020603050405020304" pitchFamily="18" charset="0"/>
                  <a:ea typeface="宋体" panose="02010600030101010101" pitchFamily="2" charset="-122"/>
                  <a:cs typeface="Times New Roman" panose="02020603050405020304" pitchFamily="18" charset="0"/>
                </a:rPr>
                <a:t>Biomagnetism</a:t>
              </a:r>
              <a:endParaRPr lang="zh-CN" altLang="en-US" sz="2000" dirty="0">
                <a:solidFill>
                  <a:srgbClr val="953735"/>
                </a:solidFill>
              </a:endParaRPr>
            </a:p>
          </p:txBody>
        </p:sp>
        <p:grpSp>
          <p:nvGrpSpPr>
            <p:cNvPr id="251" name="组合 250">
              <a:extLst>
                <a:ext uri="{FF2B5EF4-FFF2-40B4-BE49-F238E27FC236}">
                  <a16:creationId xmlns:a16="http://schemas.microsoft.com/office/drawing/2014/main" id="{5EF9BA49-4C32-A143-85D4-8B47638555A8}"/>
                </a:ext>
              </a:extLst>
            </p:cNvPr>
            <p:cNvGrpSpPr/>
            <p:nvPr/>
          </p:nvGrpSpPr>
          <p:grpSpPr>
            <a:xfrm>
              <a:off x="10322796" y="1882572"/>
              <a:ext cx="171865" cy="250131"/>
              <a:chOff x="3252880" y="4721680"/>
              <a:chExt cx="206313" cy="300266"/>
            </a:xfrm>
          </p:grpSpPr>
          <p:sp>
            <p:nvSpPr>
              <p:cNvPr id="260" name="矩形: 圆角 160">
                <a:extLst>
                  <a:ext uri="{FF2B5EF4-FFF2-40B4-BE49-F238E27FC236}">
                    <a16:creationId xmlns:a16="http://schemas.microsoft.com/office/drawing/2014/main" id="{0D09BFD3-207B-4A4B-ACB6-7E67ACB390B5}"/>
                  </a:ext>
                </a:extLst>
              </p:cNvPr>
              <p:cNvSpPr/>
              <p:nvPr/>
            </p:nvSpPr>
            <p:spPr>
              <a:xfrm rot="1987563" flipH="1">
                <a:off x="3286011" y="4902518"/>
                <a:ext cx="81653" cy="119428"/>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微软雅黑 Light"/>
                  <a:cs typeface="+mn-cs"/>
                </a:endParaRPr>
              </a:p>
            </p:txBody>
          </p:sp>
          <p:sp>
            <p:nvSpPr>
              <p:cNvPr id="261" name="矩形: 圆角 161">
                <a:extLst>
                  <a:ext uri="{FF2B5EF4-FFF2-40B4-BE49-F238E27FC236}">
                    <a16:creationId xmlns:a16="http://schemas.microsoft.com/office/drawing/2014/main" id="{6690A5BD-99EB-0A4C-81ED-10BC45111779}"/>
                  </a:ext>
                </a:extLst>
              </p:cNvPr>
              <p:cNvSpPr/>
              <p:nvPr/>
            </p:nvSpPr>
            <p:spPr>
              <a:xfrm rot="19237363" flipH="1">
                <a:off x="3386495" y="4721680"/>
                <a:ext cx="72698" cy="106329"/>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微软雅黑 Light"/>
                  <a:cs typeface="+mn-cs"/>
                </a:endParaRPr>
              </a:p>
            </p:txBody>
          </p:sp>
          <p:sp>
            <p:nvSpPr>
              <p:cNvPr id="262" name="矩形: 圆角 162">
                <a:extLst>
                  <a:ext uri="{FF2B5EF4-FFF2-40B4-BE49-F238E27FC236}">
                    <a16:creationId xmlns:a16="http://schemas.microsoft.com/office/drawing/2014/main" id="{00717811-9A7C-BE4F-99D3-1BD3D13B221A}"/>
                  </a:ext>
                </a:extLst>
              </p:cNvPr>
              <p:cNvSpPr/>
              <p:nvPr/>
            </p:nvSpPr>
            <p:spPr>
              <a:xfrm rot="679328" flipH="1">
                <a:off x="3252880" y="4778548"/>
                <a:ext cx="72698" cy="65645"/>
              </a:xfrm>
              <a:prstGeom prst="roundRect">
                <a:avLst>
                  <a:gd name="adj" fmla="val 12807"/>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微软雅黑 Light"/>
                  <a:cs typeface="+mn-cs"/>
                </a:endParaRPr>
              </a:p>
            </p:txBody>
          </p:sp>
        </p:grpSp>
        <p:cxnSp>
          <p:nvCxnSpPr>
            <p:cNvPr id="252" name="直接箭头连接符 152">
              <a:extLst>
                <a:ext uri="{FF2B5EF4-FFF2-40B4-BE49-F238E27FC236}">
                  <a16:creationId xmlns:a16="http://schemas.microsoft.com/office/drawing/2014/main" id="{5F37CE04-68AC-0040-BD18-504A395213DA}"/>
                </a:ext>
              </a:extLst>
            </p:cNvPr>
            <p:cNvCxnSpPr>
              <a:cxnSpLocks/>
            </p:cNvCxnSpPr>
            <p:nvPr/>
          </p:nvCxnSpPr>
          <p:spPr>
            <a:xfrm>
              <a:off x="9527655" y="964060"/>
              <a:ext cx="0" cy="5136302"/>
            </a:xfrm>
            <a:prstGeom prst="straightConnector1">
              <a:avLst/>
            </a:prstGeom>
            <a:noFill/>
            <a:ln w="44450" cap="flat" cmpd="sng" algn="ctr">
              <a:solidFill>
                <a:schemeClr val="tx1"/>
              </a:solidFill>
              <a:prstDash val="solid"/>
              <a:miter lim="800000"/>
              <a:headEnd type="none"/>
              <a:tailEnd type="stealth"/>
            </a:ln>
            <a:effectLst/>
          </p:spPr>
        </p:cxnSp>
        <p:sp>
          <p:nvSpPr>
            <p:cNvPr id="253" name="矩形: 圆角 153">
              <a:extLst>
                <a:ext uri="{FF2B5EF4-FFF2-40B4-BE49-F238E27FC236}">
                  <a16:creationId xmlns:a16="http://schemas.microsoft.com/office/drawing/2014/main" id="{07901177-0CBA-B74B-A98E-B014EBC78253}"/>
                </a:ext>
              </a:extLst>
            </p:cNvPr>
            <p:cNvSpPr/>
            <p:nvPr/>
          </p:nvSpPr>
          <p:spPr>
            <a:xfrm>
              <a:off x="9153437" y="4823553"/>
              <a:ext cx="748436" cy="332638"/>
            </a:xfrm>
            <a:prstGeom prst="roundRect">
              <a:avLst>
                <a:gd name="adj" fmla="val 50000"/>
              </a:avLst>
            </a:prstGeom>
            <a:solidFill>
              <a:srgbClr val="C0504D">
                <a:lumMod val="75000"/>
              </a:srgbClr>
            </a:solidFill>
            <a:ln w="19050" cap="flat" cmpd="sng" algn="ctr">
              <a:no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600" b="1" i="0" u="none" strike="noStrike" kern="0" cap="none" spc="0" normalizeH="0" baseline="0" noProof="0" dirty="0">
                  <a:ln>
                    <a:noFill/>
                  </a:ln>
                  <a:solidFill>
                    <a:prstClr val="white"/>
                  </a:solidFill>
                  <a:effectLst/>
                  <a:uLnTx/>
                  <a:uFillTx/>
                  <a:latin typeface="Arial Narrow" panose="020B0606020202030204" pitchFamily="34" charset="0"/>
                  <a:ea typeface="微软雅黑" panose="020B0503020204020204" pitchFamily="34" charset="-122"/>
                  <a:cs typeface="Times New Roman" panose="02020603050405020304" pitchFamily="18" charset="0"/>
                </a:rPr>
                <a:t>10 </a:t>
              </a:r>
              <a:r>
                <a:rPr kumimoji="1" lang="en-US" altLang="zh-CN" sz="1600" b="1" i="0" u="none" strike="noStrike" kern="0" cap="none" spc="0" normalizeH="0" baseline="30000" noProof="0" dirty="0">
                  <a:ln>
                    <a:noFill/>
                  </a:ln>
                  <a:solidFill>
                    <a:prstClr val="white"/>
                  </a:solidFill>
                  <a:effectLst/>
                  <a:uLnTx/>
                  <a:uFillTx/>
                  <a:latin typeface="Arial Narrow" panose="020B0606020202030204" pitchFamily="34" charset="0"/>
                  <a:ea typeface="微软雅黑" panose="020B0503020204020204" pitchFamily="34" charset="-122"/>
                  <a:cs typeface="Times New Roman" panose="02020603050405020304" pitchFamily="18" charset="0"/>
                </a:rPr>
                <a:t>-12</a:t>
              </a:r>
              <a:r>
                <a:rPr kumimoji="1" lang="zh-CN" altLang="en-US" sz="1600" b="1" i="0" u="none" strike="noStrike" kern="0" cap="none" spc="0" normalizeH="0" baseline="0" noProof="0" dirty="0">
                  <a:ln>
                    <a:noFill/>
                  </a:ln>
                  <a:solidFill>
                    <a:prstClr val="white"/>
                  </a:solidFill>
                  <a:effectLst/>
                  <a:uLnTx/>
                  <a:uFillTx/>
                  <a:latin typeface="Arial Narrow" panose="020B0606020202030204" pitchFamily="34" charset="0"/>
                  <a:ea typeface="微软雅黑" panose="020B0503020204020204" pitchFamily="34" charset="-122"/>
                  <a:cs typeface="Times New Roman" panose="02020603050405020304" pitchFamily="18" charset="0"/>
                </a:rPr>
                <a:t> </a:t>
              </a:r>
              <a:r>
                <a:rPr kumimoji="1" lang="en-US" altLang="zh-CN" sz="1600" b="1" i="0" u="none" strike="noStrike" kern="0" cap="none" spc="0" normalizeH="0" baseline="0" noProof="0" dirty="0">
                  <a:ln>
                    <a:noFill/>
                  </a:ln>
                  <a:solidFill>
                    <a:prstClr val="white"/>
                  </a:solidFill>
                  <a:effectLst/>
                  <a:uLnTx/>
                  <a:uFillTx/>
                  <a:latin typeface="Arial Narrow" panose="020B0606020202030204" pitchFamily="34" charset="0"/>
                  <a:ea typeface="微软雅黑" panose="020B0503020204020204" pitchFamily="34" charset="-122"/>
                  <a:cs typeface="Times New Roman" panose="02020603050405020304" pitchFamily="18" charset="0"/>
                </a:rPr>
                <a:t>T</a:t>
              </a:r>
              <a:endParaRPr kumimoji="1" lang="zh-CN" altLang="en-US" sz="1600" b="1" i="0" u="none" strike="noStrike" kern="0" cap="none" spc="0" normalizeH="0" baseline="0" noProof="0" dirty="0">
                <a:ln>
                  <a:noFill/>
                </a:ln>
                <a:solidFill>
                  <a:prstClr val="white"/>
                </a:solidFill>
                <a:effectLst/>
                <a:uLnTx/>
                <a:uFillTx/>
                <a:latin typeface="Arial Narrow" panose="020B0606020202030204" pitchFamily="34" charset="0"/>
                <a:ea typeface="微软雅黑" panose="020B0503020204020204" pitchFamily="34" charset="-122"/>
                <a:cs typeface="Times New Roman" panose="02020603050405020304" pitchFamily="18" charset="0"/>
              </a:endParaRPr>
            </a:p>
          </p:txBody>
        </p:sp>
        <p:sp>
          <p:nvSpPr>
            <p:cNvPr id="254" name="矩形: 圆角 154">
              <a:extLst>
                <a:ext uri="{FF2B5EF4-FFF2-40B4-BE49-F238E27FC236}">
                  <a16:creationId xmlns:a16="http://schemas.microsoft.com/office/drawing/2014/main" id="{4DD4E91D-5572-944B-94FD-5EF607FA3DDA}"/>
                </a:ext>
              </a:extLst>
            </p:cNvPr>
            <p:cNvSpPr/>
            <p:nvPr/>
          </p:nvSpPr>
          <p:spPr>
            <a:xfrm>
              <a:off x="9153437" y="4087386"/>
              <a:ext cx="748436" cy="332638"/>
            </a:xfrm>
            <a:prstGeom prst="roundRect">
              <a:avLst>
                <a:gd name="adj" fmla="val 50000"/>
              </a:avLst>
            </a:prstGeom>
            <a:solidFill>
              <a:srgbClr val="C0504D">
                <a:lumMod val="75000"/>
              </a:srgbClr>
            </a:solidFill>
            <a:ln w="19050" cap="flat" cmpd="sng" algn="ctr">
              <a:no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white"/>
                  </a:solidFill>
                  <a:effectLst/>
                  <a:uLnTx/>
                  <a:uFillTx/>
                  <a:latin typeface="Calibri"/>
                  <a:ea typeface="微软雅黑 Light"/>
                  <a:cs typeface="+mn-cs"/>
                </a:rPr>
                <a:t>1</a:t>
              </a:r>
              <a:r>
                <a:rPr kumimoji="1" lang="en-US" altLang="zh-CN" sz="1600" b="1" i="0" u="none" strike="noStrike" kern="0" cap="none" spc="0" normalizeH="0" baseline="0" noProof="0" dirty="0">
                  <a:ln>
                    <a:noFill/>
                  </a:ln>
                  <a:solidFill>
                    <a:prstClr val="white"/>
                  </a:solidFill>
                  <a:effectLst/>
                  <a:uLnTx/>
                  <a:uFillTx/>
                  <a:latin typeface="Arial Narrow" panose="020B0606020202030204" pitchFamily="34" charset="0"/>
                  <a:ea typeface="微软雅黑" panose="020B0503020204020204" pitchFamily="34" charset="-122"/>
                  <a:cs typeface="Times New Roman" panose="02020603050405020304" pitchFamily="18" charset="0"/>
                </a:rPr>
                <a:t>0 </a:t>
              </a:r>
              <a:r>
                <a:rPr kumimoji="1" lang="en-US" altLang="zh-CN" sz="1600" b="1" i="0" u="none" strike="noStrike" kern="0" cap="none" spc="0" normalizeH="0" baseline="30000" noProof="0" dirty="0">
                  <a:ln>
                    <a:noFill/>
                  </a:ln>
                  <a:solidFill>
                    <a:prstClr val="white"/>
                  </a:solidFill>
                  <a:effectLst/>
                  <a:uLnTx/>
                  <a:uFillTx/>
                  <a:latin typeface="Arial Narrow" panose="020B0606020202030204" pitchFamily="34" charset="0"/>
                  <a:ea typeface="微软雅黑" panose="020B0503020204020204" pitchFamily="34" charset="-122"/>
                  <a:cs typeface="Times New Roman" panose="02020603050405020304" pitchFamily="18" charset="0"/>
                </a:rPr>
                <a:t>-11</a:t>
              </a:r>
              <a:r>
                <a:rPr kumimoji="1" lang="zh-CN" altLang="en-US" sz="1600" b="1" i="0" u="none" strike="noStrike" kern="0" cap="none" spc="0" normalizeH="0" baseline="0" noProof="0" dirty="0">
                  <a:ln>
                    <a:noFill/>
                  </a:ln>
                  <a:solidFill>
                    <a:prstClr val="white"/>
                  </a:solidFill>
                  <a:effectLst/>
                  <a:uLnTx/>
                  <a:uFillTx/>
                  <a:latin typeface="Arial Narrow" panose="020B0606020202030204" pitchFamily="34" charset="0"/>
                  <a:ea typeface="微软雅黑" panose="020B0503020204020204" pitchFamily="34" charset="-122"/>
                  <a:cs typeface="Times New Roman" panose="02020603050405020304" pitchFamily="18" charset="0"/>
                </a:rPr>
                <a:t> </a:t>
              </a:r>
              <a:r>
                <a:rPr kumimoji="1" lang="en-US" altLang="zh-CN" sz="1600" b="1" i="0" u="none" strike="noStrike" kern="0" cap="none" spc="0" normalizeH="0" baseline="0" noProof="0" dirty="0">
                  <a:ln>
                    <a:noFill/>
                  </a:ln>
                  <a:solidFill>
                    <a:prstClr val="white"/>
                  </a:solidFill>
                  <a:effectLst/>
                  <a:uLnTx/>
                  <a:uFillTx/>
                  <a:latin typeface="Arial Narrow" panose="020B0606020202030204" pitchFamily="34" charset="0"/>
                  <a:ea typeface="微软雅黑" panose="020B0503020204020204" pitchFamily="34" charset="-122"/>
                  <a:cs typeface="Times New Roman" panose="02020603050405020304" pitchFamily="18" charset="0"/>
                </a:rPr>
                <a:t>T</a:t>
              </a:r>
              <a:endParaRPr kumimoji="0" lang="zh-CN" altLang="en-US" sz="1600" b="0" i="0" u="none" strike="noStrike" kern="0" cap="none" spc="0" normalizeH="0" baseline="0" noProof="0" dirty="0">
                <a:ln>
                  <a:noFill/>
                </a:ln>
                <a:solidFill>
                  <a:prstClr val="white"/>
                </a:solidFill>
                <a:effectLst/>
                <a:uLnTx/>
                <a:uFillTx/>
                <a:latin typeface="Calibri"/>
                <a:ea typeface="微软雅黑 Light"/>
                <a:cs typeface="+mn-cs"/>
              </a:endParaRPr>
            </a:p>
          </p:txBody>
        </p:sp>
        <p:sp>
          <p:nvSpPr>
            <p:cNvPr id="255" name="矩形: 圆角 155">
              <a:extLst>
                <a:ext uri="{FF2B5EF4-FFF2-40B4-BE49-F238E27FC236}">
                  <a16:creationId xmlns:a16="http://schemas.microsoft.com/office/drawing/2014/main" id="{DEE7E88F-FED3-1D48-89D6-20A6D3C7396F}"/>
                </a:ext>
              </a:extLst>
            </p:cNvPr>
            <p:cNvSpPr/>
            <p:nvPr/>
          </p:nvSpPr>
          <p:spPr>
            <a:xfrm>
              <a:off x="9166585" y="2552422"/>
              <a:ext cx="748436" cy="332638"/>
            </a:xfrm>
            <a:prstGeom prst="roundRect">
              <a:avLst>
                <a:gd name="adj" fmla="val 50000"/>
              </a:avLst>
            </a:prstGeom>
            <a:solidFill>
              <a:srgbClr val="345C8C"/>
            </a:solidFill>
            <a:ln w="19050" cap="flat" cmpd="sng" algn="ctr">
              <a:no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white"/>
                  </a:solidFill>
                  <a:effectLst/>
                  <a:uLnTx/>
                  <a:uFillTx/>
                  <a:latin typeface="Calibri"/>
                  <a:ea typeface="微软雅黑 Light"/>
                  <a:cs typeface="+mn-cs"/>
                </a:rPr>
                <a:t>1</a:t>
              </a:r>
              <a:r>
                <a:rPr kumimoji="1" lang="en-US" altLang="zh-CN" sz="1600" b="1" i="0" u="none" strike="noStrike" kern="0" cap="none" spc="0" normalizeH="0" baseline="0" noProof="0" dirty="0">
                  <a:ln>
                    <a:noFill/>
                  </a:ln>
                  <a:solidFill>
                    <a:prstClr val="white"/>
                  </a:solidFill>
                  <a:effectLst/>
                  <a:uLnTx/>
                  <a:uFillTx/>
                  <a:latin typeface="Arial Narrow" panose="020B0606020202030204" pitchFamily="34" charset="0"/>
                  <a:ea typeface="微软雅黑" panose="020B0503020204020204" pitchFamily="34" charset="-122"/>
                  <a:cs typeface="Times New Roman" panose="02020603050405020304" pitchFamily="18" charset="0"/>
                </a:rPr>
                <a:t>0 </a:t>
              </a:r>
              <a:r>
                <a:rPr kumimoji="1" lang="en-US" altLang="zh-CN" sz="1600" b="1" i="0" u="none" strike="noStrike" kern="0" cap="none" spc="0" normalizeH="0" baseline="30000" noProof="0" dirty="0">
                  <a:ln>
                    <a:noFill/>
                  </a:ln>
                  <a:solidFill>
                    <a:prstClr val="white"/>
                  </a:solidFill>
                  <a:effectLst/>
                  <a:uLnTx/>
                  <a:uFillTx/>
                  <a:latin typeface="Arial Narrow" panose="020B0606020202030204" pitchFamily="34" charset="0"/>
                  <a:ea typeface="微软雅黑" panose="020B0503020204020204" pitchFamily="34" charset="-122"/>
                  <a:cs typeface="Times New Roman" panose="02020603050405020304" pitchFamily="18" charset="0"/>
                </a:rPr>
                <a:t>-5</a:t>
              </a:r>
              <a:r>
                <a:rPr kumimoji="1" lang="zh-CN" altLang="en-US" sz="1600" b="1" i="0" u="none" strike="noStrike" kern="0" cap="none" spc="0" normalizeH="0" baseline="0" noProof="0" dirty="0">
                  <a:ln>
                    <a:noFill/>
                  </a:ln>
                  <a:solidFill>
                    <a:prstClr val="white"/>
                  </a:solidFill>
                  <a:effectLst/>
                  <a:uLnTx/>
                  <a:uFillTx/>
                  <a:latin typeface="Arial Narrow" panose="020B0606020202030204" pitchFamily="34" charset="0"/>
                  <a:ea typeface="微软雅黑" panose="020B0503020204020204" pitchFamily="34" charset="-122"/>
                  <a:cs typeface="Times New Roman" panose="02020603050405020304" pitchFamily="18" charset="0"/>
                </a:rPr>
                <a:t> </a:t>
              </a:r>
              <a:r>
                <a:rPr kumimoji="1" lang="en-US" altLang="zh-CN" sz="1600" b="1" i="0" u="none" strike="noStrike" kern="0" cap="none" spc="0" normalizeH="0" baseline="0" noProof="0" dirty="0">
                  <a:ln>
                    <a:noFill/>
                  </a:ln>
                  <a:solidFill>
                    <a:prstClr val="white"/>
                  </a:solidFill>
                  <a:effectLst/>
                  <a:uLnTx/>
                  <a:uFillTx/>
                  <a:latin typeface="Arial Narrow" panose="020B0606020202030204" pitchFamily="34" charset="0"/>
                  <a:ea typeface="微软雅黑" panose="020B0503020204020204" pitchFamily="34" charset="-122"/>
                  <a:cs typeface="Times New Roman" panose="02020603050405020304" pitchFamily="18" charset="0"/>
                </a:rPr>
                <a:t>T</a:t>
              </a:r>
              <a:endParaRPr kumimoji="0" lang="zh-CN" altLang="en-US" sz="1600" b="0" i="0" u="none" strike="noStrike" kern="0" cap="none" spc="0" normalizeH="0" baseline="0" noProof="0" dirty="0">
                <a:ln>
                  <a:noFill/>
                </a:ln>
                <a:solidFill>
                  <a:prstClr val="white"/>
                </a:solidFill>
                <a:effectLst/>
                <a:uLnTx/>
                <a:uFillTx/>
                <a:latin typeface="Calibri"/>
                <a:ea typeface="微软雅黑 Light"/>
                <a:cs typeface="+mn-cs"/>
              </a:endParaRPr>
            </a:p>
          </p:txBody>
        </p:sp>
        <p:sp>
          <p:nvSpPr>
            <p:cNvPr id="256" name="矩形: 圆角 156">
              <a:extLst>
                <a:ext uri="{FF2B5EF4-FFF2-40B4-BE49-F238E27FC236}">
                  <a16:creationId xmlns:a16="http://schemas.microsoft.com/office/drawing/2014/main" id="{17427BA8-FA94-9F44-BE00-F6CA172558D5}"/>
                </a:ext>
              </a:extLst>
            </p:cNvPr>
            <p:cNvSpPr/>
            <p:nvPr/>
          </p:nvSpPr>
          <p:spPr>
            <a:xfrm>
              <a:off x="9156423" y="1886358"/>
              <a:ext cx="748436" cy="332638"/>
            </a:xfrm>
            <a:prstGeom prst="roundRect">
              <a:avLst>
                <a:gd name="adj" fmla="val 50000"/>
              </a:avLst>
            </a:prstGeom>
            <a:solidFill>
              <a:srgbClr val="345C8C"/>
            </a:solidFill>
            <a:ln w="19050" cap="flat" cmpd="sng" algn="ctr">
              <a:no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white"/>
                  </a:solidFill>
                  <a:effectLst/>
                  <a:uLnTx/>
                  <a:uFillTx/>
                  <a:latin typeface="Calibri"/>
                  <a:ea typeface="微软雅黑 Light"/>
                  <a:cs typeface="+mn-cs"/>
                </a:rPr>
                <a:t>1</a:t>
              </a:r>
              <a:r>
                <a:rPr kumimoji="1" lang="en-US" altLang="zh-CN" sz="1600" b="1" i="0" u="none" strike="noStrike" kern="0" cap="none" spc="0" normalizeH="0" baseline="0" noProof="0" dirty="0">
                  <a:ln>
                    <a:noFill/>
                  </a:ln>
                  <a:solidFill>
                    <a:prstClr val="white"/>
                  </a:solidFill>
                  <a:effectLst/>
                  <a:uLnTx/>
                  <a:uFillTx/>
                  <a:latin typeface="Arial Narrow" panose="020B0606020202030204" pitchFamily="34" charset="0"/>
                  <a:ea typeface="微软雅黑" panose="020B0503020204020204" pitchFamily="34" charset="-122"/>
                  <a:cs typeface="Times New Roman" panose="02020603050405020304" pitchFamily="18" charset="0"/>
                </a:rPr>
                <a:t>0 </a:t>
              </a:r>
              <a:r>
                <a:rPr kumimoji="1" lang="en-US" altLang="zh-CN" sz="1600" b="1" i="0" u="none" strike="noStrike" kern="0" cap="none" spc="0" normalizeH="0" baseline="30000" noProof="0" dirty="0">
                  <a:ln>
                    <a:noFill/>
                  </a:ln>
                  <a:solidFill>
                    <a:prstClr val="white"/>
                  </a:solidFill>
                  <a:effectLst/>
                  <a:uLnTx/>
                  <a:uFillTx/>
                  <a:latin typeface="Arial Narrow" panose="020B0606020202030204" pitchFamily="34" charset="0"/>
                  <a:ea typeface="微软雅黑" panose="020B0503020204020204" pitchFamily="34" charset="-122"/>
                  <a:cs typeface="Times New Roman" panose="02020603050405020304" pitchFamily="18" charset="0"/>
                </a:rPr>
                <a:t>-3</a:t>
              </a:r>
              <a:r>
                <a:rPr kumimoji="1" lang="zh-CN" altLang="en-US" sz="1600" b="1" i="0" u="none" strike="noStrike" kern="0" cap="none" spc="0" normalizeH="0" baseline="0" noProof="0" dirty="0">
                  <a:ln>
                    <a:noFill/>
                  </a:ln>
                  <a:solidFill>
                    <a:prstClr val="white"/>
                  </a:solidFill>
                  <a:effectLst/>
                  <a:uLnTx/>
                  <a:uFillTx/>
                  <a:latin typeface="Arial Narrow" panose="020B0606020202030204" pitchFamily="34" charset="0"/>
                  <a:ea typeface="微软雅黑" panose="020B0503020204020204" pitchFamily="34" charset="-122"/>
                  <a:cs typeface="Times New Roman" panose="02020603050405020304" pitchFamily="18" charset="0"/>
                </a:rPr>
                <a:t> </a:t>
              </a:r>
              <a:r>
                <a:rPr kumimoji="1" lang="en-US" altLang="zh-CN" sz="1600" b="1" i="0" u="none" strike="noStrike" kern="0" cap="none" spc="0" normalizeH="0" baseline="0" noProof="0" dirty="0">
                  <a:ln>
                    <a:noFill/>
                  </a:ln>
                  <a:solidFill>
                    <a:prstClr val="white"/>
                  </a:solidFill>
                  <a:effectLst/>
                  <a:uLnTx/>
                  <a:uFillTx/>
                  <a:latin typeface="Arial Narrow" panose="020B0606020202030204" pitchFamily="34" charset="0"/>
                  <a:ea typeface="微软雅黑" panose="020B0503020204020204" pitchFamily="34" charset="-122"/>
                  <a:cs typeface="Times New Roman" panose="02020603050405020304" pitchFamily="18" charset="0"/>
                </a:rPr>
                <a:t>T</a:t>
              </a:r>
              <a:endParaRPr kumimoji="0" lang="zh-CN" altLang="en-US" sz="1600" b="0" i="0" u="none" strike="noStrike" kern="0" cap="none" spc="0" normalizeH="0" baseline="0" noProof="0" dirty="0">
                <a:ln>
                  <a:noFill/>
                </a:ln>
                <a:solidFill>
                  <a:prstClr val="white"/>
                </a:solidFill>
                <a:effectLst/>
                <a:uLnTx/>
                <a:uFillTx/>
                <a:latin typeface="Calibri"/>
                <a:ea typeface="微软雅黑 Light"/>
                <a:cs typeface="+mn-cs"/>
              </a:endParaRPr>
            </a:p>
          </p:txBody>
        </p:sp>
        <p:sp>
          <p:nvSpPr>
            <p:cNvPr id="257" name="矩形: 圆角 157">
              <a:extLst>
                <a:ext uri="{FF2B5EF4-FFF2-40B4-BE49-F238E27FC236}">
                  <a16:creationId xmlns:a16="http://schemas.microsoft.com/office/drawing/2014/main" id="{B7739C3B-AA73-CA46-A9F3-336C12EB82DD}"/>
                </a:ext>
              </a:extLst>
            </p:cNvPr>
            <p:cNvSpPr/>
            <p:nvPr/>
          </p:nvSpPr>
          <p:spPr>
            <a:xfrm>
              <a:off x="9153437" y="5548800"/>
              <a:ext cx="748436" cy="332638"/>
            </a:xfrm>
            <a:prstGeom prst="roundRect">
              <a:avLst>
                <a:gd name="adj" fmla="val 50000"/>
              </a:avLst>
            </a:prstGeom>
            <a:solidFill>
              <a:srgbClr val="C0504D">
                <a:lumMod val="75000"/>
              </a:srgbClr>
            </a:solidFill>
            <a:ln w="19050" cap="flat" cmpd="sng" algn="ctr">
              <a:no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600" b="1" i="0" u="none" strike="noStrike" kern="0" cap="none" spc="0" normalizeH="0" baseline="0" noProof="0" dirty="0">
                  <a:ln>
                    <a:noFill/>
                  </a:ln>
                  <a:solidFill>
                    <a:prstClr val="white"/>
                  </a:solidFill>
                  <a:effectLst/>
                  <a:uLnTx/>
                  <a:uFillTx/>
                  <a:latin typeface="Arial Narrow" panose="020B0606020202030204" pitchFamily="34" charset="0"/>
                  <a:ea typeface="微软雅黑" panose="020B0503020204020204" pitchFamily="34" charset="-122"/>
                  <a:cs typeface="Times New Roman" panose="02020603050405020304" pitchFamily="18" charset="0"/>
                </a:rPr>
                <a:t>10 </a:t>
              </a:r>
              <a:r>
                <a:rPr kumimoji="1" lang="en-US" altLang="zh-CN" sz="1600" b="1" i="0" u="none" strike="noStrike" kern="0" cap="none" spc="0" normalizeH="0" baseline="30000" noProof="0" dirty="0">
                  <a:ln>
                    <a:noFill/>
                  </a:ln>
                  <a:solidFill>
                    <a:prstClr val="white"/>
                  </a:solidFill>
                  <a:effectLst/>
                  <a:uLnTx/>
                  <a:uFillTx/>
                  <a:latin typeface="Arial Narrow" panose="020B0606020202030204" pitchFamily="34" charset="0"/>
                  <a:ea typeface="微软雅黑" panose="020B0503020204020204" pitchFamily="34" charset="-122"/>
                  <a:cs typeface="Times New Roman" panose="02020603050405020304" pitchFamily="18" charset="0"/>
                </a:rPr>
                <a:t>-15</a:t>
              </a:r>
              <a:r>
                <a:rPr kumimoji="1" lang="zh-CN" altLang="en-US" sz="1600" b="1" i="0" u="none" strike="noStrike" kern="0" cap="none" spc="0" normalizeH="0" baseline="0" noProof="0" dirty="0">
                  <a:ln>
                    <a:noFill/>
                  </a:ln>
                  <a:solidFill>
                    <a:prstClr val="white"/>
                  </a:solidFill>
                  <a:effectLst/>
                  <a:uLnTx/>
                  <a:uFillTx/>
                  <a:latin typeface="Arial Narrow" panose="020B0606020202030204" pitchFamily="34" charset="0"/>
                  <a:ea typeface="微软雅黑" panose="020B0503020204020204" pitchFamily="34" charset="-122"/>
                  <a:cs typeface="Times New Roman" panose="02020603050405020304" pitchFamily="18" charset="0"/>
                </a:rPr>
                <a:t> </a:t>
              </a:r>
              <a:r>
                <a:rPr kumimoji="1" lang="en-US" altLang="zh-CN" sz="1600" b="1" i="0" u="none" strike="noStrike" kern="0" cap="none" spc="0" normalizeH="0" baseline="0" noProof="0" dirty="0">
                  <a:ln>
                    <a:noFill/>
                  </a:ln>
                  <a:solidFill>
                    <a:prstClr val="white"/>
                  </a:solidFill>
                  <a:effectLst/>
                  <a:uLnTx/>
                  <a:uFillTx/>
                  <a:latin typeface="Arial Narrow" panose="020B0606020202030204" pitchFamily="34" charset="0"/>
                  <a:ea typeface="微软雅黑" panose="020B0503020204020204" pitchFamily="34" charset="-122"/>
                  <a:cs typeface="Times New Roman" panose="02020603050405020304" pitchFamily="18" charset="0"/>
                </a:rPr>
                <a:t>T</a:t>
              </a:r>
              <a:endParaRPr kumimoji="1" lang="zh-CN" altLang="en-US" sz="1600" b="1" i="0" u="none" strike="noStrike" kern="0" cap="none" spc="0" normalizeH="0" baseline="0" noProof="0" dirty="0">
                <a:ln>
                  <a:noFill/>
                </a:ln>
                <a:solidFill>
                  <a:prstClr val="white"/>
                </a:solidFill>
                <a:effectLst/>
                <a:uLnTx/>
                <a:uFillTx/>
                <a:latin typeface="Arial Narrow" panose="020B0606020202030204" pitchFamily="34" charset="0"/>
                <a:ea typeface="微软雅黑" panose="020B0503020204020204" pitchFamily="34" charset="-122"/>
                <a:cs typeface="Times New Roman" panose="02020603050405020304" pitchFamily="18" charset="0"/>
              </a:endParaRPr>
            </a:p>
          </p:txBody>
        </p:sp>
        <p:sp>
          <p:nvSpPr>
            <p:cNvPr id="258" name="矩形: 圆角 158">
              <a:extLst>
                <a:ext uri="{FF2B5EF4-FFF2-40B4-BE49-F238E27FC236}">
                  <a16:creationId xmlns:a16="http://schemas.microsoft.com/office/drawing/2014/main" id="{2B690F2E-6747-BA49-B7DF-41325AD794E3}"/>
                </a:ext>
              </a:extLst>
            </p:cNvPr>
            <p:cNvSpPr/>
            <p:nvPr/>
          </p:nvSpPr>
          <p:spPr>
            <a:xfrm>
              <a:off x="9153437" y="3303576"/>
              <a:ext cx="748436" cy="332638"/>
            </a:xfrm>
            <a:prstGeom prst="roundRect">
              <a:avLst>
                <a:gd name="adj" fmla="val 50000"/>
              </a:avLst>
            </a:prstGeom>
            <a:solidFill>
              <a:srgbClr val="345C8C"/>
            </a:solidFill>
            <a:ln w="19050" cap="flat" cmpd="sng" algn="ctr">
              <a:no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white"/>
                  </a:solidFill>
                  <a:effectLst/>
                  <a:uLnTx/>
                  <a:uFillTx/>
                  <a:latin typeface="Calibri"/>
                  <a:ea typeface="微软雅黑 Light"/>
                  <a:cs typeface="+mn-cs"/>
                </a:rPr>
                <a:t>1</a:t>
              </a:r>
              <a:r>
                <a:rPr kumimoji="1" lang="en-US" altLang="zh-CN" sz="1600" b="1" i="0" u="none" strike="noStrike" kern="0" cap="none" spc="0" normalizeH="0" baseline="0" noProof="0" dirty="0">
                  <a:ln>
                    <a:noFill/>
                  </a:ln>
                  <a:solidFill>
                    <a:prstClr val="white"/>
                  </a:solidFill>
                  <a:effectLst/>
                  <a:uLnTx/>
                  <a:uFillTx/>
                  <a:latin typeface="Arial Narrow" panose="020B0606020202030204" pitchFamily="34" charset="0"/>
                  <a:ea typeface="微软雅黑" panose="020B0503020204020204" pitchFamily="34" charset="-122"/>
                  <a:cs typeface="Times New Roman" panose="02020603050405020304" pitchFamily="18" charset="0"/>
                </a:rPr>
                <a:t>0 </a:t>
              </a:r>
              <a:r>
                <a:rPr kumimoji="1" lang="en-US" altLang="zh-CN" sz="1600" b="1" i="0" u="none" strike="noStrike" kern="0" cap="none" spc="0" normalizeH="0" baseline="30000" noProof="0" dirty="0">
                  <a:ln>
                    <a:noFill/>
                  </a:ln>
                  <a:solidFill>
                    <a:prstClr val="white"/>
                  </a:solidFill>
                  <a:effectLst/>
                  <a:uLnTx/>
                  <a:uFillTx/>
                  <a:latin typeface="Arial Narrow" panose="020B0606020202030204" pitchFamily="34" charset="0"/>
                  <a:ea typeface="微软雅黑" panose="020B0503020204020204" pitchFamily="34" charset="-122"/>
                  <a:cs typeface="Times New Roman" panose="02020603050405020304" pitchFamily="18" charset="0"/>
                </a:rPr>
                <a:t>-9</a:t>
              </a:r>
              <a:r>
                <a:rPr kumimoji="1" lang="zh-CN" altLang="en-US" sz="1600" b="1" i="0" u="none" strike="noStrike" kern="0" cap="none" spc="0" normalizeH="0" baseline="0" noProof="0" dirty="0">
                  <a:ln>
                    <a:noFill/>
                  </a:ln>
                  <a:solidFill>
                    <a:prstClr val="white"/>
                  </a:solidFill>
                  <a:effectLst/>
                  <a:uLnTx/>
                  <a:uFillTx/>
                  <a:latin typeface="Arial Narrow" panose="020B0606020202030204" pitchFamily="34" charset="0"/>
                  <a:ea typeface="微软雅黑" panose="020B0503020204020204" pitchFamily="34" charset="-122"/>
                  <a:cs typeface="Times New Roman" panose="02020603050405020304" pitchFamily="18" charset="0"/>
                </a:rPr>
                <a:t> </a:t>
              </a:r>
              <a:r>
                <a:rPr kumimoji="1" lang="en-US" altLang="zh-CN" sz="1600" b="1" i="0" u="none" strike="noStrike" kern="0" cap="none" spc="0" normalizeH="0" baseline="0" noProof="0" dirty="0">
                  <a:ln>
                    <a:noFill/>
                  </a:ln>
                  <a:solidFill>
                    <a:prstClr val="white"/>
                  </a:solidFill>
                  <a:effectLst/>
                  <a:uLnTx/>
                  <a:uFillTx/>
                  <a:latin typeface="Arial Narrow" panose="020B0606020202030204" pitchFamily="34" charset="0"/>
                  <a:ea typeface="微软雅黑" panose="020B0503020204020204" pitchFamily="34" charset="-122"/>
                  <a:cs typeface="Times New Roman" panose="02020603050405020304" pitchFamily="18" charset="0"/>
                </a:rPr>
                <a:t>T</a:t>
              </a:r>
              <a:endParaRPr kumimoji="0" lang="zh-CN" altLang="en-US" sz="1600" b="0" i="0" u="none" strike="noStrike" kern="0" cap="none" spc="0" normalizeH="0" baseline="0" noProof="0" dirty="0">
                <a:ln>
                  <a:noFill/>
                </a:ln>
                <a:solidFill>
                  <a:prstClr val="white"/>
                </a:solidFill>
                <a:effectLst/>
                <a:uLnTx/>
                <a:uFillTx/>
                <a:latin typeface="Calibri"/>
                <a:ea typeface="微软雅黑 Light"/>
                <a:cs typeface="+mn-cs"/>
              </a:endParaRPr>
            </a:p>
          </p:txBody>
        </p:sp>
        <p:sp>
          <p:nvSpPr>
            <p:cNvPr id="259" name="矩形: 圆角 159">
              <a:extLst>
                <a:ext uri="{FF2B5EF4-FFF2-40B4-BE49-F238E27FC236}">
                  <a16:creationId xmlns:a16="http://schemas.microsoft.com/office/drawing/2014/main" id="{AF72BF3D-4BF6-9F46-9D1F-942603D210AD}"/>
                </a:ext>
              </a:extLst>
            </p:cNvPr>
            <p:cNvSpPr/>
            <p:nvPr/>
          </p:nvSpPr>
          <p:spPr>
            <a:xfrm>
              <a:off x="9170385" y="1172523"/>
              <a:ext cx="748436" cy="332638"/>
            </a:xfrm>
            <a:prstGeom prst="roundRect">
              <a:avLst>
                <a:gd name="adj" fmla="val 50000"/>
              </a:avLst>
            </a:prstGeom>
            <a:solidFill>
              <a:srgbClr val="345C8C"/>
            </a:solidFill>
            <a:ln w="19050" cap="flat" cmpd="sng" algn="ctr">
              <a:no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white"/>
                  </a:solidFill>
                  <a:effectLst/>
                  <a:uLnTx/>
                  <a:uFillTx/>
                  <a:latin typeface="Calibri"/>
                  <a:ea typeface="微软雅黑 Light"/>
                  <a:cs typeface="+mn-cs"/>
                </a:rPr>
                <a:t>1</a:t>
              </a:r>
              <a:r>
                <a:rPr kumimoji="1" lang="en-US" altLang="zh-CN" sz="1600" b="1" i="0" u="none" strike="noStrike" kern="0" cap="none" spc="0" normalizeH="0" baseline="0" noProof="0" dirty="0">
                  <a:ln>
                    <a:noFill/>
                  </a:ln>
                  <a:solidFill>
                    <a:prstClr val="white"/>
                  </a:solidFill>
                  <a:effectLst/>
                  <a:uLnTx/>
                  <a:uFillTx/>
                  <a:latin typeface="Arial Narrow" panose="020B0606020202030204" pitchFamily="34" charset="0"/>
                  <a:ea typeface="微软雅黑" panose="020B0503020204020204" pitchFamily="34" charset="-122"/>
                  <a:cs typeface="Times New Roman" panose="02020603050405020304" pitchFamily="18" charset="0"/>
                </a:rPr>
                <a:t>0 </a:t>
              </a:r>
              <a:r>
                <a:rPr kumimoji="1" lang="en-US" altLang="zh-CN" sz="1600" b="1" kern="0" baseline="30000" dirty="0">
                  <a:solidFill>
                    <a:prstClr val="white"/>
                  </a:solidFill>
                  <a:latin typeface="Arial Narrow" panose="020B0606020202030204" pitchFamily="34" charset="0"/>
                  <a:ea typeface="微软雅黑" panose="020B0503020204020204" pitchFamily="34" charset="-122"/>
                  <a:cs typeface="Times New Roman" panose="02020603050405020304" pitchFamily="18" charset="0"/>
                </a:rPr>
                <a:t>0</a:t>
              </a:r>
              <a:r>
                <a:rPr kumimoji="1" lang="zh-CN" altLang="en-US" sz="1600" b="1" i="0" u="none" strike="noStrike" kern="0" cap="none" spc="0" normalizeH="0" baseline="0" noProof="0" dirty="0">
                  <a:ln>
                    <a:noFill/>
                  </a:ln>
                  <a:solidFill>
                    <a:prstClr val="white"/>
                  </a:solidFill>
                  <a:effectLst/>
                  <a:uLnTx/>
                  <a:uFillTx/>
                  <a:latin typeface="Arial Narrow" panose="020B0606020202030204" pitchFamily="34" charset="0"/>
                  <a:ea typeface="微软雅黑" panose="020B0503020204020204" pitchFamily="34" charset="-122"/>
                  <a:cs typeface="Times New Roman" panose="02020603050405020304" pitchFamily="18" charset="0"/>
                </a:rPr>
                <a:t> </a:t>
              </a:r>
              <a:r>
                <a:rPr kumimoji="1" lang="en-US" altLang="zh-CN" sz="1600" b="1" i="0" u="none" strike="noStrike" kern="0" cap="none" spc="0" normalizeH="0" baseline="0" noProof="0" dirty="0">
                  <a:ln>
                    <a:noFill/>
                  </a:ln>
                  <a:solidFill>
                    <a:prstClr val="white"/>
                  </a:solidFill>
                  <a:effectLst/>
                  <a:uLnTx/>
                  <a:uFillTx/>
                  <a:latin typeface="Arial Narrow" panose="020B0606020202030204" pitchFamily="34" charset="0"/>
                  <a:ea typeface="微软雅黑" panose="020B0503020204020204" pitchFamily="34" charset="-122"/>
                  <a:cs typeface="Times New Roman" panose="02020603050405020304" pitchFamily="18" charset="0"/>
                </a:rPr>
                <a:t>T</a:t>
              </a:r>
              <a:endParaRPr kumimoji="0" lang="zh-CN" altLang="en-US" sz="1600" b="0" i="0" u="none" strike="noStrike" kern="0" cap="none" spc="0" normalizeH="0" baseline="0" noProof="0" dirty="0">
                <a:ln>
                  <a:noFill/>
                </a:ln>
                <a:solidFill>
                  <a:prstClr val="white"/>
                </a:solidFill>
                <a:effectLst/>
                <a:uLnTx/>
                <a:uFillTx/>
                <a:latin typeface="Calibri"/>
                <a:ea typeface="微软雅黑 Light"/>
                <a:cs typeface="+mn-cs"/>
              </a:endParaRPr>
            </a:p>
          </p:txBody>
        </p:sp>
      </p:grpSp>
      <p:pic>
        <p:nvPicPr>
          <p:cNvPr id="276" name="图片 275">
            <a:extLst>
              <a:ext uri="{FF2B5EF4-FFF2-40B4-BE49-F238E27FC236}">
                <a16:creationId xmlns:a16="http://schemas.microsoft.com/office/drawing/2014/main" id="{C46759CD-4E5B-844C-AC4B-C757F7AB0A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09318" y="2325466"/>
            <a:ext cx="3300859" cy="4075819"/>
          </a:xfrm>
          <a:prstGeom prst="rect">
            <a:avLst/>
          </a:prstGeom>
        </p:spPr>
      </p:pic>
      <p:pic>
        <p:nvPicPr>
          <p:cNvPr id="4" name="图片 3">
            <a:extLst>
              <a:ext uri="{FF2B5EF4-FFF2-40B4-BE49-F238E27FC236}">
                <a16:creationId xmlns:a16="http://schemas.microsoft.com/office/drawing/2014/main" id="{939754DC-62A8-3F48-A969-074FBBAD4695}"/>
              </a:ext>
            </a:extLst>
          </p:cNvPr>
          <p:cNvPicPr>
            <a:picLocks noChangeAspect="1"/>
          </p:cNvPicPr>
          <p:nvPr/>
        </p:nvPicPr>
        <p:blipFill>
          <a:blip r:embed="rId5"/>
          <a:stretch>
            <a:fillRect/>
          </a:stretch>
        </p:blipFill>
        <p:spPr>
          <a:xfrm>
            <a:off x="4477627" y="2360062"/>
            <a:ext cx="3458554" cy="4041223"/>
          </a:xfrm>
          <a:prstGeom prst="rect">
            <a:avLst/>
          </a:prstGeom>
        </p:spPr>
      </p:pic>
      <p:grpSp>
        <p:nvGrpSpPr>
          <p:cNvPr id="277" name="组合 276">
            <a:extLst>
              <a:ext uri="{FF2B5EF4-FFF2-40B4-BE49-F238E27FC236}">
                <a16:creationId xmlns:a16="http://schemas.microsoft.com/office/drawing/2014/main" id="{745324FF-6048-B640-90C0-3ECD724A5FC7}"/>
              </a:ext>
            </a:extLst>
          </p:cNvPr>
          <p:cNvGrpSpPr/>
          <p:nvPr/>
        </p:nvGrpSpPr>
        <p:grpSpPr>
          <a:xfrm rot="5400000">
            <a:off x="6144751" y="-3593683"/>
            <a:ext cx="116749" cy="11419103"/>
            <a:chOff x="5702996" y="1339728"/>
            <a:chExt cx="1840804" cy="5050269"/>
          </a:xfrm>
        </p:grpSpPr>
        <p:pic>
          <p:nvPicPr>
            <p:cNvPr id="278" name="Picture 6" descr="HD-ShadowLong.png">
              <a:extLst>
                <a:ext uri="{FF2B5EF4-FFF2-40B4-BE49-F238E27FC236}">
                  <a16:creationId xmlns:a16="http://schemas.microsoft.com/office/drawing/2014/main" id="{7EA2BA36-EFF6-E44A-82F1-B204F1B228D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rot="16200000">
              <a:off x="5340327" y="4186524"/>
              <a:ext cx="2566142" cy="1840804"/>
            </a:xfrm>
            <a:prstGeom prst="rect">
              <a:avLst/>
            </a:prstGeom>
          </p:spPr>
        </p:pic>
        <p:pic>
          <p:nvPicPr>
            <p:cNvPr id="279" name="Picture 6" descr="HD-ShadowLong.png">
              <a:extLst>
                <a:ext uri="{FF2B5EF4-FFF2-40B4-BE49-F238E27FC236}">
                  <a16:creationId xmlns:a16="http://schemas.microsoft.com/office/drawing/2014/main" id="{E2423C3B-4C70-4F4D-8470-BFDFDF44660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rot="5400000" flipV="1">
              <a:off x="5340327" y="1702397"/>
              <a:ext cx="2566142" cy="1840804"/>
            </a:xfrm>
            <a:prstGeom prst="rect">
              <a:avLst/>
            </a:prstGeom>
          </p:spPr>
        </p:pic>
      </p:grpSp>
      <p:sp>
        <p:nvSpPr>
          <p:cNvPr id="280" name="标题 1">
            <a:extLst>
              <a:ext uri="{FF2B5EF4-FFF2-40B4-BE49-F238E27FC236}">
                <a16:creationId xmlns:a16="http://schemas.microsoft.com/office/drawing/2014/main" id="{43F6F6C2-3862-A547-87E6-5744571A06FF}"/>
              </a:ext>
            </a:extLst>
          </p:cNvPr>
          <p:cNvSpPr txBox="1">
            <a:spLocks/>
          </p:cNvSpPr>
          <p:nvPr/>
        </p:nvSpPr>
        <p:spPr>
          <a:xfrm>
            <a:off x="2751115" y="154234"/>
            <a:ext cx="7696675" cy="770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latin typeface="Times New Roman" panose="02020603050405020304" pitchFamily="18" charset="0"/>
                <a:cs typeface="Times New Roman" panose="02020603050405020304" pitchFamily="18" charset="0"/>
              </a:rPr>
              <a:t>Biology magnetic diagnostics</a:t>
            </a:r>
            <a:endParaRPr lang="zh-CN" altLang="en-US" dirty="0">
              <a:latin typeface="Times New Roman" panose="02020603050405020304" pitchFamily="18" charset="0"/>
              <a:cs typeface="Times New Roman" panose="02020603050405020304" pitchFamily="18" charset="0"/>
            </a:endParaRPr>
          </a:p>
        </p:txBody>
      </p:sp>
      <p:sp>
        <p:nvSpPr>
          <p:cNvPr id="5" name="灯片编号占位符 4">
            <a:extLst>
              <a:ext uri="{FF2B5EF4-FFF2-40B4-BE49-F238E27FC236}">
                <a16:creationId xmlns:a16="http://schemas.microsoft.com/office/drawing/2014/main" id="{6B7F7C1E-55B7-E245-BC46-79633029BD6A}"/>
              </a:ext>
            </a:extLst>
          </p:cNvPr>
          <p:cNvSpPr>
            <a:spLocks noGrp="1"/>
          </p:cNvSpPr>
          <p:nvPr>
            <p:ph type="sldNum" sz="quarter" idx="12"/>
          </p:nvPr>
        </p:nvSpPr>
        <p:spPr/>
        <p:txBody>
          <a:bodyPr/>
          <a:lstStyle/>
          <a:p>
            <a:pPr>
              <a:defRPr/>
            </a:pPr>
            <a:fld id="{DE05FA6F-00FE-4EF4-BA9B-4A585D5BE913}" type="slidenum">
              <a:rPr lang="en-US" altLang="zh-CN" smtClean="0"/>
              <a:pPr>
                <a:defRPr/>
              </a:pPr>
              <a:t>5</a:t>
            </a:fld>
            <a:endParaRPr lang="en-US" altLang="zh-CN" dirty="0"/>
          </a:p>
        </p:txBody>
      </p:sp>
    </p:spTree>
    <p:extLst>
      <p:ext uri="{BB962C8B-B14F-4D97-AF65-F5344CB8AC3E}">
        <p14:creationId xmlns:p14="http://schemas.microsoft.com/office/powerpoint/2010/main" val="1711353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矩形: 圆角 3">
            <a:extLst>
              <a:ext uri="{FF2B5EF4-FFF2-40B4-BE49-F238E27FC236}">
                <a16:creationId xmlns:a16="http://schemas.microsoft.com/office/drawing/2014/main" id="{AD665E0B-B004-1A45-B59D-01D14DED9DE9}"/>
              </a:ext>
            </a:extLst>
          </p:cNvPr>
          <p:cNvSpPr/>
          <p:nvPr>
            <p:custDataLst>
              <p:tags r:id="rId1"/>
            </p:custDataLst>
          </p:nvPr>
        </p:nvSpPr>
        <p:spPr>
          <a:xfrm>
            <a:off x="221713" y="986827"/>
            <a:ext cx="11617177" cy="3017461"/>
          </a:xfrm>
          <a:prstGeom prst="roundRect">
            <a:avLst>
              <a:gd name="adj" fmla="val 5852"/>
            </a:avLst>
          </a:prstGeom>
          <a:solidFill>
            <a:srgbClr val="FFFFFF">
              <a:lumMod val="95000"/>
            </a:srgbClr>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nvGrpSpPr>
          <p:cNvPr id="46" name="组合 45">
            <a:extLst>
              <a:ext uri="{FF2B5EF4-FFF2-40B4-BE49-F238E27FC236}">
                <a16:creationId xmlns:a16="http://schemas.microsoft.com/office/drawing/2014/main" id="{EB141E19-8674-36FF-CB0E-B030FE8780B5}"/>
              </a:ext>
            </a:extLst>
          </p:cNvPr>
          <p:cNvGrpSpPr/>
          <p:nvPr/>
        </p:nvGrpSpPr>
        <p:grpSpPr>
          <a:xfrm>
            <a:off x="2310955" y="1179179"/>
            <a:ext cx="5501678" cy="2720101"/>
            <a:chOff x="2986514" y="1134829"/>
            <a:chExt cx="7580326" cy="2388869"/>
          </a:xfrm>
        </p:grpSpPr>
        <p:pic>
          <p:nvPicPr>
            <p:cNvPr id="40" name="图片 39">
              <a:extLst>
                <a:ext uri="{FF2B5EF4-FFF2-40B4-BE49-F238E27FC236}">
                  <a16:creationId xmlns:a16="http://schemas.microsoft.com/office/drawing/2014/main" id="{980D0217-7D17-F2BE-389C-637E8B696EA3}"/>
                </a:ext>
              </a:extLst>
            </p:cNvPr>
            <p:cNvPicPr>
              <a:picLocks noChangeAspect="1"/>
            </p:cNvPicPr>
            <p:nvPr/>
          </p:nvPicPr>
          <p:blipFill rotWithShape="1">
            <a:blip r:embed="rId6">
              <a:clrChange>
                <a:clrFrom>
                  <a:srgbClr val="FFFFFF"/>
                </a:clrFrom>
                <a:clrTo>
                  <a:srgbClr val="FFFFFF">
                    <a:alpha val="0"/>
                  </a:srgbClr>
                </a:clrTo>
              </a:clrChange>
            </a:blip>
            <a:srcRect r="79602" b="91040"/>
            <a:stretch/>
          </p:blipFill>
          <p:spPr>
            <a:xfrm>
              <a:off x="2990644" y="1226713"/>
              <a:ext cx="2031689" cy="236937"/>
            </a:xfrm>
            <a:prstGeom prst="rect">
              <a:avLst/>
            </a:prstGeom>
          </p:spPr>
        </p:pic>
        <p:pic>
          <p:nvPicPr>
            <p:cNvPr id="41" name="图片 40">
              <a:extLst>
                <a:ext uri="{FF2B5EF4-FFF2-40B4-BE49-F238E27FC236}">
                  <a16:creationId xmlns:a16="http://schemas.microsoft.com/office/drawing/2014/main" id="{889C4803-6BD6-BBAD-52B8-CCA150081E8E}"/>
                </a:ext>
              </a:extLst>
            </p:cNvPr>
            <p:cNvPicPr>
              <a:picLocks noChangeAspect="1"/>
            </p:cNvPicPr>
            <p:nvPr/>
          </p:nvPicPr>
          <p:blipFill rotWithShape="1">
            <a:blip r:embed="rId6">
              <a:clrChange>
                <a:clrFrom>
                  <a:srgbClr val="FFFFFF"/>
                </a:clrFrom>
                <a:clrTo>
                  <a:srgbClr val="FFFFFF">
                    <a:alpha val="0"/>
                  </a:srgbClr>
                </a:clrTo>
              </a:clrChange>
            </a:blip>
            <a:srcRect l="39544" t="192" r="38976" b="91040"/>
            <a:stretch/>
          </p:blipFill>
          <p:spPr>
            <a:xfrm>
              <a:off x="5555018" y="1226713"/>
              <a:ext cx="2139434" cy="231859"/>
            </a:xfrm>
            <a:prstGeom prst="rect">
              <a:avLst/>
            </a:prstGeom>
          </p:spPr>
        </p:pic>
        <p:pic>
          <p:nvPicPr>
            <p:cNvPr id="42" name="图片 41">
              <a:extLst>
                <a:ext uri="{FF2B5EF4-FFF2-40B4-BE49-F238E27FC236}">
                  <a16:creationId xmlns:a16="http://schemas.microsoft.com/office/drawing/2014/main" id="{0DB84C38-BFA5-F011-4AB7-AADD793B6818}"/>
                </a:ext>
              </a:extLst>
            </p:cNvPr>
            <p:cNvPicPr>
              <a:picLocks noChangeAspect="1"/>
            </p:cNvPicPr>
            <p:nvPr/>
          </p:nvPicPr>
          <p:blipFill rotWithShape="1">
            <a:blip r:embed="rId6">
              <a:clrChange>
                <a:clrFrom>
                  <a:srgbClr val="FFFFFF"/>
                </a:clrFrom>
                <a:clrTo>
                  <a:srgbClr val="FFFFFF">
                    <a:alpha val="0"/>
                  </a:srgbClr>
                </a:clrTo>
              </a:clrChange>
            </a:blip>
            <a:srcRect l="88944" t="-4501" r="531" b="92258"/>
            <a:stretch/>
          </p:blipFill>
          <p:spPr>
            <a:xfrm>
              <a:off x="9518525" y="1134829"/>
              <a:ext cx="1048315" cy="323743"/>
            </a:xfrm>
            <a:prstGeom prst="rect">
              <a:avLst/>
            </a:prstGeom>
          </p:spPr>
        </p:pic>
        <p:pic>
          <p:nvPicPr>
            <p:cNvPr id="45" name="图片 44">
              <a:extLst>
                <a:ext uri="{FF2B5EF4-FFF2-40B4-BE49-F238E27FC236}">
                  <a16:creationId xmlns:a16="http://schemas.microsoft.com/office/drawing/2014/main" id="{8F8BE843-D864-0D0F-1ED4-93002A2DF636}"/>
                </a:ext>
              </a:extLst>
            </p:cNvPr>
            <p:cNvPicPr>
              <a:picLocks noChangeAspect="1"/>
            </p:cNvPicPr>
            <p:nvPr/>
          </p:nvPicPr>
          <p:blipFill rotWithShape="1">
            <a:blip r:embed="rId6">
              <a:clrChange>
                <a:clrFrom>
                  <a:srgbClr val="FFFFFF"/>
                </a:clrFrom>
                <a:clrTo>
                  <a:srgbClr val="FFFFFF">
                    <a:alpha val="0"/>
                  </a:srgbClr>
                </a:clrTo>
              </a:clrChange>
            </a:blip>
            <a:srcRect l="12390" t="34813" r="11504" b="1652"/>
            <a:stretch/>
          </p:blipFill>
          <p:spPr>
            <a:xfrm>
              <a:off x="2986514" y="1843642"/>
              <a:ext cx="7580326" cy="1680056"/>
            </a:xfrm>
            <a:prstGeom prst="rect">
              <a:avLst/>
            </a:prstGeom>
          </p:spPr>
        </p:pic>
        <p:pic>
          <p:nvPicPr>
            <p:cNvPr id="44" name="图片 43">
              <a:extLst>
                <a:ext uri="{FF2B5EF4-FFF2-40B4-BE49-F238E27FC236}">
                  <a16:creationId xmlns:a16="http://schemas.microsoft.com/office/drawing/2014/main" id="{E5234E0C-AF11-CAD2-B313-7C2BE6AC6F02}"/>
                </a:ext>
              </a:extLst>
            </p:cNvPr>
            <p:cNvPicPr>
              <a:picLocks noChangeAspect="1"/>
            </p:cNvPicPr>
            <p:nvPr/>
          </p:nvPicPr>
          <p:blipFill rotWithShape="1">
            <a:blip r:embed="rId6">
              <a:clrChange>
                <a:clrFrom>
                  <a:srgbClr val="FFFFFF"/>
                </a:clrFrom>
                <a:clrTo>
                  <a:srgbClr val="FFFFFF">
                    <a:alpha val="0"/>
                  </a:srgbClr>
                </a:clrTo>
              </a:clrChange>
            </a:blip>
            <a:srcRect l="12390" t="20026" r="11504" b="70902"/>
            <a:stretch/>
          </p:blipFill>
          <p:spPr>
            <a:xfrm>
              <a:off x="2986514" y="1603756"/>
              <a:ext cx="7580326" cy="239886"/>
            </a:xfrm>
            <a:prstGeom prst="rect">
              <a:avLst/>
            </a:prstGeom>
          </p:spPr>
        </p:pic>
      </p:grpSp>
      <p:sp>
        <p:nvSpPr>
          <p:cNvPr id="39" name="灯片编号占位符 3"/>
          <p:cNvSpPr txBox="1"/>
          <p:nvPr/>
        </p:nvSpPr>
        <p:spPr>
          <a:xfrm>
            <a:off x="11630526" y="6539599"/>
            <a:ext cx="550381" cy="269241"/>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86CB4B4D-7CA3-9044-876B-883B54F8677D}" type="slidenum">
              <a:rPr kumimoji="0" lang="en-US" altLang="zh-CN" sz="18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ea"/>
                <a:sym typeface="+mn-lt"/>
              </a:rPr>
              <a:t>6</a:t>
            </a:fld>
            <a:endPar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endParaRPr>
          </a:p>
        </p:txBody>
      </p:sp>
      <p:pic>
        <p:nvPicPr>
          <p:cNvPr id="15" name="图片 14">
            <a:extLst>
              <a:ext uri="{FF2B5EF4-FFF2-40B4-BE49-F238E27FC236}">
                <a16:creationId xmlns:a16="http://schemas.microsoft.com/office/drawing/2014/main" id="{112146D1-4FEC-0D62-1744-74621C16C9A5}"/>
              </a:ext>
            </a:extLst>
          </p:cNvPr>
          <p:cNvPicPr>
            <a:picLocks noChangeAspect="1"/>
          </p:cNvPicPr>
          <p:nvPr/>
        </p:nvPicPr>
        <p:blipFill>
          <a:blip r:embed="rId7"/>
          <a:stretch>
            <a:fillRect/>
          </a:stretch>
        </p:blipFill>
        <p:spPr>
          <a:xfrm>
            <a:off x="381397" y="1178040"/>
            <a:ext cx="1862340" cy="2650693"/>
          </a:xfrm>
          <a:prstGeom prst="rect">
            <a:avLst/>
          </a:prstGeom>
        </p:spPr>
      </p:pic>
      <mc:AlternateContent xmlns:mc="http://schemas.openxmlformats.org/markup-compatibility/2006" xmlns:a14="http://schemas.microsoft.com/office/drawing/2010/main">
        <mc:Choice Requires="a14">
          <p:graphicFrame>
            <p:nvGraphicFramePr>
              <p:cNvPr id="51" name="表格 50">
                <a:extLst>
                  <a:ext uri="{FF2B5EF4-FFF2-40B4-BE49-F238E27FC236}">
                    <a16:creationId xmlns:a16="http://schemas.microsoft.com/office/drawing/2014/main" id="{6E9FB863-D655-4ADA-B4F3-06417C611095}"/>
                  </a:ext>
                </a:extLst>
              </p:cNvPr>
              <p:cNvGraphicFramePr>
                <a:graphicFrameLocks noGrp="1"/>
              </p:cNvGraphicFramePr>
              <p:nvPr>
                <p:extLst>
                  <p:ext uri="{D42A27DB-BD31-4B8C-83A1-F6EECF244321}">
                    <p14:modId xmlns:p14="http://schemas.microsoft.com/office/powerpoint/2010/main" val="3209011488"/>
                  </p:ext>
                </p:extLst>
              </p:nvPr>
            </p:nvGraphicFramePr>
            <p:xfrm>
              <a:off x="221713" y="4092006"/>
              <a:ext cx="11617178" cy="2397446"/>
            </p:xfrm>
            <a:graphic>
              <a:graphicData uri="http://schemas.openxmlformats.org/drawingml/2006/table">
                <a:tbl>
                  <a:tblPr firstRow="1" bandRow="1">
                    <a:tableStyleId>{5940675A-B579-460E-94D1-54222C63F5DA}</a:tableStyleId>
                  </a:tblPr>
                  <a:tblGrid>
                    <a:gridCol w="1422362">
                      <a:extLst>
                        <a:ext uri="{9D8B030D-6E8A-4147-A177-3AD203B41FA5}">
                          <a16:colId xmlns:a16="http://schemas.microsoft.com/office/drawing/2014/main" val="1704573509"/>
                        </a:ext>
                      </a:extLst>
                    </a:gridCol>
                    <a:gridCol w="1697002">
                      <a:extLst>
                        <a:ext uri="{9D8B030D-6E8A-4147-A177-3AD203B41FA5}">
                          <a16:colId xmlns:a16="http://schemas.microsoft.com/office/drawing/2014/main" val="2924214282"/>
                        </a:ext>
                      </a:extLst>
                    </a:gridCol>
                    <a:gridCol w="1901483">
                      <a:extLst>
                        <a:ext uri="{9D8B030D-6E8A-4147-A177-3AD203B41FA5}">
                          <a16:colId xmlns:a16="http://schemas.microsoft.com/office/drawing/2014/main" val="1877815001"/>
                        </a:ext>
                      </a:extLst>
                    </a:gridCol>
                    <a:gridCol w="2541576">
                      <a:extLst>
                        <a:ext uri="{9D8B030D-6E8A-4147-A177-3AD203B41FA5}">
                          <a16:colId xmlns:a16="http://schemas.microsoft.com/office/drawing/2014/main" val="2494295744"/>
                        </a:ext>
                      </a:extLst>
                    </a:gridCol>
                    <a:gridCol w="1512264">
                      <a:extLst>
                        <a:ext uri="{9D8B030D-6E8A-4147-A177-3AD203B41FA5}">
                          <a16:colId xmlns:a16="http://schemas.microsoft.com/office/drawing/2014/main" val="2721863701"/>
                        </a:ext>
                      </a:extLst>
                    </a:gridCol>
                    <a:gridCol w="2542491">
                      <a:extLst>
                        <a:ext uri="{9D8B030D-6E8A-4147-A177-3AD203B41FA5}">
                          <a16:colId xmlns:a16="http://schemas.microsoft.com/office/drawing/2014/main" val="830918514"/>
                        </a:ext>
                      </a:extLst>
                    </a:gridCol>
                  </a:tblGrid>
                  <a:tr h="483035">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en-US" altLang="zh-CN"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Force</a:t>
                          </a:r>
                          <a:endParaRPr kumimoji="1" lang="zh-CN" altLang="en-US"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endParaRPr>
                        </a:p>
                      </a:txBody>
                      <a:tcPr marL="119104" marR="119104" marT="59552" marB="59552">
                        <a:solidFill>
                          <a:srgbClr val="CBE8FB"/>
                        </a:solidFill>
                      </a:tcPr>
                    </a:tc>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en-US" altLang="zh-CN"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Strong</a:t>
                          </a:r>
                          <a:endParaRPr kumimoji="1" lang="zh-CN" altLang="en-US"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endParaRPr>
                        </a:p>
                      </a:txBody>
                      <a:tcPr marL="119104" marR="119104" marT="59552" marB="59552">
                        <a:solidFill>
                          <a:srgbClr val="CBE8FB"/>
                        </a:solidFill>
                      </a:tcPr>
                    </a:tc>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en-US" altLang="zh-CN"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Weak</a:t>
                          </a:r>
                          <a:endParaRPr kumimoji="1" lang="zh-CN" altLang="en-US"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endParaRPr>
                        </a:p>
                      </a:txBody>
                      <a:tcPr marL="119104" marR="119104" marT="59552" marB="59552">
                        <a:solidFill>
                          <a:srgbClr val="CBE8FB"/>
                        </a:solidFill>
                      </a:tcPr>
                    </a:tc>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1" lang="en-US" altLang="zh-CN"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Electro-Magnetic</a:t>
                          </a:r>
                          <a:endParaRPr kumimoji="1" lang="zh-CN" altLang="en-US"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endParaRPr>
                        </a:p>
                      </a:txBody>
                      <a:tcPr marL="119104" marR="119104" marT="59552" marB="59552">
                        <a:solidFill>
                          <a:srgbClr val="CBE8FB"/>
                        </a:solidFill>
                      </a:tcPr>
                    </a:tc>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en-US" altLang="zh-CN"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Gravity</a:t>
                          </a:r>
                          <a:endParaRPr kumimoji="1" lang="zh-CN" altLang="en-US"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endParaRPr>
                        </a:p>
                      </a:txBody>
                      <a:tcPr marL="119104" marR="119104" marT="59552" marB="59552">
                        <a:solidFill>
                          <a:srgbClr val="CBE8FB"/>
                        </a:solidFill>
                      </a:tcPr>
                    </a:tc>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en-US" altLang="zh-CN"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Fifth force?</a:t>
                          </a:r>
                          <a:endParaRPr kumimoji="1" lang="zh-CN" altLang="en-US"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endParaRPr>
                        </a:p>
                      </a:txBody>
                      <a:tcPr marL="119104" marR="119104" marT="59552" marB="59552">
                        <a:solidFill>
                          <a:srgbClr val="D5E8F9"/>
                        </a:solidFill>
                      </a:tcPr>
                    </a:tc>
                    <a:extLst>
                      <a:ext uri="{0D108BD9-81ED-4DB2-BD59-A6C34878D82A}">
                        <a16:rowId xmlns:a16="http://schemas.microsoft.com/office/drawing/2014/main" val="3269137303"/>
                      </a:ext>
                    </a:extLst>
                  </a:tr>
                  <a:tr h="483035">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en-US" altLang="zh-CN"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Mediator</a:t>
                          </a:r>
                          <a:endParaRPr kumimoji="1" lang="zh-CN" altLang="en-US"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endParaRPr>
                        </a:p>
                      </a:txBody>
                      <a:tcPr marL="119104" marR="119104" marT="59552" marB="59552">
                        <a:solidFill>
                          <a:srgbClr val="E7F4FD"/>
                        </a:solidFill>
                      </a:tcPr>
                    </a:tc>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en-US" altLang="zh-CN"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Gluons(</a:t>
                          </a:r>
                          <a14:m>
                            <m:oMath xmlns:m="http://schemas.openxmlformats.org/officeDocument/2006/math">
                              <m:r>
                                <a:rPr kumimoji="1" lang="zh-CN" altLang="en-US" sz="2000" b="1" kern="1200" smtClean="0">
                                  <a:gradFill flip="none" rotWithShape="1">
                                    <a:gsLst>
                                      <a:gs pos="0">
                                        <a:srgbClr val="3C424B"/>
                                      </a:gs>
                                      <a:gs pos="100000">
                                        <a:srgbClr val="000000"/>
                                      </a:gs>
                                    </a:gsLst>
                                    <a:lin ang="5400000" scaled="1"/>
                                    <a:tileRect/>
                                  </a:gradFill>
                                  <a:latin typeface="Cambria Math" panose="02040503050406030204" pitchFamily="18" charset="0"/>
                                  <a:ea typeface="微软雅黑" panose="020B0503020204020204" pitchFamily="34" charset="-122"/>
                                  <a:cs typeface="+mn-cs"/>
                                </a:rPr>
                                <m:t>𝝅</m:t>
                              </m:r>
                            </m:oMath>
                          </a14:m>
                          <a:r>
                            <a:rPr kumimoji="1" lang="en-US" altLang="zh-CN"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a:t>
                          </a:r>
                          <a:endParaRPr kumimoji="1" lang="zh-CN" altLang="en-US"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endParaRPr>
                        </a:p>
                      </a:txBody>
                      <a:tcPr marL="119104" marR="119104" marT="59552" marB="59552">
                        <a:solidFill>
                          <a:srgbClr val="E7F4FD"/>
                        </a:solidFill>
                      </a:tcPr>
                    </a:tc>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en-US" altLang="zh-CN"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W,</a:t>
                          </a:r>
                          <a:r>
                            <a:rPr kumimoji="1" lang="zh-CN" altLang="en-US"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 </a:t>
                          </a:r>
                          <a:r>
                            <a:rPr kumimoji="1" lang="en-US" altLang="zh-CN"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Z bosons</a:t>
                          </a:r>
                          <a:endParaRPr kumimoji="1" lang="zh-CN" altLang="en-US"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endParaRPr>
                        </a:p>
                      </a:txBody>
                      <a:tcPr marL="119104" marR="119104" marT="59552" marB="59552">
                        <a:solidFill>
                          <a:srgbClr val="E7F4FD"/>
                        </a:solidFill>
                      </a:tcPr>
                    </a:tc>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en-US" altLang="zh-CN"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Photon</a:t>
                          </a:r>
                          <a:endParaRPr kumimoji="1" lang="zh-CN" altLang="en-US"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endParaRPr>
                        </a:p>
                      </a:txBody>
                      <a:tcPr marL="119104" marR="119104" marT="59552" marB="59552">
                        <a:solidFill>
                          <a:srgbClr val="E7F4FD"/>
                        </a:solidFill>
                      </a:tcPr>
                    </a:tc>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en-US" altLang="zh-CN"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Graviton?</a:t>
                          </a:r>
                          <a:endParaRPr kumimoji="1" lang="zh-CN" altLang="en-US"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endParaRPr>
                        </a:p>
                      </a:txBody>
                      <a:tcPr marL="119104" marR="119104" marT="59552" marB="59552">
                        <a:solidFill>
                          <a:srgbClr val="E7F4FD"/>
                        </a:solidFill>
                      </a:tcPr>
                    </a:tc>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en-US" altLang="zh-CN" sz="2000" b="1" kern="1200" dirty="0">
                              <a:solidFill>
                                <a:srgbClr val="C00000"/>
                              </a:solidFill>
                              <a:latin typeface="微软雅黑" panose="020B0503020204020204" pitchFamily="34" charset="-122"/>
                              <a:ea typeface="微软雅黑" panose="020B0503020204020204" pitchFamily="34" charset="-122"/>
                              <a:cs typeface="+mn-cs"/>
                            </a:rPr>
                            <a:t>Axion?  </a:t>
                          </a:r>
                          <a14:m>
                            <m:oMath xmlns:m="http://schemas.openxmlformats.org/officeDocument/2006/math">
                              <m:r>
                                <a:rPr kumimoji="1" lang="en-US" altLang="zh-CN" sz="2000" b="1" i="0" kern="1200" dirty="0" smtClean="0">
                                  <a:solidFill>
                                    <a:srgbClr val="C00000"/>
                                  </a:solidFill>
                                  <a:latin typeface="Cambria Math" panose="02040503050406030204" pitchFamily="18" charset="0"/>
                                  <a:ea typeface="微软雅黑" panose="020B0503020204020204" pitchFamily="34" charset="-122"/>
                                  <a:cs typeface="+mn-cs"/>
                                </a:rPr>
                                <m:t>𝐙</m:t>
                              </m:r>
                              <m:r>
                                <a:rPr kumimoji="1" lang="zh-CN" altLang="en-US" sz="2000" b="1" i="1" kern="1200" dirty="0" smtClean="0">
                                  <a:solidFill>
                                    <a:srgbClr val="C00000"/>
                                  </a:solidFill>
                                  <a:latin typeface="Cambria Math" panose="02040503050406030204" pitchFamily="18" charset="0"/>
                                  <a:ea typeface="微软雅黑" panose="020B0503020204020204" pitchFamily="34" charset="-122"/>
                                  <a:cs typeface="+mn-cs"/>
                                </a:rPr>
                                <m:t>’</m:t>
                              </m:r>
                              <m:r>
                                <a:rPr kumimoji="1" lang="en-US" altLang="zh-CN" sz="2000" b="1" i="1" kern="1200" dirty="0" smtClean="0">
                                  <a:solidFill>
                                    <a:srgbClr val="C00000"/>
                                  </a:solidFill>
                                  <a:latin typeface="Cambria Math" panose="02040503050406030204" pitchFamily="18" charset="0"/>
                                  <a:ea typeface="微软雅黑" panose="020B0503020204020204" pitchFamily="34" charset="-122"/>
                                  <a:cs typeface="+mn-cs"/>
                                </a:rPr>
                                <m:t> </m:t>
                              </m:r>
                            </m:oMath>
                          </a14:m>
                          <a:r>
                            <a:rPr kumimoji="1" lang="en-US" altLang="zh-CN" sz="2000" b="1" kern="1200" dirty="0">
                              <a:solidFill>
                                <a:srgbClr val="C00000"/>
                              </a:solidFill>
                              <a:latin typeface="微软雅黑" panose="020B0503020204020204" pitchFamily="34" charset="-122"/>
                              <a:ea typeface="微软雅黑" panose="020B0503020204020204" pitchFamily="34" charset="-122"/>
                              <a:cs typeface="+mn-cs"/>
                            </a:rPr>
                            <a:t>boson?</a:t>
                          </a:r>
                          <a:endParaRPr kumimoji="1" lang="zh-CN" altLang="en-US" sz="2000" b="1" kern="1200" dirty="0">
                            <a:solidFill>
                              <a:srgbClr val="C00000"/>
                            </a:solidFill>
                            <a:latin typeface="微软雅黑" panose="020B0503020204020204" pitchFamily="34" charset="-122"/>
                            <a:ea typeface="微软雅黑" panose="020B0503020204020204" pitchFamily="34" charset="-122"/>
                            <a:cs typeface="+mn-cs"/>
                          </a:endParaRPr>
                        </a:p>
                      </a:txBody>
                      <a:tcPr marL="119104" marR="119104" marT="59552" marB="59552">
                        <a:solidFill>
                          <a:srgbClr val="D5E8F9"/>
                        </a:solidFill>
                      </a:tcPr>
                    </a:tc>
                    <a:extLst>
                      <a:ext uri="{0D108BD9-81ED-4DB2-BD59-A6C34878D82A}">
                        <a16:rowId xmlns:a16="http://schemas.microsoft.com/office/drawing/2014/main" val="3493502327"/>
                      </a:ext>
                    </a:extLst>
                  </a:tr>
                  <a:tr h="483035">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en-US" altLang="zh-CN"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Mass</a:t>
                          </a:r>
                          <a:endParaRPr kumimoji="1" lang="zh-CN" altLang="en-US"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endParaRPr>
                        </a:p>
                      </a:txBody>
                      <a:tcPr marL="119104" marR="119104" marT="59552" marB="59552">
                        <a:solidFill>
                          <a:srgbClr val="CBE8FB"/>
                        </a:solidFill>
                      </a:tcPr>
                    </a:tc>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en-US" altLang="zh-CN"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0 (135MeV)</a:t>
                          </a:r>
                          <a:endParaRPr kumimoji="1" lang="zh-CN" altLang="en-US"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endParaRPr>
                        </a:p>
                      </a:txBody>
                      <a:tcPr marL="119104" marR="119104" marT="59552" marB="59552">
                        <a:solidFill>
                          <a:srgbClr val="CBE8FB"/>
                        </a:solidFill>
                      </a:tcPr>
                    </a:tc>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en-US" altLang="zh-CN"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80</a:t>
                          </a:r>
                          <a:r>
                            <a:rPr kumimoji="1" lang="zh-CN" altLang="en-US"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a:t>
                          </a:r>
                          <a:r>
                            <a:rPr kumimoji="1" lang="en-US" altLang="zh-CN"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95GeV</a:t>
                          </a:r>
                          <a:endParaRPr kumimoji="1" lang="zh-CN" altLang="en-US"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endParaRPr>
                        </a:p>
                      </a:txBody>
                      <a:tcPr marL="119104" marR="119104" marT="59552" marB="59552">
                        <a:solidFill>
                          <a:srgbClr val="CBE8FB"/>
                        </a:solidFill>
                      </a:tcPr>
                    </a:tc>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en-US" altLang="zh-CN"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0</a:t>
                          </a:r>
                          <a:endParaRPr kumimoji="1" lang="zh-CN" altLang="en-US"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endParaRPr>
                        </a:p>
                      </a:txBody>
                      <a:tcPr marL="119104" marR="119104" marT="59552" marB="59552">
                        <a:solidFill>
                          <a:srgbClr val="CBE8FB"/>
                        </a:solidFill>
                      </a:tcPr>
                    </a:tc>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en-US" altLang="zh-CN"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0?</a:t>
                          </a:r>
                          <a:endParaRPr kumimoji="1" lang="zh-CN" altLang="en-US"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endParaRPr>
                        </a:p>
                      </a:txBody>
                      <a:tcPr marL="119104" marR="119104" marT="59552" marB="59552">
                        <a:solidFill>
                          <a:srgbClr val="CBE8FB"/>
                        </a:solidFill>
                      </a:tcPr>
                    </a:tc>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en-US" altLang="zh-CN"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10</a:t>
                          </a:r>
                          <a:r>
                            <a:rPr kumimoji="1" lang="en-US" altLang="zh-CN" sz="2000" b="1" kern="1200" baseline="300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-20</a:t>
                          </a:r>
                          <a:r>
                            <a:rPr kumimoji="1" lang="en-US" altLang="zh-CN"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eV-10</a:t>
                          </a:r>
                          <a:r>
                            <a:rPr kumimoji="1" lang="en-US" altLang="zh-CN" sz="2000" b="1" kern="1200" baseline="300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-10</a:t>
                          </a:r>
                          <a:r>
                            <a:rPr kumimoji="1" lang="en-US" altLang="zh-CN"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eV</a:t>
                          </a:r>
                          <a:endParaRPr kumimoji="1" lang="zh-CN" altLang="en-US"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endParaRPr>
                        </a:p>
                      </a:txBody>
                      <a:tcPr marL="119104" marR="119104" marT="59552" marB="59552">
                        <a:solidFill>
                          <a:srgbClr val="D5E8F9"/>
                        </a:solidFill>
                      </a:tcPr>
                    </a:tc>
                    <a:extLst>
                      <a:ext uri="{0D108BD9-81ED-4DB2-BD59-A6C34878D82A}">
                        <a16:rowId xmlns:a16="http://schemas.microsoft.com/office/drawing/2014/main" val="1441124446"/>
                      </a:ext>
                    </a:extLst>
                  </a:tr>
                  <a:tr h="0">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en-US" altLang="zh-CN"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Range</a:t>
                          </a:r>
                          <a:endParaRPr kumimoji="1" lang="zh-CN" altLang="en-US"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endParaRPr>
                        </a:p>
                      </a:txBody>
                      <a:tcPr marL="119104" marR="119104" marT="59552" marB="59552">
                        <a:solidFill>
                          <a:srgbClr val="E7F4FD"/>
                        </a:solidFill>
                      </a:tcPr>
                    </a:tc>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en-US" altLang="zh-CN"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1 </a:t>
                          </a:r>
                          <a:r>
                            <a:rPr kumimoji="1" lang="en-US" altLang="zh-CN" sz="2000" b="1" kern="1200" dirty="0" err="1">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fm</a:t>
                          </a:r>
                          <a:endParaRPr kumimoji="1" lang="en-US" altLang="zh-CN"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endParaRPr>
                        </a:p>
                      </a:txBody>
                      <a:tcPr marL="119104" marR="119104" marT="59552" marB="59552">
                        <a:solidFill>
                          <a:srgbClr val="E7F4FD"/>
                        </a:solidFill>
                      </a:tcPr>
                    </a:tc>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en-US" altLang="zh-CN"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1 am</a:t>
                          </a:r>
                          <a:endParaRPr kumimoji="1" lang="zh-CN" altLang="en-US"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endParaRPr>
                        </a:p>
                      </a:txBody>
                      <a:tcPr marL="119104" marR="119104" marT="59552" marB="59552">
                        <a:solidFill>
                          <a:srgbClr val="E7F4FD"/>
                        </a:solidFill>
                      </a:tcPr>
                    </a:tc>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1" lang="en-US" altLang="zh-CN"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Infinite</a:t>
                          </a:r>
                          <a:endParaRPr kumimoji="1" lang="zh-CN" altLang="en-US"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endParaRPr>
                        </a:p>
                      </a:txBody>
                      <a:tcPr marL="119104" marR="119104" marT="59552" marB="59552">
                        <a:solidFill>
                          <a:srgbClr val="E7F4FD"/>
                        </a:solidFill>
                      </a:tcPr>
                    </a:tc>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en-US" altLang="zh-CN"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Infinite</a:t>
                          </a:r>
                          <a:endParaRPr kumimoji="1" lang="zh-CN" altLang="en-US"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endParaRPr>
                        </a:p>
                      </a:txBody>
                      <a:tcPr marL="119104" marR="119104" marT="59552" marB="59552">
                        <a:solidFill>
                          <a:srgbClr val="E7F4FD"/>
                        </a:solidFill>
                      </a:tcPr>
                    </a:tc>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1" lang="en-US" altLang="zh-CN" sz="2000" b="1" kern="1200" dirty="0">
                              <a:solidFill>
                                <a:srgbClr val="C00000"/>
                              </a:solidFill>
                              <a:latin typeface="微软雅黑" panose="020B0503020204020204" pitchFamily="34" charset="-122"/>
                              <a:ea typeface="微软雅黑" panose="020B0503020204020204" pitchFamily="34" charset="-122"/>
                              <a:cs typeface="+mn-cs"/>
                            </a:rPr>
                            <a:t>10</a:t>
                          </a:r>
                          <a:r>
                            <a:rPr kumimoji="1" lang="en-US" altLang="zh-CN" sz="2000" b="1" kern="1200" baseline="30000" dirty="0">
                              <a:solidFill>
                                <a:srgbClr val="C00000"/>
                              </a:solidFill>
                              <a:latin typeface="微软雅黑" panose="020B0503020204020204" pitchFamily="34" charset="-122"/>
                              <a:ea typeface="微软雅黑" panose="020B0503020204020204" pitchFamily="34" charset="-122"/>
                              <a:cs typeface="+mn-cs"/>
                            </a:rPr>
                            <a:t>0</a:t>
                          </a:r>
                          <a:r>
                            <a:rPr kumimoji="1" lang="en-US" altLang="zh-CN" sz="2000" b="1" kern="1200" dirty="0">
                              <a:solidFill>
                                <a:srgbClr val="C00000"/>
                              </a:solidFill>
                              <a:latin typeface="微软雅黑" panose="020B0503020204020204" pitchFamily="34" charset="-122"/>
                              <a:ea typeface="微软雅黑" panose="020B0503020204020204" pitchFamily="34" charset="-122"/>
                              <a:cs typeface="+mn-cs"/>
                            </a:rPr>
                            <a:t>m-10</a:t>
                          </a:r>
                          <a:r>
                            <a:rPr kumimoji="1" lang="en-US" altLang="zh-CN" sz="2000" b="1" kern="1200" baseline="30000" dirty="0">
                              <a:solidFill>
                                <a:srgbClr val="C00000"/>
                              </a:solidFill>
                              <a:latin typeface="微软雅黑" panose="020B0503020204020204" pitchFamily="34" charset="-122"/>
                              <a:ea typeface="微软雅黑" panose="020B0503020204020204" pitchFamily="34" charset="-122"/>
                              <a:cs typeface="+mn-cs"/>
                            </a:rPr>
                            <a:t>10</a:t>
                          </a:r>
                          <a:r>
                            <a:rPr kumimoji="1" lang="en-US" altLang="zh-CN" sz="2000" b="1" kern="1200" dirty="0">
                              <a:solidFill>
                                <a:srgbClr val="C00000"/>
                              </a:solidFill>
                              <a:latin typeface="微软雅黑" panose="020B0503020204020204" pitchFamily="34" charset="-122"/>
                              <a:ea typeface="微软雅黑" panose="020B0503020204020204" pitchFamily="34" charset="-122"/>
                              <a:cs typeface="+mn-cs"/>
                            </a:rPr>
                            <a:t>m</a:t>
                          </a:r>
                          <a:endParaRPr kumimoji="1" lang="zh-CN" altLang="en-US" sz="2000" b="1" kern="1200" dirty="0">
                            <a:solidFill>
                              <a:srgbClr val="C00000"/>
                            </a:solidFill>
                            <a:latin typeface="微软雅黑" panose="020B0503020204020204" pitchFamily="34" charset="-122"/>
                            <a:ea typeface="微软雅黑" panose="020B0503020204020204" pitchFamily="34" charset="-122"/>
                            <a:cs typeface="+mn-cs"/>
                          </a:endParaRPr>
                        </a:p>
                      </a:txBody>
                      <a:tcPr marL="119104" marR="119104" marT="59552" marB="59552">
                        <a:solidFill>
                          <a:srgbClr val="D5E8F9"/>
                        </a:solidFill>
                      </a:tcPr>
                    </a:tc>
                    <a:extLst>
                      <a:ext uri="{0D108BD9-81ED-4DB2-BD59-A6C34878D82A}">
                        <a16:rowId xmlns:a16="http://schemas.microsoft.com/office/drawing/2014/main" val="3545149525"/>
                      </a:ext>
                    </a:extLst>
                  </a:tr>
                  <a:tr h="483035">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en-US" altLang="zh-CN"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SM?</a:t>
                          </a:r>
                          <a:endParaRPr kumimoji="1" lang="zh-CN" altLang="en-US"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endParaRPr>
                        </a:p>
                      </a:txBody>
                      <a:tcPr marL="119104" marR="119104" marT="59552" marB="59552">
                        <a:solidFill>
                          <a:srgbClr val="CBE8FB"/>
                        </a:solidFill>
                      </a:tcPr>
                    </a:tc>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zh-CN" altLang="en-US"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a:t>
                          </a:r>
                        </a:p>
                      </a:txBody>
                      <a:tcPr marL="119104" marR="119104" marT="59552" marB="59552">
                        <a:solidFill>
                          <a:srgbClr val="CBE8FB"/>
                        </a:solidFill>
                      </a:tcPr>
                    </a:tc>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zh-CN" altLang="en-US"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a:t>
                          </a:r>
                        </a:p>
                      </a:txBody>
                      <a:tcPr marL="119104" marR="119104" marT="59552" marB="59552">
                        <a:solidFill>
                          <a:srgbClr val="CBE8FB"/>
                        </a:solidFill>
                      </a:tcPr>
                    </a:tc>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zh-CN" altLang="en-US"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a:t>
                          </a:r>
                        </a:p>
                      </a:txBody>
                      <a:tcPr marL="119104" marR="119104" marT="59552" marB="59552">
                        <a:solidFill>
                          <a:srgbClr val="CBE8FB"/>
                        </a:solidFill>
                      </a:tcPr>
                    </a:tc>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en-US" altLang="zh-CN"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a:t>
                          </a:r>
                          <a:endParaRPr kumimoji="1" lang="zh-CN" altLang="en-US"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endParaRPr>
                        </a:p>
                      </a:txBody>
                      <a:tcPr marL="119104" marR="119104" marT="59552" marB="59552">
                        <a:solidFill>
                          <a:srgbClr val="CBE8FB"/>
                        </a:solidFill>
                      </a:tcPr>
                    </a:tc>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1" lang="en-US" altLang="zh-CN"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a:t>
                          </a:r>
                          <a:endParaRPr kumimoji="1" lang="zh-CN" altLang="en-US"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endParaRPr>
                        </a:p>
                      </a:txBody>
                      <a:tcPr marL="119104" marR="119104" marT="59552" marB="59552">
                        <a:solidFill>
                          <a:srgbClr val="D5E8F9"/>
                        </a:solidFill>
                      </a:tcPr>
                    </a:tc>
                    <a:extLst>
                      <a:ext uri="{0D108BD9-81ED-4DB2-BD59-A6C34878D82A}">
                        <a16:rowId xmlns:a16="http://schemas.microsoft.com/office/drawing/2014/main" val="1155039175"/>
                      </a:ext>
                    </a:extLst>
                  </a:tr>
                </a:tbl>
              </a:graphicData>
            </a:graphic>
          </p:graphicFrame>
        </mc:Choice>
        <mc:Fallback xmlns="">
          <p:graphicFrame>
            <p:nvGraphicFramePr>
              <p:cNvPr id="51" name="表格 50">
                <a:extLst>
                  <a:ext uri="{FF2B5EF4-FFF2-40B4-BE49-F238E27FC236}">
                    <a16:creationId xmlns:a16="http://schemas.microsoft.com/office/drawing/2014/main" id="{6E9FB863-D655-4ADA-B4F3-06417C611095}"/>
                  </a:ext>
                </a:extLst>
              </p:cNvPr>
              <p:cNvGraphicFramePr>
                <a:graphicFrameLocks noGrp="1"/>
              </p:cNvGraphicFramePr>
              <p:nvPr>
                <p:extLst>
                  <p:ext uri="{D42A27DB-BD31-4B8C-83A1-F6EECF244321}">
                    <p14:modId xmlns:p14="http://schemas.microsoft.com/office/powerpoint/2010/main" val="3209011488"/>
                  </p:ext>
                </p:extLst>
              </p:nvPr>
            </p:nvGraphicFramePr>
            <p:xfrm>
              <a:off x="221713" y="4092006"/>
              <a:ext cx="11617178" cy="2397383"/>
            </p:xfrm>
            <a:graphic>
              <a:graphicData uri="http://schemas.openxmlformats.org/drawingml/2006/table">
                <a:tbl>
                  <a:tblPr firstRow="1" bandRow="1">
                    <a:tableStyleId>{5940675A-B579-460E-94D1-54222C63F5DA}</a:tableStyleId>
                  </a:tblPr>
                  <a:tblGrid>
                    <a:gridCol w="1422362">
                      <a:extLst>
                        <a:ext uri="{9D8B030D-6E8A-4147-A177-3AD203B41FA5}">
                          <a16:colId xmlns:a16="http://schemas.microsoft.com/office/drawing/2014/main" val="1704573509"/>
                        </a:ext>
                      </a:extLst>
                    </a:gridCol>
                    <a:gridCol w="1697002">
                      <a:extLst>
                        <a:ext uri="{9D8B030D-6E8A-4147-A177-3AD203B41FA5}">
                          <a16:colId xmlns:a16="http://schemas.microsoft.com/office/drawing/2014/main" val="2924214282"/>
                        </a:ext>
                      </a:extLst>
                    </a:gridCol>
                    <a:gridCol w="1901483">
                      <a:extLst>
                        <a:ext uri="{9D8B030D-6E8A-4147-A177-3AD203B41FA5}">
                          <a16:colId xmlns:a16="http://schemas.microsoft.com/office/drawing/2014/main" val="1877815001"/>
                        </a:ext>
                      </a:extLst>
                    </a:gridCol>
                    <a:gridCol w="2541576">
                      <a:extLst>
                        <a:ext uri="{9D8B030D-6E8A-4147-A177-3AD203B41FA5}">
                          <a16:colId xmlns:a16="http://schemas.microsoft.com/office/drawing/2014/main" val="2494295744"/>
                        </a:ext>
                      </a:extLst>
                    </a:gridCol>
                    <a:gridCol w="1512264">
                      <a:extLst>
                        <a:ext uri="{9D8B030D-6E8A-4147-A177-3AD203B41FA5}">
                          <a16:colId xmlns:a16="http://schemas.microsoft.com/office/drawing/2014/main" val="2721863701"/>
                        </a:ext>
                      </a:extLst>
                    </a:gridCol>
                    <a:gridCol w="2542491">
                      <a:extLst>
                        <a:ext uri="{9D8B030D-6E8A-4147-A177-3AD203B41FA5}">
                          <a16:colId xmlns:a16="http://schemas.microsoft.com/office/drawing/2014/main" val="830918514"/>
                        </a:ext>
                      </a:extLst>
                    </a:gridCol>
                  </a:tblGrid>
                  <a:tr h="483035">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en-US" altLang="zh-CN"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Force</a:t>
                          </a:r>
                          <a:endParaRPr kumimoji="1" lang="zh-CN" altLang="en-US"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endParaRPr>
                        </a:p>
                      </a:txBody>
                      <a:tcPr marL="119104" marR="119104" marT="59552" marB="59552">
                        <a:solidFill>
                          <a:srgbClr val="CBE8FB"/>
                        </a:solidFill>
                      </a:tcPr>
                    </a:tc>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en-US" altLang="zh-CN"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Strong</a:t>
                          </a:r>
                          <a:endParaRPr kumimoji="1" lang="zh-CN" altLang="en-US"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endParaRPr>
                        </a:p>
                      </a:txBody>
                      <a:tcPr marL="119104" marR="119104" marT="59552" marB="59552">
                        <a:solidFill>
                          <a:srgbClr val="CBE8FB"/>
                        </a:solidFill>
                      </a:tcPr>
                    </a:tc>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en-US" altLang="zh-CN"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Weak</a:t>
                          </a:r>
                          <a:endParaRPr kumimoji="1" lang="zh-CN" altLang="en-US"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endParaRPr>
                        </a:p>
                      </a:txBody>
                      <a:tcPr marL="119104" marR="119104" marT="59552" marB="59552">
                        <a:solidFill>
                          <a:srgbClr val="CBE8FB"/>
                        </a:solidFill>
                      </a:tcPr>
                    </a:tc>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1" lang="en-US" altLang="zh-CN"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Electro-Magnetic</a:t>
                          </a:r>
                          <a:endParaRPr kumimoji="1" lang="zh-CN" altLang="en-US"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endParaRPr>
                        </a:p>
                      </a:txBody>
                      <a:tcPr marL="119104" marR="119104" marT="59552" marB="59552">
                        <a:solidFill>
                          <a:srgbClr val="CBE8FB"/>
                        </a:solidFill>
                      </a:tcPr>
                    </a:tc>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en-US" altLang="zh-CN"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Gravity</a:t>
                          </a:r>
                          <a:endParaRPr kumimoji="1" lang="zh-CN" altLang="en-US"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endParaRPr>
                        </a:p>
                      </a:txBody>
                      <a:tcPr marL="119104" marR="119104" marT="59552" marB="59552">
                        <a:solidFill>
                          <a:srgbClr val="CBE8FB"/>
                        </a:solidFill>
                      </a:tcPr>
                    </a:tc>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en-US" altLang="zh-CN"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Fifth force?</a:t>
                          </a:r>
                          <a:endParaRPr kumimoji="1" lang="zh-CN" altLang="en-US"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endParaRPr>
                        </a:p>
                      </a:txBody>
                      <a:tcPr marL="119104" marR="119104" marT="59552" marB="59552">
                        <a:solidFill>
                          <a:srgbClr val="D5E8F9"/>
                        </a:solidFill>
                      </a:tcPr>
                    </a:tc>
                    <a:extLst>
                      <a:ext uri="{0D108BD9-81ED-4DB2-BD59-A6C34878D82A}">
                        <a16:rowId xmlns:a16="http://schemas.microsoft.com/office/drawing/2014/main" val="3269137303"/>
                      </a:ext>
                    </a:extLst>
                  </a:tr>
                  <a:tr h="483035">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en-US" altLang="zh-CN"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Mediator</a:t>
                          </a:r>
                          <a:endParaRPr kumimoji="1" lang="zh-CN" altLang="en-US"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endParaRPr>
                        </a:p>
                      </a:txBody>
                      <a:tcPr marL="119104" marR="119104" marT="59552" marB="59552">
                        <a:solidFill>
                          <a:srgbClr val="E7F4FD"/>
                        </a:solidFill>
                      </a:tcPr>
                    </a:tc>
                    <a:tc>
                      <a:txBody>
                        <a:bodyPr/>
                        <a:lstStyle/>
                        <a:p>
                          <a:endParaRPr lang="zh-CN"/>
                        </a:p>
                      </a:txBody>
                      <a:tcPr marL="119104" marR="119104" marT="59552" marB="59552">
                        <a:blipFill>
                          <a:blip r:embed="rId8"/>
                          <a:stretch>
                            <a:fillRect l="-84328" t="-102632" r="-500000" b="-300000"/>
                          </a:stretch>
                        </a:blipFill>
                      </a:tcPr>
                    </a:tc>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en-US" altLang="zh-CN"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W,</a:t>
                          </a:r>
                          <a:r>
                            <a:rPr kumimoji="1" lang="zh-CN" altLang="en-US"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 </a:t>
                          </a:r>
                          <a:r>
                            <a:rPr kumimoji="1" lang="en-US" altLang="zh-CN"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Z bosons</a:t>
                          </a:r>
                          <a:endParaRPr kumimoji="1" lang="zh-CN" altLang="en-US"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endParaRPr>
                        </a:p>
                      </a:txBody>
                      <a:tcPr marL="119104" marR="119104" marT="59552" marB="59552">
                        <a:solidFill>
                          <a:srgbClr val="E7F4FD"/>
                        </a:solidFill>
                      </a:tcPr>
                    </a:tc>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en-US" altLang="zh-CN"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Photon</a:t>
                          </a:r>
                          <a:endParaRPr kumimoji="1" lang="zh-CN" altLang="en-US"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endParaRPr>
                        </a:p>
                      </a:txBody>
                      <a:tcPr marL="119104" marR="119104" marT="59552" marB="59552">
                        <a:solidFill>
                          <a:srgbClr val="E7F4FD"/>
                        </a:solidFill>
                      </a:tcPr>
                    </a:tc>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en-US" altLang="zh-CN"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Graviton?</a:t>
                          </a:r>
                          <a:endParaRPr kumimoji="1" lang="zh-CN" altLang="en-US"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endParaRPr>
                        </a:p>
                      </a:txBody>
                      <a:tcPr marL="119104" marR="119104" marT="59552" marB="59552">
                        <a:solidFill>
                          <a:srgbClr val="E7F4FD"/>
                        </a:solidFill>
                      </a:tcPr>
                    </a:tc>
                    <a:tc>
                      <a:txBody>
                        <a:bodyPr/>
                        <a:lstStyle/>
                        <a:p>
                          <a:endParaRPr lang="zh-CN"/>
                        </a:p>
                      </a:txBody>
                      <a:tcPr marL="119104" marR="119104" marT="59552" marB="59552">
                        <a:blipFill>
                          <a:blip r:embed="rId8"/>
                          <a:stretch>
                            <a:fillRect l="-358500" t="-102632" b="-300000"/>
                          </a:stretch>
                        </a:blipFill>
                      </a:tcPr>
                    </a:tc>
                    <a:extLst>
                      <a:ext uri="{0D108BD9-81ED-4DB2-BD59-A6C34878D82A}">
                        <a16:rowId xmlns:a16="http://schemas.microsoft.com/office/drawing/2014/main" val="3493502327"/>
                      </a:ext>
                    </a:extLst>
                  </a:tr>
                  <a:tr h="483035">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en-US" altLang="zh-CN"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Mass</a:t>
                          </a:r>
                          <a:endParaRPr kumimoji="1" lang="zh-CN" altLang="en-US"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endParaRPr>
                        </a:p>
                      </a:txBody>
                      <a:tcPr marL="119104" marR="119104" marT="59552" marB="59552">
                        <a:solidFill>
                          <a:srgbClr val="CBE8FB"/>
                        </a:solidFill>
                      </a:tcPr>
                    </a:tc>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en-US" altLang="zh-CN"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0 (135MeV)</a:t>
                          </a:r>
                          <a:endParaRPr kumimoji="1" lang="zh-CN" altLang="en-US"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endParaRPr>
                        </a:p>
                      </a:txBody>
                      <a:tcPr marL="119104" marR="119104" marT="59552" marB="59552">
                        <a:solidFill>
                          <a:srgbClr val="CBE8FB"/>
                        </a:solidFill>
                      </a:tcPr>
                    </a:tc>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en-US" altLang="zh-CN"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80</a:t>
                          </a:r>
                          <a:r>
                            <a:rPr kumimoji="1" lang="zh-CN" altLang="en-US"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a:t>
                          </a:r>
                          <a:r>
                            <a:rPr kumimoji="1" lang="en-US" altLang="zh-CN"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95GeV</a:t>
                          </a:r>
                          <a:endParaRPr kumimoji="1" lang="zh-CN" altLang="en-US"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endParaRPr>
                        </a:p>
                      </a:txBody>
                      <a:tcPr marL="119104" marR="119104" marT="59552" marB="59552">
                        <a:solidFill>
                          <a:srgbClr val="CBE8FB"/>
                        </a:solidFill>
                      </a:tcPr>
                    </a:tc>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en-US" altLang="zh-CN"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0</a:t>
                          </a:r>
                          <a:endParaRPr kumimoji="1" lang="zh-CN" altLang="en-US"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endParaRPr>
                        </a:p>
                      </a:txBody>
                      <a:tcPr marL="119104" marR="119104" marT="59552" marB="59552">
                        <a:solidFill>
                          <a:srgbClr val="CBE8FB"/>
                        </a:solidFill>
                      </a:tcPr>
                    </a:tc>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en-US" altLang="zh-CN"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0?</a:t>
                          </a:r>
                          <a:endParaRPr kumimoji="1" lang="zh-CN" altLang="en-US"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endParaRPr>
                        </a:p>
                      </a:txBody>
                      <a:tcPr marL="119104" marR="119104" marT="59552" marB="59552">
                        <a:solidFill>
                          <a:srgbClr val="CBE8FB"/>
                        </a:solidFill>
                      </a:tcPr>
                    </a:tc>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en-US" altLang="zh-CN"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10</a:t>
                          </a:r>
                          <a:r>
                            <a:rPr kumimoji="1" lang="en-US" altLang="zh-CN" sz="2000" b="1" kern="1200" baseline="300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-20</a:t>
                          </a:r>
                          <a:r>
                            <a:rPr kumimoji="1" lang="en-US" altLang="zh-CN"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eV-10</a:t>
                          </a:r>
                          <a:r>
                            <a:rPr kumimoji="1" lang="en-US" altLang="zh-CN" sz="2000" b="1" kern="1200" baseline="300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-10</a:t>
                          </a:r>
                          <a:r>
                            <a:rPr kumimoji="1" lang="en-US" altLang="zh-CN"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eV</a:t>
                          </a:r>
                          <a:endParaRPr kumimoji="1" lang="zh-CN" altLang="en-US"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endParaRPr>
                        </a:p>
                      </a:txBody>
                      <a:tcPr marL="119104" marR="119104" marT="59552" marB="59552">
                        <a:solidFill>
                          <a:srgbClr val="D5E8F9"/>
                        </a:solidFill>
                      </a:tcPr>
                    </a:tc>
                    <a:extLst>
                      <a:ext uri="{0D108BD9-81ED-4DB2-BD59-A6C34878D82A}">
                        <a16:rowId xmlns:a16="http://schemas.microsoft.com/office/drawing/2014/main" val="1441124446"/>
                      </a:ext>
                    </a:extLst>
                  </a:tr>
                  <a:tr h="465243">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en-US" altLang="zh-CN"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Range</a:t>
                          </a:r>
                          <a:endParaRPr kumimoji="1" lang="zh-CN" altLang="en-US"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endParaRPr>
                        </a:p>
                      </a:txBody>
                      <a:tcPr marL="119104" marR="119104" marT="59552" marB="59552">
                        <a:solidFill>
                          <a:srgbClr val="E7F4FD"/>
                        </a:solidFill>
                      </a:tcPr>
                    </a:tc>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en-US" altLang="zh-CN"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1 </a:t>
                          </a:r>
                          <a:r>
                            <a:rPr kumimoji="1" lang="en-US" altLang="zh-CN" sz="2000" b="1" kern="1200" dirty="0" err="1">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fm</a:t>
                          </a:r>
                          <a:endParaRPr kumimoji="1" lang="en-US" altLang="zh-CN"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endParaRPr>
                        </a:p>
                      </a:txBody>
                      <a:tcPr marL="119104" marR="119104" marT="59552" marB="59552">
                        <a:solidFill>
                          <a:srgbClr val="E7F4FD"/>
                        </a:solidFill>
                      </a:tcPr>
                    </a:tc>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en-US" altLang="zh-CN"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1 am</a:t>
                          </a:r>
                          <a:endParaRPr kumimoji="1" lang="zh-CN" altLang="en-US"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endParaRPr>
                        </a:p>
                      </a:txBody>
                      <a:tcPr marL="119104" marR="119104" marT="59552" marB="59552">
                        <a:solidFill>
                          <a:srgbClr val="E7F4FD"/>
                        </a:solidFill>
                      </a:tcPr>
                    </a:tc>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1" lang="en-US" altLang="zh-CN"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Infinite</a:t>
                          </a:r>
                          <a:endParaRPr kumimoji="1" lang="zh-CN" altLang="en-US"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endParaRPr>
                        </a:p>
                      </a:txBody>
                      <a:tcPr marL="119104" marR="119104" marT="59552" marB="59552">
                        <a:solidFill>
                          <a:srgbClr val="E7F4FD"/>
                        </a:solidFill>
                      </a:tcPr>
                    </a:tc>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en-US" altLang="zh-CN"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Infinite</a:t>
                          </a:r>
                          <a:endParaRPr kumimoji="1" lang="zh-CN" altLang="en-US"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endParaRPr>
                        </a:p>
                      </a:txBody>
                      <a:tcPr marL="119104" marR="119104" marT="59552" marB="59552">
                        <a:solidFill>
                          <a:srgbClr val="E7F4FD"/>
                        </a:solidFill>
                      </a:tcPr>
                    </a:tc>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1" lang="en-US" altLang="zh-CN" sz="2000" b="1" kern="1200" dirty="0">
                              <a:solidFill>
                                <a:srgbClr val="C00000"/>
                              </a:solidFill>
                              <a:latin typeface="微软雅黑" panose="020B0503020204020204" pitchFamily="34" charset="-122"/>
                              <a:ea typeface="微软雅黑" panose="020B0503020204020204" pitchFamily="34" charset="-122"/>
                              <a:cs typeface="+mn-cs"/>
                            </a:rPr>
                            <a:t>10</a:t>
                          </a:r>
                          <a:r>
                            <a:rPr kumimoji="1" lang="en-US" altLang="zh-CN" sz="2000" b="1" kern="1200" baseline="30000" dirty="0">
                              <a:solidFill>
                                <a:srgbClr val="C00000"/>
                              </a:solidFill>
                              <a:latin typeface="微软雅黑" panose="020B0503020204020204" pitchFamily="34" charset="-122"/>
                              <a:ea typeface="微软雅黑" panose="020B0503020204020204" pitchFamily="34" charset="-122"/>
                              <a:cs typeface="+mn-cs"/>
                            </a:rPr>
                            <a:t>0</a:t>
                          </a:r>
                          <a:r>
                            <a:rPr kumimoji="1" lang="en-US" altLang="zh-CN" sz="2000" b="1" kern="1200" dirty="0">
                              <a:solidFill>
                                <a:srgbClr val="C00000"/>
                              </a:solidFill>
                              <a:latin typeface="微软雅黑" panose="020B0503020204020204" pitchFamily="34" charset="-122"/>
                              <a:ea typeface="微软雅黑" panose="020B0503020204020204" pitchFamily="34" charset="-122"/>
                              <a:cs typeface="+mn-cs"/>
                            </a:rPr>
                            <a:t>m-10</a:t>
                          </a:r>
                          <a:r>
                            <a:rPr kumimoji="1" lang="en-US" altLang="zh-CN" sz="2000" b="1" kern="1200" baseline="30000" dirty="0">
                              <a:solidFill>
                                <a:srgbClr val="C00000"/>
                              </a:solidFill>
                              <a:latin typeface="微软雅黑" panose="020B0503020204020204" pitchFamily="34" charset="-122"/>
                              <a:ea typeface="微软雅黑" panose="020B0503020204020204" pitchFamily="34" charset="-122"/>
                              <a:cs typeface="+mn-cs"/>
                            </a:rPr>
                            <a:t>10</a:t>
                          </a:r>
                          <a:r>
                            <a:rPr kumimoji="1" lang="en-US" altLang="zh-CN" sz="2000" b="1" kern="1200" dirty="0">
                              <a:solidFill>
                                <a:srgbClr val="C00000"/>
                              </a:solidFill>
                              <a:latin typeface="微软雅黑" panose="020B0503020204020204" pitchFamily="34" charset="-122"/>
                              <a:ea typeface="微软雅黑" panose="020B0503020204020204" pitchFamily="34" charset="-122"/>
                              <a:cs typeface="+mn-cs"/>
                            </a:rPr>
                            <a:t>m</a:t>
                          </a:r>
                          <a:endParaRPr kumimoji="1" lang="zh-CN" altLang="en-US" sz="2000" b="1" kern="1200" dirty="0">
                            <a:solidFill>
                              <a:srgbClr val="C00000"/>
                            </a:solidFill>
                            <a:latin typeface="微软雅黑" panose="020B0503020204020204" pitchFamily="34" charset="-122"/>
                            <a:ea typeface="微软雅黑" panose="020B0503020204020204" pitchFamily="34" charset="-122"/>
                            <a:cs typeface="+mn-cs"/>
                          </a:endParaRPr>
                        </a:p>
                      </a:txBody>
                      <a:tcPr marL="119104" marR="119104" marT="59552" marB="59552">
                        <a:solidFill>
                          <a:srgbClr val="D5E8F9"/>
                        </a:solidFill>
                      </a:tcPr>
                    </a:tc>
                    <a:extLst>
                      <a:ext uri="{0D108BD9-81ED-4DB2-BD59-A6C34878D82A}">
                        <a16:rowId xmlns:a16="http://schemas.microsoft.com/office/drawing/2014/main" val="3545149525"/>
                      </a:ext>
                    </a:extLst>
                  </a:tr>
                  <a:tr h="483035">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en-US" altLang="zh-CN"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SM?</a:t>
                          </a:r>
                          <a:endParaRPr kumimoji="1" lang="zh-CN" altLang="en-US"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endParaRPr>
                        </a:p>
                      </a:txBody>
                      <a:tcPr marL="119104" marR="119104" marT="59552" marB="59552">
                        <a:solidFill>
                          <a:srgbClr val="CBE8FB"/>
                        </a:solidFill>
                      </a:tcPr>
                    </a:tc>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zh-CN" altLang="en-US"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a:t>
                          </a:r>
                        </a:p>
                      </a:txBody>
                      <a:tcPr marL="119104" marR="119104" marT="59552" marB="59552">
                        <a:solidFill>
                          <a:srgbClr val="CBE8FB"/>
                        </a:solidFill>
                      </a:tcPr>
                    </a:tc>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zh-CN" altLang="en-US"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a:t>
                          </a:r>
                        </a:p>
                      </a:txBody>
                      <a:tcPr marL="119104" marR="119104" marT="59552" marB="59552">
                        <a:solidFill>
                          <a:srgbClr val="CBE8FB"/>
                        </a:solidFill>
                      </a:tcPr>
                    </a:tc>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zh-CN" altLang="en-US"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a:t>
                          </a:r>
                        </a:p>
                      </a:txBody>
                      <a:tcPr marL="119104" marR="119104" marT="59552" marB="59552">
                        <a:solidFill>
                          <a:srgbClr val="CBE8FB"/>
                        </a:solidFill>
                      </a:tcPr>
                    </a:tc>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1" lang="en-US" altLang="zh-CN"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a:t>
                          </a:r>
                          <a:endParaRPr kumimoji="1" lang="zh-CN" altLang="en-US"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endParaRPr>
                        </a:p>
                      </a:txBody>
                      <a:tcPr marL="119104" marR="119104" marT="59552" marB="59552">
                        <a:solidFill>
                          <a:srgbClr val="CBE8FB"/>
                        </a:solidFill>
                      </a:tcPr>
                    </a:tc>
                    <a:tc>
                      <a:txBody>
                        <a:body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1" lang="en-US" altLang="zh-CN"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rPr>
                            <a:t>×</a:t>
                          </a:r>
                          <a:endParaRPr kumimoji="1" lang="zh-CN" altLang="en-US" sz="2000" b="1" kern="1200" dirty="0">
                            <a:gradFill flip="none" rotWithShape="1">
                              <a:gsLst>
                                <a:gs pos="0">
                                  <a:srgbClr val="3C424B"/>
                                </a:gs>
                                <a:gs pos="100000">
                                  <a:srgbClr val="000000"/>
                                </a:gs>
                              </a:gsLst>
                              <a:lin ang="5400000" scaled="1"/>
                              <a:tileRect/>
                            </a:gradFill>
                            <a:latin typeface="微软雅黑" panose="020B0503020204020204" pitchFamily="34" charset="-122"/>
                            <a:ea typeface="微软雅黑" panose="020B0503020204020204" pitchFamily="34" charset="-122"/>
                            <a:cs typeface="+mn-cs"/>
                          </a:endParaRPr>
                        </a:p>
                      </a:txBody>
                      <a:tcPr marL="119104" marR="119104" marT="59552" marB="59552">
                        <a:solidFill>
                          <a:srgbClr val="D5E8F9"/>
                        </a:solidFill>
                      </a:tcPr>
                    </a:tc>
                    <a:extLst>
                      <a:ext uri="{0D108BD9-81ED-4DB2-BD59-A6C34878D82A}">
                        <a16:rowId xmlns:a16="http://schemas.microsoft.com/office/drawing/2014/main" val="1155039175"/>
                      </a:ext>
                    </a:extLst>
                  </a:tr>
                </a:tbl>
              </a:graphicData>
            </a:graphic>
          </p:graphicFrame>
        </mc:Fallback>
      </mc:AlternateContent>
      <p:pic>
        <p:nvPicPr>
          <p:cNvPr id="52" name="图形 51">
            <a:extLst>
              <a:ext uri="{FF2B5EF4-FFF2-40B4-BE49-F238E27FC236}">
                <a16:creationId xmlns:a16="http://schemas.microsoft.com/office/drawing/2014/main" id="{3E4B23F4-B820-4B22-B5BB-00F1D23D207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13714" y="1512686"/>
            <a:ext cx="3496889" cy="934813"/>
          </a:xfrm>
          <a:prstGeom prst="rect">
            <a:avLst/>
          </a:prstGeom>
        </p:spPr>
      </p:pic>
      <p:grpSp>
        <p:nvGrpSpPr>
          <p:cNvPr id="53" name="组合 52">
            <a:extLst>
              <a:ext uri="{FF2B5EF4-FFF2-40B4-BE49-F238E27FC236}">
                <a16:creationId xmlns:a16="http://schemas.microsoft.com/office/drawing/2014/main" id="{E2E63E95-70B0-4096-8F91-DA104B67DA3F}"/>
              </a:ext>
            </a:extLst>
          </p:cNvPr>
          <p:cNvGrpSpPr/>
          <p:nvPr/>
        </p:nvGrpSpPr>
        <p:grpSpPr>
          <a:xfrm>
            <a:off x="7831398" y="2559088"/>
            <a:ext cx="4207509" cy="923330"/>
            <a:chOff x="1346530" y="5752853"/>
            <a:chExt cx="4207509" cy="923330"/>
          </a:xfrm>
        </p:grpSpPr>
        <p:sp>
          <p:nvSpPr>
            <p:cNvPr id="54" name="PA-文本框 573">
              <a:extLst>
                <a:ext uri="{FF2B5EF4-FFF2-40B4-BE49-F238E27FC236}">
                  <a16:creationId xmlns:a16="http://schemas.microsoft.com/office/drawing/2014/main" id="{729D68D8-2F9A-4CF7-921F-821677FCF443}"/>
                </a:ext>
              </a:extLst>
            </p:cNvPr>
            <p:cNvSpPr txBox="1"/>
            <p:nvPr>
              <p:custDataLst>
                <p:tags r:id="rId2"/>
              </p:custDataLst>
            </p:nvPr>
          </p:nvSpPr>
          <p:spPr>
            <a:xfrm>
              <a:off x="3585131" y="5752853"/>
              <a:ext cx="1968908" cy="923330"/>
            </a:xfrm>
            <a:prstGeom prst="rect">
              <a:avLst/>
            </a:prstGeom>
            <a:noFill/>
            <a:ln w="12700" cap="flat" cmpd="sng" algn="ctr">
              <a:noFill/>
              <a:prstDash val="solid"/>
              <a:round/>
              <a:headEnd type="none" w="med" len="med"/>
              <a:tailEnd type="none" w="med" len="med"/>
            </a:ln>
            <a:effectLst/>
          </p:spPr>
          <p:txBody>
            <a:bodyPr wrap="square" lIns="0" tIns="0" rIns="0" bIns="0" anchor="ctr">
              <a:spAutoFit/>
            </a:bodyPr>
            <a:lstStyle>
              <a:defPPr>
                <a:defRPr lang="zh-CN"/>
              </a:defPPr>
              <a:lvl1pPr>
                <a:buSzPct val="90000"/>
                <a:defRPr>
                  <a:gradFill>
                    <a:gsLst>
                      <a:gs pos="80000">
                        <a:srgbClr val="FFFFFF"/>
                      </a:gs>
                      <a:gs pos="43000">
                        <a:schemeClr val="accent5">
                          <a:lumMod val="60000"/>
                          <a:lumOff val="40000"/>
                        </a:schemeClr>
                      </a:gs>
                    </a:gsLst>
                    <a:lin ang="13500000" scaled="1"/>
                  </a:gradFill>
                  <a:latin typeface="思源黑体 CN Medium" panose="020B0600000000000000" pitchFamily="34" charset="-122"/>
                  <a:ea typeface="思源黑体 CN Medium" panose="020B0600000000000000" pitchFamily="34" charset="-122"/>
                </a:defRPr>
              </a:lvl1pPr>
            </a:lstStyle>
            <a:p>
              <a:pPr marL="0" marR="0" lvl="0" indent="0" algn="ctr" defTabSz="914400" rtl="0" eaLnBrk="1" fontAlgn="auto" latinLnBrk="0" hangingPunct="1">
                <a:lnSpc>
                  <a:spcPct val="100000"/>
                </a:lnSpc>
                <a:spcBef>
                  <a:spcPts val="0"/>
                </a:spcBef>
                <a:spcAft>
                  <a:spcPts val="0"/>
                </a:spcAft>
                <a:buClrTx/>
                <a:buSzPct val="90000"/>
                <a:buFontTx/>
                <a:buNone/>
                <a:defRPr/>
              </a:pPr>
              <a:r>
                <a:rPr kumimoji="0" lang="en-US" altLang="zh-CN" sz="2000" b="1" i="0" u="none" strike="noStrike" kern="1200" cap="none" spc="0" normalizeH="0" baseline="0" noProof="0" dirty="0">
                  <a:ln>
                    <a:noFill/>
                  </a:ln>
                  <a:gradFill flip="none" rotWithShape="1">
                    <a:gsLst>
                      <a:gs pos="100000">
                        <a:srgbClr val="00B0F0"/>
                      </a:gs>
                      <a:gs pos="39000">
                        <a:srgbClr val="024EE4"/>
                      </a:gs>
                    </a:gsLst>
                    <a:lin ang="2700000" scaled="1"/>
                    <a:tileRect/>
                  </a:gradFill>
                  <a:effectLst/>
                  <a:uLnTx/>
                  <a:uFillTx/>
                  <a:latin typeface="微软雅黑" panose="020B0503020204020204" pitchFamily="34" charset="-122"/>
                  <a:ea typeface="微软雅黑" panose="020B0503020204020204" pitchFamily="34" charset="-122"/>
                  <a:cs typeface="+mn-cs"/>
                </a:rPr>
                <a:t>Spin-dependent </a:t>
              </a:r>
              <a:r>
                <a:rPr lang="en-US" altLang="zh-CN" sz="2000" b="1" dirty="0">
                  <a:gradFill flip="none" rotWithShape="1">
                    <a:gsLst>
                      <a:gs pos="100000">
                        <a:srgbClr val="00B0F0"/>
                      </a:gs>
                      <a:gs pos="39000">
                        <a:srgbClr val="024EE4"/>
                      </a:gs>
                    </a:gsLst>
                    <a:lin ang="2700000" scaled="1"/>
                    <a:tileRect/>
                  </a:gradFill>
                  <a:latin typeface="微软雅黑" panose="020B0503020204020204" pitchFamily="34" charset="-122"/>
                  <a:ea typeface="微软雅黑" panose="020B0503020204020204" pitchFamily="34" charset="-122"/>
                </a:rPr>
                <a:t>interaction</a:t>
              </a:r>
              <a:endParaRPr kumimoji="0" lang="en-US" altLang="zh-CN" sz="2000" b="1" i="0" u="none" strike="noStrike" kern="1200" cap="none" spc="0" normalizeH="0" baseline="0" noProof="0" dirty="0">
                <a:ln>
                  <a:noFill/>
                </a:ln>
                <a:gradFill flip="none" rotWithShape="1">
                  <a:gsLst>
                    <a:gs pos="100000">
                      <a:srgbClr val="00B0F0"/>
                    </a:gs>
                    <a:gs pos="39000">
                      <a:srgbClr val="024EE4"/>
                    </a:gs>
                  </a:gsLst>
                  <a:lin ang="2700000" scaled="1"/>
                  <a:tileRect/>
                </a:gradFill>
                <a:effectLst/>
                <a:uLnTx/>
                <a:uFillTx/>
                <a:latin typeface="微软雅黑" panose="020B0503020204020204" pitchFamily="34" charset="-122"/>
                <a:ea typeface="微软雅黑" panose="020B0503020204020204" pitchFamily="34" charset="-122"/>
                <a:cs typeface="+mn-cs"/>
              </a:endParaRPr>
            </a:p>
          </p:txBody>
        </p:sp>
        <p:sp>
          <p:nvSpPr>
            <p:cNvPr id="55" name="PA-文本框 573">
              <a:extLst>
                <a:ext uri="{FF2B5EF4-FFF2-40B4-BE49-F238E27FC236}">
                  <a16:creationId xmlns:a16="http://schemas.microsoft.com/office/drawing/2014/main" id="{488E9088-35A0-454E-B66B-60A839ACF11E}"/>
                </a:ext>
              </a:extLst>
            </p:cNvPr>
            <p:cNvSpPr txBox="1"/>
            <p:nvPr>
              <p:custDataLst>
                <p:tags r:id="rId3"/>
              </p:custDataLst>
            </p:nvPr>
          </p:nvSpPr>
          <p:spPr>
            <a:xfrm>
              <a:off x="1346530" y="5916586"/>
              <a:ext cx="1680364" cy="615553"/>
            </a:xfrm>
            <a:prstGeom prst="rect">
              <a:avLst/>
            </a:prstGeom>
            <a:noFill/>
            <a:ln w="12700" cap="flat" cmpd="sng" algn="ctr">
              <a:noFill/>
              <a:prstDash val="solid"/>
              <a:round/>
              <a:headEnd type="none" w="med" len="med"/>
              <a:tailEnd type="none" w="med" len="med"/>
            </a:ln>
            <a:effectLst/>
          </p:spPr>
          <p:txBody>
            <a:bodyPr wrap="square" lIns="0" tIns="0" rIns="0" bIns="0" anchor="ctr">
              <a:spAutoFit/>
            </a:bodyPr>
            <a:lstStyle>
              <a:defPPr>
                <a:defRPr lang="zh-CN"/>
              </a:defPPr>
              <a:lvl1pPr>
                <a:buSzPct val="90000"/>
                <a:defRPr>
                  <a:gradFill>
                    <a:gsLst>
                      <a:gs pos="80000">
                        <a:srgbClr val="FFFFFF"/>
                      </a:gs>
                      <a:gs pos="43000">
                        <a:schemeClr val="accent5">
                          <a:lumMod val="60000"/>
                          <a:lumOff val="40000"/>
                        </a:schemeClr>
                      </a:gs>
                    </a:gsLst>
                    <a:lin ang="13500000" scaled="1"/>
                  </a:gradFill>
                  <a:latin typeface="思源黑体 CN Medium" panose="020B0600000000000000" pitchFamily="34" charset="-122"/>
                  <a:ea typeface="思源黑体 CN Medium" panose="020B0600000000000000" pitchFamily="34" charset="-122"/>
                </a:defRPr>
              </a:lvl1pPr>
            </a:lstStyle>
            <a:p>
              <a:pPr marL="0" marR="0" lvl="0" indent="0" algn="ctr" defTabSz="914400" rtl="0" eaLnBrk="1" fontAlgn="auto" latinLnBrk="0" hangingPunct="1">
                <a:lnSpc>
                  <a:spcPct val="100000"/>
                </a:lnSpc>
                <a:spcBef>
                  <a:spcPts val="0"/>
                </a:spcBef>
                <a:spcAft>
                  <a:spcPts val="0"/>
                </a:spcAft>
                <a:buClrTx/>
                <a:buSzPct val="90000"/>
                <a:buFontTx/>
                <a:buNone/>
                <a:defRPr/>
              </a:pPr>
              <a:r>
                <a:rPr lang="en-US" altLang="zh-CN" sz="2000" b="1" dirty="0">
                  <a:solidFill>
                    <a:prstClr val="black"/>
                  </a:solidFill>
                  <a:latin typeface="微软雅黑" panose="020B0503020204020204" pitchFamily="34" charset="-122"/>
                  <a:ea typeface="微软雅黑" panose="020B0503020204020204" pitchFamily="34" charset="-122"/>
                </a:rPr>
                <a:t>Exchange</a:t>
              </a:r>
            </a:p>
            <a:p>
              <a:pPr marL="0" marR="0" lvl="0" indent="0" algn="ctr" defTabSz="914400" rtl="0" eaLnBrk="1" fontAlgn="auto" latinLnBrk="0" hangingPunct="1">
                <a:lnSpc>
                  <a:spcPct val="100000"/>
                </a:lnSpc>
                <a:spcBef>
                  <a:spcPts val="0"/>
                </a:spcBef>
                <a:spcAft>
                  <a:spcPts val="0"/>
                </a:spcAft>
                <a:buClrTx/>
                <a:buSzPct val="90000"/>
                <a:buFontTx/>
                <a:buNone/>
                <a:defRPr/>
              </a:pPr>
              <a:r>
                <a:rPr lang="en-US" altLang="zh-CN" sz="2000" b="1" dirty="0">
                  <a:solidFill>
                    <a:prstClr val="black"/>
                  </a:solidFill>
                  <a:latin typeface="微软雅黑" panose="020B0503020204020204" pitchFamily="34" charset="-122"/>
                  <a:ea typeface="微软雅黑" panose="020B0503020204020204" pitchFamily="34" charset="-122"/>
                </a:rPr>
                <a:t>New boson</a:t>
              </a:r>
            </a:p>
          </p:txBody>
        </p:sp>
        <p:sp>
          <p:nvSpPr>
            <p:cNvPr id="56" name="箭头: 右 89">
              <a:extLst>
                <a:ext uri="{FF2B5EF4-FFF2-40B4-BE49-F238E27FC236}">
                  <a16:creationId xmlns:a16="http://schemas.microsoft.com/office/drawing/2014/main" id="{CCE7B2C4-D1E2-4D13-9C54-B99C34638482}"/>
                </a:ext>
              </a:extLst>
            </p:cNvPr>
            <p:cNvSpPr/>
            <p:nvPr/>
          </p:nvSpPr>
          <p:spPr>
            <a:xfrm>
              <a:off x="3198747" y="5897308"/>
              <a:ext cx="469409" cy="609256"/>
            </a:xfrm>
            <a:prstGeom prst="rightArrow">
              <a:avLst>
                <a:gd name="adj1" fmla="val 74187"/>
                <a:gd name="adj2" fmla="val 49222"/>
              </a:avLst>
            </a:prstGeom>
            <a:gradFill flip="none" rotWithShape="1">
              <a:gsLst>
                <a:gs pos="43000">
                  <a:srgbClr val="017FEA">
                    <a:alpha val="76000"/>
                  </a:srgbClr>
                </a:gs>
                <a:gs pos="82000">
                  <a:srgbClr val="024EE4"/>
                </a:gs>
                <a:gs pos="0">
                  <a:srgbClr val="00B0F0">
                    <a:alpha val="32000"/>
                  </a:srgbClr>
                </a:gs>
              </a:gsLst>
              <a:lin ang="0" scaled="1"/>
              <a:tileRect/>
            </a:gradFill>
            <a:ln>
              <a:noFill/>
            </a:ln>
            <a:effectLst>
              <a:outerShdw blurRad="190500" dist="63500" dir="5400000" algn="t" rotWithShape="0">
                <a:schemeClr val="accent6">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latin typeface="思源黑体 CN Bold" panose="020B0800000000000000" pitchFamily="34" charset="-122"/>
                <a:ea typeface="思源黑体 CN Bold" panose="020B0800000000000000" pitchFamily="34" charset="-122"/>
                <a:cs typeface="+mn-cs"/>
              </a:endParaRPr>
            </a:p>
          </p:txBody>
        </p:sp>
      </p:grpSp>
      <p:sp>
        <p:nvSpPr>
          <p:cNvPr id="35" name="标题 1">
            <a:extLst>
              <a:ext uri="{FF2B5EF4-FFF2-40B4-BE49-F238E27FC236}">
                <a16:creationId xmlns:a16="http://schemas.microsoft.com/office/drawing/2014/main" id="{93928E69-BD7F-7C4F-9AE8-24E33D32A6FF}"/>
              </a:ext>
            </a:extLst>
          </p:cNvPr>
          <p:cNvSpPr txBox="1">
            <a:spLocks/>
          </p:cNvSpPr>
          <p:nvPr/>
        </p:nvSpPr>
        <p:spPr>
          <a:xfrm>
            <a:off x="2008093" y="144200"/>
            <a:ext cx="12335435" cy="770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latin typeface="Times New Roman" panose="02020603050405020304" pitchFamily="18" charset="0"/>
                <a:cs typeface="Times New Roman" panose="02020603050405020304" pitchFamily="18" charset="0"/>
              </a:rPr>
              <a:t>Exotic spin-dependent interactions</a:t>
            </a:r>
            <a:endParaRPr lang="zh-CN" altLang="en-US" dirty="0">
              <a:latin typeface="Times New Roman" panose="02020603050405020304" pitchFamily="18" charset="0"/>
              <a:cs typeface="Times New Roman" panose="02020603050405020304" pitchFamily="18" charset="0"/>
            </a:endParaRPr>
          </a:p>
        </p:txBody>
      </p:sp>
      <p:cxnSp>
        <p:nvCxnSpPr>
          <p:cNvPr id="36" name="直接连接符 7">
            <a:extLst>
              <a:ext uri="{FF2B5EF4-FFF2-40B4-BE49-F238E27FC236}">
                <a16:creationId xmlns:a16="http://schemas.microsoft.com/office/drawing/2014/main" id="{C48A1383-61AC-0E45-AD8D-F7D5472C05BA}"/>
              </a:ext>
            </a:extLst>
          </p:cNvPr>
          <p:cNvCxnSpPr>
            <a:cxnSpLocks/>
          </p:cNvCxnSpPr>
          <p:nvPr/>
        </p:nvCxnSpPr>
        <p:spPr>
          <a:xfrm>
            <a:off x="351752" y="844928"/>
            <a:ext cx="11560925" cy="0"/>
          </a:xfrm>
          <a:prstGeom prst="line">
            <a:avLst/>
          </a:prstGeom>
          <a:ln w="15875">
            <a:gradFill flip="none" rotWithShape="1">
              <a:gsLst>
                <a:gs pos="0">
                  <a:srgbClr val="124A93"/>
                </a:gs>
                <a:gs pos="49700">
                  <a:srgbClr val="124C98"/>
                </a:gs>
                <a:gs pos="100000">
                  <a:srgbClr val="134E9D">
                    <a:alpha val="0"/>
                  </a:srgbClr>
                </a:gs>
              </a:gsLst>
              <a:path path="circle">
                <a:fillToRect l="50000" t="50000" r="50000" b="50000"/>
              </a:path>
              <a:tileRect/>
            </a:gra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6821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4" name="直接连接符 7">
            <a:extLst>
              <a:ext uri="{FF2B5EF4-FFF2-40B4-BE49-F238E27FC236}">
                <a16:creationId xmlns:a16="http://schemas.microsoft.com/office/drawing/2014/main" id="{619160C5-3F80-EC4F-A672-EE0231ECDFB2}"/>
              </a:ext>
            </a:extLst>
          </p:cNvPr>
          <p:cNvCxnSpPr>
            <a:cxnSpLocks/>
          </p:cNvCxnSpPr>
          <p:nvPr/>
        </p:nvCxnSpPr>
        <p:spPr>
          <a:xfrm>
            <a:off x="351752" y="844928"/>
            <a:ext cx="11560925" cy="0"/>
          </a:xfrm>
          <a:prstGeom prst="line">
            <a:avLst/>
          </a:prstGeom>
          <a:ln w="15875">
            <a:gradFill flip="none" rotWithShape="1">
              <a:gsLst>
                <a:gs pos="0">
                  <a:srgbClr val="124A93"/>
                </a:gs>
                <a:gs pos="49700">
                  <a:srgbClr val="124C98"/>
                </a:gs>
                <a:gs pos="100000">
                  <a:srgbClr val="134E9D">
                    <a:alpha val="0"/>
                  </a:srgbClr>
                </a:gs>
              </a:gsLst>
              <a:path path="circle">
                <a:fillToRect l="50000" t="50000" r="50000" b="50000"/>
              </a:path>
              <a:tileRect/>
            </a:gradFill>
          </a:ln>
        </p:spPr>
        <p:style>
          <a:lnRef idx="2">
            <a:schemeClr val="accent1"/>
          </a:lnRef>
          <a:fillRef idx="0">
            <a:schemeClr val="accent1"/>
          </a:fillRef>
          <a:effectRef idx="1">
            <a:schemeClr val="accent1"/>
          </a:effectRef>
          <a:fontRef idx="minor">
            <a:schemeClr val="tx1"/>
          </a:fontRef>
        </p:style>
      </p:cxnSp>
      <p:pic>
        <p:nvPicPr>
          <p:cNvPr id="66" name="Picture 2">
            <a:extLst>
              <a:ext uri="{FF2B5EF4-FFF2-40B4-BE49-F238E27FC236}">
                <a16:creationId xmlns:a16="http://schemas.microsoft.com/office/drawing/2014/main" id="{6EFC379F-237E-5D4A-8CB8-D912E9A4B38B}"/>
              </a:ext>
            </a:extLst>
          </p:cNvPr>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644440" y="2883031"/>
            <a:ext cx="3107126" cy="2307030"/>
          </a:xfrm>
          <a:prstGeom prst="rect">
            <a:avLst/>
          </a:prstGeom>
          <a:blipFill dpi="0" rotWithShape="1">
            <a:blip r:embed="rId4"/>
            <a:srcRect/>
            <a:stretch>
              <a:fillRect/>
            </a:stretch>
          </a:blipFill>
          <a:ln w="12700">
            <a:solidFill>
              <a:schemeClr val="accent1">
                <a:shade val="50000"/>
              </a:schemeClr>
            </a:solidFill>
          </a:ln>
          <a:effectLst>
            <a:outerShdw blurRad="152400" dist="38100" dir="2700000" algn="tl" rotWithShape="0">
              <a:srgbClr val="00B0F0">
                <a:alpha val="40000"/>
              </a:srgbClr>
            </a:outerShdw>
          </a:effectLst>
        </p:spPr>
      </p:pic>
      <p:pic>
        <p:nvPicPr>
          <p:cNvPr id="75" name="Picture 15">
            <a:extLst>
              <a:ext uri="{FF2B5EF4-FFF2-40B4-BE49-F238E27FC236}">
                <a16:creationId xmlns:a16="http://schemas.microsoft.com/office/drawing/2014/main" id="{7ADBFC6F-E110-7F44-A85C-6756C4692C2F}"/>
              </a:ext>
            </a:extLst>
          </p:cNvPr>
          <p:cNvPicPr/>
          <p:nvPr/>
        </p:nvPicPr>
        <p:blipFill>
          <a:blip r:embed="rId5" cstate="print">
            <a:extLst>
              <a:ext uri="{28A0092B-C50C-407E-A947-70E740481C1C}">
                <a14:useLocalDpi xmlns:a14="http://schemas.microsoft.com/office/drawing/2010/main"/>
              </a:ext>
            </a:extLst>
          </a:blip>
          <a:stretch>
            <a:fillRect/>
          </a:stretch>
        </p:blipFill>
        <p:spPr>
          <a:xfrm>
            <a:off x="4531642" y="2909672"/>
            <a:ext cx="3077478" cy="2265162"/>
          </a:xfrm>
          <a:prstGeom prst="rect">
            <a:avLst/>
          </a:prstGeom>
          <a:blipFill dpi="0" rotWithShape="1">
            <a:blip r:embed="rId4"/>
            <a:srcRect/>
            <a:stretch>
              <a:fillRect/>
            </a:stretch>
          </a:blipFill>
          <a:ln w="12700">
            <a:solidFill>
              <a:schemeClr val="accent1">
                <a:shade val="50000"/>
              </a:schemeClr>
            </a:solidFill>
          </a:ln>
          <a:effectLst>
            <a:outerShdw blurRad="152400" dist="38100" dir="2700000" algn="tl" rotWithShape="0">
              <a:srgbClr val="00B0F0">
                <a:alpha val="40000"/>
              </a:srgbClr>
            </a:outerShdw>
          </a:effectLst>
        </p:spPr>
      </p:pic>
      <p:pic>
        <p:nvPicPr>
          <p:cNvPr id="76" name="Picture 25">
            <a:extLst>
              <a:ext uri="{FF2B5EF4-FFF2-40B4-BE49-F238E27FC236}">
                <a16:creationId xmlns:a16="http://schemas.microsoft.com/office/drawing/2014/main" id="{D5C8810B-3F7F-2C46-9BEA-46C3D5153345}"/>
              </a:ext>
            </a:extLst>
          </p:cNvPr>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8220878" y="2909671"/>
            <a:ext cx="3210560" cy="2301166"/>
          </a:xfrm>
          <a:prstGeom prst="rect">
            <a:avLst/>
          </a:prstGeom>
          <a:blipFill dpi="0" rotWithShape="1">
            <a:blip r:embed="rId4"/>
            <a:srcRect/>
            <a:stretch>
              <a:fillRect/>
            </a:stretch>
          </a:blipFill>
          <a:ln w="12700">
            <a:solidFill>
              <a:schemeClr val="accent1">
                <a:shade val="50000"/>
              </a:schemeClr>
            </a:solidFill>
          </a:ln>
          <a:effectLst>
            <a:outerShdw blurRad="152400" dist="38100" dir="2700000" algn="tl" rotWithShape="0">
              <a:srgbClr val="00B0F0">
                <a:alpha val="40000"/>
              </a:srgbClr>
            </a:outerShdw>
          </a:effectLst>
        </p:spPr>
      </p:pic>
      <p:sp>
        <p:nvSpPr>
          <p:cNvPr id="94" name="文本框 21">
            <a:extLst>
              <a:ext uri="{FF2B5EF4-FFF2-40B4-BE49-F238E27FC236}">
                <a16:creationId xmlns:a16="http://schemas.microsoft.com/office/drawing/2014/main" id="{8EF1EDE3-000D-5A40-871F-8521948D2AE7}"/>
              </a:ext>
            </a:extLst>
          </p:cNvPr>
          <p:cNvSpPr txBox="1"/>
          <p:nvPr/>
        </p:nvSpPr>
        <p:spPr>
          <a:xfrm>
            <a:off x="763435" y="5163325"/>
            <a:ext cx="3768207" cy="461665"/>
          </a:xfrm>
          <a:prstGeom prst="rect">
            <a:avLst/>
          </a:prstGeom>
          <a:noFill/>
        </p:spPr>
        <p:txBody>
          <a:bodyPr wrap="square" rtlCol="0">
            <a:spAutoFit/>
          </a:bodyPr>
          <a:lstStyle/>
          <a:p>
            <a:pPr lvl="0">
              <a:defRPr/>
            </a:pPr>
            <a:r>
              <a:rPr lang="en" altLang="zh-CN" sz="2400" dirty="0">
                <a:latin typeface="Times New Roman" panose="02020603050405020304" pitchFamily="18" charset="0"/>
                <a:ea typeface="+mj-ea"/>
                <a:cs typeface="Times New Roman" panose="02020603050405020304" pitchFamily="18" charset="0"/>
              </a:rPr>
              <a:t>Fluxgate</a:t>
            </a:r>
            <a:r>
              <a:rPr lang="en-US" altLang="zh-CN" sz="2400" dirty="0">
                <a:latin typeface="Times New Roman" panose="02020603050405020304" pitchFamily="18" charset="0"/>
                <a:ea typeface="+mj-ea"/>
                <a:cs typeface="Times New Roman" panose="02020603050405020304" pitchFamily="18" charset="0"/>
              </a:rPr>
              <a:t> magnetometer</a:t>
            </a:r>
            <a:endParaRPr lang="zh-CN" altLang="en-US" sz="2400" dirty="0">
              <a:latin typeface="Times New Roman" panose="02020603050405020304" pitchFamily="18" charset="0"/>
              <a:ea typeface="+mj-ea"/>
              <a:cs typeface="Times New Roman" panose="02020603050405020304" pitchFamily="18" charset="0"/>
            </a:endParaRPr>
          </a:p>
        </p:txBody>
      </p:sp>
      <p:sp>
        <p:nvSpPr>
          <p:cNvPr id="95" name="矩形: 剪去对角 53">
            <a:extLst>
              <a:ext uri="{FF2B5EF4-FFF2-40B4-BE49-F238E27FC236}">
                <a16:creationId xmlns:a16="http://schemas.microsoft.com/office/drawing/2014/main" id="{2F613422-C1CF-6F45-8AE5-D47B65EEF9B5}"/>
              </a:ext>
            </a:extLst>
          </p:cNvPr>
          <p:cNvSpPr/>
          <p:nvPr/>
        </p:nvSpPr>
        <p:spPr>
          <a:xfrm>
            <a:off x="644440" y="5669378"/>
            <a:ext cx="3187372" cy="898662"/>
          </a:xfrm>
          <a:prstGeom prst="snip2DiagRect">
            <a:avLst>
              <a:gd name="adj1" fmla="val 48800"/>
              <a:gd name="adj2" fmla="val 50000"/>
            </a:avLst>
          </a:prstGeom>
          <a:solidFill>
            <a:srgbClr val="4F81BD">
              <a:lumMod val="20000"/>
              <a:lumOff val="80000"/>
            </a:srgbClr>
          </a:solidFill>
          <a:ln w="19050" cap="flat" cmpd="sng" algn="ctr">
            <a:solidFill>
              <a:srgbClr val="4F81BD">
                <a:lumMod val="75000"/>
              </a:srgbClr>
            </a:solidFill>
            <a:prstDash val="solid"/>
          </a:ln>
          <a:effectLst>
            <a:outerShdw blurRad="50800" dist="38100" dir="2700000" algn="tl" rotWithShape="0">
              <a:prstClr val="black">
                <a:alpha val="40000"/>
              </a:prstClr>
            </a:outerShdw>
          </a:effectLst>
        </p:spPr>
        <p:txBody>
          <a:bodyPr rtlCol="0" anchor="ctr"/>
          <a:lstStyle/>
          <a:p>
            <a:pPr lvl="0" algn="ctr">
              <a:defRPr/>
            </a:pPr>
            <a:r>
              <a:rPr lang="en-US" altLang="zh-CN" b="1" kern="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Electron charge: </a:t>
            </a:r>
          </a:p>
          <a:p>
            <a:pPr lvl="0" algn="ctr">
              <a:defRPr/>
            </a:pPr>
            <a:r>
              <a:rPr lang="en-US" altLang="zh-CN" b="1" kern="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classical electromagnetic</a:t>
            </a:r>
          </a:p>
          <a:p>
            <a:pPr lvl="0" algn="ctr">
              <a:defRPr/>
            </a:pPr>
            <a:r>
              <a:rPr lang="en-US" altLang="zh-CN" b="1" kern="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Room temperature</a:t>
            </a:r>
          </a:p>
        </p:txBody>
      </p:sp>
      <p:sp>
        <p:nvSpPr>
          <p:cNvPr id="96" name="标题 1">
            <a:extLst>
              <a:ext uri="{FF2B5EF4-FFF2-40B4-BE49-F238E27FC236}">
                <a16:creationId xmlns:a16="http://schemas.microsoft.com/office/drawing/2014/main" id="{8F776992-6AC4-9149-8FDD-21E4D1E3C1FA}"/>
              </a:ext>
            </a:extLst>
          </p:cNvPr>
          <p:cNvSpPr txBox="1">
            <a:spLocks/>
          </p:cNvSpPr>
          <p:nvPr/>
        </p:nvSpPr>
        <p:spPr>
          <a:xfrm>
            <a:off x="438715" y="915181"/>
            <a:ext cx="11403050" cy="179020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altLang="zh-CN" sz="3500" dirty="0">
                <a:latin typeface="Times New Roman" panose="02020603050405020304" pitchFamily="18" charset="0"/>
                <a:cs typeface="Times New Roman" panose="02020603050405020304" pitchFamily="18" charset="0"/>
              </a:rPr>
              <a:t>Electron charge and spin can be used as magnetic-sensitive sensor, in particular, spin-based sensors step into </a:t>
            </a:r>
            <a:r>
              <a:rPr lang="en-US" altLang="zh-CN" sz="3500" dirty="0" err="1">
                <a:latin typeface="Times New Roman" panose="02020603050405020304" pitchFamily="18" charset="0"/>
                <a:cs typeface="Times New Roman" panose="02020603050405020304" pitchFamily="18" charset="0"/>
              </a:rPr>
              <a:t>su</a:t>
            </a:r>
            <a:r>
              <a:rPr lang="en-US" altLang="zh-CN" sz="3500" dirty="0">
                <a:latin typeface="Times New Roman" panose="02020603050405020304" pitchFamily="18" charset="0"/>
                <a:cs typeface="Times New Roman" panose="02020603050405020304" pitchFamily="18" charset="0"/>
              </a:rPr>
              <a:t>-fT regime</a:t>
            </a:r>
            <a:endParaRPr lang="zh-CN" altLang="en-US" sz="3500" dirty="0">
              <a:latin typeface="Times New Roman" panose="02020603050405020304" pitchFamily="18" charset="0"/>
              <a:cs typeface="Times New Roman" panose="02020603050405020304" pitchFamily="18" charset="0"/>
            </a:endParaRPr>
          </a:p>
        </p:txBody>
      </p:sp>
      <p:grpSp>
        <p:nvGrpSpPr>
          <p:cNvPr id="97" name="组合 96">
            <a:extLst>
              <a:ext uri="{FF2B5EF4-FFF2-40B4-BE49-F238E27FC236}">
                <a16:creationId xmlns:a16="http://schemas.microsoft.com/office/drawing/2014/main" id="{06A57976-2299-904A-9C16-8CF0B1EBDDE2}"/>
              </a:ext>
            </a:extLst>
          </p:cNvPr>
          <p:cNvGrpSpPr/>
          <p:nvPr/>
        </p:nvGrpSpPr>
        <p:grpSpPr>
          <a:xfrm rot="5400000">
            <a:off x="6073839" y="-3558766"/>
            <a:ext cx="116749" cy="11419103"/>
            <a:chOff x="5702996" y="1339728"/>
            <a:chExt cx="1840804" cy="5050269"/>
          </a:xfrm>
        </p:grpSpPr>
        <p:pic>
          <p:nvPicPr>
            <p:cNvPr id="98" name="Picture 6" descr="HD-ShadowLong.png">
              <a:extLst>
                <a:ext uri="{FF2B5EF4-FFF2-40B4-BE49-F238E27FC236}">
                  <a16:creationId xmlns:a16="http://schemas.microsoft.com/office/drawing/2014/main" id="{B57133F3-9F5E-984B-BE56-28689B48633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rot="16200000">
              <a:off x="5340327" y="4186524"/>
              <a:ext cx="2566142" cy="1840804"/>
            </a:xfrm>
            <a:prstGeom prst="rect">
              <a:avLst/>
            </a:prstGeom>
          </p:spPr>
        </p:pic>
        <p:pic>
          <p:nvPicPr>
            <p:cNvPr id="99" name="Picture 6" descr="HD-ShadowLong.png">
              <a:extLst>
                <a:ext uri="{FF2B5EF4-FFF2-40B4-BE49-F238E27FC236}">
                  <a16:creationId xmlns:a16="http://schemas.microsoft.com/office/drawing/2014/main" id="{069B0175-1CD9-A34C-9680-0D9A2335020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rot="5400000" flipV="1">
              <a:off x="5340327" y="1702397"/>
              <a:ext cx="2566142" cy="1840804"/>
            </a:xfrm>
            <a:prstGeom prst="rect">
              <a:avLst/>
            </a:prstGeom>
          </p:spPr>
        </p:pic>
      </p:grpSp>
      <p:sp>
        <p:nvSpPr>
          <p:cNvPr id="100" name="矩形: 剪去对角 53">
            <a:extLst>
              <a:ext uri="{FF2B5EF4-FFF2-40B4-BE49-F238E27FC236}">
                <a16:creationId xmlns:a16="http://schemas.microsoft.com/office/drawing/2014/main" id="{E29E8BD9-8777-D54E-8612-12F23A8730B8}"/>
              </a:ext>
            </a:extLst>
          </p:cNvPr>
          <p:cNvSpPr/>
          <p:nvPr/>
        </p:nvSpPr>
        <p:spPr>
          <a:xfrm>
            <a:off x="4453274" y="5675916"/>
            <a:ext cx="3166726" cy="898662"/>
          </a:xfrm>
          <a:prstGeom prst="snip2DiagRect">
            <a:avLst>
              <a:gd name="adj1" fmla="val 48800"/>
              <a:gd name="adj2" fmla="val 50000"/>
            </a:avLst>
          </a:prstGeom>
          <a:solidFill>
            <a:srgbClr val="4F81BD">
              <a:lumMod val="20000"/>
              <a:lumOff val="80000"/>
            </a:srgbClr>
          </a:solidFill>
          <a:ln w="19050" cap="flat" cmpd="sng" algn="ctr">
            <a:solidFill>
              <a:srgbClr val="4F81BD">
                <a:lumMod val="75000"/>
              </a:srgbClr>
            </a:solidFill>
            <a:prstDash val="solid"/>
          </a:ln>
          <a:effectLst>
            <a:outerShdw blurRad="50800" dist="38100" dir="2700000" algn="tl" rotWithShape="0">
              <a:prstClr val="black">
                <a:alpha val="40000"/>
              </a:prstClr>
            </a:outerShdw>
          </a:effectLst>
        </p:spPr>
        <p:txBody>
          <a:bodyPr rtlCol="0" anchor="ctr"/>
          <a:lstStyle/>
          <a:p>
            <a:pPr lvl="0" algn="ctr">
              <a:defRPr/>
            </a:pPr>
            <a:r>
              <a:rPr lang="en-US" altLang="zh-CN" b="1" kern="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Electron charge: </a:t>
            </a:r>
          </a:p>
          <a:p>
            <a:pPr lvl="0" algn="ctr">
              <a:defRPr/>
            </a:pPr>
            <a:r>
              <a:rPr lang="en-US" altLang="zh-CN" b="1" kern="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Quantum tunneling</a:t>
            </a:r>
          </a:p>
          <a:p>
            <a:pPr lvl="0" algn="ctr">
              <a:defRPr/>
            </a:pPr>
            <a:r>
              <a:rPr lang="en-US" altLang="zh-CN" b="1" kern="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Low temperature</a:t>
            </a:r>
          </a:p>
        </p:txBody>
      </p:sp>
      <p:sp>
        <p:nvSpPr>
          <p:cNvPr id="101" name="文本框 21">
            <a:extLst>
              <a:ext uri="{FF2B5EF4-FFF2-40B4-BE49-F238E27FC236}">
                <a16:creationId xmlns:a16="http://schemas.microsoft.com/office/drawing/2014/main" id="{B823B7AF-DC84-6448-9042-97AD1C4C3C1A}"/>
              </a:ext>
            </a:extLst>
          </p:cNvPr>
          <p:cNvSpPr txBox="1"/>
          <p:nvPr/>
        </p:nvSpPr>
        <p:spPr>
          <a:xfrm>
            <a:off x="5042567" y="5180602"/>
            <a:ext cx="3768207" cy="461665"/>
          </a:xfrm>
          <a:prstGeom prst="rect">
            <a:avLst/>
          </a:prstGeom>
          <a:noFill/>
        </p:spPr>
        <p:txBody>
          <a:bodyPr wrap="square" rtlCol="0">
            <a:spAutoFit/>
          </a:bodyPr>
          <a:lstStyle/>
          <a:p>
            <a:pPr lvl="0">
              <a:defRPr/>
            </a:pPr>
            <a:r>
              <a:rPr lang="en-US" altLang="zh-CN" sz="2400" dirty="0">
                <a:latin typeface="Times New Roman" panose="02020603050405020304" pitchFamily="18" charset="0"/>
                <a:ea typeface="+mj-ea"/>
                <a:cs typeface="Times New Roman" panose="02020603050405020304" pitchFamily="18" charset="0"/>
              </a:rPr>
              <a:t>SQUID devices</a:t>
            </a:r>
            <a:endParaRPr lang="zh-CN" altLang="en-US" sz="2400" dirty="0">
              <a:latin typeface="Times New Roman" panose="02020603050405020304" pitchFamily="18" charset="0"/>
              <a:ea typeface="+mj-ea"/>
              <a:cs typeface="Times New Roman" panose="02020603050405020304" pitchFamily="18" charset="0"/>
            </a:endParaRPr>
          </a:p>
        </p:txBody>
      </p:sp>
      <p:sp>
        <p:nvSpPr>
          <p:cNvPr id="102" name="矩形: 剪去对角 53">
            <a:extLst>
              <a:ext uri="{FF2B5EF4-FFF2-40B4-BE49-F238E27FC236}">
                <a16:creationId xmlns:a16="http://schemas.microsoft.com/office/drawing/2014/main" id="{2A0DD5F8-4116-B747-9709-01FDB9A94BD0}"/>
              </a:ext>
            </a:extLst>
          </p:cNvPr>
          <p:cNvSpPr/>
          <p:nvPr/>
        </p:nvSpPr>
        <p:spPr>
          <a:xfrm>
            <a:off x="8197038" y="5675916"/>
            <a:ext cx="3357880" cy="898662"/>
          </a:xfrm>
          <a:prstGeom prst="snip2DiagRect">
            <a:avLst>
              <a:gd name="adj1" fmla="val 48800"/>
              <a:gd name="adj2" fmla="val 50000"/>
            </a:avLst>
          </a:prstGeom>
          <a:solidFill>
            <a:srgbClr val="4F81BD">
              <a:lumMod val="20000"/>
              <a:lumOff val="80000"/>
            </a:srgbClr>
          </a:solidFill>
          <a:ln w="19050" cap="flat" cmpd="sng" algn="ctr">
            <a:solidFill>
              <a:srgbClr val="4F81BD">
                <a:lumMod val="75000"/>
              </a:srgbClr>
            </a:solidFill>
            <a:prstDash val="solid"/>
          </a:ln>
          <a:effectLst>
            <a:outerShdw blurRad="50800" dist="38100" dir="2700000" algn="tl" rotWithShape="0">
              <a:prstClr val="black">
                <a:alpha val="40000"/>
              </a:prstClr>
            </a:outerShdw>
          </a:effectLst>
        </p:spPr>
        <p:txBody>
          <a:bodyPr rtlCol="0" anchor="ctr"/>
          <a:lstStyle/>
          <a:p>
            <a:pPr lvl="0" algn="ctr">
              <a:defRPr/>
            </a:pPr>
            <a:r>
              <a:rPr lang="en-US" altLang="zh-CN" b="1" kern="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Electron </a:t>
            </a:r>
            <a:r>
              <a:rPr lang="en-US" altLang="zh-CN" b="1" kern="0" dirty="0" err="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spin+Photon</a:t>
            </a:r>
            <a:r>
              <a:rPr lang="en-US" altLang="zh-CN" b="1" kern="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p>
          <a:p>
            <a:pPr lvl="0" algn="ctr">
              <a:defRPr/>
            </a:pPr>
            <a:r>
              <a:rPr lang="en-US" altLang="zh-CN" b="1" kern="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Quantum mechanics</a:t>
            </a:r>
          </a:p>
          <a:p>
            <a:pPr lvl="0" algn="ctr">
              <a:defRPr/>
            </a:pPr>
            <a:r>
              <a:rPr lang="en-US" altLang="zh-CN" b="1" kern="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(Near) Room temperature</a:t>
            </a:r>
          </a:p>
        </p:txBody>
      </p:sp>
      <p:sp>
        <p:nvSpPr>
          <p:cNvPr id="103" name="文本框 21">
            <a:extLst>
              <a:ext uri="{FF2B5EF4-FFF2-40B4-BE49-F238E27FC236}">
                <a16:creationId xmlns:a16="http://schemas.microsoft.com/office/drawing/2014/main" id="{D9A1FE33-F9D0-DF4A-BCC2-503BFE0BCB79}"/>
              </a:ext>
            </a:extLst>
          </p:cNvPr>
          <p:cNvSpPr txBox="1"/>
          <p:nvPr/>
        </p:nvSpPr>
        <p:spPr>
          <a:xfrm>
            <a:off x="8073558" y="5196277"/>
            <a:ext cx="3768207" cy="461665"/>
          </a:xfrm>
          <a:prstGeom prst="rect">
            <a:avLst/>
          </a:prstGeom>
          <a:noFill/>
        </p:spPr>
        <p:txBody>
          <a:bodyPr wrap="square" rtlCol="0">
            <a:spAutoFit/>
          </a:bodyPr>
          <a:lstStyle/>
          <a:p>
            <a:pPr lvl="0">
              <a:defRPr/>
            </a:pPr>
            <a:r>
              <a:rPr lang="en-US" altLang="zh-CN" sz="2400" dirty="0">
                <a:latin typeface="Times New Roman" panose="02020603050405020304" pitchFamily="18" charset="0"/>
                <a:ea typeface="+mj-ea"/>
                <a:cs typeface="Times New Roman" panose="02020603050405020304" pitchFamily="18" charset="0"/>
              </a:rPr>
              <a:t>Atomic vapor or NV centers</a:t>
            </a:r>
            <a:endParaRPr lang="zh-CN" altLang="en-US" sz="2400" dirty="0">
              <a:latin typeface="Times New Roman" panose="02020603050405020304" pitchFamily="18" charset="0"/>
              <a:ea typeface="+mj-ea"/>
              <a:cs typeface="Times New Roman" panose="02020603050405020304" pitchFamily="18" charset="0"/>
            </a:endParaRPr>
          </a:p>
        </p:txBody>
      </p:sp>
      <p:sp>
        <p:nvSpPr>
          <p:cNvPr id="105" name="箭头: 右 89">
            <a:extLst>
              <a:ext uri="{FF2B5EF4-FFF2-40B4-BE49-F238E27FC236}">
                <a16:creationId xmlns:a16="http://schemas.microsoft.com/office/drawing/2014/main" id="{713C984D-18BE-9C40-A6AC-BACA142F020F}"/>
              </a:ext>
            </a:extLst>
          </p:cNvPr>
          <p:cNvSpPr/>
          <p:nvPr/>
        </p:nvSpPr>
        <p:spPr>
          <a:xfrm>
            <a:off x="3831812" y="3781851"/>
            <a:ext cx="688950" cy="536030"/>
          </a:xfrm>
          <a:prstGeom prst="rightArrow">
            <a:avLst>
              <a:gd name="adj1" fmla="val 74187"/>
              <a:gd name="adj2" fmla="val 49222"/>
            </a:avLst>
          </a:prstGeom>
          <a:gradFill flip="none" rotWithShape="1">
            <a:gsLst>
              <a:gs pos="43000">
                <a:srgbClr val="017FEA">
                  <a:alpha val="76000"/>
                </a:srgbClr>
              </a:gs>
              <a:gs pos="82000">
                <a:srgbClr val="024EE4"/>
              </a:gs>
              <a:gs pos="0">
                <a:srgbClr val="00B0F0">
                  <a:alpha val="32000"/>
                </a:srgbClr>
              </a:gs>
            </a:gsLst>
            <a:lin ang="0" scaled="1"/>
            <a:tileRect/>
          </a:gradFill>
          <a:ln>
            <a:noFill/>
          </a:ln>
          <a:effectLst>
            <a:outerShdw blurRad="190500" dist="63500" dir="5400000" algn="t" rotWithShape="0">
              <a:schemeClr val="accent6">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思源黑体 CN Bold" panose="020B0800000000000000" pitchFamily="34" charset="-122"/>
              <a:ea typeface="思源黑体 CN Bold" panose="020B0800000000000000" pitchFamily="34" charset="-122"/>
              <a:cs typeface="+mn-cs"/>
            </a:endParaRPr>
          </a:p>
        </p:txBody>
      </p:sp>
      <p:sp>
        <p:nvSpPr>
          <p:cNvPr id="107" name="箭头: 右 89">
            <a:extLst>
              <a:ext uri="{FF2B5EF4-FFF2-40B4-BE49-F238E27FC236}">
                <a16:creationId xmlns:a16="http://schemas.microsoft.com/office/drawing/2014/main" id="{E4284D86-2C62-2B4B-AC43-997CDE10BE49}"/>
              </a:ext>
            </a:extLst>
          </p:cNvPr>
          <p:cNvSpPr/>
          <p:nvPr/>
        </p:nvSpPr>
        <p:spPr>
          <a:xfrm>
            <a:off x="7620000" y="3810344"/>
            <a:ext cx="688950" cy="536030"/>
          </a:xfrm>
          <a:prstGeom prst="rightArrow">
            <a:avLst>
              <a:gd name="adj1" fmla="val 74187"/>
              <a:gd name="adj2" fmla="val 49222"/>
            </a:avLst>
          </a:prstGeom>
          <a:gradFill flip="none" rotWithShape="1">
            <a:gsLst>
              <a:gs pos="43000">
                <a:srgbClr val="017FEA">
                  <a:alpha val="76000"/>
                </a:srgbClr>
              </a:gs>
              <a:gs pos="82000">
                <a:srgbClr val="024EE4"/>
              </a:gs>
              <a:gs pos="0">
                <a:srgbClr val="00B0F0">
                  <a:alpha val="32000"/>
                </a:srgbClr>
              </a:gs>
            </a:gsLst>
            <a:lin ang="0" scaled="1"/>
            <a:tileRect/>
          </a:gradFill>
          <a:ln>
            <a:noFill/>
          </a:ln>
          <a:effectLst>
            <a:outerShdw blurRad="190500" dist="63500" dir="5400000" algn="t" rotWithShape="0">
              <a:schemeClr val="accent6">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思源黑体 CN Bold" panose="020B0800000000000000" pitchFamily="34" charset="-122"/>
              <a:ea typeface="思源黑体 CN Bold" panose="020B0800000000000000" pitchFamily="34" charset="-122"/>
              <a:cs typeface="+mn-cs"/>
            </a:endParaRPr>
          </a:p>
        </p:txBody>
      </p:sp>
      <p:grpSp>
        <p:nvGrpSpPr>
          <p:cNvPr id="108" name="组合 107">
            <a:extLst>
              <a:ext uri="{FF2B5EF4-FFF2-40B4-BE49-F238E27FC236}">
                <a16:creationId xmlns:a16="http://schemas.microsoft.com/office/drawing/2014/main" id="{7DD85C0F-2CEA-7146-AFB2-18BAC26C78AD}"/>
              </a:ext>
            </a:extLst>
          </p:cNvPr>
          <p:cNvGrpSpPr/>
          <p:nvPr/>
        </p:nvGrpSpPr>
        <p:grpSpPr>
          <a:xfrm>
            <a:off x="1636652" y="2128129"/>
            <a:ext cx="2365668" cy="785037"/>
            <a:chOff x="1858926" y="1031358"/>
            <a:chExt cx="2282379" cy="785037"/>
          </a:xfrm>
        </p:grpSpPr>
        <p:pic>
          <p:nvPicPr>
            <p:cNvPr id="109" name="图片 108">
              <a:extLst>
                <a:ext uri="{FF2B5EF4-FFF2-40B4-BE49-F238E27FC236}">
                  <a16:creationId xmlns:a16="http://schemas.microsoft.com/office/drawing/2014/main" id="{6846F580-486D-DA43-8C47-D2DE5EE1651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58926" y="1031358"/>
              <a:ext cx="1362739" cy="785037"/>
            </a:xfrm>
            <a:prstGeom prst="rect">
              <a:avLst/>
            </a:prstGeom>
          </p:spPr>
        </p:pic>
        <p:pic>
          <p:nvPicPr>
            <p:cNvPr id="110" name="图片 109">
              <a:extLst>
                <a:ext uri="{FF2B5EF4-FFF2-40B4-BE49-F238E27FC236}">
                  <a16:creationId xmlns:a16="http://schemas.microsoft.com/office/drawing/2014/main" id="{A9703B07-C5C8-C44C-B630-B6302673D8F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34578"/>
            <a:stretch/>
          </p:blipFill>
          <p:spPr>
            <a:xfrm>
              <a:off x="3205717" y="1031358"/>
              <a:ext cx="935588" cy="785037"/>
            </a:xfrm>
            <a:prstGeom prst="rect">
              <a:avLst/>
            </a:prstGeom>
          </p:spPr>
        </p:pic>
      </p:grpSp>
      <p:grpSp>
        <p:nvGrpSpPr>
          <p:cNvPr id="111" name="组合 110">
            <a:extLst>
              <a:ext uri="{FF2B5EF4-FFF2-40B4-BE49-F238E27FC236}">
                <a16:creationId xmlns:a16="http://schemas.microsoft.com/office/drawing/2014/main" id="{116DABA6-BA30-0D47-9277-200917DF0720}"/>
              </a:ext>
            </a:extLst>
          </p:cNvPr>
          <p:cNvGrpSpPr/>
          <p:nvPr/>
        </p:nvGrpSpPr>
        <p:grpSpPr>
          <a:xfrm>
            <a:off x="4646900" y="2128129"/>
            <a:ext cx="3250018" cy="785037"/>
            <a:chOff x="1858926" y="1031358"/>
            <a:chExt cx="3250018" cy="785037"/>
          </a:xfrm>
        </p:grpSpPr>
        <p:pic>
          <p:nvPicPr>
            <p:cNvPr id="112" name="图片 111">
              <a:extLst>
                <a:ext uri="{FF2B5EF4-FFF2-40B4-BE49-F238E27FC236}">
                  <a16:creationId xmlns:a16="http://schemas.microsoft.com/office/drawing/2014/main" id="{51D5B68C-AE4C-A24E-80A6-B596B28136D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58926" y="1031358"/>
              <a:ext cx="1362739" cy="785037"/>
            </a:xfrm>
            <a:prstGeom prst="rect">
              <a:avLst/>
            </a:prstGeom>
          </p:spPr>
        </p:pic>
        <p:pic>
          <p:nvPicPr>
            <p:cNvPr id="113" name="图片 112">
              <a:extLst>
                <a:ext uri="{FF2B5EF4-FFF2-40B4-BE49-F238E27FC236}">
                  <a16:creationId xmlns:a16="http://schemas.microsoft.com/office/drawing/2014/main" id="{4D6614CA-D4DF-0942-A546-80759A05D55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05716" y="1031358"/>
              <a:ext cx="1430079" cy="785037"/>
            </a:xfrm>
            <a:prstGeom prst="rect">
              <a:avLst/>
            </a:prstGeom>
          </p:spPr>
        </p:pic>
        <p:pic>
          <p:nvPicPr>
            <p:cNvPr id="114" name="图片 113">
              <a:extLst>
                <a:ext uri="{FF2B5EF4-FFF2-40B4-BE49-F238E27FC236}">
                  <a16:creationId xmlns:a16="http://schemas.microsoft.com/office/drawing/2014/main" id="{365348E9-5F34-D742-B96F-D8010E0827CE}"/>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66914"/>
            <a:stretch/>
          </p:blipFill>
          <p:spPr>
            <a:xfrm>
              <a:off x="4635795" y="1031358"/>
              <a:ext cx="473149" cy="785037"/>
            </a:xfrm>
            <a:prstGeom prst="rect">
              <a:avLst/>
            </a:prstGeom>
          </p:spPr>
        </p:pic>
      </p:grpSp>
      <p:grpSp>
        <p:nvGrpSpPr>
          <p:cNvPr id="115" name="组合 114">
            <a:extLst>
              <a:ext uri="{FF2B5EF4-FFF2-40B4-BE49-F238E27FC236}">
                <a16:creationId xmlns:a16="http://schemas.microsoft.com/office/drawing/2014/main" id="{6DA57B48-C1A7-954B-B7AD-7270408DA0B0}"/>
              </a:ext>
            </a:extLst>
          </p:cNvPr>
          <p:cNvGrpSpPr/>
          <p:nvPr/>
        </p:nvGrpSpPr>
        <p:grpSpPr>
          <a:xfrm>
            <a:off x="8571314" y="2128129"/>
            <a:ext cx="2282379" cy="785037"/>
            <a:chOff x="1858926" y="1031358"/>
            <a:chExt cx="2282379" cy="785037"/>
          </a:xfrm>
        </p:grpSpPr>
        <p:pic>
          <p:nvPicPr>
            <p:cNvPr id="116" name="图片 115">
              <a:extLst>
                <a:ext uri="{FF2B5EF4-FFF2-40B4-BE49-F238E27FC236}">
                  <a16:creationId xmlns:a16="http://schemas.microsoft.com/office/drawing/2014/main" id="{7C5847DD-6E5A-6444-864F-83B7A28DF80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58926" y="1031358"/>
              <a:ext cx="1362739" cy="785037"/>
            </a:xfrm>
            <a:prstGeom prst="rect">
              <a:avLst/>
            </a:prstGeom>
          </p:spPr>
        </p:pic>
        <p:pic>
          <p:nvPicPr>
            <p:cNvPr id="117" name="图片 116">
              <a:extLst>
                <a:ext uri="{FF2B5EF4-FFF2-40B4-BE49-F238E27FC236}">
                  <a16:creationId xmlns:a16="http://schemas.microsoft.com/office/drawing/2014/main" id="{2F600163-252D-3C4E-9FBB-751A5656CD8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34578"/>
            <a:stretch/>
          </p:blipFill>
          <p:spPr>
            <a:xfrm>
              <a:off x="3205717" y="1031358"/>
              <a:ext cx="935588" cy="785037"/>
            </a:xfrm>
            <a:prstGeom prst="rect">
              <a:avLst/>
            </a:prstGeom>
          </p:spPr>
        </p:pic>
      </p:grpSp>
      <p:sp>
        <p:nvSpPr>
          <p:cNvPr id="118" name="矩形: 圆角 3">
            <a:extLst>
              <a:ext uri="{FF2B5EF4-FFF2-40B4-BE49-F238E27FC236}">
                <a16:creationId xmlns:a16="http://schemas.microsoft.com/office/drawing/2014/main" id="{58EF2A75-F047-1548-97A1-3EEC8363A37D}"/>
              </a:ext>
            </a:extLst>
          </p:cNvPr>
          <p:cNvSpPr/>
          <p:nvPr/>
        </p:nvSpPr>
        <p:spPr>
          <a:xfrm>
            <a:off x="945890" y="2385101"/>
            <a:ext cx="710954" cy="271265"/>
          </a:xfrm>
          <a:prstGeom prst="roundRect">
            <a:avLst>
              <a:gd name="adj" fmla="val 50000"/>
            </a:avLst>
          </a:prstGeom>
          <a:solidFill>
            <a:sysClr val="windowText" lastClr="000000">
              <a:lumMod val="85000"/>
              <a:lumOff val="15000"/>
            </a:sysClr>
          </a:solidFill>
          <a:ln w="12700" cap="flat" cmpd="sng" algn="ctr">
            <a:solidFill>
              <a:sysClr val="windowText" lastClr="000000">
                <a:lumMod val="75000"/>
                <a:lumOff val="25000"/>
              </a:sysClr>
            </a:solidFill>
            <a:prstDash val="solid"/>
          </a:ln>
          <a:effectLst>
            <a:outerShdw blurRad="50800" dist="38100" dir="2700000" algn="tl" rotWithShape="0">
              <a:prstClr val="black">
                <a:alpha val="40000"/>
              </a:prstClr>
            </a:outerShdw>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1" kern="0" dirty="0" err="1">
                <a:solidFill>
                  <a:prstClr val="white"/>
                </a:solidFill>
                <a:latin typeface="微软雅黑" panose="020B0503020204020204" pitchFamily="34" charset="-122"/>
                <a:ea typeface="宋体" panose="02010600030101010101" pitchFamily="2" charset="-122"/>
              </a:rPr>
              <a:t>nT</a:t>
            </a:r>
            <a:endParaRPr lang="en-US" altLang="zh-CN" sz="1600" b="1" kern="0" dirty="0">
              <a:solidFill>
                <a:prstClr val="white"/>
              </a:solidFill>
              <a:latin typeface="微软雅黑" panose="020B0503020204020204" pitchFamily="34" charset="-122"/>
              <a:ea typeface="宋体" panose="02010600030101010101" pitchFamily="2" charset="-122"/>
            </a:endParaRPr>
          </a:p>
        </p:txBody>
      </p:sp>
      <p:sp>
        <p:nvSpPr>
          <p:cNvPr id="119" name="矩形: 圆角 5">
            <a:extLst>
              <a:ext uri="{FF2B5EF4-FFF2-40B4-BE49-F238E27FC236}">
                <a16:creationId xmlns:a16="http://schemas.microsoft.com/office/drawing/2014/main" id="{722C7C4B-EBB2-7844-878D-39959D52FE61}"/>
              </a:ext>
            </a:extLst>
          </p:cNvPr>
          <p:cNvSpPr/>
          <p:nvPr/>
        </p:nvSpPr>
        <p:spPr>
          <a:xfrm>
            <a:off x="7890573" y="2385103"/>
            <a:ext cx="710954" cy="271265"/>
          </a:xfrm>
          <a:prstGeom prst="roundRect">
            <a:avLst>
              <a:gd name="adj" fmla="val 50000"/>
            </a:avLst>
          </a:prstGeom>
          <a:solidFill>
            <a:sysClr val="windowText" lastClr="000000">
              <a:lumMod val="85000"/>
              <a:lumOff val="15000"/>
            </a:sysClr>
          </a:solidFill>
          <a:ln w="12700" cap="flat" cmpd="sng" algn="ctr">
            <a:solidFill>
              <a:sysClr val="windowText" lastClr="000000">
                <a:lumMod val="75000"/>
                <a:lumOff val="25000"/>
              </a:sysClr>
            </a:solidFill>
            <a:prstDash val="solid"/>
          </a:ln>
          <a:effectLst>
            <a:outerShdw blurRad="50800" dist="38100" dir="2700000" algn="tl" rotWithShape="0">
              <a:prstClr val="black">
                <a:alpha val="40000"/>
              </a:prstClr>
            </a:outerShdw>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1" kern="0" dirty="0">
                <a:solidFill>
                  <a:prstClr val="white"/>
                </a:solidFill>
                <a:latin typeface="微软雅黑" panose="020B0503020204020204" pitchFamily="34" charset="-122"/>
                <a:ea typeface="宋体" panose="02010600030101010101" pitchFamily="2" charset="-122"/>
              </a:rPr>
              <a:t>fT</a:t>
            </a:r>
            <a:endParaRPr kumimoji="0" lang="en-US" altLang="zh-CN" sz="1600" b="1" i="0" u="none" strike="noStrike" kern="0" cap="none" spc="0" normalizeH="0" baseline="0" noProof="0" dirty="0">
              <a:ln>
                <a:noFill/>
              </a:ln>
              <a:solidFill>
                <a:prstClr val="white"/>
              </a:solidFill>
              <a:effectLst/>
              <a:uLnTx/>
              <a:uFillTx/>
              <a:latin typeface="微软雅黑" panose="020B0503020204020204" pitchFamily="34" charset="-122"/>
              <a:ea typeface="宋体" panose="02010600030101010101" pitchFamily="2" charset="-122"/>
            </a:endParaRPr>
          </a:p>
        </p:txBody>
      </p:sp>
      <p:sp>
        <p:nvSpPr>
          <p:cNvPr id="120" name="矩形: 圆角 7">
            <a:extLst>
              <a:ext uri="{FF2B5EF4-FFF2-40B4-BE49-F238E27FC236}">
                <a16:creationId xmlns:a16="http://schemas.microsoft.com/office/drawing/2014/main" id="{31530769-E383-AA41-BD47-5672FEAE22D2}"/>
              </a:ext>
            </a:extLst>
          </p:cNvPr>
          <p:cNvSpPr/>
          <p:nvPr/>
        </p:nvSpPr>
        <p:spPr>
          <a:xfrm>
            <a:off x="10686329" y="2387966"/>
            <a:ext cx="710954" cy="271265"/>
          </a:xfrm>
          <a:prstGeom prst="roundRect">
            <a:avLst>
              <a:gd name="adj" fmla="val 50000"/>
            </a:avLst>
          </a:prstGeom>
          <a:solidFill>
            <a:sysClr val="windowText" lastClr="000000">
              <a:lumMod val="85000"/>
              <a:lumOff val="15000"/>
            </a:sysClr>
          </a:solidFill>
          <a:ln w="12700" cap="flat" cmpd="sng" algn="ctr">
            <a:solidFill>
              <a:sysClr val="windowText" lastClr="000000">
                <a:lumMod val="75000"/>
                <a:lumOff val="25000"/>
              </a:sysClr>
            </a:solidFill>
            <a:prstDash val="solid"/>
          </a:ln>
          <a:effectLst>
            <a:outerShdw blurRad="50800" dist="38100" dir="2700000" algn="tl" rotWithShape="0">
              <a:prstClr val="black">
                <a:alpha val="40000"/>
              </a:prstClr>
            </a:outerShdw>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1" kern="0" dirty="0">
                <a:solidFill>
                  <a:prstClr val="white"/>
                </a:solidFill>
                <a:latin typeface="微软雅黑" panose="020B0503020204020204" pitchFamily="34" charset="-122"/>
                <a:ea typeface="宋体" panose="02010600030101010101" pitchFamily="2" charset="-122"/>
              </a:rPr>
              <a:t>aT</a:t>
            </a:r>
            <a:endParaRPr kumimoji="0" lang="en-US" altLang="zh-CN" sz="1600" b="1" i="0" u="none" strike="noStrike" kern="0" cap="none" spc="0" normalizeH="0" baseline="0" noProof="0" dirty="0">
              <a:ln>
                <a:noFill/>
              </a:ln>
              <a:solidFill>
                <a:prstClr val="white"/>
              </a:solidFill>
              <a:effectLst/>
              <a:uLnTx/>
              <a:uFillTx/>
              <a:latin typeface="微软雅黑" panose="020B0503020204020204" pitchFamily="34" charset="-122"/>
              <a:ea typeface="宋体" panose="02010600030101010101" pitchFamily="2" charset="-122"/>
            </a:endParaRPr>
          </a:p>
        </p:txBody>
      </p:sp>
      <p:sp>
        <p:nvSpPr>
          <p:cNvPr id="121" name="矩形: 圆角 18">
            <a:extLst>
              <a:ext uri="{FF2B5EF4-FFF2-40B4-BE49-F238E27FC236}">
                <a16:creationId xmlns:a16="http://schemas.microsoft.com/office/drawing/2014/main" id="{D7F28973-D8F4-9E4A-BEE9-43115D123B13}"/>
              </a:ext>
            </a:extLst>
          </p:cNvPr>
          <p:cNvSpPr/>
          <p:nvPr/>
        </p:nvSpPr>
        <p:spPr>
          <a:xfrm>
            <a:off x="3946371" y="2380006"/>
            <a:ext cx="710954" cy="271265"/>
          </a:xfrm>
          <a:prstGeom prst="roundRect">
            <a:avLst>
              <a:gd name="adj" fmla="val 50000"/>
            </a:avLst>
          </a:prstGeom>
          <a:solidFill>
            <a:sysClr val="windowText" lastClr="000000">
              <a:lumMod val="85000"/>
              <a:lumOff val="15000"/>
            </a:sysClr>
          </a:solidFill>
          <a:ln w="12700" cap="flat" cmpd="sng" algn="ctr">
            <a:solidFill>
              <a:sysClr val="windowText" lastClr="000000">
                <a:lumMod val="75000"/>
                <a:lumOff val="25000"/>
              </a:sysClr>
            </a:solidFill>
            <a:prstDash val="solid"/>
          </a:ln>
          <a:effectLst>
            <a:outerShdw blurRad="50800" dist="38100" dir="2700000" algn="tl" rotWithShape="0">
              <a:prstClr val="black">
                <a:alpha val="40000"/>
              </a:prstClr>
            </a:outerShdw>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err="1">
                <a:ln>
                  <a:noFill/>
                </a:ln>
                <a:solidFill>
                  <a:prstClr val="white"/>
                </a:solidFill>
                <a:effectLst/>
                <a:uLnTx/>
                <a:uFillTx/>
                <a:latin typeface="微软雅黑" panose="020B0503020204020204" pitchFamily="34" charset="-122"/>
                <a:ea typeface="宋体" panose="02010600030101010101" pitchFamily="2" charset="-122"/>
              </a:rPr>
              <a:t>pT</a:t>
            </a:r>
            <a:endParaRPr kumimoji="0" lang="en-US" altLang="zh-CN" sz="1600" b="1" i="0" u="none" strike="noStrike" kern="0" cap="none" spc="0" normalizeH="0" baseline="0" noProof="0" dirty="0">
              <a:ln>
                <a:noFill/>
              </a:ln>
              <a:solidFill>
                <a:prstClr val="white"/>
              </a:solidFill>
              <a:effectLst/>
              <a:uLnTx/>
              <a:uFillTx/>
              <a:latin typeface="微软雅黑" panose="020B0503020204020204" pitchFamily="34" charset="-122"/>
              <a:ea typeface="宋体" panose="02010600030101010101" pitchFamily="2" charset="-122"/>
            </a:endParaRPr>
          </a:p>
        </p:txBody>
      </p:sp>
      <p:sp>
        <p:nvSpPr>
          <p:cNvPr id="122" name="标题 1">
            <a:extLst>
              <a:ext uri="{FF2B5EF4-FFF2-40B4-BE49-F238E27FC236}">
                <a16:creationId xmlns:a16="http://schemas.microsoft.com/office/drawing/2014/main" id="{5335EEEC-3337-4C41-914E-13493A927474}"/>
              </a:ext>
            </a:extLst>
          </p:cNvPr>
          <p:cNvSpPr>
            <a:spLocks noGrp="1"/>
          </p:cNvSpPr>
          <p:nvPr>
            <p:ph type="title"/>
          </p:nvPr>
        </p:nvSpPr>
        <p:spPr>
          <a:xfrm>
            <a:off x="2991583" y="129106"/>
            <a:ext cx="6942469" cy="770400"/>
          </a:xfrm>
        </p:spPr>
        <p:txBody>
          <a:bodyPr>
            <a:normAutofit fontScale="90000"/>
          </a:bodyPr>
          <a:lstStyle/>
          <a:p>
            <a:r>
              <a:rPr lang="en-US" altLang="zh-CN" dirty="0">
                <a:latin typeface="Times New Roman" panose="02020603050405020304" pitchFamily="18" charset="0"/>
                <a:cs typeface="Times New Roman" panose="02020603050405020304" pitchFamily="18" charset="0"/>
              </a:rPr>
              <a:t>Tools for magnetic field sensing</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2497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CD5FF4D-F7AF-B943-89DA-23228449A8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a:extLst>
              <a:ext uri="{FF2B5EF4-FFF2-40B4-BE49-F238E27FC236}">
                <a16:creationId xmlns:a16="http://schemas.microsoft.com/office/drawing/2014/main" id="{75C4ACCD-C154-EC42-9CAF-3697EC388A55}"/>
              </a:ext>
            </a:extLst>
          </p:cNvPr>
          <p:cNvGrpSpPr/>
          <p:nvPr/>
        </p:nvGrpSpPr>
        <p:grpSpPr>
          <a:xfrm>
            <a:off x="496254" y="960026"/>
            <a:ext cx="10019344" cy="3720975"/>
            <a:chOff x="2831669" y="2947940"/>
            <a:chExt cx="3580685" cy="1898060"/>
          </a:xfrm>
        </p:grpSpPr>
        <p:sp>
          <p:nvSpPr>
            <p:cNvPr id="4" name="箭头: 右 89">
              <a:extLst>
                <a:ext uri="{FF2B5EF4-FFF2-40B4-BE49-F238E27FC236}">
                  <a16:creationId xmlns:a16="http://schemas.microsoft.com/office/drawing/2014/main" id="{4497D29B-D887-0941-8BCB-039A47078969}"/>
                </a:ext>
              </a:extLst>
            </p:cNvPr>
            <p:cNvSpPr/>
            <p:nvPr/>
          </p:nvSpPr>
          <p:spPr>
            <a:xfrm>
              <a:off x="2831669" y="2947940"/>
              <a:ext cx="1930719" cy="1898060"/>
            </a:xfrm>
            <a:prstGeom prst="rightArrow">
              <a:avLst>
                <a:gd name="adj1" fmla="val 79399"/>
                <a:gd name="adj2" fmla="val 49222"/>
              </a:avLst>
            </a:prstGeom>
            <a:gradFill flip="none" rotWithShape="1">
              <a:gsLst>
                <a:gs pos="43000">
                  <a:srgbClr val="017FEA">
                    <a:alpha val="76000"/>
                  </a:srgbClr>
                </a:gs>
                <a:gs pos="82000">
                  <a:srgbClr val="024EE4"/>
                </a:gs>
                <a:gs pos="0">
                  <a:srgbClr val="00B0F0">
                    <a:alpha val="32000"/>
                  </a:srgbClr>
                </a:gs>
              </a:gsLst>
              <a:lin ang="0" scaled="1"/>
              <a:tileRect/>
            </a:gradFill>
            <a:ln>
              <a:noFill/>
            </a:ln>
            <a:effectLst>
              <a:outerShdw blurRad="190500" dist="63500" dir="5400000" algn="t" rotWithShape="0">
                <a:schemeClr val="accent6">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文本框 4">
              <a:extLst>
                <a:ext uri="{FF2B5EF4-FFF2-40B4-BE49-F238E27FC236}">
                  <a16:creationId xmlns:a16="http://schemas.microsoft.com/office/drawing/2014/main" id="{8D735C7F-4BCE-B141-851D-790EFA6FA588}"/>
                </a:ext>
              </a:extLst>
            </p:cNvPr>
            <p:cNvSpPr txBox="1"/>
            <p:nvPr/>
          </p:nvSpPr>
          <p:spPr>
            <a:xfrm>
              <a:off x="2854095" y="3410429"/>
              <a:ext cx="3558259" cy="973081"/>
            </a:xfrm>
            <a:prstGeom prst="rect">
              <a:avLst/>
            </a:prstGeom>
            <a:noFill/>
          </p:spPr>
          <p:txBody>
            <a:bodyPr wrap="square">
              <a:spAutoFit/>
            </a:bodyPr>
            <a:lstStyle/>
            <a:p>
              <a:pPr lvl="0">
                <a:lnSpc>
                  <a:spcPct val="120000"/>
                </a:lnSpc>
                <a:defRPr/>
              </a:pPr>
              <a:r>
                <a:rPr lang="en" altLang="zh-CN" sz="2000" b="1" spc="100" dirty="0">
                  <a:solidFill>
                    <a:srgbClr val="FFFFFF"/>
                  </a:solidFill>
                  <a:effectLst>
                    <a:outerShdw blurRad="139700" dist="38100" dir="2700000" algn="tl" rotWithShape="0">
                      <a:prstClr val="black">
                        <a:alpha val="32000"/>
                      </a:prstClr>
                    </a:outerShdw>
                  </a:effectLst>
                  <a:latin typeface="微软雅黑" panose="020B0503020204020204" pitchFamily="34" charset="-122"/>
                  <a:ea typeface="微软雅黑" panose="020B0503020204020204" pitchFamily="34" charset="-122"/>
                  <a:sym typeface="+mn-ea"/>
                </a:rPr>
                <a:t>Alkali metal (K, </a:t>
              </a:r>
              <a:r>
                <a:rPr lang="en" altLang="zh-CN" sz="2000" b="1" spc="100" dirty="0" err="1">
                  <a:solidFill>
                    <a:srgbClr val="FFFFFF"/>
                  </a:solidFill>
                  <a:effectLst>
                    <a:outerShdw blurRad="139700" dist="38100" dir="2700000" algn="tl" rotWithShape="0">
                      <a:prstClr val="black">
                        <a:alpha val="32000"/>
                      </a:prstClr>
                    </a:outerShdw>
                  </a:effectLst>
                  <a:latin typeface="微软雅黑" panose="020B0503020204020204" pitchFamily="34" charset="-122"/>
                  <a:ea typeface="微软雅黑" panose="020B0503020204020204" pitchFamily="34" charset="-122"/>
                  <a:sym typeface="+mn-ea"/>
                </a:rPr>
                <a:t>Rb</a:t>
              </a:r>
              <a:r>
                <a:rPr lang="en" altLang="zh-CN" sz="2000" b="1" spc="100" dirty="0">
                  <a:solidFill>
                    <a:srgbClr val="FFFFFF"/>
                  </a:solidFill>
                  <a:effectLst>
                    <a:outerShdw blurRad="139700" dist="38100" dir="2700000" algn="tl" rotWithShape="0">
                      <a:prstClr val="black">
                        <a:alpha val="32000"/>
                      </a:prstClr>
                    </a:outerShdw>
                  </a:effectLst>
                  <a:latin typeface="微软雅黑" panose="020B0503020204020204" pitchFamily="34" charset="-122"/>
                  <a:ea typeface="微软雅黑" panose="020B0503020204020204" pitchFamily="34" charset="-122"/>
                  <a:sym typeface="+mn-ea"/>
                </a:rPr>
                <a:t>, Cs)</a:t>
              </a:r>
            </a:p>
            <a:p>
              <a:pPr marL="342900" lvl="0" indent="-342900">
                <a:lnSpc>
                  <a:spcPct val="120000"/>
                </a:lnSpc>
                <a:buFont typeface="Wingdings" pitchFamily="2" charset="2"/>
                <a:buChar char="Ø"/>
                <a:defRPr/>
              </a:pPr>
              <a:r>
                <a:rPr lang="en" altLang="zh-CN" sz="2000" b="1" spc="100" dirty="0">
                  <a:solidFill>
                    <a:srgbClr val="FFFFFF"/>
                  </a:solidFill>
                  <a:effectLst>
                    <a:outerShdw blurRad="139700" dist="38100" dir="2700000" algn="tl" rotWithShape="0">
                      <a:prstClr val="black">
                        <a:alpha val="32000"/>
                      </a:prstClr>
                    </a:outerShdw>
                  </a:effectLst>
                  <a:latin typeface="微软雅黑" panose="020B0503020204020204" pitchFamily="34" charset="-122"/>
                  <a:ea typeface="微软雅黑" panose="020B0503020204020204" pitchFamily="34" charset="-122"/>
                  <a:sym typeface="+mn-ea"/>
                </a:rPr>
                <a:t>Adv.: Large magnetic moment,</a:t>
              </a:r>
            </a:p>
            <a:p>
              <a:pPr lvl="0">
                <a:lnSpc>
                  <a:spcPct val="120000"/>
                </a:lnSpc>
                <a:defRPr/>
              </a:pPr>
              <a:r>
                <a:rPr lang="en" altLang="zh-CN" sz="2000" b="1" spc="100" dirty="0">
                  <a:solidFill>
                    <a:srgbClr val="FFFFFF"/>
                  </a:solidFill>
                  <a:effectLst>
                    <a:outerShdw blurRad="139700" dist="38100" dir="2700000" algn="tl" rotWithShape="0">
                      <a:prstClr val="black">
                        <a:alpha val="32000"/>
                      </a:prstClr>
                    </a:outerShdw>
                  </a:effectLst>
                  <a:latin typeface="微软雅黑" panose="020B0503020204020204" pitchFamily="34" charset="-122"/>
                  <a:ea typeface="微软雅黑" panose="020B0503020204020204" pitchFamily="34" charset="-122"/>
                  <a:sym typeface="+mn-ea"/>
                </a:rPr>
                <a:t>well-developed laser technology </a:t>
              </a:r>
            </a:p>
            <a:p>
              <a:pPr marL="342900" lvl="0" indent="-342900">
                <a:lnSpc>
                  <a:spcPct val="120000"/>
                </a:lnSpc>
                <a:buFont typeface="Wingdings" pitchFamily="2" charset="2"/>
                <a:buChar char="Ø"/>
                <a:defRPr/>
              </a:pPr>
              <a:r>
                <a:rPr lang="en" altLang="zh-CN" sz="2000" b="1" spc="100" dirty="0" err="1">
                  <a:solidFill>
                    <a:srgbClr val="FFFFFF"/>
                  </a:solidFill>
                  <a:effectLst>
                    <a:outerShdw blurRad="139700" dist="38100" dir="2700000" algn="tl" rotWithShape="0">
                      <a:prstClr val="black">
                        <a:alpha val="32000"/>
                      </a:prstClr>
                    </a:outerShdw>
                  </a:effectLst>
                  <a:latin typeface="微软雅黑" panose="020B0503020204020204" pitchFamily="34" charset="-122"/>
                  <a:ea typeface="微软雅黑" panose="020B0503020204020204" pitchFamily="34" charset="-122"/>
                  <a:sym typeface="+mn-ea"/>
                </a:rPr>
                <a:t>Disadv</a:t>
              </a:r>
              <a:r>
                <a:rPr lang="en" altLang="zh-CN" sz="2000" b="1" spc="100" dirty="0">
                  <a:solidFill>
                    <a:srgbClr val="FFFFFF"/>
                  </a:solidFill>
                  <a:effectLst>
                    <a:outerShdw blurRad="139700" dist="38100" dir="2700000" algn="tl" rotWithShape="0">
                      <a:prstClr val="black">
                        <a:alpha val="32000"/>
                      </a:prstClr>
                    </a:outerShdw>
                  </a:effectLst>
                  <a:latin typeface="微软雅黑" panose="020B0503020204020204" pitchFamily="34" charset="-122"/>
                  <a:ea typeface="微软雅黑" panose="020B0503020204020204" pitchFamily="34" charset="-122"/>
                  <a:sym typeface="+mn-ea"/>
                </a:rPr>
                <a:t>.: Low density (10</a:t>
              </a:r>
              <a:r>
                <a:rPr lang="en" altLang="zh-CN" sz="2000" b="1" spc="100" baseline="30000" dirty="0">
                  <a:solidFill>
                    <a:srgbClr val="FFFFFF"/>
                  </a:solidFill>
                  <a:effectLst>
                    <a:outerShdw blurRad="139700" dist="38100" dir="2700000" algn="tl" rotWithShape="0">
                      <a:prstClr val="black">
                        <a:alpha val="32000"/>
                      </a:prstClr>
                    </a:outerShdw>
                  </a:effectLst>
                  <a:latin typeface="微软雅黑" panose="020B0503020204020204" pitchFamily="34" charset="-122"/>
                  <a:ea typeface="微软雅黑" panose="020B0503020204020204" pitchFamily="34" charset="-122"/>
                  <a:sym typeface="+mn-ea"/>
                </a:rPr>
                <a:t>14</a:t>
              </a:r>
              <a:r>
                <a:rPr lang="en" altLang="zh-CN" sz="2000" b="1" spc="100" dirty="0">
                  <a:solidFill>
                    <a:srgbClr val="FFFFFF"/>
                  </a:solidFill>
                  <a:effectLst>
                    <a:outerShdw blurRad="139700" dist="38100" dir="2700000" algn="tl" rotWithShape="0">
                      <a:prstClr val="black">
                        <a:alpha val="32000"/>
                      </a:prstClr>
                    </a:outerShdw>
                  </a:effectLst>
                  <a:latin typeface="微软雅黑" panose="020B0503020204020204" pitchFamily="34" charset="-122"/>
                  <a:ea typeface="微软雅黑" panose="020B0503020204020204" pitchFamily="34" charset="-122"/>
                  <a:sym typeface="+mn-ea"/>
                </a:rPr>
                <a:t>cm</a:t>
              </a:r>
              <a:r>
                <a:rPr lang="en" altLang="zh-CN" sz="2000" b="1" spc="100" baseline="30000" dirty="0">
                  <a:solidFill>
                    <a:srgbClr val="FFFFFF"/>
                  </a:solidFill>
                  <a:effectLst>
                    <a:outerShdw blurRad="139700" dist="38100" dir="2700000" algn="tl" rotWithShape="0">
                      <a:prstClr val="black">
                        <a:alpha val="32000"/>
                      </a:prstClr>
                    </a:outerShdw>
                  </a:effectLst>
                  <a:latin typeface="微软雅黑" panose="020B0503020204020204" pitchFamily="34" charset="-122"/>
                  <a:ea typeface="微软雅黑" panose="020B0503020204020204" pitchFamily="34" charset="-122"/>
                  <a:sym typeface="+mn-ea"/>
                </a:rPr>
                <a:t>-3</a:t>
              </a:r>
              <a:r>
                <a:rPr lang="en" altLang="zh-CN" sz="2000" b="1" spc="100" dirty="0">
                  <a:solidFill>
                    <a:srgbClr val="FFFFFF"/>
                  </a:solidFill>
                  <a:effectLst>
                    <a:outerShdw blurRad="139700" dist="38100" dir="2700000" algn="tl" rotWithShape="0">
                      <a:prstClr val="black">
                        <a:alpha val="32000"/>
                      </a:prstClr>
                    </a:outerShdw>
                  </a:effectLst>
                  <a:latin typeface="微软雅黑" panose="020B0503020204020204" pitchFamily="34" charset="-122"/>
                  <a:ea typeface="微软雅黑" panose="020B0503020204020204" pitchFamily="34" charset="-122"/>
                  <a:sym typeface="+mn-ea"/>
                </a:rPr>
                <a:t>), </a:t>
              </a:r>
            </a:p>
            <a:p>
              <a:pPr lvl="0">
                <a:lnSpc>
                  <a:spcPct val="120000"/>
                </a:lnSpc>
                <a:defRPr/>
              </a:pPr>
              <a:r>
                <a:rPr lang="en" altLang="zh-CN" sz="2000" b="1" spc="100" dirty="0">
                  <a:solidFill>
                    <a:srgbClr val="FFFFFF"/>
                  </a:solidFill>
                  <a:effectLst>
                    <a:outerShdw blurRad="139700" dist="38100" dir="2700000" algn="tl" rotWithShape="0">
                      <a:prstClr val="black">
                        <a:alpha val="32000"/>
                      </a:prstClr>
                    </a:outerShdw>
                  </a:effectLst>
                  <a:latin typeface="微软雅黑" panose="020B0503020204020204" pitchFamily="34" charset="-122"/>
                  <a:ea typeface="微软雅黑" panose="020B0503020204020204" pitchFamily="34" charset="-122"/>
                  <a:sym typeface="+mn-ea"/>
                </a:rPr>
                <a:t>short coherence time (~10ms)</a:t>
              </a:r>
            </a:p>
          </p:txBody>
        </p:sp>
      </p:grpSp>
      <p:sp>
        <p:nvSpPr>
          <p:cNvPr id="2" name="灯片编号占位符 1">
            <a:extLst>
              <a:ext uri="{FF2B5EF4-FFF2-40B4-BE49-F238E27FC236}">
                <a16:creationId xmlns:a16="http://schemas.microsoft.com/office/drawing/2014/main" id="{589886C3-4555-6D44-AC51-7A6128ED1E67}"/>
              </a:ext>
            </a:extLst>
          </p:cNvPr>
          <p:cNvSpPr>
            <a:spLocks noGrp="1"/>
          </p:cNvSpPr>
          <p:nvPr>
            <p:ph type="sldNum" sz="quarter" idx="4"/>
          </p:nvPr>
        </p:nvSpPr>
        <p:spPr/>
        <p:txBody>
          <a:bodyPr/>
          <a:lstStyle/>
          <a:p>
            <a:fld id="{0C913308-F349-4B6D-A68A-DD1791B4A57B}" type="slidenum">
              <a:rPr lang="zh-CN" altLang="en-US" smtClean="0"/>
              <a:t>8</a:t>
            </a:fld>
            <a:endParaRPr lang="zh-CN" altLang="en-US"/>
          </a:p>
        </p:txBody>
      </p:sp>
    </p:spTree>
    <p:extLst>
      <p:ext uri="{BB962C8B-B14F-4D97-AF65-F5344CB8AC3E}">
        <p14:creationId xmlns:p14="http://schemas.microsoft.com/office/powerpoint/2010/main" val="287912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9" name="直接连接符 7">
            <a:extLst>
              <a:ext uri="{FF2B5EF4-FFF2-40B4-BE49-F238E27FC236}">
                <a16:creationId xmlns:a16="http://schemas.microsoft.com/office/drawing/2014/main" id="{1C307FA2-B3E0-4542-B9CF-76545AFC51A0}"/>
              </a:ext>
            </a:extLst>
          </p:cNvPr>
          <p:cNvCxnSpPr>
            <a:cxnSpLocks/>
          </p:cNvCxnSpPr>
          <p:nvPr/>
        </p:nvCxnSpPr>
        <p:spPr>
          <a:xfrm>
            <a:off x="351752" y="844928"/>
            <a:ext cx="11560925" cy="0"/>
          </a:xfrm>
          <a:prstGeom prst="line">
            <a:avLst/>
          </a:prstGeom>
          <a:ln w="15875">
            <a:gradFill flip="none" rotWithShape="1">
              <a:gsLst>
                <a:gs pos="0">
                  <a:srgbClr val="124A93"/>
                </a:gs>
                <a:gs pos="49700">
                  <a:srgbClr val="124C98"/>
                </a:gs>
                <a:gs pos="100000">
                  <a:srgbClr val="134E9D">
                    <a:alpha val="0"/>
                  </a:srgbClr>
                </a:gs>
              </a:gsLst>
              <a:path path="circle">
                <a:fillToRect l="50000" t="50000" r="50000" b="50000"/>
              </a:path>
              <a:tileRect/>
            </a:gradFill>
          </a:ln>
        </p:spPr>
        <p:style>
          <a:lnRef idx="2">
            <a:schemeClr val="accent1"/>
          </a:lnRef>
          <a:fillRef idx="0">
            <a:schemeClr val="accent1"/>
          </a:fillRef>
          <a:effectRef idx="1">
            <a:schemeClr val="accent1"/>
          </a:effectRef>
          <a:fontRef idx="minor">
            <a:schemeClr val="tx1"/>
          </a:fontRef>
        </p:style>
      </p:cxnSp>
      <p:grpSp>
        <p:nvGrpSpPr>
          <p:cNvPr id="75" name="组合 74">
            <a:extLst>
              <a:ext uri="{FF2B5EF4-FFF2-40B4-BE49-F238E27FC236}">
                <a16:creationId xmlns:a16="http://schemas.microsoft.com/office/drawing/2014/main" id="{14B263C2-749B-C643-B271-7B7AAFE8E20A}"/>
              </a:ext>
            </a:extLst>
          </p:cNvPr>
          <p:cNvGrpSpPr/>
          <p:nvPr/>
        </p:nvGrpSpPr>
        <p:grpSpPr>
          <a:xfrm>
            <a:off x="287240" y="4258842"/>
            <a:ext cx="11625437" cy="2383525"/>
            <a:chOff x="149111" y="1931796"/>
            <a:chExt cx="7112301" cy="4736858"/>
          </a:xfrm>
        </p:grpSpPr>
        <p:pic>
          <p:nvPicPr>
            <p:cNvPr id="76" name="图片 75">
              <a:extLst>
                <a:ext uri="{FF2B5EF4-FFF2-40B4-BE49-F238E27FC236}">
                  <a16:creationId xmlns:a16="http://schemas.microsoft.com/office/drawing/2014/main" id="{CDADF1DC-930D-6040-9F0D-5806E9D491ED}"/>
                </a:ext>
              </a:extLst>
            </p:cNvPr>
            <p:cNvPicPr>
              <a:picLocks noChangeAspect="1"/>
            </p:cNvPicPr>
            <p:nvPr/>
          </p:nvPicPr>
          <p:blipFill>
            <a:blip r:embed="rId3"/>
            <a:stretch>
              <a:fillRect/>
            </a:stretch>
          </p:blipFill>
          <p:spPr>
            <a:xfrm>
              <a:off x="149111" y="1931796"/>
              <a:ext cx="7112301" cy="4736858"/>
            </a:xfrm>
            <a:prstGeom prst="rect">
              <a:avLst/>
            </a:prstGeom>
          </p:spPr>
        </p:pic>
        <p:cxnSp>
          <p:nvCxnSpPr>
            <p:cNvPr id="77" name="直线连接符 76">
              <a:extLst>
                <a:ext uri="{FF2B5EF4-FFF2-40B4-BE49-F238E27FC236}">
                  <a16:creationId xmlns:a16="http://schemas.microsoft.com/office/drawing/2014/main" id="{A1099D34-B0F0-754A-A130-29C303C77D52}"/>
                </a:ext>
              </a:extLst>
            </p:cNvPr>
            <p:cNvCxnSpPr/>
            <p:nvPr/>
          </p:nvCxnSpPr>
          <p:spPr>
            <a:xfrm>
              <a:off x="777249" y="5975928"/>
              <a:ext cx="2059709" cy="0"/>
            </a:xfrm>
            <a:prstGeom prst="line">
              <a:avLst/>
            </a:prstGeom>
          </p:spPr>
          <p:style>
            <a:lnRef idx="1">
              <a:schemeClr val="dk1"/>
            </a:lnRef>
            <a:fillRef idx="0">
              <a:schemeClr val="dk1"/>
            </a:fillRef>
            <a:effectRef idx="0">
              <a:schemeClr val="dk1"/>
            </a:effectRef>
            <a:fontRef idx="minor">
              <a:schemeClr val="tx1"/>
            </a:fontRef>
          </p:style>
        </p:cxnSp>
        <p:sp>
          <p:nvSpPr>
            <p:cNvPr id="78" name="文本框 77">
              <a:extLst>
                <a:ext uri="{FF2B5EF4-FFF2-40B4-BE49-F238E27FC236}">
                  <a16:creationId xmlns:a16="http://schemas.microsoft.com/office/drawing/2014/main" id="{7094A569-FE47-4E4D-863D-637824DE5DA4}"/>
                </a:ext>
              </a:extLst>
            </p:cNvPr>
            <p:cNvSpPr txBox="1"/>
            <p:nvPr/>
          </p:nvSpPr>
          <p:spPr>
            <a:xfrm>
              <a:off x="1146616" y="4762573"/>
              <a:ext cx="1320975" cy="1039812"/>
            </a:xfrm>
            <a:prstGeom prst="rect">
              <a:avLst/>
            </a:prstGeom>
            <a:noFill/>
            <a:ln w="22225">
              <a:solidFill>
                <a:srgbClr val="C00000"/>
              </a:solidFill>
            </a:ln>
          </p:spPr>
          <p:txBody>
            <a:bodyPr wrap="square" rtlCol="0">
              <a:spAutoFit/>
            </a:bodyPr>
            <a:lstStyle/>
            <a:p>
              <a:r>
                <a:rPr kumimoji="1" lang="en-US" altLang="zh-CN" sz="2800" dirty="0">
                  <a:solidFill>
                    <a:srgbClr val="C00000"/>
                  </a:solidFill>
                </a:rPr>
                <a:t>0.5fT/Hz</a:t>
              </a:r>
              <a:r>
                <a:rPr kumimoji="1" lang="en-US" altLang="zh-CN" sz="2800" baseline="30000" dirty="0">
                  <a:solidFill>
                    <a:srgbClr val="C00000"/>
                  </a:solidFill>
                </a:rPr>
                <a:t>1/2</a:t>
              </a:r>
              <a:endParaRPr kumimoji="1" lang="zh-CN" altLang="en-US" sz="2800" baseline="30000" dirty="0">
                <a:solidFill>
                  <a:srgbClr val="C00000"/>
                </a:solidFill>
              </a:endParaRPr>
            </a:p>
          </p:txBody>
        </p:sp>
      </p:grpSp>
      <p:sp>
        <p:nvSpPr>
          <p:cNvPr id="81" name="标题 1">
            <a:extLst>
              <a:ext uri="{FF2B5EF4-FFF2-40B4-BE49-F238E27FC236}">
                <a16:creationId xmlns:a16="http://schemas.microsoft.com/office/drawing/2014/main" id="{BA140A90-DB07-3947-B9B7-4D9D54203403}"/>
              </a:ext>
            </a:extLst>
          </p:cNvPr>
          <p:cNvSpPr txBox="1">
            <a:spLocks/>
          </p:cNvSpPr>
          <p:nvPr/>
        </p:nvSpPr>
        <p:spPr>
          <a:xfrm>
            <a:off x="377794" y="788414"/>
            <a:ext cx="11534883" cy="11517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altLang="zh-CN" sz="3500" dirty="0">
                <a:latin typeface="Times New Roman" panose="02020603050405020304" pitchFamily="18" charset="0"/>
                <a:cs typeface="Times New Roman" panose="02020603050405020304" pitchFamily="18" charset="0"/>
              </a:rPr>
              <a:t>Sub-</a:t>
            </a:r>
            <a:r>
              <a:rPr lang="en-US" altLang="zh-CN" sz="3500" dirty="0" err="1">
                <a:latin typeface="Times New Roman" panose="02020603050405020304" pitchFamily="18" charset="0"/>
                <a:cs typeface="Times New Roman" panose="02020603050405020304" pitchFamily="18" charset="0"/>
              </a:rPr>
              <a:t>femtotesla</a:t>
            </a:r>
            <a:r>
              <a:rPr lang="en-US" altLang="zh-CN" sz="3500" dirty="0">
                <a:latin typeface="Times New Roman" panose="02020603050405020304" pitchFamily="18" charset="0"/>
                <a:cs typeface="Times New Roman" panose="02020603050405020304" pitchFamily="18" charset="0"/>
              </a:rPr>
              <a:t> sensitivity has been realized via improving signal response and reducing technical noise</a:t>
            </a:r>
            <a:endParaRPr lang="zh-CN" altLang="en-US" sz="3500" dirty="0">
              <a:latin typeface="Times New Roman" panose="02020603050405020304" pitchFamily="18" charset="0"/>
              <a:cs typeface="Times New Roman" panose="02020603050405020304" pitchFamily="18" charset="0"/>
            </a:endParaRPr>
          </a:p>
        </p:txBody>
      </p:sp>
      <p:grpSp>
        <p:nvGrpSpPr>
          <p:cNvPr id="3" name="组合 2">
            <a:extLst>
              <a:ext uri="{FF2B5EF4-FFF2-40B4-BE49-F238E27FC236}">
                <a16:creationId xmlns:a16="http://schemas.microsoft.com/office/drawing/2014/main" id="{2D76E363-0183-1540-A018-63668CE0A10D}"/>
              </a:ext>
            </a:extLst>
          </p:cNvPr>
          <p:cNvGrpSpPr/>
          <p:nvPr/>
        </p:nvGrpSpPr>
        <p:grpSpPr>
          <a:xfrm>
            <a:off x="536230" y="2293303"/>
            <a:ext cx="11127455" cy="1740867"/>
            <a:chOff x="1111136" y="2043923"/>
            <a:chExt cx="10122148" cy="1740867"/>
          </a:xfrm>
        </p:grpSpPr>
        <p:pic>
          <p:nvPicPr>
            <p:cNvPr id="19" name="图片 18">
              <a:extLst>
                <a:ext uri="{FF2B5EF4-FFF2-40B4-BE49-F238E27FC236}">
                  <a16:creationId xmlns:a16="http://schemas.microsoft.com/office/drawing/2014/main" id="{23A01902-3EB7-1843-A865-726A143EBB29}"/>
                </a:ext>
              </a:extLst>
            </p:cNvPr>
            <p:cNvPicPr>
              <a:picLocks noChangeAspect="1"/>
            </p:cNvPicPr>
            <p:nvPr/>
          </p:nvPicPr>
          <p:blipFill>
            <a:blip r:embed="rId4"/>
            <a:stretch>
              <a:fillRect/>
            </a:stretch>
          </p:blipFill>
          <p:spPr>
            <a:xfrm>
              <a:off x="5282653" y="2043923"/>
              <a:ext cx="1741063" cy="1686403"/>
            </a:xfrm>
            <a:prstGeom prst="rect">
              <a:avLst/>
            </a:prstGeom>
          </p:spPr>
        </p:pic>
        <p:pic>
          <p:nvPicPr>
            <p:cNvPr id="67" name="图片 66">
              <a:extLst>
                <a:ext uri="{FF2B5EF4-FFF2-40B4-BE49-F238E27FC236}">
                  <a16:creationId xmlns:a16="http://schemas.microsoft.com/office/drawing/2014/main" id="{DBFB3DA9-9823-0648-8090-E50F801DFC04}"/>
                </a:ext>
              </a:extLst>
            </p:cNvPr>
            <p:cNvPicPr>
              <a:picLocks/>
            </p:cNvPicPr>
            <p:nvPr/>
          </p:nvPicPr>
          <p:blipFill rotWithShape="1">
            <a:blip r:embed="rId5"/>
            <a:srcRect t="683" b="10991"/>
            <a:stretch/>
          </p:blipFill>
          <p:spPr>
            <a:xfrm>
              <a:off x="7398597" y="2054541"/>
              <a:ext cx="1871893" cy="1653779"/>
            </a:xfrm>
            <a:prstGeom prst="rect">
              <a:avLst/>
            </a:prstGeom>
            <a:blipFill dpi="0" rotWithShape="1">
              <a:blip r:embed="rId6"/>
              <a:srcRect/>
              <a:stretch>
                <a:fillRect/>
              </a:stretch>
            </a:blipFill>
            <a:ln w="12700">
              <a:solidFill>
                <a:schemeClr val="accent1">
                  <a:shade val="50000"/>
                </a:schemeClr>
              </a:solidFill>
            </a:ln>
            <a:effectLst>
              <a:outerShdw blurRad="152400" dist="38100" dir="2700000" algn="tl" rotWithShape="0">
                <a:srgbClr val="00B0F0">
                  <a:alpha val="40000"/>
                </a:srgbClr>
              </a:outerShdw>
            </a:effectLst>
          </p:spPr>
        </p:pic>
        <p:pic>
          <p:nvPicPr>
            <p:cNvPr id="70" name="图片 69">
              <a:extLst>
                <a:ext uri="{FF2B5EF4-FFF2-40B4-BE49-F238E27FC236}">
                  <a16:creationId xmlns:a16="http://schemas.microsoft.com/office/drawing/2014/main" id="{7C1897E2-064A-4947-B8A0-02AB226756C0}"/>
                </a:ext>
              </a:extLst>
            </p:cNvPr>
            <p:cNvPicPr>
              <a:picLocks noChangeAspect="1"/>
            </p:cNvPicPr>
            <p:nvPr/>
          </p:nvPicPr>
          <p:blipFill>
            <a:blip r:embed="rId7"/>
            <a:stretch>
              <a:fillRect/>
            </a:stretch>
          </p:blipFill>
          <p:spPr>
            <a:xfrm>
              <a:off x="1111136" y="2083263"/>
              <a:ext cx="1623101" cy="1299447"/>
            </a:xfrm>
            <a:prstGeom prst="rect">
              <a:avLst/>
            </a:prstGeom>
            <a:blipFill dpi="0" rotWithShape="1">
              <a:blip r:embed="rId6"/>
              <a:srcRect/>
              <a:stretch>
                <a:fillRect/>
              </a:stretch>
            </a:blipFill>
            <a:ln w="12700">
              <a:solidFill>
                <a:schemeClr val="accent1">
                  <a:shade val="50000"/>
                </a:schemeClr>
              </a:solidFill>
            </a:ln>
            <a:effectLst>
              <a:outerShdw blurRad="152400" dist="38100" dir="2700000" algn="tl" rotWithShape="0">
                <a:srgbClr val="00B0F0">
                  <a:alpha val="40000"/>
                </a:srgbClr>
              </a:outerShdw>
            </a:effectLst>
          </p:spPr>
        </p:pic>
        <p:sp>
          <p:nvSpPr>
            <p:cNvPr id="71" name="矩形 70">
              <a:extLst>
                <a:ext uri="{FF2B5EF4-FFF2-40B4-BE49-F238E27FC236}">
                  <a16:creationId xmlns:a16="http://schemas.microsoft.com/office/drawing/2014/main" id="{2EFF83F8-4398-AD41-A9BE-85138FDCCB73}"/>
                </a:ext>
              </a:extLst>
            </p:cNvPr>
            <p:cNvSpPr/>
            <p:nvPr/>
          </p:nvSpPr>
          <p:spPr>
            <a:xfrm>
              <a:off x="1111137" y="3332376"/>
              <a:ext cx="1623100" cy="422405"/>
            </a:xfrm>
            <a:prstGeom prst="rect">
              <a:avLst/>
            </a:prstGeom>
            <a:solidFill>
              <a:schemeClr val="bg1"/>
            </a:solidFill>
            <a:ln w="28575">
              <a:solidFill>
                <a:srgbClr val="006600"/>
              </a:solidFill>
            </a:ln>
            <a:effectLst>
              <a:outerShdw blurRad="50800" dist="38100" dir="2700000" algn="tl" rotWithShape="0">
                <a:prstClr val="black">
                  <a:alpha val="40000"/>
                </a:prstClr>
              </a:outerShdw>
            </a:effectLst>
          </p:spPr>
          <p:txBody>
            <a:bodyPr vert="horz" wrap="square" lIns="144000" tIns="72000" rIns="72000" bIns="72000" rtlCol="0">
              <a:spAutoFit/>
            </a:bodyPr>
            <a:lstStyle/>
            <a:p>
              <a:pPr lvl="0" algn="ctr"/>
              <a:r>
                <a:rPr lang="en-US" altLang="zh-CN" b="1" dirty="0">
                  <a:solidFill>
                    <a:srgbClr val="4BACC6">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Atomic vapor</a:t>
              </a:r>
              <a:endParaRPr lang="zh-CN" altLang="en-US" b="1" dirty="0">
                <a:solidFill>
                  <a:srgbClr val="4BACC6">
                    <a:lumMod val="50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2" name="矩形 71">
              <a:extLst>
                <a:ext uri="{FF2B5EF4-FFF2-40B4-BE49-F238E27FC236}">
                  <a16:creationId xmlns:a16="http://schemas.microsoft.com/office/drawing/2014/main" id="{E897C77E-D6F8-2E41-9E95-B6739AC05FF0}"/>
                </a:ext>
              </a:extLst>
            </p:cNvPr>
            <p:cNvSpPr/>
            <p:nvPr/>
          </p:nvSpPr>
          <p:spPr>
            <a:xfrm>
              <a:off x="7396630" y="3362385"/>
              <a:ext cx="1873860" cy="422405"/>
            </a:xfrm>
            <a:prstGeom prst="rect">
              <a:avLst/>
            </a:prstGeom>
            <a:solidFill>
              <a:schemeClr val="bg1"/>
            </a:solidFill>
            <a:ln w="28575">
              <a:solidFill>
                <a:srgbClr val="006600"/>
              </a:solidFill>
            </a:ln>
            <a:effectLst>
              <a:outerShdw blurRad="50800" dist="38100" dir="2700000" algn="tl" rotWithShape="0">
                <a:prstClr val="black">
                  <a:alpha val="40000"/>
                </a:prstClr>
              </a:outerShdw>
            </a:effectLst>
          </p:spPr>
          <p:txBody>
            <a:bodyPr vert="horz" wrap="square" lIns="144000" tIns="72000" rIns="72000" bIns="72000" rtlCol="0">
              <a:spAutoFit/>
            </a:bodyPr>
            <a:lstStyle/>
            <a:p>
              <a:pPr lvl="0" algn="ctr"/>
              <a:r>
                <a:rPr lang="en-US" altLang="zh-CN" b="1" dirty="0">
                  <a:solidFill>
                    <a:srgbClr val="4BACC6">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Magnetic shields</a:t>
              </a:r>
              <a:endParaRPr lang="zh-CN" altLang="en-US" b="1" dirty="0">
                <a:solidFill>
                  <a:srgbClr val="4BACC6">
                    <a:lumMod val="50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3" name="矩形 72">
              <a:extLst>
                <a:ext uri="{FF2B5EF4-FFF2-40B4-BE49-F238E27FC236}">
                  <a16:creationId xmlns:a16="http://schemas.microsoft.com/office/drawing/2014/main" id="{C656DC64-8C71-3B48-A767-7B6A942B005C}"/>
                </a:ext>
              </a:extLst>
            </p:cNvPr>
            <p:cNvSpPr/>
            <p:nvPr/>
          </p:nvSpPr>
          <p:spPr>
            <a:xfrm>
              <a:off x="5272829" y="3351224"/>
              <a:ext cx="1753871" cy="422405"/>
            </a:xfrm>
            <a:prstGeom prst="rect">
              <a:avLst/>
            </a:prstGeom>
            <a:solidFill>
              <a:schemeClr val="bg1"/>
            </a:solidFill>
            <a:ln w="28575">
              <a:solidFill>
                <a:srgbClr val="006600"/>
              </a:solidFill>
            </a:ln>
            <a:effectLst>
              <a:outerShdw blurRad="50800" dist="38100" dir="2700000" algn="tl" rotWithShape="0">
                <a:prstClr val="black">
                  <a:alpha val="40000"/>
                </a:prstClr>
              </a:outerShdw>
            </a:effectLst>
          </p:spPr>
          <p:txBody>
            <a:bodyPr vert="horz" wrap="square" lIns="144000" tIns="72000" rIns="72000" bIns="72000" rtlCol="0">
              <a:spAutoFit/>
            </a:bodyPr>
            <a:lstStyle/>
            <a:p>
              <a:pPr lvl="0" algn="ctr"/>
              <a:r>
                <a:rPr lang="en-US" altLang="zh-CN" b="1" dirty="0">
                  <a:solidFill>
                    <a:srgbClr val="4BACC6">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Low-noise oven</a:t>
              </a:r>
              <a:endParaRPr lang="zh-CN" altLang="en-US" b="1" dirty="0">
                <a:solidFill>
                  <a:srgbClr val="4BACC6">
                    <a:lumMod val="50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6" name="箭头: 右 39">
              <a:extLst>
                <a:ext uri="{FF2B5EF4-FFF2-40B4-BE49-F238E27FC236}">
                  <a16:creationId xmlns:a16="http://schemas.microsoft.com/office/drawing/2014/main" id="{13E60531-B041-7543-B592-F74DD611AE38}"/>
                </a:ext>
              </a:extLst>
            </p:cNvPr>
            <p:cNvSpPr/>
            <p:nvPr/>
          </p:nvSpPr>
          <p:spPr>
            <a:xfrm>
              <a:off x="3383859" y="2601707"/>
              <a:ext cx="535596" cy="398870"/>
            </a:xfrm>
            <a:prstGeom prst="rightArrow">
              <a:avLst/>
            </a:prstGeom>
            <a:gradFill flip="none" rotWithShape="1">
              <a:gsLst>
                <a:gs pos="0">
                  <a:schemeClr val="bg1"/>
                </a:gs>
                <a:gs pos="50000">
                  <a:schemeClr val="bg1">
                    <a:lumMod val="73000"/>
                  </a:schemeClr>
                </a:gs>
                <a:gs pos="83000">
                  <a:schemeClr val="bg1">
                    <a:lumMod val="66000"/>
                  </a:schemeClr>
                </a:gs>
                <a:gs pos="100000">
                  <a:schemeClr val="bg1">
                    <a:lumMod val="54000"/>
                  </a:schemeClr>
                </a:gs>
              </a:gsLst>
              <a:lin ang="0" scaled="1"/>
              <a:tileRect/>
            </a:gra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2" name="图片 91">
              <a:extLst>
                <a:ext uri="{FF2B5EF4-FFF2-40B4-BE49-F238E27FC236}">
                  <a16:creationId xmlns:a16="http://schemas.microsoft.com/office/drawing/2014/main" id="{085C7D5D-7F3D-164D-B018-4652C24CA594}"/>
                </a:ext>
              </a:extLst>
            </p:cNvPr>
            <p:cNvPicPr>
              <a:picLocks noChangeAspect="1"/>
            </p:cNvPicPr>
            <p:nvPr/>
          </p:nvPicPr>
          <p:blipFill>
            <a:blip r:embed="rId8"/>
            <a:stretch>
              <a:fillRect/>
            </a:stretch>
          </p:blipFill>
          <p:spPr>
            <a:xfrm>
              <a:off x="9572132" y="2062819"/>
              <a:ext cx="1661152" cy="1678760"/>
            </a:xfrm>
            <a:prstGeom prst="rect">
              <a:avLst/>
            </a:prstGeom>
          </p:spPr>
        </p:pic>
        <p:pic>
          <p:nvPicPr>
            <p:cNvPr id="93" name="图片 92">
              <a:extLst>
                <a:ext uri="{FF2B5EF4-FFF2-40B4-BE49-F238E27FC236}">
                  <a16:creationId xmlns:a16="http://schemas.microsoft.com/office/drawing/2014/main" id="{F32FA6A6-61D7-C44B-8AD6-12459F666C65}"/>
                </a:ext>
              </a:extLst>
            </p:cNvPr>
            <p:cNvPicPr>
              <a:picLocks noChangeAspect="1"/>
            </p:cNvPicPr>
            <p:nvPr/>
          </p:nvPicPr>
          <p:blipFill>
            <a:blip r:embed="rId9"/>
            <a:stretch>
              <a:fillRect/>
            </a:stretch>
          </p:blipFill>
          <p:spPr>
            <a:xfrm>
              <a:off x="3094880" y="2089372"/>
              <a:ext cx="1818382" cy="1671518"/>
            </a:xfrm>
            <a:prstGeom prst="rect">
              <a:avLst/>
            </a:prstGeom>
          </p:spPr>
        </p:pic>
        <p:sp>
          <p:nvSpPr>
            <p:cNvPr id="94" name="矩形 93">
              <a:extLst>
                <a:ext uri="{FF2B5EF4-FFF2-40B4-BE49-F238E27FC236}">
                  <a16:creationId xmlns:a16="http://schemas.microsoft.com/office/drawing/2014/main" id="{BDA478A0-67DD-564C-8F35-701E0FB1294C}"/>
                </a:ext>
              </a:extLst>
            </p:cNvPr>
            <p:cNvSpPr/>
            <p:nvPr/>
          </p:nvSpPr>
          <p:spPr>
            <a:xfrm>
              <a:off x="3094342" y="3345065"/>
              <a:ext cx="1818382" cy="422405"/>
            </a:xfrm>
            <a:prstGeom prst="rect">
              <a:avLst/>
            </a:prstGeom>
            <a:solidFill>
              <a:schemeClr val="bg1"/>
            </a:solidFill>
            <a:ln w="28575">
              <a:solidFill>
                <a:srgbClr val="006600"/>
              </a:solidFill>
            </a:ln>
            <a:effectLst>
              <a:outerShdw blurRad="50800" dist="38100" dir="2700000" algn="tl" rotWithShape="0">
                <a:prstClr val="black">
                  <a:alpha val="40000"/>
                </a:prstClr>
              </a:outerShdw>
            </a:effectLst>
          </p:spPr>
          <p:txBody>
            <a:bodyPr vert="horz" wrap="square" lIns="144000" tIns="72000" rIns="72000" bIns="72000" rtlCol="0">
              <a:spAutoFit/>
            </a:bodyPr>
            <a:lstStyle/>
            <a:p>
              <a:pPr lvl="0" algn="ctr"/>
              <a:r>
                <a:rPr lang="en-US" altLang="zh-CN" b="1" dirty="0">
                  <a:solidFill>
                    <a:srgbClr val="4BACC6">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Optical system</a:t>
              </a:r>
              <a:endParaRPr lang="zh-CN" altLang="en-US" b="1" dirty="0">
                <a:solidFill>
                  <a:srgbClr val="4BACC6">
                    <a:lumMod val="50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6" name="箭头: 右 39">
              <a:extLst>
                <a:ext uri="{FF2B5EF4-FFF2-40B4-BE49-F238E27FC236}">
                  <a16:creationId xmlns:a16="http://schemas.microsoft.com/office/drawing/2014/main" id="{4526A728-1220-6542-A116-EF6CFB925497}"/>
                </a:ext>
              </a:extLst>
            </p:cNvPr>
            <p:cNvSpPr/>
            <p:nvPr/>
          </p:nvSpPr>
          <p:spPr>
            <a:xfrm>
              <a:off x="2722430" y="2622447"/>
              <a:ext cx="448185" cy="398870"/>
            </a:xfrm>
            <a:prstGeom prst="rightArrow">
              <a:avLst/>
            </a:prstGeom>
            <a:gradFill flip="none" rotWithShape="1">
              <a:gsLst>
                <a:gs pos="0">
                  <a:schemeClr val="bg1"/>
                </a:gs>
                <a:gs pos="50000">
                  <a:schemeClr val="bg1">
                    <a:lumMod val="73000"/>
                  </a:schemeClr>
                </a:gs>
                <a:gs pos="83000">
                  <a:schemeClr val="bg1">
                    <a:lumMod val="66000"/>
                  </a:schemeClr>
                </a:gs>
                <a:gs pos="100000">
                  <a:schemeClr val="bg1">
                    <a:lumMod val="54000"/>
                  </a:schemeClr>
                </a:gs>
              </a:gsLst>
              <a:lin ang="0" scaled="1"/>
              <a:tileRect/>
            </a:gra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箭头: 右 39">
              <a:extLst>
                <a:ext uri="{FF2B5EF4-FFF2-40B4-BE49-F238E27FC236}">
                  <a16:creationId xmlns:a16="http://schemas.microsoft.com/office/drawing/2014/main" id="{C43F9ABD-7C08-0F41-AF80-A9195526E5CF}"/>
                </a:ext>
              </a:extLst>
            </p:cNvPr>
            <p:cNvSpPr/>
            <p:nvPr/>
          </p:nvSpPr>
          <p:spPr>
            <a:xfrm>
              <a:off x="4901144" y="2622447"/>
              <a:ext cx="448185" cy="398870"/>
            </a:xfrm>
            <a:prstGeom prst="rightArrow">
              <a:avLst/>
            </a:prstGeom>
            <a:gradFill flip="none" rotWithShape="1">
              <a:gsLst>
                <a:gs pos="0">
                  <a:schemeClr val="bg1"/>
                </a:gs>
                <a:gs pos="50000">
                  <a:schemeClr val="bg1">
                    <a:lumMod val="73000"/>
                  </a:schemeClr>
                </a:gs>
                <a:gs pos="83000">
                  <a:schemeClr val="bg1">
                    <a:lumMod val="66000"/>
                  </a:schemeClr>
                </a:gs>
                <a:gs pos="100000">
                  <a:schemeClr val="bg1">
                    <a:lumMod val="54000"/>
                  </a:schemeClr>
                </a:gs>
              </a:gsLst>
              <a:lin ang="0" scaled="1"/>
              <a:tileRect/>
            </a:gra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箭头: 右 39">
              <a:extLst>
                <a:ext uri="{FF2B5EF4-FFF2-40B4-BE49-F238E27FC236}">
                  <a16:creationId xmlns:a16="http://schemas.microsoft.com/office/drawing/2014/main" id="{D8673959-8DC3-8B4C-98F5-919D7F3D37B8}"/>
                </a:ext>
              </a:extLst>
            </p:cNvPr>
            <p:cNvSpPr/>
            <p:nvPr/>
          </p:nvSpPr>
          <p:spPr>
            <a:xfrm>
              <a:off x="7024255" y="2622447"/>
              <a:ext cx="448185" cy="398870"/>
            </a:xfrm>
            <a:prstGeom prst="rightArrow">
              <a:avLst/>
            </a:prstGeom>
            <a:gradFill flip="none" rotWithShape="1">
              <a:gsLst>
                <a:gs pos="0">
                  <a:schemeClr val="bg1"/>
                </a:gs>
                <a:gs pos="50000">
                  <a:schemeClr val="bg1">
                    <a:lumMod val="73000"/>
                  </a:schemeClr>
                </a:gs>
                <a:gs pos="83000">
                  <a:schemeClr val="bg1">
                    <a:lumMod val="66000"/>
                  </a:schemeClr>
                </a:gs>
                <a:gs pos="100000">
                  <a:schemeClr val="bg1">
                    <a:lumMod val="54000"/>
                  </a:schemeClr>
                </a:gs>
              </a:gsLst>
              <a:lin ang="0" scaled="1"/>
              <a:tileRect/>
            </a:gra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箭头: 右 39">
              <a:extLst>
                <a:ext uri="{FF2B5EF4-FFF2-40B4-BE49-F238E27FC236}">
                  <a16:creationId xmlns:a16="http://schemas.microsoft.com/office/drawing/2014/main" id="{7B49A5FD-080F-784C-842D-6E47B5B03576}"/>
                </a:ext>
              </a:extLst>
            </p:cNvPr>
            <p:cNvSpPr/>
            <p:nvPr/>
          </p:nvSpPr>
          <p:spPr>
            <a:xfrm>
              <a:off x="9241547" y="2644718"/>
              <a:ext cx="448185" cy="398870"/>
            </a:xfrm>
            <a:prstGeom prst="rightArrow">
              <a:avLst/>
            </a:prstGeom>
            <a:gradFill flip="none" rotWithShape="1">
              <a:gsLst>
                <a:gs pos="0">
                  <a:schemeClr val="bg1"/>
                </a:gs>
                <a:gs pos="50000">
                  <a:schemeClr val="bg1">
                    <a:lumMod val="73000"/>
                  </a:schemeClr>
                </a:gs>
                <a:gs pos="83000">
                  <a:schemeClr val="bg1">
                    <a:lumMod val="66000"/>
                  </a:schemeClr>
                </a:gs>
                <a:gs pos="100000">
                  <a:schemeClr val="bg1">
                    <a:lumMod val="54000"/>
                  </a:schemeClr>
                </a:gs>
              </a:gsLst>
              <a:lin ang="0" scaled="1"/>
              <a:tileRect/>
            </a:gra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矩形 100">
              <a:extLst>
                <a:ext uri="{FF2B5EF4-FFF2-40B4-BE49-F238E27FC236}">
                  <a16:creationId xmlns:a16="http://schemas.microsoft.com/office/drawing/2014/main" id="{E5D9F644-BD0B-7446-B0D8-94B38C998349}"/>
                </a:ext>
              </a:extLst>
            </p:cNvPr>
            <p:cNvSpPr/>
            <p:nvPr/>
          </p:nvSpPr>
          <p:spPr>
            <a:xfrm>
              <a:off x="9572132" y="3362384"/>
              <a:ext cx="1661152" cy="422405"/>
            </a:xfrm>
            <a:prstGeom prst="rect">
              <a:avLst/>
            </a:prstGeom>
            <a:solidFill>
              <a:schemeClr val="bg1"/>
            </a:solidFill>
            <a:ln w="28575">
              <a:solidFill>
                <a:srgbClr val="006600"/>
              </a:solidFill>
            </a:ln>
            <a:effectLst>
              <a:outerShdw blurRad="50800" dist="38100" dir="2700000" algn="tl" rotWithShape="0">
                <a:prstClr val="black">
                  <a:alpha val="40000"/>
                </a:prstClr>
              </a:outerShdw>
            </a:effectLst>
          </p:spPr>
          <p:txBody>
            <a:bodyPr vert="horz" wrap="square" lIns="144000" tIns="72000" rIns="72000" bIns="72000" rtlCol="0">
              <a:spAutoFit/>
            </a:bodyPr>
            <a:lstStyle/>
            <a:p>
              <a:pPr lvl="0" algn="ctr"/>
              <a:r>
                <a:rPr lang="en-US" altLang="zh-CN" b="1" dirty="0">
                  <a:solidFill>
                    <a:srgbClr val="4BACC6">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Multichannel</a:t>
              </a:r>
              <a:endParaRPr lang="zh-CN" altLang="en-US" b="1" dirty="0">
                <a:solidFill>
                  <a:srgbClr val="4BACC6">
                    <a:lumMod val="50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03" name="标题 1">
            <a:extLst>
              <a:ext uri="{FF2B5EF4-FFF2-40B4-BE49-F238E27FC236}">
                <a16:creationId xmlns:a16="http://schemas.microsoft.com/office/drawing/2014/main" id="{CE007CAA-FACA-8F45-9402-C1EE7C1EFB96}"/>
              </a:ext>
            </a:extLst>
          </p:cNvPr>
          <p:cNvSpPr txBox="1">
            <a:spLocks/>
          </p:cNvSpPr>
          <p:nvPr/>
        </p:nvSpPr>
        <p:spPr>
          <a:xfrm>
            <a:off x="1575454" y="168982"/>
            <a:ext cx="8921093" cy="770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latin typeface="Times New Roman" panose="02020603050405020304" pitchFamily="18" charset="0"/>
                <a:cs typeface="Times New Roman" panose="02020603050405020304" pitchFamily="18" charset="0"/>
              </a:rPr>
              <a:t>Alkali-metal magnetometers in USTC</a:t>
            </a:r>
            <a:endParaRPr lang="zh-CN" altLang="en-US" dirty="0">
              <a:latin typeface="Times New Roman" panose="02020603050405020304" pitchFamily="18" charset="0"/>
              <a:cs typeface="Times New Roman" panose="02020603050405020304" pitchFamily="18" charset="0"/>
            </a:endParaRPr>
          </a:p>
        </p:txBody>
      </p:sp>
      <p:sp>
        <p:nvSpPr>
          <p:cNvPr id="2" name="文本框 1">
            <a:extLst>
              <a:ext uri="{FF2B5EF4-FFF2-40B4-BE49-F238E27FC236}">
                <a16:creationId xmlns:a16="http://schemas.microsoft.com/office/drawing/2014/main" id="{ED7D4D60-E831-5B4D-8FC7-5E75E9FDBB0F}"/>
              </a:ext>
            </a:extLst>
          </p:cNvPr>
          <p:cNvSpPr txBox="1"/>
          <p:nvPr/>
        </p:nvSpPr>
        <p:spPr>
          <a:xfrm>
            <a:off x="5322459" y="6457890"/>
            <a:ext cx="2441196" cy="400110"/>
          </a:xfrm>
          <a:prstGeom prst="rect">
            <a:avLst/>
          </a:prstGeom>
          <a:solidFill>
            <a:schemeClr val="bg1"/>
          </a:solidFill>
        </p:spPr>
        <p:txBody>
          <a:bodyPr wrap="square" rtlCol="0">
            <a:spAutoFit/>
          </a:bodyPr>
          <a:lstStyle/>
          <a:p>
            <a:r>
              <a:rPr kumimoji="1" lang="en-US" altLang="zh-CN" sz="2000" dirty="0"/>
              <a:t>Frequency (Hz)</a:t>
            </a:r>
            <a:endParaRPr kumimoji="1" lang="zh-CN" altLang="en-US" sz="2000" dirty="0"/>
          </a:p>
        </p:txBody>
      </p:sp>
      <p:sp>
        <p:nvSpPr>
          <p:cNvPr id="27" name="文本框 26">
            <a:extLst>
              <a:ext uri="{FF2B5EF4-FFF2-40B4-BE49-F238E27FC236}">
                <a16:creationId xmlns:a16="http://schemas.microsoft.com/office/drawing/2014/main" id="{6CE85DEE-75E3-4B4C-A5FF-27BB1F9DB329}"/>
              </a:ext>
            </a:extLst>
          </p:cNvPr>
          <p:cNvSpPr txBox="1"/>
          <p:nvPr/>
        </p:nvSpPr>
        <p:spPr>
          <a:xfrm rot="16200000">
            <a:off x="-580620" y="5129741"/>
            <a:ext cx="2591255" cy="400110"/>
          </a:xfrm>
          <a:prstGeom prst="rect">
            <a:avLst/>
          </a:prstGeom>
          <a:solidFill>
            <a:schemeClr val="bg1"/>
          </a:solidFill>
        </p:spPr>
        <p:txBody>
          <a:bodyPr wrap="square" rtlCol="0">
            <a:spAutoFit/>
          </a:bodyPr>
          <a:lstStyle/>
          <a:p>
            <a:r>
              <a:rPr kumimoji="1" lang="en-US" altLang="zh-CN" sz="2000" dirty="0"/>
              <a:t>Sensitivity (fT/Hz</a:t>
            </a:r>
            <a:r>
              <a:rPr kumimoji="1" lang="en-US" altLang="zh-CN" sz="2000" baseline="30000" dirty="0"/>
              <a:t>1/2</a:t>
            </a:r>
            <a:r>
              <a:rPr kumimoji="1" lang="en-US" altLang="zh-CN" sz="2000" dirty="0"/>
              <a:t>)</a:t>
            </a:r>
            <a:endParaRPr kumimoji="1" lang="zh-CN" altLang="en-US" sz="2000" dirty="0"/>
          </a:p>
        </p:txBody>
      </p:sp>
      <p:sp>
        <p:nvSpPr>
          <p:cNvPr id="87" name="文本框 86">
            <a:extLst>
              <a:ext uri="{FF2B5EF4-FFF2-40B4-BE49-F238E27FC236}">
                <a16:creationId xmlns:a16="http://schemas.microsoft.com/office/drawing/2014/main" id="{D3862842-A556-D742-A8AF-FD5FBC67952B}"/>
              </a:ext>
            </a:extLst>
          </p:cNvPr>
          <p:cNvSpPr txBox="1"/>
          <p:nvPr/>
        </p:nvSpPr>
        <p:spPr>
          <a:xfrm>
            <a:off x="424486" y="2074543"/>
            <a:ext cx="4407896" cy="400110"/>
          </a:xfrm>
          <a:prstGeom prst="snip2DiagRect">
            <a:avLst>
              <a:gd name="adj1" fmla="val 50000"/>
              <a:gd name="adj2" fmla="val 50000"/>
            </a:avLst>
          </a:prstGeom>
          <a:solidFill>
            <a:srgbClr val="F79646">
              <a:lumMod val="20000"/>
              <a:lumOff val="80000"/>
            </a:srgbClr>
          </a:solidFill>
          <a:ln w="19050" cap="flat" cmpd="sng" algn="ctr">
            <a:solidFill>
              <a:srgbClr val="F79646">
                <a:lumMod val="75000"/>
              </a:srgbClr>
            </a:solidFill>
            <a:prstDash val="solid"/>
          </a:ln>
          <a:effectLst>
            <a:outerShdw blurRad="50800" dist="38100" dir="2700000" algn="tl" rotWithShape="0">
              <a:prstClr val="black">
                <a:alpha val="40000"/>
              </a:prstClr>
            </a:outerShdw>
          </a:effectLst>
        </p:spPr>
        <p:txBody>
          <a:bodyPr rtlCol="0" anchor="ctr"/>
          <a:lstStyle>
            <a:defPPr>
              <a:defRPr lang="zh-CN"/>
            </a:defPPr>
            <a:lvl1pPr algn="ctr">
              <a:defRPr sz="2000" b="1">
                <a:solidFill>
                  <a:srgbClr val="C00000"/>
                </a:solidFill>
                <a:effectLst/>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Improving signal response</a:t>
            </a:r>
            <a:endParaRPr kumimoji="0" lang="zh-CN" altLang="en-US"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88" name="文本框 87">
            <a:extLst>
              <a:ext uri="{FF2B5EF4-FFF2-40B4-BE49-F238E27FC236}">
                <a16:creationId xmlns:a16="http://schemas.microsoft.com/office/drawing/2014/main" id="{8785B574-6D93-9A4E-8F28-6BC3DD4F6407}"/>
              </a:ext>
            </a:extLst>
          </p:cNvPr>
          <p:cNvSpPr txBox="1"/>
          <p:nvPr/>
        </p:nvSpPr>
        <p:spPr>
          <a:xfrm>
            <a:off x="4974978" y="2082045"/>
            <a:ext cx="6688707" cy="400110"/>
          </a:xfrm>
          <a:prstGeom prst="snip2DiagRect">
            <a:avLst>
              <a:gd name="adj1" fmla="val 50000"/>
              <a:gd name="adj2" fmla="val 50000"/>
            </a:avLst>
          </a:prstGeom>
          <a:solidFill>
            <a:srgbClr val="F79646">
              <a:lumMod val="20000"/>
              <a:lumOff val="80000"/>
            </a:srgbClr>
          </a:solidFill>
          <a:ln w="19050" cap="flat" cmpd="sng" algn="ctr">
            <a:solidFill>
              <a:srgbClr val="F79646">
                <a:lumMod val="75000"/>
              </a:srgbClr>
            </a:solidFill>
            <a:prstDash val="solid"/>
          </a:ln>
          <a:effectLst>
            <a:outerShdw blurRad="50800" dist="38100" dir="2700000" algn="tl" rotWithShape="0">
              <a:prstClr val="black">
                <a:alpha val="40000"/>
              </a:prstClr>
            </a:outerShdw>
          </a:effectLst>
        </p:spPr>
        <p:txBody>
          <a:bodyPr rtlCol="0" anchor="ctr"/>
          <a:lstStyle>
            <a:defPPr>
              <a:defRPr lang="zh-CN"/>
            </a:defPPr>
            <a:lvl1pPr algn="ctr">
              <a:defRPr sz="2000" b="1">
                <a:solidFill>
                  <a:srgbClr val="C00000"/>
                </a:solidFill>
                <a:effectLst/>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Reducing technical noise</a:t>
            </a:r>
            <a:endParaRPr kumimoji="0" lang="zh-CN" altLang="en-US"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grpSp>
        <p:nvGrpSpPr>
          <p:cNvPr id="30" name="组合 29">
            <a:extLst>
              <a:ext uri="{FF2B5EF4-FFF2-40B4-BE49-F238E27FC236}">
                <a16:creationId xmlns:a16="http://schemas.microsoft.com/office/drawing/2014/main" id="{14664914-0EB9-0A43-A754-4A2C9F8E4CF9}"/>
              </a:ext>
            </a:extLst>
          </p:cNvPr>
          <p:cNvGrpSpPr/>
          <p:nvPr/>
        </p:nvGrpSpPr>
        <p:grpSpPr>
          <a:xfrm rot="5400000">
            <a:off x="6041583" y="-3728458"/>
            <a:ext cx="116749" cy="11419103"/>
            <a:chOff x="5702996" y="1339728"/>
            <a:chExt cx="1840804" cy="5050269"/>
          </a:xfrm>
        </p:grpSpPr>
        <p:pic>
          <p:nvPicPr>
            <p:cNvPr id="31" name="Picture 6" descr="HD-ShadowLong.png">
              <a:extLst>
                <a:ext uri="{FF2B5EF4-FFF2-40B4-BE49-F238E27FC236}">
                  <a16:creationId xmlns:a16="http://schemas.microsoft.com/office/drawing/2014/main" id="{49151A41-E7F2-FF48-81B7-2D4767AE72EF}"/>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rot="16200000">
              <a:off x="5340327" y="4186524"/>
              <a:ext cx="2566142" cy="1840804"/>
            </a:xfrm>
            <a:prstGeom prst="rect">
              <a:avLst/>
            </a:prstGeom>
          </p:spPr>
        </p:pic>
        <p:pic>
          <p:nvPicPr>
            <p:cNvPr id="32" name="Picture 6" descr="HD-ShadowLong.png">
              <a:extLst>
                <a:ext uri="{FF2B5EF4-FFF2-40B4-BE49-F238E27FC236}">
                  <a16:creationId xmlns:a16="http://schemas.microsoft.com/office/drawing/2014/main" id="{BD0D2C20-091C-CB4A-B0D3-B83C01677C0C}"/>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rot="5400000" flipV="1">
              <a:off x="5340327" y="1702397"/>
              <a:ext cx="2566142" cy="1840804"/>
            </a:xfrm>
            <a:prstGeom prst="rect">
              <a:avLst/>
            </a:prstGeom>
          </p:spPr>
        </p:pic>
      </p:grpSp>
    </p:spTree>
    <p:extLst>
      <p:ext uri="{BB962C8B-B14F-4D97-AF65-F5344CB8AC3E}">
        <p14:creationId xmlns:p14="http://schemas.microsoft.com/office/powerpoint/2010/main" val="42357577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PP_MARK_KEY" val="99598053-7c57-4f1b-ac01-8b79f23a45af"/>
  <p:tag name="COMMONDATA" val="eyJoZGlkIjoiODIwZWJhN2ZjZDM1NGUyMzMxMjI0YTdhZjgwMjM0NzkifQ=="/>
</p:tagLst>
</file>

<file path=ppt/tags/tag10.xml><?xml version="1.0" encoding="utf-8"?>
<p:tagLst xmlns:a="http://schemas.openxmlformats.org/drawingml/2006/main" xmlns:r="http://schemas.openxmlformats.org/officeDocument/2006/relationships" xmlns:p="http://schemas.openxmlformats.org/presentationml/2006/main">
  <p:tag name="PA" val="v5.2.2"/>
</p:tagLst>
</file>

<file path=ppt/tags/tag11.xml><?xml version="1.0" encoding="utf-8"?>
<p:tagLst xmlns:a="http://schemas.openxmlformats.org/drawingml/2006/main" xmlns:r="http://schemas.openxmlformats.org/officeDocument/2006/relationships" xmlns:p="http://schemas.openxmlformats.org/presentationml/2006/main">
  <p:tag name="ISLIDE.ICON" val="#399914;#399916;#400103;#399914;#400103;"/>
</p:tagLst>
</file>

<file path=ppt/tags/tag12.xml><?xml version="1.0" encoding="utf-8"?>
<p:tagLst xmlns:a="http://schemas.openxmlformats.org/drawingml/2006/main" xmlns:r="http://schemas.openxmlformats.org/officeDocument/2006/relationships" xmlns:p="http://schemas.openxmlformats.org/presentationml/2006/main">
  <p:tag name="ISLIDE.ICON" val="#399914;#399916;#400103;#399914;#400103;"/>
</p:tagLst>
</file>

<file path=ppt/tags/tag13.xml><?xml version="1.0" encoding="utf-8"?>
<p:tagLst xmlns:a="http://schemas.openxmlformats.org/drawingml/2006/main" xmlns:r="http://schemas.openxmlformats.org/officeDocument/2006/relationships" xmlns:p="http://schemas.openxmlformats.org/presentationml/2006/main">
  <p:tag name="ISLIDE.ICON" val="#399914;#399916;#400103;#399914;#400103;"/>
</p:tagLst>
</file>

<file path=ppt/tags/tag14.xml><?xml version="1.0" encoding="utf-8"?>
<p:tagLst xmlns:a="http://schemas.openxmlformats.org/drawingml/2006/main" xmlns:r="http://schemas.openxmlformats.org/officeDocument/2006/relationships" xmlns:p="http://schemas.openxmlformats.org/presentationml/2006/main">
  <p:tag name="ISLIDE.ICON" val="#399914;#399916;#400103;#399914;#400103;"/>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PA" val="v5.2.2"/>
</p:tagLst>
</file>

<file path=ppt/tags/tag17.xml><?xml version="1.0" encoding="utf-8"?>
<p:tagLst xmlns:a="http://schemas.openxmlformats.org/drawingml/2006/main" xmlns:r="http://schemas.openxmlformats.org/officeDocument/2006/relationships" xmlns:p="http://schemas.openxmlformats.org/presentationml/2006/main">
  <p:tag name="PA" val="v5.2.2"/>
</p:tagLst>
</file>

<file path=ppt/tags/tag18.xml><?xml version="1.0" encoding="utf-8"?>
<p:tagLst xmlns:a="http://schemas.openxmlformats.org/drawingml/2006/main" xmlns:r="http://schemas.openxmlformats.org/officeDocument/2006/relationships" xmlns:p="http://schemas.openxmlformats.org/presentationml/2006/main">
  <p:tag name="PA" val="v5.2.2"/>
</p:tagLst>
</file>

<file path=ppt/tags/tag19.xml><?xml version="1.0" encoding="utf-8"?>
<p:tagLst xmlns:a="http://schemas.openxmlformats.org/drawingml/2006/main" xmlns:r="http://schemas.openxmlformats.org/officeDocument/2006/relationships" xmlns:p="http://schemas.openxmlformats.org/presentationml/2006/main">
  <p:tag name="PA" val="v5.2.2"/>
</p:tagLst>
</file>

<file path=ppt/tags/tag2.xml><?xml version="1.0" encoding="utf-8"?>
<p:tagLst xmlns:a="http://schemas.openxmlformats.org/drawingml/2006/main" xmlns:r="http://schemas.openxmlformats.org/officeDocument/2006/relationships" xmlns:p="http://schemas.openxmlformats.org/presentationml/2006/main">
  <p:tag name="ISLIDE.DIAGRAM" val="#478810;"/>
</p:tagLst>
</file>

<file path=ppt/tags/tag20.xml><?xml version="1.0" encoding="utf-8"?>
<p:tagLst xmlns:a="http://schemas.openxmlformats.org/drawingml/2006/main" xmlns:r="http://schemas.openxmlformats.org/officeDocument/2006/relationships" xmlns:p="http://schemas.openxmlformats.org/presentationml/2006/main">
  <p:tag name="PA" val="v5.2.2"/>
</p:tagLst>
</file>

<file path=ppt/tags/tag21.xml><?xml version="1.0" encoding="utf-8"?>
<p:tagLst xmlns:a="http://schemas.openxmlformats.org/drawingml/2006/main" xmlns:r="http://schemas.openxmlformats.org/officeDocument/2006/relationships" xmlns:p="http://schemas.openxmlformats.org/presentationml/2006/main">
  <p:tag name="PA" val="v5.2.2"/>
</p:tagLst>
</file>

<file path=ppt/tags/tag22.xml><?xml version="1.0" encoding="utf-8"?>
<p:tagLst xmlns:a="http://schemas.openxmlformats.org/drawingml/2006/main" xmlns:r="http://schemas.openxmlformats.org/officeDocument/2006/relationships" xmlns:p="http://schemas.openxmlformats.org/presentationml/2006/main">
  <p:tag name="PA" val="v5.2.2"/>
</p:tagLst>
</file>

<file path=ppt/tags/tag23.xml><?xml version="1.0" encoding="utf-8"?>
<p:tagLst xmlns:a="http://schemas.openxmlformats.org/drawingml/2006/main" xmlns:r="http://schemas.openxmlformats.org/officeDocument/2006/relationships" xmlns:p="http://schemas.openxmlformats.org/presentationml/2006/main">
  <p:tag name="PA" val="v5.2.2"/>
</p:tagLst>
</file>

<file path=ppt/tags/tag24.xml><?xml version="1.0" encoding="utf-8"?>
<p:tagLst xmlns:a="http://schemas.openxmlformats.org/drawingml/2006/main" xmlns:r="http://schemas.openxmlformats.org/officeDocument/2006/relationships" xmlns:p="http://schemas.openxmlformats.org/presentationml/2006/main">
  <p:tag name="PA" val="v5.2.2"/>
</p:tagLst>
</file>

<file path=ppt/tags/tag25.xml><?xml version="1.0" encoding="utf-8"?>
<p:tagLst xmlns:a="http://schemas.openxmlformats.org/drawingml/2006/main" xmlns:r="http://schemas.openxmlformats.org/officeDocument/2006/relationships" xmlns:p="http://schemas.openxmlformats.org/presentationml/2006/main">
  <p:tag name="PA" val="v5.2.2"/>
</p:tagLst>
</file>

<file path=ppt/tags/tag26.xml><?xml version="1.0" encoding="utf-8"?>
<p:tagLst xmlns:a="http://schemas.openxmlformats.org/drawingml/2006/main" xmlns:r="http://schemas.openxmlformats.org/officeDocument/2006/relationships" xmlns:p="http://schemas.openxmlformats.org/presentationml/2006/main">
  <p:tag name="PA" val="v5.2.2"/>
</p:tagLst>
</file>

<file path=ppt/tags/tag27.xml><?xml version="1.0" encoding="utf-8"?>
<p:tagLst xmlns:a="http://schemas.openxmlformats.org/drawingml/2006/main" xmlns:r="http://schemas.openxmlformats.org/officeDocument/2006/relationships" xmlns:p="http://schemas.openxmlformats.org/presentationml/2006/main">
  <p:tag name="PA" val="v5.2.2"/>
</p:tagLst>
</file>

<file path=ppt/tags/tag28.xml><?xml version="1.0" encoding="utf-8"?>
<p:tagLst xmlns:a="http://schemas.openxmlformats.org/drawingml/2006/main" xmlns:r="http://schemas.openxmlformats.org/officeDocument/2006/relationships" xmlns:p="http://schemas.openxmlformats.org/presentationml/2006/main">
  <p:tag name="PA" val="v5.2.2"/>
</p:tagLst>
</file>

<file path=ppt/tags/tag29.xml><?xml version="1.0" encoding="utf-8"?>
<p:tagLst xmlns:a="http://schemas.openxmlformats.org/drawingml/2006/main" xmlns:r="http://schemas.openxmlformats.org/officeDocument/2006/relationships" xmlns:p="http://schemas.openxmlformats.org/presentationml/2006/main">
  <p:tag name="PA" val="v5.2.2"/>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169874_2*n_h_h_i*1_2_1_1"/>
  <p:tag name="KSO_WM_TEMPLATE_CATEGORY" val="diagram"/>
  <p:tag name="KSO_WM_TEMPLATE_INDEX" val="20169874"/>
  <p:tag name="KSO_WM_UNIT_LAYERLEVEL" val="1_1_1_1"/>
  <p:tag name="KSO_WM_TAG_VERSION" val="1.0"/>
  <p:tag name="KSO_WM_BEAUTIFY_FLAG" val="#wm#"/>
  <p:tag name="KSO_WM_UNIT_FILL_FORE_SCHEMECOLOR_INDEX" val="14"/>
  <p:tag name="KSO_WM_UNIT_FILL_TYPE" val="1"/>
  <p:tag name="KSO_WM_UNIT_TEXT_FILL_FORE_SCHEMECOLOR_INDEX" val="2"/>
  <p:tag name="KSO_WM_UNIT_TEXT_FILL_TYPE" val="1"/>
</p:tagLst>
</file>

<file path=ppt/tags/tag30.xml><?xml version="1.0" encoding="utf-8"?>
<p:tagLst xmlns:a="http://schemas.openxmlformats.org/drawingml/2006/main" xmlns:r="http://schemas.openxmlformats.org/officeDocument/2006/relationships" xmlns:p="http://schemas.openxmlformats.org/presentationml/2006/main">
  <p:tag name="KSO_WM_UNIT_TABLE_BEAUTIFY" val="smartTable{c3941843-d0d5-409c-903a-0afd60e8ca0c}"/>
</p:tagLst>
</file>

<file path=ppt/tags/tag31.xml><?xml version="1.0" encoding="utf-8"?>
<p:tagLst xmlns:a="http://schemas.openxmlformats.org/drawingml/2006/main" xmlns:r="http://schemas.openxmlformats.org/officeDocument/2006/relationships" xmlns:p="http://schemas.openxmlformats.org/presentationml/2006/main">
  <p:tag name="ISLIDE.ICON" val="#163803;"/>
</p:tagLst>
</file>

<file path=ppt/tags/tag32.xml><?xml version="1.0" encoding="utf-8"?>
<p:tagLst xmlns:a="http://schemas.openxmlformats.org/drawingml/2006/main" xmlns:r="http://schemas.openxmlformats.org/officeDocument/2006/relationships" xmlns:p="http://schemas.openxmlformats.org/presentationml/2006/main">
  <p:tag name="ISLIDE.ICON" val="#163803;"/>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02"/>
  <p:tag name="KSO_WM_UNIT_TYPE" val="l_h_f"/>
  <p:tag name="KSO_WM_UNIT_INDEX" val="1_1_1"/>
  <p:tag name="KSO_WM_UNIT_LAYERLEVEL" val="1_1_1"/>
  <p:tag name="KSO_WM_UNIT_VALUE" val="18"/>
  <p:tag name="KSO_WM_UNIT_HIGHLIGHT" val="0"/>
  <p:tag name="KSO_WM_UNIT_COMPATIBLE" val="0"/>
  <p:tag name="KSO_WM_UNIT_CLEAR" val="0"/>
  <p:tag name="KSO_WM_UNIT_PRESET_TEXT_INDEX" val="3"/>
  <p:tag name="KSO_WM_UNIT_PRESET_TEXT_LEN" val="17"/>
  <p:tag name="KSO_WM_DIAGRAM_GROUP_CODE" val="l1-1"/>
  <p:tag name="KSO_WM_UNIT_ID" val="diagram20170302_3*l_h_f*1_1_1"/>
  <p:tag name="KSO_WM_UNIT_TEXT_FILL_FORE_SCHEMECOLOR_INDEX" val="13"/>
  <p:tag name="KSO_WM_UNIT_TEXT_FILL_TYPE" val="1"/>
</p:tagLst>
</file>

<file path=ppt/tags/tag35.xml><?xml version="1.0" encoding="utf-8"?>
<p:tagLst xmlns:a="http://schemas.openxmlformats.org/drawingml/2006/main" xmlns:r="http://schemas.openxmlformats.org/officeDocument/2006/relationships" xmlns:p="http://schemas.openxmlformats.org/presentationml/2006/main">
  <p:tag name="PA" val="v5.2.2"/>
</p:tagLst>
</file>

<file path=ppt/tags/tag36.xml><?xml version="1.0" encoding="utf-8"?>
<p:tagLst xmlns:a="http://schemas.openxmlformats.org/drawingml/2006/main" xmlns:r="http://schemas.openxmlformats.org/officeDocument/2006/relationships" xmlns:p="http://schemas.openxmlformats.org/presentationml/2006/main">
  <p:tag name="PA" val="v5.2.2"/>
</p:tagLst>
</file>

<file path=ppt/tags/tag37.xml><?xml version="1.0" encoding="utf-8"?>
<p:tagLst xmlns:a="http://schemas.openxmlformats.org/drawingml/2006/main" xmlns:r="http://schemas.openxmlformats.org/officeDocument/2006/relationships" xmlns:p="http://schemas.openxmlformats.org/presentationml/2006/main">
  <p:tag name="PA" val="v5.2.2"/>
</p:tagLst>
</file>

<file path=ppt/tags/tag38.xml><?xml version="1.0" encoding="utf-8"?>
<p:tagLst xmlns:a="http://schemas.openxmlformats.org/drawingml/2006/main" xmlns:r="http://schemas.openxmlformats.org/officeDocument/2006/relationships" xmlns:p="http://schemas.openxmlformats.org/presentationml/2006/main">
  <p:tag name="PA" val="v5.2.2"/>
</p:tagLst>
</file>

<file path=ppt/tags/tag4.xml><?xml version="1.0" encoding="utf-8"?>
<p:tagLst xmlns:a="http://schemas.openxmlformats.org/drawingml/2006/main" xmlns:r="http://schemas.openxmlformats.org/officeDocument/2006/relationships" xmlns:p="http://schemas.openxmlformats.org/presentationml/2006/main">
  <p:tag name="PA" val="v5.2.2"/>
</p:tagLst>
</file>

<file path=ppt/tags/tag5.xml><?xml version="1.0" encoding="utf-8"?>
<p:tagLst xmlns:a="http://schemas.openxmlformats.org/drawingml/2006/main" xmlns:r="http://schemas.openxmlformats.org/officeDocument/2006/relationships" xmlns:p="http://schemas.openxmlformats.org/presentationml/2006/main">
  <p:tag name="PA" val="v5.2.2"/>
</p:tagLst>
</file>

<file path=ppt/tags/tag6.xml><?xml version="1.0" encoding="utf-8"?>
<p:tagLst xmlns:a="http://schemas.openxmlformats.org/drawingml/2006/main" xmlns:r="http://schemas.openxmlformats.org/officeDocument/2006/relationships" xmlns:p="http://schemas.openxmlformats.org/presentationml/2006/main">
  <p:tag name="ISLIDE.ICON" val="#399914;#399916;#400103;#399914;#400103;"/>
</p:tagLst>
</file>

<file path=ppt/tags/tag7.xml><?xml version="1.0" encoding="utf-8"?>
<p:tagLst xmlns:a="http://schemas.openxmlformats.org/drawingml/2006/main" xmlns:r="http://schemas.openxmlformats.org/officeDocument/2006/relationships" xmlns:p="http://schemas.openxmlformats.org/presentationml/2006/main">
  <p:tag name="PA" val="v5.2.2"/>
</p:tagLst>
</file>

<file path=ppt/tags/tag8.xml><?xml version="1.0" encoding="utf-8"?>
<p:tagLst xmlns:a="http://schemas.openxmlformats.org/drawingml/2006/main" xmlns:r="http://schemas.openxmlformats.org/officeDocument/2006/relationships" xmlns:p="http://schemas.openxmlformats.org/presentationml/2006/main">
  <p:tag name="PA" val="v5.2.2"/>
</p:tagLst>
</file>

<file path=ppt/tags/tag9.xml><?xml version="1.0" encoding="utf-8"?>
<p:tagLst xmlns:a="http://schemas.openxmlformats.org/drawingml/2006/main" xmlns:r="http://schemas.openxmlformats.org/officeDocument/2006/relationships" xmlns:p="http://schemas.openxmlformats.org/presentationml/2006/main">
  <p:tag name="PA" val="v5.2.2"/>
</p:tagLst>
</file>

<file path=ppt/theme/theme1.xml><?xml version="1.0" encoding="utf-8"?>
<a:theme xmlns:a="http://schemas.openxmlformats.org/drawingml/2006/main" name="1_Office 主题​​">
  <a:themeElements>
    <a:clrScheme name="春秋集团（合肥）制造基地">
      <a:dk1>
        <a:srgbClr val="000000"/>
      </a:dk1>
      <a:lt1>
        <a:srgbClr val="FFFFFF"/>
      </a:lt1>
      <a:dk2>
        <a:srgbClr val="778495"/>
      </a:dk2>
      <a:lt2>
        <a:srgbClr val="F0F0F0"/>
      </a:lt2>
      <a:accent1>
        <a:srgbClr val="00BFF5"/>
      </a:accent1>
      <a:accent2>
        <a:srgbClr val="005BAA"/>
      </a:accent2>
      <a:accent3>
        <a:srgbClr val="058FCB"/>
      </a:accent3>
      <a:accent4>
        <a:srgbClr val="1661A6"/>
      </a:accent4>
      <a:accent5>
        <a:srgbClr val="125086"/>
      </a:accent5>
      <a:accent6>
        <a:srgbClr val="082E53"/>
      </a:accent6>
      <a:hlink>
        <a:srgbClr val="4472C4"/>
      </a:hlink>
      <a:folHlink>
        <a:srgbClr val="BFBFBF"/>
      </a:folHlink>
    </a:clrScheme>
    <a:fontScheme name="春秋集团（合肥）制造基地">
      <a:majorFont>
        <a:latin typeface="Source Han Sans KR Bold"/>
        <a:ea typeface="Source Han Sans KR Bold"/>
        <a:cs typeface=""/>
      </a:majorFont>
      <a:minorFont>
        <a:latin typeface="Source Han Sans KR Normal"/>
        <a:ea typeface="Source Han Sans KR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mox3ar4">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defRPr sz="24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99488</TotalTime>
  <Words>2156</Words>
  <Application>Microsoft Office PowerPoint</Application>
  <PresentationFormat>宽屏</PresentationFormat>
  <Paragraphs>460</Paragraphs>
  <Slides>33</Slides>
  <Notes>28</Notes>
  <HiddenSlides>0</HiddenSlides>
  <MMClips>0</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33</vt:i4>
      </vt:variant>
    </vt:vector>
  </HeadingPairs>
  <TitlesOfParts>
    <vt:vector size="48" baseType="lpstr">
      <vt:lpstr>PingFang SC</vt:lpstr>
      <vt:lpstr>Source Han Sans KR Normal</vt:lpstr>
      <vt:lpstr>等线</vt:lpstr>
      <vt:lpstr>思源黑体 CN Bold</vt:lpstr>
      <vt:lpstr>微软雅黑</vt:lpstr>
      <vt:lpstr>微软雅黑</vt:lpstr>
      <vt:lpstr>Arial</vt:lpstr>
      <vt:lpstr>Arial Narrow</vt:lpstr>
      <vt:lpstr>Calibri</vt:lpstr>
      <vt:lpstr>Cambria Math</vt:lpstr>
      <vt:lpstr>Times New Roman</vt:lpstr>
      <vt:lpstr>Verdana</vt:lpstr>
      <vt:lpstr>Wingdings</vt:lpstr>
      <vt:lpstr>1_Office 主题​​</vt:lpstr>
      <vt:lpstr>2_Office 主题​​</vt:lpstr>
      <vt:lpstr>PowerPoint 演示文稿</vt:lpstr>
      <vt:lpstr>Outline</vt:lpstr>
      <vt:lpstr>PowerPoint 演示文稿</vt:lpstr>
      <vt:lpstr>Magnetic field sensing</vt:lpstr>
      <vt:lpstr>PowerPoint 演示文稿</vt:lpstr>
      <vt:lpstr>PowerPoint 演示文稿</vt:lpstr>
      <vt:lpstr>Tools for magnetic field sensing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dell</dc:creator>
  <cp:lastModifiedBy>Yuanhong Wang</cp:lastModifiedBy>
  <cp:revision>9380</cp:revision>
  <cp:lastPrinted>2024-10-12T03:59:40Z</cp:lastPrinted>
  <dcterms:created xsi:type="dcterms:W3CDTF">2020-06-23T14:21:00Z</dcterms:created>
  <dcterms:modified xsi:type="dcterms:W3CDTF">2025-04-12T17:28:46Z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2052-11.1.0.14309</vt:lpwstr>
  </property>
  <property fmtid="{D5CDD505-2E9C-101B-9397-08002B2CF9AE}" pid="3" name="ICV">
    <vt:lpwstr>7E25DF1D6C6F429C9866B290BC2A2A3B_12</vt:lpwstr>
  </property>
</Properties>
</file>