
<file path=[Content_Types].xml><?xml version="1.0" encoding="utf-8"?>
<Types xmlns="http://schemas.openxmlformats.org/package/2006/content-types">
  <Default Extension="bin" ContentType="image/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79" r:id="rId1"/>
    <p:sldMasterId id="2147483815" r:id="rId2"/>
    <p:sldMasterId id="2147483861" r:id="rId3"/>
    <p:sldMasterId id="2147483873" r:id="rId4"/>
  </p:sldMasterIdLst>
  <p:notesMasterIdLst>
    <p:notesMasterId r:id="rId60"/>
  </p:notesMasterIdLst>
  <p:handoutMasterIdLst>
    <p:handoutMasterId r:id="rId61"/>
  </p:handoutMasterIdLst>
  <p:sldIdLst>
    <p:sldId id="259" r:id="rId5"/>
    <p:sldId id="298" r:id="rId6"/>
    <p:sldId id="853" r:id="rId7"/>
    <p:sldId id="684" r:id="rId8"/>
    <p:sldId id="852" r:id="rId9"/>
    <p:sldId id="755" r:id="rId10"/>
    <p:sldId id="817" r:id="rId11"/>
    <p:sldId id="812" r:id="rId12"/>
    <p:sldId id="811" r:id="rId13"/>
    <p:sldId id="756" r:id="rId14"/>
    <p:sldId id="854" r:id="rId15"/>
    <p:sldId id="814" r:id="rId16"/>
    <p:sldId id="813" r:id="rId17"/>
    <p:sldId id="831" r:id="rId18"/>
    <p:sldId id="342" r:id="rId19"/>
    <p:sldId id="815" r:id="rId20"/>
    <p:sldId id="855" r:id="rId21"/>
    <p:sldId id="810" r:id="rId22"/>
    <p:sldId id="819" r:id="rId23"/>
    <p:sldId id="330" r:id="rId24"/>
    <p:sldId id="820" r:id="rId25"/>
    <p:sldId id="821" r:id="rId26"/>
    <p:sldId id="759" r:id="rId27"/>
    <p:sldId id="843" r:id="rId28"/>
    <p:sldId id="856" r:id="rId29"/>
    <p:sldId id="773" r:id="rId30"/>
    <p:sldId id="832" r:id="rId31"/>
    <p:sldId id="823" r:id="rId32"/>
    <p:sldId id="775" r:id="rId33"/>
    <p:sldId id="857" r:id="rId34"/>
    <p:sldId id="779" r:id="rId35"/>
    <p:sldId id="791" r:id="rId36"/>
    <p:sldId id="792" r:id="rId37"/>
    <p:sldId id="848" r:id="rId38"/>
    <p:sldId id="793" r:id="rId39"/>
    <p:sldId id="845" r:id="rId40"/>
    <p:sldId id="846" r:id="rId41"/>
    <p:sldId id="826" r:id="rId42"/>
    <p:sldId id="794" r:id="rId43"/>
    <p:sldId id="835" r:id="rId44"/>
    <p:sldId id="804" r:id="rId45"/>
    <p:sldId id="797" r:id="rId46"/>
    <p:sldId id="828" r:id="rId47"/>
    <p:sldId id="849" r:id="rId48"/>
    <p:sldId id="850" r:id="rId49"/>
    <p:sldId id="858" r:id="rId50"/>
    <p:sldId id="798" r:id="rId51"/>
    <p:sldId id="799" r:id="rId52"/>
    <p:sldId id="800" r:id="rId53"/>
    <p:sldId id="863" r:id="rId54"/>
    <p:sldId id="780" r:id="rId55"/>
    <p:sldId id="802" r:id="rId56"/>
    <p:sldId id="818" r:id="rId57"/>
    <p:sldId id="862" r:id="rId58"/>
    <p:sldId id="796" r:id="rId59"/>
  </p:sldIdLst>
  <p:sldSz cx="12192000" cy="6858000"/>
  <p:notesSz cx="6858000" cy="9144000"/>
  <p:defaultTextStyle>
    <a:defPPr>
      <a:defRPr lang="en-US"/>
    </a:defPPr>
    <a:lvl1pPr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1pPr>
    <a:lvl2pPr marL="4572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2pPr>
    <a:lvl3pPr marL="9144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3pPr>
    <a:lvl4pPr marL="13716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4pPr>
    <a:lvl5pPr marL="18288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5pPr>
    <a:lvl6pPr marL="2286000" algn="l" defTabSz="914400" rtl="0" eaLnBrk="1" latinLnBrk="0" hangingPunct="1">
      <a:defRPr sz="3600" b="1" kern="1200">
        <a:solidFill>
          <a:schemeClr val="bg1"/>
        </a:solidFill>
        <a:latin typeface="Times New Roman" pitchFamily="18" charset="0"/>
        <a:ea typeface="华文中宋" pitchFamily="2" charset="-122"/>
        <a:cs typeface="+mn-cs"/>
      </a:defRPr>
    </a:lvl6pPr>
    <a:lvl7pPr marL="2743200" algn="l" defTabSz="914400" rtl="0" eaLnBrk="1" latinLnBrk="0" hangingPunct="1">
      <a:defRPr sz="3600" b="1" kern="1200">
        <a:solidFill>
          <a:schemeClr val="bg1"/>
        </a:solidFill>
        <a:latin typeface="Times New Roman" pitchFamily="18" charset="0"/>
        <a:ea typeface="华文中宋" pitchFamily="2" charset="-122"/>
        <a:cs typeface="+mn-cs"/>
      </a:defRPr>
    </a:lvl7pPr>
    <a:lvl8pPr marL="3200400" algn="l" defTabSz="914400" rtl="0" eaLnBrk="1" latinLnBrk="0" hangingPunct="1">
      <a:defRPr sz="3600" b="1" kern="1200">
        <a:solidFill>
          <a:schemeClr val="bg1"/>
        </a:solidFill>
        <a:latin typeface="Times New Roman" pitchFamily="18" charset="0"/>
        <a:ea typeface="华文中宋" pitchFamily="2" charset="-122"/>
        <a:cs typeface="+mn-cs"/>
      </a:defRPr>
    </a:lvl8pPr>
    <a:lvl9pPr marL="3657600" algn="l" defTabSz="914400" rtl="0" eaLnBrk="1" latinLnBrk="0" hangingPunct="1">
      <a:defRPr sz="3600" b="1" kern="1200">
        <a:solidFill>
          <a:schemeClr val="bg1"/>
        </a:solidFill>
        <a:latin typeface="Times New Roman" pitchFamily="18" charset="0"/>
        <a:ea typeface="华文中宋" pitchFamily="2" charset="-122"/>
        <a:cs typeface="+mn-cs"/>
      </a:defRPr>
    </a:lvl9pPr>
  </p:defaultTextStyle>
  <p:extLst>
    <p:ext uri="{EFAFB233-063F-42B5-8137-9DF3F51BA10A}">
      <p15:sldGuideLst xmlns:p15="http://schemas.microsoft.com/office/powerpoint/2012/main">
        <p15:guide id="1" orient="horz"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mch" initials="f" lastIdx="1" clrIdx="0">
    <p:extLst>
      <p:ext uri="{19B8F6BF-5375-455C-9EA6-DF929625EA0E}">
        <p15:presenceInfo xmlns:p15="http://schemas.microsoft.com/office/powerpoint/2012/main" userId="43ed3e696234168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CCFF"/>
    <a:srgbClr val="E6E0EC"/>
    <a:srgbClr val="DBEEF4"/>
    <a:srgbClr val="FDEADA"/>
    <a:srgbClr val="FFFF00"/>
    <a:srgbClr val="33CC33"/>
    <a:srgbClr val="003399"/>
    <a:srgbClr val="7676BB"/>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63" autoAdjust="0"/>
    <p:restoredTop sz="83191" autoAdjust="0"/>
  </p:normalViewPr>
  <p:slideViewPr>
    <p:cSldViewPr>
      <p:cViewPr varScale="1">
        <p:scale>
          <a:sx n="94" d="100"/>
          <a:sy n="94" d="100"/>
        </p:scale>
        <p:origin x="1110" y="114"/>
      </p:cViewPr>
      <p:guideLst>
        <p:guide orient="horz"/>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4" d="100"/>
          <a:sy n="84" d="100"/>
        </p:scale>
        <p:origin x="3192"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b="0">
                <a:solidFill>
                  <a:schemeClr val="tx1"/>
                </a:solidFill>
                <a:effectLst/>
                <a:latin typeface="Tahoma" pitchFamily="34" charset="0"/>
                <a:ea typeface="宋体" pitchFamily="2" charset="-122"/>
              </a:defRPr>
            </a:lvl1pPr>
          </a:lstStyle>
          <a:p>
            <a:pPr>
              <a:defRPr/>
            </a:pPr>
            <a:endParaRPr lang="zh-CN" altLang="en-US"/>
          </a:p>
        </p:txBody>
      </p:sp>
      <p:sp>
        <p:nvSpPr>
          <p:cNvPr id="10035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solidFill>
                  <a:schemeClr val="tx1"/>
                </a:solidFill>
                <a:effectLst/>
                <a:latin typeface="Tahoma" pitchFamily="34" charset="0"/>
                <a:ea typeface="宋体" pitchFamily="2" charset="-122"/>
              </a:defRPr>
            </a:lvl1pPr>
          </a:lstStyle>
          <a:p>
            <a:pPr>
              <a:defRPr/>
            </a:pPr>
            <a:fld id="{913DB623-E4F1-4968-96A3-99CF94D33F45}" type="datetimeFigureOut">
              <a:rPr lang="zh-CN" altLang="en-US"/>
              <a:pPr>
                <a:defRPr/>
              </a:pPr>
              <a:t>2024/12/20</a:t>
            </a:fld>
            <a:endParaRPr lang="en-US" altLang="zh-CN"/>
          </a:p>
        </p:txBody>
      </p:sp>
      <p:sp>
        <p:nvSpPr>
          <p:cNvPr id="10035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b="0">
                <a:solidFill>
                  <a:schemeClr val="tx1"/>
                </a:solidFill>
                <a:effectLst/>
                <a:latin typeface="Tahoma" pitchFamily="34" charset="0"/>
                <a:ea typeface="宋体" pitchFamily="2" charset="-122"/>
              </a:defRPr>
            </a:lvl1pPr>
          </a:lstStyle>
          <a:p>
            <a:pPr>
              <a:defRPr/>
            </a:pPr>
            <a:endParaRPr lang="en-US" altLang="zh-CN"/>
          </a:p>
        </p:txBody>
      </p:sp>
      <p:sp>
        <p:nvSpPr>
          <p:cNvPr id="10035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solidFill>
                  <a:schemeClr val="tx1"/>
                </a:solidFill>
                <a:effectLst/>
                <a:latin typeface="Tahoma" pitchFamily="34" charset="0"/>
                <a:ea typeface="宋体" pitchFamily="2" charset="-122"/>
              </a:defRPr>
            </a:lvl1pPr>
          </a:lstStyle>
          <a:p>
            <a:pPr>
              <a:defRPr/>
            </a:pPr>
            <a:fld id="{524E0D12-1631-4688-BDBA-B625EE6F83CF}" type="slidenum">
              <a:rPr lang="zh-CN" altLang="en-US"/>
              <a:pPr>
                <a:defRPr/>
              </a:pPr>
              <a:t>‹#›</a:t>
            </a:fld>
            <a:endParaRPr lang="en-US" altLang="zh-CN"/>
          </a:p>
        </p:txBody>
      </p:sp>
    </p:spTree>
    <p:extLst>
      <p:ext uri="{BB962C8B-B14F-4D97-AF65-F5344CB8AC3E}">
        <p14:creationId xmlns:p14="http://schemas.microsoft.com/office/powerpoint/2010/main" val="397979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a:solidFill>
                  <a:schemeClr val="tx1"/>
                </a:solidFill>
                <a:effectLst/>
                <a:latin typeface="Tahoma" pitchFamily="34" charset="0"/>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a:solidFill>
                  <a:schemeClr val="tx1"/>
                </a:solidFill>
                <a:effectLst/>
                <a:latin typeface="Tahoma" pitchFamily="34" charset="0"/>
                <a:ea typeface="+mn-ea"/>
              </a:defRPr>
            </a:lvl1pPr>
          </a:lstStyle>
          <a:p>
            <a:pPr>
              <a:defRPr/>
            </a:pPr>
            <a:fld id="{61FFC5FB-8FAD-4A82-A31A-6D07400DB7BC}" type="datetimeFigureOut">
              <a:rPr lang="zh-CN" altLang="en-US"/>
              <a:pPr>
                <a:defRPr/>
              </a:pPr>
              <a:t>2024/12/20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a:solidFill>
                  <a:schemeClr val="tx1"/>
                </a:solidFill>
                <a:effectLst/>
                <a:latin typeface="Tahoma" pitchFamily="34" charset="0"/>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a:solidFill>
                  <a:schemeClr val="tx1"/>
                </a:solidFill>
                <a:effectLst/>
                <a:latin typeface="Tahoma" pitchFamily="34" charset="0"/>
                <a:ea typeface="+mn-ea"/>
              </a:defRPr>
            </a:lvl1pPr>
          </a:lstStyle>
          <a:p>
            <a:pPr>
              <a:defRPr/>
            </a:pPr>
            <a:fld id="{9EBC002A-B0FF-4AB1-B1B7-F9D4F0861090}" type="slidenum">
              <a:rPr lang="zh-CN" altLang="en-US"/>
              <a:pPr>
                <a:defRPr/>
              </a:pPr>
              <a:t>‹#›</a:t>
            </a:fld>
            <a:endParaRPr lang="zh-CN" altLang="en-US"/>
          </a:p>
        </p:txBody>
      </p:sp>
    </p:spTree>
    <p:extLst>
      <p:ext uri="{BB962C8B-B14F-4D97-AF65-F5344CB8AC3E}">
        <p14:creationId xmlns:p14="http://schemas.microsoft.com/office/powerpoint/2010/main" val="21460914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mn-lt"/>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mn-lt"/>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mn-lt"/>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mn-lt"/>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009552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905" marR="0" lvl="0" indent="0" algn="just" defTabSz="914400" rtl="0" eaLnBrk="1" fontAlgn="base" latinLnBrk="0" hangingPunct="1">
              <a:lnSpc>
                <a:spcPts val="2200"/>
              </a:lnSpc>
              <a:spcBef>
                <a:spcPts val="1200"/>
              </a:spcBef>
              <a:spcAft>
                <a:spcPct val="0"/>
              </a:spcAft>
              <a:buClrTx/>
              <a:buSzTx/>
              <a:buFontTx/>
              <a:buNone/>
              <a:tabLst/>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3013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3150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a:p>
            <a:endParaRPr lang="zh-CN" altLang="en-US" dirty="0"/>
          </a:p>
          <a:p>
            <a:endParaRPr lang="zh-CN" altLang="en-US" dirty="0"/>
          </a:p>
        </p:txBody>
      </p:sp>
      <p:sp>
        <p:nvSpPr>
          <p:cNvPr id="4" name="灯片编号占位符 3"/>
          <p:cNvSpPr>
            <a:spLocks noGrp="1"/>
          </p:cNvSpPr>
          <p:nvPr>
            <p:ph type="sldNum" sz="quarter" idx="5"/>
          </p:nvPr>
        </p:nvSpPr>
        <p:spPr/>
        <p:txBody>
          <a:bodyPr/>
          <a:lstStyle/>
          <a:p>
            <a:pPr>
              <a:defRPr/>
            </a:pPr>
            <a:fld id="{9EBC002A-B0FF-4AB1-B1B7-F9D4F0861090}" type="slidenum">
              <a:rPr lang="zh-CN" altLang="en-US" smtClean="0"/>
              <a:pPr>
                <a:defRPr/>
              </a:pPr>
              <a:t>12</a:t>
            </a:fld>
            <a:endParaRPr lang="zh-CN" altLang="en-US"/>
          </a:p>
        </p:txBody>
      </p:sp>
    </p:spTree>
    <p:extLst>
      <p:ext uri="{BB962C8B-B14F-4D97-AF65-F5344CB8AC3E}">
        <p14:creationId xmlns:p14="http://schemas.microsoft.com/office/powerpoint/2010/main" val="1087199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9EBC002A-B0FF-4AB1-B1B7-F9D4F0861090}" type="slidenum">
              <a:rPr lang="zh-CN" altLang="en-US" smtClean="0"/>
              <a:pPr>
                <a:defRPr/>
              </a:pPr>
              <a:t>13</a:t>
            </a:fld>
            <a:endParaRPr lang="zh-CN" altLang="en-US"/>
          </a:p>
        </p:txBody>
      </p:sp>
    </p:spTree>
    <p:extLst>
      <p:ext uri="{BB962C8B-B14F-4D97-AF65-F5344CB8AC3E}">
        <p14:creationId xmlns:p14="http://schemas.microsoft.com/office/powerpoint/2010/main" val="3101846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4" name="灯片编号占位符 3"/>
          <p:cNvSpPr>
            <a:spLocks noGrp="1"/>
          </p:cNvSpPr>
          <p:nvPr>
            <p:ph type="sldNum" sz="quarter" idx="5"/>
          </p:nvPr>
        </p:nvSpPr>
        <p:spPr/>
        <p:txBody>
          <a:bodyPr/>
          <a:lstStyle/>
          <a:p>
            <a:pPr>
              <a:defRPr/>
            </a:pPr>
            <a:fld id="{9EBC002A-B0FF-4AB1-B1B7-F9D4F0861090}" type="slidenum">
              <a:rPr lang="zh-CN" altLang="en-US" smtClean="0"/>
              <a:pPr>
                <a:defRPr/>
              </a:pPr>
              <a:t>14</a:t>
            </a:fld>
            <a:endParaRPr lang="zh-CN" altLang="en-US"/>
          </a:p>
        </p:txBody>
      </p:sp>
    </p:spTree>
    <p:extLst>
      <p:ext uri="{BB962C8B-B14F-4D97-AF65-F5344CB8AC3E}">
        <p14:creationId xmlns:p14="http://schemas.microsoft.com/office/powerpoint/2010/main" val="472105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4" name="灯片编号占位符 3"/>
          <p:cNvSpPr>
            <a:spLocks noGrp="1"/>
          </p:cNvSpPr>
          <p:nvPr>
            <p:ph type="sldNum" sz="quarter" idx="5"/>
          </p:nvPr>
        </p:nvSpPr>
        <p:spPr/>
        <p:txBody>
          <a:bodyPr/>
          <a:lstStyle/>
          <a:p>
            <a:pPr>
              <a:defRPr/>
            </a:pPr>
            <a:fld id="{9EBC002A-B0FF-4AB1-B1B7-F9D4F0861090}" type="slidenum">
              <a:rPr lang="zh-CN" altLang="en-US" smtClean="0"/>
              <a:pPr>
                <a:defRPr/>
              </a:pPr>
              <a:t>15</a:t>
            </a:fld>
            <a:endParaRPr lang="zh-CN" altLang="en-US"/>
          </a:p>
        </p:txBody>
      </p:sp>
    </p:spTree>
    <p:extLst>
      <p:ext uri="{BB962C8B-B14F-4D97-AF65-F5344CB8AC3E}">
        <p14:creationId xmlns:p14="http://schemas.microsoft.com/office/powerpoint/2010/main" val="2462133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200" b="0" kern="1200" dirty="0">
              <a:solidFill>
                <a:prstClr val="black"/>
              </a:solidFill>
              <a:latin typeface="+mn-lt"/>
              <a:ea typeface="微软雅黑" panose="020B0503020204020204" pitchFamily="34" charset="-122"/>
              <a:cs typeface="+mn-cs"/>
            </a:endParaRPr>
          </a:p>
          <a:p>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4" name="灯片编号占位符 3"/>
          <p:cNvSpPr>
            <a:spLocks noGrp="1"/>
          </p:cNvSpPr>
          <p:nvPr>
            <p:ph type="sldNum" sz="quarter" idx="5"/>
          </p:nvPr>
        </p:nvSpPr>
        <p:spPr/>
        <p:txBody>
          <a:bodyPr/>
          <a:lstStyle/>
          <a:p>
            <a:pPr>
              <a:defRPr/>
            </a:pPr>
            <a:fld id="{9EBC002A-B0FF-4AB1-B1B7-F9D4F0861090}" type="slidenum">
              <a:rPr lang="zh-CN" altLang="en-US" smtClean="0"/>
              <a:pPr>
                <a:defRPr/>
              </a:pPr>
              <a:t>16</a:t>
            </a:fld>
            <a:endParaRPr lang="zh-CN" altLang="en-US"/>
          </a:p>
        </p:txBody>
      </p:sp>
    </p:spTree>
    <p:extLst>
      <p:ext uri="{BB962C8B-B14F-4D97-AF65-F5344CB8AC3E}">
        <p14:creationId xmlns:p14="http://schemas.microsoft.com/office/powerpoint/2010/main" val="1718416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6313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a:defRPr/>
            </a:pPr>
            <a:fld id="{9EBC002A-B0FF-4AB1-B1B7-F9D4F0861090}" type="slidenum">
              <a:rPr lang="zh-CN" altLang="en-US" smtClean="0"/>
              <a:pPr>
                <a:defRPr/>
              </a:pPr>
              <a:t>18</a:t>
            </a:fld>
            <a:endParaRPr lang="zh-CN" altLang="en-US"/>
          </a:p>
        </p:txBody>
      </p:sp>
    </p:spTree>
    <p:extLst>
      <p:ext uri="{BB962C8B-B14F-4D97-AF65-F5344CB8AC3E}">
        <p14:creationId xmlns:p14="http://schemas.microsoft.com/office/powerpoint/2010/main" val="134512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3046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0644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306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spcAft>
                <a:spcPts val="600"/>
              </a:spcAft>
            </a:pPr>
            <a:endParaRPr lang="zh-CN" altLang="en-US" sz="1200"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7711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spcAft>
                <a:spcPts val="600"/>
              </a:spcAft>
            </a:pPr>
            <a:endParaRPr lang="zh-CN" altLang="en-US" sz="1200"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93609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68442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BC002A-B0FF-4AB1-B1B7-F9D4F0861090}" type="slidenum">
              <a:rPr kumimoji="0" lang="zh-CN" altLang="en-US" sz="1200" b="0" i="0" u="none" strike="noStrike" kern="1200" cap="none" spc="0" normalizeH="0" baseline="0" noProof="0" smtClean="0">
                <a:ln>
                  <a:noFill/>
                </a:ln>
                <a:solidFill>
                  <a:prstClr val="black"/>
                </a:solidFill>
                <a:effectLst/>
                <a:uLnTx/>
                <a:uFillTx/>
                <a:latin typeface="Tahoma"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Tahoma" pitchFamily="34" charset="0"/>
              <a:ea typeface="宋体" panose="02010600030101010101" pitchFamily="2" charset="-122"/>
              <a:cs typeface="+mn-cs"/>
            </a:endParaRPr>
          </a:p>
        </p:txBody>
      </p:sp>
    </p:spTree>
    <p:extLst>
      <p:ext uri="{BB962C8B-B14F-4D97-AF65-F5344CB8AC3E}">
        <p14:creationId xmlns:p14="http://schemas.microsoft.com/office/powerpoint/2010/main" val="602778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这里就引出了位置编码读出方法。若</a:t>
                </a:r>
                <a:r>
                  <a:rPr lang="en-US" altLang="zh-CN" dirty="0"/>
                  <a:t>680</a:t>
                </a:r>
                <a:r>
                  <a:rPr lang="zh-CN" altLang="en-US" dirty="0"/>
                  <a:t>个探测器通道采用一对一读出的方式，读出电子学通道的负担较大，并且为了将来开发更大灵敏面积的缪子成像系统，亟需探索一种技术</a:t>
                </a:r>
                <a:r>
                  <a:rPr lang="en-US" altLang="zh-CN" dirty="0"/>
                  <a:t>——</a:t>
                </a:r>
                <a:r>
                  <a:rPr lang="zh-CN" altLang="en-US" dirty="0"/>
                  <a:t>读出电子学通道压缩。因此我基于宇宙线缪子通量低且击中位置均匀随机的特点，设计位置编码读出方法。通过将一个探测器通道的信号一分为二输入到两个不同的读出电子学通道中，此时一个读出电子学通道可同时对多个探测器单元的信号进行读取，再通过对读出电子学通道的解码进行探测器单元的定位。例如下图，当电子学通道</a:t>
                </a:r>
                <a:r>
                  <a:rPr lang="en-US" altLang="zh-CN" dirty="0"/>
                  <a:t>0</a:t>
                </a:r>
                <a:r>
                  <a:rPr lang="zh-CN" altLang="en-US" dirty="0"/>
                  <a:t>和电子学通道</a:t>
                </a:r>
                <a:r>
                  <a:rPr lang="en-US" altLang="zh-CN" dirty="0"/>
                  <a:t>3</a:t>
                </a:r>
                <a:r>
                  <a:rPr lang="zh-CN" altLang="en-US" dirty="0"/>
                  <a:t>会同时产生一个信号幅度相近的信号，对这两个读出电子学通道解码就可以定位出是</a:t>
                </a:r>
                <a:r>
                  <a:rPr lang="en-US" altLang="zh-CN" dirty="0"/>
                  <a:t>6</a:t>
                </a:r>
                <a:r>
                  <a:rPr lang="zh-CN" altLang="en-US" dirty="0"/>
                  <a:t>号探测器通道被击中。以及当信号幅度最大值的电子学通道</a:t>
                </a:r>
                <a:r>
                  <a:rPr lang="en-US" altLang="zh-CN" dirty="0"/>
                  <a:t>0</a:t>
                </a:r>
                <a:r>
                  <a:rPr lang="zh-CN" altLang="en-US" dirty="0"/>
                  <a:t>没有匹配到另一个相近信号幅度的电子学通道，但是第二大信号幅度的电子学通道</a:t>
                </a:r>
                <a:r>
                  <a:rPr lang="en-US" altLang="zh-CN" dirty="0"/>
                  <a:t>1</a:t>
                </a:r>
                <a:r>
                  <a:rPr lang="zh-CN" altLang="en-US" dirty="0"/>
                  <a:t>以及第三大信号幅度的电子学通道</a:t>
                </a:r>
                <a:r>
                  <a:rPr lang="en-US" altLang="zh-CN" dirty="0"/>
                  <a:t>3</a:t>
                </a:r>
                <a:r>
                  <a:rPr lang="zh-CN" altLang="en-US" dirty="0"/>
                  <a:t>的加和值与电子学通道</a:t>
                </a:r>
                <a:r>
                  <a:rPr lang="en-US" altLang="zh-CN" dirty="0"/>
                  <a:t>0</a:t>
                </a:r>
                <a:r>
                  <a:rPr lang="zh-CN" altLang="en-US" dirty="0"/>
                  <a:t>相近，那么也可以解码定位出是</a:t>
                </a:r>
                <a:r>
                  <a:rPr lang="en-US" altLang="zh-CN" dirty="0"/>
                  <a:t>2</a:t>
                </a:r>
                <a:r>
                  <a:rPr lang="zh-CN" altLang="en-US" dirty="0"/>
                  <a:t>号探测器通道和</a:t>
                </a:r>
                <a:r>
                  <a:rPr lang="en-US" altLang="zh-CN" dirty="0"/>
                  <a:t>6</a:t>
                </a:r>
                <a:r>
                  <a:rPr lang="zh-CN" altLang="en-US" dirty="0"/>
                  <a:t>号探测器通道被击中。使用这种位置编码方法，探测器单元个数与最少使用的读出电子学通道个数的关系为</a:t>
                </a:r>
                <a:r>
                  <a:rPr lang="en-US" altLang="zh-CN" sz="1200" i="0">
                    <a:latin typeface="Cambria Math" panose="02040503050406030204" pitchFamily="18" charset="0"/>
                  </a:rPr>
                  <a:t>𝑁=𝐶</a:t>
                </a:r>
                <a:r>
                  <a:rPr lang="zh-CN" altLang="zh-CN" sz="1200" i="0">
                    <a:latin typeface="Cambria Math" panose="02040503050406030204" pitchFamily="18" charset="0"/>
                  </a:rPr>
                  <a:t>_</a:t>
                </a:r>
                <a:r>
                  <a:rPr lang="en-US" altLang="zh-CN" sz="1200" i="0">
                    <a:latin typeface="Cambria Math" panose="02040503050406030204" pitchFamily="18" charset="0"/>
                  </a:rPr>
                  <a:t>𝑛^2</a:t>
                </a:r>
                <a:r>
                  <a:rPr lang="zh-CN" altLang="en-US" dirty="0"/>
                  <a:t>，因此对于探测器单元数量越多的情况，这种位置编码方法的压缩比是越高的。因此位置编码读出方法可压缩读出电子学通道的数目。</a:t>
                </a:r>
              </a:p>
            </p:txBody>
          </p:sp>
        </mc:Fallback>
      </mc:AlternateContent>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BC002A-B0FF-4AB1-B1B7-F9D4F0861090}" type="slidenum">
              <a:rPr kumimoji="0" lang="zh-CN" altLang="en-US" sz="1200" b="0" i="0" u="none" strike="noStrike" kern="1200" cap="none" spc="0" normalizeH="0" baseline="0" noProof="0" smtClean="0">
                <a:ln>
                  <a:noFill/>
                </a:ln>
                <a:solidFill>
                  <a:prstClr val="black"/>
                </a:solidFill>
                <a:effectLst/>
                <a:uLnTx/>
                <a:uFillTx/>
                <a:latin typeface="Tahoma"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Tahoma" pitchFamily="34" charset="0"/>
              <a:ea typeface="宋体" panose="02010600030101010101" pitchFamily="2" charset="-122"/>
              <a:cs typeface="+mn-cs"/>
            </a:endParaRPr>
          </a:p>
        </p:txBody>
      </p:sp>
    </p:spTree>
    <p:extLst>
      <p:ext uri="{BB962C8B-B14F-4D97-AF65-F5344CB8AC3E}">
        <p14:creationId xmlns:p14="http://schemas.microsoft.com/office/powerpoint/2010/main" val="3509986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BC002A-B0FF-4AB1-B1B7-F9D4F0861090}" type="slidenum">
              <a:rPr kumimoji="0" lang="zh-CN" altLang="en-US" sz="1200" b="0" i="0" u="none" strike="noStrike" kern="1200" cap="none" spc="0" normalizeH="0" baseline="0" noProof="0" smtClean="0">
                <a:ln>
                  <a:noFill/>
                </a:ln>
                <a:solidFill>
                  <a:prstClr val="black"/>
                </a:solidFill>
                <a:effectLst/>
                <a:uLnTx/>
                <a:uFillTx/>
                <a:latin typeface="Tahoma"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Tahoma" pitchFamily="34" charset="0"/>
              <a:ea typeface="宋体" panose="02010600030101010101" pitchFamily="2" charset="-122"/>
              <a:cs typeface="+mn-cs"/>
            </a:endParaRPr>
          </a:p>
        </p:txBody>
      </p:sp>
    </p:spTree>
    <p:extLst>
      <p:ext uri="{BB962C8B-B14F-4D97-AF65-F5344CB8AC3E}">
        <p14:creationId xmlns:p14="http://schemas.microsoft.com/office/powerpoint/2010/main" val="1211356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BC002A-B0FF-4AB1-B1B7-F9D4F0861090}" type="slidenum">
              <a:rPr kumimoji="0" lang="zh-CN" altLang="en-US" sz="1200" b="0" i="0" u="none" strike="noStrike" kern="1200" cap="none" spc="0" normalizeH="0" baseline="0" noProof="0" smtClean="0">
                <a:ln>
                  <a:noFill/>
                </a:ln>
                <a:solidFill>
                  <a:prstClr val="black"/>
                </a:solidFill>
                <a:effectLst/>
                <a:uLnTx/>
                <a:uFillTx/>
                <a:latin typeface="Tahoma"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Tahoma" pitchFamily="34" charset="0"/>
              <a:ea typeface="宋体" panose="02010600030101010101" pitchFamily="2" charset="-122"/>
              <a:cs typeface="+mn-cs"/>
            </a:endParaRPr>
          </a:p>
        </p:txBody>
      </p:sp>
    </p:spTree>
    <p:extLst>
      <p:ext uri="{BB962C8B-B14F-4D97-AF65-F5344CB8AC3E}">
        <p14:creationId xmlns:p14="http://schemas.microsoft.com/office/powerpoint/2010/main" val="3906653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7534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4737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BC002A-B0FF-4AB1-B1B7-F9D4F0861090}" type="slidenum">
              <a:rPr kumimoji="0" lang="zh-CN" altLang="en-US" sz="1200" b="0" i="0" u="none" strike="noStrike" kern="1200" cap="none" spc="0" normalizeH="0" baseline="0" noProof="0" smtClean="0">
                <a:ln>
                  <a:noFill/>
                </a:ln>
                <a:solidFill>
                  <a:prstClr val="black"/>
                </a:solidFill>
                <a:effectLst/>
                <a:uLnTx/>
                <a:uFillTx/>
                <a:latin typeface="Tahoma"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Tahoma" pitchFamily="34" charset="0"/>
              <a:ea typeface="宋体" panose="02010600030101010101" pitchFamily="2" charset="-122"/>
              <a:cs typeface="+mn-cs"/>
            </a:endParaRPr>
          </a:p>
        </p:txBody>
      </p:sp>
    </p:spTree>
    <p:extLst>
      <p:ext uri="{BB962C8B-B14F-4D97-AF65-F5344CB8AC3E}">
        <p14:creationId xmlns:p14="http://schemas.microsoft.com/office/powerpoint/2010/main" val="2484720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BC002A-B0FF-4AB1-B1B7-F9D4F0861090}" type="slidenum">
              <a:rPr kumimoji="0" lang="zh-CN" altLang="en-US" sz="1200" b="0" i="0" u="none" strike="noStrike" kern="1200" cap="none" spc="0" normalizeH="0" baseline="0" noProof="0" smtClean="0">
                <a:ln>
                  <a:noFill/>
                </a:ln>
                <a:solidFill>
                  <a:prstClr val="black"/>
                </a:solidFill>
                <a:effectLst/>
                <a:uLnTx/>
                <a:uFillTx/>
                <a:latin typeface="Tahoma"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Tahoma" pitchFamily="34" charset="0"/>
              <a:ea typeface="宋体" panose="02010600030101010101" pitchFamily="2" charset="-122"/>
              <a:cs typeface="+mn-cs"/>
            </a:endParaRPr>
          </a:p>
        </p:txBody>
      </p:sp>
    </p:spTree>
    <p:extLst>
      <p:ext uri="{BB962C8B-B14F-4D97-AF65-F5344CB8AC3E}">
        <p14:creationId xmlns:p14="http://schemas.microsoft.com/office/powerpoint/2010/main" val="20989326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sz="1200" b="0" kern="0" dirty="0">
              <a:solidFill>
                <a:srgbClr val="000000"/>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BC002A-B0FF-4AB1-B1B7-F9D4F0861090}" type="slidenum">
              <a:rPr kumimoji="0" lang="zh-CN" altLang="en-US" sz="1200" b="0" i="0" u="none" strike="noStrike" kern="1200" cap="none" spc="0" normalizeH="0" baseline="0" noProof="0" smtClean="0">
                <a:ln>
                  <a:noFill/>
                </a:ln>
                <a:solidFill>
                  <a:prstClr val="black"/>
                </a:solidFill>
                <a:effectLst/>
                <a:uLnTx/>
                <a:uFillTx/>
                <a:latin typeface="Tahoma"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Tahoma" pitchFamily="34" charset="0"/>
              <a:ea typeface="宋体" panose="02010600030101010101" pitchFamily="2" charset="-122"/>
              <a:cs typeface="+mn-cs"/>
            </a:endParaRPr>
          </a:p>
        </p:txBody>
      </p:sp>
    </p:spTree>
    <p:extLst>
      <p:ext uri="{BB962C8B-B14F-4D97-AF65-F5344CB8AC3E}">
        <p14:creationId xmlns:p14="http://schemas.microsoft.com/office/powerpoint/2010/main" val="4960417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algn="just">
                  <a:spcAft>
                    <a:spcPts val="600"/>
                  </a:spcAft>
                </a:pPr>
                <a:endParaRPr lang="en-US" altLang="zh-CN" sz="1200" dirty="0">
                  <a:solidFill>
                    <a:schemeClr val="tx1"/>
                  </a:solidFill>
                  <a:latin typeface="微软雅黑" panose="020B0503020204020204" pitchFamily="34" charset="-122"/>
                  <a:ea typeface="微软雅黑" panose="020B0503020204020204" pitchFamily="34" charset="-122"/>
                  <a:cs typeface="+mn-ea"/>
                  <a:sym typeface="+mn-lt"/>
                </a:endParaRPr>
              </a:p>
            </p:txBody>
          </p:sp>
        </mc:Choice>
        <mc:Fallback xmlns="">
          <p:sp>
            <p:nvSpPr>
              <p:cNvPr id="3" name="备注占位符 2"/>
              <p:cNvSpPr>
                <a:spLocks noGrp="1"/>
              </p:cNvSpPr>
              <p:nvPr>
                <p:ph type="body" idx="1"/>
              </p:nvPr>
            </p:nvSpPr>
            <p:spPr/>
            <p:txBody>
              <a:bodyPr/>
              <a:lstStyle/>
              <a:p>
                <a:pPr algn="just">
                  <a:spcAft>
                    <a:spcPts val="600"/>
                  </a:spcAft>
                </a:pP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最小二乘法拟合的位置与探测器记录击中的位置的差值定义为</a:t>
                </a:r>
                <a:r>
                  <a:rPr lang="zh-CN" altLang="en-US"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a:t>
                </a:r>
                <a:r>
                  <a:rPr lang="en-US" altLang="zh-CN"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𝑥_𝑖</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，其中</a:t>
                </a:r>
                <a:r>
                  <a:rPr lang="en-US" altLang="zh-CN" sz="1200" dirty="0" err="1">
                    <a:solidFill>
                      <a:schemeClr val="tx1"/>
                    </a:solidFill>
                    <a:latin typeface="微软雅黑" panose="020B0503020204020204" pitchFamily="34" charset="-122"/>
                    <a:ea typeface="微软雅黑" panose="020B0503020204020204" pitchFamily="34" charset="-122"/>
                    <a:cs typeface="+mn-ea"/>
                    <a:sym typeface="+mn-lt"/>
                  </a:rPr>
                  <a:t>i</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为需要计算的第</a:t>
                </a:r>
                <a:r>
                  <a:rPr lang="en-US" altLang="zh-CN" sz="1200" dirty="0" err="1">
                    <a:solidFill>
                      <a:schemeClr val="tx1"/>
                    </a:solidFill>
                    <a:latin typeface="微软雅黑" panose="020B0503020204020204" pitchFamily="34" charset="-122"/>
                    <a:ea typeface="微软雅黑" panose="020B0503020204020204" pitchFamily="34" charset="-122"/>
                    <a:cs typeface="+mn-ea"/>
                    <a:sym typeface="+mn-lt"/>
                  </a:rPr>
                  <a:t>i</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层探测器。通过对大量</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μ</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子事例的统计，</a:t>
                </a:r>
                <a:r>
                  <a:rPr lang="zh-CN" altLang="en-US"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a:t>
                </a:r>
                <a:r>
                  <a:rPr lang="en-US" altLang="zh-CN"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𝑥_𝑖</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的分布是一个高斯分布，使用高斯分布的</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sigma</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作为位置分辨。使用最小二乘法本身也会引入位置分辨，通过误差传递公式，真实的探测器位置分辨通过这个公式计算得到。最终得到八个探测器的位置分辨在</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0.6~0.8mm</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，角分辨在 </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12 ~ 15 </a:t>
                </a:r>
                <a:r>
                  <a:rPr lang="en-US" altLang="zh-CN" sz="1200" dirty="0" err="1">
                    <a:solidFill>
                      <a:schemeClr val="tx1"/>
                    </a:solidFill>
                    <a:latin typeface="微软雅黑" panose="020B0503020204020204" pitchFamily="34" charset="-122"/>
                    <a:ea typeface="微软雅黑" panose="020B0503020204020204" pitchFamily="34" charset="-122"/>
                    <a:cs typeface="+mn-ea"/>
                    <a:sym typeface="+mn-lt"/>
                  </a:rPr>
                  <a:t>mrad</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a:t>
                </a:r>
                <a:endParaRPr lang="en-US" altLang="zh-CN" sz="1200" dirty="0">
                  <a:solidFill>
                    <a:schemeClr val="tx1"/>
                  </a:solidFill>
                  <a:latin typeface="微软雅黑" panose="020B0503020204020204" pitchFamily="34" charset="-122"/>
                  <a:ea typeface="微软雅黑" panose="020B0503020204020204" pitchFamily="34" charset="-122"/>
                  <a:cs typeface="+mn-ea"/>
                  <a:sym typeface="+mn-lt"/>
                </a:endParaRPr>
              </a:p>
            </p:txBody>
          </p:sp>
        </mc:Fallback>
      </mc:AlternateContent>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6508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algn="just">
                  <a:spcAft>
                    <a:spcPts val="600"/>
                  </a:spcAft>
                </a:pPr>
                <a:endParaRPr lang="en-US" altLang="zh-CN" sz="1200" dirty="0">
                  <a:solidFill>
                    <a:schemeClr val="tx1"/>
                  </a:solidFill>
                  <a:latin typeface="微软雅黑" panose="020B0503020204020204" pitchFamily="34" charset="-122"/>
                  <a:ea typeface="微软雅黑" panose="020B0503020204020204" pitchFamily="34" charset="-122"/>
                  <a:cs typeface="+mn-ea"/>
                  <a:sym typeface="+mn-lt"/>
                </a:endParaRPr>
              </a:p>
            </p:txBody>
          </p:sp>
        </mc:Choice>
        <mc:Fallback xmlns="">
          <p:sp>
            <p:nvSpPr>
              <p:cNvPr id="3" name="备注占位符 2"/>
              <p:cNvSpPr>
                <a:spLocks noGrp="1"/>
              </p:cNvSpPr>
              <p:nvPr>
                <p:ph type="body" idx="1"/>
              </p:nvPr>
            </p:nvSpPr>
            <p:spPr/>
            <p:txBody>
              <a:bodyPr/>
              <a:lstStyle/>
              <a:p>
                <a:pPr algn="just">
                  <a:spcAft>
                    <a:spcPts val="600"/>
                  </a:spcAft>
                </a:pP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最小二乘法拟合的位置与探测器记录击中的位置的差值定义为</a:t>
                </a:r>
                <a:r>
                  <a:rPr lang="zh-CN" altLang="en-US"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a:t>
                </a:r>
                <a:r>
                  <a:rPr lang="en-US" altLang="zh-CN"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𝑥_𝑖</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，其中</a:t>
                </a:r>
                <a:r>
                  <a:rPr lang="en-US" altLang="zh-CN" sz="1200" dirty="0" err="1">
                    <a:solidFill>
                      <a:schemeClr val="tx1"/>
                    </a:solidFill>
                    <a:latin typeface="微软雅黑" panose="020B0503020204020204" pitchFamily="34" charset="-122"/>
                    <a:ea typeface="微软雅黑" panose="020B0503020204020204" pitchFamily="34" charset="-122"/>
                    <a:cs typeface="+mn-ea"/>
                    <a:sym typeface="+mn-lt"/>
                  </a:rPr>
                  <a:t>i</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为需要计算的第</a:t>
                </a:r>
                <a:r>
                  <a:rPr lang="en-US" altLang="zh-CN" sz="1200" dirty="0" err="1">
                    <a:solidFill>
                      <a:schemeClr val="tx1"/>
                    </a:solidFill>
                    <a:latin typeface="微软雅黑" panose="020B0503020204020204" pitchFamily="34" charset="-122"/>
                    <a:ea typeface="微软雅黑" panose="020B0503020204020204" pitchFamily="34" charset="-122"/>
                    <a:cs typeface="+mn-ea"/>
                    <a:sym typeface="+mn-lt"/>
                  </a:rPr>
                  <a:t>i</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层探测器。通过对大量</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μ</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子事例的统计，</a:t>
                </a:r>
                <a:r>
                  <a:rPr lang="zh-CN" altLang="en-US"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a:t>
                </a:r>
                <a:r>
                  <a:rPr lang="en-US" altLang="zh-CN"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𝑥_𝑖</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的分布是一个高斯分布，使用高斯分布的</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sigma</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作为位置分辨。使用最小二乘法本身也会引入位置分辨，通过误差传递公式，真实的探测器位置分辨通过这个公式计算得到。最终得到八个探测器的位置分辨在</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0.6~0.8mm</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，角分辨在 </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12 ~ 15 </a:t>
                </a:r>
                <a:r>
                  <a:rPr lang="en-US" altLang="zh-CN" sz="1200" dirty="0" err="1">
                    <a:solidFill>
                      <a:schemeClr val="tx1"/>
                    </a:solidFill>
                    <a:latin typeface="微软雅黑" panose="020B0503020204020204" pitchFamily="34" charset="-122"/>
                    <a:ea typeface="微软雅黑" panose="020B0503020204020204" pitchFamily="34" charset="-122"/>
                    <a:cs typeface="+mn-ea"/>
                    <a:sym typeface="+mn-lt"/>
                  </a:rPr>
                  <a:t>mrad</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a:t>
                </a:r>
                <a:endParaRPr lang="en-US" altLang="zh-CN" sz="1200" dirty="0">
                  <a:solidFill>
                    <a:schemeClr val="tx1"/>
                  </a:solidFill>
                  <a:latin typeface="微软雅黑" panose="020B0503020204020204" pitchFamily="34" charset="-122"/>
                  <a:ea typeface="微软雅黑" panose="020B0503020204020204" pitchFamily="34" charset="-122"/>
                  <a:cs typeface="+mn-ea"/>
                  <a:sym typeface="+mn-lt"/>
                </a:endParaRPr>
              </a:p>
            </p:txBody>
          </p:sp>
        </mc:Fallback>
      </mc:AlternateContent>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772053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algn="just">
                  <a:spcAft>
                    <a:spcPts val="600"/>
                  </a:spcAft>
                </a:pPr>
                <a:endParaRPr lang="en-US" altLang="zh-CN" sz="1200" dirty="0">
                  <a:solidFill>
                    <a:schemeClr val="tx1"/>
                  </a:solidFill>
                  <a:latin typeface="微软雅黑" panose="020B0503020204020204" pitchFamily="34" charset="-122"/>
                  <a:ea typeface="微软雅黑" panose="020B0503020204020204" pitchFamily="34" charset="-122"/>
                  <a:cs typeface="+mn-ea"/>
                  <a:sym typeface="+mn-lt"/>
                </a:endParaRPr>
              </a:p>
            </p:txBody>
          </p:sp>
        </mc:Choice>
        <mc:Fallback xmlns="">
          <p:sp>
            <p:nvSpPr>
              <p:cNvPr id="3" name="备注占位符 2"/>
              <p:cNvSpPr>
                <a:spLocks noGrp="1"/>
              </p:cNvSpPr>
              <p:nvPr>
                <p:ph type="body" idx="1"/>
              </p:nvPr>
            </p:nvSpPr>
            <p:spPr/>
            <p:txBody>
              <a:bodyPr/>
              <a:lstStyle/>
              <a:p>
                <a:pPr algn="just">
                  <a:spcAft>
                    <a:spcPts val="600"/>
                  </a:spcAft>
                </a:pP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最小二乘法拟合的位置与探测器记录击中的位置的差值定义为</a:t>
                </a:r>
                <a:r>
                  <a:rPr lang="zh-CN" altLang="en-US"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a:t>
                </a:r>
                <a:r>
                  <a:rPr lang="en-US" altLang="zh-CN"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𝑥_𝑖</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，其中</a:t>
                </a:r>
                <a:r>
                  <a:rPr lang="en-US" altLang="zh-CN" sz="1200" dirty="0" err="1">
                    <a:solidFill>
                      <a:schemeClr val="tx1"/>
                    </a:solidFill>
                    <a:latin typeface="微软雅黑" panose="020B0503020204020204" pitchFamily="34" charset="-122"/>
                    <a:ea typeface="微软雅黑" panose="020B0503020204020204" pitchFamily="34" charset="-122"/>
                    <a:cs typeface="+mn-ea"/>
                    <a:sym typeface="+mn-lt"/>
                  </a:rPr>
                  <a:t>i</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为需要计算的第</a:t>
                </a:r>
                <a:r>
                  <a:rPr lang="en-US" altLang="zh-CN" sz="1200" dirty="0" err="1">
                    <a:solidFill>
                      <a:schemeClr val="tx1"/>
                    </a:solidFill>
                    <a:latin typeface="微软雅黑" panose="020B0503020204020204" pitchFamily="34" charset="-122"/>
                    <a:ea typeface="微软雅黑" panose="020B0503020204020204" pitchFamily="34" charset="-122"/>
                    <a:cs typeface="+mn-ea"/>
                    <a:sym typeface="+mn-lt"/>
                  </a:rPr>
                  <a:t>i</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层探测器。通过对大量</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μ</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子事例的统计，</a:t>
                </a:r>
                <a:r>
                  <a:rPr lang="zh-CN" altLang="en-US"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a:t>
                </a:r>
                <a:r>
                  <a:rPr lang="en-US" altLang="zh-CN"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𝑥_𝑖</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的分布是一个高斯分布，使用高斯分布的</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sigma</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作为位置分辨。使用最小二乘法本身也会引入位置分辨，通过误差传递公式，真实的探测器位置分辨通过这个公式计算得到。最终得到八个探测器的位置分辨在</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0.6~0.8mm</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，角分辨在 </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12 ~ 15 </a:t>
                </a:r>
                <a:r>
                  <a:rPr lang="en-US" altLang="zh-CN" sz="1200" dirty="0" err="1">
                    <a:solidFill>
                      <a:schemeClr val="tx1"/>
                    </a:solidFill>
                    <a:latin typeface="微软雅黑" panose="020B0503020204020204" pitchFamily="34" charset="-122"/>
                    <a:ea typeface="微软雅黑" panose="020B0503020204020204" pitchFamily="34" charset="-122"/>
                    <a:cs typeface="+mn-ea"/>
                    <a:sym typeface="+mn-lt"/>
                  </a:rPr>
                  <a:t>mrad</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a:t>
                </a:r>
                <a:endParaRPr lang="en-US" altLang="zh-CN" sz="1200" dirty="0">
                  <a:solidFill>
                    <a:schemeClr val="tx1"/>
                  </a:solidFill>
                  <a:latin typeface="微软雅黑" panose="020B0503020204020204" pitchFamily="34" charset="-122"/>
                  <a:ea typeface="微软雅黑" panose="020B0503020204020204" pitchFamily="34" charset="-122"/>
                  <a:cs typeface="+mn-ea"/>
                  <a:sym typeface="+mn-lt"/>
                </a:endParaRPr>
              </a:p>
            </p:txBody>
          </p:sp>
        </mc:Fallback>
      </mc:AlternateContent>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713187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algn="just">
                  <a:spcAft>
                    <a:spcPts val="600"/>
                  </a:spcAft>
                </a:pPr>
                <a:endParaRPr lang="en-US" altLang="zh-CN" sz="1200" dirty="0">
                  <a:solidFill>
                    <a:schemeClr val="tx1"/>
                  </a:solidFill>
                  <a:latin typeface="微软雅黑" panose="020B0503020204020204" pitchFamily="34" charset="-122"/>
                  <a:ea typeface="微软雅黑" panose="020B0503020204020204" pitchFamily="34" charset="-122"/>
                  <a:cs typeface="+mn-ea"/>
                  <a:sym typeface="+mn-lt"/>
                </a:endParaRPr>
              </a:p>
            </p:txBody>
          </p:sp>
        </mc:Choice>
        <mc:Fallback xmlns="">
          <p:sp>
            <p:nvSpPr>
              <p:cNvPr id="3" name="备注占位符 2"/>
              <p:cNvSpPr>
                <a:spLocks noGrp="1"/>
              </p:cNvSpPr>
              <p:nvPr>
                <p:ph type="body" idx="1"/>
              </p:nvPr>
            </p:nvSpPr>
            <p:spPr/>
            <p:txBody>
              <a:bodyPr/>
              <a:lstStyle/>
              <a:p>
                <a:pPr algn="just">
                  <a:spcAft>
                    <a:spcPts val="600"/>
                  </a:spcAft>
                </a:pP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最小二乘法拟合的位置与探测器记录击中的位置的差值定义为</a:t>
                </a:r>
                <a:r>
                  <a:rPr lang="zh-CN" altLang="en-US"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a:t>
                </a:r>
                <a:r>
                  <a:rPr lang="en-US" altLang="zh-CN"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𝑥_𝑖</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，其中</a:t>
                </a:r>
                <a:r>
                  <a:rPr lang="en-US" altLang="zh-CN" sz="1200" dirty="0" err="1">
                    <a:solidFill>
                      <a:schemeClr val="tx1"/>
                    </a:solidFill>
                    <a:latin typeface="微软雅黑" panose="020B0503020204020204" pitchFamily="34" charset="-122"/>
                    <a:ea typeface="微软雅黑" panose="020B0503020204020204" pitchFamily="34" charset="-122"/>
                    <a:cs typeface="+mn-ea"/>
                    <a:sym typeface="+mn-lt"/>
                  </a:rPr>
                  <a:t>i</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为需要计算的第</a:t>
                </a:r>
                <a:r>
                  <a:rPr lang="en-US" altLang="zh-CN" sz="1200" dirty="0" err="1">
                    <a:solidFill>
                      <a:schemeClr val="tx1"/>
                    </a:solidFill>
                    <a:latin typeface="微软雅黑" panose="020B0503020204020204" pitchFamily="34" charset="-122"/>
                    <a:ea typeface="微软雅黑" panose="020B0503020204020204" pitchFamily="34" charset="-122"/>
                    <a:cs typeface="+mn-ea"/>
                    <a:sym typeface="+mn-lt"/>
                  </a:rPr>
                  <a:t>i</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层探测器。通过对大量</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μ</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子事例的统计，</a:t>
                </a:r>
                <a:r>
                  <a:rPr lang="zh-CN" altLang="en-US"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a:t>
                </a:r>
                <a:r>
                  <a:rPr lang="en-US" altLang="zh-CN"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𝑥_𝑖</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的分布是一个高斯分布，使用高斯分布的</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sigma</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作为位置分辨。使用最小二乘法本身也会引入位置分辨，通过误差传递公式，真实的探测器位置分辨通过这个公式计算得到。最终得到八个探测器的位置分辨在</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0.6~0.8mm</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，角分辨在 </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12 ~ 15 </a:t>
                </a:r>
                <a:r>
                  <a:rPr lang="en-US" altLang="zh-CN" sz="1200" dirty="0" err="1">
                    <a:solidFill>
                      <a:schemeClr val="tx1"/>
                    </a:solidFill>
                    <a:latin typeface="微软雅黑" panose="020B0503020204020204" pitchFamily="34" charset="-122"/>
                    <a:ea typeface="微软雅黑" panose="020B0503020204020204" pitchFamily="34" charset="-122"/>
                    <a:cs typeface="+mn-ea"/>
                    <a:sym typeface="+mn-lt"/>
                  </a:rPr>
                  <a:t>mrad</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a:t>
                </a:r>
                <a:endParaRPr lang="en-US" altLang="zh-CN" sz="1200" dirty="0">
                  <a:solidFill>
                    <a:schemeClr val="tx1"/>
                  </a:solidFill>
                  <a:latin typeface="微软雅黑" panose="020B0503020204020204" pitchFamily="34" charset="-122"/>
                  <a:ea typeface="微软雅黑" panose="020B0503020204020204" pitchFamily="34" charset="-122"/>
                  <a:cs typeface="+mn-ea"/>
                  <a:sym typeface="+mn-lt"/>
                </a:endParaRPr>
              </a:p>
            </p:txBody>
          </p:sp>
        </mc:Fallback>
      </mc:AlternateContent>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62041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algn="just">
                  <a:spcAft>
                    <a:spcPts val="600"/>
                  </a:spcAft>
                </a:pPr>
                <a:endParaRPr lang="en-US" altLang="zh-CN" sz="1200" dirty="0">
                  <a:solidFill>
                    <a:schemeClr val="tx1"/>
                  </a:solidFill>
                  <a:latin typeface="微软雅黑" panose="020B0503020204020204" pitchFamily="34" charset="-122"/>
                  <a:ea typeface="微软雅黑" panose="020B0503020204020204" pitchFamily="34" charset="-122"/>
                  <a:cs typeface="+mn-ea"/>
                  <a:sym typeface="+mn-lt"/>
                </a:endParaRPr>
              </a:p>
            </p:txBody>
          </p:sp>
        </mc:Choice>
        <mc:Fallback xmlns="">
          <p:sp>
            <p:nvSpPr>
              <p:cNvPr id="3" name="备注占位符 2"/>
              <p:cNvSpPr>
                <a:spLocks noGrp="1"/>
              </p:cNvSpPr>
              <p:nvPr>
                <p:ph type="body" idx="1"/>
              </p:nvPr>
            </p:nvSpPr>
            <p:spPr/>
            <p:txBody>
              <a:bodyPr/>
              <a:lstStyle/>
              <a:p>
                <a:pPr algn="just">
                  <a:spcAft>
                    <a:spcPts val="600"/>
                  </a:spcAft>
                </a:pP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最小二乘法拟合的位置与探测器记录击中的位置的差值定义为</a:t>
                </a:r>
                <a:r>
                  <a:rPr lang="zh-CN" altLang="en-US"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a:t>
                </a:r>
                <a:r>
                  <a:rPr lang="en-US" altLang="zh-CN"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𝑥_𝑖</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，其中</a:t>
                </a:r>
                <a:r>
                  <a:rPr lang="en-US" altLang="zh-CN" sz="1200" dirty="0" err="1">
                    <a:solidFill>
                      <a:schemeClr val="tx1"/>
                    </a:solidFill>
                    <a:latin typeface="微软雅黑" panose="020B0503020204020204" pitchFamily="34" charset="-122"/>
                    <a:ea typeface="微软雅黑" panose="020B0503020204020204" pitchFamily="34" charset="-122"/>
                    <a:cs typeface="+mn-ea"/>
                    <a:sym typeface="+mn-lt"/>
                  </a:rPr>
                  <a:t>i</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为需要计算的第</a:t>
                </a:r>
                <a:r>
                  <a:rPr lang="en-US" altLang="zh-CN" sz="1200" dirty="0" err="1">
                    <a:solidFill>
                      <a:schemeClr val="tx1"/>
                    </a:solidFill>
                    <a:latin typeface="微软雅黑" panose="020B0503020204020204" pitchFamily="34" charset="-122"/>
                    <a:ea typeface="微软雅黑" panose="020B0503020204020204" pitchFamily="34" charset="-122"/>
                    <a:cs typeface="+mn-ea"/>
                    <a:sym typeface="+mn-lt"/>
                  </a:rPr>
                  <a:t>i</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层探测器。通过对大量</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μ</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子事例的统计，</a:t>
                </a:r>
                <a:r>
                  <a:rPr lang="zh-CN" altLang="en-US"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a:t>
                </a:r>
                <a:r>
                  <a:rPr lang="en-US" altLang="zh-CN"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𝑥_𝑖</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的分布是一个高斯分布，使用高斯分布的</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sigma</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作为位置分辨。使用最小二乘法本身也会引入位置分辨，通过误差传递公式，真实的探测器位置分辨通过这个公式计算得到。最终得到八个探测器的位置分辨在</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0.6~0.8mm</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，角分辨在 </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12 ~ 15 </a:t>
                </a:r>
                <a:r>
                  <a:rPr lang="en-US" altLang="zh-CN" sz="1200" dirty="0" err="1">
                    <a:solidFill>
                      <a:schemeClr val="tx1"/>
                    </a:solidFill>
                    <a:latin typeface="微软雅黑" panose="020B0503020204020204" pitchFamily="34" charset="-122"/>
                    <a:ea typeface="微软雅黑" panose="020B0503020204020204" pitchFamily="34" charset="-122"/>
                    <a:cs typeface="+mn-ea"/>
                    <a:sym typeface="+mn-lt"/>
                  </a:rPr>
                  <a:t>mrad</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a:t>
                </a:r>
                <a:endParaRPr lang="en-US" altLang="zh-CN" sz="1200" dirty="0">
                  <a:solidFill>
                    <a:schemeClr val="tx1"/>
                  </a:solidFill>
                  <a:latin typeface="微软雅黑" panose="020B0503020204020204" pitchFamily="34" charset="-122"/>
                  <a:ea typeface="微软雅黑" panose="020B0503020204020204" pitchFamily="34" charset="-122"/>
                  <a:cs typeface="+mn-ea"/>
                  <a:sym typeface="+mn-lt"/>
                </a:endParaRPr>
              </a:p>
            </p:txBody>
          </p:sp>
        </mc:Fallback>
      </mc:AlternateContent>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847423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algn="just">
                  <a:spcAft>
                    <a:spcPts val="600"/>
                  </a:spcAft>
                </a:pPr>
                <a:endParaRPr lang="en-US" altLang="zh-CN" sz="1200" dirty="0">
                  <a:solidFill>
                    <a:schemeClr val="tx1"/>
                  </a:solidFill>
                  <a:latin typeface="微软雅黑" panose="020B0503020204020204" pitchFamily="34" charset="-122"/>
                  <a:ea typeface="微软雅黑" panose="020B0503020204020204" pitchFamily="34" charset="-122"/>
                  <a:cs typeface="+mn-ea"/>
                  <a:sym typeface="+mn-lt"/>
                </a:endParaRPr>
              </a:p>
            </p:txBody>
          </p:sp>
        </mc:Choice>
        <mc:Fallback xmlns="">
          <p:sp>
            <p:nvSpPr>
              <p:cNvPr id="3" name="备注占位符 2"/>
              <p:cNvSpPr>
                <a:spLocks noGrp="1"/>
              </p:cNvSpPr>
              <p:nvPr>
                <p:ph type="body" idx="1"/>
              </p:nvPr>
            </p:nvSpPr>
            <p:spPr/>
            <p:txBody>
              <a:bodyPr/>
              <a:lstStyle/>
              <a:p>
                <a:pPr algn="just">
                  <a:spcAft>
                    <a:spcPts val="600"/>
                  </a:spcAft>
                </a:pP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最小二乘法拟合的位置与探测器记录击中的位置的差值定义为</a:t>
                </a:r>
                <a:r>
                  <a:rPr lang="zh-CN" altLang="en-US"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a:t>
                </a:r>
                <a:r>
                  <a:rPr lang="en-US" altLang="zh-CN"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𝑥_𝑖</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，其中</a:t>
                </a:r>
                <a:r>
                  <a:rPr lang="en-US" altLang="zh-CN" sz="1200" dirty="0" err="1">
                    <a:solidFill>
                      <a:schemeClr val="tx1"/>
                    </a:solidFill>
                    <a:latin typeface="微软雅黑" panose="020B0503020204020204" pitchFamily="34" charset="-122"/>
                    <a:ea typeface="微软雅黑" panose="020B0503020204020204" pitchFamily="34" charset="-122"/>
                    <a:cs typeface="+mn-ea"/>
                    <a:sym typeface="+mn-lt"/>
                  </a:rPr>
                  <a:t>i</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为需要计算的第</a:t>
                </a:r>
                <a:r>
                  <a:rPr lang="en-US" altLang="zh-CN" sz="1200" dirty="0" err="1">
                    <a:solidFill>
                      <a:schemeClr val="tx1"/>
                    </a:solidFill>
                    <a:latin typeface="微软雅黑" panose="020B0503020204020204" pitchFamily="34" charset="-122"/>
                    <a:ea typeface="微软雅黑" panose="020B0503020204020204" pitchFamily="34" charset="-122"/>
                    <a:cs typeface="+mn-ea"/>
                    <a:sym typeface="+mn-lt"/>
                  </a:rPr>
                  <a:t>i</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层探测器。通过对大量</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μ</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子事例的统计，</a:t>
                </a:r>
                <a:r>
                  <a:rPr lang="zh-CN" altLang="en-US"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a:t>
                </a:r>
                <a:r>
                  <a:rPr lang="en-US" altLang="zh-CN" sz="1200" b="0" i="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a:t>𝑥_𝑖</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的分布是一个高斯分布，使用高斯分布的</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sigma</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作为位置分辨。使用最小二乘法本身也会引入位置分辨，通过误差传递公式，真实的探测器位置分辨通过这个公式计算得到。最终得到八个探测器的位置分辨在</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0.6~0.8mm</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，角分辨在 </a:t>
                </a:r>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12 ~ 15 </a:t>
                </a:r>
                <a:r>
                  <a:rPr lang="en-US" altLang="zh-CN" sz="1200" dirty="0" err="1">
                    <a:solidFill>
                      <a:schemeClr val="tx1"/>
                    </a:solidFill>
                    <a:latin typeface="微软雅黑" panose="020B0503020204020204" pitchFamily="34" charset="-122"/>
                    <a:ea typeface="微软雅黑" panose="020B0503020204020204" pitchFamily="34" charset="-122"/>
                    <a:cs typeface="+mn-ea"/>
                    <a:sym typeface="+mn-lt"/>
                  </a:rPr>
                  <a:t>mrad</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a:t>
                </a:r>
                <a:endParaRPr lang="en-US" altLang="zh-CN" sz="1200" dirty="0">
                  <a:solidFill>
                    <a:schemeClr val="tx1"/>
                  </a:solidFill>
                  <a:latin typeface="微软雅黑" panose="020B0503020204020204" pitchFamily="34" charset="-122"/>
                  <a:ea typeface="微软雅黑" panose="020B0503020204020204" pitchFamily="34" charset="-122"/>
                  <a:cs typeface="+mn-ea"/>
                  <a:sym typeface="+mn-lt"/>
                </a:endParaRPr>
              </a:p>
            </p:txBody>
          </p:sp>
        </mc:Fallback>
      </mc:AlternateContent>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6430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a:defRPr/>
            </a:pPr>
            <a:fld id="{9EBC002A-B0FF-4AB1-B1B7-F9D4F0861090}" type="slidenum">
              <a:rPr lang="zh-CN" altLang="en-US" smtClean="0"/>
              <a:pPr>
                <a:defRPr/>
              </a:pPr>
              <a:t>4</a:t>
            </a:fld>
            <a:endParaRPr lang="zh-CN" altLang="en-US"/>
          </a:p>
        </p:txBody>
      </p:sp>
    </p:spTree>
    <p:extLst>
      <p:ext uri="{BB962C8B-B14F-4D97-AF65-F5344CB8AC3E}">
        <p14:creationId xmlns:p14="http://schemas.microsoft.com/office/powerpoint/2010/main" val="31405132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spcAft>
                <a:spcPts val="600"/>
              </a:spcAft>
            </a:pPr>
            <a:endParaRPr lang="zh-CN" altLang="en-US" sz="1200"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41903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112237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spcAft>
                <a:spcPts val="600"/>
              </a:spcAft>
            </a:pPr>
            <a:endParaRPr lang="zh-CN" altLang="en-US" sz="1200" dirty="0">
              <a:solidFill>
                <a:schemeClr val="tx1"/>
              </a:solidFill>
              <a:latin typeface="微软雅黑" panose="020B0503020204020204" pitchFamily="34" charset="-122"/>
              <a:ea typeface="微软雅黑" panose="020B0503020204020204" pitchFamily="34" charset="-122"/>
              <a:cs typeface="+mn-ea"/>
              <a:sym typeface="+mn-lt"/>
            </a:endParaRPr>
          </a:p>
          <a:p>
            <a:pPr algn="just">
              <a:spcAft>
                <a:spcPts val="600"/>
              </a:spcAft>
            </a:pPr>
            <a:endParaRPr lang="zh-CN" altLang="en-US" sz="1200"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983431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spcAft>
                <a:spcPts val="600"/>
              </a:spcAft>
            </a:pPr>
            <a:endParaRPr lang="zh-CN" altLang="en-US" sz="1200" dirty="0">
              <a:solidFill>
                <a:schemeClr val="tx1"/>
              </a:solidFill>
              <a:latin typeface="微软雅黑" panose="020B0503020204020204" pitchFamily="34" charset="-122"/>
              <a:ea typeface="微软雅黑" panose="020B0503020204020204" pitchFamily="34" charset="-122"/>
              <a:cs typeface="+mn-ea"/>
              <a:sym typeface="+mn-lt"/>
            </a:endParaRPr>
          </a:p>
          <a:p>
            <a:pPr algn="just">
              <a:spcAft>
                <a:spcPts val="600"/>
              </a:spcAft>
            </a:pPr>
            <a:endParaRPr lang="zh-CN" altLang="en-US" sz="1200"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751718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spcAft>
                <a:spcPts val="600"/>
              </a:spcAft>
            </a:pPr>
            <a:endParaRPr lang="zh-CN" altLang="en-US" sz="1200"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020262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spcAft>
                <a:spcPts val="600"/>
              </a:spcAft>
            </a:pPr>
            <a:endParaRPr lang="zh-CN" altLang="en-US" sz="1200"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32853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305649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BC002A-B0FF-4AB1-B1B7-F9D4F0861090}" type="slidenum">
              <a:rPr kumimoji="0" lang="zh-CN" altLang="en-US" sz="1200" b="0" i="0" u="none" strike="noStrike" kern="1200" cap="none" spc="0" normalizeH="0" baseline="0" noProof="0" smtClean="0">
                <a:ln>
                  <a:noFill/>
                </a:ln>
                <a:solidFill>
                  <a:prstClr val="black"/>
                </a:solidFill>
                <a:effectLst/>
                <a:uLnTx/>
                <a:uFillTx/>
                <a:latin typeface="Tahoma"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Tahoma" pitchFamily="34" charset="0"/>
              <a:ea typeface="宋体" panose="02010600030101010101" pitchFamily="2" charset="-122"/>
              <a:cs typeface="+mn-cs"/>
            </a:endParaRPr>
          </a:p>
        </p:txBody>
      </p:sp>
    </p:spTree>
    <p:extLst>
      <p:ext uri="{BB962C8B-B14F-4D97-AF65-F5344CB8AC3E}">
        <p14:creationId xmlns:p14="http://schemas.microsoft.com/office/powerpoint/2010/main" val="14008056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0" fontAlgn="base" latinLnBrk="0" hangingPunct="0">
              <a:lnSpc>
                <a:spcPct val="100000"/>
              </a:lnSpc>
              <a:spcBef>
                <a:spcPct val="30000"/>
              </a:spcBef>
              <a:spcAft>
                <a:spcPts val="600"/>
              </a:spcAft>
              <a:buClrTx/>
              <a:buSzTx/>
              <a:buFontTx/>
              <a:buNone/>
              <a:tabLst/>
              <a:defRPr/>
            </a:pPr>
            <a:endParaRPr lang="zh-CN" altLang="en-US" sz="1200"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54238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BC002A-B0FF-4AB1-B1B7-F9D4F0861090}" type="slidenum">
              <a:rPr kumimoji="0" lang="zh-CN" altLang="en-US" sz="1200" b="0" i="0" u="none" strike="noStrike" kern="1200" cap="none" spc="0" normalizeH="0" baseline="0" noProof="0" smtClean="0">
                <a:ln>
                  <a:noFill/>
                </a:ln>
                <a:solidFill>
                  <a:prstClr val="black"/>
                </a:solidFill>
                <a:effectLst/>
                <a:uLnTx/>
                <a:uFillTx/>
                <a:latin typeface="Tahoma"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Tahoma" pitchFamily="34" charset="0"/>
              <a:ea typeface="宋体" panose="02010600030101010101" pitchFamily="2" charset="-122"/>
              <a:cs typeface="+mn-cs"/>
            </a:endParaRPr>
          </a:p>
        </p:txBody>
      </p:sp>
    </p:spTree>
    <p:extLst>
      <p:ext uri="{BB962C8B-B14F-4D97-AF65-F5344CB8AC3E}">
        <p14:creationId xmlns:p14="http://schemas.microsoft.com/office/powerpoint/2010/main" val="8294103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BC002A-B0FF-4AB1-B1B7-F9D4F0861090}" type="slidenum">
              <a:rPr kumimoji="0" lang="zh-CN" altLang="en-US" sz="1200" b="0" i="0" u="none" strike="noStrike" kern="1200" cap="none" spc="0" normalizeH="0" baseline="0" noProof="0" smtClean="0">
                <a:ln>
                  <a:noFill/>
                </a:ln>
                <a:solidFill>
                  <a:prstClr val="black"/>
                </a:solidFill>
                <a:effectLst/>
                <a:uLnTx/>
                <a:uFillTx/>
                <a:latin typeface="Tahoma"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Tahoma" pitchFamily="34" charset="0"/>
              <a:ea typeface="宋体" panose="02010600030101010101" pitchFamily="2" charset="-122"/>
              <a:cs typeface="+mn-cs"/>
            </a:endParaRPr>
          </a:p>
        </p:txBody>
      </p:sp>
    </p:spTree>
    <p:extLst>
      <p:ext uri="{BB962C8B-B14F-4D97-AF65-F5344CB8AC3E}">
        <p14:creationId xmlns:p14="http://schemas.microsoft.com/office/powerpoint/2010/main" val="34319603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spcAft>
                <a:spcPts val="600"/>
              </a:spcAft>
            </a:pPr>
            <a:endParaRPr lang="en-US" altLang="zh-CN" sz="1200"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960019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743902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sz="1200" b="0" kern="0" dirty="0">
              <a:solidFill>
                <a:srgbClr val="000000"/>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BC002A-B0FF-4AB1-B1B7-F9D4F0861090}" type="slidenum">
              <a:rPr kumimoji="0" lang="zh-CN" altLang="en-US" sz="1200" b="0" i="0" u="none" strike="noStrike" kern="1200" cap="none" spc="0" normalizeH="0" baseline="0" noProof="0" smtClean="0">
                <a:ln>
                  <a:noFill/>
                </a:ln>
                <a:solidFill>
                  <a:prstClr val="black"/>
                </a:solidFill>
                <a:effectLst/>
                <a:uLnTx/>
                <a:uFillTx/>
                <a:latin typeface="Tahoma"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Tahoma" pitchFamily="34" charset="0"/>
              <a:ea typeface="宋体" panose="02010600030101010101" pitchFamily="2" charset="-122"/>
              <a:cs typeface="+mn-cs"/>
            </a:endParaRPr>
          </a:p>
        </p:txBody>
      </p:sp>
    </p:spTree>
    <p:extLst>
      <p:ext uri="{BB962C8B-B14F-4D97-AF65-F5344CB8AC3E}">
        <p14:creationId xmlns:p14="http://schemas.microsoft.com/office/powerpoint/2010/main" val="33256543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BC002A-B0FF-4AB1-B1B7-F9D4F0861090}" type="slidenum">
              <a:rPr kumimoji="0" lang="zh-CN" altLang="en-US" sz="1200" b="0" i="0" u="none" strike="noStrike" kern="1200" cap="none" spc="0" normalizeH="0" baseline="0" noProof="0" smtClean="0">
                <a:ln>
                  <a:noFill/>
                </a:ln>
                <a:solidFill>
                  <a:prstClr val="black"/>
                </a:solidFill>
                <a:effectLst/>
                <a:uLnTx/>
                <a:uFillTx/>
                <a:latin typeface="Tahoma"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Tahoma" pitchFamily="34" charset="0"/>
              <a:ea typeface="宋体" panose="02010600030101010101" pitchFamily="2" charset="-122"/>
              <a:cs typeface="+mn-cs"/>
            </a:endParaRPr>
          </a:p>
        </p:txBody>
      </p:sp>
    </p:spTree>
    <p:extLst>
      <p:ext uri="{BB962C8B-B14F-4D97-AF65-F5344CB8AC3E}">
        <p14:creationId xmlns:p14="http://schemas.microsoft.com/office/powerpoint/2010/main" val="2476546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0" fontAlgn="base" latinLnBrk="0" hangingPunct="0">
              <a:lnSpc>
                <a:spcPct val="100000"/>
              </a:lnSpc>
              <a:spcBef>
                <a:spcPct val="30000"/>
              </a:spcBef>
              <a:spcAft>
                <a:spcPts val="600"/>
              </a:spcAft>
              <a:buClrTx/>
              <a:buSzTx/>
              <a:buFontTx/>
              <a:buNone/>
              <a:tabLst/>
              <a:defRPr/>
            </a:pP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5423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a:defRPr/>
            </a:pPr>
            <a:fld id="{9EBC002A-B0FF-4AB1-B1B7-F9D4F0861090}" type="slidenum">
              <a:rPr lang="zh-CN" altLang="en-US" smtClean="0"/>
              <a:pPr>
                <a:defRPr/>
              </a:pPr>
              <a:t>7</a:t>
            </a:fld>
            <a:endParaRPr lang="zh-CN" altLang="en-US"/>
          </a:p>
        </p:txBody>
      </p:sp>
    </p:spTree>
    <p:extLst>
      <p:ext uri="{BB962C8B-B14F-4D97-AF65-F5344CB8AC3E}">
        <p14:creationId xmlns:p14="http://schemas.microsoft.com/office/powerpoint/2010/main" val="1868563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0" fontAlgn="base" latinLnBrk="0" hangingPunct="0">
              <a:lnSpc>
                <a:spcPct val="100000"/>
              </a:lnSpc>
              <a:spcBef>
                <a:spcPct val="30000"/>
              </a:spcBef>
              <a:spcAft>
                <a:spcPts val="600"/>
              </a:spcAft>
              <a:buClrTx/>
              <a:buSzTx/>
              <a:buFontTx/>
              <a:buNone/>
              <a:tabLst/>
              <a:defRPr/>
            </a:pPr>
            <a:endParaRPr lang="en-US" altLang="zh-CN" sz="1200" b="0" kern="0" dirty="0">
              <a:solidFill>
                <a:srgbClr val="000000"/>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1235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0" fontAlgn="base" latinLnBrk="0" hangingPunct="0">
              <a:lnSpc>
                <a:spcPct val="100000"/>
              </a:lnSpc>
              <a:spcBef>
                <a:spcPct val="30000"/>
              </a:spcBef>
              <a:spcAft>
                <a:spcPts val="600"/>
              </a:spcAft>
              <a:buClrTx/>
              <a:buSzTx/>
              <a:buFontTx/>
              <a:buNone/>
              <a:tabLst/>
              <a:defRPr/>
            </a:pPr>
            <a:endParaRPr lang="en-US" altLang="zh-CN" sz="1200" b="0" kern="0" dirty="0">
              <a:solidFill>
                <a:srgbClr val="000000"/>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81CE1-1118-4464-B48B-A4AE644890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66038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图片 6" descr="高能所.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5650" name="Rectangle 2"/>
          <p:cNvSpPr>
            <a:spLocks noGrp="1" noChangeArrowheads="1"/>
          </p:cNvSpPr>
          <p:nvPr>
            <p:ph type="ctrTitle"/>
          </p:nvPr>
        </p:nvSpPr>
        <p:spPr>
          <a:xfrm>
            <a:off x="914400" y="2130426"/>
            <a:ext cx="10363200" cy="1470025"/>
          </a:xfrm>
        </p:spPr>
        <p:txBody>
          <a:bodyPr/>
          <a:lstStyle>
            <a:lvl1pPr algn="ctr">
              <a:defRPr sz="6000" b="1">
                <a:solidFill>
                  <a:srgbClr val="FF0000"/>
                </a:solidFill>
              </a:defRPr>
            </a:lvl1pPr>
          </a:lstStyle>
          <a:p>
            <a:r>
              <a:rPr lang="zh-CN" altLang="en-US" dirty="0"/>
              <a:t>单击此处编辑母版标题样式</a:t>
            </a:r>
          </a:p>
        </p:txBody>
      </p:sp>
      <p:sp>
        <p:nvSpPr>
          <p:cNvPr id="4" name="Rectangle 4"/>
          <p:cNvSpPr>
            <a:spLocks noGrp="1" noChangeArrowheads="1"/>
          </p:cNvSpPr>
          <p:nvPr>
            <p:ph type="dt" sz="half" idx="10"/>
          </p:nvPr>
        </p:nvSpPr>
        <p:spPr/>
        <p:txBody>
          <a:bodyPr/>
          <a:lstStyle>
            <a:lvl1pPr>
              <a:defRPr/>
            </a:lvl1pPr>
          </a:lstStyle>
          <a:p>
            <a:pPr>
              <a:defRPr/>
            </a:pPr>
            <a:fld id="{EDEF1D40-8B00-4EB4-8535-AE30A399EF82}" type="datetime1">
              <a:rPr lang="zh-CN" altLang="en-US" smtClean="0"/>
              <a:t>2024/12/20</a:t>
            </a:fld>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19" name="文本占位符 18"/>
          <p:cNvSpPr>
            <a:spLocks noGrp="1"/>
          </p:cNvSpPr>
          <p:nvPr>
            <p:ph type="body" sz="quarter" idx="12"/>
          </p:nvPr>
        </p:nvSpPr>
        <p:spPr>
          <a:xfrm>
            <a:off x="2639616" y="4581526"/>
            <a:ext cx="6624736" cy="792163"/>
          </a:xfrm>
        </p:spPr>
        <p:txBody>
          <a:bodyPr/>
          <a:lstStyle>
            <a:lvl1pPr algn="ctr">
              <a:buNone/>
              <a:defRPr/>
            </a:lvl1pPr>
          </a:lstStyle>
          <a:p>
            <a:pPr lvl="0"/>
            <a:r>
              <a:rPr lang="zh-CN" altLang="en-US" dirty="0"/>
              <a:t>单击此处编辑母版文本样式</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FA618A15-1895-4383-81C2-A51FEE868EE2}" type="datetime1">
              <a:rPr lang="zh-CN" altLang="en-US" smtClean="0"/>
              <a:t>2024/12/20</a:t>
            </a:fld>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ltLang="zh-CN"/>
              <a:t>Click to edit Master title style</a:t>
            </a:r>
            <a:endParaRPr lang="zh-CN" alt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ED4A25FD-656B-485F-8548-FD433B4A0F7E}" type="datetime1">
              <a:rPr lang="zh-CN" altLang="en-US" smtClean="0"/>
              <a:t>2024/12/20</a:t>
            </a:fld>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图片 6" descr="高能所.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5650" name="Rectangle 2"/>
          <p:cNvSpPr>
            <a:spLocks noGrp="1" noChangeArrowheads="1"/>
          </p:cNvSpPr>
          <p:nvPr>
            <p:ph type="ctrTitle"/>
          </p:nvPr>
        </p:nvSpPr>
        <p:spPr>
          <a:xfrm>
            <a:off x="914400" y="2130426"/>
            <a:ext cx="10363200" cy="1470025"/>
          </a:xfrm>
        </p:spPr>
        <p:txBody>
          <a:bodyPr/>
          <a:lstStyle>
            <a:lvl1pPr algn="ctr">
              <a:defRPr sz="6000" b="1">
                <a:solidFill>
                  <a:srgbClr val="FF0000"/>
                </a:solidFill>
              </a:defRPr>
            </a:lvl1pPr>
          </a:lstStyle>
          <a:p>
            <a:r>
              <a:rPr lang="zh-CN" altLang="en-US" dirty="0"/>
              <a:t>单击此处编辑母版标题样式</a:t>
            </a:r>
          </a:p>
        </p:txBody>
      </p:sp>
      <p:sp>
        <p:nvSpPr>
          <p:cNvPr id="4" name="Rectangle 4"/>
          <p:cNvSpPr>
            <a:spLocks noGrp="1" noChangeArrowheads="1"/>
          </p:cNvSpPr>
          <p:nvPr>
            <p:ph type="dt" sz="half" idx="10"/>
          </p:nvPr>
        </p:nvSpPr>
        <p:spPr/>
        <p:txBody>
          <a:bodyPr/>
          <a:lstStyle>
            <a:lvl1pPr>
              <a:defRPr/>
            </a:lvl1pPr>
          </a:lstStyle>
          <a:p>
            <a:pPr>
              <a:defRPr/>
            </a:pPr>
            <a:fld id="{039F7107-65E8-4907-9647-46BBAD58511A}" type="datetime1">
              <a:rPr lang="zh-CN" altLang="en-US" smtClean="0"/>
              <a:t>2024/12/20</a:t>
            </a:fld>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19" name="文本占位符 18"/>
          <p:cNvSpPr>
            <a:spLocks noGrp="1"/>
          </p:cNvSpPr>
          <p:nvPr>
            <p:ph type="body" sz="quarter" idx="12"/>
          </p:nvPr>
        </p:nvSpPr>
        <p:spPr>
          <a:xfrm>
            <a:off x="2639616" y="4581526"/>
            <a:ext cx="6624736" cy="792163"/>
          </a:xfrm>
        </p:spPr>
        <p:txBody>
          <a:bodyPr/>
          <a:lstStyle>
            <a:lvl1pPr algn="ctr">
              <a:buNone/>
              <a:defRPr/>
            </a:lvl1pPr>
          </a:lstStyle>
          <a:p>
            <a:pPr lvl="0"/>
            <a:r>
              <a:rPr lang="zh-CN" altLang="en-US" dirty="0"/>
              <a:t>单击此处编辑母版文本样式</a:t>
            </a:r>
          </a:p>
        </p:txBody>
      </p:sp>
    </p:spTree>
    <p:extLst>
      <p:ext uri="{BB962C8B-B14F-4D97-AF65-F5344CB8AC3E}">
        <p14:creationId xmlns:p14="http://schemas.microsoft.com/office/powerpoint/2010/main" val="1433805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Rectangle 4"/>
          <p:cNvSpPr>
            <a:spLocks noGrp="1" noChangeArrowheads="1"/>
          </p:cNvSpPr>
          <p:nvPr>
            <p:ph type="dt" sz="half" idx="10"/>
          </p:nvPr>
        </p:nvSpPr>
        <p:spPr/>
        <p:txBody>
          <a:bodyPr/>
          <a:lstStyle>
            <a:lvl1pPr>
              <a:defRPr/>
            </a:lvl1pPr>
          </a:lstStyle>
          <a:p>
            <a:pPr>
              <a:defRPr/>
            </a:pPr>
            <a:fld id="{B9E60024-091F-4A25-87C8-4BAB77D0B989}" type="datetime1">
              <a:rPr lang="zh-CN" altLang="en-US" smtClean="0"/>
              <a:t>2024/12/20</a:t>
            </a:fld>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25162400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ltLang="zh-CN"/>
              <a:t>Click to edit Master title style</a:t>
            </a:r>
            <a:endParaRPr lang="zh-CN" alt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fld id="{C8EC3B64-64E4-412A-A8FC-0FD06406A4C7}" type="datetime1">
              <a:rPr lang="zh-CN" altLang="en-US" smtClean="0"/>
              <a:t>2024/12/20</a:t>
            </a:fld>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127021334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fld id="{E5297191-E017-49F6-B246-4DE2200A5E61}" type="datetime1">
              <a:rPr lang="zh-CN" altLang="en-US" smtClean="0"/>
              <a:t>2024/12/20</a:t>
            </a:fld>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39911759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ltLang="zh-CN"/>
              <a:t>Click to edit Master title style</a:t>
            </a:r>
            <a:endParaRPr lang="zh-CN" alt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fld id="{3005A6CE-2B21-4C7E-B422-8634BCDCA8DC}" type="datetime1">
              <a:rPr lang="zh-CN" altLang="en-US" smtClean="0"/>
              <a:t>2024/12/20</a:t>
            </a:fld>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293453758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fld id="{D86FADCB-BBCD-4F95-B4A8-012729DB9FAE}" type="datetime1">
              <a:rPr lang="zh-CN" altLang="en-US" smtClean="0"/>
              <a:t>2024/12/20</a:t>
            </a:fld>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67929413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D6A3E7BE-3F53-442E-ADD0-BF44443AE920}" type="datetime1">
              <a:rPr lang="zh-CN" altLang="en-US" smtClean="0"/>
              <a:t>2024/12/20</a:t>
            </a:fld>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68684591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ltLang="zh-CN"/>
              <a:t>Click to edit Master title style</a:t>
            </a:r>
            <a:endParaRPr lang="zh-CN" alt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627A9F8D-9293-473E-A220-DF3B215DB579}" type="datetime1">
              <a:rPr lang="zh-CN" altLang="en-US" smtClean="0"/>
              <a:t>2024/12/20</a:t>
            </a:fld>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412852075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Rectangle 4"/>
          <p:cNvSpPr>
            <a:spLocks noGrp="1" noChangeArrowheads="1"/>
          </p:cNvSpPr>
          <p:nvPr>
            <p:ph type="dt" sz="half" idx="10"/>
          </p:nvPr>
        </p:nvSpPr>
        <p:spPr/>
        <p:txBody>
          <a:bodyPr/>
          <a:lstStyle>
            <a:lvl1pPr>
              <a:defRPr/>
            </a:lvl1pPr>
          </a:lstStyle>
          <a:p>
            <a:pPr>
              <a:defRPr/>
            </a:pPr>
            <a:fld id="{3A21AF3B-A117-4FC3-81CB-9104318C80E3}" type="datetime1">
              <a:rPr lang="zh-CN" altLang="en-US" smtClean="0"/>
              <a:t>2024/12/20</a:t>
            </a:fld>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ltLang="zh-CN"/>
              <a:t>Click to edit Master title style</a:t>
            </a:r>
            <a:endParaRPr lang="zh-CN" alt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1736D13C-1633-4F47-A77E-839C337E2755}" type="datetime1">
              <a:rPr lang="zh-CN" altLang="en-US" smtClean="0"/>
              <a:t>2024/12/20</a:t>
            </a:fld>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235740344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2B84EA49-CAD3-41BA-B4C3-5FEB9C6752B0}" type="datetime1">
              <a:rPr lang="zh-CN" altLang="en-US" smtClean="0"/>
              <a:t>2024/12/20</a:t>
            </a:fld>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116638008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ltLang="zh-CN"/>
              <a:t>Click to edit Master title style</a:t>
            </a:r>
            <a:endParaRPr lang="zh-CN" alt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15DCD0F4-BA2A-4D92-B530-B6BB7F4241A2}" type="datetime1">
              <a:rPr lang="zh-CN" altLang="en-US" smtClean="0"/>
              <a:t>2024/12/20</a:t>
            </a:fld>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297961663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4A6B648-768E-46C5-80A5-30EBB1305C42}" type="datetime1">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B7375C-2102-483B-A4CB-22C5C2D4D236}" type="slidenum">
              <a:rPr lang="zh-CN" altLang="en-US" smtClean="0"/>
              <a:t>‹#›</a:t>
            </a:fld>
            <a:endParaRPr lang="zh-CN" altLang="en-US"/>
          </a:p>
        </p:txBody>
      </p:sp>
    </p:spTree>
    <p:extLst>
      <p:ext uri="{BB962C8B-B14F-4D97-AF65-F5344CB8AC3E}">
        <p14:creationId xmlns:p14="http://schemas.microsoft.com/office/powerpoint/2010/main" val="7155257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6A8BC24-E1EF-4C16-82BF-009C533A2652}" type="datetime1">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B7375C-2102-483B-A4CB-22C5C2D4D236}" type="slidenum">
              <a:rPr lang="zh-CN" altLang="en-US" smtClean="0"/>
              <a:t>‹#›</a:t>
            </a:fld>
            <a:endParaRPr lang="zh-CN" altLang="en-US"/>
          </a:p>
        </p:txBody>
      </p:sp>
      <p:sp>
        <p:nvSpPr>
          <p:cNvPr id="8" name="矩形 7"/>
          <p:cNvSpPr/>
          <p:nvPr userDrawn="1"/>
        </p:nvSpPr>
        <p:spPr>
          <a:xfrm>
            <a:off x="0" y="1"/>
            <a:ext cx="12192000" cy="647699"/>
          </a:xfrm>
          <a:prstGeom prst="rect">
            <a:avLst/>
          </a:prstGeom>
          <a:solidFill>
            <a:srgbClr val="99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962469" cy="647698"/>
          </a:xfrm>
          <a:prstGeom prst="rect">
            <a:avLst/>
          </a:prstGeom>
        </p:spPr>
      </p:pic>
      <p:sp>
        <p:nvSpPr>
          <p:cNvPr id="7" name="矩形 6"/>
          <p:cNvSpPr/>
          <p:nvPr userDrawn="1"/>
        </p:nvSpPr>
        <p:spPr>
          <a:xfrm>
            <a:off x="-1" y="6721475"/>
            <a:ext cx="12192001" cy="136525"/>
          </a:xfrm>
          <a:prstGeom prst="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87881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8857D1E-D365-44AF-A0DD-970A115C94E5}" type="datetime1">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B7375C-2102-483B-A4CB-22C5C2D4D236}" type="slidenum">
              <a:rPr lang="zh-CN" altLang="en-US" smtClean="0"/>
              <a:t>‹#›</a:t>
            </a:fld>
            <a:endParaRPr lang="zh-CN" altLang="en-US"/>
          </a:p>
        </p:txBody>
      </p:sp>
    </p:spTree>
    <p:extLst>
      <p:ext uri="{BB962C8B-B14F-4D97-AF65-F5344CB8AC3E}">
        <p14:creationId xmlns:p14="http://schemas.microsoft.com/office/powerpoint/2010/main" val="1325593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2C5758-80EF-4CA6-8DF5-46A31FD5E592}" type="datetime1">
              <a:rPr lang="zh-CN" altLang="en-US" smtClean="0"/>
              <a:t>2024/12/20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B7375C-2102-483B-A4CB-22C5C2D4D236}" type="slidenum">
              <a:rPr lang="zh-CN" altLang="en-US" smtClean="0"/>
              <a:t>‹#›</a:t>
            </a:fld>
            <a:endParaRPr lang="zh-CN" altLang="en-US"/>
          </a:p>
        </p:txBody>
      </p:sp>
    </p:spTree>
    <p:extLst>
      <p:ext uri="{BB962C8B-B14F-4D97-AF65-F5344CB8AC3E}">
        <p14:creationId xmlns:p14="http://schemas.microsoft.com/office/powerpoint/2010/main" val="3875621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C6E614D-1F31-4152-B2FD-8579CA459319}" type="datetime1">
              <a:rPr lang="zh-CN" altLang="en-US" smtClean="0"/>
              <a:t>2024/12/20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B7375C-2102-483B-A4CB-22C5C2D4D236}" type="slidenum">
              <a:rPr lang="zh-CN" altLang="en-US" smtClean="0"/>
              <a:t>‹#›</a:t>
            </a:fld>
            <a:endParaRPr lang="zh-CN" altLang="en-US"/>
          </a:p>
        </p:txBody>
      </p:sp>
    </p:spTree>
    <p:extLst>
      <p:ext uri="{BB962C8B-B14F-4D97-AF65-F5344CB8AC3E}">
        <p14:creationId xmlns:p14="http://schemas.microsoft.com/office/powerpoint/2010/main" val="792661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D88B7B-41A4-402E-8AB0-228CD5DD3F4C}" type="datetime1">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9B7375C-2102-483B-A4CB-22C5C2D4D236}" type="slidenum">
              <a:rPr lang="zh-CN" altLang="en-US" smtClean="0"/>
              <a:t>‹#›</a:t>
            </a:fld>
            <a:endParaRPr lang="zh-CN" altLang="en-US"/>
          </a:p>
        </p:txBody>
      </p:sp>
    </p:spTree>
    <p:extLst>
      <p:ext uri="{BB962C8B-B14F-4D97-AF65-F5344CB8AC3E}">
        <p14:creationId xmlns:p14="http://schemas.microsoft.com/office/powerpoint/2010/main" val="199017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8377BB7-4B10-4010-8627-EC1C40841062}" type="datetime1">
              <a:rPr lang="zh-CN" altLang="en-US" smtClean="0"/>
              <a:t>2024/12/20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B7375C-2102-483B-A4CB-22C5C2D4D236}" type="slidenum">
              <a:rPr lang="zh-CN" altLang="en-US" smtClean="0"/>
              <a:t>‹#›</a:t>
            </a:fld>
            <a:endParaRPr lang="zh-CN" altLang="en-US"/>
          </a:p>
        </p:txBody>
      </p:sp>
    </p:spTree>
    <p:extLst>
      <p:ext uri="{BB962C8B-B14F-4D97-AF65-F5344CB8AC3E}">
        <p14:creationId xmlns:p14="http://schemas.microsoft.com/office/powerpoint/2010/main" val="1920759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ltLang="zh-CN"/>
              <a:t>Click to edit Master title style</a:t>
            </a:r>
            <a:endParaRPr lang="zh-CN" alt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fld id="{17167FD8-A916-484C-9B09-F97CC2094DBC}" type="datetime1">
              <a:rPr lang="zh-CN" altLang="en-US" smtClean="0"/>
              <a:t>2024/12/20</a:t>
            </a:fld>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EA52D90-A802-4D8C-92BD-36F067BCDAFE}" type="datetime1">
              <a:rPr lang="zh-CN" altLang="en-US" smtClean="0"/>
              <a:t>2024/12/20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B7375C-2102-483B-A4CB-22C5C2D4D236}" type="slidenum">
              <a:rPr lang="zh-CN" altLang="en-US" smtClean="0"/>
              <a:t>‹#›</a:t>
            </a:fld>
            <a:endParaRPr lang="zh-CN" altLang="en-US"/>
          </a:p>
        </p:txBody>
      </p:sp>
    </p:spTree>
    <p:extLst>
      <p:ext uri="{BB962C8B-B14F-4D97-AF65-F5344CB8AC3E}">
        <p14:creationId xmlns:p14="http://schemas.microsoft.com/office/powerpoint/2010/main" val="15953348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88B7638-42BB-45E7-B579-23C9CF441547}" type="datetime1">
              <a:rPr lang="zh-CN" altLang="en-US" smtClean="0"/>
              <a:t>2024/12/20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B7375C-2102-483B-A4CB-22C5C2D4D236}" type="slidenum">
              <a:rPr lang="zh-CN" altLang="en-US" smtClean="0"/>
              <a:t>‹#›</a:t>
            </a:fld>
            <a:endParaRPr lang="zh-CN" altLang="en-US"/>
          </a:p>
        </p:txBody>
      </p:sp>
    </p:spTree>
    <p:extLst>
      <p:ext uri="{BB962C8B-B14F-4D97-AF65-F5344CB8AC3E}">
        <p14:creationId xmlns:p14="http://schemas.microsoft.com/office/powerpoint/2010/main" val="645669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E4F51BC-E964-4697-8FBE-0AE026BC60BF}" type="datetime1">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B7375C-2102-483B-A4CB-22C5C2D4D236}" type="slidenum">
              <a:rPr lang="zh-CN" altLang="en-US" smtClean="0"/>
              <a:t>‹#›</a:t>
            </a:fld>
            <a:endParaRPr lang="zh-CN" altLang="en-US"/>
          </a:p>
        </p:txBody>
      </p:sp>
    </p:spTree>
    <p:extLst>
      <p:ext uri="{BB962C8B-B14F-4D97-AF65-F5344CB8AC3E}">
        <p14:creationId xmlns:p14="http://schemas.microsoft.com/office/powerpoint/2010/main" val="3023943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321E8DF-37AC-4360-BF23-FCCD7EE18768}" type="datetime1">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B7375C-2102-483B-A4CB-22C5C2D4D236}" type="slidenum">
              <a:rPr lang="zh-CN" altLang="en-US" smtClean="0"/>
              <a:t>‹#›</a:t>
            </a:fld>
            <a:endParaRPr lang="zh-CN" altLang="en-US"/>
          </a:p>
        </p:txBody>
      </p:sp>
    </p:spTree>
    <p:extLst>
      <p:ext uri="{BB962C8B-B14F-4D97-AF65-F5344CB8AC3E}">
        <p14:creationId xmlns:p14="http://schemas.microsoft.com/office/powerpoint/2010/main" val="28572704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9110CB9C-1804-4D72-9B13-E7FB347C5BB2}" type="datetime1">
              <a:rPr lang="zh-CN" altLang="en-US" smtClean="0"/>
              <a:t>2024/12/20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9B7375C-2102-483B-A4CB-22C5C2D4D236}" type="slidenum">
              <a:rPr lang="zh-CN" altLang="en-US" smtClean="0"/>
              <a:t>‹#›</a:t>
            </a:fld>
            <a:endParaRPr lang="zh-CN" altLang="en-US"/>
          </a:p>
        </p:txBody>
      </p:sp>
    </p:spTree>
    <p:extLst>
      <p:ext uri="{BB962C8B-B14F-4D97-AF65-F5344CB8AC3E}">
        <p14:creationId xmlns:p14="http://schemas.microsoft.com/office/powerpoint/2010/main" val="33932816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cxnSp>
        <p:nvCxnSpPr>
          <p:cNvPr id="11" name="直接连接符 10">
            <a:extLst>
              <a:ext uri="{FF2B5EF4-FFF2-40B4-BE49-F238E27FC236}">
                <a16:creationId xmlns:a16="http://schemas.microsoft.com/office/drawing/2014/main" id="{6A8F1D73-AC0D-4614-9F4A-7DEB8A5BCFC2}"/>
              </a:ext>
            </a:extLst>
          </p:cNvPr>
          <p:cNvCxnSpPr>
            <a:cxnSpLocks/>
          </p:cNvCxnSpPr>
          <p:nvPr userDrawn="1"/>
        </p:nvCxnSpPr>
        <p:spPr>
          <a:xfrm>
            <a:off x="779016" y="523783"/>
            <a:ext cx="11040000" cy="0"/>
          </a:xfrm>
          <a:prstGeom prst="line">
            <a:avLst/>
          </a:prstGeom>
          <a:ln w="57150">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3361289-E3ED-4C13-B680-ABFEC0505E3A}" type="datetime1">
              <a:rPr lang="zh-CN" altLang="en-US" smtClean="0"/>
              <a:t>2024/12/20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9B7375C-2102-483B-A4CB-22C5C2D4D236}" type="slidenum">
              <a:rPr lang="zh-CN" altLang="en-US" smtClean="0"/>
              <a:t>‹#›</a:t>
            </a:fld>
            <a:endParaRPr lang="zh-CN" altLang="en-US"/>
          </a:p>
        </p:txBody>
      </p:sp>
      <p:pic>
        <p:nvPicPr>
          <p:cNvPr id="8" name="图片 7">
            <a:extLst>
              <a:ext uri="{FF2B5EF4-FFF2-40B4-BE49-F238E27FC236}">
                <a16:creationId xmlns:a16="http://schemas.microsoft.com/office/drawing/2014/main" id="{95B9FC8B-57D1-467D-B0AF-06E930A780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62469" cy="647698"/>
          </a:xfrm>
          <a:prstGeom prst="rect">
            <a:avLst/>
          </a:prstGeom>
        </p:spPr>
      </p:pic>
      <p:sp>
        <p:nvSpPr>
          <p:cNvPr id="9" name="矩形 8">
            <a:extLst>
              <a:ext uri="{FF2B5EF4-FFF2-40B4-BE49-F238E27FC236}">
                <a16:creationId xmlns:a16="http://schemas.microsoft.com/office/drawing/2014/main" id="{7AD12402-6BFD-4C13-B58C-80B647111E29}"/>
              </a:ext>
            </a:extLst>
          </p:cNvPr>
          <p:cNvSpPr/>
          <p:nvPr userDrawn="1"/>
        </p:nvSpPr>
        <p:spPr>
          <a:xfrm>
            <a:off x="-1" y="6721477"/>
            <a:ext cx="11819017" cy="136524"/>
          </a:xfrm>
          <a:prstGeom prst="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35054982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3CE58AF3-E13B-4874-A098-769FFE1E2200}" type="datetime1">
              <a:rPr lang="zh-CN" altLang="en-US" smtClean="0"/>
              <a:t>2024/12/20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9B7375C-2102-483B-A4CB-22C5C2D4D236}" type="slidenum">
              <a:rPr lang="zh-CN" altLang="en-US" smtClean="0"/>
              <a:t>‹#›</a:t>
            </a:fld>
            <a:endParaRPr lang="zh-CN" altLang="en-US"/>
          </a:p>
        </p:txBody>
      </p:sp>
    </p:spTree>
    <p:extLst>
      <p:ext uri="{BB962C8B-B14F-4D97-AF65-F5344CB8AC3E}">
        <p14:creationId xmlns:p14="http://schemas.microsoft.com/office/powerpoint/2010/main" val="2685620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6850CE62-670D-40F6-A5F2-7885A84391D6}" type="datetime1">
              <a:rPr lang="zh-CN" altLang="en-US" smtClean="0"/>
              <a:t>2024/12/20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9B7375C-2102-483B-A4CB-22C5C2D4D236}" type="slidenum">
              <a:rPr lang="zh-CN" altLang="en-US" smtClean="0"/>
              <a:t>‹#›</a:t>
            </a:fld>
            <a:endParaRPr lang="zh-CN" altLang="en-US"/>
          </a:p>
        </p:txBody>
      </p:sp>
    </p:spTree>
    <p:extLst>
      <p:ext uri="{BB962C8B-B14F-4D97-AF65-F5344CB8AC3E}">
        <p14:creationId xmlns:p14="http://schemas.microsoft.com/office/powerpoint/2010/main" val="40798952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1855763D-A7EB-40F6-85A9-B9A2476D5C92}" type="datetime1">
              <a:rPr lang="zh-CN" altLang="en-US" smtClean="0"/>
              <a:t>2024/12/20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9B7375C-2102-483B-A4CB-22C5C2D4D236}" type="slidenum">
              <a:rPr lang="zh-CN" altLang="en-US" smtClean="0"/>
              <a:t>‹#›</a:t>
            </a:fld>
            <a:endParaRPr lang="zh-CN" altLang="en-US"/>
          </a:p>
        </p:txBody>
      </p:sp>
    </p:spTree>
    <p:extLst>
      <p:ext uri="{BB962C8B-B14F-4D97-AF65-F5344CB8AC3E}">
        <p14:creationId xmlns:p14="http://schemas.microsoft.com/office/powerpoint/2010/main" val="4125305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226AD219-8823-4A12-959B-C4B0B2AC8DF9}" type="datetime1">
              <a:rPr lang="zh-CN" altLang="en-US" smtClean="0"/>
              <a:t>2024/12/20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9B7375C-2102-483B-A4CB-22C5C2D4D236}" type="slidenum">
              <a:rPr lang="zh-CN" altLang="en-US" smtClean="0"/>
              <a:t>‹#›</a:t>
            </a:fld>
            <a:endParaRPr lang="zh-CN" altLang="en-US"/>
          </a:p>
        </p:txBody>
      </p:sp>
    </p:spTree>
    <p:extLst>
      <p:ext uri="{BB962C8B-B14F-4D97-AF65-F5344CB8AC3E}">
        <p14:creationId xmlns:p14="http://schemas.microsoft.com/office/powerpoint/2010/main" val="56025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fld id="{D4FE97DA-3557-4F9F-9C68-A1CA1E069DC3}" type="datetime1">
              <a:rPr lang="zh-CN" altLang="en-US" smtClean="0"/>
              <a:t>2024/12/20</a:t>
            </a:fld>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8881F-8898-4FAB-B747-FFE43DF7A84B}" type="datetime1">
              <a:rPr lang="zh-CN" altLang="en-US" smtClean="0"/>
              <a:t>2024/12/20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9B7375C-2102-483B-A4CB-22C5C2D4D236}" type="slidenum">
              <a:rPr lang="zh-CN" altLang="en-US" smtClean="0"/>
              <a:t>‹#›</a:t>
            </a:fld>
            <a:endParaRPr lang="zh-CN" altLang="en-US"/>
          </a:p>
        </p:txBody>
      </p:sp>
    </p:spTree>
    <p:extLst>
      <p:ext uri="{BB962C8B-B14F-4D97-AF65-F5344CB8AC3E}">
        <p14:creationId xmlns:p14="http://schemas.microsoft.com/office/powerpoint/2010/main" val="21232229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3E6487C-8F4B-445B-9344-072C1814894C}" type="datetime1">
              <a:rPr lang="zh-CN" altLang="en-US" smtClean="0"/>
              <a:t>2024/12/20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9B7375C-2102-483B-A4CB-22C5C2D4D236}" type="slidenum">
              <a:rPr lang="zh-CN" altLang="en-US" smtClean="0"/>
              <a:t>‹#›</a:t>
            </a:fld>
            <a:endParaRPr lang="zh-CN" altLang="en-US"/>
          </a:p>
        </p:txBody>
      </p:sp>
    </p:spTree>
    <p:extLst>
      <p:ext uri="{BB962C8B-B14F-4D97-AF65-F5344CB8AC3E}">
        <p14:creationId xmlns:p14="http://schemas.microsoft.com/office/powerpoint/2010/main" val="3494421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304A6BE9-4425-41CE-A547-38FF6DC717EE}" type="datetime1">
              <a:rPr lang="zh-CN" altLang="en-US" smtClean="0"/>
              <a:t>2024/12/20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9B7375C-2102-483B-A4CB-22C5C2D4D236}" type="slidenum">
              <a:rPr lang="zh-CN" altLang="en-US" smtClean="0"/>
              <a:t>‹#›</a:t>
            </a:fld>
            <a:endParaRPr lang="zh-CN" altLang="en-US"/>
          </a:p>
        </p:txBody>
      </p:sp>
    </p:spTree>
    <p:extLst>
      <p:ext uri="{BB962C8B-B14F-4D97-AF65-F5344CB8AC3E}">
        <p14:creationId xmlns:p14="http://schemas.microsoft.com/office/powerpoint/2010/main" val="4628131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82742E39-336D-47F0-AC29-629B3EEEA62E}" type="datetime1">
              <a:rPr lang="zh-CN" altLang="en-US" smtClean="0"/>
              <a:t>2024/12/20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9B7375C-2102-483B-A4CB-22C5C2D4D236}" type="slidenum">
              <a:rPr lang="zh-CN" altLang="en-US" smtClean="0"/>
              <a:t>‹#›</a:t>
            </a:fld>
            <a:endParaRPr lang="zh-CN" altLang="en-US"/>
          </a:p>
        </p:txBody>
      </p:sp>
    </p:spTree>
    <p:extLst>
      <p:ext uri="{BB962C8B-B14F-4D97-AF65-F5344CB8AC3E}">
        <p14:creationId xmlns:p14="http://schemas.microsoft.com/office/powerpoint/2010/main" val="34208759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033BA1A7-8E4E-41C5-B6F3-E5C78DE8C50F}" type="datetime1">
              <a:rPr lang="zh-CN" altLang="en-US" smtClean="0"/>
              <a:t>2024/12/20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9B7375C-2102-483B-A4CB-22C5C2D4D236}" type="slidenum">
              <a:rPr lang="zh-CN" altLang="en-US" smtClean="0"/>
              <a:t>‹#›</a:t>
            </a:fld>
            <a:endParaRPr lang="zh-CN" altLang="en-US"/>
          </a:p>
        </p:txBody>
      </p:sp>
    </p:spTree>
    <p:extLst>
      <p:ext uri="{BB962C8B-B14F-4D97-AF65-F5344CB8AC3E}">
        <p14:creationId xmlns:p14="http://schemas.microsoft.com/office/powerpoint/2010/main" val="3889099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ltLang="zh-CN"/>
              <a:t>Click to edit Master title style</a:t>
            </a:r>
            <a:endParaRPr lang="zh-CN" alt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fld id="{E7D2FB39-D747-4A7E-A2B7-455E400FBD6A}" type="datetime1">
              <a:rPr lang="zh-CN" altLang="en-US" smtClean="0"/>
              <a:t>2024/12/20</a:t>
            </a:fld>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fld id="{B1DDBAC2-A5EC-4044-9A6C-4CE19C176AB1}" type="datetime1">
              <a:rPr lang="zh-CN" altLang="en-US" smtClean="0"/>
              <a:t>2024/12/20</a:t>
            </a:fld>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665B9ABE-340C-4EE6-8438-0A6702F4A6CA}" type="datetime1">
              <a:rPr lang="zh-CN" altLang="en-US" smtClean="0"/>
              <a:t>2024/12/20</a:t>
            </a:fld>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ltLang="zh-CN"/>
              <a:t>Click to edit Master title style</a:t>
            </a:r>
            <a:endParaRPr lang="zh-CN" alt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50D50FC9-E7C7-44F0-BF81-4AFF84008BF5}" type="datetime1">
              <a:rPr lang="zh-CN" altLang="en-US" smtClean="0"/>
              <a:t>2024/12/20</a:t>
            </a:fld>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ltLang="zh-CN"/>
              <a:t>Click to edit Master title style</a:t>
            </a:r>
            <a:endParaRPr lang="zh-CN" alt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430CDD7A-56D8-4CF0-AFB7-06FDC5E60D52}" type="datetime1">
              <a:rPr lang="zh-CN" altLang="en-US" smtClean="0"/>
              <a:t>2024/12/20</a:t>
            </a:fld>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1871531" y="53752"/>
            <a:ext cx="951884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1028"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endParaRPr lang="zh-CN" altLang="en-US" dirty="0"/>
          </a:p>
        </p:txBody>
      </p:sp>
      <p:sp>
        <p:nvSpPr>
          <p:cNvPr id="153604"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lvl1pPr>
          </a:lstStyle>
          <a:p>
            <a:pPr>
              <a:defRPr/>
            </a:pPr>
            <a:fld id="{CAE2CAA7-D4AD-4522-93DA-2C036253A38E}" type="datetime1">
              <a:rPr lang="zh-CN" altLang="en-US" smtClean="0"/>
              <a:t>2024/12/20</a:t>
            </a:fld>
            <a:endParaRPr lang="en-US" altLang="zh-CN"/>
          </a:p>
        </p:txBody>
      </p:sp>
      <p:sp>
        <p:nvSpPr>
          <p:cNvPr id="153605"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vl1pPr>
          </a:lstStyle>
          <a:p>
            <a:pPr>
              <a:defRPr/>
            </a:pPr>
            <a:endParaRPr lang="en-US" altLang="zh-CN"/>
          </a:p>
        </p:txBody>
      </p:sp>
      <p:sp>
        <p:nvSpPr>
          <p:cNvPr id="10" name="矩形 9"/>
          <p:cNvSpPr/>
          <p:nvPr userDrawn="1"/>
        </p:nvSpPr>
        <p:spPr bwMode="auto">
          <a:xfrm>
            <a:off x="0" y="6669361"/>
            <a:ext cx="12192000" cy="646331"/>
          </a:xfrm>
          <a:prstGeom prst="rect">
            <a:avLst/>
          </a:prstGeom>
          <a:solidFill>
            <a:srgbClr val="C3C3E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1588" marR="0" indent="0" algn="ctr" defTabSz="914400" rtl="0" eaLnBrk="1" fontAlgn="base" latinLnBrk="0" hangingPunct="1">
              <a:lnSpc>
                <a:spcPct val="100000"/>
              </a:lnSpc>
              <a:spcBef>
                <a:spcPct val="0"/>
              </a:spcBef>
              <a:spcAft>
                <a:spcPct val="0"/>
              </a:spcAft>
              <a:buClrTx/>
              <a:buSzTx/>
              <a:buFontTx/>
              <a:buNone/>
              <a:tabLst/>
            </a:pPr>
            <a:endParaRPr kumimoji="0" lang="zh-CN" altLang="en-US" sz="3600" b="1" i="0" u="none" strike="noStrike" cap="none" normalizeH="0" baseline="0">
              <a:ln>
                <a:noFill/>
              </a:ln>
              <a:solidFill>
                <a:schemeClr val="bg1"/>
              </a:solidFill>
              <a:effectLst/>
              <a:latin typeface="Times New Roman" pitchFamily="18" charset="0"/>
              <a:ea typeface="华文中宋" pitchFamily="2" charset="-122"/>
            </a:endParaRPr>
          </a:p>
        </p:txBody>
      </p:sp>
      <p:pic>
        <p:nvPicPr>
          <p:cNvPr id="1026" name="Picture 2"/>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0" y="167664"/>
            <a:ext cx="1871069" cy="102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p:split orient="vert"/>
  </p:transition>
  <p:hf sldNum="0" hdr="0" ftr="0" dt="0"/>
  <p:txStyles>
    <p:titleStyle>
      <a:lvl1pPr algn="ctr" rtl="0" eaLnBrk="0" fontAlgn="base" hangingPunct="0">
        <a:spcBef>
          <a:spcPct val="0"/>
        </a:spcBef>
        <a:spcAft>
          <a:spcPct val="0"/>
        </a:spcAft>
        <a:defRPr sz="4000" b="1" cap="none" spc="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微软雅黑" pitchFamily="34" charset="-122"/>
          <a:ea typeface="微软雅黑" pitchFamily="34" charset="-122"/>
          <a:cs typeface="+mj-cs"/>
        </a:defRPr>
      </a:lvl1pPr>
      <a:lvl2pPr algn="l" rtl="0" eaLnBrk="0" fontAlgn="base" hangingPunct="0">
        <a:spcBef>
          <a:spcPct val="0"/>
        </a:spcBef>
        <a:spcAft>
          <a:spcPct val="0"/>
        </a:spcAft>
        <a:defRPr sz="4000" b="1">
          <a:solidFill>
            <a:schemeClr val="bg1"/>
          </a:solidFill>
          <a:latin typeface="Arial" charset="0"/>
          <a:ea typeface="黑体" pitchFamily="2" charset="-122"/>
        </a:defRPr>
      </a:lvl2pPr>
      <a:lvl3pPr algn="l" rtl="0" eaLnBrk="0" fontAlgn="base" hangingPunct="0">
        <a:spcBef>
          <a:spcPct val="0"/>
        </a:spcBef>
        <a:spcAft>
          <a:spcPct val="0"/>
        </a:spcAft>
        <a:defRPr sz="4000" b="1">
          <a:solidFill>
            <a:schemeClr val="bg1"/>
          </a:solidFill>
          <a:latin typeface="Arial" charset="0"/>
          <a:ea typeface="黑体" pitchFamily="2" charset="-122"/>
        </a:defRPr>
      </a:lvl3pPr>
      <a:lvl4pPr algn="l" rtl="0" eaLnBrk="0" fontAlgn="base" hangingPunct="0">
        <a:spcBef>
          <a:spcPct val="0"/>
        </a:spcBef>
        <a:spcAft>
          <a:spcPct val="0"/>
        </a:spcAft>
        <a:defRPr sz="4000" b="1">
          <a:solidFill>
            <a:schemeClr val="bg1"/>
          </a:solidFill>
          <a:latin typeface="Arial" charset="0"/>
          <a:ea typeface="黑体" pitchFamily="2" charset="-122"/>
        </a:defRPr>
      </a:lvl4pPr>
      <a:lvl5pPr algn="l" rtl="0" eaLnBrk="0" fontAlgn="base" hangingPunct="0">
        <a:spcBef>
          <a:spcPct val="0"/>
        </a:spcBef>
        <a:spcAft>
          <a:spcPct val="0"/>
        </a:spcAft>
        <a:defRPr sz="4000" b="1">
          <a:solidFill>
            <a:schemeClr val="bg1"/>
          </a:solidFill>
          <a:latin typeface="Arial" charset="0"/>
          <a:ea typeface="黑体" pitchFamily="2" charset="-122"/>
        </a:defRPr>
      </a:lvl5pPr>
      <a:lvl6pPr marL="457200" algn="l" rtl="0" fontAlgn="base">
        <a:spcBef>
          <a:spcPct val="0"/>
        </a:spcBef>
        <a:spcAft>
          <a:spcPct val="0"/>
        </a:spcAft>
        <a:defRPr sz="4000" b="1">
          <a:solidFill>
            <a:srgbClr val="0090F2"/>
          </a:solidFill>
          <a:latin typeface="Arial" charset="0"/>
          <a:ea typeface="黑体" pitchFamily="2" charset="-122"/>
        </a:defRPr>
      </a:lvl6pPr>
      <a:lvl7pPr marL="914400" algn="l" rtl="0" fontAlgn="base">
        <a:spcBef>
          <a:spcPct val="0"/>
        </a:spcBef>
        <a:spcAft>
          <a:spcPct val="0"/>
        </a:spcAft>
        <a:defRPr sz="4000" b="1">
          <a:solidFill>
            <a:srgbClr val="0090F2"/>
          </a:solidFill>
          <a:latin typeface="Arial" charset="0"/>
          <a:ea typeface="黑体" pitchFamily="2" charset="-122"/>
        </a:defRPr>
      </a:lvl7pPr>
      <a:lvl8pPr marL="1371600" algn="l" rtl="0" fontAlgn="base">
        <a:spcBef>
          <a:spcPct val="0"/>
        </a:spcBef>
        <a:spcAft>
          <a:spcPct val="0"/>
        </a:spcAft>
        <a:defRPr sz="4000" b="1">
          <a:solidFill>
            <a:srgbClr val="0090F2"/>
          </a:solidFill>
          <a:latin typeface="Arial" charset="0"/>
          <a:ea typeface="黑体" pitchFamily="2" charset="-122"/>
        </a:defRPr>
      </a:lvl8pPr>
      <a:lvl9pPr marL="1828800" algn="l" rtl="0" fontAlgn="base">
        <a:spcBef>
          <a:spcPct val="0"/>
        </a:spcBef>
        <a:spcAft>
          <a:spcPct val="0"/>
        </a:spcAft>
        <a:defRPr sz="4000" b="1">
          <a:solidFill>
            <a:srgbClr val="0090F2"/>
          </a:solidFill>
          <a:latin typeface="Arial" charset="0"/>
          <a:ea typeface="黑体" pitchFamily="2" charset="-122"/>
        </a:defRPr>
      </a:lvl9pPr>
    </p:titleStyle>
    <p:body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1871531" y="53752"/>
            <a:ext cx="951884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1028"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endParaRPr lang="zh-CN" altLang="en-US" dirty="0"/>
          </a:p>
        </p:txBody>
      </p:sp>
      <p:sp>
        <p:nvSpPr>
          <p:cNvPr id="153604"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lvl1pPr>
          </a:lstStyle>
          <a:p>
            <a:pPr>
              <a:defRPr/>
            </a:pPr>
            <a:fld id="{D9984CFB-57E0-4BE1-A4EB-4E4C6035E574}" type="datetime1">
              <a:rPr lang="zh-CN" altLang="en-US" smtClean="0"/>
              <a:t>2024/12/20</a:t>
            </a:fld>
            <a:endParaRPr lang="en-US" altLang="zh-CN"/>
          </a:p>
        </p:txBody>
      </p:sp>
      <p:sp>
        <p:nvSpPr>
          <p:cNvPr id="153605"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vl1pPr>
          </a:lstStyle>
          <a:p>
            <a:pPr>
              <a:defRPr/>
            </a:pPr>
            <a:endParaRPr lang="en-US" altLang="zh-CN"/>
          </a:p>
        </p:txBody>
      </p:sp>
      <p:sp>
        <p:nvSpPr>
          <p:cNvPr id="10" name="矩形 9"/>
          <p:cNvSpPr/>
          <p:nvPr userDrawn="1"/>
        </p:nvSpPr>
        <p:spPr bwMode="auto">
          <a:xfrm>
            <a:off x="0" y="6669361"/>
            <a:ext cx="12192000" cy="646331"/>
          </a:xfrm>
          <a:prstGeom prst="rect">
            <a:avLst/>
          </a:prstGeom>
          <a:solidFill>
            <a:srgbClr val="C3C3E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1588" marR="0" indent="0" algn="ctr" defTabSz="914400" rtl="0" eaLnBrk="1" fontAlgn="base" latinLnBrk="0" hangingPunct="1">
              <a:lnSpc>
                <a:spcPct val="100000"/>
              </a:lnSpc>
              <a:spcBef>
                <a:spcPct val="0"/>
              </a:spcBef>
              <a:spcAft>
                <a:spcPct val="0"/>
              </a:spcAft>
              <a:buClrTx/>
              <a:buSzTx/>
              <a:buFontTx/>
              <a:buNone/>
              <a:tabLst/>
            </a:pPr>
            <a:endParaRPr kumimoji="0" lang="zh-CN" altLang="en-US" sz="3600" b="1" i="0" u="none" strike="noStrike" cap="none" normalizeH="0" baseline="0">
              <a:ln>
                <a:noFill/>
              </a:ln>
              <a:solidFill>
                <a:schemeClr val="bg1"/>
              </a:solidFill>
              <a:effectLst/>
              <a:latin typeface="Times New Roman" pitchFamily="18" charset="0"/>
              <a:ea typeface="华文中宋" pitchFamily="2" charset="-122"/>
            </a:endParaRPr>
          </a:p>
        </p:txBody>
      </p:sp>
      <p:pic>
        <p:nvPicPr>
          <p:cNvPr id="1026" name="Picture 2"/>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0" y="167664"/>
            <a:ext cx="1871069" cy="102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3681736"/>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p:split orient="vert"/>
  </p:transition>
  <p:hf sldNum="0" hdr="0" ftr="0" dt="0"/>
  <p:txStyles>
    <p:titleStyle>
      <a:lvl1pPr algn="ctr" rtl="0" eaLnBrk="0" fontAlgn="base" hangingPunct="0">
        <a:spcBef>
          <a:spcPct val="0"/>
        </a:spcBef>
        <a:spcAft>
          <a:spcPct val="0"/>
        </a:spcAft>
        <a:defRPr sz="4000" b="1" cap="none" spc="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微软雅黑" pitchFamily="34" charset="-122"/>
          <a:ea typeface="微软雅黑" pitchFamily="34" charset="-122"/>
          <a:cs typeface="+mj-cs"/>
        </a:defRPr>
      </a:lvl1pPr>
      <a:lvl2pPr algn="l" rtl="0" eaLnBrk="0" fontAlgn="base" hangingPunct="0">
        <a:spcBef>
          <a:spcPct val="0"/>
        </a:spcBef>
        <a:spcAft>
          <a:spcPct val="0"/>
        </a:spcAft>
        <a:defRPr sz="4000" b="1">
          <a:solidFill>
            <a:schemeClr val="bg1"/>
          </a:solidFill>
          <a:latin typeface="Arial" charset="0"/>
          <a:ea typeface="黑体" pitchFamily="2" charset="-122"/>
        </a:defRPr>
      </a:lvl2pPr>
      <a:lvl3pPr algn="l" rtl="0" eaLnBrk="0" fontAlgn="base" hangingPunct="0">
        <a:spcBef>
          <a:spcPct val="0"/>
        </a:spcBef>
        <a:spcAft>
          <a:spcPct val="0"/>
        </a:spcAft>
        <a:defRPr sz="4000" b="1">
          <a:solidFill>
            <a:schemeClr val="bg1"/>
          </a:solidFill>
          <a:latin typeface="Arial" charset="0"/>
          <a:ea typeface="黑体" pitchFamily="2" charset="-122"/>
        </a:defRPr>
      </a:lvl3pPr>
      <a:lvl4pPr algn="l" rtl="0" eaLnBrk="0" fontAlgn="base" hangingPunct="0">
        <a:spcBef>
          <a:spcPct val="0"/>
        </a:spcBef>
        <a:spcAft>
          <a:spcPct val="0"/>
        </a:spcAft>
        <a:defRPr sz="4000" b="1">
          <a:solidFill>
            <a:schemeClr val="bg1"/>
          </a:solidFill>
          <a:latin typeface="Arial" charset="0"/>
          <a:ea typeface="黑体" pitchFamily="2" charset="-122"/>
        </a:defRPr>
      </a:lvl4pPr>
      <a:lvl5pPr algn="l" rtl="0" eaLnBrk="0" fontAlgn="base" hangingPunct="0">
        <a:spcBef>
          <a:spcPct val="0"/>
        </a:spcBef>
        <a:spcAft>
          <a:spcPct val="0"/>
        </a:spcAft>
        <a:defRPr sz="4000" b="1">
          <a:solidFill>
            <a:schemeClr val="bg1"/>
          </a:solidFill>
          <a:latin typeface="Arial" charset="0"/>
          <a:ea typeface="黑体" pitchFamily="2" charset="-122"/>
        </a:defRPr>
      </a:lvl5pPr>
      <a:lvl6pPr marL="457200" algn="l" rtl="0" fontAlgn="base">
        <a:spcBef>
          <a:spcPct val="0"/>
        </a:spcBef>
        <a:spcAft>
          <a:spcPct val="0"/>
        </a:spcAft>
        <a:defRPr sz="4000" b="1">
          <a:solidFill>
            <a:srgbClr val="0090F2"/>
          </a:solidFill>
          <a:latin typeface="Arial" charset="0"/>
          <a:ea typeface="黑体" pitchFamily="2" charset="-122"/>
        </a:defRPr>
      </a:lvl6pPr>
      <a:lvl7pPr marL="914400" algn="l" rtl="0" fontAlgn="base">
        <a:spcBef>
          <a:spcPct val="0"/>
        </a:spcBef>
        <a:spcAft>
          <a:spcPct val="0"/>
        </a:spcAft>
        <a:defRPr sz="4000" b="1">
          <a:solidFill>
            <a:srgbClr val="0090F2"/>
          </a:solidFill>
          <a:latin typeface="Arial" charset="0"/>
          <a:ea typeface="黑体" pitchFamily="2" charset="-122"/>
        </a:defRPr>
      </a:lvl7pPr>
      <a:lvl8pPr marL="1371600" algn="l" rtl="0" fontAlgn="base">
        <a:spcBef>
          <a:spcPct val="0"/>
        </a:spcBef>
        <a:spcAft>
          <a:spcPct val="0"/>
        </a:spcAft>
        <a:defRPr sz="4000" b="1">
          <a:solidFill>
            <a:srgbClr val="0090F2"/>
          </a:solidFill>
          <a:latin typeface="Arial" charset="0"/>
          <a:ea typeface="黑体" pitchFamily="2" charset="-122"/>
        </a:defRPr>
      </a:lvl8pPr>
      <a:lvl9pPr marL="1828800" algn="l" rtl="0" fontAlgn="base">
        <a:spcBef>
          <a:spcPct val="0"/>
        </a:spcBef>
        <a:spcAft>
          <a:spcPct val="0"/>
        </a:spcAft>
        <a:defRPr sz="4000" b="1">
          <a:solidFill>
            <a:srgbClr val="0090F2"/>
          </a:solidFill>
          <a:latin typeface="Arial" charset="0"/>
          <a:ea typeface="黑体" pitchFamily="2" charset="-122"/>
        </a:defRPr>
      </a:lvl9pPr>
    </p:titleStyle>
    <p:body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7288D6-3630-417B-A7C0-B4E69F70DA5D}" type="datetime1">
              <a:rPr lang="zh-CN" altLang="en-US" smtClean="0"/>
              <a:t>2024/12/20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B7375C-2102-483B-A4CB-22C5C2D4D236}" type="slidenum">
              <a:rPr lang="zh-CN" altLang="en-US" smtClean="0"/>
              <a:t>‹#›</a:t>
            </a:fld>
            <a:endParaRPr lang="zh-CN" altLang="en-US"/>
          </a:p>
        </p:txBody>
      </p:sp>
    </p:spTree>
    <p:extLst>
      <p:ext uri="{BB962C8B-B14F-4D97-AF65-F5344CB8AC3E}">
        <p14:creationId xmlns:p14="http://schemas.microsoft.com/office/powerpoint/2010/main" val="432253789"/>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6AF091-BC2A-40DF-A151-3B32B65E87ED}" type="datetime1">
              <a:rPr lang="zh-CN" altLang="en-US" smtClean="0"/>
              <a:t>2024/12/20</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B7375C-2102-483B-A4CB-22C5C2D4D236}" type="slidenum">
              <a:rPr lang="zh-CN" altLang="en-US" smtClean="0"/>
              <a:t>‹#›</a:t>
            </a:fld>
            <a:endParaRPr lang="zh-CN" altLang="en-US"/>
          </a:p>
        </p:txBody>
      </p:sp>
    </p:spTree>
    <p:extLst>
      <p:ext uri="{BB962C8B-B14F-4D97-AF65-F5344CB8AC3E}">
        <p14:creationId xmlns:p14="http://schemas.microsoft.com/office/powerpoint/2010/main" val="1848214392"/>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290.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35.jpeg"/><Relationship Id="rId5" Type="http://schemas.openxmlformats.org/officeDocument/2006/relationships/image" Target="../media/image34.gif"/><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41.emf"/><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47.png"/><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image" Target="../media/image80.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24.xml"/><Relationship Id="rId5" Type="http://schemas.openxmlformats.org/officeDocument/2006/relationships/image" Target="../media/image86.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image" Target="../media/image151.png"/><Relationship Id="rId5" Type="http://schemas.openxmlformats.org/officeDocument/2006/relationships/image" Target="../media/image90.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image" Target="../media/image97.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103.png"/></Relationships>
</file>

<file path=ppt/slides/_rels/slide3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100.png"/><Relationship Id="rId5" Type="http://schemas.openxmlformats.org/officeDocument/2006/relationships/image" Target="../media/image110.png"/><Relationship Id="rId4" Type="http://schemas.openxmlformats.org/officeDocument/2006/relationships/image" Target="../media/image99.png"/><Relationship Id="rId9" Type="http://schemas.openxmlformats.org/officeDocument/2006/relationships/image" Target="../media/image106.png"/></Relationships>
</file>

<file path=ppt/slides/_rels/slide3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2.png"/><Relationship Id="rId7"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image" Target="../media/image107.png"/><Relationship Id="rId5" Type="http://schemas.openxmlformats.org/officeDocument/2006/relationships/image" Target="../media/image113.png"/><Relationship Id="rId10" Type="http://schemas.openxmlformats.org/officeDocument/2006/relationships/image" Target="../media/image111.png"/><Relationship Id="rId4" Type="http://schemas.openxmlformats.org/officeDocument/2006/relationships/image" Target="../media/image99.png"/><Relationship Id="rId9" Type="http://schemas.openxmlformats.org/officeDocument/2006/relationships/image" Target="../media/image109.png"/></Relationships>
</file>

<file path=ppt/slides/_rels/slide3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37.png"/><Relationship Id="rId7" Type="http://schemas.openxmlformats.org/officeDocument/2006/relationships/image" Target="../media/image102.png"/><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138.png"/></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108.png"/></Relationships>
</file>

<file path=ppt/slides/_rels/slide3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4.png"/><Relationship Id="rId7" Type="http://schemas.openxmlformats.org/officeDocument/2006/relationships/image" Target="../media/image117.png"/><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116.png"/><Relationship Id="rId9" Type="http://schemas.openxmlformats.org/officeDocument/2006/relationships/image" Target="../media/image12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1.xml"/><Relationship Id="rId1" Type="http://schemas.openxmlformats.org/officeDocument/2006/relationships/slideLayout" Target="../slideLayouts/slideLayout24.xml"/><Relationship Id="rId5" Type="http://schemas.openxmlformats.org/officeDocument/2006/relationships/image" Target="../media/image154.png"/><Relationship Id="rId4" Type="http://schemas.openxmlformats.org/officeDocument/2006/relationships/image" Target="../media/image121.png"/></Relationships>
</file>

<file path=ppt/slides/_rels/slide42.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4.png"/><Relationship Id="rId3" Type="http://schemas.openxmlformats.org/officeDocument/2006/relationships/image" Target="../media/image122.png"/><Relationship Id="rId7" Type="http://schemas.openxmlformats.org/officeDocument/2006/relationships/image" Target="../media/image126.jpeg"/><Relationship Id="rId12" Type="http://schemas.openxmlformats.org/officeDocument/2006/relationships/image" Target="../media/image133.png"/><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image" Target="../media/image125.jpeg"/><Relationship Id="rId11" Type="http://schemas.openxmlformats.org/officeDocument/2006/relationships/image" Target="../media/image132.png"/><Relationship Id="rId5" Type="http://schemas.openxmlformats.org/officeDocument/2006/relationships/image" Target="../media/image124.jpeg"/><Relationship Id="rId15" Type="http://schemas.openxmlformats.org/officeDocument/2006/relationships/image" Target="../media/image136.png"/><Relationship Id="rId10" Type="http://schemas.openxmlformats.org/officeDocument/2006/relationships/image" Target="../media/image131.png"/><Relationship Id="rId4" Type="http://schemas.openxmlformats.org/officeDocument/2006/relationships/image" Target="../media/image123.jpeg"/><Relationship Id="rId9" Type="http://schemas.openxmlformats.org/officeDocument/2006/relationships/image" Target="../media/image128.jpeg"/><Relationship Id="rId14" Type="http://schemas.openxmlformats.org/officeDocument/2006/relationships/image" Target="../media/image135.png"/></Relationships>
</file>

<file path=ppt/slides/_rels/slide43.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7.jpeg"/><Relationship Id="rId7" Type="http://schemas.openxmlformats.org/officeDocument/2006/relationships/image" Target="../media/image142.png"/><Relationship Id="rId12" Type="http://schemas.openxmlformats.org/officeDocument/2006/relationships/image" Target="../media/image147.png"/><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image" Target="../media/image141.jpe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jpeg"/></Relationships>
</file>

<file path=ppt/slides/_rels/slide44.xml.rels><?xml version="1.0" encoding="UTF-8" standalone="yes"?>
<Relationships xmlns="http://schemas.openxmlformats.org/package/2006/relationships"><Relationship Id="rId8" Type="http://schemas.openxmlformats.org/officeDocument/2006/relationships/image" Target="../media/image151.jpg"/><Relationship Id="rId3" Type="http://schemas.openxmlformats.org/officeDocument/2006/relationships/image" Target="../media/image148.jpeg"/><Relationship Id="rId7" Type="http://schemas.openxmlformats.org/officeDocument/2006/relationships/image" Target="../media/image150.jpg"/><Relationship Id="rId2" Type="http://schemas.openxmlformats.org/officeDocument/2006/relationships/notesSlide" Target="../notesSlides/notesSlide44.xml"/><Relationship Id="rId1" Type="http://schemas.openxmlformats.org/officeDocument/2006/relationships/slideLayout" Target="../slideLayouts/slideLayout24.xml"/><Relationship Id="rId6" Type="http://schemas.openxmlformats.org/officeDocument/2006/relationships/image" Target="../media/image146.png"/><Relationship Id="rId5" Type="http://schemas.openxmlformats.org/officeDocument/2006/relationships/image" Target="../media/image149.jpeg"/><Relationship Id="rId4" Type="http://schemas.openxmlformats.org/officeDocument/2006/relationships/image" Target="../media/image143.png"/></Relationships>
</file>

<file path=ppt/slides/_rels/slide45.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2.jpeg"/><Relationship Id="rId7" Type="http://schemas.openxmlformats.org/officeDocument/2006/relationships/image" Target="../media/image156.jpeg"/><Relationship Id="rId12" Type="http://schemas.openxmlformats.org/officeDocument/2006/relationships/image" Target="../media/image140.png"/><Relationship Id="rId2" Type="http://schemas.openxmlformats.org/officeDocument/2006/relationships/notesSlide" Target="../notesSlides/notesSlide45.xml"/><Relationship Id="rId1" Type="http://schemas.openxmlformats.org/officeDocument/2006/relationships/slideLayout" Target="../slideLayouts/slideLayout24.xml"/><Relationship Id="rId6" Type="http://schemas.openxmlformats.org/officeDocument/2006/relationships/image" Target="../media/image155.jpeg"/><Relationship Id="rId11" Type="http://schemas.openxmlformats.org/officeDocument/2006/relationships/image" Target="../media/image137.jpeg"/><Relationship Id="rId5" Type="http://schemas.openxmlformats.org/officeDocument/2006/relationships/image" Target="../media/image154.jpeg"/><Relationship Id="rId10" Type="http://schemas.openxmlformats.org/officeDocument/2006/relationships/image" Target="../media/image159.jpeg"/><Relationship Id="rId4" Type="http://schemas.openxmlformats.org/officeDocument/2006/relationships/image" Target="../media/image153.jpeg"/><Relationship Id="rId9" Type="http://schemas.openxmlformats.org/officeDocument/2006/relationships/image" Target="../media/image158.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0.xml"/><Relationship Id="rId1" Type="http://schemas.openxmlformats.org/officeDocument/2006/relationships/slideLayout" Target="../slideLayouts/slideLayout24.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51.xml.rels><?xml version="1.0" encoding="UTF-8" standalone="yes"?>
<Relationships xmlns="http://schemas.openxmlformats.org/package/2006/relationships"><Relationship Id="rId8" Type="http://schemas.openxmlformats.org/officeDocument/2006/relationships/image" Target="../media/image1070.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notesSlide" Target="../notesSlides/notesSlide51.xml"/><Relationship Id="rId1" Type="http://schemas.openxmlformats.org/officeDocument/2006/relationships/slideLayout" Target="../slideLayouts/slideLayout24.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5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52.xml"/><Relationship Id="rId1" Type="http://schemas.openxmlformats.org/officeDocument/2006/relationships/slideLayout" Target="../slideLayouts/slideLayout24.xml"/><Relationship Id="rId5" Type="http://schemas.openxmlformats.org/officeDocument/2006/relationships/image" Target="../media/image192.png"/><Relationship Id="rId4" Type="http://schemas.openxmlformats.org/officeDocument/2006/relationships/image" Target="../media/image169.png"/></Relationships>
</file>

<file path=ppt/slides/_rels/slide5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3.xml"/><Relationship Id="rId1" Type="http://schemas.openxmlformats.org/officeDocument/2006/relationships/slideLayout" Target="../slideLayouts/slideLayout24.xml"/><Relationship Id="rId4" Type="http://schemas.openxmlformats.org/officeDocument/2006/relationships/image" Target="../media/image171.png"/></Relationships>
</file>

<file path=ppt/slides/_rels/slide54.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020.png"/><Relationship Id="rId2" Type="http://schemas.openxmlformats.org/officeDocument/2006/relationships/notesSlide" Target="../notesSlides/notesSlide54.xml"/><Relationship Id="rId1" Type="http://schemas.openxmlformats.org/officeDocument/2006/relationships/slideLayout" Target="../slideLayouts/slideLayout24.xml"/><Relationship Id="rId6" Type="http://schemas.openxmlformats.org/officeDocument/2006/relationships/image" Target="../media/image174.png"/><Relationship Id="rId5" Type="http://schemas.openxmlformats.org/officeDocument/2006/relationships/image" Target="../media/image1040.png"/><Relationship Id="rId4" Type="http://schemas.openxmlformats.org/officeDocument/2006/relationships/image" Target="../media/image173.png"/></Relationships>
</file>

<file path=ppt/slides/_rels/slide55.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5.png"/><Relationship Id="rId3" Type="http://schemas.openxmlformats.org/officeDocument/2006/relationships/image" Target="../media/image175.png"/><Relationship Id="rId7" Type="http://schemas.openxmlformats.org/officeDocument/2006/relationships/image" Target="../media/image179.png"/><Relationship Id="rId12" Type="http://schemas.openxmlformats.org/officeDocument/2006/relationships/image" Target="../media/image184.png"/><Relationship Id="rId2" Type="http://schemas.openxmlformats.org/officeDocument/2006/relationships/notesSlide" Target="../notesSlides/notesSlide55.xml"/><Relationship Id="rId1" Type="http://schemas.openxmlformats.org/officeDocument/2006/relationships/slideLayout" Target="../slideLayouts/slideLayout24.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 Id="rId14" Type="http://schemas.openxmlformats.org/officeDocument/2006/relationships/image" Target="../media/image186.png"/></Relationships>
</file>

<file path=ppt/slides/_rels/slide6.xml.rels><?xml version="1.0" encoding="UTF-8" standalone="yes"?>
<Relationships xmlns="http://schemas.openxmlformats.org/package/2006/relationships"><Relationship Id="rId8" Type="http://schemas.openxmlformats.org/officeDocument/2006/relationships/image" Target="../media/image21.bin"/><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156.png"/><Relationship Id="rId5" Type="http://schemas.openxmlformats.org/officeDocument/2006/relationships/image" Target="../media/image141.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852192" y="2127773"/>
            <a:ext cx="7968208" cy="1754326"/>
          </a:xfrm>
          <a:prstGeom prst="rect">
            <a:avLst/>
          </a:prstGeom>
          <a:noFill/>
        </p:spPr>
        <p:txBody>
          <a:bodyPr wrap="square" rtlCol="0">
            <a:spAutoFit/>
          </a:bodyPr>
          <a:lstStyle/>
          <a:p>
            <a:pPr lvl="0" defTabSz="457200" fontAlgn="auto">
              <a:spcBef>
                <a:spcPts val="0"/>
              </a:spcBef>
              <a:spcAft>
                <a:spcPts val="0"/>
              </a:spcAft>
            </a:pPr>
            <a:r>
              <a:rPr lang="zh-CN" altLang="en-US" sz="5400" dirty="0">
                <a:solidFill>
                  <a:prstClr val="black"/>
                </a:solidFill>
                <a:latin typeface="Arial" panose="020B0604020202020204" pitchFamily="34" charset="0"/>
                <a:ea typeface="微软雅黑" panose="020B0503020204020204" pitchFamily="34" charset="-122"/>
                <a:cs typeface="+mj-cs"/>
                <a:sym typeface="Arial" panose="020B0604020202020204" pitchFamily="34" charset="0"/>
              </a:rPr>
              <a:t>高位置分辨的宇宙线缪子散射成像系统</a:t>
            </a:r>
            <a:endParaRPr kumimoji="0" lang="en-US" altLang="zh-CN"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ea"/>
              <a:sym typeface="+mn-lt"/>
            </a:endParaRPr>
          </a:p>
        </p:txBody>
      </p:sp>
      <p:sp>
        <p:nvSpPr>
          <p:cNvPr id="12" name="矩形 11">
            <a:extLst>
              <a:ext uri="{FF2B5EF4-FFF2-40B4-BE49-F238E27FC236}">
                <a16:creationId xmlns:a16="http://schemas.microsoft.com/office/drawing/2014/main" id="{803CDDA0-1A1F-40C4-AA53-5759D92D6E0B}"/>
              </a:ext>
            </a:extLst>
          </p:cNvPr>
          <p:cNvSpPr/>
          <p:nvPr/>
        </p:nvSpPr>
        <p:spPr>
          <a:xfrm>
            <a:off x="0" y="6495438"/>
            <a:ext cx="12192000" cy="362562"/>
          </a:xfrm>
          <a:prstGeom prst="rect">
            <a:avLst/>
          </a:prstGeom>
          <a:solidFill>
            <a:srgbClr val="993300"/>
          </a:solidFill>
          <a:ln>
            <a:solidFill>
              <a:schemeClr val="accent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ea"/>
                <a:sym typeface="+mn-lt"/>
              </a:rPr>
              <a:t>第十期 </a:t>
            </a:r>
            <a:r>
              <a:rPr kumimoji="0" lang="en-US" altLang="zh-CN"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ea"/>
                <a:sym typeface="+mn-lt"/>
              </a:rPr>
              <a:t>BEAG Seminar</a:t>
            </a:r>
            <a:endParaRPr kumimoji="0" lang="zh-CN" altLang="en-US"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ea"/>
              <a:sym typeface="+mn-lt"/>
            </a:endParaRPr>
          </a:p>
        </p:txBody>
      </p:sp>
      <p:sp>
        <p:nvSpPr>
          <p:cNvPr id="16" name="灯片编号占位符 2">
            <a:extLst>
              <a:ext uri="{FF2B5EF4-FFF2-40B4-BE49-F238E27FC236}">
                <a16:creationId xmlns:a16="http://schemas.microsoft.com/office/drawing/2014/main" id="{9A768C8D-D08B-4FFF-8CB9-E21D94C4E484}"/>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1</a:t>
            </a:fld>
            <a:endParaRPr lang="zh-CN" altLang="en-US" sz="1400" dirty="0">
              <a:solidFill>
                <a:schemeClr val="tx1"/>
              </a:solidFill>
              <a:latin typeface="黑体" panose="02010609060101010101" pitchFamily="49" charset="-122"/>
              <a:ea typeface="黑体" panose="02010609060101010101" pitchFamily="49" charset="-122"/>
            </a:endParaRPr>
          </a:p>
        </p:txBody>
      </p:sp>
      <p:pic>
        <p:nvPicPr>
          <p:cNvPr id="14" name="图片 13">
            <a:extLst>
              <a:ext uri="{FF2B5EF4-FFF2-40B4-BE49-F238E27FC236}">
                <a16:creationId xmlns:a16="http://schemas.microsoft.com/office/drawing/2014/main" id="{346D1567-456D-410E-BD27-D5EFF5ED70D5}"/>
              </a:ext>
            </a:extLst>
          </p:cNvPr>
          <p:cNvPicPr>
            <a:picLocks noChangeAspect="1"/>
          </p:cNvPicPr>
          <p:nvPr/>
        </p:nvPicPr>
        <p:blipFill rotWithShape="1">
          <a:blip r:embed="rId3"/>
          <a:srcRect t="1" r="69939" b="-82"/>
          <a:stretch/>
        </p:blipFill>
        <p:spPr>
          <a:xfrm>
            <a:off x="7184" y="0"/>
            <a:ext cx="1995380" cy="1268760"/>
          </a:xfrm>
          <a:prstGeom prst="rect">
            <a:avLst/>
          </a:prstGeom>
        </p:spPr>
      </p:pic>
      <p:sp>
        <p:nvSpPr>
          <p:cNvPr id="17" name="副标题 2">
            <a:extLst>
              <a:ext uri="{FF2B5EF4-FFF2-40B4-BE49-F238E27FC236}">
                <a16:creationId xmlns:a16="http://schemas.microsoft.com/office/drawing/2014/main" id="{6E020B7C-422B-4CBC-AC1B-883A3D6CD124}"/>
              </a:ext>
            </a:extLst>
          </p:cNvPr>
          <p:cNvSpPr txBox="1">
            <a:spLocks/>
          </p:cNvSpPr>
          <p:nvPr/>
        </p:nvSpPr>
        <p:spPr>
          <a:xfrm>
            <a:off x="8158192" y="5002675"/>
            <a:ext cx="2952328" cy="1224136"/>
          </a:xfrm>
          <a:prstGeom prst="rect">
            <a:avLst/>
          </a:prstGeom>
        </p:spPr>
        <p:txBody>
          <a:bodyPr vert="horz"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a:solidFill>
                  <a:prstClr val="black"/>
                </a:solidFill>
                <a:latin typeface="微软雅黑" panose="020B0503020204020204" pitchFamily="34" charset="-122"/>
                <a:ea typeface="微软雅黑" panose="020B0503020204020204" pitchFamily="34" charset="-122"/>
                <a:cs typeface="+mn-ea"/>
                <a:sym typeface="+mn-lt"/>
              </a:rPr>
              <a:t>汇报人：冯美婵</a:t>
            </a:r>
            <a:endParaRPr lang="en-US" altLang="zh-CN" sz="2000" dirty="0">
              <a:solidFill>
                <a:prstClr val="black"/>
              </a:solidFill>
              <a:latin typeface="微软雅黑" panose="020B0503020204020204" pitchFamily="34" charset="-122"/>
              <a:ea typeface="微软雅黑" panose="020B0503020204020204" pitchFamily="34" charset="-122"/>
              <a:cs typeface="+mn-ea"/>
              <a:sym typeface="+mn-lt"/>
            </a:endParaRPr>
          </a:p>
          <a:p>
            <a:endParaRPr lang="en-US" altLang="zh-CN" sz="2000" dirty="0">
              <a:solidFill>
                <a:prstClr val="black"/>
              </a:solidFill>
              <a:latin typeface="微软雅黑" panose="020B0503020204020204" pitchFamily="34" charset="-122"/>
              <a:ea typeface="微软雅黑" panose="020B0503020204020204" pitchFamily="34" charset="-122"/>
              <a:cs typeface="+mn-ea"/>
              <a:sym typeface="+mn-lt"/>
            </a:endParaRPr>
          </a:p>
          <a:p>
            <a:r>
              <a:rPr lang="zh-CN" altLang="en-US" sz="2000" dirty="0">
                <a:solidFill>
                  <a:prstClr val="black"/>
                </a:solidFill>
                <a:latin typeface="微软雅黑" panose="020B0503020204020204" pitchFamily="34" charset="-122"/>
                <a:ea typeface="微软雅黑" panose="020B0503020204020204" pitchFamily="34" charset="-122"/>
                <a:cs typeface="+mn-ea"/>
                <a:sym typeface="+mn-lt"/>
              </a:rPr>
              <a:t>时间：</a:t>
            </a:r>
            <a:r>
              <a:rPr lang="en-US" altLang="zh-CN" sz="2000" dirty="0">
                <a:solidFill>
                  <a:prstClr val="black"/>
                </a:solidFill>
                <a:latin typeface="微软雅黑" panose="020B0503020204020204" pitchFamily="34" charset="-122"/>
                <a:ea typeface="微软雅黑" panose="020B0503020204020204" pitchFamily="34" charset="-122"/>
                <a:cs typeface="+mn-ea"/>
                <a:sym typeface="+mn-lt"/>
              </a:rPr>
              <a:t>2024.12.20</a:t>
            </a:r>
          </a:p>
        </p:txBody>
      </p:sp>
    </p:spTree>
    <p:extLst>
      <p:ext uri="{BB962C8B-B14F-4D97-AF65-F5344CB8AC3E}">
        <p14:creationId xmlns:p14="http://schemas.microsoft.com/office/powerpoint/2010/main" val="211179188"/>
      </p:ext>
    </p:extLst>
  </p:cSld>
  <p:clrMapOvr>
    <a:masterClrMapping/>
  </p:clrMapOvr>
  <mc:AlternateContent xmlns:mc="http://schemas.openxmlformats.org/markup-compatibility/2006" xmlns:p14="http://schemas.microsoft.com/office/powerpoint/2010/main">
    <mc:Choice Requires="p14">
      <p:transition spd="slow" p14:dur="2000" advTm="1222"/>
    </mc:Choice>
    <mc:Fallback xmlns="">
      <p:transition spd="slow" advTm="122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defRPr/>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研究目标和主要内容</a:t>
            </a:r>
          </a:p>
        </p:txBody>
      </p:sp>
      <p:sp>
        <p:nvSpPr>
          <p:cNvPr id="76" name="矩形 75">
            <a:extLst>
              <a:ext uri="{FF2B5EF4-FFF2-40B4-BE49-F238E27FC236}">
                <a16:creationId xmlns:a16="http://schemas.microsoft.com/office/drawing/2014/main" id="{9C4A69C4-5534-4D23-8909-1A20F91CF2C9}"/>
              </a:ext>
            </a:extLst>
          </p:cNvPr>
          <p:cNvSpPr/>
          <p:nvPr/>
        </p:nvSpPr>
        <p:spPr>
          <a:xfrm>
            <a:off x="2818701" y="5597284"/>
            <a:ext cx="7526720" cy="1134413"/>
          </a:xfrm>
          <a:prstGeom prst="rect">
            <a:avLst/>
          </a:prstGeom>
        </p:spPr>
        <p:txBody>
          <a:bodyPr wrap="square">
            <a:spAutoFit/>
          </a:bodyPr>
          <a:lstStyle/>
          <a:p>
            <a:pPr marL="342900" lvl="0" indent="-342900" algn="l" fontAlgn="auto">
              <a:lnSpc>
                <a:spcPct val="150000"/>
              </a:lnSpc>
              <a:spcBef>
                <a:spcPts val="0"/>
              </a:spcBef>
              <a:spcAft>
                <a:spcPts val="0"/>
              </a:spcAft>
              <a:buFont typeface="Wingdings" panose="05000000000000000000" pitchFamily="2" charset="2"/>
              <a:buChar char="n"/>
            </a:pPr>
            <a:r>
              <a:rPr lang="zh-CN" altLang="en-US" sz="2400" dirty="0">
                <a:solidFill>
                  <a:prstClr val="black"/>
                </a:solidFill>
                <a:latin typeface="+mj-lt"/>
                <a:ea typeface="微软雅黑" panose="020B0503020204020204" pitchFamily="34" charset="-122"/>
                <a:cs typeface="Times New Roman" panose="02020603050405020304" pitchFamily="18" charset="0"/>
              </a:rPr>
              <a:t>探索基于闪烁探测器的亚毫米级位置分辨技术</a:t>
            </a:r>
            <a:endParaRPr lang="en-US" altLang="zh-CN" sz="2400" dirty="0">
              <a:solidFill>
                <a:prstClr val="black"/>
              </a:solidFill>
              <a:latin typeface="+mj-lt"/>
              <a:ea typeface="微软雅黑" panose="020B0503020204020204" pitchFamily="34" charset="-122"/>
              <a:cs typeface="Times New Roman" panose="02020603050405020304" pitchFamily="18" charset="0"/>
            </a:endParaRPr>
          </a:p>
          <a:p>
            <a:pPr marL="342900" lvl="0" indent="-342900" algn="l" fontAlgn="auto">
              <a:lnSpc>
                <a:spcPct val="150000"/>
              </a:lnSpc>
              <a:spcBef>
                <a:spcPts val="0"/>
              </a:spcBef>
              <a:spcAft>
                <a:spcPts val="0"/>
              </a:spcAft>
              <a:buFont typeface="Wingdings" panose="05000000000000000000" pitchFamily="2" charset="2"/>
              <a:buChar char="n"/>
            </a:pPr>
            <a:r>
              <a:rPr lang="zh-CN" altLang="en-US" sz="2400" dirty="0">
                <a:solidFill>
                  <a:prstClr val="black"/>
                </a:solidFill>
                <a:latin typeface="+mj-lt"/>
                <a:ea typeface="微软雅黑" panose="020B0503020204020204" pitchFamily="34" charset="-122"/>
                <a:cs typeface="Times New Roman" panose="02020603050405020304" pitchFamily="18" charset="0"/>
              </a:rPr>
              <a:t>研发亚毫米位置分辨的宇宙线缪子散射成像系统</a:t>
            </a:r>
            <a:endParaRPr kumimoji="0" lang="en-US" altLang="zh-CN" sz="2400" b="0" i="0" u="none" strike="noStrike" kern="1200" cap="none" spc="0" normalizeH="0" baseline="0" noProof="0" dirty="0">
              <a:ln>
                <a:noFill/>
              </a:ln>
              <a:solidFill>
                <a:srgbClr val="FF0000"/>
              </a:solidFill>
              <a:effectLst/>
              <a:uLnTx/>
              <a:uFillTx/>
              <a:latin typeface="+mj-lt"/>
              <a:ea typeface="微软雅黑" panose="020B0503020204020204" pitchFamily="34" charset="-122"/>
              <a:cs typeface="Times New Roman" panose="02020603050405020304" pitchFamily="18" charset="0"/>
            </a:endParaRPr>
          </a:p>
        </p:txBody>
      </p:sp>
      <p:sp>
        <p:nvSpPr>
          <p:cNvPr id="27" name="灯片编号占位符 2">
            <a:extLst>
              <a:ext uri="{FF2B5EF4-FFF2-40B4-BE49-F238E27FC236}">
                <a16:creationId xmlns:a16="http://schemas.microsoft.com/office/drawing/2014/main" id="{E15BA598-9EB0-4C9F-B0F5-DACD6F1D97BC}"/>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10</a:t>
            </a:fld>
            <a:endParaRPr lang="zh-CN" altLang="en-US" sz="1400" dirty="0">
              <a:solidFill>
                <a:schemeClr val="tx1"/>
              </a:solidFill>
              <a:latin typeface="黑体" panose="02010609060101010101" pitchFamily="49" charset="-122"/>
              <a:ea typeface="黑体" panose="02010609060101010101" pitchFamily="49" charset="-122"/>
            </a:endParaRPr>
          </a:p>
        </p:txBody>
      </p:sp>
      <p:sp>
        <p:nvSpPr>
          <p:cNvPr id="54" name="左大括号 53">
            <a:extLst>
              <a:ext uri="{FF2B5EF4-FFF2-40B4-BE49-F238E27FC236}">
                <a16:creationId xmlns:a16="http://schemas.microsoft.com/office/drawing/2014/main" id="{421F6EC1-3F7F-4DDA-82C7-6FDE2EFC58ED}"/>
              </a:ext>
            </a:extLst>
          </p:cNvPr>
          <p:cNvSpPr/>
          <p:nvPr/>
        </p:nvSpPr>
        <p:spPr>
          <a:xfrm>
            <a:off x="6826758" y="819337"/>
            <a:ext cx="485144" cy="720000"/>
          </a:xfrm>
          <a:prstGeom prst="leftBrace">
            <a:avLst/>
          </a:prstGeom>
          <a:noFill/>
          <a:ln w="28575" cap="flat" cmpd="sng" algn="ctr">
            <a:solidFill>
              <a:srgbClr val="5B9BD5">
                <a:lumMod val="40000"/>
                <a:lumOff val="6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panose="020B0503020204020204" pitchFamily="34" charset="-122"/>
              <a:cs typeface="Times New Roman" panose="02020603050405020304" pitchFamily="18" charset="0"/>
            </a:endParaRPr>
          </a:p>
        </p:txBody>
      </p:sp>
      <p:sp>
        <p:nvSpPr>
          <p:cNvPr id="55" name="文本框 54">
            <a:extLst>
              <a:ext uri="{FF2B5EF4-FFF2-40B4-BE49-F238E27FC236}">
                <a16:creationId xmlns:a16="http://schemas.microsoft.com/office/drawing/2014/main" id="{70666801-0A23-4ADB-A6F4-2DAD426957C2}"/>
              </a:ext>
            </a:extLst>
          </p:cNvPr>
          <p:cNvSpPr txBox="1"/>
          <p:nvPr/>
        </p:nvSpPr>
        <p:spPr>
          <a:xfrm>
            <a:off x="7392144" y="796642"/>
            <a:ext cx="2677604" cy="400110"/>
          </a:xfrm>
          <a:prstGeom prst="rect">
            <a:avLst/>
          </a:prstGeom>
          <a:noFill/>
        </p:spPr>
        <p:txBody>
          <a:bodyPr wrap="square" rtlCol="0">
            <a:spAutoFit/>
          </a:bodyPr>
          <a:lstStyle/>
          <a:p>
            <a:pPr algn="just" fontAlgn="auto">
              <a:spcBef>
                <a:spcPts val="0"/>
              </a:spcBef>
              <a:spcAft>
                <a:spcPts val="0"/>
              </a:spcAft>
              <a:buSzPct val="80000"/>
            </a:pPr>
            <a:r>
              <a:rPr lang="zh-CN" altLang="en-US" sz="2000" b="0" dirty="0">
                <a:solidFill>
                  <a:prstClr val="black"/>
                </a:solidFill>
                <a:ea typeface="微软雅黑" panose="020B0503020204020204" pitchFamily="34" charset="-122"/>
                <a:cs typeface="Times New Roman" panose="02020603050405020304" pitchFamily="18" charset="0"/>
              </a:rPr>
              <a:t>理论计算与模拟研究</a:t>
            </a:r>
          </a:p>
        </p:txBody>
      </p:sp>
      <p:sp>
        <p:nvSpPr>
          <p:cNvPr id="56" name="左大括号 55">
            <a:extLst>
              <a:ext uri="{FF2B5EF4-FFF2-40B4-BE49-F238E27FC236}">
                <a16:creationId xmlns:a16="http://schemas.microsoft.com/office/drawing/2014/main" id="{4CD97AA8-0987-4AF8-A977-B2228E7C21CB}"/>
              </a:ext>
            </a:extLst>
          </p:cNvPr>
          <p:cNvSpPr/>
          <p:nvPr/>
        </p:nvSpPr>
        <p:spPr>
          <a:xfrm>
            <a:off x="6874825" y="4653381"/>
            <a:ext cx="389011" cy="720000"/>
          </a:xfrm>
          <a:prstGeom prst="leftBrace">
            <a:avLst/>
          </a:prstGeom>
          <a:noFill/>
          <a:ln w="28575" cap="flat" cmpd="sng" algn="ctr">
            <a:solidFill>
              <a:srgbClr val="5B9BD5">
                <a:lumMod val="40000"/>
                <a:lumOff val="6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panose="020B0503020204020204" pitchFamily="34" charset="-122"/>
              <a:cs typeface="Times New Roman" panose="02020603050405020304" pitchFamily="18" charset="0"/>
            </a:endParaRPr>
          </a:p>
        </p:txBody>
      </p:sp>
      <p:sp>
        <p:nvSpPr>
          <p:cNvPr id="57" name="文本框 56">
            <a:extLst>
              <a:ext uri="{FF2B5EF4-FFF2-40B4-BE49-F238E27FC236}">
                <a16:creationId xmlns:a16="http://schemas.microsoft.com/office/drawing/2014/main" id="{8403AA60-EF6C-4635-B68E-EDB549511C48}"/>
              </a:ext>
            </a:extLst>
          </p:cNvPr>
          <p:cNvSpPr txBox="1"/>
          <p:nvPr/>
        </p:nvSpPr>
        <p:spPr>
          <a:xfrm>
            <a:off x="7392144" y="4581128"/>
            <a:ext cx="1829766" cy="400110"/>
          </a:xfrm>
          <a:prstGeom prst="rect">
            <a:avLst/>
          </a:prstGeom>
          <a:noFill/>
        </p:spPr>
        <p:txBody>
          <a:bodyPr wrap="square" rtlCol="0">
            <a:spAutoFit/>
          </a:bodyPr>
          <a:lstStyle/>
          <a:p>
            <a:pPr algn="just" fontAlgn="auto">
              <a:spcBef>
                <a:spcPts val="0"/>
              </a:spcBef>
              <a:spcAft>
                <a:spcPts val="0"/>
              </a:spcAft>
              <a:buSzPct val="80000"/>
            </a:pPr>
            <a:r>
              <a:rPr lang="zh-CN" altLang="en-US" sz="2000" b="0" dirty="0">
                <a:solidFill>
                  <a:prstClr val="black"/>
                </a:solidFill>
                <a:ea typeface="微软雅黑" panose="020B0503020204020204" pitchFamily="34" charset="-122"/>
                <a:cs typeface="Times New Roman" panose="02020603050405020304" pitchFamily="18" charset="0"/>
              </a:rPr>
              <a:t>性能参数测试</a:t>
            </a:r>
          </a:p>
        </p:txBody>
      </p:sp>
      <p:sp>
        <p:nvSpPr>
          <p:cNvPr id="58" name="文本框 57">
            <a:extLst>
              <a:ext uri="{FF2B5EF4-FFF2-40B4-BE49-F238E27FC236}">
                <a16:creationId xmlns:a16="http://schemas.microsoft.com/office/drawing/2014/main" id="{D8324F9B-F7DB-408D-A53D-9673958059FC}"/>
              </a:ext>
            </a:extLst>
          </p:cNvPr>
          <p:cNvSpPr txBox="1"/>
          <p:nvPr/>
        </p:nvSpPr>
        <p:spPr>
          <a:xfrm>
            <a:off x="7392144" y="5013176"/>
            <a:ext cx="1255338" cy="400110"/>
          </a:xfrm>
          <a:prstGeom prst="rect">
            <a:avLst/>
          </a:prstGeom>
          <a:noFill/>
        </p:spPr>
        <p:txBody>
          <a:bodyPr wrap="square" rtlCol="0">
            <a:spAutoFit/>
          </a:bodyPr>
          <a:lstStyle/>
          <a:p>
            <a:pPr algn="just" fontAlgn="auto">
              <a:spcBef>
                <a:spcPts val="0"/>
              </a:spcBef>
              <a:spcAft>
                <a:spcPts val="0"/>
              </a:spcAft>
              <a:buSzPct val="80000"/>
            </a:pPr>
            <a:r>
              <a:rPr lang="zh-CN" altLang="en-US" sz="2000" b="0" dirty="0">
                <a:solidFill>
                  <a:prstClr val="black"/>
                </a:solidFill>
                <a:ea typeface="微软雅黑" panose="020B0503020204020204" pitchFamily="34" charset="-122"/>
                <a:cs typeface="Times New Roman" panose="02020603050405020304" pitchFamily="18" charset="0"/>
              </a:rPr>
              <a:t>成像研究</a:t>
            </a:r>
            <a:endParaRPr lang="en-US" altLang="zh-CN" sz="2000" b="0" dirty="0">
              <a:solidFill>
                <a:prstClr val="black"/>
              </a:solidFill>
              <a:ea typeface="微软雅黑" panose="020B0503020204020204" pitchFamily="34" charset="-122"/>
              <a:cs typeface="Times New Roman" panose="02020603050405020304" pitchFamily="18" charset="0"/>
            </a:endParaRPr>
          </a:p>
        </p:txBody>
      </p:sp>
      <p:sp>
        <p:nvSpPr>
          <p:cNvPr id="59" name="文本框 58">
            <a:extLst>
              <a:ext uri="{FF2B5EF4-FFF2-40B4-BE49-F238E27FC236}">
                <a16:creationId xmlns:a16="http://schemas.microsoft.com/office/drawing/2014/main" id="{749AD746-171E-41FC-9B02-0FF91035A26A}"/>
              </a:ext>
            </a:extLst>
          </p:cNvPr>
          <p:cNvSpPr txBox="1"/>
          <p:nvPr/>
        </p:nvSpPr>
        <p:spPr>
          <a:xfrm>
            <a:off x="4603640" y="940658"/>
            <a:ext cx="1983990" cy="400110"/>
          </a:xfrm>
          <a:prstGeom prst="rect">
            <a:avLst/>
          </a:prstGeom>
          <a:solidFill>
            <a:srgbClr val="5B9BD5">
              <a:lumMod val="40000"/>
              <a:lumOff val="60000"/>
            </a:srgbClr>
          </a:solidFill>
          <a:ln>
            <a:solidFill>
              <a:srgbClr val="5B9BD5">
                <a:lumMod val="40000"/>
                <a:lumOff val="6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Pct val="80000"/>
              <a:buFontTx/>
              <a:buNone/>
              <a:tabLst/>
              <a:defRPr/>
            </a:pPr>
            <a:r>
              <a:rPr kumimoji="0" lang="zh-CN" altLang="en-US" sz="2000" b="0" i="0" u="none" strike="noStrike" kern="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探测器结构设计</a:t>
            </a:r>
          </a:p>
        </p:txBody>
      </p:sp>
      <p:sp>
        <p:nvSpPr>
          <p:cNvPr id="60" name="文本框 59">
            <a:extLst>
              <a:ext uri="{FF2B5EF4-FFF2-40B4-BE49-F238E27FC236}">
                <a16:creationId xmlns:a16="http://schemas.microsoft.com/office/drawing/2014/main" id="{926B6CA7-6146-4F78-B32E-857832B931F7}"/>
              </a:ext>
            </a:extLst>
          </p:cNvPr>
          <p:cNvSpPr txBox="1"/>
          <p:nvPr/>
        </p:nvSpPr>
        <p:spPr>
          <a:xfrm>
            <a:off x="4603980" y="1944050"/>
            <a:ext cx="1983310" cy="707886"/>
          </a:xfrm>
          <a:prstGeom prst="rect">
            <a:avLst/>
          </a:prstGeom>
          <a:solidFill>
            <a:srgbClr val="5B9BD5">
              <a:lumMod val="40000"/>
              <a:lumOff val="60000"/>
            </a:srgbClr>
          </a:solidFill>
          <a:ln>
            <a:solidFill>
              <a:srgbClr val="5B9BD5">
                <a:lumMod val="40000"/>
                <a:lumOff val="60000"/>
              </a:srgbClr>
            </a:solidFill>
          </a:ln>
        </p:spPr>
        <p:txBody>
          <a:bodyPr wrap="square" rtlCol="0">
            <a:spAutoFit/>
          </a:bodyPr>
          <a:lstStyle>
            <a:defPPr>
              <a:defRPr lang="zh-CN"/>
            </a:defPPr>
            <a:lvl1pPr algn="ctr">
              <a:buSzPct val="80000"/>
              <a:defRPr sz="2400"/>
            </a:lvl1pPr>
          </a:lstStyle>
          <a:p>
            <a:pPr marL="0" marR="0" lvl="0" indent="0" algn="ctr" defTabSz="914400" eaLnBrk="1" fontAlgn="auto" latinLnBrk="0" hangingPunct="1">
              <a:lnSpc>
                <a:spcPct val="100000"/>
              </a:lnSpc>
              <a:spcBef>
                <a:spcPts val="0"/>
              </a:spcBef>
              <a:spcAft>
                <a:spcPts val="0"/>
              </a:spcAft>
              <a:buClrTx/>
              <a:buSzPct val="80000"/>
              <a:buFontTx/>
              <a:buNone/>
              <a:tabLst/>
              <a:defRPr/>
            </a:pPr>
            <a:r>
              <a:rPr kumimoji="0" lang="zh-CN" altLang="en-US" sz="2000" b="0" i="0" u="none" strike="noStrike" kern="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探测器封装工艺研究</a:t>
            </a:r>
          </a:p>
        </p:txBody>
      </p:sp>
      <p:sp>
        <p:nvSpPr>
          <p:cNvPr id="61" name="文本框 60">
            <a:extLst>
              <a:ext uri="{FF2B5EF4-FFF2-40B4-BE49-F238E27FC236}">
                <a16:creationId xmlns:a16="http://schemas.microsoft.com/office/drawing/2014/main" id="{9AFF1BBC-00ED-4EC6-B07A-47B2A4BC8C1F}"/>
              </a:ext>
            </a:extLst>
          </p:cNvPr>
          <p:cNvSpPr txBox="1"/>
          <p:nvPr/>
        </p:nvSpPr>
        <p:spPr>
          <a:xfrm>
            <a:off x="4591213" y="4594389"/>
            <a:ext cx="2008845" cy="707886"/>
          </a:xfrm>
          <a:prstGeom prst="rect">
            <a:avLst/>
          </a:prstGeom>
          <a:solidFill>
            <a:srgbClr val="5B9BD5">
              <a:lumMod val="40000"/>
              <a:lumOff val="60000"/>
            </a:srgbClr>
          </a:solidFill>
          <a:ln>
            <a:solidFill>
              <a:srgbClr val="5B9BD5">
                <a:lumMod val="40000"/>
                <a:lumOff val="60000"/>
              </a:srgbClr>
            </a:solidFill>
          </a:ln>
        </p:spPr>
        <p:txBody>
          <a:bodyPr wrap="square" rtlCol="0">
            <a:spAutoFit/>
          </a:bodyPr>
          <a:lstStyle>
            <a:defPPr>
              <a:defRPr lang="zh-CN"/>
            </a:defPPr>
            <a:lvl1pPr algn="ctr">
              <a:buSzPct val="80000"/>
              <a:defRPr sz="2400"/>
            </a:lvl1pPr>
          </a:lstStyle>
          <a:p>
            <a:pPr lvl="0" fontAlgn="auto">
              <a:spcBef>
                <a:spcPts val="0"/>
              </a:spcBef>
              <a:spcAft>
                <a:spcPts val="0"/>
              </a:spcAft>
            </a:pPr>
            <a:r>
              <a:rPr lang="zh-CN" altLang="en-US" sz="2000" b="0" kern="0" dirty="0">
                <a:solidFill>
                  <a:prstClr val="black"/>
                </a:solidFill>
                <a:ea typeface="微软雅黑" panose="020B0503020204020204" pitchFamily="34" charset="-122"/>
                <a:cs typeface="Times New Roman" panose="02020603050405020304" pitchFamily="18" charset="0"/>
              </a:rPr>
              <a:t>宇宙线缪子成像系统研究</a:t>
            </a:r>
            <a:endParaRPr kumimoji="0" lang="zh-CN" altLang="en-US" sz="2000" b="0" i="0" u="none" strike="noStrike" kern="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endParaRPr>
          </a:p>
        </p:txBody>
      </p:sp>
      <p:sp>
        <p:nvSpPr>
          <p:cNvPr id="62" name="左大括号 61">
            <a:extLst>
              <a:ext uri="{FF2B5EF4-FFF2-40B4-BE49-F238E27FC236}">
                <a16:creationId xmlns:a16="http://schemas.microsoft.com/office/drawing/2014/main" id="{679DE818-FC5B-4F64-8E3D-6C00233D39F3}"/>
              </a:ext>
            </a:extLst>
          </p:cNvPr>
          <p:cNvSpPr/>
          <p:nvPr/>
        </p:nvSpPr>
        <p:spPr>
          <a:xfrm>
            <a:off x="4026680" y="1055034"/>
            <a:ext cx="485144" cy="3938968"/>
          </a:xfrm>
          <a:prstGeom prst="leftBrace">
            <a:avLst>
              <a:gd name="adj1" fmla="val 8333"/>
              <a:gd name="adj2" fmla="val 45227"/>
            </a:avLst>
          </a:prstGeom>
          <a:noFill/>
          <a:ln w="28575" cap="flat" cmpd="sng" algn="ctr">
            <a:solidFill>
              <a:srgbClr val="5B9BD5">
                <a:lumMod val="40000"/>
                <a:lumOff val="6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panose="020B0503020204020204" pitchFamily="34" charset="-122"/>
              <a:cs typeface="Times New Roman" panose="02020603050405020304" pitchFamily="18" charset="0"/>
            </a:endParaRPr>
          </a:p>
        </p:txBody>
      </p:sp>
      <p:sp>
        <p:nvSpPr>
          <p:cNvPr id="63" name="文本框 62">
            <a:extLst>
              <a:ext uri="{FF2B5EF4-FFF2-40B4-BE49-F238E27FC236}">
                <a16:creationId xmlns:a16="http://schemas.microsoft.com/office/drawing/2014/main" id="{E3645744-C854-4176-AA74-575DAC1A25ED}"/>
              </a:ext>
            </a:extLst>
          </p:cNvPr>
          <p:cNvSpPr txBox="1"/>
          <p:nvPr/>
        </p:nvSpPr>
        <p:spPr>
          <a:xfrm>
            <a:off x="7392144" y="2276872"/>
            <a:ext cx="1829766" cy="338554"/>
          </a:xfrm>
          <a:prstGeom prst="rect">
            <a:avLst/>
          </a:prstGeom>
          <a:noFill/>
        </p:spPr>
        <p:txBody>
          <a:bodyPr wrap="square" rtlCol="0">
            <a:spAutoFit/>
          </a:bodyPr>
          <a:lstStyle/>
          <a:p>
            <a:pPr algn="just" fontAlgn="auto">
              <a:spcBef>
                <a:spcPts val="0"/>
              </a:spcBef>
              <a:spcAft>
                <a:spcPts val="0"/>
              </a:spcAft>
              <a:buSzPct val="80000"/>
            </a:pPr>
            <a:r>
              <a:rPr lang="zh-CN" altLang="en-US" sz="1600" b="0" dirty="0">
                <a:solidFill>
                  <a:prstClr val="black"/>
                </a:solidFill>
                <a:ea typeface="微软雅黑" panose="020B0503020204020204" pitchFamily="34" charset="-122"/>
                <a:cs typeface="Times New Roman" panose="02020603050405020304" pitchFamily="18" charset="0"/>
              </a:rPr>
              <a:t>（康普顿符合技术）</a:t>
            </a:r>
            <a:endParaRPr lang="en-US" altLang="zh-CN" sz="1600" b="0" dirty="0">
              <a:solidFill>
                <a:prstClr val="black"/>
              </a:solidFill>
              <a:ea typeface="微软雅黑" panose="020B0503020204020204" pitchFamily="34" charset="-122"/>
              <a:cs typeface="Times New Roman" panose="02020603050405020304" pitchFamily="18" charset="0"/>
            </a:endParaRPr>
          </a:p>
        </p:txBody>
      </p:sp>
      <p:sp>
        <p:nvSpPr>
          <p:cNvPr id="66" name="文本框 65">
            <a:extLst>
              <a:ext uri="{FF2B5EF4-FFF2-40B4-BE49-F238E27FC236}">
                <a16:creationId xmlns:a16="http://schemas.microsoft.com/office/drawing/2014/main" id="{2D4F9A21-794D-4278-B79B-851ECBF0ABFA}"/>
              </a:ext>
            </a:extLst>
          </p:cNvPr>
          <p:cNvSpPr txBox="1"/>
          <p:nvPr/>
        </p:nvSpPr>
        <p:spPr>
          <a:xfrm>
            <a:off x="7392144" y="1124744"/>
            <a:ext cx="1829766" cy="338554"/>
          </a:xfrm>
          <a:prstGeom prst="rect">
            <a:avLst/>
          </a:prstGeom>
          <a:noFill/>
        </p:spPr>
        <p:txBody>
          <a:bodyPr wrap="square" rtlCol="0">
            <a:spAutoFit/>
          </a:bodyPr>
          <a:lstStyle/>
          <a:p>
            <a:pPr algn="just" fontAlgn="auto">
              <a:spcBef>
                <a:spcPts val="0"/>
              </a:spcBef>
              <a:spcAft>
                <a:spcPts val="0"/>
              </a:spcAft>
              <a:buSzPct val="80000"/>
            </a:pPr>
            <a:r>
              <a:rPr lang="zh-CN" altLang="en-US" sz="1600" b="0" dirty="0">
                <a:solidFill>
                  <a:prstClr val="black"/>
                </a:solidFill>
                <a:ea typeface="微软雅黑" panose="020B0503020204020204" pitchFamily="34" charset="-122"/>
                <a:cs typeface="Times New Roman" panose="02020603050405020304" pitchFamily="18" charset="0"/>
              </a:rPr>
              <a:t>（侧向耦合方案）</a:t>
            </a:r>
            <a:endParaRPr lang="en-US" altLang="zh-CN" sz="1600" b="0" dirty="0">
              <a:solidFill>
                <a:prstClr val="black"/>
              </a:solidFill>
              <a:ea typeface="微软雅黑" panose="020B0503020204020204" pitchFamily="34" charset="-122"/>
              <a:cs typeface="Times New Roman" panose="02020603050405020304" pitchFamily="18" charset="0"/>
            </a:endParaRPr>
          </a:p>
        </p:txBody>
      </p:sp>
      <p:sp>
        <p:nvSpPr>
          <p:cNvPr id="67" name="左大括号 66">
            <a:extLst>
              <a:ext uri="{FF2B5EF4-FFF2-40B4-BE49-F238E27FC236}">
                <a16:creationId xmlns:a16="http://schemas.microsoft.com/office/drawing/2014/main" id="{10B67E89-7272-45DF-8866-369C203435B7}"/>
              </a:ext>
            </a:extLst>
          </p:cNvPr>
          <p:cNvSpPr/>
          <p:nvPr/>
        </p:nvSpPr>
        <p:spPr>
          <a:xfrm>
            <a:off x="6820363" y="1893312"/>
            <a:ext cx="497935" cy="720000"/>
          </a:xfrm>
          <a:prstGeom prst="leftBrace">
            <a:avLst/>
          </a:prstGeom>
          <a:noFill/>
          <a:ln w="28575" cap="flat" cmpd="sng" algn="ctr">
            <a:solidFill>
              <a:srgbClr val="5B9BD5">
                <a:lumMod val="40000"/>
                <a:lumOff val="6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panose="020B0503020204020204" pitchFamily="34" charset="-122"/>
              <a:cs typeface="Times New Roman" panose="02020603050405020304" pitchFamily="18" charset="0"/>
            </a:endParaRPr>
          </a:p>
        </p:txBody>
      </p:sp>
      <p:sp>
        <p:nvSpPr>
          <p:cNvPr id="82" name="文本框 81">
            <a:extLst>
              <a:ext uri="{FF2B5EF4-FFF2-40B4-BE49-F238E27FC236}">
                <a16:creationId xmlns:a16="http://schemas.microsoft.com/office/drawing/2014/main" id="{7A083E89-0EF5-4271-B996-5D55EFD0FB6F}"/>
              </a:ext>
            </a:extLst>
          </p:cNvPr>
          <p:cNvSpPr txBox="1"/>
          <p:nvPr/>
        </p:nvSpPr>
        <p:spPr>
          <a:xfrm>
            <a:off x="7392144" y="1876762"/>
            <a:ext cx="2688243" cy="400110"/>
          </a:xfrm>
          <a:prstGeom prst="rect">
            <a:avLst/>
          </a:prstGeom>
          <a:noFill/>
        </p:spPr>
        <p:txBody>
          <a:bodyPr wrap="square" rtlCol="0">
            <a:spAutoFit/>
          </a:bodyPr>
          <a:lstStyle/>
          <a:p>
            <a:pPr algn="just" fontAlgn="auto">
              <a:spcBef>
                <a:spcPts val="0"/>
              </a:spcBef>
              <a:spcAft>
                <a:spcPts val="0"/>
              </a:spcAft>
              <a:buSzPct val="80000"/>
            </a:pPr>
            <a:r>
              <a:rPr lang="zh-CN" altLang="en-US" sz="2000" b="0" dirty="0">
                <a:solidFill>
                  <a:prstClr val="black"/>
                </a:solidFill>
                <a:ea typeface="微软雅黑" panose="020B0503020204020204" pitchFamily="34" charset="-122"/>
                <a:cs typeface="Times New Roman" panose="02020603050405020304" pitchFamily="18" charset="0"/>
              </a:rPr>
              <a:t>方法研究与工艺探索</a:t>
            </a:r>
            <a:endParaRPr lang="en-US" altLang="zh-CN" sz="2000" b="0" dirty="0">
              <a:solidFill>
                <a:prstClr val="black"/>
              </a:solidFill>
              <a:ea typeface="微软雅黑" panose="020B0503020204020204" pitchFamily="34" charset="-122"/>
              <a:cs typeface="Times New Roman" panose="02020603050405020304" pitchFamily="18" charset="0"/>
            </a:endParaRPr>
          </a:p>
        </p:txBody>
      </p:sp>
      <p:sp>
        <p:nvSpPr>
          <p:cNvPr id="83" name="文本框 82">
            <a:extLst>
              <a:ext uri="{FF2B5EF4-FFF2-40B4-BE49-F238E27FC236}">
                <a16:creationId xmlns:a16="http://schemas.microsoft.com/office/drawing/2014/main" id="{24C9B43C-7FE7-43C0-B6B9-7C40385E99B2}"/>
              </a:ext>
            </a:extLst>
          </p:cNvPr>
          <p:cNvSpPr txBox="1"/>
          <p:nvPr/>
        </p:nvSpPr>
        <p:spPr>
          <a:xfrm>
            <a:off x="2038888" y="2158991"/>
            <a:ext cx="1748356" cy="1323439"/>
          </a:xfrm>
          <a:prstGeom prst="rect">
            <a:avLst/>
          </a:prstGeom>
          <a:solidFill>
            <a:srgbClr val="5B9BD5">
              <a:lumMod val="40000"/>
              <a:lumOff val="60000"/>
            </a:srgbClr>
          </a:solidFill>
          <a:ln>
            <a:solidFill>
              <a:srgbClr val="5B9BD5">
                <a:lumMod val="40000"/>
                <a:lumOff val="60000"/>
              </a:srgbClr>
            </a:solidFill>
          </a:ln>
        </p:spPr>
        <p:txBody>
          <a:bodyPr wrap="square" rtlCol="0">
            <a:spAutoFit/>
          </a:bodyPr>
          <a:lstStyle>
            <a:defPPr>
              <a:defRPr lang="zh-CN"/>
            </a:defPPr>
            <a:lvl1pPr algn="ctr">
              <a:buSzPct val="80000"/>
              <a:defRPr sz="2400"/>
            </a:lvl1pPr>
          </a:lstStyle>
          <a:p>
            <a:pPr lvl="0" fontAlgn="auto">
              <a:spcBef>
                <a:spcPts val="0"/>
              </a:spcBef>
              <a:spcAft>
                <a:spcPts val="0"/>
              </a:spcAft>
            </a:pPr>
            <a:r>
              <a:rPr lang="zh-CN" altLang="en-US" sz="2000" b="0" kern="0" dirty="0">
                <a:solidFill>
                  <a:prstClr val="black"/>
                </a:solidFill>
                <a:ea typeface="微软雅黑" panose="020B0503020204020204" pitchFamily="34" charset="-122"/>
                <a:cs typeface="Times New Roman" panose="02020603050405020304" pitchFamily="18" charset="0"/>
              </a:rPr>
              <a:t>基于塑料闪烁光纤的宇宙线缪子散射成像技术研究</a:t>
            </a:r>
          </a:p>
        </p:txBody>
      </p:sp>
      <p:sp>
        <p:nvSpPr>
          <p:cNvPr id="85" name="文本框 84">
            <a:extLst>
              <a:ext uri="{FF2B5EF4-FFF2-40B4-BE49-F238E27FC236}">
                <a16:creationId xmlns:a16="http://schemas.microsoft.com/office/drawing/2014/main" id="{EBC99DEB-3AE8-4F28-B734-7D02D3F311C8}"/>
              </a:ext>
            </a:extLst>
          </p:cNvPr>
          <p:cNvSpPr txBox="1"/>
          <p:nvPr/>
        </p:nvSpPr>
        <p:spPr>
          <a:xfrm>
            <a:off x="4603980" y="3240194"/>
            <a:ext cx="1983310" cy="707886"/>
          </a:xfrm>
          <a:prstGeom prst="rect">
            <a:avLst/>
          </a:prstGeom>
          <a:solidFill>
            <a:srgbClr val="5B9BD5">
              <a:lumMod val="40000"/>
              <a:lumOff val="60000"/>
            </a:srgbClr>
          </a:solidFill>
          <a:ln>
            <a:solidFill>
              <a:srgbClr val="5B9BD5">
                <a:lumMod val="40000"/>
                <a:lumOff val="60000"/>
              </a:srgbClr>
            </a:solidFill>
          </a:ln>
        </p:spPr>
        <p:txBody>
          <a:bodyPr wrap="square" rtlCol="0">
            <a:spAutoFit/>
          </a:bodyPr>
          <a:lstStyle>
            <a:defPPr>
              <a:defRPr lang="zh-CN"/>
            </a:defPPr>
            <a:lvl1pPr algn="ctr">
              <a:buSzPct val="80000"/>
              <a:defRPr sz="2400"/>
            </a:lvl1pPr>
          </a:lstStyle>
          <a:p>
            <a:pPr marL="0" marR="0" lvl="0" indent="0" algn="ctr" defTabSz="914400" eaLnBrk="1" fontAlgn="auto" latinLnBrk="0" hangingPunct="1">
              <a:lnSpc>
                <a:spcPct val="100000"/>
              </a:lnSpc>
              <a:spcBef>
                <a:spcPts val="0"/>
              </a:spcBef>
              <a:spcAft>
                <a:spcPts val="0"/>
              </a:spcAft>
              <a:buClrTx/>
              <a:buSzPct val="80000"/>
              <a:buFontTx/>
              <a:buNone/>
              <a:tabLst/>
              <a:defRPr/>
            </a:pPr>
            <a:r>
              <a:rPr kumimoji="0" lang="zh-CN" altLang="en-US" sz="2000" b="0" i="0" u="none" strike="noStrike" kern="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通道压缩技术研究</a:t>
            </a:r>
          </a:p>
        </p:txBody>
      </p:sp>
      <p:sp>
        <p:nvSpPr>
          <p:cNvPr id="86" name="文本框 85">
            <a:extLst>
              <a:ext uri="{FF2B5EF4-FFF2-40B4-BE49-F238E27FC236}">
                <a16:creationId xmlns:a16="http://schemas.microsoft.com/office/drawing/2014/main" id="{3CBA088E-85C9-466B-A778-61D8E479CB32}"/>
              </a:ext>
            </a:extLst>
          </p:cNvPr>
          <p:cNvSpPr txBox="1"/>
          <p:nvPr/>
        </p:nvSpPr>
        <p:spPr>
          <a:xfrm>
            <a:off x="7392144" y="3522494"/>
            <a:ext cx="2056656" cy="338554"/>
          </a:xfrm>
          <a:prstGeom prst="rect">
            <a:avLst/>
          </a:prstGeom>
          <a:noFill/>
        </p:spPr>
        <p:txBody>
          <a:bodyPr wrap="square" rtlCol="0">
            <a:spAutoFit/>
          </a:bodyPr>
          <a:lstStyle/>
          <a:p>
            <a:pPr algn="just" fontAlgn="auto">
              <a:spcBef>
                <a:spcPts val="0"/>
              </a:spcBef>
              <a:spcAft>
                <a:spcPts val="0"/>
              </a:spcAft>
              <a:buSzPct val="80000"/>
            </a:pPr>
            <a:r>
              <a:rPr lang="zh-CN" altLang="en-US" sz="1600" b="0" dirty="0">
                <a:solidFill>
                  <a:prstClr val="black"/>
                </a:solidFill>
                <a:ea typeface="微软雅黑" panose="020B0503020204020204" pitchFamily="34" charset="-122"/>
                <a:cs typeface="Times New Roman" panose="02020603050405020304" pitchFamily="18" charset="0"/>
              </a:rPr>
              <a:t>（位置编码读出方法）</a:t>
            </a:r>
            <a:endParaRPr lang="en-US" altLang="zh-CN" sz="1600" b="0" dirty="0">
              <a:solidFill>
                <a:prstClr val="black"/>
              </a:solidFill>
              <a:ea typeface="微软雅黑" panose="020B0503020204020204" pitchFamily="34" charset="-122"/>
              <a:cs typeface="Times New Roman" panose="02020603050405020304" pitchFamily="18" charset="0"/>
            </a:endParaRPr>
          </a:p>
        </p:txBody>
      </p:sp>
      <p:sp>
        <p:nvSpPr>
          <p:cNvPr id="87" name="左大括号 86">
            <a:extLst>
              <a:ext uri="{FF2B5EF4-FFF2-40B4-BE49-F238E27FC236}">
                <a16:creationId xmlns:a16="http://schemas.microsoft.com/office/drawing/2014/main" id="{FF224389-94CB-4BCC-A422-EA556C948201}"/>
              </a:ext>
            </a:extLst>
          </p:cNvPr>
          <p:cNvSpPr/>
          <p:nvPr/>
        </p:nvSpPr>
        <p:spPr>
          <a:xfrm>
            <a:off x="6886486" y="3185941"/>
            <a:ext cx="365688" cy="720000"/>
          </a:xfrm>
          <a:prstGeom prst="leftBrace">
            <a:avLst/>
          </a:prstGeom>
          <a:noFill/>
          <a:ln w="28575" cap="flat" cmpd="sng" algn="ctr">
            <a:solidFill>
              <a:srgbClr val="5B9BD5">
                <a:lumMod val="40000"/>
                <a:lumOff val="6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panose="020B0503020204020204" pitchFamily="34" charset="-122"/>
              <a:cs typeface="Times New Roman" panose="02020603050405020304" pitchFamily="18" charset="0"/>
            </a:endParaRPr>
          </a:p>
        </p:txBody>
      </p:sp>
      <p:sp>
        <p:nvSpPr>
          <p:cNvPr id="88" name="文本框 87">
            <a:extLst>
              <a:ext uri="{FF2B5EF4-FFF2-40B4-BE49-F238E27FC236}">
                <a16:creationId xmlns:a16="http://schemas.microsoft.com/office/drawing/2014/main" id="{81715431-3849-4AF3-8D08-7C8C6C6B7480}"/>
              </a:ext>
            </a:extLst>
          </p:cNvPr>
          <p:cNvSpPr txBox="1"/>
          <p:nvPr/>
        </p:nvSpPr>
        <p:spPr>
          <a:xfrm>
            <a:off x="7392144" y="3172906"/>
            <a:ext cx="1255338" cy="400110"/>
          </a:xfrm>
          <a:prstGeom prst="rect">
            <a:avLst/>
          </a:prstGeom>
          <a:noFill/>
        </p:spPr>
        <p:txBody>
          <a:bodyPr wrap="square" rtlCol="0">
            <a:spAutoFit/>
          </a:bodyPr>
          <a:lstStyle/>
          <a:p>
            <a:pPr algn="just" fontAlgn="auto">
              <a:spcBef>
                <a:spcPts val="0"/>
              </a:spcBef>
              <a:spcAft>
                <a:spcPts val="0"/>
              </a:spcAft>
              <a:buSzPct val="80000"/>
            </a:pPr>
            <a:r>
              <a:rPr lang="zh-CN" altLang="en-US" sz="2000" b="0" dirty="0">
                <a:solidFill>
                  <a:prstClr val="black"/>
                </a:solidFill>
                <a:ea typeface="微软雅黑" panose="020B0503020204020204" pitchFamily="34" charset="-122"/>
                <a:cs typeface="Times New Roman" panose="02020603050405020304" pitchFamily="18" charset="0"/>
              </a:rPr>
              <a:t>方法研究</a:t>
            </a:r>
            <a:endParaRPr lang="en-US" altLang="zh-CN" sz="2000" b="0" dirty="0">
              <a:solidFill>
                <a:prstClr val="black"/>
              </a:solidFill>
              <a:ea typeface="微软雅黑" panose="020B0503020204020204" pitchFamily="34" charset="-122"/>
              <a:cs typeface="Times New Roman" panose="02020603050405020304" pitchFamily="18" charset="0"/>
            </a:endParaRPr>
          </a:p>
        </p:txBody>
      </p:sp>
      <p:sp>
        <p:nvSpPr>
          <p:cNvPr id="32" name="文本框 31">
            <a:extLst>
              <a:ext uri="{FF2B5EF4-FFF2-40B4-BE49-F238E27FC236}">
                <a16:creationId xmlns:a16="http://schemas.microsoft.com/office/drawing/2014/main" id="{BA100635-B1C9-4CB3-B8C1-79666F03439E}"/>
              </a:ext>
            </a:extLst>
          </p:cNvPr>
          <p:cNvSpPr txBox="1"/>
          <p:nvPr/>
        </p:nvSpPr>
        <p:spPr>
          <a:xfrm>
            <a:off x="4548739" y="1359876"/>
            <a:ext cx="1763285" cy="307777"/>
          </a:xfrm>
          <a:prstGeom prst="rect">
            <a:avLst/>
          </a:prstGeom>
          <a:noFill/>
        </p:spPr>
        <p:txBody>
          <a:bodyPr wrap="square" rtlCol="0">
            <a:spAutoFit/>
          </a:bodyPr>
          <a:lstStyle/>
          <a:p>
            <a:pPr algn="just" fontAlgn="auto">
              <a:spcBef>
                <a:spcPts val="0"/>
              </a:spcBef>
              <a:spcAft>
                <a:spcPts val="0"/>
              </a:spcAft>
              <a:buSzPct val="80000"/>
            </a:pPr>
            <a:r>
              <a:rPr lang="zh-CN" altLang="en-US" sz="1400" dirty="0">
                <a:solidFill>
                  <a:srgbClr val="FF0000"/>
                </a:solidFill>
                <a:ea typeface="微软雅黑" panose="020B0503020204020204" pitchFamily="34" charset="-122"/>
                <a:cs typeface="Times New Roman" panose="02020603050405020304" pitchFamily="18" charset="0"/>
              </a:rPr>
              <a:t>难点</a:t>
            </a:r>
            <a:r>
              <a:rPr lang="en-US" altLang="zh-CN" sz="1400" dirty="0">
                <a:solidFill>
                  <a:srgbClr val="FF0000"/>
                </a:solidFill>
                <a:ea typeface="微软雅黑" panose="020B0503020204020204" pitchFamily="34" charset="-122"/>
                <a:cs typeface="Times New Roman" panose="02020603050405020304" pitchFamily="18" charset="0"/>
              </a:rPr>
              <a:t>1</a:t>
            </a:r>
            <a:r>
              <a:rPr lang="zh-CN" altLang="en-US" sz="1400" dirty="0">
                <a:solidFill>
                  <a:srgbClr val="FF0000"/>
                </a:solidFill>
                <a:ea typeface="微软雅黑" panose="020B0503020204020204" pitchFamily="34" charset="-122"/>
                <a:cs typeface="Times New Roman" panose="02020603050405020304" pitchFamily="18" charset="0"/>
              </a:rPr>
              <a:t>：位置分辨低</a:t>
            </a:r>
          </a:p>
        </p:txBody>
      </p:sp>
      <p:sp>
        <p:nvSpPr>
          <p:cNvPr id="33" name="文本框 32">
            <a:extLst>
              <a:ext uri="{FF2B5EF4-FFF2-40B4-BE49-F238E27FC236}">
                <a16:creationId xmlns:a16="http://schemas.microsoft.com/office/drawing/2014/main" id="{0B8EF99C-4712-401A-80D7-E7A8B3B1A1E8}"/>
              </a:ext>
            </a:extLst>
          </p:cNvPr>
          <p:cNvSpPr txBox="1"/>
          <p:nvPr/>
        </p:nvSpPr>
        <p:spPr>
          <a:xfrm>
            <a:off x="4548738" y="2670484"/>
            <a:ext cx="2093791" cy="307777"/>
          </a:xfrm>
          <a:prstGeom prst="rect">
            <a:avLst/>
          </a:prstGeom>
          <a:noFill/>
        </p:spPr>
        <p:txBody>
          <a:bodyPr wrap="square" rtlCol="0">
            <a:spAutoFit/>
          </a:bodyPr>
          <a:lstStyle/>
          <a:p>
            <a:pPr algn="just" fontAlgn="auto">
              <a:spcBef>
                <a:spcPts val="0"/>
              </a:spcBef>
              <a:spcAft>
                <a:spcPts val="0"/>
              </a:spcAft>
              <a:buSzPct val="80000"/>
            </a:pPr>
            <a:r>
              <a:rPr lang="zh-CN" altLang="en-US" sz="1400" dirty="0">
                <a:solidFill>
                  <a:srgbClr val="FF0000"/>
                </a:solidFill>
                <a:ea typeface="微软雅黑" panose="020B0503020204020204" pitchFamily="34" charset="-122"/>
                <a:cs typeface="Times New Roman" panose="02020603050405020304" pitchFamily="18" charset="0"/>
              </a:rPr>
              <a:t>难点</a:t>
            </a:r>
            <a:r>
              <a:rPr lang="en-US" altLang="zh-CN" sz="1400" dirty="0">
                <a:solidFill>
                  <a:srgbClr val="FF0000"/>
                </a:solidFill>
                <a:ea typeface="微软雅黑" panose="020B0503020204020204" pitchFamily="34" charset="-122"/>
                <a:cs typeface="Times New Roman" panose="02020603050405020304" pitchFamily="18" charset="0"/>
              </a:rPr>
              <a:t>2</a:t>
            </a:r>
            <a:r>
              <a:rPr lang="zh-CN" altLang="en-US" sz="1400" dirty="0">
                <a:solidFill>
                  <a:srgbClr val="FF0000"/>
                </a:solidFill>
                <a:ea typeface="微软雅黑" panose="020B0503020204020204" pitchFamily="34" charset="-122"/>
                <a:cs typeface="Times New Roman" panose="02020603050405020304" pitchFamily="18" charset="0"/>
              </a:rPr>
              <a:t>：光收集效率低</a:t>
            </a:r>
          </a:p>
        </p:txBody>
      </p:sp>
      <p:sp>
        <p:nvSpPr>
          <p:cNvPr id="34" name="文本框 33">
            <a:extLst>
              <a:ext uri="{FF2B5EF4-FFF2-40B4-BE49-F238E27FC236}">
                <a16:creationId xmlns:a16="http://schemas.microsoft.com/office/drawing/2014/main" id="{6BC27352-B5CE-4885-9025-2053434106BD}"/>
              </a:ext>
            </a:extLst>
          </p:cNvPr>
          <p:cNvSpPr txBox="1"/>
          <p:nvPr/>
        </p:nvSpPr>
        <p:spPr>
          <a:xfrm>
            <a:off x="4548737" y="3943397"/>
            <a:ext cx="2278021" cy="307777"/>
          </a:xfrm>
          <a:prstGeom prst="rect">
            <a:avLst/>
          </a:prstGeom>
          <a:noFill/>
        </p:spPr>
        <p:txBody>
          <a:bodyPr wrap="square" rtlCol="0">
            <a:spAutoFit/>
          </a:bodyPr>
          <a:lstStyle/>
          <a:p>
            <a:pPr algn="just" fontAlgn="auto">
              <a:spcBef>
                <a:spcPts val="0"/>
              </a:spcBef>
              <a:spcAft>
                <a:spcPts val="0"/>
              </a:spcAft>
              <a:buSzPct val="80000"/>
            </a:pPr>
            <a:r>
              <a:rPr lang="zh-CN" altLang="en-US" sz="1400" dirty="0">
                <a:solidFill>
                  <a:srgbClr val="FF0000"/>
                </a:solidFill>
                <a:ea typeface="微软雅黑" panose="020B0503020204020204" pitchFamily="34" charset="-122"/>
                <a:cs typeface="Times New Roman" panose="02020603050405020304" pitchFamily="18" charset="0"/>
              </a:rPr>
              <a:t>难点</a:t>
            </a:r>
            <a:r>
              <a:rPr lang="en-US" altLang="zh-CN" sz="1400" dirty="0">
                <a:solidFill>
                  <a:srgbClr val="FF0000"/>
                </a:solidFill>
                <a:ea typeface="微软雅黑" panose="020B0503020204020204" pitchFamily="34" charset="-122"/>
                <a:cs typeface="Times New Roman" panose="02020603050405020304" pitchFamily="18" charset="0"/>
              </a:rPr>
              <a:t>3</a:t>
            </a:r>
            <a:r>
              <a:rPr lang="zh-CN" altLang="en-US" sz="1400" dirty="0">
                <a:solidFill>
                  <a:srgbClr val="FF0000"/>
                </a:solidFill>
                <a:ea typeface="微软雅黑" panose="020B0503020204020204" pitchFamily="34" charset="-122"/>
                <a:cs typeface="Times New Roman" panose="02020603050405020304" pitchFamily="18" charset="0"/>
              </a:rPr>
              <a:t>：读出电子学通道多</a:t>
            </a:r>
          </a:p>
        </p:txBody>
      </p:sp>
    </p:spTree>
    <p:extLst>
      <p:ext uri="{BB962C8B-B14F-4D97-AF65-F5344CB8AC3E}">
        <p14:creationId xmlns:p14="http://schemas.microsoft.com/office/powerpoint/2010/main" val="773806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标题 1"/>
          <p:cNvSpPr>
            <a:spLocks noGrp="1"/>
          </p:cNvSpPr>
          <p:nvPr>
            <p:ph type="title"/>
          </p:nvPr>
        </p:nvSpPr>
        <p:spPr>
          <a:xfrm>
            <a:off x="1694329" y="55035"/>
            <a:ext cx="9115341" cy="609660"/>
          </a:xfrm>
        </p:spPr>
        <p:txBody>
          <a:bodyPr>
            <a:noAutofit/>
          </a:bodyPr>
          <a:lstStyle/>
          <a:p>
            <a:r>
              <a:rPr lang="zh-CN" altLang="en-US" sz="4000" dirty="0">
                <a:solidFill>
                  <a:schemeClr val="bg1"/>
                </a:solidFill>
                <a:latin typeface="Arial" panose="020B0604020202020204" pitchFamily="34" charset="0"/>
                <a:ea typeface="微软雅黑" panose="020B0503020204020204" pitchFamily="34" charset="-122"/>
                <a:sym typeface="Arial" panose="020B0604020202020204" pitchFamily="34" charset="0"/>
              </a:rPr>
              <a:t>提纲</a:t>
            </a:r>
          </a:p>
        </p:txBody>
      </p:sp>
      <p:sp>
        <p:nvSpPr>
          <p:cNvPr id="42" name="副标题 2"/>
          <p:cNvSpPr txBox="1"/>
          <p:nvPr/>
        </p:nvSpPr>
        <p:spPr>
          <a:xfrm>
            <a:off x="839416" y="1055386"/>
            <a:ext cx="7128792" cy="54699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kumimoji="0" lang="zh-CN" altLang="en-US" sz="28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研究背景与意义</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亚毫米位置分辨探测器设计</a:t>
            </a:r>
            <a:endParaRPr lang="en-US" altLang="zh-CN" sz="2800" dirty="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探测器封装工艺研究</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通道压缩技术研究</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宇宙线缪子成像系统研制</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lvl="0" indent="-514350" algn="l" fontAlgn="auto">
              <a:lnSpc>
                <a:spcPct val="120000"/>
              </a:lnSpc>
              <a:spcBef>
                <a:spcPts val="1800"/>
              </a:spcBef>
              <a:spcAft>
                <a:spcPts val="1200"/>
              </a:spcAft>
              <a:buFont typeface="+mj-lt"/>
              <a:buAutoNum type="arabicPeriod"/>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总结</a:t>
            </a:r>
            <a:r>
              <a:rPr kumimoji="0" lang="zh-CN" altLang="en-US" sz="28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与展望</a:t>
            </a:r>
            <a:endParaRPr kumimoji="0" lang="en-US" altLang="zh-CN" sz="28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6" name="灯片编号占位符 2">
            <a:extLst>
              <a:ext uri="{FF2B5EF4-FFF2-40B4-BE49-F238E27FC236}">
                <a16:creationId xmlns:a16="http://schemas.microsoft.com/office/drawing/2014/main" id="{73C69BBB-01A9-49A5-98A5-7570B335E616}"/>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11</a:t>
            </a:fld>
            <a:endParaRPr lang="zh-CN" altLang="en-US" sz="1400" dirty="0">
              <a:solidFill>
                <a:schemeClr val="tx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253500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defRPr/>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探测器性能指标</a:t>
            </a:r>
          </a:p>
        </p:txBody>
      </p:sp>
      <p:sp>
        <p:nvSpPr>
          <p:cNvPr id="17" name="灯片编号占位符 2">
            <a:extLst>
              <a:ext uri="{FF2B5EF4-FFF2-40B4-BE49-F238E27FC236}">
                <a16:creationId xmlns:a16="http://schemas.microsoft.com/office/drawing/2014/main" id="{7BE1A2EF-C836-456E-B739-93E45DE9E998}"/>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12</a:t>
            </a:fld>
            <a:endParaRPr lang="zh-CN" altLang="en-US" sz="1400" dirty="0">
              <a:solidFill>
                <a:schemeClr val="tx1"/>
              </a:solidFill>
              <a:latin typeface="黑体" panose="02010609060101010101" pitchFamily="49" charset="-122"/>
              <a:ea typeface="黑体" panose="02010609060101010101" pitchFamily="49" charset="-122"/>
            </a:endParaRPr>
          </a:p>
        </p:txBody>
      </p:sp>
      <p:pic>
        <p:nvPicPr>
          <p:cNvPr id="18" name="图片 17">
            <a:extLst>
              <a:ext uri="{FF2B5EF4-FFF2-40B4-BE49-F238E27FC236}">
                <a16:creationId xmlns:a16="http://schemas.microsoft.com/office/drawing/2014/main" id="{5047C227-440A-486E-ABB6-05F91A18B6AD}"/>
              </a:ext>
            </a:extLst>
          </p:cNvPr>
          <p:cNvPicPr/>
          <p:nvPr/>
        </p:nvPicPr>
        <p:blipFill>
          <a:blip r:embed="rId3"/>
          <a:srcRect/>
          <a:stretch>
            <a:fillRect/>
          </a:stretch>
        </p:blipFill>
        <p:spPr>
          <a:xfrm>
            <a:off x="376633" y="1977807"/>
            <a:ext cx="4806416" cy="3751263"/>
          </a:xfrm>
          <a:prstGeom prst="rect">
            <a:avLst/>
          </a:prstGeom>
          <a:noFill/>
          <a:ln w="9525">
            <a:noFill/>
            <a:miter lim="800000"/>
            <a:headEnd/>
            <a:tailEnd/>
          </a:ln>
          <a:effectLst/>
        </p:spPr>
      </p:pic>
      <p:sp>
        <p:nvSpPr>
          <p:cNvPr id="19" name="矩形 18">
            <a:extLst>
              <a:ext uri="{FF2B5EF4-FFF2-40B4-BE49-F238E27FC236}">
                <a16:creationId xmlns:a16="http://schemas.microsoft.com/office/drawing/2014/main" id="{A5DBABBE-DE06-40C7-9F45-6D30D94C57BC}"/>
              </a:ext>
            </a:extLst>
          </p:cNvPr>
          <p:cNvSpPr/>
          <p:nvPr/>
        </p:nvSpPr>
        <p:spPr>
          <a:xfrm>
            <a:off x="2070941" y="5881424"/>
            <a:ext cx="1417801" cy="276999"/>
          </a:xfrm>
          <a:prstGeom prst="rect">
            <a:avLst/>
          </a:prstGeom>
        </p:spPr>
        <p:txBody>
          <a:bodyPr wrap="square">
            <a:spAutoFit/>
          </a:bodyPr>
          <a:lstStyle>
            <a:defPPr>
              <a:defRPr lang="en-US"/>
            </a:defPPr>
            <a:lvl1pPr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1pPr>
            <a:lvl2pPr marL="4572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2pPr>
            <a:lvl3pPr marL="9144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3pPr>
            <a:lvl4pPr marL="13716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4pPr>
            <a:lvl5pPr marL="18288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5pPr>
            <a:lvl6pPr marL="2286000" algn="l" defTabSz="914400" rtl="0" eaLnBrk="1" latinLnBrk="0" hangingPunct="1">
              <a:defRPr sz="3600" b="1" kern="1200">
                <a:solidFill>
                  <a:schemeClr val="bg1"/>
                </a:solidFill>
                <a:latin typeface="Times New Roman" pitchFamily="18" charset="0"/>
                <a:ea typeface="华文中宋" pitchFamily="2" charset="-122"/>
                <a:cs typeface="+mn-cs"/>
              </a:defRPr>
            </a:lvl6pPr>
            <a:lvl7pPr marL="2743200" algn="l" defTabSz="914400" rtl="0" eaLnBrk="1" latinLnBrk="0" hangingPunct="1">
              <a:defRPr sz="3600" b="1" kern="1200">
                <a:solidFill>
                  <a:schemeClr val="bg1"/>
                </a:solidFill>
                <a:latin typeface="Times New Roman" pitchFamily="18" charset="0"/>
                <a:ea typeface="华文中宋" pitchFamily="2" charset="-122"/>
                <a:cs typeface="+mn-cs"/>
              </a:defRPr>
            </a:lvl7pPr>
            <a:lvl8pPr marL="3200400" algn="l" defTabSz="914400" rtl="0" eaLnBrk="1" latinLnBrk="0" hangingPunct="1">
              <a:defRPr sz="3600" b="1" kern="1200">
                <a:solidFill>
                  <a:schemeClr val="bg1"/>
                </a:solidFill>
                <a:latin typeface="Times New Roman" pitchFamily="18" charset="0"/>
                <a:ea typeface="华文中宋" pitchFamily="2" charset="-122"/>
                <a:cs typeface="+mn-cs"/>
              </a:defRPr>
            </a:lvl8pPr>
            <a:lvl9pPr marL="3657600" algn="l" defTabSz="914400" rtl="0" eaLnBrk="1" latinLnBrk="0" hangingPunct="1">
              <a:defRPr sz="3600" b="1" kern="1200">
                <a:solidFill>
                  <a:schemeClr val="bg1"/>
                </a:solidFill>
                <a:latin typeface="Times New Roman" pitchFamily="18" charset="0"/>
                <a:ea typeface="华文中宋" pitchFamily="2" charset="-122"/>
                <a:cs typeface="+mn-cs"/>
              </a:defRPr>
            </a:lvl9pPr>
          </a:lstStyle>
          <a:p>
            <a:r>
              <a:rPr lang="zh-CN" altLang="en-US" sz="1200" b="0" dirty="0">
                <a:solidFill>
                  <a:schemeClr val="tx1"/>
                </a:solidFill>
                <a:ea typeface="微软雅黑" panose="020B0503020204020204" pitchFamily="34" charset="-122"/>
                <a:cs typeface="Times New Roman" panose="02020603050405020304" pitchFamily="18" charset="0"/>
              </a:rPr>
              <a:t>特定核材料模型</a:t>
            </a:r>
          </a:p>
        </p:txBody>
      </p:sp>
      <p:sp>
        <p:nvSpPr>
          <p:cNvPr id="20" name="内容占位符 2">
            <a:extLst>
              <a:ext uri="{FF2B5EF4-FFF2-40B4-BE49-F238E27FC236}">
                <a16:creationId xmlns:a16="http://schemas.microsoft.com/office/drawing/2014/main" id="{683598A0-FB4B-4AE3-951D-A7D5F8BED15C}"/>
              </a:ext>
            </a:extLst>
          </p:cNvPr>
          <p:cNvSpPr txBox="1">
            <a:spLocks/>
          </p:cNvSpPr>
          <p:nvPr/>
        </p:nvSpPr>
        <p:spPr bwMode="auto">
          <a:xfrm>
            <a:off x="0" y="612387"/>
            <a:ext cx="4464496" cy="12425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indent="0">
              <a:lnSpc>
                <a:spcPct val="150000"/>
              </a:lnSpc>
              <a:buClr>
                <a:schemeClr val="tx1"/>
              </a:buClr>
              <a:buNone/>
            </a:pPr>
            <a:r>
              <a:rPr lang="zh-CN" altLang="en-US" sz="2400" b="0" kern="0" dirty="0">
                <a:solidFill>
                  <a:srgbClr val="000000"/>
                </a:solidFill>
                <a:latin typeface="Times New Roman" panose="02020603050405020304" pitchFamily="18" charset="0"/>
                <a:cs typeface="Times New Roman" panose="02020603050405020304" pitchFamily="18" charset="0"/>
              </a:rPr>
              <a:t>应用目标：宇宙线缪子散射成像对特定核材料模型进行成像</a:t>
            </a:r>
          </a:p>
        </p:txBody>
      </p:sp>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AFCC770B-599A-4289-9B65-D4C8CB0DB8DE}"/>
                  </a:ext>
                </a:extLst>
              </p:cNvPr>
              <p:cNvSpPr/>
              <p:nvPr/>
            </p:nvSpPr>
            <p:spPr>
              <a:xfrm>
                <a:off x="7078157" y="5061951"/>
                <a:ext cx="3218735" cy="161332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l" fontAlgn="auto">
                  <a:lnSpc>
                    <a:spcPct val="150000"/>
                  </a:lnSpc>
                  <a:spcBef>
                    <a:spcPts val="0"/>
                  </a:spcBef>
                  <a:spcAft>
                    <a:spcPts val="0"/>
                  </a:spcAft>
                </a:pP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探测器指标：</a:t>
                </a:r>
                <a:endParaRPr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gn="l" fontAlgn="auto">
                  <a:lnSpc>
                    <a:spcPct val="150000"/>
                  </a:lnSpc>
                  <a:spcBef>
                    <a:spcPts val="0"/>
                  </a:spcBef>
                  <a:spcAft>
                    <a:spcPts val="0"/>
                  </a:spcAft>
                  <a:buFont typeface="+mj-lt"/>
                  <a:buAutoNum type="arabicPeriod"/>
                </a:pPr>
                <a:r>
                  <a:rPr lang="zh-CN" altLang="en-US" sz="1600" b="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位置分辨率：亚毫米级</a:t>
                </a:r>
                <a:endParaRPr lang="en-US" altLang="zh-CN" sz="1600" b="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gn="l" fontAlgn="auto">
                  <a:lnSpc>
                    <a:spcPct val="150000"/>
                  </a:lnSpc>
                  <a:spcBef>
                    <a:spcPts val="0"/>
                  </a:spcBef>
                  <a:spcAft>
                    <a:spcPts val="0"/>
                  </a:spcAft>
                  <a:buFont typeface="+mj-lt"/>
                  <a:buAutoNum type="arabicPeriod"/>
                </a:pPr>
                <a:r>
                  <a:rPr lang="zh-CN" altLang="en-US" sz="1600" b="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散射角标准差：</a:t>
                </a:r>
                <a:r>
                  <a:rPr lang="en-US"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&lt; 10 </a:t>
                </a:r>
                <a:r>
                  <a:rPr lang="en-US" altLang="zh-CN" sz="1600"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mrad</a:t>
                </a:r>
                <a:r>
                  <a:rPr lang="en-US"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gn="l" fontAlgn="auto">
                  <a:lnSpc>
                    <a:spcPct val="150000"/>
                  </a:lnSpc>
                  <a:spcBef>
                    <a:spcPts val="0"/>
                  </a:spcBef>
                  <a:spcAft>
                    <a:spcPts val="0"/>
                  </a:spcAft>
                  <a:buFont typeface="+mj-lt"/>
                  <a:buAutoNum type="arabicPeriod"/>
                </a:pPr>
                <a:r>
                  <a:rPr lang="zh-CN" altLang="en-US" sz="1600" b="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灵敏面积：</a:t>
                </a:r>
                <a14:m>
                  <m:oMath xmlns:m="http://schemas.openxmlformats.org/officeDocument/2006/math">
                    <m:r>
                      <a:rPr lang="en-US" altLang="zh-CN" sz="1600" b="0" i="1" dirty="0" smtClean="0">
                        <a:solidFill>
                          <a:prstClr val="black"/>
                        </a:solidFill>
                        <a:latin typeface="Cambria Math" panose="02040503050406030204" pitchFamily="18" charset="0"/>
                        <a:ea typeface="黑体" panose="02010609060101010101" pitchFamily="49" charset="-122"/>
                      </a:rPr>
                      <m:t>&gt;</m:t>
                    </m:r>
                    <m:r>
                      <a:rPr lang="en-US" altLang="zh-CN" sz="1600" b="0" i="1" dirty="0">
                        <a:solidFill>
                          <a:prstClr val="black"/>
                        </a:solidFill>
                        <a:latin typeface="Cambria Math" panose="02040503050406030204" pitchFamily="18" charset="0"/>
                        <a:ea typeface="黑体" panose="02010609060101010101" pitchFamily="49" charset="-122"/>
                      </a:rPr>
                      <m:t>10</m:t>
                    </m:r>
                    <m:r>
                      <a:rPr lang="en-US" altLang="zh-CN" sz="1600" b="0" i="1" dirty="0" smtClean="0">
                        <a:solidFill>
                          <a:prstClr val="black"/>
                        </a:solidFill>
                        <a:latin typeface="Cambria Math" panose="02040503050406030204" pitchFamily="18" charset="0"/>
                        <a:ea typeface="黑体" panose="02010609060101010101" pitchFamily="49" charset="-122"/>
                      </a:rPr>
                      <m:t> </m:t>
                    </m:r>
                    <m:r>
                      <a:rPr lang="en-US" altLang="zh-CN" sz="1600" b="0" i="1" dirty="0">
                        <a:solidFill>
                          <a:prstClr val="black"/>
                        </a:solidFill>
                        <a:latin typeface="Cambria Math" panose="02040503050406030204" pitchFamily="18" charset="0"/>
                        <a:ea typeface="黑体" panose="02010609060101010101" pitchFamily="49" charset="-122"/>
                      </a:rPr>
                      <m:t>𝑐𝑚</m:t>
                    </m:r>
                    <m:r>
                      <a:rPr lang="en-US" altLang="zh-CN" sz="1600" b="0" i="1" dirty="0" smtClean="0">
                        <a:solidFill>
                          <a:prstClr val="black"/>
                        </a:solidFill>
                        <a:latin typeface="Cambria Math" panose="02040503050406030204" pitchFamily="18" charset="0"/>
                        <a:ea typeface="Cambria Math" panose="02040503050406030204" pitchFamily="18" charset="0"/>
                      </a:rPr>
                      <m:t>×</m:t>
                    </m:r>
                    <m:r>
                      <a:rPr lang="en-US" altLang="zh-CN" sz="1600" b="0" i="1" dirty="0" smtClean="0">
                        <a:solidFill>
                          <a:prstClr val="black"/>
                        </a:solidFill>
                        <a:latin typeface="Cambria Math" panose="02040503050406030204" pitchFamily="18" charset="0"/>
                        <a:ea typeface="黑体" panose="02010609060101010101" pitchFamily="49" charset="-122"/>
                      </a:rPr>
                      <m:t>10 </m:t>
                    </m:r>
                    <m:r>
                      <a:rPr lang="en-US" altLang="zh-CN" sz="1600" b="0" i="1" dirty="0" smtClean="0">
                        <a:solidFill>
                          <a:prstClr val="black"/>
                        </a:solidFill>
                        <a:latin typeface="Cambria Math" panose="02040503050406030204" pitchFamily="18" charset="0"/>
                        <a:ea typeface="黑体" panose="02010609060101010101" pitchFamily="49" charset="-122"/>
                      </a:rPr>
                      <m:t>𝑐𝑚</m:t>
                    </m:r>
                  </m:oMath>
                </a14:m>
                <a:endParaRPr lang="en-US" altLang="zh-CN" sz="1600" b="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21" name="矩形 20">
                <a:extLst>
                  <a:ext uri="{FF2B5EF4-FFF2-40B4-BE49-F238E27FC236}">
                    <a16:creationId xmlns:a16="http://schemas.microsoft.com/office/drawing/2014/main" id="{AFCC770B-599A-4289-9B65-D4C8CB0DB8DE}"/>
                  </a:ext>
                </a:extLst>
              </p:cNvPr>
              <p:cNvSpPr>
                <a:spLocks noRot="1" noChangeAspect="1" noMove="1" noResize="1" noEditPoints="1" noAdjustHandles="1" noChangeArrowheads="1" noChangeShapeType="1" noTextEdit="1"/>
              </p:cNvSpPr>
              <p:nvPr/>
            </p:nvSpPr>
            <p:spPr>
              <a:xfrm>
                <a:off x="7078157" y="5061951"/>
                <a:ext cx="3218735" cy="1613327"/>
              </a:xfrm>
              <a:prstGeom prst="rect">
                <a:avLst/>
              </a:prstGeom>
              <a:blipFill>
                <a:blip r:embed="rId4"/>
                <a:stretch>
                  <a:fillRect l="-1894" b="-4151"/>
                </a:stretch>
              </a:blipFill>
              <a:ln>
                <a:noFill/>
              </a:ln>
            </p:spPr>
            <p:txBody>
              <a:bodyPr/>
              <a:lstStyle/>
              <a:p>
                <a:r>
                  <a:rPr lang="zh-CN" altLang="en-US">
                    <a:noFill/>
                  </a:rPr>
                  <a:t> </a:t>
                </a:r>
              </a:p>
            </p:txBody>
          </p:sp>
        </mc:Fallback>
      </mc:AlternateContent>
      <p:graphicFrame>
        <p:nvGraphicFramePr>
          <p:cNvPr id="31" name="表格 30">
            <a:extLst>
              <a:ext uri="{FF2B5EF4-FFF2-40B4-BE49-F238E27FC236}">
                <a16:creationId xmlns:a16="http://schemas.microsoft.com/office/drawing/2014/main" id="{CDCA4C0F-D28E-4AA0-BCCD-8E0B7505D0B0}"/>
              </a:ext>
            </a:extLst>
          </p:cNvPr>
          <p:cNvGraphicFramePr>
            <a:graphicFrameLocks noGrp="1"/>
          </p:cNvGraphicFramePr>
          <p:nvPr>
            <p:extLst>
              <p:ext uri="{D42A27DB-BD31-4B8C-83A1-F6EECF244321}">
                <p14:modId xmlns:p14="http://schemas.microsoft.com/office/powerpoint/2010/main" val="3756613540"/>
              </p:ext>
            </p:extLst>
          </p:nvPr>
        </p:nvGraphicFramePr>
        <p:xfrm>
          <a:off x="5663524" y="1977807"/>
          <a:ext cx="6120000" cy="2956560"/>
        </p:xfrm>
        <a:graphic>
          <a:graphicData uri="http://schemas.openxmlformats.org/drawingml/2006/table">
            <a:tbl>
              <a:tblPr firstRow="1" firstCol="1" bandRow="1">
                <a:tableStyleId>{5C22544A-7EE6-4342-B048-85BDC9FD1C3A}</a:tableStyleId>
              </a:tblPr>
              <a:tblGrid>
                <a:gridCol w="540000">
                  <a:extLst>
                    <a:ext uri="{9D8B030D-6E8A-4147-A177-3AD203B41FA5}">
                      <a16:colId xmlns:a16="http://schemas.microsoft.com/office/drawing/2014/main" val="2433780083"/>
                    </a:ext>
                  </a:extLst>
                </a:gridCol>
                <a:gridCol w="576000">
                  <a:extLst>
                    <a:ext uri="{9D8B030D-6E8A-4147-A177-3AD203B41FA5}">
                      <a16:colId xmlns:a16="http://schemas.microsoft.com/office/drawing/2014/main" val="450691276"/>
                    </a:ext>
                  </a:extLst>
                </a:gridCol>
                <a:gridCol w="720000">
                  <a:extLst>
                    <a:ext uri="{9D8B030D-6E8A-4147-A177-3AD203B41FA5}">
                      <a16:colId xmlns:a16="http://schemas.microsoft.com/office/drawing/2014/main" val="4177796552"/>
                    </a:ext>
                  </a:extLst>
                </a:gridCol>
                <a:gridCol w="864000">
                  <a:extLst>
                    <a:ext uri="{9D8B030D-6E8A-4147-A177-3AD203B41FA5}">
                      <a16:colId xmlns:a16="http://schemas.microsoft.com/office/drawing/2014/main" val="1926563148"/>
                    </a:ext>
                  </a:extLst>
                </a:gridCol>
                <a:gridCol w="900000">
                  <a:extLst>
                    <a:ext uri="{9D8B030D-6E8A-4147-A177-3AD203B41FA5}">
                      <a16:colId xmlns:a16="http://schemas.microsoft.com/office/drawing/2014/main" val="372013572"/>
                    </a:ext>
                  </a:extLst>
                </a:gridCol>
                <a:gridCol w="1260000">
                  <a:extLst>
                    <a:ext uri="{9D8B030D-6E8A-4147-A177-3AD203B41FA5}">
                      <a16:colId xmlns:a16="http://schemas.microsoft.com/office/drawing/2014/main" val="4241794088"/>
                    </a:ext>
                  </a:extLst>
                </a:gridCol>
                <a:gridCol w="1260000">
                  <a:extLst>
                    <a:ext uri="{9D8B030D-6E8A-4147-A177-3AD203B41FA5}">
                      <a16:colId xmlns:a16="http://schemas.microsoft.com/office/drawing/2014/main" val="4171365757"/>
                    </a:ext>
                  </a:extLst>
                </a:gridCol>
              </a:tblGrid>
              <a:tr h="407413">
                <a:tc>
                  <a:txBody>
                    <a:body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材料</a:t>
                      </a:r>
                      <a:endPar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原子序数</a:t>
                      </a:r>
                      <a:endPar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原子量</a:t>
                      </a:r>
                      <a:endPar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密度</a:t>
                      </a:r>
                      <a:endParaRPr lang="en-US" altLang="zh-CN" sz="1400" dirty="0">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g/cm</a:t>
                      </a:r>
                      <a:r>
                        <a:rPr lang="en-US" altLang="zh-CN" sz="1400" baseline="30000" dirty="0">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辐射长度</a:t>
                      </a:r>
                      <a:endParaRPr lang="en-US" altLang="zh-CN" sz="1400" dirty="0">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(cm)</a:t>
                      </a:r>
                      <a:endPar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穿过材料厚度</a:t>
                      </a:r>
                      <a:endParaRPr lang="en-US" altLang="zh-CN" sz="1400" dirty="0">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(cm)</a:t>
                      </a:r>
                      <a:endPar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散射角标准差</a:t>
                      </a:r>
                      <a:endParaRPr lang="en-US" altLang="zh-CN" sz="1400" dirty="0">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(mrad)</a:t>
                      </a:r>
                      <a:endPar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615069825"/>
                  </a:ext>
                </a:extLst>
              </a:tr>
              <a:tr h="289560">
                <a:tc rowSpan="2">
                  <a:txBody>
                    <a:body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铝</a:t>
                      </a:r>
                      <a:endParaRPr lang="zh-CN" altLang="en-US" sz="1400" b="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rowSpan="2">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13</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rowSpan="2">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26.982</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rowSpan="2">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2.7</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rowSpan="2">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8.987</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5</a:t>
                      </a:r>
                    </a:p>
                  </a:txBody>
                  <a:tcPr anchor="ctr"/>
                </a:tc>
                <a:tc>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3.31</a:t>
                      </a:r>
                      <a:endParaRPr lang="en-US" altLang="zh-CN"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078328231"/>
                  </a:ext>
                </a:extLst>
              </a:tr>
              <a:tr h="289560">
                <a:tc vMerge="1">
                  <a:txBody>
                    <a:bodyPr/>
                    <a:lstStyle/>
                    <a:p>
                      <a:pPr algn="ctr"/>
                      <a:endParaRPr lang="zh-CN" altLang="en-US" sz="1600" b="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vMerge="1">
                  <a:txBody>
                    <a:bodyPr/>
                    <a:lstStyle/>
                    <a:p>
                      <a:pPr algn="ct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vMerge="1">
                  <a:txBody>
                    <a:bodyPr/>
                    <a:lstStyle/>
                    <a:p>
                      <a:endParaRPr lang="zh-CN" altLang="en-US"/>
                    </a:p>
                  </a:txBody>
                  <a:tcPr/>
                </a:tc>
                <a:tc vMerge="1">
                  <a:txBody>
                    <a:bodyPr/>
                    <a:lstStyle/>
                    <a:p>
                      <a:endParaRPr lang="zh-CN" altLang="en-US"/>
                    </a:p>
                  </a:txBody>
                  <a:tcPr/>
                </a:tc>
                <a:tc vMerge="1">
                  <a:txBody>
                    <a:bodyPr/>
                    <a:lstStyle/>
                    <a:p>
                      <a:pPr algn="ct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10</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4.80</a:t>
                      </a:r>
                      <a:endParaRPr lang="zh-CN" altLang="en-US"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190314728"/>
                  </a:ext>
                </a:extLst>
              </a:tr>
              <a:tr h="289560">
                <a:tc rowSpan="2">
                  <a:txBody>
                    <a:body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铁</a:t>
                      </a:r>
                      <a:endParaRPr lang="zh-CN" altLang="en-US" sz="1400" b="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rowSpan="2">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26</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rowSpan="2">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55.845</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rowSpan="2">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7.86</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rowSpan="2">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1.799 </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5</a:t>
                      </a:r>
                    </a:p>
                  </a:txBody>
                  <a:tcPr anchor="ctr"/>
                </a:tc>
                <a:tc>
                  <a:txBody>
                    <a:bodyPr/>
                    <a:lstStyle/>
                    <a:p>
                      <a:pPr algn="ctr"/>
                      <a:r>
                        <a:rPr lang="en-US" altLang="zh-CN" sz="1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7.85</a:t>
                      </a:r>
                    </a:p>
                  </a:txBody>
                  <a:tcPr anchor="ctr"/>
                </a:tc>
                <a:extLst>
                  <a:ext uri="{0D108BD9-81ED-4DB2-BD59-A6C34878D82A}">
                    <a16:rowId xmlns:a16="http://schemas.microsoft.com/office/drawing/2014/main" val="45234187"/>
                  </a:ext>
                </a:extLst>
              </a:tr>
              <a:tr h="289560">
                <a:tc vMerge="1">
                  <a:txBody>
                    <a:bodyPr/>
                    <a:lstStyle/>
                    <a:p>
                      <a:pPr algn="ctr"/>
                      <a:endParaRPr lang="zh-CN" altLang="en-US" sz="1600" b="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vMerge="1">
                  <a:txBody>
                    <a:bodyPr/>
                    <a:lstStyle/>
                    <a:p>
                      <a:pPr algn="ct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vMerge="1">
                  <a:txBody>
                    <a:bodyPr/>
                    <a:lstStyle/>
                    <a:p>
                      <a:endParaRPr lang="zh-CN" altLang="en-US"/>
                    </a:p>
                  </a:txBody>
                  <a:tcPr/>
                </a:tc>
                <a:tc vMerge="1">
                  <a:txBody>
                    <a:bodyPr/>
                    <a:lstStyle/>
                    <a:p>
                      <a:endParaRPr lang="zh-CN" altLang="en-US"/>
                    </a:p>
                  </a:txBody>
                  <a:tcPr/>
                </a:tc>
                <a:tc vMerge="1">
                  <a:txBody>
                    <a:bodyPr/>
                    <a:lstStyle/>
                    <a:p>
                      <a:pPr algn="ct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10</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11.39</a:t>
                      </a:r>
                      <a:endParaRPr lang="zh-CN" altLang="en-US"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49290744"/>
                  </a:ext>
                </a:extLst>
              </a:tr>
              <a:tr h="289560">
                <a:tc rowSpan="2">
                  <a:txBody>
                    <a:body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铅</a:t>
                      </a:r>
                      <a:endParaRPr lang="zh-CN" altLang="en-US" sz="14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rowSpan="2">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82</a:t>
                      </a:r>
                      <a:endParaRPr lang="zh-CN" altLang="en-US"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rowSpan="2">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207.2</a:t>
                      </a:r>
                      <a:endParaRPr lang="zh-CN" altLang="en-US"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rowSpan="2">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11.344</a:t>
                      </a:r>
                      <a:endParaRPr lang="zh-CN" altLang="en-US"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rowSpan="2">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0.556</a:t>
                      </a:r>
                      <a:endParaRPr lang="zh-CN" altLang="en-US"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5</a:t>
                      </a:r>
                      <a:endParaRPr lang="en-US" altLang="zh-CN"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14.73</a:t>
                      </a:r>
                      <a:endParaRPr lang="en-US" altLang="zh-CN"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1442151140"/>
                  </a:ext>
                </a:extLst>
              </a:tr>
              <a:tr h="289560">
                <a:tc vMerge="1">
                  <a:txBody>
                    <a:bodyPr/>
                    <a:lstStyle/>
                    <a:p>
                      <a:pPr algn="ctr"/>
                      <a:endParaRPr lang="zh-CN" altLang="en-US" sz="16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tc>
                <a:tc vMerge="1">
                  <a:txBody>
                    <a:bodyPr/>
                    <a:lstStyle/>
                    <a:p>
                      <a:pPr algn="ctr"/>
                      <a:endPar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tc>
                <a:tc vMerge="1">
                  <a:txBody>
                    <a:bodyPr/>
                    <a:lstStyle/>
                    <a:p>
                      <a:endParaRPr lang="zh-CN" altLang="en-US"/>
                    </a:p>
                  </a:txBody>
                  <a:tcPr/>
                </a:tc>
                <a:tc vMerge="1">
                  <a:txBody>
                    <a:bodyPr/>
                    <a:lstStyle/>
                    <a:p>
                      <a:endParaRPr lang="zh-CN" altLang="en-US"/>
                    </a:p>
                  </a:txBody>
                  <a:tcPr/>
                </a:tc>
                <a:tc vMerge="1">
                  <a:txBody>
                    <a:bodyPr/>
                    <a:lstStyle/>
                    <a:p>
                      <a:pPr algn="ctr"/>
                      <a:endPar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10</a:t>
                      </a:r>
                      <a:endParaRPr lang="zh-CN" altLang="en-US"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21.33</a:t>
                      </a:r>
                      <a:endParaRPr lang="zh-CN" altLang="en-US"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761706103"/>
                  </a:ext>
                </a:extLst>
              </a:tr>
              <a:tr h="289560">
                <a:tc rowSpan="2">
                  <a:txBody>
                    <a:body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铀</a:t>
                      </a:r>
                      <a:endParaRPr lang="zh-CN" altLang="en-US" sz="14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rowSpan="2">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92</a:t>
                      </a:r>
                      <a:endParaRPr lang="zh-CN" altLang="en-US"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rowSpan="2">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238.03</a:t>
                      </a:r>
                      <a:endParaRPr lang="zh-CN" altLang="en-US"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rowSpan="2">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19.1</a:t>
                      </a:r>
                      <a:endParaRPr lang="zh-CN" altLang="en-US"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rowSpan="2">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0.307</a:t>
                      </a:r>
                      <a:endParaRPr lang="zh-CN" altLang="en-US"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5</a:t>
                      </a:r>
                      <a:endParaRPr lang="en-US" altLang="zh-CN"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20.23</a:t>
                      </a:r>
                      <a:endParaRPr lang="en-US" altLang="zh-CN"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231373319"/>
                  </a:ext>
                </a:extLst>
              </a:tr>
              <a:tr h="289560">
                <a:tc vMerge="1">
                  <a:txBody>
                    <a:bodyPr/>
                    <a:lstStyle/>
                    <a:p>
                      <a:pPr algn="ctr"/>
                      <a:endParaRPr lang="zh-CN" altLang="en-US" sz="16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tc>
                <a:tc vMerge="1">
                  <a:txBody>
                    <a:bodyPr/>
                    <a:lstStyle/>
                    <a:p>
                      <a:pPr algn="ctr"/>
                      <a:endPar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tc>
                <a:tc vMerge="1">
                  <a:txBody>
                    <a:bodyPr/>
                    <a:lstStyle/>
                    <a:p>
                      <a:endParaRPr lang="zh-CN" altLang="en-US"/>
                    </a:p>
                  </a:txBody>
                  <a:tcPr/>
                </a:tc>
                <a:tc vMerge="1">
                  <a:txBody>
                    <a:bodyPr/>
                    <a:lstStyle/>
                    <a:p>
                      <a:endParaRPr lang="zh-CN" altLang="en-US"/>
                    </a:p>
                  </a:txBody>
                  <a:tcPr/>
                </a:tc>
                <a:tc vMerge="1">
                  <a:txBody>
                    <a:bodyPr/>
                    <a:lstStyle/>
                    <a:p>
                      <a:pPr algn="ctr"/>
                      <a:endPar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10</a:t>
                      </a:r>
                      <a:endParaRPr lang="zh-CN" altLang="en-US"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29.30</a:t>
                      </a:r>
                      <a:endParaRPr lang="zh-CN" altLang="en-US"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2167505029"/>
                  </a:ext>
                </a:extLst>
              </a:tr>
            </a:tbl>
          </a:graphicData>
        </a:graphic>
      </p:graphicFrame>
      <p:sp>
        <p:nvSpPr>
          <p:cNvPr id="32" name="内容占位符 2">
            <a:extLst>
              <a:ext uri="{FF2B5EF4-FFF2-40B4-BE49-F238E27FC236}">
                <a16:creationId xmlns:a16="http://schemas.microsoft.com/office/drawing/2014/main" id="{23370A42-DA7B-49C8-A782-87DC0523EA26}"/>
              </a:ext>
            </a:extLst>
          </p:cNvPr>
          <p:cNvSpPr txBox="1">
            <a:spLocks/>
          </p:cNvSpPr>
          <p:nvPr/>
        </p:nvSpPr>
        <p:spPr bwMode="auto">
          <a:xfrm>
            <a:off x="5663524" y="674247"/>
            <a:ext cx="6334933" cy="12425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indent="0">
              <a:lnSpc>
                <a:spcPct val="150000"/>
              </a:lnSpc>
              <a:buClr>
                <a:schemeClr val="tx1"/>
              </a:buClr>
              <a:buNone/>
            </a:pPr>
            <a:r>
              <a:rPr lang="zh-CN" altLang="en-US" sz="2000" b="0" kern="0" dirty="0">
                <a:solidFill>
                  <a:srgbClr val="000000"/>
                </a:solidFill>
                <a:latin typeface="Times New Roman" panose="02020603050405020304" pitchFamily="18" charset="0"/>
                <a:cs typeface="Times New Roman" panose="02020603050405020304" pitchFamily="18" charset="0"/>
              </a:rPr>
              <a:t>根据 </a:t>
            </a:r>
            <a:r>
              <a:rPr lang="en-US" altLang="zh-CN" sz="2000" b="0" dirty="0">
                <a:solidFill>
                  <a:schemeClr val="tx1"/>
                </a:solidFill>
                <a:latin typeface="Times New Roman" pitchFamily="18" charset="0"/>
                <a:cs typeface="Times New Roman" panose="02020603050405020304" pitchFamily="18" charset="0"/>
              </a:rPr>
              <a:t>Molière </a:t>
            </a:r>
            <a:r>
              <a:rPr lang="zh-CN" altLang="en-US" sz="2000" b="0" kern="0" dirty="0">
                <a:solidFill>
                  <a:srgbClr val="000000"/>
                </a:solidFill>
                <a:latin typeface="Times New Roman" panose="02020603050405020304" pitchFamily="18" charset="0"/>
                <a:cs typeface="Times New Roman" panose="02020603050405020304" pitchFamily="18" charset="0"/>
              </a:rPr>
              <a:t>公式以及辐射长度经验公式计算不同材料不同厚度的散射角标准差（系统角分辨）</a:t>
            </a:r>
          </a:p>
        </p:txBody>
      </p:sp>
      <p:sp>
        <p:nvSpPr>
          <p:cNvPr id="33" name="矩形 32">
            <a:extLst>
              <a:ext uri="{FF2B5EF4-FFF2-40B4-BE49-F238E27FC236}">
                <a16:creationId xmlns:a16="http://schemas.microsoft.com/office/drawing/2014/main" id="{1757E216-CB26-4783-9783-4F47B5DEBD7D}"/>
              </a:ext>
            </a:extLst>
          </p:cNvPr>
          <p:cNvSpPr/>
          <p:nvPr/>
        </p:nvSpPr>
        <p:spPr>
          <a:xfrm>
            <a:off x="6183251" y="1700808"/>
            <a:ext cx="5008552" cy="276999"/>
          </a:xfrm>
          <a:prstGeom prst="rect">
            <a:avLst/>
          </a:prstGeom>
        </p:spPr>
        <p:txBody>
          <a:bodyPr wrap="none">
            <a:spAutoFit/>
          </a:bodyPr>
          <a:lstStyle/>
          <a:p>
            <a:pPr lvl="0"/>
            <a:r>
              <a:rPr lang="zh-CN" altLang="en-US" sz="1200" b="0" dirty="0">
                <a:solidFill>
                  <a:prstClr val="black"/>
                </a:solidFill>
                <a:ea typeface="微软雅黑" panose="020B0503020204020204" pitchFamily="34" charset="-122"/>
                <a:cs typeface="Times New Roman" panose="02020603050405020304" pitchFamily="18" charset="0"/>
              </a:rPr>
              <a:t>宇宙线缪子动量为 </a:t>
            </a:r>
            <a:r>
              <a:rPr lang="en-US" altLang="zh-CN" sz="1200" b="0" dirty="0">
                <a:solidFill>
                  <a:prstClr val="black"/>
                </a:solidFill>
                <a:ea typeface="微软雅黑" panose="020B0503020204020204" pitchFamily="34" charset="-122"/>
                <a:cs typeface="Times New Roman" panose="02020603050405020304" pitchFamily="18" charset="0"/>
              </a:rPr>
              <a:t>3GeV </a:t>
            </a:r>
            <a:r>
              <a:rPr lang="zh-CN" altLang="en-US" sz="1200" b="0" dirty="0">
                <a:solidFill>
                  <a:prstClr val="black"/>
                </a:solidFill>
                <a:ea typeface="微软雅黑" panose="020B0503020204020204" pitchFamily="34" charset="-122"/>
                <a:cs typeface="Times New Roman" panose="02020603050405020304" pitchFamily="18" charset="0"/>
              </a:rPr>
              <a:t>时，边长为 </a:t>
            </a:r>
            <a:r>
              <a:rPr lang="en-US" altLang="zh-CN" sz="1200" b="0" dirty="0">
                <a:solidFill>
                  <a:prstClr val="black"/>
                </a:solidFill>
                <a:ea typeface="微软雅黑" panose="020B0503020204020204" pitchFamily="34" charset="-122"/>
                <a:cs typeface="Times New Roman" panose="02020603050405020304" pitchFamily="18" charset="0"/>
              </a:rPr>
              <a:t>5 cm </a:t>
            </a:r>
            <a:r>
              <a:rPr lang="zh-CN" altLang="en-US" sz="1200" b="0" dirty="0">
                <a:solidFill>
                  <a:prstClr val="black"/>
                </a:solidFill>
                <a:ea typeface="微软雅黑" panose="020B0503020204020204" pitchFamily="34" charset="-122"/>
                <a:cs typeface="Times New Roman" panose="02020603050405020304" pitchFamily="18" charset="0"/>
              </a:rPr>
              <a:t>的不同材料，其散射角标准差</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64566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defRPr/>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探测器参数研究</a:t>
            </a:r>
          </a:p>
        </p:txBody>
      </p:sp>
      <p:sp>
        <p:nvSpPr>
          <p:cNvPr id="17" name="灯片编号占位符 2">
            <a:extLst>
              <a:ext uri="{FF2B5EF4-FFF2-40B4-BE49-F238E27FC236}">
                <a16:creationId xmlns:a16="http://schemas.microsoft.com/office/drawing/2014/main" id="{7BE1A2EF-C836-456E-B739-93E45DE9E998}"/>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13</a:t>
            </a:fld>
            <a:endParaRPr lang="zh-CN" altLang="en-US" sz="1400" dirty="0">
              <a:solidFill>
                <a:schemeClr val="tx1"/>
              </a:solidFill>
              <a:latin typeface="黑体" panose="02010609060101010101" pitchFamily="49" charset="-122"/>
              <a:ea typeface="黑体" panose="02010609060101010101" pitchFamily="49" charset="-122"/>
            </a:endParaRPr>
          </a:p>
        </p:txBody>
      </p:sp>
      <p:sp>
        <p:nvSpPr>
          <p:cNvPr id="25" name="文本框 24">
            <a:extLst>
              <a:ext uri="{FF2B5EF4-FFF2-40B4-BE49-F238E27FC236}">
                <a16:creationId xmlns:a16="http://schemas.microsoft.com/office/drawing/2014/main" id="{B9DDE980-8FB6-4C10-AA89-20F4D11576C4}"/>
              </a:ext>
            </a:extLst>
          </p:cNvPr>
          <p:cNvSpPr txBox="1"/>
          <p:nvPr/>
        </p:nvSpPr>
        <p:spPr>
          <a:xfrm>
            <a:off x="9624392" y="6084175"/>
            <a:ext cx="19246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边长为 </a:t>
            </a:r>
            <a:r>
              <a:rPr kumimoji="0" lang="en-US" altLang="zh-CN" sz="12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5cm </a:t>
            </a:r>
            <a:r>
              <a:rPr kumimoji="0" lang="zh-CN" altLang="en-US" sz="12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的不同材料方块的散射角均方根分布</a:t>
            </a:r>
          </a:p>
        </p:txBody>
      </p:sp>
      <p:sp>
        <p:nvSpPr>
          <p:cNvPr id="26" name="文本框 25">
            <a:extLst>
              <a:ext uri="{FF2B5EF4-FFF2-40B4-BE49-F238E27FC236}">
                <a16:creationId xmlns:a16="http://schemas.microsoft.com/office/drawing/2014/main" id="{3ED72657-2819-498E-92B0-055DACFAF5E9}"/>
              </a:ext>
            </a:extLst>
          </p:cNvPr>
          <p:cNvSpPr txBox="1"/>
          <p:nvPr/>
        </p:nvSpPr>
        <p:spPr>
          <a:xfrm>
            <a:off x="9624392" y="3429000"/>
            <a:ext cx="20164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dirty="0">
                <a:solidFill>
                  <a:prstClr val="black"/>
                </a:solidFill>
                <a:ea typeface="微软雅黑" panose="020B0503020204020204" pitchFamily="34" charset="-122"/>
                <a:cs typeface="Times New Roman" panose="02020603050405020304" pitchFamily="18" charset="0"/>
              </a:rPr>
              <a:t>边长</a:t>
            </a:r>
            <a:r>
              <a:rPr kumimoji="0" lang="zh-CN" altLang="en-US" sz="12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为 </a:t>
            </a:r>
            <a:r>
              <a:rPr kumimoji="0" lang="en-US" altLang="zh-CN" sz="12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10 cm </a:t>
            </a:r>
            <a:r>
              <a:rPr kumimoji="0" lang="zh-CN" altLang="en-US" sz="12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的不同材料方块的散射角均方根分布</a:t>
            </a:r>
          </a:p>
        </p:txBody>
      </p:sp>
      <p:pic>
        <p:nvPicPr>
          <p:cNvPr id="27" name="图片 26">
            <a:extLst>
              <a:ext uri="{FF2B5EF4-FFF2-40B4-BE49-F238E27FC236}">
                <a16:creationId xmlns:a16="http://schemas.microsoft.com/office/drawing/2014/main" id="{624F63BC-B5D4-4D3C-8883-D9F828C73E6F}"/>
              </a:ext>
            </a:extLst>
          </p:cNvPr>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179927" y="1868722"/>
            <a:ext cx="3091713" cy="4155528"/>
          </a:xfrm>
          <a:prstGeom prst="rect">
            <a:avLst/>
          </a:prstGeom>
          <a:noFill/>
        </p:spPr>
      </p:pic>
      <p:sp>
        <p:nvSpPr>
          <p:cNvPr id="28" name="文本框 27">
            <a:extLst>
              <a:ext uri="{FF2B5EF4-FFF2-40B4-BE49-F238E27FC236}">
                <a16:creationId xmlns:a16="http://schemas.microsoft.com/office/drawing/2014/main" id="{05E80D21-5B5B-4A5B-8612-93C83348D376}"/>
              </a:ext>
            </a:extLst>
          </p:cNvPr>
          <p:cNvSpPr txBox="1"/>
          <p:nvPr/>
        </p:nvSpPr>
        <p:spPr>
          <a:xfrm>
            <a:off x="5763483" y="6038009"/>
            <a:ext cx="192460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缪子散射成像探测器分布</a:t>
            </a:r>
          </a:p>
        </p:txBody>
      </p:sp>
      <mc:AlternateContent xmlns:mc="http://schemas.openxmlformats.org/markup-compatibility/2006" xmlns:a14="http://schemas.microsoft.com/office/drawing/2010/main">
        <mc:Choice Requires="a14">
          <p:sp>
            <p:nvSpPr>
              <p:cNvPr id="29" name="矩形 28">
                <a:extLst>
                  <a:ext uri="{FF2B5EF4-FFF2-40B4-BE49-F238E27FC236}">
                    <a16:creationId xmlns:a16="http://schemas.microsoft.com/office/drawing/2014/main" id="{4672D85E-8AB0-4FC4-86C9-3535981CE258}"/>
                  </a:ext>
                </a:extLst>
              </p:cNvPr>
              <p:cNvSpPr/>
              <p:nvPr/>
            </p:nvSpPr>
            <p:spPr>
              <a:xfrm>
                <a:off x="918469" y="2201355"/>
                <a:ext cx="3057248" cy="1155637"/>
              </a:xfrm>
              <a:prstGeom prst="rect">
                <a:avLst/>
              </a:prstGeom>
            </p:spPr>
            <p:txBody>
              <a:bodyPr wrap="none">
                <a:spAutoFit/>
              </a:bodyPr>
              <a:lstStyle/>
              <a:p>
                <a:pPr lvl="0" fontAlgn="auto">
                  <a:lnSpc>
                    <a:spcPct val="150000"/>
                  </a:lnSpc>
                  <a:spcBef>
                    <a:spcPts val="0"/>
                  </a:spcBef>
                  <a:spcAft>
                    <a:spcPts val="0"/>
                  </a:spcAft>
                  <a:buSzPct val="80000"/>
                  <a:defRPr/>
                </a:pPr>
                <a:r>
                  <a:rPr lang="zh-CN" altLang="en-US" sz="1600" b="0" dirty="0">
                    <a:solidFill>
                      <a:prstClr val="black"/>
                    </a:solidFill>
                    <a:ea typeface="微软雅黑" panose="020B0503020204020204" pitchFamily="34" charset="-122"/>
                    <a:cs typeface="Times New Roman" panose="02020603050405020304" pitchFamily="18" charset="0"/>
                  </a:rPr>
                  <a:t>位置分辨与系统角分辨的关系：</a:t>
                </a:r>
                <a:endParaRPr kumimoji="0" lang="en-US" altLang="zh-CN" sz="1600" b="0" i="1" u="none" strike="noStrike" kern="1200" cap="none" spc="0" normalizeH="0" baseline="0" noProof="0" dirty="0">
                  <a:ln>
                    <a:noFill/>
                  </a:ln>
                  <a:solidFill>
                    <a:srgbClr val="FF0000"/>
                  </a:solidFill>
                  <a:effectLst/>
                  <a:uLnTx/>
                  <a:uFillTx/>
                  <a:latin typeface="Cambria Math" panose="02040503050406030204" pitchFamily="18" charset="0"/>
                  <a:cs typeface="+mn-cs"/>
                </a:endParaRPr>
              </a:p>
              <a:p>
                <a:pPr lvl="0" algn="l" fontAlgn="auto">
                  <a:lnSpc>
                    <a:spcPct val="150000"/>
                  </a:lnSpc>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kumimoji="0" lang="zh-CN" altLang="en-US" sz="16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r>
                            <a:rPr kumimoji="0" lang="zh-CN" altLang="en-US" sz="1600" b="0" i="1" u="none" strike="noStrike" kern="1200" cap="none" spc="0" normalizeH="0" baseline="0" noProof="0">
                              <a:ln>
                                <a:noFill/>
                              </a:ln>
                              <a:solidFill>
                                <a:srgbClr val="FF0000"/>
                              </a:solidFill>
                              <a:effectLst/>
                              <a:uLnTx/>
                              <a:uFillTx/>
                              <a:latin typeface="Cambria Math" panose="02040503050406030204" pitchFamily="18" charset="0"/>
                              <a:cs typeface="+mn-cs"/>
                            </a:rPr>
                            <m:t>𝜎</m:t>
                          </m:r>
                        </m:e>
                        <m:sub>
                          <m:r>
                            <a:rPr kumimoji="0" lang="zh-CN" altLang="en-US" sz="1600" b="0" i="1" u="none" strike="noStrike" kern="1200" cap="none" spc="0" normalizeH="0" baseline="0" noProof="0">
                              <a:ln>
                                <a:noFill/>
                              </a:ln>
                              <a:solidFill>
                                <a:srgbClr val="FF0000"/>
                              </a:solidFill>
                              <a:effectLst/>
                              <a:uLnTx/>
                              <a:uFillTx/>
                              <a:latin typeface="Cambria Math" panose="02040503050406030204" pitchFamily="18" charset="0"/>
                              <a:cs typeface="+mn-cs"/>
                            </a:rPr>
                            <m:t>𝜃</m:t>
                          </m:r>
                          <m:r>
                            <a:rPr kumimoji="0" lang="zh-CN" altLang="en-US" sz="1600" b="0" i="1" u="none" strike="noStrike" kern="1200" cap="none" spc="0" normalizeH="0" baseline="0" noProof="0">
                              <a:ln>
                                <a:noFill/>
                              </a:ln>
                              <a:solidFill>
                                <a:srgbClr val="FF0000"/>
                              </a:solidFill>
                              <a:effectLst/>
                              <a:uLnTx/>
                              <a:uFillTx/>
                              <a:latin typeface="Cambria Math" panose="02040503050406030204" pitchFamily="18" charset="0"/>
                              <a:cs typeface="+mn-cs"/>
                            </a:rPr>
                            <m:t>𝑥𝑧</m:t>
                          </m:r>
                        </m:sub>
                      </m:sSub>
                      <m:r>
                        <a:rPr kumimoji="0" lang="zh-CN" altLang="en-US" sz="1600" b="0" i="0" u="none" strike="noStrike" kern="1200" cap="none" spc="0" normalizeH="0" baseline="0" noProof="0">
                          <a:ln>
                            <a:noFill/>
                          </a:ln>
                          <a:solidFill>
                            <a:srgbClr val="FF0000"/>
                          </a:solidFill>
                          <a:effectLst/>
                          <a:uLnTx/>
                          <a:uFillTx/>
                          <a:latin typeface="Cambria Math" panose="02040503050406030204" pitchFamily="18" charset="0"/>
                          <a:cs typeface="+mn-cs"/>
                        </a:rPr>
                        <m:t>=</m:t>
                      </m:r>
                      <m:f>
                        <m:fPr>
                          <m:ctrlPr>
                            <a:rPr kumimoji="0" lang="zh-CN" altLang="en-US" sz="1600" b="0" i="1" u="none" strike="noStrike" kern="1200" cap="none" spc="0" normalizeH="0" baseline="0" noProof="0">
                              <a:ln>
                                <a:noFill/>
                              </a:ln>
                              <a:solidFill>
                                <a:srgbClr val="FF0000"/>
                              </a:solidFill>
                              <a:effectLst/>
                              <a:uLnTx/>
                              <a:uFillTx/>
                              <a:latin typeface="Cambria Math" panose="02040503050406030204" pitchFamily="18" charset="0"/>
                              <a:cs typeface="+mn-cs"/>
                            </a:rPr>
                          </m:ctrlPr>
                        </m:fPr>
                        <m:num>
                          <m:r>
                            <a:rPr kumimoji="0" lang="zh-CN" altLang="en-US" sz="1600" b="0" i="0" u="none" strike="noStrike" kern="1200" cap="none" spc="0" normalizeH="0" baseline="0" noProof="0">
                              <a:ln>
                                <a:noFill/>
                              </a:ln>
                              <a:solidFill>
                                <a:srgbClr val="FF0000"/>
                              </a:solidFill>
                              <a:effectLst/>
                              <a:uLnTx/>
                              <a:uFillTx/>
                              <a:latin typeface="Cambria Math" panose="02040503050406030204" pitchFamily="18" charset="0"/>
                              <a:cs typeface="+mn-cs"/>
                            </a:rPr>
                            <m:t>2⋅</m:t>
                          </m:r>
                          <m:sSub>
                            <m:sSubPr>
                              <m:ctrlPr>
                                <a:rPr lang="zh-CN" altLang="en-US" sz="1600" b="0" i="1" smtClean="0">
                                  <a:solidFill>
                                    <a:srgbClr val="FF0000"/>
                                  </a:solidFill>
                                  <a:latin typeface="Cambria Math" panose="02040503050406030204" pitchFamily="18" charset="0"/>
                                </a:rPr>
                              </m:ctrlPr>
                            </m:sSubPr>
                            <m:e>
                              <m:r>
                                <a:rPr lang="zh-CN" altLang="en-US" sz="1600" b="0" i="1">
                                  <a:solidFill>
                                    <a:srgbClr val="FF0000"/>
                                  </a:solidFill>
                                  <a:latin typeface="Cambria Math" panose="02040503050406030204" pitchFamily="18" charset="0"/>
                                </a:rPr>
                                <m:t>𝜎</m:t>
                              </m:r>
                            </m:e>
                            <m:sub>
                              <m:r>
                                <a:rPr lang="zh-CN" altLang="en-US" sz="1600" b="0" i="1">
                                  <a:solidFill>
                                    <a:srgbClr val="FF0000"/>
                                  </a:solidFill>
                                  <a:latin typeface="Cambria Math" panose="02040503050406030204" pitchFamily="18" charset="0"/>
                                </a:rPr>
                                <m:t>𝑥</m:t>
                              </m:r>
                            </m:sub>
                          </m:sSub>
                        </m:num>
                        <m:den>
                          <m:r>
                            <a:rPr kumimoji="0" lang="zh-CN" altLang="en-US" sz="1600" b="0" i="1" u="none" strike="noStrike" kern="1200" cap="none" spc="0" normalizeH="0" baseline="0" noProof="0">
                              <a:ln>
                                <a:noFill/>
                              </a:ln>
                              <a:solidFill>
                                <a:srgbClr val="FF0000"/>
                              </a:solidFill>
                              <a:effectLst/>
                              <a:uLnTx/>
                              <a:uFillTx/>
                              <a:latin typeface="Cambria Math" panose="02040503050406030204" pitchFamily="18" charset="0"/>
                              <a:cs typeface="+mn-cs"/>
                            </a:rPr>
                            <m:t>𝑎</m:t>
                          </m:r>
                        </m:den>
                      </m:f>
                    </m:oMath>
                  </m:oMathPara>
                </a14:m>
                <a:endParaRPr kumimoji="0" lang="zh-CN" altLang="en-US" sz="16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mc:Choice>
        <mc:Fallback xmlns="">
          <p:sp>
            <p:nvSpPr>
              <p:cNvPr id="29" name="矩形 28">
                <a:extLst>
                  <a:ext uri="{FF2B5EF4-FFF2-40B4-BE49-F238E27FC236}">
                    <a16:creationId xmlns:a16="http://schemas.microsoft.com/office/drawing/2014/main" id="{4672D85E-8AB0-4FC4-86C9-3535981CE258}"/>
                  </a:ext>
                </a:extLst>
              </p:cNvPr>
              <p:cNvSpPr>
                <a:spLocks noRot="1" noChangeAspect="1" noMove="1" noResize="1" noEditPoints="1" noAdjustHandles="1" noChangeArrowheads="1" noChangeShapeType="1" noTextEdit="1"/>
              </p:cNvSpPr>
              <p:nvPr/>
            </p:nvSpPr>
            <p:spPr>
              <a:xfrm>
                <a:off x="918469" y="2201355"/>
                <a:ext cx="3057248" cy="1155637"/>
              </a:xfrm>
              <a:prstGeom prst="rect">
                <a:avLst/>
              </a:prstGeom>
              <a:blipFill>
                <a:blip r:embed="rId4"/>
                <a:stretch>
                  <a:fillRect l="-399"/>
                </a:stretch>
              </a:blipFill>
            </p:spPr>
            <p:txBody>
              <a:bodyPr/>
              <a:lstStyle/>
              <a:p>
                <a:r>
                  <a:rPr lang="zh-CN" altLang="en-US">
                    <a:noFill/>
                  </a:rPr>
                  <a:t> </a:t>
                </a:r>
              </a:p>
            </p:txBody>
          </p:sp>
        </mc:Fallback>
      </mc:AlternateContent>
      <p:sp>
        <p:nvSpPr>
          <p:cNvPr id="33" name="文本框 13">
            <a:extLst>
              <a:ext uri="{FF2B5EF4-FFF2-40B4-BE49-F238E27FC236}">
                <a16:creationId xmlns:a16="http://schemas.microsoft.com/office/drawing/2014/main" id="{D65BAB96-290E-40F9-AA79-E9634E5089E3}"/>
              </a:ext>
            </a:extLst>
          </p:cNvPr>
          <p:cNvSpPr txBox="1"/>
          <p:nvPr/>
        </p:nvSpPr>
        <p:spPr>
          <a:xfrm>
            <a:off x="0" y="651546"/>
            <a:ext cx="12192000" cy="1134862"/>
          </a:xfrm>
          <a:prstGeom prst="rect">
            <a:avLst/>
          </a:prstGeom>
          <a:noFill/>
        </p:spPr>
        <p:txBody>
          <a:bodyPr wrap="square" rtlCol="0">
            <a:spAutoFit/>
          </a:bodyPr>
          <a:lstStyle>
            <a:defPPr>
              <a:defRPr lang="en-US"/>
            </a:defPPr>
            <a:lvl1pPr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1pPr>
            <a:lvl2pPr marL="4572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2pPr>
            <a:lvl3pPr marL="9144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3pPr>
            <a:lvl4pPr marL="13716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4pPr>
            <a:lvl5pPr marL="18288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5pPr>
            <a:lvl6pPr marL="2286000" algn="l" defTabSz="914400" rtl="0" eaLnBrk="1" latinLnBrk="0" hangingPunct="1">
              <a:defRPr sz="3600" b="1" kern="1200">
                <a:solidFill>
                  <a:schemeClr val="bg1"/>
                </a:solidFill>
                <a:latin typeface="Times New Roman" pitchFamily="18" charset="0"/>
                <a:ea typeface="华文中宋" pitchFamily="2" charset="-122"/>
                <a:cs typeface="+mn-cs"/>
              </a:defRPr>
            </a:lvl6pPr>
            <a:lvl7pPr marL="2743200" algn="l" defTabSz="914400" rtl="0" eaLnBrk="1" latinLnBrk="0" hangingPunct="1">
              <a:defRPr sz="3600" b="1" kern="1200">
                <a:solidFill>
                  <a:schemeClr val="bg1"/>
                </a:solidFill>
                <a:latin typeface="Times New Roman" pitchFamily="18" charset="0"/>
                <a:ea typeface="华文中宋" pitchFamily="2" charset="-122"/>
                <a:cs typeface="+mn-cs"/>
              </a:defRPr>
            </a:lvl7pPr>
            <a:lvl8pPr marL="3200400" algn="l" defTabSz="914400" rtl="0" eaLnBrk="1" latinLnBrk="0" hangingPunct="1">
              <a:defRPr sz="3600" b="1" kern="1200">
                <a:solidFill>
                  <a:schemeClr val="bg1"/>
                </a:solidFill>
                <a:latin typeface="Times New Roman" pitchFamily="18" charset="0"/>
                <a:ea typeface="华文中宋" pitchFamily="2" charset="-122"/>
                <a:cs typeface="+mn-cs"/>
              </a:defRPr>
            </a:lvl8pPr>
            <a:lvl9pPr marL="3657600" algn="l" defTabSz="914400" rtl="0" eaLnBrk="1" latinLnBrk="0" hangingPunct="1">
              <a:defRPr sz="3600" b="1" kern="1200">
                <a:solidFill>
                  <a:schemeClr val="bg1"/>
                </a:solidFill>
                <a:latin typeface="Times New Roman" pitchFamily="18" charset="0"/>
                <a:ea typeface="华文中宋" pitchFamily="2" charset="-122"/>
                <a:cs typeface="+mn-cs"/>
              </a:defRPr>
            </a:lvl9pPr>
          </a:lstStyle>
          <a:p>
            <a:pPr marR="0" lvl="0" algn="just" defTabSz="914400" rtl="0" eaLnBrk="1" fontAlgn="auto" latinLnBrk="0" hangingPunct="1">
              <a:lnSpc>
                <a:spcPct val="150000"/>
              </a:lnSpc>
              <a:spcBef>
                <a:spcPts val="0"/>
              </a:spcBef>
              <a:spcAft>
                <a:spcPts val="0"/>
              </a:spcAft>
              <a:buClrTx/>
              <a:buSzPct val="80000"/>
              <a:tabLst/>
              <a:defRPr/>
            </a:pPr>
            <a:r>
              <a:rPr kumimoji="0" lang="zh-CN" altLang="en-US" sz="24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与毫米级位置分辨相比，基于亚毫米级位置分辨的探测器物质鉴别能力更强、系统更紧凑、成像时间更快</a:t>
            </a:r>
          </a:p>
        </p:txBody>
      </p:sp>
      <p:sp>
        <p:nvSpPr>
          <p:cNvPr id="34" name="矩形 33">
            <a:extLst>
              <a:ext uri="{FF2B5EF4-FFF2-40B4-BE49-F238E27FC236}">
                <a16:creationId xmlns:a16="http://schemas.microsoft.com/office/drawing/2014/main" id="{A5092820-E558-4E38-BC95-8BA664018AB9}"/>
              </a:ext>
            </a:extLst>
          </p:cNvPr>
          <p:cNvSpPr/>
          <p:nvPr/>
        </p:nvSpPr>
        <p:spPr>
          <a:xfrm>
            <a:off x="767408" y="3992845"/>
            <a:ext cx="3672408" cy="2346091"/>
          </a:xfrm>
          <a:prstGeom prst="rect">
            <a:avLst/>
          </a:prstGeom>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0" lang="zh-CN" altLang="en-US" sz="20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可通过增大超层间的层距来提高系统的角分辨，但是会降低接收到的有效缪子数，使成像时间加长，难以满足紧凑性和快速成像的需求</a:t>
            </a:r>
          </a:p>
        </p:txBody>
      </p:sp>
      <p:pic>
        <p:nvPicPr>
          <p:cNvPr id="35" name="图片 34">
            <a:extLst>
              <a:ext uri="{FF2B5EF4-FFF2-40B4-BE49-F238E27FC236}">
                <a16:creationId xmlns:a16="http://schemas.microsoft.com/office/drawing/2014/main" id="{AC8242DC-6EA4-43BF-96AE-EACE01B5BDE9}"/>
              </a:ext>
            </a:extLst>
          </p:cNvPr>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32718" y="3811032"/>
            <a:ext cx="3240000" cy="2264131"/>
          </a:xfrm>
          <a:prstGeom prst="rect">
            <a:avLst/>
          </a:prstGeom>
          <a:noFill/>
        </p:spPr>
      </p:pic>
      <p:pic>
        <p:nvPicPr>
          <p:cNvPr id="36" name="图片 35">
            <a:extLst>
              <a:ext uri="{FF2B5EF4-FFF2-40B4-BE49-F238E27FC236}">
                <a16:creationId xmlns:a16="http://schemas.microsoft.com/office/drawing/2014/main" id="{603E46D2-818D-4C33-8E52-A53849186451}"/>
              </a:ext>
            </a:extLst>
          </p:cNvPr>
          <p:cNvPicPr preferRelativeResize="0">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32718" y="1346973"/>
            <a:ext cx="3240000" cy="2082027"/>
          </a:xfrm>
          <a:prstGeom prst="rect">
            <a:avLst/>
          </a:prstGeom>
          <a:noFill/>
          <a:ln>
            <a:noFill/>
          </a:ln>
        </p:spPr>
      </p:pic>
      <p:sp>
        <p:nvSpPr>
          <p:cNvPr id="37" name="内容占位符 2">
            <a:extLst>
              <a:ext uri="{FF2B5EF4-FFF2-40B4-BE49-F238E27FC236}">
                <a16:creationId xmlns:a16="http://schemas.microsoft.com/office/drawing/2014/main" id="{8EDA3AF2-05E7-4F3B-89AD-62D0055B8667}"/>
              </a:ext>
            </a:extLst>
          </p:cNvPr>
          <p:cNvSpPr txBox="1">
            <a:spLocks/>
          </p:cNvSpPr>
          <p:nvPr/>
        </p:nvSpPr>
        <p:spPr bwMode="auto">
          <a:xfrm>
            <a:off x="8425850" y="2986319"/>
            <a:ext cx="442902" cy="19922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marR="0" lvl="0" indent="0" algn="l" defTabSz="914400" rtl="0" eaLnBrk="0" fontAlgn="base" latinLnBrk="0" hangingPunct="0">
              <a:lnSpc>
                <a:spcPct val="150000"/>
              </a:lnSpc>
              <a:spcBef>
                <a:spcPct val="20000"/>
              </a:spcBef>
              <a:spcAft>
                <a:spcPct val="0"/>
              </a:spcAft>
              <a:buClr>
                <a:prstClr val="black"/>
              </a:buClr>
              <a:buSzPct val="90000"/>
              <a:buFont typeface="Wingdings" pitchFamily="2" charset="2"/>
              <a:buNone/>
              <a:tabLst/>
              <a:defRPr/>
            </a:pPr>
            <a:r>
              <a:rPr kumimoji="0" lang="zh-CN" altLang="en-US" sz="2000" i="0" u="none" strike="noStrike" kern="0" cap="none" spc="0" normalizeH="0" baseline="0" noProof="0" dirty="0">
                <a:ln>
                  <a:noFill/>
                </a:ln>
                <a:solidFill>
                  <a:schemeClr val="tx1"/>
                </a:solidFill>
                <a:effectLst/>
                <a:uLnTx/>
                <a:uFillTx/>
                <a:latin typeface="Times New Roman" panose="02020603050405020304" pitchFamily="18" charset="0"/>
                <a:ea typeface="微软雅黑" pitchFamily="34" charset="-122"/>
                <a:cs typeface="Times New Roman" panose="02020603050405020304" pitchFamily="18" charset="0"/>
              </a:rPr>
              <a:t>模拟仿真</a:t>
            </a:r>
          </a:p>
        </p:txBody>
      </p:sp>
      <p:sp>
        <p:nvSpPr>
          <p:cNvPr id="38" name="内容占位符 2">
            <a:extLst>
              <a:ext uri="{FF2B5EF4-FFF2-40B4-BE49-F238E27FC236}">
                <a16:creationId xmlns:a16="http://schemas.microsoft.com/office/drawing/2014/main" id="{396F4590-0777-49B7-9DF1-A66A4EF9B34F}"/>
              </a:ext>
            </a:extLst>
          </p:cNvPr>
          <p:cNvSpPr txBox="1">
            <a:spLocks/>
          </p:cNvSpPr>
          <p:nvPr/>
        </p:nvSpPr>
        <p:spPr bwMode="auto">
          <a:xfrm>
            <a:off x="36162" y="2996716"/>
            <a:ext cx="442902" cy="19922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marR="0" lvl="0" indent="0" algn="l" defTabSz="914400" rtl="0" eaLnBrk="0" fontAlgn="base" latinLnBrk="0" hangingPunct="0">
              <a:lnSpc>
                <a:spcPct val="150000"/>
              </a:lnSpc>
              <a:spcBef>
                <a:spcPct val="20000"/>
              </a:spcBef>
              <a:spcAft>
                <a:spcPct val="0"/>
              </a:spcAft>
              <a:buClr>
                <a:prstClr val="black"/>
              </a:buClr>
              <a:buSzPct val="90000"/>
              <a:buFont typeface="Wingdings" pitchFamily="2" charset="2"/>
              <a:buNone/>
              <a:tabLst/>
              <a:defRPr/>
            </a:pPr>
            <a:r>
              <a:rPr kumimoji="0" lang="zh-CN" altLang="en-US" sz="2000" i="0" u="none" strike="noStrike" kern="0" cap="none" spc="0" normalizeH="0" baseline="0" noProof="0" dirty="0">
                <a:ln>
                  <a:noFill/>
                </a:ln>
                <a:solidFill>
                  <a:schemeClr val="tx1"/>
                </a:solidFill>
                <a:effectLst/>
                <a:uLnTx/>
                <a:uFillTx/>
                <a:latin typeface="Times New Roman" panose="02020603050405020304" pitchFamily="18" charset="0"/>
                <a:ea typeface="微软雅黑" pitchFamily="34" charset="-122"/>
                <a:cs typeface="Times New Roman" panose="02020603050405020304" pitchFamily="18" charset="0"/>
              </a:rPr>
              <a:t>参数研究</a:t>
            </a:r>
          </a:p>
        </p:txBody>
      </p:sp>
      <p:sp>
        <p:nvSpPr>
          <p:cNvPr id="39" name="内容占位符 2">
            <a:extLst>
              <a:ext uri="{FF2B5EF4-FFF2-40B4-BE49-F238E27FC236}">
                <a16:creationId xmlns:a16="http://schemas.microsoft.com/office/drawing/2014/main" id="{61D7F13B-471C-4C37-A6EA-F3D1A798B73B}"/>
              </a:ext>
            </a:extLst>
          </p:cNvPr>
          <p:cNvSpPr txBox="1">
            <a:spLocks/>
          </p:cNvSpPr>
          <p:nvPr/>
        </p:nvSpPr>
        <p:spPr bwMode="auto">
          <a:xfrm>
            <a:off x="4727848" y="3004876"/>
            <a:ext cx="442902" cy="19922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marR="0" lvl="0" indent="0" algn="l" defTabSz="914400" rtl="0" eaLnBrk="0" fontAlgn="base" latinLnBrk="0" hangingPunct="0">
              <a:lnSpc>
                <a:spcPct val="150000"/>
              </a:lnSpc>
              <a:spcBef>
                <a:spcPct val="20000"/>
              </a:spcBef>
              <a:spcAft>
                <a:spcPct val="0"/>
              </a:spcAft>
              <a:buClr>
                <a:prstClr val="black"/>
              </a:buClr>
              <a:buSzPct val="90000"/>
              <a:buFont typeface="Wingdings" pitchFamily="2" charset="2"/>
              <a:buNone/>
              <a:tabLst/>
              <a:defRPr/>
            </a:pPr>
            <a:r>
              <a:rPr kumimoji="0" lang="zh-CN" altLang="en-US" sz="2000" i="0" u="none" strike="noStrike" kern="0" cap="none" spc="0" normalizeH="0" baseline="0" noProof="0" dirty="0">
                <a:ln>
                  <a:noFill/>
                </a:ln>
                <a:solidFill>
                  <a:schemeClr val="tx1"/>
                </a:solidFill>
                <a:effectLst/>
                <a:uLnTx/>
                <a:uFillTx/>
                <a:latin typeface="Times New Roman" panose="02020603050405020304" pitchFamily="18" charset="0"/>
                <a:ea typeface="微软雅黑" pitchFamily="34" charset="-122"/>
                <a:cs typeface="Times New Roman" panose="02020603050405020304" pitchFamily="18" charset="0"/>
              </a:rPr>
              <a:t>系统结构</a:t>
            </a:r>
          </a:p>
        </p:txBody>
      </p:sp>
    </p:spTree>
    <p:extLst>
      <p:ext uri="{BB962C8B-B14F-4D97-AF65-F5344CB8AC3E}">
        <p14:creationId xmlns:p14="http://schemas.microsoft.com/office/powerpoint/2010/main" val="210557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探测器方案设计</a:t>
            </a:r>
            <a:endPar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4" name="灯片编号占位符 2">
            <a:extLst>
              <a:ext uri="{FF2B5EF4-FFF2-40B4-BE49-F238E27FC236}">
                <a16:creationId xmlns:a16="http://schemas.microsoft.com/office/drawing/2014/main" id="{73C0B267-53D7-43C6-8889-3A0635583A93}"/>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14</a:t>
            </a:fld>
            <a:endParaRPr lang="zh-CN" altLang="en-US" sz="1400" dirty="0">
              <a:solidFill>
                <a:schemeClr val="tx1"/>
              </a:solidFill>
              <a:latin typeface="黑体" panose="02010609060101010101" pitchFamily="49" charset="-122"/>
              <a:ea typeface="黑体" panose="02010609060101010101" pitchFamily="49" charset="-122"/>
            </a:endParaRPr>
          </a:p>
        </p:txBody>
      </p:sp>
      <p:sp>
        <p:nvSpPr>
          <p:cNvPr id="24" name="矩形 23">
            <a:extLst>
              <a:ext uri="{FF2B5EF4-FFF2-40B4-BE49-F238E27FC236}">
                <a16:creationId xmlns:a16="http://schemas.microsoft.com/office/drawing/2014/main" id="{A6CD8D00-2194-4F09-92F8-28ADAEDF4A8A}"/>
              </a:ext>
            </a:extLst>
          </p:cNvPr>
          <p:cNvSpPr/>
          <p:nvPr/>
        </p:nvSpPr>
        <p:spPr bwMode="auto">
          <a:xfrm>
            <a:off x="9240000" y="1203590"/>
            <a:ext cx="2952000" cy="4356000"/>
          </a:xfrm>
          <a:prstGeom prst="rect">
            <a:avLst/>
          </a:prstGeom>
          <a:noFill/>
          <a:ln w="28575">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1588" marR="0" indent="0" algn="ctr" defTabSz="914400" rtl="0" eaLnBrk="1" fontAlgn="base" latinLnBrk="0" hangingPunct="1">
              <a:lnSpc>
                <a:spcPct val="100000"/>
              </a:lnSpc>
              <a:spcBef>
                <a:spcPct val="0"/>
              </a:spcBef>
              <a:spcAft>
                <a:spcPct val="0"/>
              </a:spcAft>
              <a:buClrTx/>
              <a:buSzTx/>
              <a:buFontTx/>
              <a:buNone/>
              <a:tabLst/>
            </a:pPr>
            <a:endParaRPr kumimoji="0" lang="zh-CN" altLang="en-US" sz="3600" b="1" i="0" u="none" strike="noStrike" cap="none" normalizeH="0" baseline="0">
              <a:ln>
                <a:noFill/>
              </a:ln>
              <a:solidFill>
                <a:schemeClr val="bg1"/>
              </a:solidFill>
              <a:effectLst/>
              <a:latin typeface="Times New Roman" pitchFamily="18" charset="0"/>
              <a:ea typeface="华文中宋" pitchFamily="2" charset="-122"/>
            </a:endParaRPr>
          </a:p>
        </p:txBody>
      </p:sp>
      <p:sp>
        <p:nvSpPr>
          <p:cNvPr id="19" name="内容占位符 2">
            <a:extLst>
              <a:ext uri="{FF2B5EF4-FFF2-40B4-BE49-F238E27FC236}">
                <a16:creationId xmlns:a16="http://schemas.microsoft.com/office/drawing/2014/main" id="{2FED4211-C85F-4275-B0B4-DD640D18F85E}"/>
              </a:ext>
            </a:extLst>
          </p:cNvPr>
          <p:cNvSpPr txBox="1">
            <a:spLocks/>
          </p:cNvSpPr>
          <p:nvPr/>
        </p:nvSpPr>
        <p:spPr bwMode="auto">
          <a:xfrm>
            <a:off x="2" y="692697"/>
            <a:ext cx="1919534" cy="5169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indent="0">
              <a:lnSpc>
                <a:spcPct val="150000"/>
              </a:lnSpc>
              <a:buClrTx/>
              <a:buNone/>
            </a:pPr>
            <a:r>
              <a:rPr lang="zh-CN" altLang="en-US" sz="2000" b="0" kern="0" dirty="0">
                <a:solidFill>
                  <a:srgbClr val="000000"/>
                </a:solidFill>
                <a:latin typeface="Times New Roman" panose="02020603050405020304" pitchFamily="18" charset="0"/>
                <a:cs typeface="Times New Roman" panose="02020603050405020304" pitchFamily="18" charset="0"/>
              </a:rPr>
              <a:t>探测器结构</a:t>
            </a:r>
          </a:p>
        </p:txBody>
      </p:sp>
      <p:sp>
        <p:nvSpPr>
          <p:cNvPr id="31" name="矩形 30">
            <a:extLst>
              <a:ext uri="{FF2B5EF4-FFF2-40B4-BE49-F238E27FC236}">
                <a16:creationId xmlns:a16="http://schemas.microsoft.com/office/drawing/2014/main" id="{4987E8F4-A957-4768-B761-DED9D183A1DD}"/>
              </a:ext>
            </a:extLst>
          </p:cNvPr>
          <p:cNvSpPr/>
          <p:nvPr/>
        </p:nvSpPr>
        <p:spPr>
          <a:xfrm>
            <a:off x="8293650" y="6378652"/>
            <a:ext cx="1363149" cy="276999"/>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侧向耦合方案</a:t>
            </a:r>
          </a:p>
        </p:txBody>
      </p:sp>
      <p:sp>
        <p:nvSpPr>
          <p:cNvPr id="18" name="矩形 17">
            <a:extLst>
              <a:ext uri="{FF2B5EF4-FFF2-40B4-BE49-F238E27FC236}">
                <a16:creationId xmlns:a16="http://schemas.microsoft.com/office/drawing/2014/main" id="{80118366-5836-404F-A3C3-F112C6FA3BC3}"/>
              </a:ext>
            </a:extLst>
          </p:cNvPr>
          <p:cNvSpPr/>
          <p:nvPr/>
        </p:nvSpPr>
        <p:spPr>
          <a:xfrm>
            <a:off x="4658073" y="6378652"/>
            <a:ext cx="810391" cy="276999"/>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平铺方案</a:t>
            </a:r>
          </a:p>
        </p:txBody>
      </p:sp>
      <p:pic>
        <p:nvPicPr>
          <p:cNvPr id="13" name="图片 12">
            <a:extLst>
              <a:ext uri="{FF2B5EF4-FFF2-40B4-BE49-F238E27FC236}">
                <a16:creationId xmlns:a16="http://schemas.microsoft.com/office/drawing/2014/main" id="{FA501BCC-2E56-4847-846A-4AA21AD5F1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20" t="5562" r="11338" b="691"/>
          <a:stretch/>
        </p:blipFill>
        <p:spPr>
          <a:xfrm>
            <a:off x="7222500" y="4138889"/>
            <a:ext cx="3505451" cy="2124000"/>
          </a:xfrm>
          <a:prstGeom prst="rect">
            <a:avLst/>
          </a:prstGeom>
          <a:ln w="57150">
            <a:solidFill>
              <a:srgbClr val="FF0000"/>
            </a:solidFill>
          </a:ln>
        </p:spPr>
      </p:pic>
      <p:pic>
        <p:nvPicPr>
          <p:cNvPr id="23" name="图片 22">
            <a:extLst>
              <a:ext uri="{FF2B5EF4-FFF2-40B4-BE49-F238E27FC236}">
                <a16:creationId xmlns:a16="http://schemas.microsoft.com/office/drawing/2014/main" id="{23E33A9C-8DB9-4C6B-958B-F4F39BBA157F}"/>
              </a:ext>
            </a:extLst>
          </p:cNvPr>
          <p:cNvPicPr>
            <a:picLocks noChangeAspect="1"/>
          </p:cNvPicPr>
          <p:nvPr/>
        </p:nvPicPr>
        <p:blipFill>
          <a:blip r:embed="rId4"/>
          <a:stretch>
            <a:fillRect/>
          </a:stretch>
        </p:blipFill>
        <p:spPr>
          <a:xfrm>
            <a:off x="448890" y="1325466"/>
            <a:ext cx="2619252" cy="1234869"/>
          </a:xfrm>
          <a:prstGeom prst="rect">
            <a:avLst/>
          </a:prstGeom>
        </p:spPr>
      </p:pic>
      <p:pic>
        <p:nvPicPr>
          <p:cNvPr id="26" name="图片 25">
            <a:extLst>
              <a:ext uri="{FF2B5EF4-FFF2-40B4-BE49-F238E27FC236}">
                <a16:creationId xmlns:a16="http://schemas.microsoft.com/office/drawing/2014/main" id="{4188B088-C66C-4423-8D42-8F15EF0E68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55" y="1464270"/>
            <a:ext cx="1721217" cy="1418954"/>
          </a:xfrm>
          <a:prstGeom prst="rect">
            <a:avLst/>
          </a:prstGeom>
        </p:spPr>
      </p:pic>
      <p:pic>
        <p:nvPicPr>
          <p:cNvPr id="28" name="图片 27">
            <a:extLst>
              <a:ext uri="{FF2B5EF4-FFF2-40B4-BE49-F238E27FC236}">
                <a16:creationId xmlns:a16="http://schemas.microsoft.com/office/drawing/2014/main" id="{8D053056-E173-44E5-9DA3-55F0478825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5899" y="937615"/>
            <a:ext cx="2619252" cy="2472264"/>
          </a:xfrm>
          <a:prstGeom prst="rect">
            <a:avLst/>
          </a:prstGeom>
        </p:spPr>
      </p:pic>
      <p:pic>
        <p:nvPicPr>
          <p:cNvPr id="30" name="图片 29">
            <a:extLst>
              <a:ext uri="{FF2B5EF4-FFF2-40B4-BE49-F238E27FC236}">
                <a16:creationId xmlns:a16="http://schemas.microsoft.com/office/drawing/2014/main" id="{AAE6E718-31CC-4D22-95FC-035028595D6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483" t="450"/>
          <a:stretch/>
        </p:blipFill>
        <p:spPr>
          <a:xfrm>
            <a:off x="7672899" y="1320559"/>
            <a:ext cx="2225027" cy="1706376"/>
          </a:xfrm>
          <a:prstGeom prst="rect">
            <a:avLst/>
          </a:prstGeom>
        </p:spPr>
      </p:pic>
      <p:pic>
        <p:nvPicPr>
          <p:cNvPr id="33" name="图片 32">
            <a:extLst>
              <a:ext uri="{FF2B5EF4-FFF2-40B4-BE49-F238E27FC236}">
                <a16:creationId xmlns:a16="http://schemas.microsoft.com/office/drawing/2014/main" id="{FFB561BB-C883-4452-A110-7FB2A5C976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8890" y="2571212"/>
            <a:ext cx="2619252" cy="911445"/>
          </a:xfrm>
          <a:prstGeom prst="rect">
            <a:avLst/>
          </a:prstGeom>
        </p:spPr>
      </p:pic>
      <p:pic>
        <p:nvPicPr>
          <p:cNvPr id="35" name="图片 34">
            <a:extLst>
              <a:ext uri="{FF2B5EF4-FFF2-40B4-BE49-F238E27FC236}">
                <a16:creationId xmlns:a16="http://schemas.microsoft.com/office/drawing/2014/main" id="{BE1BCA62-DD0C-4E18-869A-3E0434C93FC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49365"/>
          <a:stretch/>
        </p:blipFill>
        <p:spPr>
          <a:xfrm>
            <a:off x="9951676" y="692696"/>
            <a:ext cx="1998225" cy="2841510"/>
          </a:xfrm>
          <a:prstGeom prst="rect">
            <a:avLst/>
          </a:prstGeom>
        </p:spPr>
      </p:pic>
      <p:pic>
        <p:nvPicPr>
          <p:cNvPr id="36" name="图片 35">
            <a:extLst>
              <a:ext uri="{FF2B5EF4-FFF2-40B4-BE49-F238E27FC236}">
                <a16:creationId xmlns:a16="http://schemas.microsoft.com/office/drawing/2014/main" id="{6646AA68-031F-4B18-B2B5-B1D36BF8184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610" t="9221" r="11660" b="400"/>
          <a:stretch/>
        </p:blipFill>
        <p:spPr>
          <a:xfrm>
            <a:off x="3575720" y="4138889"/>
            <a:ext cx="3358748" cy="2124000"/>
          </a:xfrm>
          <a:prstGeom prst="rect">
            <a:avLst/>
          </a:prstGeom>
          <a:ln w="57150">
            <a:solidFill>
              <a:srgbClr val="FF0000"/>
            </a:solidFill>
          </a:ln>
        </p:spPr>
      </p:pic>
      <p:sp>
        <p:nvSpPr>
          <p:cNvPr id="40" name="矩形 39">
            <a:extLst>
              <a:ext uri="{FF2B5EF4-FFF2-40B4-BE49-F238E27FC236}">
                <a16:creationId xmlns:a16="http://schemas.microsoft.com/office/drawing/2014/main" id="{E419AEAA-0935-47DC-A692-5807A7589208}"/>
              </a:ext>
            </a:extLst>
          </p:cNvPr>
          <p:cNvSpPr/>
          <p:nvPr/>
        </p:nvSpPr>
        <p:spPr>
          <a:xfrm>
            <a:off x="628743" y="3534206"/>
            <a:ext cx="2259545" cy="461665"/>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兰大的三角形闪烁体条（</a:t>
            </a:r>
            <a:r>
              <a:rPr lang="en-US" altLang="zh-CN" sz="1200" b="0" dirty="0">
                <a:solidFill>
                  <a:schemeClr val="tx1"/>
                </a:solidFill>
                <a:ea typeface="微软雅黑" panose="020B0503020204020204" pitchFamily="34" charset="-122"/>
                <a:cs typeface="Times New Roman" panose="02020603050405020304" pitchFamily="18" charset="0"/>
              </a:rPr>
              <a:t>CRIPT </a:t>
            </a:r>
            <a:r>
              <a:rPr lang="zh-CN" altLang="en-US" sz="1200" b="0" dirty="0">
                <a:solidFill>
                  <a:schemeClr val="tx1"/>
                </a:solidFill>
                <a:ea typeface="微软雅黑" panose="020B0503020204020204" pitchFamily="34" charset="-122"/>
                <a:cs typeface="Times New Roman" panose="02020603050405020304" pitchFamily="18" charset="0"/>
              </a:rPr>
              <a:t>嵌入光纤）密排结构</a:t>
            </a:r>
          </a:p>
        </p:txBody>
      </p:sp>
      <p:sp>
        <p:nvSpPr>
          <p:cNvPr id="41" name="矩形 40">
            <a:extLst>
              <a:ext uri="{FF2B5EF4-FFF2-40B4-BE49-F238E27FC236}">
                <a16:creationId xmlns:a16="http://schemas.microsoft.com/office/drawing/2014/main" id="{F5A857CD-F0A6-4E26-850B-92060B2AB15C}"/>
              </a:ext>
            </a:extLst>
          </p:cNvPr>
          <p:cNvSpPr/>
          <p:nvPr/>
        </p:nvSpPr>
        <p:spPr>
          <a:xfrm>
            <a:off x="3114566" y="2946728"/>
            <a:ext cx="1948703" cy="461665"/>
          </a:xfrm>
          <a:prstGeom prst="rect">
            <a:avLst/>
          </a:prstGeom>
        </p:spPr>
        <p:txBody>
          <a:bodyPr wrap="square">
            <a:spAutoFit/>
          </a:bodyPr>
          <a:lstStyle/>
          <a:p>
            <a:r>
              <a:rPr lang="en-US" altLang="zh-CN" sz="1200" b="0" dirty="0">
                <a:solidFill>
                  <a:schemeClr val="tx1"/>
                </a:solidFill>
                <a:ea typeface="微软雅黑" panose="020B0503020204020204" pitchFamily="34" charset="-122"/>
                <a:cs typeface="Times New Roman" panose="02020603050405020304" pitchFamily="18" charset="0"/>
              </a:rPr>
              <a:t>Muon Portal </a:t>
            </a:r>
            <a:r>
              <a:rPr lang="zh-CN" altLang="en-US" sz="1200" b="0" dirty="0">
                <a:solidFill>
                  <a:schemeClr val="tx1"/>
                </a:solidFill>
                <a:ea typeface="微软雅黑" panose="020B0503020204020204" pitchFamily="34" charset="-122"/>
                <a:cs typeface="Times New Roman" panose="02020603050405020304" pitchFamily="18" charset="0"/>
              </a:rPr>
              <a:t>项目的方形闪烁体条嵌入光纤密排结构</a:t>
            </a:r>
          </a:p>
        </p:txBody>
      </p:sp>
      <p:sp>
        <p:nvSpPr>
          <p:cNvPr id="43" name="矩形 42">
            <a:extLst>
              <a:ext uri="{FF2B5EF4-FFF2-40B4-BE49-F238E27FC236}">
                <a16:creationId xmlns:a16="http://schemas.microsoft.com/office/drawing/2014/main" id="{D60189B6-581C-4EC9-8404-6812CA4A5AC1}"/>
              </a:ext>
            </a:extLst>
          </p:cNvPr>
          <p:cNvSpPr/>
          <p:nvPr/>
        </p:nvSpPr>
        <p:spPr>
          <a:xfrm>
            <a:off x="5303913" y="3505876"/>
            <a:ext cx="1775352" cy="461665"/>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俄勒冈州立大学的闪烁体板上下嵌入光纤结构</a:t>
            </a:r>
          </a:p>
        </p:txBody>
      </p:sp>
      <p:sp>
        <p:nvSpPr>
          <p:cNvPr id="44" name="矩形 43">
            <a:extLst>
              <a:ext uri="{FF2B5EF4-FFF2-40B4-BE49-F238E27FC236}">
                <a16:creationId xmlns:a16="http://schemas.microsoft.com/office/drawing/2014/main" id="{0A6B9530-7345-4249-AA0E-E88AE9EBCA60}"/>
              </a:ext>
            </a:extLst>
          </p:cNvPr>
          <p:cNvSpPr/>
          <p:nvPr/>
        </p:nvSpPr>
        <p:spPr>
          <a:xfrm>
            <a:off x="7824332" y="3055726"/>
            <a:ext cx="1775352" cy="461665"/>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延世大学的闪烁体板耦合光纤双端读出结构</a:t>
            </a:r>
          </a:p>
        </p:txBody>
      </p:sp>
      <p:sp>
        <p:nvSpPr>
          <p:cNvPr id="45" name="矩形 44">
            <a:extLst>
              <a:ext uri="{FF2B5EF4-FFF2-40B4-BE49-F238E27FC236}">
                <a16:creationId xmlns:a16="http://schemas.microsoft.com/office/drawing/2014/main" id="{C4CEA4C5-C777-4A7B-A5A0-85489DAEAE98}"/>
              </a:ext>
            </a:extLst>
          </p:cNvPr>
          <p:cNvSpPr/>
          <p:nvPr/>
        </p:nvSpPr>
        <p:spPr>
          <a:xfrm>
            <a:off x="10112123" y="3562103"/>
            <a:ext cx="1837778" cy="461665"/>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格拉斯哥大学的圆形塑料闪烁光纤密排结构</a:t>
            </a:r>
          </a:p>
        </p:txBody>
      </p:sp>
      <p:sp>
        <p:nvSpPr>
          <p:cNvPr id="25" name="矩形 24">
            <a:extLst>
              <a:ext uri="{FF2B5EF4-FFF2-40B4-BE49-F238E27FC236}">
                <a16:creationId xmlns:a16="http://schemas.microsoft.com/office/drawing/2014/main" id="{7D4F91BF-2E95-4AB6-9ABF-1CC617912C9E}"/>
              </a:ext>
            </a:extLst>
          </p:cNvPr>
          <p:cNvSpPr/>
          <p:nvPr/>
        </p:nvSpPr>
        <p:spPr>
          <a:xfrm>
            <a:off x="430942" y="4293096"/>
            <a:ext cx="2410468" cy="923330"/>
          </a:xfrm>
          <a:prstGeom prst="rect">
            <a:avLst/>
          </a:prstGeom>
        </p:spPr>
        <p:txBody>
          <a:bodyPr wrap="square">
            <a:spAutoFit/>
          </a:bodyPr>
          <a:lstStyle/>
          <a:p>
            <a:pPr lvl="0" algn="l">
              <a:defRPr/>
            </a:pPr>
            <a:r>
              <a:rPr lang="zh-CN" altLang="en-US" sz="1800" b="0" dirty="0">
                <a:solidFill>
                  <a:schemeClr val="tx1"/>
                </a:solidFill>
                <a:ea typeface="微软雅黑" panose="020B0503020204020204" pitchFamily="34" charset="-122"/>
                <a:cs typeface="Times New Roman" panose="02020603050405020304" pitchFamily="18" charset="0"/>
              </a:rPr>
              <a:t>超层（</a:t>
            </a:r>
            <a:r>
              <a:rPr lang="en-US" altLang="zh-CN" sz="1800" b="0" dirty="0">
                <a:solidFill>
                  <a:schemeClr val="tx1"/>
                </a:solidFill>
                <a:ea typeface="微软雅黑" panose="020B0503020204020204" pitchFamily="34" charset="-122"/>
                <a:cs typeface="Times New Roman" panose="02020603050405020304" pitchFamily="18" charset="0"/>
              </a:rPr>
              <a:t>super layer</a:t>
            </a:r>
            <a:r>
              <a:rPr lang="zh-CN" altLang="en-US" sz="1800" b="0" dirty="0">
                <a:solidFill>
                  <a:schemeClr val="tx1"/>
                </a:solidFill>
                <a:ea typeface="微软雅黑" panose="020B0503020204020204" pitchFamily="34" charset="-122"/>
                <a:cs typeface="Times New Roman" panose="02020603050405020304" pitchFamily="18" charset="0"/>
              </a:rPr>
              <a:t>）：测量宇宙线缪子的二维坐标的探测器模块</a:t>
            </a:r>
            <a:endParaRPr lang="en-US" altLang="zh-CN" sz="1800" b="0" dirty="0">
              <a:solidFill>
                <a:schemeClr val="tx1"/>
              </a:solidFill>
              <a:ea typeface="微软雅黑" panose="020B0503020204020204" pitchFamily="34" charset="-122"/>
              <a:cs typeface="Times New Roman" panose="02020603050405020304" pitchFamily="18" charset="0"/>
            </a:endParaRPr>
          </a:p>
        </p:txBody>
      </p:sp>
      <p:sp>
        <p:nvSpPr>
          <p:cNvPr id="22" name="矩形 21">
            <a:extLst>
              <a:ext uri="{FF2B5EF4-FFF2-40B4-BE49-F238E27FC236}">
                <a16:creationId xmlns:a16="http://schemas.microsoft.com/office/drawing/2014/main" id="{53FB2B69-7EED-4EA8-A689-3AF2B2E13C17}"/>
              </a:ext>
            </a:extLst>
          </p:cNvPr>
          <p:cNvSpPr/>
          <p:nvPr/>
        </p:nvSpPr>
        <p:spPr>
          <a:xfrm>
            <a:off x="511783" y="5373216"/>
            <a:ext cx="2271849" cy="1200329"/>
          </a:xfrm>
          <a:prstGeom prst="rect">
            <a:avLst/>
          </a:prstGeom>
        </p:spPr>
        <p:txBody>
          <a:bodyPr wrap="square">
            <a:spAutoFit/>
          </a:bodyPr>
          <a:lstStyle/>
          <a:p>
            <a:pPr lvl="0" algn="l">
              <a:defRPr/>
            </a:pPr>
            <a:r>
              <a:rPr lang="zh-CN" altLang="en-US" sz="1800" b="0" dirty="0">
                <a:solidFill>
                  <a:schemeClr val="tx1"/>
                </a:solidFill>
                <a:ea typeface="微软雅黑" panose="020B0503020204020204" pitchFamily="34" charset="-122"/>
                <a:cs typeface="Times New Roman" panose="02020603050405020304" pitchFamily="18" charset="0"/>
              </a:rPr>
              <a:t>位置灵敏探测器：平铺方案和侧向耦合方案中测量 </a:t>
            </a:r>
            <a:r>
              <a:rPr lang="en-US" altLang="zh-CN" sz="1800" b="0" dirty="0">
                <a:solidFill>
                  <a:schemeClr val="tx1"/>
                </a:solidFill>
                <a:ea typeface="微软雅黑" panose="020B0503020204020204" pitchFamily="34" charset="-122"/>
                <a:cs typeface="Times New Roman" panose="02020603050405020304" pitchFamily="18" charset="0"/>
              </a:rPr>
              <a:t>X </a:t>
            </a:r>
            <a:r>
              <a:rPr lang="zh-CN" altLang="en-US" sz="1800" b="0" dirty="0">
                <a:solidFill>
                  <a:schemeClr val="tx1"/>
                </a:solidFill>
                <a:ea typeface="微软雅黑" panose="020B0503020204020204" pitchFamily="34" charset="-122"/>
                <a:cs typeface="Times New Roman" panose="02020603050405020304" pitchFamily="18" charset="0"/>
              </a:rPr>
              <a:t>方向或者 </a:t>
            </a:r>
            <a:r>
              <a:rPr lang="en-US" altLang="zh-CN" sz="1800" b="0" dirty="0">
                <a:solidFill>
                  <a:schemeClr val="tx1"/>
                </a:solidFill>
                <a:ea typeface="微软雅黑" panose="020B0503020204020204" pitchFamily="34" charset="-122"/>
                <a:cs typeface="Times New Roman" panose="02020603050405020304" pitchFamily="18" charset="0"/>
              </a:rPr>
              <a:t>Y </a:t>
            </a:r>
            <a:r>
              <a:rPr lang="zh-CN" altLang="en-US" sz="1800" b="0" dirty="0">
                <a:solidFill>
                  <a:schemeClr val="tx1"/>
                </a:solidFill>
                <a:ea typeface="微软雅黑" panose="020B0503020204020204" pitchFamily="34" charset="-122"/>
                <a:cs typeface="Times New Roman" panose="02020603050405020304" pitchFamily="18" charset="0"/>
              </a:rPr>
              <a:t>方向的探测器</a:t>
            </a:r>
            <a:endParaRPr lang="en-US" altLang="zh-CN" sz="1800" b="0" dirty="0">
              <a:solidFill>
                <a:schemeClr val="tx1"/>
              </a:solidFill>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807001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探测器方案设计</a:t>
            </a:r>
            <a:endPar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8" name="表格 27">
                <a:extLst>
                  <a:ext uri="{FF2B5EF4-FFF2-40B4-BE49-F238E27FC236}">
                    <a16:creationId xmlns:a16="http://schemas.microsoft.com/office/drawing/2014/main" id="{056CBCB7-2E83-4AB3-BA2F-445A1F755A26}"/>
                  </a:ext>
                </a:extLst>
              </p:cNvPr>
              <p:cNvGraphicFramePr>
                <a:graphicFrameLocks noGrp="1"/>
              </p:cNvGraphicFramePr>
              <p:nvPr>
                <p:extLst>
                  <p:ext uri="{D42A27DB-BD31-4B8C-83A1-F6EECF244321}">
                    <p14:modId xmlns:p14="http://schemas.microsoft.com/office/powerpoint/2010/main" val="757615580"/>
                  </p:ext>
                </p:extLst>
              </p:nvPr>
            </p:nvGraphicFramePr>
            <p:xfrm>
              <a:off x="3720248" y="1189451"/>
              <a:ext cx="4608000" cy="3319669"/>
            </p:xfrm>
            <a:graphic>
              <a:graphicData uri="http://schemas.openxmlformats.org/drawingml/2006/table">
                <a:tbl>
                  <a:tblPr firstRow="1" bandRow="1">
                    <a:tableStyleId>{5C22544A-7EE6-4342-B048-85BDC9FD1C3A}</a:tableStyleId>
                  </a:tblPr>
                  <a:tblGrid>
                    <a:gridCol w="1620000">
                      <a:extLst>
                        <a:ext uri="{9D8B030D-6E8A-4147-A177-3AD203B41FA5}">
                          <a16:colId xmlns:a16="http://schemas.microsoft.com/office/drawing/2014/main" val="1368605347"/>
                        </a:ext>
                      </a:extLst>
                    </a:gridCol>
                    <a:gridCol w="1620000">
                      <a:extLst>
                        <a:ext uri="{9D8B030D-6E8A-4147-A177-3AD203B41FA5}">
                          <a16:colId xmlns:a16="http://schemas.microsoft.com/office/drawing/2014/main" val="2295904839"/>
                        </a:ext>
                      </a:extLst>
                    </a:gridCol>
                    <a:gridCol w="1368000">
                      <a:extLst>
                        <a:ext uri="{9D8B030D-6E8A-4147-A177-3AD203B41FA5}">
                          <a16:colId xmlns:a16="http://schemas.microsoft.com/office/drawing/2014/main" val="3887560948"/>
                        </a:ext>
                      </a:extLst>
                    </a:gridCol>
                  </a:tblGrid>
                  <a:tr h="321673">
                    <a:tc>
                      <a:txBody>
                        <a:bodyPr/>
                        <a:lstStyle>
                          <a:lvl1pPr marL="0" algn="l" defTabSz="914400" rtl="0" eaLnBrk="1" latinLnBrk="0" hangingPunct="1">
                            <a:defRPr sz="1800" b="1" kern="1200">
                              <a:solidFill>
                                <a:schemeClr val="lt1"/>
                              </a:solidFill>
                              <a:latin typeface="等线" panose="020F0502020204030204"/>
                            </a:defRPr>
                          </a:lvl1pPr>
                          <a:lvl2pPr marL="457200" algn="l" defTabSz="914400" rtl="0" eaLnBrk="1" latinLnBrk="0" hangingPunct="1">
                            <a:defRPr sz="1800" b="1" kern="1200">
                              <a:solidFill>
                                <a:schemeClr val="lt1"/>
                              </a:solidFill>
                              <a:latin typeface="等线" panose="020F0502020204030204"/>
                            </a:defRPr>
                          </a:lvl2pPr>
                          <a:lvl3pPr marL="914400" algn="l" defTabSz="914400" rtl="0" eaLnBrk="1" latinLnBrk="0" hangingPunct="1">
                            <a:defRPr sz="1800" b="1" kern="1200">
                              <a:solidFill>
                                <a:schemeClr val="lt1"/>
                              </a:solidFill>
                              <a:latin typeface="等线" panose="020F0502020204030204"/>
                            </a:defRPr>
                          </a:lvl3pPr>
                          <a:lvl4pPr marL="1371600" algn="l" defTabSz="914400" rtl="0" eaLnBrk="1" latinLnBrk="0" hangingPunct="1">
                            <a:defRPr sz="1800" b="1" kern="1200">
                              <a:solidFill>
                                <a:schemeClr val="lt1"/>
                              </a:solidFill>
                              <a:latin typeface="等线" panose="020F0502020204030204"/>
                            </a:defRPr>
                          </a:lvl4pPr>
                          <a:lvl5pPr marL="1828800" algn="l" defTabSz="914400" rtl="0" eaLnBrk="1" latinLnBrk="0" hangingPunct="1">
                            <a:defRPr sz="1800" b="1" kern="1200">
                              <a:solidFill>
                                <a:schemeClr val="lt1"/>
                              </a:solidFill>
                              <a:latin typeface="等线" panose="020F0502020204030204"/>
                            </a:defRPr>
                          </a:lvl5pPr>
                          <a:lvl6pPr marL="2286000" algn="l" defTabSz="914400" rtl="0" eaLnBrk="1" latinLnBrk="0" hangingPunct="1">
                            <a:defRPr sz="1800" b="1" kern="1200">
                              <a:solidFill>
                                <a:schemeClr val="lt1"/>
                              </a:solidFill>
                              <a:latin typeface="等线" panose="020F0502020204030204"/>
                            </a:defRPr>
                          </a:lvl6pPr>
                          <a:lvl7pPr marL="2743200" algn="l" defTabSz="914400" rtl="0" eaLnBrk="1" latinLnBrk="0" hangingPunct="1">
                            <a:defRPr sz="1800" b="1" kern="1200">
                              <a:solidFill>
                                <a:schemeClr val="lt1"/>
                              </a:solidFill>
                              <a:latin typeface="等线" panose="020F0502020204030204"/>
                            </a:defRPr>
                          </a:lvl7pPr>
                          <a:lvl8pPr marL="3200400" algn="l" defTabSz="914400" rtl="0" eaLnBrk="1" latinLnBrk="0" hangingPunct="1">
                            <a:defRPr sz="1800" b="1" kern="1200">
                              <a:solidFill>
                                <a:schemeClr val="lt1"/>
                              </a:solidFill>
                              <a:latin typeface="等线" panose="020F0502020204030204"/>
                            </a:defRPr>
                          </a:lvl8pPr>
                          <a:lvl9pPr marL="3657600" algn="l" defTabSz="914400" rtl="0" eaLnBrk="1" latinLnBrk="0" hangingPunct="1">
                            <a:defRPr sz="1800" b="1" kern="1200">
                              <a:solidFill>
                                <a:schemeClr val="lt1"/>
                              </a:solidFill>
                              <a:latin typeface="等线" panose="020F0502020204030204"/>
                            </a:defRPr>
                          </a:lvl9p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探测器结构方案</a:t>
                          </a:r>
                        </a:p>
                      </a:txBody>
                      <a:tcPr anchor="ctr"/>
                    </a:tc>
                    <a:tc>
                      <a:txBody>
                        <a:bodyPr/>
                        <a:lstStyle>
                          <a:lvl1pPr marL="0" algn="l" defTabSz="914400" rtl="0" eaLnBrk="1" latinLnBrk="0" hangingPunct="1">
                            <a:defRPr sz="1800" b="1" kern="1200">
                              <a:solidFill>
                                <a:schemeClr val="lt1"/>
                              </a:solidFill>
                              <a:latin typeface="等线" panose="020F0502020204030204"/>
                            </a:defRPr>
                          </a:lvl1pPr>
                          <a:lvl2pPr marL="457200" algn="l" defTabSz="914400" rtl="0" eaLnBrk="1" latinLnBrk="0" hangingPunct="1">
                            <a:defRPr sz="1800" b="1" kern="1200">
                              <a:solidFill>
                                <a:schemeClr val="lt1"/>
                              </a:solidFill>
                              <a:latin typeface="等线" panose="020F0502020204030204"/>
                            </a:defRPr>
                          </a:lvl2pPr>
                          <a:lvl3pPr marL="914400" algn="l" defTabSz="914400" rtl="0" eaLnBrk="1" latinLnBrk="0" hangingPunct="1">
                            <a:defRPr sz="1800" b="1" kern="1200">
                              <a:solidFill>
                                <a:schemeClr val="lt1"/>
                              </a:solidFill>
                              <a:latin typeface="等线" panose="020F0502020204030204"/>
                            </a:defRPr>
                          </a:lvl3pPr>
                          <a:lvl4pPr marL="1371600" algn="l" defTabSz="914400" rtl="0" eaLnBrk="1" latinLnBrk="0" hangingPunct="1">
                            <a:defRPr sz="1800" b="1" kern="1200">
                              <a:solidFill>
                                <a:schemeClr val="lt1"/>
                              </a:solidFill>
                              <a:latin typeface="等线" panose="020F0502020204030204"/>
                            </a:defRPr>
                          </a:lvl4pPr>
                          <a:lvl5pPr marL="1828800" algn="l" defTabSz="914400" rtl="0" eaLnBrk="1" latinLnBrk="0" hangingPunct="1">
                            <a:defRPr sz="1800" b="1" kern="1200">
                              <a:solidFill>
                                <a:schemeClr val="lt1"/>
                              </a:solidFill>
                              <a:latin typeface="等线" panose="020F0502020204030204"/>
                            </a:defRPr>
                          </a:lvl5pPr>
                          <a:lvl6pPr marL="2286000" algn="l" defTabSz="914400" rtl="0" eaLnBrk="1" latinLnBrk="0" hangingPunct="1">
                            <a:defRPr sz="1800" b="1" kern="1200">
                              <a:solidFill>
                                <a:schemeClr val="lt1"/>
                              </a:solidFill>
                              <a:latin typeface="等线" panose="020F0502020204030204"/>
                            </a:defRPr>
                          </a:lvl6pPr>
                          <a:lvl7pPr marL="2743200" algn="l" defTabSz="914400" rtl="0" eaLnBrk="1" latinLnBrk="0" hangingPunct="1">
                            <a:defRPr sz="1800" b="1" kern="1200">
                              <a:solidFill>
                                <a:schemeClr val="lt1"/>
                              </a:solidFill>
                              <a:latin typeface="等线" panose="020F0502020204030204"/>
                            </a:defRPr>
                          </a:lvl7pPr>
                          <a:lvl8pPr marL="3200400" algn="l" defTabSz="914400" rtl="0" eaLnBrk="1" latinLnBrk="0" hangingPunct="1">
                            <a:defRPr sz="1800" b="1" kern="1200">
                              <a:solidFill>
                                <a:schemeClr val="lt1"/>
                              </a:solidFill>
                              <a:latin typeface="等线" panose="020F0502020204030204"/>
                            </a:defRPr>
                          </a:lvl8pPr>
                          <a:lvl9pPr marL="3657600" algn="l" defTabSz="914400" rtl="0" eaLnBrk="1" latinLnBrk="0" hangingPunct="1">
                            <a:defRPr sz="1800" b="1" kern="1200">
                              <a:solidFill>
                                <a:schemeClr val="lt1"/>
                              </a:solidFill>
                              <a:latin typeface="等线" panose="020F0502020204030204"/>
                            </a:defRPr>
                          </a:lvl9p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平铺</a:t>
                          </a:r>
                        </a:p>
                      </a:txBody>
                      <a:tcPr anchor="ctr"/>
                    </a:tc>
                    <a:tc>
                      <a:txBody>
                        <a:bodyPr/>
                        <a:lstStyle/>
                        <a:p>
                          <a:pPr algn="ctr"/>
                          <a:r>
                            <a:rPr lang="zh-CN" altLang="en-US"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侧向耦合</a:t>
                          </a:r>
                          <a:endParaRPr lang="en-US" altLang="zh-CN"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1530533128"/>
                      </a:ext>
                    </a:extLst>
                  </a:tr>
                  <a:tr h="321673">
                    <a:tc>
                      <a:txBody>
                        <a:body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最大面积</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400" b="0" i="1" u="none" strike="noStrike" kern="1200" cap="none" spc="0" normalizeH="0" baseline="0" noProof="0" dirty="0" smtClean="0">
                                    <a:ln>
                                      <a:noFill/>
                                    </a:ln>
                                    <a:solidFill>
                                      <a:srgbClr val="000000"/>
                                    </a:solidFill>
                                    <a:effectLst/>
                                    <a:uLnTx/>
                                    <a:uFillTx/>
                                    <a:latin typeface="Cambria Math" panose="02040503050406030204" pitchFamily="18" charset="0"/>
                                    <a:ea typeface="微软雅黑" panose="020B0503020204020204" pitchFamily="34" charset="-122"/>
                                    <a:cs typeface="Times New Roman" panose="02020603050405020304" pitchFamily="18" charset="0"/>
                                  </a:rPr>
                                  <m:t>25 </m:t>
                                </m:r>
                                <m:r>
                                  <a:rPr kumimoji="0" lang="en-US" altLang="zh-CN" sz="1400" b="0" i="1" u="none" strike="noStrike" kern="1200" cap="none" spc="0" normalizeH="0" baseline="0" noProof="0" dirty="0" smtClean="0">
                                    <a:ln>
                                      <a:noFill/>
                                    </a:ln>
                                    <a:solidFill>
                                      <a:srgbClr val="000000"/>
                                    </a:solidFill>
                                    <a:effectLst/>
                                    <a:uLnTx/>
                                    <a:uFillTx/>
                                    <a:latin typeface="Cambria Math" panose="02040503050406030204" pitchFamily="18" charset="0"/>
                                    <a:ea typeface="微软雅黑" panose="020B0503020204020204" pitchFamily="34" charset="-122"/>
                                    <a:cs typeface="Times New Roman" panose="02020603050405020304" pitchFamily="18" charset="0"/>
                                  </a:rPr>
                                  <m:t>𝑐𝑚</m:t>
                                </m:r>
                                <m:r>
                                  <a:rPr kumimoji="0" lang="en-US" altLang="zh-CN" sz="14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a:rPr kumimoji="0" lang="en-US" altLang="zh-CN" sz="1400" b="0" i="1" u="none" strike="noStrike" kern="1200" cap="none" spc="0" normalizeH="0" baseline="0" noProof="0" dirty="0" smtClean="0">
                                    <a:ln>
                                      <a:noFill/>
                                    </a:ln>
                                    <a:solidFill>
                                      <a:srgbClr val="000000"/>
                                    </a:solidFill>
                                    <a:effectLst/>
                                    <a:uLnTx/>
                                    <a:uFillTx/>
                                    <a:latin typeface="Cambria Math" panose="02040503050406030204" pitchFamily="18" charset="0"/>
                                    <a:ea typeface="微软雅黑" panose="020B0503020204020204" pitchFamily="34" charset="-122"/>
                                    <a:cs typeface="Times New Roman" panose="02020603050405020304" pitchFamily="18" charset="0"/>
                                  </a:rPr>
                                  <m:t>5 </m:t>
                                </m:r>
                                <m:r>
                                  <a:rPr kumimoji="0" lang="en-US" altLang="zh-CN" sz="1400" b="0" i="1" u="none" strike="noStrike" kern="1200" cap="none" spc="0" normalizeH="0" baseline="0" noProof="0" dirty="0" smtClean="0">
                                    <a:ln>
                                      <a:noFill/>
                                    </a:ln>
                                    <a:solidFill>
                                      <a:srgbClr val="000000"/>
                                    </a:solidFill>
                                    <a:effectLst/>
                                    <a:uLnTx/>
                                    <a:uFillTx/>
                                    <a:latin typeface="Cambria Math" panose="02040503050406030204" pitchFamily="18" charset="0"/>
                                    <a:ea typeface="微软雅黑" panose="020B0503020204020204" pitchFamily="34" charset="-122"/>
                                    <a:cs typeface="Times New Roman" panose="02020603050405020304" pitchFamily="18" charset="0"/>
                                  </a:rPr>
                                  <m:t>𝑐𝑚</m:t>
                                </m:r>
                              </m:oMath>
                            </m:oMathPara>
                          </a14:m>
                          <a:endParaRPr kumimoji="0" lang="zh-CN"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400" b="0" i="1" u="none" strike="noStrike" kern="1200" cap="none" spc="0" normalizeH="0" baseline="0" noProof="0" dirty="0" smtClean="0">
                                    <a:ln>
                                      <a:noFill/>
                                    </a:ln>
                                    <a:solidFill>
                                      <a:srgbClr val="000000"/>
                                    </a:solidFill>
                                    <a:effectLst/>
                                    <a:uLnTx/>
                                    <a:uFillTx/>
                                    <a:latin typeface="Cambria Math" panose="02040503050406030204" pitchFamily="18" charset="0"/>
                                    <a:ea typeface="微软雅黑" panose="020B0503020204020204" pitchFamily="34" charset="-122"/>
                                    <a:cs typeface="Times New Roman" panose="02020603050405020304" pitchFamily="18" charset="0"/>
                                  </a:rPr>
                                  <m:t>20 </m:t>
                                </m:r>
                                <m:r>
                                  <a:rPr kumimoji="0" lang="en-US" altLang="zh-CN" sz="1400" b="0" i="1" u="none" strike="noStrike" kern="1200" cap="none" spc="0" normalizeH="0" baseline="0" noProof="0" dirty="0" smtClean="0">
                                    <a:ln>
                                      <a:noFill/>
                                    </a:ln>
                                    <a:solidFill>
                                      <a:srgbClr val="000000"/>
                                    </a:solidFill>
                                    <a:effectLst/>
                                    <a:uLnTx/>
                                    <a:uFillTx/>
                                    <a:latin typeface="Cambria Math" panose="02040503050406030204" pitchFamily="18" charset="0"/>
                                    <a:ea typeface="微软雅黑" panose="020B0503020204020204" pitchFamily="34" charset="-122"/>
                                    <a:cs typeface="Times New Roman" panose="02020603050405020304" pitchFamily="18" charset="0"/>
                                  </a:rPr>
                                  <m:t>𝑐𝑚</m:t>
                                </m:r>
                                <m:r>
                                  <a:rPr kumimoji="0" lang="en-US" altLang="zh-CN" sz="14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a:rPr kumimoji="0" lang="en-US" altLang="zh-CN" sz="1400" b="0" i="1" u="none" strike="noStrike" kern="1200" cap="none" spc="0" normalizeH="0" baseline="0" noProof="0" dirty="0" smtClean="0">
                                    <a:ln>
                                      <a:noFill/>
                                    </a:ln>
                                    <a:solidFill>
                                      <a:srgbClr val="000000"/>
                                    </a:solidFill>
                                    <a:effectLst/>
                                    <a:uLnTx/>
                                    <a:uFillTx/>
                                    <a:latin typeface="Cambria Math" panose="02040503050406030204" pitchFamily="18" charset="0"/>
                                    <a:ea typeface="微软雅黑" panose="020B0503020204020204" pitchFamily="34" charset="-122"/>
                                    <a:cs typeface="Times New Roman" panose="02020603050405020304" pitchFamily="18" charset="0"/>
                                  </a:rPr>
                                  <m:t>0 </m:t>
                                </m:r>
                                <m:r>
                                  <a:rPr kumimoji="0" lang="en-US" altLang="zh-CN" sz="1400" b="0" i="1" u="none" strike="noStrike" kern="1200" cap="none" spc="0" normalizeH="0" baseline="0" noProof="0" dirty="0" smtClean="0">
                                    <a:ln>
                                      <a:noFill/>
                                    </a:ln>
                                    <a:solidFill>
                                      <a:srgbClr val="000000"/>
                                    </a:solidFill>
                                    <a:effectLst/>
                                    <a:uLnTx/>
                                    <a:uFillTx/>
                                    <a:latin typeface="Cambria Math" panose="02040503050406030204" pitchFamily="18" charset="0"/>
                                    <a:ea typeface="微软雅黑" panose="020B0503020204020204" pitchFamily="34" charset="-122"/>
                                    <a:cs typeface="Times New Roman" panose="02020603050405020304" pitchFamily="18" charset="0"/>
                                  </a:rPr>
                                  <m:t>𝑐𝑚</m:t>
                                </m:r>
                              </m:oMath>
                            </m:oMathPara>
                          </a14:m>
                          <a:endParaRPr kumimoji="0" lang="zh-CN"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328027401"/>
                      </a:ext>
                    </a:extLst>
                  </a:tr>
                  <a:tr h="321673">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单个位置灵敏探测器的闪烁光纤数量</a:t>
                          </a:r>
                        </a:p>
                      </a:txBody>
                      <a:tcPr anchor="ct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84</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85</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1298702401"/>
                      </a:ext>
                    </a:extLst>
                  </a:tr>
                  <a:tr h="321673">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总闪烁光纤数量</a:t>
                          </a:r>
                        </a:p>
                      </a:txBody>
                      <a:tcPr anchor="ct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672</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680</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319250503"/>
                      </a:ext>
                    </a:extLst>
                  </a:tr>
                  <a:tr h="569001">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位置分辨</a:t>
                          </a:r>
                          <a:endParaRPr lang="en-US" altLang="zh-CN" sz="1400" dirty="0">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a:t>
                          </a:r>
                          <a14:m>
                            <m:oMath xmlns:m="http://schemas.openxmlformats.org/officeDocument/2006/math">
                              <m:sSub>
                                <m:sSubPr>
                                  <m:ctrlPr>
                                    <a:rPr kumimoji="0"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zh-CN" altLang="en-US"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e>
                                <m:sub>
                                  <m:r>
                                    <m:rPr>
                                      <m:sty m:val="p"/>
                                    </m:rPr>
                                    <a:rPr kumimoji="0"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x</m:t>
                                  </m:r>
                                </m:sub>
                              </m:sSub>
                            </m:oMath>
                          </a14:m>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a:t>
                          </a:r>
                        </a:p>
                      </a:txBody>
                      <a:tcPr anchor="ct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14:m>
                            <m:oMathPara xmlns:m="http://schemas.openxmlformats.org/officeDocument/2006/math">
                              <m:oMathParaPr>
                                <m:jc m:val="centerGroup"/>
                              </m:oMathParaPr>
                              <m:oMath xmlns:m="http://schemas.openxmlformats.org/officeDocument/2006/math">
                                <m:f>
                                  <m:fPr>
                                    <m:ctrlPr>
                                      <a:rPr lang="en-US" altLang="zh-CN" sz="1400" i="1" dirty="0" smtClean="0">
                                        <a:latin typeface="Cambria Math" panose="02040503050406030204" pitchFamily="18" charset="0"/>
                                        <a:ea typeface="微软雅黑" panose="020B0503020204020204" pitchFamily="34" charset="-122"/>
                                        <a:cs typeface="Times New Roman" panose="02020603050405020304" pitchFamily="18" charset="0"/>
                                      </a:rPr>
                                    </m:ctrlPr>
                                  </m:fPr>
                                  <m:num>
                                    <m:r>
                                      <a:rPr lang="en-US" altLang="zh-CN" sz="1400" b="0" i="1" dirty="0" smtClean="0">
                                        <a:latin typeface="Cambria Math" panose="02040503050406030204" pitchFamily="18" charset="0"/>
                                        <a:ea typeface="微软雅黑" panose="020B0503020204020204" pitchFamily="34" charset="-122"/>
                                        <a:cs typeface="Times New Roman" panose="02020603050405020304" pitchFamily="18" charset="0"/>
                                      </a:rPr>
                                      <m:t>3 </m:t>
                                    </m:r>
                                    <m:r>
                                      <a:rPr lang="en-US" altLang="zh-CN" sz="1400" b="0" i="1" dirty="0" smtClean="0">
                                        <a:latin typeface="Cambria Math" panose="02040503050406030204" pitchFamily="18" charset="0"/>
                                        <a:ea typeface="微软雅黑" panose="020B0503020204020204" pitchFamily="34" charset="-122"/>
                                        <a:cs typeface="Times New Roman" panose="02020603050405020304" pitchFamily="18" charset="0"/>
                                      </a:rPr>
                                      <m:t>𝑚𝑚</m:t>
                                    </m:r>
                                  </m:num>
                                  <m:den>
                                    <m:rad>
                                      <m:radPr>
                                        <m:degHide m:val="on"/>
                                        <m:ctrlPr>
                                          <a:rPr lang="en-US" altLang="zh-CN" sz="1400" i="1" dirty="0" smtClean="0">
                                            <a:latin typeface="Cambria Math" panose="02040503050406030204" pitchFamily="18" charset="0"/>
                                            <a:ea typeface="微软雅黑" panose="020B0503020204020204" pitchFamily="34" charset="-122"/>
                                            <a:cs typeface="Times New Roman" panose="02020603050405020304" pitchFamily="18" charset="0"/>
                                          </a:rPr>
                                        </m:ctrlPr>
                                      </m:radPr>
                                      <m:deg/>
                                      <m:e>
                                        <m:r>
                                          <a:rPr lang="en-US" altLang="zh-CN" sz="1400" b="0" i="1" dirty="0" smtClean="0">
                                            <a:latin typeface="Cambria Math" panose="02040503050406030204" pitchFamily="18" charset="0"/>
                                            <a:ea typeface="微软雅黑" panose="020B0503020204020204" pitchFamily="34" charset="-122"/>
                                            <a:cs typeface="Times New Roman" panose="02020603050405020304" pitchFamily="18" charset="0"/>
                                          </a:rPr>
                                          <m:t>12</m:t>
                                        </m:r>
                                      </m:e>
                                    </m:rad>
                                  </m:den>
                                </m:f>
                                <m:r>
                                  <a:rPr lang="en-US" altLang="zh-CN" sz="1400" i="1" dirty="0"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sz="1400" b="1" i="1" dirty="0"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𝟎</m:t>
                                </m:r>
                                <m:r>
                                  <a:rPr lang="en-US" altLang="zh-CN" sz="1400" b="1" i="1" dirty="0"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1400" b="1" i="1" dirty="0"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𝟖𝟕</m:t>
                                </m:r>
                                <m:r>
                                  <a:rPr lang="en-US" altLang="zh-CN" sz="1400" b="1" i="1" dirty="0"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 </m:t>
                                </m:r>
                                <m:r>
                                  <a:rPr lang="en-US" altLang="zh-CN" sz="1400" b="1" i="1" dirty="0"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𝒎𝒎</m:t>
                                </m:r>
                              </m:oMath>
                            </m:oMathPara>
                          </a14:m>
                          <a:endParaRPr lang="zh-CN" altLang="en-US" sz="14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0.4 mm</a:t>
                          </a:r>
                        </a:p>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模拟结果</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400"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556347637"/>
                      </a:ext>
                    </a:extLst>
                  </a:tr>
                  <a:tr h="520618">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目标散射角标准差</a:t>
                          </a:r>
                        </a:p>
                      </a:txBody>
                      <a:tcPr anchor="ct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6 mrad</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6 mrad</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2753794349"/>
                      </a:ext>
                    </a:extLst>
                  </a:tr>
                  <a:tr h="746871">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上（或下）超层之间的层距</a:t>
                          </a:r>
                        </a:p>
                      </a:txBody>
                      <a:tcPr anchor="ct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r>
                            <a:rPr lang="en-US" altLang="zh-CN" sz="1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29 cm</a:t>
                          </a:r>
                          <a:endParaRPr lang="zh-CN" altLang="en-US" sz="1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400" b="1" i="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13 cm</a:t>
                          </a:r>
                          <a:endParaRPr lang="zh-CN" altLang="en-US" sz="1400" b="1" i="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014667037"/>
                      </a:ext>
                    </a:extLst>
                  </a:tr>
                </a:tbl>
              </a:graphicData>
            </a:graphic>
          </p:graphicFrame>
        </mc:Choice>
        <mc:Fallback xmlns="">
          <p:graphicFrame>
            <p:nvGraphicFramePr>
              <p:cNvPr id="28" name="表格 27">
                <a:extLst>
                  <a:ext uri="{FF2B5EF4-FFF2-40B4-BE49-F238E27FC236}">
                    <a16:creationId xmlns:a16="http://schemas.microsoft.com/office/drawing/2014/main" id="{056CBCB7-2E83-4AB3-BA2F-445A1F755A26}"/>
                  </a:ext>
                </a:extLst>
              </p:cNvPr>
              <p:cNvGraphicFramePr>
                <a:graphicFrameLocks noGrp="1"/>
              </p:cNvGraphicFramePr>
              <p:nvPr>
                <p:extLst>
                  <p:ext uri="{D42A27DB-BD31-4B8C-83A1-F6EECF244321}">
                    <p14:modId xmlns:p14="http://schemas.microsoft.com/office/powerpoint/2010/main" val="757615580"/>
                  </p:ext>
                </p:extLst>
              </p:nvPr>
            </p:nvGraphicFramePr>
            <p:xfrm>
              <a:off x="3720248" y="1189451"/>
              <a:ext cx="4608000" cy="3319669"/>
            </p:xfrm>
            <a:graphic>
              <a:graphicData uri="http://schemas.openxmlformats.org/drawingml/2006/table">
                <a:tbl>
                  <a:tblPr firstRow="1" bandRow="1">
                    <a:tableStyleId>{5C22544A-7EE6-4342-B048-85BDC9FD1C3A}</a:tableStyleId>
                  </a:tblPr>
                  <a:tblGrid>
                    <a:gridCol w="1620000">
                      <a:extLst>
                        <a:ext uri="{9D8B030D-6E8A-4147-A177-3AD203B41FA5}">
                          <a16:colId xmlns:a16="http://schemas.microsoft.com/office/drawing/2014/main" val="1368605347"/>
                        </a:ext>
                      </a:extLst>
                    </a:gridCol>
                    <a:gridCol w="1620000">
                      <a:extLst>
                        <a:ext uri="{9D8B030D-6E8A-4147-A177-3AD203B41FA5}">
                          <a16:colId xmlns:a16="http://schemas.microsoft.com/office/drawing/2014/main" val="2295904839"/>
                        </a:ext>
                      </a:extLst>
                    </a:gridCol>
                    <a:gridCol w="1368000">
                      <a:extLst>
                        <a:ext uri="{9D8B030D-6E8A-4147-A177-3AD203B41FA5}">
                          <a16:colId xmlns:a16="http://schemas.microsoft.com/office/drawing/2014/main" val="3887560948"/>
                        </a:ext>
                      </a:extLst>
                    </a:gridCol>
                  </a:tblGrid>
                  <a:tr h="321673">
                    <a:tc>
                      <a:txBody>
                        <a:bodyPr/>
                        <a:lstStyle>
                          <a:lvl1pPr marL="0" algn="l" defTabSz="914400" rtl="0" eaLnBrk="1" latinLnBrk="0" hangingPunct="1">
                            <a:defRPr sz="1800" b="1" kern="1200">
                              <a:solidFill>
                                <a:schemeClr val="lt1"/>
                              </a:solidFill>
                              <a:latin typeface="等线" panose="020F0502020204030204"/>
                            </a:defRPr>
                          </a:lvl1pPr>
                          <a:lvl2pPr marL="457200" algn="l" defTabSz="914400" rtl="0" eaLnBrk="1" latinLnBrk="0" hangingPunct="1">
                            <a:defRPr sz="1800" b="1" kern="1200">
                              <a:solidFill>
                                <a:schemeClr val="lt1"/>
                              </a:solidFill>
                              <a:latin typeface="等线" panose="020F0502020204030204"/>
                            </a:defRPr>
                          </a:lvl2pPr>
                          <a:lvl3pPr marL="914400" algn="l" defTabSz="914400" rtl="0" eaLnBrk="1" latinLnBrk="0" hangingPunct="1">
                            <a:defRPr sz="1800" b="1" kern="1200">
                              <a:solidFill>
                                <a:schemeClr val="lt1"/>
                              </a:solidFill>
                              <a:latin typeface="等线" panose="020F0502020204030204"/>
                            </a:defRPr>
                          </a:lvl3pPr>
                          <a:lvl4pPr marL="1371600" algn="l" defTabSz="914400" rtl="0" eaLnBrk="1" latinLnBrk="0" hangingPunct="1">
                            <a:defRPr sz="1800" b="1" kern="1200">
                              <a:solidFill>
                                <a:schemeClr val="lt1"/>
                              </a:solidFill>
                              <a:latin typeface="等线" panose="020F0502020204030204"/>
                            </a:defRPr>
                          </a:lvl4pPr>
                          <a:lvl5pPr marL="1828800" algn="l" defTabSz="914400" rtl="0" eaLnBrk="1" latinLnBrk="0" hangingPunct="1">
                            <a:defRPr sz="1800" b="1" kern="1200">
                              <a:solidFill>
                                <a:schemeClr val="lt1"/>
                              </a:solidFill>
                              <a:latin typeface="等线" panose="020F0502020204030204"/>
                            </a:defRPr>
                          </a:lvl5pPr>
                          <a:lvl6pPr marL="2286000" algn="l" defTabSz="914400" rtl="0" eaLnBrk="1" latinLnBrk="0" hangingPunct="1">
                            <a:defRPr sz="1800" b="1" kern="1200">
                              <a:solidFill>
                                <a:schemeClr val="lt1"/>
                              </a:solidFill>
                              <a:latin typeface="等线" panose="020F0502020204030204"/>
                            </a:defRPr>
                          </a:lvl6pPr>
                          <a:lvl7pPr marL="2743200" algn="l" defTabSz="914400" rtl="0" eaLnBrk="1" latinLnBrk="0" hangingPunct="1">
                            <a:defRPr sz="1800" b="1" kern="1200">
                              <a:solidFill>
                                <a:schemeClr val="lt1"/>
                              </a:solidFill>
                              <a:latin typeface="等线" panose="020F0502020204030204"/>
                            </a:defRPr>
                          </a:lvl7pPr>
                          <a:lvl8pPr marL="3200400" algn="l" defTabSz="914400" rtl="0" eaLnBrk="1" latinLnBrk="0" hangingPunct="1">
                            <a:defRPr sz="1800" b="1" kern="1200">
                              <a:solidFill>
                                <a:schemeClr val="lt1"/>
                              </a:solidFill>
                              <a:latin typeface="等线" panose="020F0502020204030204"/>
                            </a:defRPr>
                          </a:lvl8pPr>
                          <a:lvl9pPr marL="3657600" algn="l" defTabSz="914400" rtl="0" eaLnBrk="1" latinLnBrk="0" hangingPunct="1">
                            <a:defRPr sz="1800" b="1" kern="1200">
                              <a:solidFill>
                                <a:schemeClr val="lt1"/>
                              </a:solidFill>
                              <a:latin typeface="等线" panose="020F0502020204030204"/>
                            </a:defRPr>
                          </a:lvl9p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探测器结构方案</a:t>
                          </a:r>
                        </a:p>
                      </a:txBody>
                      <a:tcPr anchor="ctr"/>
                    </a:tc>
                    <a:tc>
                      <a:txBody>
                        <a:bodyPr/>
                        <a:lstStyle>
                          <a:lvl1pPr marL="0" algn="l" defTabSz="914400" rtl="0" eaLnBrk="1" latinLnBrk="0" hangingPunct="1">
                            <a:defRPr sz="1800" b="1" kern="1200">
                              <a:solidFill>
                                <a:schemeClr val="lt1"/>
                              </a:solidFill>
                              <a:latin typeface="等线" panose="020F0502020204030204"/>
                            </a:defRPr>
                          </a:lvl1pPr>
                          <a:lvl2pPr marL="457200" algn="l" defTabSz="914400" rtl="0" eaLnBrk="1" latinLnBrk="0" hangingPunct="1">
                            <a:defRPr sz="1800" b="1" kern="1200">
                              <a:solidFill>
                                <a:schemeClr val="lt1"/>
                              </a:solidFill>
                              <a:latin typeface="等线" panose="020F0502020204030204"/>
                            </a:defRPr>
                          </a:lvl2pPr>
                          <a:lvl3pPr marL="914400" algn="l" defTabSz="914400" rtl="0" eaLnBrk="1" latinLnBrk="0" hangingPunct="1">
                            <a:defRPr sz="1800" b="1" kern="1200">
                              <a:solidFill>
                                <a:schemeClr val="lt1"/>
                              </a:solidFill>
                              <a:latin typeface="等线" panose="020F0502020204030204"/>
                            </a:defRPr>
                          </a:lvl3pPr>
                          <a:lvl4pPr marL="1371600" algn="l" defTabSz="914400" rtl="0" eaLnBrk="1" latinLnBrk="0" hangingPunct="1">
                            <a:defRPr sz="1800" b="1" kern="1200">
                              <a:solidFill>
                                <a:schemeClr val="lt1"/>
                              </a:solidFill>
                              <a:latin typeface="等线" panose="020F0502020204030204"/>
                            </a:defRPr>
                          </a:lvl4pPr>
                          <a:lvl5pPr marL="1828800" algn="l" defTabSz="914400" rtl="0" eaLnBrk="1" latinLnBrk="0" hangingPunct="1">
                            <a:defRPr sz="1800" b="1" kern="1200">
                              <a:solidFill>
                                <a:schemeClr val="lt1"/>
                              </a:solidFill>
                              <a:latin typeface="等线" panose="020F0502020204030204"/>
                            </a:defRPr>
                          </a:lvl5pPr>
                          <a:lvl6pPr marL="2286000" algn="l" defTabSz="914400" rtl="0" eaLnBrk="1" latinLnBrk="0" hangingPunct="1">
                            <a:defRPr sz="1800" b="1" kern="1200">
                              <a:solidFill>
                                <a:schemeClr val="lt1"/>
                              </a:solidFill>
                              <a:latin typeface="等线" panose="020F0502020204030204"/>
                            </a:defRPr>
                          </a:lvl6pPr>
                          <a:lvl7pPr marL="2743200" algn="l" defTabSz="914400" rtl="0" eaLnBrk="1" latinLnBrk="0" hangingPunct="1">
                            <a:defRPr sz="1800" b="1" kern="1200">
                              <a:solidFill>
                                <a:schemeClr val="lt1"/>
                              </a:solidFill>
                              <a:latin typeface="等线" panose="020F0502020204030204"/>
                            </a:defRPr>
                          </a:lvl7pPr>
                          <a:lvl8pPr marL="3200400" algn="l" defTabSz="914400" rtl="0" eaLnBrk="1" latinLnBrk="0" hangingPunct="1">
                            <a:defRPr sz="1800" b="1" kern="1200">
                              <a:solidFill>
                                <a:schemeClr val="lt1"/>
                              </a:solidFill>
                              <a:latin typeface="等线" panose="020F0502020204030204"/>
                            </a:defRPr>
                          </a:lvl8pPr>
                          <a:lvl9pPr marL="3657600" algn="l" defTabSz="914400" rtl="0" eaLnBrk="1" latinLnBrk="0" hangingPunct="1">
                            <a:defRPr sz="1800" b="1" kern="1200">
                              <a:solidFill>
                                <a:schemeClr val="lt1"/>
                              </a:solidFill>
                              <a:latin typeface="等线" panose="020F0502020204030204"/>
                            </a:defRPr>
                          </a:lvl9p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平铺</a:t>
                          </a:r>
                        </a:p>
                      </a:txBody>
                      <a:tcPr anchor="ctr"/>
                    </a:tc>
                    <a:tc>
                      <a:txBody>
                        <a:bodyPr/>
                        <a:lstStyle/>
                        <a:p>
                          <a:pPr algn="ctr"/>
                          <a:r>
                            <a:rPr lang="zh-CN" altLang="en-US"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侧向耦合</a:t>
                          </a:r>
                          <a:endParaRPr lang="en-US" altLang="zh-CN"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1530533128"/>
                      </a:ext>
                    </a:extLst>
                  </a:tr>
                  <a:tr h="321673">
                    <a:tc>
                      <a:txBody>
                        <a:body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最大面积</a:t>
                          </a:r>
                        </a:p>
                      </a:txBody>
                      <a:tcPr anchor="ctr"/>
                    </a:tc>
                    <a:tc>
                      <a:txBody>
                        <a:bodyPr/>
                        <a:lstStyle/>
                        <a:p>
                          <a:endParaRPr lang="zh-CN"/>
                        </a:p>
                      </a:txBody>
                      <a:tcPr anchor="ctr">
                        <a:blipFill>
                          <a:blip r:embed="rId3"/>
                          <a:stretch>
                            <a:fillRect l="-100376" t="-101887" r="-86090" b="-832075"/>
                          </a:stretch>
                        </a:blipFill>
                      </a:tcPr>
                    </a:tc>
                    <a:tc>
                      <a:txBody>
                        <a:bodyPr/>
                        <a:lstStyle/>
                        <a:p>
                          <a:endParaRPr lang="zh-CN"/>
                        </a:p>
                      </a:txBody>
                      <a:tcPr anchor="ctr">
                        <a:blipFill>
                          <a:blip r:embed="rId3"/>
                          <a:stretch>
                            <a:fillRect l="-236889" t="-101887" r="-1778" b="-832075"/>
                          </a:stretch>
                        </a:blipFill>
                      </a:tcPr>
                    </a:tc>
                    <a:extLst>
                      <a:ext uri="{0D108BD9-81ED-4DB2-BD59-A6C34878D82A}">
                        <a16:rowId xmlns:a16="http://schemas.microsoft.com/office/drawing/2014/main" val="3328027401"/>
                      </a:ext>
                    </a:extLst>
                  </a:tr>
                  <a:tr h="518160">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单个位置灵敏探测器的闪烁光纤数量</a:t>
                          </a:r>
                        </a:p>
                      </a:txBody>
                      <a:tcPr anchor="ct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84</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85</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1298702401"/>
                      </a:ext>
                    </a:extLst>
                  </a:tr>
                  <a:tr h="321673">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总闪烁光纤数量</a:t>
                          </a:r>
                        </a:p>
                      </a:txBody>
                      <a:tcPr anchor="ct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672</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680</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319250503"/>
                      </a:ext>
                    </a:extLst>
                  </a:tr>
                  <a:tr h="569001">
                    <a:tc>
                      <a:txBody>
                        <a:bodyPr/>
                        <a:lstStyle/>
                        <a:p>
                          <a:endParaRPr lang="zh-CN"/>
                        </a:p>
                      </a:txBody>
                      <a:tcPr anchor="ctr">
                        <a:blipFill>
                          <a:blip r:embed="rId3"/>
                          <a:stretch>
                            <a:fillRect l="-376" t="-259574" r="-186090" b="-223404"/>
                          </a:stretch>
                        </a:blipFill>
                      </a:tcPr>
                    </a:tc>
                    <a:tc>
                      <a:txBody>
                        <a:bodyPr/>
                        <a:lstStyle/>
                        <a:p>
                          <a:endParaRPr lang="zh-CN"/>
                        </a:p>
                      </a:txBody>
                      <a:tcPr anchor="ctr">
                        <a:blipFill>
                          <a:blip r:embed="rId3"/>
                          <a:stretch>
                            <a:fillRect l="-100376" t="-259574" r="-86090" b="-223404"/>
                          </a:stretch>
                        </a:blipFill>
                      </a:tcPr>
                    </a:tc>
                    <a:tc>
                      <a:txBody>
                        <a:bodyPr/>
                        <a:lstStyle/>
                        <a:p>
                          <a:pPr algn="ctr"/>
                          <a:r>
                            <a:rPr lang="en-US" altLang="zh-CN" sz="1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0.4 mm</a:t>
                          </a:r>
                        </a:p>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模拟结果</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400"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556347637"/>
                      </a:ext>
                    </a:extLst>
                  </a:tr>
                  <a:tr h="520618">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目标散射角标准差</a:t>
                          </a:r>
                        </a:p>
                      </a:txBody>
                      <a:tcPr anchor="ct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6 mrad</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6 mrad</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2753794349"/>
                      </a:ext>
                    </a:extLst>
                  </a:tr>
                  <a:tr h="746871">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上（或下）超层之间的层距</a:t>
                          </a:r>
                        </a:p>
                      </a:txBody>
                      <a:tcPr anchor="ct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r>
                            <a:rPr lang="en-US" altLang="zh-CN" sz="1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29 cm</a:t>
                          </a:r>
                          <a:endParaRPr lang="zh-CN" altLang="en-US" sz="1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400" b="1" i="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13 cm</a:t>
                          </a:r>
                          <a:endParaRPr lang="zh-CN" altLang="en-US" sz="1400" b="1" i="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014667037"/>
                      </a:ext>
                    </a:extLst>
                  </a:tr>
                </a:tbl>
              </a:graphicData>
            </a:graphic>
          </p:graphicFrame>
        </mc:Fallback>
      </mc:AlternateContent>
      <p:sp>
        <p:nvSpPr>
          <p:cNvPr id="14" name="灯片编号占位符 2">
            <a:extLst>
              <a:ext uri="{FF2B5EF4-FFF2-40B4-BE49-F238E27FC236}">
                <a16:creationId xmlns:a16="http://schemas.microsoft.com/office/drawing/2014/main" id="{73C0B267-53D7-43C6-8889-3A0635583A93}"/>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15</a:t>
            </a:fld>
            <a:endParaRPr lang="zh-CN" altLang="en-US" sz="1400" dirty="0">
              <a:solidFill>
                <a:schemeClr val="tx1"/>
              </a:solidFill>
              <a:latin typeface="黑体" panose="02010609060101010101" pitchFamily="49" charset="-122"/>
              <a:ea typeface="黑体" panose="02010609060101010101" pitchFamily="49" charset="-122"/>
            </a:endParaRPr>
          </a:p>
        </p:txBody>
      </p:sp>
      <p:sp>
        <p:nvSpPr>
          <p:cNvPr id="15" name="矩形 14">
            <a:extLst>
              <a:ext uri="{FF2B5EF4-FFF2-40B4-BE49-F238E27FC236}">
                <a16:creationId xmlns:a16="http://schemas.microsoft.com/office/drawing/2014/main" id="{D4D79F35-1A23-462D-A3D3-CB9647FC2D48}"/>
              </a:ext>
            </a:extLst>
          </p:cNvPr>
          <p:cNvSpPr/>
          <p:nvPr/>
        </p:nvSpPr>
        <p:spPr>
          <a:xfrm>
            <a:off x="1127449" y="6114233"/>
            <a:ext cx="9865095" cy="580415"/>
          </a:xfrm>
          <a:prstGeom prst="rect">
            <a:avLst/>
          </a:prstGeom>
        </p:spPr>
        <p:txBody>
          <a:bodyPr wrap="square">
            <a:spAutoFit/>
          </a:bodyPr>
          <a:lstStyle/>
          <a:p>
            <a:pPr marL="342900" lvl="0" indent="-342900" algn="l" fontAlgn="auto">
              <a:lnSpc>
                <a:spcPct val="150000"/>
              </a:lnSpc>
              <a:spcBef>
                <a:spcPts val="0"/>
              </a:spcBef>
              <a:spcAft>
                <a:spcPts val="0"/>
              </a:spcAft>
              <a:buFont typeface="Wingdings" panose="05000000000000000000" pitchFamily="2" charset="2"/>
              <a:buChar char="n"/>
            </a:pPr>
            <a:r>
              <a:rPr lang="zh-CN" altLang="en-US" sz="2400" dirty="0">
                <a:solidFill>
                  <a:prstClr val="black"/>
                </a:solidFill>
                <a:latin typeface="+mj-lt"/>
                <a:ea typeface="微软雅黑" panose="020B0503020204020204" pitchFamily="34" charset="-122"/>
                <a:cs typeface="Times New Roman" panose="02020603050405020304" pitchFamily="18" charset="0"/>
              </a:rPr>
              <a:t>采用具有更全面的二维位置信息以及更小的位置分辨的侧向耦合方案</a:t>
            </a:r>
          </a:p>
        </p:txBody>
      </p:sp>
      <p:pic>
        <p:nvPicPr>
          <p:cNvPr id="12" name="图片 11">
            <a:extLst>
              <a:ext uri="{FF2B5EF4-FFF2-40B4-BE49-F238E27FC236}">
                <a16:creationId xmlns:a16="http://schemas.microsoft.com/office/drawing/2014/main" id="{93C183BF-45CF-482C-81AD-B4C64ACBE1D8}"/>
              </a:ext>
            </a:extLst>
          </p:cNvPr>
          <p:cNvPicPr preferRelativeResize="0">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89434" y="1154285"/>
            <a:ext cx="2438266" cy="1800000"/>
          </a:xfrm>
          <a:prstGeom prst="rect">
            <a:avLst/>
          </a:prstGeom>
          <a:ln>
            <a:noFill/>
          </a:ln>
        </p:spPr>
      </p:pic>
      <p:pic>
        <p:nvPicPr>
          <p:cNvPr id="35" name="图片 34">
            <a:extLst>
              <a:ext uri="{FF2B5EF4-FFF2-40B4-BE49-F238E27FC236}">
                <a16:creationId xmlns:a16="http://schemas.microsoft.com/office/drawing/2014/main" id="{44814487-DDC0-402C-BA0C-948BCA22306F}"/>
              </a:ext>
            </a:extLst>
          </p:cNvPr>
          <p:cNvPicPr preferRelativeResize="0">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145084" y="2989943"/>
            <a:ext cx="2335066" cy="1800000"/>
          </a:xfrm>
          <a:prstGeom prst="rect">
            <a:avLst/>
          </a:prstGeom>
          <a:noFill/>
          <a:ln>
            <a:noFill/>
          </a:ln>
        </p:spPr>
      </p:pic>
      <p:sp>
        <p:nvSpPr>
          <p:cNvPr id="24" name="矩形 23">
            <a:extLst>
              <a:ext uri="{FF2B5EF4-FFF2-40B4-BE49-F238E27FC236}">
                <a16:creationId xmlns:a16="http://schemas.microsoft.com/office/drawing/2014/main" id="{A6CD8D00-2194-4F09-92F8-28ADAEDF4A8A}"/>
              </a:ext>
            </a:extLst>
          </p:cNvPr>
          <p:cNvSpPr/>
          <p:nvPr/>
        </p:nvSpPr>
        <p:spPr bwMode="auto">
          <a:xfrm>
            <a:off x="9240000" y="1203590"/>
            <a:ext cx="2952000" cy="4356000"/>
          </a:xfrm>
          <a:prstGeom prst="rect">
            <a:avLst/>
          </a:prstGeom>
          <a:noFill/>
          <a:ln w="28575">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1588" marR="0" indent="0" algn="ctr" defTabSz="914400" rtl="0" eaLnBrk="1" fontAlgn="base" latinLnBrk="0" hangingPunct="1">
              <a:lnSpc>
                <a:spcPct val="100000"/>
              </a:lnSpc>
              <a:spcBef>
                <a:spcPct val="0"/>
              </a:spcBef>
              <a:spcAft>
                <a:spcPct val="0"/>
              </a:spcAft>
              <a:buClrTx/>
              <a:buSzTx/>
              <a:buFontTx/>
              <a:buNone/>
              <a:tabLst/>
            </a:pPr>
            <a:endParaRPr kumimoji="0" lang="zh-CN" altLang="en-US" sz="3600" b="1" i="0" u="none" strike="noStrike" cap="none" normalizeH="0" baseline="0">
              <a:ln>
                <a:noFill/>
              </a:ln>
              <a:solidFill>
                <a:schemeClr val="bg1"/>
              </a:solidFill>
              <a:effectLst/>
              <a:latin typeface="Times New Roman" pitchFamily="18" charset="0"/>
              <a:ea typeface="华文中宋" pitchFamily="2" charset="-122"/>
            </a:endParaRPr>
          </a:p>
        </p:txBody>
      </p:sp>
      <p:sp>
        <p:nvSpPr>
          <p:cNvPr id="32" name="矩形 31">
            <a:extLst>
              <a:ext uri="{FF2B5EF4-FFF2-40B4-BE49-F238E27FC236}">
                <a16:creationId xmlns:a16="http://schemas.microsoft.com/office/drawing/2014/main" id="{9C993A21-2617-468F-8ACF-F680F38CB136}"/>
              </a:ext>
            </a:extLst>
          </p:cNvPr>
          <p:cNvSpPr/>
          <p:nvPr/>
        </p:nvSpPr>
        <p:spPr>
          <a:xfrm>
            <a:off x="2567608" y="5265652"/>
            <a:ext cx="7727391" cy="873957"/>
          </a:xfrm>
          <a:prstGeom prst="rect">
            <a:avLst/>
          </a:prstGeom>
        </p:spPr>
        <p:txBody>
          <a:bodyPr wrap="square">
            <a:spAutoFit/>
          </a:bodyPr>
          <a:lstStyle/>
          <a:p>
            <a:pPr marL="342900" lvl="0" indent="-342900" algn="l" fontAlgn="auto">
              <a:lnSpc>
                <a:spcPct val="150000"/>
              </a:lnSpc>
              <a:spcBef>
                <a:spcPts val="0"/>
              </a:spcBef>
              <a:spcAft>
                <a:spcPts val="0"/>
              </a:spcAft>
              <a:buFont typeface="Arial" panose="020B0604020202020204" pitchFamily="34" charset="0"/>
              <a:buChar char="•"/>
              <a:defRPr/>
            </a:pPr>
            <a:r>
              <a:rPr lang="zh-CN" altLang="en-US" sz="1800" b="0" dirty="0">
                <a:solidFill>
                  <a:prstClr val="black"/>
                </a:solidFill>
                <a:latin typeface="+mj-lt"/>
                <a:ea typeface="微软雅黑" panose="020B0503020204020204" pitchFamily="34" charset="-122"/>
              </a:rPr>
              <a:t>平铺方案：结构简单，固有位置分辨可达亚毫米，但系统不够紧凑</a:t>
            </a:r>
            <a:endParaRPr lang="en-US" altLang="zh-CN" sz="1800" b="0" dirty="0">
              <a:solidFill>
                <a:prstClr val="black"/>
              </a:solidFill>
              <a:latin typeface="+mj-lt"/>
              <a:ea typeface="微软雅黑" panose="020B0503020204020204" pitchFamily="34" charset="-122"/>
            </a:endParaRPr>
          </a:p>
          <a:p>
            <a:pPr marL="342900" lvl="0" indent="-342900" algn="l" fontAlgn="auto">
              <a:lnSpc>
                <a:spcPct val="150000"/>
              </a:lnSpc>
              <a:spcBef>
                <a:spcPts val="0"/>
              </a:spcBef>
              <a:spcAft>
                <a:spcPts val="0"/>
              </a:spcAft>
              <a:buFont typeface="Arial" panose="020B0604020202020204" pitchFamily="34" charset="0"/>
              <a:buChar char="•"/>
              <a:defRPr/>
            </a:pPr>
            <a:r>
              <a:rPr kumimoji="0" lang="zh-CN" altLang="en-US" sz="1800" b="0" i="0" u="none" strike="noStrike" kern="1200" cap="none" spc="0" normalizeH="0" baseline="0" noProof="0" dirty="0">
                <a:ln>
                  <a:noFill/>
                </a:ln>
                <a:solidFill>
                  <a:prstClr val="black"/>
                </a:solidFill>
                <a:effectLst/>
                <a:uLnTx/>
                <a:uFillTx/>
                <a:latin typeface="+mj-lt"/>
                <a:ea typeface="微软雅黑" panose="020B0503020204020204" pitchFamily="34" charset="-122"/>
              </a:rPr>
              <a:t>侧向耦合方案</a:t>
            </a:r>
            <a:r>
              <a:rPr lang="zh-CN" altLang="en-US" sz="1800" b="0" dirty="0">
                <a:solidFill>
                  <a:prstClr val="black"/>
                </a:solidFill>
                <a:latin typeface="+mj-lt"/>
                <a:ea typeface="微软雅黑" panose="020B0503020204020204" pitchFamily="34" charset="-122"/>
              </a:rPr>
              <a:t>：结构更具创新性，且位置分辨更好，结构更紧凑</a:t>
            </a:r>
            <a:endParaRPr lang="en-US" altLang="zh-CN" sz="1800" b="0" dirty="0">
              <a:solidFill>
                <a:prstClr val="black"/>
              </a:solidFill>
              <a:latin typeface="+mj-lt"/>
              <a:ea typeface="微软雅黑" panose="020B0503020204020204" pitchFamily="34" charset="-122"/>
            </a:endParaRPr>
          </a:p>
        </p:txBody>
      </p:sp>
      <p:sp>
        <p:nvSpPr>
          <p:cNvPr id="33" name="矩形 32">
            <a:extLst>
              <a:ext uri="{FF2B5EF4-FFF2-40B4-BE49-F238E27FC236}">
                <a16:creationId xmlns:a16="http://schemas.microsoft.com/office/drawing/2014/main" id="{89354F5B-CEC0-4868-A324-973983087CAC}"/>
              </a:ext>
            </a:extLst>
          </p:cNvPr>
          <p:cNvSpPr/>
          <p:nvPr/>
        </p:nvSpPr>
        <p:spPr>
          <a:xfrm>
            <a:off x="9318118" y="2791724"/>
            <a:ext cx="2427766" cy="276999"/>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侧向耦合方案 </a:t>
            </a:r>
            <a:r>
              <a:rPr lang="en-US" altLang="zh-CN" sz="1200" b="0" dirty="0">
                <a:solidFill>
                  <a:schemeClr val="tx1"/>
                </a:solidFill>
                <a:ea typeface="微软雅黑" panose="020B0503020204020204" pitchFamily="34" charset="-122"/>
                <a:cs typeface="Times New Roman" panose="02020603050405020304" pitchFamily="18" charset="0"/>
              </a:rPr>
              <a:t>X </a:t>
            </a:r>
            <a:r>
              <a:rPr lang="zh-CN" altLang="en-US" sz="1200" b="0" dirty="0">
                <a:solidFill>
                  <a:schemeClr val="tx1"/>
                </a:solidFill>
                <a:ea typeface="微软雅黑" panose="020B0503020204020204" pitchFamily="34" charset="-122"/>
                <a:cs typeface="Times New Roman" panose="02020603050405020304" pitchFamily="18" charset="0"/>
              </a:rPr>
              <a:t>方向的位置分辨</a:t>
            </a:r>
          </a:p>
        </p:txBody>
      </p:sp>
      <p:sp>
        <p:nvSpPr>
          <p:cNvPr id="38" name="矩形 37">
            <a:extLst>
              <a:ext uri="{FF2B5EF4-FFF2-40B4-BE49-F238E27FC236}">
                <a16:creationId xmlns:a16="http://schemas.microsoft.com/office/drawing/2014/main" id="{C72817D4-406A-46A8-9B59-1D6171B1B6A1}"/>
              </a:ext>
            </a:extLst>
          </p:cNvPr>
          <p:cNvSpPr/>
          <p:nvPr/>
        </p:nvSpPr>
        <p:spPr>
          <a:xfrm>
            <a:off x="9081116" y="4896178"/>
            <a:ext cx="2427766" cy="276999"/>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侧向耦合方案 </a:t>
            </a:r>
            <a:r>
              <a:rPr lang="en-US" altLang="zh-CN" sz="1200" b="0" dirty="0">
                <a:solidFill>
                  <a:schemeClr val="tx1"/>
                </a:solidFill>
                <a:ea typeface="微软雅黑" panose="020B0503020204020204" pitchFamily="34" charset="-122"/>
                <a:cs typeface="Times New Roman" panose="02020603050405020304" pitchFamily="18" charset="0"/>
              </a:rPr>
              <a:t>Y </a:t>
            </a:r>
            <a:r>
              <a:rPr lang="zh-CN" altLang="en-US" sz="1200" b="0" dirty="0">
                <a:solidFill>
                  <a:schemeClr val="tx1"/>
                </a:solidFill>
                <a:ea typeface="微软雅黑" panose="020B0503020204020204" pitchFamily="34" charset="-122"/>
                <a:cs typeface="Times New Roman" panose="02020603050405020304" pitchFamily="18" charset="0"/>
              </a:rPr>
              <a:t>方向的位置分辨</a:t>
            </a:r>
          </a:p>
        </p:txBody>
      </p:sp>
      <p:sp>
        <p:nvSpPr>
          <p:cNvPr id="39" name="矩形 38">
            <a:extLst>
              <a:ext uri="{FF2B5EF4-FFF2-40B4-BE49-F238E27FC236}">
                <a16:creationId xmlns:a16="http://schemas.microsoft.com/office/drawing/2014/main" id="{11122710-9A08-4C37-9CC4-30B152EE8DC7}"/>
              </a:ext>
            </a:extLst>
          </p:cNvPr>
          <p:cNvSpPr/>
          <p:nvPr/>
        </p:nvSpPr>
        <p:spPr>
          <a:xfrm>
            <a:off x="5064482" y="920895"/>
            <a:ext cx="1919533" cy="276999"/>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两种探测器结构方案对比</a:t>
            </a:r>
          </a:p>
        </p:txBody>
      </p:sp>
      <p:sp>
        <p:nvSpPr>
          <p:cNvPr id="40" name="内容占位符 2">
            <a:extLst>
              <a:ext uri="{FF2B5EF4-FFF2-40B4-BE49-F238E27FC236}">
                <a16:creationId xmlns:a16="http://schemas.microsoft.com/office/drawing/2014/main" id="{DCFAA6CC-4B3A-4240-AF6B-1E8DB2EC8FEB}"/>
              </a:ext>
            </a:extLst>
          </p:cNvPr>
          <p:cNvSpPr txBox="1">
            <a:spLocks/>
          </p:cNvSpPr>
          <p:nvPr/>
        </p:nvSpPr>
        <p:spPr bwMode="auto">
          <a:xfrm>
            <a:off x="9448800" y="496318"/>
            <a:ext cx="1919534" cy="5169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indent="0">
              <a:lnSpc>
                <a:spcPct val="150000"/>
              </a:lnSpc>
              <a:buClrTx/>
              <a:buNone/>
            </a:pPr>
            <a:r>
              <a:rPr lang="en-US" altLang="zh-CN" sz="1800" kern="0" dirty="0">
                <a:solidFill>
                  <a:srgbClr val="000000"/>
                </a:solidFill>
                <a:latin typeface="Times New Roman" panose="02020603050405020304" pitchFamily="18" charset="0"/>
                <a:cs typeface="Times New Roman" panose="02020603050405020304" pitchFamily="18" charset="0"/>
              </a:rPr>
              <a:t>Geant4 </a:t>
            </a:r>
            <a:r>
              <a:rPr lang="zh-CN" altLang="en-US" sz="1800" kern="0" dirty="0">
                <a:solidFill>
                  <a:srgbClr val="000000"/>
                </a:solidFill>
                <a:latin typeface="Times New Roman" panose="02020603050405020304" pitchFamily="18" charset="0"/>
                <a:cs typeface="Times New Roman" panose="02020603050405020304" pitchFamily="18" charset="0"/>
              </a:rPr>
              <a:t>模拟结果</a:t>
            </a:r>
          </a:p>
        </p:txBody>
      </p:sp>
      <p:pic>
        <p:nvPicPr>
          <p:cNvPr id="4" name="图片 3">
            <a:extLst>
              <a:ext uri="{FF2B5EF4-FFF2-40B4-BE49-F238E27FC236}">
                <a16:creationId xmlns:a16="http://schemas.microsoft.com/office/drawing/2014/main" id="{B027CECF-38DA-4214-A229-85380AA6E4A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805" r="9392"/>
          <a:stretch/>
        </p:blipFill>
        <p:spPr>
          <a:xfrm>
            <a:off x="276597" y="3062569"/>
            <a:ext cx="2952329" cy="1819229"/>
          </a:xfrm>
          <a:prstGeom prst="rect">
            <a:avLst/>
          </a:prstGeom>
        </p:spPr>
      </p:pic>
      <p:pic>
        <p:nvPicPr>
          <p:cNvPr id="6" name="图片 5">
            <a:extLst>
              <a:ext uri="{FF2B5EF4-FFF2-40B4-BE49-F238E27FC236}">
                <a16:creationId xmlns:a16="http://schemas.microsoft.com/office/drawing/2014/main" id="{E127CA87-00BC-4BB4-8FE3-ED7D7D54789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228" r="6277"/>
          <a:stretch/>
        </p:blipFill>
        <p:spPr>
          <a:xfrm>
            <a:off x="276761" y="942631"/>
            <a:ext cx="2952000" cy="1818000"/>
          </a:xfrm>
          <a:prstGeom prst="rect">
            <a:avLst/>
          </a:prstGeom>
        </p:spPr>
      </p:pic>
      <p:sp>
        <p:nvSpPr>
          <p:cNvPr id="18" name="矩形 17">
            <a:extLst>
              <a:ext uri="{FF2B5EF4-FFF2-40B4-BE49-F238E27FC236}">
                <a16:creationId xmlns:a16="http://schemas.microsoft.com/office/drawing/2014/main" id="{043718FC-59DB-42C7-A751-F2995BEBBE6D}"/>
              </a:ext>
            </a:extLst>
          </p:cNvPr>
          <p:cNvSpPr/>
          <p:nvPr/>
        </p:nvSpPr>
        <p:spPr>
          <a:xfrm>
            <a:off x="1347566" y="2754129"/>
            <a:ext cx="810391" cy="276999"/>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平铺方案</a:t>
            </a:r>
          </a:p>
        </p:txBody>
      </p:sp>
      <p:sp>
        <p:nvSpPr>
          <p:cNvPr id="19" name="矩形 18">
            <a:extLst>
              <a:ext uri="{FF2B5EF4-FFF2-40B4-BE49-F238E27FC236}">
                <a16:creationId xmlns:a16="http://schemas.microsoft.com/office/drawing/2014/main" id="{E432934F-FB3E-488D-8622-414C39307695}"/>
              </a:ext>
            </a:extLst>
          </p:cNvPr>
          <p:cNvSpPr/>
          <p:nvPr/>
        </p:nvSpPr>
        <p:spPr>
          <a:xfrm>
            <a:off x="1071187" y="4896178"/>
            <a:ext cx="1363149" cy="276999"/>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侧向耦合方案</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闪烁体材料</a:t>
            </a:r>
            <a:endPar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4" name="灯片编号占位符 2">
            <a:extLst>
              <a:ext uri="{FF2B5EF4-FFF2-40B4-BE49-F238E27FC236}">
                <a16:creationId xmlns:a16="http://schemas.microsoft.com/office/drawing/2014/main" id="{73C0B267-53D7-43C6-8889-3A0635583A93}"/>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16</a:t>
            </a:fld>
            <a:endParaRPr lang="zh-CN" altLang="en-US" sz="1400" dirty="0">
              <a:solidFill>
                <a:schemeClr val="tx1"/>
              </a:solidFill>
              <a:latin typeface="黑体" panose="02010609060101010101" pitchFamily="49" charset="-122"/>
              <a:ea typeface="黑体" panose="02010609060101010101" pitchFamily="49" charset="-122"/>
            </a:endParaRPr>
          </a:p>
        </p:txBody>
      </p:sp>
      <p:graphicFrame>
        <p:nvGraphicFramePr>
          <p:cNvPr id="21" name="表格 20">
            <a:extLst>
              <a:ext uri="{FF2B5EF4-FFF2-40B4-BE49-F238E27FC236}">
                <a16:creationId xmlns:a16="http://schemas.microsoft.com/office/drawing/2014/main" id="{8D16F210-6DDA-4C2C-8303-2310B7353477}"/>
              </a:ext>
            </a:extLst>
          </p:cNvPr>
          <p:cNvGraphicFramePr>
            <a:graphicFrameLocks noGrp="1"/>
          </p:cNvGraphicFramePr>
          <p:nvPr>
            <p:extLst>
              <p:ext uri="{D42A27DB-BD31-4B8C-83A1-F6EECF244321}">
                <p14:modId xmlns:p14="http://schemas.microsoft.com/office/powerpoint/2010/main" val="3508985395"/>
              </p:ext>
            </p:extLst>
          </p:nvPr>
        </p:nvGraphicFramePr>
        <p:xfrm>
          <a:off x="209389" y="1017839"/>
          <a:ext cx="6336000" cy="3131241"/>
        </p:xfrm>
        <a:graphic>
          <a:graphicData uri="http://schemas.openxmlformats.org/drawingml/2006/table">
            <a:tbl>
              <a:tblPr firstRow="1" bandRow="1">
                <a:tableStyleId>{5C22544A-7EE6-4342-B048-85BDC9FD1C3A}</a:tableStyleId>
              </a:tblPr>
              <a:tblGrid>
                <a:gridCol w="1296000">
                  <a:extLst>
                    <a:ext uri="{9D8B030D-6E8A-4147-A177-3AD203B41FA5}">
                      <a16:colId xmlns:a16="http://schemas.microsoft.com/office/drawing/2014/main" val="1368605347"/>
                    </a:ext>
                  </a:extLst>
                </a:gridCol>
                <a:gridCol w="1944000">
                  <a:extLst>
                    <a:ext uri="{9D8B030D-6E8A-4147-A177-3AD203B41FA5}">
                      <a16:colId xmlns:a16="http://schemas.microsoft.com/office/drawing/2014/main" val="2295904839"/>
                    </a:ext>
                  </a:extLst>
                </a:gridCol>
                <a:gridCol w="1548000">
                  <a:extLst>
                    <a:ext uri="{9D8B030D-6E8A-4147-A177-3AD203B41FA5}">
                      <a16:colId xmlns:a16="http://schemas.microsoft.com/office/drawing/2014/main" val="3887560948"/>
                    </a:ext>
                  </a:extLst>
                </a:gridCol>
                <a:gridCol w="1548000">
                  <a:extLst>
                    <a:ext uri="{9D8B030D-6E8A-4147-A177-3AD203B41FA5}">
                      <a16:colId xmlns:a16="http://schemas.microsoft.com/office/drawing/2014/main" val="234096657"/>
                    </a:ext>
                  </a:extLst>
                </a:gridCol>
              </a:tblGrid>
              <a:tr h="504000">
                <a:tc>
                  <a:txBody>
                    <a:bodyPr/>
                    <a:lstStyle/>
                    <a:p>
                      <a:pPr indent="127000" algn="ctr">
                        <a:lnSpc>
                          <a:spcPct val="150000"/>
                        </a:lnSpc>
                        <a:spcAft>
                          <a:spcPts val="0"/>
                        </a:spcAft>
                      </a:pPr>
                      <a:r>
                        <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rPr>
                        <a:t>闪烁体类型</a:t>
                      </a:r>
                    </a:p>
                  </a:txBody>
                  <a:tcPr marL="68580" marR="68580" marT="0" marB="0" anchor="ctr"/>
                </a:tc>
                <a:tc>
                  <a:txBody>
                    <a:bodyPr/>
                    <a:lstStyle/>
                    <a:p>
                      <a:pPr indent="127000" algn="ctr">
                        <a:lnSpc>
                          <a:spcPct val="150000"/>
                        </a:lnSpc>
                        <a:spcAft>
                          <a:spcPts val="0"/>
                        </a:spcAft>
                      </a:pPr>
                      <a:r>
                        <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rPr>
                        <a:t>液体闪烁体</a:t>
                      </a: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HND-S2</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200"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BCF-10</a:t>
                      </a:r>
                      <a:endParaRPr lang="zh-CN" sz="1200"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530533128"/>
                  </a:ext>
                </a:extLst>
              </a:tr>
              <a:tr h="321673">
                <a:tc>
                  <a:txBody>
                    <a:bodyPr/>
                    <a:lstStyle/>
                    <a:p>
                      <a:pPr indent="127000" algn="ctr">
                        <a:lnSpc>
                          <a:spcPct val="150000"/>
                        </a:lnSpc>
                        <a:spcAft>
                          <a:spcPts val="0"/>
                        </a:spcAft>
                      </a:pPr>
                      <a:r>
                        <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rPr>
                        <a:t>光产额</a:t>
                      </a:r>
                    </a:p>
                  </a:txBody>
                  <a:tcPr marL="68580" marR="68580" marT="0" marB="0" anchor="ctr"/>
                </a:tc>
                <a:tc>
                  <a:txBody>
                    <a:bodyPr/>
                    <a:lstStyle/>
                    <a:p>
                      <a:pPr indent="127000" algn="ctr">
                        <a:lnSpc>
                          <a:spcPct val="150000"/>
                        </a:lnSpc>
                        <a:spcAft>
                          <a:spcPts val="0"/>
                        </a:spcAft>
                      </a:pPr>
                      <a:r>
                        <a:rPr lang="en-US" sz="1200" b="1"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1345 photoelectrons/MeV </a:t>
                      </a:r>
                    </a:p>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 ~10</a:t>
                      </a:r>
                      <a:r>
                        <a:rPr lang="en-US" sz="1200" kern="100" baseline="30000" dirty="0">
                          <a:effectLst/>
                          <a:latin typeface="Times New Roman" panose="02020603050405020304" pitchFamily="18" charset="0"/>
                          <a:ea typeface="微软雅黑" panose="020B0503020204020204" pitchFamily="34" charset="-122"/>
                          <a:cs typeface="Times New Roman" panose="02020603050405020304" pitchFamily="18" charset="0"/>
                        </a:rPr>
                        <a:t>4 </a:t>
                      </a: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photons/MeV</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60% @ Anthracene</a:t>
                      </a:r>
                    </a:p>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 8000 photons/MeV</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~8000 photons/MeV</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328027401"/>
                  </a:ext>
                </a:extLst>
              </a:tr>
              <a:tr h="321673">
                <a:tc>
                  <a:txBody>
                    <a:bodyPr/>
                    <a:lstStyle/>
                    <a:p>
                      <a:pPr indent="127000" algn="ctr">
                        <a:lnSpc>
                          <a:spcPct val="150000"/>
                        </a:lnSpc>
                        <a:spcAft>
                          <a:spcPts val="0"/>
                        </a:spcAft>
                      </a:pPr>
                      <a:r>
                        <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rPr>
                        <a:t>折射率</a:t>
                      </a: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1.495</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1.58</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200" b="1"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1.60 @ core </a:t>
                      </a:r>
                    </a:p>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&amp; 1.49 @ cladding</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298702401"/>
                  </a:ext>
                </a:extLst>
              </a:tr>
              <a:tr h="321673">
                <a:tc>
                  <a:txBody>
                    <a:bodyPr/>
                    <a:lstStyle/>
                    <a:p>
                      <a:pPr indent="127000" algn="ctr">
                        <a:lnSpc>
                          <a:spcPct val="150000"/>
                        </a:lnSpc>
                        <a:spcAft>
                          <a:spcPts val="0"/>
                        </a:spcAft>
                      </a:pPr>
                      <a:r>
                        <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rPr>
                        <a:t>密度（</a:t>
                      </a: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g/cm</a:t>
                      </a:r>
                      <a:r>
                        <a:rPr lang="en-US" sz="1200" kern="100" baseline="30000" dirty="0">
                          <a:effectLst/>
                          <a:latin typeface="Times New Roman" panose="02020603050405020304" pitchFamily="18" charset="0"/>
                          <a:ea typeface="微软雅黑" panose="020B0503020204020204" pitchFamily="34" charset="-122"/>
                          <a:cs typeface="Times New Roman" panose="02020603050405020304" pitchFamily="18" charset="0"/>
                        </a:rPr>
                        <a:t>3</a:t>
                      </a:r>
                      <a:r>
                        <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rPr>
                        <a:t>）</a:t>
                      </a: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0.86</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1.05</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1.05 @ core </a:t>
                      </a:r>
                    </a:p>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&amp; 1.2 @ cladding</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319250503"/>
                  </a:ext>
                </a:extLst>
              </a:tr>
              <a:tr h="360000">
                <a:tc>
                  <a:txBody>
                    <a:bodyPr/>
                    <a:lstStyle/>
                    <a:p>
                      <a:pPr indent="127000" algn="ctr">
                        <a:lnSpc>
                          <a:spcPct val="150000"/>
                        </a:lnSpc>
                        <a:spcAft>
                          <a:spcPts val="0"/>
                        </a:spcAft>
                      </a:pPr>
                      <a:r>
                        <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rPr>
                        <a:t>波长峰（</a:t>
                      </a: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nm</a:t>
                      </a:r>
                      <a:r>
                        <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rPr>
                        <a:t>）</a:t>
                      </a: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430</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420</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432</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556347637"/>
                  </a:ext>
                </a:extLst>
              </a:tr>
              <a:tr h="360000">
                <a:tc>
                  <a:txBody>
                    <a:bodyPr/>
                    <a:lstStyle/>
                    <a:p>
                      <a:pPr indent="127000" algn="ctr">
                        <a:lnSpc>
                          <a:spcPct val="150000"/>
                        </a:lnSpc>
                        <a:spcAft>
                          <a:spcPts val="0"/>
                        </a:spcAft>
                      </a:pPr>
                      <a:r>
                        <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rPr>
                        <a:t>衰减时间</a:t>
                      </a: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ns ~ </a:t>
                      </a:r>
                      <a:r>
                        <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rPr>
                        <a:t>μ</a:t>
                      </a: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s</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200" b="1"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2.4 ns</a:t>
                      </a:r>
                      <a:endParaRPr lang="zh-CN" sz="1200" b="1"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2.7 ns</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753794349"/>
                  </a:ext>
                </a:extLst>
              </a:tr>
              <a:tr h="360000">
                <a:tc>
                  <a:txBody>
                    <a:bodyPr/>
                    <a:lstStyle/>
                    <a:p>
                      <a:pPr indent="127000" algn="ctr">
                        <a:lnSpc>
                          <a:spcPct val="150000"/>
                        </a:lnSpc>
                        <a:spcAft>
                          <a:spcPts val="0"/>
                        </a:spcAft>
                      </a:pPr>
                      <a:r>
                        <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rPr>
                        <a:t>光衰减长度</a:t>
                      </a:r>
                    </a:p>
                  </a:txBody>
                  <a:tcPr marL="68580" marR="68580" marT="0" marB="0" anchor="ctr"/>
                </a:tc>
                <a:tc>
                  <a:txBody>
                    <a:bodyPr/>
                    <a:lstStyle/>
                    <a:p>
                      <a:pPr indent="127000" algn="ctr">
                        <a:lnSpc>
                          <a:spcPct val="150000"/>
                        </a:lnSpc>
                        <a:spcAft>
                          <a:spcPts val="0"/>
                        </a:spcAft>
                      </a:pPr>
                      <a:r>
                        <a:rPr lang="en-US" sz="1200" b="1"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&gt;20 m</a:t>
                      </a:r>
                      <a:endParaRPr lang="zh-CN" sz="1200" b="1"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244 cm</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2.2 m</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014667037"/>
                  </a:ext>
                </a:extLst>
              </a:tr>
            </a:tbl>
          </a:graphicData>
        </a:graphic>
      </p:graphicFrame>
      <p:pic>
        <p:nvPicPr>
          <p:cNvPr id="7" name="图片 6">
            <a:extLst>
              <a:ext uri="{FF2B5EF4-FFF2-40B4-BE49-F238E27FC236}">
                <a16:creationId xmlns:a16="http://schemas.microsoft.com/office/drawing/2014/main" id="{D0BFDDD7-2FF0-4D98-BE78-4D6ADF7491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4786" y="2348880"/>
            <a:ext cx="2413554" cy="1810872"/>
          </a:xfrm>
          <a:prstGeom prst="rect">
            <a:avLst/>
          </a:prstGeom>
        </p:spPr>
      </p:pic>
      <p:pic>
        <p:nvPicPr>
          <p:cNvPr id="26" name="图片 25">
            <a:extLst>
              <a:ext uri="{FF2B5EF4-FFF2-40B4-BE49-F238E27FC236}">
                <a16:creationId xmlns:a16="http://schemas.microsoft.com/office/drawing/2014/main" id="{1084E561-64BD-4517-90C4-41B65AE7F4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201" t="24076" r="38557" b="33200"/>
          <a:stretch/>
        </p:blipFill>
        <p:spPr>
          <a:xfrm rot="16200000">
            <a:off x="9943684" y="52019"/>
            <a:ext cx="1315759" cy="2653789"/>
          </a:xfrm>
          <a:prstGeom prst="rect">
            <a:avLst/>
          </a:prstGeom>
        </p:spPr>
      </p:pic>
      <p:pic>
        <p:nvPicPr>
          <p:cNvPr id="9" name="图片 8">
            <a:extLst>
              <a:ext uri="{FF2B5EF4-FFF2-40B4-BE49-F238E27FC236}">
                <a16:creationId xmlns:a16="http://schemas.microsoft.com/office/drawing/2014/main" id="{C70E6AFD-8A55-4A90-9726-482B40CA3FCE}"/>
              </a:ext>
            </a:extLst>
          </p:cNvPr>
          <p:cNvPicPr>
            <a:picLocks noChangeAspect="1"/>
          </p:cNvPicPr>
          <p:nvPr/>
        </p:nvPicPr>
        <p:blipFill>
          <a:blip r:embed="rId5"/>
          <a:stretch>
            <a:fillRect/>
          </a:stretch>
        </p:blipFill>
        <p:spPr>
          <a:xfrm>
            <a:off x="6672064" y="925521"/>
            <a:ext cx="2216050" cy="3007692"/>
          </a:xfrm>
          <a:prstGeom prst="rect">
            <a:avLst/>
          </a:prstGeom>
        </p:spPr>
      </p:pic>
      <p:sp>
        <p:nvSpPr>
          <p:cNvPr id="31" name="矩形 30">
            <a:extLst>
              <a:ext uri="{FF2B5EF4-FFF2-40B4-BE49-F238E27FC236}">
                <a16:creationId xmlns:a16="http://schemas.microsoft.com/office/drawing/2014/main" id="{C1F03889-2CF0-4404-B249-1BA3C3648E8C}"/>
              </a:ext>
            </a:extLst>
          </p:cNvPr>
          <p:cNvSpPr/>
          <p:nvPr/>
        </p:nvSpPr>
        <p:spPr>
          <a:xfrm>
            <a:off x="1689045" y="4541937"/>
            <a:ext cx="8813909" cy="1289456"/>
          </a:xfrm>
          <a:prstGeom prst="rect">
            <a:avLst/>
          </a:prstGeom>
        </p:spPr>
        <p:txBody>
          <a:bodyPr wrap="square">
            <a:spAutoFit/>
          </a:bodyPr>
          <a:lstStyle/>
          <a:p>
            <a:pPr marL="342900" lvl="0" indent="-342900" algn="l" fontAlgn="auto">
              <a:lnSpc>
                <a:spcPct val="150000"/>
              </a:lnSpc>
              <a:spcBef>
                <a:spcPts val="0"/>
              </a:spcBef>
              <a:spcAft>
                <a:spcPts val="0"/>
              </a:spcAft>
              <a:buFont typeface="Arial" panose="020B0604020202020204" pitchFamily="34" charset="0"/>
              <a:buChar char="•"/>
              <a:defRPr/>
            </a:pPr>
            <a:r>
              <a:rPr lang="zh-CN" altLang="en-US" sz="1800" b="0" dirty="0">
                <a:solidFill>
                  <a:prstClr val="black"/>
                </a:solidFill>
                <a:latin typeface="+mj-lt"/>
                <a:ea typeface="微软雅黑" panose="020B0503020204020204" pitchFamily="34" charset="-122"/>
              </a:rPr>
              <a:t>液体闪烁体：性能优良且有创新性，但是随温度气压变化发生压缩膨胀</a:t>
            </a:r>
            <a:endParaRPr lang="en-US" altLang="zh-CN" sz="1800" b="0" dirty="0">
              <a:solidFill>
                <a:prstClr val="black"/>
              </a:solidFill>
              <a:latin typeface="+mj-lt"/>
              <a:ea typeface="微软雅黑" panose="020B0503020204020204" pitchFamily="34" charset="-122"/>
            </a:endParaRPr>
          </a:p>
          <a:p>
            <a:pPr marL="342900" lvl="0" indent="-342900" algn="l" fontAlgn="auto">
              <a:lnSpc>
                <a:spcPct val="150000"/>
              </a:lnSpc>
              <a:spcBef>
                <a:spcPts val="0"/>
              </a:spcBef>
              <a:spcAft>
                <a:spcPts val="0"/>
              </a:spcAft>
              <a:buFont typeface="Arial" panose="020B0604020202020204" pitchFamily="34" charset="0"/>
              <a:buChar char="•"/>
              <a:defRPr/>
            </a:pPr>
            <a:r>
              <a:rPr lang="en-US" altLang="zh-CN" sz="1800" b="0" dirty="0">
                <a:solidFill>
                  <a:prstClr val="black"/>
                </a:solidFill>
                <a:latin typeface="+mj-lt"/>
                <a:ea typeface="微软雅黑" panose="020B0503020204020204" pitchFamily="34" charset="-122"/>
              </a:rPr>
              <a:t>HND-S2</a:t>
            </a:r>
            <a:r>
              <a:rPr lang="zh-CN" altLang="en-US" sz="1800" b="0" dirty="0">
                <a:solidFill>
                  <a:prstClr val="black"/>
                </a:solidFill>
                <a:latin typeface="+mj-lt"/>
                <a:ea typeface="微软雅黑" panose="020B0503020204020204" pitchFamily="34" charset="-122"/>
              </a:rPr>
              <a:t>：性能稳定、机械强度高、衰减时间短，但是加工工艺以及成本高</a:t>
            </a:r>
            <a:endParaRPr lang="en-US" altLang="zh-CN" sz="1800" b="0" dirty="0">
              <a:solidFill>
                <a:prstClr val="black"/>
              </a:solidFill>
              <a:latin typeface="+mj-lt"/>
              <a:ea typeface="微软雅黑" panose="020B0503020204020204" pitchFamily="34" charset="-122"/>
            </a:endParaRPr>
          </a:p>
          <a:p>
            <a:pPr marL="342900" lvl="0" indent="-342900" algn="l" fontAlgn="auto">
              <a:lnSpc>
                <a:spcPct val="150000"/>
              </a:lnSpc>
              <a:spcBef>
                <a:spcPts val="0"/>
              </a:spcBef>
              <a:spcAft>
                <a:spcPts val="0"/>
              </a:spcAft>
              <a:buFont typeface="Arial" panose="020B0604020202020204" pitchFamily="34" charset="0"/>
              <a:buChar char="•"/>
              <a:defRPr/>
            </a:pPr>
            <a:r>
              <a:rPr lang="en-US" altLang="zh-CN" sz="1800" b="0" dirty="0">
                <a:solidFill>
                  <a:prstClr val="black"/>
                </a:solidFill>
                <a:latin typeface="+mj-lt"/>
                <a:ea typeface="微软雅黑" panose="020B0503020204020204" pitchFamily="34" charset="-122"/>
              </a:rPr>
              <a:t>BCF-10</a:t>
            </a:r>
            <a:r>
              <a:rPr lang="zh-CN" altLang="en-US" sz="1800" b="0" dirty="0">
                <a:solidFill>
                  <a:prstClr val="black"/>
                </a:solidFill>
                <a:latin typeface="+mj-lt"/>
                <a:ea typeface="微软雅黑" panose="020B0503020204020204" pitchFamily="34" charset="-122"/>
              </a:rPr>
              <a:t>：机械可塑性强、探测单元粒度小，但是闪烁光收集效率低</a:t>
            </a:r>
            <a:endParaRPr kumimoji="0" lang="zh-CN" altLang="en-US" sz="1800" b="0" i="0" u="none" strike="noStrike" kern="1200" cap="none" spc="0" normalizeH="0" baseline="0" noProof="0" dirty="0">
              <a:ln>
                <a:noFill/>
              </a:ln>
              <a:solidFill>
                <a:prstClr val="black"/>
              </a:solidFill>
              <a:effectLst/>
              <a:uLnTx/>
              <a:uFillTx/>
              <a:latin typeface="+mj-lt"/>
              <a:ea typeface="微软雅黑" panose="020B0503020204020204" pitchFamily="34" charset="-122"/>
            </a:endParaRPr>
          </a:p>
        </p:txBody>
      </p:sp>
      <p:sp>
        <p:nvSpPr>
          <p:cNvPr id="32" name="矩形 31">
            <a:extLst>
              <a:ext uri="{FF2B5EF4-FFF2-40B4-BE49-F238E27FC236}">
                <a16:creationId xmlns:a16="http://schemas.microsoft.com/office/drawing/2014/main" id="{282B6F05-8096-4A32-986D-51FF6A8C36B5}"/>
              </a:ext>
            </a:extLst>
          </p:cNvPr>
          <p:cNvSpPr/>
          <p:nvPr/>
        </p:nvSpPr>
        <p:spPr>
          <a:xfrm>
            <a:off x="551384" y="5955970"/>
            <a:ext cx="10585176" cy="580415"/>
          </a:xfrm>
          <a:prstGeom prst="rect">
            <a:avLst/>
          </a:prstGeom>
        </p:spPr>
        <p:txBody>
          <a:bodyPr wrap="square">
            <a:spAutoFit/>
          </a:bodyPr>
          <a:lstStyle/>
          <a:p>
            <a:pPr marL="342900" lvl="0" indent="-342900" algn="l" fontAlgn="auto">
              <a:lnSpc>
                <a:spcPct val="150000"/>
              </a:lnSpc>
              <a:spcBef>
                <a:spcPts val="0"/>
              </a:spcBef>
              <a:spcAft>
                <a:spcPts val="0"/>
              </a:spcAft>
              <a:buFont typeface="Wingdings" panose="05000000000000000000" pitchFamily="2" charset="2"/>
              <a:buChar char="n"/>
            </a:pPr>
            <a:r>
              <a:rPr lang="zh-CN" altLang="en-US" sz="2400" dirty="0">
                <a:solidFill>
                  <a:prstClr val="black"/>
                </a:solidFill>
                <a:latin typeface="+mj-lt"/>
                <a:ea typeface="微软雅黑" panose="020B0503020204020204" pitchFamily="34" charset="-122"/>
                <a:cs typeface="Times New Roman" panose="02020603050405020304" pitchFamily="18" charset="0"/>
              </a:rPr>
              <a:t>综合考虑经济因素与工艺难度，采用 </a:t>
            </a:r>
            <a:r>
              <a:rPr lang="en-US" altLang="zh-CN" sz="2400" dirty="0">
                <a:solidFill>
                  <a:prstClr val="black"/>
                </a:solidFill>
                <a:latin typeface="+mj-lt"/>
                <a:ea typeface="微软雅黑" panose="020B0503020204020204" pitchFamily="34" charset="-122"/>
                <a:cs typeface="Times New Roman" panose="02020603050405020304" pitchFamily="18" charset="0"/>
              </a:rPr>
              <a:t>BCF-10 </a:t>
            </a:r>
            <a:r>
              <a:rPr lang="zh-CN" altLang="en-US" sz="2400" dirty="0">
                <a:solidFill>
                  <a:prstClr val="black"/>
                </a:solidFill>
                <a:latin typeface="+mj-lt"/>
                <a:ea typeface="微软雅黑" panose="020B0503020204020204" pitchFamily="34" charset="-122"/>
                <a:cs typeface="Times New Roman" panose="02020603050405020304" pitchFamily="18" charset="0"/>
              </a:rPr>
              <a:t>作为宇宙线缪子成像探测器</a:t>
            </a:r>
            <a:endParaRPr lang="en-US" altLang="zh-CN" sz="2400" dirty="0">
              <a:solidFill>
                <a:prstClr val="black"/>
              </a:solidFill>
              <a:latin typeface="+mj-lt"/>
              <a:ea typeface="微软雅黑" panose="020B0503020204020204" pitchFamily="34" charset="-122"/>
              <a:cs typeface="Times New Roman" panose="02020603050405020304" pitchFamily="18" charset="0"/>
            </a:endParaRPr>
          </a:p>
        </p:txBody>
      </p:sp>
      <p:sp>
        <p:nvSpPr>
          <p:cNvPr id="33" name="矩形 32">
            <a:extLst>
              <a:ext uri="{FF2B5EF4-FFF2-40B4-BE49-F238E27FC236}">
                <a16:creationId xmlns:a16="http://schemas.microsoft.com/office/drawing/2014/main" id="{5FE27FAB-29B9-484F-9D89-87249C3DE6CD}"/>
              </a:ext>
            </a:extLst>
          </p:cNvPr>
          <p:cNvSpPr/>
          <p:nvPr/>
        </p:nvSpPr>
        <p:spPr>
          <a:xfrm>
            <a:off x="2361727" y="759284"/>
            <a:ext cx="2031325" cy="276999"/>
          </a:xfrm>
          <a:prstGeom prst="rect">
            <a:avLst/>
          </a:prstGeom>
        </p:spPr>
        <p:txBody>
          <a:bodyPr wrap="none">
            <a:spAutoFit/>
          </a:bodyPr>
          <a:lstStyle/>
          <a:p>
            <a:pPr lvl="0"/>
            <a:r>
              <a:rPr lang="zh-CN" altLang="en-US" sz="1200" b="0" dirty="0">
                <a:solidFill>
                  <a:prstClr val="black"/>
                </a:solidFill>
                <a:ea typeface="微软雅黑" panose="020B0503020204020204" pitchFamily="34" charset="-122"/>
                <a:cs typeface="Times New Roman" panose="02020603050405020304" pitchFamily="18" charset="0"/>
              </a:rPr>
              <a:t>三种闪烁体材料的参数对比</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38" name="文本框 37">
            <a:extLst>
              <a:ext uri="{FF2B5EF4-FFF2-40B4-BE49-F238E27FC236}">
                <a16:creationId xmlns:a16="http://schemas.microsoft.com/office/drawing/2014/main" id="{9E9A79D2-07E7-4836-857D-EFEC7486EB31}"/>
              </a:ext>
            </a:extLst>
          </p:cNvPr>
          <p:cNvSpPr txBox="1"/>
          <p:nvPr/>
        </p:nvSpPr>
        <p:spPr>
          <a:xfrm>
            <a:off x="10226240" y="2046268"/>
            <a:ext cx="750646" cy="276999"/>
          </a:xfrm>
          <a:prstGeom prst="rect">
            <a:avLst/>
          </a:prstGeom>
          <a:noFill/>
        </p:spPr>
        <p:txBody>
          <a:bodyPr wrap="square" rtlCol="0">
            <a:spAutoFit/>
          </a:bodyPr>
          <a:lstStyle/>
          <a:p>
            <a:pPr lvl="0" algn="l" fontAlgn="auto">
              <a:spcBef>
                <a:spcPts val="0"/>
              </a:spcBef>
              <a:spcAft>
                <a:spcPts val="0"/>
              </a:spcAft>
              <a:defRPr/>
            </a:pPr>
            <a:r>
              <a:rPr lang="en-US" altLang="zh-CN" sz="1200" b="0" dirty="0">
                <a:solidFill>
                  <a:prstClr val="black"/>
                </a:solidFill>
                <a:ea typeface="微软雅黑" panose="020B0503020204020204" pitchFamily="34" charset="-122"/>
                <a:cs typeface="Times New Roman" panose="02020603050405020304" pitchFamily="18" charset="0"/>
              </a:rPr>
              <a:t>HND-S2</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39" name="文本框 38">
            <a:extLst>
              <a:ext uri="{FF2B5EF4-FFF2-40B4-BE49-F238E27FC236}">
                <a16:creationId xmlns:a16="http://schemas.microsoft.com/office/drawing/2014/main" id="{21200EEC-B431-4CCE-8C0F-437F23683AC4}"/>
              </a:ext>
            </a:extLst>
          </p:cNvPr>
          <p:cNvSpPr txBox="1"/>
          <p:nvPr/>
        </p:nvSpPr>
        <p:spPr>
          <a:xfrm>
            <a:off x="7204025" y="4018310"/>
            <a:ext cx="1152128" cy="276999"/>
          </a:xfrm>
          <a:prstGeom prst="rect">
            <a:avLst/>
          </a:prstGeom>
          <a:noFill/>
        </p:spPr>
        <p:txBody>
          <a:bodyPr wrap="square" rtlCol="0">
            <a:spAutoFit/>
          </a:bodyPr>
          <a:lstStyle/>
          <a:p>
            <a:pPr lvl="0" algn="l" fontAlgn="auto">
              <a:spcBef>
                <a:spcPts val="0"/>
              </a:spcBef>
              <a:spcAft>
                <a:spcPts val="0"/>
              </a:spcAft>
              <a:defRPr/>
            </a:pPr>
            <a:r>
              <a:rPr lang="zh-CN" altLang="en-US" sz="1200" b="0" dirty="0">
                <a:solidFill>
                  <a:prstClr val="black"/>
                </a:solidFill>
                <a:ea typeface="微软雅黑" panose="020B0503020204020204" pitchFamily="34" charset="-122"/>
                <a:cs typeface="Times New Roman" panose="02020603050405020304" pitchFamily="18" charset="0"/>
              </a:rPr>
              <a:t>液体闪烁体</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40" name="文本框 39">
            <a:extLst>
              <a:ext uri="{FF2B5EF4-FFF2-40B4-BE49-F238E27FC236}">
                <a16:creationId xmlns:a16="http://schemas.microsoft.com/office/drawing/2014/main" id="{C5BA063F-4664-400B-86BB-E27F01F974D3}"/>
              </a:ext>
            </a:extLst>
          </p:cNvPr>
          <p:cNvSpPr txBox="1"/>
          <p:nvPr/>
        </p:nvSpPr>
        <p:spPr>
          <a:xfrm>
            <a:off x="10226874" y="4169227"/>
            <a:ext cx="749378" cy="276999"/>
          </a:xfrm>
          <a:prstGeom prst="rect">
            <a:avLst/>
          </a:prstGeom>
          <a:noFill/>
        </p:spPr>
        <p:txBody>
          <a:bodyPr wrap="square" rtlCol="0">
            <a:spAutoFit/>
          </a:bodyPr>
          <a:lstStyle/>
          <a:p>
            <a:pPr lvl="0" algn="l" fontAlgn="auto">
              <a:spcBef>
                <a:spcPts val="0"/>
              </a:spcBef>
              <a:spcAft>
                <a:spcPts val="0"/>
              </a:spcAft>
              <a:defRPr/>
            </a:pPr>
            <a:r>
              <a:rPr lang="en-US" altLang="zh-CN" sz="1200" b="0" dirty="0">
                <a:solidFill>
                  <a:prstClr val="black"/>
                </a:solidFill>
                <a:ea typeface="微软雅黑" panose="020B0503020204020204" pitchFamily="34" charset="-122"/>
                <a:cs typeface="Times New Roman" panose="02020603050405020304" pitchFamily="18" charset="0"/>
              </a:rPr>
              <a:t>BCF-10</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074847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标题 1"/>
          <p:cNvSpPr>
            <a:spLocks noGrp="1"/>
          </p:cNvSpPr>
          <p:nvPr>
            <p:ph type="title"/>
          </p:nvPr>
        </p:nvSpPr>
        <p:spPr>
          <a:xfrm>
            <a:off x="1694329" y="55035"/>
            <a:ext cx="9115341" cy="609660"/>
          </a:xfrm>
        </p:spPr>
        <p:txBody>
          <a:bodyPr>
            <a:noAutofit/>
          </a:bodyPr>
          <a:lstStyle/>
          <a:p>
            <a:r>
              <a:rPr lang="zh-CN" altLang="en-US" sz="4000" dirty="0">
                <a:solidFill>
                  <a:schemeClr val="bg1"/>
                </a:solidFill>
                <a:latin typeface="Arial" panose="020B0604020202020204" pitchFamily="34" charset="0"/>
                <a:ea typeface="微软雅黑" panose="020B0503020204020204" pitchFamily="34" charset="-122"/>
                <a:sym typeface="Arial" panose="020B0604020202020204" pitchFamily="34" charset="0"/>
              </a:rPr>
              <a:t>提纲</a:t>
            </a:r>
          </a:p>
        </p:txBody>
      </p:sp>
      <p:sp>
        <p:nvSpPr>
          <p:cNvPr id="42" name="副标题 2"/>
          <p:cNvSpPr txBox="1"/>
          <p:nvPr/>
        </p:nvSpPr>
        <p:spPr>
          <a:xfrm>
            <a:off x="839416" y="1055386"/>
            <a:ext cx="7128792" cy="54699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kumimoji="0" lang="zh-CN" altLang="en-US" sz="28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研究背景与意义</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亚毫米位置分辨探测器设计</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探测器封装工艺研究</a:t>
            </a:r>
            <a:endParaRPr lang="en-US" altLang="zh-CN" sz="2800" dirty="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通道压缩技术研究</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宇宙线缪子成像系统研制</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lvl="0" indent="-514350" algn="l" fontAlgn="auto">
              <a:lnSpc>
                <a:spcPct val="120000"/>
              </a:lnSpc>
              <a:spcBef>
                <a:spcPts val="1800"/>
              </a:spcBef>
              <a:spcAft>
                <a:spcPts val="1200"/>
              </a:spcAft>
              <a:buFont typeface="+mj-lt"/>
              <a:buAutoNum type="arabicPeriod"/>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总结</a:t>
            </a:r>
            <a:r>
              <a:rPr kumimoji="0" lang="zh-CN" altLang="en-US" sz="28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与展望</a:t>
            </a:r>
            <a:endParaRPr kumimoji="0" lang="en-US" altLang="zh-CN" sz="28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6" name="灯片编号占位符 2">
            <a:extLst>
              <a:ext uri="{FF2B5EF4-FFF2-40B4-BE49-F238E27FC236}">
                <a16:creationId xmlns:a16="http://schemas.microsoft.com/office/drawing/2014/main" id="{73C69BBB-01A9-49A5-98A5-7570B335E616}"/>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17</a:t>
            </a:fld>
            <a:endParaRPr lang="zh-CN" altLang="en-US" sz="1400" dirty="0">
              <a:solidFill>
                <a:schemeClr val="tx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659847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F3F81651-9A01-4629-9ABE-DBC3A00C5DD6}"/>
              </a:ext>
            </a:extLst>
          </p:cNvPr>
          <p:cNvSpPr/>
          <p:nvPr/>
        </p:nvSpPr>
        <p:spPr>
          <a:xfrm>
            <a:off x="9605521" y="3473639"/>
            <a:ext cx="1807174" cy="461665"/>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塑料闪烁光纤中闪烁光的路径几何关系示意图</a:t>
            </a:r>
          </a:p>
        </p:txBody>
      </p:sp>
      <p:sp>
        <p:nvSpPr>
          <p:cNvPr id="43" name="矩形 42">
            <a:extLst>
              <a:ext uri="{FF2B5EF4-FFF2-40B4-BE49-F238E27FC236}">
                <a16:creationId xmlns:a16="http://schemas.microsoft.com/office/drawing/2014/main" id="{A5C1A795-047C-4440-86BD-04267A1F4D3B}"/>
              </a:ext>
            </a:extLst>
          </p:cNvPr>
          <p:cNvSpPr/>
          <p:nvPr/>
        </p:nvSpPr>
        <p:spPr>
          <a:xfrm>
            <a:off x="1650792" y="5806663"/>
            <a:ext cx="1875805" cy="276999"/>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荧光和磷光发射示意图</a:t>
            </a:r>
          </a:p>
        </p:txBody>
      </p:sp>
      <p:sp>
        <p:nvSpPr>
          <p:cNvPr id="14" name="标题 1">
            <a:extLst>
              <a:ext uri="{FF2B5EF4-FFF2-40B4-BE49-F238E27FC236}">
                <a16:creationId xmlns:a16="http://schemas.microsoft.com/office/drawing/2014/main" id="{B54BC62B-0B1A-4728-ACBC-E668CB7112AA}"/>
              </a:ext>
            </a:extLst>
          </p:cNvPr>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defRPr/>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塑料闪烁光纤的工作机理</a:t>
            </a:r>
          </a:p>
        </p:txBody>
      </p:sp>
      <p:sp>
        <p:nvSpPr>
          <p:cNvPr id="15" name="内容占位符 2">
            <a:extLst>
              <a:ext uri="{FF2B5EF4-FFF2-40B4-BE49-F238E27FC236}">
                <a16:creationId xmlns:a16="http://schemas.microsoft.com/office/drawing/2014/main" id="{A45D092C-2BAE-4653-B30D-F525E3B165BD}"/>
              </a:ext>
            </a:extLst>
          </p:cNvPr>
          <p:cNvSpPr txBox="1">
            <a:spLocks/>
          </p:cNvSpPr>
          <p:nvPr/>
        </p:nvSpPr>
        <p:spPr bwMode="auto">
          <a:xfrm>
            <a:off x="2" y="692697"/>
            <a:ext cx="1919534" cy="5169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indent="0">
              <a:lnSpc>
                <a:spcPct val="150000"/>
              </a:lnSpc>
              <a:buClrTx/>
              <a:buNone/>
            </a:pPr>
            <a:r>
              <a:rPr lang="zh-CN" altLang="en-US" sz="2000" b="0" kern="0" dirty="0">
                <a:solidFill>
                  <a:srgbClr val="000000"/>
                </a:solidFill>
                <a:latin typeface="Times New Roman" panose="02020603050405020304" pitchFamily="18" charset="0"/>
                <a:cs typeface="Times New Roman" panose="02020603050405020304" pitchFamily="18" charset="0"/>
              </a:rPr>
              <a:t>闪烁光的产生</a:t>
            </a:r>
          </a:p>
        </p:txBody>
      </p:sp>
      <p:sp>
        <p:nvSpPr>
          <p:cNvPr id="17" name="矩形 16">
            <a:extLst>
              <a:ext uri="{FF2B5EF4-FFF2-40B4-BE49-F238E27FC236}">
                <a16:creationId xmlns:a16="http://schemas.microsoft.com/office/drawing/2014/main" id="{DB0E3122-0438-463E-B4C0-72076DD4BE3E}"/>
              </a:ext>
            </a:extLst>
          </p:cNvPr>
          <p:cNvSpPr/>
          <p:nvPr/>
        </p:nvSpPr>
        <p:spPr>
          <a:xfrm>
            <a:off x="325781" y="5982123"/>
            <a:ext cx="4474065" cy="580415"/>
          </a:xfrm>
          <a:prstGeom prst="rect">
            <a:avLst/>
          </a:prstGeom>
        </p:spPr>
        <p:txBody>
          <a:bodyPr wrap="square">
            <a:spAutoFit/>
          </a:bodyPr>
          <a:lstStyle/>
          <a:p>
            <a:pPr marL="342900" lvl="0" indent="-342900" algn="l" fontAlgn="auto">
              <a:lnSpc>
                <a:spcPct val="150000"/>
              </a:lnSpc>
              <a:spcBef>
                <a:spcPts val="0"/>
              </a:spcBef>
              <a:spcAft>
                <a:spcPts val="0"/>
              </a:spcAft>
              <a:buFont typeface="Wingdings" panose="05000000000000000000" pitchFamily="2" charset="2"/>
              <a:buChar char="n"/>
            </a:pPr>
            <a:r>
              <a:rPr lang="zh-CN" altLang="en-US" sz="2400" dirty="0">
                <a:solidFill>
                  <a:prstClr val="black"/>
                </a:solidFill>
                <a:latin typeface="Arial"/>
                <a:ea typeface="微软雅黑" panose="020B0503020204020204" pitchFamily="34" charset="-122"/>
                <a:cs typeface="Times New Roman" panose="02020603050405020304" pitchFamily="18" charset="0"/>
              </a:rPr>
              <a:t>发光过程</a:t>
            </a:r>
            <a:r>
              <a:rPr lang="en-US" altLang="zh-CN" sz="2400" dirty="0">
                <a:solidFill>
                  <a:prstClr val="black"/>
                </a:solidFill>
                <a:latin typeface="Arial"/>
                <a:ea typeface="微软雅黑" panose="020B0503020204020204" pitchFamily="34" charset="-122"/>
                <a:cs typeface="Times New Roman" panose="02020603050405020304" pitchFamily="18" charset="0"/>
              </a:rPr>
              <a:t>:</a:t>
            </a:r>
            <a:r>
              <a:rPr lang="zh-CN" altLang="en-US" sz="2400" dirty="0">
                <a:solidFill>
                  <a:prstClr val="black"/>
                </a:solidFill>
                <a:latin typeface="Arial"/>
                <a:ea typeface="微软雅黑" panose="020B0503020204020204" pitchFamily="34" charset="-122"/>
                <a:cs typeface="Times New Roman" panose="02020603050405020304" pitchFamily="18" charset="0"/>
              </a:rPr>
              <a:t> </a:t>
            </a:r>
            <a:r>
              <a:rPr lang="en-US" altLang="zh-CN" sz="2400" dirty="0">
                <a:solidFill>
                  <a:prstClr val="black"/>
                </a:solidFill>
                <a:ea typeface="微软雅黑" panose="020B0503020204020204" pitchFamily="34" charset="-122"/>
                <a:cs typeface="Times New Roman" panose="02020603050405020304" pitchFamily="18" charset="0"/>
              </a:rPr>
              <a:t>π </a:t>
            </a:r>
            <a:r>
              <a:rPr lang="zh-CN" altLang="en-US" sz="2400" dirty="0">
                <a:solidFill>
                  <a:prstClr val="black"/>
                </a:solidFill>
                <a:latin typeface="Arial"/>
                <a:ea typeface="微软雅黑" panose="020B0503020204020204" pitchFamily="34" charset="-122"/>
                <a:cs typeface="Times New Roman" panose="02020603050405020304" pitchFamily="18" charset="0"/>
              </a:rPr>
              <a:t>电子态间的跃迁</a:t>
            </a:r>
          </a:p>
        </p:txBody>
      </p:sp>
      <p:sp>
        <p:nvSpPr>
          <p:cNvPr id="19" name="内容占位符 2">
            <a:extLst>
              <a:ext uri="{FF2B5EF4-FFF2-40B4-BE49-F238E27FC236}">
                <a16:creationId xmlns:a16="http://schemas.microsoft.com/office/drawing/2014/main" id="{8B8EE78D-2B7C-4833-B4E0-04CDD4E9EC56}"/>
              </a:ext>
            </a:extLst>
          </p:cNvPr>
          <p:cNvSpPr txBox="1">
            <a:spLocks/>
          </p:cNvSpPr>
          <p:nvPr/>
        </p:nvSpPr>
        <p:spPr bwMode="auto">
          <a:xfrm>
            <a:off x="5172585" y="692697"/>
            <a:ext cx="2592277" cy="5169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indent="0">
              <a:lnSpc>
                <a:spcPct val="150000"/>
              </a:lnSpc>
              <a:buClrTx/>
              <a:buNone/>
            </a:pPr>
            <a:r>
              <a:rPr lang="zh-CN" altLang="en-US" sz="2000" b="0" kern="0" dirty="0">
                <a:solidFill>
                  <a:srgbClr val="000000"/>
                </a:solidFill>
                <a:latin typeface="Times New Roman" panose="02020603050405020304" pitchFamily="18" charset="0"/>
                <a:cs typeface="Times New Roman" panose="02020603050405020304" pitchFamily="18" charset="0"/>
              </a:rPr>
              <a:t>闪烁光的传输</a:t>
            </a:r>
          </a:p>
        </p:txBody>
      </p:sp>
      <p:sp>
        <p:nvSpPr>
          <p:cNvPr id="21" name="矩形 20">
            <a:extLst>
              <a:ext uri="{FF2B5EF4-FFF2-40B4-BE49-F238E27FC236}">
                <a16:creationId xmlns:a16="http://schemas.microsoft.com/office/drawing/2014/main" id="{E2352A6A-D736-45CB-9E73-61CA00C2D2B2}"/>
              </a:ext>
            </a:extLst>
          </p:cNvPr>
          <p:cNvSpPr/>
          <p:nvPr/>
        </p:nvSpPr>
        <p:spPr>
          <a:xfrm>
            <a:off x="5318342" y="5982123"/>
            <a:ext cx="6761253" cy="580415"/>
          </a:xfrm>
          <a:prstGeom prst="rect">
            <a:avLst/>
          </a:prstGeom>
        </p:spPr>
        <p:txBody>
          <a:bodyPr wrap="square">
            <a:spAutoFit/>
          </a:bodyPr>
          <a:lstStyle/>
          <a:p>
            <a:pPr marL="342900" lvl="0" indent="-342900" algn="l" fontAlgn="auto">
              <a:lnSpc>
                <a:spcPct val="150000"/>
              </a:lnSpc>
              <a:spcBef>
                <a:spcPts val="0"/>
              </a:spcBef>
              <a:spcAft>
                <a:spcPts val="0"/>
              </a:spcAft>
              <a:buFont typeface="Wingdings" panose="05000000000000000000" pitchFamily="2" charset="2"/>
              <a:buChar char="n"/>
            </a:pPr>
            <a:r>
              <a:rPr lang="zh-CN" altLang="en-US" sz="2400" dirty="0">
                <a:solidFill>
                  <a:prstClr val="black"/>
                </a:solidFill>
                <a:latin typeface="Arial"/>
                <a:ea typeface="微软雅黑" panose="020B0503020204020204" pitchFamily="34" charset="-122"/>
                <a:cs typeface="Times New Roman" panose="02020603050405020304" pitchFamily="18" charset="0"/>
              </a:rPr>
              <a:t>传输过程：发生全反射的闪烁光可到达出光面</a:t>
            </a:r>
            <a:endParaRPr kumimoji="0" lang="en-US" altLang="zh-CN" sz="2400" b="0" i="0" u="none" strike="noStrike" kern="1200" cap="none" spc="0" normalizeH="0" baseline="0" noProof="0" dirty="0">
              <a:ln>
                <a:noFill/>
              </a:ln>
              <a:solidFill>
                <a:srgbClr val="FF0000"/>
              </a:solidFill>
              <a:effectLst/>
              <a:uLnTx/>
              <a:uFillTx/>
              <a:latin typeface="Arial"/>
              <a:ea typeface="微软雅黑" panose="020B0503020204020204" pitchFamily="34" charset="-122"/>
              <a:cs typeface="Times New Roman" panose="02020603050405020304" pitchFamily="18" charset="0"/>
            </a:endParaRPr>
          </a:p>
        </p:txBody>
      </p:sp>
      <p:sp>
        <p:nvSpPr>
          <p:cNvPr id="22" name="灯片编号占位符 2">
            <a:extLst>
              <a:ext uri="{FF2B5EF4-FFF2-40B4-BE49-F238E27FC236}">
                <a16:creationId xmlns:a16="http://schemas.microsoft.com/office/drawing/2014/main" id="{87EDB3D7-9DE4-4089-942E-C154598D7A7F}"/>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18</a:t>
            </a:fld>
            <a:endParaRPr lang="zh-CN" altLang="en-US" sz="1400" dirty="0">
              <a:solidFill>
                <a:schemeClr val="tx1"/>
              </a:solidFill>
              <a:latin typeface="黑体" panose="02010609060101010101" pitchFamily="49" charset="-122"/>
              <a:ea typeface="黑体" panose="02010609060101010101" pitchFamily="49" charset="-122"/>
            </a:endParaRPr>
          </a:p>
        </p:txBody>
      </p:sp>
      <p:pic>
        <p:nvPicPr>
          <p:cNvPr id="27" name="图片 26">
            <a:extLst>
              <a:ext uri="{FF2B5EF4-FFF2-40B4-BE49-F238E27FC236}">
                <a16:creationId xmlns:a16="http://schemas.microsoft.com/office/drawing/2014/main" id="{29DF79C5-5FAF-4580-A468-B42737DA58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9825" y="1304520"/>
            <a:ext cx="1646280" cy="1440000"/>
          </a:xfrm>
          <a:prstGeom prst="rect">
            <a:avLst/>
          </a:prstGeom>
        </p:spPr>
      </p:pic>
      <p:pic>
        <p:nvPicPr>
          <p:cNvPr id="28" name="图片 27">
            <a:extLst>
              <a:ext uri="{FF2B5EF4-FFF2-40B4-BE49-F238E27FC236}">
                <a16:creationId xmlns:a16="http://schemas.microsoft.com/office/drawing/2014/main" id="{3535D258-6A93-4385-A101-ED16B8C57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195" y="3167902"/>
            <a:ext cx="3959324" cy="2638761"/>
          </a:xfrm>
          <a:prstGeom prst="rect">
            <a:avLst/>
          </a:prstGeom>
        </p:spPr>
      </p:pic>
      <p:pic>
        <p:nvPicPr>
          <p:cNvPr id="29" name="图片 28">
            <a:extLst>
              <a:ext uri="{FF2B5EF4-FFF2-40B4-BE49-F238E27FC236}">
                <a16:creationId xmlns:a16="http://schemas.microsoft.com/office/drawing/2014/main" id="{6E9E298C-CD15-46B5-B1CA-96F44E2BA0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215" y="1304520"/>
            <a:ext cx="1207072" cy="1440000"/>
          </a:xfrm>
          <a:prstGeom prst="rect">
            <a:avLst/>
          </a:prstGeom>
        </p:spPr>
      </p:pic>
      <p:sp>
        <p:nvSpPr>
          <p:cNvPr id="31" name="矩形 30">
            <a:extLst>
              <a:ext uri="{FF2B5EF4-FFF2-40B4-BE49-F238E27FC236}">
                <a16:creationId xmlns:a16="http://schemas.microsoft.com/office/drawing/2014/main" id="{2CAE9E98-E9AC-46C4-A5D7-C1CB8F8DBDAF}"/>
              </a:ext>
            </a:extLst>
          </p:cNvPr>
          <p:cNvSpPr/>
          <p:nvPr/>
        </p:nvSpPr>
        <p:spPr>
          <a:xfrm>
            <a:off x="448246" y="2707557"/>
            <a:ext cx="1719010" cy="461665"/>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塑料闪烁光纤芯层材料聚苯乙烯的分子式</a:t>
            </a:r>
          </a:p>
        </p:txBody>
      </p:sp>
      <p:sp>
        <p:nvSpPr>
          <p:cNvPr id="32" name="矩形 31">
            <a:extLst>
              <a:ext uri="{FF2B5EF4-FFF2-40B4-BE49-F238E27FC236}">
                <a16:creationId xmlns:a16="http://schemas.microsoft.com/office/drawing/2014/main" id="{74810BD5-7FF9-4FB9-A267-0DC080A005B0}"/>
              </a:ext>
            </a:extLst>
          </p:cNvPr>
          <p:cNvSpPr/>
          <p:nvPr/>
        </p:nvSpPr>
        <p:spPr>
          <a:xfrm>
            <a:off x="2791824" y="2744520"/>
            <a:ext cx="2481180" cy="276999"/>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苯环的轨道结构中 </a:t>
            </a:r>
            <a:r>
              <a:rPr lang="en-US" altLang="zh-CN" sz="1200" b="0" dirty="0">
                <a:solidFill>
                  <a:schemeClr val="tx1"/>
                </a:solidFill>
                <a:ea typeface="微软雅黑" panose="020B0503020204020204" pitchFamily="34" charset="-122"/>
                <a:cs typeface="Times New Roman" panose="02020603050405020304" pitchFamily="18" charset="0"/>
              </a:rPr>
              <a:t>π </a:t>
            </a:r>
            <a:r>
              <a:rPr lang="zh-CN" altLang="en-US" sz="1200" b="0" dirty="0">
                <a:solidFill>
                  <a:schemeClr val="tx1"/>
                </a:solidFill>
                <a:ea typeface="微软雅黑" panose="020B0503020204020204" pitchFamily="34" charset="-122"/>
                <a:cs typeface="Times New Roman" panose="02020603050405020304" pitchFamily="18" charset="0"/>
              </a:rPr>
              <a:t>电子的轨道</a:t>
            </a:r>
          </a:p>
        </p:txBody>
      </p:sp>
      <p:pic>
        <p:nvPicPr>
          <p:cNvPr id="8" name="图片 7">
            <a:extLst>
              <a:ext uri="{FF2B5EF4-FFF2-40B4-BE49-F238E27FC236}">
                <a16:creationId xmlns:a16="http://schemas.microsoft.com/office/drawing/2014/main" id="{F49E7823-451D-4E8E-8C14-8D62F455AA15}"/>
              </a:ext>
            </a:extLst>
          </p:cNvPr>
          <p:cNvPicPr>
            <a:picLocks noChangeAspect="1"/>
          </p:cNvPicPr>
          <p:nvPr/>
        </p:nvPicPr>
        <p:blipFill>
          <a:blip r:embed="rId6"/>
          <a:stretch>
            <a:fillRect/>
          </a:stretch>
        </p:blipFill>
        <p:spPr>
          <a:xfrm>
            <a:off x="5283272" y="1412200"/>
            <a:ext cx="3423165" cy="2088000"/>
          </a:xfrm>
          <a:prstGeom prst="rect">
            <a:avLst/>
          </a:prstGeom>
        </p:spPr>
      </p:pic>
      <p:pic>
        <p:nvPicPr>
          <p:cNvPr id="98" name="图片 97">
            <a:extLst>
              <a:ext uri="{FF2B5EF4-FFF2-40B4-BE49-F238E27FC236}">
                <a16:creationId xmlns:a16="http://schemas.microsoft.com/office/drawing/2014/main" id="{CD04CEEA-C7D7-4F46-A5A4-0EA8401236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4311" y="1431378"/>
            <a:ext cx="3209594" cy="2088000"/>
          </a:xfrm>
          <a:prstGeom prst="rect">
            <a:avLst/>
          </a:prstGeom>
        </p:spPr>
      </p:pic>
      <p:pic>
        <p:nvPicPr>
          <p:cNvPr id="99" name="图片 98">
            <a:extLst>
              <a:ext uri="{FF2B5EF4-FFF2-40B4-BE49-F238E27FC236}">
                <a16:creationId xmlns:a16="http://schemas.microsoft.com/office/drawing/2014/main" id="{3ECB9951-7D8B-4717-8D77-F4834DF13B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6452" y="3979621"/>
            <a:ext cx="5132268" cy="1793630"/>
          </a:xfrm>
          <a:prstGeom prst="rect">
            <a:avLst/>
          </a:prstGeom>
        </p:spPr>
      </p:pic>
      <p:sp>
        <p:nvSpPr>
          <p:cNvPr id="100" name="矩形 99">
            <a:extLst>
              <a:ext uri="{FF2B5EF4-FFF2-40B4-BE49-F238E27FC236}">
                <a16:creationId xmlns:a16="http://schemas.microsoft.com/office/drawing/2014/main" id="{866ABF72-9EA9-4810-933E-DA3BBCD70ECC}"/>
              </a:ext>
            </a:extLst>
          </p:cNvPr>
          <p:cNvSpPr/>
          <p:nvPr/>
        </p:nvSpPr>
        <p:spPr>
          <a:xfrm>
            <a:off x="6921463" y="5779557"/>
            <a:ext cx="3742247" cy="276999"/>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闪烁光在塑料闪烁光纤中的传输</a:t>
            </a:r>
          </a:p>
        </p:txBody>
      </p:sp>
      <p:sp>
        <p:nvSpPr>
          <p:cNvPr id="101" name="矩形 100">
            <a:extLst>
              <a:ext uri="{FF2B5EF4-FFF2-40B4-BE49-F238E27FC236}">
                <a16:creationId xmlns:a16="http://schemas.microsoft.com/office/drawing/2014/main" id="{4B7B1199-8A22-4B0A-B5B5-270BECC2CF1C}"/>
              </a:ext>
            </a:extLst>
          </p:cNvPr>
          <p:cNvSpPr/>
          <p:nvPr/>
        </p:nvSpPr>
        <p:spPr>
          <a:xfrm>
            <a:off x="5799517" y="3489005"/>
            <a:ext cx="2390674" cy="461665"/>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光从高折射率介质进入低折射率介质中发生的反射和折射示意图</a:t>
            </a:r>
          </a:p>
        </p:txBody>
      </p:sp>
    </p:spTree>
    <p:extLst>
      <p:ext uri="{BB962C8B-B14F-4D97-AF65-F5344CB8AC3E}">
        <p14:creationId xmlns:p14="http://schemas.microsoft.com/office/powerpoint/2010/main" val="2291753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探测器单元的封装工艺</a:t>
            </a:r>
          </a:p>
        </p:txBody>
      </p:sp>
      <p:sp>
        <p:nvSpPr>
          <p:cNvPr id="12" name="灯片编号占位符 2">
            <a:extLst>
              <a:ext uri="{FF2B5EF4-FFF2-40B4-BE49-F238E27FC236}">
                <a16:creationId xmlns:a16="http://schemas.microsoft.com/office/drawing/2014/main" id="{1483B6D0-4253-474A-B9EA-2A0140307847}"/>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19</a:t>
            </a:fld>
            <a:endParaRPr lang="zh-CN" altLang="en-US" sz="1400" dirty="0">
              <a:solidFill>
                <a:schemeClr val="tx1"/>
              </a:solidFill>
              <a:latin typeface="黑体" panose="02010609060101010101" pitchFamily="49" charset="-122"/>
              <a:ea typeface="黑体" panose="02010609060101010101" pitchFamily="49" charset="-122"/>
            </a:endParaRPr>
          </a:p>
        </p:txBody>
      </p:sp>
      <p:sp>
        <p:nvSpPr>
          <p:cNvPr id="13" name="矩形 12">
            <a:extLst>
              <a:ext uri="{FF2B5EF4-FFF2-40B4-BE49-F238E27FC236}">
                <a16:creationId xmlns:a16="http://schemas.microsoft.com/office/drawing/2014/main" id="{EB623770-4169-4325-A38B-D0A6439C25EC}"/>
              </a:ext>
            </a:extLst>
          </p:cNvPr>
          <p:cNvSpPr/>
          <p:nvPr/>
        </p:nvSpPr>
        <p:spPr>
          <a:xfrm>
            <a:off x="494813" y="4221088"/>
            <a:ext cx="3507755" cy="1422441"/>
          </a:xfrm>
          <a:prstGeom prst="rect">
            <a:avLst/>
          </a:prstGeom>
        </p:spPr>
        <p:txBody>
          <a:bodyPr wrap="square">
            <a:spAutoFit/>
          </a:bodyPr>
          <a:lstStyle/>
          <a:p>
            <a:pPr marL="342900" lvl="0" indent="-342900" algn="l" fontAlgn="auto">
              <a:lnSpc>
                <a:spcPct val="150000"/>
              </a:lnSpc>
              <a:spcBef>
                <a:spcPts val="0"/>
              </a:spcBef>
              <a:spcAft>
                <a:spcPts val="0"/>
              </a:spcAft>
              <a:buFont typeface="Arial" panose="020B0604020202020204" pitchFamily="34" charset="0"/>
              <a:buChar char="•"/>
            </a:pPr>
            <a:r>
              <a:rPr lang="zh-CN" altLang="en-US" sz="2000" b="0" dirty="0">
                <a:solidFill>
                  <a:prstClr val="black"/>
                </a:solidFill>
                <a:latin typeface="+mj-lt"/>
                <a:ea typeface="微软雅黑" panose="020B0503020204020204" pitchFamily="34" charset="-122"/>
                <a:cs typeface="Times New Roman" panose="02020603050405020304" pitchFamily="18" charset="0"/>
              </a:rPr>
              <a:t>设计了三种 </a:t>
            </a:r>
            <a:r>
              <a:rPr lang="en-US" altLang="zh-CN" sz="2000" b="0" dirty="0">
                <a:solidFill>
                  <a:prstClr val="black"/>
                </a:solidFill>
                <a:latin typeface="+mj-lt"/>
                <a:ea typeface="微软雅黑" panose="020B0503020204020204" pitchFamily="34" charset="-122"/>
                <a:cs typeface="Times New Roman" panose="02020603050405020304" pitchFamily="18" charset="0"/>
              </a:rPr>
              <a:t>ESR </a:t>
            </a:r>
            <a:r>
              <a:rPr lang="zh-CN" altLang="en-US" sz="2000" b="0" dirty="0">
                <a:solidFill>
                  <a:prstClr val="black"/>
                </a:solidFill>
                <a:latin typeface="+mj-lt"/>
                <a:ea typeface="微软雅黑" panose="020B0503020204020204" pitchFamily="34" charset="-122"/>
                <a:cs typeface="Times New Roman" panose="02020603050405020304" pitchFamily="18" charset="0"/>
              </a:rPr>
              <a:t>封装工艺</a:t>
            </a:r>
            <a:endParaRPr lang="en-US" altLang="zh-CN" sz="2000" b="0" dirty="0">
              <a:solidFill>
                <a:prstClr val="black"/>
              </a:solidFill>
              <a:latin typeface="+mj-lt"/>
              <a:ea typeface="微软雅黑" panose="020B0503020204020204" pitchFamily="34" charset="-122"/>
              <a:cs typeface="Times New Roman" panose="02020603050405020304" pitchFamily="18" charset="0"/>
            </a:endParaRPr>
          </a:p>
          <a:p>
            <a:pPr marL="342900" lvl="0" indent="-342900" algn="l" fontAlgn="auto">
              <a:lnSpc>
                <a:spcPct val="150000"/>
              </a:lnSpc>
              <a:spcBef>
                <a:spcPts val="0"/>
              </a:spcBef>
              <a:spcAft>
                <a:spcPts val="0"/>
              </a:spcAft>
              <a:buFont typeface="Arial" panose="020B0604020202020204" pitchFamily="34" charset="0"/>
              <a:buChar char="•"/>
            </a:pPr>
            <a:r>
              <a:rPr lang="zh-CN" altLang="en-US" sz="2000" b="0" dirty="0">
                <a:solidFill>
                  <a:prstClr val="black"/>
                </a:solidFill>
                <a:latin typeface="+mj-lt"/>
                <a:ea typeface="微软雅黑" panose="020B0503020204020204" pitchFamily="34" charset="-122"/>
                <a:cs typeface="Times New Roman" panose="02020603050405020304" pitchFamily="18" charset="0"/>
              </a:rPr>
              <a:t>需使用实验手段对其进行对比研究</a:t>
            </a:r>
            <a:endParaRPr lang="en-US" altLang="zh-CN" sz="2000" b="0" dirty="0">
              <a:solidFill>
                <a:prstClr val="black"/>
              </a:solidFill>
              <a:latin typeface="+mj-lt"/>
              <a:ea typeface="微软雅黑" panose="020B0503020204020204" pitchFamily="34" charset="-122"/>
              <a:cs typeface="Times New Roman" panose="02020603050405020304" pitchFamily="18" charset="0"/>
            </a:endParaRPr>
          </a:p>
        </p:txBody>
      </p:sp>
      <p:sp>
        <p:nvSpPr>
          <p:cNvPr id="14" name="内容占位符 2">
            <a:extLst>
              <a:ext uri="{FF2B5EF4-FFF2-40B4-BE49-F238E27FC236}">
                <a16:creationId xmlns:a16="http://schemas.microsoft.com/office/drawing/2014/main" id="{F75D4391-B10F-4194-9387-5CA02A90C5F9}"/>
              </a:ext>
            </a:extLst>
          </p:cNvPr>
          <p:cNvSpPr txBox="1">
            <a:spLocks/>
          </p:cNvSpPr>
          <p:nvPr/>
        </p:nvSpPr>
        <p:spPr bwMode="auto">
          <a:xfrm>
            <a:off x="783586" y="1648260"/>
            <a:ext cx="3218982" cy="14372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indent="0">
              <a:lnSpc>
                <a:spcPct val="150000"/>
              </a:lnSpc>
              <a:buClrTx/>
              <a:buNone/>
            </a:pPr>
            <a:r>
              <a:rPr lang="zh-CN" altLang="en-US" sz="1800" kern="0" dirty="0">
                <a:solidFill>
                  <a:srgbClr val="000000"/>
                </a:solidFill>
                <a:latin typeface="Times New Roman" panose="02020603050405020304" pitchFamily="18" charset="0"/>
                <a:cs typeface="Times New Roman" panose="02020603050405020304" pitchFamily="18" charset="0"/>
              </a:rPr>
              <a:t>待解决问题：由于 </a:t>
            </a:r>
            <a:r>
              <a:rPr lang="en-US" altLang="zh-CN" sz="1800" kern="0" dirty="0">
                <a:solidFill>
                  <a:srgbClr val="000000"/>
                </a:solidFill>
                <a:latin typeface="Times New Roman" panose="02020603050405020304" pitchFamily="18" charset="0"/>
                <a:cs typeface="Times New Roman" panose="02020603050405020304" pitchFamily="18" charset="0"/>
              </a:rPr>
              <a:t>ESR </a:t>
            </a:r>
            <a:r>
              <a:rPr lang="zh-CN" altLang="en-US" sz="1800" kern="0" dirty="0">
                <a:solidFill>
                  <a:srgbClr val="000000"/>
                </a:solidFill>
                <a:latin typeface="Times New Roman" panose="02020603050405020304" pitchFamily="18" charset="0"/>
                <a:cs typeface="Times New Roman" panose="02020603050405020304" pitchFamily="18" charset="0"/>
              </a:rPr>
              <a:t>双面均没有粘性，如何使用 </a:t>
            </a:r>
            <a:r>
              <a:rPr lang="en-US" altLang="zh-CN" sz="1800" kern="0" dirty="0">
                <a:solidFill>
                  <a:srgbClr val="000000"/>
                </a:solidFill>
                <a:latin typeface="Times New Roman" panose="02020603050405020304" pitchFamily="18" charset="0"/>
                <a:cs typeface="Times New Roman" panose="02020603050405020304" pitchFamily="18" charset="0"/>
              </a:rPr>
              <a:t>ESR </a:t>
            </a:r>
            <a:r>
              <a:rPr lang="zh-CN" altLang="en-US" sz="1800" kern="0" dirty="0">
                <a:solidFill>
                  <a:srgbClr val="000000"/>
                </a:solidFill>
                <a:latin typeface="Times New Roman" panose="02020603050405020304" pitchFamily="18" charset="0"/>
                <a:cs typeface="Times New Roman" panose="02020603050405020304" pitchFamily="18" charset="0"/>
              </a:rPr>
              <a:t>对塑料闪烁光纤进行封装</a:t>
            </a:r>
            <a:endParaRPr lang="en-US" altLang="zh-CN" sz="1800" kern="0" dirty="0">
              <a:solidFill>
                <a:srgbClr val="000000"/>
              </a:solidFill>
              <a:latin typeface="Times New Roman" panose="02020603050405020304" pitchFamily="18" charset="0"/>
              <a:cs typeface="Times New Roman" panose="02020603050405020304" pitchFamily="18" charset="0"/>
            </a:endParaRPr>
          </a:p>
        </p:txBody>
      </p:sp>
      <p:sp>
        <p:nvSpPr>
          <p:cNvPr id="35" name="矩形 34">
            <a:extLst>
              <a:ext uri="{FF2B5EF4-FFF2-40B4-BE49-F238E27FC236}">
                <a16:creationId xmlns:a16="http://schemas.microsoft.com/office/drawing/2014/main" id="{A3E1E644-07C0-4BDE-AF5F-1D77C47AC30F}"/>
              </a:ext>
            </a:extLst>
          </p:cNvPr>
          <p:cNvSpPr/>
          <p:nvPr/>
        </p:nvSpPr>
        <p:spPr>
          <a:xfrm>
            <a:off x="5735960" y="5805264"/>
            <a:ext cx="4464496" cy="276999"/>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四组待测的塑料闪烁光纤实物图以及 </a:t>
            </a:r>
            <a:r>
              <a:rPr lang="en-US" altLang="zh-CN" sz="1200" b="0" dirty="0">
                <a:solidFill>
                  <a:schemeClr val="tx1"/>
                </a:solidFill>
                <a:ea typeface="微软雅黑" panose="020B0503020204020204" pitchFamily="34" charset="-122"/>
                <a:cs typeface="Times New Roman" panose="02020603050405020304" pitchFamily="18" charset="0"/>
              </a:rPr>
              <a:t>ESR </a:t>
            </a:r>
            <a:r>
              <a:rPr lang="zh-CN" altLang="en-US" sz="1200" b="0" dirty="0">
                <a:solidFill>
                  <a:schemeClr val="tx1"/>
                </a:solidFill>
                <a:ea typeface="微软雅黑" panose="020B0503020204020204" pitchFamily="34" charset="-122"/>
                <a:cs typeface="Times New Roman" panose="02020603050405020304" pitchFamily="18" charset="0"/>
              </a:rPr>
              <a:t>裁剪形状示意图</a:t>
            </a:r>
          </a:p>
        </p:txBody>
      </p:sp>
      <p:pic>
        <p:nvPicPr>
          <p:cNvPr id="2" name="图片 1">
            <a:extLst>
              <a:ext uri="{FF2B5EF4-FFF2-40B4-BE49-F238E27FC236}">
                <a16:creationId xmlns:a16="http://schemas.microsoft.com/office/drawing/2014/main" id="{7FCC87A9-DF39-4119-AC5E-CD59BFEEE6CB}"/>
              </a:ext>
            </a:extLst>
          </p:cNvPr>
          <p:cNvPicPr>
            <a:picLocks noChangeAspect="1"/>
          </p:cNvPicPr>
          <p:nvPr/>
        </p:nvPicPr>
        <p:blipFill>
          <a:blip r:embed="rId3"/>
          <a:stretch>
            <a:fillRect/>
          </a:stretch>
        </p:blipFill>
        <p:spPr>
          <a:xfrm>
            <a:off x="10179073" y="1435977"/>
            <a:ext cx="1077052" cy="4320000"/>
          </a:xfrm>
          <a:prstGeom prst="rect">
            <a:avLst/>
          </a:prstGeom>
        </p:spPr>
      </p:pic>
      <p:pic>
        <p:nvPicPr>
          <p:cNvPr id="3" name="图片 2">
            <a:extLst>
              <a:ext uri="{FF2B5EF4-FFF2-40B4-BE49-F238E27FC236}">
                <a16:creationId xmlns:a16="http://schemas.microsoft.com/office/drawing/2014/main" id="{F6FFCDEE-4581-475A-95C2-00B4E2ABBB80}"/>
              </a:ext>
            </a:extLst>
          </p:cNvPr>
          <p:cNvPicPr>
            <a:picLocks noChangeAspect="1"/>
          </p:cNvPicPr>
          <p:nvPr/>
        </p:nvPicPr>
        <p:blipFill>
          <a:blip r:embed="rId4"/>
          <a:stretch>
            <a:fillRect/>
          </a:stretch>
        </p:blipFill>
        <p:spPr>
          <a:xfrm>
            <a:off x="8973060" y="1448284"/>
            <a:ext cx="1045979" cy="4320000"/>
          </a:xfrm>
          <a:prstGeom prst="rect">
            <a:avLst/>
          </a:prstGeom>
        </p:spPr>
      </p:pic>
      <p:pic>
        <p:nvPicPr>
          <p:cNvPr id="5" name="图片 4">
            <a:extLst>
              <a:ext uri="{FF2B5EF4-FFF2-40B4-BE49-F238E27FC236}">
                <a16:creationId xmlns:a16="http://schemas.microsoft.com/office/drawing/2014/main" id="{627C595C-EA74-4E53-B044-91658B960EB6}"/>
              </a:ext>
            </a:extLst>
          </p:cNvPr>
          <p:cNvPicPr>
            <a:picLocks noChangeAspect="1"/>
          </p:cNvPicPr>
          <p:nvPr/>
        </p:nvPicPr>
        <p:blipFill>
          <a:blip r:embed="rId5"/>
          <a:stretch>
            <a:fillRect/>
          </a:stretch>
        </p:blipFill>
        <p:spPr>
          <a:xfrm>
            <a:off x="7338030" y="1435977"/>
            <a:ext cx="1503624" cy="4320000"/>
          </a:xfrm>
          <a:prstGeom prst="rect">
            <a:avLst/>
          </a:prstGeom>
        </p:spPr>
      </p:pic>
      <p:pic>
        <p:nvPicPr>
          <p:cNvPr id="6" name="图片 5">
            <a:extLst>
              <a:ext uri="{FF2B5EF4-FFF2-40B4-BE49-F238E27FC236}">
                <a16:creationId xmlns:a16="http://schemas.microsoft.com/office/drawing/2014/main" id="{DF977763-7616-4CE0-B6DF-14A0A528DC90}"/>
              </a:ext>
            </a:extLst>
          </p:cNvPr>
          <p:cNvPicPr>
            <a:picLocks noChangeAspect="1"/>
          </p:cNvPicPr>
          <p:nvPr/>
        </p:nvPicPr>
        <p:blipFill>
          <a:blip r:embed="rId6"/>
          <a:stretch>
            <a:fillRect/>
          </a:stretch>
        </p:blipFill>
        <p:spPr>
          <a:xfrm>
            <a:off x="6158760" y="1435977"/>
            <a:ext cx="1047864" cy="4320000"/>
          </a:xfrm>
          <a:prstGeom prst="rect">
            <a:avLst/>
          </a:prstGeom>
        </p:spPr>
      </p:pic>
      <p:pic>
        <p:nvPicPr>
          <p:cNvPr id="7" name="图片 6">
            <a:extLst>
              <a:ext uri="{FF2B5EF4-FFF2-40B4-BE49-F238E27FC236}">
                <a16:creationId xmlns:a16="http://schemas.microsoft.com/office/drawing/2014/main" id="{6A85720E-C545-487B-9C97-2AF7DA540EFB}"/>
              </a:ext>
            </a:extLst>
          </p:cNvPr>
          <p:cNvPicPr>
            <a:picLocks noChangeAspect="1"/>
          </p:cNvPicPr>
          <p:nvPr/>
        </p:nvPicPr>
        <p:blipFill>
          <a:blip r:embed="rId7"/>
          <a:stretch>
            <a:fillRect/>
          </a:stretch>
        </p:blipFill>
        <p:spPr>
          <a:xfrm>
            <a:off x="4885786" y="1435977"/>
            <a:ext cx="1149144" cy="4320000"/>
          </a:xfrm>
          <a:prstGeom prst="rect">
            <a:avLst/>
          </a:prstGeom>
        </p:spPr>
      </p:pic>
    </p:spTree>
    <p:extLst>
      <p:ext uri="{BB962C8B-B14F-4D97-AF65-F5344CB8AC3E}">
        <p14:creationId xmlns:p14="http://schemas.microsoft.com/office/powerpoint/2010/main" val="514645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标题 1"/>
          <p:cNvSpPr>
            <a:spLocks noGrp="1"/>
          </p:cNvSpPr>
          <p:nvPr>
            <p:ph type="title"/>
          </p:nvPr>
        </p:nvSpPr>
        <p:spPr>
          <a:xfrm>
            <a:off x="1694329" y="55035"/>
            <a:ext cx="9115341" cy="609660"/>
          </a:xfrm>
        </p:spPr>
        <p:txBody>
          <a:bodyPr>
            <a:noAutofit/>
          </a:bodyPr>
          <a:lstStyle/>
          <a:p>
            <a:r>
              <a:rPr lang="zh-CN" altLang="en-US" sz="4000" dirty="0">
                <a:solidFill>
                  <a:schemeClr val="bg1"/>
                </a:solidFill>
                <a:latin typeface="Arial" panose="020B0604020202020204" pitchFamily="34" charset="0"/>
                <a:ea typeface="微软雅黑" panose="020B0503020204020204" pitchFamily="34" charset="-122"/>
                <a:sym typeface="Arial" panose="020B0604020202020204" pitchFamily="34" charset="0"/>
              </a:rPr>
              <a:t>提纲</a:t>
            </a:r>
          </a:p>
        </p:txBody>
      </p:sp>
      <p:sp>
        <p:nvSpPr>
          <p:cNvPr id="42" name="副标题 2"/>
          <p:cNvSpPr txBox="1"/>
          <p:nvPr/>
        </p:nvSpPr>
        <p:spPr>
          <a:xfrm>
            <a:off x="839416" y="1055386"/>
            <a:ext cx="7128792" cy="54699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kumimoji="0" lang="zh-CN" altLang="en-US" sz="280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sym typeface="Arial" panose="020B0604020202020204" pitchFamily="34" charset="0"/>
              </a:rPr>
              <a:t>研究背景与意义</a:t>
            </a:r>
            <a:endParaRPr lang="en-US" altLang="zh-CN" sz="2800" dirty="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亚毫米位置分辨探测器设计</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探测器封装工艺研究</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通道压缩技术研究</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宇宙线缪子成像系统研制</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lvl="0" indent="-514350" algn="l" fontAlgn="auto">
              <a:lnSpc>
                <a:spcPct val="120000"/>
              </a:lnSpc>
              <a:spcBef>
                <a:spcPts val="1800"/>
              </a:spcBef>
              <a:spcAft>
                <a:spcPts val="1200"/>
              </a:spcAft>
              <a:buFont typeface="+mj-lt"/>
              <a:buAutoNum type="arabicPeriod"/>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总结</a:t>
            </a:r>
            <a:r>
              <a:rPr kumimoji="0" lang="zh-CN" altLang="en-US" sz="28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与展望</a:t>
            </a:r>
            <a:endParaRPr kumimoji="0" lang="en-US" altLang="zh-CN" sz="28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6" name="灯片编号占位符 2">
            <a:extLst>
              <a:ext uri="{FF2B5EF4-FFF2-40B4-BE49-F238E27FC236}">
                <a16:creationId xmlns:a16="http://schemas.microsoft.com/office/drawing/2014/main" id="{73C69BBB-01A9-49A5-98A5-7570B335E616}"/>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2</a:t>
            </a:fld>
            <a:endParaRPr lang="zh-CN" altLang="en-US" sz="1400" dirty="0">
              <a:solidFill>
                <a:schemeClr val="tx1"/>
              </a:solidFill>
              <a:latin typeface="黑体" panose="02010609060101010101" pitchFamily="49" charset="-122"/>
              <a:ea typeface="黑体" panose="02010609060101010101" pitchFamily="49"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康普顿符合技术</a:t>
            </a:r>
          </a:p>
        </p:txBody>
      </p:sp>
      <p:sp>
        <p:nvSpPr>
          <p:cNvPr id="18" name="矩形 17">
            <a:extLst>
              <a:ext uri="{FF2B5EF4-FFF2-40B4-BE49-F238E27FC236}">
                <a16:creationId xmlns:a16="http://schemas.microsoft.com/office/drawing/2014/main" id="{710D8887-6060-4E40-B0BD-726E8C22EF2B}"/>
              </a:ext>
            </a:extLst>
          </p:cNvPr>
          <p:cNvSpPr/>
          <p:nvPr/>
        </p:nvSpPr>
        <p:spPr>
          <a:xfrm>
            <a:off x="0" y="676300"/>
            <a:ext cx="12192000" cy="961289"/>
          </a:xfrm>
          <a:prstGeom prst="rect">
            <a:avLst/>
          </a:prstGeom>
        </p:spPr>
        <p:txBody>
          <a:bodyPr wrap="square">
            <a:spAutoFit/>
          </a:bodyPr>
          <a:lstStyle/>
          <a:p>
            <a:pPr marL="342900" indent="-342900" algn="l">
              <a:lnSpc>
                <a:spcPct val="150000"/>
              </a:lnSpc>
              <a:buFont typeface="Arial" panose="020B0604020202020204" pitchFamily="34" charset="0"/>
              <a:buChar char="•"/>
            </a:pPr>
            <a:r>
              <a:rPr lang="zh-CN" altLang="en-US" sz="2000" b="0" dirty="0">
                <a:solidFill>
                  <a:schemeClr val="tx1"/>
                </a:solidFill>
                <a:latin typeface="微软雅黑" panose="020B0503020204020204" pitchFamily="34" charset="-122"/>
                <a:ea typeface="微软雅黑" panose="020B0503020204020204" pitchFamily="34" charset="-122"/>
              </a:rPr>
              <a:t>研究实验的难点：宇宙线缪子动量、天顶角以及到达时间无法确定，使用宇宙线缪子进行实验较为困难</a:t>
            </a:r>
            <a:endParaRPr lang="en-US" altLang="zh-CN" sz="2000" b="0" dirty="0">
              <a:solidFill>
                <a:schemeClr val="tx1"/>
              </a:solidFill>
              <a:latin typeface="微软雅黑" panose="020B0503020204020204" pitchFamily="34" charset="-122"/>
              <a:ea typeface="微软雅黑" panose="020B0503020204020204" pitchFamily="34" charset="-122"/>
            </a:endParaRPr>
          </a:p>
          <a:p>
            <a:pPr marL="342900" indent="-342900" algn="l">
              <a:lnSpc>
                <a:spcPct val="150000"/>
              </a:lnSpc>
              <a:buFont typeface="Arial" panose="020B0604020202020204" pitchFamily="34" charset="0"/>
              <a:buChar char="•"/>
            </a:pPr>
            <a:r>
              <a:rPr lang="zh-CN" altLang="en-US" sz="2000" b="0" dirty="0">
                <a:solidFill>
                  <a:schemeClr val="tx1"/>
                </a:solidFill>
                <a:latin typeface="微软雅黑" panose="020B0503020204020204" pitchFamily="34" charset="-122"/>
                <a:ea typeface="微软雅黑" panose="020B0503020204020204" pitchFamily="34" charset="-122"/>
              </a:rPr>
              <a:t>解决方法：使用经过准直的 </a:t>
            </a:r>
            <a:r>
              <a:rPr lang="en-US" altLang="zh-CN" sz="2000" b="0" baseline="30000" dirty="0">
                <a:solidFill>
                  <a:schemeClr val="tx1"/>
                </a:solidFill>
                <a:latin typeface="微软雅黑" panose="020B0503020204020204" pitchFamily="34" charset="-122"/>
                <a:ea typeface="微软雅黑" panose="020B0503020204020204" pitchFamily="34" charset="-122"/>
              </a:rPr>
              <a:t>137</a:t>
            </a:r>
            <a:r>
              <a:rPr lang="en-US" altLang="zh-CN" sz="2000" b="0" dirty="0">
                <a:solidFill>
                  <a:schemeClr val="tx1"/>
                </a:solidFill>
                <a:latin typeface="微软雅黑" panose="020B0503020204020204" pitchFamily="34" charset="-122"/>
                <a:ea typeface="微软雅黑" panose="020B0503020204020204" pitchFamily="34" charset="-122"/>
              </a:rPr>
              <a:t>Cs </a:t>
            </a:r>
            <a:r>
              <a:rPr lang="zh-CN" altLang="en-US" sz="2000" b="0" dirty="0">
                <a:solidFill>
                  <a:schemeClr val="tx1"/>
                </a:solidFill>
                <a:latin typeface="微软雅黑" panose="020B0503020204020204" pitchFamily="34" charset="-122"/>
                <a:ea typeface="微软雅黑" panose="020B0503020204020204" pitchFamily="34" charset="-122"/>
              </a:rPr>
              <a:t>放射源作为替代源，并采用康普顿符合技术的实验方法进行实验</a:t>
            </a:r>
          </a:p>
        </p:txBody>
      </p: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A7098AF2-1F16-41DC-A76E-4F02BD233FD6}"/>
                  </a:ext>
                </a:extLst>
              </p:cNvPr>
              <p:cNvSpPr txBox="1"/>
              <p:nvPr/>
            </p:nvSpPr>
            <p:spPr>
              <a:xfrm>
                <a:off x="207767" y="4604342"/>
                <a:ext cx="3872155" cy="1093858"/>
              </a:xfrm>
              <a:prstGeom prst="rect">
                <a:avLst/>
              </a:prstGeom>
              <a:ln w="28575">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l" fontAlgn="auto">
                  <a:lnSpc>
                    <a:spcPct val="150000"/>
                  </a:lnSpc>
                  <a:spcBef>
                    <a:spcPts val="0"/>
                  </a:spcBef>
                  <a:spcAft>
                    <a:spcPts val="0"/>
                  </a:spcAft>
                  <a:buClr>
                    <a:srgbClr val="00B0F0"/>
                  </a:buClr>
                </a:pPr>
                <a:r>
                  <a:rPr lang="zh-CN" altLang="en-US" sz="1400" b="0" dirty="0">
                    <a:solidFill>
                      <a:schemeClr val="tx1"/>
                    </a:solidFill>
                    <a:ea typeface="微软雅黑" panose="020B0503020204020204" pitchFamily="34" charset="-122"/>
                    <a:cs typeface="Times New Roman" panose="02020603050405020304" pitchFamily="18" charset="0"/>
                  </a:rPr>
                  <a:t>康普顿散射中反冲电子的能量：</a:t>
                </a:r>
                <a:endParaRPr lang="en-US" altLang="zh-CN" sz="1400" b="0" dirty="0">
                  <a:solidFill>
                    <a:schemeClr val="tx1"/>
                  </a:solidFill>
                  <a:ea typeface="微软雅黑" panose="020B0503020204020204" pitchFamily="34" charset="-122"/>
                  <a:cs typeface="Times New Roman" panose="02020603050405020304" pitchFamily="18" charset="0"/>
                </a:endParaRPr>
              </a:p>
              <a:p>
                <a:pPr algn="l" fontAlgn="auto">
                  <a:lnSpc>
                    <a:spcPct val="150000"/>
                  </a:lnSpc>
                  <a:spcBef>
                    <a:spcPts val="0"/>
                  </a:spcBef>
                  <a:spcAft>
                    <a:spcPts val="0"/>
                  </a:spcAft>
                  <a:buClr>
                    <a:srgbClr val="00B0F0"/>
                  </a:buClr>
                </a:pPr>
                <a14:m>
                  <m:oMathPara xmlns:m="http://schemas.openxmlformats.org/officeDocument/2006/math">
                    <m:oMathParaPr>
                      <m:jc m:val="centerGroup"/>
                    </m:oMathParaPr>
                    <m:oMath xmlns:m="http://schemas.openxmlformats.org/officeDocument/2006/math">
                      <m:sSub>
                        <m:sSubPr>
                          <m:ctrlPr>
                            <a:rPr lang="en-US" altLang="zh-CN" sz="1400" b="0" i="1" smtClean="0">
                              <a:solidFill>
                                <a:schemeClr val="tx1"/>
                              </a:solidFill>
                              <a:latin typeface="Cambria Math" panose="02040503050406030204" pitchFamily="18" charset="0"/>
                            </a:rPr>
                          </m:ctrlPr>
                        </m:sSubPr>
                        <m:e>
                          <m:r>
                            <a:rPr lang="en-US" altLang="zh-CN" sz="1400" b="0" i="1" smtClean="0">
                              <a:solidFill>
                                <a:schemeClr val="tx1"/>
                              </a:solidFill>
                              <a:latin typeface="Cambria Math" panose="02040503050406030204" pitchFamily="18" charset="0"/>
                            </a:rPr>
                            <m:t>𝐸</m:t>
                          </m:r>
                        </m:e>
                        <m:sub>
                          <m:r>
                            <a:rPr lang="en-US" altLang="zh-CN" sz="1400" b="0" i="1" smtClean="0">
                              <a:solidFill>
                                <a:schemeClr val="tx1"/>
                              </a:solidFill>
                              <a:latin typeface="Cambria Math" panose="02040503050406030204" pitchFamily="18" charset="0"/>
                            </a:rPr>
                            <m:t>𝑒</m:t>
                          </m:r>
                        </m:sub>
                      </m:sSub>
                      <m:r>
                        <a:rPr lang="en-US" altLang="zh-CN" sz="1400" b="0" i="1" smtClean="0">
                          <a:solidFill>
                            <a:schemeClr val="tx1"/>
                          </a:solidFill>
                          <a:latin typeface="Cambria Math" panose="02040503050406030204" pitchFamily="18" charset="0"/>
                        </a:rPr>
                        <m:t>=</m:t>
                      </m:r>
                      <m:sSub>
                        <m:sSubPr>
                          <m:ctrlPr>
                            <a:rPr lang="en-US" altLang="zh-CN" sz="1400" b="0" i="1" smtClean="0">
                              <a:solidFill>
                                <a:schemeClr val="tx1"/>
                              </a:solidFill>
                              <a:latin typeface="Cambria Math" panose="02040503050406030204" pitchFamily="18" charset="0"/>
                            </a:rPr>
                          </m:ctrlPr>
                        </m:sSubPr>
                        <m:e>
                          <m:r>
                            <a:rPr lang="en-US" altLang="zh-CN" sz="1400" b="0" i="1" smtClean="0">
                              <a:solidFill>
                                <a:schemeClr val="tx1"/>
                              </a:solidFill>
                              <a:latin typeface="Cambria Math" panose="02040503050406030204" pitchFamily="18" charset="0"/>
                            </a:rPr>
                            <m:t>𝐸</m:t>
                          </m:r>
                        </m:e>
                        <m:sub>
                          <m:r>
                            <a:rPr lang="zh-CN" altLang="en-US" sz="1400" b="0" i="1" smtClean="0">
                              <a:solidFill>
                                <a:schemeClr val="tx1"/>
                              </a:solidFill>
                              <a:latin typeface="Cambria Math" panose="02040503050406030204" pitchFamily="18" charset="0"/>
                            </a:rPr>
                            <m:t>𝛾</m:t>
                          </m:r>
                        </m:sub>
                      </m:sSub>
                      <m:d>
                        <m:dPr>
                          <m:begChr m:val="["/>
                          <m:endChr m:val="]"/>
                          <m:ctrlPr>
                            <a:rPr lang="en-US" altLang="zh-CN" sz="1400" b="0" i="1" smtClean="0">
                              <a:solidFill>
                                <a:schemeClr val="tx1"/>
                              </a:solidFill>
                              <a:latin typeface="Cambria Math" panose="02040503050406030204" pitchFamily="18" charset="0"/>
                            </a:rPr>
                          </m:ctrlPr>
                        </m:dPr>
                        <m:e>
                          <m:r>
                            <a:rPr lang="en-US" altLang="zh-CN" sz="1400" b="0" i="1" smtClean="0">
                              <a:solidFill>
                                <a:schemeClr val="tx1"/>
                              </a:solidFill>
                              <a:latin typeface="Cambria Math" panose="02040503050406030204" pitchFamily="18" charset="0"/>
                            </a:rPr>
                            <m:t>1−</m:t>
                          </m:r>
                          <m:f>
                            <m:fPr>
                              <m:ctrlPr>
                                <a:rPr lang="en-US" altLang="zh-CN" sz="1400" b="0" i="1" smtClean="0">
                                  <a:solidFill>
                                    <a:schemeClr val="tx1"/>
                                  </a:solidFill>
                                  <a:latin typeface="Cambria Math" panose="02040503050406030204" pitchFamily="18" charset="0"/>
                                </a:rPr>
                              </m:ctrlPr>
                            </m:fPr>
                            <m:num>
                              <m:r>
                                <a:rPr lang="en-US" altLang="zh-CN" sz="1400" b="0" i="1" smtClean="0">
                                  <a:solidFill>
                                    <a:schemeClr val="tx1"/>
                                  </a:solidFill>
                                  <a:latin typeface="Cambria Math" panose="02040503050406030204" pitchFamily="18" charset="0"/>
                                </a:rPr>
                                <m:t>1</m:t>
                              </m:r>
                            </m:num>
                            <m:den>
                              <m:r>
                                <a:rPr lang="en-US" altLang="zh-CN" sz="1400" b="0" i="1" smtClean="0">
                                  <a:solidFill>
                                    <a:schemeClr val="tx1"/>
                                  </a:solidFill>
                                  <a:latin typeface="Cambria Math" panose="02040503050406030204" pitchFamily="18" charset="0"/>
                                </a:rPr>
                                <m:t>1+</m:t>
                              </m:r>
                              <m:r>
                                <a:rPr lang="zh-CN" altLang="en-US" sz="1400" b="0" i="1" smtClean="0">
                                  <a:solidFill>
                                    <a:schemeClr val="tx1"/>
                                  </a:solidFill>
                                  <a:latin typeface="Cambria Math" panose="02040503050406030204" pitchFamily="18" charset="0"/>
                                </a:rPr>
                                <m:t>𝛼</m:t>
                              </m:r>
                              <m:d>
                                <m:dPr>
                                  <m:ctrlPr>
                                    <a:rPr lang="en-US" altLang="zh-CN" sz="1400" b="0" i="1" smtClean="0">
                                      <a:solidFill>
                                        <a:schemeClr val="tx1"/>
                                      </a:solidFill>
                                      <a:latin typeface="Cambria Math" panose="02040503050406030204" pitchFamily="18" charset="0"/>
                                    </a:rPr>
                                  </m:ctrlPr>
                                </m:dPr>
                                <m:e>
                                  <m:r>
                                    <a:rPr lang="en-US" altLang="zh-CN" sz="1400" b="0" i="1" smtClean="0">
                                      <a:solidFill>
                                        <a:schemeClr val="tx1"/>
                                      </a:solidFill>
                                      <a:latin typeface="Cambria Math" panose="02040503050406030204" pitchFamily="18" charset="0"/>
                                    </a:rPr>
                                    <m:t>1−</m:t>
                                  </m:r>
                                  <m:func>
                                    <m:funcPr>
                                      <m:ctrlPr>
                                        <a:rPr lang="en-US" altLang="zh-CN" sz="1400" b="0" i="1" smtClean="0">
                                          <a:solidFill>
                                            <a:schemeClr val="tx1"/>
                                          </a:solidFill>
                                          <a:latin typeface="Cambria Math" panose="02040503050406030204" pitchFamily="18" charset="0"/>
                                        </a:rPr>
                                      </m:ctrlPr>
                                    </m:funcPr>
                                    <m:fName>
                                      <m:r>
                                        <m:rPr>
                                          <m:sty m:val="p"/>
                                        </m:rPr>
                                        <a:rPr lang="en-US" altLang="zh-CN" sz="1400" b="0" i="1" smtClean="0">
                                          <a:solidFill>
                                            <a:schemeClr val="tx1"/>
                                          </a:solidFill>
                                          <a:latin typeface="Cambria Math" panose="02040503050406030204" pitchFamily="18" charset="0"/>
                                        </a:rPr>
                                        <m:t>cos</m:t>
                                      </m:r>
                                    </m:fName>
                                    <m:e>
                                      <m:r>
                                        <a:rPr lang="zh-CN" altLang="en-US" sz="1400" b="0" i="1" smtClean="0">
                                          <a:solidFill>
                                            <a:schemeClr val="tx1"/>
                                          </a:solidFill>
                                          <a:latin typeface="Cambria Math" panose="02040503050406030204" pitchFamily="18" charset="0"/>
                                        </a:rPr>
                                        <m:t>𝜃</m:t>
                                      </m:r>
                                    </m:e>
                                  </m:func>
                                </m:e>
                              </m:d>
                            </m:den>
                          </m:f>
                        </m:e>
                      </m:d>
                      <m:r>
                        <a:rPr lang="en-US" altLang="zh-CN" sz="1400" b="0" i="1" smtClean="0">
                          <a:solidFill>
                            <a:schemeClr val="tx1"/>
                          </a:solidFill>
                          <a:latin typeface="Cambria Math" panose="02040503050406030204" pitchFamily="18" charset="0"/>
                          <a:ea typeface="Cambria Math" panose="02040503050406030204" pitchFamily="18" charset="0"/>
                        </a:rPr>
                        <m:t>=</m:t>
                      </m:r>
                      <m:r>
                        <a:rPr lang="en-US" altLang="zh-CN" sz="1400" b="1" i="1" smtClean="0">
                          <a:solidFill>
                            <a:srgbClr val="FF0000"/>
                          </a:solidFill>
                          <a:latin typeface="Cambria Math" panose="02040503050406030204" pitchFamily="18" charset="0"/>
                          <a:ea typeface="Cambria Math" panose="02040503050406030204" pitchFamily="18" charset="0"/>
                        </a:rPr>
                        <m:t>𝟑𝟕𝟑</m:t>
                      </m:r>
                      <m:r>
                        <a:rPr lang="en-US" altLang="zh-CN" sz="1400" b="1" i="1" smtClean="0">
                          <a:solidFill>
                            <a:srgbClr val="FF0000"/>
                          </a:solidFill>
                          <a:latin typeface="Cambria Math" panose="02040503050406030204" pitchFamily="18" charset="0"/>
                          <a:ea typeface="Cambria Math" panose="02040503050406030204" pitchFamily="18" charset="0"/>
                        </a:rPr>
                        <m:t>.</m:t>
                      </m:r>
                      <m:r>
                        <a:rPr lang="en-US" altLang="zh-CN" sz="1400" b="1" i="1" smtClean="0">
                          <a:solidFill>
                            <a:srgbClr val="FF0000"/>
                          </a:solidFill>
                          <a:latin typeface="Cambria Math" panose="02040503050406030204" pitchFamily="18" charset="0"/>
                          <a:ea typeface="Cambria Math" panose="02040503050406030204" pitchFamily="18" charset="0"/>
                        </a:rPr>
                        <m:t>𝟔𝟏</m:t>
                      </m:r>
                      <m:r>
                        <a:rPr lang="en-US" altLang="zh-CN" sz="1400" b="1" i="1" smtClean="0">
                          <a:solidFill>
                            <a:srgbClr val="FF0000"/>
                          </a:solidFill>
                          <a:latin typeface="Cambria Math" panose="02040503050406030204" pitchFamily="18" charset="0"/>
                          <a:ea typeface="Cambria Math" panose="02040503050406030204" pitchFamily="18" charset="0"/>
                        </a:rPr>
                        <m:t>𝒌𝒆𝑽</m:t>
                      </m:r>
                    </m:oMath>
                  </m:oMathPara>
                </a14:m>
                <a:endParaRPr lang="en-US" altLang="zh-CN" sz="1400" dirty="0">
                  <a:solidFill>
                    <a:srgbClr val="FF0000"/>
                  </a:solidFill>
                  <a:ea typeface="Cambria Math" panose="02040503050406030204" pitchFamily="18" charset="0"/>
                </a:endParaRPr>
              </a:p>
            </p:txBody>
          </p:sp>
        </mc:Choice>
        <mc:Fallback xmlns="">
          <p:sp>
            <p:nvSpPr>
              <p:cNvPr id="19" name="文本框 18">
                <a:extLst>
                  <a:ext uri="{FF2B5EF4-FFF2-40B4-BE49-F238E27FC236}">
                    <a16:creationId xmlns:a16="http://schemas.microsoft.com/office/drawing/2014/main" id="{A7098AF2-1F16-41DC-A76E-4F02BD233FD6}"/>
                  </a:ext>
                </a:extLst>
              </p:cNvPr>
              <p:cNvSpPr txBox="1">
                <a:spLocks noRot="1" noChangeAspect="1" noMove="1" noResize="1" noEditPoints="1" noAdjustHandles="1" noChangeArrowheads="1" noChangeShapeType="1" noTextEdit="1"/>
              </p:cNvSpPr>
              <p:nvPr/>
            </p:nvSpPr>
            <p:spPr>
              <a:xfrm>
                <a:off x="207767" y="4604342"/>
                <a:ext cx="3872155" cy="1093858"/>
              </a:xfrm>
              <a:prstGeom prst="rect">
                <a:avLst/>
              </a:prstGeom>
              <a:blipFill>
                <a:blip r:embed="rId3"/>
                <a:stretch>
                  <a:fillRect l="-472"/>
                </a:stretch>
              </a:blipFill>
              <a:ln w="28575">
                <a:noFill/>
              </a:ln>
            </p:spPr>
            <p:txBody>
              <a:bodyPr/>
              <a:lstStyle/>
              <a:p>
                <a:r>
                  <a:rPr lang="zh-CN" altLang="en-US">
                    <a:noFill/>
                  </a:rPr>
                  <a:t> </a:t>
                </a:r>
              </a:p>
            </p:txBody>
          </p:sp>
        </mc:Fallback>
      </mc:AlternateContent>
      <p:sp>
        <p:nvSpPr>
          <p:cNvPr id="22" name="矩形 21">
            <a:extLst>
              <a:ext uri="{FF2B5EF4-FFF2-40B4-BE49-F238E27FC236}">
                <a16:creationId xmlns:a16="http://schemas.microsoft.com/office/drawing/2014/main" id="{83138D63-525C-4980-9D90-B1A110045E53}"/>
              </a:ext>
            </a:extLst>
          </p:cNvPr>
          <p:cNvSpPr/>
          <p:nvPr/>
        </p:nvSpPr>
        <p:spPr>
          <a:xfrm>
            <a:off x="1249579" y="4119463"/>
            <a:ext cx="3035812" cy="461665"/>
          </a:xfrm>
          <a:prstGeom prst="rect">
            <a:avLst/>
          </a:prstGeom>
        </p:spPr>
        <p:txBody>
          <a:bodyPr wrap="square">
            <a:spAutoFit/>
          </a:bodyPr>
          <a:lstStyle/>
          <a:p>
            <a:r>
              <a:rPr lang="en-US" altLang="zh-CN" sz="1200" b="0" baseline="30000" dirty="0">
                <a:solidFill>
                  <a:schemeClr val="tx1"/>
                </a:solidFill>
                <a:latin typeface="微软雅黑" panose="020B0503020204020204" pitchFamily="34" charset="-122"/>
                <a:ea typeface="微软雅黑" panose="020B0503020204020204" pitchFamily="34" charset="-122"/>
              </a:rPr>
              <a:t>137</a:t>
            </a:r>
            <a:r>
              <a:rPr lang="en-US" altLang="zh-CN" sz="1200" b="0" dirty="0">
                <a:solidFill>
                  <a:schemeClr val="tx1"/>
                </a:solidFill>
                <a:latin typeface="微软雅黑" panose="020B0503020204020204" pitchFamily="34" charset="-122"/>
                <a:ea typeface="微软雅黑" panose="020B0503020204020204" pitchFamily="34" charset="-122"/>
              </a:rPr>
              <a:t>Cs </a:t>
            </a:r>
            <a:r>
              <a:rPr lang="zh-CN" altLang="en-US" sz="1200" b="0" dirty="0">
                <a:solidFill>
                  <a:schemeClr val="tx1"/>
                </a:solidFill>
                <a:latin typeface="微软雅黑" panose="020B0503020204020204" pitchFamily="34" charset="-122"/>
                <a:ea typeface="微软雅黑" panose="020B0503020204020204" pitchFamily="34" charset="-122"/>
              </a:rPr>
              <a:t>放射源发射的 </a:t>
            </a:r>
            <a:r>
              <a:rPr lang="en-US" altLang="zh-CN" sz="1200" b="0" dirty="0">
                <a:solidFill>
                  <a:schemeClr val="tx1"/>
                </a:solidFill>
                <a:latin typeface="微软雅黑" panose="020B0503020204020204" pitchFamily="34" charset="-122"/>
                <a:ea typeface="微软雅黑" panose="020B0503020204020204" pitchFamily="34" charset="-122"/>
              </a:rPr>
              <a:t>γ </a:t>
            </a:r>
            <a:r>
              <a:rPr lang="zh-CN" altLang="en-US" sz="1200" b="0" dirty="0">
                <a:solidFill>
                  <a:schemeClr val="tx1"/>
                </a:solidFill>
                <a:latin typeface="微软雅黑" panose="020B0503020204020204" pitchFamily="34" charset="-122"/>
                <a:ea typeface="微软雅黑" panose="020B0503020204020204" pitchFamily="34" charset="-122"/>
              </a:rPr>
              <a:t>射线与塑料闪烁光纤中准自由电子发生康普顿散射的示意图</a:t>
            </a:r>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0735A1D9-97FD-489E-A35A-E06B886E6F74}"/>
                  </a:ext>
                </a:extLst>
              </p:cNvPr>
              <p:cNvSpPr txBox="1"/>
              <p:nvPr/>
            </p:nvSpPr>
            <p:spPr>
              <a:xfrm>
                <a:off x="4285391" y="4604342"/>
                <a:ext cx="2872970" cy="1093889"/>
              </a:xfrm>
              <a:prstGeom prst="rect">
                <a:avLst/>
              </a:prstGeom>
              <a:ln w="28575">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l" fontAlgn="auto">
                  <a:lnSpc>
                    <a:spcPct val="150000"/>
                  </a:lnSpc>
                  <a:spcBef>
                    <a:spcPts val="0"/>
                  </a:spcBef>
                  <a:spcAft>
                    <a:spcPts val="0"/>
                  </a:spcAft>
                  <a:buClr>
                    <a:srgbClr val="00B0F0"/>
                  </a:buClr>
                </a:pPr>
                <a:r>
                  <a:rPr lang="zh-CN" altLang="en-US" sz="1400" b="0" dirty="0">
                    <a:solidFill>
                      <a:schemeClr val="tx1"/>
                    </a:solidFill>
                    <a:ea typeface="微软雅黑" panose="020B0503020204020204" pitchFamily="34" charset="-122"/>
                    <a:cs typeface="Times New Roman" panose="02020603050405020304" pitchFamily="18" charset="0"/>
                  </a:rPr>
                  <a:t>康普顿散射中散射光子的能量：</a:t>
                </a:r>
                <a14:m>
                  <m:oMath xmlns:m="http://schemas.openxmlformats.org/officeDocument/2006/math">
                    <m:sSubSup>
                      <m:sSubSupPr>
                        <m:ctrlPr>
                          <a:rPr lang="en-US" altLang="zh-CN" sz="1400" b="0" i="1" smtClean="0">
                            <a:solidFill>
                              <a:schemeClr val="tx1"/>
                            </a:solidFill>
                            <a:latin typeface="Cambria Math" panose="02040503050406030204" pitchFamily="18" charset="0"/>
                          </a:rPr>
                        </m:ctrlPr>
                      </m:sSubSupPr>
                      <m:e>
                        <m:r>
                          <a:rPr lang="en-US" altLang="zh-CN" sz="1400" b="0" i="1" smtClean="0">
                            <a:solidFill>
                              <a:schemeClr val="tx1"/>
                            </a:solidFill>
                            <a:latin typeface="Cambria Math" panose="02040503050406030204" pitchFamily="18" charset="0"/>
                          </a:rPr>
                          <m:t>𝐸</m:t>
                        </m:r>
                      </m:e>
                      <m:sub>
                        <m:r>
                          <a:rPr lang="en-US" altLang="zh-CN" sz="1400" b="0" i="1" smtClean="0">
                            <a:solidFill>
                              <a:schemeClr val="tx1"/>
                            </a:solidFill>
                            <a:latin typeface="Cambria Math" panose="02040503050406030204" pitchFamily="18" charset="0"/>
                          </a:rPr>
                          <m:t>𝑦</m:t>
                        </m:r>
                      </m:sub>
                      <m:sup>
                        <m:r>
                          <a:rPr lang="en-US" altLang="zh-CN" sz="1400" b="0" i="1" smtClean="0">
                            <a:solidFill>
                              <a:schemeClr val="tx1"/>
                            </a:solidFill>
                            <a:latin typeface="Cambria Math" panose="02040503050406030204" pitchFamily="18" charset="0"/>
                          </a:rPr>
                          <m:t>′</m:t>
                        </m:r>
                      </m:sup>
                    </m:sSubSup>
                    <m:r>
                      <a:rPr lang="en-US" altLang="zh-CN" sz="1400" b="0" i="1" smtClean="0">
                        <a:solidFill>
                          <a:schemeClr val="tx1"/>
                        </a:solidFill>
                        <a:latin typeface="Cambria Math" panose="02040503050406030204" pitchFamily="18" charset="0"/>
                      </a:rPr>
                      <m:t>=</m:t>
                    </m:r>
                    <m:f>
                      <m:fPr>
                        <m:ctrlPr>
                          <a:rPr lang="en-US" altLang="zh-CN" sz="1400" b="0" i="1">
                            <a:solidFill>
                              <a:schemeClr val="tx1"/>
                            </a:solidFill>
                            <a:latin typeface="Cambria Math" panose="02040503050406030204" pitchFamily="18" charset="0"/>
                          </a:rPr>
                        </m:ctrlPr>
                      </m:fPr>
                      <m:num>
                        <m:sSub>
                          <m:sSubPr>
                            <m:ctrlPr>
                              <a:rPr lang="en-US" altLang="zh-CN" sz="1400" b="0" i="1">
                                <a:solidFill>
                                  <a:schemeClr val="tx1"/>
                                </a:solidFill>
                                <a:latin typeface="Cambria Math" panose="02040503050406030204" pitchFamily="18" charset="0"/>
                              </a:rPr>
                            </m:ctrlPr>
                          </m:sSubPr>
                          <m:e>
                            <m:r>
                              <a:rPr lang="en-US" altLang="zh-CN" sz="1400" b="0" i="1">
                                <a:solidFill>
                                  <a:schemeClr val="tx1"/>
                                </a:solidFill>
                                <a:latin typeface="Cambria Math" panose="02040503050406030204" pitchFamily="18" charset="0"/>
                              </a:rPr>
                              <m:t>𝐸</m:t>
                            </m:r>
                          </m:e>
                          <m:sub>
                            <m:r>
                              <a:rPr lang="zh-CN" altLang="en-US" sz="1400" b="0" i="1">
                                <a:solidFill>
                                  <a:schemeClr val="tx1"/>
                                </a:solidFill>
                                <a:latin typeface="Cambria Math" panose="02040503050406030204" pitchFamily="18" charset="0"/>
                              </a:rPr>
                              <m:t>𝛾</m:t>
                            </m:r>
                          </m:sub>
                        </m:sSub>
                      </m:num>
                      <m:den>
                        <m:r>
                          <a:rPr lang="en-US" altLang="zh-CN" sz="1400" b="0" i="1">
                            <a:solidFill>
                              <a:schemeClr val="tx1"/>
                            </a:solidFill>
                            <a:latin typeface="Cambria Math" panose="02040503050406030204" pitchFamily="18" charset="0"/>
                          </a:rPr>
                          <m:t>1+</m:t>
                        </m:r>
                        <m:f>
                          <m:fPr>
                            <m:ctrlPr>
                              <a:rPr lang="en-US" altLang="zh-CN" sz="1400" b="0" i="1">
                                <a:solidFill>
                                  <a:schemeClr val="tx1"/>
                                </a:solidFill>
                                <a:latin typeface="Cambria Math" panose="02040503050406030204" pitchFamily="18" charset="0"/>
                              </a:rPr>
                            </m:ctrlPr>
                          </m:fPr>
                          <m:num>
                            <m:sSub>
                              <m:sSubPr>
                                <m:ctrlPr>
                                  <a:rPr lang="en-US" altLang="zh-CN" sz="1400" b="0" i="1">
                                    <a:solidFill>
                                      <a:schemeClr val="tx1"/>
                                    </a:solidFill>
                                    <a:latin typeface="Cambria Math" panose="02040503050406030204" pitchFamily="18" charset="0"/>
                                  </a:rPr>
                                </m:ctrlPr>
                              </m:sSubPr>
                              <m:e>
                                <m:r>
                                  <a:rPr lang="en-US" altLang="zh-CN" sz="1400" b="0" i="1">
                                    <a:solidFill>
                                      <a:schemeClr val="tx1"/>
                                    </a:solidFill>
                                    <a:latin typeface="Cambria Math" panose="02040503050406030204" pitchFamily="18" charset="0"/>
                                  </a:rPr>
                                  <m:t>𝐸</m:t>
                                </m:r>
                              </m:e>
                              <m:sub>
                                <m:r>
                                  <a:rPr lang="zh-CN" altLang="en-US" sz="1400" b="0" i="1">
                                    <a:solidFill>
                                      <a:schemeClr val="tx1"/>
                                    </a:solidFill>
                                    <a:latin typeface="Cambria Math" panose="02040503050406030204" pitchFamily="18" charset="0"/>
                                  </a:rPr>
                                  <m:t>𝛾</m:t>
                                </m:r>
                              </m:sub>
                            </m:sSub>
                          </m:num>
                          <m:den>
                            <m:sSub>
                              <m:sSubPr>
                                <m:ctrlPr>
                                  <a:rPr lang="en-US" altLang="zh-CN" sz="1400" b="0" i="1">
                                    <a:solidFill>
                                      <a:schemeClr val="tx1"/>
                                    </a:solidFill>
                                    <a:latin typeface="Cambria Math" panose="02040503050406030204" pitchFamily="18" charset="0"/>
                                  </a:rPr>
                                </m:ctrlPr>
                              </m:sSubPr>
                              <m:e>
                                <m:r>
                                  <a:rPr lang="en-US" altLang="zh-CN" sz="1400" b="0" i="1">
                                    <a:solidFill>
                                      <a:schemeClr val="tx1"/>
                                    </a:solidFill>
                                    <a:latin typeface="Cambria Math" panose="02040503050406030204" pitchFamily="18" charset="0"/>
                                  </a:rPr>
                                  <m:t>𝑚</m:t>
                                </m:r>
                              </m:e>
                              <m:sub>
                                <m:r>
                                  <a:rPr lang="en-US" altLang="zh-CN" sz="1400" b="0" i="1">
                                    <a:solidFill>
                                      <a:schemeClr val="tx1"/>
                                    </a:solidFill>
                                    <a:latin typeface="Cambria Math" panose="02040503050406030204" pitchFamily="18" charset="0"/>
                                  </a:rPr>
                                  <m:t>𝑒</m:t>
                                </m:r>
                              </m:sub>
                            </m:sSub>
                            <m:sSup>
                              <m:sSupPr>
                                <m:ctrlPr>
                                  <a:rPr lang="en-US" altLang="zh-CN" sz="1400" b="0" i="1">
                                    <a:solidFill>
                                      <a:schemeClr val="tx1"/>
                                    </a:solidFill>
                                    <a:latin typeface="Cambria Math" panose="02040503050406030204" pitchFamily="18" charset="0"/>
                                  </a:rPr>
                                </m:ctrlPr>
                              </m:sSupPr>
                              <m:e>
                                <m:r>
                                  <a:rPr lang="en-US" altLang="zh-CN" sz="1400" b="0" i="1">
                                    <a:solidFill>
                                      <a:schemeClr val="tx1"/>
                                    </a:solidFill>
                                    <a:latin typeface="Cambria Math" panose="02040503050406030204" pitchFamily="18" charset="0"/>
                                  </a:rPr>
                                  <m:t>𝑐</m:t>
                                </m:r>
                              </m:e>
                              <m:sup>
                                <m:r>
                                  <a:rPr lang="en-US" altLang="zh-CN" sz="1400" b="0" i="1">
                                    <a:solidFill>
                                      <a:schemeClr val="tx1"/>
                                    </a:solidFill>
                                    <a:latin typeface="Cambria Math" panose="02040503050406030204" pitchFamily="18" charset="0"/>
                                  </a:rPr>
                                  <m:t>2</m:t>
                                </m:r>
                              </m:sup>
                            </m:sSup>
                          </m:den>
                        </m:f>
                        <m:d>
                          <m:dPr>
                            <m:ctrlPr>
                              <a:rPr lang="en-US" altLang="zh-CN" sz="1400" b="0" i="1">
                                <a:solidFill>
                                  <a:schemeClr val="tx1"/>
                                </a:solidFill>
                                <a:latin typeface="Cambria Math" panose="02040503050406030204" pitchFamily="18" charset="0"/>
                              </a:rPr>
                            </m:ctrlPr>
                          </m:dPr>
                          <m:e>
                            <m:r>
                              <a:rPr lang="en-US" altLang="zh-CN" sz="1400" b="0" i="1">
                                <a:solidFill>
                                  <a:schemeClr val="tx1"/>
                                </a:solidFill>
                                <a:latin typeface="Cambria Math" panose="02040503050406030204" pitchFamily="18" charset="0"/>
                              </a:rPr>
                              <m:t>1−</m:t>
                            </m:r>
                            <m:func>
                              <m:funcPr>
                                <m:ctrlPr>
                                  <a:rPr lang="en-US" altLang="zh-CN" sz="1400" b="0" i="1">
                                    <a:solidFill>
                                      <a:schemeClr val="tx1"/>
                                    </a:solidFill>
                                    <a:latin typeface="Cambria Math" panose="02040503050406030204" pitchFamily="18" charset="0"/>
                                  </a:rPr>
                                </m:ctrlPr>
                              </m:funcPr>
                              <m:fName>
                                <m:r>
                                  <m:rPr>
                                    <m:sty m:val="p"/>
                                  </m:rPr>
                                  <a:rPr lang="en-US" altLang="zh-CN" sz="1400" b="0" i="1">
                                    <a:solidFill>
                                      <a:schemeClr val="tx1"/>
                                    </a:solidFill>
                                    <a:latin typeface="Cambria Math" panose="02040503050406030204" pitchFamily="18" charset="0"/>
                                  </a:rPr>
                                  <m:t>cos</m:t>
                                </m:r>
                              </m:fName>
                              <m:e>
                                <m:r>
                                  <a:rPr lang="zh-CN" altLang="en-US" sz="1400" b="0" i="1">
                                    <a:solidFill>
                                      <a:schemeClr val="tx1"/>
                                    </a:solidFill>
                                    <a:latin typeface="Cambria Math" panose="02040503050406030204" pitchFamily="18" charset="0"/>
                                  </a:rPr>
                                  <m:t>𝜃</m:t>
                                </m:r>
                              </m:e>
                            </m:func>
                          </m:e>
                        </m:d>
                      </m:den>
                    </m:f>
                    <m:r>
                      <a:rPr lang="en-US" altLang="zh-CN" sz="1400" b="0" i="1" smtClean="0">
                        <a:solidFill>
                          <a:schemeClr val="tx1"/>
                        </a:solidFill>
                        <a:latin typeface="Cambria Math" panose="02040503050406030204" pitchFamily="18" charset="0"/>
                      </a:rPr>
                      <m:t>=</m:t>
                    </m:r>
                    <m:r>
                      <a:rPr lang="en-US" altLang="zh-CN" sz="1400" b="1" i="1" smtClean="0">
                        <a:solidFill>
                          <a:srgbClr val="FF0000"/>
                        </a:solidFill>
                        <a:latin typeface="Cambria Math" panose="02040503050406030204" pitchFamily="18" charset="0"/>
                        <a:ea typeface="Cambria Math" panose="02040503050406030204" pitchFamily="18" charset="0"/>
                      </a:rPr>
                      <m:t>𝟐𝟖𝟖</m:t>
                    </m:r>
                    <m:r>
                      <a:rPr lang="en-US" altLang="zh-CN" sz="1400" b="1" i="1" smtClean="0">
                        <a:solidFill>
                          <a:srgbClr val="FF0000"/>
                        </a:solidFill>
                        <a:latin typeface="Cambria Math" panose="02040503050406030204" pitchFamily="18" charset="0"/>
                        <a:ea typeface="Cambria Math" panose="02040503050406030204" pitchFamily="18" charset="0"/>
                      </a:rPr>
                      <m:t>.</m:t>
                    </m:r>
                    <m:r>
                      <a:rPr lang="en-US" altLang="zh-CN" sz="1400" b="1" i="1" smtClean="0">
                        <a:solidFill>
                          <a:srgbClr val="FF0000"/>
                        </a:solidFill>
                        <a:latin typeface="Cambria Math" panose="02040503050406030204" pitchFamily="18" charset="0"/>
                        <a:ea typeface="Cambria Math" panose="02040503050406030204" pitchFamily="18" charset="0"/>
                      </a:rPr>
                      <m:t>𝟑𝟗</m:t>
                    </m:r>
                    <m:r>
                      <a:rPr lang="en-US" altLang="zh-CN" sz="1400" b="1" i="1" smtClean="0">
                        <a:solidFill>
                          <a:srgbClr val="FF0000"/>
                        </a:solidFill>
                        <a:latin typeface="Cambria Math" panose="02040503050406030204" pitchFamily="18" charset="0"/>
                        <a:ea typeface="Cambria Math" panose="02040503050406030204" pitchFamily="18" charset="0"/>
                      </a:rPr>
                      <m:t>𝒌𝒆𝑽</m:t>
                    </m:r>
                  </m:oMath>
                </a14:m>
                <a:endParaRPr lang="en-US" altLang="zh-CN" sz="1400" dirty="0">
                  <a:solidFill>
                    <a:schemeClr val="tx1"/>
                  </a:solidFill>
                  <a:ea typeface="Cambria Math" panose="02040503050406030204" pitchFamily="18" charset="0"/>
                </a:endParaRPr>
              </a:p>
            </p:txBody>
          </p:sp>
        </mc:Choice>
        <mc:Fallback xmlns="">
          <p:sp>
            <p:nvSpPr>
              <p:cNvPr id="23" name="文本框 22">
                <a:extLst>
                  <a:ext uri="{FF2B5EF4-FFF2-40B4-BE49-F238E27FC236}">
                    <a16:creationId xmlns:a16="http://schemas.microsoft.com/office/drawing/2014/main" id="{0735A1D9-97FD-489E-A35A-E06B886E6F74}"/>
                  </a:ext>
                </a:extLst>
              </p:cNvPr>
              <p:cNvSpPr txBox="1">
                <a:spLocks noRot="1" noChangeAspect="1" noMove="1" noResize="1" noEditPoints="1" noAdjustHandles="1" noChangeArrowheads="1" noChangeShapeType="1" noTextEdit="1"/>
              </p:cNvSpPr>
              <p:nvPr/>
            </p:nvSpPr>
            <p:spPr>
              <a:xfrm>
                <a:off x="4285391" y="4604342"/>
                <a:ext cx="2872970" cy="1093889"/>
              </a:xfrm>
              <a:prstGeom prst="rect">
                <a:avLst/>
              </a:prstGeom>
              <a:blipFill>
                <a:blip r:embed="rId4"/>
                <a:stretch>
                  <a:fillRect l="-637"/>
                </a:stretch>
              </a:blipFill>
              <a:ln w="28575">
                <a:noFill/>
              </a:ln>
            </p:spPr>
            <p:txBody>
              <a:bodyPr/>
              <a:lstStyle/>
              <a:p>
                <a:r>
                  <a:rPr lang="zh-CN" altLang="en-US">
                    <a:noFill/>
                  </a:rPr>
                  <a:t> </a:t>
                </a:r>
              </a:p>
            </p:txBody>
          </p:sp>
        </mc:Fallback>
      </mc:AlternateContent>
      <p:sp>
        <p:nvSpPr>
          <p:cNvPr id="12" name="灯片编号占位符 2">
            <a:extLst>
              <a:ext uri="{FF2B5EF4-FFF2-40B4-BE49-F238E27FC236}">
                <a16:creationId xmlns:a16="http://schemas.microsoft.com/office/drawing/2014/main" id="{1483B6D0-4253-474A-B9EA-2A0140307847}"/>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20</a:t>
            </a:fld>
            <a:endParaRPr lang="zh-CN" altLang="en-US" sz="1400" dirty="0">
              <a:solidFill>
                <a:schemeClr val="tx1"/>
              </a:solidFill>
              <a:latin typeface="黑体" panose="02010609060101010101" pitchFamily="49" charset="-122"/>
              <a:ea typeface="黑体" panose="02010609060101010101" pitchFamily="49" charset="-122"/>
            </a:endParaRPr>
          </a:p>
        </p:txBody>
      </p:sp>
      <p:sp>
        <p:nvSpPr>
          <p:cNvPr id="13" name="矩形 12">
            <a:extLst>
              <a:ext uri="{FF2B5EF4-FFF2-40B4-BE49-F238E27FC236}">
                <a16:creationId xmlns:a16="http://schemas.microsoft.com/office/drawing/2014/main" id="{EB623770-4169-4325-A38B-D0A6439C25EC}"/>
              </a:ext>
            </a:extLst>
          </p:cNvPr>
          <p:cNvSpPr/>
          <p:nvPr/>
        </p:nvSpPr>
        <p:spPr>
          <a:xfrm>
            <a:off x="1955540" y="6005409"/>
            <a:ext cx="8280920" cy="580415"/>
          </a:xfrm>
          <a:prstGeom prst="rect">
            <a:avLst/>
          </a:prstGeom>
        </p:spPr>
        <p:txBody>
          <a:bodyPr wrap="square">
            <a:spAutoFit/>
          </a:bodyPr>
          <a:lstStyle/>
          <a:p>
            <a:pPr marL="342900" lvl="0" indent="-342900" algn="l" fontAlgn="auto">
              <a:lnSpc>
                <a:spcPct val="150000"/>
              </a:lnSpc>
              <a:spcBef>
                <a:spcPts val="0"/>
              </a:spcBef>
              <a:spcAft>
                <a:spcPts val="0"/>
              </a:spcAft>
              <a:buFont typeface="Wingdings" panose="05000000000000000000" pitchFamily="2" charset="2"/>
              <a:buChar char="n"/>
            </a:pPr>
            <a:r>
              <a:rPr lang="zh-CN" altLang="en-US" sz="2400" dirty="0">
                <a:solidFill>
                  <a:prstClr val="black"/>
                </a:solidFill>
                <a:latin typeface="+mj-lt"/>
                <a:ea typeface="微软雅黑" panose="020B0503020204020204" pitchFamily="34" charset="-122"/>
                <a:cs typeface="Times New Roman" panose="02020603050405020304" pitchFamily="18" charset="0"/>
              </a:rPr>
              <a:t>康普顿符合之后，沉积于塑料闪烁光纤中的能量为固定值</a:t>
            </a:r>
            <a:endParaRPr kumimoji="0" lang="en-US" altLang="zh-CN" sz="2400" b="0" i="0" u="none" strike="noStrike" kern="1200" cap="none" spc="0" normalizeH="0" baseline="0" noProof="0" dirty="0">
              <a:ln>
                <a:noFill/>
              </a:ln>
              <a:solidFill>
                <a:srgbClr val="FF0000"/>
              </a:solidFill>
              <a:effectLst/>
              <a:uLnTx/>
              <a:uFillTx/>
              <a:latin typeface="+mj-lt"/>
              <a:ea typeface="微软雅黑" panose="020B0503020204020204" pitchFamily="34" charset="-122"/>
              <a:cs typeface="Times New Roman" panose="02020603050405020304" pitchFamily="18" charset="0"/>
            </a:endParaRPr>
          </a:p>
        </p:txBody>
      </p:sp>
      <p:pic>
        <p:nvPicPr>
          <p:cNvPr id="2" name="图片 1">
            <a:extLst>
              <a:ext uri="{FF2B5EF4-FFF2-40B4-BE49-F238E27FC236}">
                <a16:creationId xmlns:a16="http://schemas.microsoft.com/office/drawing/2014/main" id="{A33BC1A9-4C02-4B77-A123-DAB221726FAA}"/>
              </a:ext>
            </a:extLst>
          </p:cNvPr>
          <p:cNvPicPr>
            <a:picLocks noChangeAspect="1"/>
          </p:cNvPicPr>
          <p:nvPr/>
        </p:nvPicPr>
        <p:blipFill>
          <a:blip r:embed="rId5"/>
          <a:stretch>
            <a:fillRect/>
          </a:stretch>
        </p:blipFill>
        <p:spPr>
          <a:xfrm>
            <a:off x="712013" y="2221698"/>
            <a:ext cx="4110943" cy="1856775"/>
          </a:xfrm>
          <a:prstGeom prst="rect">
            <a:avLst/>
          </a:prstGeom>
        </p:spPr>
      </p:pic>
      <p:pic>
        <p:nvPicPr>
          <p:cNvPr id="3" name="图片 2">
            <a:extLst>
              <a:ext uri="{FF2B5EF4-FFF2-40B4-BE49-F238E27FC236}">
                <a16:creationId xmlns:a16="http://schemas.microsoft.com/office/drawing/2014/main" id="{3750C182-1C1B-4E85-96B2-B539B44AD074}"/>
              </a:ext>
            </a:extLst>
          </p:cNvPr>
          <p:cNvPicPr>
            <a:picLocks noChangeAspect="1"/>
          </p:cNvPicPr>
          <p:nvPr/>
        </p:nvPicPr>
        <p:blipFill>
          <a:blip r:embed="rId6"/>
          <a:stretch>
            <a:fillRect/>
          </a:stretch>
        </p:blipFill>
        <p:spPr>
          <a:xfrm>
            <a:off x="6698543" y="1661749"/>
            <a:ext cx="5285690" cy="3840813"/>
          </a:xfrm>
          <a:prstGeom prst="rect">
            <a:avLst/>
          </a:prstGeom>
        </p:spPr>
      </p:pic>
      <p:sp>
        <p:nvSpPr>
          <p:cNvPr id="85" name="矩形 84">
            <a:extLst>
              <a:ext uri="{FF2B5EF4-FFF2-40B4-BE49-F238E27FC236}">
                <a16:creationId xmlns:a16="http://schemas.microsoft.com/office/drawing/2014/main" id="{1BFD1A14-FA6A-4730-BB61-62FE90EC8F95}"/>
              </a:ext>
            </a:extLst>
          </p:cNvPr>
          <p:cNvSpPr/>
          <p:nvPr/>
        </p:nvSpPr>
        <p:spPr>
          <a:xfrm>
            <a:off x="8471554" y="5600273"/>
            <a:ext cx="1739668" cy="276999"/>
          </a:xfrm>
          <a:prstGeom prst="rect">
            <a:avLst/>
          </a:prstGeom>
        </p:spPr>
        <p:txBody>
          <a:bodyPr wrap="square">
            <a:spAutoFit/>
          </a:bodyPr>
          <a:lstStyle/>
          <a:p>
            <a:r>
              <a:rPr lang="zh-CN" altLang="en-US" sz="1200" b="0" dirty="0">
                <a:solidFill>
                  <a:schemeClr val="tx1"/>
                </a:solidFill>
                <a:latin typeface="微软雅黑" panose="020B0503020204020204" pitchFamily="34" charset="-122"/>
                <a:ea typeface="微软雅黑" panose="020B0503020204020204" pitchFamily="34" charset="-122"/>
              </a:rPr>
              <a:t>康普顿符合技术示意图</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康普顿符合技术测试平台</a:t>
            </a:r>
          </a:p>
        </p:txBody>
      </p:sp>
      <p:sp>
        <p:nvSpPr>
          <p:cNvPr id="18" name="矩形 17">
            <a:extLst>
              <a:ext uri="{FF2B5EF4-FFF2-40B4-BE49-F238E27FC236}">
                <a16:creationId xmlns:a16="http://schemas.microsoft.com/office/drawing/2014/main" id="{710D8887-6060-4E40-B0BD-726E8C22EF2B}"/>
              </a:ext>
            </a:extLst>
          </p:cNvPr>
          <p:cNvSpPr/>
          <p:nvPr/>
        </p:nvSpPr>
        <p:spPr>
          <a:xfrm>
            <a:off x="7846025" y="6006325"/>
            <a:ext cx="2292262" cy="276999"/>
          </a:xfrm>
          <a:prstGeom prst="rect">
            <a:avLst/>
          </a:prstGeom>
        </p:spPr>
        <p:txBody>
          <a:bodyPr wrap="square">
            <a:spAutoFit/>
          </a:bodyPr>
          <a:lstStyle/>
          <a:p>
            <a:r>
              <a:rPr lang="zh-CN" altLang="en-US" sz="1200" b="0" dirty="0">
                <a:solidFill>
                  <a:schemeClr val="tx1"/>
                </a:solidFill>
                <a:latin typeface="微软雅黑" panose="020B0503020204020204" pitchFamily="34" charset="-122"/>
                <a:ea typeface="微软雅黑" panose="020B0503020204020204" pitchFamily="34" charset="-122"/>
              </a:rPr>
              <a:t>康普顿符合技术平台</a:t>
            </a:r>
          </a:p>
        </p:txBody>
      </p:sp>
      <p:sp>
        <p:nvSpPr>
          <p:cNvPr id="22" name="矩形 21">
            <a:extLst>
              <a:ext uri="{FF2B5EF4-FFF2-40B4-BE49-F238E27FC236}">
                <a16:creationId xmlns:a16="http://schemas.microsoft.com/office/drawing/2014/main" id="{83138D63-525C-4980-9D90-B1A110045E53}"/>
              </a:ext>
            </a:extLst>
          </p:cNvPr>
          <p:cNvSpPr/>
          <p:nvPr/>
        </p:nvSpPr>
        <p:spPr>
          <a:xfrm>
            <a:off x="1774630" y="6457196"/>
            <a:ext cx="2594068" cy="276999"/>
          </a:xfrm>
          <a:prstGeom prst="rect">
            <a:avLst/>
          </a:prstGeom>
        </p:spPr>
        <p:txBody>
          <a:bodyPr wrap="square">
            <a:spAutoFit/>
          </a:bodyPr>
          <a:lstStyle/>
          <a:p>
            <a:r>
              <a:rPr lang="zh-CN" altLang="en-US" sz="1200" b="0" dirty="0">
                <a:solidFill>
                  <a:schemeClr val="tx1"/>
                </a:solidFill>
                <a:latin typeface="微软雅黑" panose="020B0503020204020204" pitchFamily="34" charset="-122"/>
                <a:ea typeface="微软雅黑" panose="020B0503020204020204" pitchFamily="34" charset="-122"/>
              </a:rPr>
              <a:t>基于康普顿符合技术的探测器方案</a:t>
            </a:r>
          </a:p>
        </p:txBody>
      </p:sp>
      <p:sp>
        <p:nvSpPr>
          <p:cNvPr id="12" name="灯片编号占位符 2">
            <a:extLst>
              <a:ext uri="{FF2B5EF4-FFF2-40B4-BE49-F238E27FC236}">
                <a16:creationId xmlns:a16="http://schemas.microsoft.com/office/drawing/2014/main" id="{1483B6D0-4253-474A-B9EA-2A0140307847}"/>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21</a:t>
            </a:fld>
            <a:endParaRPr lang="zh-CN" altLang="en-US" sz="1400" dirty="0">
              <a:solidFill>
                <a:schemeClr val="tx1"/>
              </a:solidFill>
              <a:latin typeface="黑体" panose="02010609060101010101" pitchFamily="49" charset="-122"/>
              <a:ea typeface="黑体" panose="02010609060101010101" pitchFamily="49" charset="-122"/>
            </a:endParaRPr>
          </a:p>
        </p:txBody>
      </p:sp>
      <p:pic>
        <p:nvPicPr>
          <p:cNvPr id="3" name="图片 2">
            <a:extLst>
              <a:ext uri="{FF2B5EF4-FFF2-40B4-BE49-F238E27FC236}">
                <a16:creationId xmlns:a16="http://schemas.microsoft.com/office/drawing/2014/main" id="{F0DF3C3A-70D5-419A-8ED4-ECD9EBDEFFDA}"/>
              </a:ext>
            </a:extLst>
          </p:cNvPr>
          <p:cNvPicPr>
            <a:picLocks noChangeAspect="1"/>
          </p:cNvPicPr>
          <p:nvPr/>
        </p:nvPicPr>
        <p:blipFill>
          <a:blip r:embed="rId3"/>
          <a:stretch>
            <a:fillRect/>
          </a:stretch>
        </p:blipFill>
        <p:spPr>
          <a:xfrm>
            <a:off x="839416" y="764704"/>
            <a:ext cx="4464496" cy="2782868"/>
          </a:xfrm>
          <a:prstGeom prst="rect">
            <a:avLst/>
          </a:prstGeom>
        </p:spPr>
      </p:pic>
      <p:pic>
        <p:nvPicPr>
          <p:cNvPr id="5" name="图片 4">
            <a:extLst>
              <a:ext uri="{FF2B5EF4-FFF2-40B4-BE49-F238E27FC236}">
                <a16:creationId xmlns:a16="http://schemas.microsoft.com/office/drawing/2014/main" id="{26043D1F-272B-4D07-990C-C8C5231D2257}"/>
              </a:ext>
            </a:extLst>
          </p:cNvPr>
          <p:cNvPicPr>
            <a:picLocks noChangeAspect="1"/>
          </p:cNvPicPr>
          <p:nvPr/>
        </p:nvPicPr>
        <p:blipFill>
          <a:blip r:embed="rId4"/>
          <a:stretch>
            <a:fillRect/>
          </a:stretch>
        </p:blipFill>
        <p:spPr>
          <a:xfrm>
            <a:off x="839416" y="3584609"/>
            <a:ext cx="4464496" cy="2752288"/>
          </a:xfrm>
          <a:prstGeom prst="rect">
            <a:avLst/>
          </a:prstGeom>
        </p:spPr>
      </p:pic>
      <p:pic>
        <p:nvPicPr>
          <p:cNvPr id="6" name="图片 5">
            <a:extLst>
              <a:ext uri="{FF2B5EF4-FFF2-40B4-BE49-F238E27FC236}">
                <a16:creationId xmlns:a16="http://schemas.microsoft.com/office/drawing/2014/main" id="{434A4874-3861-4D51-86B7-BE12ADDF2B74}"/>
              </a:ext>
            </a:extLst>
          </p:cNvPr>
          <p:cNvPicPr>
            <a:picLocks noChangeAspect="1"/>
          </p:cNvPicPr>
          <p:nvPr/>
        </p:nvPicPr>
        <p:blipFill>
          <a:blip r:embed="rId5"/>
          <a:stretch>
            <a:fillRect/>
          </a:stretch>
        </p:blipFill>
        <p:spPr>
          <a:xfrm>
            <a:off x="5932156" y="766672"/>
            <a:ext cx="6120000" cy="3706548"/>
          </a:xfrm>
          <a:prstGeom prst="rect">
            <a:avLst/>
          </a:prstGeom>
        </p:spPr>
      </p:pic>
      <p:pic>
        <p:nvPicPr>
          <p:cNvPr id="7" name="图片 6">
            <a:extLst>
              <a:ext uri="{FF2B5EF4-FFF2-40B4-BE49-F238E27FC236}">
                <a16:creationId xmlns:a16="http://schemas.microsoft.com/office/drawing/2014/main" id="{759F7304-FAB3-4FD0-85AA-1ECE6CED0E71}"/>
              </a:ext>
            </a:extLst>
          </p:cNvPr>
          <p:cNvPicPr>
            <a:picLocks noChangeAspect="1"/>
          </p:cNvPicPr>
          <p:nvPr/>
        </p:nvPicPr>
        <p:blipFill>
          <a:blip r:embed="rId6"/>
          <a:stretch>
            <a:fillRect/>
          </a:stretch>
        </p:blipFill>
        <p:spPr>
          <a:xfrm>
            <a:off x="5932156" y="4494139"/>
            <a:ext cx="6120000" cy="1491267"/>
          </a:xfrm>
          <a:prstGeom prst="rect">
            <a:avLst/>
          </a:prstGeom>
        </p:spPr>
      </p:pic>
      <p:sp>
        <p:nvSpPr>
          <p:cNvPr id="17" name="星形: 五角 16">
            <a:extLst>
              <a:ext uri="{FF2B5EF4-FFF2-40B4-BE49-F238E27FC236}">
                <a16:creationId xmlns:a16="http://schemas.microsoft.com/office/drawing/2014/main" id="{CA47CEA6-672F-4DAF-9CA4-F3A1E4612050}"/>
              </a:ext>
            </a:extLst>
          </p:cNvPr>
          <p:cNvSpPr/>
          <p:nvPr/>
        </p:nvSpPr>
        <p:spPr>
          <a:xfrm>
            <a:off x="8256240" y="2564904"/>
            <a:ext cx="648072" cy="50405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17455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符合探测器的能量标定</a:t>
            </a:r>
          </a:p>
        </p:txBody>
      </p:sp>
      <p:sp>
        <p:nvSpPr>
          <p:cNvPr id="12" name="灯片编号占位符 2">
            <a:extLst>
              <a:ext uri="{FF2B5EF4-FFF2-40B4-BE49-F238E27FC236}">
                <a16:creationId xmlns:a16="http://schemas.microsoft.com/office/drawing/2014/main" id="{1483B6D0-4253-474A-B9EA-2A0140307847}"/>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22</a:t>
            </a:fld>
            <a:endParaRPr lang="zh-CN" altLang="en-US" sz="1400" dirty="0">
              <a:solidFill>
                <a:schemeClr val="tx1"/>
              </a:solidFill>
              <a:latin typeface="黑体" panose="02010609060101010101" pitchFamily="49" charset="-122"/>
              <a:ea typeface="黑体" panose="02010609060101010101" pitchFamily="49" charset="-122"/>
            </a:endParaRPr>
          </a:p>
        </p:txBody>
      </p:sp>
      <mc:AlternateContent xmlns:mc="http://schemas.openxmlformats.org/markup-compatibility/2006" xmlns:a14="http://schemas.microsoft.com/office/drawing/2010/main">
        <mc:Choice Requires="a14">
          <p:sp>
            <p:nvSpPr>
              <p:cNvPr id="10" name="内容占位符 2">
                <a:extLst>
                  <a:ext uri="{FF2B5EF4-FFF2-40B4-BE49-F238E27FC236}">
                    <a16:creationId xmlns:a16="http://schemas.microsoft.com/office/drawing/2014/main" id="{D63E12C6-315A-4D8A-89E9-82093427DF41}"/>
                  </a:ext>
                </a:extLst>
              </p:cNvPr>
              <p:cNvSpPr txBox="1">
                <a:spLocks/>
              </p:cNvSpPr>
              <p:nvPr/>
            </p:nvSpPr>
            <p:spPr bwMode="auto">
              <a:xfrm>
                <a:off x="20960" y="607607"/>
                <a:ext cx="7536160" cy="6096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indent="0">
                  <a:lnSpc>
                    <a:spcPct val="150000"/>
                  </a:lnSpc>
                  <a:buNone/>
                </a:pPr>
                <a:r>
                  <a:rPr lang="zh-CN" altLang="en-US" sz="2000" b="0" kern="0" dirty="0">
                    <a:solidFill>
                      <a:schemeClr val="tx1"/>
                    </a:solidFill>
                  </a:rPr>
                  <a:t>符合探测器能量刻度，能量刻度曲线：</a:t>
                </a:r>
                <a14:m>
                  <m:oMath xmlns:m="http://schemas.openxmlformats.org/officeDocument/2006/math">
                    <m:r>
                      <m:rPr>
                        <m:sty m:val="p"/>
                      </m:rPr>
                      <a:rPr lang="en-US" altLang="zh-CN" sz="2000" b="0" i="1" kern="0" dirty="0">
                        <a:solidFill>
                          <a:schemeClr val="tx1"/>
                        </a:solidFill>
                        <a:latin typeface="Cambria Math" panose="02040503050406030204" pitchFamily="18" charset="0"/>
                      </a:rPr>
                      <m:t>y</m:t>
                    </m:r>
                    <m:r>
                      <a:rPr lang="en-US" altLang="zh-CN" sz="2000" b="0" i="1" kern="0" dirty="0" smtClean="0">
                        <a:solidFill>
                          <a:schemeClr val="tx1"/>
                        </a:solidFill>
                        <a:latin typeface="Cambria Math" panose="02040503050406030204" pitchFamily="18" charset="0"/>
                      </a:rPr>
                      <m:t>=0.62</m:t>
                    </m:r>
                    <m:r>
                      <a:rPr lang="en-US" altLang="zh-CN" sz="2000" b="0" i="1" kern="0" dirty="0" smtClean="0">
                        <a:solidFill>
                          <a:schemeClr val="tx1"/>
                        </a:solidFill>
                        <a:latin typeface="Cambria Math" panose="02040503050406030204" pitchFamily="18" charset="0"/>
                      </a:rPr>
                      <m:t>𝑥</m:t>
                    </m:r>
                    <m:r>
                      <a:rPr lang="en-US" altLang="zh-CN" sz="2000" b="0" i="1" kern="0" dirty="0" smtClean="0">
                        <a:solidFill>
                          <a:schemeClr val="tx1"/>
                        </a:solidFill>
                        <a:latin typeface="Cambria Math" panose="02040503050406030204" pitchFamily="18" charset="0"/>
                      </a:rPr>
                      <m:t>+3.22</m:t>
                    </m:r>
                  </m:oMath>
                </a14:m>
                <a:endParaRPr lang="zh-CN" altLang="en-US" sz="2000" b="0" kern="0" dirty="0"/>
              </a:p>
            </p:txBody>
          </p:sp>
        </mc:Choice>
        <mc:Fallback xmlns="">
          <p:sp>
            <p:nvSpPr>
              <p:cNvPr id="10" name="内容占位符 2">
                <a:extLst>
                  <a:ext uri="{FF2B5EF4-FFF2-40B4-BE49-F238E27FC236}">
                    <a16:creationId xmlns:a16="http://schemas.microsoft.com/office/drawing/2014/main" id="{D63E12C6-315A-4D8A-89E9-82093427DF41}"/>
                  </a:ext>
                </a:extLst>
              </p:cNvPr>
              <p:cNvSpPr txBox="1">
                <a:spLocks noRot="1" noChangeAspect="1" noMove="1" noResize="1" noEditPoints="1" noAdjustHandles="1" noChangeArrowheads="1" noChangeShapeType="1" noTextEdit="1"/>
              </p:cNvSpPr>
              <p:nvPr/>
            </p:nvSpPr>
            <p:spPr bwMode="auto">
              <a:xfrm>
                <a:off x="20960" y="607607"/>
                <a:ext cx="7536160" cy="609660"/>
              </a:xfrm>
              <a:prstGeom prst="rect">
                <a:avLst/>
              </a:prstGeom>
              <a:blipFill>
                <a:blip r:embed="rId3"/>
                <a:stretch>
                  <a:fillRect l="-808"/>
                </a:stretch>
              </a:blipFill>
              <a:ln w="9525">
                <a:noFill/>
                <a:miter lim="800000"/>
                <a:headEnd/>
                <a:tailEnd/>
              </a:ln>
            </p:spPr>
            <p:txBody>
              <a:bodyPr/>
              <a:lstStyle/>
              <a:p>
                <a:r>
                  <a:rPr lang="zh-CN" altLang="en-US">
                    <a:noFill/>
                  </a:rPr>
                  <a:t> </a:t>
                </a:r>
              </a:p>
            </p:txBody>
          </p:sp>
        </mc:Fallback>
      </mc:AlternateContent>
      <p:sp>
        <p:nvSpPr>
          <p:cNvPr id="13" name="矩形 12">
            <a:extLst>
              <a:ext uri="{FF2B5EF4-FFF2-40B4-BE49-F238E27FC236}">
                <a16:creationId xmlns:a16="http://schemas.microsoft.com/office/drawing/2014/main" id="{1C1D7D7E-7923-44D4-801F-8C00B0550978}"/>
              </a:ext>
            </a:extLst>
          </p:cNvPr>
          <p:cNvSpPr/>
          <p:nvPr/>
        </p:nvSpPr>
        <p:spPr>
          <a:xfrm>
            <a:off x="5729670" y="6464369"/>
            <a:ext cx="2031325" cy="276999"/>
          </a:xfrm>
          <a:prstGeom prst="rect">
            <a:avLst/>
          </a:prstGeom>
        </p:spPr>
        <p:txBody>
          <a:bodyPr wrap="none">
            <a:spAutoFit/>
          </a:bodyPr>
          <a:lstStyle/>
          <a:p>
            <a:r>
              <a:rPr lang="zh-CN" altLang="en-US" sz="1200" b="0" dirty="0">
                <a:solidFill>
                  <a:schemeClr val="tx1"/>
                </a:solidFill>
                <a:latin typeface="微软雅黑" panose="020B0503020204020204" pitchFamily="34" charset="-122"/>
                <a:ea typeface="微软雅黑" panose="020B0503020204020204" pitchFamily="34" charset="-122"/>
              </a:rPr>
              <a:t>符合探测器的能量刻度曲线</a:t>
            </a:r>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CBB5444C-43CD-473B-9AB8-B59C5C6ABFF1}"/>
                  </a:ext>
                </a:extLst>
              </p:cNvPr>
              <p:cNvSpPr txBox="1"/>
              <p:nvPr/>
            </p:nvSpPr>
            <p:spPr>
              <a:xfrm>
                <a:off x="8618801" y="4732869"/>
                <a:ext cx="3381855" cy="830997"/>
              </a:xfrm>
              <a:prstGeom prst="rect">
                <a:avLst/>
              </a:prstGeom>
              <a:noFill/>
            </p:spPr>
            <p:txBody>
              <a:bodyPr wrap="square" rtlCol="0">
                <a:spAutoFit/>
              </a:bodyPr>
              <a:lstStyle/>
              <a:p>
                <a:pPr algn="l" fontAlgn="auto">
                  <a:lnSpc>
                    <a:spcPct val="150000"/>
                  </a:lnSpc>
                  <a:spcBef>
                    <a:spcPts val="0"/>
                  </a:spcBef>
                  <a:spcAft>
                    <a:spcPts val="0"/>
                  </a:spcAft>
                  <a:buClr>
                    <a:srgbClr val="00B0F0"/>
                  </a:buClr>
                </a:pPr>
                <a:r>
                  <a:rPr lang="zh-CN" altLang="en-US" sz="1600" b="0" dirty="0">
                    <a:solidFill>
                      <a:schemeClr val="tx1"/>
                    </a:solidFill>
                    <a:ea typeface="微软雅黑" panose="020B0503020204020204" pitchFamily="34" charset="-122"/>
                    <a:cs typeface="Times New Roman" panose="02020603050405020304" pitchFamily="18" charset="0"/>
                  </a:rPr>
                  <a:t>符合探测器全能峰的信号幅度值：</a:t>
                </a:r>
                <a:endParaRPr lang="en-US" altLang="zh-CN" sz="1600" b="0" i="1" kern="0" dirty="0">
                  <a:solidFill>
                    <a:schemeClr val="tx1"/>
                  </a:solidFill>
                  <a:latin typeface="Cambria Math" panose="02040503050406030204" pitchFamily="18" charset="0"/>
                </a:endParaRPr>
              </a:p>
              <a:p>
                <a:pPr algn="l" fontAlgn="auto">
                  <a:lnSpc>
                    <a:spcPct val="150000"/>
                  </a:lnSpc>
                  <a:spcBef>
                    <a:spcPts val="0"/>
                  </a:spcBef>
                  <a:spcAft>
                    <a:spcPts val="0"/>
                  </a:spcAft>
                  <a:buClr>
                    <a:srgbClr val="00B0F0"/>
                  </a:buClr>
                </a:pPr>
                <a14:m>
                  <m:oMathPara xmlns:m="http://schemas.openxmlformats.org/officeDocument/2006/math">
                    <m:oMathParaPr>
                      <m:jc m:val="centerGroup"/>
                    </m:oMathParaPr>
                    <m:oMath xmlns:m="http://schemas.openxmlformats.org/officeDocument/2006/math">
                      <m:r>
                        <a:rPr lang="en-US" altLang="zh-CN" sz="1600" b="0" i="1" kern="0" dirty="0" smtClean="0">
                          <a:solidFill>
                            <a:schemeClr val="tx1"/>
                          </a:solidFill>
                          <a:latin typeface="Cambria Math" panose="02040503050406030204" pitchFamily="18" charset="0"/>
                        </a:rPr>
                        <m:t>0.62</m:t>
                      </m:r>
                      <m:r>
                        <a:rPr lang="en-US" altLang="zh-CN" sz="1600" b="0" i="1" kern="0" dirty="0" smtClean="0">
                          <a:solidFill>
                            <a:schemeClr val="tx1"/>
                          </a:solidFill>
                          <a:latin typeface="Cambria Math" panose="02040503050406030204" pitchFamily="18" charset="0"/>
                          <a:ea typeface="Cambria Math" panose="02040503050406030204" pitchFamily="18" charset="0"/>
                        </a:rPr>
                        <m:t>×288.39 </m:t>
                      </m:r>
                      <m:r>
                        <m:rPr>
                          <m:sty m:val="p"/>
                        </m:rPr>
                        <a:rPr lang="en-US" altLang="zh-CN" sz="1600" b="0" i="1" kern="0" dirty="0">
                          <a:solidFill>
                            <a:schemeClr val="tx1"/>
                          </a:solidFill>
                          <a:latin typeface="Cambria Math" panose="02040503050406030204" pitchFamily="18" charset="0"/>
                        </a:rPr>
                        <m:t>keV</m:t>
                      </m:r>
                      <m:r>
                        <a:rPr lang="en-US" altLang="zh-CN" sz="1600" b="0" i="1" kern="0" dirty="0">
                          <a:solidFill>
                            <a:schemeClr val="tx1"/>
                          </a:solidFill>
                          <a:latin typeface="Cambria Math" panose="02040503050406030204" pitchFamily="18" charset="0"/>
                        </a:rPr>
                        <m:t>+3.22≈182 </m:t>
                      </m:r>
                      <m:r>
                        <a:rPr lang="en-US" altLang="zh-CN" sz="1600" b="0" i="1" kern="0" dirty="0" smtClean="0">
                          <a:solidFill>
                            <a:schemeClr val="tx1"/>
                          </a:solidFill>
                          <a:latin typeface="Cambria Math" panose="02040503050406030204" pitchFamily="18" charset="0"/>
                          <a:ea typeface="Cambria Math" panose="02040503050406030204" pitchFamily="18" charset="0"/>
                        </a:rPr>
                        <m:t>𝑚𝑉</m:t>
                      </m:r>
                    </m:oMath>
                  </m:oMathPara>
                </a14:m>
                <a:endParaRPr lang="zh-CN" altLang="en-US" sz="1600" b="0" dirty="0">
                  <a:solidFill>
                    <a:schemeClr val="tx1"/>
                  </a:solidFill>
                  <a:ea typeface="微软雅黑" panose="020B0503020204020204" pitchFamily="34" charset="-122"/>
                  <a:cs typeface="Times New Roman" panose="02020603050405020304" pitchFamily="18" charset="0"/>
                </a:endParaRPr>
              </a:p>
            </p:txBody>
          </p:sp>
        </mc:Choice>
        <mc:Fallback xmlns="">
          <p:sp>
            <p:nvSpPr>
              <p:cNvPr id="20" name="文本框 19">
                <a:extLst>
                  <a:ext uri="{FF2B5EF4-FFF2-40B4-BE49-F238E27FC236}">
                    <a16:creationId xmlns:a16="http://schemas.microsoft.com/office/drawing/2014/main" id="{CBB5444C-43CD-473B-9AB8-B59C5C6ABFF1}"/>
                  </a:ext>
                </a:extLst>
              </p:cNvPr>
              <p:cNvSpPr txBox="1">
                <a:spLocks noRot="1" noChangeAspect="1" noMove="1" noResize="1" noEditPoints="1" noAdjustHandles="1" noChangeArrowheads="1" noChangeShapeType="1" noTextEdit="1"/>
              </p:cNvSpPr>
              <p:nvPr/>
            </p:nvSpPr>
            <p:spPr>
              <a:xfrm>
                <a:off x="8618801" y="4732869"/>
                <a:ext cx="3381855" cy="830997"/>
              </a:xfrm>
              <a:prstGeom prst="rect">
                <a:avLst/>
              </a:prstGeom>
              <a:blipFill>
                <a:blip r:embed="rId4"/>
                <a:stretch>
                  <a:fillRect l="-1081"/>
                </a:stretch>
              </a:blipFill>
            </p:spPr>
            <p:txBody>
              <a:bodyPr/>
              <a:lstStyle/>
              <a:p>
                <a:r>
                  <a:rPr lang="zh-CN" altLang="en-US">
                    <a:noFill/>
                  </a:rPr>
                  <a:t> </a:t>
                </a:r>
              </a:p>
            </p:txBody>
          </p:sp>
        </mc:Fallback>
      </mc:AlternateContent>
      <p:graphicFrame>
        <p:nvGraphicFramePr>
          <p:cNvPr id="23" name="表格 22">
            <a:extLst>
              <a:ext uri="{FF2B5EF4-FFF2-40B4-BE49-F238E27FC236}">
                <a16:creationId xmlns:a16="http://schemas.microsoft.com/office/drawing/2014/main" id="{97417C2A-0FFD-44BE-B027-4B3D7CF4120C}"/>
              </a:ext>
            </a:extLst>
          </p:cNvPr>
          <p:cNvGraphicFramePr>
            <a:graphicFrameLocks noGrp="1"/>
          </p:cNvGraphicFramePr>
          <p:nvPr>
            <p:extLst>
              <p:ext uri="{D42A27DB-BD31-4B8C-83A1-F6EECF244321}">
                <p14:modId xmlns:p14="http://schemas.microsoft.com/office/powerpoint/2010/main" val="2574367835"/>
              </p:ext>
            </p:extLst>
          </p:nvPr>
        </p:nvGraphicFramePr>
        <p:xfrm>
          <a:off x="191344" y="4267866"/>
          <a:ext cx="4680000" cy="1296000"/>
        </p:xfrm>
        <a:graphic>
          <a:graphicData uri="http://schemas.openxmlformats.org/drawingml/2006/table">
            <a:tbl>
              <a:tblPr firstRow="1" bandRow="1">
                <a:tableStyleId>{5C22544A-7EE6-4342-B048-85BDC9FD1C3A}</a:tableStyleId>
              </a:tblPr>
              <a:tblGrid>
                <a:gridCol w="1872000">
                  <a:extLst>
                    <a:ext uri="{9D8B030D-6E8A-4147-A177-3AD203B41FA5}">
                      <a16:colId xmlns:a16="http://schemas.microsoft.com/office/drawing/2014/main" val="1368605347"/>
                    </a:ext>
                  </a:extLst>
                </a:gridCol>
                <a:gridCol w="936000">
                  <a:extLst>
                    <a:ext uri="{9D8B030D-6E8A-4147-A177-3AD203B41FA5}">
                      <a16:colId xmlns:a16="http://schemas.microsoft.com/office/drawing/2014/main" val="2295904839"/>
                    </a:ext>
                  </a:extLst>
                </a:gridCol>
                <a:gridCol w="936000">
                  <a:extLst>
                    <a:ext uri="{9D8B030D-6E8A-4147-A177-3AD203B41FA5}">
                      <a16:colId xmlns:a16="http://schemas.microsoft.com/office/drawing/2014/main" val="3887560948"/>
                    </a:ext>
                  </a:extLst>
                </a:gridCol>
                <a:gridCol w="936000">
                  <a:extLst>
                    <a:ext uri="{9D8B030D-6E8A-4147-A177-3AD203B41FA5}">
                      <a16:colId xmlns:a16="http://schemas.microsoft.com/office/drawing/2014/main" val="234096657"/>
                    </a:ext>
                  </a:extLst>
                </a:gridCol>
              </a:tblGrid>
              <a:tr h="432000">
                <a:tc>
                  <a:txBody>
                    <a:bodyPr/>
                    <a:lstStyle/>
                    <a:p>
                      <a:pPr indent="127000" algn="ctr">
                        <a:lnSpc>
                          <a:spcPct val="150000"/>
                        </a:lnSpc>
                        <a:spcAft>
                          <a:spcPts val="0"/>
                        </a:spcAft>
                      </a:pPr>
                      <a:r>
                        <a:rPr lang="zh-CN" sz="1600" kern="100" dirty="0">
                          <a:effectLst/>
                          <a:latin typeface="Times New Roman" panose="02020603050405020304" pitchFamily="18" charset="0"/>
                          <a:ea typeface="微软雅黑" panose="020B0503020204020204" pitchFamily="34" charset="-122"/>
                          <a:cs typeface="Times New Roman" panose="02020603050405020304" pitchFamily="18" charset="0"/>
                        </a:rPr>
                        <a:t>实验条件</a:t>
                      </a:r>
                    </a:p>
                  </a:txBody>
                  <a:tcPr marL="68580" marR="68580" marT="0" marB="0" anchor="ctr"/>
                </a:tc>
                <a:tc>
                  <a:txBody>
                    <a:bodyPr/>
                    <a:lstStyle/>
                    <a:p>
                      <a:pPr indent="127000" algn="ctr">
                        <a:lnSpc>
                          <a:spcPct val="150000"/>
                        </a:lnSpc>
                        <a:spcAft>
                          <a:spcPts val="0"/>
                        </a:spcAft>
                      </a:pPr>
                      <a:r>
                        <a:rPr lang="en-US" sz="1600" kern="100" baseline="30000" dirty="0">
                          <a:effectLst/>
                          <a:latin typeface="Times New Roman" panose="02020603050405020304" pitchFamily="18" charset="0"/>
                          <a:ea typeface="微软雅黑" panose="020B0503020204020204" pitchFamily="34" charset="-122"/>
                          <a:cs typeface="Times New Roman" panose="02020603050405020304" pitchFamily="18" charset="0"/>
                        </a:rPr>
                        <a:t>137</a:t>
                      </a:r>
                      <a:r>
                        <a:rPr lang="en-US" sz="1600" kern="100" dirty="0">
                          <a:effectLst/>
                          <a:latin typeface="Times New Roman" panose="02020603050405020304" pitchFamily="18" charset="0"/>
                          <a:ea typeface="微软雅黑" panose="020B0503020204020204" pitchFamily="34" charset="-122"/>
                          <a:cs typeface="Times New Roman" panose="02020603050405020304" pitchFamily="18" charset="0"/>
                        </a:rPr>
                        <a:t>Cs</a:t>
                      </a:r>
                      <a:endParaRPr lang="zh-CN" sz="16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600" kern="100" baseline="30000" dirty="0">
                          <a:effectLst/>
                          <a:latin typeface="Times New Roman" panose="02020603050405020304" pitchFamily="18" charset="0"/>
                          <a:ea typeface="微软雅黑" panose="020B0503020204020204" pitchFamily="34" charset="-122"/>
                          <a:cs typeface="Times New Roman" panose="02020603050405020304" pitchFamily="18" charset="0"/>
                        </a:rPr>
                        <a:t>241</a:t>
                      </a:r>
                      <a:r>
                        <a:rPr lang="en-US" sz="1600" kern="100" dirty="0">
                          <a:effectLst/>
                          <a:latin typeface="Times New Roman" panose="02020603050405020304" pitchFamily="18" charset="0"/>
                          <a:ea typeface="微软雅黑" panose="020B0503020204020204" pitchFamily="34" charset="-122"/>
                          <a:cs typeface="Times New Roman" panose="02020603050405020304" pitchFamily="18" charset="0"/>
                        </a:rPr>
                        <a:t>Am</a:t>
                      </a:r>
                      <a:endParaRPr lang="zh-CN" sz="16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600" kern="100" baseline="30000" dirty="0">
                          <a:effectLst/>
                          <a:latin typeface="Times New Roman" panose="02020603050405020304" pitchFamily="18" charset="0"/>
                          <a:ea typeface="微软雅黑" panose="020B0503020204020204" pitchFamily="34" charset="-122"/>
                          <a:cs typeface="Times New Roman" panose="02020603050405020304" pitchFamily="18" charset="0"/>
                        </a:rPr>
                        <a:t>22</a:t>
                      </a:r>
                      <a:r>
                        <a:rPr lang="en-US" sz="1600" kern="100" dirty="0">
                          <a:effectLst/>
                          <a:latin typeface="Times New Roman" panose="02020603050405020304" pitchFamily="18" charset="0"/>
                          <a:ea typeface="微软雅黑" panose="020B0503020204020204" pitchFamily="34" charset="-122"/>
                          <a:cs typeface="Times New Roman" panose="02020603050405020304" pitchFamily="18" charset="0"/>
                        </a:rPr>
                        <a:t>Na</a:t>
                      </a:r>
                      <a:endParaRPr lang="zh-CN" sz="16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530533128"/>
                  </a:ext>
                </a:extLst>
              </a:tr>
              <a:tr h="432000">
                <a:tc>
                  <a:txBody>
                    <a:bodyPr/>
                    <a:lstStyle/>
                    <a:p>
                      <a:pPr indent="127000" algn="ctr">
                        <a:lnSpc>
                          <a:spcPct val="150000"/>
                        </a:lnSpc>
                        <a:spcAft>
                          <a:spcPts val="0"/>
                        </a:spcAft>
                      </a:pPr>
                      <a:r>
                        <a:rPr lang="zh-CN" sz="1600" kern="100" dirty="0">
                          <a:effectLst/>
                          <a:latin typeface="Times New Roman" panose="02020603050405020304" pitchFamily="18" charset="0"/>
                          <a:ea typeface="微软雅黑" panose="020B0503020204020204" pitchFamily="34" charset="-122"/>
                          <a:cs typeface="Times New Roman" panose="02020603050405020304" pitchFamily="18" charset="0"/>
                        </a:rPr>
                        <a:t>沉积的能量（</a:t>
                      </a:r>
                      <a:r>
                        <a:rPr lang="en-US" sz="1600" kern="100" dirty="0">
                          <a:effectLst/>
                          <a:latin typeface="Times New Roman" panose="02020603050405020304" pitchFamily="18" charset="0"/>
                          <a:ea typeface="微软雅黑" panose="020B0503020204020204" pitchFamily="34" charset="-122"/>
                          <a:cs typeface="Times New Roman" panose="02020603050405020304" pitchFamily="18" charset="0"/>
                        </a:rPr>
                        <a:t>keV</a:t>
                      </a:r>
                      <a:r>
                        <a:rPr lang="zh-CN" sz="1600" kern="100" dirty="0">
                          <a:effectLst/>
                          <a:latin typeface="Times New Roman" panose="02020603050405020304" pitchFamily="18" charset="0"/>
                          <a:ea typeface="微软雅黑" panose="020B0503020204020204" pitchFamily="34" charset="-122"/>
                          <a:cs typeface="Times New Roman" panose="02020603050405020304" pitchFamily="18" charset="0"/>
                        </a:rPr>
                        <a:t>）</a:t>
                      </a:r>
                    </a:p>
                  </a:txBody>
                  <a:tcPr marL="68580" marR="68580" marT="0" marB="0" anchor="ctr"/>
                </a:tc>
                <a:tc>
                  <a:txBody>
                    <a:bodyPr/>
                    <a:lstStyle/>
                    <a:p>
                      <a:pPr indent="127000" algn="ctr">
                        <a:lnSpc>
                          <a:spcPct val="150000"/>
                        </a:lnSpc>
                        <a:spcAft>
                          <a:spcPts val="0"/>
                        </a:spcAft>
                      </a:pPr>
                      <a:r>
                        <a:rPr lang="en-US" sz="1600" kern="100" dirty="0">
                          <a:effectLst/>
                          <a:latin typeface="Times New Roman" panose="02020603050405020304" pitchFamily="18" charset="0"/>
                          <a:ea typeface="微软雅黑" panose="020B0503020204020204" pitchFamily="34" charset="-122"/>
                          <a:cs typeface="Times New Roman" panose="02020603050405020304" pitchFamily="18" charset="0"/>
                        </a:rPr>
                        <a:t>662</a:t>
                      </a:r>
                      <a:endParaRPr lang="zh-CN" sz="16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600" kern="100" dirty="0">
                          <a:effectLst/>
                          <a:latin typeface="Times New Roman" panose="02020603050405020304" pitchFamily="18" charset="0"/>
                          <a:ea typeface="微软雅黑" panose="020B0503020204020204" pitchFamily="34" charset="-122"/>
                          <a:cs typeface="Times New Roman" panose="02020603050405020304" pitchFamily="18" charset="0"/>
                        </a:rPr>
                        <a:t>59.6</a:t>
                      </a:r>
                      <a:endParaRPr lang="zh-CN" sz="16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600" kern="100" dirty="0">
                          <a:effectLst/>
                          <a:latin typeface="Times New Roman" panose="02020603050405020304" pitchFamily="18" charset="0"/>
                          <a:ea typeface="微软雅黑" panose="020B0503020204020204" pitchFamily="34" charset="-122"/>
                          <a:cs typeface="Times New Roman" panose="02020603050405020304" pitchFamily="18" charset="0"/>
                        </a:rPr>
                        <a:t>511</a:t>
                      </a:r>
                      <a:endParaRPr lang="zh-CN" sz="16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328027401"/>
                  </a:ext>
                </a:extLst>
              </a:tr>
              <a:tr h="432000">
                <a:tc>
                  <a:txBody>
                    <a:bodyPr/>
                    <a:lstStyle/>
                    <a:p>
                      <a:pPr indent="127000" algn="ctr">
                        <a:lnSpc>
                          <a:spcPct val="150000"/>
                        </a:lnSpc>
                        <a:spcAft>
                          <a:spcPts val="0"/>
                        </a:spcAft>
                      </a:pPr>
                      <a:r>
                        <a:rPr lang="zh-CN" sz="1600" kern="100" dirty="0">
                          <a:effectLst/>
                          <a:latin typeface="Times New Roman" panose="02020603050405020304" pitchFamily="18" charset="0"/>
                          <a:ea typeface="微软雅黑" panose="020B0503020204020204" pitchFamily="34" charset="-122"/>
                          <a:cs typeface="Times New Roman" panose="02020603050405020304" pitchFamily="18" charset="0"/>
                        </a:rPr>
                        <a:t>峰位（</a:t>
                      </a:r>
                      <a:r>
                        <a:rPr lang="en-US" sz="1600" kern="100" dirty="0">
                          <a:effectLst/>
                          <a:latin typeface="Times New Roman" panose="02020603050405020304" pitchFamily="18" charset="0"/>
                          <a:ea typeface="微软雅黑" panose="020B0503020204020204" pitchFamily="34" charset="-122"/>
                          <a:cs typeface="Times New Roman" panose="02020603050405020304" pitchFamily="18" charset="0"/>
                        </a:rPr>
                        <a:t>mV</a:t>
                      </a:r>
                      <a:r>
                        <a:rPr lang="zh-CN" sz="1600" kern="100" dirty="0">
                          <a:effectLst/>
                          <a:latin typeface="Times New Roman" panose="02020603050405020304" pitchFamily="18" charset="0"/>
                          <a:ea typeface="微软雅黑" panose="020B0503020204020204" pitchFamily="34" charset="-122"/>
                          <a:cs typeface="Times New Roman" panose="02020603050405020304" pitchFamily="18" charset="0"/>
                        </a:rPr>
                        <a:t>）</a:t>
                      </a:r>
                    </a:p>
                  </a:txBody>
                  <a:tcPr marL="68580" marR="68580" marT="0" marB="0" anchor="ctr"/>
                </a:tc>
                <a:tc>
                  <a:txBody>
                    <a:bodyPr/>
                    <a:lstStyle/>
                    <a:p>
                      <a:pPr indent="127000" algn="ctr">
                        <a:lnSpc>
                          <a:spcPct val="150000"/>
                        </a:lnSpc>
                        <a:spcAft>
                          <a:spcPts val="0"/>
                        </a:spcAft>
                      </a:pPr>
                      <a:r>
                        <a:rPr lang="en-US" sz="1600" kern="100">
                          <a:effectLst/>
                          <a:latin typeface="Times New Roman" panose="02020603050405020304" pitchFamily="18" charset="0"/>
                          <a:ea typeface="微软雅黑" panose="020B0503020204020204" pitchFamily="34" charset="-122"/>
                          <a:cs typeface="Times New Roman" panose="02020603050405020304" pitchFamily="18" charset="0"/>
                        </a:rPr>
                        <a:t>410.49</a:t>
                      </a:r>
                      <a:endParaRPr lang="zh-CN" sz="1600" kern="10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600" kern="100" dirty="0">
                          <a:effectLst/>
                          <a:latin typeface="Times New Roman" panose="02020603050405020304" pitchFamily="18" charset="0"/>
                          <a:ea typeface="微软雅黑" panose="020B0503020204020204" pitchFamily="34" charset="-122"/>
                          <a:cs typeface="Times New Roman" panose="02020603050405020304" pitchFamily="18" charset="0"/>
                        </a:rPr>
                        <a:t>39.30</a:t>
                      </a:r>
                      <a:endParaRPr lang="zh-CN" sz="16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600" kern="100" dirty="0">
                          <a:effectLst/>
                          <a:latin typeface="Times New Roman" panose="02020603050405020304" pitchFamily="18" charset="0"/>
                          <a:ea typeface="微软雅黑" panose="020B0503020204020204" pitchFamily="34" charset="-122"/>
                          <a:cs typeface="Times New Roman" panose="02020603050405020304" pitchFamily="18" charset="0"/>
                        </a:rPr>
                        <a:t>322.61</a:t>
                      </a:r>
                      <a:endParaRPr lang="zh-CN" sz="16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298702401"/>
                  </a:ext>
                </a:extLst>
              </a:tr>
            </a:tbl>
          </a:graphicData>
        </a:graphic>
      </p:graphicFrame>
      <p:pic>
        <p:nvPicPr>
          <p:cNvPr id="25" name="图片 24">
            <a:extLst>
              <a:ext uri="{FF2B5EF4-FFF2-40B4-BE49-F238E27FC236}">
                <a16:creationId xmlns:a16="http://schemas.microsoft.com/office/drawing/2014/main" id="{1D72632B-8F1B-4A6E-ACCD-A5ED67257D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977" r="4255" b="51723"/>
          <a:stretch/>
        </p:blipFill>
        <p:spPr>
          <a:xfrm>
            <a:off x="551384" y="1171532"/>
            <a:ext cx="2880000" cy="1817710"/>
          </a:xfrm>
          <a:prstGeom prst="rect">
            <a:avLst/>
          </a:prstGeom>
        </p:spPr>
      </p:pic>
      <p:pic>
        <p:nvPicPr>
          <p:cNvPr id="26" name="图片 25">
            <a:extLst>
              <a:ext uri="{FF2B5EF4-FFF2-40B4-BE49-F238E27FC236}">
                <a16:creationId xmlns:a16="http://schemas.microsoft.com/office/drawing/2014/main" id="{96A53F02-B2D8-4640-B70F-B71E09B41A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69" t="50409" r="54351"/>
          <a:stretch/>
        </p:blipFill>
        <p:spPr>
          <a:xfrm>
            <a:off x="4367808" y="1163822"/>
            <a:ext cx="2880000" cy="1833130"/>
          </a:xfrm>
          <a:prstGeom prst="rect">
            <a:avLst/>
          </a:prstGeom>
        </p:spPr>
      </p:pic>
      <p:pic>
        <p:nvPicPr>
          <p:cNvPr id="27" name="图片 26">
            <a:extLst>
              <a:ext uri="{FF2B5EF4-FFF2-40B4-BE49-F238E27FC236}">
                <a16:creationId xmlns:a16="http://schemas.microsoft.com/office/drawing/2014/main" id="{5EB21D82-DD3A-4EB4-B76C-7303270F1A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576" t="49282" r="3703" b="1139"/>
          <a:stretch/>
        </p:blipFill>
        <p:spPr>
          <a:xfrm>
            <a:off x="8184232" y="1166896"/>
            <a:ext cx="2880000" cy="1826983"/>
          </a:xfrm>
          <a:prstGeom prst="rect">
            <a:avLst/>
          </a:prstGeom>
        </p:spPr>
      </p:pic>
      <p:pic>
        <p:nvPicPr>
          <p:cNvPr id="28" name="图片 27">
            <a:extLst>
              <a:ext uri="{FF2B5EF4-FFF2-40B4-BE49-F238E27FC236}">
                <a16:creationId xmlns:a16="http://schemas.microsoft.com/office/drawing/2014/main" id="{F10BF816-7B4D-4711-8513-416A033CB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1864" y="3559765"/>
            <a:ext cx="3746937" cy="2867292"/>
          </a:xfrm>
          <a:prstGeom prst="rect">
            <a:avLst/>
          </a:prstGeom>
        </p:spPr>
      </p:pic>
      <p:sp>
        <p:nvSpPr>
          <p:cNvPr id="31" name="矩形 30">
            <a:extLst>
              <a:ext uri="{FF2B5EF4-FFF2-40B4-BE49-F238E27FC236}">
                <a16:creationId xmlns:a16="http://schemas.microsoft.com/office/drawing/2014/main" id="{F8A0B676-1520-4910-A8A9-5DE9CFB72CE7}"/>
              </a:ext>
            </a:extLst>
          </p:cNvPr>
          <p:cNvSpPr/>
          <p:nvPr/>
        </p:nvSpPr>
        <p:spPr>
          <a:xfrm>
            <a:off x="1053018" y="3050744"/>
            <a:ext cx="1875656" cy="461665"/>
          </a:xfrm>
          <a:prstGeom prst="rect">
            <a:avLst/>
          </a:prstGeom>
        </p:spPr>
        <p:txBody>
          <a:bodyPr wrap="square">
            <a:spAutoFit/>
          </a:bodyPr>
          <a:lstStyle/>
          <a:p>
            <a:r>
              <a:rPr lang="zh-CN" altLang="en-US" sz="1200" b="0" dirty="0">
                <a:solidFill>
                  <a:schemeClr val="tx1"/>
                </a:solidFill>
                <a:latin typeface="微软雅黑" panose="020B0503020204020204" pitchFamily="34" charset="-122"/>
                <a:ea typeface="微软雅黑" panose="020B0503020204020204" pitchFamily="34" charset="-122"/>
              </a:rPr>
              <a:t>符合探测器在 </a:t>
            </a:r>
            <a:r>
              <a:rPr lang="en-US" altLang="zh-CN" sz="1200" b="0" baseline="30000" dirty="0">
                <a:solidFill>
                  <a:schemeClr val="tx1"/>
                </a:solidFill>
                <a:latin typeface="微软雅黑" panose="020B0503020204020204" pitchFamily="34" charset="-122"/>
                <a:ea typeface="微软雅黑" panose="020B0503020204020204" pitchFamily="34" charset="-122"/>
              </a:rPr>
              <a:t>137</a:t>
            </a:r>
            <a:r>
              <a:rPr lang="en-US" altLang="zh-CN" sz="1200" b="0" dirty="0">
                <a:solidFill>
                  <a:schemeClr val="tx1"/>
                </a:solidFill>
                <a:latin typeface="微软雅黑" panose="020B0503020204020204" pitchFamily="34" charset="-122"/>
                <a:ea typeface="微软雅黑" panose="020B0503020204020204" pitchFamily="34" charset="-122"/>
              </a:rPr>
              <a:t>Cs </a:t>
            </a:r>
            <a:r>
              <a:rPr lang="zh-CN" altLang="en-US" sz="1200" b="0" dirty="0">
                <a:solidFill>
                  <a:schemeClr val="tx1"/>
                </a:solidFill>
                <a:latin typeface="微软雅黑" panose="020B0503020204020204" pitchFamily="34" charset="-122"/>
                <a:ea typeface="微软雅黑" panose="020B0503020204020204" pitchFamily="34" charset="-122"/>
              </a:rPr>
              <a:t>放射源下测量五分钟的能谱</a:t>
            </a:r>
          </a:p>
        </p:txBody>
      </p:sp>
      <p:sp>
        <p:nvSpPr>
          <p:cNvPr id="32" name="矩形 31">
            <a:extLst>
              <a:ext uri="{FF2B5EF4-FFF2-40B4-BE49-F238E27FC236}">
                <a16:creationId xmlns:a16="http://schemas.microsoft.com/office/drawing/2014/main" id="{49E49638-9946-4587-B317-BF1F1DA8F536}"/>
              </a:ext>
            </a:extLst>
          </p:cNvPr>
          <p:cNvSpPr/>
          <p:nvPr/>
        </p:nvSpPr>
        <p:spPr>
          <a:xfrm>
            <a:off x="649538" y="3986211"/>
            <a:ext cx="3724096" cy="276999"/>
          </a:xfrm>
          <a:prstGeom prst="rect">
            <a:avLst/>
          </a:prstGeom>
        </p:spPr>
        <p:txBody>
          <a:bodyPr wrap="none">
            <a:spAutoFit/>
          </a:bodyPr>
          <a:lstStyle/>
          <a:p>
            <a:r>
              <a:rPr lang="zh-CN" altLang="en-US" sz="1200" b="0" dirty="0">
                <a:solidFill>
                  <a:schemeClr val="tx1"/>
                </a:solidFill>
                <a:latin typeface="微软雅黑" panose="020B0503020204020204" pitchFamily="34" charset="-122"/>
                <a:ea typeface="微软雅黑" panose="020B0503020204020204" pitchFamily="34" charset="-122"/>
              </a:rPr>
              <a:t>在不同实验条件下符合探测器沉积的能量和峰位信息</a:t>
            </a:r>
          </a:p>
        </p:txBody>
      </p:sp>
      <p:sp>
        <p:nvSpPr>
          <p:cNvPr id="19" name="矩形 18">
            <a:extLst>
              <a:ext uri="{FF2B5EF4-FFF2-40B4-BE49-F238E27FC236}">
                <a16:creationId xmlns:a16="http://schemas.microsoft.com/office/drawing/2014/main" id="{B105C845-987E-468E-B57F-2CE6BB472675}"/>
              </a:ext>
            </a:extLst>
          </p:cNvPr>
          <p:cNvSpPr/>
          <p:nvPr/>
        </p:nvSpPr>
        <p:spPr>
          <a:xfrm>
            <a:off x="4796088" y="3056984"/>
            <a:ext cx="2023440" cy="461665"/>
          </a:xfrm>
          <a:prstGeom prst="rect">
            <a:avLst/>
          </a:prstGeom>
        </p:spPr>
        <p:txBody>
          <a:bodyPr wrap="square">
            <a:spAutoFit/>
          </a:bodyPr>
          <a:lstStyle/>
          <a:p>
            <a:r>
              <a:rPr lang="zh-CN" altLang="en-US" sz="1200" b="0" dirty="0">
                <a:solidFill>
                  <a:schemeClr val="tx1"/>
                </a:solidFill>
                <a:latin typeface="微软雅黑" panose="020B0503020204020204" pitchFamily="34" charset="-122"/>
                <a:ea typeface="微软雅黑" panose="020B0503020204020204" pitchFamily="34" charset="-122"/>
              </a:rPr>
              <a:t>符合探测器在 </a:t>
            </a:r>
            <a:r>
              <a:rPr lang="en-US" altLang="zh-CN" sz="1200" b="0" baseline="30000" dirty="0">
                <a:solidFill>
                  <a:schemeClr val="tx1"/>
                </a:solidFill>
                <a:latin typeface="微软雅黑" panose="020B0503020204020204" pitchFamily="34" charset="-122"/>
                <a:ea typeface="微软雅黑" panose="020B0503020204020204" pitchFamily="34" charset="-122"/>
              </a:rPr>
              <a:t>241</a:t>
            </a:r>
            <a:r>
              <a:rPr lang="en-US" altLang="zh-CN" sz="1200" b="0" dirty="0">
                <a:solidFill>
                  <a:schemeClr val="tx1"/>
                </a:solidFill>
                <a:latin typeface="微软雅黑" panose="020B0503020204020204" pitchFamily="34" charset="-122"/>
                <a:ea typeface="微软雅黑" panose="020B0503020204020204" pitchFamily="34" charset="-122"/>
              </a:rPr>
              <a:t>Am </a:t>
            </a:r>
            <a:r>
              <a:rPr lang="zh-CN" altLang="en-US" sz="1200" b="0" dirty="0">
                <a:solidFill>
                  <a:schemeClr val="tx1"/>
                </a:solidFill>
                <a:latin typeface="微软雅黑" panose="020B0503020204020204" pitchFamily="34" charset="-122"/>
                <a:ea typeface="微软雅黑" panose="020B0503020204020204" pitchFamily="34" charset="-122"/>
              </a:rPr>
              <a:t>放射源下测量五分钟的能谱</a:t>
            </a:r>
          </a:p>
        </p:txBody>
      </p:sp>
      <p:sp>
        <p:nvSpPr>
          <p:cNvPr id="21" name="矩形 20">
            <a:extLst>
              <a:ext uri="{FF2B5EF4-FFF2-40B4-BE49-F238E27FC236}">
                <a16:creationId xmlns:a16="http://schemas.microsoft.com/office/drawing/2014/main" id="{0ED77A85-820E-4D35-B98E-D474649C9197}"/>
              </a:ext>
            </a:extLst>
          </p:cNvPr>
          <p:cNvSpPr/>
          <p:nvPr/>
        </p:nvSpPr>
        <p:spPr>
          <a:xfrm>
            <a:off x="8678700" y="3056985"/>
            <a:ext cx="1891064" cy="461665"/>
          </a:xfrm>
          <a:prstGeom prst="rect">
            <a:avLst/>
          </a:prstGeom>
        </p:spPr>
        <p:txBody>
          <a:bodyPr wrap="square">
            <a:spAutoFit/>
          </a:bodyPr>
          <a:lstStyle/>
          <a:p>
            <a:r>
              <a:rPr lang="zh-CN" altLang="en-US" sz="1200" b="0" dirty="0">
                <a:solidFill>
                  <a:schemeClr val="tx1"/>
                </a:solidFill>
                <a:latin typeface="微软雅黑" panose="020B0503020204020204" pitchFamily="34" charset="-122"/>
                <a:ea typeface="微软雅黑" panose="020B0503020204020204" pitchFamily="34" charset="-122"/>
              </a:rPr>
              <a:t>符合探测器在 </a:t>
            </a:r>
            <a:r>
              <a:rPr lang="en-US" altLang="zh-CN" sz="1200" b="0" baseline="30000" dirty="0">
                <a:solidFill>
                  <a:schemeClr val="tx1"/>
                </a:solidFill>
                <a:latin typeface="微软雅黑" panose="020B0503020204020204" pitchFamily="34" charset="-122"/>
                <a:ea typeface="微软雅黑" panose="020B0503020204020204" pitchFamily="34" charset="-122"/>
              </a:rPr>
              <a:t>22</a:t>
            </a:r>
            <a:r>
              <a:rPr lang="en-US" altLang="zh-CN" sz="1200" b="0" dirty="0">
                <a:solidFill>
                  <a:schemeClr val="tx1"/>
                </a:solidFill>
                <a:latin typeface="微软雅黑" panose="020B0503020204020204" pitchFamily="34" charset="-122"/>
                <a:ea typeface="微软雅黑" panose="020B0503020204020204" pitchFamily="34" charset="-122"/>
              </a:rPr>
              <a:t>Na </a:t>
            </a:r>
            <a:r>
              <a:rPr lang="zh-CN" altLang="en-US" sz="1200" b="0" dirty="0">
                <a:solidFill>
                  <a:schemeClr val="tx1"/>
                </a:solidFill>
                <a:latin typeface="微软雅黑" panose="020B0503020204020204" pitchFamily="34" charset="-122"/>
                <a:ea typeface="微软雅黑" panose="020B0503020204020204" pitchFamily="34" charset="-122"/>
              </a:rPr>
              <a:t>放射源下测量五分钟的能谱</a:t>
            </a:r>
          </a:p>
        </p:txBody>
      </p:sp>
    </p:spTree>
    <p:extLst>
      <p:ext uri="{BB962C8B-B14F-4D97-AF65-F5344CB8AC3E}">
        <p14:creationId xmlns:p14="http://schemas.microsoft.com/office/powerpoint/2010/main" val="4242571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两个探测器的能谱</a:t>
            </a:r>
          </a:p>
        </p:txBody>
      </p:sp>
      <p:sp>
        <p:nvSpPr>
          <p:cNvPr id="12" name="灯片编号占位符 2">
            <a:extLst>
              <a:ext uri="{FF2B5EF4-FFF2-40B4-BE49-F238E27FC236}">
                <a16:creationId xmlns:a16="http://schemas.microsoft.com/office/drawing/2014/main" id="{85869688-7047-48F4-8291-E6B83266E30D}"/>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23</a:t>
            </a:fld>
            <a:endParaRPr lang="zh-CN" altLang="en-US" sz="1400" dirty="0">
              <a:solidFill>
                <a:schemeClr val="tx1"/>
              </a:solidFill>
              <a:latin typeface="黑体" panose="02010609060101010101" pitchFamily="49" charset="-122"/>
              <a:ea typeface="黑体" panose="02010609060101010101" pitchFamily="49" charset="-122"/>
            </a:endParaRPr>
          </a:p>
        </p:txBody>
      </p:sp>
      <p:pic>
        <p:nvPicPr>
          <p:cNvPr id="2" name="图片 1">
            <a:extLst>
              <a:ext uri="{FF2B5EF4-FFF2-40B4-BE49-F238E27FC236}">
                <a16:creationId xmlns:a16="http://schemas.microsoft.com/office/drawing/2014/main" id="{82805471-2B4C-4DCB-B8A5-152787A9DDA7}"/>
              </a:ext>
            </a:extLst>
          </p:cNvPr>
          <p:cNvPicPr>
            <a:picLocks noChangeAspect="1"/>
          </p:cNvPicPr>
          <p:nvPr/>
        </p:nvPicPr>
        <p:blipFill>
          <a:blip r:embed="rId3"/>
          <a:stretch>
            <a:fillRect/>
          </a:stretch>
        </p:blipFill>
        <p:spPr>
          <a:xfrm>
            <a:off x="2496000" y="738299"/>
            <a:ext cx="7200000" cy="1661220"/>
          </a:xfrm>
          <a:prstGeom prst="rect">
            <a:avLst/>
          </a:prstGeom>
        </p:spPr>
      </p:pic>
      <p:pic>
        <p:nvPicPr>
          <p:cNvPr id="101" name="图片 100">
            <a:extLst>
              <a:ext uri="{FF2B5EF4-FFF2-40B4-BE49-F238E27FC236}">
                <a16:creationId xmlns:a16="http://schemas.microsoft.com/office/drawing/2014/main" id="{F21C4123-A29F-4D29-BD91-A6FFE7725A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703" y="3109290"/>
            <a:ext cx="5033243" cy="2880000"/>
          </a:xfrm>
          <a:prstGeom prst="rect">
            <a:avLst/>
          </a:prstGeom>
        </p:spPr>
      </p:pic>
      <p:pic>
        <p:nvPicPr>
          <p:cNvPr id="102" name="图片 101">
            <a:extLst>
              <a:ext uri="{FF2B5EF4-FFF2-40B4-BE49-F238E27FC236}">
                <a16:creationId xmlns:a16="http://schemas.microsoft.com/office/drawing/2014/main" id="{4CF35F3D-252E-4B4D-8B5A-0FA4283B34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1999" y="3109290"/>
            <a:ext cx="5033241" cy="2880000"/>
          </a:xfrm>
          <a:prstGeom prst="rect">
            <a:avLst/>
          </a:prstGeom>
        </p:spPr>
      </p:pic>
      <p:sp>
        <p:nvSpPr>
          <p:cNvPr id="103" name="矩形 102">
            <a:extLst>
              <a:ext uri="{FF2B5EF4-FFF2-40B4-BE49-F238E27FC236}">
                <a16:creationId xmlns:a16="http://schemas.microsoft.com/office/drawing/2014/main" id="{C952B12A-4620-4AE1-914C-0B99684E0DCF}"/>
              </a:ext>
            </a:extLst>
          </p:cNvPr>
          <p:cNvSpPr/>
          <p:nvPr/>
        </p:nvSpPr>
        <p:spPr>
          <a:xfrm>
            <a:off x="1702180" y="6093781"/>
            <a:ext cx="2592289" cy="276999"/>
          </a:xfrm>
          <a:prstGeom prst="rect">
            <a:avLst/>
          </a:prstGeom>
        </p:spPr>
        <p:txBody>
          <a:bodyPr wrap="square">
            <a:spAutoFit/>
          </a:bodyPr>
          <a:lstStyle/>
          <a:p>
            <a:r>
              <a:rPr lang="zh-CN" altLang="en-US" sz="1200" b="0" dirty="0">
                <a:solidFill>
                  <a:schemeClr val="tx1"/>
                </a:solidFill>
                <a:latin typeface="微软雅黑" panose="020B0503020204020204" pitchFamily="34" charset="-122"/>
                <a:ea typeface="微软雅黑" panose="020B0503020204020204" pitchFamily="34" charset="-122"/>
              </a:rPr>
              <a:t>第四组塑料闪烁光纤探测器的能谱</a:t>
            </a:r>
          </a:p>
        </p:txBody>
      </p:sp>
      <p:sp>
        <p:nvSpPr>
          <p:cNvPr id="104" name="矩形 103">
            <a:extLst>
              <a:ext uri="{FF2B5EF4-FFF2-40B4-BE49-F238E27FC236}">
                <a16:creationId xmlns:a16="http://schemas.microsoft.com/office/drawing/2014/main" id="{51F91EA1-FF20-4627-B9FB-92F7E5A81375}"/>
              </a:ext>
            </a:extLst>
          </p:cNvPr>
          <p:cNvSpPr/>
          <p:nvPr/>
        </p:nvSpPr>
        <p:spPr>
          <a:xfrm>
            <a:off x="4308611" y="2497995"/>
            <a:ext cx="3574778" cy="276999"/>
          </a:xfrm>
          <a:prstGeom prst="rect">
            <a:avLst/>
          </a:prstGeom>
        </p:spPr>
        <p:txBody>
          <a:bodyPr wrap="square">
            <a:spAutoFit/>
          </a:bodyPr>
          <a:lstStyle/>
          <a:p>
            <a:r>
              <a:rPr lang="zh-CN" altLang="en-US" sz="1200" b="0" dirty="0">
                <a:solidFill>
                  <a:schemeClr val="tx1"/>
                </a:solidFill>
                <a:latin typeface="微软雅黑" panose="020B0503020204020204" pitchFamily="34" charset="-122"/>
                <a:ea typeface="微软雅黑" panose="020B0503020204020204" pitchFamily="34" charset="-122"/>
              </a:rPr>
              <a:t>康普顿符合技术实验中测量的六个位置点示意图</a:t>
            </a:r>
          </a:p>
        </p:txBody>
      </p:sp>
      <p:sp>
        <p:nvSpPr>
          <p:cNvPr id="15" name="矩形 14">
            <a:extLst>
              <a:ext uri="{FF2B5EF4-FFF2-40B4-BE49-F238E27FC236}">
                <a16:creationId xmlns:a16="http://schemas.microsoft.com/office/drawing/2014/main" id="{C5E2B2C5-65AF-46E5-B261-DC3570FDE802}"/>
              </a:ext>
            </a:extLst>
          </p:cNvPr>
          <p:cNvSpPr/>
          <p:nvPr/>
        </p:nvSpPr>
        <p:spPr>
          <a:xfrm>
            <a:off x="7760507" y="6119701"/>
            <a:ext cx="2016224" cy="276999"/>
          </a:xfrm>
          <a:prstGeom prst="rect">
            <a:avLst/>
          </a:prstGeom>
        </p:spPr>
        <p:txBody>
          <a:bodyPr wrap="square">
            <a:spAutoFit/>
          </a:bodyPr>
          <a:lstStyle/>
          <a:p>
            <a:r>
              <a:rPr lang="zh-CN" altLang="en-US" sz="1200" b="0" dirty="0">
                <a:solidFill>
                  <a:schemeClr val="tx1"/>
                </a:solidFill>
                <a:latin typeface="微软雅黑" panose="020B0503020204020204" pitchFamily="34" charset="-122"/>
                <a:ea typeface="微软雅黑" panose="020B0503020204020204" pitchFamily="34" charset="-122"/>
              </a:rPr>
              <a:t>第四组符合探测器的能谱</a:t>
            </a:r>
          </a:p>
        </p:txBody>
      </p:sp>
    </p:spTree>
    <p:extLst>
      <p:ext uri="{BB962C8B-B14F-4D97-AF65-F5344CB8AC3E}">
        <p14:creationId xmlns:p14="http://schemas.microsoft.com/office/powerpoint/2010/main" val="2932198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封装工艺光收集比较</a:t>
            </a:r>
          </a:p>
        </p:txBody>
      </p:sp>
      <p:graphicFrame>
        <p:nvGraphicFramePr>
          <p:cNvPr id="26" name="表格 25">
            <a:extLst>
              <a:ext uri="{FF2B5EF4-FFF2-40B4-BE49-F238E27FC236}">
                <a16:creationId xmlns:a16="http://schemas.microsoft.com/office/drawing/2014/main" id="{0986D0F6-43D8-4B9C-8BAC-9A484FC6182E}"/>
              </a:ext>
            </a:extLst>
          </p:cNvPr>
          <p:cNvGraphicFramePr>
            <a:graphicFrameLocks noGrp="1"/>
          </p:cNvGraphicFramePr>
          <p:nvPr>
            <p:extLst>
              <p:ext uri="{D42A27DB-BD31-4B8C-83A1-F6EECF244321}">
                <p14:modId xmlns:p14="http://schemas.microsoft.com/office/powerpoint/2010/main" val="3152402044"/>
              </p:ext>
            </p:extLst>
          </p:nvPr>
        </p:nvGraphicFramePr>
        <p:xfrm>
          <a:off x="684190" y="1004159"/>
          <a:ext cx="5184000" cy="3168000"/>
        </p:xfrm>
        <a:graphic>
          <a:graphicData uri="http://schemas.openxmlformats.org/drawingml/2006/table">
            <a:tbl>
              <a:tblPr firstRow="1" firstCol="1" bandRow="1">
                <a:tableStyleId>{5C22544A-7EE6-4342-B048-85BDC9FD1C3A}</a:tableStyleId>
              </a:tblPr>
              <a:tblGrid>
                <a:gridCol w="576000">
                  <a:extLst>
                    <a:ext uri="{9D8B030D-6E8A-4147-A177-3AD203B41FA5}">
                      <a16:colId xmlns:a16="http://schemas.microsoft.com/office/drawing/2014/main" val="3884820962"/>
                    </a:ext>
                  </a:extLst>
                </a:gridCol>
                <a:gridCol w="576000">
                  <a:extLst>
                    <a:ext uri="{9D8B030D-6E8A-4147-A177-3AD203B41FA5}">
                      <a16:colId xmlns:a16="http://schemas.microsoft.com/office/drawing/2014/main" val="2433780083"/>
                    </a:ext>
                  </a:extLst>
                </a:gridCol>
                <a:gridCol w="576000">
                  <a:extLst>
                    <a:ext uri="{9D8B030D-6E8A-4147-A177-3AD203B41FA5}">
                      <a16:colId xmlns:a16="http://schemas.microsoft.com/office/drawing/2014/main" val="450691276"/>
                    </a:ext>
                  </a:extLst>
                </a:gridCol>
                <a:gridCol w="576000">
                  <a:extLst>
                    <a:ext uri="{9D8B030D-6E8A-4147-A177-3AD203B41FA5}">
                      <a16:colId xmlns:a16="http://schemas.microsoft.com/office/drawing/2014/main" val="3378974607"/>
                    </a:ext>
                  </a:extLst>
                </a:gridCol>
                <a:gridCol w="576000">
                  <a:extLst>
                    <a:ext uri="{9D8B030D-6E8A-4147-A177-3AD203B41FA5}">
                      <a16:colId xmlns:a16="http://schemas.microsoft.com/office/drawing/2014/main" val="4241794088"/>
                    </a:ext>
                  </a:extLst>
                </a:gridCol>
                <a:gridCol w="576000">
                  <a:extLst>
                    <a:ext uri="{9D8B030D-6E8A-4147-A177-3AD203B41FA5}">
                      <a16:colId xmlns:a16="http://schemas.microsoft.com/office/drawing/2014/main" val="4171365757"/>
                    </a:ext>
                  </a:extLst>
                </a:gridCol>
                <a:gridCol w="576000">
                  <a:extLst>
                    <a:ext uri="{9D8B030D-6E8A-4147-A177-3AD203B41FA5}">
                      <a16:colId xmlns:a16="http://schemas.microsoft.com/office/drawing/2014/main" val="1361804779"/>
                    </a:ext>
                  </a:extLst>
                </a:gridCol>
                <a:gridCol w="576000">
                  <a:extLst>
                    <a:ext uri="{9D8B030D-6E8A-4147-A177-3AD203B41FA5}">
                      <a16:colId xmlns:a16="http://schemas.microsoft.com/office/drawing/2014/main" val="3718460509"/>
                    </a:ext>
                  </a:extLst>
                </a:gridCol>
                <a:gridCol w="576000">
                  <a:extLst>
                    <a:ext uri="{9D8B030D-6E8A-4147-A177-3AD203B41FA5}">
                      <a16:colId xmlns:a16="http://schemas.microsoft.com/office/drawing/2014/main" val="3390896753"/>
                    </a:ext>
                  </a:extLst>
                </a:gridCol>
              </a:tblGrid>
              <a:tr h="396000">
                <a:tc rowSpan="2">
                  <a:txBody>
                    <a:bodyPr/>
                    <a:lstStyle/>
                    <a:p>
                      <a:pPr algn="ctr">
                        <a:spcBef>
                          <a:spcPts val="200"/>
                        </a:spcBef>
                        <a:spcAft>
                          <a:spcPts val="0"/>
                        </a:spcAft>
                      </a:pPr>
                      <a:r>
                        <a:rPr lang="zh-CN" altLang="en-US" sz="1200" dirty="0">
                          <a:effectLst/>
                          <a:latin typeface="Times New Roman" panose="02020603050405020304" pitchFamily="18" charset="0"/>
                          <a:ea typeface="等线" panose="02010600030101010101" pitchFamily="2" charset="-122"/>
                        </a:rPr>
                        <a:t>位置</a:t>
                      </a:r>
                      <a:endParaRPr lang="en-US" altLang="zh-CN" sz="1200" dirty="0">
                        <a:effectLst/>
                        <a:latin typeface="Times New Roman" panose="02020603050405020304" pitchFamily="18" charset="0"/>
                        <a:ea typeface="等线" panose="02010600030101010101" pitchFamily="2" charset="-122"/>
                      </a:endParaRPr>
                    </a:p>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 (cm)</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gridSpan="2">
                  <a:txBody>
                    <a:bodyPr/>
                    <a:lstStyle/>
                    <a:p>
                      <a:pPr algn="ctr">
                        <a:spcBef>
                          <a:spcPts val="200"/>
                        </a:spcBef>
                        <a:spcAft>
                          <a:spcPts val="0"/>
                        </a:spcAft>
                      </a:pPr>
                      <a:r>
                        <a:rPr lang="zh-CN" altLang="en-US" sz="1200" dirty="0">
                          <a:effectLst/>
                          <a:latin typeface="Times New Roman" panose="02020603050405020304" pitchFamily="18" charset="0"/>
                          <a:ea typeface="等线" panose="02010600030101010101" pitchFamily="2" charset="-122"/>
                        </a:rPr>
                        <a:t>第一组（</a:t>
                      </a:r>
                      <a:r>
                        <a:rPr lang="en-US" altLang="zh-CN" sz="1200" dirty="0">
                          <a:effectLst/>
                          <a:latin typeface="Times New Roman" panose="02020603050405020304" pitchFamily="18" charset="0"/>
                          <a:ea typeface="等线" panose="02010600030101010101" pitchFamily="2" charset="-122"/>
                        </a:rPr>
                        <a:t>mV</a:t>
                      </a:r>
                      <a:r>
                        <a:rPr lang="zh-CN" altLang="en-US" sz="1200" dirty="0">
                          <a:effectLst/>
                          <a:latin typeface="Times New Roman" panose="02020603050405020304" pitchFamily="18" charset="0"/>
                          <a:ea typeface="等线" panose="02010600030101010101" pitchFamily="2" charset="-122"/>
                        </a:rPr>
                        <a:t>）</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spcBef>
                          <a:spcPts val="200"/>
                        </a:spcBef>
                        <a:spcAft>
                          <a:spcPts val="0"/>
                        </a:spcAft>
                      </a:pPr>
                      <a:r>
                        <a:rPr lang="zh-CN" altLang="en-US" sz="1200" dirty="0">
                          <a:effectLst/>
                          <a:latin typeface="Times New Roman" panose="02020603050405020304" pitchFamily="18" charset="0"/>
                          <a:ea typeface="等线" panose="02010600030101010101" pitchFamily="2" charset="-122"/>
                        </a:rPr>
                        <a:t>第二组（</a:t>
                      </a:r>
                      <a:r>
                        <a:rPr lang="en-US" altLang="zh-CN" sz="1200" dirty="0">
                          <a:effectLst/>
                          <a:latin typeface="Times New Roman" panose="02020603050405020304" pitchFamily="18" charset="0"/>
                          <a:ea typeface="等线" panose="02010600030101010101" pitchFamily="2" charset="-122"/>
                        </a:rPr>
                        <a:t>mV</a:t>
                      </a:r>
                      <a:r>
                        <a:rPr lang="zh-CN" altLang="en-US" sz="1200" dirty="0">
                          <a:effectLst/>
                          <a:latin typeface="Times New Roman" panose="02020603050405020304" pitchFamily="18" charset="0"/>
                          <a:ea typeface="等线" panose="02010600030101010101" pitchFamily="2" charset="-122"/>
                        </a:rPr>
                        <a:t>）</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spcBef>
                          <a:spcPts val="200"/>
                        </a:spcBef>
                        <a:spcAft>
                          <a:spcPts val="0"/>
                        </a:spcAft>
                      </a:pPr>
                      <a:r>
                        <a:rPr lang="zh-CN" altLang="en-US" sz="1200" dirty="0">
                          <a:effectLst/>
                          <a:latin typeface="Times New Roman" panose="02020603050405020304" pitchFamily="18" charset="0"/>
                          <a:ea typeface="等线" panose="02010600030101010101" pitchFamily="2" charset="-122"/>
                        </a:rPr>
                        <a:t>第三组（</a:t>
                      </a:r>
                      <a:r>
                        <a:rPr lang="en-US" altLang="zh-CN" sz="1200" dirty="0">
                          <a:effectLst/>
                          <a:latin typeface="Times New Roman" panose="02020603050405020304" pitchFamily="18" charset="0"/>
                          <a:ea typeface="等线" panose="02010600030101010101" pitchFamily="2" charset="-122"/>
                        </a:rPr>
                        <a:t>mV</a:t>
                      </a:r>
                      <a:r>
                        <a:rPr lang="zh-CN" altLang="en-US" sz="1200" dirty="0">
                          <a:effectLst/>
                          <a:latin typeface="Times New Roman" panose="02020603050405020304" pitchFamily="18" charset="0"/>
                          <a:ea typeface="等线" panose="02010600030101010101" pitchFamily="2" charset="-122"/>
                        </a:rPr>
                        <a:t>）</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spcBef>
                          <a:spcPts val="200"/>
                        </a:spcBef>
                        <a:spcAft>
                          <a:spcPts val="0"/>
                        </a:spcAft>
                      </a:pPr>
                      <a:r>
                        <a:rPr lang="zh-CN" altLang="en-US" sz="1200" dirty="0">
                          <a:effectLst/>
                          <a:latin typeface="Times New Roman" panose="02020603050405020304" pitchFamily="18" charset="0"/>
                          <a:ea typeface="等线" panose="02010600030101010101" pitchFamily="2" charset="-122"/>
                        </a:rPr>
                        <a:t>第四组（</a:t>
                      </a:r>
                      <a:r>
                        <a:rPr lang="en-US" altLang="zh-CN" sz="1200" dirty="0">
                          <a:effectLst/>
                          <a:latin typeface="Times New Roman" panose="02020603050405020304" pitchFamily="18" charset="0"/>
                          <a:ea typeface="等线" panose="02010600030101010101" pitchFamily="2" charset="-122"/>
                        </a:rPr>
                        <a:t>mV</a:t>
                      </a:r>
                      <a:r>
                        <a:rPr lang="zh-CN" altLang="en-US" sz="1200" dirty="0">
                          <a:effectLst/>
                          <a:latin typeface="Times New Roman" panose="02020603050405020304" pitchFamily="18" charset="0"/>
                          <a:ea typeface="等线" panose="02010600030101010101" pitchFamily="2" charset="-122"/>
                        </a:rPr>
                        <a:t>）</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3550240929"/>
                  </a:ext>
                </a:extLst>
              </a:tr>
              <a:tr h="396000">
                <a:tc vMerge="1">
                  <a:txBody>
                    <a:bodyPr/>
                    <a:lstStyle/>
                    <a:p>
                      <a:endParaRPr lang="zh-CN" altLang="en-US"/>
                    </a:p>
                  </a:txBody>
                  <a:tcPr/>
                </a:tc>
                <a:tc>
                  <a:txBody>
                    <a:bodyPr/>
                    <a:lstStyle/>
                    <a:p>
                      <a:pPr algn="ctr">
                        <a:spcBef>
                          <a:spcPts val="200"/>
                        </a:spcBef>
                        <a:spcAft>
                          <a:spcPts val="0"/>
                        </a:spcAft>
                      </a:pPr>
                      <a:r>
                        <a:rPr lang="en-US" sz="1200" dirty="0">
                          <a:effectLst/>
                          <a:latin typeface="Times New Roman" panose="02020603050405020304" pitchFamily="18" charset="0"/>
                          <a:ea typeface="黑体" panose="02010609060101010101" pitchFamily="49" charset="-122"/>
                        </a:rPr>
                        <a:t>PSF</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黑体" panose="02010609060101010101" pitchFamily="49" charset="-122"/>
                        </a:rPr>
                        <a:t>GAGG</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黑体" panose="02010609060101010101" pitchFamily="49" charset="-122"/>
                        </a:rPr>
                        <a:t>PSF</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GAGG</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黑体" panose="02010609060101010101" pitchFamily="49" charset="-122"/>
                        </a:rPr>
                        <a:t>PSF</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GAGG</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黑体" panose="02010609060101010101" pitchFamily="49" charset="-122"/>
                        </a:rPr>
                        <a:t>PSF</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黑体" panose="02010609060101010101" pitchFamily="49" charset="-122"/>
                        </a:rPr>
                        <a:t>GAGG</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09754509"/>
                  </a:ext>
                </a:extLst>
              </a:tr>
              <a:tr h="396000">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7</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104.81</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199.65</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60.31</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195.58</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194.15</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196.65</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197.60</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194.79</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15069825"/>
                  </a:ext>
                </a:extLst>
              </a:tr>
              <a:tr h="396000">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10</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88.33</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192.98</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55.83</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196.61</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169.91</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193.28</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173.82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a:effectLst/>
                          <a:latin typeface="Times New Roman" panose="02020603050405020304" pitchFamily="18" charset="0"/>
                          <a:ea typeface="等线" panose="02010600030101010101" pitchFamily="2" charset="-122"/>
                        </a:rPr>
                        <a:t>185.59</a:t>
                      </a:r>
                      <a:endParaRPr lang="zh-CN"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983074694"/>
                  </a:ext>
                </a:extLst>
              </a:tr>
              <a:tr h="396000">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13</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83.22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193.94</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49.49</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188.62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156.17</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193.16</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162.49</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182.87</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695195598"/>
                  </a:ext>
                </a:extLst>
              </a:tr>
              <a:tr h="396000">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16</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a:effectLst/>
                          <a:latin typeface="Times New Roman" panose="02020603050405020304" pitchFamily="18" charset="0"/>
                          <a:ea typeface="等线" panose="02010600030101010101" pitchFamily="2" charset="-122"/>
                        </a:rPr>
                        <a:t>74.34</a:t>
                      </a:r>
                      <a:endParaRPr lang="zh-CN"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191.41</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a:effectLst/>
                          <a:latin typeface="Times New Roman" panose="02020603050405020304" pitchFamily="18" charset="0"/>
                          <a:ea typeface="等线" panose="02010600030101010101" pitchFamily="2" charset="-122"/>
                        </a:rPr>
                        <a:t>48.41</a:t>
                      </a:r>
                      <a:endParaRPr lang="zh-CN"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190.92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141.37</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196.17</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139.02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187.12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230090513"/>
                  </a:ext>
                </a:extLst>
              </a:tr>
              <a:tr h="396000">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19</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a:effectLst/>
                          <a:latin typeface="Times New Roman" panose="02020603050405020304" pitchFamily="18" charset="0"/>
                          <a:ea typeface="等线" panose="02010600030101010101" pitchFamily="2" charset="-122"/>
                        </a:rPr>
                        <a:t>70.56</a:t>
                      </a:r>
                      <a:endParaRPr lang="zh-CN"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191.16</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a:effectLst/>
                          <a:latin typeface="Times New Roman" panose="02020603050405020304" pitchFamily="18" charset="0"/>
                          <a:ea typeface="等线" panose="02010600030101010101" pitchFamily="2" charset="-122"/>
                        </a:rPr>
                        <a:t>49.09</a:t>
                      </a:r>
                      <a:endParaRPr lang="zh-CN"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189.06</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141.38</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199.93</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130.91</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189.21</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815531765"/>
                  </a:ext>
                </a:extLst>
              </a:tr>
              <a:tr h="396000">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22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70.67</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195.11</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48.15</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194.83</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141.97</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199.39</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138.84</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sz="1200" dirty="0">
                          <a:effectLst/>
                          <a:latin typeface="Times New Roman" panose="02020603050405020304" pitchFamily="18" charset="0"/>
                          <a:ea typeface="等线" panose="02010600030101010101" pitchFamily="2" charset="-122"/>
                        </a:rPr>
                        <a:t>190.73</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304420611"/>
                  </a:ext>
                </a:extLst>
              </a:tr>
            </a:tbl>
          </a:graphicData>
        </a:graphic>
      </p:graphicFrame>
      <p:sp>
        <p:nvSpPr>
          <p:cNvPr id="28" name="矩形 27">
            <a:extLst>
              <a:ext uri="{FF2B5EF4-FFF2-40B4-BE49-F238E27FC236}">
                <a16:creationId xmlns:a16="http://schemas.microsoft.com/office/drawing/2014/main" id="{F221A2E8-5537-49AD-8789-537B76A6C175}"/>
              </a:ext>
            </a:extLst>
          </p:cNvPr>
          <p:cNvSpPr/>
          <p:nvPr/>
        </p:nvSpPr>
        <p:spPr>
          <a:xfrm>
            <a:off x="7602669" y="4880193"/>
            <a:ext cx="3695434" cy="276999"/>
          </a:xfrm>
          <a:prstGeom prst="rect">
            <a:avLst/>
          </a:prstGeom>
        </p:spPr>
        <p:txBody>
          <a:bodyPr wrap="square">
            <a:spAutoFit/>
          </a:bodyPr>
          <a:lstStyle/>
          <a:p>
            <a:r>
              <a:rPr lang="zh-CN" altLang="en-US" sz="1200" b="0" dirty="0">
                <a:solidFill>
                  <a:schemeClr val="tx1"/>
                </a:solidFill>
                <a:latin typeface="微软雅黑" panose="020B0503020204020204" pitchFamily="34" charset="-122"/>
                <a:ea typeface="微软雅黑" panose="020B0503020204020204" pitchFamily="34" charset="-122"/>
              </a:rPr>
              <a:t>四组塑料闪烁光纤探测器的峰位与位置曲线图</a:t>
            </a:r>
          </a:p>
        </p:txBody>
      </p:sp>
      <p:sp>
        <p:nvSpPr>
          <p:cNvPr id="30" name="矩形 29">
            <a:extLst>
              <a:ext uri="{FF2B5EF4-FFF2-40B4-BE49-F238E27FC236}">
                <a16:creationId xmlns:a16="http://schemas.microsoft.com/office/drawing/2014/main" id="{5EDE041F-0BDE-46B8-8934-528C1BA3FF37}"/>
              </a:ext>
            </a:extLst>
          </p:cNvPr>
          <p:cNvSpPr/>
          <p:nvPr/>
        </p:nvSpPr>
        <p:spPr>
          <a:xfrm>
            <a:off x="107694" y="727160"/>
            <a:ext cx="6336992" cy="276999"/>
          </a:xfrm>
          <a:prstGeom prst="rect">
            <a:avLst/>
          </a:prstGeom>
        </p:spPr>
        <p:txBody>
          <a:bodyPr wrap="square">
            <a:spAutoFit/>
          </a:bodyPr>
          <a:lstStyle/>
          <a:p>
            <a:r>
              <a:rPr lang="zh-CN" altLang="en-US" sz="1200" b="0" dirty="0">
                <a:solidFill>
                  <a:schemeClr val="tx1"/>
                </a:solidFill>
                <a:latin typeface="微软雅黑" panose="020B0503020204020204" pitchFamily="34" charset="-122"/>
                <a:ea typeface="微软雅黑" panose="020B0503020204020204" pitchFamily="34" charset="-122"/>
              </a:rPr>
              <a:t>塑料闪烁光纤探测器与符合探测器在四组康普顿符合技术测量条件下六个位置的峰位信息</a:t>
            </a:r>
          </a:p>
        </p:txBody>
      </p:sp>
      <p:sp>
        <p:nvSpPr>
          <p:cNvPr id="12" name="灯片编号占位符 2">
            <a:extLst>
              <a:ext uri="{FF2B5EF4-FFF2-40B4-BE49-F238E27FC236}">
                <a16:creationId xmlns:a16="http://schemas.microsoft.com/office/drawing/2014/main" id="{85869688-7047-48F4-8291-E6B83266E30D}"/>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24</a:t>
            </a:fld>
            <a:endParaRPr lang="zh-CN" altLang="en-US" sz="1400" dirty="0">
              <a:solidFill>
                <a:schemeClr val="tx1"/>
              </a:solidFill>
              <a:latin typeface="黑体" panose="02010609060101010101" pitchFamily="49" charset="-122"/>
              <a:ea typeface="黑体" panose="02010609060101010101" pitchFamily="49" charset="-122"/>
            </a:endParaRPr>
          </a:p>
        </p:txBody>
      </p:sp>
      <p:pic>
        <p:nvPicPr>
          <p:cNvPr id="7" name="图片 6">
            <a:extLst>
              <a:ext uri="{FF2B5EF4-FFF2-40B4-BE49-F238E27FC236}">
                <a16:creationId xmlns:a16="http://schemas.microsoft.com/office/drawing/2014/main" id="{B5D4076F-8DBB-4700-BED8-F281724999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6791" y="756940"/>
            <a:ext cx="5247191" cy="4015340"/>
          </a:xfrm>
          <a:prstGeom prst="rect">
            <a:avLst/>
          </a:prstGeom>
        </p:spPr>
      </p:pic>
      <p:sp>
        <p:nvSpPr>
          <p:cNvPr id="100" name="矩形 99">
            <a:extLst>
              <a:ext uri="{FF2B5EF4-FFF2-40B4-BE49-F238E27FC236}">
                <a16:creationId xmlns:a16="http://schemas.microsoft.com/office/drawing/2014/main" id="{37068FF3-F0A3-4437-9C27-3F0E6F1A3530}"/>
              </a:ext>
            </a:extLst>
          </p:cNvPr>
          <p:cNvSpPr/>
          <p:nvPr/>
        </p:nvSpPr>
        <p:spPr>
          <a:xfrm>
            <a:off x="253382" y="4243252"/>
            <a:ext cx="6546377" cy="2120452"/>
          </a:xfrm>
          <a:prstGeom prst="rect">
            <a:avLst/>
          </a:prstGeom>
        </p:spPr>
        <p:txBody>
          <a:bodyPr wrap="square">
            <a:spAutoFit/>
          </a:bodyPr>
          <a:lstStyle/>
          <a:p>
            <a:pPr marL="342900" lvl="0" indent="-342900" algn="l" fontAlgn="auto">
              <a:lnSpc>
                <a:spcPct val="150000"/>
              </a:lnSpc>
              <a:spcBef>
                <a:spcPts val="0"/>
              </a:spcBef>
              <a:spcAft>
                <a:spcPts val="0"/>
              </a:spcAft>
              <a:buFont typeface="Arial" panose="020B0604020202020204" pitchFamily="34" charset="0"/>
              <a:buChar char="•"/>
              <a:defRPr/>
            </a:pPr>
            <a:r>
              <a:rPr lang="zh-CN" altLang="en-US" sz="1800" b="0" dirty="0">
                <a:solidFill>
                  <a:prstClr val="black"/>
                </a:solidFill>
                <a:latin typeface="+mj-lt"/>
                <a:ea typeface="微软雅黑" panose="020B0503020204020204" pitchFamily="34" charset="-122"/>
              </a:rPr>
              <a:t>在闪烁光纤中发生康普顿散射的位置距离 </a:t>
            </a:r>
            <a:r>
              <a:rPr lang="en-US" altLang="zh-CN" sz="1800" b="0" dirty="0" err="1">
                <a:solidFill>
                  <a:prstClr val="black"/>
                </a:solidFill>
                <a:latin typeface="+mj-lt"/>
                <a:ea typeface="微软雅黑" panose="020B0503020204020204" pitchFamily="34" charset="-122"/>
              </a:rPr>
              <a:t>SiPM</a:t>
            </a:r>
            <a:r>
              <a:rPr lang="en-US" altLang="zh-CN" sz="1800" b="0" dirty="0">
                <a:solidFill>
                  <a:prstClr val="black"/>
                </a:solidFill>
                <a:latin typeface="+mj-lt"/>
                <a:ea typeface="微软雅黑" panose="020B0503020204020204" pitchFamily="34" charset="-122"/>
              </a:rPr>
              <a:t> </a:t>
            </a:r>
            <a:r>
              <a:rPr lang="zh-CN" altLang="en-US" sz="1800" b="0" dirty="0">
                <a:solidFill>
                  <a:prstClr val="black"/>
                </a:solidFill>
                <a:latin typeface="+mj-lt"/>
                <a:ea typeface="微软雅黑" panose="020B0503020204020204" pitchFamily="34" charset="-122"/>
              </a:rPr>
              <a:t>越远，</a:t>
            </a:r>
            <a:r>
              <a:rPr lang="en-US" altLang="zh-CN" sz="1800" b="0" dirty="0" err="1">
                <a:solidFill>
                  <a:prstClr val="black"/>
                </a:solidFill>
                <a:latin typeface="+mj-lt"/>
                <a:ea typeface="微软雅黑" panose="020B0503020204020204" pitchFamily="34" charset="-122"/>
              </a:rPr>
              <a:t>SiPM</a:t>
            </a:r>
            <a:r>
              <a:rPr lang="en-US" altLang="zh-CN" sz="1800" b="0" dirty="0">
                <a:solidFill>
                  <a:prstClr val="black"/>
                </a:solidFill>
                <a:latin typeface="+mj-lt"/>
                <a:ea typeface="微软雅黑" panose="020B0503020204020204" pitchFamily="34" charset="-122"/>
              </a:rPr>
              <a:t> </a:t>
            </a:r>
            <a:r>
              <a:rPr lang="zh-CN" altLang="en-US" sz="1800" b="0" dirty="0">
                <a:solidFill>
                  <a:prstClr val="black"/>
                </a:solidFill>
                <a:latin typeface="+mj-lt"/>
                <a:ea typeface="微软雅黑" panose="020B0503020204020204" pitchFamily="34" charset="-122"/>
              </a:rPr>
              <a:t>接收到的闪烁光越少</a:t>
            </a:r>
          </a:p>
          <a:p>
            <a:pPr marL="342900" lvl="0" indent="-342900" algn="l" fontAlgn="auto">
              <a:lnSpc>
                <a:spcPct val="150000"/>
              </a:lnSpc>
              <a:spcBef>
                <a:spcPts val="0"/>
              </a:spcBef>
              <a:spcAft>
                <a:spcPts val="0"/>
              </a:spcAft>
              <a:buFont typeface="Arial" panose="020B0604020202020204" pitchFamily="34" charset="0"/>
              <a:buChar char="•"/>
              <a:defRPr/>
            </a:pPr>
            <a:r>
              <a:rPr lang="zh-CN" altLang="en-US" sz="1800" b="0" dirty="0">
                <a:solidFill>
                  <a:prstClr val="black"/>
                </a:solidFill>
                <a:latin typeface="+mj-lt"/>
                <a:ea typeface="微软雅黑" panose="020B0503020204020204" pitchFamily="34" charset="-122"/>
              </a:rPr>
              <a:t>符合探测器全能峰峰位均接近能量刻度公式计算出的幅度值</a:t>
            </a:r>
            <a:endParaRPr lang="en-US" altLang="zh-CN" sz="1800" b="0" dirty="0">
              <a:solidFill>
                <a:prstClr val="black"/>
              </a:solidFill>
              <a:latin typeface="+mj-lt"/>
              <a:ea typeface="微软雅黑" panose="020B0503020204020204" pitchFamily="34" charset="-122"/>
            </a:endParaRPr>
          </a:p>
          <a:p>
            <a:pPr marL="342900" lvl="0" indent="-342900" algn="l" fontAlgn="auto">
              <a:lnSpc>
                <a:spcPct val="150000"/>
              </a:lnSpc>
              <a:spcBef>
                <a:spcPts val="0"/>
              </a:spcBef>
              <a:spcAft>
                <a:spcPts val="0"/>
              </a:spcAft>
              <a:buFont typeface="Arial" panose="020B0604020202020204" pitchFamily="34" charset="0"/>
              <a:buChar char="•"/>
              <a:defRPr/>
            </a:pPr>
            <a:r>
              <a:rPr lang="zh-CN" altLang="en-US" sz="1800" b="0" dirty="0">
                <a:solidFill>
                  <a:prstClr val="black"/>
                </a:solidFill>
                <a:latin typeface="+mj-lt"/>
                <a:ea typeface="微软雅黑" panose="020B0503020204020204" pitchFamily="34" charset="-122"/>
              </a:rPr>
              <a:t>闪烁光纤包裹反射层且反射层与包层中有空气间隙时，</a:t>
            </a:r>
            <a:r>
              <a:rPr lang="en-US" altLang="zh-CN" sz="1800" b="0" dirty="0" err="1">
                <a:solidFill>
                  <a:prstClr val="black"/>
                </a:solidFill>
                <a:latin typeface="+mj-lt"/>
                <a:ea typeface="微软雅黑" panose="020B0503020204020204" pitchFamily="34" charset="-122"/>
              </a:rPr>
              <a:t>SiPM</a:t>
            </a:r>
            <a:r>
              <a:rPr lang="en-US" altLang="zh-CN" sz="1800" b="0" dirty="0">
                <a:solidFill>
                  <a:prstClr val="black"/>
                </a:solidFill>
                <a:latin typeface="+mj-lt"/>
                <a:ea typeface="微软雅黑" panose="020B0503020204020204" pitchFamily="34" charset="-122"/>
              </a:rPr>
              <a:t> </a:t>
            </a:r>
            <a:r>
              <a:rPr lang="zh-CN" altLang="en-US" sz="1800" b="0" dirty="0">
                <a:solidFill>
                  <a:prstClr val="black"/>
                </a:solidFill>
                <a:latin typeface="+mj-lt"/>
                <a:ea typeface="微软雅黑" panose="020B0503020204020204" pitchFamily="34" charset="-122"/>
              </a:rPr>
              <a:t>接收到的闪烁光较多</a:t>
            </a:r>
          </a:p>
        </p:txBody>
      </p:sp>
      <p:sp>
        <p:nvSpPr>
          <p:cNvPr id="11" name="文本框 10">
            <a:extLst>
              <a:ext uri="{FF2B5EF4-FFF2-40B4-BE49-F238E27FC236}">
                <a16:creationId xmlns:a16="http://schemas.microsoft.com/office/drawing/2014/main" id="{29EB6B44-47A7-445F-9B76-2A6200E7A101}"/>
              </a:ext>
            </a:extLst>
          </p:cNvPr>
          <p:cNvSpPr txBox="1"/>
          <p:nvPr/>
        </p:nvSpPr>
        <p:spPr>
          <a:xfrm>
            <a:off x="7104112" y="5450508"/>
            <a:ext cx="4531226" cy="1167114"/>
          </a:xfrm>
          <a:prstGeom prst="rect">
            <a:avLst/>
          </a:prstGeom>
          <a:noFill/>
        </p:spPr>
        <p:txBody>
          <a:bodyPr wrap="square">
            <a:spAutoFit/>
          </a:bodyPr>
          <a:lstStyle/>
          <a:p>
            <a:pPr marR="0" lvl="1" algn="l" defTabSz="914400" rtl="0" eaLnBrk="1" fontAlgn="auto" latinLnBrk="0" hangingPunct="1">
              <a:lnSpc>
                <a:spcPct val="150000"/>
              </a:lnSpc>
              <a:spcBef>
                <a:spcPts val="600"/>
              </a:spcBef>
              <a:spcAft>
                <a:spcPts val="0"/>
              </a:spcAft>
              <a:buClrTx/>
              <a:buSzTx/>
              <a:tabLst/>
              <a:defRPr/>
            </a:pPr>
            <a:r>
              <a:rPr kumimoji="0" lang="en-US" altLang="zh-CN" sz="1200" i="0" u="none" strike="noStrike" kern="1200" cap="none" spc="0" normalizeH="0" baseline="0" noProof="0" dirty="0">
                <a:ln>
                  <a:noFill/>
                </a:ln>
                <a:solidFill>
                  <a:srgbClr val="FF0000"/>
                </a:solidFill>
                <a:effectLst/>
                <a:uLnTx/>
                <a:uFillTx/>
                <a:latin typeface="Times New Roman" pitchFamily="18" charset="0"/>
                <a:ea typeface="宋体" panose="02010600030101010101" pitchFamily="2" charset="-122"/>
                <a:cs typeface="Times New Roman" panose="02020603050405020304" pitchFamily="18" charset="0"/>
              </a:rPr>
              <a:t>Feng M</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rPr>
              <a:t>, Li D, Fan X, et al. Evaluation of plastic scintillating fibers coating technique for muon imaging detector using a Compton-coincidence-technique system. Journal of Instrumentation. 2023;18(07):P07025. </a:t>
            </a:r>
          </a:p>
        </p:txBody>
      </p:sp>
    </p:spTree>
    <p:extLst>
      <p:ext uri="{BB962C8B-B14F-4D97-AF65-F5344CB8AC3E}">
        <p14:creationId xmlns:p14="http://schemas.microsoft.com/office/powerpoint/2010/main" val="668075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标题 1"/>
          <p:cNvSpPr>
            <a:spLocks noGrp="1"/>
          </p:cNvSpPr>
          <p:nvPr>
            <p:ph type="title"/>
          </p:nvPr>
        </p:nvSpPr>
        <p:spPr>
          <a:xfrm>
            <a:off x="1694329" y="55035"/>
            <a:ext cx="9115341" cy="609660"/>
          </a:xfrm>
        </p:spPr>
        <p:txBody>
          <a:bodyPr>
            <a:noAutofit/>
          </a:bodyPr>
          <a:lstStyle/>
          <a:p>
            <a:r>
              <a:rPr lang="zh-CN" altLang="en-US" sz="4000" dirty="0">
                <a:solidFill>
                  <a:schemeClr val="bg1"/>
                </a:solidFill>
                <a:latin typeface="Arial" panose="020B0604020202020204" pitchFamily="34" charset="0"/>
                <a:ea typeface="微软雅黑" panose="020B0503020204020204" pitchFamily="34" charset="-122"/>
                <a:sym typeface="Arial" panose="020B0604020202020204" pitchFamily="34" charset="0"/>
              </a:rPr>
              <a:t>提纲</a:t>
            </a:r>
          </a:p>
        </p:txBody>
      </p:sp>
      <p:sp>
        <p:nvSpPr>
          <p:cNvPr id="42" name="副标题 2"/>
          <p:cNvSpPr txBox="1"/>
          <p:nvPr/>
        </p:nvSpPr>
        <p:spPr>
          <a:xfrm>
            <a:off x="839416" y="1055386"/>
            <a:ext cx="7128792" cy="54699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kumimoji="0" lang="zh-CN" altLang="en-US" sz="28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研究背景与意义</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亚毫米位置分辨探测器设计</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探测器封装工艺研究</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通道压缩技术研究</a:t>
            </a:r>
            <a:endParaRPr lang="en-US" altLang="zh-CN" sz="2800" dirty="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宇宙线缪子成像系统研制</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lvl="0" indent="-514350" algn="l" fontAlgn="auto">
              <a:lnSpc>
                <a:spcPct val="120000"/>
              </a:lnSpc>
              <a:spcBef>
                <a:spcPts val="1800"/>
              </a:spcBef>
              <a:spcAft>
                <a:spcPts val="1200"/>
              </a:spcAft>
              <a:buFont typeface="+mj-lt"/>
              <a:buAutoNum type="arabicPeriod"/>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总结</a:t>
            </a:r>
            <a:r>
              <a:rPr kumimoji="0" lang="zh-CN" altLang="en-US" sz="28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与展望</a:t>
            </a:r>
            <a:endParaRPr kumimoji="0" lang="en-US" altLang="zh-CN" sz="28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6" name="灯片编号占位符 2">
            <a:extLst>
              <a:ext uri="{FF2B5EF4-FFF2-40B4-BE49-F238E27FC236}">
                <a16:creationId xmlns:a16="http://schemas.microsoft.com/office/drawing/2014/main" id="{73C69BBB-01A9-49A5-98A5-7570B335E616}"/>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25</a:t>
            </a:fld>
            <a:endParaRPr lang="zh-CN" altLang="en-US" sz="1400" dirty="0">
              <a:solidFill>
                <a:schemeClr val="tx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318431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30E3F00-0B1C-41E3-A96C-71458710D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4410" y="1173440"/>
            <a:ext cx="8223178" cy="4959720"/>
          </a:xfrm>
          <a:prstGeom prst="rect">
            <a:avLst/>
          </a:prstGeom>
        </p:spPr>
      </p:pic>
      <p:sp>
        <p:nvSpPr>
          <p:cNvPr id="6" name="标题 1">
            <a:extLst>
              <a:ext uri="{FF2B5EF4-FFF2-40B4-BE49-F238E27FC236}">
                <a16:creationId xmlns:a16="http://schemas.microsoft.com/office/drawing/2014/main" id="{972A39F1-23DA-4BEC-B308-9525B0D0BFF6}"/>
              </a:ext>
            </a:extLst>
          </p:cNvPr>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读出电子学系统框架</a:t>
            </a:r>
          </a:p>
        </p:txBody>
      </p:sp>
      <p:sp>
        <p:nvSpPr>
          <p:cNvPr id="7" name="矩形 6">
            <a:extLst>
              <a:ext uri="{FF2B5EF4-FFF2-40B4-BE49-F238E27FC236}">
                <a16:creationId xmlns:a16="http://schemas.microsoft.com/office/drawing/2014/main" id="{4A1AB256-7A8C-4DF6-B97B-0F16C34D5AF3}"/>
              </a:ext>
            </a:extLst>
          </p:cNvPr>
          <p:cNvSpPr/>
          <p:nvPr/>
        </p:nvSpPr>
        <p:spPr>
          <a:xfrm>
            <a:off x="191344" y="662208"/>
            <a:ext cx="10945216" cy="499432"/>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0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使用 </a:t>
            </a:r>
            <a:r>
              <a:rPr kumimoji="0" lang="en-US" altLang="zh-CN" sz="20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2</a:t>
            </a:r>
            <a:r>
              <a:rPr kumimoji="0" lang="zh-CN" altLang="en-US" sz="20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块 </a:t>
            </a:r>
            <a:r>
              <a:rPr kumimoji="0" lang="en-US" altLang="zh-CN" sz="20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64</a:t>
            </a:r>
            <a:r>
              <a:rPr kumimoji="0" lang="zh-CN" altLang="en-US" sz="20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通道数据采集板卡以及 </a:t>
            </a:r>
            <a:r>
              <a:rPr kumimoji="0" lang="en-US" altLang="zh-CN" sz="20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1</a:t>
            </a:r>
            <a:r>
              <a:rPr kumimoji="0" lang="zh-CN" altLang="en-US" sz="20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块时钟板实现数据采集以及时钟同步</a:t>
            </a:r>
          </a:p>
        </p:txBody>
      </p:sp>
      <p:sp>
        <p:nvSpPr>
          <p:cNvPr id="8" name="灯片编号占位符 2">
            <a:extLst>
              <a:ext uri="{FF2B5EF4-FFF2-40B4-BE49-F238E27FC236}">
                <a16:creationId xmlns:a16="http://schemas.microsoft.com/office/drawing/2014/main" id="{E4EEC3A6-54B2-41BB-B3A2-ECF811FB5395}"/>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9" name="矩形 8">
            <a:extLst>
              <a:ext uri="{FF2B5EF4-FFF2-40B4-BE49-F238E27FC236}">
                <a16:creationId xmlns:a16="http://schemas.microsoft.com/office/drawing/2014/main" id="{C831C200-6B0E-4BA6-9DF1-FAA812C0FE2A}"/>
              </a:ext>
            </a:extLst>
          </p:cNvPr>
          <p:cNvSpPr/>
          <p:nvPr/>
        </p:nvSpPr>
        <p:spPr>
          <a:xfrm>
            <a:off x="1754496" y="6144960"/>
            <a:ext cx="8995005" cy="580865"/>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en-US" altLang="zh-CN" sz="2400" b="1"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680</a:t>
            </a:r>
            <a:r>
              <a:rPr kumimoji="0" lang="zh-CN" altLang="en-US" sz="2400" b="1"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个探测器通道如何通过 </a:t>
            </a:r>
            <a:r>
              <a:rPr kumimoji="0" lang="en-US" altLang="zh-CN" sz="2400" b="1"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128</a:t>
            </a:r>
            <a:r>
              <a:rPr kumimoji="0" lang="zh-CN" altLang="en-US" sz="2400" b="1"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个读出电子学通道实现数据读取？</a:t>
            </a:r>
            <a:endParaRPr kumimoji="0" lang="en-US" altLang="zh-CN" sz="2400" b="0"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823511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972A39F1-23DA-4BEC-B308-9525B0D0BFF6}"/>
              </a:ext>
            </a:extLst>
          </p:cNvPr>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位置编码读出方法</a:t>
            </a: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研究</a:t>
            </a:r>
            <a:endPar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8" name="内容占位符 2">
            <a:extLst>
              <a:ext uri="{FF2B5EF4-FFF2-40B4-BE49-F238E27FC236}">
                <a16:creationId xmlns:a16="http://schemas.microsoft.com/office/drawing/2014/main" id="{139ADA53-3916-41BD-BAC6-F355CAA0E576}"/>
              </a:ext>
            </a:extLst>
          </p:cNvPr>
          <p:cNvSpPr txBox="1">
            <a:spLocks/>
          </p:cNvSpPr>
          <p:nvPr/>
        </p:nvSpPr>
        <p:spPr bwMode="auto">
          <a:xfrm>
            <a:off x="0" y="656986"/>
            <a:ext cx="12192000" cy="1948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lvl="0">
              <a:lnSpc>
                <a:spcPct val="150000"/>
              </a:lnSpc>
              <a:buClr>
                <a:prstClr val="black"/>
              </a:buClr>
              <a:buFont typeface="Arial" panose="020B0604020202020204" pitchFamily="34" charset="0"/>
              <a:buChar char="•"/>
            </a:pPr>
            <a:r>
              <a:rPr lang="zh-CN" altLang="en-US" sz="2000" b="0" kern="0" dirty="0">
                <a:solidFill>
                  <a:prstClr val="black"/>
                </a:solidFill>
                <a:latin typeface="Times New Roman" panose="02020603050405020304" pitchFamily="18" charset="0"/>
                <a:cs typeface="Times New Roman" panose="02020603050405020304" pitchFamily="18" charset="0"/>
              </a:rPr>
              <a:t>难点：若</a:t>
            </a:r>
            <a:r>
              <a:rPr lang="en-US" altLang="zh-CN" sz="2000" b="0" kern="0" dirty="0">
                <a:solidFill>
                  <a:prstClr val="black"/>
                </a:solidFill>
                <a:latin typeface="Times New Roman" panose="02020603050405020304" pitchFamily="18" charset="0"/>
                <a:cs typeface="Times New Roman" panose="02020603050405020304" pitchFamily="18" charset="0"/>
              </a:rPr>
              <a:t>680</a:t>
            </a:r>
            <a:r>
              <a:rPr lang="zh-CN" altLang="en-US" sz="2000" b="0" kern="0" dirty="0">
                <a:solidFill>
                  <a:prstClr val="black"/>
                </a:solidFill>
                <a:latin typeface="Times New Roman" panose="02020603050405020304" pitchFamily="18" charset="0"/>
                <a:cs typeface="Times New Roman" panose="02020603050405020304" pitchFamily="18" charset="0"/>
              </a:rPr>
              <a:t>个探测器通道采用一对一读出的方式，读出电子学通道的负担较大，并且为了将来开发更大灵敏面积的缪子成像系统，亟需探索一种技术</a:t>
            </a:r>
            <a:r>
              <a:rPr lang="en-US" altLang="zh-CN" sz="2000" b="0" kern="0" dirty="0">
                <a:solidFill>
                  <a:prstClr val="black"/>
                </a:solidFill>
                <a:latin typeface="Times New Roman" panose="02020603050405020304" pitchFamily="18" charset="0"/>
                <a:cs typeface="Times New Roman" panose="02020603050405020304" pitchFamily="18" charset="0"/>
              </a:rPr>
              <a:t>——</a:t>
            </a:r>
            <a:r>
              <a:rPr lang="zh-CN" altLang="en-US" sz="2000" b="0" kern="0" dirty="0">
                <a:solidFill>
                  <a:prstClr val="black"/>
                </a:solidFill>
                <a:latin typeface="Times New Roman" panose="02020603050405020304" pitchFamily="18" charset="0"/>
                <a:cs typeface="Times New Roman" panose="02020603050405020304" pitchFamily="18" charset="0"/>
              </a:rPr>
              <a:t>读出电子学通道压缩</a:t>
            </a:r>
            <a:endParaRPr lang="en-US" altLang="zh-CN" sz="2000" b="0" kern="0" dirty="0">
              <a:solidFill>
                <a:prstClr val="black"/>
              </a:solidFill>
              <a:latin typeface="Times New Roman" panose="02020603050405020304" pitchFamily="18" charset="0"/>
              <a:cs typeface="Times New Roman" panose="02020603050405020304" pitchFamily="18" charset="0"/>
            </a:endParaRPr>
          </a:p>
          <a:p>
            <a:pPr lvl="0">
              <a:lnSpc>
                <a:spcPct val="150000"/>
              </a:lnSpc>
              <a:buClr>
                <a:prstClr val="black"/>
              </a:buClr>
              <a:buFont typeface="Arial" panose="020B0604020202020204" pitchFamily="34" charset="0"/>
              <a:buChar char="•"/>
            </a:pPr>
            <a:r>
              <a:rPr lang="zh-CN" altLang="en-US" sz="2000" b="0" kern="0" dirty="0">
                <a:solidFill>
                  <a:prstClr val="black"/>
                </a:solidFill>
                <a:latin typeface="Times New Roman" panose="02020603050405020304" pitchFamily="18" charset="0"/>
                <a:cs typeface="Times New Roman" panose="02020603050405020304" pitchFamily="18" charset="0"/>
              </a:rPr>
              <a:t>解决方法：基于宇宙线缪子通量低且击中位置均匀随机的特点，设计位置编码读出方法（一个读出电子学通道同时对多个探测器单元的信号进行读取，通过对读出电子学通道的解码进行探测器单元的定位）</a:t>
            </a:r>
            <a:endParaRPr kumimoji="0" lang="zh-CN" altLang="en-US" sz="2000" b="0" i="0" u="none" strike="noStrike" kern="0" cap="none" spc="0" normalizeH="0" baseline="0" noProof="0" dirty="0">
              <a:ln>
                <a:noFill/>
              </a:ln>
              <a:solidFill>
                <a:prstClr val="black"/>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0" name="矩形 9">
            <a:extLst>
              <a:ext uri="{FF2B5EF4-FFF2-40B4-BE49-F238E27FC236}">
                <a16:creationId xmlns:a16="http://schemas.microsoft.com/office/drawing/2014/main" id="{77E4DF33-AB60-4E9B-A2A5-C9509A1F1AEE}"/>
              </a:ext>
            </a:extLst>
          </p:cNvPr>
          <p:cNvSpPr/>
          <p:nvPr/>
        </p:nvSpPr>
        <p:spPr>
          <a:xfrm>
            <a:off x="1239228" y="5541491"/>
            <a:ext cx="2428931" cy="461665"/>
          </a:xfrm>
          <a:prstGeom prst="rect">
            <a:avLst/>
          </a:prstGeom>
        </p:spPr>
        <p:txBody>
          <a:bodyPr wrap="square">
            <a:spAutoFit/>
          </a:bodyPr>
          <a:lstStyle/>
          <a:p>
            <a:pPr lvl="0"/>
            <a:r>
              <a:rPr lang="zh-CN" altLang="en-US" sz="1200" b="0" dirty="0">
                <a:solidFill>
                  <a:prstClr val="black"/>
                </a:solidFill>
                <a:ea typeface="微软雅黑" panose="020B0503020204020204" pitchFamily="34" charset="-122"/>
                <a:cs typeface="Times New Roman" panose="02020603050405020304" pitchFamily="18" charset="0"/>
              </a:rPr>
              <a:t>宇宙线缪子击中一根闪烁光纤时，位置编码读出方法原理示意图</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11" name="灯片编号占位符 2">
            <a:extLst>
              <a:ext uri="{FF2B5EF4-FFF2-40B4-BE49-F238E27FC236}">
                <a16:creationId xmlns:a16="http://schemas.microsoft.com/office/drawing/2014/main" id="{C558DDC9-EADF-420E-B47B-C19FC4826F88}"/>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14" name="矩形 13">
            <a:extLst>
              <a:ext uri="{FF2B5EF4-FFF2-40B4-BE49-F238E27FC236}">
                <a16:creationId xmlns:a16="http://schemas.microsoft.com/office/drawing/2014/main" id="{9BBD3B76-941B-4AAF-8497-6DB17C4FC18D}"/>
              </a:ext>
            </a:extLst>
          </p:cNvPr>
          <p:cNvSpPr/>
          <p:nvPr/>
        </p:nvSpPr>
        <p:spPr>
          <a:xfrm>
            <a:off x="2637007" y="6059343"/>
            <a:ext cx="7072462" cy="580415"/>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CN" altLang="en-US"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位置编码读出方法可压缩读出电子学通道的数目</a:t>
            </a:r>
            <a:endParaRPr kumimoji="0" lang="en-US" altLang="zh-CN" sz="2400" b="0" i="0" u="none" strike="noStrike" kern="1200" cap="none" spc="0" normalizeH="0" baseline="0" noProof="0" dirty="0">
              <a:ln>
                <a:noFill/>
              </a:ln>
              <a:solidFill>
                <a:srgbClr val="FF0000"/>
              </a:solidFill>
              <a:effectLst/>
              <a:uLnTx/>
              <a:uFillTx/>
              <a:latin typeface="Arial"/>
              <a:ea typeface="微软雅黑" panose="020B0503020204020204" pitchFamily="34" charset="-122"/>
              <a:cs typeface="Times New Roman" panose="02020603050405020304" pitchFamily="18" charset="0"/>
            </a:endParaRPr>
          </a:p>
        </p:txBody>
      </p:sp>
      <p:pic>
        <p:nvPicPr>
          <p:cNvPr id="2" name="图片 1">
            <a:extLst>
              <a:ext uri="{FF2B5EF4-FFF2-40B4-BE49-F238E27FC236}">
                <a16:creationId xmlns:a16="http://schemas.microsoft.com/office/drawing/2014/main" id="{0B7BEE82-72AB-4A1F-9D14-D9EC3572A181}"/>
              </a:ext>
            </a:extLst>
          </p:cNvPr>
          <p:cNvPicPr>
            <a:picLocks noChangeAspect="1"/>
          </p:cNvPicPr>
          <p:nvPr/>
        </p:nvPicPr>
        <p:blipFill>
          <a:blip r:embed="rId3"/>
          <a:stretch>
            <a:fillRect/>
          </a:stretch>
        </p:blipFill>
        <p:spPr>
          <a:xfrm>
            <a:off x="767408" y="2662122"/>
            <a:ext cx="3372573" cy="2854726"/>
          </a:xfrm>
          <a:prstGeom prst="rect">
            <a:avLst/>
          </a:prstGeom>
        </p:spPr>
      </p:pic>
      <p:pic>
        <p:nvPicPr>
          <p:cNvPr id="3" name="图片 2">
            <a:extLst>
              <a:ext uri="{FF2B5EF4-FFF2-40B4-BE49-F238E27FC236}">
                <a16:creationId xmlns:a16="http://schemas.microsoft.com/office/drawing/2014/main" id="{FE01E66C-F7ED-4A20-939E-7528A20EF837}"/>
              </a:ext>
            </a:extLst>
          </p:cNvPr>
          <p:cNvPicPr>
            <a:picLocks noChangeAspect="1"/>
          </p:cNvPicPr>
          <p:nvPr/>
        </p:nvPicPr>
        <p:blipFill>
          <a:blip r:embed="rId4"/>
          <a:stretch>
            <a:fillRect/>
          </a:stretch>
        </p:blipFill>
        <p:spPr>
          <a:xfrm>
            <a:off x="4436058" y="2659499"/>
            <a:ext cx="3099192" cy="2854726"/>
          </a:xfrm>
          <a:prstGeom prst="rect">
            <a:avLst/>
          </a:prstGeom>
        </p:spPr>
      </p:pic>
      <p:sp>
        <p:nvSpPr>
          <p:cNvPr id="15" name="矩形 14">
            <a:extLst>
              <a:ext uri="{FF2B5EF4-FFF2-40B4-BE49-F238E27FC236}">
                <a16:creationId xmlns:a16="http://schemas.microsoft.com/office/drawing/2014/main" id="{19509F03-2A95-4BDA-B202-3A287F03F118}"/>
              </a:ext>
            </a:extLst>
          </p:cNvPr>
          <p:cNvSpPr/>
          <p:nvPr/>
        </p:nvSpPr>
        <p:spPr>
          <a:xfrm>
            <a:off x="4771188" y="5541513"/>
            <a:ext cx="2428931" cy="461665"/>
          </a:xfrm>
          <a:prstGeom prst="rect">
            <a:avLst/>
          </a:prstGeom>
        </p:spPr>
        <p:txBody>
          <a:bodyPr wrap="square">
            <a:spAutoFit/>
          </a:bodyPr>
          <a:lstStyle/>
          <a:p>
            <a:pPr lvl="0"/>
            <a:r>
              <a:rPr lang="zh-CN" altLang="en-US" sz="1200" b="0" dirty="0">
                <a:solidFill>
                  <a:prstClr val="black"/>
                </a:solidFill>
                <a:ea typeface="微软雅黑" panose="020B0503020204020204" pitchFamily="34" charset="-122"/>
                <a:cs typeface="Times New Roman" panose="02020603050405020304" pitchFamily="18" charset="0"/>
              </a:rPr>
              <a:t>宇宙线缪子击中两根闪烁光纤时，位置编码读出方法原理示意图</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BB8030ED-718C-48DC-A38F-91130146444B}"/>
                  </a:ext>
                </a:extLst>
              </p:cNvPr>
              <p:cNvSpPr txBox="1"/>
              <p:nvPr/>
            </p:nvSpPr>
            <p:spPr>
              <a:xfrm>
                <a:off x="8495194" y="2670079"/>
                <a:ext cx="2961828" cy="1069075"/>
              </a:xfrm>
              <a:prstGeom prst="rect">
                <a:avLst/>
              </a:prstGeom>
              <a:ln w="28575">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l" fontAlgn="auto">
                  <a:lnSpc>
                    <a:spcPct val="150000"/>
                  </a:lnSpc>
                  <a:spcBef>
                    <a:spcPts val="0"/>
                  </a:spcBef>
                  <a:spcAft>
                    <a:spcPts val="0"/>
                  </a:spcAft>
                  <a:buClr>
                    <a:srgbClr val="00B0F0"/>
                  </a:buClr>
                </a:pPr>
                <a:r>
                  <a:rPr lang="zh-CN" altLang="en-US" sz="1400" b="0" dirty="0">
                    <a:solidFill>
                      <a:schemeClr val="tx1"/>
                    </a:solidFill>
                    <a:ea typeface="微软雅黑" panose="020B0503020204020204" pitchFamily="34" charset="-122"/>
                    <a:cs typeface="Times New Roman" panose="02020603050405020304" pitchFamily="18" charset="0"/>
                  </a:rPr>
                  <a:t>探测器单元个数 </a:t>
                </a:r>
                <a14:m>
                  <m:oMath xmlns:m="http://schemas.openxmlformats.org/officeDocument/2006/math">
                    <m:r>
                      <a:rPr lang="en-US" altLang="zh-CN" sz="1400" i="1">
                        <a:latin typeface="Cambria Math" panose="02040503050406030204" pitchFamily="18" charset="0"/>
                      </a:rPr>
                      <m:t>𝑁</m:t>
                    </m:r>
                  </m:oMath>
                </a14:m>
                <a:r>
                  <a:rPr lang="zh-CN" altLang="en-US" sz="1400" b="0" dirty="0">
                    <a:solidFill>
                      <a:schemeClr val="tx1"/>
                    </a:solidFill>
                    <a:ea typeface="微软雅黑" panose="020B0503020204020204" pitchFamily="34" charset="-122"/>
                    <a:cs typeface="Times New Roman" panose="02020603050405020304" pitchFamily="18" charset="0"/>
                  </a:rPr>
                  <a:t> 与最少使用的读出电子学通道个数 </a:t>
                </a:r>
                <a14:m>
                  <m:oMath xmlns:m="http://schemas.openxmlformats.org/officeDocument/2006/math">
                    <m:r>
                      <a:rPr lang="en-US" altLang="zh-CN" sz="1400" i="1">
                        <a:latin typeface="Cambria Math" panose="02040503050406030204" pitchFamily="18" charset="0"/>
                      </a:rPr>
                      <m:t>𝑛</m:t>
                    </m:r>
                  </m:oMath>
                </a14:m>
                <a:r>
                  <a:rPr lang="zh-CN" altLang="en-US" sz="1400" b="0" dirty="0">
                    <a:solidFill>
                      <a:schemeClr val="tx1"/>
                    </a:solidFill>
                    <a:ea typeface="微软雅黑" panose="020B0503020204020204" pitchFamily="34" charset="-122"/>
                    <a:cs typeface="Times New Roman" panose="02020603050405020304" pitchFamily="18" charset="0"/>
                  </a:rPr>
                  <a:t> 的关系：</a:t>
                </a:r>
                <a:endParaRPr lang="en-US" altLang="zh-CN" sz="1400" b="0" dirty="0">
                  <a:solidFill>
                    <a:schemeClr val="tx1"/>
                  </a:solidFill>
                  <a:ea typeface="微软雅黑" panose="020B0503020204020204" pitchFamily="34" charset="-122"/>
                  <a:cs typeface="Times New Roman" panose="02020603050405020304" pitchFamily="18" charset="0"/>
                </a:endParaRPr>
              </a:p>
              <a:p>
                <a:pPr algn="l" fontAlgn="auto">
                  <a:lnSpc>
                    <a:spcPct val="150000"/>
                  </a:lnSpc>
                  <a:spcBef>
                    <a:spcPts val="0"/>
                  </a:spcBef>
                  <a:spcAft>
                    <a:spcPts val="0"/>
                  </a:spcAft>
                  <a:buClr>
                    <a:srgbClr val="00B0F0"/>
                  </a:buClr>
                </a:pPr>
                <a14:m>
                  <m:oMathPara xmlns:m="http://schemas.openxmlformats.org/officeDocument/2006/math">
                    <m:oMathParaPr>
                      <m:jc m:val="centerGroup"/>
                    </m:oMathParaPr>
                    <m:oMath xmlns:m="http://schemas.openxmlformats.org/officeDocument/2006/math">
                      <m:r>
                        <a:rPr lang="en-US" altLang="zh-CN" sz="1400" i="1" smtClean="0">
                          <a:latin typeface="Cambria Math" panose="02040503050406030204" pitchFamily="18" charset="0"/>
                        </a:rPr>
                        <m:t>𝑁</m:t>
                      </m:r>
                      <m:r>
                        <a:rPr lang="en-US" altLang="zh-CN" sz="1400" i="1" smtClean="0">
                          <a:latin typeface="Cambria Math" panose="02040503050406030204" pitchFamily="18" charset="0"/>
                        </a:rPr>
                        <m:t>=</m:t>
                      </m:r>
                      <m:sSubSup>
                        <m:sSubSupPr>
                          <m:ctrlPr>
                            <a:rPr lang="zh-CN" altLang="zh-CN" sz="1400" i="1">
                              <a:latin typeface="Cambria Math" panose="02040503050406030204" pitchFamily="18" charset="0"/>
                            </a:rPr>
                          </m:ctrlPr>
                        </m:sSubSupPr>
                        <m:e>
                          <m:r>
                            <a:rPr lang="en-US" altLang="zh-CN" sz="1400" i="1">
                              <a:latin typeface="Cambria Math" panose="02040503050406030204" pitchFamily="18" charset="0"/>
                            </a:rPr>
                            <m:t>𝐶</m:t>
                          </m:r>
                        </m:e>
                        <m:sub>
                          <m:r>
                            <a:rPr lang="en-US" altLang="zh-CN" sz="1400" i="1">
                              <a:latin typeface="Cambria Math" panose="02040503050406030204" pitchFamily="18" charset="0"/>
                            </a:rPr>
                            <m:t>𝑛</m:t>
                          </m:r>
                        </m:sub>
                        <m:sup>
                          <m:r>
                            <a:rPr lang="en-US" altLang="zh-CN" sz="1400" i="1">
                              <a:latin typeface="Cambria Math" panose="02040503050406030204" pitchFamily="18" charset="0"/>
                            </a:rPr>
                            <m:t>2</m:t>
                          </m:r>
                        </m:sup>
                      </m:sSubSup>
                    </m:oMath>
                  </m:oMathPara>
                </a14:m>
                <a:endParaRPr lang="en-US" altLang="zh-CN" sz="1400" b="0" dirty="0">
                  <a:solidFill>
                    <a:schemeClr val="tx1"/>
                  </a:solidFill>
                  <a:ea typeface="Cambria Math" panose="02040503050406030204" pitchFamily="18" charset="0"/>
                </a:endParaRPr>
              </a:p>
            </p:txBody>
          </p:sp>
        </mc:Choice>
        <mc:Fallback xmlns="">
          <p:sp>
            <p:nvSpPr>
              <p:cNvPr id="16" name="文本框 15">
                <a:extLst>
                  <a:ext uri="{FF2B5EF4-FFF2-40B4-BE49-F238E27FC236}">
                    <a16:creationId xmlns:a16="http://schemas.microsoft.com/office/drawing/2014/main" id="{BB8030ED-718C-48DC-A38F-91130146444B}"/>
                  </a:ext>
                </a:extLst>
              </p:cNvPr>
              <p:cNvSpPr txBox="1">
                <a:spLocks noRot="1" noChangeAspect="1" noMove="1" noResize="1" noEditPoints="1" noAdjustHandles="1" noChangeArrowheads="1" noChangeShapeType="1" noTextEdit="1"/>
              </p:cNvSpPr>
              <p:nvPr/>
            </p:nvSpPr>
            <p:spPr>
              <a:xfrm>
                <a:off x="8495194" y="2670079"/>
                <a:ext cx="2961828" cy="1069075"/>
              </a:xfrm>
              <a:prstGeom prst="rect">
                <a:avLst/>
              </a:prstGeom>
              <a:blipFill>
                <a:blip r:embed="rId5"/>
                <a:stretch>
                  <a:fillRect l="-619"/>
                </a:stretch>
              </a:blipFill>
              <a:ln w="28575">
                <a:noFill/>
              </a:ln>
            </p:spPr>
            <p:txBody>
              <a:bodyPr/>
              <a:lstStyle/>
              <a:p>
                <a:r>
                  <a:rPr lang="zh-CN" altLang="en-US">
                    <a:noFill/>
                  </a:rPr>
                  <a:t> </a:t>
                </a:r>
              </a:p>
            </p:txBody>
          </p:sp>
        </mc:Fallback>
      </mc:AlternateContent>
      <p:graphicFrame>
        <p:nvGraphicFramePr>
          <p:cNvPr id="17" name="表格 16">
            <a:extLst>
              <a:ext uri="{FF2B5EF4-FFF2-40B4-BE49-F238E27FC236}">
                <a16:creationId xmlns:a16="http://schemas.microsoft.com/office/drawing/2014/main" id="{D6E725D8-7608-427F-BD77-A1CBE7302D07}"/>
              </a:ext>
            </a:extLst>
          </p:cNvPr>
          <p:cNvGraphicFramePr>
            <a:graphicFrameLocks noGrp="1"/>
          </p:cNvGraphicFramePr>
          <p:nvPr/>
        </p:nvGraphicFramePr>
        <p:xfrm>
          <a:off x="8158108" y="4383156"/>
          <a:ext cx="3636000" cy="1620000"/>
        </p:xfrm>
        <a:graphic>
          <a:graphicData uri="http://schemas.openxmlformats.org/drawingml/2006/table">
            <a:tbl>
              <a:tblPr firstRow="1" bandRow="1">
                <a:tableStyleId>{5C22544A-7EE6-4342-B048-85BDC9FD1C3A}</a:tableStyleId>
              </a:tblPr>
              <a:tblGrid>
                <a:gridCol w="1044000">
                  <a:extLst>
                    <a:ext uri="{9D8B030D-6E8A-4147-A177-3AD203B41FA5}">
                      <a16:colId xmlns:a16="http://schemas.microsoft.com/office/drawing/2014/main" val="1368605347"/>
                    </a:ext>
                  </a:extLst>
                </a:gridCol>
                <a:gridCol w="648000">
                  <a:extLst>
                    <a:ext uri="{9D8B030D-6E8A-4147-A177-3AD203B41FA5}">
                      <a16:colId xmlns:a16="http://schemas.microsoft.com/office/drawing/2014/main" val="3504643141"/>
                    </a:ext>
                  </a:extLst>
                </a:gridCol>
                <a:gridCol w="648000">
                  <a:extLst>
                    <a:ext uri="{9D8B030D-6E8A-4147-A177-3AD203B41FA5}">
                      <a16:colId xmlns:a16="http://schemas.microsoft.com/office/drawing/2014/main" val="2295904839"/>
                    </a:ext>
                  </a:extLst>
                </a:gridCol>
                <a:gridCol w="648000">
                  <a:extLst>
                    <a:ext uri="{9D8B030D-6E8A-4147-A177-3AD203B41FA5}">
                      <a16:colId xmlns:a16="http://schemas.microsoft.com/office/drawing/2014/main" val="3887560948"/>
                    </a:ext>
                  </a:extLst>
                </a:gridCol>
                <a:gridCol w="648000">
                  <a:extLst>
                    <a:ext uri="{9D8B030D-6E8A-4147-A177-3AD203B41FA5}">
                      <a16:colId xmlns:a16="http://schemas.microsoft.com/office/drawing/2014/main" val="234096657"/>
                    </a:ext>
                  </a:extLst>
                </a:gridCol>
              </a:tblGrid>
              <a:tr h="540000">
                <a:tc>
                  <a:txBody>
                    <a:bodyPr/>
                    <a:lstStyle/>
                    <a:p>
                      <a:pPr indent="127000" algn="ctr">
                        <a:lnSpc>
                          <a:spcPct val="150000"/>
                        </a:lnSpc>
                        <a:spcAft>
                          <a:spcPts val="0"/>
                        </a:spcAft>
                      </a:pPr>
                      <a:r>
                        <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rPr>
                        <a:t>探测器单元个数</a:t>
                      </a: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10</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100</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1000</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200" kern="100">
                          <a:effectLst/>
                          <a:latin typeface="Times New Roman" panose="02020603050405020304" pitchFamily="18" charset="0"/>
                          <a:ea typeface="微软雅黑" panose="020B0503020204020204" pitchFamily="34" charset="-122"/>
                          <a:cs typeface="Times New Roman" panose="02020603050405020304" pitchFamily="18" charset="0"/>
                        </a:rPr>
                        <a:t>10000</a:t>
                      </a:r>
                      <a:endParaRPr lang="zh-CN" sz="1200" kern="10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530533128"/>
                  </a:ext>
                </a:extLst>
              </a:tr>
              <a:tr h="540000">
                <a:tc>
                  <a:txBody>
                    <a:bodyPr/>
                    <a:lstStyle/>
                    <a:p>
                      <a:pPr indent="127000" algn="ctr">
                        <a:lnSpc>
                          <a:spcPct val="150000"/>
                        </a:lnSpc>
                        <a:spcAft>
                          <a:spcPts val="0"/>
                        </a:spcAft>
                      </a:pPr>
                      <a:r>
                        <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rPr>
                        <a:t>读出电子学最少个数</a:t>
                      </a: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5</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15</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46</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142</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328027401"/>
                  </a:ext>
                </a:extLst>
              </a:tr>
              <a:tr h="540000">
                <a:tc>
                  <a:txBody>
                    <a:bodyPr/>
                    <a:lstStyle/>
                    <a:p>
                      <a:pPr indent="127000" algn="ctr">
                        <a:lnSpc>
                          <a:spcPct val="150000"/>
                        </a:lnSpc>
                        <a:spcAft>
                          <a:spcPts val="0"/>
                        </a:spcAft>
                      </a:pPr>
                      <a:r>
                        <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rPr>
                        <a:t>读出电子学通道压缩比</a:t>
                      </a: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2</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200" kern="100">
                          <a:effectLst/>
                          <a:latin typeface="Times New Roman" panose="02020603050405020304" pitchFamily="18" charset="0"/>
                          <a:ea typeface="微软雅黑" panose="020B0503020204020204" pitchFamily="34" charset="-122"/>
                          <a:cs typeface="Times New Roman" panose="02020603050405020304" pitchFamily="18" charset="0"/>
                        </a:rPr>
                        <a:t>6.67</a:t>
                      </a:r>
                      <a:endParaRPr lang="zh-CN" sz="1200" kern="10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21.74</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70.42</a:t>
                      </a:r>
                      <a:endParaRPr lang="zh-CN" sz="1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298702401"/>
                  </a:ext>
                </a:extLst>
              </a:tr>
            </a:tbl>
          </a:graphicData>
        </a:graphic>
      </p:graphicFrame>
      <p:sp>
        <p:nvSpPr>
          <p:cNvPr id="18" name="矩形 17">
            <a:extLst>
              <a:ext uri="{FF2B5EF4-FFF2-40B4-BE49-F238E27FC236}">
                <a16:creationId xmlns:a16="http://schemas.microsoft.com/office/drawing/2014/main" id="{18858220-AC74-4B1C-AFE0-4CB6AED8F440}"/>
              </a:ext>
            </a:extLst>
          </p:cNvPr>
          <p:cNvSpPr/>
          <p:nvPr/>
        </p:nvSpPr>
        <p:spPr>
          <a:xfrm>
            <a:off x="8549869" y="3848429"/>
            <a:ext cx="2852479" cy="461665"/>
          </a:xfrm>
          <a:prstGeom prst="rect">
            <a:avLst/>
          </a:prstGeom>
        </p:spPr>
        <p:txBody>
          <a:bodyPr wrap="square">
            <a:spAutoFit/>
          </a:bodyPr>
          <a:lstStyle/>
          <a:p>
            <a:pPr lvl="0"/>
            <a:r>
              <a:rPr lang="zh-CN" altLang="en-US" sz="1200" b="0" dirty="0">
                <a:solidFill>
                  <a:prstClr val="black"/>
                </a:solidFill>
                <a:ea typeface="微软雅黑" panose="020B0503020204020204" pitchFamily="34" charset="-122"/>
                <a:cs typeface="Times New Roman" panose="02020603050405020304" pitchFamily="18" charset="0"/>
              </a:rPr>
              <a:t>使用位置编码读出方法，不同探测器单元个数对应的读出电子学通道压缩比</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146726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972A39F1-23DA-4BEC-B308-9525B0D0BFF6}"/>
              </a:ext>
            </a:extLst>
          </p:cNvPr>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位置编码读出方法</a:t>
            </a: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研究</a:t>
            </a:r>
            <a:endPar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8" name="内容占位符 2">
            <a:extLst>
              <a:ext uri="{FF2B5EF4-FFF2-40B4-BE49-F238E27FC236}">
                <a16:creationId xmlns:a16="http://schemas.microsoft.com/office/drawing/2014/main" id="{139ADA53-3916-41BD-BAC6-F355CAA0E576}"/>
              </a:ext>
            </a:extLst>
          </p:cNvPr>
          <p:cNvSpPr txBox="1">
            <a:spLocks/>
          </p:cNvSpPr>
          <p:nvPr/>
        </p:nvSpPr>
        <p:spPr bwMode="auto">
          <a:xfrm>
            <a:off x="263352" y="4383300"/>
            <a:ext cx="5616624" cy="15121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lvl="0">
              <a:lnSpc>
                <a:spcPct val="150000"/>
              </a:lnSpc>
              <a:buClr>
                <a:prstClr val="black"/>
              </a:buClr>
              <a:buFont typeface="Arial" panose="020B0604020202020204" pitchFamily="34" charset="0"/>
              <a:buChar char="•"/>
              <a:defRPr/>
            </a:pPr>
            <a:r>
              <a:rPr lang="zh-CN" altLang="en-US" sz="2000" b="0" kern="0" dirty="0">
                <a:solidFill>
                  <a:prstClr val="black"/>
                </a:solidFill>
                <a:latin typeface="Times New Roman" panose="02020603050405020304" pitchFamily="18" charset="0"/>
                <a:cs typeface="Times New Roman" panose="02020603050405020304" pitchFamily="18" charset="0"/>
              </a:rPr>
              <a:t>当多个探测器通道连在一个读出电子学中，读出电子学的噪声会随着探测器通道数目的增大而增大，为了减小读出电子学的噪声</a:t>
            </a:r>
            <a:endParaRPr kumimoji="0" lang="zh-CN" altLang="en-US" sz="2000" b="0" i="0" u="none" strike="noStrike" kern="0" cap="none" spc="0" normalizeH="0" baseline="0" noProof="0" dirty="0">
              <a:ln>
                <a:noFill/>
              </a:ln>
              <a:solidFill>
                <a:prstClr val="black"/>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0" name="矩形 9">
            <a:extLst>
              <a:ext uri="{FF2B5EF4-FFF2-40B4-BE49-F238E27FC236}">
                <a16:creationId xmlns:a16="http://schemas.microsoft.com/office/drawing/2014/main" id="{77E4DF33-AB60-4E9B-A2A5-C9509A1F1AEE}"/>
              </a:ext>
            </a:extLst>
          </p:cNvPr>
          <p:cNvSpPr/>
          <p:nvPr/>
        </p:nvSpPr>
        <p:spPr>
          <a:xfrm>
            <a:off x="7386265" y="5472695"/>
            <a:ext cx="3416320" cy="27699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单个位置灵敏探测器对应的位置编码读出示意图</a:t>
            </a:r>
          </a:p>
        </p:txBody>
      </p:sp>
      <p:sp>
        <p:nvSpPr>
          <p:cNvPr id="12" name="内容占位符 2">
            <a:extLst>
              <a:ext uri="{FF2B5EF4-FFF2-40B4-BE49-F238E27FC236}">
                <a16:creationId xmlns:a16="http://schemas.microsoft.com/office/drawing/2014/main" id="{9C4F76B7-71FB-41FA-94A9-A17BDC24338C}"/>
              </a:ext>
            </a:extLst>
          </p:cNvPr>
          <p:cNvSpPr txBox="1">
            <a:spLocks/>
          </p:cNvSpPr>
          <p:nvPr/>
        </p:nvSpPr>
        <p:spPr bwMode="auto">
          <a:xfrm>
            <a:off x="1055440" y="828834"/>
            <a:ext cx="3602443" cy="2236737"/>
          </a:xfrm>
          <a:prstGeom prst="rect">
            <a:avLst/>
          </a:prstGeom>
          <a:ln w="28575">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marR="0" lvl="0" indent="0" algn="l" defTabSz="914400" rtl="0" eaLnBrk="0" fontAlgn="base" latinLnBrk="0" hangingPunct="0">
              <a:lnSpc>
                <a:spcPct val="150000"/>
              </a:lnSpc>
              <a:spcBef>
                <a:spcPct val="20000"/>
              </a:spcBef>
              <a:spcAft>
                <a:spcPct val="0"/>
              </a:spcAft>
              <a:buClr>
                <a:srgbClr val="00B0F0"/>
              </a:buClr>
              <a:buSzPct val="90000"/>
              <a:buFont typeface="Wingdings" pitchFamily="2" charset="2"/>
              <a:buNone/>
              <a:tabLst/>
              <a:defRPr/>
            </a:pPr>
            <a:r>
              <a:rPr kumimoji="0" lang="zh-CN" altLang="en-US" sz="2000" b="1" i="0" u="none" strike="noStrike" kern="0" cap="none" spc="0" normalizeH="0" baseline="0" noProof="0" dirty="0">
                <a:ln>
                  <a:noFill/>
                </a:ln>
                <a:solidFill>
                  <a:srgbClr val="FF0000"/>
                </a:solidFill>
                <a:effectLst/>
                <a:uLnTx/>
                <a:uFillTx/>
                <a:latin typeface="Times New Roman" panose="02020603050405020304" pitchFamily="18" charset="0"/>
                <a:ea typeface="微软雅黑" pitchFamily="34" charset="-122"/>
                <a:cs typeface="Times New Roman" panose="02020603050405020304" pitchFamily="18" charset="0"/>
              </a:rPr>
              <a:t>限定条件</a:t>
            </a:r>
            <a:endParaRPr kumimoji="0" lang="en-US" altLang="zh-CN" sz="2000" b="1" i="0" u="none" strike="noStrike" kern="0" cap="none" spc="0" normalizeH="0" baseline="0" noProof="0" dirty="0">
              <a:ln>
                <a:noFill/>
              </a:ln>
              <a:solidFill>
                <a:srgbClr val="FF0000"/>
              </a:solidFill>
              <a:effectLst/>
              <a:uLnTx/>
              <a:uFillTx/>
              <a:latin typeface="Times New Roman" panose="02020603050405020304" pitchFamily="18" charset="0"/>
              <a:ea typeface="微软雅黑" pitchFamily="34" charset="-122"/>
              <a:cs typeface="Times New Roman" panose="02020603050405020304" pitchFamily="18" charset="0"/>
            </a:endParaRPr>
          </a:p>
          <a:p>
            <a:pPr marL="457200" indent="-457200">
              <a:lnSpc>
                <a:spcPct val="150000"/>
              </a:lnSpc>
              <a:buClr>
                <a:prstClr val="black"/>
              </a:buClr>
              <a:buFont typeface="+mj-lt"/>
              <a:buAutoNum type="arabicPeriod"/>
              <a:defRPr/>
            </a:pP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微软雅黑" pitchFamily="34" charset="-122"/>
                <a:cs typeface="Times New Roman" panose="02020603050405020304" pitchFamily="18" charset="0"/>
              </a:rPr>
              <a:t>每</a:t>
            </a:r>
            <a:r>
              <a:rPr lang="zh-CN" altLang="en-US" sz="1600" b="0" kern="0" dirty="0">
                <a:solidFill>
                  <a:prstClr val="black"/>
                </a:solidFill>
                <a:latin typeface="Times New Roman" panose="02020603050405020304" pitchFamily="18" charset="0"/>
                <a:cs typeface="Times New Roman" panose="02020603050405020304" pitchFamily="18" charset="0"/>
              </a:rPr>
              <a:t>个探测器通道</a:t>
            </a: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微软雅黑" pitchFamily="34" charset="-122"/>
                <a:cs typeface="Times New Roman" panose="02020603050405020304" pitchFamily="18" charset="0"/>
              </a:rPr>
              <a:t>对应的两路电子学通道是唯一的</a:t>
            </a:r>
            <a:endPar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微软雅黑" pitchFamily="34" charset="-122"/>
              <a:cs typeface="Times New Roman" panose="02020603050405020304" pitchFamily="18" charset="0"/>
            </a:endParaRPr>
          </a:p>
          <a:p>
            <a:pPr marL="457200" indent="-457200">
              <a:lnSpc>
                <a:spcPct val="150000"/>
              </a:lnSpc>
              <a:buClr>
                <a:prstClr val="black"/>
              </a:buClr>
              <a:buFont typeface="+mj-lt"/>
              <a:buAutoNum type="arabicPeriod"/>
              <a:defRPr/>
            </a:pP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微软雅黑" pitchFamily="34" charset="-122"/>
                <a:cs typeface="Times New Roman" panose="02020603050405020304" pitchFamily="18" charset="0"/>
              </a:rPr>
              <a:t>编号连续的两个探测器通道对应的四路电子学通道是唯一的</a:t>
            </a:r>
            <a:endPar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1" name="灯片编号占位符 2">
            <a:extLst>
              <a:ext uri="{FF2B5EF4-FFF2-40B4-BE49-F238E27FC236}">
                <a16:creationId xmlns:a16="http://schemas.microsoft.com/office/drawing/2014/main" id="{C558DDC9-EADF-420E-B47B-C19FC4826F88}"/>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14" name="矩形 13">
            <a:extLst>
              <a:ext uri="{FF2B5EF4-FFF2-40B4-BE49-F238E27FC236}">
                <a16:creationId xmlns:a16="http://schemas.microsoft.com/office/drawing/2014/main" id="{9BBD3B76-941B-4AAF-8497-6DB17C4FC18D}"/>
              </a:ext>
            </a:extLst>
          </p:cNvPr>
          <p:cNvSpPr/>
          <p:nvPr/>
        </p:nvSpPr>
        <p:spPr>
          <a:xfrm>
            <a:off x="2639616" y="6112319"/>
            <a:ext cx="7635457" cy="580415"/>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CN" altLang="en-US"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位置编码读出方法可实现读出电子学通道</a:t>
            </a:r>
            <a:r>
              <a:rPr kumimoji="0" lang="en-US" altLang="zh-CN"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5</a:t>
            </a:r>
            <a:r>
              <a:rPr kumimoji="0" lang="zh-CN" altLang="en-US"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倍压缩</a:t>
            </a:r>
            <a:endParaRPr kumimoji="0" lang="en-US" altLang="zh-CN" sz="2400" b="0" i="0" u="none" strike="noStrike" kern="1200" cap="none" spc="0" normalizeH="0" baseline="0" noProof="0" dirty="0">
              <a:ln>
                <a:noFill/>
              </a:ln>
              <a:solidFill>
                <a:srgbClr val="FF0000"/>
              </a:solidFill>
              <a:effectLst/>
              <a:uLnTx/>
              <a:uFillTx/>
              <a:latin typeface="Arial"/>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743ACBC5-D5F6-44DE-B8DC-70F643FF1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181" y="1412776"/>
            <a:ext cx="5970488" cy="3974294"/>
          </a:xfrm>
          <a:prstGeom prst="rect">
            <a:avLst/>
          </a:prstGeom>
        </p:spPr>
      </p:pic>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5C4B2BA8-FA06-456F-A082-C45F70CCF74A}"/>
                  </a:ext>
                </a:extLst>
              </p:cNvPr>
              <p:cNvSpPr txBox="1"/>
              <p:nvPr/>
            </p:nvSpPr>
            <p:spPr>
              <a:xfrm>
                <a:off x="2095827" y="3173995"/>
                <a:ext cx="1521668" cy="1100879"/>
              </a:xfrm>
              <a:prstGeom prst="rect">
                <a:avLst/>
              </a:prstGeom>
              <a:noFill/>
              <a:ln w="28575">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l" fontAlgn="auto">
                  <a:lnSpc>
                    <a:spcPct val="150000"/>
                  </a:lnSpc>
                  <a:spcBef>
                    <a:spcPts val="0"/>
                  </a:spcBef>
                  <a:spcAft>
                    <a:spcPts val="0"/>
                  </a:spcAft>
                  <a:buClr>
                    <a:srgbClr val="00B0F0"/>
                  </a:buClr>
                </a:pPr>
                <a14:m>
                  <m:oMathPara xmlns:m="http://schemas.openxmlformats.org/officeDocument/2006/math">
                    <m:oMathParaPr>
                      <m:jc m:val="centerGroup"/>
                    </m:oMathParaPr>
                    <m:oMath xmlns:m="http://schemas.openxmlformats.org/officeDocument/2006/math">
                      <m:sSubSup>
                        <m:sSubSupPr>
                          <m:ctrlPr>
                            <a:rPr lang="zh-CN" altLang="zh-CN" sz="1400" i="1" smtClean="0">
                              <a:latin typeface="Cambria Math" panose="02040503050406030204" pitchFamily="18" charset="0"/>
                            </a:rPr>
                          </m:ctrlPr>
                        </m:sSubSupPr>
                        <m:e>
                          <m:r>
                            <a:rPr lang="en-US" altLang="zh-CN" sz="1400" i="1">
                              <a:latin typeface="Cambria Math" panose="02040503050406030204" pitchFamily="18" charset="0"/>
                            </a:rPr>
                            <m:t>𝐶</m:t>
                          </m:r>
                        </m:e>
                        <m:sub>
                          <m:r>
                            <a:rPr lang="en-US" altLang="zh-CN" sz="1400" i="1">
                              <a:latin typeface="Cambria Math" panose="02040503050406030204" pitchFamily="18" charset="0"/>
                            </a:rPr>
                            <m:t>𝟏</m:t>
                          </m:r>
                          <m:r>
                            <a:rPr lang="en-US" altLang="zh-CN" sz="1400" b="1" i="1" smtClean="0">
                              <a:latin typeface="Cambria Math" panose="02040503050406030204" pitchFamily="18" charset="0"/>
                            </a:rPr>
                            <m:t>𝟑</m:t>
                          </m:r>
                        </m:sub>
                        <m:sup>
                          <m:r>
                            <a:rPr lang="en-US" altLang="zh-CN" sz="1400" i="1">
                              <a:latin typeface="Cambria Math" panose="02040503050406030204" pitchFamily="18" charset="0"/>
                            </a:rPr>
                            <m:t>2</m:t>
                          </m:r>
                        </m:sup>
                      </m:sSubSup>
                      <m:r>
                        <a:rPr lang="en-US" altLang="zh-CN" sz="1400" i="1">
                          <a:latin typeface="Cambria Math" panose="02040503050406030204" pitchFamily="18" charset="0"/>
                        </a:rPr>
                        <m:t>=</m:t>
                      </m:r>
                      <m:r>
                        <a:rPr lang="en-US" altLang="zh-CN" sz="1400" b="1" i="1" smtClean="0">
                          <a:latin typeface="Cambria Math" panose="02040503050406030204" pitchFamily="18" charset="0"/>
                        </a:rPr>
                        <m:t>𝟕𝟖</m:t>
                      </m:r>
                      <m:r>
                        <a:rPr lang="en-US" altLang="zh-CN" sz="1400" i="1">
                          <a:latin typeface="Cambria Math" panose="02040503050406030204" pitchFamily="18" charset="0"/>
                        </a:rPr>
                        <m:t> </m:t>
                      </m:r>
                    </m:oMath>
                  </m:oMathPara>
                </a14:m>
                <a:endParaRPr lang="en-US" altLang="zh-CN" sz="1400" i="1" dirty="0">
                  <a:latin typeface="Cambria Math" panose="02040503050406030204" pitchFamily="18" charset="0"/>
                </a:endParaRPr>
              </a:p>
              <a:p>
                <a:pPr algn="l" fontAlgn="auto">
                  <a:lnSpc>
                    <a:spcPct val="150000"/>
                  </a:lnSpc>
                  <a:spcBef>
                    <a:spcPts val="0"/>
                  </a:spcBef>
                  <a:spcAft>
                    <a:spcPts val="0"/>
                  </a:spcAft>
                  <a:buClr>
                    <a:srgbClr val="00B0F0"/>
                  </a:buClr>
                </a:pPr>
                <a14:m>
                  <m:oMathPara xmlns:m="http://schemas.openxmlformats.org/officeDocument/2006/math">
                    <m:oMathParaPr>
                      <m:jc m:val="centerGroup"/>
                    </m:oMathParaPr>
                    <m:oMath xmlns:m="http://schemas.openxmlformats.org/officeDocument/2006/math">
                      <m:sSubSup>
                        <m:sSubSupPr>
                          <m:ctrlPr>
                            <a:rPr lang="zh-CN" altLang="zh-CN" sz="1400" i="1" smtClean="0">
                              <a:latin typeface="Cambria Math" panose="02040503050406030204" pitchFamily="18" charset="0"/>
                            </a:rPr>
                          </m:ctrlPr>
                        </m:sSubSupPr>
                        <m:e>
                          <m:r>
                            <a:rPr lang="en-US" altLang="zh-CN" sz="1400" i="1">
                              <a:latin typeface="Cambria Math" panose="02040503050406030204" pitchFamily="18" charset="0"/>
                            </a:rPr>
                            <m:t>𝐶</m:t>
                          </m:r>
                        </m:e>
                        <m:sub>
                          <m:r>
                            <a:rPr lang="en-US" altLang="zh-CN" sz="1400" b="1" i="1" smtClean="0">
                              <a:latin typeface="Cambria Math" panose="02040503050406030204" pitchFamily="18" charset="0"/>
                            </a:rPr>
                            <m:t>𝟏𝟒</m:t>
                          </m:r>
                        </m:sub>
                        <m:sup>
                          <m:r>
                            <a:rPr lang="en-US" altLang="zh-CN" sz="1400" i="1">
                              <a:latin typeface="Cambria Math" panose="02040503050406030204" pitchFamily="18" charset="0"/>
                            </a:rPr>
                            <m:t>2</m:t>
                          </m:r>
                        </m:sup>
                      </m:sSubSup>
                      <m:r>
                        <a:rPr lang="en-US" altLang="zh-CN" sz="1400" b="1" i="1" smtClean="0">
                          <a:latin typeface="Cambria Math" panose="02040503050406030204" pitchFamily="18" charset="0"/>
                        </a:rPr>
                        <m:t>=</m:t>
                      </m:r>
                      <m:r>
                        <a:rPr lang="en-US" altLang="zh-CN" sz="1400" b="1" i="1" smtClean="0">
                          <a:latin typeface="Cambria Math" panose="02040503050406030204" pitchFamily="18" charset="0"/>
                        </a:rPr>
                        <m:t>𝟗𝟏</m:t>
                      </m:r>
                    </m:oMath>
                  </m:oMathPara>
                </a14:m>
                <a:endParaRPr lang="en-US" altLang="zh-CN" sz="1400" b="1" dirty="0"/>
              </a:p>
              <a:p>
                <a:pPr algn="l" fontAlgn="auto">
                  <a:lnSpc>
                    <a:spcPct val="150000"/>
                  </a:lnSpc>
                  <a:spcBef>
                    <a:spcPts val="0"/>
                  </a:spcBef>
                  <a:spcAft>
                    <a:spcPts val="0"/>
                  </a:spcAft>
                  <a:buClr>
                    <a:srgbClr val="00B0F0"/>
                  </a:buClr>
                </a:pPr>
                <a14:m>
                  <m:oMathPara xmlns:m="http://schemas.openxmlformats.org/officeDocument/2006/math">
                    <m:oMathParaPr>
                      <m:jc m:val="centerGroup"/>
                    </m:oMathParaPr>
                    <m:oMath xmlns:m="http://schemas.openxmlformats.org/officeDocument/2006/math">
                      <m:sSubSup>
                        <m:sSubSupPr>
                          <m:ctrlPr>
                            <a:rPr lang="zh-CN" altLang="zh-CN" sz="1400" i="1">
                              <a:latin typeface="Cambria Math" panose="02040503050406030204" pitchFamily="18" charset="0"/>
                            </a:rPr>
                          </m:ctrlPr>
                        </m:sSubSupPr>
                        <m:e>
                          <m:r>
                            <a:rPr lang="en-US" altLang="zh-CN" sz="1400" i="1">
                              <a:latin typeface="Cambria Math" panose="02040503050406030204" pitchFamily="18" charset="0"/>
                            </a:rPr>
                            <m:t>𝐶</m:t>
                          </m:r>
                        </m:e>
                        <m:sub>
                          <m:r>
                            <a:rPr lang="en-US" altLang="zh-CN" sz="1400" i="1">
                              <a:latin typeface="Cambria Math" panose="02040503050406030204" pitchFamily="18" charset="0"/>
                            </a:rPr>
                            <m:t>𝟏</m:t>
                          </m:r>
                          <m:r>
                            <a:rPr lang="en-US" altLang="zh-CN" sz="1400" b="1" i="1" smtClean="0">
                              <a:latin typeface="Cambria Math" panose="02040503050406030204" pitchFamily="18" charset="0"/>
                            </a:rPr>
                            <m:t>𝟔</m:t>
                          </m:r>
                        </m:sub>
                        <m:sup>
                          <m:r>
                            <a:rPr lang="en-US" altLang="zh-CN" sz="1400" i="1">
                              <a:latin typeface="Cambria Math" panose="02040503050406030204" pitchFamily="18" charset="0"/>
                            </a:rPr>
                            <m:t>2</m:t>
                          </m:r>
                        </m:sup>
                      </m:sSubSup>
                      <m:r>
                        <a:rPr lang="en-US" altLang="zh-CN" sz="1400" i="1">
                          <a:latin typeface="Cambria Math" panose="02040503050406030204" pitchFamily="18" charset="0"/>
                        </a:rPr>
                        <m:t>=</m:t>
                      </m:r>
                      <m:r>
                        <a:rPr lang="en-US" altLang="zh-CN" sz="1400" b="1" i="1" smtClean="0">
                          <a:latin typeface="Cambria Math" panose="02040503050406030204" pitchFamily="18" charset="0"/>
                        </a:rPr>
                        <m:t>𝟏𝟐𝟎</m:t>
                      </m:r>
                    </m:oMath>
                  </m:oMathPara>
                </a14:m>
                <a:endParaRPr lang="en-US" altLang="zh-CN" sz="1400" b="0" dirty="0">
                  <a:solidFill>
                    <a:schemeClr val="tx1"/>
                  </a:solidFill>
                  <a:ea typeface="Cambria Math" panose="02040503050406030204" pitchFamily="18" charset="0"/>
                </a:endParaRPr>
              </a:p>
            </p:txBody>
          </p:sp>
        </mc:Choice>
        <mc:Fallback xmlns="">
          <p:sp>
            <p:nvSpPr>
              <p:cNvPr id="9" name="文本框 8">
                <a:extLst>
                  <a:ext uri="{FF2B5EF4-FFF2-40B4-BE49-F238E27FC236}">
                    <a16:creationId xmlns:a16="http://schemas.microsoft.com/office/drawing/2014/main" id="{5C4B2BA8-FA06-456F-A082-C45F70CCF74A}"/>
                  </a:ext>
                </a:extLst>
              </p:cNvPr>
              <p:cNvSpPr txBox="1">
                <a:spLocks noRot="1" noChangeAspect="1" noMove="1" noResize="1" noEditPoints="1" noAdjustHandles="1" noChangeArrowheads="1" noChangeShapeType="1" noTextEdit="1"/>
              </p:cNvSpPr>
              <p:nvPr/>
            </p:nvSpPr>
            <p:spPr>
              <a:xfrm>
                <a:off x="2095827" y="3173995"/>
                <a:ext cx="1521668" cy="1100879"/>
              </a:xfrm>
              <a:prstGeom prst="rect">
                <a:avLst/>
              </a:prstGeom>
              <a:blipFill>
                <a:blip r:embed="rId4"/>
                <a:stretch>
                  <a:fillRect/>
                </a:stretch>
              </a:blipFill>
              <a:ln w="28575">
                <a:noFill/>
              </a:ln>
            </p:spPr>
            <p:txBody>
              <a:bodyPr/>
              <a:lstStyle/>
              <a:p>
                <a:r>
                  <a:rPr lang="zh-CN" altLang="en-US">
                    <a:noFill/>
                  </a:rPr>
                  <a:t> </a:t>
                </a:r>
              </a:p>
            </p:txBody>
          </p:sp>
        </mc:Fallback>
      </mc:AlternateContent>
    </p:spTree>
    <p:extLst>
      <p:ext uri="{BB962C8B-B14F-4D97-AF65-F5344CB8AC3E}">
        <p14:creationId xmlns:p14="http://schemas.microsoft.com/office/powerpoint/2010/main" val="465854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1">
            <a:extLst>
              <a:ext uri="{FF2B5EF4-FFF2-40B4-BE49-F238E27FC236}">
                <a16:creationId xmlns:a16="http://schemas.microsoft.com/office/drawing/2014/main" id="{359CE26D-E89B-4BDA-89AB-6CE292A50E9B}"/>
              </a:ext>
            </a:extLst>
          </p:cNvPr>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前端电子学设计</a:t>
            </a:r>
          </a:p>
        </p:txBody>
      </p:sp>
      <p:sp>
        <p:nvSpPr>
          <p:cNvPr id="19" name="灯片编号占位符 2">
            <a:extLst>
              <a:ext uri="{FF2B5EF4-FFF2-40B4-BE49-F238E27FC236}">
                <a16:creationId xmlns:a16="http://schemas.microsoft.com/office/drawing/2014/main" id="{8327DF02-1E25-4F35-A709-0D89034A41C6}"/>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699" name="图片 698">
            <a:extLst>
              <a:ext uri="{FF2B5EF4-FFF2-40B4-BE49-F238E27FC236}">
                <a16:creationId xmlns:a16="http://schemas.microsoft.com/office/drawing/2014/main" id="{2F2D1551-C221-43E3-A803-ECD559D33C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407" y="1787885"/>
            <a:ext cx="6018410" cy="4503600"/>
          </a:xfrm>
          <a:prstGeom prst="rect">
            <a:avLst/>
          </a:prstGeom>
        </p:spPr>
      </p:pic>
      <p:sp>
        <p:nvSpPr>
          <p:cNvPr id="29" name="矩形 28">
            <a:extLst>
              <a:ext uri="{FF2B5EF4-FFF2-40B4-BE49-F238E27FC236}">
                <a16:creationId xmlns:a16="http://schemas.microsoft.com/office/drawing/2014/main" id="{5FB66614-8DB4-4FD3-8D1F-C6FE6A0515F8}"/>
              </a:ext>
            </a:extLst>
          </p:cNvPr>
          <p:cNvSpPr/>
          <p:nvPr/>
        </p:nvSpPr>
        <p:spPr bwMode="auto">
          <a:xfrm>
            <a:off x="148185" y="1700808"/>
            <a:ext cx="1560623" cy="4680000"/>
          </a:xfrm>
          <a:prstGeom prst="rect">
            <a:avLst/>
          </a:prstGeom>
          <a:noFill/>
          <a:ln w="28575">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1588"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Times New Roman" pitchFamily="18" charset="0"/>
              <a:ea typeface="华文中宋" pitchFamily="2" charset="-122"/>
              <a:cs typeface="+mn-cs"/>
            </a:endParaRPr>
          </a:p>
        </p:txBody>
      </p:sp>
      <p:sp>
        <p:nvSpPr>
          <p:cNvPr id="30" name="矩形 29">
            <a:extLst>
              <a:ext uri="{FF2B5EF4-FFF2-40B4-BE49-F238E27FC236}">
                <a16:creationId xmlns:a16="http://schemas.microsoft.com/office/drawing/2014/main" id="{FE820DDA-B74C-4AC9-99A2-AD8D542B7BA5}"/>
              </a:ext>
            </a:extLst>
          </p:cNvPr>
          <p:cNvSpPr/>
          <p:nvPr/>
        </p:nvSpPr>
        <p:spPr bwMode="auto">
          <a:xfrm>
            <a:off x="1708808" y="1700808"/>
            <a:ext cx="4572819" cy="4680000"/>
          </a:xfrm>
          <a:prstGeom prst="rect">
            <a:avLst/>
          </a:prstGeom>
          <a:noFill/>
          <a:ln w="28575">
            <a:solidFill>
              <a:srgbClr val="0000FF"/>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1588"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Times New Roman" pitchFamily="18" charset="0"/>
              <a:ea typeface="华文中宋" pitchFamily="2" charset="-122"/>
              <a:cs typeface="+mn-cs"/>
            </a:endParaRPr>
          </a:p>
        </p:txBody>
      </p:sp>
      <p:cxnSp>
        <p:nvCxnSpPr>
          <p:cNvPr id="32" name="直接箭头连接符 31">
            <a:extLst>
              <a:ext uri="{FF2B5EF4-FFF2-40B4-BE49-F238E27FC236}">
                <a16:creationId xmlns:a16="http://schemas.microsoft.com/office/drawing/2014/main" id="{0C8AE13D-D9A9-4635-8042-8B7E6E0A43BB}"/>
              </a:ext>
            </a:extLst>
          </p:cNvPr>
          <p:cNvCxnSpPr>
            <a:cxnSpLocks/>
            <a:endCxn id="45" idx="1"/>
          </p:cNvCxnSpPr>
          <p:nvPr/>
        </p:nvCxnSpPr>
        <p:spPr>
          <a:xfrm>
            <a:off x="6281627" y="5137193"/>
            <a:ext cx="42462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1" name="组合 20">
            <a:extLst>
              <a:ext uri="{FF2B5EF4-FFF2-40B4-BE49-F238E27FC236}">
                <a16:creationId xmlns:a16="http://schemas.microsoft.com/office/drawing/2014/main" id="{7977396E-275A-4FDE-93EF-0B0C7E52EACF}"/>
              </a:ext>
            </a:extLst>
          </p:cNvPr>
          <p:cNvGrpSpPr/>
          <p:nvPr/>
        </p:nvGrpSpPr>
        <p:grpSpPr>
          <a:xfrm>
            <a:off x="1380970" y="1507065"/>
            <a:ext cx="5291094" cy="193743"/>
            <a:chOff x="1380970" y="1300484"/>
            <a:chExt cx="5291094" cy="193743"/>
          </a:xfrm>
        </p:grpSpPr>
        <p:cxnSp>
          <p:nvCxnSpPr>
            <p:cNvPr id="35" name="直接箭头连接符 34">
              <a:extLst>
                <a:ext uri="{FF2B5EF4-FFF2-40B4-BE49-F238E27FC236}">
                  <a16:creationId xmlns:a16="http://schemas.microsoft.com/office/drawing/2014/main" id="{B372DC3B-C306-4D30-8E26-F17E5A94CDF6}"/>
                </a:ext>
              </a:extLst>
            </p:cNvPr>
            <p:cNvCxnSpPr>
              <a:cxnSpLocks/>
            </p:cNvCxnSpPr>
            <p:nvPr/>
          </p:nvCxnSpPr>
          <p:spPr>
            <a:xfrm>
              <a:off x="1380970" y="1307576"/>
              <a:ext cx="529109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D2F2C042-AA92-4315-AE78-8D78C75FAD35}"/>
                </a:ext>
              </a:extLst>
            </p:cNvPr>
            <p:cNvCxnSpPr>
              <a:cxnSpLocks/>
            </p:cNvCxnSpPr>
            <p:nvPr/>
          </p:nvCxnSpPr>
          <p:spPr>
            <a:xfrm flipH="1">
              <a:off x="1393950" y="1300484"/>
              <a:ext cx="1" cy="1937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 name="组合 3">
            <a:extLst>
              <a:ext uri="{FF2B5EF4-FFF2-40B4-BE49-F238E27FC236}">
                <a16:creationId xmlns:a16="http://schemas.microsoft.com/office/drawing/2014/main" id="{DDB93292-5BA5-49EF-A0CB-78272B62B3D2}"/>
              </a:ext>
            </a:extLst>
          </p:cNvPr>
          <p:cNvGrpSpPr/>
          <p:nvPr/>
        </p:nvGrpSpPr>
        <p:grpSpPr>
          <a:xfrm>
            <a:off x="6702028" y="980728"/>
            <a:ext cx="5370631" cy="2734454"/>
            <a:chOff x="6702028" y="694543"/>
            <a:chExt cx="5370631" cy="2734454"/>
          </a:xfrm>
        </p:grpSpPr>
        <p:sp>
          <p:nvSpPr>
            <p:cNvPr id="42" name="矩形 41">
              <a:extLst>
                <a:ext uri="{FF2B5EF4-FFF2-40B4-BE49-F238E27FC236}">
                  <a16:creationId xmlns:a16="http://schemas.microsoft.com/office/drawing/2014/main" id="{6672448E-E269-4526-A7CB-AF571491E035}"/>
                </a:ext>
              </a:extLst>
            </p:cNvPr>
            <p:cNvSpPr/>
            <p:nvPr/>
          </p:nvSpPr>
          <p:spPr bwMode="auto">
            <a:xfrm>
              <a:off x="6702028" y="694543"/>
              <a:ext cx="5370631" cy="2734454"/>
            </a:xfrm>
            <a:prstGeom prst="rect">
              <a:avLst/>
            </a:prstGeom>
            <a:noFill/>
            <a:ln w="28575">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1588"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Times New Roman" pitchFamily="18" charset="0"/>
                <a:ea typeface="华文中宋" pitchFamily="2" charset="-122"/>
                <a:cs typeface="+mn-cs"/>
              </a:endParaRPr>
            </a:p>
          </p:txBody>
        </p:sp>
        <p:pic>
          <p:nvPicPr>
            <p:cNvPr id="24" name="图片 23">
              <a:extLst>
                <a:ext uri="{FF2B5EF4-FFF2-40B4-BE49-F238E27FC236}">
                  <a16:creationId xmlns:a16="http://schemas.microsoft.com/office/drawing/2014/main" id="{7E6B08FE-DF88-4E10-ABE9-EA1A38810A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6744073" y="2047791"/>
              <a:ext cx="5292000" cy="1355635"/>
            </a:xfrm>
            <a:prstGeom prst="rect">
              <a:avLst/>
            </a:prstGeom>
          </p:spPr>
        </p:pic>
        <p:pic>
          <p:nvPicPr>
            <p:cNvPr id="25" name="图片 24">
              <a:extLst>
                <a:ext uri="{FF2B5EF4-FFF2-40B4-BE49-F238E27FC236}">
                  <a16:creationId xmlns:a16="http://schemas.microsoft.com/office/drawing/2014/main" id="{9C581681-0479-4305-9EEE-C5217886836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0800000">
              <a:off x="6744072" y="732841"/>
              <a:ext cx="5292000" cy="1291278"/>
            </a:xfrm>
            <a:prstGeom prst="rect">
              <a:avLst/>
            </a:prstGeom>
          </p:spPr>
        </p:pic>
      </p:grpSp>
      <p:grpSp>
        <p:nvGrpSpPr>
          <p:cNvPr id="2" name="组合 1">
            <a:extLst>
              <a:ext uri="{FF2B5EF4-FFF2-40B4-BE49-F238E27FC236}">
                <a16:creationId xmlns:a16="http://schemas.microsoft.com/office/drawing/2014/main" id="{FC237AA0-0808-4CE5-8683-9BF0DD82C2A3}"/>
              </a:ext>
            </a:extLst>
          </p:cNvPr>
          <p:cNvGrpSpPr/>
          <p:nvPr/>
        </p:nvGrpSpPr>
        <p:grpSpPr>
          <a:xfrm>
            <a:off x="6706251" y="3787193"/>
            <a:ext cx="5370631" cy="2700000"/>
            <a:chOff x="6706251" y="3501008"/>
            <a:chExt cx="5370631" cy="2700000"/>
          </a:xfrm>
        </p:grpSpPr>
        <p:sp>
          <p:nvSpPr>
            <p:cNvPr id="45" name="矩形 44">
              <a:extLst>
                <a:ext uri="{FF2B5EF4-FFF2-40B4-BE49-F238E27FC236}">
                  <a16:creationId xmlns:a16="http://schemas.microsoft.com/office/drawing/2014/main" id="{84DEC2C3-E48A-43CC-AE00-B52F4BE5DE48}"/>
                </a:ext>
              </a:extLst>
            </p:cNvPr>
            <p:cNvSpPr/>
            <p:nvPr/>
          </p:nvSpPr>
          <p:spPr bwMode="auto">
            <a:xfrm>
              <a:off x="6706251" y="3501008"/>
              <a:ext cx="5370631" cy="2700000"/>
            </a:xfrm>
            <a:prstGeom prst="rect">
              <a:avLst/>
            </a:prstGeom>
            <a:noFill/>
            <a:ln w="28575">
              <a:solidFill>
                <a:srgbClr val="0000FF"/>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1588"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Times New Roman" pitchFamily="18" charset="0"/>
                <a:ea typeface="华文中宋" pitchFamily="2" charset="-122"/>
                <a:cs typeface="+mn-cs"/>
              </a:endParaRPr>
            </a:p>
          </p:txBody>
        </p:sp>
        <p:pic>
          <p:nvPicPr>
            <p:cNvPr id="26" name="图片 25">
              <a:extLst>
                <a:ext uri="{FF2B5EF4-FFF2-40B4-BE49-F238E27FC236}">
                  <a16:creationId xmlns:a16="http://schemas.microsoft.com/office/drawing/2014/main" id="{F76CF632-7B95-41D9-8AA9-4E1FB39A518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0800000">
              <a:off x="6744072" y="3539770"/>
              <a:ext cx="5292000" cy="1314353"/>
            </a:xfrm>
            <a:prstGeom prst="rect">
              <a:avLst/>
            </a:prstGeom>
          </p:spPr>
        </p:pic>
        <p:pic>
          <p:nvPicPr>
            <p:cNvPr id="28" name="图片 27">
              <a:extLst>
                <a:ext uri="{FF2B5EF4-FFF2-40B4-BE49-F238E27FC236}">
                  <a16:creationId xmlns:a16="http://schemas.microsoft.com/office/drawing/2014/main" id="{B2FE60DC-4E6A-4865-8E6C-45EBF289277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0800000">
              <a:off x="6745469" y="4879669"/>
              <a:ext cx="5292000" cy="1286783"/>
            </a:xfrm>
            <a:prstGeom prst="rect">
              <a:avLst/>
            </a:prstGeom>
          </p:spPr>
        </p:pic>
      </p:grpSp>
      <p:sp>
        <p:nvSpPr>
          <p:cNvPr id="6" name="文本框 5">
            <a:extLst>
              <a:ext uri="{FF2B5EF4-FFF2-40B4-BE49-F238E27FC236}">
                <a16:creationId xmlns:a16="http://schemas.microsoft.com/office/drawing/2014/main" id="{AFAE50F7-B16D-493A-B73D-D8883152CD49}"/>
              </a:ext>
            </a:extLst>
          </p:cNvPr>
          <p:cNvSpPr txBox="1"/>
          <p:nvPr/>
        </p:nvSpPr>
        <p:spPr>
          <a:xfrm>
            <a:off x="177527" y="1780412"/>
            <a:ext cx="1418707"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SiPM </a:t>
            </a:r>
            <a:r>
              <a:rPr kumimoji="0" lang="zh-CN" altLang="en-US" sz="16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读出板</a:t>
            </a:r>
          </a:p>
        </p:txBody>
      </p:sp>
      <p:sp>
        <p:nvSpPr>
          <p:cNvPr id="31" name="文本框 30">
            <a:extLst>
              <a:ext uri="{FF2B5EF4-FFF2-40B4-BE49-F238E27FC236}">
                <a16:creationId xmlns:a16="http://schemas.microsoft.com/office/drawing/2014/main" id="{21BEEB51-B726-4B49-9A96-C6752BEAB52F}"/>
              </a:ext>
            </a:extLst>
          </p:cNvPr>
          <p:cNvSpPr txBox="1"/>
          <p:nvPr/>
        </p:nvSpPr>
        <p:spPr>
          <a:xfrm>
            <a:off x="5303912" y="1800010"/>
            <a:ext cx="898566"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放大成形板</a:t>
            </a:r>
          </a:p>
        </p:txBody>
      </p:sp>
      <p:sp>
        <p:nvSpPr>
          <p:cNvPr id="33" name="内容占位符 2">
            <a:extLst>
              <a:ext uri="{FF2B5EF4-FFF2-40B4-BE49-F238E27FC236}">
                <a16:creationId xmlns:a16="http://schemas.microsoft.com/office/drawing/2014/main" id="{1899661E-4F60-452B-B9E7-E04B72D728C3}"/>
              </a:ext>
            </a:extLst>
          </p:cNvPr>
          <p:cNvSpPr txBox="1">
            <a:spLocks/>
          </p:cNvSpPr>
          <p:nvPr/>
        </p:nvSpPr>
        <p:spPr bwMode="auto">
          <a:xfrm>
            <a:off x="119336" y="691397"/>
            <a:ext cx="4104456" cy="5254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342900" marR="0" lvl="0" indent="-342900" algn="l" defTabSz="914400" rtl="0" eaLnBrk="0" fontAlgn="base" latinLnBrk="0" hangingPunct="0">
              <a:lnSpc>
                <a:spcPct val="150000"/>
              </a:lnSpc>
              <a:spcBef>
                <a:spcPct val="20000"/>
              </a:spcBef>
              <a:spcAft>
                <a:spcPct val="0"/>
              </a:spcAft>
              <a:buClr>
                <a:prstClr val="black"/>
              </a:buClr>
              <a:buSzPct val="90000"/>
              <a:buFont typeface="Arial" panose="020B0604020202020204" pitchFamily="34" charset="0"/>
              <a:buChar char="•"/>
              <a:tabLst/>
              <a:defRPr/>
            </a:pPr>
            <a:r>
              <a:rPr kumimoji="0" lang="en-US" altLang="zh-CN" sz="2000" b="0" i="0" u="none" strike="noStrike" kern="0" cap="none" spc="0" normalizeH="0" baseline="0" noProof="0" dirty="0">
                <a:ln>
                  <a:noFill/>
                </a:ln>
                <a:solidFill>
                  <a:prstClr val="black"/>
                </a:solidFill>
                <a:effectLst/>
                <a:uLnTx/>
                <a:uFillTx/>
                <a:latin typeface="Times New Roman" panose="02020603050405020304" pitchFamily="18" charset="0"/>
                <a:ea typeface="微软雅黑" pitchFamily="34" charset="-122"/>
                <a:cs typeface="Times New Roman" panose="02020603050405020304" pitchFamily="18" charset="0"/>
              </a:rPr>
              <a:t>SiPM </a:t>
            </a:r>
            <a:r>
              <a:rPr kumimoji="0" lang="zh-CN" altLang="en-US" sz="2000" b="0" i="0" u="none" strike="noStrike" kern="0" cap="none" spc="0" normalizeH="0" baseline="0" noProof="0" dirty="0">
                <a:ln>
                  <a:noFill/>
                </a:ln>
                <a:solidFill>
                  <a:prstClr val="black"/>
                </a:solidFill>
                <a:effectLst/>
                <a:uLnTx/>
                <a:uFillTx/>
                <a:latin typeface="Times New Roman" panose="02020603050405020304" pitchFamily="18" charset="0"/>
                <a:ea typeface="微软雅黑" pitchFamily="34" charset="-122"/>
                <a:cs typeface="Times New Roman" panose="02020603050405020304" pitchFamily="18" charset="0"/>
              </a:rPr>
              <a:t>读出板与放大成形板研制</a:t>
            </a:r>
          </a:p>
        </p:txBody>
      </p:sp>
      <p:sp>
        <p:nvSpPr>
          <p:cNvPr id="22" name="矩形 21">
            <a:extLst>
              <a:ext uri="{FF2B5EF4-FFF2-40B4-BE49-F238E27FC236}">
                <a16:creationId xmlns:a16="http://schemas.microsoft.com/office/drawing/2014/main" id="{501069C1-C142-4D0E-8E4B-77680931193B}"/>
              </a:ext>
            </a:extLst>
          </p:cNvPr>
          <p:cNvSpPr/>
          <p:nvPr/>
        </p:nvSpPr>
        <p:spPr>
          <a:xfrm>
            <a:off x="1868097" y="6428958"/>
            <a:ext cx="2727029" cy="276999"/>
          </a:xfrm>
          <a:prstGeom prst="rect">
            <a:avLst/>
          </a:prstGeom>
        </p:spPr>
        <p:txBody>
          <a:bodyPr wrap="none">
            <a:spAutoFit/>
          </a:bodyPr>
          <a:lstStyle/>
          <a:p>
            <a:pPr lvl="0"/>
            <a:r>
              <a:rPr lang="en-US" altLang="zh-CN" sz="1200" b="0" dirty="0" err="1">
                <a:solidFill>
                  <a:prstClr val="black"/>
                </a:solidFill>
                <a:ea typeface="微软雅黑" panose="020B0503020204020204" pitchFamily="34" charset="-122"/>
                <a:cs typeface="Times New Roman" panose="02020603050405020304" pitchFamily="18" charset="0"/>
              </a:rPr>
              <a:t>SiPM</a:t>
            </a:r>
            <a:r>
              <a:rPr lang="en-US" altLang="zh-CN" sz="1200" b="0" dirty="0">
                <a:solidFill>
                  <a:prstClr val="black"/>
                </a:solidFill>
                <a:ea typeface="微软雅黑" panose="020B0503020204020204" pitchFamily="34" charset="-122"/>
                <a:cs typeface="Times New Roman" panose="02020603050405020304" pitchFamily="18" charset="0"/>
              </a:rPr>
              <a:t> </a:t>
            </a:r>
            <a:r>
              <a:rPr lang="zh-CN" altLang="en-US" sz="1200" b="0" dirty="0">
                <a:solidFill>
                  <a:prstClr val="black"/>
                </a:solidFill>
                <a:ea typeface="微软雅黑" panose="020B0503020204020204" pitchFamily="34" charset="-122"/>
                <a:cs typeface="Times New Roman" panose="02020603050405020304" pitchFamily="18" charset="0"/>
              </a:rPr>
              <a:t>读出电路与放大成形电路的简图</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23" name="矩形 22">
            <a:extLst>
              <a:ext uri="{FF2B5EF4-FFF2-40B4-BE49-F238E27FC236}">
                <a16:creationId xmlns:a16="http://schemas.microsoft.com/office/drawing/2014/main" id="{97B521EE-C196-40DD-B9D0-69E513621EC4}"/>
              </a:ext>
            </a:extLst>
          </p:cNvPr>
          <p:cNvSpPr/>
          <p:nvPr/>
        </p:nvSpPr>
        <p:spPr>
          <a:xfrm>
            <a:off x="8100772" y="6478183"/>
            <a:ext cx="2573141" cy="276999"/>
          </a:xfrm>
          <a:prstGeom prst="rect">
            <a:avLst/>
          </a:prstGeom>
        </p:spPr>
        <p:txBody>
          <a:bodyPr wrap="none">
            <a:spAutoFit/>
          </a:bodyPr>
          <a:lstStyle/>
          <a:p>
            <a:pPr lvl="0"/>
            <a:r>
              <a:rPr lang="en-US" altLang="zh-CN" sz="1200" b="0" dirty="0" err="1">
                <a:solidFill>
                  <a:prstClr val="black"/>
                </a:solidFill>
                <a:ea typeface="微软雅黑" panose="020B0503020204020204" pitchFamily="34" charset="-122"/>
                <a:cs typeface="Times New Roman" panose="02020603050405020304" pitchFamily="18" charset="0"/>
              </a:rPr>
              <a:t>SiPM</a:t>
            </a:r>
            <a:r>
              <a:rPr lang="en-US" altLang="zh-CN" sz="1200" b="0" dirty="0">
                <a:solidFill>
                  <a:prstClr val="black"/>
                </a:solidFill>
                <a:ea typeface="微软雅黑" panose="020B0503020204020204" pitchFamily="34" charset="-122"/>
                <a:cs typeface="Times New Roman" panose="02020603050405020304" pitchFamily="18" charset="0"/>
              </a:rPr>
              <a:t> </a:t>
            </a:r>
            <a:r>
              <a:rPr lang="zh-CN" altLang="en-US" sz="1200" b="0" dirty="0">
                <a:solidFill>
                  <a:prstClr val="black"/>
                </a:solidFill>
                <a:ea typeface="微软雅黑" panose="020B0503020204020204" pitchFamily="34" charset="-122"/>
                <a:cs typeface="Times New Roman" panose="02020603050405020304" pitchFamily="18" charset="0"/>
              </a:rPr>
              <a:t>读出板与放大成形板的实物图</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040330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1694329" y="55035"/>
            <a:ext cx="9115341" cy="609660"/>
          </a:xfrm>
        </p:spPr>
        <p:txBody>
          <a:bodyPr>
            <a:normAutofit fontScale="90000"/>
          </a:bodyPr>
          <a:lstStyle/>
          <a:p>
            <a:r>
              <a:rPr lang="zh-CN" altLang="en-US"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选题意义</a:t>
            </a:r>
          </a:p>
        </p:txBody>
      </p:sp>
      <p:sp>
        <p:nvSpPr>
          <p:cNvPr id="5" name="内容占位符 2">
            <a:extLst>
              <a:ext uri="{FF2B5EF4-FFF2-40B4-BE49-F238E27FC236}">
                <a16:creationId xmlns:a16="http://schemas.microsoft.com/office/drawing/2014/main" id="{83B639CC-373C-4CC7-9E02-B5DB4C5FFFF0}"/>
              </a:ext>
            </a:extLst>
          </p:cNvPr>
          <p:cNvSpPr>
            <a:spLocks noGrp="1"/>
          </p:cNvSpPr>
          <p:nvPr>
            <p:ph idx="1"/>
          </p:nvPr>
        </p:nvSpPr>
        <p:spPr>
          <a:xfrm>
            <a:off x="23440" y="664695"/>
            <a:ext cx="11881320" cy="580416"/>
          </a:xfrm>
        </p:spPr>
        <p:txBody>
          <a:bodyPr>
            <a:normAutofit fontScale="92500"/>
          </a:bodyPr>
          <a:lstStyle/>
          <a:p>
            <a:pPr>
              <a:lnSpc>
                <a:spcPct val="150000"/>
              </a:lnSpc>
            </a:pPr>
            <a:r>
              <a:rPr lang="zh-CN" altLang="en-US"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核能与核技术应用给人类带来福祉的同时也伴随</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着核恐怖主义威胁、核设施损坏、核材料流失和走私等问题</a:t>
            </a:r>
            <a:endParaRPr lang="en-US" altLang="zh-CN"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矩形 11">
            <a:extLst>
              <a:ext uri="{FF2B5EF4-FFF2-40B4-BE49-F238E27FC236}">
                <a16:creationId xmlns:a16="http://schemas.microsoft.com/office/drawing/2014/main" id="{1DFD9E90-0DC5-4B23-8FD9-FB1ABABCF3C7}"/>
              </a:ext>
            </a:extLst>
          </p:cNvPr>
          <p:cNvSpPr/>
          <p:nvPr/>
        </p:nvSpPr>
        <p:spPr>
          <a:xfrm>
            <a:off x="937326" y="5958260"/>
            <a:ext cx="9505057" cy="580415"/>
          </a:xfrm>
          <a:prstGeom prst="rect">
            <a:avLst/>
          </a:prstGeom>
        </p:spPr>
        <p:txBody>
          <a:bodyPr wrap="square">
            <a:spAutoFit/>
          </a:bodyPr>
          <a:lstStyle/>
          <a:p>
            <a:pPr marL="342900" lvl="0" indent="-342900" algn="l" fontAlgn="auto">
              <a:lnSpc>
                <a:spcPct val="150000"/>
              </a:lnSpc>
              <a:spcBef>
                <a:spcPts val="0"/>
              </a:spcBef>
              <a:spcAft>
                <a:spcPts val="0"/>
              </a:spcAft>
              <a:buFont typeface="Wingdings" panose="05000000000000000000" pitchFamily="2" charset="2"/>
              <a:buChar char="n"/>
            </a:pPr>
            <a:r>
              <a:rPr lang="zh-CN" altLang="en-US" sz="2400" dirty="0">
                <a:solidFill>
                  <a:prstClr val="black"/>
                </a:solidFill>
                <a:latin typeface="Arial"/>
                <a:ea typeface="微软雅黑" panose="020B0503020204020204" pitchFamily="34" charset="-122"/>
                <a:cs typeface="Times New Roman" panose="02020603050405020304" pitchFamily="18" charset="0"/>
              </a:rPr>
              <a:t>宇宙线缪子散射成像技术可作为一种对国土安全进行检测的新手段</a:t>
            </a:r>
            <a:endParaRPr kumimoji="0" lang="en-US" altLang="zh-CN" sz="2400" b="0" i="0" u="none" strike="noStrike" kern="1200" cap="none" spc="0" normalizeH="0" baseline="0" noProof="0" dirty="0">
              <a:ln>
                <a:noFill/>
              </a:ln>
              <a:solidFill>
                <a:srgbClr val="FF0000"/>
              </a:solidFill>
              <a:effectLst/>
              <a:uLnTx/>
              <a:uFillTx/>
              <a:latin typeface="Arial"/>
              <a:ea typeface="微软雅黑" panose="020B0503020204020204" pitchFamily="34" charset="-122"/>
              <a:cs typeface="Times New Roman" panose="02020603050405020304" pitchFamily="18" charset="0"/>
            </a:endParaRPr>
          </a:p>
        </p:txBody>
      </p:sp>
      <p:sp>
        <p:nvSpPr>
          <p:cNvPr id="16" name="灯片编号占位符 2">
            <a:extLst>
              <a:ext uri="{FF2B5EF4-FFF2-40B4-BE49-F238E27FC236}">
                <a16:creationId xmlns:a16="http://schemas.microsoft.com/office/drawing/2014/main" id="{24DB0F19-BF37-4D89-9804-7078549E5A84}"/>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3</a:t>
            </a:fld>
            <a:endParaRPr lang="zh-CN" altLang="en-US" sz="1400" dirty="0">
              <a:solidFill>
                <a:schemeClr val="tx1"/>
              </a:solidFill>
              <a:latin typeface="黑体" panose="02010609060101010101" pitchFamily="49" charset="-122"/>
              <a:ea typeface="黑体" panose="02010609060101010101" pitchFamily="49" charset="-122"/>
            </a:endParaRPr>
          </a:p>
        </p:txBody>
      </p:sp>
      <p:pic>
        <p:nvPicPr>
          <p:cNvPr id="3" name="图片 2">
            <a:extLst>
              <a:ext uri="{FF2B5EF4-FFF2-40B4-BE49-F238E27FC236}">
                <a16:creationId xmlns:a16="http://schemas.microsoft.com/office/drawing/2014/main" id="{EC3FB039-D5BC-4A4F-AA5E-F0914A5B11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041" y="1556792"/>
            <a:ext cx="4756813" cy="3600000"/>
          </a:xfrm>
          <a:prstGeom prst="rect">
            <a:avLst/>
          </a:prstGeom>
        </p:spPr>
      </p:pic>
      <p:pic>
        <p:nvPicPr>
          <p:cNvPr id="6" name="图片 5">
            <a:extLst>
              <a:ext uri="{FF2B5EF4-FFF2-40B4-BE49-F238E27FC236}">
                <a16:creationId xmlns:a16="http://schemas.microsoft.com/office/drawing/2014/main" id="{3FB96550-0FA5-4BB7-A458-789DE93E7B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0296" y="1556792"/>
            <a:ext cx="5412703" cy="3600000"/>
          </a:xfrm>
          <a:prstGeom prst="rect">
            <a:avLst/>
          </a:prstGeom>
        </p:spPr>
      </p:pic>
      <p:sp>
        <p:nvSpPr>
          <p:cNvPr id="8" name="矩形 7">
            <a:extLst>
              <a:ext uri="{FF2B5EF4-FFF2-40B4-BE49-F238E27FC236}">
                <a16:creationId xmlns:a16="http://schemas.microsoft.com/office/drawing/2014/main" id="{81D5AC56-94FE-4767-A666-BE04B42B6550}"/>
              </a:ext>
            </a:extLst>
          </p:cNvPr>
          <p:cNvSpPr/>
          <p:nvPr/>
        </p:nvSpPr>
        <p:spPr>
          <a:xfrm>
            <a:off x="2287713" y="5296974"/>
            <a:ext cx="2047469" cy="461665"/>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传统高能 </a:t>
            </a:r>
            <a:r>
              <a:rPr lang="en-US" altLang="zh-CN" sz="1200" b="0" dirty="0">
                <a:solidFill>
                  <a:schemeClr val="tx1"/>
                </a:solidFill>
                <a:ea typeface="微软雅黑" panose="020B0503020204020204" pitchFamily="34" charset="-122"/>
                <a:cs typeface="Times New Roman" panose="02020603050405020304" pitchFamily="18" charset="0"/>
              </a:rPr>
              <a:t>X </a:t>
            </a:r>
            <a:r>
              <a:rPr lang="zh-CN" altLang="en-US" sz="1200" b="0" dirty="0">
                <a:solidFill>
                  <a:schemeClr val="tx1"/>
                </a:solidFill>
                <a:ea typeface="微软雅黑" panose="020B0503020204020204" pitchFamily="34" charset="-122"/>
                <a:cs typeface="Times New Roman" panose="02020603050405020304" pitchFamily="18" charset="0"/>
              </a:rPr>
              <a:t>射线货物监测系统（具备物质鉴别功能）</a:t>
            </a:r>
          </a:p>
        </p:txBody>
      </p:sp>
      <p:sp>
        <p:nvSpPr>
          <p:cNvPr id="9" name="矩形 8">
            <a:extLst>
              <a:ext uri="{FF2B5EF4-FFF2-40B4-BE49-F238E27FC236}">
                <a16:creationId xmlns:a16="http://schemas.microsoft.com/office/drawing/2014/main" id="{3D4CBDFB-F642-42B6-AD54-F8C731207F52}"/>
              </a:ext>
            </a:extLst>
          </p:cNvPr>
          <p:cNvSpPr/>
          <p:nvPr/>
        </p:nvSpPr>
        <p:spPr>
          <a:xfrm>
            <a:off x="7803150" y="5296974"/>
            <a:ext cx="1646995" cy="461665"/>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用于货物扫描的宇宙线缪子散射成像系统</a:t>
            </a:r>
          </a:p>
        </p:txBody>
      </p:sp>
    </p:spTree>
    <p:extLst>
      <p:ext uri="{BB962C8B-B14F-4D97-AF65-F5344CB8AC3E}">
        <p14:creationId xmlns:p14="http://schemas.microsoft.com/office/powerpoint/2010/main" val="3598985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标题 1"/>
          <p:cNvSpPr>
            <a:spLocks noGrp="1"/>
          </p:cNvSpPr>
          <p:nvPr>
            <p:ph type="title"/>
          </p:nvPr>
        </p:nvSpPr>
        <p:spPr>
          <a:xfrm>
            <a:off x="1694329" y="55035"/>
            <a:ext cx="9115341" cy="609660"/>
          </a:xfrm>
        </p:spPr>
        <p:txBody>
          <a:bodyPr>
            <a:noAutofit/>
          </a:bodyPr>
          <a:lstStyle/>
          <a:p>
            <a:r>
              <a:rPr lang="zh-CN" altLang="en-US" sz="4000" dirty="0">
                <a:solidFill>
                  <a:schemeClr val="bg1"/>
                </a:solidFill>
                <a:latin typeface="Arial" panose="020B0604020202020204" pitchFamily="34" charset="0"/>
                <a:ea typeface="微软雅黑" panose="020B0503020204020204" pitchFamily="34" charset="-122"/>
                <a:sym typeface="Arial" panose="020B0604020202020204" pitchFamily="34" charset="0"/>
              </a:rPr>
              <a:t>提纲</a:t>
            </a:r>
          </a:p>
        </p:txBody>
      </p:sp>
      <p:sp>
        <p:nvSpPr>
          <p:cNvPr id="42" name="副标题 2"/>
          <p:cNvSpPr txBox="1"/>
          <p:nvPr/>
        </p:nvSpPr>
        <p:spPr>
          <a:xfrm>
            <a:off x="839416" y="1055386"/>
            <a:ext cx="7128792" cy="54699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kumimoji="0" lang="zh-CN" altLang="en-US" sz="28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研究背景与意义</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亚毫米位置分辨探测器设计</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探测器封装工艺研究</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通道压缩技术研究</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宇宙线缪子成像系统研制</a:t>
            </a:r>
            <a:endParaRPr lang="en-US" altLang="zh-CN" sz="2800" dirty="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a:p>
            <a:pPr marL="514350" lvl="0" indent="-514350" algn="l" fontAlgn="auto">
              <a:lnSpc>
                <a:spcPct val="120000"/>
              </a:lnSpc>
              <a:spcBef>
                <a:spcPts val="1800"/>
              </a:spcBef>
              <a:spcAft>
                <a:spcPts val="1200"/>
              </a:spcAft>
              <a:buFont typeface="+mj-lt"/>
              <a:buAutoNum type="arabicPeriod"/>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总结</a:t>
            </a:r>
            <a:r>
              <a:rPr kumimoji="0" lang="zh-CN" altLang="en-US" sz="28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与展望</a:t>
            </a:r>
            <a:endParaRPr kumimoji="0" lang="en-US" altLang="zh-CN" sz="28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6" name="灯片编号占位符 2">
            <a:extLst>
              <a:ext uri="{FF2B5EF4-FFF2-40B4-BE49-F238E27FC236}">
                <a16:creationId xmlns:a16="http://schemas.microsoft.com/office/drawing/2014/main" id="{73C69BBB-01A9-49A5-98A5-7570B335E616}"/>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30</a:t>
            </a:fld>
            <a:endParaRPr lang="zh-CN" altLang="en-US" sz="1400" dirty="0">
              <a:solidFill>
                <a:schemeClr val="tx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798228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标题 1">
            <a:extLst>
              <a:ext uri="{FF2B5EF4-FFF2-40B4-BE49-F238E27FC236}">
                <a16:creationId xmlns:a16="http://schemas.microsoft.com/office/drawing/2014/main" id="{56784EBA-3104-41BC-91AD-FFF2ACEA24E4}"/>
              </a:ext>
            </a:extLst>
          </p:cNvPr>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系统搭建</a:t>
            </a:r>
          </a:p>
        </p:txBody>
      </p:sp>
      <p:sp>
        <p:nvSpPr>
          <p:cNvPr id="34" name="灯片编号占位符 2">
            <a:extLst>
              <a:ext uri="{FF2B5EF4-FFF2-40B4-BE49-F238E27FC236}">
                <a16:creationId xmlns:a16="http://schemas.microsoft.com/office/drawing/2014/main" id="{98D1AAB8-D900-418B-961E-004ECC6BEDFD}"/>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91" name="图片 90">
            <a:extLst>
              <a:ext uri="{FF2B5EF4-FFF2-40B4-BE49-F238E27FC236}">
                <a16:creationId xmlns:a16="http://schemas.microsoft.com/office/drawing/2014/main" id="{B53B6791-6197-4756-A3E5-071DCFB97A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4254" y="4131441"/>
            <a:ext cx="4531503" cy="2105871"/>
          </a:xfrm>
          <a:prstGeom prst="rect">
            <a:avLst/>
          </a:prstGeom>
        </p:spPr>
      </p:pic>
      <p:pic>
        <p:nvPicPr>
          <p:cNvPr id="19" name="图片 18">
            <a:extLst>
              <a:ext uri="{FF2B5EF4-FFF2-40B4-BE49-F238E27FC236}">
                <a16:creationId xmlns:a16="http://schemas.microsoft.com/office/drawing/2014/main" id="{E76897D7-6FE6-4EE6-8C6F-95A81A685C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47927" y="1242318"/>
            <a:ext cx="6623590" cy="4967692"/>
          </a:xfrm>
          <a:prstGeom prst="rect">
            <a:avLst/>
          </a:prstGeom>
        </p:spPr>
      </p:pic>
      <p:sp>
        <p:nvSpPr>
          <p:cNvPr id="95" name="矩形 94">
            <a:extLst>
              <a:ext uri="{FF2B5EF4-FFF2-40B4-BE49-F238E27FC236}">
                <a16:creationId xmlns:a16="http://schemas.microsoft.com/office/drawing/2014/main" id="{96212BD9-947D-4C2A-A70A-19B58BB909E6}"/>
              </a:ext>
            </a:extLst>
          </p:cNvPr>
          <p:cNvSpPr/>
          <p:nvPr/>
        </p:nvSpPr>
        <p:spPr>
          <a:xfrm>
            <a:off x="7821004" y="6325473"/>
            <a:ext cx="1877437" cy="27699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宇宙线缪子散射成像系统</a:t>
            </a:r>
          </a:p>
        </p:txBody>
      </p:sp>
      <p:sp>
        <p:nvSpPr>
          <p:cNvPr id="96" name="矩形 95">
            <a:extLst>
              <a:ext uri="{FF2B5EF4-FFF2-40B4-BE49-F238E27FC236}">
                <a16:creationId xmlns:a16="http://schemas.microsoft.com/office/drawing/2014/main" id="{C6A59296-3F5C-4644-9811-EB7760FBDA35}"/>
              </a:ext>
            </a:extLst>
          </p:cNvPr>
          <p:cNvSpPr/>
          <p:nvPr/>
        </p:nvSpPr>
        <p:spPr>
          <a:xfrm>
            <a:off x="1587398" y="6256998"/>
            <a:ext cx="2185215" cy="27699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单个位置灵敏探测器的</a:t>
            </a:r>
            <a:r>
              <a:rPr lang="zh-CN" altLang="en-US" sz="1200" b="0" dirty="0">
                <a:solidFill>
                  <a:prstClr val="black"/>
                </a:solidFill>
                <a:latin typeface="微软雅黑" panose="020B0503020204020204" pitchFamily="34" charset="-122"/>
                <a:ea typeface="微软雅黑" panose="020B0503020204020204" pitchFamily="34" charset="-122"/>
              </a:rPr>
              <a:t>实物图</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8" name="内容占位符 2">
            <a:extLst>
              <a:ext uri="{FF2B5EF4-FFF2-40B4-BE49-F238E27FC236}">
                <a16:creationId xmlns:a16="http://schemas.microsoft.com/office/drawing/2014/main" id="{E50AD6F2-ABBE-425F-8EFE-B7B6DA567A2D}"/>
              </a:ext>
            </a:extLst>
          </p:cNvPr>
          <p:cNvSpPr txBox="1">
            <a:spLocks/>
          </p:cNvSpPr>
          <p:nvPr/>
        </p:nvSpPr>
        <p:spPr bwMode="auto">
          <a:xfrm>
            <a:off x="91060" y="689376"/>
            <a:ext cx="4132731" cy="5254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342900" marR="0" lvl="0" indent="-342900" algn="l" defTabSz="914400" rtl="0" eaLnBrk="0" fontAlgn="base" latinLnBrk="0" hangingPunct="0">
              <a:lnSpc>
                <a:spcPct val="150000"/>
              </a:lnSpc>
              <a:spcBef>
                <a:spcPct val="20000"/>
              </a:spcBef>
              <a:spcAft>
                <a:spcPct val="0"/>
              </a:spcAft>
              <a:buClr>
                <a:prstClr val="black"/>
              </a:buClr>
              <a:buSzPct val="90000"/>
              <a:buFont typeface="Arial" panose="020B0604020202020204" pitchFamily="34" charset="0"/>
              <a:buChar char="•"/>
              <a:tabLst/>
              <a:defRPr/>
            </a:pPr>
            <a:r>
              <a:rPr kumimoji="0" lang="zh-CN" altLang="en-US" sz="2000" b="0" i="0" u="none" strike="noStrike" kern="0" cap="none" spc="0" normalizeH="0" baseline="0" noProof="0" dirty="0">
                <a:ln>
                  <a:noFill/>
                </a:ln>
                <a:solidFill>
                  <a:prstClr val="black"/>
                </a:solidFill>
                <a:effectLst/>
                <a:uLnTx/>
                <a:uFillTx/>
                <a:latin typeface="Times New Roman" panose="02020603050405020304" pitchFamily="18" charset="0"/>
                <a:ea typeface="微软雅黑" pitchFamily="34" charset="-122"/>
                <a:cs typeface="Times New Roman" panose="02020603050405020304" pitchFamily="18" charset="0"/>
              </a:rPr>
              <a:t>宇宙线缪子散射成像系统搭建</a:t>
            </a:r>
          </a:p>
        </p:txBody>
      </p:sp>
      <p:pic>
        <p:nvPicPr>
          <p:cNvPr id="2" name="图片 1">
            <a:extLst>
              <a:ext uri="{FF2B5EF4-FFF2-40B4-BE49-F238E27FC236}">
                <a16:creationId xmlns:a16="http://schemas.microsoft.com/office/drawing/2014/main" id="{96CD50E7-F960-4AF8-915B-51826235A3D2}"/>
              </a:ext>
            </a:extLst>
          </p:cNvPr>
          <p:cNvPicPr>
            <a:picLocks noChangeAspect="1"/>
          </p:cNvPicPr>
          <p:nvPr/>
        </p:nvPicPr>
        <p:blipFill>
          <a:blip r:embed="rId5"/>
          <a:stretch>
            <a:fillRect/>
          </a:stretch>
        </p:blipFill>
        <p:spPr>
          <a:xfrm>
            <a:off x="435463" y="1413568"/>
            <a:ext cx="4489085" cy="2344881"/>
          </a:xfrm>
          <a:prstGeom prst="rect">
            <a:avLst/>
          </a:prstGeom>
        </p:spPr>
      </p:pic>
      <p:sp>
        <p:nvSpPr>
          <p:cNvPr id="12" name="矩形 11">
            <a:extLst>
              <a:ext uri="{FF2B5EF4-FFF2-40B4-BE49-F238E27FC236}">
                <a16:creationId xmlns:a16="http://schemas.microsoft.com/office/drawing/2014/main" id="{11013429-BDA2-4569-A520-5FC8391C40AA}"/>
              </a:ext>
            </a:extLst>
          </p:cNvPr>
          <p:cNvSpPr/>
          <p:nvPr/>
        </p:nvSpPr>
        <p:spPr>
          <a:xfrm>
            <a:off x="1279622" y="3778135"/>
            <a:ext cx="2800767" cy="27699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单个位置灵敏探测器结构的三维爆炸图</a:t>
            </a:r>
          </a:p>
        </p:txBody>
      </p:sp>
    </p:spTree>
    <p:extLst>
      <p:ext uri="{BB962C8B-B14F-4D97-AF65-F5344CB8AC3E}">
        <p14:creationId xmlns:p14="http://schemas.microsoft.com/office/powerpoint/2010/main" val="1437743453"/>
      </p:ext>
    </p:extLst>
  </p:cSld>
  <p:clrMapOvr>
    <a:masterClrMapping/>
  </p:clrMapOvr>
  <mc:AlternateContent xmlns:mc="http://schemas.openxmlformats.org/markup-compatibility/2006" xmlns:p14="http://schemas.microsoft.com/office/powerpoint/2010/main">
    <mc:Choice Requires="p14">
      <p:transition spd="slow" p14:dur="2000" advTm="4289"/>
    </mc:Choice>
    <mc:Fallback xmlns="">
      <p:transition spd="slow" advTm="4289"/>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标题 1">
            <a:extLst>
              <a:ext uri="{FF2B5EF4-FFF2-40B4-BE49-F238E27FC236}">
                <a16:creationId xmlns:a16="http://schemas.microsoft.com/office/drawing/2014/main" id="{56784EBA-3104-41BC-91AD-FFF2ACEA24E4}"/>
              </a:ext>
            </a:extLst>
          </p:cNvPr>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偶然符合计数率评估</a:t>
            </a:r>
            <a:endPar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34" name="灯片编号占位符 2">
            <a:extLst>
              <a:ext uri="{FF2B5EF4-FFF2-40B4-BE49-F238E27FC236}">
                <a16:creationId xmlns:a16="http://schemas.microsoft.com/office/drawing/2014/main" id="{98D1AAB8-D900-418B-961E-004ECC6BEDFD}"/>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95" name="矩形 94">
            <a:extLst>
              <a:ext uri="{FF2B5EF4-FFF2-40B4-BE49-F238E27FC236}">
                <a16:creationId xmlns:a16="http://schemas.microsoft.com/office/drawing/2014/main" id="{96212BD9-947D-4C2A-A70A-19B58BB909E6}"/>
              </a:ext>
            </a:extLst>
          </p:cNvPr>
          <p:cNvSpPr/>
          <p:nvPr/>
        </p:nvSpPr>
        <p:spPr>
          <a:xfrm>
            <a:off x="1070555" y="3674289"/>
            <a:ext cx="1772544"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测量 </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X </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方向的四个位置灵敏探测器的事例率谱</a:t>
            </a:r>
          </a:p>
        </p:txBody>
      </p:sp>
      <p:sp>
        <p:nvSpPr>
          <p:cNvPr id="98" name="内容占位符 2">
            <a:extLst>
              <a:ext uri="{FF2B5EF4-FFF2-40B4-BE49-F238E27FC236}">
                <a16:creationId xmlns:a16="http://schemas.microsoft.com/office/drawing/2014/main" id="{E50AD6F2-ABBE-425F-8EFE-B7B6DA567A2D}"/>
              </a:ext>
            </a:extLst>
          </p:cNvPr>
          <p:cNvSpPr txBox="1">
            <a:spLocks/>
          </p:cNvSpPr>
          <p:nvPr/>
        </p:nvSpPr>
        <p:spPr bwMode="auto">
          <a:xfrm>
            <a:off x="91060" y="689376"/>
            <a:ext cx="4924820" cy="5254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342900" marR="0" lvl="0" indent="-342900" algn="l" defTabSz="914400" rtl="0" eaLnBrk="0" fontAlgn="base" latinLnBrk="0" hangingPunct="0">
              <a:lnSpc>
                <a:spcPct val="150000"/>
              </a:lnSpc>
              <a:spcBef>
                <a:spcPct val="20000"/>
              </a:spcBef>
              <a:spcAft>
                <a:spcPct val="0"/>
              </a:spcAft>
              <a:buClr>
                <a:prstClr val="black"/>
              </a:buClr>
              <a:buSzPct val="90000"/>
              <a:buFont typeface="Arial" panose="020B0604020202020204" pitchFamily="34" charset="0"/>
              <a:buChar char="•"/>
              <a:tabLst/>
              <a:defRPr/>
            </a:pPr>
            <a:r>
              <a:rPr kumimoji="0" lang="zh-CN" altLang="en-US" sz="2000" b="0" i="0" u="none" strike="noStrike" kern="0" cap="none" spc="0" normalizeH="0" baseline="0" noProof="0" dirty="0">
                <a:ln>
                  <a:noFill/>
                </a:ln>
                <a:solidFill>
                  <a:prstClr val="black"/>
                </a:solidFill>
                <a:effectLst/>
                <a:uLnTx/>
                <a:uFillTx/>
                <a:latin typeface="Times New Roman" panose="02020603050405020304" pitchFamily="18" charset="0"/>
                <a:ea typeface="微软雅黑" pitchFamily="34" charset="-122"/>
                <a:cs typeface="Times New Roman" panose="02020603050405020304" pitchFamily="18" charset="0"/>
              </a:rPr>
              <a:t>空测 </a:t>
            </a:r>
            <a:r>
              <a:rPr kumimoji="0" lang="en-US" altLang="zh-CN" sz="2000" b="0" i="0" u="none" strike="noStrike" kern="0" cap="none" spc="0" normalizeH="0" baseline="0" noProof="0" dirty="0">
                <a:ln>
                  <a:noFill/>
                </a:ln>
                <a:solidFill>
                  <a:prstClr val="black"/>
                </a:solidFill>
                <a:effectLst/>
                <a:uLnTx/>
                <a:uFillTx/>
                <a:latin typeface="Times New Roman" panose="02020603050405020304" pitchFamily="18" charset="0"/>
                <a:ea typeface="微软雅黑" pitchFamily="34" charset="-122"/>
                <a:cs typeface="Times New Roman" panose="02020603050405020304" pitchFamily="18" charset="0"/>
              </a:rPr>
              <a:t>24 h </a:t>
            </a:r>
            <a:r>
              <a:rPr kumimoji="0" lang="zh-CN" altLang="en-US" sz="2000" b="0" i="0" u="none" strike="noStrike" kern="0" cap="none" spc="0" normalizeH="0" baseline="0" noProof="0" dirty="0">
                <a:ln>
                  <a:noFill/>
                </a:ln>
                <a:solidFill>
                  <a:prstClr val="black"/>
                </a:solidFill>
                <a:effectLst/>
                <a:uLnTx/>
                <a:uFillTx/>
                <a:latin typeface="Times New Roman" panose="02020603050405020304" pitchFamily="18" charset="0"/>
                <a:ea typeface="微软雅黑" pitchFamily="34" charset="-122"/>
                <a:cs typeface="Times New Roman" panose="02020603050405020304" pitchFamily="18" charset="0"/>
              </a:rPr>
              <a:t>每个</a:t>
            </a:r>
            <a:r>
              <a:rPr lang="zh-CN" altLang="en-US" sz="2000" b="0" kern="0" dirty="0">
                <a:solidFill>
                  <a:prstClr val="black"/>
                </a:solidFill>
                <a:latin typeface="Times New Roman" panose="02020603050405020304" pitchFamily="18" charset="0"/>
                <a:cs typeface="Times New Roman" panose="02020603050405020304" pitchFamily="18" charset="0"/>
              </a:rPr>
              <a:t>位置灵敏探测器</a:t>
            </a:r>
            <a:r>
              <a:rPr kumimoji="0" lang="zh-CN" altLang="en-US" sz="2000" b="0" i="0" u="none" strike="noStrike" kern="0" cap="none" spc="0" normalizeH="0" baseline="0" noProof="0" dirty="0">
                <a:ln>
                  <a:noFill/>
                </a:ln>
                <a:solidFill>
                  <a:prstClr val="black"/>
                </a:solidFill>
                <a:effectLst/>
                <a:uLnTx/>
                <a:uFillTx/>
                <a:latin typeface="Times New Roman" panose="02020603050405020304" pitchFamily="18" charset="0"/>
                <a:ea typeface="微软雅黑" pitchFamily="34" charset="-122"/>
                <a:cs typeface="Times New Roman" panose="02020603050405020304" pitchFamily="18" charset="0"/>
              </a:rPr>
              <a:t>的事例率</a:t>
            </a:r>
          </a:p>
        </p:txBody>
      </p:sp>
      <mc:AlternateContent xmlns:mc="http://schemas.openxmlformats.org/markup-compatibility/2006" xmlns:a14="http://schemas.microsoft.com/office/drawing/2010/main">
        <mc:Choice Requires="a14">
          <p:graphicFrame>
            <p:nvGraphicFramePr>
              <p:cNvPr id="22" name="表格 21">
                <a:extLst>
                  <a:ext uri="{FF2B5EF4-FFF2-40B4-BE49-F238E27FC236}">
                    <a16:creationId xmlns:a16="http://schemas.microsoft.com/office/drawing/2014/main" id="{6DC9D0D8-E7DC-42D9-82AA-E4C2D4FE193A}"/>
                  </a:ext>
                </a:extLst>
              </p:cNvPr>
              <p:cNvGraphicFramePr>
                <a:graphicFrameLocks noGrp="1"/>
              </p:cNvGraphicFramePr>
              <p:nvPr>
                <p:extLst>
                  <p:ext uri="{D42A27DB-BD31-4B8C-83A1-F6EECF244321}">
                    <p14:modId xmlns:p14="http://schemas.microsoft.com/office/powerpoint/2010/main" val="1050520015"/>
                  </p:ext>
                </p:extLst>
              </p:nvPr>
            </p:nvGraphicFramePr>
            <p:xfrm>
              <a:off x="227671" y="4430649"/>
              <a:ext cx="7229608" cy="1323147"/>
            </p:xfrm>
            <a:graphic>
              <a:graphicData uri="http://schemas.openxmlformats.org/drawingml/2006/table">
                <a:tbl>
                  <a:tblPr firstRow="1" firstCol="1" bandRow="1">
                    <a:tableStyleId>{5C22544A-7EE6-4342-B048-85BDC9FD1C3A}</a:tableStyleId>
                  </a:tblPr>
                  <a:tblGrid>
                    <a:gridCol w="1224000">
                      <a:extLst>
                        <a:ext uri="{9D8B030D-6E8A-4147-A177-3AD203B41FA5}">
                          <a16:colId xmlns:a16="http://schemas.microsoft.com/office/drawing/2014/main" val="3884820962"/>
                        </a:ext>
                      </a:extLst>
                    </a:gridCol>
                    <a:gridCol w="750701">
                      <a:extLst>
                        <a:ext uri="{9D8B030D-6E8A-4147-A177-3AD203B41FA5}">
                          <a16:colId xmlns:a16="http://schemas.microsoft.com/office/drawing/2014/main" val="2433780083"/>
                        </a:ext>
                      </a:extLst>
                    </a:gridCol>
                    <a:gridCol w="750701">
                      <a:extLst>
                        <a:ext uri="{9D8B030D-6E8A-4147-A177-3AD203B41FA5}">
                          <a16:colId xmlns:a16="http://schemas.microsoft.com/office/drawing/2014/main" val="450691276"/>
                        </a:ext>
                      </a:extLst>
                    </a:gridCol>
                    <a:gridCol w="750701">
                      <a:extLst>
                        <a:ext uri="{9D8B030D-6E8A-4147-A177-3AD203B41FA5}">
                          <a16:colId xmlns:a16="http://schemas.microsoft.com/office/drawing/2014/main" val="3378974607"/>
                        </a:ext>
                      </a:extLst>
                    </a:gridCol>
                    <a:gridCol w="750701">
                      <a:extLst>
                        <a:ext uri="{9D8B030D-6E8A-4147-A177-3AD203B41FA5}">
                          <a16:colId xmlns:a16="http://schemas.microsoft.com/office/drawing/2014/main" val="4241794088"/>
                        </a:ext>
                      </a:extLst>
                    </a:gridCol>
                    <a:gridCol w="750701">
                      <a:extLst>
                        <a:ext uri="{9D8B030D-6E8A-4147-A177-3AD203B41FA5}">
                          <a16:colId xmlns:a16="http://schemas.microsoft.com/office/drawing/2014/main" val="4171365757"/>
                        </a:ext>
                      </a:extLst>
                    </a:gridCol>
                    <a:gridCol w="750701">
                      <a:extLst>
                        <a:ext uri="{9D8B030D-6E8A-4147-A177-3AD203B41FA5}">
                          <a16:colId xmlns:a16="http://schemas.microsoft.com/office/drawing/2014/main" val="1361804779"/>
                        </a:ext>
                      </a:extLst>
                    </a:gridCol>
                    <a:gridCol w="750701">
                      <a:extLst>
                        <a:ext uri="{9D8B030D-6E8A-4147-A177-3AD203B41FA5}">
                          <a16:colId xmlns:a16="http://schemas.microsoft.com/office/drawing/2014/main" val="3718460509"/>
                        </a:ext>
                      </a:extLst>
                    </a:gridCol>
                    <a:gridCol w="750701">
                      <a:extLst>
                        <a:ext uri="{9D8B030D-6E8A-4147-A177-3AD203B41FA5}">
                          <a16:colId xmlns:a16="http://schemas.microsoft.com/office/drawing/2014/main" val="3390896753"/>
                        </a:ext>
                      </a:extLst>
                    </a:gridCol>
                  </a:tblGrid>
                  <a:tr h="459051">
                    <a:tc>
                      <a:txBody>
                        <a:bodyPr/>
                        <a:lstStyle/>
                        <a:p>
                          <a:pPr algn="ctr">
                            <a:spcBef>
                              <a:spcPts val="200"/>
                            </a:spcBef>
                            <a:spcAft>
                              <a:spcPts val="0"/>
                            </a:spcAft>
                          </a:pPr>
                          <a:r>
                            <a:rPr lang="zh-CN" altLang="en-US" sz="1200" dirty="0">
                              <a:effectLst/>
                              <a:latin typeface="Times New Roman" panose="02020603050405020304" pitchFamily="18" charset="0"/>
                              <a:ea typeface="Times New Roman" panose="02020603050405020304" pitchFamily="18" charset="0"/>
                            </a:rPr>
                            <a:t>参数</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X1</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Y1</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X2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Y2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X3</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Y3</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X4</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Y4</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181888363"/>
                      </a:ext>
                    </a:extLst>
                  </a:tr>
                  <a:tr h="459051">
                    <a:tc>
                      <a:txBody>
                        <a:bodyPr/>
                        <a:lstStyle/>
                        <a:p>
                          <a:pPr algn="ctr">
                            <a:spcBef>
                              <a:spcPts val="200"/>
                            </a:spcBef>
                            <a:spcAft>
                              <a:spcPts val="0"/>
                            </a:spcAft>
                          </a:pPr>
                          <a14:m>
                            <m:oMathPara xmlns:m="http://schemas.openxmlformats.org/officeDocument/2006/math">
                              <m:oMathParaPr>
                                <m:jc m:val="centerGroup"/>
                              </m:oMathParaPr>
                              <m:oMath xmlns:m="http://schemas.openxmlformats.org/officeDocument/2006/math">
                                <m:r>
                                  <a:rPr lang="en-US" altLang="zh-CN" sz="1200" b="0" i="1"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24 </m:t>
                                </m:r>
                                <m:r>
                                  <a:rPr lang="en-US" altLang="zh-CN" sz="1200" b="0" i="1"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h</m:t>
                                </m:r>
                                <m:r>
                                  <a:rPr lang="en-US" altLang="zh-CN" sz="1200" b="0" i="1"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 </m:t>
                                </m:r>
                                <m:r>
                                  <a:rPr lang="zh-CN" altLang="en-US" sz="1200" b="0" i="1"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事例率</m:t>
                                </m:r>
                              </m:oMath>
                            </m:oMathPara>
                          </a14:m>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3535454</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3743659</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3653984</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3519715</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3585882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3524164</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3383242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3360900</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15069825"/>
                      </a:ext>
                    </a:extLst>
                  </a:tr>
                  <a:tr h="405045">
                    <a:tc>
                      <a:txBody>
                        <a:bodyPr/>
                        <a:lstStyle/>
                        <a:p>
                          <a:pPr algn="ctr">
                            <a:spcBef>
                              <a:spcPts val="200"/>
                            </a:spcBef>
                            <a:spcAft>
                              <a:spcPts val="0"/>
                            </a:spcAft>
                          </a:pPr>
                          <a14:m>
                            <m:oMathPara xmlns:m="http://schemas.openxmlformats.org/officeDocument/2006/math">
                              <m:oMathParaPr>
                                <m:jc m:val="centerGroup"/>
                              </m:oMathParaPr>
                              <m:oMath xmlns:m="http://schemas.openxmlformats.org/officeDocument/2006/math">
                                <m:r>
                                  <a:rPr lang="zh-CN" altLang="en-US" sz="1200" b="0" i="1"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事例率</m:t>
                                </m:r>
                                <m:r>
                                  <a:rPr lang="en-US" altLang="zh-CN" sz="1200" b="1" i="0"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 </m:t>
                                </m:r>
                                <m:r>
                                  <a:rPr lang="zh-CN" altLang="en-US" sz="1200" b="1" i="1"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m:t>
                                </m:r>
                                <m:r>
                                  <a:rPr lang="en-US" altLang="zh-CN" sz="1200" b="1" i="1"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𝒄𝒑𝒔</m:t>
                                </m:r>
                                <m:r>
                                  <a:rPr lang="zh-CN" altLang="en-US" sz="1200" b="1" i="1"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m:t>
                                </m:r>
                              </m:oMath>
                            </m:oMathPara>
                          </a14:m>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40.92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43.33</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42.29</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40.74</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41.50</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40.79</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39.16</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38.90</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508176205"/>
                      </a:ext>
                    </a:extLst>
                  </a:tr>
                </a:tbl>
              </a:graphicData>
            </a:graphic>
          </p:graphicFrame>
        </mc:Choice>
        <mc:Fallback xmlns="">
          <p:graphicFrame>
            <p:nvGraphicFramePr>
              <p:cNvPr id="22" name="表格 21">
                <a:extLst>
                  <a:ext uri="{FF2B5EF4-FFF2-40B4-BE49-F238E27FC236}">
                    <a16:creationId xmlns:a16="http://schemas.microsoft.com/office/drawing/2014/main" id="{6DC9D0D8-E7DC-42D9-82AA-E4C2D4FE193A}"/>
                  </a:ext>
                </a:extLst>
              </p:cNvPr>
              <p:cNvGraphicFramePr>
                <a:graphicFrameLocks noGrp="1"/>
              </p:cNvGraphicFramePr>
              <p:nvPr>
                <p:extLst>
                  <p:ext uri="{D42A27DB-BD31-4B8C-83A1-F6EECF244321}">
                    <p14:modId xmlns:p14="http://schemas.microsoft.com/office/powerpoint/2010/main" val="1050520015"/>
                  </p:ext>
                </p:extLst>
              </p:nvPr>
            </p:nvGraphicFramePr>
            <p:xfrm>
              <a:off x="227671" y="4430649"/>
              <a:ext cx="7229608" cy="1323147"/>
            </p:xfrm>
            <a:graphic>
              <a:graphicData uri="http://schemas.openxmlformats.org/drawingml/2006/table">
                <a:tbl>
                  <a:tblPr firstRow="1" firstCol="1" bandRow="1">
                    <a:tableStyleId>{5C22544A-7EE6-4342-B048-85BDC9FD1C3A}</a:tableStyleId>
                  </a:tblPr>
                  <a:tblGrid>
                    <a:gridCol w="1224000">
                      <a:extLst>
                        <a:ext uri="{9D8B030D-6E8A-4147-A177-3AD203B41FA5}">
                          <a16:colId xmlns:a16="http://schemas.microsoft.com/office/drawing/2014/main" val="3884820962"/>
                        </a:ext>
                      </a:extLst>
                    </a:gridCol>
                    <a:gridCol w="750701">
                      <a:extLst>
                        <a:ext uri="{9D8B030D-6E8A-4147-A177-3AD203B41FA5}">
                          <a16:colId xmlns:a16="http://schemas.microsoft.com/office/drawing/2014/main" val="2433780083"/>
                        </a:ext>
                      </a:extLst>
                    </a:gridCol>
                    <a:gridCol w="750701">
                      <a:extLst>
                        <a:ext uri="{9D8B030D-6E8A-4147-A177-3AD203B41FA5}">
                          <a16:colId xmlns:a16="http://schemas.microsoft.com/office/drawing/2014/main" val="450691276"/>
                        </a:ext>
                      </a:extLst>
                    </a:gridCol>
                    <a:gridCol w="750701">
                      <a:extLst>
                        <a:ext uri="{9D8B030D-6E8A-4147-A177-3AD203B41FA5}">
                          <a16:colId xmlns:a16="http://schemas.microsoft.com/office/drawing/2014/main" val="3378974607"/>
                        </a:ext>
                      </a:extLst>
                    </a:gridCol>
                    <a:gridCol w="750701">
                      <a:extLst>
                        <a:ext uri="{9D8B030D-6E8A-4147-A177-3AD203B41FA5}">
                          <a16:colId xmlns:a16="http://schemas.microsoft.com/office/drawing/2014/main" val="4241794088"/>
                        </a:ext>
                      </a:extLst>
                    </a:gridCol>
                    <a:gridCol w="750701">
                      <a:extLst>
                        <a:ext uri="{9D8B030D-6E8A-4147-A177-3AD203B41FA5}">
                          <a16:colId xmlns:a16="http://schemas.microsoft.com/office/drawing/2014/main" val="4171365757"/>
                        </a:ext>
                      </a:extLst>
                    </a:gridCol>
                    <a:gridCol w="750701">
                      <a:extLst>
                        <a:ext uri="{9D8B030D-6E8A-4147-A177-3AD203B41FA5}">
                          <a16:colId xmlns:a16="http://schemas.microsoft.com/office/drawing/2014/main" val="1361804779"/>
                        </a:ext>
                      </a:extLst>
                    </a:gridCol>
                    <a:gridCol w="750701">
                      <a:extLst>
                        <a:ext uri="{9D8B030D-6E8A-4147-A177-3AD203B41FA5}">
                          <a16:colId xmlns:a16="http://schemas.microsoft.com/office/drawing/2014/main" val="3718460509"/>
                        </a:ext>
                      </a:extLst>
                    </a:gridCol>
                    <a:gridCol w="750701">
                      <a:extLst>
                        <a:ext uri="{9D8B030D-6E8A-4147-A177-3AD203B41FA5}">
                          <a16:colId xmlns:a16="http://schemas.microsoft.com/office/drawing/2014/main" val="3390896753"/>
                        </a:ext>
                      </a:extLst>
                    </a:gridCol>
                  </a:tblGrid>
                  <a:tr h="459051">
                    <a:tc>
                      <a:txBody>
                        <a:bodyPr/>
                        <a:lstStyle/>
                        <a:p>
                          <a:pPr algn="ctr">
                            <a:spcBef>
                              <a:spcPts val="200"/>
                            </a:spcBef>
                            <a:spcAft>
                              <a:spcPts val="0"/>
                            </a:spcAft>
                          </a:pPr>
                          <a:r>
                            <a:rPr lang="zh-CN" altLang="en-US" sz="1200" dirty="0">
                              <a:effectLst/>
                              <a:latin typeface="Times New Roman" panose="02020603050405020304" pitchFamily="18" charset="0"/>
                              <a:ea typeface="Times New Roman" panose="02020603050405020304" pitchFamily="18" charset="0"/>
                            </a:rPr>
                            <a:t>参数</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X1</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Y1</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X2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Y2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X3</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Y3</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X4</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Y4</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181888363"/>
                      </a:ext>
                    </a:extLst>
                  </a:tr>
                  <a:tr h="459051">
                    <a:tc>
                      <a:txBody>
                        <a:bodyPr/>
                        <a:lstStyle/>
                        <a:p>
                          <a:endParaRPr lang="zh-CN"/>
                        </a:p>
                      </a:txBody>
                      <a:tcPr marL="68580" marR="68580" marT="0" marB="0" anchor="ctr">
                        <a:blipFill>
                          <a:blip r:embed="rId3"/>
                          <a:stretch>
                            <a:fillRect l="-498" t="-102667" r="-492537" b="-92000"/>
                          </a:stretch>
                        </a:blipFill>
                      </a:tcP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3535454</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3743659</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3653984</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3519715</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3585882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3524164</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3383242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3360900</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15069825"/>
                      </a:ext>
                    </a:extLst>
                  </a:tr>
                  <a:tr h="405045">
                    <a:tc>
                      <a:txBody>
                        <a:bodyPr/>
                        <a:lstStyle/>
                        <a:p>
                          <a:endParaRPr lang="zh-CN"/>
                        </a:p>
                      </a:txBody>
                      <a:tcPr marL="68580" marR="68580" marT="0" marB="0" anchor="ctr">
                        <a:blipFill>
                          <a:blip r:embed="rId3"/>
                          <a:stretch>
                            <a:fillRect l="-498" t="-226866" r="-492537" b="-2985"/>
                          </a:stretch>
                        </a:blipFill>
                      </a:tcP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40.92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43.33</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42.29</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40.74</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41.50</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40.79</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39.16</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38.90</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508176205"/>
                      </a:ext>
                    </a:extLst>
                  </a:tr>
                </a:tbl>
              </a:graphicData>
            </a:graphic>
          </p:graphicFrame>
        </mc:Fallback>
      </mc:AlternateContent>
      <p:sp>
        <p:nvSpPr>
          <p:cNvPr id="26" name="矩形 25">
            <a:extLst>
              <a:ext uri="{FF2B5EF4-FFF2-40B4-BE49-F238E27FC236}">
                <a16:creationId xmlns:a16="http://schemas.microsoft.com/office/drawing/2014/main" id="{5AE5A5E5-8AEE-4360-A73F-A485CBDC15FF}"/>
              </a:ext>
            </a:extLst>
          </p:cNvPr>
          <p:cNvSpPr/>
          <p:nvPr/>
        </p:nvSpPr>
        <p:spPr>
          <a:xfrm>
            <a:off x="8111430" y="2344149"/>
            <a:ext cx="3528392" cy="1289712"/>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anose="02020603050405020304" pitchFamily="18" charset="0"/>
              </a:rPr>
              <a:t>总事例数为：</a:t>
            </a:r>
            <a:r>
              <a:rPr kumimoji="0" lang="en-US" altLang="zh-CN" sz="1800" b="0" i="0" u="none" strike="noStrike" kern="120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anose="02020603050405020304" pitchFamily="18" charset="0"/>
              </a:rPr>
              <a:t>28307000</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anose="02020603050405020304" pitchFamily="18" charset="0"/>
              </a:rPr>
              <a:t>总事例率为：</a:t>
            </a:r>
            <a:r>
              <a:rPr kumimoji="0" lang="en-US" altLang="zh-CN" sz="1800" b="0" i="0" u="none" strike="noStrike" kern="120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anose="02020603050405020304" pitchFamily="18" charset="0"/>
              </a:rPr>
              <a:t>327.63 cps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anose="02020603050405020304" pitchFamily="18" charset="0"/>
              </a:rPr>
              <a:t>偶然符合事例率：</a:t>
            </a:r>
            <a:r>
              <a:rPr kumimoji="0" lang="en-US" altLang="zh-CN" sz="1800" b="0"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anose="02020603050405020304" pitchFamily="18" charset="0"/>
              </a:rPr>
              <a:t>9.17×10</a:t>
            </a:r>
            <a:r>
              <a:rPr kumimoji="0" lang="en-US" altLang="zh-CN" sz="1800" b="0" i="0" u="none" strike="noStrike" kern="1200" cap="none" spc="0" normalizeH="0" baseline="30000" noProof="0" dirty="0">
                <a:ln>
                  <a:noFill/>
                </a:ln>
                <a:solidFill>
                  <a:srgbClr val="FF0000"/>
                </a:solidFill>
                <a:effectLst/>
                <a:uLnTx/>
                <a:uFillTx/>
                <a:latin typeface="Times New Roman" pitchFamily="18" charset="0"/>
                <a:ea typeface="微软雅黑" panose="020B0503020204020204" pitchFamily="34" charset="-122"/>
                <a:cs typeface="Times New Roman" panose="02020603050405020304" pitchFamily="18" charset="0"/>
              </a:rPr>
              <a:t>-33</a:t>
            </a:r>
            <a:r>
              <a:rPr kumimoji="0" lang="en-US" altLang="zh-CN" sz="1800" b="0"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anose="02020603050405020304" pitchFamily="18" charset="0"/>
              </a:rPr>
              <a:t> cps</a:t>
            </a:r>
            <a:endParaRPr kumimoji="0" lang="zh-CN" altLang="en-US" sz="1800" b="0" i="0" u="none" strike="noStrike" kern="1200" cap="none" spc="0" normalizeH="0" baseline="30000" noProof="0" dirty="0">
              <a:ln>
                <a:noFill/>
              </a:ln>
              <a:solidFill>
                <a:srgbClr val="FF0000"/>
              </a:solidFill>
              <a:effectLst/>
              <a:uLnTx/>
              <a:uFillTx/>
              <a:latin typeface="Times New Roman" pitchFamily="18" charset="0"/>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7" name="矩形 26">
                <a:extLst>
                  <a:ext uri="{FF2B5EF4-FFF2-40B4-BE49-F238E27FC236}">
                    <a16:creationId xmlns:a16="http://schemas.microsoft.com/office/drawing/2014/main" id="{153E1F4A-C7CE-461D-B14C-327EA0C2A8D1}"/>
                  </a:ext>
                </a:extLst>
              </p:cNvPr>
              <p:cNvSpPr/>
              <p:nvPr/>
            </p:nvSpPr>
            <p:spPr>
              <a:xfrm>
                <a:off x="672020" y="6062431"/>
                <a:ext cx="5668534"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0" cap="none" spc="0" normalizeH="0" baseline="0" noProof="0" dirty="0">
                    <a:ln>
                      <a:noFill/>
                    </a:ln>
                    <a:solidFill>
                      <a:srgbClr val="000000"/>
                    </a:solidFill>
                    <a:effectLst/>
                    <a:uLnTx/>
                    <a:uFillTx/>
                    <a:latin typeface="Times New Roman" pitchFamily="18" charset="0"/>
                    <a:ea typeface="微软雅黑" panose="020B0503020204020204" pitchFamily="34" charset="-122"/>
                    <a:cs typeface="Times New Roman" panose="02020603050405020304" pitchFamily="18" charset="0"/>
                  </a:rPr>
                  <a:t>海平面上缪子通量为 </a:t>
                </a:r>
                <a14:m>
                  <m:oMath xmlns:m="http://schemas.openxmlformats.org/officeDocument/2006/math">
                    <m:r>
                      <a:rPr kumimoji="0" lang="en-US" altLang="zh-CN" sz="1400" b="0" i="1" u="none" strike="noStrike" kern="0" cap="none" spc="0" normalizeH="0" baseline="0" noProof="0">
                        <a:ln>
                          <a:noFill/>
                        </a:ln>
                        <a:solidFill>
                          <a:srgbClr val="000000"/>
                        </a:solidFill>
                        <a:effectLst/>
                        <a:uLnTx/>
                        <a:uFillTx/>
                        <a:latin typeface="Cambria Math" panose="02040503050406030204" pitchFamily="18" charset="0"/>
                        <a:cs typeface="+mn-cs"/>
                      </a:rPr>
                      <m:t>1</m:t>
                    </m:r>
                    <m:sSup>
                      <m:sSupPr>
                        <m:ctrlPr>
                          <a:rPr kumimoji="0" lang="en-US" altLang="zh-CN" sz="1400" b="0" i="1" u="none" strike="noStrike" kern="0" cap="none" spc="0" normalizeH="0" baseline="0" noProof="0">
                            <a:ln>
                              <a:noFill/>
                            </a:ln>
                            <a:solidFill>
                              <a:srgbClr val="000000"/>
                            </a:solidFill>
                            <a:effectLst/>
                            <a:uLnTx/>
                            <a:uFillTx/>
                            <a:latin typeface="Cambria Math" panose="02040503050406030204" pitchFamily="18" charset="0"/>
                            <a:cs typeface="+mn-cs"/>
                          </a:rPr>
                        </m:ctrlPr>
                      </m:sSupPr>
                      <m:e>
                        <m:r>
                          <a:rPr kumimoji="0" lang="en-US" altLang="zh-CN" sz="1400" b="0" i="1" u="none" strike="noStrike" kern="0" cap="none" spc="0" normalizeH="0" baseline="0" noProof="0">
                            <a:ln>
                              <a:noFill/>
                            </a:ln>
                            <a:solidFill>
                              <a:srgbClr val="000000"/>
                            </a:solidFill>
                            <a:effectLst/>
                            <a:uLnTx/>
                            <a:uFillTx/>
                            <a:latin typeface="Cambria Math" panose="02040503050406030204" pitchFamily="18" charset="0"/>
                            <a:cs typeface="+mn-cs"/>
                          </a:rPr>
                          <m:t>𝑐𝑚</m:t>
                        </m:r>
                      </m:e>
                      <m:sup>
                        <m:r>
                          <a:rPr kumimoji="0" lang="en-US" altLang="zh-CN" sz="1400" b="0" i="1" u="none" strike="noStrike" kern="0" cap="none" spc="0" normalizeH="0" baseline="0" noProof="0">
                            <a:ln>
                              <a:noFill/>
                            </a:ln>
                            <a:solidFill>
                              <a:srgbClr val="000000"/>
                            </a:solidFill>
                            <a:effectLst/>
                            <a:uLnTx/>
                            <a:uFillTx/>
                            <a:latin typeface="Cambria Math" panose="02040503050406030204" pitchFamily="18" charset="0"/>
                            <a:cs typeface="+mn-cs"/>
                          </a:rPr>
                          <m:t>−2</m:t>
                        </m:r>
                      </m:sup>
                    </m:sSup>
                    <m:sSup>
                      <m:sSupPr>
                        <m:ctrlPr>
                          <a:rPr kumimoji="0" lang="en-US" altLang="zh-CN" sz="1400" b="0" i="1" u="none" strike="noStrike" kern="0" cap="none" spc="0" normalizeH="0" baseline="0" noProof="0">
                            <a:ln>
                              <a:noFill/>
                            </a:ln>
                            <a:solidFill>
                              <a:srgbClr val="000000"/>
                            </a:solidFill>
                            <a:effectLst/>
                            <a:uLnTx/>
                            <a:uFillTx/>
                            <a:latin typeface="Cambria Math" panose="02040503050406030204" pitchFamily="18" charset="0"/>
                            <a:cs typeface="+mn-cs"/>
                          </a:rPr>
                        </m:ctrlPr>
                      </m:sSupPr>
                      <m:e>
                        <m:r>
                          <a:rPr kumimoji="0" lang="en-US" altLang="zh-CN" sz="1400" b="0" i="1" u="none" strike="noStrike" kern="0" cap="none" spc="0" normalizeH="0" baseline="0" noProof="0">
                            <a:ln>
                              <a:noFill/>
                            </a:ln>
                            <a:solidFill>
                              <a:srgbClr val="000000"/>
                            </a:solidFill>
                            <a:effectLst/>
                            <a:uLnTx/>
                            <a:uFillTx/>
                            <a:latin typeface="Cambria Math" panose="02040503050406030204" pitchFamily="18" charset="0"/>
                            <a:cs typeface="+mn-cs"/>
                          </a:rPr>
                          <m:t>𝑚𝑖𝑛</m:t>
                        </m:r>
                      </m:e>
                      <m:sup>
                        <m:r>
                          <a:rPr kumimoji="0" lang="en-US" altLang="zh-CN" sz="1400" b="0" i="1" u="none" strike="noStrike" kern="0" cap="none" spc="0" normalizeH="0" baseline="0" noProof="0">
                            <a:ln>
                              <a:noFill/>
                            </a:ln>
                            <a:solidFill>
                              <a:srgbClr val="000000"/>
                            </a:solidFill>
                            <a:effectLst/>
                            <a:uLnTx/>
                            <a:uFillTx/>
                            <a:latin typeface="Cambria Math" panose="02040503050406030204" pitchFamily="18" charset="0"/>
                            <a:cs typeface="+mn-cs"/>
                          </a:rPr>
                          <m:t>−1</m:t>
                        </m:r>
                      </m:sup>
                    </m:sSup>
                    <m:r>
                      <a:rPr kumimoji="0" lang="en-US" altLang="zh-CN" sz="14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oMath>
                </a14:m>
                <a:r>
                  <a:rPr kumimoji="0" lang="zh-CN" altLang="en-US" sz="1400" b="0" i="0" u="none" strike="noStrike" kern="0" cap="none" spc="0" normalizeH="0" baseline="0" noProof="0" dirty="0">
                    <a:ln>
                      <a:noFill/>
                    </a:ln>
                    <a:solidFill>
                      <a:srgbClr val="000000"/>
                    </a:solidFill>
                    <a:effectLst/>
                    <a:uLnTx/>
                    <a:uFillTx/>
                    <a:latin typeface="Times New Roman" pitchFamily="18" charset="0"/>
                    <a:ea typeface="微软雅黑" panose="020B0503020204020204" pitchFamily="34" charset="-122"/>
                    <a:cs typeface="Times New Roman" panose="02020603050405020304" pitchFamily="18" charset="0"/>
                  </a:rPr>
                  <a:t>，单个位置灵敏探测器接收到缪子的事例率在 </a:t>
                </a:r>
                <a14:m>
                  <m:oMath xmlns:m="http://schemas.openxmlformats.org/officeDocument/2006/math">
                    <m:r>
                      <a:rPr kumimoji="0" lang="en-US" altLang="zh-CN" sz="14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25</m:t>
                    </m:r>
                    <m:r>
                      <a:rPr kumimoji="0" lang="en-US" altLang="zh-CN" sz="14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𝑐𝑚</m:t>
                    </m:r>
                    <m:r>
                      <a:rPr kumimoji="0" lang="en-US" altLang="zh-CN" sz="14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×20</m:t>
                    </m:r>
                    <m:r>
                      <m:rPr>
                        <m:sty m:val="p"/>
                      </m:rPr>
                      <a:rPr kumimoji="0" lang="en-US" altLang="zh-CN" sz="14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cm</m:t>
                    </m:r>
                    <m:r>
                      <a:rPr kumimoji="0" lang="en-US" altLang="zh-CN" sz="14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Sup>
                      <m:sSupPr>
                        <m:ctrlPr>
                          <a:rPr kumimoji="0" lang="en-US" altLang="zh-CN" sz="1400" b="0" i="1" u="none" strike="noStrike" kern="0" cap="none" spc="0" normalizeH="0" baseline="0" noProof="0">
                            <a:ln>
                              <a:noFill/>
                            </a:ln>
                            <a:solidFill>
                              <a:srgbClr val="000000"/>
                            </a:solidFill>
                            <a:effectLst/>
                            <a:uLnTx/>
                            <a:uFillTx/>
                            <a:latin typeface="Cambria Math" panose="02040503050406030204" pitchFamily="18" charset="0"/>
                            <a:cs typeface="+mn-cs"/>
                          </a:rPr>
                        </m:ctrlPr>
                      </m:sSupPr>
                      <m:e>
                        <m:r>
                          <a:rPr kumimoji="0" lang="en-US" altLang="zh-CN" sz="1400" b="0" i="1" u="none" strike="noStrike" kern="0" cap="none" spc="0" normalizeH="0" baseline="0" noProof="0">
                            <a:ln>
                              <a:noFill/>
                            </a:ln>
                            <a:solidFill>
                              <a:srgbClr val="000000"/>
                            </a:solidFill>
                            <a:effectLst/>
                            <a:uLnTx/>
                            <a:uFillTx/>
                            <a:latin typeface="Cambria Math" panose="02040503050406030204" pitchFamily="18" charset="0"/>
                            <a:cs typeface="+mn-cs"/>
                          </a:rPr>
                          <m:t>𝑐𝑚</m:t>
                        </m:r>
                      </m:e>
                      <m:sup>
                        <m:r>
                          <a:rPr kumimoji="0" lang="en-US" altLang="zh-CN" sz="1400" b="0" i="1" u="none" strike="noStrike" kern="0" cap="none" spc="0" normalizeH="0" baseline="0" noProof="0">
                            <a:ln>
                              <a:noFill/>
                            </a:ln>
                            <a:solidFill>
                              <a:srgbClr val="000000"/>
                            </a:solidFill>
                            <a:effectLst/>
                            <a:uLnTx/>
                            <a:uFillTx/>
                            <a:latin typeface="Cambria Math" panose="02040503050406030204" pitchFamily="18" charset="0"/>
                            <a:cs typeface="+mn-cs"/>
                          </a:rPr>
                          <m:t>−2</m:t>
                        </m:r>
                      </m:sup>
                    </m:sSup>
                    <m:sSup>
                      <m:sSupPr>
                        <m:ctrlPr>
                          <a:rPr kumimoji="0" lang="en-US" altLang="zh-CN" sz="1400" b="0" i="1" u="none" strike="noStrike" kern="0" cap="none" spc="0" normalizeH="0" baseline="0" noProof="0">
                            <a:ln>
                              <a:noFill/>
                            </a:ln>
                            <a:solidFill>
                              <a:srgbClr val="000000"/>
                            </a:solidFill>
                            <a:effectLst/>
                            <a:uLnTx/>
                            <a:uFillTx/>
                            <a:latin typeface="Cambria Math" panose="02040503050406030204" pitchFamily="18" charset="0"/>
                            <a:cs typeface="+mn-cs"/>
                          </a:rPr>
                        </m:ctrlPr>
                      </m:sSupPr>
                      <m:e>
                        <m:r>
                          <a:rPr kumimoji="0" lang="en-US" altLang="zh-CN" sz="1400" b="0" i="1" u="none" strike="noStrike" kern="0" cap="none" spc="0" normalizeH="0" baseline="0" noProof="0">
                            <a:ln>
                              <a:noFill/>
                            </a:ln>
                            <a:solidFill>
                              <a:srgbClr val="000000"/>
                            </a:solidFill>
                            <a:effectLst/>
                            <a:uLnTx/>
                            <a:uFillTx/>
                            <a:latin typeface="Cambria Math" panose="02040503050406030204" pitchFamily="18" charset="0"/>
                            <a:cs typeface="+mn-cs"/>
                          </a:rPr>
                          <m:t>𝑚𝑖𝑛</m:t>
                        </m:r>
                      </m:e>
                      <m:sup>
                        <m:r>
                          <a:rPr kumimoji="0" lang="en-US" altLang="zh-CN" sz="1400" b="0" i="1" u="none" strike="noStrike" kern="0" cap="none" spc="0" normalizeH="0" baseline="0" noProof="0">
                            <a:ln>
                              <a:noFill/>
                            </a:ln>
                            <a:solidFill>
                              <a:srgbClr val="000000"/>
                            </a:solidFill>
                            <a:effectLst/>
                            <a:uLnTx/>
                            <a:uFillTx/>
                            <a:latin typeface="Cambria Math" panose="02040503050406030204" pitchFamily="18" charset="0"/>
                            <a:cs typeface="+mn-cs"/>
                          </a:rPr>
                          <m:t>−1</m:t>
                        </m:r>
                      </m:sup>
                    </m:sSup>
                    <m:r>
                      <a:rPr kumimoji="0" lang="en-US" altLang="zh-CN" sz="14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500</m:t>
                    </m:r>
                    <m:sSup>
                      <m:sSupPr>
                        <m:ctrlP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altLang="zh-CN" sz="14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min</m:t>
                        </m:r>
                      </m:e>
                      <m:sup>
                        <m: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m:t>
                        </m:r>
                      </m:sup>
                    </m:sSup>
                    <m: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≈8.33</m:t>
                    </m:r>
                    <m: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𝑐𝑝𝑠</m:t>
                    </m:r>
                  </m:oMath>
                </a14:m>
                <a:endParaRPr kumimoji="0" lang="en-US" altLang="zh-CN" sz="1400" b="1" i="0" u="none" strike="noStrike" kern="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anose="02020603050405020304" pitchFamily="18" charset="0"/>
                </a:endParaRPr>
              </a:p>
            </p:txBody>
          </p:sp>
        </mc:Choice>
        <mc:Fallback xmlns="">
          <p:sp>
            <p:nvSpPr>
              <p:cNvPr id="27" name="矩形 26">
                <a:extLst>
                  <a:ext uri="{FF2B5EF4-FFF2-40B4-BE49-F238E27FC236}">
                    <a16:creationId xmlns:a16="http://schemas.microsoft.com/office/drawing/2014/main" id="{153E1F4A-C7CE-461D-B14C-327EA0C2A8D1}"/>
                  </a:ext>
                </a:extLst>
              </p:cNvPr>
              <p:cNvSpPr>
                <a:spLocks noRot="1" noChangeAspect="1" noMove="1" noResize="1" noEditPoints="1" noAdjustHandles="1" noChangeArrowheads="1" noChangeShapeType="1" noTextEdit="1"/>
              </p:cNvSpPr>
              <p:nvPr/>
            </p:nvSpPr>
            <p:spPr>
              <a:xfrm>
                <a:off x="672020" y="6062431"/>
                <a:ext cx="5668534" cy="523220"/>
              </a:xfrm>
              <a:prstGeom prst="rect">
                <a:avLst/>
              </a:prstGeom>
              <a:blipFill>
                <a:blip r:embed="rId4"/>
                <a:stretch>
                  <a:fillRect t="-1163" b="-11628"/>
                </a:stretch>
              </a:blipFill>
            </p:spPr>
            <p:txBody>
              <a:bodyPr/>
              <a:lstStyle/>
              <a:p>
                <a:r>
                  <a:rPr lang="zh-CN" altLang="en-US">
                    <a:noFill/>
                  </a:rPr>
                  <a:t> </a:t>
                </a:r>
              </a:p>
            </p:txBody>
          </p:sp>
        </mc:Fallback>
      </mc:AlternateContent>
      <p:sp>
        <p:nvSpPr>
          <p:cNvPr id="29" name="文本框 10">
            <a:extLst>
              <a:ext uri="{FF2B5EF4-FFF2-40B4-BE49-F238E27FC236}">
                <a16:creationId xmlns:a16="http://schemas.microsoft.com/office/drawing/2014/main" id="{0843F063-4F5E-48B5-8294-7A14BA739FD6}"/>
              </a:ext>
            </a:extLst>
          </p:cNvPr>
          <p:cNvSpPr txBox="1"/>
          <p:nvPr/>
        </p:nvSpPr>
        <p:spPr>
          <a:xfrm>
            <a:off x="8046721" y="4263087"/>
            <a:ext cx="3528392" cy="2120709"/>
          </a:xfrm>
          <a:prstGeom prst="rect">
            <a:avLst/>
          </a:prstGeom>
          <a:noFill/>
          <a:ln w="25400" cap="flat" cmpd="sng" algn="ctr">
            <a:noFill/>
            <a:prstDash val="solid"/>
          </a:ln>
          <a:effectLst/>
        </p:spPr>
        <p:txBody>
          <a:bodyPr wrap="square" rtlCol="0">
            <a:spAutoFit/>
          </a:bodyPr>
          <a:lstStyle>
            <a:defPPr>
              <a:defRPr lang="en-US"/>
            </a:defPPr>
            <a:lvl1pPr algn="ctr" rtl="0" fontAlgn="base">
              <a:spcBef>
                <a:spcPct val="0"/>
              </a:spcBef>
              <a:spcAft>
                <a:spcPct val="0"/>
              </a:spcAft>
              <a:defRPr sz="3600" b="1" kern="1200">
                <a:solidFill>
                  <a:schemeClr val="dk1"/>
                </a:solidFill>
                <a:latin typeface="+mn-lt"/>
                <a:ea typeface="+mn-ea"/>
                <a:cs typeface="+mn-cs"/>
              </a:defRPr>
            </a:lvl1pPr>
            <a:lvl2pPr marL="457200" algn="ctr" rtl="0" fontAlgn="base">
              <a:spcBef>
                <a:spcPct val="0"/>
              </a:spcBef>
              <a:spcAft>
                <a:spcPct val="0"/>
              </a:spcAft>
              <a:defRPr sz="3600" b="1" kern="1200">
                <a:solidFill>
                  <a:schemeClr val="dk1"/>
                </a:solidFill>
                <a:latin typeface="+mn-lt"/>
                <a:ea typeface="+mn-ea"/>
                <a:cs typeface="+mn-cs"/>
              </a:defRPr>
            </a:lvl2pPr>
            <a:lvl3pPr marL="914400" algn="ctr" rtl="0" fontAlgn="base">
              <a:spcBef>
                <a:spcPct val="0"/>
              </a:spcBef>
              <a:spcAft>
                <a:spcPct val="0"/>
              </a:spcAft>
              <a:defRPr sz="3600" b="1" kern="1200">
                <a:solidFill>
                  <a:schemeClr val="dk1"/>
                </a:solidFill>
                <a:latin typeface="+mn-lt"/>
                <a:ea typeface="+mn-ea"/>
                <a:cs typeface="+mn-cs"/>
              </a:defRPr>
            </a:lvl3pPr>
            <a:lvl4pPr marL="1371600" algn="ctr" rtl="0" fontAlgn="base">
              <a:spcBef>
                <a:spcPct val="0"/>
              </a:spcBef>
              <a:spcAft>
                <a:spcPct val="0"/>
              </a:spcAft>
              <a:defRPr sz="3600" b="1" kern="1200">
                <a:solidFill>
                  <a:schemeClr val="dk1"/>
                </a:solidFill>
                <a:latin typeface="+mn-lt"/>
                <a:ea typeface="+mn-ea"/>
                <a:cs typeface="+mn-cs"/>
              </a:defRPr>
            </a:lvl4pPr>
            <a:lvl5pPr marL="1828800" algn="ctr" rtl="0" fontAlgn="base">
              <a:spcBef>
                <a:spcPct val="0"/>
              </a:spcBef>
              <a:spcAft>
                <a:spcPct val="0"/>
              </a:spcAft>
              <a:defRPr sz="3600" b="1" kern="1200">
                <a:solidFill>
                  <a:schemeClr val="dk1"/>
                </a:solidFill>
                <a:latin typeface="+mn-lt"/>
                <a:ea typeface="+mn-ea"/>
                <a:cs typeface="+mn-cs"/>
              </a:defRPr>
            </a:lvl5pPr>
            <a:lvl6pPr marL="2286000" algn="l" defTabSz="914400" rtl="0" eaLnBrk="1" latinLnBrk="0" hangingPunct="1">
              <a:defRPr sz="3600" b="1" kern="1200">
                <a:solidFill>
                  <a:schemeClr val="dk1"/>
                </a:solidFill>
                <a:latin typeface="+mn-lt"/>
                <a:ea typeface="+mn-ea"/>
                <a:cs typeface="+mn-cs"/>
              </a:defRPr>
            </a:lvl6pPr>
            <a:lvl7pPr marL="2743200" algn="l" defTabSz="914400" rtl="0" eaLnBrk="1" latinLnBrk="0" hangingPunct="1">
              <a:defRPr sz="3600" b="1" kern="1200">
                <a:solidFill>
                  <a:schemeClr val="dk1"/>
                </a:solidFill>
                <a:latin typeface="+mn-lt"/>
                <a:ea typeface="+mn-ea"/>
                <a:cs typeface="+mn-cs"/>
              </a:defRPr>
            </a:lvl7pPr>
            <a:lvl8pPr marL="3200400" algn="l" defTabSz="914400" rtl="0" eaLnBrk="1" latinLnBrk="0" hangingPunct="1">
              <a:defRPr sz="3600" b="1" kern="1200">
                <a:solidFill>
                  <a:schemeClr val="dk1"/>
                </a:solidFill>
                <a:latin typeface="+mn-lt"/>
                <a:ea typeface="+mn-ea"/>
                <a:cs typeface="+mn-cs"/>
              </a:defRPr>
            </a:lvl8pPr>
            <a:lvl9pPr marL="3657600" algn="l" defTabSz="914400" rtl="0" eaLnBrk="1" latinLnBrk="0" hangingPunct="1">
              <a:defRPr sz="3600" b="1" kern="1200">
                <a:solidFill>
                  <a:schemeClr val="dk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每个位置灵敏探测器探测到的信号除了有宇宙线缪子的信号外还有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γ </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射线或者电子等粒子的信号，需通过符合筛选出同时穿过四个超层的宇宙线缪子的事例</a:t>
            </a:r>
          </a:p>
        </p:txBody>
      </p:sp>
      <p:pic>
        <p:nvPicPr>
          <p:cNvPr id="2" name="图片 1">
            <a:extLst>
              <a:ext uri="{FF2B5EF4-FFF2-40B4-BE49-F238E27FC236}">
                <a16:creationId xmlns:a16="http://schemas.microsoft.com/office/drawing/2014/main" id="{81CC0513-2453-429A-AB1A-EA1CB946FB4F}"/>
              </a:ext>
            </a:extLst>
          </p:cNvPr>
          <p:cNvPicPr>
            <a:picLocks noChangeAspect="1"/>
          </p:cNvPicPr>
          <p:nvPr/>
        </p:nvPicPr>
        <p:blipFill>
          <a:blip r:embed="rId5"/>
          <a:stretch>
            <a:fillRect/>
          </a:stretch>
        </p:blipFill>
        <p:spPr>
          <a:xfrm>
            <a:off x="407368" y="1295844"/>
            <a:ext cx="3098919" cy="2340000"/>
          </a:xfrm>
          <a:prstGeom prst="rect">
            <a:avLst/>
          </a:prstGeom>
        </p:spPr>
      </p:pic>
      <p:pic>
        <p:nvPicPr>
          <p:cNvPr id="4" name="图片 3">
            <a:extLst>
              <a:ext uri="{FF2B5EF4-FFF2-40B4-BE49-F238E27FC236}">
                <a16:creationId xmlns:a16="http://schemas.microsoft.com/office/drawing/2014/main" id="{DBFA61CA-2162-47BC-8BD6-B99293811789}"/>
              </a:ext>
            </a:extLst>
          </p:cNvPr>
          <p:cNvPicPr>
            <a:picLocks noChangeAspect="1"/>
          </p:cNvPicPr>
          <p:nvPr/>
        </p:nvPicPr>
        <p:blipFill>
          <a:blip r:embed="rId6"/>
          <a:stretch>
            <a:fillRect/>
          </a:stretch>
        </p:blipFill>
        <p:spPr>
          <a:xfrm>
            <a:off x="3842475" y="1295844"/>
            <a:ext cx="3098919" cy="2340000"/>
          </a:xfrm>
          <a:prstGeom prst="rect">
            <a:avLst/>
          </a:prstGeom>
        </p:spPr>
      </p:pic>
      <p:sp>
        <p:nvSpPr>
          <p:cNvPr id="20" name="矩形 19">
            <a:extLst>
              <a:ext uri="{FF2B5EF4-FFF2-40B4-BE49-F238E27FC236}">
                <a16:creationId xmlns:a16="http://schemas.microsoft.com/office/drawing/2014/main" id="{D35B76F8-3A62-4828-9DD5-EDE82099D9DE}"/>
              </a:ext>
            </a:extLst>
          </p:cNvPr>
          <p:cNvSpPr/>
          <p:nvPr/>
        </p:nvSpPr>
        <p:spPr>
          <a:xfrm>
            <a:off x="2762355" y="4124588"/>
            <a:ext cx="2160240"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8</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个</a:t>
            </a:r>
            <a:r>
              <a:rPr lang="zh-CN" altLang="en-US" sz="1200" b="0" dirty="0">
                <a:solidFill>
                  <a:prstClr val="black"/>
                </a:solidFill>
                <a:ea typeface="微软雅黑" panose="020B0503020204020204" pitchFamily="34" charset="-122"/>
                <a:cs typeface="Times New Roman" panose="02020603050405020304" pitchFamily="18" charset="0"/>
              </a:rPr>
              <a:t>位置灵敏探测器</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的数据</a:t>
            </a:r>
          </a:p>
        </p:txBody>
      </p:sp>
      <p:sp>
        <p:nvSpPr>
          <p:cNvPr id="21" name="矩形 20">
            <a:extLst>
              <a:ext uri="{FF2B5EF4-FFF2-40B4-BE49-F238E27FC236}">
                <a16:creationId xmlns:a16="http://schemas.microsoft.com/office/drawing/2014/main" id="{2E299FB0-1103-41FD-B54E-D20FC1DA5B27}"/>
              </a:ext>
            </a:extLst>
          </p:cNvPr>
          <p:cNvSpPr/>
          <p:nvPr/>
        </p:nvSpPr>
        <p:spPr>
          <a:xfrm>
            <a:off x="4505662" y="3633861"/>
            <a:ext cx="1772544"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测量 </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Y </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方向的四个位置灵敏探测器的事例率谱</a:t>
            </a:r>
          </a:p>
        </p:txBody>
      </p:sp>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A1C9EF87-6FF4-4579-B26B-19F90F7C16C3}"/>
                  </a:ext>
                </a:extLst>
              </p:cNvPr>
              <p:cNvSpPr/>
              <p:nvPr/>
            </p:nvSpPr>
            <p:spPr>
              <a:xfrm>
                <a:off x="8087236" y="1136288"/>
                <a:ext cx="2733164" cy="840358"/>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信号脉冲宽度约为 </a:t>
                </a: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360 ns</a:t>
                </a:r>
              </a:p>
              <a:p>
                <a:pPr lvl="0">
                  <a:lnSpc>
                    <a:spcPct val="150000"/>
                  </a:lnSpc>
                  <a:defRPr/>
                </a:pPr>
                <a14:m>
                  <m:oMathPara xmlns:m="http://schemas.openxmlformats.org/officeDocument/2006/math">
                    <m:oMathParaPr>
                      <m:jc m:val="centerGroup"/>
                    </m:oMathParaPr>
                    <m:oMath xmlns:m="http://schemas.openxmlformats.org/officeDocument/2006/math">
                      <m:sSub>
                        <m:sSubPr>
                          <m:ctrlPr>
                            <a:rPr lang="zh-CN" altLang="zh-CN" sz="1800" i="1" smtClean="0">
                              <a:solidFill>
                                <a:schemeClr val="tx1"/>
                              </a:solidFill>
                              <a:latin typeface="Cambria Math" panose="02040503050406030204" pitchFamily="18" charset="0"/>
                            </a:rPr>
                          </m:ctrlPr>
                        </m:sSubPr>
                        <m:e>
                          <m:r>
                            <a:rPr lang="en-US" altLang="zh-CN" sz="1800" i="1">
                              <a:solidFill>
                                <a:schemeClr val="tx1"/>
                              </a:solidFill>
                              <a:latin typeface="Cambria Math" panose="02040503050406030204" pitchFamily="18" charset="0"/>
                            </a:rPr>
                            <m:t>𝑛</m:t>
                          </m:r>
                        </m:e>
                        <m:sub>
                          <m:r>
                            <a:rPr lang="en-US" altLang="zh-CN" sz="1800" i="1">
                              <a:solidFill>
                                <a:schemeClr val="tx1"/>
                              </a:solidFill>
                              <a:latin typeface="Cambria Math" panose="02040503050406030204" pitchFamily="18" charset="0"/>
                            </a:rPr>
                            <m:t>𝑟𝑐</m:t>
                          </m:r>
                        </m:sub>
                      </m:sSub>
                      <m:r>
                        <a:rPr lang="en-US" altLang="zh-CN" sz="1800" i="1">
                          <a:solidFill>
                            <a:schemeClr val="tx1"/>
                          </a:solidFill>
                          <a:latin typeface="Cambria Math" panose="02040503050406030204" pitchFamily="18" charset="0"/>
                        </a:rPr>
                        <m:t>=</m:t>
                      </m:r>
                      <m:r>
                        <a:rPr lang="en-US" altLang="zh-CN" sz="1800" i="1">
                          <a:solidFill>
                            <a:schemeClr val="tx1"/>
                          </a:solidFill>
                          <a:latin typeface="Cambria Math" panose="02040503050406030204" pitchFamily="18" charset="0"/>
                        </a:rPr>
                        <m:t>𝑖</m:t>
                      </m:r>
                      <m:sSup>
                        <m:sSupPr>
                          <m:ctrlPr>
                            <a:rPr lang="zh-CN" altLang="zh-CN" sz="1800" i="1">
                              <a:solidFill>
                                <a:schemeClr val="tx1"/>
                              </a:solidFill>
                              <a:latin typeface="Cambria Math" panose="02040503050406030204" pitchFamily="18" charset="0"/>
                            </a:rPr>
                          </m:ctrlPr>
                        </m:sSupPr>
                        <m:e>
                          <m:r>
                            <a:rPr lang="en-US" altLang="zh-CN" sz="1800" i="1">
                              <a:solidFill>
                                <a:schemeClr val="tx1"/>
                              </a:solidFill>
                              <a:latin typeface="Cambria Math" panose="02040503050406030204" pitchFamily="18" charset="0"/>
                            </a:rPr>
                            <m:t>𝜏</m:t>
                          </m:r>
                        </m:e>
                        <m:sup>
                          <m:r>
                            <a:rPr lang="en-US" altLang="zh-CN" sz="1800" i="1">
                              <a:solidFill>
                                <a:schemeClr val="tx1"/>
                              </a:solidFill>
                              <a:latin typeface="Cambria Math" panose="02040503050406030204" pitchFamily="18" charset="0"/>
                            </a:rPr>
                            <m:t>𝑖</m:t>
                          </m:r>
                          <m:r>
                            <a:rPr lang="en-US" altLang="zh-CN" sz="1800" i="1">
                              <a:solidFill>
                                <a:schemeClr val="tx1"/>
                              </a:solidFill>
                              <a:latin typeface="Cambria Math" panose="02040503050406030204" pitchFamily="18" charset="0"/>
                            </a:rPr>
                            <m:t>−1</m:t>
                          </m:r>
                        </m:sup>
                      </m:sSup>
                      <m:sSub>
                        <m:sSubPr>
                          <m:ctrlPr>
                            <a:rPr lang="zh-CN" altLang="zh-CN" sz="1800" i="1">
                              <a:solidFill>
                                <a:schemeClr val="tx1"/>
                              </a:solidFill>
                              <a:latin typeface="Cambria Math" panose="02040503050406030204" pitchFamily="18" charset="0"/>
                            </a:rPr>
                          </m:ctrlPr>
                        </m:sSubPr>
                        <m:e>
                          <m:r>
                            <a:rPr lang="en-US" altLang="zh-CN" sz="1800" i="1">
                              <a:solidFill>
                                <a:schemeClr val="tx1"/>
                              </a:solidFill>
                              <a:latin typeface="Cambria Math" panose="02040503050406030204" pitchFamily="18" charset="0"/>
                            </a:rPr>
                            <m:t>𝑛</m:t>
                          </m:r>
                        </m:e>
                        <m:sub>
                          <m:r>
                            <a:rPr lang="en-US" altLang="zh-CN" sz="1800" i="1">
                              <a:solidFill>
                                <a:schemeClr val="tx1"/>
                              </a:solidFill>
                              <a:latin typeface="Cambria Math" panose="02040503050406030204" pitchFamily="18" charset="0"/>
                            </a:rPr>
                            <m:t>1</m:t>
                          </m:r>
                        </m:sub>
                      </m:sSub>
                      <m:sSub>
                        <m:sSubPr>
                          <m:ctrlPr>
                            <a:rPr lang="zh-CN" altLang="zh-CN" sz="1800" i="1">
                              <a:solidFill>
                                <a:schemeClr val="tx1"/>
                              </a:solidFill>
                              <a:latin typeface="Cambria Math" panose="02040503050406030204" pitchFamily="18" charset="0"/>
                            </a:rPr>
                          </m:ctrlPr>
                        </m:sSubPr>
                        <m:e>
                          <m:r>
                            <a:rPr lang="en-US" altLang="zh-CN" sz="1800" i="1">
                              <a:solidFill>
                                <a:schemeClr val="tx1"/>
                              </a:solidFill>
                              <a:latin typeface="Cambria Math" panose="02040503050406030204" pitchFamily="18" charset="0"/>
                            </a:rPr>
                            <m:t>𝑛</m:t>
                          </m:r>
                        </m:e>
                        <m:sub>
                          <m:r>
                            <a:rPr lang="en-US" altLang="zh-CN" sz="1800" i="1">
                              <a:solidFill>
                                <a:schemeClr val="tx1"/>
                              </a:solidFill>
                              <a:latin typeface="Cambria Math" panose="02040503050406030204" pitchFamily="18" charset="0"/>
                            </a:rPr>
                            <m:t>2</m:t>
                          </m:r>
                        </m:sub>
                      </m:sSub>
                      <m:r>
                        <a:rPr lang="en-US" altLang="zh-CN" sz="1800" i="1">
                          <a:solidFill>
                            <a:schemeClr val="tx1"/>
                          </a:solidFill>
                          <a:latin typeface="Cambria Math" panose="02040503050406030204" pitchFamily="18" charset="0"/>
                        </a:rPr>
                        <m:t>∙∙∙</m:t>
                      </m:r>
                      <m:sSub>
                        <m:sSubPr>
                          <m:ctrlPr>
                            <a:rPr lang="zh-CN" altLang="zh-CN" sz="1800" i="1">
                              <a:solidFill>
                                <a:schemeClr val="tx1"/>
                              </a:solidFill>
                              <a:latin typeface="Cambria Math" panose="02040503050406030204" pitchFamily="18" charset="0"/>
                            </a:rPr>
                          </m:ctrlPr>
                        </m:sSubPr>
                        <m:e>
                          <m:r>
                            <a:rPr lang="en-US" altLang="zh-CN" sz="1800" i="1">
                              <a:solidFill>
                                <a:schemeClr val="tx1"/>
                              </a:solidFill>
                              <a:latin typeface="Cambria Math" panose="02040503050406030204" pitchFamily="18" charset="0"/>
                            </a:rPr>
                            <m:t>𝑛</m:t>
                          </m:r>
                        </m:e>
                        <m:sub>
                          <m:r>
                            <a:rPr lang="en-US" altLang="zh-CN" sz="1800" i="1">
                              <a:solidFill>
                                <a:schemeClr val="tx1"/>
                              </a:solidFill>
                              <a:latin typeface="Cambria Math" panose="02040503050406030204" pitchFamily="18" charset="0"/>
                            </a:rPr>
                            <m:t>𝑖</m:t>
                          </m:r>
                        </m:sub>
                      </m:sSub>
                    </m:oMath>
                  </m:oMathPara>
                </a14:m>
                <a:endPar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mc:Choice>
        <mc:Fallback xmlns="">
          <p:sp>
            <p:nvSpPr>
              <p:cNvPr id="17" name="矩形 16">
                <a:extLst>
                  <a:ext uri="{FF2B5EF4-FFF2-40B4-BE49-F238E27FC236}">
                    <a16:creationId xmlns:a16="http://schemas.microsoft.com/office/drawing/2014/main" id="{A1C9EF87-6FF4-4579-B26B-19F90F7C16C3}"/>
                  </a:ext>
                </a:extLst>
              </p:cNvPr>
              <p:cNvSpPr>
                <a:spLocks noRot="1" noChangeAspect="1" noMove="1" noResize="1" noEditPoints="1" noAdjustHandles="1" noChangeArrowheads="1" noChangeShapeType="1" noTextEdit="1"/>
              </p:cNvSpPr>
              <p:nvPr/>
            </p:nvSpPr>
            <p:spPr>
              <a:xfrm>
                <a:off x="8087236" y="1136288"/>
                <a:ext cx="2733164" cy="840358"/>
              </a:xfrm>
              <a:prstGeom prst="rect">
                <a:avLst/>
              </a:prstGeom>
              <a:blipFill>
                <a:blip r:embed="rId7"/>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82008997"/>
      </p:ext>
    </p:extLst>
  </p:cSld>
  <p:clrMapOvr>
    <a:masterClrMapping/>
  </p:clrMapOvr>
  <mc:AlternateContent xmlns:mc="http://schemas.openxmlformats.org/markup-compatibility/2006" xmlns:p14="http://schemas.microsoft.com/office/powerpoint/2010/main">
    <mc:Choice Requires="p14">
      <p:transition spd="slow" p14:dur="2000" advTm="4289"/>
    </mc:Choice>
    <mc:Fallback xmlns="">
      <p:transition spd="slow" advTm="4289"/>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a:extLst>
              <a:ext uri="{FF2B5EF4-FFF2-40B4-BE49-F238E27FC236}">
                <a16:creationId xmlns:a16="http://schemas.microsoft.com/office/drawing/2014/main" id="{77401E13-3E50-4DE4-B812-C2C779BD3454}"/>
              </a:ext>
            </a:extLst>
          </p:cNvPr>
          <p:cNvSpPr txBox="1">
            <a:spLocks/>
          </p:cNvSpPr>
          <p:nvPr/>
        </p:nvSpPr>
        <p:spPr bwMode="auto">
          <a:xfrm>
            <a:off x="119336" y="688994"/>
            <a:ext cx="6740822" cy="5947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342900" marR="0" lvl="0" indent="-342900" algn="l" defTabSz="914400" rtl="0" eaLnBrk="0" fontAlgn="base" latinLnBrk="0" hangingPunct="0">
              <a:lnSpc>
                <a:spcPct val="150000"/>
              </a:lnSpc>
              <a:spcBef>
                <a:spcPct val="20000"/>
              </a:spcBef>
              <a:spcAft>
                <a:spcPct val="0"/>
              </a:spcAft>
              <a:buClr>
                <a:prstClr val="black"/>
              </a:buClr>
              <a:buSzPct val="90000"/>
              <a:buFont typeface="Arial" panose="020B0604020202020204" pitchFamily="34" charset="0"/>
              <a:buChar char="•"/>
              <a:tabLst/>
              <a:defRPr/>
            </a:pPr>
            <a:r>
              <a:rPr kumimoji="0" lang="zh-CN" altLang="en-US" sz="20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rPr>
              <a:t>使用重心法计算宇宙线缪子穿过探测器的二维位置坐标</a:t>
            </a:r>
            <a:endParaRPr kumimoji="0" lang="en-US" altLang="zh-CN" sz="20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33" name="矩形 32">
            <a:extLst>
              <a:ext uri="{FF2B5EF4-FFF2-40B4-BE49-F238E27FC236}">
                <a16:creationId xmlns:a16="http://schemas.microsoft.com/office/drawing/2014/main" id="{2CBEF187-C517-44A9-A52B-E6898799B7FB}"/>
              </a:ext>
            </a:extLst>
          </p:cNvPr>
          <p:cNvSpPr/>
          <p:nvPr/>
        </p:nvSpPr>
        <p:spPr>
          <a:xfrm>
            <a:off x="2847393" y="6180197"/>
            <a:ext cx="1772616"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重心法计算示意图</a:t>
            </a:r>
          </a:p>
        </p:txBody>
      </p:sp>
      <mc:AlternateContent xmlns:mc="http://schemas.openxmlformats.org/markup-compatibility/2006" xmlns:a14="http://schemas.microsoft.com/office/drawing/2010/main">
        <mc:Choice Requires="a14">
          <p:sp>
            <p:nvSpPr>
              <p:cNvPr id="34" name="内容占位符 2">
                <a:extLst>
                  <a:ext uri="{FF2B5EF4-FFF2-40B4-BE49-F238E27FC236}">
                    <a16:creationId xmlns:a16="http://schemas.microsoft.com/office/drawing/2014/main" id="{E9D3D4AE-6AC2-4BE6-9D02-E1DD29A46384}"/>
                  </a:ext>
                </a:extLst>
              </p:cNvPr>
              <p:cNvSpPr txBox="1">
                <a:spLocks/>
              </p:cNvSpPr>
              <p:nvPr/>
            </p:nvSpPr>
            <p:spPr bwMode="auto">
              <a:xfrm>
                <a:off x="8556966" y="653529"/>
                <a:ext cx="3227666" cy="1109714"/>
              </a:xfrm>
              <a:prstGeom prst="rect">
                <a:avLst/>
              </a:prstGeom>
              <a:ln w="28575">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lvl="0" indent="0">
                  <a:lnSpc>
                    <a:spcPct val="150000"/>
                  </a:lnSpc>
                  <a:buNone/>
                </a:pPr>
                <a:r>
                  <a:rPr lang="zh-CN" altLang="zh-CN" sz="1600" b="0" dirty="0">
                    <a:solidFill>
                      <a:schemeClr val="tx1"/>
                    </a:solidFill>
                  </a:rPr>
                  <a:t>宇宙线缪子的最大</a:t>
                </a:r>
                <a:r>
                  <a:rPr lang="zh-CN" altLang="en-US" sz="1600" b="0" dirty="0">
                    <a:solidFill>
                      <a:schemeClr val="tx1"/>
                    </a:solidFill>
                  </a:rPr>
                  <a:t>接受</a:t>
                </a:r>
                <a:r>
                  <a:rPr lang="zh-CN" altLang="zh-CN" sz="1600" b="0" dirty="0">
                    <a:solidFill>
                      <a:schemeClr val="tx1"/>
                    </a:solidFill>
                  </a:rPr>
                  <a:t>天顶角为 </a:t>
                </a:r>
                <a14:m>
                  <m:oMath xmlns:m="http://schemas.openxmlformats.org/officeDocument/2006/math">
                    <m:func>
                      <m:funcPr>
                        <m:ctrlPr>
                          <a:rPr lang="zh-CN" altLang="zh-CN" sz="1600" b="0" i="1">
                            <a:solidFill>
                              <a:schemeClr val="tx1"/>
                            </a:solidFill>
                            <a:latin typeface="Cambria Math" panose="02040503050406030204" pitchFamily="18" charset="0"/>
                          </a:rPr>
                        </m:ctrlPr>
                      </m:funcPr>
                      <m:fName>
                        <m:sSup>
                          <m:sSupPr>
                            <m:ctrlPr>
                              <a:rPr lang="zh-CN" altLang="zh-CN" sz="1600" b="0" i="1">
                                <a:solidFill>
                                  <a:schemeClr val="tx1"/>
                                </a:solidFill>
                                <a:latin typeface="Cambria Math" panose="02040503050406030204" pitchFamily="18" charset="0"/>
                              </a:rPr>
                            </m:ctrlPr>
                          </m:sSupPr>
                          <m:e>
                            <m:r>
                              <m:rPr>
                                <m:sty m:val="p"/>
                              </m:rPr>
                              <a:rPr lang="en-US" altLang="zh-CN" sz="1600" b="0">
                                <a:solidFill>
                                  <a:schemeClr val="tx1"/>
                                </a:solidFill>
                                <a:latin typeface="Cambria Math" panose="02040503050406030204" pitchFamily="18" charset="0"/>
                              </a:rPr>
                              <m:t>tan</m:t>
                            </m:r>
                          </m:e>
                          <m:sup>
                            <m:r>
                              <a:rPr lang="en-US" altLang="zh-CN" sz="1600" b="0" i="1">
                                <a:solidFill>
                                  <a:schemeClr val="tx1"/>
                                </a:solidFill>
                                <a:latin typeface="Cambria Math" panose="02040503050406030204" pitchFamily="18" charset="0"/>
                              </a:rPr>
                              <m:t>−</m:t>
                            </m:r>
                            <m:r>
                              <a:rPr lang="en-US" altLang="zh-CN" sz="1600" b="0">
                                <a:solidFill>
                                  <a:schemeClr val="tx1"/>
                                </a:solidFill>
                                <a:latin typeface="Cambria Math" panose="02040503050406030204" pitchFamily="18" charset="0"/>
                              </a:rPr>
                              <m:t>1</m:t>
                            </m:r>
                          </m:sup>
                        </m:sSup>
                      </m:fName>
                      <m:e>
                        <m:f>
                          <m:fPr>
                            <m:ctrlPr>
                              <a:rPr lang="zh-CN" altLang="zh-CN" sz="1600" b="0" i="1">
                                <a:solidFill>
                                  <a:schemeClr val="tx1"/>
                                </a:solidFill>
                                <a:latin typeface="Cambria Math" panose="02040503050406030204" pitchFamily="18" charset="0"/>
                              </a:rPr>
                            </m:ctrlPr>
                          </m:fPr>
                          <m:num>
                            <m:r>
                              <a:rPr lang="en-US" altLang="zh-CN" sz="1600" b="0" i="1" smtClean="0">
                                <a:solidFill>
                                  <a:schemeClr val="tx1"/>
                                </a:solidFill>
                                <a:latin typeface="Cambria Math" panose="02040503050406030204" pitchFamily="18" charset="0"/>
                              </a:rPr>
                              <m:t>20 </m:t>
                            </m:r>
                            <m:r>
                              <a:rPr lang="en-US" altLang="zh-CN" sz="1600" b="0" i="1" smtClean="0">
                                <a:solidFill>
                                  <a:schemeClr val="tx1"/>
                                </a:solidFill>
                                <a:latin typeface="Cambria Math" panose="02040503050406030204" pitchFamily="18" charset="0"/>
                              </a:rPr>
                              <m:t>𝑐𝑚</m:t>
                            </m:r>
                            <m:r>
                              <a:rPr lang="en-US" altLang="zh-CN" sz="1600" b="0" i="1" smtClean="0">
                                <a:solidFill>
                                  <a:schemeClr val="tx1"/>
                                </a:solidFill>
                                <a:latin typeface="Cambria Math" panose="02040503050406030204" pitchFamily="18" charset="0"/>
                              </a:rPr>
                              <m:t> × </m:t>
                            </m:r>
                            <m:rad>
                              <m:radPr>
                                <m:degHide m:val="on"/>
                                <m:ctrlPr>
                                  <a:rPr lang="zh-CN" altLang="zh-CN" sz="1600" b="0" i="1">
                                    <a:solidFill>
                                      <a:schemeClr val="tx1"/>
                                    </a:solidFill>
                                    <a:latin typeface="Cambria Math" panose="02040503050406030204" pitchFamily="18" charset="0"/>
                                  </a:rPr>
                                </m:ctrlPr>
                              </m:radPr>
                              <m:deg/>
                              <m:e>
                                <m:r>
                                  <a:rPr lang="en-US" altLang="zh-CN" sz="1600" b="0" i="1">
                                    <a:solidFill>
                                      <a:schemeClr val="tx1"/>
                                    </a:solidFill>
                                    <a:latin typeface="Cambria Math" panose="02040503050406030204" pitchFamily="18" charset="0"/>
                                  </a:rPr>
                                  <m:t>2</m:t>
                                </m:r>
                              </m:e>
                            </m:rad>
                          </m:num>
                          <m:den>
                            <m:r>
                              <a:rPr lang="en-US" altLang="zh-CN" sz="1600" b="0" i="1">
                                <a:solidFill>
                                  <a:schemeClr val="tx1"/>
                                </a:solidFill>
                                <a:latin typeface="Cambria Math" panose="02040503050406030204" pitchFamily="18" charset="0"/>
                              </a:rPr>
                              <m:t>43.5 </m:t>
                            </m:r>
                            <m:r>
                              <a:rPr lang="en-US" altLang="zh-CN" sz="1600" b="0" i="1">
                                <a:solidFill>
                                  <a:schemeClr val="tx1"/>
                                </a:solidFill>
                                <a:latin typeface="Cambria Math" panose="02040503050406030204" pitchFamily="18" charset="0"/>
                              </a:rPr>
                              <m:t>𝑐𝑚</m:t>
                            </m:r>
                          </m:den>
                        </m:f>
                      </m:e>
                    </m:func>
                    <m:r>
                      <a:rPr lang="en-US" altLang="zh-CN" sz="1600" b="0" i="1">
                        <a:solidFill>
                          <a:schemeClr val="tx1"/>
                        </a:solidFill>
                        <a:latin typeface="Cambria Math" panose="02040503050406030204" pitchFamily="18" charset="0"/>
                      </a:rPr>
                      <m:t>≈33°</m:t>
                    </m:r>
                  </m:oMath>
                </a14:m>
                <a:endParaRPr kumimoji="0" lang="en-US" altLang="zh-CN" sz="16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20000"/>
                  </a:spcBef>
                  <a:spcAft>
                    <a:spcPct val="0"/>
                  </a:spcAft>
                  <a:buClr>
                    <a:srgbClr val="00B0F0"/>
                  </a:buClr>
                  <a:buSzPct val="90000"/>
                  <a:buFont typeface="Wingdings" pitchFamily="2" charset="2"/>
                  <a:buNone/>
                  <a:tabLst/>
                  <a:defRPr/>
                </a:pPr>
                <a:endParaRPr kumimoji="0" lang="zh-CN" altLang="en-US" sz="14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endParaRPr>
              </a:p>
            </p:txBody>
          </p:sp>
        </mc:Choice>
        <mc:Fallback xmlns="">
          <p:sp>
            <p:nvSpPr>
              <p:cNvPr id="34" name="内容占位符 2">
                <a:extLst>
                  <a:ext uri="{FF2B5EF4-FFF2-40B4-BE49-F238E27FC236}">
                    <a16:creationId xmlns:a16="http://schemas.microsoft.com/office/drawing/2014/main" id="{E9D3D4AE-6AC2-4BE6-9D02-E1DD29A46384}"/>
                  </a:ext>
                </a:extLst>
              </p:cNvPr>
              <p:cNvSpPr txBox="1">
                <a:spLocks noRot="1" noChangeAspect="1" noMove="1" noResize="1" noEditPoints="1" noAdjustHandles="1" noChangeArrowheads="1" noChangeShapeType="1" noTextEdit="1"/>
              </p:cNvSpPr>
              <p:nvPr/>
            </p:nvSpPr>
            <p:spPr bwMode="auto">
              <a:xfrm>
                <a:off x="8556966" y="653529"/>
                <a:ext cx="3227666" cy="1109714"/>
              </a:xfrm>
              <a:prstGeom prst="rect">
                <a:avLst/>
              </a:prstGeom>
              <a:blipFill>
                <a:blip r:embed="rId3"/>
                <a:stretch>
                  <a:fillRect l="-1134"/>
                </a:stretch>
              </a:blipFill>
              <a:ln w="28575">
                <a:noFill/>
                <a:headEnd/>
                <a:tailEnd/>
              </a:ln>
            </p:spPr>
            <p:txBody>
              <a:bodyPr/>
              <a:lstStyle/>
              <a:p>
                <a:r>
                  <a:rPr lang="zh-CN" altLang="en-US">
                    <a:noFill/>
                  </a:rPr>
                  <a:t> </a:t>
                </a:r>
              </a:p>
            </p:txBody>
          </p:sp>
        </mc:Fallback>
      </mc:AlternateContent>
      <p:sp>
        <p:nvSpPr>
          <p:cNvPr id="37" name="矩形 36">
            <a:extLst>
              <a:ext uri="{FF2B5EF4-FFF2-40B4-BE49-F238E27FC236}">
                <a16:creationId xmlns:a16="http://schemas.microsoft.com/office/drawing/2014/main" id="{323A40CA-9CBB-431D-899C-A6F0EC667649}"/>
              </a:ext>
            </a:extLst>
          </p:cNvPr>
          <p:cNvSpPr/>
          <p:nvPr/>
        </p:nvSpPr>
        <p:spPr>
          <a:xfrm>
            <a:off x="8400256" y="5982836"/>
            <a:ext cx="2660521" cy="276999"/>
          </a:xfrm>
          <a:prstGeom prst="rect">
            <a:avLst/>
          </a:prstGeom>
        </p:spPr>
        <p:txBody>
          <a:bodyPr wrap="square">
            <a:spAutoFit/>
          </a:bodyPr>
          <a:lstStyle/>
          <a:p>
            <a:pPr lvl="0"/>
            <a:r>
              <a:rPr lang="en-US" altLang="zh-CN" sz="1200" b="0" dirty="0">
                <a:solidFill>
                  <a:prstClr val="black"/>
                </a:solidFill>
                <a:ea typeface="微软雅黑" panose="020B0503020204020204" pitchFamily="34" charset="-122"/>
                <a:cs typeface="Times New Roman" panose="02020603050405020304" pitchFamily="18" charset="0"/>
              </a:rPr>
              <a:t>8</a:t>
            </a:r>
            <a:r>
              <a:rPr lang="zh-CN" altLang="en-US" sz="1200" b="0" dirty="0">
                <a:solidFill>
                  <a:prstClr val="black"/>
                </a:solidFill>
                <a:ea typeface="微软雅黑" panose="020B0503020204020204" pitchFamily="34" charset="-122"/>
                <a:cs typeface="Times New Roman" panose="02020603050405020304" pitchFamily="18" charset="0"/>
              </a:rPr>
              <a:t>个位置灵敏探测器在 </a:t>
            </a:r>
            <a:r>
              <a:rPr lang="en-US" altLang="zh-CN" sz="1200" b="0" dirty="0">
                <a:solidFill>
                  <a:prstClr val="black"/>
                </a:solidFill>
                <a:ea typeface="微软雅黑" panose="020B0503020204020204" pitchFamily="34" charset="-122"/>
                <a:cs typeface="Times New Roman" panose="02020603050405020304" pitchFamily="18" charset="0"/>
              </a:rPr>
              <a:t>Z </a:t>
            </a:r>
            <a:r>
              <a:rPr lang="zh-CN" altLang="en-US" sz="1200" b="0" dirty="0">
                <a:solidFill>
                  <a:prstClr val="black"/>
                </a:solidFill>
                <a:ea typeface="微软雅黑" panose="020B0503020204020204" pitchFamily="34" charset="-122"/>
                <a:cs typeface="Times New Roman" panose="02020603050405020304" pitchFamily="18" charset="0"/>
              </a:rPr>
              <a:t>方向的高度</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39" name="标题 1">
            <a:extLst>
              <a:ext uri="{FF2B5EF4-FFF2-40B4-BE49-F238E27FC236}">
                <a16:creationId xmlns:a16="http://schemas.microsoft.com/office/drawing/2014/main" id="{2476A370-54CD-424D-A1E3-17CEF324C605}"/>
              </a:ext>
            </a:extLst>
          </p:cNvPr>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亚像素位置信息解析</a:t>
            </a:r>
            <a:endPar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1" name="灯片编号占位符 2">
            <a:extLst>
              <a:ext uri="{FF2B5EF4-FFF2-40B4-BE49-F238E27FC236}">
                <a16:creationId xmlns:a16="http://schemas.microsoft.com/office/drawing/2014/main" id="{AAAE982A-2750-4727-9BD8-745E6B1B7CE0}"/>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2" name="图片 1">
            <a:extLst>
              <a:ext uri="{FF2B5EF4-FFF2-40B4-BE49-F238E27FC236}">
                <a16:creationId xmlns:a16="http://schemas.microsoft.com/office/drawing/2014/main" id="{8624068B-DF6C-447B-AA6E-C92DB7ED1468}"/>
              </a:ext>
            </a:extLst>
          </p:cNvPr>
          <p:cNvPicPr>
            <a:picLocks noChangeAspect="1"/>
          </p:cNvPicPr>
          <p:nvPr/>
        </p:nvPicPr>
        <p:blipFill>
          <a:blip r:embed="rId4"/>
          <a:stretch>
            <a:fillRect/>
          </a:stretch>
        </p:blipFill>
        <p:spPr>
          <a:xfrm>
            <a:off x="363290" y="2348880"/>
            <a:ext cx="6740822" cy="3633956"/>
          </a:xfrm>
          <a:prstGeom prst="rect">
            <a:avLst/>
          </a:prstGeom>
        </p:spPr>
      </p:pic>
      <p:pic>
        <p:nvPicPr>
          <p:cNvPr id="3" name="图片 2">
            <a:extLst>
              <a:ext uri="{FF2B5EF4-FFF2-40B4-BE49-F238E27FC236}">
                <a16:creationId xmlns:a16="http://schemas.microsoft.com/office/drawing/2014/main" id="{A4F15FE5-CA2F-43EB-A319-BFEC8A7001DF}"/>
              </a:ext>
            </a:extLst>
          </p:cNvPr>
          <p:cNvPicPr>
            <a:picLocks noChangeAspect="1"/>
          </p:cNvPicPr>
          <p:nvPr/>
        </p:nvPicPr>
        <p:blipFill>
          <a:blip r:embed="rId5"/>
          <a:stretch>
            <a:fillRect/>
          </a:stretch>
        </p:blipFill>
        <p:spPr>
          <a:xfrm>
            <a:off x="7824192" y="1705379"/>
            <a:ext cx="4248472" cy="4135034"/>
          </a:xfrm>
          <a:prstGeom prst="rect">
            <a:avLst/>
          </a:prstGeom>
        </p:spPr>
      </p:pic>
      <mc:AlternateContent xmlns:mc="http://schemas.openxmlformats.org/markup-compatibility/2006" xmlns:a14="http://schemas.microsoft.com/office/drawing/2010/main">
        <mc:Choice Requires="a14">
          <p:sp>
            <p:nvSpPr>
              <p:cNvPr id="16" name="内容占位符 2">
                <a:extLst>
                  <a:ext uri="{FF2B5EF4-FFF2-40B4-BE49-F238E27FC236}">
                    <a16:creationId xmlns:a16="http://schemas.microsoft.com/office/drawing/2014/main" id="{DDD61955-CE43-49CE-9FE0-371F21BD647F}"/>
                  </a:ext>
                </a:extLst>
              </p:cNvPr>
              <p:cNvSpPr txBox="1">
                <a:spLocks/>
              </p:cNvSpPr>
              <p:nvPr/>
            </p:nvSpPr>
            <p:spPr bwMode="auto">
              <a:xfrm>
                <a:off x="4799856" y="1481124"/>
                <a:ext cx="2066424" cy="743059"/>
              </a:xfrm>
              <a:prstGeom prst="rect">
                <a:avLst/>
              </a:prstGeom>
              <a:ln w="28575">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marR="0" lvl="0" indent="0" algn="l" defTabSz="914400" rtl="0" eaLnBrk="0" fontAlgn="base" latinLnBrk="0" hangingPunct="0">
                  <a:lnSpc>
                    <a:spcPct val="150000"/>
                  </a:lnSpc>
                  <a:spcBef>
                    <a:spcPct val="20000"/>
                  </a:spcBef>
                  <a:spcAft>
                    <a:spcPct val="0"/>
                  </a:spcAft>
                  <a:buClr>
                    <a:srgbClr val="00B0F0"/>
                  </a:buClr>
                  <a:buSzPct val="9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sSubPr>
                        <m:e>
                          <m: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𝑃</m:t>
                          </m:r>
                        </m:e>
                        <m:sub>
                          <m: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𝑁</m:t>
                          </m:r>
                        </m:sub>
                      </m:sSub>
                      <m: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m:t>
                      </m:r>
                      <m:f>
                        <m:fPr>
                          <m:ctrlP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fPr>
                        <m:num>
                          <m:sSub>
                            <m:sSubPr>
                              <m:ctrlP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sSubPr>
                            <m:e>
                              <m: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𝑃</m:t>
                              </m:r>
                            </m:e>
                            <m:sub>
                              <m: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𝐴</m:t>
                              </m:r>
                            </m:sub>
                          </m:sSub>
                          <m: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𝑄</m:t>
                              </m:r>
                            </m:e>
                            <m:sub>
                              <m: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𝐴</m:t>
                              </m:r>
                            </m:sub>
                          </m:sSub>
                          <m: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𝑃</m:t>
                              </m:r>
                            </m:e>
                            <m:sub>
                              <m: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𝐵</m:t>
                              </m:r>
                            </m:sub>
                          </m:sSub>
                          <m: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𝑄</m:t>
                              </m:r>
                            </m:e>
                            <m:sub>
                              <m: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𝐵</m:t>
                              </m:r>
                            </m:sub>
                          </m:sSub>
                        </m:num>
                        <m:den>
                          <m:sSub>
                            <m:sSubPr>
                              <m:ctrlP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sSubPr>
                            <m:e>
                              <m: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𝑄</m:t>
                              </m:r>
                            </m:e>
                            <m:sub>
                              <m: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𝐴</m:t>
                              </m:r>
                            </m:sub>
                          </m:sSub>
                          <m: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m:t>
                          </m:r>
                          <m:sSub>
                            <m:sSubPr>
                              <m:ctrlP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sSubPr>
                            <m:e>
                              <m: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𝑄</m:t>
                              </m:r>
                            </m:e>
                            <m:sub>
                              <m:r>
                                <a:rPr kumimoji="0" lang="en-US" altLang="zh-CN" sz="1400" b="0" i="1" u="none" strike="noStrike" kern="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𝐵</m:t>
                              </m:r>
                            </m:sub>
                          </m:sSub>
                        </m:den>
                      </m:f>
                    </m:oMath>
                  </m:oMathPara>
                </a14:m>
                <a:endParaRPr kumimoji="0" lang="en-US" altLang="zh-CN" sz="14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endParaRPr>
              </a:p>
            </p:txBody>
          </p:sp>
        </mc:Choice>
        <mc:Fallback xmlns="">
          <p:sp>
            <p:nvSpPr>
              <p:cNvPr id="16" name="内容占位符 2">
                <a:extLst>
                  <a:ext uri="{FF2B5EF4-FFF2-40B4-BE49-F238E27FC236}">
                    <a16:creationId xmlns:a16="http://schemas.microsoft.com/office/drawing/2014/main" id="{DDD61955-CE43-49CE-9FE0-371F21BD647F}"/>
                  </a:ext>
                </a:extLst>
              </p:cNvPr>
              <p:cNvSpPr txBox="1">
                <a:spLocks noRot="1" noChangeAspect="1" noMove="1" noResize="1" noEditPoints="1" noAdjustHandles="1" noChangeArrowheads="1" noChangeShapeType="1" noTextEdit="1"/>
              </p:cNvSpPr>
              <p:nvPr/>
            </p:nvSpPr>
            <p:spPr bwMode="auto">
              <a:xfrm>
                <a:off x="4799856" y="1481124"/>
                <a:ext cx="2066424" cy="743059"/>
              </a:xfrm>
              <a:prstGeom prst="rect">
                <a:avLst/>
              </a:prstGeom>
              <a:blipFill>
                <a:blip r:embed="rId6"/>
                <a:stretch>
                  <a:fillRect/>
                </a:stretch>
              </a:blipFill>
              <a:ln w="28575">
                <a:headEnd/>
                <a:tailEnd/>
              </a:ln>
            </p:spPr>
            <p:txBody>
              <a:bodyPr/>
              <a:lstStyle/>
              <a:p>
                <a:r>
                  <a:rPr lang="zh-CN" altLang="en-US">
                    <a:noFill/>
                  </a:rPr>
                  <a:t> </a:t>
                </a:r>
              </a:p>
            </p:txBody>
          </p:sp>
        </mc:Fallback>
      </mc:AlternateContent>
    </p:spTree>
    <p:extLst>
      <p:ext uri="{BB962C8B-B14F-4D97-AF65-F5344CB8AC3E}">
        <p14:creationId xmlns:p14="http://schemas.microsoft.com/office/powerpoint/2010/main" val="2702680906"/>
      </p:ext>
    </p:extLst>
  </p:cSld>
  <p:clrMapOvr>
    <a:masterClrMapping/>
  </p:clrMapOvr>
  <mc:AlternateContent xmlns:mc="http://schemas.openxmlformats.org/markup-compatibility/2006" xmlns:p14="http://schemas.microsoft.com/office/powerpoint/2010/main">
    <mc:Choice Requires="p14">
      <p:transition spd="slow" p14:dur="2000" advTm="27820"/>
    </mc:Choice>
    <mc:Fallback xmlns="">
      <p:transition spd="slow" advTm="2782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探测器系统性能指标</a:t>
            </a:r>
            <a:endPar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9" name="矩形 18">
            <a:extLst>
              <a:ext uri="{FF2B5EF4-FFF2-40B4-BE49-F238E27FC236}">
                <a16:creationId xmlns:a16="http://schemas.microsoft.com/office/drawing/2014/main" id="{CCE0406E-88B4-4904-8DA8-82FF53732760}"/>
              </a:ext>
            </a:extLst>
          </p:cNvPr>
          <p:cNvSpPr/>
          <p:nvPr/>
        </p:nvSpPr>
        <p:spPr>
          <a:xfrm>
            <a:off x="6023992" y="6059343"/>
            <a:ext cx="4536504" cy="580415"/>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CN" altLang="en-US"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探测器的探测效率达到 </a:t>
            </a:r>
            <a:r>
              <a:rPr kumimoji="0" lang="en-US" altLang="zh-CN"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98%</a:t>
            </a:r>
            <a:endParaRPr kumimoji="0" lang="zh-CN" altLang="en-US"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endParaRPr>
          </a:p>
        </p:txBody>
      </p:sp>
      <p:sp>
        <p:nvSpPr>
          <p:cNvPr id="23" name="灯片编号占位符 2">
            <a:extLst>
              <a:ext uri="{FF2B5EF4-FFF2-40B4-BE49-F238E27FC236}">
                <a16:creationId xmlns:a16="http://schemas.microsoft.com/office/drawing/2014/main" id="{245792C7-A54E-41DB-9DE4-D4B42BD41632}"/>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22" name="内容占位符 2">
            <a:extLst>
              <a:ext uri="{FF2B5EF4-FFF2-40B4-BE49-F238E27FC236}">
                <a16:creationId xmlns:a16="http://schemas.microsoft.com/office/drawing/2014/main" id="{B3875315-C6FD-48CB-87D2-4A078332B323}"/>
              </a:ext>
            </a:extLst>
          </p:cNvPr>
          <p:cNvSpPr txBox="1">
            <a:spLocks/>
          </p:cNvSpPr>
          <p:nvPr/>
        </p:nvSpPr>
        <p:spPr bwMode="auto">
          <a:xfrm>
            <a:off x="119336" y="688993"/>
            <a:ext cx="2880320" cy="5250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342900" marR="0" lvl="0" indent="-342900" algn="l" defTabSz="914400" rtl="0" eaLnBrk="0" fontAlgn="base" latinLnBrk="0" hangingPunct="0">
              <a:lnSpc>
                <a:spcPct val="150000"/>
              </a:lnSpc>
              <a:spcBef>
                <a:spcPct val="20000"/>
              </a:spcBef>
              <a:spcAft>
                <a:spcPct val="0"/>
              </a:spcAft>
              <a:buClr>
                <a:prstClr val="black"/>
              </a:buClr>
              <a:buSzPct val="90000"/>
              <a:buFont typeface="Arial" panose="020B0604020202020204" pitchFamily="34" charset="0"/>
              <a:buChar char="•"/>
              <a:tabLst/>
              <a:defRPr/>
            </a:pPr>
            <a:r>
              <a:rPr kumimoji="0" lang="zh-CN" altLang="en-US" sz="20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rPr>
              <a:t>探测器的探测效率</a:t>
            </a:r>
            <a:endParaRPr kumimoji="0" lang="en-US" altLang="zh-CN" sz="20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9" name="表格 8">
                <a:extLst>
                  <a:ext uri="{FF2B5EF4-FFF2-40B4-BE49-F238E27FC236}">
                    <a16:creationId xmlns:a16="http://schemas.microsoft.com/office/drawing/2014/main" id="{5DF1DA94-2D73-4476-9E47-28565332E61B}"/>
                  </a:ext>
                </a:extLst>
              </p:cNvPr>
              <p:cNvGraphicFramePr>
                <a:graphicFrameLocks noGrp="1"/>
              </p:cNvGraphicFramePr>
              <p:nvPr>
                <p:extLst>
                  <p:ext uri="{D42A27DB-BD31-4B8C-83A1-F6EECF244321}">
                    <p14:modId xmlns:p14="http://schemas.microsoft.com/office/powerpoint/2010/main" val="2375641000"/>
                  </p:ext>
                </p:extLst>
              </p:nvPr>
            </p:nvGraphicFramePr>
            <p:xfrm>
              <a:off x="4943872" y="1602596"/>
              <a:ext cx="7205056" cy="1620000"/>
            </p:xfrm>
            <a:graphic>
              <a:graphicData uri="http://schemas.openxmlformats.org/drawingml/2006/table">
                <a:tbl>
                  <a:tblPr firstRow="1" firstCol="1" bandRow="1">
                    <a:tableStyleId>{5C22544A-7EE6-4342-B048-85BDC9FD1C3A}</a:tableStyleId>
                  </a:tblPr>
                  <a:tblGrid>
                    <a:gridCol w="1404000">
                      <a:extLst>
                        <a:ext uri="{9D8B030D-6E8A-4147-A177-3AD203B41FA5}">
                          <a16:colId xmlns:a16="http://schemas.microsoft.com/office/drawing/2014/main" val="3884820962"/>
                        </a:ext>
                      </a:extLst>
                    </a:gridCol>
                    <a:gridCol w="725132">
                      <a:extLst>
                        <a:ext uri="{9D8B030D-6E8A-4147-A177-3AD203B41FA5}">
                          <a16:colId xmlns:a16="http://schemas.microsoft.com/office/drawing/2014/main" val="2433780083"/>
                        </a:ext>
                      </a:extLst>
                    </a:gridCol>
                    <a:gridCol w="725132">
                      <a:extLst>
                        <a:ext uri="{9D8B030D-6E8A-4147-A177-3AD203B41FA5}">
                          <a16:colId xmlns:a16="http://schemas.microsoft.com/office/drawing/2014/main" val="450691276"/>
                        </a:ext>
                      </a:extLst>
                    </a:gridCol>
                    <a:gridCol w="725132">
                      <a:extLst>
                        <a:ext uri="{9D8B030D-6E8A-4147-A177-3AD203B41FA5}">
                          <a16:colId xmlns:a16="http://schemas.microsoft.com/office/drawing/2014/main" val="3378974607"/>
                        </a:ext>
                      </a:extLst>
                    </a:gridCol>
                    <a:gridCol w="725132">
                      <a:extLst>
                        <a:ext uri="{9D8B030D-6E8A-4147-A177-3AD203B41FA5}">
                          <a16:colId xmlns:a16="http://schemas.microsoft.com/office/drawing/2014/main" val="4241794088"/>
                        </a:ext>
                      </a:extLst>
                    </a:gridCol>
                    <a:gridCol w="725132">
                      <a:extLst>
                        <a:ext uri="{9D8B030D-6E8A-4147-A177-3AD203B41FA5}">
                          <a16:colId xmlns:a16="http://schemas.microsoft.com/office/drawing/2014/main" val="4171365757"/>
                        </a:ext>
                      </a:extLst>
                    </a:gridCol>
                    <a:gridCol w="725132">
                      <a:extLst>
                        <a:ext uri="{9D8B030D-6E8A-4147-A177-3AD203B41FA5}">
                          <a16:colId xmlns:a16="http://schemas.microsoft.com/office/drawing/2014/main" val="1361804779"/>
                        </a:ext>
                      </a:extLst>
                    </a:gridCol>
                    <a:gridCol w="725132">
                      <a:extLst>
                        <a:ext uri="{9D8B030D-6E8A-4147-A177-3AD203B41FA5}">
                          <a16:colId xmlns:a16="http://schemas.microsoft.com/office/drawing/2014/main" val="3718460509"/>
                        </a:ext>
                      </a:extLst>
                    </a:gridCol>
                    <a:gridCol w="725132">
                      <a:extLst>
                        <a:ext uri="{9D8B030D-6E8A-4147-A177-3AD203B41FA5}">
                          <a16:colId xmlns:a16="http://schemas.microsoft.com/office/drawing/2014/main" val="3390896753"/>
                        </a:ext>
                      </a:extLst>
                    </a:gridCol>
                  </a:tblGrid>
                  <a:tr h="324000">
                    <a:tc rowSpan="2">
                      <a:txBody>
                        <a:bodyPr/>
                        <a:lstStyle/>
                        <a:p>
                          <a:pPr algn="ctr">
                            <a:spcBef>
                              <a:spcPts val="200"/>
                            </a:spcBef>
                            <a:spcAft>
                              <a:spcPts val="0"/>
                            </a:spcAft>
                          </a:pPr>
                          <a:r>
                            <a:rPr lang="zh-CN" altLang="en-US" sz="1200" dirty="0">
                              <a:effectLst/>
                              <a:latin typeface="Times New Roman" panose="02020603050405020304" pitchFamily="18" charset="0"/>
                              <a:ea typeface="Times New Roman" panose="02020603050405020304" pitchFamily="18" charset="0"/>
                            </a:rPr>
                            <a:t>探测效率</a:t>
                          </a:r>
                          <a:r>
                            <a:rPr lang="en-US" altLang="zh-CN" sz="1200" dirty="0">
                              <a:effectLst/>
                              <a:latin typeface="Times New Roman" panose="02020603050405020304" pitchFamily="18" charset="0"/>
                              <a:ea typeface="Times New Roman" panose="02020603050405020304" pitchFamily="18" charset="0"/>
                            </a:rPr>
                            <a:t>(%)</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gridSpan="2">
                      <a:txBody>
                        <a:bodyPr/>
                        <a:lstStyle/>
                        <a:p>
                          <a:pPr algn="ctr">
                            <a:spcBef>
                              <a:spcPts val="200"/>
                            </a:spcBef>
                            <a:spcAft>
                              <a:spcPts val="0"/>
                            </a:spcAft>
                          </a:pPr>
                          <a:r>
                            <a:rPr lang="zh-CN" altLang="en-US" sz="1200" dirty="0">
                              <a:effectLst/>
                              <a:latin typeface="Times New Roman" panose="02020603050405020304" pitchFamily="18" charset="0"/>
                              <a:ea typeface="等线" panose="02010600030101010101" pitchFamily="2" charset="-122"/>
                            </a:rPr>
                            <a:t>第</a:t>
                          </a:r>
                          <a:r>
                            <a:rPr lang="en-US" altLang="zh-CN" sz="1200" dirty="0">
                              <a:effectLst/>
                              <a:latin typeface="Times New Roman" panose="02020603050405020304" pitchFamily="18" charset="0"/>
                              <a:ea typeface="等线" panose="02010600030101010101" pitchFamily="2" charset="-122"/>
                            </a:rPr>
                            <a:t>1</a:t>
                          </a:r>
                          <a:r>
                            <a:rPr lang="zh-CN" altLang="en-US" sz="1200" dirty="0">
                              <a:effectLst/>
                              <a:latin typeface="Times New Roman" panose="02020603050405020304" pitchFamily="18" charset="0"/>
                              <a:ea typeface="等线" panose="02010600030101010101" pitchFamily="2" charset="-122"/>
                            </a:rPr>
                            <a:t>超层</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spcBef>
                              <a:spcPts val="200"/>
                            </a:spcBef>
                            <a:spcAft>
                              <a:spcPts val="0"/>
                            </a:spcAft>
                          </a:pPr>
                          <a:r>
                            <a:rPr lang="zh-CN" altLang="en-US" sz="1200" dirty="0">
                              <a:effectLst/>
                              <a:latin typeface="Times New Roman" panose="02020603050405020304" pitchFamily="18" charset="0"/>
                              <a:ea typeface="等线" panose="02010600030101010101" pitchFamily="2" charset="-122"/>
                            </a:rPr>
                            <a:t>第</a:t>
                          </a:r>
                          <a:r>
                            <a:rPr lang="en-US" altLang="zh-CN" sz="1200" dirty="0">
                              <a:effectLst/>
                              <a:latin typeface="Times New Roman" panose="02020603050405020304" pitchFamily="18" charset="0"/>
                              <a:ea typeface="等线" panose="02010600030101010101" pitchFamily="2" charset="-122"/>
                            </a:rPr>
                            <a:t>2</a:t>
                          </a:r>
                          <a:r>
                            <a:rPr lang="zh-CN" altLang="en-US" sz="1200" dirty="0">
                              <a:effectLst/>
                              <a:latin typeface="Times New Roman" panose="02020603050405020304" pitchFamily="18" charset="0"/>
                              <a:ea typeface="等线" panose="02010600030101010101" pitchFamily="2" charset="-122"/>
                            </a:rPr>
                            <a:t>超层</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spcBef>
                              <a:spcPts val="200"/>
                            </a:spcBef>
                            <a:spcAft>
                              <a:spcPts val="0"/>
                            </a:spcAft>
                          </a:pPr>
                          <a:r>
                            <a:rPr lang="zh-CN" altLang="en-US" sz="1200" dirty="0">
                              <a:effectLst/>
                              <a:latin typeface="Times New Roman" panose="02020603050405020304" pitchFamily="18" charset="0"/>
                              <a:ea typeface="等线" panose="02010600030101010101" pitchFamily="2" charset="-122"/>
                            </a:rPr>
                            <a:t>第</a:t>
                          </a:r>
                          <a:r>
                            <a:rPr lang="en-US" altLang="zh-CN" sz="1200" dirty="0">
                              <a:effectLst/>
                              <a:latin typeface="Times New Roman" panose="02020603050405020304" pitchFamily="18" charset="0"/>
                              <a:ea typeface="等线" panose="02010600030101010101" pitchFamily="2" charset="-122"/>
                            </a:rPr>
                            <a:t>3</a:t>
                          </a:r>
                          <a:r>
                            <a:rPr lang="zh-CN" altLang="en-US" sz="1200" dirty="0">
                              <a:effectLst/>
                              <a:latin typeface="Times New Roman" panose="02020603050405020304" pitchFamily="18" charset="0"/>
                              <a:ea typeface="等线" panose="02010600030101010101" pitchFamily="2" charset="-122"/>
                            </a:rPr>
                            <a:t>超层</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spcBef>
                              <a:spcPts val="200"/>
                            </a:spcBef>
                            <a:spcAft>
                              <a:spcPts val="0"/>
                            </a:spcAft>
                          </a:pPr>
                          <a:r>
                            <a:rPr lang="zh-CN" altLang="en-US" sz="1200" dirty="0">
                              <a:effectLst/>
                              <a:latin typeface="Times New Roman" panose="02020603050405020304" pitchFamily="18" charset="0"/>
                              <a:ea typeface="Times New Roman" panose="02020603050405020304" pitchFamily="18" charset="0"/>
                            </a:rPr>
                            <a:t>第</a:t>
                          </a:r>
                          <a:r>
                            <a:rPr lang="en-US" altLang="zh-CN" sz="1200" dirty="0">
                              <a:effectLst/>
                              <a:latin typeface="Times New Roman" panose="02020603050405020304" pitchFamily="18" charset="0"/>
                              <a:ea typeface="Times New Roman" panose="02020603050405020304" pitchFamily="18" charset="0"/>
                            </a:rPr>
                            <a:t>4</a:t>
                          </a:r>
                          <a:r>
                            <a:rPr lang="zh-CN" altLang="en-US" sz="1200" dirty="0">
                              <a:effectLst/>
                              <a:latin typeface="Times New Roman" panose="02020603050405020304" pitchFamily="18" charset="0"/>
                              <a:ea typeface="Times New Roman" panose="02020603050405020304" pitchFamily="18" charset="0"/>
                            </a:rPr>
                            <a:t>超层</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3550240929"/>
                      </a:ext>
                    </a:extLst>
                  </a:tr>
                  <a:tr h="324000">
                    <a:tc vMerge="1">
                      <a:txBody>
                        <a:bodyPr/>
                        <a:lstStyle/>
                        <a:p>
                          <a:endParaRPr lang="zh-CN" altLang="en-US"/>
                        </a:p>
                      </a:txBody>
                      <a:tcP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X</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Y</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X</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Y</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X</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Y</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X</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Y</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09754509"/>
                      </a:ext>
                    </a:extLst>
                  </a:tr>
                  <a:tr h="324000">
                    <a:tc>
                      <a:txBody>
                        <a:bodyPr/>
                        <a:lstStyle/>
                        <a:p>
                          <a:pPr algn="ctr">
                            <a:spcBef>
                              <a:spcPts val="200"/>
                            </a:spcBef>
                            <a:spcAft>
                              <a:spcPts val="0"/>
                            </a:spcAft>
                          </a:pPr>
                          <a14:m>
                            <m:oMathPara xmlns:m="http://schemas.openxmlformats.org/officeDocument/2006/math">
                              <m:oMathParaPr>
                                <m:jc m:val="centerGroup"/>
                              </m:oMathParaPr>
                              <m:oMath xmlns:m="http://schemas.openxmlformats.org/officeDocument/2006/math">
                                <m:r>
                                  <a:rPr lang="en-US" altLang="zh-CN" sz="1200" b="0" i="1" kern="0" dirty="0" smtClean="0">
                                    <a:solidFill>
                                      <a:srgbClr val="000000"/>
                                    </a:solidFill>
                                    <a:latin typeface="Cambria Math" panose="02040503050406030204" pitchFamily="18" charset="0"/>
                                    <a:cs typeface="Times New Roman" panose="02020603050405020304" pitchFamily="18" charset="0"/>
                                  </a:rPr>
                                  <m:t>𝑐𝑜𝑖𝑛</m:t>
                                </m:r>
                                <m:r>
                                  <a:rPr lang="en-US" altLang="zh-CN" sz="1200" b="0" i="1" kern="0" dirty="0" smtClean="0">
                                    <a:solidFill>
                                      <a:srgbClr val="000000"/>
                                    </a:solidFill>
                                    <a:latin typeface="Cambria Math" panose="02040503050406030204" pitchFamily="18" charset="0"/>
                                    <a:cs typeface="Times New Roman" panose="02020603050405020304" pitchFamily="18" charset="0"/>
                                  </a:rPr>
                                  <m:t>_8</m:t>
                                </m:r>
                                <m:r>
                                  <a:rPr lang="en-US" altLang="zh-CN" sz="1200" b="0" i="1" kern="0" dirty="0" smtClean="0">
                                    <a:solidFill>
                                      <a:srgbClr val="000000"/>
                                    </a:solidFill>
                                    <a:latin typeface="Cambria Math" panose="02040503050406030204" pitchFamily="18" charset="0"/>
                                    <a:cs typeface="Times New Roman" panose="02020603050405020304" pitchFamily="18" charset="0"/>
                                  </a:rPr>
                                  <m:t>𝑃𝑆𝐷</m:t>
                                </m:r>
                                <m:r>
                                  <a:rPr lang="en-US" altLang="zh-CN" sz="1200" b="0" i="1" kern="0" dirty="0" smtClean="0">
                                    <a:solidFill>
                                      <a:srgbClr val="000000"/>
                                    </a:solidFill>
                                    <a:latin typeface="Cambria Math" panose="02040503050406030204" pitchFamily="18" charset="0"/>
                                    <a:cs typeface="Times New Roman" panose="02020603050405020304" pitchFamily="18" charset="0"/>
                                  </a:rPr>
                                  <m:t>_</m:t>
                                </m:r>
                                <m:r>
                                  <a:rPr lang="en-US" altLang="zh-CN" sz="1200" b="0" i="1" kern="0" dirty="0">
                                    <a:solidFill>
                                      <a:srgbClr val="000000"/>
                                    </a:solidFill>
                                    <a:latin typeface="Cambria Math" panose="02040503050406030204" pitchFamily="18" charset="0"/>
                                    <a:cs typeface="Times New Roman" panose="02020603050405020304" pitchFamily="18" charset="0"/>
                                  </a:rPr>
                                  <m:t>𝑐𝑜𝑢𝑛𝑡</m:t>
                                </m:r>
                              </m:oMath>
                            </m:oMathPara>
                          </a14:m>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91897</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91897</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92179</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92179</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92179</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92179</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91897</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91897</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15069825"/>
                      </a:ext>
                    </a:extLst>
                  </a:tr>
                  <a:tr h="324000">
                    <a:tc>
                      <a:txBody>
                        <a:bodyPr/>
                        <a:lstStyle/>
                        <a:p>
                          <a:pPr algn="ctr">
                            <a:spcBef>
                              <a:spcPts val="200"/>
                            </a:spcBef>
                            <a:spcAft>
                              <a:spcPts val="0"/>
                            </a:spcAft>
                          </a:pPr>
                          <a14:m>
                            <m:oMathPara xmlns:m="http://schemas.openxmlformats.org/officeDocument/2006/math">
                              <m:oMathParaPr>
                                <m:jc m:val="centerGroup"/>
                              </m:oMathParaPr>
                              <m:oMath xmlns:m="http://schemas.openxmlformats.org/officeDocument/2006/math">
                                <m:r>
                                  <m:rPr>
                                    <m:nor/>
                                  </m:rPr>
                                  <a:rPr lang="en-US" altLang="zh-CN" sz="1200" b="0" i="0" kern="0" dirty="0" smtClean="0">
                                    <a:solidFill>
                                      <a:srgbClr val="000000"/>
                                    </a:solidFill>
                                    <a:latin typeface="Times New Roman" panose="02020603050405020304" pitchFamily="18" charset="0"/>
                                    <a:cs typeface="Times New Roman" panose="02020603050405020304" pitchFamily="18" charset="0"/>
                                  </a:rPr>
                                  <m:t>coin</m:t>
                                </m:r>
                                <m:r>
                                  <m:rPr>
                                    <m:nor/>
                                  </m:rPr>
                                  <a:rPr lang="en-US" altLang="zh-CN" sz="1200" b="0" i="0" kern="0" dirty="0" smtClean="0">
                                    <a:solidFill>
                                      <a:srgbClr val="000000"/>
                                    </a:solidFill>
                                    <a:latin typeface="Times New Roman" panose="02020603050405020304" pitchFamily="18" charset="0"/>
                                    <a:cs typeface="Times New Roman" panose="02020603050405020304" pitchFamily="18" charset="0"/>
                                  </a:rPr>
                                  <m:t>_7</m:t>
                                </m:r>
                                <m:r>
                                  <m:rPr>
                                    <m:nor/>
                                  </m:rPr>
                                  <a:rPr lang="en-US" altLang="zh-CN" sz="1200" b="0" i="0" kern="0" dirty="0" smtClean="0">
                                    <a:solidFill>
                                      <a:srgbClr val="000000"/>
                                    </a:solidFill>
                                    <a:latin typeface="Times New Roman" panose="02020603050405020304" pitchFamily="18" charset="0"/>
                                    <a:cs typeface="Times New Roman" panose="02020603050405020304" pitchFamily="18" charset="0"/>
                                  </a:rPr>
                                  <m:t>PSD</m:t>
                                </m:r>
                                <m:r>
                                  <m:rPr>
                                    <m:nor/>
                                  </m:rPr>
                                  <a:rPr lang="en-US" altLang="zh-CN" sz="1200" b="0" i="0" kern="0" dirty="0" smtClean="0">
                                    <a:solidFill>
                                      <a:srgbClr val="000000"/>
                                    </a:solidFill>
                                    <a:latin typeface="Times New Roman" panose="02020603050405020304" pitchFamily="18" charset="0"/>
                                    <a:cs typeface="Times New Roman" panose="02020603050405020304" pitchFamily="18" charset="0"/>
                                  </a:rPr>
                                  <m:t>_</m:t>
                                </m:r>
                                <m:r>
                                  <m:rPr>
                                    <m:nor/>
                                  </m:rPr>
                                  <a:rPr lang="en-US" altLang="zh-CN" sz="1200" b="0" i="0" kern="0" dirty="0" smtClean="0">
                                    <a:solidFill>
                                      <a:srgbClr val="000000"/>
                                    </a:solidFill>
                                    <a:latin typeface="Times New Roman" panose="02020603050405020304" pitchFamily="18" charset="0"/>
                                    <a:cs typeface="Times New Roman" panose="02020603050405020304" pitchFamily="18" charset="0"/>
                                  </a:rPr>
                                  <m:t>count</m:t>
                                </m:r>
                              </m:oMath>
                            </m:oMathPara>
                          </a14:m>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94637</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93290</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93494</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93867</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93655</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93572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93340</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93288</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508176205"/>
                      </a:ext>
                    </a:extLst>
                  </a:tr>
                  <a:tr h="324000">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200" b="0" i="1" kern="0" dirty="0" smtClean="0">
                                    <a:solidFill>
                                      <a:srgbClr val="000000"/>
                                    </a:solidFill>
                                    <a:latin typeface="Cambria Math" panose="02040503050406030204" pitchFamily="18" charset="0"/>
                                    <a:cs typeface="Times New Roman" panose="02020603050405020304" pitchFamily="18" charset="0"/>
                                  </a:rPr>
                                  <m:t>𝑃𝑆𝐷</m:t>
                                </m:r>
                                <m:r>
                                  <a:rPr lang="en-US" altLang="zh-CN" sz="1200" b="0" i="1" kern="0" dirty="0" smtClean="0">
                                    <a:solidFill>
                                      <a:srgbClr val="000000"/>
                                    </a:solidFill>
                                    <a:latin typeface="Cambria Math" panose="02040503050406030204" pitchFamily="18" charset="0"/>
                                    <a:cs typeface="Times New Roman" panose="02020603050405020304" pitchFamily="18" charset="0"/>
                                  </a:rPr>
                                  <m:t>_</m:t>
                                </m:r>
                                <m:r>
                                  <m:rPr>
                                    <m:sty m:val="p"/>
                                  </m:rPr>
                                  <a:rPr lang="en-US" altLang="zh-CN" sz="1200" b="0" i="1" kern="0" dirty="0" smtClean="0">
                                    <a:solidFill>
                                      <a:srgbClr val="000000"/>
                                    </a:solidFill>
                                    <a:latin typeface="Cambria Math" panose="02040503050406030204" pitchFamily="18" charset="0"/>
                                    <a:cs typeface="Times New Roman" panose="02020603050405020304" pitchFamily="18" charset="0"/>
                                  </a:rPr>
                                  <m:t>det</m:t>
                                </m:r>
                                <m:r>
                                  <a:rPr lang="en-US" altLang="zh-CN" sz="1200" b="0" i="1" kern="0" dirty="0" smtClean="0">
                                    <a:solidFill>
                                      <a:srgbClr val="000000"/>
                                    </a:solidFill>
                                    <a:latin typeface="Cambria Math" panose="02040503050406030204" pitchFamily="18" charset="0"/>
                                    <a:cs typeface="Times New Roman" panose="02020603050405020304" pitchFamily="18" charset="0"/>
                                  </a:rPr>
                                  <m:t>_</m:t>
                                </m:r>
                                <m:r>
                                  <a:rPr lang="en-US" altLang="zh-CN" sz="1200" b="0" i="1" kern="0" dirty="0" smtClean="0">
                                    <a:solidFill>
                                      <a:srgbClr val="000000"/>
                                    </a:solidFill>
                                    <a:latin typeface="Cambria Math" panose="02040503050406030204" pitchFamily="18" charset="0"/>
                                    <a:cs typeface="Times New Roman" panose="02020603050405020304" pitchFamily="18" charset="0"/>
                                  </a:rPr>
                                  <m:t>𝑒𝑓𝑓</m:t>
                                </m:r>
                              </m:oMath>
                            </m:oMathPara>
                          </a14:m>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97.10%</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98.51%</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98.59%</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98.20%</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98.42%</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98.51%</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98.45%</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98.51%</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560467087"/>
                      </a:ext>
                    </a:extLst>
                  </a:tr>
                </a:tbl>
              </a:graphicData>
            </a:graphic>
          </p:graphicFrame>
        </mc:Choice>
        <mc:Fallback xmlns="">
          <p:graphicFrame>
            <p:nvGraphicFramePr>
              <p:cNvPr id="9" name="表格 8">
                <a:extLst>
                  <a:ext uri="{FF2B5EF4-FFF2-40B4-BE49-F238E27FC236}">
                    <a16:creationId xmlns:a16="http://schemas.microsoft.com/office/drawing/2014/main" id="{5DF1DA94-2D73-4476-9E47-28565332E61B}"/>
                  </a:ext>
                </a:extLst>
              </p:cNvPr>
              <p:cNvGraphicFramePr>
                <a:graphicFrameLocks noGrp="1"/>
              </p:cNvGraphicFramePr>
              <p:nvPr>
                <p:extLst>
                  <p:ext uri="{D42A27DB-BD31-4B8C-83A1-F6EECF244321}">
                    <p14:modId xmlns:p14="http://schemas.microsoft.com/office/powerpoint/2010/main" val="2375641000"/>
                  </p:ext>
                </p:extLst>
              </p:nvPr>
            </p:nvGraphicFramePr>
            <p:xfrm>
              <a:off x="4943872" y="1602596"/>
              <a:ext cx="7205056" cy="1620000"/>
            </p:xfrm>
            <a:graphic>
              <a:graphicData uri="http://schemas.openxmlformats.org/drawingml/2006/table">
                <a:tbl>
                  <a:tblPr firstRow="1" firstCol="1" bandRow="1">
                    <a:tableStyleId>{5C22544A-7EE6-4342-B048-85BDC9FD1C3A}</a:tableStyleId>
                  </a:tblPr>
                  <a:tblGrid>
                    <a:gridCol w="1404000">
                      <a:extLst>
                        <a:ext uri="{9D8B030D-6E8A-4147-A177-3AD203B41FA5}">
                          <a16:colId xmlns:a16="http://schemas.microsoft.com/office/drawing/2014/main" val="3884820962"/>
                        </a:ext>
                      </a:extLst>
                    </a:gridCol>
                    <a:gridCol w="725132">
                      <a:extLst>
                        <a:ext uri="{9D8B030D-6E8A-4147-A177-3AD203B41FA5}">
                          <a16:colId xmlns:a16="http://schemas.microsoft.com/office/drawing/2014/main" val="2433780083"/>
                        </a:ext>
                      </a:extLst>
                    </a:gridCol>
                    <a:gridCol w="725132">
                      <a:extLst>
                        <a:ext uri="{9D8B030D-6E8A-4147-A177-3AD203B41FA5}">
                          <a16:colId xmlns:a16="http://schemas.microsoft.com/office/drawing/2014/main" val="450691276"/>
                        </a:ext>
                      </a:extLst>
                    </a:gridCol>
                    <a:gridCol w="725132">
                      <a:extLst>
                        <a:ext uri="{9D8B030D-6E8A-4147-A177-3AD203B41FA5}">
                          <a16:colId xmlns:a16="http://schemas.microsoft.com/office/drawing/2014/main" val="3378974607"/>
                        </a:ext>
                      </a:extLst>
                    </a:gridCol>
                    <a:gridCol w="725132">
                      <a:extLst>
                        <a:ext uri="{9D8B030D-6E8A-4147-A177-3AD203B41FA5}">
                          <a16:colId xmlns:a16="http://schemas.microsoft.com/office/drawing/2014/main" val="4241794088"/>
                        </a:ext>
                      </a:extLst>
                    </a:gridCol>
                    <a:gridCol w="725132">
                      <a:extLst>
                        <a:ext uri="{9D8B030D-6E8A-4147-A177-3AD203B41FA5}">
                          <a16:colId xmlns:a16="http://schemas.microsoft.com/office/drawing/2014/main" val="4171365757"/>
                        </a:ext>
                      </a:extLst>
                    </a:gridCol>
                    <a:gridCol w="725132">
                      <a:extLst>
                        <a:ext uri="{9D8B030D-6E8A-4147-A177-3AD203B41FA5}">
                          <a16:colId xmlns:a16="http://schemas.microsoft.com/office/drawing/2014/main" val="1361804779"/>
                        </a:ext>
                      </a:extLst>
                    </a:gridCol>
                    <a:gridCol w="725132">
                      <a:extLst>
                        <a:ext uri="{9D8B030D-6E8A-4147-A177-3AD203B41FA5}">
                          <a16:colId xmlns:a16="http://schemas.microsoft.com/office/drawing/2014/main" val="3718460509"/>
                        </a:ext>
                      </a:extLst>
                    </a:gridCol>
                    <a:gridCol w="725132">
                      <a:extLst>
                        <a:ext uri="{9D8B030D-6E8A-4147-A177-3AD203B41FA5}">
                          <a16:colId xmlns:a16="http://schemas.microsoft.com/office/drawing/2014/main" val="3390896753"/>
                        </a:ext>
                      </a:extLst>
                    </a:gridCol>
                  </a:tblGrid>
                  <a:tr h="324000">
                    <a:tc rowSpan="2">
                      <a:txBody>
                        <a:bodyPr/>
                        <a:lstStyle/>
                        <a:p>
                          <a:pPr algn="ctr">
                            <a:spcBef>
                              <a:spcPts val="200"/>
                            </a:spcBef>
                            <a:spcAft>
                              <a:spcPts val="0"/>
                            </a:spcAft>
                          </a:pPr>
                          <a:r>
                            <a:rPr lang="zh-CN" altLang="en-US" sz="1200" dirty="0">
                              <a:effectLst/>
                              <a:latin typeface="Times New Roman" panose="02020603050405020304" pitchFamily="18" charset="0"/>
                              <a:ea typeface="Times New Roman" panose="02020603050405020304" pitchFamily="18" charset="0"/>
                            </a:rPr>
                            <a:t>探测效率</a:t>
                          </a:r>
                          <a:r>
                            <a:rPr lang="en-US" altLang="zh-CN" sz="1200" dirty="0">
                              <a:effectLst/>
                              <a:latin typeface="Times New Roman" panose="02020603050405020304" pitchFamily="18" charset="0"/>
                              <a:ea typeface="Times New Roman" panose="02020603050405020304" pitchFamily="18" charset="0"/>
                            </a:rPr>
                            <a:t>(%)</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gridSpan="2">
                      <a:txBody>
                        <a:bodyPr/>
                        <a:lstStyle/>
                        <a:p>
                          <a:pPr algn="ctr">
                            <a:spcBef>
                              <a:spcPts val="200"/>
                            </a:spcBef>
                            <a:spcAft>
                              <a:spcPts val="0"/>
                            </a:spcAft>
                          </a:pPr>
                          <a:r>
                            <a:rPr lang="zh-CN" altLang="en-US" sz="1200" dirty="0">
                              <a:effectLst/>
                              <a:latin typeface="Times New Roman" panose="02020603050405020304" pitchFamily="18" charset="0"/>
                              <a:ea typeface="等线" panose="02010600030101010101" pitchFamily="2" charset="-122"/>
                            </a:rPr>
                            <a:t>第</a:t>
                          </a:r>
                          <a:r>
                            <a:rPr lang="en-US" altLang="zh-CN" sz="1200" dirty="0">
                              <a:effectLst/>
                              <a:latin typeface="Times New Roman" panose="02020603050405020304" pitchFamily="18" charset="0"/>
                              <a:ea typeface="等线" panose="02010600030101010101" pitchFamily="2" charset="-122"/>
                            </a:rPr>
                            <a:t>1</a:t>
                          </a:r>
                          <a:r>
                            <a:rPr lang="zh-CN" altLang="en-US" sz="1200" dirty="0">
                              <a:effectLst/>
                              <a:latin typeface="Times New Roman" panose="02020603050405020304" pitchFamily="18" charset="0"/>
                              <a:ea typeface="等线" panose="02010600030101010101" pitchFamily="2" charset="-122"/>
                            </a:rPr>
                            <a:t>超层</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spcBef>
                              <a:spcPts val="200"/>
                            </a:spcBef>
                            <a:spcAft>
                              <a:spcPts val="0"/>
                            </a:spcAft>
                          </a:pPr>
                          <a:r>
                            <a:rPr lang="zh-CN" altLang="en-US" sz="1200" dirty="0">
                              <a:effectLst/>
                              <a:latin typeface="Times New Roman" panose="02020603050405020304" pitchFamily="18" charset="0"/>
                              <a:ea typeface="等线" panose="02010600030101010101" pitchFamily="2" charset="-122"/>
                            </a:rPr>
                            <a:t>第</a:t>
                          </a:r>
                          <a:r>
                            <a:rPr lang="en-US" altLang="zh-CN" sz="1200" dirty="0">
                              <a:effectLst/>
                              <a:latin typeface="Times New Roman" panose="02020603050405020304" pitchFamily="18" charset="0"/>
                              <a:ea typeface="等线" panose="02010600030101010101" pitchFamily="2" charset="-122"/>
                            </a:rPr>
                            <a:t>2</a:t>
                          </a:r>
                          <a:r>
                            <a:rPr lang="zh-CN" altLang="en-US" sz="1200" dirty="0">
                              <a:effectLst/>
                              <a:latin typeface="Times New Roman" panose="02020603050405020304" pitchFamily="18" charset="0"/>
                              <a:ea typeface="等线" panose="02010600030101010101" pitchFamily="2" charset="-122"/>
                            </a:rPr>
                            <a:t>超层</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spcBef>
                              <a:spcPts val="200"/>
                            </a:spcBef>
                            <a:spcAft>
                              <a:spcPts val="0"/>
                            </a:spcAft>
                          </a:pPr>
                          <a:r>
                            <a:rPr lang="zh-CN" altLang="en-US" sz="1200" dirty="0">
                              <a:effectLst/>
                              <a:latin typeface="Times New Roman" panose="02020603050405020304" pitchFamily="18" charset="0"/>
                              <a:ea typeface="等线" panose="02010600030101010101" pitchFamily="2" charset="-122"/>
                            </a:rPr>
                            <a:t>第</a:t>
                          </a:r>
                          <a:r>
                            <a:rPr lang="en-US" altLang="zh-CN" sz="1200" dirty="0">
                              <a:effectLst/>
                              <a:latin typeface="Times New Roman" panose="02020603050405020304" pitchFamily="18" charset="0"/>
                              <a:ea typeface="等线" panose="02010600030101010101" pitchFamily="2" charset="-122"/>
                            </a:rPr>
                            <a:t>3</a:t>
                          </a:r>
                          <a:r>
                            <a:rPr lang="zh-CN" altLang="en-US" sz="1200" dirty="0">
                              <a:effectLst/>
                              <a:latin typeface="Times New Roman" panose="02020603050405020304" pitchFamily="18" charset="0"/>
                              <a:ea typeface="等线" panose="02010600030101010101" pitchFamily="2" charset="-122"/>
                            </a:rPr>
                            <a:t>超层</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spcBef>
                              <a:spcPts val="200"/>
                            </a:spcBef>
                            <a:spcAft>
                              <a:spcPts val="0"/>
                            </a:spcAft>
                          </a:pPr>
                          <a:r>
                            <a:rPr lang="zh-CN" altLang="en-US" sz="1200" dirty="0">
                              <a:effectLst/>
                              <a:latin typeface="Times New Roman" panose="02020603050405020304" pitchFamily="18" charset="0"/>
                              <a:ea typeface="Times New Roman" panose="02020603050405020304" pitchFamily="18" charset="0"/>
                            </a:rPr>
                            <a:t>第</a:t>
                          </a:r>
                          <a:r>
                            <a:rPr lang="en-US" altLang="zh-CN" sz="1200" dirty="0">
                              <a:effectLst/>
                              <a:latin typeface="Times New Roman" panose="02020603050405020304" pitchFamily="18" charset="0"/>
                              <a:ea typeface="Times New Roman" panose="02020603050405020304" pitchFamily="18" charset="0"/>
                            </a:rPr>
                            <a:t>4</a:t>
                          </a:r>
                          <a:r>
                            <a:rPr lang="zh-CN" altLang="en-US" sz="1200" dirty="0">
                              <a:effectLst/>
                              <a:latin typeface="Times New Roman" panose="02020603050405020304" pitchFamily="18" charset="0"/>
                              <a:ea typeface="Times New Roman" panose="02020603050405020304" pitchFamily="18" charset="0"/>
                            </a:rPr>
                            <a:t>超层</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3550240929"/>
                      </a:ext>
                    </a:extLst>
                  </a:tr>
                  <a:tr h="324000">
                    <a:tc vMerge="1">
                      <a:txBody>
                        <a:bodyPr/>
                        <a:lstStyle/>
                        <a:p>
                          <a:endParaRPr lang="zh-CN" altLang="en-US"/>
                        </a:p>
                      </a:txBody>
                      <a:tcP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X</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Y</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X</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Y</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X</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Y</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X</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Y</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09754509"/>
                      </a:ext>
                    </a:extLst>
                  </a:tr>
                  <a:tr h="324000">
                    <a:tc>
                      <a:txBody>
                        <a:bodyPr/>
                        <a:lstStyle/>
                        <a:p>
                          <a:endParaRPr lang="zh-CN"/>
                        </a:p>
                      </a:txBody>
                      <a:tcPr marL="68580" marR="68580" marT="0" marB="0" anchor="ctr">
                        <a:blipFill>
                          <a:blip r:embed="rId3"/>
                          <a:stretch>
                            <a:fillRect l="-870" t="-203774" r="-416087" b="-209434"/>
                          </a:stretch>
                        </a:blipFill>
                      </a:tcP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91897</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91897</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92179</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92179</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92179</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92179</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91897</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91897</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15069825"/>
                      </a:ext>
                    </a:extLst>
                  </a:tr>
                  <a:tr h="324000">
                    <a:tc>
                      <a:txBody>
                        <a:bodyPr/>
                        <a:lstStyle/>
                        <a:p>
                          <a:endParaRPr lang="zh-CN"/>
                        </a:p>
                      </a:txBody>
                      <a:tcPr marL="68580" marR="68580" marT="0" marB="0" anchor="ctr">
                        <a:blipFill>
                          <a:blip r:embed="rId3"/>
                          <a:stretch>
                            <a:fillRect l="-870" t="-298148" r="-416087" b="-105556"/>
                          </a:stretch>
                        </a:blipFill>
                      </a:tcP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94637</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93290</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93494</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93867</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93655</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93572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93340</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93288</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508176205"/>
                      </a:ext>
                    </a:extLst>
                  </a:tr>
                  <a:tr h="324000">
                    <a:tc>
                      <a:txBody>
                        <a:bodyPr/>
                        <a:lstStyle/>
                        <a:p>
                          <a:endParaRPr lang="zh-CN"/>
                        </a:p>
                      </a:txBody>
                      <a:tcPr marL="68580" marR="68580" marT="0" marB="0" anchor="ctr">
                        <a:blipFill>
                          <a:blip r:embed="rId3"/>
                          <a:stretch>
                            <a:fillRect l="-870" t="-405660" r="-416087" b="-7547"/>
                          </a:stretch>
                        </a:blipFill>
                      </a:tcP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97.10%</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98.51%</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98.59%</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98.20%</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98.42%</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98.51%</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98.45%</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98.51%</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560467087"/>
                      </a:ext>
                    </a:extLst>
                  </a:tr>
                </a:tbl>
              </a:graphicData>
            </a:graphic>
          </p:graphicFrame>
        </mc:Fallback>
      </mc:AlternateContent>
      <p:pic>
        <p:nvPicPr>
          <p:cNvPr id="2" name="图片 1">
            <a:extLst>
              <a:ext uri="{FF2B5EF4-FFF2-40B4-BE49-F238E27FC236}">
                <a16:creationId xmlns:a16="http://schemas.microsoft.com/office/drawing/2014/main" id="{404F2758-01E3-4FE8-9991-25BB5E75AE3F}"/>
              </a:ext>
            </a:extLst>
          </p:cNvPr>
          <p:cNvPicPr>
            <a:picLocks noChangeAspect="1"/>
          </p:cNvPicPr>
          <p:nvPr/>
        </p:nvPicPr>
        <p:blipFill>
          <a:blip r:embed="rId4"/>
          <a:stretch>
            <a:fillRect/>
          </a:stretch>
        </p:blipFill>
        <p:spPr>
          <a:xfrm>
            <a:off x="468366" y="1238298"/>
            <a:ext cx="3245403" cy="2520000"/>
          </a:xfrm>
          <a:prstGeom prst="rect">
            <a:avLst/>
          </a:prstGeom>
        </p:spPr>
      </p:pic>
      <p:pic>
        <p:nvPicPr>
          <p:cNvPr id="3" name="图片 2">
            <a:extLst>
              <a:ext uri="{FF2B5EF4-FFF2-40B4-BE49-F238E27FC236}">
                <a16:creationId xmlns:a16="http://schemas.microsoft.com/office/drawing/2014/main" id="{A3928039-5EE3-4502-94CF-2E588912E7A0}"/>
              </a:ext>
            </a:extLst>
          </p:cNvPr>
          <p:cNvPicPr>
            <a:picLocks noChangeAspect="1"/>
          </p:cNvPicPr>
          <p:nvPr/>
        </p:nvPicPr>
        <p:blipFill>
          <a:blip r:embed="rId5"/>
          <a:stretch>
            <a:fillRect/>
          </a:stretch>
        </p:blipFill>
        <p:spPr>
          <a:xfrm>
            <a:off x="468366" y="4006988"/>
            <a:ext cx="3245402" cy="2520000"/>
          </a:xfrm>
          <a:prstGeom prst="rect">
            <a:avLst/>
          </a:prstGeom>
        </p:spPr>
      </p:pic>
      <p:pic>
        <p:nvPicPr>
          <p:cNvPr id="6" name="图片 5">
            <a:extLst>
              <a:ext uri="{FF2B5EF4-FFF2-40B4-BE49-F238E27FC236}">
                <a16:creationId xmlns:a16="http://schemas.microsoft.com/office/drawing/2014/main" id="{C71B616F-012E-4785-AC81-25072E4497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00" y="3301820"/>
            <a:ext cx="3293100" cy="2519999"/>
          </a:xfrm>
          <a:prstGeom prst="rect">
            <a:avLst/>
          </a:prstGeom>
        </p:spPr>
      </p:pic>
      <p:pic>
        <p:nvPicPr>
          <p:cNvPr id="8" name="图片 7">
            <a:extLst>
              <a:ext uri="{FF2B5EF4-FFF2-40B4-BE49-F238E27FC236}">
                <a16:creationId xmlns:a16="http://schemas.microsoft.com/office/drawing/2014/main" id="{7C37286A-8F3E-489A-8F57-AF4EDF9FFF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23827" y="3301820"/>
            <a:ext cx="3293100" cy="2520000"/>
          </a:xfrm>
          <a:prstGeom prst="rect">
            <a:avLst/>
          </a:prstGeom>
        </p:spPr>
      </p:pic>
      <p:sp>
        <p:nvSpPr>
          <p:cNvPr id="20" name="矩形 19">
            <a:extLst>
              <a:ext uri="{FF2B5EF4-FFF2-40B4-BE49-F238E27FC236}">
                <a16:creationId xmlns:a16="http://schemas.microsoft.com/office/drawing/2014/main" id="{B4CA3AEF-AEA7-4756-B4E8-DEFF6B9F4D9F}"/>
              </a:ext>
            </a:extLst>
          </p:cNvPr>
          <p:cNvSpPr/>
          <p:nvPr/>
        </p:nvSpPr>
        <p:spPr>
          <a:xfrm>
            <a:off x="468366" y="3755184"/>
            <a:ext cx="3245403"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计算第</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2</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和第</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3</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超层探测效率的探测器系统布局</a:t>
            </a:r>
          </a:p>
        </p:txBody>
      </p:sp>
      <p:sp>
        <p:nvSpPr>
          <p:cNvPr id="24" name="矩形 23">
            <a:extLst>
              <a:ext uri="{FF2B5EF4-FFF2-40B4-BE49-F238E27FC236}">
                <a16:creationId xmlns:a16="http://schemas.microsoft.com/office/drawing/2014/main" id="{56802F00-1604-4DF2-A3A0-2F82991F3712}"/>
              </a:ext>
            </a:extLst>
          </p:cNvPr>
          <p:cNvSpPr/>
          <p:nvPr/>
        </p:nvSpPr>
        <p:spPr>
          <a:xfrm>
            <a:off x="8832303" y="5897624"/>
            <a:ext cx="3200207"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四个超层 </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Y </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方向位置灵敏探测器的探测效率</a:t>
            </a:r>
          </a:p>
        </p:txBody>
      </p:sp>
      <p:sp>
        <p:nvSpPr>
          <p:cNvPr id="25" name="矩形 24">
            <a:extLst>
              <a:ext uri="{FF2B5EF4-FFF2-40B4-BE49-F238E27FC236}">
                <a16:creationId xmlns:a16="http://schemas.microsoft.com/office/drawing/2014/main" id="{284B9942-27DF-444C-9F10-F066D12C43D9}"/>
              </a:ext>
            </a:extLst>
          </p:cNvPr>
          <p:cNvSpPr/>
          <p:nvPr/>
        </p:nvSpPr>
        <p:spPr>
          <a:xfrm>
            <a:off x="5083746" y="5891405"/>
            <a:ext cx="3200207"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四个超层 </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X </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方向位置灵敏探测器的</a:t>
            </a:r>
            <a:r>
              <a:rPr lang="zh-CN" altLang="en-US" sz="1200" b="0" dirty="0">
                <a:solidFill>
                  <a:prstClr val="black"/>
                </a:solidFill>
                <a:ea typeface="微软雅黑" panose="020B0503020204020204" pitchFamily="34" charset="-122"/>
                <a:cs typeface="Times New Roman" panose="02020603050405020304" pitchFamily="18" charset="0"/>
              </a:rPr>
              <a:t>探测效率</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26" name="矩形 25">
            <a:extLst>
              <a:ext uri="{FF2B5EF4-FFF2-40B4-BE49-F238E27FC236}">
                <a16:creationId xmlns:a16="http://schemas.microsoft.com/office/drawing/2014/main" id="{D4D3BF2B-E9DA-42D2-9CCA-3DD9B0B90132}"/>
              </a:ext>
            </a:extLst>
          </p:cNvPr>
          <p:cNvSpPr/>
          <p:nvPr/>
        </p:nvSpPr>
        <p:spPr>
          <a:xfrm>
            <a:off x="468366" y="6457196"/>
            <a:ext cx="3245403"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计算第</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1</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和第</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4</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超层探测效率的探测器系统布局</a:t>
            </a:r>
          </a:p>
        </p:txBody>
      </p:sp>
      <p:sp>
        <p:nvSpPr>
          <p:cNvPr id="16" name="矩形 15">
            <a:extLst>
              <a:ext uri="{FF2B5EF4-FFF2-40B4-BE49-F238E27FC236}">
                <a16:creationId xmlns:a16="http://schemas.microsoft.com/office/drawing/2014/main" id="{11A59041-D123-44F2-9D9D-3775B5342C46}"/>
              </a:ext>
            </a:extLst>
          </p:cNvPr>
          <p:cNvSpPr/>
          <p:nvPr/>
        </p:nvSpPr>
        <p:spPr>
          <a:xfrm>
            <a:off x="6728690" y="1354982"/>
            <a:ext cx="3203418"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四个超层的 </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X </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方向和 </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Y </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方向的</a:t>
            </a:r>
            <a:r>
              <a:rPr lang="zh-CN" altLang="en-US" sz="1200" b="0" dirty="0">
                <a:solidFill>
                  <a:prstClr val="black"/>
                </a:solidFill>
                <a:ea typeface="微软雅黑" panose="020B0503020204020204" pitchFamily="34" charset="-122"/>
                <a:cs typeface="Times New Roman" panose="02020603050405020304" pitchFamily="18" charset="0"/>
              </a:rPr>
              <a:t>探测效率</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数据</a:t>
            </a:r>
          </a:p>
        </p:txBody>
      </p:sp>
      <mc:AlternateContent xmlns:mc="http://schemas.openxmlformats.org/markup-compatibility/2006" xmlns:a14="http://schemas.microsoft.com/office/drawing/2010/main">
        <mc:Choice Requires="a14">
          <p:sp>
            <p:nvSpPr>
              <p:cNvPr id="18" name="内容占位符 2">
                <a:extLst>
                  <a:ext uri="{FF2B5EF4-FFF2-40B4-BE49-F238E27FC236}">
                    <a16:creationId xmlns:a16="http://schemas.microsoft.com/office/drawing/2014/main" id="{94439D11-54B6-46BB-B4B6-BABA9F6CCF1F}"/>
                  </a:ext>
                </a:extLst>
              </p:cNvPr>
              <p:cNvSpPr txBox="1">
                <a:spLocks/>
              </p:cNvSpPr>
              <p:nvPr/>
            </p:nvSpPr>
            <p:spPr bwMode="auto">
              <a:xfrm>
                <a:off x="6483520" y="600048"/>
                <a:ext cx="3693759" cy="7888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indent="0">
                  <a:lnSpc>
                    <a:spcPct val="150000"/>
                  </a:lnSpc>
                  <a:buClrTx/>
                  <a:buNone/>
                </a:pPr>
                <a14:m>
                  <m:oMathPara xmlns:m="http://schemas.openxmlformats.org/officeDocument/2006/math">
                    <m:oMathParaPr>
                      <m:jc m:val="centerGroup"/>
                    </m:oMathParaPr>
                    <m:oMath xmlns:m="http://schemas.openxmlformats.org/officeDocument/2006/math">
                      <m:r>
                        <a:rPr lang="en-US" altLang="zh-CN" sz="1400" b="0" i="1" kern="0" dirty="0" smtClean="0">
                          <a:solidFill>
                            <a:srgbClr val="000000"/>
                          </a:solidFill>
                          <a:latin typeface="Cambria Math" panose="02040503050406030204" pitchFamily="18" charset="0"/>
                          <a:cs typeface="Times New Roman" panose="02020603050405020304" pitchFamily="18" charset="0"/>
                        </a:rPr>
                        <m:t>𝑃𝑆𝐷</m:t>
                      </m:r>
                      <m:r>
                        <a:rPr lang="en-US" altLang="zh-CN" sz="1400" b="0" i="1" kern="0" dirty="0" smtClean="0">
                          <a:solidFill>
                            <a:srgbClr val="000000"/>
                          </a:solidFill>
                          <a:latin typeface="Cambria Math" panose="02040503050406030204" pitchFamily="18" charset="0"/>
                          <a:cs typeface="Times New Roman" panose="02020603050405020304" pitchFamily="18" charset="0"/>
                        </a:rPr>
                        <m:t>_</m:t>
                      </m:r>
                      <m:r>
                        <m:rPr>
                          <m:sty m:val="p"/>
                        </m:rPr>
                        <a:rPr lang="en-US" altLang="zh-CN" sz="1400" b="0" i="1" kern="0" dirty="0" smtClean="0">
                          <a:solidFill>
                            <a:srgbClr val="000000"/>
                          </a:solidFill>
                          <a:latin typeface="Cambria Math" panose="02040503050406030204" pitchFamily="18" charset="0"/>
                          <a:cs typeface="Times New Roman" panose="02020603050405020304" pitchFamily="18" charset="0"/>
                        </a:rPr>
                        <m:t>det</m:t>
                      </m:r>
                      <m:r>
                        <a:rPr lang="en-US" altLang="zh-CN" sz="1400" b="0" i="1" kern="0" dirty="0" smtClean="0">
                          <a:solidFill>
                            <a:srgbClr val="000000"/>
                          </a:solidFill>
                          <a:latin typeface="Cambria Math" panose="02040503050406030204" pitchFamily="18" charset="0"/>
                          <a:cs typeface="Times New Roman" panose="02020603050405020304" pitchFamily="18" charset="0"/>
                        </a:rPr>
                        <m:t>_</m:t>
                      </m:r>
                      <m:r>
                        <a:rPr lang="en-US" altLang="zh-CN" sz="1400" b="0" i="1" kern="0" dirty="0" smtClean="0">
                          <a:solidFill>
                            <a:srgbClr val="000000"/>
                          </a:solidFill>
                          <a:latin typeface="Cambria Math" panose="02040503050406030204" pitchFamily="18" charset="0"/>
                          <a:cs typeface="Times New Roman" panose="02020603050405020304" pitchFamily="18" charset="0"/>
                        </a:rPr>
                        <m:t>𝑒𝑓𝑓</m:t>
                      </m:r>
                      <m:r>
                        <a:rPr lang="en-US" altLang="zh-CN" sz="1400" b="0" i="1" kern="0" dirty="0" smtClean="0">
                          <a:solidFill>
                            <a:srgbClr val="000000"/>
                          </a:solidFill>
                          <a:latin typeface="Cambria Math" panose="02040503050406030204" pitchFamily="18" charset="0"/>
                          <a:cs typeface="Times New Roman" panose="02020603050405020304" pitchFamily="18" charset="0"/>
                        </a:rPr>
                        <m:t>=</m:t>
                      </m:r>
                      <m:f>
                        <m:fPr>
                          <m:ctrlPr>
                            <a:rPr lang="en-US" altLang="zh-CN" sz="1400" b="0" i="1" kern="0" dirty="0" smtClean="0">
                              <a:solidFill>
                                <a:srgbClr val="000000"/>
                              </a:solidFill>
                              <a:latin typeface="Cambria Math" panose="02040503050406030204" pitchFamily="18" charset="0"/>
                              <a:cs typeface="Times New Roman" panose="02020603050405020304" pitchFamily="18" charset="0"/>
                            </a:rPr>
                          </m:ctrlPr>
                        </m:fPr>
                        <m:num>
                          <m:r>
                            <a:rPr lang="en-US" altLang="zh-CN" sz="1400" b="0" i="1" kern="0" dirty="0">
                              <a:solidFill>
                                <a:srgbClr val="000000"/>
                              </a:solidFill>
                              <a:latin typeface="Cambria Math" panose="02040503050406030204" pitchFamily="18" charset="0"/>
                              <a:cs typeface="Times New Roman" panose="02020603050405020304" pitchFamily="18" charset="0"/>
                            </a:rPr>
                            <m:t>𝑐𝑜𝑖𝑛</m:t>
                          </m:r>
                          <m:r>
                            <a:rPr lang="en-US" altLang="zh-CN" sz="1400" b="0" i="1" kern="0" dirty="0">
                              <a:solidFill>
                                <a:srgbClr val="000000"/>
                              </a:solidFill>
                              <a:latin typeface="Cambria Math" panose="02040503050406030204" pitchFamily="18" charset="0"/>
                              <a:cs typeface="Times New Roman" panose="02020603050405020304" pitchFamily="18" charset="0"/>
                            </a:rPr>
                            <m:t>_8</m:t>
                          </m:r>
                          <m:r>
                            <a:rPr lang="en-US" altLang="zh-CN" sz="1400" b="0" i="1" kern="0" dirty="0" smtClean="0">
                              <a:solidFill>
                                <a:srgbClr val="000000"/>
                              </a:solidFill>
                              <a:latin typeface="Cambria Math" panose="02040503050406030204" pitchFamily="18" charset="0"/>
                              <a:cs typeface="Times New Roman" panose="02020603050405020304" pitchFamily="18" charset="0"/>
                            </a:rPr>
                            <m:t>𝑃𝑆𝐷</m:t>
                          </m:r>
                          <m:r>
                            <a:rPr lang="en-US" altLang="zh-CN" sz="1400" b="0" i="1" kern="0" dirty="0" smtClean="0">
                              <a:solidFill>
                                <a:srgbClr val="000000"/>
                              </a:solidFill>
                              <a:latin typeface="Cambria Math" panose="02040503050406030204" pitchFamily="18" charset="0"/>
                              <a:cs typeface="Times New Roman" panose="02020603050405020304" pitchFamily="18" charset="0"/>
                            </a:rPr>
                            <m:t>_</m:t>
                          </m:r>
                          <m:r>
                            <a:rPr lang="en-US" altLang="zh-CN" sz="1400" b="0" i="1" kern="0" dirty="0">
                              <a:solidFill>
                                <a:srgbClr val="000000"/>
                              </a:solidFill>
                              <a:latin typeface="Cambria Math" panose="02040503050406030204" pitchFamily="18" charset="0"/>
                              <a:cs typeface="Times New Roman" panose="02020603050405020304" pitchFamily="18" charset="0"/>
                            </a:rPr>
                            <m:t>𝑐𝑜𝑢𝑛𝑡</m:t>
                          </m:r>
                          <m:r>
                            <m:rPr>
                              <m:nor/>
                            </m:rPr>
                            <a:rPr lang="zh-CN" altLang="zh-CN" sz="1400" dirty="0">
                              <a:latin typeface="Times New Roman" panose="02020603050405020304" pitchFamily="18" charset="0"/>
                              <a:ea typeface="Times New Roman" panose="02020603050405020304" pitchFamily="18" charset="0"/>
                            </a:rPr>
                            <m:t> </m:t>
                          </m:r>
                        </m:num>
                        <m:den>
                          <m:r>
                            <m:rPr>
                              <m:nor/>
                            </m:rPr>
                            <a:rPr lang="en-US" altLang="zh-CN" sz="1400" b="0" i="0" kern="0" dirty="0" smtClean="0">
                              <a:solidFill>
                                <a:srgbClr val="000000"/>
                              </a:solidFill>
                              <a:latin typeface="Times New Roman" panose="02020603050405020304" pitchFamily="18" charset="0"/>
                              <a:cs typeface="Times New Roman" panose="02020603050405020304" pitchFamily="18" charset="0"/>
                            </a:rPr>
                            <m:t>coin</m:t>
                          </m:r>
                          <m:r>
                            <m:rPr>
                              <m:nor/>
                            </m:rPr>
                            <a:rPr lang="en-US" altLang="zh-CN" sz="1400" b="0" i="0" kern="0" dirty="0" smtClean="0">
                              <a:solidFill>
                                <a:srgbClr val="000000"/>
                              </a:solidFill>
                              <a:latin typeface="Times New Roman" panose="02020603050405020304" pitchFamily="18" charset="0"/>
                              <a:cs typeface="Times New Roman" panose="02020603050405020304" pitchFamily="18" charset="0"/>
                            </a:rPr>
                            <m:t>_7</m:t>
                          </m:r>
                          <m:r>
                            <m:rPr>
                              <m:nor/>
                            </m:rPr>
                            <a:rPr lang="en-US" altLang="zh-CN" sz="1400" b="0" i="0" kern="0" dirty="0" smtClean="0">
                              <a:solidFill>
                                <a:srgbClr val="000000"/>
                              </a:solidFill>
                              <a:latin typeface="Times New Roman" panose="02020603050405020304" pitchFamily="18" charset="0"/>
                              <a:cs typeface="Times New Roman" panose="02020603050405020304" pitchFamily="18" charset="0"/>
                            </a:rPr>
                            <m:t>PSD</m:t>
                          </m:r>
                          <m:r>
                            <m:rPr>
                              <m:nor/>
                            </m:rPr>
                            <a:rPr lang="en-US" altLang="zh-CN" sz="1400" b="0" i="0" kern="0" dirty="0" smtClean="0">
                              <a:solidFill>
                                <a:srgbClr val="000000"/>
                              </a:solidFill>
                              <a:latin typeface="Times New Roman" panose="02020603050405020304" pitchFamily="18" charset="0"/>
                              <a:cs typeface="Times New Roman" panose="02020603050405020304" pitchFamily="18" charset="0"/>
                            </a:rPr>
                            <m:t>_</m:t>
                          </m:r>
                          <m:r>
                            <m:rPr>
                              <m:nor/>
                            </m:rPr>
                            <a:rPr lang="en-US" altLang="zh-CN" sz="1400" b="0" i="0" kern="0" dirty="0" smtClean="0">
                              <a:solidFill>
                                <a:srgbClr val="000000"/>
                              </a:solidFill>
                              <a:latin typeface="Times New Roman" panose="02020603050405020304" pitchFamily="18" charset="0"/>
                              <a:cs typeface="Times New Roman" panose="02020603050405020304" pitchFamily="18" charset="0"/>
                            </a:rPr>
                            <m:t>count</m:t>
                          </m:r>
                        </m:den>
                      </m:f>
                      <m:r>
                        <a:rPr lang="en-US" altLang="zh-CN" sz="1400" b="0" i="1" kern="0" dirty="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×100%</m:t>
                      </m:r>
                    </m:oMath>
                  </m:oMathPara>
                </a14:m>
                <a:endParaRPr lang="zh-CN" altLang="en-US" sz="1400" b="0" kern="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18" name="内容占位符 2">
                <a:extLst>
                  <a:ext uri="{FF2B5EF4-FFF2-40B4-BE49-F238E27FC236}">
                    <a16:creationId xmlns:a16="http://schemas.microsoft.com/office/drawing/2014/main" id="{94439D11-54B6-46BB-B4B6-BABA9F6CCF1F}"/>
                  </a:ext>
                </a:extLst>
              </p:cNvPr>
              <p:cNvSpPr txBox="1">
                <a:spLocks noRot="1" noChangeAspect="1" noMove="1" noResize="1" noEditPoints="1" noAdjustHandles="1" noChangeArrowheads="1" noChangeShapeType="1" noTextEdit="1"/>
              </p:cNvSpPr>
              <p:nvPr/>
            </p:nvSpPr>
            <p:spPr bwMode="auto">
              <a:xfrm>
                <a:off x="6483520" y="600048"/>
                <a:ext cx="3693759" cy="788873"/>
              </a:xfrm>
              <a:prstGeom prst="rect">
                <a:avLst/>
              </a:prstGeom>
              <a:blipFill>
                <a:blip r:embed="rId8"/>
                <a:stretch>
                  <a:fillRect/>
                </a:stretch>
              </a:blipFill>
              <a:ln w="9525">
                <a:noFill/>
                <a:miter lim="800000"/>
                <a:headEnd/>
                <a:tailEnd/>
              </a:ln>
            </p:spPr>
            <p:txBody>
              <a:bodyPr/>
              <a:lstStyle/>
              <a:p>
                <a:r>
                  <a:rPr lang="zh-CN" altLang="en-US">
                    <a:noFill/>
                  </a:rPr>
                  <a:t> </a:t>
                </a:r>
              </a:p>
            </p:txBody>
          </p:sp>
        </mc:Fallback>
      </mc:AlternateContent>
      <p:sp>
        <p:nvSpPr>
          <p:cNvPr id="27" name="内容占位符 2">
            <a:extLst>
              <a:ext uri="{FF2B5EF4-FFF2-40B4-BE49-F238E27FC236}">
                <a16:creationId xmlns:a16="http://schemas.microsoft.com/office/drawing/2014/main" id="{24E41D03-6F5F-414D-96BC-6A58D8AE7692}"/>
              </a:ext>
            </a:extLst>
          </p:cNvPr>
          <p:cNvSpPr txBox="1">
            <a:spLocks/>
          </p:cNvSpPr>
          <p:nvPr/>
        </p:nvSpPr>
        <p:spPr bwMode="auto">
          <a:xfrm>
            <a:off x="3507201" y="723115"/>
            <a:ext cx="2028362" cy="8920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marR="0" lvl="0" indent="0" algn="l" defTabSz="914400" rtl="0" eaLnBrk="0" fontAlgn="base" latinLnBrk="0" hangingPunct="0">
              <a:lnSpc>
                <a:spcPct val="150000"/>
              </a:lnSpc>
              <a:spcBef>
                <a:spcPct val="20000"/>
              </a:spcBef>
              <a:spcAft>
                <a:spcPct val="0"/>
              </a:spcAft>
              <a:buClr>
                <a:prstClr val="black"/>
              </a:buClr>
              <a:buSzPct val="90000"/>
              <a:buNone/>
              <a:tabLst/>
              <a:defRPr/>
            </a:pPr>
            <a:r>
              <a:rPr lang="zh-CN" altLang="en-US" sz="1600" b="0" kern="0" dirty="0">
                <a:solidFill>
                  <a:srgbClr val="000000"/>
                </a:solidFill>
                <a:latin typeface="Times New Roman" panose="02020603050405020304" pitchFamily="18" charset="0"/>
                <a:cs typeface="Times New Roman" panose="02020603050405020304" pitchFamily="18" charset="0"/>
              </a:rPr>
              <a:t>测量时间为 </a:t>
            </a:r>
            <a:r>
              <a:rPr lang="en-US" altLang="zh-CN" sz="1600" b="0" kern="0" dirty="0">
                <a:solidFill>
                  <a:srgbClr val="000000"/>
                </a:solidFill>
                <a:latin typeface="Times New Roman" panose="02020603050405020304" pitchFamily="18" charset="0"/>
                <a:cs typeface="Times New Roman" panose="02020603050405020304" pitchFamily="18" charset="0"/>
              </a:rPr>
              <a:t>24 h</a:t>
            </a:r>
          </a:p>
          <a:p>
            <a:pPr marL="0" marR="0" lvl="0" indent="0" algn="l" defTabSz="914400" rtl="0" eaLnBrk="0" fontAlgn="base" latinLnBrk="0" hangingPunct="0">
              <a:lnSpc>
                <a:spcPct val="150000"/>
              </a:lnSpc>
              <a:spcBef>
                <a:spcPct val="20000"/>
              </a:spcBef>
              <a:spcAft>
                <a:spcPct val="0"/>
              </a:spcAft>
              <a:buClr>
                <a:prstClr val="black"/>
              </a:buClr>
              <a:buSzPct val="90000"/>
              <a:buNone/>
              <a:tabLst/>
              <a:defRPr/>
            </a:pPr>
            <a:r>
              <a:rPr lang="zh-CN" altLang="en-US" sz="1600" b="0" kern="0" dirty="0">
                <a:solidFill>
                  <a:srgbClr val="000000"/>
                </a:solidFill>
                <a:latin typeface="Times New Roman" panose="02020603050405020304" pitchFamily="18" charset="0"/>
                <a:cs typeface="Times New Roman" panose="02020603050405020304" pitchFamily="18" charset="0"/>
              </a:rPr>
              <a:t>符合时间窗为 </a:t>
            </a:r>
            <a:r>
              <a:rPr lang="en-US" altLang="zh-CN" sz="1600" b="0" kern="0" dirty="0">
                <a:solidFill>
                  <a:srgbClr val="000000"/>
                </a:solidFill>
                <a:latin typeface="Times New Roman" panose="02020603050405020304" pitchFamily="18" charset="0"/>
                <a:cs typeface="Times New Roman" panose="02020603050405020304" pitchFamily="18" charset="0"/>
              </a:rPr>
              <a:t>50 ns</a:t>
            </a:r>
            <a:endParaRPr kumimoji="0" lang="en-US" altLang="zh-CN" sz="16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内容占位符 2">
                <a:extLst>
                  <a:ext uri="{FF2B5EF4-FFF2-40B4-BE49-F238E27FC236}">
                    <a16:creationId xmlns:a16="http://schemas.microsoft.com/office/drawing/2014/main" id="{C64DE2F7-04B4-4A0D-9CC7-C7C441D3E4F7}"/>
                  </a:ext>
                </a:extLst>
              </p:cNvPr>
              <p:cNvSpPr txBox="1">
                <a:spLocks/>
              </p:cNvSpPr>
              <p:nvPr/>
            </p:nvSpPr>
            <p:spPr bwMode="auto">
              <a:xfrm>
                <a:off x="3296989" y="4696199"/>
                <a:ext cx="1820963" cy="1294354"/>
              </a:xfrm>
              <a:prstGeom prst="rect">
                <a:avLst/>
              </a:prstGeom>
              <a:noFill/>
              <a:ln w="28575">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lvl="0" indent="0">
                  <a:lnSpc>
                    <a:spcPct val="150000"/>
                  </a:lnSpc>
                  <a:buNone/>
                </a:pPr>
                <a:r>
                  <a:rPr lang="zh-CN" altLang="zh-CN" sz="1400" b="0" dirty="0">
                    <a:solidFill>
                      <a:schemeClr val="tx1"/>
                    </a:solidFill>
                  </a:rPr>
                  <a:t>宇宙线缪子的最大</a:t>
                </a:r>
                <a:r>
                  <a:rPr lang="zh-CN" altLang="en-US" sz="1400" b="0" dirty="0">
                    <a:solidFill>
                      <a:schemeClr val="tx1"/>
                    </a:solidFill>
                  </a:rPr>
                  <a:t>接受</a:t>
                </a:r>
                <a:r>
                  <a:rPr lang="zh-CN" altLang="zh-CN" sz="1400" b="0" dirty="0">
                    <a:solidFill>
                      <a:schemeClr val="tx1"/>
                    </a:solidFill>
                  </a:rPr>
                  <a:t>天顶角为 </a:t>
                </a:r>
                <a14:m>
                  <m:oMath xmlns:m="http://schemas.openxmlformats.org/officeDocument/2006/math">
                    <m:func>
                      <m:funcPr>
                        <m:ctrlPr>
                          <a:rPr lang="zh-CN" altLang="zh-CN" sz="1400" b="0" i="1">
                            <a:solidFill>
                              <a:schemeClr val="tx1"/>
                            </a:solidFill>
                            <a:latin typeface="Cambria Math" panose="02040503050406030204" pitchFamily="18" charset="0"/>
                          </a:rPr>
                        </m:ctrlPr>
                      </m:funcPr>
                      <m:fName>
                        <m:sSup>
                          <m:sSupPr>
                            <m:ctrlPr>
                              <a:rPr lang="zh-CN" altLang="zh-CN" sz="1400" b="0" i="1">
                                <a:solidFill>
                                  <a:schemeClr val="tx1"/>
                                </a:solidFill>
                                <a:latin typeface="Cambria Math" panose="02040503050406030204" pitchFamily="18" charset="0"/>
                              </a:rPr>
                            </m:ctrlPr>
                          </m:sSupPr>
                          <m:e>
                            <m:r>
                              <m:rPr>
                                <m:sty m:val="p"/>
                              </m:rPr>
                              <a:rPr lang="en-US" altLang="zh-CN" sz="1400" b="0">
                                <a:solidFill>
                                  <a:schemeClr val="tx1"/>
                                </a:solidFill>
                                <a:latin typeface="Cambria Math" panose="02040503050406030204" pitchFamily="18" charset="0"/>
                              </a:rPr>
                              <m:t>tan</m:t>
                            </m:r>
                          </m:e>
                          <m:sup>
                            <m:r>
                              <a:rPr lang="en-US" altLang="zh-CN" sz="1400" b="0" i="1">
                                <a:solidFill>
                                  <a:schemeClr val="tx1"/>
                                </a:solidFill>
                                <a:latin typeface="Cambria Math" panose="02040503050406030204" pitchFamily="18" charset="0"/>
                              </a:rPr>
                              <m:t>−</m:t>
                            </m:r>
                            <m:r>
                              <a:rPr lang="en-US" altLang="zh-CN" sz="1400" b="0">
                                <a:solidFill>
                                  <a:schemeClr val="tx1"/>
                                </a:solidFill>
                                <a:latin typeface="Cambria Math" panose="02040503050406030204" pitchFamily="18" charset="0"/>
                              </a:rPr>
                              <m:t>1</m:t>
                            </m:r>
                          </m:sup>
                        </m:sSup>
                      </m:fName>
                      <m:e>
                        <m:f>
                          <m:fPr>
                            <m:ctrlPr>
                              <a:rPr lang="zh-CN" altLang="zh-CN" sz="1400" b="0" i="1">
                                <a:solidFill>
                                  <a:schemeClr val="tx1"/>
                                </a:solidFill>
                                <a:latin typeface="Cambria Math" panose="02040503050406030204" pitchFamily="18" charset="0"/>
                              </a:rPr>
                            </m:ctrlPr>
                          </m:fPr>
                          <m:num>
                            <m:r>
                              <a:rPr lang="en-US" altLang="zh-CN" sz="1400" b="0" i="1">
                                <a:solidFill>
                                  <a:schemeClr val="tx1"/>
                                </a:solidFill>
                                <a:latin typeface="Cambria Math" panose="02040503050406030204" pitchFamily="18" charset="0"/>
                              </a:rPr>
                              <m:t>20 </m:t>
                            </m:r>
                            <m:r>
                              <a:rPr lang="en-US" altLang="zh-CN" sz="1400" b="0" i="1">
                                <a:solidFill>
                                  <a:schemeClr val="tx1"/>
                                </a:solidFill>
                                <a:latin typeface="Cambria Math" panose="02040503050406030204" pitchFamily="18" charset="0"/>
                              </a:rPr>
                              <m:t>𝑐𝑚</m:t>
                            </m:r>
                            <m:r>
                              <a:rPr lang="en-US" altLang="zh-CN" sz="1400" b="0" i="1">
                                <a:solidFill>
                                  <a:schemeClr val="tx1"/>
                                </a:solidFill>
                                <a:latin typeface="Cambria Math" panose="02040503050406030204" pitchFamily="18" charset="0"/>
                              </a:rPr>
                              <m:t> × </m:t>
                            </m:r>
                            <m:rad>
                              <m:radPr>
                                <m:degHide m:val="on"/>
                                <m:ctrlPr>
                                  <a:rPr lang="zh-CN" altLang="zh-CN" sz="1400" b="0" i="1">
                                    <a:solidFill>
                                      <a:schemeClr val="tx1"/>
                                    </a:solidFill>
                                    <a:latin typeface="Cambria Math" panose="02040503050406030204" pitchFamily="18" charset="0"/>
                                  </a:rPr>
                                </m:ctrlPr>
                              </m:radPr>
                              <m:deg/>
                              <m:e>
                                <m:r>
                                  <a:rPr lang="en-US" altLang="zh-CN" sz="1400" b="0" i="1">
                                    <a:solidFill>
                                      <a:schemeClr val="tx1"/>
                                    </a:solidFill>
                                    <a:latin typeface="Cambria Math" panose="02040503050406030204" pitchFamily="18" charset="0"/>
                                  </a:rPr>
                                  <m:t>2</m:t>
                                </m:r>
                              </m:e>
                            </m:rad>
                          </m:num>
                          <m:den>
                            <m:r>
                              <a:rPr lang="en-US" altLang="zh-CN" sz="1400" b="0" i="1" smtClean="0">
                                <a:solidFill>
                                  <a:schemeClr val="tx1"/>
                                </a:solidFill>
                                <a:latin typeface="Cambria Math" panose="02040503050406030204" pitchFamily="18" charset="0"/>
                              </a:rPr>
                              <m:t>31</m:t>
                            </m:r>
                            <m:r>
                              <a:rPr lang="en-US" altLang="zh-CN" sz="1400" b="0" i="1">
                                <a:solidFill>
                                  <a:schemeClr val="tx1"/>
                                </a:solidFill>
                                <a:latin typeface="Cambria Math" panose="02040503050406030204" pitchFamily="18" charset="0"/>
                              </a:rPr>
                              <m:t>.5 </m:t>
                            </m:r>
                            <m:r>
                              <a:rPr lang="en-US" altLang="zh-CN" sz="1400" b="0" i="1">
                                <a:solidFill>
                                  <a:schemeClr val="tx1"/>
                                </a:solidFill>
                                <a:latin typeface="Cambria Math" panose="02040503050406030204" pitchFamily="18" charset="0"/>
                              </a:rPr>
                              <m:t>𝑐𝑚</m:t>
                            </m:r>
                          </m:den>
                        </m:f>
                      </m:e>
                    </m:func>
                    <m:r>
                      <a:rPr lang="en-US" altLang="zh-CN" sz="1400" b="0" i="1">
                        <a:solidFill>
                          <a:schemeClr val="tx1"/>
                        </a:solidFill>
                        <a:latin typeface="Cambria Math" panose="02040503050406030204" pitchFamily="18" charset="0"/>
                      </a:rPr>
                      <m:t>≈</m:t>
                    </m:r>
                    <m:r>
                      <a:rPr lang="en-US" altLang="zh-CN" sz="1400" b="0" i="1" smtClean="0">
                        <a:solidFill>
                          <a:schemeClr val="tx1"/>
                        </a:solidFill>
                        <a:latin typeface="Cambria Math" panose="02040503050406030204" pitchFamily="18" charset="0"/>
                      </a:rPr>
                      <m:t>42</m:t>
                    </m:r>
                    <m:r>
                      <a:rPr lang="en-US" altLang="zh-CN" sz="1400" b="0" i="1">
                        <a:solidFill>
                          <a:schemeClr val="tx1"/>
                        </a:solidFill>
                        <a:latin typeface="Cambria Math" panose="02040503050406030204" pitchFamily="18" charset="0"/>
                      </a:rPr>
                      <m:t>°</m:t>
                    </m:r>
                  </m:oMath>
                </a14:m>
                <a:endParaRPr kumimoji="0" lang="en-US" altLang="zh-CN" sz="1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mc:Choice>
        <mc:Fallback xmlns="">
          <p:sp>
            <p:nvSpPr>
              <p:cNvPr id="21" name="内容占位符 2">
                <a:extLst>
                  <a:ext uri="{FF2B5EF4-FFF2-40B4-BE49-F238E27FC236}">
                    <a16:creationId xmlns:a16="http://schemas.microsoft.com/office/drawing/2014/main" id="{C64DE2F7-04B4-4A0D-9CC7-C7C441D3E4F7}"/>
                  </a:ext>
                </a:extLst>
              </p:cNvPr>
              <p:cNvSpPr txBox="1">
                <a:spLocks noRot="1" noChangeAspect="1" noMove="1" noResize="1" noEditPoints="1" noAdjustHandles="1" noChangeArrowheads="1" noChangeShapeType="1" noTextEdit="1"/>
              </p:cNvSpPr>
              <p:nvPr/>
            </p:nvSpPr>
            <p:spPr bwMode="auto">
              <a:xfrm>
                <a:off x="3296989" y="4696199"/>
                <a:ext cx="1820963" cy="1294354"/>
              </a:xfrm>
              <a:prstGeom prst="rect">
                <a:avLst/>
              </a:prstGeom>
              <a:blipFill>
                <a:blip r:embed="rId9"/>
                <a:stretch>
                  <a:fillRect l="-1003"/>
                </a:stretch>
              </a:blipFill>
              <a:ln w="28575">
                <a:noFill/>
                <a:headEnd/>
                <a:tailEnd/>
              </a:ln>
            </p:spPr>
            <p:txBody>
              <a:bodyPr/>
              <a:lstStyle/>
              <a:p>
                <a:r>
                  <a:rPr lang="zh-CN" altLang="en-US">
                    <a:noFill/>
                  </a:rPr>
                  <a:t> </a:t>
                </a:r>
              </a:p>
            </p:txBody>
          </p:sp>
        </mc:Fallback>
      </mc:AlternateContent>
    </p:spTree>
    <p:extLst>
      <p:ext uri="{BB962C8B-B14F-4D97-AF65-F5344CB8AC3E}">
        <p14:creationId xmlns:p14="http://schemas.microsoft.com/office/powerpoint/2010/main" val="3097255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探测器系统性能指标</a:t>
            </a:r>
            <a:endPar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1" name="矩形 10">
            <a:extLst>
              <a:ext uri="{FF2B5EF4-FFF2-40B4-BE49-F238E27FC236}">
                <a16:creationId xmlns:a16="http://schemas.microsoft.com/office/drawing/2014/main" id="{99F2EAFF-B333-48E6-BD2E-70C8F7718FBD}"/>
              </a:ext>
            </a:extLst>
          </p:cNvPr>
          <p:cNvSpPr/>
          <p:nvPr/>
        </p:nvSpPr>
        <p:spPr>
          <a:xfrm>
            <a:off x="1622171" y="6318696"/>
            <a:ext cx="2359760"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X </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或 </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Y </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方向的位置分辨计算方法</a:t>
            </a: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BD9D67AA-42FE-43F6-8210-32C67BEFAAB2}"/>
                  </a:ext>
                </a:extLst>
              </p:cNvPr>
              <p:cNvSpPr txBox="1"/>
              <p:nvPr/>
            </p:nvSpPr>
            <p:spPr>
              <a:xfrm>
                <a:off x="1289883" y="1313124"/>
                <a:ext cx="3024336" cy="694806"/>
              </a:xfrm>
              <a:prstGeom prst="rect">
                <a:avLst/>
              </a:prstGeom>
              <a:noFill/>
              <a:ln>
                <a:noFill/>
              </a:ln>
            </p:spPr>
            <p:txBody>
              <a:bodyPr wrap="square" rtlCol="0">
                <a:spAutoFit/>
              </a:bodyPr>
              <a:lstStyle/>
              <a:p>
                <a:pPr lvl="0" algn="l">
                  <a:defRPr/>
                </a:pPr>
                <a14:m>
                  <m:oMathPara xmlns:m="http://schemas.openxmlformats.org/officeDocument/2006/math">
                    <m:oMathParaPr>
                      <m:jc m:val="centerGroup"/>
                    </m:oMathParaPr>
                    <m:oMath xmlns:m="http://schemas.openxmlformats.org/officeDocument/2006/math">
                      <m:sSub>
                        <m:sSubPr>
                          <m:ctrlPr>
                            <a:rPr lang="zh-CN" altLang="zh-CN" sz="1800" b="0" i="1">
                              <a:solidFill>
                                <a:schemeClr val="tx1"/>
                              </a:solidFill>
                              <a:latin typeface="Cambria Math" panose="02040503050406030204" pitchFamily="18" charset="0"/>
                            </a:rPr>
                          </m:ctrlPr>
                        </m:sSubPr>
                        <m:e>
                          <m:r>
                            <a:rPr lang="en-US" altLang="zh-CN" sz="1800" b="0" i="1">
                              <a:solidFill>
                                <a:schemeClr val="tx1"/>
                              </a:solidFill>
                              <a:latin typeface="Cambria Math" panose="02040503050406030204" pitchFamily="18" charset="0"/>
                            </a:rPr>
                            <m:t>𝑥</m:t>
                          </m:r>
                        </m:e>
                        <m:sub>
                          <m:r>
                            <a:rPr lang="en-US" altLang="zh-CN" sz="1800" b="0" i="1">
                              <a:solidFill>
                                <a:schemeClr val="tx1"/>
                              </a:solidFill>
                              <a:latin typeface="Cambria Math" panose="02040503050406030204" pitchFamily="18" charset="0"/>
                            </a:rPr>
                            <m:t>𝑓𝑖𝑡</m:t>
                          </m:r>
                        </m:sub>
                      </m:sSub>
                      <m:r>
                        <a:rPr lang="en-US" altLang="zh-CN" sz="1800" b="0" i="1">
                          <a:solidFill>
                            <a:schemeClr val="tx1"/>
                          </a:solidFill>
                          <a:latin typeface="Cambria Math" panose="02040503050406030204" pitchFamily="18" charset="0"/>
                        </a:rPr>
                        <m:t>=</m:t>
                      </m:r>
                      <m:sSub>
                        <m:sSubPr>
                          <m:ctrlPr>
                            <a:rPr lang="zh-CN" altLang="zh-CN" sz="1800" b="0" i="1">
                              <a:solidFill>
                                <a:schemeClr val="tx1"/>
                              </a:solidFill>
                              <a:latin typeface="Cambria Math" panose="02040503050406030204" pitchFamily="18" charset="0"/>
                            </a:rPr>
                          </m:ctrlPr>
                        </m:sSubPr>
                        <m:e>
                          <m:r>
                            <a:rPr lang="en-US" altLang="zh-CN" sz="1800" b="0" i="1">
                              <a:solidFill>
                                <a:schemeClr val="tx1"/>
                              </a:solidFill>
                              <a:latin typeface="Cambria Math" panose="02040503050406030204" pitchFamily="18" charset="0"/>
                            </a:rPr>
                            <m:t>𝑘</m:t>
                          </m:r>
                        </m:e>
                        <m:sub>
                          <m:r>
                            <a:rPr lang="en-US" altLang="zh-CN" sz="1800" b="0" i="1">
                              <a:solidFill>
                                <a:schemeClr val="tx1"/>
                              </a:solidFill>
                              <a:latin typeface="Cambria Math" panose="02040503050406030204" pitchFamily="18" charset="0"/>
                            </a:rPr>
                            <m:t>𝑖</m:t>
                          </m:r>
                        </m:sub>
                      </m:sSub>
                      <m:r>
                        <a:rPr lang="en-US" altLang="zh-CN" sz="1800" b="0" i="1">
                          <a:solidFill>
                            <a:schemeClr val="tx1"/>
                          </a:solidFill>
                          <a:latin typeface="Cambria Math" panose="02040503050406030204" pitchFamily="18" charset="0"/>
                        </a:rPr>
                        <m:t>∙</m:t>
                      </m:r>
                      <m:sSub>
                        <m:sSubPr>
                          <m:ctrlPr>
                            <a:rPr lang="zh-CN" altLang="zh-CN" sz="1800" b="0" i="1">
                              <a:solidFill>
                                <a:schemeClr val="tx1"/>
                              </a:solidFill>
                              <a:latin typeface="Cambria Math" panose="02040503050406030204" pitchFamily="18" charset="0"/>
                            </a:rPr>
                          </m:ctrlPr>
                        </m:sSubPr>
                        <m:e>
                          <m:r>
                            <a:rPr lang="en-US" altLang="zh-CN" sz="1800" b="0" i="1">
                              <a:solidFill>
                                <a:schemeClr val="tx1"/>
                              </a:solidFill>
                              <a:latin typeface="Cambria Math" panose="02040503050406030204" pitchFamily="18" charset="0"/>
                            </a:rPr>
                            <m:t>𝑧</m:t>
                          </m:r>
                        </m:e>
                        <m:sub>
                          <m:r>
                            <a:rPr lang="en-US" altLang="zh-CN" sz="1800" b="0" i="1">
                              <a:solidFill>
                                <a:schemeClr val="tx1"/>
                              </a:solidFill>
                              <a:latin typeface="Cambria Math" panose="02040503050406030204" pitchFamily="18" charset="0"/>
                            </a:rPr>
                            <m:t>𝑖</m:t>
                          </m:r>
                        </m:sub>
                      </m:sSub>
                      <m:r>
                        <a:rPr lang="en-US" altLang="zh-CN" sz="1800" b="0" i="1">
                          <a:solidFill>
                            <a:schemeClr val="tx1"/>
                          </a:solidFill>
                          <a:latin typeface="Cambria Math" panose="02040503050406030204" pitchFamily="18" charset="0"/>
                        </a:rPr>
                        <m:t>+</m:t>
                      </m:r>
                      <m:sSub>
                        <m:sSubPr>
                          <m:ctrlPr>
                            <a:rPr lang="zh-CN" altLang="zh-CN" sz="1800" b="0" i="1">
                              <a:solidFill>
                                <a:schemeClr val="tx1"/>
                              </a:solidFill>
                              <a:latin typeface="Cambria Math" panose="02040503050406030204" pitchFamily="18" charset="0"/>
                            </a:rPr>
                          </m:ctrlPr>
                        </m:sSubPr>
                        <m:e>
                          <m:r>
                            <a:rPr lang="en-US" altLang="zh-CN" sz="1800" b="0" i="1">
                              <a:solidFill>
                                <a:schemeClr val="tx1"/>
                              </a:solidFill>
                              <a:latin typeface="Cambria Math" panose="02040503050406030204" pitchFamily="18" charset="0"/>
                            </a:rPr>
                            <m:t>𝑏</m:t>
                          </m:r>
                        </m:e>
                        <m:sub>
                          <m:r>
                            <a:rPr lang="en-US" altLang="zh-CN" sz="1800" b="0" i="1">
                              <a:solidFill>
                                <a:schemeClr val="tx1"/>
                              </a:solidFill>
                              <a:latin typeface="Cambria Math" panose="02040503050406030204" pitchFamily="18" charset="0"/>
                            </a:rPr>
                            <m:t>𝑖</m:t>
                          </m:r>
                        </m:sub>
                      </m:sSub>
                    </m:oMath>
                  </m:oMathPara>
                </a14:m>
                <a:endParaRPr kumimoji="0" lang="en-US" altLang="zh-CN" sz="18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endParaRPr>
              </a:p>
              <a:p>
                <a:pPr lvl="0" algn="l">
                  <a:defRPr/>
                </a:pPr>
                <a14:m>
                  <m:oMathPara xmlns:m="http://schemas.openxmlformats.org/officeDocument/2006/math">
                    <m:oMathParaPr>
                      <m:jc m:val="centerGroup"/>
                    </m:oMathParaPr>
                    <m:oMath xmlns:m="http://schemas.openxmlformats.org/officeDocument/2006/math">
                      <m:r>
                        <a:rPr lang="en-US" altLang="zh-CN" sz="1800" b="0" i="1" smtClean="0">
                          <a:solidFill>
                            <a:schemeClr val="tx1"/>
                          </a:solidFill>
                          <a:latin typeface="Cambria Math" panose="02040503050406030204" pitchFamily="18" charset="0"/>
                        </a:rPr>
                        <m:t>𝛥</m:t>
                      </m:r>
                      <m:sSub>
                        <m:sSubPr>
                          <m:ctrlPr>
                            <a:rPr lang="zh-CN" altLang="zh-CN" sz="1800" b="0" i="1">
                              <a:solidFill>
                                <a:schemeClr val="tx1"/>
                              </a:solidFill>
                              <a:latin typeface="Cambria Math" panose="02040503050406030204" pitchFamily="18" charset="0"/>
                            </a:rPr>
                          </m:ctrlPr>
                        </m:sSubPr>
                        <m:e>
                          <m:r>
                            <a:rPr lang="en-US" altLang="zh-CN" sz="1800" b="0" i="1">
                              <a:solidFill>
                                <a:schemeClr val="tx1"/>
                              </a:solidFill>
                              <a:latin typeface="Cambria Math" panose="02040503050406030204" pitchFamily="18" charset="0"/>
                            </a:rPr>
                            <m:t>𝑥</m:t>
                          </m:r>
                        </m:e>
                        <m:sub>
                          <m:r>
                            <a:rPr lang="en-US" altLang="zh-CN" sz="1800" b="0" i="1">
                              <a:solidFill>
                                <a:schemeClr val="tx1"/>
                              </a:solidFill>
                              <a:latin typeface="Cambria Math" panose="02040503050406030204" pitchFamily="18" charset="0"/>
                            </a:rPr>
                            <m:t>𝑖</m:t>
                          </m:r>
                        </m:sub>
                      </m:sSub>
                      <m:r>
                        <a:rPr lang="en-US" altLang="zh-CN" sz="1800" b="0" i="1">
                          <a:solidFill>
                            <a:schemeClr val="tx1"/>
                          </a:solidFill>
                          <a:latin typeface="Cambria Math" panose="02040503050406030204" pitchFamily="18" charset="0"/>
                        </a:rPr>
                        <m:t>=</m:t>
                      </m:r>
                      <m:sSub>
                        <m:sSubPr>
                          <m:ctrlPr>
                            <a:rPr lang="zh-CN" altLang="zh-CN" sz="1800" b="0" i="1">
                              <a:solidFill>
                                <a:schemeClr val="tx1"/>
                              </a:solidFill>
                              <a:latin typeface="Cambria Math" panose="02040503050406030204" pitchFamily="18" charset="0"/>
                            </a:rPr>
                          </m:ctrlPr>
                        </m:sSubPr>
                        <m:e>
                          <m:r>
                            <a:rPr lang="en-US" altLang="zh-CN" sz="1800" b="0" i="1">
                              <a:solidFill>
                                <a:schemeClr val="tx1"/>
                              </a:solidFill>
                              <a:latin typeface="Cambria Math" panose="02040503050406030204" pitchFamily="18" charset="0"/>
                            </a:rPr>
                            <m:t>𝑥</m:t>
                          </m:r>
                        </m:e>
                        <m:sub>
                          <m:r>
                            <a:rPr lang="en-US" altLang="zh-CN" sz="1800" b="0" i="1">
                              <a:solidFill>
                                <a:schemeClr val="tx1"/>
                              </a:solidFill>
                              <a:latin typeface="Cambria Math" panose="02040503050406030204" pitchFamily="18" charset="0"/>
                            </a:rPr>
                            <m:t>𝑓𝑖𝑡</m:t>
                          </m:r>
                          <m:r>
                            <a:rPr lang="en-US" altLang="zh-CN" sz="1800" b="0" i="1">
                              <a:solidFill>
                                <a:schemeClr val="tx1"/>
                              </a:solidFill>
                              <a:latin typeface="Cambria Math" panose="02040503050406030204" pitchFamily="18" charset="0"/>
                            </a:rPr>
                            <m:t>_</m:t>
                          </m:r>
                          <m:r>
                            <a:rPr lang="en-US" altLang="zh-CN" sz="1800" b="0" i="1">
                              <a:solidFill>
                                <a:schemeClr val="tx1"/>
                              </a:solidFill>
                              <a:latin typeface="Cambria Math" panose="02040503050406030204" pitchFamily="18" charset="0"/>
                            </a:rPr>
                            <m:t>𝑖</m:t>
                          </m:r>
                        </m:sub>
                      </m:sSub>
                      <m:r>
                        <a:rPr lang="en-US" altLang="zh-CN" sz="1800" b="0" i="1">
                          <a:solidFill>
                            <a:schemeClr val="tx1"/>
                          </a:solidFill>
                          <a:latin typeface="Cambria Math" panose="02040503050406030204" pitchFamily="18" charset="0"/>
                        </a:rPr>
                        <m:t>−</m:t>
                      </m:r>
                      <m:sSub>
                        <m:sSubPr>
                          <m:ctrlPr>
                            <a:rPr lang="zh-CN" altLang="zh-CN" sz="1800" b="0" i="1">
                              <a:solidFill>
                                <a:schemeClr val="tx1"/>
                              </a:solidFill>
                              <a:latin typeface="Cambria Math" panose="02040503050406030204" pitchFamily="18" charset="0"/>
                            </a:rPr>
                          </m:ctrlPr>
                        </m:sSubPr>
                        <m:e>
                          <m:r>
                            <a:rPr lang="en-US" altLang="zh-CN" sz="1800" b="0" i="1">
                              <a:solidFill>
                                <a:schemeClr val="tx1"/>
                              </a:solidFill>
                              <a:latin typeface="Cambria Math" panose="02040503050406030204" pitchFamily="18" charset="0"/>
                            </a:rPr>
                            <m:t>𝑥</m:t>
                          </m:r>
                        </m:e>
                        <m:sub>
                          <m:r>
                            <a:rPr lang="en-US" altLang="zh-CN" sz="1800" b="0" i="1">
                              <a:solidFill>
                                <a:schemeClr val="tx1"/>
                              </a:solidFill>
                              <a:latin typeface="Cambria Math" panose="02040503050406030204" pitchFamily="18" charset="0"/>
                            </a:rPr>
                            <m:t>h𝑖𝑡</m:t>
                          </m:r>
                          <m:r>
                            <a:rPr lang="en-US" altLang="zh-CN" sz="1800" b="0" i="1">
                              <a:solidFill>
                                <a:schemeClr val="tx1"/>
                              </a:solidFill>
                              <a:latin typeface="Cambria Math" panose="02040503050406030204" pitchFamily="18" charset="0"/>
                            </a:rPr>
                            <m:t>_</m:t>
                          </m:r>
                          <m:r>
                            <a:rPr lang="en-US" altLang="zh-CN" sz="1800" b="0" i="1">
                              <a:solidFill>
                                <a:schemeClr val="tx1"/>
                              </a:solidFill>
                              <a:latin typeface="Cambria Math" panose="02040503050406030204" pitchFamily="18" charset="0"/>
                            </a:rPr>
                            <m:t>𝑖</m:t>
                          </m:r>
                        </m:sub>
                      </m:sSub>
                    </m:oMath>
                  </m:oMathPara>
                </a14:m>
                <a:endParaRPr kumimoji="0" lang="en-US" altLang="zh-CN" sz="1800" i="0" u="none" strike="noStrike" kern="1200" cap="none" spc="0" normalizeH="0" baseline="0" noProof="0" dirty="0">
                  <a:ln>
                    <a:noFill/>
                  </a:ln>
                  <a:solidFill>
                    <a:schemeClr val="tx1"/>
                  </a:solidFill>
                  <a:effectLst/>
                  <a:uLnTx/>
                  <a:uFillTx/>
                  <a:ea typeface="微软雅黑" panose="020B0503020204020204" pitchFamily="34" charset="-122"/>
                  <a:cs typeface="Times New Roman" panose="02020603050405020304" pitchFamily="18" charset="0"/>
                </a:endParaRPr>
              </a:p>
            </p:txBody>
          </p:sp>
        </mc:Choice>
        <mc:Fallback xmlns="">
          <p:sp>
            <p:nvSpPr>
              <p:cNvPr id="17" name="文本框 16">
                <a:extLst>
                  <a:ext uri="{FF2B5EF4-FFF2-40B4-BE49-F238E27FC236}">
                    <a16:creationId xmlns:a16="http://schemas.microsoft.com/office/drawing/2014/main" id="{BD9D67AA-42FE-43F6-8210-32C67BEFAAB2}"/>
                  </a:ext>
                </a:extLst>
              </p:cNvPr>
              <p:cNvSpPr txBox="1">
                <a:spLocks noRot="1" noChangeAspect="1" noMove="1" noResize="1" noEditPoints="1" noAdjustHandles="1" noChangeArrowheads="1" noChangeShapeType="1" noTextEdit="1"/>
              </p:cNvSpPr>
              <p:nvPr/>
            </p:nvSpPr>
            <p:spPr>
              <a:xfrm>
                <a:off x="1289883" y="1313124"/>
                <a:ext cx="3024336" cy="694806"/>
              </a:xfrm>
              <a:prstGeom prst="rect">
                <a:avLst/>
              </a:prstGeom>
              <a:blipFill>
                <a:blip r:embed="rId3"/>
                <a:stretch>
                  <a:fillRect b="-4386"/>
                </a:stretch>
              </a:blipFill>
              <a:ln>
                <a:noFill/>
              </a:ln>
            </p:spPr>
            <p:txBody>
              <a:bodyPr/>
              <a:lstStyle/>
              <a:p>
                <a:r>
                  <a:rPr lang="zh-CN" altLang="en-US">
                    <a:noFill/>
                  </a:rPr>
                  <a:t> </a:t>
                </a:r>
              </a:p>
            </p:txBody>
          </p:sp>
        </mc:Fallback>
      </mc:AlternateContent>
      <p:pic>
        <p:nvPicPr>
          <p:cNvPr id="18" name="图片 17">
            <a:extLst>
              <a:ext uri="{FF2B5EF4-FFF2-40B4-BE49-F238E27FC236}">
                <a16:creationId xmlns:a16="http://schemas.microsoft.com/office/drawing/2014/main" id="{53BE9812-A50E-4647-AF86-41FDFE5136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11" y="2107054"/>
            <a:ext cx="3573481" cy="4104000"/>
          </a:xfrm>
          <a:prstGeom prst="rect">
            <a:avLst/>
          </a:prstGeom>
        </p:spPr>
      </p:pic>
      <p:sp>
        <p:nvSpPr>
          <p:cNvPr id="23" name="灯片编号占位符 2">
            <a:extLst>
              <a:ext uri="{FF2B5EF4-FFF2-40B4-BE49-F238E27FC236}">
                <a16:creationId xmlns:a16="http://schemas.microsoft.com/office/drawing/2014/main" id="{245792C7-A54E-41DB-9DE4-D4B42BD41632}"/>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mc:AlternateContent xmlns:mc="http://schemas.openxmlformats.org/markup-compatibility/2006" xmlns:a14="http://schemas.microsoft.com/office/drawing/2010/main">
        <mc:Choice Requires="a14">
          <p:sp>
            <p:nvSpPr>
              <p:cNvPr id="22" name="内容占位符 2">
                <a:extLst>
                  <a:ext uri="{FF2B5EF4-FFF2-40B4-BE49-F238E27FC236}">
                    <a16:creationId xmlns:a16="http://schemas.microsoft.com/office/drawing/2014/main" id="{B3875315-C6FD-48CB-87D2-4A078332B323}"/>
                  </a:ext>
                </a:extLst>
              </p:cNvPr>
              <p:cNvSpPr txBox="1">
                <a:spLocks/>
              </p:cNvSpPr>
              <p:nvPr/>
            </p:nvSpPr>
            <p:spPr bwMode="auto">
              <a:xfrm>
                <a:off x="119336" y="688993"/>
                <a:ext cx="7920880" cy="5250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lvl="0">
                  <a:lnSpc>
                    <a:spcPct val="150000"/>
                  </a:lnSpc>
                  <a:buClr>
                    <a:prstClr val="black"/>
                  </a:buClr>
                  <a:buFont typeface="Arial" panose="020B0604020202020204" pitchFamily="34" charset="0"/>
                  <a:buChar char="•"/>
                  <a:defRPr/>
                </a:pPr>
                <a:r>
                  <a:rPr lang="zh-CN" altLang="en-US" sz="2000" b="0" kern="0" dirty="0">
                    <a:solidFill>
                      <a:srgbClr val="000000"/>
                    </a:solidFill>
                    <a:latin typeface="Times New Roman" panose="02020603050405020304" pitchFamily="18" charset="0"/>
                    <a:cs typeface="Times New Roman" panose="02020603050405020304" pitchFamily="18" charset="0"/>
                  </a:rPr>
                  <a:t>由探测器本身拟合得到的位置，其晃动</a:t>
                </a:r>
                <a:r>
                  <a:rPr kumimoji="0" lang="zh-CN" altLang="en-US" sz="20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rPr>
                  <a:t>引入的位置分辨：</a:t>
                </a:r>
                <a:r>
                  <a:rPr lang="en-US" altLang="zh-CN" sz="2000" b="0" dirty="0">
                    <a:solidFill>
                      <a:schemeClr val="tx1"/>
                    </a:solidFill>
                    <a:ea typeface="宋体" panose="02010600030101010101" pitchFamily="2" charset="-122"/>
                    <a:cs typeface="Times New Roman" panose="02020603050405020304" pitchFamily="18" charset="0"/>
                  </a:rPr>
                  <a:t> </a:t>
                </a:r>
                <a14:m>
                  <m:oMath xmlns:m="http://schemas.openxmlformats.org/officeDocument/2006/math">
                    <m:r>
                      <m:rPr>
                        <m:sty m:val="p"/>
                      </m:rPr>
                      <a:rPr lang="en-US" altLang="zh-CN" sz="2000" b="0">
                        <a:solidFill>
                          <a:schemeClr val="tx1"/>
                        </a:solidFill>
                        <a:latin typeface="Cambria Math" panose="02040503050406030204" pitchFamily="18" charset="0"/>
                        <a:ea typeface="宋体" panose="02010600030101010101" pitchFamily="2" charset="-122"/>
                        <a:cs typeface="Times New Roman" panose="02020603050405020304" pitchFamily="18" charset="0"/>
                      </a:rPr>
                      <m:t>σ</m:t>
                    </m:r>
                    <m:d>
                      <m:dPr>
                        <m:ctrlPr>
                          <a:rPr lang="zh-CN" altLang="zh-CN" sz="20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altLang="zh-CN" sz="2000" b="0">
                            <a:solidFill>
                              <a:schemeClr val="tx1"/>
                            </a:solidFill>
                            <a:latin typeface="Cambria Math" panose="02040503050406030204" pitchFamily="18" charset="0"/>
                            <a:ea typeface="宋体" panose="02010600030101010101" pitchFamily="2" charset="-122"/>
                            <a:cs typeface="Times New Roman" panose="02020603050405020304" pitchFamily="18" charset="0"/>
                          </a:rPr>
                          <m:t>Δ</m:t>
                        </m:r>
                        <m:sSub>
                          <m:sSubPr>
                            <m:ctrlPr>
                              <a:rPr lang="zh-CN" altLang="zh-CN" sz="20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CN" sz="2000" b="0">
                                <a:solidFill>
                                  <a:schemeClr val="tx1"/>
                                </a:solidFill>
                                <a:latin typeface="Cambria Math" panose="02040503050406030204" pitchFamily="18" charset="0"/>
                                <a:ea typeface="宋体" panose="02010600030101010101" pitchFamily="2" charset="-122"/>
                                <a:cs typeface="Times New Roman" panose="02020603050405020304" pitchFamily="18" charset="0"/>
                              </a:rPr>
                              <m:t>x</m:t>
                            </m:r>
                          </m:e>
                          <m:sub>
                            <m:r>
                              <m:rPr>
                                <m:sty m:val="p"/>
                              </m:rPr>
                              <a:rPr lang="en-US" altLang="zh-CN" sz="2000" b="0">
                                <a:solidFill>
                                  <a:schemeClr val="tx1"/>
                                </a:solidFill>
                                <a:latin typeface="Cambria Math" panose="02040503050406030204" pitchFamily="18" charset="0"/>
                                <a:ea typeface="宋体" panose="02010600030101010101" pitchFamily="2" charset="-122"/>
                                <a:cs typeface="Times New Roman" panose="02020603050405020304" pitchFamily="18" charset="0"/>
                              </a:rPr>
                              <m:t>i</m:t>
                            </m:r>
                          </m:sub>
                        </m:sSub>
                      </m:e>
                    </m:d>
                  </m:oMath>
                </a14:m>
                <a:endParaRPr kumimoji="0" lang="en-US" altLang="zh-CN" sz="20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endParaRPr>
              </a:p>
            </p:txBody>
          </p:sp>
        </mc:Choice>
        <mc:Fallback xmlns="">
          <p:sp>
            <p:nvSpPr>
              <p:cNvPr id="22" name="内容占位符 2">
                <a:extLst>
                  <a:ext uri="{FF2B5EF4-FFF2-40B4-BE49-F238E27FC236}">
                    <a16:creationId xmlns:a16="http://schemas.microsoft.com/office/drawing/2014/main" id="{B3875315-C6FD-48CB-87D2-4A078332B323}"/>
                  </a:ext>
                </a:extLst>
              </p:cNvPr>
              <p:cNvSpPr txBox="1">
                <a:spLocks noRot="1" noChangeAspect="1" noMove="1" noResize="1" noEditPoints="1" noAdjustHandles="1" noChangeArrowheads="1" noChangeShapeType="1" noTextEdit="1"/>
              </p:cNvSpPr>
              <p:nvPr/>
            </p:nvSpPr>
            <p:spPr bwMode="auto">
              <a:xfrm>
                <a:off x="119336" y="688993"/>
                <a:ext cx="7920880" cy="525007"/>
              </a:xfrm>
              <a:prstGeom prst="rect">
                <a:avLst/>
              </a:prstGeom>
              <a:blipFill>
                <a:blip r:embed="rId5"/>
                <a:stretch>
                  <a:fillRect l="-539" b="-15116"/>
                </a:stretch>
              </a:blipFill>
              <a:ln w="9525">
                <a:noFill/>
                <a:miter lim="800000"/>
                <a:headEnd/>
                <a:tailEnd/>
              </a:ln>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A7CB7352-75B0-477D-A144-652A35F73A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1904" y="2107054"/>
            <a:ext cx="5745601" cy="4104000"/>
          </a:xfrm>
          <a:prstGeom prst="rect">
            <a:avLst/>
          </a:prstGeom>
        </p:spPr>
      </p:pic>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48B83EEA-4420-433C-B7A3-DE8CA04D6FE3}"/>
                  </a:ext>
                </a:extLst>
              </p:cNvPr>
              <p:cNvSpPr txBox="1"/>
              <p:nvPr/>
            </p:nvSpPr>
            <p:spPr>
              <a:xfrm>
                <a:off x="5951665" y="1349431"/>
                <a:ext cx="4306079" cy="778868"/>
              </a:xfrm>
              <a:prstGeom prst="rect">
                <a:avLst/>
              </a:prstGeom>
              <a:noFill/>
              <a:ln>
                <a:noFill/>
              </a:ln>
            </p:spPr>
            <p:txBody>
              <a:bodyPr wrap="square" rtlCol="0">
                <a:spAutoFit/>
              </a:bodyPr>
              <a:lstStyle/>
              <a:p>
                <a:pPr lvl="0" algn="l">
                  <a:defRPr/>
                </a:pPr>
                <a14:m>
                  <m:oMathPara xmlns:m="http://schemas.openxmlformats.org/officeDocument/2006/math">
                    <m:oMathParaPr>
                      <m:jc m:val="centerGroup"/>
                    </m:oMathParaPr>
                    <m:oMath xmlns:m="http://schemas.openxmlformats.org/officeDocument/2006/math">
                      <m:r>
                        <m:rPr>
                          <m:sty m:val="p"/>
                        </m:rPr>
                        <a:rPr lang="en-US" altLang="zh-CN" sz="1600" b="0" i="0" smtClean="0">
                          <a:solidFill>
                            <a:schemeClr val="tx1"/>
                          </a:solidFill>
                          <a:latin typeface="Cambria Math" panose="02040503050406030204" pitchFamily="18" charset="0"/>
                          <a:ea typeface="宋体" panose="02010600030101010101" pitchFamily="2" charset="-122"/>
                          <a:cs typeface="Times New Roman" panose="02020603050405020304" pitchFamily="18" charset="0"/>
                        </a:rPr>
                        <m:t>f</m:t>
                      </m:r>
                      <m:r>
                        <a:rPr lang="en-US" altLang="zh-CN" sz="1600" b="0" i="0" smtClean="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r>
                        <m:rPr>
                          <m:sty m:val="p"/>
                        </m:rPr>
                        <a:rPr lang="en-US" altLang="zh-CN" sz="1600" b="0" i="0" smtClean="0">
                          <a:solidFill>
                            <a:schemeClr val="tx1"/>
                          </a:solidFill>
                          <a:latin typeface="Cambria Math" panose="02040503050406030204" pitchFamily="18" charset="0"/>
                          <a:ea typeface="宋体" panose="02010600030101010101" pitchFamily="2" charset="-122"/>
                          <a:cs typeface="Times New Roman" panose="02020603050405020304" pitchFamily="18" charset="0"/>
                        </a:rPr>
                        <m:t>Δ</m:t>
                      </m:r>
                      <m:sSub>
                        <m:sSubPr>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x</m:t>
                          </m:r>
                        </m:e>
                        <m:sub>
                          <m:r>
                            <m:rPr>
                              <m:sty m:val="p"/>
                            </m:rP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i</m:t>
                          </m:r>
                        </m:sub>
                      </m:sSub>
                      <m: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r>
                        <m:rPr>
                          <m:sty m:val="p"/>
                        </m:rP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Amp</m:t>
                      </m:r>
                      <m: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1</m:t>
                          </m:r>
                        </m:num>
                        <m:den>
                          <m:rad>
                            <m:radPr>
                              <m:degHide m:val="on"/>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2</m:t>
                              </m:r>
                              <m:r>
                                <m:rPr>
                                  <m:sty m:val="p"/>
                                </m:rP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π</m:t>
                              </m:r>
                            </m:e>
                          </m:rad>
                          <m: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r>
                            <m:rPr>
                              <m:sty m:val="p"/>
                            </m:rP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σ</m:t>
                          </m:r>
                          <m:d>
                            <m:dPr>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Δ</m:t>
                              </m:r>
                              <m:sSub>
                                <m:sSubPr>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x</m:t>
                                  </m:r>
                                </m:e>
                                <m:sub>
                                  <m:r>
                                    <m:rPr>
                                      <m:sty m:val="p"/>
                                    </m:rP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i</m:t>
                                  </m:r>
                                </m:sub>
                              </m:sSub>
                            </m:e>
                          </m:d>
                        </m:den>
                      </m:f>
                      <m:sSup>
                        <m:sSupPr>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e</m:t>
                          </m:r>
                        </m:e>
                        <m:sup>
                          <m:r>
                            <a:rPr lang="en-US" altLang="zh-CN" sz="1600" b="0" i="0">
                              <a:solidFill>
                                <a:schemeClr val="tx1"/>
                              </a:solidFill>
                              <a:latin typeface="Cambria Math" panose="02040503050406030204" pitchFamily="18" charset="0"/>
                              <a:ea typeface="宋体" panose="02010600030101010101" pitchFamily="2" charset="-122"/>
                            </a:rPr>
                            <m:t>−</m:t>
                          </m:r>
                          <m:sSup>
                            <m:sSupPr>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Δ</m:t>
                                      </m:r>
                                      <m:sSub>
                                        <m:sSubPr>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x</m:t>
                                          </m:r>
                                        </m:e>
                                        <m:sub>
                                          <m:r>
                                            <m:rPr>
                                              <m:sty m:val="p"/>
                                            </m:rP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i</m:t>
                                          </m:r>
                                        </m:sub>
                                      </m:sSub>
                                      <m: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r>
                                        <m:rPr>
                                          <m:sty m:val="p"/>
                                        </m:rP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μ</m:t>
                                      </m:r>
                                      <m:d>
                                        <m:dPr>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Δ</m:t>
                                          </m:r>
                                          <m:sSub>
                                            <m:sSubPr>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x</m:t>
                                              </m:r>
                                            </m:e>
                                            <m:sub>
                                              <m:r>
                                                <m:rPr>
                                                  <m:sty m:val="p"/>
                                                </m:rP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i</m:t>
                                              </m:r>
                                            </m:sub>
                                          </m:sSub>
                                        </m:e>
                                      </m:d>
                                    </m:num>
                                    <m:den>
                                      <m:rad>
                                        <m:radPr>
                                          <m:degHide m:val="on"/>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2</m:t>
                                          </m:r>
                                        </m:e>
                                      </m:rad>
                                      <m: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r>
                                        <m:rPr>
                                          <m:sty m:val="p"/>
                                        </m:rP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σ</m:t>
                                      </m:r>
                                      <m:d>
                                        <m:dPr>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Δ</m:t>
                                          </m:r>
                                          <m:sSub>
                                            <m:sSubPr>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x</m:t>
                                              </m:r>
                                            </m:e>
                                            <m:sub>
                                              <m:r>
                                                <m:rPr>
                                                  <m:sty m:val="p"/>
                                                </m:rP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i</m:t>
                                              </m:r>
                                            </m:sub>
                                          </m:sSub>
                                        </m:e>
                                      </m:d>
                                    </m:den>
                                  </m:f>
                                </m:e>
                              </m:d>
                            </m:e>
                            <m:sup>
                              <m:r>
                                <a:rPr lang="en-US" altLang="zh-CN" sz="16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2</m:t>
                              </m:r>
                            </m:sup>
                          </m:sSup>
                        </m:sup>
                      </m:sSup>
                    </m:oMath>
                  </m:oMathPara>
                </a14:m>
                <a:endParaRPr kumimoji="0" lang="en-US" altLang="zh-CN" sz="1600" i="0" u="none" strike="noStrike" kern="1200" cap="none" spc="0" normalizeH="0" baseline="0" noProof="0" dirty="0">
                  <a:ln>
                    <a:noFill/>
                  </a:ln>
                  <a:solidFill>
                    <a:schemeClr val="tx1"/>
                  </a:solidFill>
                  <a:effectLst/>
                  <a:uLnTx/>
                  <a:uFillTx/>
                  <a:ea typeface="微软雅黑" panose="020B0503020204020204" pitchFamily="34" charset="-122"/>
                  <a:cs typeface="Times New Roman" panose="02020603050405020304" pitchFamily="18" charset="0"/>
                </a:endParaRPr>
              </a:p>
            </p:txBody>
          </p:sp>
        </mc:Choice>
        <mc:Fallback xmlns="">
          <p:sp>
            <p:nvSpPr>
              <p:cNvPr id="21" name="文本框 20">
                <a:extLst>
                  <a:ext uri="{FF2B5EF4-FFF2-40B4-BE49-F238E27FC236}">
                    <a16:creationId xmlns:a16="http://schemas.microsoft.com/office/drawing/2014/main" id="{48B83EEA-4420-433C-B7A3-DE8CA04D6FE3}"/>
                  </a:ext>
                </a:extLst>
              </p:cNvPr>
              <p:cNvSpPr txBox="1">
                <a:spLocks noRot="1" noChangeAspect="1" noMove="1" noResize="1" noEditPoints="1" noAdjustHandles="1" noChangeArrowheads="1" noChangeShapeType="1" noTextEdit="1"/>
              </p:cNvSpPr>
              <p:nvPr/>
            </p:nvSpPr>
            <p:spPr>
              <a:xfrm>
                <a:off x="5951665" y="1349431"/>
                <a:ext cx="4306079" cy="778868"/>
              </a:xfrm>
              <a:prstGeom prst="rect">
                <a:avLst/>
              </a:prstGeom>
              <a:blipFill>
                <a:blip r:embed="rId7"/>
                <a:stretch>
                  <a:fillRect/>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矩形 23">
                <a:extLst>
                  <a:ext uri="{FF2B5EF4-FFF2-40B4-BE49-F238E27FC236}">
                    <a16:creationId xmlns:a16="http://schemas.microsoft.com/office/drawing/2014/main" id="{BEFDC8B4-9E45-47DF-BDED-27DFEF238574}"/>
                  </a:ext>
                </a:extLst>
              </p:cNvPr>
              <p:cNvSpPr/>
              <p:nvPr/>
            </p:nvSpPr>
            <p:spPr>
              <a:xfrm>
                <a:off x="6842875" y="6318696"/>
                <a:ext cx="2523658" cy="276999"/>
              </a:xfrm>
              <a:prstGeom prst="rect">
                <a:avLst/>
              </a:prstGeom>
            </p:spPr>
            <p:txBody>
              <a:bodyPr wrap="square">
                <a:spAutoFit/>
              </a:bodyPr>
              <a:lstStyle/>
              <a:p>
                <a:pPr lvl="0">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第</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1</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超层 </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X </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方向的 </a:t>
                </a:r>
                <a14:m>
                  <m:oMath xmlns:m="http://schemas.openxmlformats.org/officeDocument/2006/math">
                    <m:r>
                      <m:rPr>
                        <m:sty m:val="p"/>
                      </m:rPr>
                      <a:rPr lang="en-US" altLang="zh-CN" sz="1200" b="0">
                        <a:solidFill>
                          <a:schemeClr val="tx1"/>
                        </a:solidFill>
                        <a:latin typeface="Cambria Math" panose="02040503050406030204" pitchFamily="18" charset="0"/>
                        <a:ea typeface="宋体" panose="02010600030101010101" pitchFamily="2" charset="-122"/>
                        <a:cs typeface="Times New Roman" panose="02020603050405020304" pitchFamily="18" charset="0"/>
                      </a:rPr>
                      <m:t>σ</m:t>
                    </m:r>
                    <m:d>
                      <m:dPr>
                        <m:ctrlPr>
                          <a:rPr lang="zh-CN" altLang="zh-CN" sz="12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altLang="zh-CN" sz="1200" b="0">
                            <a:solidFill>
                              <a:schemeClr val="tx1"/>
                            </a:solidFill>
                            <a:latin typeface="Cambria Math" panose="02040503050406030204" pitchFamily="18" charset="0"/>
                            <a:ea typeface="宋体" panose="02010600030101010101" pitchFamily="2" charset="-122"/>
                            <a:cs typeface="Times New Roman" panose="02020603050405020304" pitchFamily="18" charset="0"/>
                          </a:rPr>
                          <m:t>Δ</m:t>
                        </m:r>
                        <m:sSub>
                          <m:sSubPr>
                            <m:ctrlPr>
                              <a:rPr lang="zh-CN" altLang="zh-CN" sz="12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CN" sz="1200" b="0">
                                <a:solidFill>
                                  <a:schemeClr val="tx1"/>
                                </a:solidFill>
                                <a:latin typeface="Cambria Math" panose="02040503050406030204" pitchFamily="18" charset="0"/>
                                <a:ea typeface="宋体" panose="02010600030101010101" pitchFamily="2" charset="-122"/>
                                <a:cs typeface="Times New Roman" panose="02020603050405020304" pitchFamily="18" charset="0"/>
                              </a:rPr>
                              <m:t>x</m:t>
                            </m:r>
                          </m:e>
                          <m:sub>
                            <m:r>
                              <m:rPr>
                                <m:sty m:val="p"/>
                              </m:rPr>
                              <a:rPr lang="en-US" altLang="zh-CN" sz="1200" b="0">
                                <a:solidFill>
                                  <a:schemeClr val="tx1"/>
                                </a:solidFill>
                                <a:latin typeface="Cambria Math" panose="02040503050406030204" pitchFamily="18" charset="0"/>
                                <a:ea typeface="宋体" panose="02010600030101010101" pitchFamily="2" charset="-122"/>
                                <a:cs typeface="Times New Roman" panose="02020603050405020304" pitchFamily="18" charset="0"/>
                              </a:rPr>
                              <m:t>i</m:t>
                            </m:r>
                          </m:sub>
                        </m:sSub>
                      </m:e>
                    </m:d>
                  </m:oMath>
                </a14:m>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 为 </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0.513</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mc:Choice>
        <mc:Fallback xmlns="">
          <p:sp>
            <p:nvSpPr>
              <p:cNvPr id="24" name="矩形 23">
                <a:extLst>
                  <a:ext uri="{FF2B5EF4-FFF2-40B4-BE49-F238E27FC236}">
                    <a16:creationId xmlns:a16="http://schemas.microsoft.com/office/drawing/2014/main" id="{BEFDC8B4-9E45-47DF-BDED-27DFEF238574}"/>
                  </a:ext>
                </a:extLst>
              </p:cNvPr>
              <p:cNvSpPr>
                <a:spLocks noRot="1" noChangeAspect="1" noMove="1" noResize="1" noEditPoints="1" noAdjustHandles="1" noChangeArrowheads="1" noChangeShapeType="1" noTextEdit="1"/>
              </p:cNvSpPr>
              <p:nvPr/>
            </p:nvSpPr>
            <p:spPr>
              <a:xfrm>
                <a:off x="6842875" y="6318696"/>
                <a:ext cx="2523658" cy="276999"/>
              </a:xfrm>
              <a:prstGeom prst="rect">
                <a:avLst/>
              </a:prstGeom>
              <a:blipFill>
                <a:blip r:embed="rId8"/>
                <a:stretch>
                  <a:fillRect t="-2222" b="-1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B5FE8A6B-E6B4-4899-933D-820E05EB5E7F}"/>
                  </a:ext>
                </a:extLst>
              </p:cNvPr>
              <p:cNvSpPr txBox="1"/>
              <p:nvPr/>
            </p:nvSpPr>
            <p:spPr>
              <a:xfrm>
                <a:off x="8472264" y="646620"/>
                <a:ext cx="3312368" cy="593432"/>
              </a:xfrm>
              <a:prstGeom prst="rect">
                <a:avLst/>
              </a:prstGeom>
              <a:noFill/>
              <a:ln>
                <a:noFill/>
              </a:ln>
            </p:spPr>
            <p:txBody>
              <a:bodyPr wrap="square" rtlCol="0">
                <a:spAutoFit/>
              </a:bodyPr>
              <a:lstStyle/>
              <a:p>
                <a:pPr lvl="0" algn="l">
                  <a:defRPr/>
                </a:pPr>
                <a14:m>
                  <m:oMathPara xmlns:m="http://schemas.openxmlformats.org/officeDocument/2006/math">
                    <m:oMathParaPr>
                      <m:jc m:val="centerGroup"/>
                    </m:oMathParaPr>
                    <m:oMath xmlns:m="http://schemas.openxmlformats.org/officeDocument/2006/math">
                      <m:r>
                        <a:rPr lang="en-US" altLang="zh-CN" sz="1600" i="1" smtClean="0">
                          <a:solidFill>
                            <a:schemeClr val="tx1"/>
                          </a:solidFill>
                          <a:latin typeface="Cambria Math" panose="02040503050406030204" pitchFamily="18" charset="0"/>
                        </a:rPr>
                        <m:t>𝜎</m:t>
                      </m:r>
                      <m:d>
                        <m:dPr>
                          <m:ctrlPr>
                            <a:rPr lang="zh-CN" altLang="zh-CN" sz="1600" i="1">
                              <a:solidFill>
                                <a:schemeClr val="tx1"/>
                              </a:solidFill>
                              <a:latin typeface="Cambria Math" panose="02040503050406030204" pitchFamily="18" charset="0"/>
                            </a:rPr>
                          </m:ctrlPr>
                        </m:dPr>
                        <m:e>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𝑥</m:t>
                              </m:r>
                            </m:e>
                            <m:sub>
                              <m:r>
                                <a:rPr lang="en-US" altLang="zh-CN" sz="1600" i="1">
                                  <a:solidFill>
                                    <a:schemeClr val="tx1"/>
                                  </a:solidFill>
                                  <a:latin typeface="Cambria Math" panose="02040503050406030204" pitchFamily="18" charset="0"/>
                                </a:rPr>
                                <m:t>h𝑖𝑡</m:t>
                              </m:r>
                              <m:r>
                                <a:rPr lang="en-US" altLang="zh-CN" sz="1600" i="1">
                                  <a:solidFill>
                                    <a:schemeClr val="tx1"/>
                                  </a:solidFill>
                                  <a:latin typeface="Cambria Math" panose="02040503050406030204" pitchFamily="18" charset="0"/>
                                </a:rPr>
                                <m:t>_</m:t>
                              </m:r>
                              <m:r>
                                <a:rPr lang="en-US" altLang="zh-CN" sz="1600" i="1">
                                  <a:solidFill>
                                    <a:schemeClr val="tx1"/>
                                  </a:solidFill>
                                  <a:latin typeface="Cambria Math" panose="02040503050406030204" pitchFamily="18" charset="0"/>
                                </a:rPr>
                                <m:t>𝑖</m:t>
                              </m:r>
                            </m:sub>
                          </m:sSub>
                        </m:e>
                      </m:d>
                      <m:r>
                        <a:rPr lang="en-US" altLang="zh-CN" sz="1600" i="1">
                          <a:solidFill>
                            <a:schemeClr val="tx1"/>
                          </a:solidFill>
                          <a:latin typeface="Cambria Math" panose="02040503050406030204" pitchFamily="18" charset="0"/>
                        </a:rPr>
                        <m:t>=</m:t>
                      </m:r>
                      <m:rad>
                        <m:radPr>
                          <m:degHide m:val="on"/>
                          <m:ctrlPr>
                            <a:rPr lang="zh-CN" altLang="zh-CN" sz="1600" i="1">
                              <a:solidFill>
                                <a:schemeClr val="tx1"/>
                              </a:solidFill>
                              <a:latin typeface="Cambria Math" panose="02040503050406030204" pitchFamily="18" charset="0"/>
                            </a:rPr>
                          </m:ctrlPr>
                        </m:radPr>
                        <m:deg/>
                        <m:e>
                          <m:sSup>
                            <m:sSupPr>
                              <m:ctrlPr>
                                <a:rPr lang="zh-CN" altLang="zh-CN" sz="1600" i="1">
                                  <a:solidFill>
                                    <a:schemeClr val="tx1"/>
                                  </a:solidFill>
                                  <a:latin typeface="Cambria Math" panose="02040503050406030204" pitchFamily="18" charset="0"/>
                                </a:rPr>
                              </m:ctrlPr>
                            </m:sSupPr>
                            <m:e>
                              <m:r>
                                <a:rPr lang="en-US" altLang="zh-CN" sz="1600" i="1">
                                  <a:solidFill>
                                    <a:schemeClr val="tx1"/>
                                  </a:solidFill>
                                  <a:latin typeface="Cambria Math" panose="02040503050406030204" pitchFamily="18" charset="0"/>
                                </a:rPr>
                                <m:t>𝜎</m:t>
                              </m:r>
                            </m:e>
                            <m:sup>
                              <m:r>
                                <a:rPr lang="en-US" altLang="zh-CN" sz="1600" i="1">
                                  <a:solidFill>
                                    <a:schemeClr val="tx1"/>
                                  </a:solidFill>
                                  <a:latin typeface="Cambria Math" panose="02040503050406030204" pitchFamily="18" charset="0"/>
                                </a:rPr>
                                <m:t>2</m:t>
                              </m:r>
                            </m:sup>
                          </m:sSup>
                          <m:d>
                            <m:dPr>
                              <m:ctrlPr>
                                <a:rPr lang="zh-CN" altLang="zh-CN" sz="1600" i="1">
                                  <a:solidFill>
                                    <a:schemeClr val="tx1"/>
                                  </a:solidFill>
                                  <a:latin typeface="Cambria Math" panose="02040503050406030204" pitchFamily="18" charset="0"/>
                                </a:rPr>
                              </m:ctrlPr>
                            </m:dPr>
                            <m:e>
                              <m:r>
                                <a:rPr lang="en-US" altLang="zh-CN" sz="1600" i="1">
                                  <a:solidFill>
                                    <a:schemeClr val="tx1"/>
                                  </a:solidFill>
                                  <a:latin typeface="Cambria Math" panose="02040503050406030204" pitchFamily="18" charset="0"/>
                                </a:rPr>
                                <m:t>𝛥</m:t>
                              </m:r>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𝑥</m:t>
                                  </m:r>
                                </m:e>
                                <m:sub>
                                  <m:r>
                                    <a:rPr lang="en-US" altLang="zh-CN" sz="1600" i="1">
                                      <a:solidFill>
                                        <a:schemeClr val="tx1"/>
                                      </a:solidFill>
                                      <a:latin typeface="Cambria Math" panose="02040503050406030204" pitchFamily="18" charset="0"/>
                                    </a:rPr>
                                    <m:t>𝑖</m:t>
                                  </m:r>
                                </m:sub>
                              </m:sSub>
                            </m:e>
                          </m:d>
                          <m:r>
                            <a:rPr lang="en-US" altLang="zh-CN" sz="1600" i="1">
                              <a:solidFill>
                                <a:schemeClr val="tx1"/>
                              </a:solidFill>
                              <a:latin typeface="Cambria Math" panose="02040503050406030204" pitchFamily="18" charset="0"/>
                            </a:rPr>
                            <m:t>−</m:t>
                          </m:r>
                          <m:sSup>
                            <m:sSupPr>
                              <m:ctrlPr>
                                <a:rPr lang="zh-CN" altLang="zh-CN" sz="1600" i="1">
                                  <a:solidFill>
                                    <a:schemeClr val="tx1"/>
                                  </a:solidFill>
                                  <a:latin typeface="Cambria Math" panose="02040503050406030204" pitchFamily="18" charset="0"/>
                                </a:rPr>
                              </m:ctrlPr>
                            </m:sSupPr>
                            <m:e>
                              <m:r>
                                <a:rPr lang="en-US" altLang="zh-CN" sz="1600" i="1">
                                  <a:solidFill>
                                    <a:schemeClr val="tx1"/>
                                  </a:solidFill>
                                  <a:latin typeface="Cambria Math" panose="02040503050406030204" pitchFamily="18" charset="0"/>
                                </a:rPr>
                                <m:t>𝜎</m:t>
                              </m:r>
                            </m:e>
                            <m:sup>
                              <m:r>
                                <a:rPr lang="en-US" altLang="zh-CN" sz="1600" i="1">
                                  <a:solidFill>
                                    <a:schemeClr val="tx1"/>
                                  </a:solidFill>
                                  <a:latin typeface="Cambria Math" panose="02040503050406030204" pitchFamily="18" charset="0"/>
                                </a:rPr>
                                <m:t>2</m:t>
                              </m:r>
                            </m:sup>
                          </m:sSup>
                          <m:d>
                            <m:dPr>
                              <m:ctrlPr>
                                <a:rPr lang="zh-CN" altLang="zh-CN" sz="1600" i="1">
                                  <a:solidFill>
                                    <a:schemeClr val="tx1"/>
                                  </a:solidFill>
                                  <a:latin typeface="Cambria Math" panose="02040503050406030204" pitchFamily="18" charset="0"/>
                                </a:rPr>
                              </m:ctrlPr>
                            </m:dPr>
                            <m:e>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𝑥</m:t>
                                  </m:r>
                                </m:e>
                                <m:sub>
                                  <m:r>
                                    <a:rPr lang="en-US" altLang="zh-CN" sz="1600" i="1">
                                      <a:solidFill>
                                        <a:schemeClr val="tx1"/>
                                      </a:solidFill>
                                      <a:latin typeface="Cambria Math" panose="02040503050406030204" pitchFamily="18" charset="0"/>
                                    </a:rPr>
                                    <m:t>𝑓𝑖𝑡</m:t>
                                  </m:r>
                                  <m:r>
                                    <a:rPr lang="en-US" altLang="zh-CN" sz="1600" i="1">
                                      <a:solidFill>
                                        <a:schemeClr val="tx1"/>
                                      </a:solidFill>
                                      <a:latin typeface="Cambria Math" panose="02040503050406030204" pitchFamily="18" charset="0"/>
                                    </a:rPr>
                                    <m:t>_</m:t>
                                  </m:r>
                                  <m:r>
                                    <a:rPr lang="en-US" altLang="zh-CN" sz="1600" i="1">
                                      <a:solidFill>
                                        <a:schemeClr val="tx1"/>
                                      </a:solidFill>
                                      <a:latin typeface="Cambria Math" panose="02040503050406030204" pitchFamily="18" charset="0"/>
                                    </a:rPr>
                                    <m:t>𝑖</m:t>
                                  </m:r>
                                </m:sub>
                              </m:sSub>
                            </m:e>
                          </m:d>
                        </m:e>
                      </m:rad>
                    </m:oMath>
                  </m:oMathPara>
                </a14:m>
                <a:endParaRPr kumimoji="0" lang="en-US" altLang="zh-CN" sz="1600" i="0" u="none" strike="noStrike" kern="1200" cap="none" spc="0" normalizeH="0" baseline="0" noProof="0" dirty="0">
                  <a:ln>
                    <a:noFill/>
                  </a:ln>
                  <a:solidFill>
                    <a:schemeClr val="tx1"/>
                  </a:solidFill>
                  <a:effectLst/>
                  <a:uLnTx/>
                  <a:uFillTx/>
                  <a:ea typeface="微软雅黑" panose="020B0503020204020204" pitchFamily="34" charset="-122"/>
                  <a:cs typeface="Times New Roman" panose="02020603050405020304" pitchFamily="18" charset="0"/>
                </a:endParaRPr>
              </a:p>
            </p:txBody>
          </p:sp>
        </mc:Choice>
        <mc:Fallback xmlns="">
          <p:sp>
            <p:nvSpPr>
              <p:cNvPr id="12" name="文本框 11">
                <a:extLst>
                  <a:ext uri="{FF2B5EF4-FFF2-40B4-BE49-F238E27FC236}">
                    <a16:creationId xmlns:a16="http://schemas.microsoft.com/office/drawing/2014/main" id="{B5FE8A6B-E6B4-4899-933D-820E05EB5E7F}"/>
                  </a:ext>
                </a:extLst>
              </p:cNvPr>
              <p:cNvSpPr txBox="1">
                <a:spLocks noRot="1" noChangeAspect="1" noMove="1" noResize="1" noEditPoints="1" noAdjustHandles="1" noChangeArrowheads="1" noChangeShapeType="1" noTextEdit="1"/>
              </p:cNvSpPr>
              <p:nvPr/>
            </p:nvSpPr>
            <p:spPr>
              <a:xfrm>
                <a:off x="8472264" y="646620"/>
                <a:ext cx="3312368" cy="593432"/>
              </a:xfrm>
              <a:prstGeom prst="rect">
                <a:avLst/>
              </a:prstGeom>
              <a:blipFill>
                <a:blip r:embed="rId9"/>
                <a:stretch>
                  <a:fillRect/>
                </a:stretch>
              </a:blipFill>
              <a:ln>
                <a:noFill/>
              </a:ln>
            </p:spPr>
            <p:txBody>
              <a:bodyPr/>
              <a:lstStyle/>
              <a:p>
                <a:r>
                  <a:rPr lang="zh-CN" altLang="en-US">
                    <a:noFill/>
                  </a:rPr>
                  <a:t> </a:t>
                </a:r>
              </a:p>
            </p:txBody>
          </p:sp>
        </mc:Fallback>
      </mc:AlternateContent>
    </p:spTree>
    <p:extLst>
      <p:ext uri="{BB962C8B-B14F-4D97-AF65-F5344CB8AC3E}">
        <p14:creationId xmlns:p14="http://schemas.microsoft.com/office/powerpoint/2010/main" val="17285172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探测器系统性能指标</a:t>
            </a:r>
            <a:endPar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1" name="矩形 10">
            <a:extLst>
              <a:ext uri="{FF2B5EF4-FFF2-40B4-BE49-F238E27FC236}">
                <a16:creationId xmlns:a16="http://schemas.microsoft.com/office/drawing/2014/main" id="{99F2EAFF-B333-48E6-BD2E-70C8F7718FBD}"/>
              </a:ext>
            </a:extLst>
          </p:cNvPr>
          <p:cNvSpPr/>
          <p:nvPr/>
        </p:nvSpPr>
        <p:spPr>
          <a:xfrm>
            <a:off x="2407088" y="6406372"/>
            <a:ext cx="2359760"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X </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或 </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Y </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方向的位置分辨计算方法</a:t>
            </a: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BD9D67AA-42FE-43F6-8210-32C67BEFAAB2}"/>
                  </a:ext>
                </a:extLst>
              </p:cNvPr>
              <p:cNvSpPr txBox="1"/>
              <p:nvPr/>
            </p:nvSpPr>
            <p:spPr>
              <a:xfrm>
                <a:off x="280694" y="1467552"/>
                <a:ext cx="6835434" cy="874920"/>
              </a:xfrm>
              <a:prstGeom prst="rect">
                <a:avLst/>
              </a:prstGeom>
              <a:noFill/>
              <a:ln>
                <a:noFill/>
              </a:ln>
            </p:spPr>
            <p:txBody>
              <a:bodyPr wrap="square" rtlCol="0">
                <a:spAutoFit/>
              </a:bodyPr>
              <a:lstStyle/>
              <a:p>
                <a:pPr lvl="0" algn="l">
                  <a:defRPr/>
                </a:pPr>
                <a14:m>
                  <m:oMathPara xmlns:m="http://schemas.openxmlformats.org/officeDocument/2006/math">
                    <m:oMathParaPr>
                      <m:jc m:val="centerGroup"/>
                    </m:oMathParaPr>
                    <m:oMath xmlns:m="http://schemas.openxmlformats.org/officeDocument/2006/math">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𝑥</m:t>
                          </m:r>
                        </m:e>
                        <m:sub>
                          <m:r>
                            <a:rPr lang="en-US" altLang="zh-CN" sz="1600" i="1">
                              <a:solidFill>
                                <a:schemeClr val="tx1"/>
                              </a:solidFill>
                              <a:latin typeface="Cambria Math" panose="02040503050406030204" pitchFamily="18" charset="0"/>
                            </a:rPr>
                            <m:t>𝑓𝑖𝑡</m:t>
                          </m:r>
                          <m:r>
                            <a:rPr lang="en-US" altLang="zh-CN" sz="1600" i="1">
                              <a:solidFill>
                                <a:schemeClr val="tx1"/>
                              </a:solidFill>
                              <a:latin typeface="Cambria Math" panose="02040503050406030204" pitchFamily="18" charset="0"/>
                            </a:rPr>
                            <m:t>_</m:t>
                          </m:r>
                          <m:r>
                            <a:rPr lang="en-US" altLang="zh-CN" sz="1600" i="1">
                              <a:solidFill>
                                <a:schemeClr val="tx1"/>
                              </a:solidFill>
                              <a:latin typeface="Cambria Math" panose="02040503050406030204" pitchFamily="18" charset="0"/>
                            </a:rPr>
                            <m:t>𝑖</m:t>
                          </m:r>
                        </m:sub>
                      </m:sSub>
                      <m:r>
                        <a:rPr lang="en-US" altLang="zh-CN" sz="1600" i="1">
                          <a:solidFill>
                            <a:schemeClr val="tx1"/>
                          </a:solidFill>
                          <a:latin typeface="Cambria Math" panose="02040503050406030204" pitchFamily="18" charset="0"/>
                        </a:rPr>
                        <m:t>=</m:t>
                      </m:r>
                      <m:sSup>
                        <m:sSupPr>
                          <m:ctrlPr>
                            <a:rPr lang="zh-CN" altLang="zh-CN" sz="1600" i="1">
                              <a:solidFill>
                                <a:schemeClr val="tx1"/>
                              </a:solidFill>
                              <a:latin typeface="Cambria Math" panose="02040503050406030204" pitchFamily="18" charset="0"/>
                            </a:rPr>
                          </m:ctrlPr>
                        </m:sSupPr>
                        <m:e>
                          <m:d>
                            <m:dPr>
                              <m:ctrlPr>
                                <a:rPr lang="zh-CN" altLang="zh-CN" sz="1600" i="1">
                                  <a:solidFill>
                                    <a:schemeClr val="tx1"/>
                                  </a:solidFill>
                                  <a:latin typeface="Cambria Math" panose="02040503050406030204" pitchFamily="18" charset="0"/>
                                </a:rPr>
                              </m:ctrlPr>
                            </m:dPr>
                            <m:e>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𝑧</m:t>
                                  </m:r>
                                </m:e>
                                <m:sub>
                                  <m:r>
                                    <a:rPr lang="en-US" altLang="zh-CN" sz="1600" i="1">
                                      <a:solidFill>
                                        <a:schemeClr val="tx1"/>
                                      </a:solidFill>
                                      <a:latin typeface="Cambria Math" panose="02040503050406030204" pitchFamily="18" charset="0"/>
                                    </a:rPr>
                                    <m:t>𝑖</m:t>
                                  </m:r>
                                </m:sub>
                              </m:sSub>
                              <m:r>
                                <a:rPr lang="en-US" altLang="zh-CN" sz="1600" i="1">
                                  <a:solidFill>
                                    <a:schemeClr val="tx1"/>
                                  </a:solidFill>
                                  <a:latin typeface="Cambria Math" panose="02040503050406030204" pitchFamily="18" charset="0"/>
                                </a:rPr>
                                <m:t>−</m:t>
                              </m:r>
                              <m:acc>
                                <m:accPr>
                                  <m:chr m:val="̅"/>
                                  <m:ctrlPr>
                                    <a:rPr lang="zh-CN" altLang="zh-CN" sz="1600" i="1">
                                      <a:solidFill>
                                        <a:schemeClr val="tx1"/>
                                      </a:solidFill>
                                      <a:latin typeface="Cambria Math" panose="02040503050406030204" pitchFamily="18" charset="0"/>
                                    </a:rPr>
                                  </m:ctrlPr>
                                </m:accPr>
                                <m:e>
                                  <m:r>
                                    <a:rPr lang="en-US" altLang="zh-CN" sz="1600" i="1">
                                      <a:solidFill>
                                        <a:schemeClr val="tx1"/>
                                      </a:solidFill>
                                      <a:latin typeface="Cambria Math" panose="02040503050406030204" pitchFamily="18" charset="0"/>
                                    </a:rPr>
                                    <m:t>𝑧</m:t>
                                  </m:r>
                                </m:e>
                              </m:acc>
                            </m:e>
                          </m:d>
                        </m:e>
                        <m:sup>
                          <m:r>
                            <a:rPr lang="en-US" altLang="zh-CN" sz="1600" i="1">
                              <a:solidFill>
                                <a:schemeClr val="tx1"/>
                              </a:solidFill>
                              <a:latin typeface="Cambria Math" panose="02040503050406030204" pitchFamily="18" charset="0"/>
                            </a:rPr>
                            <m:t>2</m:t>
                          </m:r>
                        </m:sup>
                      </m:sSup>
                      <m:r>
                        <a:rPr lang="en-US" altLang="zh-CN" sz="1600" i="1" smtClean="0">
                          <a:solidFill>
                            <a:schemeClr val="tx1"/>
                          </a:solidFill>
                          <a:latin typeface="Cambria Math" panose="02040503050406030204" pitchFamily="18" charset="0"/>
                        </a:rPr>
                        <m:t>∙</m:t>
                      </m:r>
                      <m:nary>
                        <m:naryPr>
                          <m:chr m:val="∑"/>
                          <m:limLoc m:val="undOvr"/>
                          <m:ctrlPr>
                            <a:rPr lang="zh-CN" altLang="zh-CN" sz="1600" i="1">
                              <a:solidFill>
                                <a:schemeClr val="tx1"/>
                              </a:solidFill>
                              <a:latin typeface="Cambria Math" panose="02040503050406030204" pitchFamily="18" charset="0"/>
                            </a:rPr>
                          </m:ctrlPr>
                        </m:naryPr>
                        <m:sub>
                          <m:r>
                            <a:rPr lang="en-US" altLang="zh-CN" sz="1600" i="1">
                              <a:solidFill>
                                <a:schemeClr val="tx1"/>
                              </a:solidFill>
                              <a:latin typeface="Cambria Math" panose="02040503050406030204" pitchFamily="18" charset="0"/>
                            </a:rPr>
                            <m:t>𝑗</m:t>
                          </m:r>
                          <m:r>
                            <a:rPr lang="en-US" altLang="zh-CN" sz="1600" i="1">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rPr>
                            <m:t>𝑖</m:t>
                          </m:r>
                        </m:sub>
                        <m:sup>
                          <m:r>
                            <a:rPr lang="en-US" altLang="zh-CN" sz="1600" i="1">
                              <a:solidFill>
                                <a:schemeClr val="tx1"/>
                              </a:solidFill>
                              <a:latin typeface="Cambria Math" panose="02040503050406030204" pitchFamily="18" charset="0"/>
                            </a:rPr>
                            <m:t>𝑛</m:t>
                          </m:r>
                        </m:sup>
                        <m:e>
                          <m:d>
                            <m:dPr>
                              <m:begChr m:val="["/>
                              <m:endChr m:val="]"/>
                              <m:ctrlPr>
                                <a:rPr lang="zh-CN" altLang="zh-CN" sz="1600" i="1">
                                  <a:solidFill>
                                    <a:schemeClr val="tx1"/>
                                  </a:solidFill>
                                  <a:latin typeface="Cambria Math" panose="02040503050406030204" pitchFamily="18" charset="0"/>
                                </a:rPr>
                              </m:ctrlPr>
                            </m:dPr>
                            <m:e>
                              <m:sSup>
                                <m:sSupPr>
                                  <m:ctrlPr>
                                    <a:rPr lang="zh-CN" altLang="zh-CN" sz="1600" i="1">
                                      <a:solidFill>
                                        <a:schemeClr val="tx1"/>
                                      </a:solidFill>
                                      <a:latin typeface="Cambria Math" panose="02040503050406030204" pitchFamily="18" charset="0"/>
                                    </a:rPr>
                                  </m:ctrlPr>
                                </m:sSupPr>
                                <m:e>
                                  <m:d>
                                    <m:dPr>
                                      <m:ctrlPr>
                                        <a:rPr lang="zh-CN" altLang="zh-CN" sz="1600" i="1">
                                          <a:solidFill>
                                            <a:schemeClr val="tx1"/>
                                          </a:solidFill>
                                          <a:latin typeface="Cambria Math" panose="02040503050406030204" pitchFamily="18" charset="0"/>
                                        </a:rPr>
                                      </m:ctrlPr>
                                    </m:dPr>
                                    <m:e>
                                      <m:f>
                                        <m:fPr>
                                          <m:ctrlPr>
                                            <a:rPr lang="zh-CN" altLang="zh-CN" sz="1600" i="1">
                                              <a:solidFill>
                                                <a:schemeClr val="tx1"/>
                                              </a:solidFill>
                                              <a:latin typeface="Cambria Math" panose="02040503050406030204" pitchFamily="18" charset="0"/>
                                            </a:rPr>
                                          </m:ctrlPr>
                                        </m:fPr>
                                        <m:num>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𝑧</m:t>
                                              </m:r>
                                            </m:e>
                                            <m:sub>
                                              <m:r>
                                                <a:rPr lang="en-US" altLang="zh-CN" sz="1600" i="1">
                                                  <a:solidFill>
                                                    <a:schemeClr val="tx1"/>
                                                  </a:solidFill>
                                                  <a:latin typeface="Cambria Math" panose="02040503050406030204" pitchFamily="18" charset="0"/>
                                                </a:rPr>
                                                <m:t>𝑗</m:t>
                                              </m:r>
                                            </m:sub>
                                          </m:sSub>
                                          <m:r>
                                            <a:rPr lang="en-US" altLang="zh-CN" sz="1600" i="1">
                                              <a:solidFill>
                                                <a:schemeClr val="tx1"/>
                                              </a:solidFill>
                                              <a:latin typeface="Cambria Math" panose="02040503050406030204" pitchFamily="18" charset="0"/>
                                            </a:rPr>
                                            <m:t>−</m:t>
                                          </m:r>
                                          <m:acc>
                                            <m:accPr>
                                              <m:chr m:val="̅"/>
                                              <m:ctrlPr>
                                                <a:rPr lang="zh-CN" altLang="zh-CN" sz="1600" i="1">
                                                  <a:solidFill>
                                                    <a:schemeClr val="tx1"/>
                                                  </a:solidFill>
                                                  <a:latin typeface="Cambria Math" panose="02040503050406030204" pitchFamily="18" charset="0"/>
                                                </a:rPr>
                                              </m:ctrlPr>
                                            </m:accPr>
                                            <m:e>
                                              <m:r>
                                                <a:rPr lang="en-US" altLang="zh-CN" sz="1600" i="1">
                                                  <a:solidFill>
                                                    <a:schemeClr val="tx1"/>
                                                  </a:solidFill>
                                                  <a:latin typeface="Cambria Math" panose="02040503050406030204" pitchFamily="18" charset="0"/>
                                                </a:rPr>
                                                <m:t>𝑧</m:t>
                                              </m:r>
                                            </m:e>
                                          </m:acc>
                                        </m:num>
                                        <m:den>
                                          <m:nary>
                                            <m:naryPr>
                                              <m:chr m:val="∑"/>
                                              <m:limLoc m:val="undOvr"/>
                                              <m:ctrlPr>
                                                <a:rPr lang="zh-CN" altLang="zh-CN" sz="1600" i="1">
                                                  <a:solidFill>
                                                    <a:schemeClr val="tx1"/>
                                                  </a:solidFill>
                                                  <a:latin typeface="Cambria Math" panose="02040503050406030204" pitchFamily="18" charset="0"/>
                                                </a:rPr>
                                              </m:ctrlPr>
                                            </m:naryPr>
                                            <m:sub>
                                              <m:r>
                                                <a:rPr lang="en-US" altLang="zh-CN" sz="1600" i="1">
                                                  <a:solidFill>
                                                    <a:schemeClr val="tx1"/>
                                                  </a:solidFill>
                                                  <a:latin typeface="Cambria Math" panose="02040503050406030204" pitchFamily="18" charset="0"/>
                                                </a:rPr>
                                                <m:t>𝑗</m:t>
                                              </m:r>
                                              <m:r>
                                                <a:rPr lang="en-US" altLang="zh-CN" sz="1600" i="1">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rPr>
                                                <m:t>𝑖</m:t>
                                              </m:r>
                                            </m:sub>
                                            <m:sup>
                                              <m:r>
                                                <a:rPr lang="en-US" altLang="zh-CN" sz="1600" i="1">
                                                  <a:solidFill>
                                                    <a:schemeClr val="tx1"/>
                                                  </a:solidFill>
                                                  <a:latin typeface="Cambria Math" panose="02040503050406030204" pitchFamily="18" charset="0"/>
                                                </a:rPr>
                                                <m:t>𝑛</m:t>
                                              </m:r>
                                            </m:sup>
                                            <m:e>
                                              <m:d>
                                                <m:dPr>
                                                  <m:ctrlPr>
                                                    <a:rPr lang="zh-CN" altLang="zh-CN" sz="1600" i="1">
                                                      <a:solidFill>
                                                        <a:schemeClr val="tx1"/>
                                                      </a:solidFill>
                                                      <a:latin typeface="Cambria Math" panose="02040503050406030204" pitchFamily="18" charset="0"/>
                                                    </a:rPr>
                                                  </m:ctrlPr>
                                                </m:dPr>
                                                <m:e>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𝑧</m:t>
                                                      </m:r>
                                                    </m:e>
                                                    <m:sub>
                                                      <m:r>
                                                        <a:rPr lang="en-US" altLang="zh-CN" sz="1600" i="1">
                                                          <a:solidFill>
                                                            <a:schemeClr val="tx1"/>
                                                          </a:solidFill>
                                                          <a:latin typeface="Cambria Math" panose="02040503050406030204" pitchFamily="18" charset="0"/>
                                                        </a:rPr>
                                                        <m:t>𝑗</m:t>
                                                      </m:r>
                                                    </m:sub>
                                                  </m:sSub>
                                                  <m:r>
                                                    <a:rPr lang="en-US" altLang="zh-CN" sz="1600" i="1">
                                                      <a:solidFill>
                                                        <a:schemeClr val="tx1"/>
                                                      </a:solidFill>
                                                      <a:latin typeface="Cambria Math" panose="02040503050406030204" pitchFamily="18" charset="0"/>
                                                    </a:rPr>
                                                    <m:t>−</m:t>
                                                  </m:r>
                                                  <m:acc>
                                                    <m:accPr>
                                                      <m:chr m:val="̅"/>
                                                      <m:ctrlPr>
                                                        <a:rPr lang="zh-CN" altLang="zh-CN" sz="1600" i="1">
                                                          <a:solidFill>
                                                            <a:schemeClr val="tx1"/>
                                                          </a:solidFill>
                                                          <a:latin typeface="Cambria Math" panose="02040503050406030204" pitchFamily="18" charset="0"/>
                                                        </a:rPr>
                                                      </m:ctrlPr>
                                                    </m:accPr>
                                                    <m:e>
                                                      <m:r>
                                                        <a:rPr lang="en-US" altLang="zh-CN" sz="1600" i="1">
                                                          <a:solidFill>
                                                            <a:schemeClr val="tx1"/>
                                                          </a:solidFill>
                                                          <a:latin typeface="Cambria Math" panose="02040503050406030204" pitchFamily="18" charset="0"/>
                                                        </a:rPr>
                                                        <m:t>𝑧</m:t>
                                                      </m:r>
                                                    </m:e>
                                                  </m:acc>
                                                </m:e>
                                              </m:d>
                                            </m:e>
                                          </m:nary>
                                        </m:den>
                                      </m:f>
                                    </m:e>
                                  </m:d>
                                </m:e>
                                <m:sup>
                                  <m:r>
                                    <a:rPr lang="en-US" altLang="zh-CN" sz="1600" i="1">
                                      <a:solidFill>
                                        <a:schemeClr val="tx1"/>
                                      </a:solidFill>
                                      <a:latin typeface="Cambria Math" panose="02040503050406030204" pitchFamily="18" charset="0"/>
                                    </a:rPr>
                                    <m:t>2</m:t>
                                  </m:r>
                                </m:sup>
                              </m:sSup>
                              <m:r>
                                <a:rPr lang="en-US" altLang="zh-CN" sz="1600" i="1">
                                  <a:solidFill>
                                    <a:schemeClr val="tx1"/>
                                  </a:solidFill>
                                  <a:latin typeface="Cambria Math" panose="02040503050406030204" pitchFamily="18" charset="0"/>
                                </a:rPr>
                                <m:t>∙</m:t>
                              </m:r>
                              <m:sSup>
                                <m:sSupPr>
                                  <m:ctrlPr>
                                    <a:rPr lang="zh-CN" altLang="zh-CN" sz="1600" i="1">
                                      <a:solidFill>
                                        <a:schemeClr val="tx1"/>
                                      </a:solidFill>
                                      <a:latin typeface="Cambria Math" panose="02040503050406030204" pitchFamily="18" charset="0"/>
                                    </a:rPr>
                                  </m:ctrlPr>
                                </m:sSupPr>
                                <m:e>
                                  <m:d>
                                    <m:dPr>
                                      <m:ctrlPr>
                                        <a:rPr lang="zh-CN" altLang="zh-CN" sz="1600" i="1">
                                          <a:solidFill>
                                            <a:schemeClr val="tx1"/>
                                          </a:solidFill>
                                          <a:latin typeface="Cambria Math" panose="02040503050406030204" pitchFamily="18" charset="0"/>
                                        </a:rPr>
                                      </m:ctrlPr>
                                    </m:dPr>
                                    <m:e>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𝑥</m:t>
                                          </m:r>
                                        </m:e>
                                        <m:sub>
                                          <m:r>
                                            <a:rPr lang="en-US" altLang="zh-CN" sz="1600" i="1">
                                              <a:solidFill>
                                                <a:schemeClr val="tx1"/>
                                              </a:solidFill>
                                              <a:latin typeface="Cambria Math" panose="02040503050406030204" pitchFamily="18" charset="0"/>
                                            </a:rPr>
                                            <m:t>𝑗</m:t>
                                          </m:r>
                                        </m:sub>
                                      </m:sSub>
                                      <m:r>
                                        <a:rPr lang="en-US" altLang="zh-CN" sz="1600" i="1">
                                          <a:solidFill>
                                            <a:schemeClr val="tx1"/>
                                          </a:solidFill>
                                          <a:latin typeface="Cambria Math" panose="02040503050406030204" pitchFamily="18" charset="0"/>
                                        </a:rPr>
                                        <m:t>−</m:t>
                                      </m:r>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𝑥</m:t>
                                          </m:r>
                                        </m:e>
                                        <m:sub>
                                          <m:r>
                                            <a:rPr lang="en-US" altLang="zh-CN" sz="1600" i="1">
                                              <a:solidFill>
                                                <a:schemeClr val="tx1"/>
                                              </a:solidFill>
                                              <a:latin typeface="Cambria Math" panose="02040503050406030204" pitchFamily="18" charset="0"/>
                                            </a:rPr>
                                            <m:t>𝑓𝑖𝑡</m:t>
                                          </m:r>
                                          <m:r>
                                            <a:rPr lang="en-US" altLang="zh-CN" sz="1600" i="1">
                                              <a:solidFill>
                                                <a:schemeClr val="tx1"/>
                                              </a:solidFill>
                                              <a:latin typeface="Cambria Math" panose="02040503050406030204" pitchFamily="18" charset="0"/>
                                            </a:rPr>
                                            <m:t>_</m:t>
                                          </m:r>
                                          <m:r>
                                            <a:rPr lang="en-US" altLang="zh-CN" sz="1600" i="1">
                                              <a:solidFill>
                                                <a:schemeClr val="tx1"/>
                                              </a:solidFill>
                                              <a:latin typeface="Cambria Math" panose="02040503050406030204" pitchFamily="18" charset="0"/>
                                            </a:rPr>
                                            <m:t>𝑗</m:t>
                                          </m:r>
                                        </m:sub>
                                      </m:sSub>
                                    </m:e>
                                  </m:d>
                                </m:e>
                                <m:sup>
                                  <m:r>
                                    <a:rPr lang="en-US" altLang="zh-CN" sz="1600" i="1">
                                      <a:solidFill>
                                        <a:schemeClr val="tx1"/>
                                      </a:solidFill>
                                      <a:latin typeface="Cambria Math" panose="02040503050406030204" pitchFamily="18" charset="0"/>
                                    </a:rPr>
                                    <m:t>2</m:t>
                                  </m:r>
                                </m:sup>
                              </m:sSup>
                            </m:e>
                          </m:d>
                        </m:e>
                      </m:nary>
                      <m:r>
                        <a:rPr lang="en-US" altLang="zh-CN" sz="1600" i="1">
                          <a:solidFill>
                            <a:schemeClr val="tx1"/>
                          </a:solidFill>
                          <a:latin typeface="Cambria Math" panose="02040503050406030204" pitchFamily="18" charset="0"/>
                        </a:rPr>
                        <m:t>+</m:t>
                      </m:r>
                      <m:f>
                        <m:fPr>
                          <m:ctrlPr>
                            <a:rPr lang="zh-CN" altLang="zh-CN" sz="1600" i="1">
                              <a:solidFill>
                                <a:schemeClr val="tx1"/>
                              </a:solidFill>
                              <a:latin typeface="Cambria Math" panose="02040503050406030204" pitchFamily="18" charset="0"/>
                            </a:rPr>
                          </m:ctrlPr>
                        </m:fPr>
                        <m:num>
                          <m:nary>
                            <m:naryPr>
                              <m:chr m:val="∑"/>
                              <m:limLoc m:val="undOvr"/>
                              <m:ctrlPr>
                                <a:rPr lang="zh-CN" altLang="zh-CN" sz="1600" i="1">
                                  <a:solidFill>
                                    <a:schemeClr val="tx1"/>
                                  </a:solidFill>
                                  <a:latin typeface="Cambria Math" panose="02040503050406030204" pitchFamily="18" charset="0"/>
                                </a:rPr>
                              </m:ctrlPr>
                            </m:naryPr>
                            <m:sub>
                              <m:r>
                                <a:rPr lang="en-US" altLang="zh-CN" sz="1600" i="1">
                                  <a:solidFill>
                                    <a:schemeClr val="tx1"/>
                                  </a:solidFill>
                                  <a:latin typeface="Cambria Math" panose="02040503050406030204" pitchFamily="18" charset="0"/>
                                </a:rPr>
                                <m:t>𝑗</m:t>
                              </m:r>
                              <m:r>
                                <a:rPr lang="en-US" altLang="zh-CN" sz="1600" i="1">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rPr>
                                <m:t>𝑖</m:t>
                              </m:r>
                            </m:sub>
                            <m:sup>
                              <m:r>
                                <a:rPr lang="en-US" altLang="zh-CN" sz="1600" i="1">
                                  <a:solidFill>
                                    <a:schemeClr val="tx1"/>
                                  </a:solidFill>
                                  <a:latin typeface="Cambria Math" panose="02040503050406030204" pitchFamily="18" charset="0"/>
                                </a:rPr>
                                <m:t>𝑛</m:t>
                              </m:r>
                            </m:sup>
                            <m:e>
                              <m:sSup>
                                <m:sSupPr>
                                  <m:ctrlPr>
                                    <a:rPr lang="zh-CN" altLang="zh-CN" sz="1600" i="1">
                                      <a:solidFill>
                                        <a:schemeClr val="tx1"/>
                                      </a:solidFill>
                                      <a:latin typeface="Cambria Math" panose="02040503050406030204" pitchFamily="18" charset="0"/>
                                    </a:rPr>
                                  </m:ctrlPr>
                                </m:sSupPr>
                                <m:e>
                                  <m:d>
                                    <m:dPr>
                                      <m:ctrlPr>
                                        <a:rPr lang="zh-CN" altLang="zh-CN" sz="1600" i="1">
                                          <a:solidFill>
                                            <a:schemeClr val="tx1"/>
                                          </a:solidFill>
                                          <a:latin typeface="Cambria Math" panose="02040503050406030204" pitchFamily="18" charset="0"/>
                                        </a:rPr>
                                      </m:ctrlPr>
                                    </m:dPr>
                                    <m:e>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𝑥</m:t>
                                          </m:r>
                                        </m:e>
                                        <m:sub>
                                          <m:r>
                                            <a:rPr lang="en-US" altLang="zh-CN" sz="1600" i="1">
                                              <a:solidFill>
                                                <a:schemeClr val="tx1"/>
                                              </a:solidFill>
                                              <a:latin typeface="Cambria Math" panose="02040503050406030204" pitchFamily="18" charset="0"/>
                                            </a:rPr>
                                            <m:t>𝑗</m:t>
                                          </m:r>
                                        </m:sub>
                                      </m:sSub>
                                      <m:r>
                                        <a:rPr lang="en-US" altLang="zh-CN" sz="1600" i="1">
                                          <a:solidFill>
                                            <a:schemeClr val="tx1"/>
                                          </a:solidFill>
                                          <a:latin typeface="Cambria Math" panose="02040503050406030204" pitchFamily="18" charset="0"/>
                                        </a:rPr>
                                        <m:t>−</m:t>
                                      </m:r>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𝑥</m:t>
                                          </m:r>
                                        </m:e>
                                        <m:sub>
                                          <m:r>
                                            <a:rPr lang="en-US" altLang="zh-CN" sz="1600" i="1">
                                              <a:solidFill>
                                                <a:schemeClr val="tx1"/>
                                              </a:solidFill>
                                              <a:latin typeface="Cambria Math" panose="02040503050406030204" pitchFamily="18" charset="0"/>
                                            </a:rPr>
                                            <m:t>𝑓𝑖𝑡</m:t>
                                          </m:r>
                                          <m:r>
                                            <a:rPr lang="en-US" altLang="zh-CN" sz="1600" i="1">
                                              <a:solidFill>
                                                <a:schemeClr val="tx1"/>
                                              </a:solidFill>
                                              <a:latin typeface="Cambria Math" panose="02040503050406030204" pitchFamily="18" charset="0"/>
                                            </a:rPr>
                                            <m:t>_</m:t>
                                          </m:r>
                                          <m:r>
                                            <a:rPr lang="en-US" altLang="zh-CN" sz="1600" i="1">
                                              <a:solidFill>
                                                <a:schemeClr val="tx1"/>
                                              </a:solidFill>
                                              <a:latin typeface="Cambria Math" panose="02040503050406030204" pitchFamily="18" charset="0"/>
                                            </a:rPr>
                                            <m:t>𝑗</m:t>
                                          </m:r>
                                        </m:sub>
                                      </m:sSub>
                                    </m:e>
                                  </m:d>
                                </m:e>
                                <m:sup>
                                  <m:r>
                                    <a:rPr lang="en-US" altLang="zh-CN" sz="1600" i="1">
                                      <a:solidFill>
                                        <a:schemeClr val="tx1"/>
                                      </a:solidFill>
                                      <a:latin typeface="Cambria Math" panose="02040503050406030204" pitchFamily="18" charset="0"/>
                                    </a:rPr>
                                    <m:t>2</m:t>
                                  </m:r>
                                </m:sup>
                              </m:sSup>
                            </m:e>
                          </m:nary>
                        </m:num>
                        <m:den>
                          <m:sSup>
                            <m:sSupPr>
                              <m:ctrlPr>
                                <a:rPr lang="zh-CN" altLang="zh-CN" sz="1600" i="1">
                                  <a:solidFill>
                                    <a:schemeClr val="tx1"/>
                                  </a:solidFill>
                                  <a:latin typeface="Cambria Math" panose="02040503050406030204" pitchFamily="18" charset="0"/>
                                </a:rPr>
                              </m:ctrlPr>
                            </m:sSupPr>
                            <m:e>
                              <m:d>
                                <m:dPr>
                                  <m:ctrlPr>
                                    <a:rPr lang="zh-CN" altLang="zh-CN" sz="1600" i="1">
                                      <a:solidFill>
                                        <a:schemeClr val="tx1"/>
                                      </a:solidFill>
                                      <a:latin typeface="Cambria Math" panose="02040503050406030204" pitchFamily="18" charset="0"/>
                                    </a:rPr>
                                  </m:ctrlPr>
                                </m:dPr>
                                <m:e>
                                  <m:r>
                                    <a:rPr lang="en-US" altLang="zh-CN" sz="1600" i="1">
                                      <a:solidFill>
                                        <a:schemeClr val="tx1"/>
                                      </a:solidFill>
                                      <a:latin typeface="Cambria Math" panose="02040503050406030204" pitchFamily="18" charset="0"/>
                                    </a:rPr>
                                    <m:t>𝑛</m:t>
                                  </m:r>
                                  <m:r>
                                    <a:rPr lang="en-US" altLang="zh-CN" sz="1600" i="1">
                                      <a:solidFill>
                                        <a:schemeClr val="tx1"/>
                                      </a:solidFill>
                                      <a:latin typeface="Cambria Math" panose="02040503050406030204" pitchFamily="18" charset="0"/>
                                    </a:rPr>
                                    <m:t>−1</m:t>
                                  </m:r>
                                </m:e>
                              </m:d>
                            </m:e>
                            <m:sup>
                              <m:r>
                                <a:rPr lang="en-US" altLang="zh-CN" sz="1600" i="1">
                                  <a:solidFill>
                                    <a:schemeClr val="tx1"/>
                                  </a:solidFill>
                                  <a:latin typeface="Cambria Math" panose="02040503050406030204" pitchFamily="18" charset="0"/>
                                </a:rPr>
                                <m:t>2</m:t>
                              </m:r>
                            </m:sup>
                          </m:sSup>
                        </m:den>
                      </m:f>
                    </m:oMath>
                  </m:oMathPara>
                </a14:m>
                <a:endParaRPr kumimoji="0" lang="en-US" altLang="zh-CN" sz="1600" i="0" u="none" strike="noStrike" kern="1200" cap="none" spc="0" normalizeH="0" baseline="0" noProof="0" dirty="0">
                  <a:ln>
                    <a:noFill/>
                  </a:ln>
                  <a:solidFill>
                    <a:schemeClr val="tx1"/>
                  </a:solidFill>
                  <a:effectLst/>
                  <a:uLnTx/>
                  <a:uFillTx/>
                  <a:ea typeface="微软雅黑" panose="020B0503020204020204" pitchFamily="34" charset="-122"/>
                  <a:cs typeface="Times New Roman" panose="02020603050405020304" pitchFamily="18" charset="0"/>
                </a:endParaRPr>
              </a:p>
            </p:txBody>
          </p:sp>
        </mc:Choice>
        <mc:Fallback xmlns="">
          <p:sp>
            <p:nvSpPr>
              <p:cNvPr id="17" name="文本框 16">
                <a:extLst>
                  <a:ext uri="{FF2B5EF4-FFF2-40B4-BE49-F238E27FC236}">
                    <a16:creationId xmlns:a16="http://schemas.microsoft.com/office/drawing/2014/main" id="{BD9D67AA-42FE-43F6-8210-32C67BEFAAB2}"/>
                  </a:ext>
                </a:extLst>
              </p:cNvPr>
              <p:cNvSpPr txBox="1">
                <a:spLocks noRot="1" noChangeAspect="1" noMove="1" noResize="1" noEditPoints="1" noAdjustHandles="1" noChangeArrowheads="1" noChangeShapeType="1" noTextEdit="1"/>
              </p:cNvSpPr>
              <p:nvPr/>
            </p:nvSpPr>
            <p:spPr>
              <a:xfrm>
                <a:off x="280694" y="1467552"/>
                <a:ext cx="6835434" cy="874920"/>
              </a:xfrm>
              <a:prstGeom prst="rect">
                <a:avLst/>
              </a:prstGeom>
              <a:blipFill>
                <a:blip r:embed="rId3"/>
                <a:stretch>
                  <a:fillRect/>
                </a:stretch>
              </a:blipFill>
              <a:ln>
                <a:noFill/>
              </a:ln>
            </p:spPr>
            <p:txBody>
              <a:bodyPr/>
              <a:lstStyle/>
              <a:p>
                <a:r>
                  <a:rPr lang="zh-CN" altLang="en-US">
                    <a:noFill/>
                  </a:rPr>
                  <a:t> </a:t>
                </a:r>
              </a:p>
            </p:txBody>
          </p:sp>
        </mc:Fallback>
      </mc:AlternateContent>
      <p:pic>
        <p:nvPicPr>
          <p:cNvPr id="18" name="图片 17">
            <a:extLst>
              <a:ext uri="{FF2B5EF4-FFF2-40B4-BE49-F238E27FC236}">
                <a16:creationId xmlns:a16="http://schemas.microsoft.com/office/drawing/2014/main" id="{53BE9812-A50E-4647-AF86-41FDFE5136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2920" y="2398394"/>
            <a:ext cx="3448097" cy="3960000"/>
          </a:xfrm>
          <a:prstGeom prst="rect">
            <a:avLst/>
          </a:prstGeom>
        </p:spPr>
      </p:pic>
      <p:sp>
        <p:nvSpPr>
          <p:cNvPr id="23" name="灯片编号占位符 2">
            <a:extLst>
              <a:ext uri="{FF2B5EF4-FFF2-40B4-BE49-F238E27FC236}">
                <a16:creationId xmlns:a16="http://schemas.microsoft.com/office/drawing/2014/main" id="{245792C7-A54E-41DB-9DE4-D4B42BD41632}"/>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mc:AlternateContent xmlns:mc="http://schemas.openxmlformats.org/markup-compatibility/2006" xmlns:a14="http://schemas.microsoft.com/office/drawing/2010/main">
        <mc:Choice Requires="a14">
          <p:sp>
            <p:nvSpPr>
              <p:cNvPr id="22" name="内容占位符 2">
                <a:extLst>
                  <a:ext uri="{FF2B5EF4-FFF2-40B4-BE49-F238E27FC236}">
                    <a16:creationId xmlns:a16="http://schemas.microsoft.com/office/drawing/2014/main" id="{B3875315-C6FD-48CB-87D2-4A078332B323}"/>
                  </a:ext>
                </a:extLst>
              </p:cNvPr>
              <p:cNvSpPr txBox="1">
                <a:spLocks/>
              </p:cNvSpPr>
              <p:nvPr/>
            </p:nvSpPr>
            <p:spPr bwMode="auto">
              <a:xfrm>
                <a:off x="119336" y="688993"/>
                <a:ext cx="7992888" cy="5250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lvl="0">
                  <a:lnSpc>
                    <a:spcPct val="150000"/>
                  </a:lnSpc>
                  <a:buClr>
                    <a:prstClr val="black"/>
                  </a:buClr>
                  <a:buFont typeface="Arial" panose="020B0604020202020204" pitchFamily="34" charset="0"/>
                  <a:buChar char="•"/>
                  <a:defRPr/>
                </a:pPr>
                <a:r>
                  <a:rPr kumimoji="0" lang="zh-CN" altLang="en-US" sz="20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rPr>
                  <a:t>由其他探测器拟合得到的位置，其晃动引入的位置分辨：</a:t>
                </a:r>
                <a:r>
                  <a:rPr lang="en-US" altLang="zh-CN" sz="2000" b="0" dirty="0">
                    <a:solidFill>
                      <a:schemeClr val="tx1"/>
                    </a:solidFill>
                    <a:ea typeface="宋体" panose="02010600030101010101" pitchFamily="2" charset="-122"/>
                    <a:cs typeface="Times New Roman" panose="02020603050405020304" pitchFamily="18" charset="0"/>
                  </a:rPr>
                  <a:t> </a:t>
                </a:r>
                <a14:m>
                  <m:oMath xmlns:m="http://schemas.openxmlformats.org/officeDocument/2006/math">
                    <m:r>
                      <m:rPr>
                        <m:sty m:val="p"/>
                      </m:rPr>
                      <a:rPr lang="en-US" altLang="zh-CN" sz="2000" b="0">
                        <a:solidFill>
                          <a:schemeClr val="tx1"/>
                        </a:solidFill>
                        <a:latin typeface="Cambria Math" panose="02040503050406030204" pitchFamily="18" charset="0"/>
                        <a:ea typeface="宋体" panose="02010600030101010101" pitchFamily="2" charset="-122"/>
                        <a:cs typeface="Times New Roman" panose="02020603050405020304" pitchFamily="18" charset="0"/>
                      </a:rPr>
                      <m:t>σ</m:t>
                    </m:r>
                    <m:d>
                      <m:dPr>
                        <m:ctrlPr>
                          <a:rPr lang="zh-CN" altLang="zh-CN" sz="20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2000" i="1">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rPr>
                              <m:t>𝑥</m:t>
                            </m:r>
                          </m:e>
                          <m:sub>
                            <m:r>
                              <a:rPr lang="en-US" altLang="zh-CN" sz="2000" i="1">
                                <a:solidFill>
                                  <a:schemeClr val="tx1"/>
                                </a:solidFill>
                                <a:latin typeface="Cambria Math" panose="02040503050406030204" pitchFamily="18" charset="0"/>
                              </a:rPr>
                              <m:t>𝑓𝑖𝑡</m:t>
                            </m:r>
                            <m:r>
                              <a:rPr lang="en-US" altLang="zh-CN" sz="2000" i="1">
                                <a:solidFill>
                                  <a:schemeClr val="tx1"/>
                                </a:solidFill>
                                <a:latin typeface="Cambria Math" panose="02040503050406030204" pitchFamily="18" charset="0"/>
                              </a:rPr>
                              <m:t>_</m:t>
                            </m:r>
                            <m:r>
                              <a:rPr lang="en-US" altLang="zh-CN" sz="2000" i="1">
                                <a:solidFill>
                                  <a:schemeClr val="tx1"/>
                                </a:solidFill>
                                <a:latin typeface="Cambria Math" panose="02040503050406030204" pitchFamily="18" charset="0"/>
                              </a:rPr>
                              <m:t>𝑖</m:t>
                            </m:r>
                          </m:sub>
                        </m:sSub>
                      </m:e>
                    </m:d>
                  </m:oMath>
                </a14:m>
                <a:endParaRPr kumimoji="0" lang="en-US" altLang="zh-CN" sz="20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endParaRPr>
              </a:p>
            </p:txBody>
          </p:sp>
        </mc:Choice>
        <mc:Fallback xmlns="">
          <p:sp>
            <p:nvSpPr>
              <p:cNvPr id="22" name="内容占位符 2">
                <a:extLst>
                  <a:ext uri="{FF2B5EF4-FFF2-40B4-BE49-F238E27FC236}">
                    <a16:creationId xmlns:a16="http://schemas.microsoft.com/office/drawing/2014/main" id="{B3875315-C6FD-48CB-87D2-4A078332B323}"/>
                  </a:ext>
                </a:extLst>
              </p:cNvPr>
              <p:cNvSpPr txBox="1">
                <a:spLocks noRot="1" noChangeAspect="1" noMove="1" noResize="1" noEditPoints="1" noAdjustHandles="1" noChangeArrowheads="1" noChangeShapeType="1" noTextEdit="1"/>
              </p:cNvSpPr>
              <p:nvPr/>
            </p:nvSpPr>
            <p:spPr bwMode="auto">
              <a:xfrm>
                <a:off x="119336" y="688993"/>
                <a:ext cx="7992888" cy="525007"/>
              </a:xfrm>
              <a:prstGeom prst="rect">
                <a:avLst/>
              </a:prstGeom>
              <a:blipFill>
                <a:blip r:embed="rId5"/>
                <a:stretch>
                  <a:fillRect l="-534" b="-25581"/>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828AC0EB-AD20-41CB-B6C4-562DA498ADD5}"/>
                  </a:ext>
                </a:extLst>
              </p:cNvPr>
              <p:cNvSpPr txBox="1"/>
              <p:nvPr/>
            </p:nvSpPr>
            <p:spPr>
              <a:xfrm>
                <a:off x="6912926" y="2477350"/>
                <a:ext cx="4680519" cy="874921"/>
              </a:xfrm>
              <a:prstGeom prst="rect">
                <a:avLst/>
              </a:prstGeom>
              <a:noFill/>
              <a:ln>
                <a:noFill/>
              </a:ln>
            </p:spPr>
            <p:txBody>
              <a:bodyPr wrap="square" rtlCol="0">
                <a:spAutoFit/>
              </a:bodyPr>
              <a:lstStyle/>
              <a:p>
                <a:pPr lvl="0" algn="l">
                  <a:defRPr/>
                </a:pPr>
                <a14:m>
                  <m:oMathPara xmlns:m="http://schemas.openxmlformats.org/officeDocument/2006/math">
                    <m:oMathParaPr>
                      <m:jc m:val="centerGroup"/>
                    </m:oMathParaPr>
                    <m:oMath xmlns:m="http://schemas.openxmlformats.org/officeDocument/2006/math">
                      <m:r>
                        <m:rPr>
                          <m:sty m:val="p"/>
                        </m:rPr>
                        <a:rPr lang="en-US" altLang="zh-CN" sz="1600" b="0">
                          <a:solidFill>
                            <a:schemeClr val="tx1"/>
                          </a:solidFill>
                          <a:latin typeface="Cambria Math" panose="02040503050406030204" pitchFamily="18" charset="0"/>
                          <a:ea typeface="宋体" panose="02010600030101010101" pitchFamily="2" charset="-122"/>
                          <a:cs typeface="Times New Roman" panose="02020603050405020304" pitchFamily="18" charset="0"/>
                        </a:rPr>
                        <m:t>f</m:t>
                      </m:r>
                      <m:r>
                        <a:rPr lang="en-US" altLang="zh-CN" sz="1600" b="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𝑥</m:t>
                          </m:r>
                        </m:e>
                        <m:sub>
                          <m:r>
                            <a:rPr lang="en-US" altLang="zh-CN" sz="1600" i="1">
                              <a:solidFill>
                                <a:schemeClr val="tx1"/>
                              </a:solidFill>
                              <a:latin typeface="Cambria Math" panose="02040503050406030204" pitchFamily="18" charset="0"/>
                            </a:rPr>
                            <m:t>𝑓𝑖𝑡</m:t>
                          </m:r>
                          <m:r>
                            <a:rPr lang="en-US" altLang="zh-CN" sz="1600" i="1">
                              <a:solidFill>
                                <a:schemeClr val="tx1"/>
                              </a:solidFill>
                              <a:latin typeface="Cambria Math" panose="02040503050406030204" pitchFamily="18" charset="0"/>
                            </a:rPr>
                            <m:t>_</m:t>
                          </m:r>
                          <m:r>
                            <a:rPr lang="en-US" altLang="zh-CN" sz="1600" i="1">
                              <a:solidFill>
                                <a:schemeClr val="tx1"/>
                              </a:solidFill>
                              <a:latin typeface="Cambria Math" panose="02040503050406030204" pitchFamily="18" charset="0"/>
                            </a:rPr>
                            <m:t>𝑖</m:t>
                          </m:r>
                        </m:sub>
                      </m:sSub>
                      <m:r>
                        <a:rPr lang="en-US" altLang="zh-CN" sz="1600" b="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r>
                        <m:rPr>
                          <m:sty m:val="p"/>
                        </m:rPr>
                        <a:rPr lang="en-US" altLang="zh-CN" sz="1600" b="0">
                          <a:solidFill>
                            <a:schemeClr val="tx1"/>
                          </a:solidFill>
                          <a:latin typeface="Cambria Math" panose="02040503050406030204" pitchFamily="18" charset="0"/>
                          <a:ea typeface="宋体" panose="02010600030101010101" pitchFamily="2" charset="-122"/>
                          <a:cs typeface="Times New Roman" panose="02020603050405020304" pitchFamily="18" charset="0"/>
                        </a:rPr>
                        <m:t>Amp</m:t>
                      </m:r>
                      <m:r>
                        <a:rPr lang="en-US" altLang="zh-CN" sz="1600" b="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600" b="0">
                              <a:solidFill>
                                <a:schemeClr val="tx1"/>
                              </a:solidFill>
                              <a:latin typeface="Cambria Math" panose="02040503050406030204" pitchFamily="18" charset="0"/>
                              <a:ea typeface="宋体" panose="02010600030101010101" pitchFamily="2" charset="-122"/>
                              <a:cs typeface="Times New Roman" panose="02020603050405020304" pitchFamily="18" charset="0"/>
                            </a:rPr>
                            <m:t>1</m:t>
                          </m:r>
                        </m:num>
                        <m:den>
                          <m:rad>
                            <m:radPr>
                              <m:degHide m:val="on"/>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1600" b="0">
                                  <a:solidFill>
                                    <a:schemeClr val="tx1"/>
                                  </a:solidFill>
                                  <a:latin typeface="Cambria Math" panose="02040503050406030204" pitchFamily="18" charset="0"/>
                                  <a:ea typeface="宋体" panose="02010600030101010101" pitchFamily="2" charset="-122"/>
                                  <a:cs typeface="Times New Roman" panose="02020603050405020304" pitchFamily="18" charset="0"/>
                                </a:rPr>
                                <m:t>2</m:t>
                              </m:r>
                              <m:r>
                                <m:rPr>
                                  <m:sty m:val="p"/>
                                </m:rPr>
                                <a:rPr lang="en-US" altLang="zh-CN" sz="1600" b="0">
                                  <a:solidFill>
                                    <a:schemeClr val="tx1"/>
                                  </a:solidFill>
                                  <a:latin typeface="Cambria Math" panose="02040503050406030204" pitchFamily="18" charset="0"/>
                                  <a:ea typeface="宋体" panose="02010600030101010101" pitchFamily="2" charset="-122"/>
                                  <a:cs typeface="Times New Roman" panose="02020603050405020304" pitchFamily="18" charset="0"/>
                                </a:rPr>
                                <m:t>π</m:t>
                              </m:r>
                            </m:e>
                          </m:rad>
                          <m:r>
                            <a:rPr lang="en-US" altLang="zh-CN" sz="1600" b="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r>
                            <m:rPr>
                              <m:sty m:val="p"/>
                            </m:rPr>
                            <a:rPr lang="en-US" altLang="zh-CN" sz="1600" b="0">
                              <a:solidFill>
                                <a:schemeClr val="tx1"/>
                              </a:solidFill>
                              <a:latin typeface="Cambria Math" panose="02040503050406030204" pitchFamily="18" charset="0"/>
                              <a:ea typeface="宋体" panose="02010600030101010101" pitchFamily="2" charset="-122"/>
                              <a:cs typeface="Times New Roman" panose="02020603050405020304" pitchFamily="18" charset="0"/>
                            </a:rPr>
                            <m:t>σ</m:t>
                          </m:r>
                          <m:d>
                            <m:dPr>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𝑥</m:t>
                                  </m:r>
                                </m:e>
                                <m:sub>
                                  <m:r>
                                    <a:rPr lang="en-US" altLang="zh-CN" sz="1600" i="1">
                                      <a:solidFill>
                                        <a:schemeClr val="tx1"/>
                                      </a:solidFill>
                                      <a:latin typeface="Cambria Math" panose="02040503050406030204" pitchFamily="18" charset="0"/>
                                    </a:rPr>
                                    <m:t>𝑓𝑖𝑡</m:t>
                                  </m:r>
                                  <m:r>
                                    <a:rPr lang="en-US" altLang="zh-CN" sz="1600" i="1">
                                      <a:solidFill>
                                        <a:schemeClr val="tx1"/>
                                      </a:solidFill>
                                      <a:latin typeface="Cambria Math" panose="02040503050406030204" pitchFamily="18" charset="0"/>
                                    </a:rPr>
                                    <m:t>_</m:t>
                                  </m:r>
                                  <m:r>
                                    <a:rPr lang="en-US" altLang="zh-CN" sz="1600" i="1">
                                      <a:solidFill>
                                        <a:schemeClr val="tx1"/>
                                      </a:solidFill>
                                      <a:latin typeface="Cambria Math" panose="02040503050406030204" pitchFamily="18" charset="0"/>
                                    </a:rPr>
                                    <m:t>𝑖</m:t>
                                  </m:r>
                                </m:sub>
                              </m:sSub>
                            </m:e>
                          </m:d>
                        </m:den>
                      </m:f>
                      <m:sSup>
                        <m:sSupPr>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altLang="zh-CN" sz="1600" b="0">
                              <a:solidFill>
                                <a:schemeClr val="tx1"/>
                              </a:solidFill>
                              <a:latin typeface="Cambria Math" panose="02040503050406030204" pitchFamily="18" charset="0"/>
                              <a:ea typeface="宋体" panose="02010600030101010101" pitchFamily="2" charset="-122"/>
                              <a:cs typeface="Times New Roman" panose="02020603050405020304" pitchFamily="18" charset="0"/>
                            </a:rPr>
                            <m:t>e</m:t>
                          </m:r>
                        </m:e>
                        <m:sup>
                          <m:r>
                            <a:rPr lang="en-US" altLang="zh-CN" sz="1600" b="0">
                              <a:solidFill>
                                <a:schemeClr val="tx1"/>
                              </a:solidFill>
                              <a:latin typeface="Cambria Math" panose="02040503050406030204" pitchFamily="18" charset="0"/>
                              <a:ea typeface="宋体" panose="02010600030101010101" pitchFamily="2" charset="-122"/>
                            </a:rPr>
                            <m:t>−</m:t>
                          </m:r>
                          <m:sSup>
                            <m:sSupPr>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𝑥</m:t>
                                          </m:r>
                                        </m:e>
                                        <m:sub>
                                          <m:r>
                                            <a:rPr lang="en-US" altLang="zh-CN" sz="1600" i="1">
                                              <a:solidFill>
                                                <a:schemeClr val="tx1"/>
                                              </a:solidFill>
                                              <a:latin typeface="Cambria Math" panose="02040503050406030204" pitchFamily="18" charset="0"/>
                                            </a:rPr>
                                            <m:t>𝑓𝑖𝑡</m:t>
                                          </m:r>
                                          <m:r>
                                            <a:rPr lang="en-US" altLang="zh-CN" sz="1600" i="1">
                                              <a:solidFill>
                                                <a:schemeClr val="tx1"/>
                                              </a:solidFill>
                                              <a:latin typeface="Cambria Math" panose="02040503050406030204" pitchFamily="18" charset="0"/>
                                            </a:rPr>
                                            <m:t>_</m:t>
                                          </m:r>
                                          <m:r>
                                            <a:rPr lang="en-US" altLang="zh-CN" sz="1600" i="1">
                                              <a:solidFill>
                                                <a:schemeClr val="tx1"/>
                                              </a:solidFill>
                                              <a:latin typeface="Cambria Math" panose="02040503050406030204" pitchFamily="18" charset="0"/>
                                            </a:rPr>
                                            <m:t>𝑖</m:t>
                                          </m:r>
                                        </m:sub>
                                      </m:sSub>
                                      <m:r>
                                        <a:rPr lang="en-US" altLang="zh-CN" sz="1600" b="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r>
                                        <m:rPr>
                                          <m:sty m:val="p"/>
                                        </m:rPr>
                                        <a:rPr lang="en-US" altLang="zh-CN" sz="1600" b="0">
                                          <a:solidFill>
                                            <a:schemeClr val="tx1"/>
                                          </a:solidFill>
                                          <a:latin typeface="Cambria Math" panose="02040503050406030204" pitchFamily="18" charset="0"/>
                                          <a:ea typeface="宋体" panose="02010600030101010101" pitchFamily="2" charset="-122"/>
                                          <a:cs typeface="Times New Roman" panose="02020603050405020304" pitchFamily="18" charset="0"/>
                                        </a:rPr>
                                        <m:t>μ</m:t>
                                      </m:r>
                                      <m:d>
                                        <m:dPr>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𝑥</m:t>
                                              </m:r>
                                            </m:e>
                                            <m:sub>
                                              <m:r>
                                                <a:rPr lang="en-US" altLang="zh-CN" sz="1600" i="1">
                                                  <a:solidFill>
                                                    <a:schemeClr val="tx1"/>
                                                  </a:solidFill>
                                                  <a:latin typeface="Cambria Math" panose="02040503050406030204" pitchFamily="18" charset="0"/>
                                                </a:rPr>
                                                <m:t>𝑓𝑖𝑡</m:t>
                                              </m:r>
                                              <m:r>
                                                <a:rPr lang="en-US" altLang="zh-CN" sz="1600" i="1">
                                                  <a:solidFill>
                                                    <a:schemeClr val="tx1"/>
                                                  </a:solidFill>
                                                  <a:latin typeface="Cambria Math" panose="02040503050406030204" pitchFamily="18" charset="0"/>
                                                </a:rPr>
                                                <m:t>_</m:t>
                                              </m:r>
                                              <m:r>
                                                <a:rPr lang="en-US" altLang="zh-CN" sz="1600" i="1">
                                                  <a:solidFill>
                                                    <a:schemeClr val="tx1"/>
                                                  </a:solidFill>
                                                  <a:latin typeface="Cambria Math" panose="02040503050406030204" pitchFamily="18" charset="0"/>
                                                </a:rPr>
                                                <m:t>𝑖</m:t>
                                              </m:r>
                                            </m:sub>
                                          </m:sSub>
                                        </m:e>
                                      </m:d>
                                    </m:num>
                                    <m:den>
                                      <m:rad>
                                        <m:radPr>
                                          <m:degHide m:val="on"/>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1600" b="0">
                                              <a:solidFill>
                                                <a:schemeClr val="tx1"/>
                                              </a:solidFill>
                                              <a:latin typeface="Cambria Math" panose="02040503050406030204" pitchFamily="18" charset="0"/>
                                              <a:ea typeface="宋体" panose="02010600030101010101" pitchFamily="2" charset="-122"/>
                                              <a:cs typeface="Times New Roman" panose="02020603050405020304" pitchFamily="18" charset="0"/>
                                            </a:rPr>
                                            <m:t>2</m:t>
                                          </m:r>
                                        </m:e>
                                      </m:rad>
                                      <m:r>
                                        <a:rPr lang="en-US" altLang="zh-CN" sz="1600" b="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r>
                                        <m:rPr>
                                          <m:sty m:val="p"/>
                                        </m:rPr>
                                        <a:rPr lang="en-US" altLang="zh-CN" sz="1600" b="0">
                                          <a:solidFill>
                                            <a:schemeClr val="tx1"/>
                                          </a:solidFill>
                                          <a:latin typeface="Cambria Math" panose="02040503050406030204" pitchFamily="18" charset="0"/>
                                          <a:ea typeface="宋体" panose="02010600030101010101" pitchFamily="2" charset="-122"/>
                                          <a:cs typeface="Times New Roman" panose="02020603050405020304" pitchFamily="18" charset="0"/>
                                        </a:rPr>
                                        <m:t>σ</m:t>
                                      </m:r>
                                      <m:d>
                                        <m:dPr>
                                          <m:ctrlPr>
                                            <a:rPr lang="zh-CN" altLang="zh-CN" sz="16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𝑥</m:t>
                                              </m:r>
                                            </m:e>
                                            <m:sub>
                                              <m:r>
                                                <a:rPr lang="en-US" altLang="zh-CN" sz="1600" i="1">
                                                  <a:solidFill>
                                                    <a:schemeClr val="tx1"/>
                                                  </a:solidFill>
                                                  <a:latin typeface="Cambria Math" panose="02040503050406030204" pitchFamily="18" charset="0"/>
                                                </a:rPr>
                                                <m:t>𝑓𝑖𝑡</m:t>
                                              </m:r>
                                              <m:r>
                                                <a:rPr lang="en-US" altLang="zh-CN" sz="1600" i="1">
                                                  <a:solidFill>
                                                    <a:schemeClr val="tx1"/>
                                                  </a:solidFill>
                                                  <a:latin typeface="Cambria Math" panose="02040503050406030204" pitchFamily="18" charset="0"/>
                                                </a:rPr>
                                                <m:t>_</m:t>
                                              </m:r>
                                              <m:r>
                                                <a:rPr lang="en-US" altLang="zh-CN" sz="1600" i="1">
                                                  <a:solidFill>
                                                    <a:schemeClr val="tx1"/>
                                                  </a:solidFill>
                                                  <a:latin typeface="Cambria Math" panose="02040503050406030204" pitchFamily="18" charset="0"/>
                                                </a:rPr>
                                                <m:t>𝑖</m:t>
                                              </m:r>
                                            </m:sub>
                                          </m:sSub>
                                        </m:e>
                                      </m:d>
                                    </m:den>
                                  </m:f>
                                </m:e>
                              </m:d>
                            </m:e>
                            <m:sup>
                              <m:r>
                                <a:rPr lang="en-US" altLang="zh-CN" sz="1600" b="0">
                                  <a:solidFill>
                                    <a:schemeClr val="tx1"/>
                                  </a:solidFill>
                                  <a:latin typeface="Cambria Math" panose="02040503050406030204" pitchFamily="18" charset="0"/>
                                  <a:ea typeface="宋体" panose="02010600030101010101" pitchFamily="2" charset="-122"/>
                                  <a:cs typeface="Times New Roman" panose="02020603050405020304" pitchFamily="18" charset="0"/>
                                </a:rPr>
                                <m:t>2</m:t>
                              </m:r>
                            </m:sup>
                          </m:sSup>
                        </m:sup>
                      </m:sSup>
                    </m:oMath>
                  </m:oMathPara>
                </a14:m>
                <a:endParaRPr kumimoji="0" lang="en-US" altLang="zh-CN" sz="1600" i="0" u="none" strike="noStrike" kern="1200" cap="none" spc="0" normalizeH="0" baseline="0" noProof="0" dirty="0">
                  <a:ln>
                    <a:noFill/>
                  </a:ln>
                  <a:solidFill>
                    <a:schemeClr val="tx1"/>
                  </a:solidFill>
                  <a:effectLst/>
                  <a:uLnTx/>
                  <a:uFillTx/>
                  <a:ea typeface="微软雅黑" panose="020B0503020204020204" pitchFamily="34" charset="-122"/>
                  <a:cs typeface="Times New Roman" panose="02020603050405020304" pitchFamily="18" charset="0"/>
                </a:endParaRPr>
              </a:p>
            </p:txBody>
          </p:sp>
        </mc:Choice>
        <mc:Fallback xmlns="">
          <p:sp>
            <p:nvSpPr>
              <p:cNvPr id="9" name="文本框 8">
                <a:extLst>
                  <a:ext uri="{FF2B5EF4-FFF2-40B4-BE49-F238E27FC236}">
                    <a16:creationId xmlns:a16="http://schemas.microsoft.com/office/drawing/2014/main" id="{828AC0EB-AD20-41CB-B6C4-562DA498ADD5}"/>
                  </a:ext>
                </a:extLst>
              </p:cNvPr>
              <p:cNvSpPr txBox="1">
                <a:spLocks noRot="1" noChangeAspect="1" noMove="1" noResize="1" noEditPoints="1" noAdjustHandles="1" noChangeArrowheads="1" noChangeShapeType="1" noTextEdit="1"/>
              </p:cNvSpPr>
              <p:nvPr/>
            </p:nvSpPr>
            <p:spPr>
              <a:xfrm>
                <a:off x="6912926" y="2477350"/>
                <a:ext cx="4680519" cy="874921"/>
              </a:xfrm>
              <a:prstGeom prst="rect">
                <a:avLst/>
              </a:prstGeom>
              <a:blipFill>
                <a:blip r:embed="rId6"/>
                <a:stretch>
                  <a:fillRect/>
                </a:stretch>
              </a:blipFill>
              <a:ln>
                <a:noFill/>
              </a:ln>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368A3A48-9B82-49B8-B077-3E053C489F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8128" y="3323062"/>
            <a:ext cx="4180230" cy="2985879"/>
          </a:xfrm>
          <a:prstGeom prst="rect">
            <a:avLst/>
          </a:prstGeom>
        </p:spPr>
      </p:pic>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85809EB3-7AEE-499D-90E4-DEC975A0331E}"/>
                  </a:ext>
                </a:extLst>
              </p:cNvPr>
              <p:cNvSpPr/>
              <p:nvPr/>
            </p:nvSpPr>
            <p:spPr>
              <a:xfrm>
                <a:off x="7886470" y="6392361"/>
                <a:ext cx="2523658" cy="305020"/>
              </a:xfrm>
              <a:prstGeom prst="rect">
                <a:avLst/>
              </a:prstGeom>
            </p:spPr>
            <p:txBody>
              <a:bodyPr wrap="square">
                <a:spAutoFit/>
              </a:bodyPr>
              <a:lstStyle/>
              <a:p>
                <a:pPr lvl="0">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第</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1</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超层 </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X </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方向的</a:t>
                </a:r>
                <a:r>
                  <a:rPr kumimoji="0" lang="zh-CN" altLang="en-US" sz="1200" b="0" i="0" u="none" strike="noStrike" kern="1200" cap="none" spc="0" normalizeH="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 </a:t>
                </a:r>
                <a14:m>
                  <m:oMath xmlns:m="http://schemas.openxmlformats.org/officeDocument/2006/math">
                    <m:r>
                      <m:rPr>
                        <m:sty m:val="p"/>
                      </m:rPr>
                      <a:rPr lang="en-US" altLang="zh-CN" sz="1200" b="0">
                        <a:solidFill>
                          <a:schemeClr val="tx1"/>
                        </a:solidFill>
                        <a:latin typeface="Cambria Math" panose="02040503050406030204" pitchFamily="18" charset="0"/>
                        <a:ea typeface="宋体" panose="02010600030101010101" pitchFamily="2" charset="-122"/>
                        <a:cs typeface="Times New Roman" panose="02020603050405020304" pitchFamily="18" charset="0"/>
                      </a:rPr>
                      <m:t>σ</m:t>
                    </m:r>
                    <m:d>
                      <m:dPr>
                        <m:ctrlPr>
                          <a:rPr lang="zh-CN" altLang="zh-CN" sz="12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200" i="1">
                                <a:solidFill>
                                  <a:schemeClr val="tx1"/>
                                </a:solidFill>
                                <a:latin typeface="Cambria Math" panose="02040503050406030204" pitchFamily="18" charset="0"/>
                              </a:rPr>
                            </m:ctrlPr>
                          </m:sSubPr>
                          <m:e>
                            <m:r>
                              <a:rPr lang="en-US" altLang="zh-CN" sz="1200" i="1">
                                <a:solidFill>
                                  <a:schemeClr val="tx1"/>
                                </a:solidFill>
                                <a:latin typeface="Cambria Math" panose="02040503050406030204" pitchFamily="18" charset="0"/>
                              </a:rPr>
                              <m:t>𝑥</m:t>
                            </m:r>
                          </m:e>
                          <m:sub>
                            <m:r>
                              <a:rPr lang="en-US" altLang="zh-CN" sz="1200" i="1">
                                <a:solidFill>
                                  <a:schemeClr val="tx1"/>
                                </a:solidFill>
                                <a:latin typeface="Cambria Math" panose="02040503050406030204" pitchFamily="18" charset="0"/>
                              </a:rPr>
                              <m:t>𝑓𝑖𝑡</m:t>
                            </m:r>
                            <m:r>
                              <a:rPr lang="en-US" altLang="zh-CN" sz="1200" i="1">
                                <a:solidFill>
                                  <a:schemeClr val="tx1"/>
                                </a:solidFill>
                                <a:latin typeface="Cambria Math" panose="02040503050406030204" pitchFamily="18" charset="0"/>
                              </a:rPr>
                              <m:t>_</m:t>
                            </m:r>
                            <m:r>
                              <a:rPr lang="en-US" altLang="zh-CN" sz="1200" i="1">
                                <a:solidFill>
                                  <a:schemeClr val="tx1"/>
                                </a:solidFill>
                                <a:latin typeface="Cambria Math" panose="02040503050406030204" pitchFamily="18" charset="0"/>
                              </a:rPr>
                              <m:t>𝑖</m:t>
                            </m:r>
                          </m:sub>
                        </m:sSub>
                      </m:e>
                    </m:d>
                  </m:oMath>
                </a14:m>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 为 </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0.140</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mc:Choice>
        <mc:Fallback xmlns="">
          <p:sp>
            <p:nvSpPr>
              <p:cNvPr id="15" name="矩形 14">
                <a:extLst>
                  <a:ext uri="{FF2B5EF4-FFF2-40B4-BE49-F238E27FC236}">
                    <a16:creationId xmlns:a16="http://schemas.microsoft.com/office/drawing/2014/main" id="{85809EB3-7AEE-499D-90E4-DEC975A0331E}"/>
                  </a:ext>
                </a:extLst>
              </p:cNvPr>
              <p:cNvSpPr>
                <a:spLocks noRot="1" noChangeAspect="1" noMove="1" noResize="1" noEditPoints="1" noAdjustHandles="1" noChangeArrowheads="1" noChangeShapeType="1" noTextEdit="1"/>
              </p:cNvSpPr>
              <p:nvPr/>
            </p:nvSpPr>
            <p:spPr>
              <a:xfrm>
                <a:off x="7886470" y="6392361"/>
                <a:ext cx="2523658" cy="305020"/>
              </a:xfrm>
              <a:prstGeom prst="rect">
                <a:avLst/>
              </a:prstGeom>
              <a:blipFill>
                <a:blip r:embed="rId8"/>
                <a:stretch>
                  <a:fillRect b="-1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EAC3AEC0-2ECB-4134-BAA5-84D17C542943}"/>
                  </a:ext>
                </a:extLst>
              </p:cNvPr>
              <p:cNvSpPr txBox="1"/>
              <p:nvPr/>
            </p:nvSpPr>
            <p:spPr>
              <a:xfrm>
                <a:off x="7464150" y="1589362"/>
                <a:ext cx="3578069" cy="677365"/>
              </a:xfrm>
              <a:prstGeom prst="rect">
                <a:avLst/>
              </a:prstGeom>
              <a:noFill/>
              <a:ln>
                <a:noFill/>
              </a:ln>
            </p:spPr>
            <p:txBody>
              <a:bodyPr wrap="square" rtlCol="0">
                <a:spAutoFit/>
              </a:bodyPr>
              <a:lstStyle/>
              <a:p>
                <a:pPr lvl="0" algn="l">
                  <a:defRPr/>
                </a:pPr>
                <a:r>
                  <a:rPr lang="en-US" altLang="zh-CN" sz="1600" b="0" dirty="0">
                    <a:solidFill>
                      <a:schemeClr val="tx1"/>
                    </a:solidFill>
                  </a:rPr>
                  <a:t>if </a:t>
                </a:r>
                <a14:m>
                  <m:oMath xmlns:m="http://schemas.openxmlformats.org/officeDocument/2006/math">
                    <m:nary>
                      <m:naryPr>
                        <m:chr m:val="∏"/>
                        <m:ctrlPr>
                          <a:rPr lang="zh-CN" altLang="en-US" sz="1600" b="0" i="1" smtClean="0">
                            <a:solidFill>
                              <a:schemeClr val="tx1"/>
                            </a:solidFill>
                            <a:latin typeface="Cambria Math" panose="02040503050406030204" pitchFamily="18" charset="0"/>
                          </a:rPr>
                        </m:ctrlPr>
                      </m:naryPr>
                      <m:sub>
                        <m:r>
                          <a:rPr lang="en-US" altLang="zh-CN" sz="1600" b="0" i="1">
                            <a:solidFill>
                              <a:schemeClr val="tx1"/>
                            </a:solidFill>
                            <a:latin typeface="Cambria Math" panose="02040503050406030204" pitchFamily="18" charset="0"/>
                          </a:rPr>
                          <m:t>𝑗</m:t>
                        </m:r>
                        <m:r>
                          <a:rPr lang="en-US" altLang="zh-CN" sz="1600" b="0" i="1">
                            <a:solidFill>
                              <a:schemeClr val="tx1"/>
                            </a:solidFill>
                            <a:latin typeface="Cambria Math" panose="02040503050406030204" pitchFamily="18" charset="0"/>
                          </a:rPr>
                          <m:t>≠</m:t>
                        </m:r>
                        <m:r>
                          <a:rPr lang="en-US" altLang="zh-CN" sz="1600" b="0" i="1">
                            <a:solidFill>
                              <a:schemeClr val="tx1"/>
                            </a:solidFill>
                            <a:latin typeface="Cambria Math" panose="02040503050406030204" pitchFamily="18" charset="0"/>
                          </a:rPr>
                          <m:t>𝑖</m:t>
                        </m:r>
                      </m:sub>
                      <m:sup>
                        <m:r>
                          <a:rPr lang="en-US" altLang="zh-CN" sz="1600" b="0" i="1" smtClean="0">
                            <a:solidFill>
                              <a:schemeClr val="tx1"/>
                            </a:solidFill>
                            <a:latin typeface="Cambria Math" panose="02040503050406030204" pitchFamily="18" charset="0"/>
                          </a:rPr>
                          <m:t>𝑛</m:t>
                        </m:r>
                      </m:sup>
                      <m:e>
                        <m:d>
                          <m:dPr>
                            <m:ctrlPr>
                              <a:rPr lang="en-US" altLang="zh-CN" sz="1600" b="0" i="1">
                                <a:solidFill>
                                  <a:schemeClr val="tx1"/>
                                </a:solidFill>
                                <a:latin typeface="Cambria Math" panose="02040503050406030204" pitchFamily="18" charset="0"/>
                              </a:rPr>
                            </m:ctrlPr>
                          </m:dPr>
                          <m:e>
                            <m:sSub>
                              <m:sSubPr>
                                <m:ctrlPr>
                                  <a:rPr lang="zh-CN" altLang="zh-CN" sz="1600" b="0" i="1">
                                    <a:solidFill>
                                      <a:schemeClr val="tx1"/>
                                    </a:solidFill>
                                    <a:latin typeface="Cambria Math" panose="02040503050406030204" pitchFamily="18" charset="0"/>
                                  </a:rPr>
                                </m:ctrlPr>
                              </m:sSubPr>
                              <m:e>
                                <m:r>
                                  <a:rPr lang="en-US" altLang="zh-CN" sz="1600" b="0" i="1">
                                    <a:solidFill>
                                      <a:schemeClr val="tx1"/>
                                    </a:solidFill>
                                    <a:latin typeface="Cambria Math" panose="02040503050406030204" pitchFamily="18" charset="0"/>
                                  </a:rPr>
                                  <m:t>𝑥</m:t>
                                </m:r>
                              </m:e>
                              <m:sub>
                                <m:r>
                                  <a:rPr lang="en-US" altLang="zh-CN" sz="1600" b="0" i="1">
                                    <a:solidFill>
                                      <a:schemeClr val="tx1"/>
                                    </a:solidFill>
                                    <a:latin typeface="Cambria Math" panose="02040503050406030204" pitchFamily="18" charset="0"/>
                                  </a:rPr>
                                  <m:t>𝑗</m:t>
                                </m:r>
                              </m:sub>
                            </m:sSub>
                            <m:r>
                              <a:rPr lang="en-US" altLang="zh-CN" sz="1600" b="0" i="1">
                                <a:solidFill>
                                  <a:schemeClr val="tx1"/>
                                </a:solidFill>
                                <a:latin typeface="Cambria Math" panose="02040503050406030204" pitchFamily="18" charset="0"/>
                              </a:rPr>
                              <m:t>−</m:t>
                            </m:r>
                            <m:sSub>
                              <m:sSubPr>
                                <m:ctrlPr>
                                  <a:rPr lang="zh-CN" altLang="zh-CN" sz="1600" b="0" i="1">
                                    <a:solidFill>
                                      <a:schemeClr val="tx1"/>
                                    </a:solidFill>
                                    <a:latin typeface="Cambria Math" panose="02040503050406030204" pitchFamily="18" charset="0"/>
                                  </a:rPr>
                                </m:ctrlPr>
                              </m:sSubPr>
                              <m:e>
                                <m:r>
                                  <a:rPr lang="en-US" altLang="zh-CN" sz="1600" b="0" i="1">
                                    <a:solidFill>
                                      <a:schemeClr val="tx1"/>
                                    </a:solidFill>
                                    <a:latin typeface="Cambria Math" panose="02040503050406030204" pitchFamily="18" charset="0"/>
                                  </a:rPr>
                                  <m:t>𝑥</m:t>
                                </m:r>
                              </m:e>
                              <m:sub>
                                <m:r>
                                  <a:rPr lang="en-US" altLang="zh-CN" sz="1600" b="0" i="1">
                                    <a:solidFill>
                                      <a:schemeClr val="tx1"/>
                                    </a:solidFill>
                                    <a:latin typeface="Cambria Math" panose="02040503050406030204" pitchFamily="18" charset="0"/>
                                  </a:rPr>
                                  <m:t>𝑓𝑖𝑡</m:t>
                                </m:r>
                                <m:r>
                                  <a:rPr lang="en-US" altLang="zh-CN" sz="1600" b="0" i="1">
                                    <a:solidFill>
                                      <a:schemeClr val="tx1"/>
                                    </a:solidFill>
                                    <a:latin typeface="Cambria Math" panose="02040503050406030204" pitchFamily="18" charset="0"/>
                                  </a:rPr>
                                  <m:t>_</m:t>
                                </m:r>
                                <m:r>
                                  <a:rPr lang="en-US" altLang="zh-CN" sz="1600" b="0" i="1">
                                    <a:solidFill>
                                      <a:schemeClr val="tx1"/>
                                    </a:solidFill>
                                    <a:latin typeface="Cambria Math" panose="02040503050406030204" pitchFamily="18" charset="0"/>
                                  </a:rPr>
                                  <m:t>𝑗</m:t>
                                </m:r>
                              </m:sub>
                            </m:sSub>
                          </m:e>
                        </m:d>
                      </m:e>
                    </m:nary>
                    <m:r>
                      <a:rPr lang="en-US" altLang="zh-CN" sz="1600" b="0" i="1" smtClean="0">
                        <a:solidFill>
                          <a:schemeClr val="tx1"/>
                        </a:solidFill>
                        <a:latin typeface="Cambria Math" panose="02040503050406030204" pitchFamily="18" charset="0"/>
                      </a:rPr>
                      <m:t>&lt;0</m:t>
                    </m:r>
                    <m:r>
                      <a:rPr lang="en-US" altLang="zh-CN" sz="1600" b="0" i="0" smtClean="0">
                        <a:solidFill>
                          <a:schemeClr val="tx1"/>
                        </a:solidFill>
                        <a:latin typeface="Cambria Math" panose="02040503050406030204" pitchFamily="18" charset="0"/>
                      </a:rPr>
                      <m:t>, </m:t>
                    </m:r>
                    <m:sSub>
                      <m:sSubPr>
                        <m:ctrlPr>
                          <a:rPr lang="zh-CN" altLang="zh-CN" sz="1600" b="0" i="1">
                            <a:solidFill>
                              <a:schemeClr val="tx1"/>
                            </a:solidFill>
                            <a:latin typeface="Cambria Math" panose="02040503050406030204" pitchFamily="18" charset="0"/>
                          </a:rPr>
                        </m:ctrlPr>
                      </m:sSubPr>
                      <m:e>
                        <m:r>
                          <a:rPr lang="en-US" altLang="zh-CN" sz="1600" b="0" i="1">
                            <a:solidFill>
                              <a:schemeClr val="tx1"/>
                            </a:solidFill>
                            <a:latin typeface="Cambria Math" panose="02040503050406030204" pitchFamily="18" charset="0"/>
                          </a:rPr>
                          <m:t>𝑥</m:t>
                        </m:r>
                      </m:e>
                      <m:sub>
                        <m:r>
                          <a:rPr lang="en-US" altLang="zh-CN" sz="1600" b="0" i="1">
                            <a:solidFill>
                              <a:schemeClr val="tx1"/>
                            </a:solidFill>
                            <a:latin typeface="Cambria Math" panose="02040503050406030204" pitchFamily="18" charset="0"/>
                          </a:rPr>
                          <m:t>𝑓𝑖𝑡</m:t>
                        </m:r>
                        <m:r>
                          <a:rPr lang="en-US" altLang="zh-CN" sz="1600" b="0" i="1">
                            <a:solidFill>
                              <a:schemeClr val="tx1"/>
                            </a:solidFill>
                            <a:latin typeface="Cambria Math" panose="02040503050406030204" pitchFamily="18" charset="0"/>
                          </a:rPr>
                          <m:t>_</m:t>
                        </m:r>
                        <m:r>
                          <a:rPr lang="en-US" altLang="zh-CN" sz="1600" b="0" i="1">
                            <a:solidFill>
                              <a:schemeClr val="tx1"/>
                            </a:solidFill>
                            <a:latin typeface="Cambria Math" panose="02040503050406030204" pitchFamily="18" charset="0"/>
                          </a:rPr>
                          <m:t>𝑖</m:t>
                        </m:r>
                      </m:sub>
                    </m:sSub>
                    <m:r>
                      <a:rPr lang="en-US" altLang="zh-CN" sz="1600" b="0" i="1" smtClean="0">
                        <a:solidFill>
                          <a:schemeClr val="tx1"/>
                        </a:solidFill>
                        <a:latin typeface="Cambria Math" panose="02040503050406030204" pitchFamily="18" charset="0"/>
                      </a:rPr>
                      <m:t>=−</m:t>
                    </m:r>
                    <m:sSub>
                      <m:sSubPr>
                        <m:ctrlPr>
                          <a:rPr lang="zh-CN" altLang="zh-CN" sz="1600" b="0" i="1">
                            <a:solidFill>
                              <a:schemeClr val="tx1"/>
                            </a:solidFill>
                            <a:latin typeface="Cambria Math" panose="02040503050406030204" pitchFamily="18" charset="0"/>
                          </a:rPr>
                        </m:ctrlPr>
                      </m:sSubPr>
                      <m:e>
                        <m:r>
                          <a:rPr lang="en-US" altLang="zh-CN" sz="1600" b="0" i="1">
                            <a:solidFill>
                              <a:schemeClr val="tx1"/>
                            </a:solidFill>
                            <a:latin typeface="Cambria Math" panose="02040503050406030204" pitchFamily="18" charset="0"/>
                          </a:rPr>
                          <m:t>𝑥</m:t>
                        </m:r>
                      </m:e>
                      <m:sub>
                        <m:r>
                          <a:rPr lang="en-US" altLang="zh-CN" sz="1600" b="0" i="1">
                            <a:solidFill>
                              <a:schemeClr val="tx1"/>
                            </a:solidFill>
                            <a:latin typeface="Cambria Math" panose="02040503050406030204" pitchFamily="18" charset="0"/>
                          </a:rPr>
                          <m:t>𝑓𝑖𝑡</m:t>
                        </m:r>
                        <m:r>
                          <a:rPr lang="en-US" altLang="zh-CN" sz="1600" b="0" i="1">
                            <a:solidFill>
                              <a:schemeClr val="tx1"/>
                            </a:solidFill>
                            <a:latin typeface="Cambria Math" panose="02040503050406030204" pitchFamily="18" charset="0"/>
                          </a:rPr>
                          <m:t>_</m:t>
                        </m:r>
                        <m:r>
                          <a:rPr lang="en-US" altLang="zh-CN" sz="1600" b="0" i="1">
                            <a:solidFill>
                              <a:schemeClr val="tx1"/>
                            </a:solidFill>
                            <a:latin typeface="Cambria Math" panose="02040503050406030204" pitchFamily="18" charset="0"/>
                          </a:rPr>
                          <m:t>𝑖</m:t>
                        </m:r>
                      </m:sub>
                    </m:sSub>
                  </m:oMath>
                </a14:m>
                <a:endParaRPr kumimoji="0" lang="en-US" altLang="zh-CN" sz="1600" b="0" i="0" u="none" strike="noStrike" kern="1200" cap="none" spc="0" normalizeH="0" baseline="0" noProof="0" dirty="0">
                  <a:ln>
                    <a:noFill/>
                  </a:ln>
                  <a:solidFill>
                    <a:schemeClr val="tx1"/>
                  </a:solidFill>
                  <a:effectLst/>
                  <a:uLnTx/>
                  <a:uFillTx/>
                  <a:ea typeface="微软雅黑" panose="020B0503020204020204" pitchFamily="34" charset="-122"/>
                  <a:cs typeface="Times New Roman" panose="02020603050405020304" pitchFamily="18" charset="0"/>
                </a:endParaRPr>
              </a:p>
              <a:p>
                <a:pPr algn="l">
                  <a:defRPr/>
                </a:pPr>
                <a:r>
                  <a:rPr lang="en-US" altLang="zh-CN" sz="1600" b="0" dirty="0">
                    <a:solidFill>
                      <a:schemeClr val="tx1"/>
                    </a:solidFill>
                  </a:rPr>
                  <a:t>if </a:t>
                </a:r>
                <a14:m>
                  <m:oMath xmlns:m="http://schemas.openxmlformats.org/officeDocument/2006/math">
                    <m:nary>
                      <m:naryPr>
                        <m:chr m:val="∏"/>
                        <m:ctrlPr>
                          <a:rPr lang="zh-CN" altLang="en-US" sz="1600" b="0" i="1">
                            <a:solidFill>
                              <a:schemeClr val="tx1"/>
                            </a:solidFill>
                            <a:latin typeface="Cambria Math" panose="02040503050406030204" pitchFamily="18" charset="0"/>
                          </a:rPr>
                        </m:ctrlPr>
                      </m:naryPr>
                      <m:sub>
                        <m:r>
                          <a:rPr lang="en-US" altLang="zh-CN" sz="1600" b="0" i="1">
                            <a:solidFill>
                              <a:schemeClr val="tx1"/>
                            </a:solidFill>
                            <a:latin typeface="Cambria Math" panose="02040503050406030204" pitchFamily="18" charset="0"/>
                          </a:rPr>
                          <m:t>𝑗</m:t>
                        </m:r>
                        <m:r>
                          <a:rPr lang="en-US" altLang="zh-CN" sz="1600" b="0" i="1">
                            <a:solidFill>
                              <a:schemeClr val="tx1"/>
                            </a:solidFill>
                            <a:latin typeface="Cambria Math" panose="02040503050406030204" pitchFamily="18" charset="0"/>
                          </a:rPr>
                          <m:t>≠</m:t>
                        </m:r>
                        <m:r>
                          <a:rPr lang="en-US" altLang="zh-CN" sz="1600" b="0" i="1">
                            <a:solidFill>
                              <a:schemeClr val="tx1"/>
                            </a:solidFill>
                            <a:latin typeface="Cambria Math" panose="02040503050406030204" pitchFamily="18" charset="0"/>
                          </a:rPr>
                          <m:t>𝑖</m:t>
                        </m:r>
                      </m:sub>
                      <m:sup>
                        <m:r>
                          <a:rPr lang="en-US" altLang="zh-CN" sz="1600" b="0" i="1">
                            <a:solidFill>
                              <a:schemeClr val="tx1"/>
                            </a:solidFill>
                            <a:latin typeface="Cambria Math" panose="02040503050406030204" pitchFamily="18" charset="0"/>
                          </a:rPr>
                          <m:t>𝑛</m:t>
                        </m:r>
                      </m:sup>
                      <m:e>
                        <m:d>
                          <m:dPr>
                            <m:ctrlPr>
                              <a:rPr lang="en-US" altLang="zh-CN" sz="1600" b="0" i="1">
                                <a:solidFill>
                                  <a:schemeClr val="tx1"/>
                                </a:solidFill>
                                <a:latin typeface="Cambria Math" panose="02040503050406030204" pitchFamily="18" charset="0"/>
                              </a:rPr>
                            </m:ctrlPr>
                          </m:dPr>
                          <m:e>
                            <m:sSub>
                              <m:sSubPr>
                                <m:ctrlPr>
                                  <a:rPr lang="zh-CN" altLang="zh-CN" sz="1600" b="0" i="1">
                                    <a:solidFill>
                                      <a:schemeClr val="tx1"/>
                                    </a:solidFill>
                                    <a:latin typeface="Cambria Math" panose="02040503050406030204" pitchFamily="18" charset="0"/>
                                  </a:rPr>
                                </m:ctrlPr>
                              </m:sSubPr>
                              <m:e>
                                <m:r>
                                  <a:rPr lang="en-US" altLang="zh-CN" sz="1600" b="0" i="1">
                                    <a:solidFill>
                                      <a:schemeClr val="tx1"/>
                                    </a:solidFill>
                                    <a:latin typeface="Cambria Math" panose="02040503050406030204" pitchFamily="18" charset="0"/>
                                  </a:rPr>
                                  <m:t>𝑥</m:t>
                                </m:r>
                              </m:e>
                              <m:sub>
                                <m:r>
                                  <a:rPr lang="en-US" altLang="zh-CN" sz="1600" b="0" i="1">
                                    <a:solidFill>
                                      <a:schemeClr val="tx1"/>
                                    </a:solidFill>
                                    <a:latin typeface="Cambria Math" panose="02040503050406030204" pitchFamily="18" charset="0"/>
                                  </a:rPr>
                                  <m:t>𝑗</m:t>
                                </m:r>
                              </m:sub>
                            </m:sSub>
                            <m:r>
                              <a:rPr lang="en-US" altLang="zh-CN" sz="1600" b="0" i="1">
                                <a:solidFill>
                                  <a:schemeClr val="tx1"/>
                                </a:solidFill>
                                <a:latin typeface="Cambria Math" panose="02040503050406030204" pitchFamily="18" charset="0"/>
                              </a:rPr>
                              <m:t>−</m:t>
                            </m:r>
                            <m:sSub>
                              <m:sSubPr>
                                <m:ctrlPr>
                                  <a:rPr lang="zh-CN" altLang="zh-CN" sz="1600" b="0" i="1">
                                    <a:solidFill>
                                      <a:schemeClr val="tx1"/>
                                    </a:solidFill>
                                    <a:latin typeface="Cambria Math" panose="02040503050406030204" pitchFamily="18" charset="0"/>
                                  </a:rPr>
                                </m:ctrlPr>
                              </m:sSubPr>
                              <m:e>
                                <m:r>
                                  <a:rPr lang="en-US" altLang="zh-CN" sz="1600" b="0" i="1">
                                    <a:solidFill>
                                      <a:schemeClr val="tx1"/>
                                    </a:solidFill>
                                    <a:latin typeface="Cambria Math" panose="02040503050406030204" pitchFamily="18" charset="0"/>
                                  </a:rPr>
                                  <m:t>𝑥</m:t>
                                </m:r>
                              </m:e>
                              <m:sub>
                                <m:r>
                                  <a:rPr lang="en-US" altLang="zh-CN" sz="1600" b="0" i="1">
                                    <a:solidFill>
                                      <a:schemeClr val="tx1"/>
                                    </a:solidFill>
                                    <a:latin typeface="Cambria Math" panose="02040503050406030204" pitchFamily="18" charset="0"/>
                                  </a:rPr>
                                  <m:t>𝑓𝑖𝑡</m:t>
                                </m:r>
                                <m:r>
                                  <a:rPr lang="en-US" altLang="zh-CN" sz="1600" b="0" i="1">
                                    <a:solidFill>
                                      <a:schemeClr val="tx1"/>
                                    </a:solidFill>
                                    <a:latin typeface="Cambria Math" panose="02040503050406030204" pitchFamily="18" charset="0"/>
                                  </a:rPr>
                                  <m:t>_</m:t>
                                </m:r>
                                <m:r>
                                  <a:rPr lang="en-US" altLang="zh-CN" sz="1600" b="0" i="1">
                                    <a:solidFill>
                                      <a:schemeClr val="tx1"/>
                                    </a:solidFill>
                                    <a:latin typeface="Cambria Math" panose="02040503050406030204" pitchFamily="18" charset="0"/>
                                  </a:rPr>
                                  <m:t>𝑗</m:t>
                                </m:r>
                              </m:sub>
                            </m:sSub>
                          </m:e>
                        </m:d>
                      </m:e>
                    </m:nary>
                    <m:r>
                      <a:rPr lang="en-US" altLang="zh-CN" sz="1600" b="0" i="1" smtClean="0">
                        <a:solidFill>
                          <a:schemeClr val="tx1"/>
                        </a:solidFill>
                        <a:latin typeface="Cambria Math" panose="02040503050406030204" pitchFamily="18" charset="0"/>
                      </a:rPr>
                      <m:t>&gt;</m:t>
                    </m:r>
                    <m:r>
                      <a:rPr lang="en-US" altLang="zh-CN" sz="1600" b="0" i="1">
                        <a:solidFill>
                          <a:schemeClr val="tx1"/>
                        </a:solidFill>
                        <a:latin typeface="Cambria Math" panose="02040503050406030204" pitchFamily="18" charset="0"/>
                      </a:rPr>
                      <m:t>0</m:t>
                    </m:r>
                    <m:r>
                      <a:rPr lang="en-US" altLang="zh-CN" sz="1600" b="0">
                        <a:solidFill>
                          <a:schemeClr val="tx1"/>
                        </a:solidFill>
                        <a:latin typeface="Cambria Math" panose="02040503050406030204" pitchFamily="18" charset="0"/>
                      </a:rPr>
                      <m:t>,</m:t>
                    </m:r>
                    <m:r>
                      <a:rPr lang="en-US" altLang="zh-CN" sz="1600" b="0" i="1" smtClean="0">
                        <a:solidFill>
                          <a:schemeClr val="tx1"/>
                        </a:solidFill>
                        <a:latin typeface="Cambria Math" panose="02040503050406030204" pitchFamily="18" charset="0"/>
                      </a:rPr>
                      <m:t> </m:t>
                    </m:r>
                    <m:sSub>
                      <m:sSubPr>
                        <m:ctrlPr>
                          <a:rPr lang="zh-CN" altLang="zh-CN" sz="1600" b="0" i="1">
                            <a:solidFill>
                              <a:schemeClr val="tx1"/>
                            </a:solidFill>
                            <a:latin typeface="Cambria Math" panose="02040503050406030204" pitchFamily="18" charset="0"/>
                          </a:rPr>
                        </m:ctrlPr>
                      </m:sSubPr>
                      <m:e>
                        <m:r>
                          <a:rPr lang="en-US" altLang="zh-CN" sz="1600" b="0" i="1">
                            <a:solidFill>
                              <a:schemeClr val="tx1"/>
                            </a:solidFill>
                            <a:latin typeface="Cambria Math" panose="02040503050406030204" pitchFamily="18" charset="0"/>
                          </a:rPr>
                          <m:t>𝑥</m:t>
                        </m:r>
                      </m:e>
                      <m:sub>
                        <m:r>
                          <a:rPr lang="en-US" altLang="zh-CN" sz="1600" b="0" i="1">
                            <a:solidFill>
                              <a:schemeClr val="tx1"/>
                            </a:solidFill>
                            <a:latin typeface="Cambria Math" panose="02040503050406030204" pitchFamily="18" charset="0"/>
                          </a:rPr>
                          <m:t>𝑓𝑖𝑡</m:t>
                        </m:r>
                        <m:r>
                          <a:rPr lang="en-US" altLang="zh-CN" sz="1600" b="0" i="1">
                            <a:solidFill>
                              <a:schemeClr val="tx1"/>
                            </a:solidFill>
                            <a:latin typeface="Cambria Math" panose="02040503050406030204" pitchFamily="18" charset="0"/>
                          </a:rPr>
                          <m:t>_</m:t>
                        </m:r>
                        <m:r>
                          <a:rPr lang="en-US" altLang="zh-CN" sz="1600" b="0" i="1">
                            <a:solidFill>
                              <a:schemeClr val="tx1"/>
                            </a:solidFill>
                            <a:latin typeface="Cambria Math" panose="02040503050406030204" pitchFamily="18" charset="0"/>
                          </a:rPr>
                          <m:t>𝑖</m:t>
                        </m:r>
                      </m:sub>
                    </m:sSub>
                    <m:r>
                      <a:rPr lang="en-US" altLang="zh-CN" sz="1600" b="0" i="1">
                        <a:solidFill>
                          <a:schemeClr val="tx1"/>
                        </a:solidFill>
                        <a:latin typeface="Cambria Math" panose="02040503050406030204" pitchFamily="18" charset="0"/>
                      </a:rPr>
                      <m:t>=</m:t>
                    </m:r>
                    <m:sSub>
                      <m:sSubPr>
                        <m:ctrlPr>
                          <a:rPr lang="zh-CN" altLang="zh-CN" sz="1600" b="0" i="1">
                            <a:solidFill>
                              <a:schemeClr val="tx1"/>
                            </a:solidFill>
                            <a:latin typeface="Cambria Math" panose="02040503050406030204" pitchFamily="18" charset="0"/>
                          </a:rPr>
                        </m:ctrlPr>
                      </m:sSubPr>
                      <m:e>
                        <m:r>
                          <a:rPr lang="en-US" altLang="zh-CN" sz="1600" b="0" i="1">
                            <a:solidFill>
                              <a:schemeClr val="tx1"/>
                            </a:solidFill>
                            <a:latin typeface="Cambria Math" panose="02040503050406030204" pitchFamily="18" charset="0"/>
                          </a:rPr>
                          <m:t>𝑥</m:t>
                        </m:r>
                      </m:e>
                      <m:sub>
                        <m:r>
                          <a:rPr lang="en-US" altLang="zh-CN" sz="1600" b="0" i="1">
                            <a:solidFill>
                              <a:schemeClr val="tx1"/>
                            </a:solidFill>
                            <a:latin typeface="Cambria Math" panose="02040503050406030204" pitchFamily="18" charset="0"/>
                          </a:rPr>
                          <m:t>𝑓𝑖𝑡</m:t>
                        </m:r>
                        <m:r>
                          <a:rPr lang="en-US" altLang="zh-CN" sz="1600" b="0" i="1">
                            <a:solidFill>
                              <a:schemeClr val="tx1"/>
                            </a:solidFill>
                            <a:latin typeface="Cambria Math" panose="02040503050406030204" pitchFamily="18" charset="0"/>
                          </a:rPr>
                          <m:t>_</m:t>
                        </m:r>
                        <m:r>
                          <a:rPr lang="en-US" altLang="zh-CN" sz="1600" b="0" i="1">
                            <a:solidFill>
                              <a:schemeClr val="tx1"/>
                            </a:solidFill>
                            <a:latin typeface="Cambria Math" panose="02040503050406030204" pitchFamily="18" charset="0"/>
                          </a:rPr>
                          <m:t>𝑖</m:t>
                        </m:r>
                      </m:sub>
                    </m:sSub>
                  </m:oMath>
                </a14:m>
                <a:endParaRPr lang="en-US" altLang="zh-CN" sz="1600" b="0" dirty="0">
                  <a:solidFill>
                    <a:schemeClr val="tx1"/>
                  </a:solidFill>
                  <a:ea typeface="微软雅黑" panose="020B0503020204020204" pitchFamily="34" charset="-122"/>
                  <a:cs typeface="Times New Roman" panose="02020603050405020304" pitchFamily="18" charset="0"/>
                </a:endParaRPr>
              </a:p>
            </p:txBody>
          </p:sp>
        </mc:Choice>
        <mc:Fallback xmlns="">
          <p:sp>
            <p:nvSpPr>
              <p:cNvPr id="16" name="文本框 15">
                <a:extLst>
                  <a:ext uri="{FF2B5EF4-FFF2-40B4-BE49-F238E27FC236}">
                    <a16:creationId xmlns:a16="http://schemas.microsoft.com/office/drawing/2014/main" id="{EAC3AEC0-2ECB-4134-BAA5-84D17C542943}"/>
                  </a:ext>
                </a:extLst>
              </p:cNvPr>
              <p:cNvSpPr txBox="1">
                <a:spLocks noRot="1" noChangeAspect="1" noMove="1" noResize="1" noEditPoints="1" noAdjustHandles="1" noChangeArrowheads="1" noChangeShapeType="1" noTextEdit="1"/>
              </p:cNvSpPr>
              <p:nvPr/>
            </p:nvSpPr>
            <p:spPr>
              <a:xfrm>
                <a:off x="7464150" y="1589362"/>
                <a:ext cx="3578069" cy="677365"/>
              </a:xfrm>
              <a:prstGeom prst="rect">
                <a:avLst/>
              </a:prstGeom>
              <a:blipFill>
                <a:blip r:embed="rId9"/>
                <a:stretch>
                  <a:fillRect l="-2726" t="-51351" b="-81081"/>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29E11897-FB26-4E83-8BCB-ACCF6EBFAF0F}"/>
                  </a:ext>
                </a:extLst>
              </p:cNvPr>
              <p:cNvSpPr txBox="1"/>
              <p:nvPr/>
            </p:nvSpPr>
            <p:spPr>
              <a:xfrm>
                <a:off x="8616280" y="652392"/>
                <a:ext cx="3312368" cy="593432"/>
              </a:xfrm>
              <a:prstGeom prst="rect">
                <a:avLst/>
              </a:prstGeom>
              <a:noFill/>
              <a:ln>
                <a:noFill/>
              </a:ln>
            </p:spPr>
            <p:txBody>
              <a:bodyPr wrap="square" rtlCol="0">
                <a:spAutoFit/>
              </a:bodyPr>
              <a:lstStyle/>
              <a:p>
                <a:pPr lvl="0" algn="l">
                  <a:defRPr/>
                </a:pPr>
                <a14:m>
                  <m:oMathPara xmlns:m="http://schemas.openxmlformats.org/officeDocument/2006/math">
                    <m:oMathParaPr>
                      <m:jc m:val="centerGroup"/>
                    </m:oMathParaPr>
                    <m:oMath xmlns:m="http://schemas.openxmlformats.org/officeDocument/2006/math">
                      <m:r>
                        <a:rPr lang="en-US" altLang="zh-CN" sz="1600" i="1" smtClean="0">
                          <a:solidFill>
                            <a:schemeClr val="tx1"/>
                          </a:solidFill>
                          <a:latin typeface="Cambria Math" panose="02040503050406030204" pitchFamily="18" charset="0"/>
                        </a:rPr>
                        <m:t>𝜎</m:t>
                      </m:r>
                      <m:d>
                        <m:dPr>
                          <m:ctrlPr>
                            <a:rPr lang="zh-CN" altLang="zh-CN" sz="1600" i="1">
                              <a:solidFill>
                                <a:schemeClr val="tx1"/>
                              </a:solidFill>
                              <a:latin typeface="Cambria Math" panose="02040503050406030204" pitchFamily="18" charset="0"/>
                            </a:rPr>
                          </m:ctrlPr>
                        </m:dPr>
                        <m:e>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𝑥</m:t>
                              </m:r>
                            </m:e>
                            <m:sub>
                              <m:r>
                                <a:rPr lang="en-US" altLang="zh-CN" sz="1600" i="1">
                                  <a:solidFill>
                                    <a:schemeClr val="tx1"/>
                                  </a:solidFill>
                                  <a:latin typeface="Cambria Math" panose="02040503050406030204" pitchFamily="18" charset="0"/>
                                </a:rPr>
                                <m:t>h𝑖𝑡</m:t>
                              </m:r>
                              <m:r>
                                <a:rPr lang="en-US" altLang="zh-CN" sz="1600" i="1">
                                  <a:solidFill>
                                    <a:schemeClr val="tx1"/>
                                  </a:solidFill>
                                  <a:latin typeface="Cambria Math" panose="02040503050406030204" pitchFamily="18" charset="0"/>
                                </a:rPr>
                                <m:t>_</m:t>
                              </m:r>
                              <m:r>
                                <a:rPr lang="en-US" altLang="zh-CN" sz="1600" i="1">
                                  <a:solidFill>
                                    <a:schemeClr val="tx1"/>
                                  </a:solidFill>
                                  <a:latin typeface="Cambria Math" panose="02040503050406030204" pitchFamily="18" charset="0"/>
                                </a:rPr>
                                <m:t>𝑖</m:t>
                              </m:r>
                            </m:sub>
                          </m:sSub>
                        </m:e>
                      </m:d>
                      <m:r>
                        <a:rPr lang="en-US" altLang="zh-CN" sz="1600" i="1">
                          <a:solidFill>
                            <a:schemeClr val="tx1"/>
                          </a:solidFill>
                          <a:latin typeface="Cambria Math" panose="02040503050406030204" pitchFamily="18" charset="0"/>
                        </a:rPr>
                        <m:t>=</m:t>
                      </m:r>
                      <m:rad>
                        <m:radPr>
                          <m:degHide m:val="on"/>
                          <m:ctrlPr>
                            <a:rPr lang="zh-CN" altLang="zh-CN" sz="1600" i="1">
                              <a:solidFill>
                                <a:schemeClr val="tx1"/>
                              </a:solidFill>
                              <a:latin typeface="Cambria Math" panose="02040503050406030204" pitchFamily="18" charset="0"/>
                            </a:rPr>
                          </m:ctrlPr>
                        </m:radPr>
                        <m:deg/>
                        <m:e>
                          <m:sSup>
                            <m:sSupPr>
                              <m:ctrlPr>
                                <a:rPr lang="zh-CN" altLang="zh-CN" sz="1600" i="1">
                                  <a:solidFill>
                                    <a:schemeClr val="tx1"/>
                                  </a:solidFill>
                                  <a:latin typeface="Cambria Math" panose="02040503050406030204" pitchFamily="18" charset="0"/>
                                </a:rPr>
                              </m:ctrlPr>
                            </m:sSupPr>
                            <m:e>
                              <m:r>
                                <a:rPr lang="en-US" altLang="zh-CN" sz="1600" i="1">
                                  <a:solidFill>
                                    <a:schemeClr val="tx1"/>
                                  </a:solidFill>
                                  <a:latin typeface="Cambria Math" panose="02040503050406030204" pitchFamily="18" charset="0"/>
                                </a:rPr>
                                <m:t>𝜎</m:t>
                              </m:r>
                            </m:e>
                            <m:sup>
                              <m:r>
                                <a:rPr lang="en-US" altLang="zh-CN" sz="1600" i="1">
                                  <a:solidFill>
                                    <a:schemeClr val="tx1"/>
                                  </a:solidFill>
                                  <a:latin typeface="Cambria Math" panose="02040503050406030204" pitchFamily="18" charset="0"/>
                                </a:rPr>
                                <m:t>2</m:t>
                              </m:r>
                            </m:sup>
                          </m:sSup>
                          <m:d>
                            <m:dPr>
                              <m:ctrlPr>
                                <a:rPr lang="zh-CN" altLang="zh-CN" sz="1600" i="1">
                                  <a:solidFill>
                                    <a:schemeClr val="tx1"/>
                                  </a:solidFill>
                                  <a:latin typeface="Cambria Math" panose="02040503050406030204" pitchFamily="18" charset="0"/>
                                </a:rPr>
                              </m:ctrlPr>
                            </m:dPr>
                            <m:e>
                              <m:r>
                                <a:rPr lang="en-US" altLang="zh-CN" sz="1600" i="1">
                                  <a:solidFill>
                                    <a:schemeClr val="tx1"/>
                                  </a:solidFill>
                                  <a:latin typeface="Cambria Math" panose="02040503050406030204" pitchFamily="18" charset="0"/>
                                </a:rPr>
                                <m:t>𝛥</m:t>
                              </m:r>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𝑥</m:t>
                                  </m:r>
                                </m:e>
                                <m:sub>
                                  <m:r>
                                    <a:rPr lang="en-US" altLang="zh-CN" sz="1600" i="1">
                                      <a:solidFill>
                                        <a:schemeClr val="tx1"/>
                                      </a:solidFill>
                                      <a:latin typeface="Cambria Math" panose="02040503050406030204" pitchFamily="18" charset="0"/>
                                    </a:rPr>
                                    <m:t>𝑖</m:t>
                                  </m:r>
                                </m:sub>
                              </m:sSub>
                            </m:e>
                          </m:d>
                          <m:r>
                            <a:rPr lang="en-US" altLang="zh-CN" sz="1600" i="1">
                              <a:solidFill>
                                <a:schemeClr val="tx1"/>
                              </a:solidFill>
                              <a:latin typeface="Cambria Math" panose="02040503050406030204" pitchFamily="18" charset="0"/>
                            </a:rPr>
                            <m:t>−</m:t>
                          </m:r>
                          <m:sSup>
                            <m:sSupPr>
                              <m:ctrlPr>
                                <a:rPr lang="zh-CN" altLang="zh-CN" sz="1600" i="1">
                                  <a:solidFill>
                                    <a:schemeClr val="tx1"/>
                                  </a:solidFill>
                                  <a:latin typeface="Cambria Math" panose="02040503050406030204" pitchFamily="18" charset="0"/>
                                </a:rPr>
                              </m:ctrlPr>
                            </m:sSupPr>
                            <m:e>
                              <m:r>
                                <a:rPr lang="en-US" altLang="zh-CN" sz="1600" i="1">
                                  <a:solidFill>
                                    <a:schemeClr val="tx1"/>
                                  </a:solidFill>
                                  <a:latin typeface="Cambria Math" panose="02040503050406030204" pitchFamily="18" charset="0"/>
                                </a:rPr>
                                <m:t>𝜎</m:t>
                              </m:r>
                            </m:e>
                            <m:sup>
                              <m:r>
                                <a:rPr lang="en-US" altLang="zh-CN" sz="1600" i="1">
                                  <a:solidFill>
                                    <a:schemeClr val="tx1"/>
                                  </a:solidFill>
                                  <a:latin typeface="Cambria Math" panose="02040503050406030204" pitchFamily="18" charset="0"/>
                                </a:rPr>
                                <m:t>2</m:t>
                              </m:r>
                            </m:sup>
                          </m:sSup>
                          <m:d>
                            <m:dPr>
                              <m:ctrlPr>
                                <a:rPr lang="zh-CN" altLang="zh-CN" sz="1600" i="1">
                                  <a:solidFill>
                                    <a:schemeClr val="tx1"/>
                                  </a:solidFill>
                                  <a:latin typeface="Cambria Math" panose="02040503050406030204" pitchFamily="18" charset="0"/>
                                </a:rPr>
                              </m:ctrlPr>
                            </m:dPr>
                            <m:e>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𝑥</m:t>
                                  </m:r>
                                </m:e>
                                <m:sub>
                                  <m:r>
                                    <a:rPr lang="en-US" altLang="zh-CN" sz="1600" i="1">
                                      <a:solidFill>
                                        <a:schemeClr val="tx1"/>
                                      </a:solidFill>
                                      <a:latin typeface="Cambria Math" panose="02040503050406030204" pitchFamily="18" charset="0"/>
                                    </a:rPr>
                                    <m:t>𝑓𝑖𝑡</m:t>
                                  </m:r>
                                  <m:r>
                                    <a:rPr lang="en-US" altLang="zh-CN" sz="1600" i="1">
                                      <a:solidFill>
                                        <a:schemeClr val="tx1"/>
                                      </a:solidFill>
                                      <a:latin typeface="Cambria Math" panose="02040503050406030204" pitchFamily="18" charset="0"/>
                                    </a:rPr>
                                    <m:t>_</m:t>
                                  </m:r>
                                  <m:r>
                                    <a:rPr lang="en-US" altLang="zh-CN" sz="1600" i="1">
                                      <a:solidFill>
                                        <a:schemeClr val="tx1"/>
                                      </a:solidFill>
                                      <a:latin typeface="Cambria Math" panose="02040503050406030204" pitchFamily="18" charset="0"/>
                                    </a:rPr>
                                    <m:t>𝑖</m:t>
                                  </m:r>
                                </m:sub>
                              </m:sSub>
                            </m:e>
                          </m:d>
                        </m:e>
                      </m:rad>
                    </m:oMath>
                  </m:oMathPara>
                </a14:m>
                <a:endParaRPr kumimoji="0" lang="en-US" altLang="zh-CN" sz="1600" i="0" u="none" strike="noStrike" kern="1200" cap="none" spc="0" normalizeH="0" baseline="0" noProof="0" dirty="0">
                  <a:ln>
                    <a:noFill/>
                  </a:ln>
                  <a:solidFill>
                    <a:schemeClr val="tx1"/>
                  </a:solidFill>
                  <a:effectLst/>
                  <a:uLnTx/>
                  <a:uFillTx/>
                  <a:ea typeface="微软雅黑" panose="020B0503020204020204" pitchFamily="34" charset="-122"/>
                  <a:cs typeface="Times New Roman" panose="02020603050405020304" pitchFamily="18" charset="0"/>
                </a:endParaRPr>
              </a:p>
            </p:txBody>
          </p:sp>
        </mc:Choice>
        <mc:Fallback xmlns="">
          <p:sp>
            <p:nvSpPr>
              <p:cNvPr id="12" name="文本框 11">
                <a:extLst>
                  <a:ext uri="{FF2B5EF4-FFF2-40B4-BE49-F238E27FC236}">
                    <a16:creationId xmlns:a16="http://schemas.microsoft.com/office/drawing/2014/main" id="{29E11897-FB26-4E83-8BCB-ACCF6EBFAF0F}"/>
                  </a:ext>
                </a:extLst>
              </p:cNvPr>
              <p:cNvSpPr txBox="1">
                <a:spLocks noRot="1" noChangeAspect="1" noMove="1" noResize="1" noEditPoints="1" noAdjustHandles="1" noChangeArrowheads="1" noChangeShapeType="1" noTextEdit="1"/>
              </p:cNvSpPr>
              <p:nvPr/>
            </p:nvSpPr>
            <p:spPr>
              <a:xfrm>
                <a:off x="8616280" y="652392"/>
                <a:ext cx="3312368" cy="593432"/>
              </a:xfrm>
              <a:prstGeom prst="rect">
                <a:avLst/>
              </a:prstGeom>
              <a:blipFill>
                <a:blip r:embed="rId10"/>
                <a:stretch>
                  <a:fillRect/>
                </a:stretch>
              </a:blipFill>
              <a:ln>
                <a:noFill/>
              </a:ln>
            </p:spPr>
            <p:txBody>
              <a:bodyPr/>
              <a:lstStyle/>
              <a:p>
                <a:r>
                  <a:rPr lang="zh-CN" altLang="en-US">
                    <a:noFill/>
                  </a:rPr>
                  <a:t> </a:t>
                </a:r>
              </a:p>
            </p:txBody>
          </p:sp>
        </mc:Fallback>
      </mc:AlternateContent>
    </p:spTree>
    <p:extLst>
      <p:ext uri="{BB962C8B-B14F-4D97-AF65-F5344CB8AC3E}">
        <p14:creationId xmlns:p14="http://schemas.microsoft.com/office/powerpoint/2010/main" val="3252157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探测器系统性能指标</a:t>
            </a:r>
            <a:endPar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BD9D67AA-42FE-43F6-8210-32C67BEFAAB2}"/>
                  </a:ext>
                </a:extLst>
              </p:cNvPr>
              <p:cNvSpPr txBox="1"/>
              <p:nvPr/>
            </p:nvSpPr>
            <p:spPr>
              <a:xfrm>
                <a:off x="7094882" y="660988"/>
                <a:ext cx="3312368" cy="593432"/>
              </a:xfrm>
              <a:prstGeom prst="rect">
                <a:avLst/>
              </a:prstGeom>
              <a:noFill/>
              <a:ln>
                <a:noFill/>
              </a:ln>
            </p:spPr>
            <p:txBody>
              <a:bodyPr wrap="square" rtlCol="0">
                <a:spAutoFit/>
              </a:bodyPr>
              <a:lstStyle/>
              <a:p>
                <a:pPr lvl="0" algn="l">
                  <a:defRPr/>
                </a:pPr>
                <a14:m>
                  <m:oMathPara xmlns:m="http://schemas.openxmlformats.org/officeDocument/2006/math">
                    <m:oMathParaPr>
                      <m:jc m:val="centerGroup"/>
                    </m:oMathParaPr>
                    <m:oMath xmlns:m="http://schemas.openxmlformats.org/officeDocument/2006/math">
                      <m:r>
                        <a:rPr lang="en-US" altLang="zh-CN" sz="1600" i="1" smtClean="0">
                          <a:solidFill>
                            <a:schemeClr val="tx1"/>
                          </a:solidFill>
                          <a:latin typeface="Cambria Math" panose="02040503050406030204" pitchFamily="18" charset="0"/>
                        </a:rPr>
                        <m:t>𝜎</m:t>
                      </m:r>
                      <m:d>
                        <m:dPr>
                          <m:ctrlPr>
                            <a:rPr lang="zh-CN" altLang="zh-CN" sz="1600" i="1">
                              <a:solidFill>
                                <a:schemeClr val="tx1"/>
                              </a:solidFill>
                              <a:latin typeface="Cambria Math" panose="02040503050406030204" pitchFamily="18" charset="0"/>
                            </a:rPr>
                          </m:ctrlPr>
                        </m:dPr>
                        <m:e>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𝑥</m:t>
                              </m:r>
                            </m:e>
                            <m:sub>
                              <m:r>
                                <a:rPr lang="en-US" altLang="zh-CN" sz="1600" i="1">
                                  <a:solidFill>
                                    <a:schemeClr val="tx1"/>
                                  </a:solidFill>
                                  <a:latin typeface="Cambria Math" panose="02040503050406030204" pitchFamily="18" charset="0"/>
                                </a:rPr>
                                <m:t>h𝑖𝑡</m:t>
                              </m:r>
                              <m:r>
                                <a:rPr lang="en-US" altLang="zh-CN" sz="1600" i="1">
                                  <a:solidFill>
                                    <a:schemeClr val="tx1"/>
                                  </a:solidFill>
                                  <a:latin typeface="Cambria Math" panose="02040503050406030204" pitchFamily="18" charset="0"/>
                                </a:rPr>
                                <m:t>_</m:t>
                              </m:r>
                              <m:r>
                                <a:rPr lang="en-US" altLang="zh-CN" sz="1600" i="1">
                                  <a:solidFill>
                                    <a:schemeClr val="tx1"/>
                                  </a:solidFill>
                                  <a:latin typeface="Cambria Math" panose="02040503050406030204" pitchFamily="18" charset="0"/>
                                </a:rPr>
                                <m:t>𝑖</m:t>
                              </m:r>
                            </m:sub>
                          </m:sSub>
                        </m:e>
                      </m:d>
                      <m:r>
                        <a:rPr lang="en-US" altLang="zh-CN" sz="1600" i="1">
                          <a:solidFill>
                            <a:schemeClr val="tx1"/>
                          </a:solidFill>
                          <a:latin typeface="Cambria Math" panose="02040503050406030204" pitchFamily="18" charset="0"/>
                        </a:rPr>
                        <m:t>=</m:t>
                      </m:r>
                      <m:rad>
                        <m:radPr>
                          <m:degHide m:val="on"/>
                          <m:ctrlPr>
                            <a:rPr lang="zh-CN" altLang="zh-CN" sz="1600" i="1">
                              <a:solidFill>
                                <a:schemeClr val="tx1"/>
                              </a:solidFill>
                              <a:latin typeface="Cambria Math" panose="02040503050406030204" pitchFamily="18" charset="0"/>
                            </a:rPr>
                          </m:ctrlPr>
                        </m:radPr>
                        <m:deg/>
                        <m:e>
                          <m:sSup>
                            <m:sSupPr>
                              <m:ctrlPr>
                                <a:rPr lang="zh-CN" altLang="zh-CN" sz="1600" i="1">
                                  <a:solidFill>
                                    <a:schemeClr val="tx1"/>
                                  </a:solidFill>
                                  <a:latin typeface="Cambria Math" panose="02040503050406030204" pitchFamily="18" charset="0"/>
                                </a:rPr>
                              </m:ctrlPr>
                            </m:sSupPr>
                            <m:e>
                              <m:r>
                                <a:rPr lang="en-US" altLang="zh-CN" sz="1600" i="1">
                                  <a:solidFill>
                                    <a:schemeClr val="tx1"/>
                                  </a:solidFill>
                                  <a:latin typeface="Cambria Math" panose="02040503050406030204" pitchFamily="18" charset="0"/>
                                </a:rPr>
                                <m:t>𝜎</m:t>
                              </m:r>
                            </m:e>
                            <m:sup>
                              <m:r>
                                <a:rPr lang="en-US" altLang="zh-CN" sz="1600" i="1">
                                  <a:solidFill>
                                    <a:schemeClr val="tx1"/>
                                  </a:solidFill>
                                  <a:latin typeface="Cambria Math" panose="02040503050406030204" pitchFamily="18" charset="0"/>
                                </a:rPr>
                                <m:t>2</m:t>
                              </m:r>
                            </m:sup>
                          </m:sSup>
                          <m:d>
                            <m:dPr>
                              <m:ctrlPr>
                                <a:rPr lang="zh-CN" altLang="zh-CN" sz="1600" i="1">
                                  <a:solidFill>
                                    <a:schemeClr val="tx1"/>
                                  </a:solidFill>
                                  <a:latin typeface="Cambria Math" panose="02040503050406030204" pitchFamily="18" charset="0"/>
                                </a:rPr>
                              </m:ctrlPr>
                            </m:dPr>
                            <m:e>
                              <m:r>
                                <a:rPr lang="en-US" altLang="zh-CN" sz="1600" i="1">
                                  <a:solidFill>
                                    <a:schemeClr val="tx1"/>
                                  </a:solidFill>
                                  <a:latin typeface="Cambria Math" panose="02040503050406030204" pitchFamily="18" charset="0"/>
                                </a:rPr>
                                <m:t>𝛥</m:t>
                              </m:r>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𝑥</m:t>
                                  </m:r>
                                </m:e>
                                <m:sub>
                                  <m:r>
                                    <a:rPr lang="en-US" altLang="zh-CN" sz="1600" i="1">
                                      <a:solidFill>
                                        <a:schemeClr val="tx1"/>
                                      </a:solidFill>
                                      <a:latin typeface="Cambria Math" panose="02040503050406030204" pitchFamily="18" charset="0"/>
                                    </a:rPr>
                                    <m:t>𝑖</m:t>
                                  </m:r>
                                </m:sub>
                              </m:sSub>
                            </m:e>
                          </m:d>
                          <m:r>
                            <a:rPr lang="en-US" altLang="zh-CN" sz="1600" i="1">
                              <a:solidFill>
                                <a:schemeClr val="tx1"/>
                              </a:solidFill>
                              <a:latin typeface="Cambria Math" panose="02040503050406030204" pitchFamily="18" charset="0"/>
                            </a:rPr>
                            <m:t>−</m:t>
                          </m:r>
                          <m:sSup>
                            <m:sSupPr>
                              <m:ctrlPr>
                                <a:rPr lang="zh-CN" altLang="zh-CN" sz="1600" i="1">
                                  <a:solidFill>
                                    <a:schemeClr val="tx1"/>
                                  </a:solidFill>
                                  <a:latin typeface="Cambria Math" panose="02040503050406030204" pitchFamily="18" charset="0"/>
                                </a:rPr>
                              </m:ctrlPr>
                            </m:sSupPr>
                            <m:e>
                              <m:r>
                                <a:rPr lang="en-US" altLang="zh-CN" sz="1600" i="1">
                                  <a:solidFill>
                                    <a:schemeClr val="tx1"/>
                                  </a:solidFill>
                                  <a:latin typeface="Cambria Math" panose="02040503050406030204" pitchFamily="18" charset="0"/>
                                </a:rPr>
                                <m:t>𝜎</m:t>
                              </m:r>
                            </m:e>
                            <m:sup>
                              <m:r>
                                <a:rPr lang="en-US" altLang="zh-CN" sz="1600" i="1">
                                  <a:solidFill>
                                    <a:schemeClr val="tx1"/>
                                  </a:solidFill>
                                  <a:latin typeface="Cambria Math" panose="02040503050406030204" pitchFamily="18" charset="0"/>
                                </a:rPr>
                                <m:t>2</m:t>
                              </m:r>
                            </m:sup>
                          </m:sSup>
                          <m:d>
                            <m:dPr>
                              <m:ctrlPr>
                                <a:rPr lang="zh-CN" altLang="zh-CN" sz="1600" i="1">
                                  <a:solidFill>
                                    <a:schemeClr val="tx1"/>
                                  </a:solidFill>
                                  <a:latin typeface="Cambria Math" panose="02040503050406030204" pitchFamily="18" charset="0"/>
                                </a:rPr>
                              </m:ctrlPr>
                            </m:dPr>
                            <m:e>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𝑥</m:t>
                                  </m:r>
                                </m:e>
                                <m:sub>
                                  <m:r>
                                    <a:rPr lang="en-US" altLang="zh-CN" sz="1600" i="1">
                                      <a:solidFill>
                                        <a:schemeClr val="tx1"/>
                                      </a:solidFill>
                                      <a:latin typeface="Cambria Math" panose="02040503050406030204" pitchFamily="18" charset="0"/>
                                    </a:rPr>
                                    <m:t>𝑓𝑖𝑡</m:t>
                                  </m:r>
                                  <m:r>
                                    <a:rPr lang="en-US" altLang="zh-CN" sz="1600" i="1">
                                      <a:solidFill>
                                        <a:schemeClr val="tx1"/>
                                      </a:solidFill>
                                      <a:latin typeface="Cambria Math" panose="02040503050406030204" pitchFamily="18" charset="0"/>
                                    </a:rPr>
                                    <m:t>_</m:t>
                                  </m:r>
                                  <m:r>
                                    <a:rPr lang="en-US" altLang="zh-CN" sz="1600" i="1">
                                      <a:solidFill>
                                        <a:schemeClr val="tx1"/>
                                      </a:solidFill>
                                      <a:latin typeface="Cambria Math" panose="02040503050406030204" pitchFamily="18" charset="0"/>
                                    </a:rPr>
                                    <m:t>𝑖</m:t>
                                  </m:r>
                                </m:sub>
                              </m:sSub>
                            </m:e>
                          </m:d>
                        </m:e>
                      </m:rad>
                    </m:oMath>
                  </m:oMathPara>
                </a14:m>
                <a:endParaRPr kumimoji="0" lang="en-US" altLang="zh-CN" sz="1600" i="0" u="none" strike="noStrike" kern="1200" cap="none" spc="0" normalizeH="0" baseline="0" noProof="0" dirty="0">
                  <a:ln>
                    <a:noFill/>
                  </a:ln>
                  <a:solidFill>
                    <a:schemeClr val="tx1"/>
                  </a:solidFill>
                  <a:effectLst/>
                  <a:uLnTx/>
                  <a:uFillTx/>
                  <a:ea typeface="微软雅黑" panose="020B0503020204020204" pitchFamily="34" charset="-122"/>
                  <a:cs typeface="Times New Roman" panose="02020603050405020304" pitchFamily="18" charset="0"/>
                </a:endParaRPr>
              </a:p>
            </p:txBody>
          </p:sp>
        </mc:Choice>
        <mc:Fallback xmlns="">
          <p:sp>
            <p:nvSpPr>
              <p:cNvPr id="17" name="文本框 16">
                <a:extLst>
                  <a:ext uri="{FF2B5EF4-FFF2-40B4-BE49-F238E27FC236}">
                    <a16:creationId xmlns:a16="http://schemas.microsoft.com/office/drawing/2014/main" id="{BD9D67AA-42FE-43F6-8210-32C67BEFAAB2}"/>
                  </a:ext>
                </a:extLst>
              </p:cNvPr>
              <p:cNvSpPr txBox="1">
                <a:spLocks noRot="1" noChangeAspect="1" noMove="1" noResize="1" noEditPoints="1" noAdjustHandles="1" noChangeArrowheads="1" noChangeShapeType="1" noTextEdit="1"/>
              </p:cNvSpPr>
              <p:nvPr/>
            </p:nvSpPr>
            <p:spPr>
              <a:xfrm>
                <a:off x="7094882" y="660988"/>
                <a:ext cx="3312368" cy="593432"/>
              </a:xfrm>
              <a:prstGeom prst="rect">
                <a:avLst/>
              </a:prstGeom>
              <a:blipFill>
                <a:blip r:embed="rId3"/>
                <a:stretch>
                  <a:fillRect/>
                </a:stretch>
              </a:blipFill>
              <a:ln>
                <a:noFill/>
              </a:ln>
            </p:spPr>
            <p:txBody>
              <a:bodyPr/>
              <a:lstStyle/>
              <a:p>
                <a:r>
                  <a:rPr lang="zh-CN" altLang="en-US">
                    <a:noFill/>
                  </a:rPr>
                  <a:t> </a:t>
                </a:r>
              </a:p>
            </p:txBody>
          </p:sp>
        </mc:Fallback>
      </mc:AlternateContent>
      <p:sp>
        <p:nvSpPr>
          <p:cNvPr id="19" name="矩形 18">
            <a:extLst>
              <a:ext uri="{FF2B5EF4-FFF2-40B4-BE49-F238E27FC236}">
                <a16:creationId xmlns:a16="http://schemas.microsoft.com/office/drawing/2014/main" id="{CCE0406E-88B4-4904-8DA8-82FF53732760}"/>
              </a:ext>
            </a:extLst>
          </p:cNvPr>
          <p:cNvSpPr/>
          <p:nvPr/>
        </p:nvSpPr>
        <p:spPr>
          <a:xfrm>
            <a:off x="6023992" y="6059343"/>
            <a:ext cx="5454148" cy="580415"/>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CN" altLang="en-US"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探测器的位置分辨 </a:t>
            </a:r>
            <a:r>
              <a:rPr kumimoji="0" lang="en-US" altLang="zh-CN"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&lt; 0.5 mm</a:t>
            </a:r>
            <a:endParaRPr kumimoji="0" lang="zh-CN" altLang="en-US"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endParaRPr>
          </a:p>
        </p:txBody>
      </p:sp>
      <p:sp>
        <p:nvSpPr>
          <p:cNvPr id="23" name="灯片编号占位符 2">
            <a:extLst>
              <a:ext uri="{FF2B5EF4-FFF2-40B4-BE49-F238E27FC236}">
                <a16:creationId xmlns:a16="http://schemas.microsoft.com/office/drawing/2014/main" id="{245792C7-A54E-41DB-9DE4-D4B42BD41632}"/>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22" name="内容占位符 2">
            <a:extLst>
              <a:ext uri="{FF2B5EF4-FFF2-40B4-BE49-F238E27FC236}">
                <a16:creationId xmlns:a16="http://schemas.microsoft.com/office/drawing/2014/main" id="{B3875315-C6FD-48CB-87D2-4A078332B323}"/>
              </a:ext>
            </a:extLst>
          </p:cNvPr>
          <p:cNvSpPr txBox="1">
            <a:spLocks/>
          </p:cNvSpPr>
          <p:nvPr/>
        </p:nvSpPr>
        <p:spPr bwMode="auto">
          <a:xfrm>
            <a:off x="119336" y="688993"/>
            <a:ext cx="4824536" cy="5250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342900" marR="0" lvl="0" indent="-342900" algn="l" defTabSz="914400" rtl="0" eaLnBrk="0" fontAlgn="base" latinLnBrk="0" hangingPunct="0">
              <a:lnSpc>
                <a:spcPct val="150000"/>
              </a:lnSpc>
              <a:spcBef>
                <a:spcPct val="20000"/>
              </a:spcBef>
              <a:spcAft>
                <a:spcPct val="0"/>
              </a:spcAft>
              <a:buClr>
                <a:prstClr val="black"/>
              </a:buClr>
              <a:buSzPct val="90000"/>
              <a:buFont typeface="Arial" panose="020B0604020202020204" pitchFamily="34" charset="0"/>
              <a:buChar char="•"/>
              <a:tabLst/>
              <a:defRPr/>
            </a:pPr>
            <a:r>
              <a:rPr kumimoji="0" lang="zh-CN" altLang="en-US" sz="20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rPr>
              <a:t>探测器击中位置的位置分辨</a:t>
            </a:r>
            <a:endParaRPr kumimoji="0" lang="en-US" altLang="zh-CN" sz="20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9" name="表格 8">
                <a:extLst>
                  <a:ext uri="{FF2B5EF4-FFF2-40B4-BE49-F238E27FC236}">
                    <a16:creationId xmlns:a16="http://schemas.microsoft.com/office/drawing/2014/main" id="{5DF1DA94-2D73-4476-9E47-28565332E61B}"/>
                  </a:ext>
                </a:extLst>
              </p:cNvPr>
              <p:cNvGraphicFramePr>
                <a:graphicFrameLocks noGrp="1"/>
              </p:cNvGraphicFramePr>
              <p:nvPr>
                <p:extLst>
                  <p:ext uri="{D42A27DB-BD31-4B8C-83A1-F6EECF244321}">
                    <p14:modId xmlns:p14="http://schemas.microsoft.com/office/powerpoint/2010/main" val="2110073479"/>
                  </p:ext>
                </p:extLst>
              </p:nvPr>
            </p:nvGraphicFramePr>
            <p:xfrm>
              <a:off x="4943872" y="1444297"/>
              <a:ext cx="6773056" cy="1620000"/>
            </p:xfrm>
            <a:graphic>
              <a:graphicData uri="http://schemas.openxmlformats.org/drawingml/2006/table">
                <a:tbl>
                  <a:tblPr firstRow="1" firstCol="1" bandRow="1">
                    <a:tableStyleId>{5C22544A-7EE6-4342-B048-85BDC9FD1C3A}</a:tableStyleId>
                  </a:tblPr>
                  <a:tblGrid>
                    <a:gridCol w="972000">
                      <a:extLst>
                        <a:ext uri="{9D8B030D-6E8A-4147-A177-3AD203B41FA5}">
                          <a16:colId xmlns:a16="http://schemas.microsoft.com/office/drawing/2014/main" val="3884820962"/>
                        </a:ext>
                      </a:extLst>
                    </a:gridCol>
                    <a:gridCol w="725132">
                      <a:extLst>
                        <a:ext uri="{9D8B030D-6E8A-4147-A177-3AD203B41FA5}">
                          <a16:colId xmlns:a16="http://schemas.microsoft.com/office/drawing/2014/main" val="2433780083"/>
                        </a:ext>
                      </a:extLst>
                    </a:gridCol>
                    <a:gridCol w="725132">
                      <a:extLst>
                        <a:ext uri="{9D8B030D-6E8A-4147-A177-3AD203B41FA5}">
                          <a16:colId xmlns:a16="http://schemas.microsoft.com/office/drawing/2014/main" val="450691276"/>
                        </a:ext>
                      </a:extLst>
                    </a:gridCol>
                    <a:gridCol w="725132">
                      <a:extLst>
                        <a:ext uri="{9D8B030D-6E8A-4147-A177-3AD203B41FA5}">
                          <a16:colId xmlns:a16="http://schemas.microsoft.com/office/drawing/2014/main" val="3378974607"/>
                        </a:ext>
                      </a:extLst>
                    </a:gridCol>
                    <a:gridCol w="725132">
                      <a:extLst>
                        <a:ext uri="{9D8B030D-6E8A-4147-A177-3AD203B41FA5}">
                          <a16:colId xmlns:a16="http://schemas.microsoft.com/office/drawing/2014/main" val="4241794088"/>
                        </a:ext>
                      </a:extLst>
                    </a:gridCol>
                    <a:gridCol w="725132">
                      <a:extLst>
                        <a:ext uri="{9D8B030D-6E8A-4147-A177-3AD203B41FA5}">
                          <a16:colId xmlns:a16="http://schemas.microsoft.com/office/drawing/2014/main" val="4171365757"/>
                        </a:ext>
                      </a:extLst>
                    </a:gridCol>
                    <a:gridCol w="725132">
                      <a:extLst>
                        <a:ext uri="{9D8B030D-6E8A-4147-A177-3AD203B41FA5}">
                          <a16:colId xmlns:a16="http://schemas.microsoft.com/office/drawing/2014/main" val="1361804779"/>
                        </a:ext>
                      </a:extLst>
                    </a:gridCol>
                    <a:gridCol w="725132">
                      <a:extLst>
                        <a:ext uri="{9D8B030D-6E8A-4147-A177-3AD203B41FA5}">
                          <a16:colId xmlns:a16="http://schemas.microsoft.com/office/drawing/2014/main" val="3718460509"/>
                        </a:ext>
                      </a:extLst>
                    </a:gridCol>
                    <a:gridCol w="725132">
                      <a:extLst>
                        <a:ext uri="{9D8B030D-6E8A-4147-A177-3AD203B41FA5}">
                          <a16:colId xmlns:a16="http://schemas.microsoft.com/office/drawing/2014/main" val="3390896753"/>
                        </a:ext>
                      </a:extLst>
                    </a:gridCol>
                  </a:tblGrid>
                  <a:tr h="324000">
                    <a:tc rowSpan="2">
                      <a:txBody>
                        <a:bodyPr/>
                        <a:lstStyle/>
                        <a:p>
                          <a:pPr algn="ctr">
                            <a:spcBef>
                              <a:spcPts val="200"/>
                            </a:spcBef>
                            <a:spcAft>
                              <a:spcPts val="0"/>
                            </a:spcAft>
                          </a:pPr>
                          <a:r>
                            <a:rPr lang="zh-CN" altLang="en-US" sz="1200" dirty="0">
                              <a:effectLst/>
                              <a:latin typeface="Times New Roman" panose="02020603050405020304" pitchFamily="18" charset="0"/>
                              <a:ea typeface="Times New Roman" panose="02020603050405020304" pitchFamily="18" charset="0"/>
                            </a:rPr>
                            <a:t>位置分辨</a:t>
                          </a:r>
                          <a:r>
                            <a:rPr lang="en-US" altLang="zh-CN" sz="1200" dirty="0">
                              <a:effectLst/>
                              <a:latin typeface="Times New Roman" panose="02020603050405020304" pitchFamily="18" charset="0"/>
                              <a:ea typeface="Times New Roman" panose="02020603050405020304" pitchFamily="18" charset="0"/>
                            </a:rPr>
                            <a:t>(mm)</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gridSpan="2">
                      <a:txBody>
                        <a:bodyPr/>
                        <a:lstStyle/>
                        <a:p>
                          <a:pPr algn="ctr">
                            <a:spcBef>
                              <a:spcPts val="200"/>
                            </a:spcBef>
                            <a:spcAft>
                              <a:spcPts val="0"/>
                            </a:spcAft>
                          </a:pPr>
                          <a:r>
                            <a:rPr lang="zh-CN" altLang="en-US" sz="1200" dirty="0">
                              <a:effectLst/>
                              <a:latin typeface="Times New Roman" panose="02020603050405020304" pitchFamily="18" charset="0"/>
                              <a:ea typeface="等线" panose="02010600030101010101" pitchFamily="2" charset="-122"/>
                            </a:rPr>
                            <a:t>第</a:t>
                          </a:r>
                          <a:r>
                            <a:rPr lang="en-US" altLang="zh-CN" sz="1200" dirty="0">
                              <a:effectLst/>
                              <a:latin typeface="Times New Roman" panose="02020603050405020304" pitchFamily="18" charset="0"/>
                              <a:ea typeface="等线" panose="02010600030101010101" pitchFamily="2" charset="-122"/>
                            </a:rPr>
                            <a:t>1</a:t>
                          </a:r>
                          <a:r>
                            <a:rPr lang="zh-CN" altLang="en-US" sz="1200" dirty="0">
                              <a:effectLst/>
                              <a:latin typeface="Times New Roman" panose="02020603050405020304" pitchFamily="18" charset="0"/>
                              <a:ea typeface="等线" panose="02010600030101010101" pitchFamily="2" charset="-122"/>
                            </a:rPr>
                            <a:t>超层</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spcBef>
                              <a:spcPts val="200"/>
                            </a:spcBef>
                            <a:spcAft>
                              <a:spcPts val="0"/>
                            </a:spcAft>
                          </a:pPr>
                          <a:r>
                            <a:rPr lang="zh-CN" altLang="en-US" sz="1200" dirty="0">
                              <a:effectLst/>
                              <a:latin typeface="Times New Roman" panose="02020603050405020304" pitchFamily="18" charset="0"/>
                              <a:ea typeface="等线" panose="02010600030101010101" pitchFamily="2" charset="-122"/>
                            </a:rPr>
                            <a:t>第</a:t>
                          </a:r>
                          <a:r>
                            <a:rPr lang="en-US" altLang="zh-CN" sz="1200" dirty="0">
                              <a:effectLst/>
                              <a:latin typeface="Times New Roman" panose="02020603050405020304" pitchFamily="18" charset="0"/>
                              <a:ea typeface="等线" panose="02010600030101010101" pitchFamily="2" charset="-122"/>
                            </a:rPr>
                            <a:t>2</a:t>
                          </a:r>
                          <a:r>
                            <a:rPr lang="zh-CN" altLang="en-US" sz="1200" dirty="0">
                              <a:effectLst/>
                              <a:latin typeface="Times New Roman" panose="02020603050405020304" pitchFamily="18" charset="0"/>
                              <a:ea typeface="等线" panose="02010600030101010101" pitchFamily="2" charset="-122"/>
                            </a:rPr>
                            <a:t>超层</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spcBef>
                              <a:spcPts val="200"/>
                            </a:spcBef>
                            <a:spcAft>
                              <a:spcPts val="0"/>
                            </a:spcAft>
                          </a:pPr>
                          <a:r>
                            <a:rPr lang="zh-CN" altLang="en-US" sz="1200" dirty="0">
                              <a:effectLst/>
                              <a:latin typeface="Times New Roman" panose="02020603050405020304" pitchFamily="18" charset="0"/>
                              <a:ea typeface="等线" panose="02010600030101010101" pitchFamily="2" charset="-122"/>
                            </a:rPr>
                            <a:t>第</a:t>
                          </a:r>
                          <a:r>
                            <a:rPr lang="en-US" altLang="zh-CN" sz="1200" dirty="0">
                              <a:effectLst/>
                              <a:latin typeface="Times New Roman" panose="02020603050405020304" pitchFamily="18" charset="0"/>
                              <a:ea typeface="等线" panose="02010600030101010101" pitchFamily="2" charset="-122"/>
                            </a:rPr>
                            <a:t>3</a:t>
                          </a:r>
                          <a:r>
                            <a:rPr lang="zh-CN" altLang="en-US" sz="1200" dirty="0">
                              <a:effectLst/>
                              <a:latin typeface="Times New Roman" panose="02020603050405020304" pitchFamily="18" charset="0"/>
                              <a:ea typeface="等线" panose="02010600030101010101" pitchFamily="2" charset="-122"/>
                            </a:rPr>
                            <a:t>超层</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spcBef>
                              <a:spcPts val="200"/>
                            </a:spcBef>
                            <a:spcAft>
                              <a:spcPts val="0"/>
                            </a:spcAft>
                          </a:pPr>
                          <a:r>
                            <a:rPr lang="zh-CN" altLang="en-US" sz="1200" dirty="0">
                              <a:effectLst/>
                              <a:latin typeface="Times New Roman" panose="02020603050405020304" pitchFamily="18" charset="0"/>
                              <a:ea typeface="Times New Roman" panose="02020603050405020304" pitchFamily="18" charset="0"/>
                            </a:rPr>
                            <a:t>第</a:t>
                          </a:r>
                          <a:r>
                            <a:rPr lang="en-US" altLang="zh-CN" sz="1200" dirty="0">
                              <a:effectLst/>
                              <a:latin typeface="Times New Roman" panose="02020603050405020304" pitchFamily="18" charset="0"/>
                              <a:ea typeface="Times New Roman" panose="02020603050405020304" pitchFamily="18" charset="0"/>
                            </a:rPr>
                            <a:t>4</a:t>
                          </a:r>
                          <a:r>
                            <a:rPr lang="zh-CN" altLang="en-US" sz="1200" dirty="0">
                              <a:effectLst/>
                              <a:latin typeface="Times New Roman" panose="02020603050405020304" pitchFamily="18" charset="0"/>
                              <a:ea typeface="Times New Roman" panose="02020603050405020304" pitchFamily="18" charset="0"/>
                            </a:rPr>
                            <a:t>超层</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3550240929"/>
                      </a:ext>
                    </a:extLst>
                  </a:tr>
                  <a:tr h="324000">
                    <a:tc vMerge="1">
                      <a:txBody>
                        <a:bodyPr/>
                        <a:lstStyle/>
                        <a:p>
                          <a:endParaRPr lang="zh-CN" altLang="en-US"/>
                        </a:p>
                      </a:txBody>
                      <a:tcP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X</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Y</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X</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Y</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X</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Y</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X</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Y</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09754509"/>
                      </a:ext>
                    </a:extLst>
                  </a:tr>
                  <a:tr h="324000">
                    <a:tc>
                      <a:txBody>
                        <a:bodyPr/>
                        <a:lstStyle/>
                        <a:p>
                          <a:pPr algn="ctr">
                            <a:spcBef>
                              <a:spcPts val="200"/>
                            </a:spcBef>
                            <a:spcAft>
                              <a:spcPts val="0"/>
                            </a:spcAft>
                          </a:pPr>
                          <a14:m>
                            <m:oMathPara xmlns:m="http://schemas.openxmlformats.org/officeDocument/2006/math">
                              <m:oMathParaPr>
                                <m:jc m:val="centerGroup"/>
                              </m:oMathParaPr>
                              <m:oMath xmlns:m="http://schemas.openxmlformats.org/officeDocument/2006/math">
                                <m:r>
                                  <a:rPr lang="zh-CN" altLang="en-US" sz="1200" b="0" i="1"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𝜎</m:t>
                                </m:r>
                                <m:d>
                                  <m:dPr>
                                    <m:ctrlPr>
                                      <a:rPr lang="en-US" altLang="zh-CN" sz="1200" b="0" i="1"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ctrlPr>
                                  </m:dPr>
                                  <m:e>
                                    <m:r>
                                      <a:rPr lang="zh-CN" altLang="en-US" sz="1200" b="0" i="1"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m:t>
                                    </m:r>
                                    <m:sSub>
                                      <m:sSubPr>
                                        <m:ctrlPr>
                                          <a:rPr lang="en-US" altLang="zh-CN" sz="1200" b="0" i="1">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1200" b="0" i="1">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𝑥</m:t>
                                        </m:r>
                                      </m:e>
                                      <m:sub>
                                        <m:r>
                                          <a:rPr lang="en-US" altLang="zh-CN" sz="1200" b="0" i="1">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𝑖</m:t>
                                        </m:r>
                                      </m:sub>
                                    </m:sSub>
                                  </m:e>
                                </m:d>
                              </m:oMath>
                            </m:oMathPara>
                          </a14:m>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0.513</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0.482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0.469</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0464</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0.463</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0.457</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0.466</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0.477</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15069825"/>
                      </a:ext>
                    </a:extLst>
                  </a:tr>
                  <a:tr h="324000">
                    <a:tc>
                      <a:txBody>
                        <a:bodyPr/>
                        <a:lstStyle/>
                        <a:p>
                          <a:pPr algn="ctr">
                            <a:spcBef>
                              <a:spcPts val="200"/>
                            </a:spcBef>
                            <a:spcAft>
                              <a:spcPts val="0"/>
                            </a:spcAft>
                          </a:pPr>
                          <a14:m>
                            <m:oMathPara xmlns:m="http://schemas.openxmlformats.org/officeDocument/2006/math">
                              <m:oMathParaPr>
                                <m:jc m:val="centerGroup"/>
                              </m:oMathParaPr>
                              <m:oMath xmlns:m="http://schemas.openxmlformats.org/officeDocument/2006/math">
                                <m:r>
                                  <a:rPr lang="zh-CN" altLang="en-US" sz="1200" b="0" i="1"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𝜎</m:t>
                                </m:r>
                                <m:d>
                                  <m:dPr>
                                    <m:ctrlPr>
                                      <a:rPr lang="en-US" altLang="zh-CN" sz="1200" b="0" i="1"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ctrlPr>
                                  </m:dPr>
                                  <m:e>
                                    <m:sSub>
                                      <m:sSubPr>
                                        <m:ctrlPr>
                                          <a:rPr lang="en-US" altLang="zh-CN" sz="1200" b="0" i="1">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1200" b="0" i="1">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𝑥</m:t>
                                        </m:r>
                                      </m:e>
                                      <m:sub>
                                        <m:r>
                                          <a:rPr lang="en-US" altLang="zh-CN" sz="1200" b="0" i="1"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𝑓𝑖𝑡</m:t>
                                        </m:r>
                                      </m:sub>
                                    </m:sSub>
                                  </m:e>
                                </m:d>
                              </m:oMath>
                            </m:oMathPara>
                          </a14:m>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0.140</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0.142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0.142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0.139</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0.144</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0.141</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0.153</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0.146</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508176205"/>
                      </a:ext>
                    </a:extLst>
                  </a:tr>
                  <a:tr h="324000">
                    <a:tc>
                      <a:txBody>
                        <a:bodyPr/>
                        <a:lstStyle/>
                        <a:p>
                          <a:pPr algn="ctr">
                            <a:spcBef>
                              <a:spcPts val="200"/>
                            </a:spcBef>
                            <a:spcAft>
                              <a:spcPts val="0"/>
                            </a:spcAft>
                          </a:pPr>
                          <a14:m>
                            <m:oMathPara xmlns:m="http://schemas.openxmlformats.org/officeDocument/2006/math">
                              <m:oMathParaPr>
                                <m:jc m:val="centerGroup"/>
                              </m:oMathParaPr>
                              <m:oMath xmlns:m="http://schemas.openxmlformats.org/officeDocument/2006/math">
                                <m:r>
                                  <a:rPr lang="zh-CN" altLang="en-US" sz="1200" b="0" i="1"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𝜎</m:t>
                                </m:r>
                                <m:d>
                                  <m:dPr>
                                    <m:ctrlPr>
                                      <a:rPr lang="en-US" altLang="zh-CN" sz="1200" b="0" i="1"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ctrlPr>
                                  </m:dPr>
                                  <m:e>
                                    <m:sSub>
                                      <m:sSubPr>
                                        <m:ctrlPr>
                                          <a:rPr lang="en-US" altLang="zh-CN" sz="1200" b="0" i="1">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1200" b="0" i="1">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𝑥</m:t>
                                        </m:r>
                                      </m:e>
                                      <m:sub>
                                        <m:r>
                                          <a:rPr lang="en-US" altLang="zh-CN" sz="1200" b="0" i="1">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h𝑖𝑡</m:t>
                                        </m:r>
                                      </m:sub>
                                    </m:sSub>
                                  </m:e>
                                </m:d>
                              </m:oMath>
                            </m:oMathPara>
                          </a14:m>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0.494</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0.460</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0.447</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0.442</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0.440</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0.435</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0.440</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0.454</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560467087"/>
                      </a:ext>
                    </a:extLst>
                  </a:tr>
                </a:tbl>
              </a:graphicData>
            </a:graphic>
          </p:graphicFrame>
        </mc:Choice>
        <mc:Fallback xmlns="">
          <p:graphicFrame>
            <p:nvGraphicFramePr>
              <p:cNvPr id="9" name="表格 8">
                <a:extLst>
                  <a:ext uri="{FF2B5EF4-FFF2-40B4-BE49-F238E27FC236}">
                    <a16:creationId xmlns:a16="http://schemas.microsoft.com/office/drawing/2014/main" id="{5DF1DA94-2D73-4476-9E47-28565332E61B}"/>
                  </a:ext>
                </a:extLst>
              </p:cNvPr>
              <p:cNvGraphicFramePr>
                <a:graphicFrameLocks noGrp="1"/>
              </p:cNvGraphicFramePr>
              <p:nvPr>
                <p:extLst>
                  <p:ext uri="{D42A27DB-BD31-4B8C-83A1-F6EECF244321}">
                    <p14:modId xmlns:p14="http://schemas.microsoft.com/office/powerpoint/2010/main" val="2110073479"/>
                  </p:ext>
                </p:extLst>
              </p:nvPr>
            </p:nvGraphicFramePr>
            <p:xfrm>
              <a:off x="4943872" y="1444297"/>
              <a:ext cx="6773056" cy="1620000"/>
            </p:xfrm>
            <a:graphic>
              <a:graphicData uri="http://schemas.openxmlformats.org/drawingml/2006/table">
                <a:tbl>
                  <a:tblPr firstRow="1" firstCol="1" bandRow="1">
                    <a:tableStyleId>{5C22544A-7EE6-4342-B048-85BDC9FD1C3A}</a:tableStyleId>
                  </a:tblPr>
                  <a:tblGrid>
                    <a:gridCol w="972000">
                      <a:extLst>
                        <a:ext uri="{9D8B030D-6E8A-4147-A177-3AD203B41FA5}">
                          <a16:colId xmlns:a16="http://schemas.microsoft.com/office/drawing/2014/main" val="3884820962"/>
                        </a:ext>
                      </a:extLst>
                    </a:gridCol>
                    <a:gridCol w="725132">
                      <a:extLst>
                        <a:ext uri="{9D8B030D-6E8A-4147-A177-3AD203B41FA5}">
                          <a16:colId xmlns:a16="http://schemas.microsoft.com/office/drawing/2014/main" val="2433780083"/>
                        </a:ext>
                      </a:extLst>
                    </a:gridCol>
                    <a:gridCol w="725132">
                      <a:extLst>
                        <a:ext uri="{9D8B030D-6E8A-4147-A177-3AD203B41FA5}">
                          <a16:colId xmlns:a16="http://schemas.microsoft.com/office/drawing/2014/main" val="450691276"/>
                        </a:ext>
                      </a:extLst>
                    </a:gridCol>
                    <a:gridCol w="725132">
                      <a:extLst>
                        <a:ext uri="{9D8B030D-6E8A-4147-A177-3AD203B41FA5}">
                          <a16:colId xmlns:a16="http://schemas.microsoft.com/office/drawing/2014/main" val="3378974607"/>
                        </a:ext>
                      </a:extLst>
                    </a:gridCol>
                    <a:gridCol w="725132">
                      <a:extLst>
                        <a:ext uri="{9D8B030D-6E8A-4147-A177-3AD203B41FA5}">
                          <a16:colId xmlns:a16="http://schemas.microsoft.com/office/drawing/2014/main" val="4241794088"/>
                        </a:ext>
                      </a:extLst>
                    </a:gridCol>
                    <a:gridCol w="725132">
                      <a:extLst>
                        <a:ext uri="{9D8B030D-6E8A-4147-A177-3AD203B41FA5}">
                          <a16:colId xmlns:a16="http://schemas.microsoft.com/office/drawing/2014/main" val="4171365757"/>
                        </a:ext>
                      </a:extLst>
                    </a:gridCol>
                    <a:gridCol w="725132">
                      <a:extLst>
                        <a:ext uri="{9D8B030D-6E8A-4147-A177-3AD203B41FA5}">
                          <a16:colId xmlns:a16="http://schemas.microsoft.com/office/drawing/2014/main" val="1361804779"/>
                        </a:ext>
                      </a:extLst>
                    </a:gridCol>
                    <a:gridCol w="725132">
                      <a:extLst>
                        <a:ext uri="{9D8B030D-6E8A-4147-A177-3AD203B41FA5}">
                          <a16:colId xmlns:a16="http://schemas.microsoft.com/office/drawing/2014/main" val="3718460509"/>
                        </a:ext>
                      </a:extLst>
                    </a:gridCol>
                    <a:gridCol w="725132">
                      <a:extLst>
                        <a:ext uri="{9D8B030D-6E8A-4147-A177-3AD203B41FA5}">
                          <a16:colId xmlns:a16="http://schemas.microsoft.com/office/drawing/2014/main" val="3390896753"/>
                        </a:ext>
                      </a:extLst>
                    </a:gridCol>
                  </a:tblGrid>
                  <a:tr h="324000">
                    <a:tc rowSpan="2">
                      <a:txBody>
                        <a:bodyPr/>
                        <a:lstStyle/>
                        <a:p>
                          <a:pPr algn="ctr">
                            <a:spcBef>
                              <a:spcPts val="200"/>
                            </a:spcBef>
                            <a:spcAft>
                              <a:spcPts val="0"/>
                            </a:spcAft>
                          </a:pPr>
                          <a:r>
                            <a:rPr lang="zh-CN" altLang="en-US" sz="1200" dirty="0">
                              <a:effectLst/>
                              <a:latin typeface="Times New Roman" panose="02020603050405020304" pitchFamily="18" charset="0"/>
                              <a:ea typeface="Times New Roman" panose="02020603050405020304" pitchFamily="18" charset="0"/>
                            </a:rPr>
                            <a:t>位置分辨</a:t>
                          </a:r>
                          <a:r>
                            <a:rPr lang="en-US" altLang="zh-CN" sz="1200" dirty="0">
                              <a:effectLst/>
                              <a:latin typeface="Times New Roman" panose="02020603050405020304" pitchFamily="18" charset="0"/>
                              <a:ea typeface="Times New Roman" panose="02020603050405020304" pitchFamily="18" charset="0"/>
                            </a:rPr>
                            <a:t>(mm)</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gridSpan="2">
                      <a:txBody>
                        <a:bodyPr/>
                        <a:lstStyle/>
                        <a:p>
                          <a:pPr algn="ctr">
                            <a:spcBef>
                              <a:spcPts val="200"/>
                            </a:spcBef>
                            <a:spcAft>
                              <a:spcPts val="0"/>
                            </a:spcAft>
                          </a:pPr>
                          <a:r>
                            <a:rPr lang="zh-CN" altLang="en-US" sz="1200" dirty="0">
                              <a:effectLst/>
                              <a:latin typeface="Times New Roman" panose="02020603050405020304" pitchFamily="18" charset="0"/>
                              <a:ea typeface="等线" panose="02010600030101010101" pitchFamily="2" charset="-122"/>
                            </a:rPr>
                            <a:t>第</a:t>
                          </a:r>
                          <a:r>
                            <a:rPr lang="en-US" altLang="zh-CN" sz="1200" dirty="0">
                              <a:effectLst/>
                              <a:latin typeface="Times New Roman" panose="02020603050405020304" pitchFamily="18" charset="0"/>
                              <a:ea typeface="等线" panose="02010600030101010101" pitchFamily="2" charset="-122"/>
                            </a:rPr>
                            <a:t>1</a:t>
                          </a:r>
                          <a:r>
                            <a:rPr lang="zh-CN" altLang="en-US" sz="1200" dirty="0">
                              <a:effectLst/>
                              <a:latin typeface="Times New Roman" panose="02020603050405020304" pitchFamily="18" charset="0"/>
                              <a:ea typeface="等线" panose="02010600030101010101" pitchFamily="2" charset="-122"/>
                            </a:rPr>
                            <a:t>超层</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spcBef>
                              <a:spcPts val="200"/>
                            </a:spcBef>
                            <a:spcAft>
                              <a:spcPts val="0"/>
                            </a:spcAft>
                          </a:pPr>
                          <a:r>
                            <a:rPr lang="zh-CN" altLang="en-US" sz="1200" dirty="0">
                              <a:effectLst/>
                              <a:latin typeface="Times New Roman" panose="02020603050405020304" pitchFamily="18" charset="0"/>
                              <a:ea typeface="等线" panose="02010600030101010101" pitchFamily="2" charset="-122"/>
                            </a:rPr>
                            <a:t>第</a:t>
                          </a:r>
                          <a:r>
                            <a:rPr lang="en-US" altLang="zh-CN" sz="1200" dirty="0">
                              <a:effectLst/>
                              <a:latin typeface="Times New Roman" panose="02020603050405020304" pitchFamily="18" charset="0"/>
                              <a:ea typeface="等线" panose="02010600030101010101" pitchFamily="2" charset="-122"/>
                            </a:rPr>
                            <a:t>2</a:t>
                          </a:r>
                          <a:r>
                            <a:rPr lang="zh-CN" altLang="en-US" sz="1200" dirty="0">
                              <a:effectLst/>
                              <a:latin typeface="Times New Roman" panose="02020603050405020304" pitchFamily="18" charset="0"/>
                              <a:ea typeface="等线" panose="02010600030101010101" pitchFamily="2" charset="-122"/>
                            </a:rPr>
                            <a:t>超层</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spcBef>
                              <a:spcPts val="200"/>
                            </a:spcBef>
                            <a:spcAft>
                              <a:spcPts val="0"/>
                            </a:spcAft>
                          </a:pPr>
                          <a:r>
                            <a:rPr lang="zh-CN" altLang="en-US" sz="1200" dirty="0">
                              <a:effectLst/>
                              <a:latin typeface="Times New Roman" panose="02020603050405020304" pitchFamily="18" charset="0"/>
                              <a:ea typeface="等线" panose="02010600030101010101" pitchFamily="2" charset="-122"/>
                            </a:rPr>
                            <a:t>第</a:t>
                          </a:r>
                          <a:r>
                            <a:rPr lang="en-US" altLang="zh-CN" sz="1200" dirty="0">
                              <a:effectLst/>
                              <a:latin typeface="Times New Roman" panose="02020603050405020304" pitchFamily="18" charset="0"/>
                              <a:ea typeface="等线" panose="02010600030101010101" pitchFamily="2" charset="-122"/>
                            </a:rPr>
                            <a:t>3</a:t>
                          </a:r>
                          <a:r>
                            <a:rPr lang="zh-CN" altLang="en-US" sz="1200" dirty="0">
                              <a:effectLst/>
                              <a:latin typeface="Times New Roman" panose="02020603050405020304" pitchFamily="18" charset="0"/>
                              <a:ea typeface="等线" panose="02010600030101010101" pitchFamily="2" charset="-122"/>
                            </a:rPr>
                            <a:t>超层</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spcBef>
                              <a:spcPts val="200"/>
                            </a:spcBef>
                            <a:spcAft>
                              <a:spcPts val="0"/>
                            </a:spcAft>
                          </a:pPr>
                          <a:r>
                            <a:rPr lang="zh-CN" altLang="en-US" sz="1200" dirty="0">
                              <a:effectLst/>
                              <a:latin typeface="Times New Roman" panose="02020603050405020304" pitchFamily="18" charset="0"/>
                              <a:ea typeface="Times New Roman" panose="02020603050405020304" pitchFamily="18" charset="0"/>
                            </a:rPr>
                            <a:t>第</a:t>
                          </a:r>
                          <a:r>
                            <a:rPr lang="en-US" altLang="zh-CN" sz="1200" dirty="0">
                              <a:effectLst/>
                              <a:latin typeface="Times New Roman" panose="02020603050405020304" pitchFamily="18" charset="0"/>
                              <a:ea typeface="Times New Roman" panose="02020603050405020304" pitchFamily="18" charset="0"/>
                            </a:rPr>
                            <a:t>4</a:t>
                          </a:r>
                          <a:r>
                            <a:rPr lang="zh-CN" altLang="en-US" sz="1200" dirty="0">
                              <a:effectLst/>
                              <a:latin typeface="Times New Roman" panose="02020603050405020304" pitchFamily="18" charset="0"/>
                              <a:ea typeface="Times New Roman" panose="02020603050405020304" pitchFamily="18" charset="0"/>
                            </a:rPr>
                            <a:t>超层</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3550240929"/>
                      </a:ext>
                    </a:extLst>
                  </a:tr>
                  <a:tr h="324000">
                    <a:tc vMerge="1">
                      <a:txBody>
                        <a:bodyPr/>
                        <a:lstStyle/>
                        <a:p>
                          <a:endParaRPr lang="zh-CN" altLang="en-US"/>
                        </a:p>
                      </a:txBody>
                      <a:tcP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X</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Y</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X</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Y</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X</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Y</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X</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黑体" panose="02010609060101010101" pitchFamily="49" charset="-122"/>
                            </a:rPr>
                            <a:t>Y</a:t>
                          </a:r>
                          <a:endParaRPr lang="zh-CN" alt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09754509"/>
                      </a:ext>
                    </a:extLst>
                  </a:tr>
                  <a:tr h="324000">
                    <a:tc>
                      <a:txBody>
                        <a:bodyPr/>
                        <a:lstStyle/>
                        <a:p>
                          <a:endParaRPr lang="zh-CN"/>
                        </a:p>
                      </a:txBody>
                      <a:tcPr marL="68580" marR="68580" marT="0" marB="0" anchor="ctr">
                        <a:blipFill>
                          <a:blip r:embed="rId4"/>
                          <a:stretch>
                            <a:fillRect l="-1250" t="-203774" r="-597500" b="-209434"/>
                          </a:stretch>
                        </a:blipFill>
                      </a:tcP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0.513</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0.482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0.469</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0464</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0.463</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0.457</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0.466</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0.477</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15069825"/>
                      </a:ext>
                    </a:extLst>
                  </a:tr>
                  <a:tr h="324000">
                    <a:tc>
                      <a:txBody>
                        <a:bodyPr/>
                        <a:lstStyle/>
                        <a:p>
                          <a:endParaRPr lang="zh-CN"/>
                        </a:p>
                      </a:txBody>
                      <a:tcPr marL="68580" marR="68580" marT="0" marB="0" anchor="ctr">
                        <a:blipFill>
                          <a:blip r:embed="rId4"/>
                          <a:stretch>
                            <a:fillRect l="-1250" t="-298148" r="-597500" b="-105556"/>
                          </a:stretch>
                        </a:blipFill>
                      </a:tcP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0.140</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0.142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0.142</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0.139</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0.144</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0.141</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0.153</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Times New Roman" panose="02020603050405020304" pitchFamily="18" charset="0"/>
                            </a:rPr>
                            <a:t>0.146</a:t>
                          </a:r>
                          <a:endParaRPr lang="zh-CN"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508176205"/>
                      </a:ext>
                    </a:extLst>
                  </a:tr>
                  <a:tr h="324000">
                    <a:tc>
                      <a:txBody>
                        <a:bodyPr/>
                        <a:lstStyle/>
                        <a:p>
                          <a:endParaRPr lang="zh-CN"/>
                        </a:p>
                      </a:txBody>
                      <a:tcPr marL="68580" marR="68580" marT="0" marB="0" anchor="ctr">
                        <a:blipFill>
                          <a:blip r:embed="rId4"/>
                          <a:stretch>
                            <a:fillRect l="-1250" t="-405660" r="-597500" b="-7547"/>
                          </a:stretch>
                        </a:blipFill>
                      </a:tcP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0.494</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0.460</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0.447</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0.442</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0.440</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0.435</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0.440</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Times New Roman" panose="02020603050405020304" pitchFamily="18" charset="0"/>
                            </a:rPr>
                            <a:t>0.454</a:t>
                          </a:r>
                          <a:endParaRPr lang="zh-CN" sz="12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560467087"/>
                      </a:ext>
                    </a:extLst>
                  </a:tr>
                </a:tbl>
              </a:graphicData>
            </a:graphic>
          </p:graphicFrame>
        </mc:Fallback>
      </mc:AlternateContent>
      <p:pic>
        <p:nvPicPr>
          <p:cNvPr id="2" name="图片 1">
            <a:extLst>
              <a:ext uri="{FF2B5EF4-FFF2-40B4-BE49-F238E27FC236}">
                <a16:creationId xmlns:a16="http://schemas.microsoft.com/office/drawing/2014/main" id="{404F2758-01E3-4FE8-9991-25BB5E75AE3F}"/>
              </a:ext>
            </a:extLst>
          </p:cNvPr>
          <p:cNvPicPr>
            <a:picLocks noChangeAspect="1"/>
          </p:cNvPicPr>
          <p:nvPr/>
        </p:nvPicPr>
        <p:blipFill>
          <a:blip r:embed="rId5"/>
          <a:stretch>
            <a:fillRect/>
          </a:stretch>
        </p:blipFill>
        <p:spPr>
          <a:xfrm>
            <a:off x="468366" y="1238298"/>
            <a:ext cx="3245403" cy="2520000"/>
          </a:xfrm>
          <a:prstGeom prst="rect">
            <a:avLst/>
          </a:prstGeom>
        </p:spPr>
      </p:pic>
      <p:pic>
        <p:nvPicPr>
          <p:cNvPr id="3" name="图片 2">
            <a:extLst>
              <a:ext uri="{FF2B5EF4-FFF2-40B4-BE49-F238E27FC236}">
                <a16:creationId xmlns:a16="http://schemas.microsoft.com/office/drawing/2014/main" id="{A3928039-5EE3-4502-94CF-2E588912E7A0}"/>
              </a:ext>
            </a:extLst>
          </p:cNvPr>
          <p:cNvPicPr>
            <a:picLocks noChangeAspect="1"/>
          </p:cNvPicPr>
          <p:nvPr/>
        </p:nvPicPr>
        <p:blipFill>
          <a:blip r:embed="rId6"/>
          <a:stretch>
            <a:fillRect/>
          </a:stretch>
        </p:blipFill>
        <p:spPr>
          <a:xfrm>
            <a:off x="468366" y="4006988"/>
            <a:ext cx="3245402" cy="2520000"/>
          </a:xfrm>
          <a:prstGeom prst="rect">
            <a:avLst/>
          </a:prstGeom>
        </p:spPr>
      </p:pic>
      <p:pic>
        <p:nvPicPr>
          <p:cNvPr id="6" name="图片 5">
            <a:extLst>
              <a:ext uri="{FF2B5EF4-FFF2-40B4-BE49-F238E27FC236}">
                <a16:creationId xmlns:a16="http://schemas.microsoft.com/office/drawing/2014/main" id="{C71B616F-012E-4785-AC81-25072E4497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7300" y="3301820"/>
            <a:ext cx="3293100" cy="2520000"/>
          </a:xfrm>
          <a:prstGeom prst="rect">
            <a:avLst/>
          </a:prstGeom>
        </p:spPr>
      </p:pic>
      <p:pic>
        <p:nvPicPr>
          <p:cNvPr id="8" name="图片 7">
            <a:extLst>
              <a:ext uri="{FF2B5EF4-FFF2-40B4-BE49-F238E27FC236}">
                <a16:creationId xmlns:a16="http://schemas.microsoft.com/office/drawing/2014/main" id="{7C37286A-8F3E-489A-8F57-AF4EDF9FFF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23827" y="3301820"/>
            <a:ext cx="3293101" cy="2520000"/>
          </a:xfrm>
          <a:prstGeom prst="rect">
            <a:avLst/>
          </a:prstGeom>
        </p:spPr>
      </p:pic>
      <p:sp>
        <p:nvSpPr>
          <p:cNvPr id="20" name="矩形 19">
            <a:extLst>
              <a:ext uri="{FF2B5EF4-FFF2-40B4-BE49-F238E27FC236}">
                <a16:creationId xmlns:a16="http://schemas.microsoft.com/office/drawing/2014/main" id="{B4CA3AEF-AEA7-4756-B4E8-DEFF6B9F4D9F}"/>
              </a:ext>
            </a:extLst>
          </p:cNvPr>
          <p:cNvSpPr/>
          <p:nvPr/>
        </p:nvSpPr>
        <p:spPr>
          <a:xfrm>
            <a:off x="468366" y="3755184"/>
            <a:ext cx="3245403"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计算第</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2</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和第</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3</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超层位置分辨的探测器系统布局</a:t>
            </a:r>
          </a:p>
        </p:txBody>
      </p:sp>
      <p:sp>
        <p:nvSpPr>
          <p:cNvPr id="24" name="矩形 23">
            <a:extLst>
              <a:ext uri="{FF2B5EF4-FFF2-40B4-BE49-F238E27FC236}">
                <a16:creationId xmlns:a16="http://schemas.microsoft.com/office/drawing/2014/main" id="{56802F00-1604-4DF2-A3A0-2F82991F3712}"/>
              </a:ext>
            </a:extLst>
          </p:cNvPr>
          <p:cNvSpPr/>
          <p:nvPr/>
        </p:nvSpPr>
        <p:spPr>
          <a:xfrm>
            <a:off x="8832303" y="5897624"/>
            <a:ext cx="3200207"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四个超层 </a:t>
            </a:r>
            <a:r>
              <a:rPr lang="en-US" altLang="zh-CN" sz="1200" b="0" dirty="0">
                <a:solidFill>
                  <a:prstClr val="black"/>
                </a:solidFill>
                <a:ea typeface="微软雅黑" panose="020B0503020204020204" pitchFamily="34" charset="-122"/>
                <a:cs typeface="Times New Roman" panose="02020603050405020304" pitchFamily="18" charset="0"/>
              </a:rPr>
              <a:t>Y</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 </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方向位置灵敏探测器的位置分辨</a:t>
            </a:r>
          </a:p>
        </p:txBody>
      </p:sp>
      <p:sp>
        <p:nvSpPr>
          <p:cNvPr id="25" name="矩形 24">
            <a:extLst>
              <a:ext uri="{FF2B5EF4-FFF2-40B4-BE49-F238E27FC236}">
                <a16:creationId xmlns:a16="http://schemas.microsoft.com/office/drawing/2014/main" id="{284B9942-27DF-444C-9F10-F066D12C43D9}"/>
              </a:ext>
            </a:extLst>
          </p:cNvPr>
          <p:cNvSpPr/>
          <p:nvPr/>
        </p:nvSpPr>
        <p:spPr>
          <a:xfrm>
            <a:off x="5083746" y="5891405"/>
            <a:ext cx="3200207"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四个超层 </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X </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方向位置灵敏探测器的位置分辨</a:t>
            </a:r>
          </a:p>
        </p:txBody>
      </p:sp>
      <p:sp>
        <p:nvSpPr>
          <p:cNvPr id="26" name="矩形 25">
            <a:extLst>
              <a:ext uri="{FF2B5EF4-FFF2-40B4-BE49-F238E27FC236}">
                <a16:creationId xmlns:a16="http://schemas.microsoft.com/office/drawing/2014/main" id="{D4D3BF2B-E9DA-42D2-9CCA-3DD9B0B90132}"/>
              </a:ext>
            </a:extLst>
          </p:cNvPr>
          <p:cNvSpPr/>
          <p:nvPr/>
        </p:nvSpPr>
        <p:spPr>
          <a:xfrm>
            <a:off x="468366" y="6457196"/>
            <a:ext cx="3245403"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计算第</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1</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和第</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4</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超层位置分辨的探测器系统布局</a:t>
            </a:r>
          </a:p>
        </p:txBody>
      </p:sp>
      <p:sp>
        <p:nvSpPr>
          <p:cNvPr id="27" name="矩形 26">
            <a:extLst>
              <a:ext uri="{FF2B5EF4-FFF2-40B4-BE49-F238E27FC236}">
                <a16:creationId xmlns:a16="http://schemas.microsoft.com/office/drawing/2014/main" id="{BD911DAC-1A04-4B0B-9A9A-8660D7E7035E}"/>
              </a:ext>
            </a:extLst>
          </p:cNvPr>
          <p:cNvSpPr/>
          <p:nvPr/>
        </p:nvSpPr>
        <p:spPr>
          <a:xfrm>
            <a:off x="6728691" y="1185505"/>
            <a:ext cx="3203418"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四个超层的 </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X </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方向和 </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Y </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方向的</a:t>
            </a:r>
            <a:r>
              <a:rPr lang="zh-CN" altLang="en-US" sz="1200" b="0" dirty="0">
                <a:solidFill>
                  <a:prstClr val="black"/>
                </a:solidFill>
                <a:ea typeface="微软雅黑" panose="020B0503020204020204" pitchFamily="34" charset="-122"/>
                <a:cs typeface="Times New Roman" panose="02020603050405020304" pitchFamily="18" charset="0"/>
              </a:rPr>
              <a:t>位置分辨</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数据</a:t>
            </a:r>
          </a:p>
        </p:txBody>
      </p:sp>
    </p:spTree>
    <p:extLst>
      <p:ext uri="{BB962C8B-B14F-4D97-AF65-F5344CB8AC3E}">
        <p14:creationId xmlns:p14="http://schemas.microsoft.com/office/powerpoint/2010/main" val="2505436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探测器系统性能指标</a:t>
            </a:r>
            <a:endPar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9" name="矩形 18">
            <a:extLst>
              <a:ext uri="{FF2B5EF4-FFF2-40B4-BE49-F238E27FC236}">
                <a16:creationId xmlns:a16="http://schemas.microsoft.com/office/drawing/2014/main" id="{CCE0406E-88B4-4904-8DA8-82FF53732760}"/>
              </a:ext>
            </a:extLst>
          </p:cNvPr>
          <p:cNvSpPr/>
          <p:nvPr/>
        </p:nvSpPr>
        <p:spPr>
          <a:xfrm>
            <a:off x="2219551" y="5938992"/>
            <a:ext cx="8064896" cy="580415"/>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CN" altLang="en-US"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天顶角范围越小，位置分辨越好，位置分辨均 </a:t>
            </a:r>
            <a:r>
              <a:rPr lang="en-US" altLang="zh-CN" sz="2400" dirty="0">
                <a:solidFill>
                  <a:prstClr val="black"/>
                </a:solidFill>
                <a:latin typeface="Arial"/>
                <a:ea typeface="微软雅黑" panose="020B0503020204020204" pitchFamily="34" charset="-122"/>
                <a:cs typeface="Times New Roman" panose="02020603050405020304" pitchFamily="18" charset="0"/>
              </a:rPr>
              <a:t>&lt; </a:t>
            </a:r>
            <a:r>
              <a:rPr kumimoji="0" lang="en-US" altLang="zh-CN"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0.5 mm</a:t>
            </a:r>
            <a:endParaRPr kumimoji="0" lang="zh-CN" altLang="en-US"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endParaRPr>
          </a:p>
        </p:txBody>
      </p:sp>
      <p:sp>
        <p:nvSpPr>
          <p:cNvPr id="23" name="灯片编号占位符 2">
            <a:extLst>
              <a:ext uri="{FF2B5EF4-FFF2-40B4-BE49-F238E27FC236}">
                <a16:creationId xmlns:a16="http://schemas.microsoft.com/office/drawing/2014/main" id="{245792C7-A54E-41DB-9DE4-D4B42BD41632}"/>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17" name="内容占位符 2">
            <a:extLst>
              <a:ext uri="{FF2B5EF4-FFF2-40B4-BE49-F238E27FC236}">
                <a16:creationId xmlns:a16="http://schemas.microsoft.com/office/drawing/2014/main" id="{2D45CAD1-073F-4068-96BB-BE10EFFE4688}"/>
              </a:ext>
            </a:extLst>
          </p:cNvPr>
          <p:cNvSpPr txBox="1">
            <a:spLocks/>
          </p:cNvSpPr>
          <p:nvPr/>
        </p:nvSpPr>
        <p:spPr bwMode="auto">
          <a:xfrm>
            <a:off x="62411" y="674908"/>
            <a:ext cx="9489973" cy="573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indent="0">
              <a:lnSpc>
                <a:spcPct val="150000"/>
              </a:lnSpc>
              <a:buClrTx/>
              <a:buNone/>
            </a:pPr>
            <a:r>
              <a:rPr lang="zh-CN" altLang="en-US" sz="2000" b="0" kern="0" dirty="0">
                <a:solidFill>
                  <a:srgbClr val="000000"/>
                </a:solidFill>
                <a:latin typeface="Times New Roman" panose="02020603050405020304" pitchFamily="18" charset="0"/>
                <a:cs typeface="Times New Roman" panose="02020603050405020304" pitchFamily="18" charset="0"/>
              </a:rPr>
              <a:t>选择不同天顶角范围（</a:t>
            </a:r>
            <a:r>
              <a:rPr lang="en-US" altLang="zh-CN" sz="2000" b="0" kern="0" dirty="0">
                <a:solidFill>
                  <a:srgbClr val="000000"/>
                </a:solidFill>
                <a:latin typeface="Times New Roman" panose="02020603050405020304" pitchFamily="18" charset="0"/>
                <a:cs typeface="Times New Roman" panose="02020603050405020304" pitchFamily="18" charset="0"/>
              </a:rPr>
              <a:t> 0~</a:t>
            </a:r>
            <a:r>
              <a:rPr lang="zh-CN" altLang="en-US" sz="2000" b="0" kern="0" dirty="0">
                <a:solidFill>
                  <a:srgbClr val="000000"/>
                </a:solidFill>
                <a:latin typeface="Times New Roman" panose="02020603050405020304" pitchFamily="18" charset="0"/>
                <a:cs typeface="Times New Roman" panose="02020603050405020304" pitchFamily="18" charset="0"/>
              </a:rPr>
              <a:t>不同角度下）的宇宙线缪子事例，探测器位置分辨的变化</a:t>
            </a:r>
          </a:p>
        </p:txBody>
      </p:sp>
      <p:pic>
        <p:nvPicPr>
          <p:cNvPr id="3" name="图片 2">
            <a:extLst>
              <a:ext uri="{FF2B5EF4-FFF2-40B4-BE49-F238E27FC236}">
                <a16:creationId xmlns:a16="http://schemas.microsoft.com/office/drawing/2014/main" id="{58C60918-D993-4800-B90C-F1C8D2ED2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2944" y="1485141"/>
            <a:ext cx="4917822" cy="3763295"/>
          </a:xfrm>
          <a:prstGeom prst="rect">
            <a:avLst/>
          </a:prstGeom>
        </p:spPr>
      </p:pic>
      <p:pic>
        <p:nvPicPr>
          <p:cNvPr id="6" name="图片 5">
            <a:extLst>
              <a:ext uri="{FF2B5EF4-FFF2-40B4-BE49-F238E27FC236}">
                <a16:creationId xmlns:a16="http://schemas.microsoft.com/office/drawing/2014/main" id="{DBE7DABA-F31A-47FF-8172-3853E5FA75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040" y="1547352"/>
            <a:ext cx="4917822" cy="3763295"/>
          </a:xfrm>
          <a:prstGeom prst="rect">
            <a:avLst/>
          </a:prstGeom>
        </p:spPr>
      </p:pic>
      <p:sp>
        <p:nvSpPr>
          <p:cNvPr id="8" name="矩形 7">
            <a:extLst>
              <a:ext uri="{FF2B5EF4-FFF2-40B4-BE49-F238E27FC236}">
                <a16:creationId xmlns:a16="http://schemas.microsoft.com/office/drawing/2014/main" id="{B276216B-5C0E-41AD-A6A1-5D3D34443C85}"/>
              </a:ext>
            </a:extLst>
          </p:cNvPr>
          <p:cNvSpPr/>
          <p:nvPr/>
        </p:nvSpPr>
        <p:spPr>
          <a:xfrm>
            <a:off x="2249272" y="5310647"/>
            <a:ext cx="2523961"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四个超层 </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X </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方向位置灵敏探测器的位置分辨随</a:t>
            </a:r>
            <a:r>
              <a:rPr lang="zh-CN" altLang="en-US" sz="1200" b="0" dirty="0">
                <a:solidFill>
                  <a:prstClr val="black"/>
                </a:solidFill>
                <a:ea typeface="微软雅黑" panose="020B0503020204020204" pitchFamily="34" charset="-122"/>
                <a:cs typeface="Times New Roman" panose="02020603050405020304" pitchFamily="18" charset="0"/>
              </a:rPr>
              <a:t>天顶角范围的变化曲线</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9" name="矩形 8">
            <a:extLst>
              <a:ext uri="{FF2B5EF4-FFF2-40B4-BE49-F238E27FC236}">
                <a16:creationId xmlns:a16="http://schemas.microsoft.com/office/drawing/2014/main" id="{E2A0F9B3-A55B-44C3-8DB4-DE49E437A4F6}"/>
              </a:ext>
            </a:extLst>
          </p:cNvPr>
          <p:cNvSpPr/>
          <p:nvPr/>
        </p:nvSpPr>
        <p:spPr>
          <a:xfrm>
            <a:off x="7269874" y="5310646"/>
            <a:ext cx="2523961"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四个超层 </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Y </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方向位置灵敏探测器的位置分辨随</a:t>
            </a:r>
            <a:r>
              <a:rPr lang="zh-CN" altLang="en-US" sz="1200" b="0" dirty="0">
                <a:solidFill>
                  <a:prstClr val="black"/>
                </a:solidFill>
                <a:ea typeface="微软雅黑" panose="020B0503020204020204" pitchFamily="34" charset="-122"/>
                <a:cs typeface="Times New Roman" panose="02020603050405020304" pitchFamily="18" charset="0"/>
              </a:rPr>
              <a:t>天顶角范围的变化曲线</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3125666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探测器系统性能指标</a:t>
            </a:r>
            <a:endPar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9" name="矩形 18">
            <a:extLst>
              <a:ext uri="{FF2B5EF4-FFF2-40B4-BE49-F238E27FC236}">
                <a16:creationId xmlns:a16="http://schemas.microsoft.com/office/drawing/2014/main" id="{CCE0406E-88B4-4904-8DA8-82FF53732760}"/>
              </a:ext>
            </a:extLst>
          </p:cNvPr>
          <p:cNvSpPr/>
          <p:nvPr/>
        </p:nvSpPr>
        <p:spPr>
          <a:xfrm>
            <a:off x="3740738" y="6148581"/>
            <a:ext cx="5022100" cy="580415"/>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CN" altLang="en-US"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探测器的角分辨 </a:t>
            </a:r>
            <a:r>
              <a:rPr kumimoji="0" lang="en-US" altLang="zh-CN"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&lt;</a:t>
            </a:r>
            <a:r>
              <a:rPr kumimoji="0" lang="zh-CN" altLang="en-US"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 </a:t>
            </a:r>
            <a:r>
              <a:rPr kumimoji="0" lang="en-US" altLang="zh-CN"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9</a:t>
            </a:r>
            <a:r>
              <a:rPr kumimoji="0" lang="zh-CN" altLang="en-US"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 </a:t>
            </a:r>
            <a:r>
              <a:rPr kumimoji="0" lang="en-US" altLang="zh-CN"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mrad</a:t>
            </a:r>
            <a:endParaRPr kumimoji="0" lang="zh-CN" altLang="en-US"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endParaRPr>
          </a:p>
        </p:txBody>
      </p:sp>
      <p:sp>
        <p:nvSpPr>
          <p:cNvPr id="23" name="灯片编号占位符 2">
            <a:extLst>
              <a:ext uri="{FF2B5EF4-FFF2-40B4-BE49-F238E27FC236}">
                <a16:creationId xmlns:a16="http://schemas.microsoft.com/office/drawing/2014/main" id="{245792C7-A54E-41DB-9DE4-D4B42BD41632}"/>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6" name="图片 5">
            <a:extLst>
              <a:ext uri="{FF2B5EF4-FFF2-40B4-BE49-F238E27FC236}">
                <a16:creationId xmlns:a16="http://schemas.microsoft.com/office/drawing/2014/main" id="{1A206D31-57F9-4F48-BD8C-AADD3B1701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1374" y="1268760"/>
            <a:ext cx="3024000" cy="2160000"/>
          </a:xfrm>
          <a:prstGeom prst="rect">
            <a:avLst/>
          </a:prstGeom>
        </p:spPr>
      </p:pic>
      <p:pic>
        <p:nvPicPr>
          <p:cNvPr id="8" name="图片 7">
            <a:extLst>
              <a:ext uri="{FF2B5EF4-FFF2-40B4-BE49-F238E27FC236}">
                <a16:creationId xmlns:a16="http://schemas.microsoft.com/office/drawing/2014/main" id="{1F9983D1-181B-4536-8224-971E459E69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540" y="1268760"/>
            <a:ext cx="3024000" cy="2160000"/>
          </a:xfrm>
          <a:prstGeom prst="rect">
            <a:avLst/>
          </a:prstGeom>
        </p:spPr>
      </p:pic>
      <p:pic>
        <p:nvPicPr>
          <p:cNvPr id="9" name="图片 8">
            <a:extLst>
              <a:ext uri="{FF2B5EF4-FFF2-40B4-BE49-F238E27FC236}">
                <a16:creationId xmlns:a16="http://schemas.microsoft.com/office/drawing/2014/main" id="{BEED8A2E-1DE8-41ED-8C9B-EE3C3CE5EA6E}"/>
              </a:ext>
            </a:extLst>
          </p:cNvPr>
          <p:cNvPicPr>
            <a:picLocks noChangeAspect="1"/>
          </p:cNvPicPr>
          <p:nvPr/>
        </p:nvPicPr>
        <p:blipFill>
          <a:blip r:embed="rId5"/>
          <a:stretch>
            <a:fillRect/>
          </a:stretch>
        </p:blipFill>
        <p:spPr>
          <a:xfrm>
            <a:off x="577435" y="1268760"/>
            <a:ext cx="2781773" cy="2160000"/>
          </a:xfrm>
          <a:prstGeom prst="rect">
            <a:avLst/>
          </a:prstGeom>
        </p:spPr>
      </p:pic>
      <p:pic>
        <p:nvPicPr>
          <p:cNvPr id="10" name="图片 9">
            <a:extLst>
              <a:ext uri="{FF2B5EF4-FFF2-40B4-BE49-F238E27FC236}">
                <a16:creationId xmlns:a16="http://schemas.microsoft.com/office/drawing/2014/main" id="{A212B62E-D54F-455D-BE18-4E5644DC9FB8}"/>
              </a:ext>
            </a:extLst>
          </p:cNvPr>
          <p:cNvPicPr>
            <a:picLocks noChangeAspect="1"/>
          </p:cNvPicPr>
          <p:nvPr/>
        </p:nvPicPr>
        <p:blipFill>
          <a:blip r:embed="rId6"/>
          <a:stretch>
            <a:fillRect/>
          </a:stretch>
        </p:blipFill>
        <p:spPr>
          <a:xfrm>
            <a:off x="577434" y="3884965"/>
            <a:ext cx="2781774" cy="2160000"/>
          </a:xfrm>
          <a:prstGeom prst="rect">
            <a:avLst/>
          </a:prstGeom>
        </p:spPr>
      </p:pic>
      <p:pic>
        <p:nvPicPr>
          <p:cNvPr id="75" name="图片 74">
            <a:extLst>
              <a:ext uri="{FF2B5EF4-FFF2-40B4-BE49-F238E27FC236}">
                <a16:creationId xmlns:a16="http://schemas.microsoft.com/office/drawing/2014/main" id="{4C151D68-5365-443D-AB59-AA98636BF7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41374" y="3884965"/>
            <a:ext cx="3024000" cy="2160000"/>
          </a:xfrm>
          <a:prstGeom prst="rect">
            <a:avLst/>
          </a:prstGeom>
        </p:spPr>
      </p:pic>
      <p:pic>
        <p:nvPicPr>
          <p:cNvPr id="77" name="图片 76">
            <a:extLst>
              <a:ext uri="{FF2B5EF4-FFF2-40B4-BE49-F238E27FC236}">
                <a16:creationId xmlns:a16="http://schemas.microsoft.com/office/drawing/2014/main" id="{D88B1E6C-A763-4919-920F-CED2A7F1E6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7540" y="3884965"/>
            <a:ext cx="3024000" cy="2160000"/>
          </a:xfrm>
          <a:prstGeom prst="rect">
            <a:avLst/>
          </a:prstGeom>
        </p:spPr>
      </p:pic>
      <p:sp>
        <p:nvSpPr>
          <p:cNvPr id="78" name="矩形 77">
            <a:extLst>
              <a:ext uri="{FF2B5EF4-FFF2-40B4-BE49-F238E27FC236}">
                <a16:creationId xmlns:a16="http://schemas.microsoft.com/office/drawing/2014/main" id="{8EA9EE75-8D39-4559-8AC0-C9C85595240C}"/>
              </a:ext>
            </a:extLst>
          </p:cNvPr>
          <p:cNvSpPr/>
          <p:nvPr/>
        </p:nvSpPr>
        <p:spPr>
          <a:xfrm>
            <a:off x="4384611" y="3444291"/>
            <a:ext cx="2337526"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XZ </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平面的角分辨为 </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8.570 </a:t>
            </a:r>
            <a:r>
              <a:rPr kumimoji="0" lang="en-US" altLang="zh-CN" sz="1200" b="0" i="0" u="none" strike="noStrike" kern="1200" cap="none" spc="0" normalizeH="0" baseline="0" noProof="0" dirty="0" err="1">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mrad</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79" name="矩形 78">
            <a:extLst>
              <a:ext uri="{FF2B5EF4-FFF2-40B4-BE49-F238E27FC236}">
                <a16:creationId xmlns:a16="http://schemas.microsoft.com/office/drawing/2014/main" id="{F7F8D098-37A8-4197-8D83-F06B245F2202}"/>
              </a:ext>
            </a:extLst>
          </p:cNvPr>
          <p:cNvSpPr/>
          <p:nvPr/>
        </p:nvSpPr>
        <p:spPr>
          <a:xfrm>
            <a:off x="8090777" y="3443965"/>
            <a:ext cx="2337526"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200" b="0" dirty="0">
                <a:solidFill>
                  <a:prstClr val="black"/>
                </a:solidFill>
                <a:ea typeface="微软雅黑" panose="020B0503020204020204" pitchFamily="34" charset="-122"/>
                <a:cs typeface="Times New Roman" panose="02020603050405020304" pitchFamily="18" charset="0"/>
              </a:rPr>
              <a:t>Y</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Z </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平面的角分辨为 </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8.079 </a:t>
            </a:r>
            <a:r>
              <a:rPr kumimoji="0" lang="en-US" altLang="zh-CN" sz="1200" b="0" i="0" u="none" strike="noStrike" kern="1200" cap="none" spc="0" normalizeH="0" baseline="0" noProof="0" dirty="0" err="1">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mrad</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80" name="矩形 79">
            <a:extLst>
              <a:ext uri="{FF2B5EF4-FFF2-40B4-BE49-F238E27FC236}">
                <a16:creationId xmlns:a16="http://schemas.microsoft.com/office/drawing/2014/main" id="{3FC362BB-CF90-4113-847D-4E06A30D6509}"/>
              </a:ext>
            </a:extLst>
          </p:cNvPr>
          <p:cNvSpPr/>
          <p:nvPr/>
        </p:nvSpPr>
        <p:spPr>
          <a:xfrm>
            <a:off x="4384611" y="5996874"/>
            <a:ext cx="2337526"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XZ </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平面的角分辨为 </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8.886 </a:t>
            </a:r>
            <a:r>
              <a:rPr kumimoji="0" lang="en-US" altLang="zh-CN" sz="1200" b="0" i="0" u="none" strike="noStrike" kern="1200" cap="none" spc="0" normalizeH="0" baseline="0" noProof="0" dirty="0" err="1">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mrad</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81" name="矩形 80">
            <a:extLst>
              <a:ext uri="{FF2B5EF4-FFF2-40B4-BE49-F238E27FC236}">
                <a16:creationId xmlns:a16="http://schemas.microsoft.com/office/drawing/2014/main" id="{8618D070-2070-423D-8DA8-8555B6437676}"/>
              </a:ext>
            </a:extLst>
          </p:cNvPr>
          <p:cNvSpPr/>
          <p:nvPr/>
        </p:nvSpPr>
        <p:spPr>
          <a:xfrm>
            <a:off x="8094062" y="6010082"/>
            <a:ext cx="2337526"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200" b="0" dirty="0">
                <a:solidFill>
                  <a:prstClr val="black"/>
                </a:solidFill>
                <a:ea typeface="微软雅黑" panose="020B0503020204020204" pitchFamily="34" charset="-122"/>
                <a:cs typeface="Times New Roman" panose="02020603050405020304" pitchFamily="18" charset="0"/>
              </a:rPr>
              <a:t>Y</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Z </a:t>
            </a: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平面的角分辨为 </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8.587 </a:t>
            </a:r>
            <a:r>
              <a:rPr kumimoji="0" lang="en-US" altLang="zh-CN" sz="1200" b="0" i="0" u="none" strike="noStrike" kern="1200" cap="none" spc="0" normalizeH="0" baseline="0" noProof="0" dirty="0" err="1">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mrad</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82" name="箭头: 右 81">
            <a:extLst>
              <a:ext uri="{FF2B5EF4-FFF2-40B4-BE49-F238E27FC236}">
                <a16:creationId xmlns:a16="http://schemas.microsoft.com/office/drawing/2014/main" id="{FC075095-530A-4968-A55F-0F5A12A76ABD}"/>
              </a:ext>
            </a:extLst>
          </p:cNvPr>
          <p:cNvSpPr/>
          <p:nvPr/>
        </p:nvSpPr>
        <p:spPr>
          <a:xfrm>
            <a:off x="3215680" y="2204684"/>
            <a:ext cx="648072" cy="288152"/>
          </a:xfrm>
          <a:prstGeom prst="rightArrow">
            <a:avLst/>
          </a:prstGeom>
          <a:solidFill>
            <a:srgbClr val="00B0F0"/>
          </a:solid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83" name="箭头: 右 82">
            <a:extLst>
              <a:ext uri="{FF2B5EF4-FFF2-40B4-BE49-F238E27FC236}">
                <a16:creationId xmlns:a16="http://schemas.microsoft.com/office/drawing/2014/main" id="{9D1AEE72-8E5A-47D1-BCE0-2E9C1BE2B942}"/>
              </a:ext>
            </a:extLst>
          </p:cNvPr>
          <p:cNvSpPr/>
          <p:nvPr/>
        </p:nvSpPr>
        <p:spPr>
          <a:xfrm>
            <a:off x="3215680" y="4820889"/>
            <a:ext cx="648072" cy="288152"/>
          </a:xfrm>
          <a:prstGeom prst="rightArrow">
            <a:avLst/>
          </a:prstGeom>
          <a:solidFill>
            <a:srgbClr val="00B0F0"/>
          </a:solid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84" name="加号 83">
            <a:extLst>
              <a:ext uri="{FF2B5EF4-FFF2-40B4-BE49-F238E27FC236}">
                <a16:creationId xmlns:a16="http://schemas.microsoft.com/office/drawing/2014/main" id="{0DA96A48-A543-4314-90F1-8189E5834B6D}"/>
              </a:ext>
            </a:extLst>
          </p:cNvPr>
          <p:cNvSpPr/>
          <p:nvPr/>
        </p:nvSpPr>
        <p:spPr>
          <a:xfrm>
            <a:off x="7005769" y="1868629"/>
            <a:ext cx="741771" cy="960390"/>
          </a:xfrm>
          <a:prstGeom prst="mathPlu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加号 84">
            <a:extLst>
              <a:ext uri="{FF2B5EF4-FFF2-40B4-BE49-F238E27FC236}">
                <a16:creationId xmlns:a16="http://schemas.microsoft.com/office/drawing/2014/main" id="{C37164BE-D78B-474B-AE43-C89DD64F90E3}"/>
              </a:ext>
            </a:extLst>
          </p:cNvPr>
          <p:cNvSpPr/>
          <p:nvPr/>
        </p:nvSpPr>
        <p:spPr>
          <a:xfrm>
            <a:off x="7005281" y="4484834"/>
            <a:ext cx="741771" cy="960390"/>
          </a:xfrm>
          <a:prstGeom prst="mathPlu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内容占位符 2">
            <a:extLst>
              <a:ext uri="{FF2B5EF4-FFF2-40B4-BE49-F238E27FC236}">
                <a16:creationId xmlns:a16="http://schemas.microsoft.com/office/drawing/2014/main" id="{729DD3C1-83C8-4699-951F-ED89ED8BB1CE}"/>
              </a:ext>
            </a:extLst>
          </p:cNvPr>
          <p:cNvSpPr txBox="1">
            <a:spLocks/>
          </p:cNvSpPr>
          <p:nvPr/>
        </p:nvSpPr>
        <p:spPr bwMode="auto">
          <a:xfrm>
            <a:off x="119336" y="688993"/>
            <a:ext cx="2952328" cy="5250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342900" marR="0" lvl="0" indent="-342900" algn="l" defTabSz="914400" rtl="0" eaLnBrk="0" fontAlgn="base" latinLnBrk="0" hangingPunct="0">
              <a:lnSpc>
                <a:spcPct val="150000"/>
              </a:lnSpc>
              <a:spcBef>
                <a:spcPct val="20000"/>
              </a:spcBef>
              <a:spcAft>
                <a:spcPct val="0"/>
              </a:spcAft>
              <a:buClr>
                <a:prstClr val="black"/>
              </a:buClr>
              <a:buSzPct val="90000"/>
              <a:buFont typeface="Arial" panose="020B0604020202020204" pitchFamily="34" charset="0"/>
              <a:buChar char="•"/>
              <a:tabLst/>
              <a:defRPr/>
            </a:pPr>
            <a:r>
              <a:rPr kumimoji="0" lang="zh-CN" altLang="en-US" sz="20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rPr>
              <a:t>探测器系统的角分辨</a:t>
            </a:r>
            <a:endParaRPr kumimoji="0" lang="en-US" altLang="zh-CN" sz="20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7" name="内容占位符 2">
                <a:extLst>
                  <a:ext uri="{FF2B5EF4-FFF2-40B4-BE49-F238E27FC236}">
                    <a16:creationId xmlns:a16="http://schemas.microsoft.com/office/drawing/2014/main" id="{680E46C7-C62C-44D7-B9BB-5F7C6371C085}"/>
                  </a:ext>
                </a:extLst>
              </p:cNvPr>
              <p:cNvSpPr txBox="1">
                <a:spLocks/>
              </p:cNvSpPr>
              <p:nvPr/>
            </p:nvSpPr>
            <p:spPr bwMode="auto">
              <a:xfrm>
                <a:off x="5332390" y="696135"/>
                <a:ext cx="4940074" cy="6719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indent="0">
                  <a:lnSpc>
                    <a:spcPct val="150000"/>
                  </a:lnSpc>
                  <a:buClrTx/>
                  <a:buNone/>
                </a:pPr>
                <a:r>
                  <a:rPr lang="zh-CN" altLang="en-US" sz="1600" b="0" kern="0" dirty="0">
                    <a:solidFill>
                      <a:srgbClr val="000000"/>
                    </a:solidFill>
                    <a:latin typeface="Times New Roman" panose="02020603050405020304" pitchFamily="18" charset="0"/>
                    <a:cs typeface="Times New Roman" panose="02020603050405020304" pitchFamily="18" charset="0"/>
                  </a:rPr>
                  <a:t>角分辨理论计算：</a:t>
                </a:r>
                <a14:m>
                  <m:oMath xmlns:m="http://schemas.openxmlformats.org/officeDocument/2006/math">
                    <m:sSub>
                      <m:sSubPr>
                        <m:ctrlPr>
                          <a:rPr lang="zh-CN" altLang="en-US" sz="1600" b="0" i="1">
                            <a:solidFill>
                              <a:srgbClr val="FF0000"/>
                            </a:solidFill>
                            <a:latin typeface="Cambria Math" panose="02040503050406030204" pitchFamily="18" charset="0"/>
                          </a:rPr>
                        </m:ctrlPr>
                      </m:sSubPr>
                      <m:e>
                        <m:r>
                          <a:rPr lang="zh-CN" altLang="en-US" sz="1600" b="0" i="1">
                            <a:solidFill>
                              <a:srgbClr val="FF0000"/>
                            </a:solidFill>
                            <a:latin typeface="Cambria Math" panose="02040503050406030204" pitchFamily="18" charset="0"/>
                          </a:rPr>
                          <m:t>𝜎</m:t>
                        </m:r>
                      </m:e>
                      <m:sub>
                        <m:r>
                          <a:rPr lang="zh-CN" altLang="en-US" sz="1600" b="0" i="1">
                            <a:solidFill>
                              <a:srgbClr val="FF0000"/>
                            </a:solidFill>
                            <a:latin typeface="Cambria Math" panose="02040503050406030204" pitchFamily="18" charset="0"/>
                          </a:rPr>
                          <m:t>𝜃</m:t>
                        </m:r>
                        <m:r>
                          <a:rPr lang="zh-CN" altLang="en-US" sz="1600" b="0" i="1">
                            <a:solidFill>
                              <a:srgbClr val="FF0000"/>
                            </a:solidFill>
                            <a:latin typeface="Cambria Math" panose="02040503050406030204" pitchFamily="18" charset="0"/>
                          </a:rPr>
                          <m:t>𝑥𝑧</m:t>
                        </m:r>
                      </m:sub>
                    </m:sSub>
                    <m:r>
                      <a:rPr lang="zh-CN" altLang="en-US" sz="1600" b="0">
                        <a:solidFill>
                          <a:srgbClr val="FF0000"/>
                        </a:solidFill>
                        <a:latin typeface="Cambria Math" panose="02040503050406030204" pitchFamily="18" charset="0"/>
                      </a:rPr>
                      <m:t>=</m:t>
                    </m:r>
                    <m:f>
                      <m:fPr>
                        <m:ctrlPr>
                          <a:rPr lang="zh-CN" altLang="en-US" sz="1600" b="0" i="1">
                            <a:solidFill>
                              <a:srgbClr val="FF0000"/>
                            </a:solidFill>
                            <a:latin typeface="Cambria Math" panose="02040503050406030204" pitchFamily="18" charset="0"/>
                          </a:rPr>
                        </m:ctrlPr>
                      </m:fPr>
                      <m:num>
                        <m:r>
                          <a:rPr lang="zh-CN" altLang="en-US" sz="1600" b="0">
                            <a:solidFill>
                              <a:srgbClr val="FF0000"/>
                            </a:solidFill>
                            <a:latin typeface="Cambria Math" panose="02040503050406030204" pitchFamily="18" charset="0"/>
                          </a:rPr>
                          <m:t>2⋅</m:t>
                        </m:r>
                        <m:sSub>
                          <m:sSubPr>
                            <m:ctrlPr>
                              <a:rPr lang="zh-CN" altLang="en-US" sz="1600" b="0" i="1">
                                <a:solidFill>
                                  <a:srgbClr val="FF0000"/>
                                </a:solidFill>
                                <a:latin typeface="Cambria Math" panose="02040503050406030204" pitchFamily="18" charset="0"/>
                              </a:rPr>
                            </m:ctrlPr>
                          </m:sSubPr>
                          <m:e>
                            <m:r>
                              <a:rPr lang="zh-CN" altLang="en-US" sz="1600" b="0" i="1">
                                <a:solidFill>
                                  <a:srgbClr val="FF0000"/>
                                </a:solidFill>
                                <a:latin typeface="Cambria Math" panose="02040503050406030204" pitchFamily="18" charset="0"/>
                              </a:rPr>
                              <m:t>𝜎</m:t>
                            </m:r>
                          </m:e>
                          <m:sub>
                            <m:r>
                              <a:rPr lang="zh-CN" altLang="en-US" sz="1600" b="0" i="1">
                                <a:solidFill>
                                  <a:srgbClr val="FF0000"/>
                                </a:solidFill>
                                <a:latin typeface="Cambria Math" panose="02040503050406030204" pitchFamily="18" charset="0"/>
                              </a:rPr>
                              <m:t>𝑥</m:t>
                            </m:r>
                          </m:sub>
                        </m:sSub>
                      </m:num>
                      <m:den>
                        <m:r>
                          <a:rPr lang="zh-CN" altLang="en-US" sz="1600" b="0" i="1">
                            <a:solidFill>
                              <a:srgbClr val="FF0000"/>
                            </a:solidFill>
                            <a:latin typeface="Cambria Math" panose="02040503050406030204" pitchFamily="18" charset="0"/>
                          </a:rPr>
                          <m:t>𝑎</m:t>
                        </m:r>
                      </m:den>
                    </m:f>
                    <m:r>
                      <a:rPr lang="en-US" altLang="zh-CN" sz="1600" b="0" i="1" smtClean="0">
                        <a:solidFill>
                          <a:srgbClr val="FF0000"/>
                        </a:solidFill>
                        <a:latin typeface="Cambria Math" panose="02040503050406030204" pitchFamily="18" charset="0"/>
                      </a:rPr>
                      <m:t>&lt;</m:t>
                    </m:r>
                    <m:f>
                      <m:fPr>
                        <m:ctrlPr>
                          <a:rPr lang="en-US" altLang="zh-CN" sz="1600" b="0" i="1" smtClean="0">
                            <a:solidFill>
                              <a:srgbClr val="FF0000"/>
                            </a:solidFill>
                            <a:latin typeface="Cambria Math" panose="02040503050406030204" pitchFamily="18" charset="0"/>
                          </a:rPr>
                        </m:ctrlPr>
                      </m:fPr>
                      <m:num>
                        <m:r>
                          <a:rPr lang="en-US" altLang="zh-CN" sz="1600" b="0" i="1" smtClean="0">
                            <a:solidFill>
                              <a:srgbClr val="FF0000"/>
                            </a:solidFill>
                            <a:latin typeface="Cambria Math" panose="02040503050406030204" pitchFamily="18" charset="0"/>
                          </a:rPr>
                          <m:t>2</m:t>
                        </m:r>
                        <m:r>
                          <a:rPr lang="en-US" altLang="zh-CN" sz="1600" b="0" i="1" smtClean="0">
                            <a:solidFill>
                              <a:srgbClr val="FF0000"/>
                            </a:solidFill>
                            <a:latin typeface="Cambria Math" panose="02040503050406030204" pitchFamily="18" charset="0"/>
                            <a:ea typeface="Cambria Math" panose="02040503050406030204" pitchFamily="18" charset="0"/>
                          </a:rPr>
                          <m:t>×0.5 </m:t>
                        </m:r>
                        <m:r>
                          <a:rPr lang="en-US" altLang="zh-CN" sz="1600" b="0" i="1" smtClean="0">
                            <a:solidFill>
                              <a:srgbClr val="FF0000"/>
                            </a:solidFill>
                            <a:latin typeface="Cambria Math" panose="02040503050406030204" pitchFamily="18" charset="0"/>
                            <a:ea typeface="Cambria Math" panose="02040503050406030204" pitchFamily="18" charset="0"/>
                          </a:rPr>
                          <m:t>𝑚𝑚</m:t>
                        </m:r>
                      </m:num>
                      <m:den>
                        <m:r>
                          <a:rPr lang="en-US" altLang="zh-CN" sz="1600" b="0" i="1" smtClean="0">
                            <a:solidFill>
                              <a:srgbClr val="FF0000"/>
                            </a:solidFill>
                            <a:latin typeface="Cambria Math" panose="02040503050406030204" pitchFamily="18" charset="0"/>
                          </a:rPr>
                          <m:t>100 </m:t>
                        </m:r>
                        <m:r>
                          <a:rPr lang="en-US" altLang="zh-CN" sz="1600" b="0" i="1" smtClean="0">
                            <a:solidFill>
                              <a:srgbClr val="FF0000"/>
                            </a:solidFill>
                            <a:latin typeface="Cambria Math" panose="02040503050406030204" pitchFamily="18" charset="0"/>
                          </a:rPr>
                          <m:t>𝑚𝑚</m:t>
                        </m:r>
                      </m:den>
                    </m:f>
                    <m:r>
                      <a:rPr lang="en-US" altLang="zh-CN" sz="1600" b="0" i="1" smtClean="0">
                        <a:solidFill>
                          <a:srgbClr val="FF0000"/>
                        </a:solidFill>
                        <a:latin typeface="Cambria Math" panose="02040503050406030204" pitchFamily="18" charset="0"/>
                      </a:rPr>
                      <m:t>=10 </m:t>
                    </m:r>
                    <m:r>
                      <a:rPr lang="en-US" altLang="zh-CN" sz="1600" b="0" i="1" smtClean="0">
                        <a:solidFill>
                          <a:srgbClr val="FF0000"/>
                        </a:solidFill>
                        <a:latin typeface="Cambria Math" panose="02040503050406030204" pitchFamily="18" charset="0"/>
                      </a:rPr>
                      <m:t>𝑚𝑟𝑎𝑑</m:t>
                    </m:r>
                  </m:oMath>
                </a14:m>
                <a:endParaRPr lang="zh-CN" altLang="en-US" sz="1600" b="0" kern="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87" name="内容占位符 2">
                <a:extLst>
                  <a:ext uri="{FF2B5EF4-FFF2-40B4-BE49-F238E27FC236}">
                    <a16:creationId xmlns:a16="http://schemas.microsoft.com/office/drawing/2014/main" id="{680E46C7-C62C-44D7-B9BB-5F7C6371C085}"/>
                  </a:ext>
                </a:extLst>
              </p:cNvPr>
              <p:cNvSpPr txBox="1">
                <a:spLocks noRot="1" noChangeAspect="1" noMove="1" noResize="1" noEditPoints="1" noAdjustHandles="1" noChangeArrowheads="1" noChangeShapeType="1" noTextEdit="1"/>
              </p:cNvSpPr>
              <p:nvPr/>
            </p:nvSpPr>
            <p:spPr bwMode="auto">
              <a:xfrm>
                <a:off x="5332390" y="696135"/>
                <a:ext cx="4940074" cy="671917"/>
              </a:xfrm>
              <a:prstGeom prst="rect">
                <a:avLst/>
              </a:prstGeom>
              <a:blipFill>
                <a:blip r:embed="rId9"/>
                <a:stretch>
                  <a:fillRect l="-741"/>
                </a:stretch>
              </a:blipFill>
              <a:ln w="9525">
                <a:noFill/>
                <a:miter lim="800000"/>
                <a:headEnd/>
                <a:tailEnd/>
              </a:ln>
            </p:spPr>
            <p:txBody>
              <a:bodyPr/>
              <a:lstStyle/>
              <a:p>
                <a:r>
                  <a:rPr lang="zh-CN" altLang="en-US">
                    <a:noFill/>
                  </a:rPr>
                  <a:t> </a:t>
                </a:r>
              </a:p>
            </p:txBody>
          </p:sp>
        </mc:Fallback>
      </mc:AlternateContent>
      <p:sp>
        <p:nvSpPr>
          <p:cNvPr id="88" name="矩形 87">
            <a:extLst>
              <a:ext uri="{FF2B5EF4-FFF2-40B4-BE49-F238E27FC236}">
                <a16:creationId xmlns:a16="http://schemas.microsoft.com/office/drawing/2014/main" id="{5B395332-0998-4392-96E7-A587129B450D}"/>
              </a:ext>
            </a:extLst>
          </p:cNvPr>
          <p:cNvSpPr/>
          <p:nvPr/>
        </p:nvSpPr>
        <p:spPr>
          <a:xfrm>
            <a:off x="1110887" y="3540350"/>
            <a:ext cx="1714867"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第一种探测器系统布局</a:t>
            </a:r>
          </a:p>
        </p:txBody>
      </p:sp>
      <p:sp>
        <p:nvSpPr>
          <p:cNvPr id="89" name="矩形 88">
            <a:extLst>
              <a:ext uri="{FF2B5EF4-FFF2-40B4-BE49-F238E27FC236}">
                <a16:creationId xmlns:a16="http://schemas.microsoft.com/office/drawing/2014/main" id="{C155F85E-3B40-42C4-AD63-06D75D5657F4}"/>
              </a:ext>
            </a:extLst>
          </p:cNvPr>
          <p:cNvSpPr/>
          <p:nvPr/>
        </p:nvSpPr>
        <p:spPr>
          <a:xfrm>
            <a:off x="1110886" y="6180197"/>
            <a:ext cx="1714867"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第二种探测器系统布局</a:t>
            </a:r>
          </a:p>
        </p:txBody>
      </p:sp>
    </p:spTree>
    <p:extLst>
      <p:ext uri="{BB962C8B-B14F-4D97-AF65-F5344CB8AC3E}">
        <p14:creationId xmlns:p14="http://schemas.microsoft.com/office/powerpoint/2010/main" val="3338185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F3F81651-9A01-4629-9ABE-DBC3A00C5DD6}"/>
              </a:ext>
            </a:extLst>
          </p:cNvPr>
          <p:cNvSpPr/>
          <p:nvPr/>
        </p:nvSpPr>
        <p:spPr>
          <a:xfrm>
            <a:off x="771228" y="5341178"/>
            <a:ext cx="1629528" cy="461665"/>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宇宙线缪子通过大气簇射产生的示意图</a:t>
            </a:r>
          </a:p>
        </p:txBody>
      </p:sp>
      <p:pic>
        <p:nvPicPr>
          <p:cNvPr id="24" name="图片 23">
            <a:extLst>
              <a:ext uri="{FF2B5EF4-FFF2-40B4-BE49-F238E27FC236}">
                <a16:creationId xmlns:a16="http://schemas.microsoft.com/office/drawing/2014/main" id="{2234424E-F4DB-4515-AC3F-E42310661D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7196" y="2366816"/>
            <a:ext cx="2034247" cy="2844127"/>
          </a:xfrm>
          <a:prstGeom prst="rect">
            <a:avLst/>
          </a:prstGeom>
        </p:spPr>
      </p:pic>
      <p:pic>
        <p:nvPicPr>
          <p:cNvPr id="39" name="图片 38">
            <a:extLst>
              <a:ext uri="{FF2B5EF4-FFF2-40B4-BE49-F238E27FC236}">
                <a16:creationId xmlns:a16="http://schemas.microsoft.com/office/drawing/2014/main" id="{4CBD561F-919F-416D-85A0-771504CAA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92" y="2348880"/>
            <a:ext cx="2880000" cy="2880000"/>
          </a:xfrm>
          <a:prstGeom prst="rect">
            <a:avLst/>
          </a:prstGeom>
        </p:spPr>
      </p:pic>
      <p:pic>
        <p:nvPicPr>
          <p:cNvPr id="40" name="图片 39">
            <a:extLst>
              <a:ext uri="{FF2B5EF4-FFF2-40B4-BE49-F238E27FC236}">
                <a16:creationId xmlns:a16="http://schemas.microsoft.com/office/drawing/2014/main" id="{C970C5C7-ED15-4F85-9FEF-60C0014107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2647" y="2348880"/>
            <a:ext cx="2986273" cy="2880000"/>
          </a:xfrm>
          <a:prstGeom prst="rect">
            <a:avLst/>
          </a:prstGeom>
        </p:spPr>
      </p:pic>
      <p:sp>
        <p:nvSpPr>
          <p:cNvPr id="41" name="矩形 40">
            <a:extLst>
              <a:ext uri="{FF2B5EF4-FFF2-40B4-BE49-F238E27FC236}">
                <a16:creationId xmlns:a16="http://schemas.microsoft.com/office/drawing/2014/main" id="{E16D276D-425D-4427-94AD-E863D0B43BE0}"/>
              </a:ext>
            </a:extLst>
          </p:cNvPr>
          <p:cNvSpPr/>
          <p:nvPr/>
        </p:nvSpPr>
        <p:spPr>
          <a:xfrm>
            <a:off x="6168636" y="5341178"/>
            <a:ext cx="1854294" cy="461665"/>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海平面上天顶角</a:t>
            </a:r>
            <a:r>
              <a:rPr lang="en-US" altLang="zh-CN" sz="1200" b="0" dirty="0">
                <a:solidFill>
                  <a:schemeClr val="tx1"/>
                </a:solidFill>
                <a:ea typeface="微软雅黑" panose="020B0503020204020204" pitchFamily="34" charset="-122"/>
                <a:cs typeface="Times New Roman" panose="02020603050405020304" pitchFamily="18" charset="0"/>
              </a:rPr>
              <a:t>0°</a:t>
            </a:r>
            <a:r>
              <a:rPr lang="zh-CN" altLang="en-US" sz="1200" b="0" dirty="0">
                <a:solidFill>
                  <a:schemeClr val="tx1"/>
                </a:solidFill>
                <a:ea typeface="微软雅黑" panose="020B0503020204020204" pitchFamily="34" charset="-122"/>
                <a:cs typeface="Times New Roman" panose="02020603050405020304" pitchFamily="18" charset="0"/>
              </a:rPr>
              <a:t>处的宇宙线缪子的动量分布</a:t>
            </a:r>
          </a:p>
        </p:txBody>
      </p:sp>
      <p:pic>
        <p:nvPicPr>
          <p:cNvPr id="26" name="图片 25">
            <a:extLst>
              <a:ext uri="{FF2B5EF4-FFF2-40B4-BE49-F238E27FC236}">
                <a16:creationId xmlns:a16="http://schemas.microsoft.com/office/drawing/2014/main" id="{F3431F4A-9AD8-42B8-9875-CC421B2E7B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72587" y="2348880"/>
            <a:ext cx="2986273" cy="2880000"/>
          </a:xfrm>
          <a:prstGeom prst="rect">
            <a:avLst/>
          </a:prstGeom>
        </p:spPr>
      </p:pic>
      <p:sp>
        <p:nvSpPr>
          <p:cNvPr id="42" name="矩形 41">
            <a:extLst>
              <a:ext uri="{FF2B5EF4-FFF2-40B4-BE49-F238E27FC236}">
                <a16:creationId xmlns:a16="http://schemas.microsoft.com/office/drawing/2014/main" id="{B7F917CD-DAA0-4FCF-932F-0B2D3FDEC32F}"/>
              </a:ext>
            </a:extLst>
          </p:cNvPr>
          <p:cNvSpPr/>
          <p:nvPr/>
        </p:nvSpPr>
        <p:spPr>
          <a:xfrm>
            <a:off x="9492726" y="5342420"/>
            <a:ext cx="1945993" cy="461665"/>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海平面上宇宙线缪子垂直通量与天顶角的函数关系</a:t>
            </a:r>
          </a:p>
        </p:txBody>
      </p:sp>
      <p:sp>
        <p:nvSpPr>
          <p:cNvPr id="43" name="矩形 42">
            <a:extLst>
              <a:ext uri="{FF2B5EF4-FFF2-40B4-BE49-F238E27FC236}">
                <a16:creationId xmlns:a16="http://schemas.microsoft.com/office/drawing/2014/main" id="{A5C1A795-047C-4440-86BD-04267A1F4D3B}"/>
              </a:ext>
            </a:extLst>
          </p:cNvPr>
          <p:cNvSpPr/>
          <p:nvPr/>
        </p:nvSpPr>
        <p:spPr>
          <a:xfrm>
            <a:off x="3152931" y="5248846"/>
            <a:ext cx="2322775" cy="646331"/>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动量大于 </a:t>
            </a:r>
            <a:r>
              <a:rPr lang="en-US" altLang="zh-CN" sz="1200" b="0" dirty="0">
                <a:solidFill>
                  <a:schemeClr val="tx1"/>
                </a:solidFill>
                <a:ea typeface="微软雅黑" panose="020B0503020204020204" pitchFamily="34" charset="-122"/>
                <a:cs typeface="Times New Roman" panose="02020603050405020304" pitchFamily="18" charset="0"/>
              </a:rPr>
              <a:t>1 GeV </a:t>
            </a:r>
            <a:r>
              <a:rPr lang="zh-CN" altLang="en-US" sz="1200" b="0" dirty="0">
                <a:solidFill>
                  <a:schemeClr val="tx1"/>
                </a:solidFill>
                <a:ea typeface="微软雅黑" panose="020B0503020204020204" pitchFamily="34" charset="-122"/>
                <a:cs typeface="Times New Roman" panose="02020603050405020304" pitchFamily="18" charset="0"/>
              </a:rPr>
              <a:t>宇宙线粒子（光子除外）的垂直通量作为大气深度（或海拔高度）的函数</a:t>
            </a:r>
          </a:p>
        </p:txBody>
      </p:sp>
      <p:sp>
        <p:nvSpPr>
          <p:cNvPr id="14" name="标题 1">
            <a:extLst>
              <a:ext uri="{FF2B5EF4-FFF2-40B4-BE49-F238E27FC236}">
                <a16:creationId xmlns:a16="http://schemas.microsoft.com/office/drawing/2014/main" id="{B54BC62B-0B1A-4728-ACBC-E668CB7112AA}"/>
              </a:ext>
            </a:extLst>
          </p:cNvPr>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宇宙线缪子</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5" name="内容占位符 2">
            <a:extLst>
              <a:ext uri="{FF2B5EF4-FFF2-40B4-BE49-F238E27FC236}">
                <a16:creationId xmlns:a16="http://schemas.microsoft.com/office/drawing/2014/main" id="{A45D092C-2BAE-4653-B30D-F525E3B165BD}"/>
              </a:ext>
            </a:extLst>
          </p:cNvPr>
          <p:cNvSpPr txBox="1">
            <a:spLocks/>
          </p:cNvSpPr>
          <p:nvPr/>
        </p:nvSpPr>
        <p:spPr bwMode="auto">
          <a:xfrm>
            <a:off x="1" y="663489"/>
            <a:ext cx="12191999" cy="16853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a:lnSpc>
                <a:spcPct val="150000"/>
              </a:lnSpc>
              <a:buClrTx/>
              <a:buFont typeface="Arial" panose="020B0604020202020204" pitchFamily="34" charset="0"/>
              <a:buChar char="•"/>
            </a:pPr>
            <a:r>
              <a:rPr lang="zh-CN" altLang="en-US" sz="2000" b="0" kern="0" dirty="0">
                <a:solidFill>
                  <a:srgbClr val="000000"/>
                </a:solidFill>
                <a:latin typeface="Times New Roman" panose="02020603050405020304" pitchFamily="18" charset="0"/>
                <a:cs typeface="Times New Roman" panose="02020603050405020304" pitchFamily="18" charset="0"/>
              </a:rPr>
              <a:t>宇宙线缪子在大气簇射中由 </a:t>
            </a:r>
            <a:r>
              <a:rPr lang="en-US" altLang="zh-CN" sz="2000" b="0" kern="0" dirty="0">
                <a:solidFill>
                  <a:srgbClr val="000000"/>
                </a:solidFill>
                <a:latin typeface="Times New Roman" panose="02020603050405020304" pitchFamily="18" charset="0"/>
                <a:cs typeface="Times New Roman" panose="02020603050405020304" pitchFamily="18" charset="0"/>
              </a:rPr>
              <a:t>π </a:t>
            </a:r>
            <a:r>
              <a:rPr lang="zh-CN" altLang="en-US" sz="2000" b="0" kern="0" dirty="0">
                <a:solidFill>
                  <a:srgbClr val="000000"/>
                </a:solidFill>
                <a:latin typeface="Times New Roman" panose="02020603050405020304" pitchFamily="18" charset="0"/>
                <a:cs typeface="Times New Roman" panose="02020603050405020304" pitchFamily="18" charset="0"/>
              </a:rPr>
              <a:t>介子或者 </a:t>
            </a:r>
            <a:r>
              <a:rPr lang="en-US" altLang="zh-CN" sz="2000" b="0" kern="0" dirty="0">
                <a:solidFill>
                  <a:srgbClr val="000000"/>
                </a:solidFill>
                <a:latin typeface="Times New Roman" panose="02020603050405020304" pitchFamily="18" charset="0"/>
                <a:cs typeface="Times New Roman" panose="02020603050405020304" pitchFamily="18" charset="0"/>
              </a:rPr>
              <a:t>K </a:t>
            </a:r>
            <a:r>
              <a:rPr lang="zh-CN" altLang="en-US" sz="2000" b="0" kern="0" dirty="0">
                <a:solidFill>
                  <a:srgbClr val="000000"/>
                </a:solidFill>
                <a:latin typeface="Times New Roman" panose="02020603050405020304" pitchFamily="18" charset="0"/>
                <a:cs typeface="Times New Roman" panose="02020603050405020304" pitchFamily="18" charset="0"/>
              </a:rPr>
              <a:t>介子衰变产生</a:t>
            </a:r>
            <a:endParaRPr lang="en-US" altLang="zh-CN" sz="2000" b="0" kern="0" dirty="0">
              <a:solidFill>
                <a:srgbClr val="000000"/>
              </a:solidFill>
              <a:latin typeface="Times New Roman" panose="02020603050405020304" pitchFamily="18" charset="0"/>
              <a:cs typeface="Times New Roman" panose="02020603050405020304" pitchFamily="18" charset="0"/>
            </a:endParaRPr>
          </a:p>
          <a:p>
            <a:pPr>
              <a:lnSpc>
                <a:spcPct val="150000"/>
              </a:lnSpc>
              <a:buClrTx/>
              <a:buFont typeface="Arial" panose="020B0604020202020204" pitchFamily="34" charset="0"/>
              <a:buChar char="•"/>
            </a:pPr>
            <a:r>
              <a:rPr lang="zh-CN" altLang="en-US" sz="2000" b="0" kern="0" dirty="0">
                <a:solidFill>
                  <a:srgbClr val="000000"/>
                </a:solidFill>
                <a:latin typeface="Times New Roman" panose="02020603050405020304" pitchFamily="18" charset="0"/>
                <a:cs typeface="Times New Roman" panose="02020603050405020304" pitchFamily="18" charset="0"/>
              </a:rPr>
              <a:t>到达海平面上的宇宙线缪子的垂直通量比其他带电粒子的垂直通量高一个数量级以上</a:t>
            </a:r>
          </a:p>
          <a:p>
            <a:pPr>
              <a:lnSpc>
                <a:spcPct val="150000"/>
              </a:lnSpc>
              <a:buClrTx/>
              <a:buFont typeface="Arial" panose="020B0604020202020204" pitchFamily="34" charset="0"/>
              <a:buChar char="•"/>
            </a:pPr>
            <a:r>
              <a:rPr lang="zh-CN" altLang="en-US" sz="2000" b="0" kern="0" dirty="0">
                <a:solidFill>
                  <a:srgbClr val="000000"/>
                </a:solidFill>
                <a:latin typeface="Times New Roman" panose="02020603050405020304" pitchFamily="18" charset="0"/>
                <a:cs typeface="Times New Roman" panose="02020603050405020304" pitchFamily="18" charset="0"/>
              </a:rPr>
              <a:t>宇宙线缪子垂直通量最大时，缪子平均能量在 </a:t>
            </a:r>
            <a:r>
              <a:rPr lang="en-US" altLang="zh-CN" sz="2000" b="0" kern="0" dirty="0">
                <a:solidFill>
                  <a:srgbClr val="000000"/>
                </a:solidFill>
                <a:latin typeface="Times New Roman" panose="02020603050405020304" pitchFamily="18" charset="0"/>
                <a:cs typeface="Times New Roman" panose="02020603050405020304" pitchFamily="18" charset="0"/>
              </a:rPr>
              <a:t>3 GeV ~ 4 GeV </a:t>
            </a:r>
            <a:r>
              <a:rPr lang="zh-CN" altLang="en-US" sz="2000" b="0" kern="0" dirty="0">
                <a:solidFill>
                  <a:srgbClr val="000000"/>
                </a:solidFill>
                <a:latin typeface="Times New Roman" panose="02020603050405020304" pitchFamily="18" charset="0"/>
                <a:cs typeface="Times New Roman" panose="02020603050405020304" pitchFamily="18" charset="0"/>
              </a:rPr>
              <a:t>；并且通量与天顶角服从 </a:t>
            </a:r>
            <a:r>
              <a:rPr lang="en-US" altLang="zh-CN" sz="2000" b="0" kern="0" dirty="0">
                <a:solidFill>
                  <a:srgbClr val="000000"/>
                </a:solidFill>
                <a:latin typeface="Times New Roman" panose="02020603050405020304" pitchFamily="18" charset="0"/>
                <a:cs typeface="Times New Roman" panose="02020603050405020304" pitchFamily="18" charset="0"/>
              </a:rPr>
              <a:t>cos</a:t>
            </a:r>
            <a:r>
              <a:rPr lang="en-US" altLang="zh-CN" sz="2000" b="0" kern="0" baseline="30000" dirty="0">
                <a:solidFill>
                  <a:srgbClr val="000000"/>
                </a:solidFill>
                <a:latin typeface="Times New Roman" panose="02020603050405020304" pitchFamily="18" charset="0"/>
                <a:cs typeface="Times New Roman" panose="02020603050405020304" pitchFamily="18" charset="0"/>
              </a:rPr>
              <a:t>2</a:t>
            </a:r>
            <a:r>
              <a:rPr lang="en-US" altLang="zh-CN" sz="2000" b="0" kern="0" dirty="0">
                <a:solidFill>
                  <a:srgbClr val="000000"/>
                </a:solidFill>
                <a:latin typeface="Times New Roman" panose="02020603050405020304" pitchFamily="18" charset="0"/>
                <a:cs typeface="Times New Roman" panose="02020603050405020304" pitchFamily="18" charset="0"/>
              </a:rPr>
              <a:t>θ </a:t>
            </a:r>
            <a:r>
              <a:rPr lang="zh-CN" altLang="en-US" sz="2000" b="0" kern="0" dirty="0">
                <a:solidFill>
                  <a:srgbClr val="000000"/>
                </a:solidFill>
                <a:latin typeface="Times New Roman" panose="02020603050405020304" pitchFamily="18" charset="0"/>
                <a:cs typeface="Times New Roman" panose="02020603050405020304" pitchFamily="18" charset="0"/>
              </a:rPr>
              <a:t>分布</a:t>
            </a:r>
          </a:p>
        </p:txBody>
      </p:sp>
      <p:sp>
        <p:nvSpPr>
          <p:cNvPr id="17" name="矩形 16">
            <a:extLst>
              <a:ext uri="{FF2B5EF4-FFF2-40B4-BE49-F238E27FC236}">
                <a16:creationId xmlns:a16="http://schemas.microsoft.com/office/drawing/2014/main" id="{DB0E3122-0438-463E-B4C0-72076DD4BE3E}"/>
              </a:ext>
            </a:extLst>
          </p:cNvPr>
          <p:cNvSpPr/>
          <p:nvPr/>
        </p:nvSpPr>
        <p:spPr>
          <a:xfrm>
            <a:off x="0" y="5895177"/>
            <a:ext cx="12191999" cy="580415"/>
          </a:xfrm>
          <a:prstGeom prst="rect">
            <a:avLst/>
          </a:prstGeom>
        </p:spPr>
        <p:txBody>
          <a:bodyPr wrap="square">
            <a:spAutoFit/>
          </a:bodyPr>
          <a:lstStyle/>
          <a:p>
            <a:pPr marL="342900" lvl="0" indent="-342900" algn="l" fontAlgn="auto">
              <a:lnSpc>
                <a:spcPct val="150000"/>
              </a:lnSpc>
              <a:spcBef>
                <a:spcPts val="0"/>
              </a:spcBef>
              <a:spcAft>
                <a:spcPts val="0"/>
              </a:spcAft>
              <a:buFont typeface="Wingdings" panose="05000000000000000000" pitchFamily="2" charset="2"/>
              <a:buChar char="n"/>
            </a:pPr>
            <a:r>
              <a:rPr lang="zh-CN" altLang="en-US" sz="2400" dirty="0">
                <a:solidFill>
                  <a:prstClr val="black"/>
                </a:solidFill>
                <a:latin typeface="Arial"/>
                <a:ea typeface="微软雅黑" panose="020B0503020204020204" pitchFamily="34" charset="-122"/>
                <a:cs typeface="Times New Roman" panose="02020603050405020304" pitchFamily="18" charset="0"/>
              </a:rPr>
              <a:t>宇宙线缪子具有广泛的动量和天顶角分布、强大的穿透能力以及对高 </a:t>
            </a:r>
            <a:r>
              <a:rPr lang="en-US" altLang="zh-CN" sz="2400" dirty="0">
                <a:solidFill>
                  <a:prstClr val="black"/>
                </a:solidFill>
                <a:latin typeface="Arial"/>
                <a:ea typeface="微软雅黑" panose="020B0503020204020204" pitchFamily="34" charset="-122"/>
                <a:cs typeface="Times New Roman" panose="02020603050405020304" pitchFamily="18" charset="0"/>
              </a:rPr>
              <a:t>Z </a:t>
            </a:r>
            <a:r>
              <a:rPr lang="zh-CN" altLang="en-US" sz="2400" dirty="0">
                <a:solidFill>
                  <a:prstClr val="black"/>
                </a:solidFill>
                <a:latin typeface="Arial"/>
                <a:ea typeface="微软雅黑" panose="020B0503020204020204" pitchFamily="34" charset="-122"/>
                <a:cs typeface="Times New Roman" panose="02020603050405020304" pitchFamily="18" charset="0"/>
              </a:rPr>
              <a:t>物质敏感等特点</a:t>
            </a:r>
            <a:endParaRPr lang="en-US" altLang="zh-CN" sz="2400" dirty="0">
              <a:solidFill>
                <a:prstClr val="black"/>
              </a:solidFill>
              <a:latin typeface="Arial"/>
              <a:ea typeface="微软雅黑" panose="020B0503020204020204" pitchFamily="34" charset="-122"/>
              <a:cs typeface="Times New Roman" panose="02020603050405020304" pitchFamily="18" charset="0"/>
            </a:endParaRPr>
          </a:p>
        </p:txBody>
      </p:sp>
      <p:sp>
        <p:nvSpPr>
          <p:cNvPr id="20" name="灯片编号占位符 2">
            <a:extLst>
              <a:ext uri="{FF2B5EF4-FFF2-40B4-BE49-F238E27FC236}">
                <a16:creationId xmlns:a16="http://schemas.microsoft.com/office/drawing/2014/main" id="{F4C8DEF4-DF82-4CBF-BD25-1D4A99075FE6}"/>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4</a:t>
            </a:fld>
            <a:endParaRPr lang="zh-CN" altLang="en-US" sz="1400" dirty="0">
              <a:solidFill>
                <a:schemeClr val="tx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0735547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探测器系统性能指标总结</a:t>
            </a:r>
          </a:p>
        </p:txBody>
      </p:sp>
      <p:sp>
        <p:nvSpPr>
          <p:cNvPr id="66" name="矩形 65">
            <a:extLst>
              <a:ext uri="{FF2B5EF4-FFF2-40B4-BE49-F238E27FC236}">
                <a16:creationId xmlns:a16="http://schemas.microsoft.com/office/drawing/2014/main" id="{20C7A17B-2C3F-40FA-A990-62D10065140F}"/>
              </a:ext>
            </a:extLst>
          </p:cNvPr>
          <p:cNvSpPr/>
          <p:nvPr/>
        </p:nvSpPr>
        <p:spPr>
          <a:xfrm>
            <a:off x="185071" y="5301208"/>
            <a:ext cx="11568608" cy="580865"/>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CN" altLang="en-US" sz="2400" b="1"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高能所搭建的宇宙线缪子散射成像系统的位置分辨与探测效率均较好，结构紧凑</a:t>
            </a:r>
          </a:p>
        </p:txBody>
      </p:sp>
      <p:sp>
        <p:nvSpPr>
          <p:cNvPr id="16" name="灯片编号占位符 2">
            <a:extLst>
              <a:ext uri="{FF2B5EF4-FFF2-40B4-BE49-F238E27FC236}">
                <a16:creationId xmlns:a16="http://schemas.microsoft.com/office/drawing/2014/main" id="{950D2F91-C37D-4238-B4CA-9494CE3B4D49}"/>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graphicFrame>
        <p:nvGraphicFramePr>
          <p:cNvPr id="11" name="表格 10">
            <a:extLst>
              <a:ext uri="{FF2B5EF4-FFF2-40B4-BE49-F238E27FC236}">
                <a16:creationId xmlns:a16="http://schemas.microsoft.com/office/drawing/2014/main" id="{39D88019-C517-47C9-9D66-F436CF3C0539}"/>
              </a:ext>
            </a:extLst>
          </p:cNvPr>
          <p:cNvGraphicFramePr>
            <a:graphicFrameLocks noGrp="1"/>
          </p:cNvGraphicFramePr>
          <p:nvPr>
            <p:extLst>
              <p:ext uri="{D42A27DB-BD31-4B8C-83A1-F6EECF244321}">
                <p14:modId xmlns:p14="http://schemas.microsoft.com/office/powerpoint/2010/main" val="4031378906"/>
              </p:ext>
            </p:extLst>
          </p:nvPr>
        </p:nvGraphicFramePr>
        <p:xfrm>
          <a:off x="479376" y="1691076"/>
          <a:ext cx="10980000" cy="2700000"/>
        </p:xfrm>
        <a:graphic>
          <a:graphicData uri="http://schemas.openxmlformats.org/drawingml/2006/table">
            <a:tbl>
              <a:tblPr firstRow="1" firstCol="1" bandRow="1">
                <a:tableStyleId>{5C22544A-7EE6-4342-B048-85BDC9FD1C3A}</a:tableStyleId>
              </a:tblPr>
              <a:tblGrid>
                <a:gridCol w="1368000">
                  <a:extLst>
                    <a:ext uri="{9D8B030D-6E8A-4147-A177-3AD203B41FA5}">
                      <a16:colId xmlns:a16="http://schemas.microsoft.com/office/drawing/2014/main" val="2433780083"/>
                    </a:ext>
                  </a:extLst>
                </a:gridCol>
                <a:gridCol w="972000">
                  <a:extLst>
                    <a:ext uri="{9D8B030D-6E8A-4147-A177-3AD203B41FA5}">
                      <a16:colId xmlns:a16="http://schemas.microsoft.com/office/drawing/2014/main" val="450691276"/>
                    </a:ext>
                  </a:extLst>
                </a:gridCol>
                <a:gridCol w="972000">
                  <a:extLst>
                    <a:ext uri="{9D8B030D-6E8A-4147-A177-3AD203B41FA5}">
                      <a16:colId xmlns:a16="http://schemas.microsoft.com/office/drawing/2014/main" val="372013572"/>
                    </a:ext>
                  </a:extLst>
                </a:gridCol>
                <a:gridCol w="1944000">
                  <a:extLst>
                    <a:ext uri="{9D8B030D-6E8A-4147-A177-3AD203B41FA5}">
                      <a16:colId xmlns:a16="http://schemas.microsoft.com/office/drawing/2014/main" val="4241794088"/>
                    </a:ext>
                  </a:extLst>
                </a:gridCol>
                <a:gridCol w="864000">
                  <a:extLst>
                    <a:ext uri="{9D8B030D-6E8A-4147-A177-3AD203B41FA5}">
                      <a16:colId xmlns:a16="http://schemas.microsoft.com/office/drawing/2014/main" val="3040946193"/>
                    </a:ext>
                  </a:extLst>
                </a:gridCol>
                <a:gridCol w="2016000">
                  <a:extLst>
                    <a:ext uri="{9D8B030D-6E8A-4147-A177-3AD203B41FA5}">
                      <a16:colId xmlns:a16="http://schemas.microsoft.com/office/drawing/2014/main" val="4171365757"/>
                    </a:ext>
                  </a:extLst>
                </a:gridCol>
                <a:gridCol w="1116000">
                  <a:extLst>
                    <a:ext uri="{9D8B030D-6E8A-4147-A177-3AD203B41FA5}">
                      <a16:colId xmlns:a16="http://schemas.microsoft.com/office/drawing/2014/main" val="1361804779"/>
                    </a:ext>
                  </a:extLst>
                </a:gridCol>
                <a:gridCol w="1728000">
                  <a:extLst>
                    <a:ext uri="{9D8B030D-6E8A-4147-A177-3AD203B41FA5}">
                      <a16:colId xmlns:a16="http://schemas.microsoft.com/office/drawing/2014/main" val="3718460509"/>
                    </a:ext>
                  </a:extLst>
                </a:gridCol>
              </a:tblGrid>
              <a:tr h="540000">
                <a:tc>
                  <a:txBody>
                    <a:bodyPr/>
                    <a:lstStyle/>
                    <a:p>
                      <a:pPr algn="ctr">
                        <a:spcBef>
                          <a:spcPts val="200"/>
                        </a:spcBef>
                        <a:spcAft>
                          <a:spcPts val="0"/>
                        </a:spcAft>
                      </a:pPr>
                      <a:r>
                        <a:rPr lang="zh-CN" altLang="en-US" sz="1600" dirty="0">
                          <a:effectLst/>
                          <a:latin typeface="Times New Roman" panose="02020603050405020304" pitchFamily="18" charset="0"/>
                          <a:ea typeface="微软雅黑" panose="020B0503020204020204" pitchFamily="34" charset="-122"/>
                          <a:cs typeface="Times New Roman" panose="02020603050405020304" pitchFamily="18" charset="0"/>
                        </a:rPr>
                        <a:t>探测器类型</a:t>
                      </a:r>
                      <a:endParaRPr lang="zh-CN" sz="16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en-US" sz="1600" dirty="0">
                          <a:effectLst/>
                          <a:latin typeface="Times New Roman" panose="02020603050405020304" pitchFamily="18" charset="0"/>
                          <a:ea typeface="微软雅黑" panose="020B0503020204020204" pitchFamily="34" charset="-122"/>
                          <a:cs typeface="Times New Roman" panose="02020603050405020304" pitchFamily="18" charset="0"/>
                        </a:rPr>
                        <a:t>研究机构</a:t>
                      </a:r>
                      <a:endParaRPr lang="zh-CN" sz="16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en-US" sz="1600" dirty="0">
                          <a:effectLst/>
                          <a:latin typeface="Times New Roman" panose="02020603050405020304" pitchFamily="18" charset="0"/>
                          <a:ea typeface="微软雅黑" panose="020B0503020204020204" pitchFamily="34" charset="-122"/>
                          <a:cs typeface="Times New Roman" panose="02020603050405020304" pitchFamily="18" charset="0"/>
                        </a:rPr>
                        <a:t>超层布局</a:t>
                      </a:r>
                      <a:endParaRPr lang="zh-CN" sz="16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en-US" sz="1600" dirty="0">
                          <a:effectLst/>
                          <a:latin typeface="Times New Roman" panose="02020603050405020304" pitchFamily="18" charset="0"/>
                          <a:ea typeface="微软雅黑" panose="020B0503020204020204" pitchFamily="34" charset="-122"/>
                          <a:cs typeface="Times New Roman" panose="02020603050405020304" pitchFamily="18" charset="0"/>
                        </a:rPr>
                        <a:t>位置分辨</a:t>
                      </a:r>
                      <a:endParaRPr lang="zh-CN" sz="16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en-US" sz="1600" dirty="0">
                          <a:effectLst/>
                          <a:latin typeface="Times New Roman" panose="02020603050405020304" pitchFamily="18" charset="0"/>
                          <a:ea typeface="微软雅黑" panose="020B0503020204020204" pitchFamily="34" charset="-122"/>
                          <a:cs typeface="Times New Roman" panose="02020603050405020304" pitchFamily="18" charset="0"/>
                        </a:rPr>
                        <a:t>层距</a:t>
                      </a:r>
                      <a:endParaRPr lang="zh-CN" sz="16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en-US" sz="1600" dirty="0">
                          <a:effectLst/>
                          <a:latin typeface="Times New Roman" panose="02020603050405020304" pitchFamily="18" charset="0"/>
                          <a:ea typeface="微软雅黑" panose="020B0503020204020204" pitchFamily="34" charset="-122"/>
                          <a:cs typeface="Times New Roman" panose="02020603050405020304" pitchFamily="18" charset="0"/>
                        </a:rPr>
                        <a:t>角分辨</a:t>
                      </a:r>
                      <a:endParaRPr lang="zh-CN" sz="16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en-US" sz="1600" dirty="0">
                          <a:effectLst/>
                          <a:latin typeface="Times New Roman" panose="02020603050405020304" pitchFamily="18" charset="0"/>
                          <a:ea typeface="微软雅黑" panose="020B0503020204020204" pitchFamily="34" charset="-122"/>
                          <a:cs typeface="Times New Roman" panose="02020603050405020304" pitchFamily="18" charset="0"/>
                        </a:rPr>
                        <a:t>探测效率</a:t>
                      </a:r>
                      <a:endParaRPr lang="zh-CN" sz="16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en-US" sz="1600" dirty="0">
                          <a:effectLst/>
                          <a:latin typeface="Times New Roman" panose="02020603050405020304" pitchFamily="18" charset="0"/>
                          <a:ea typeface="微软雅黑" panose="020B0503020204020204" pitchFamily="34" charset="-122"/>
                          <a:cs typeface="Times New Roman" panose="02020603050405020304" pitchFamily="18" charset="0"/>
                        </a:rPr>
                        <a:t>灵敏面积</a:t>
                      </a:r>
                      <a:endParaRPr lang="zh-CN" sz="16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615069825"/>
                  </a:ext>
                </a:extLst>
              </a:tr>
              <a:tr h="540000">
                <a:tc>
                  <a:txBody>
                    <a:bodyPr/>
                    <a:lstStyle/>
                    <a:p>
                      <a:pPr algn="ctr">
                        <a:spcBef>
                          <a:spcPts val="200"/>
                        </a:spcBef>
                        <a:spcAft>
                          <a:spcPts val="0"/>
                        </a:spcAft>
                      </a:pPr>
                      <a:r>
                        <a:rPr lang="zh-CN" altLang="zh-CN" sz="1600" dirty="0">
                          <a:effectLst/>
                          <a:latin typeface="Times New Roman" panose="02020603050405020304" pitchFamily="18" charset="0"/>
                          <a:ea typeface="微软雅黑" panose="020B0503020204020204" pitchFamily="34" charset="-122"/>
                          <a:cs typeface="Times New Roman" panose="02020603050405020304" pitchFamily="18" charset="0"/>
                        </a:rPr>
                        <a:t>三角形塑闪条嵌入波移光纤</a:t>
                      </a:r>
                      <a:endParaRPr lang="zh-CN" sz="16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CRIPT </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（加拿大）</a:t>
                      </a:r>
                      <a:endParaRPr kumimoji="0" lang="zh-CN" altLang="en-US" sz="16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zh-CN"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上下各</a:t>
                      </a:r>
                      <a:r>
                        <a:rPr kumimoji="0" lang="zh-CN" altLang="en-US"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两</a:t>
                      </a:r>
                      <a:r>
                        <a:rPr kumimoji="0" lang="zh-CN" altLang="zh-CN"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个超层</a:t>
                      </a:r>
                      <a:r>
                        <a:rPr kumimoji="0" lang="en-US" altLang="zh-CN"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16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6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2.5 mm</a:t>
                      </a:r>
                      <a:endParaRPr lang="zh-CN" altLang="en-US" sz="16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m</a:t>
                      </a:r>
                      <a:endParaRPr kumimoji="0" lang="zh-CN"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4.9 mrad @ plane</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&amp; 7 mrad @ space</a:t>
                      </a:r>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97%</a:t>
                      </a:r>
                      <a:endParaRPr kumimoji="0" lang="zh-CN" altLang="en-US" sz="16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6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2 m × 2 m</a:t>
                      </a:r>
                      <a:endParaRPr kumimoji="0" lang="zh-CN"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473896249"/>
                  </a:ext>
                </a:extLst>
              </a:tr>
              <a:tr h="540000">
                <a:tc>
                  <a:txBody>
                    <a:bodyPr/>
                    <a:lstStyle/>
                    <a:p>
                      <a:pPr algn="ctr">
                        <a:spcBef>
                          <a:spcPts val="200"/>
                        </a:spcBef>
                        <a:spcAft>
                          <a:spcPts val="0"/>
                        </a:spcAft>
                      </a:pPr>
                      <a:r>
                        <a:rPr lang="zh-CN" altLang="zh-CN" sz="1600" dirty="0">
                          <a:effectLst/>
                          <a:latin typeface="Times New Roman" panose="02020603050405020304" pitchFamily="18" charset="0"/>
                          <a:ea typeface="微软雅黑" panose="020B0503020204020204" pitchFamily="34" charset="-122"/>
                          <a:cs typeface="Times New Roman" panose="02020603050405020304" pitchFamily="18" charset="0"/>
                        </a:rPr>
                        <a:t>三棱柱塑料闪烁体</a:t>
                      </a:r>
                      <a:endParaRPr lang="zh-CN" sz="16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兰大</a:t>
                      </a:r>
                      <a:endParaRPr kumimoji="0" lang="en-US" altLang="zh-CN"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（中）</a:t>
                      </a:r>
                      <a:endParaRPr kumimoji="0" lang="zh-CN" altLang="en-US" sz="16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zh-CN"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上下各</a:t>
                      </a:r>
                      <a:r>
                        <a:rPr kumimoji="0" lang="zh-CN" altLang="en-US"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两</a:t>
                      </a:r>
                      <a:r>
                        <a:rPr kumimoji="0" lang="zh-CN" altLang="zh-CN"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个超层</a:t>
                      </a:r>
                      <a:endParaRPr kumimoji="0" lang="zh-CN" altLang="en-US" sz="16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6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2.5 mm</a:t>
                      </a:r>
                      <a:endParaRPr lang="zh-CN" altLang="zh-CN" sz="16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40.5 cm</a:t>
                      </a:r>
                      <a:endParaRPr kumimoji="0" lang="zh-CN"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8.73 mrad @ plane</a:t>
                      </a:r>
                      <a:endParaRPr kumimoji="0" lang="zh-CN"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98%</a:t>
                      </a:r>
                      <a:endParaRPr kumimoji="0" lang="zh-CN" altLang="en-US" sz="16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6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48 cm × 48 cm</a:t>
                      </a:r>
                      <a:endParaRPr kumimoji="0" lang="zh-CN"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147491568"/>
                  </a:ext>
                </a:extLst>
              </a:tr>
              <a:tr h="540000">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圆形塑料闪烁光纤</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6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Glasgow</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（英）</a:t>
                      </a:r>
                      <a:endParaRPr kumimoji="0" lang="zh-CN" altLang="en-US" sz="16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zh-CN"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上下各</a:t>
                      </a:r>
                      <a:r>
                        <a:rPr kumimoji="0" lang="zh-CN" altLang="en-US"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两</a:t>
                      </a:r>
                      <a:r>
                        <a:rPr kumimoji="0" lang="zh-CN" altLang="zh-CN"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个超层</a:t>
                      </a:r>
                      <a:endParaRPr kumimoji="0" lang="zh-CN" altLang="en-US" sz="16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6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0.6 mm @ simulation</a:t>
                      </a:r>
                      <a:endParaRPr lang="zh-CN" altLang="zh-CN" sz="16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25 cm</a:t>
                      </a:r>
                      <a:endParaRPr kumimoji="0" lang="zh-CN"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3.3 mrad @ simulation</a:t>
                      </a:r>
                      <a:endParaRPr kumimoji="0" lang="zh-CN"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70% ~ 86%</a:t>
                      </a: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600" b="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25.6 cm × 25.6 cm</a:t>
                      </a:r>
                      <a:endParaRPr kumimoji="0" lang="zh-CN"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03302565"/>
                  </a:ext>
                </a:extLst>
              </a:tr>
              <a:tr h="540000">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方形塑料闪烁光纤</a:t>
                      </a: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高能所</a:t>
                      </a:r>
                      <a:endPar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（中）</a:t>
                      </a: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上下各两个超层</a:t>
                      </a: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6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&lt; 0.5 mm</a:t>
                      </a:r>
                      <a:endParaRPr lang="zh-CN" altLang="zh-CN" sz="16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10 cm</a:t>
                      </a:r>
                      <a:endParaRPr kumimoji="0" lang="zh-CN"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&lt; 9 mrad @ system plane</a:t>
                      </a:r>
                      <a:endParaRPr kumimoji="0" lang="zh-CN"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98%</a:t>
                      </a:r>
                      <a:endParaRPr kumimoji="0"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20 cm × 20 cm</a:t>
                      </a:r>
                      <a:endParaRPr kumimoji="0" lang="zh-CN"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108106952"/>
                  </a:ext>
                </a:extLst>
              </a:tr>
            </a:tbl>
          </a:graphicData>
        </a:graphic>
      </p:graphicFrame>
      <p:sp>
        <p:nvSpPr>
          <p:cNvPr id="3" name="矩形 2">
            <a:extLst>
              <a:ext uri="{FF2B5EF4-FFF2-40B4-BE49-F238E27FC236}">
                <a16:creationId xmlns:a16="http://schemas.microsoft.com/office/drawing/2014/main" id="{F8733A4E-3393-42E9-A6C2-1BD140DB8733}"/>
              </a:ext>
            </a:extLst>
          </p:cNvPr>
          <p:cNvSpPr/>
          <p:nvPr/>
        </p:nvSpPr>
        <p:spPr>
          <a:xfrm>
            <a:off x="3914968" y="4437112"/>
            <a:ext cx="4108817" cy="276999"/>
          </a:xfrm>
          <a:prstGeom prst="rect">
            <a:avLst/>
          </a:prstGeom>
        </p:spPr>
        <p:txBody>
          <a:bodyPr wrap="none">
            <a:spAutoFit/>
          </a:bodyPr>
          <a:lstStyle/>
          <a:p>
            <a:pPr lvl="0" algn="l">
              <a:defRPr/>
            </a:pPr>
            <a:r>
              <a:rPr lang="zh-CN" altLang="en-US" sz="1200" b="0" dirty="0">
                <a:solidFill>
                  <a:prstClr val="black"/>
                </a:solidFill>
                <a:ea typeface="微软雅黑" panose="020B0503020204020204" pitchFamily="34" charset="-122"/>
                <a:cs typeface="Times New Roman" panose="02020603050405020304" pitchFamily="18" charset="0"/>
              </a:rPr>
              <a:t>注：</a:t>
            </a:r>
            <a:r>
              <a:rPr lang="en-US" altLang="zh-CN" sz="1200" b="0" dirty="0">
                <a:solidFill>
                  <a:prstClr val="black"/>
                </a:solidFill>
                <a:ea typeface="微软雅黑" panose="020B0503020204020204" pitchFamily="34" charset="-122"/>
                <a:cs typeface="Times New Roman" panose="02020603050405020304" pitchFamily="18" charset="0"/>
              </a:rPr>
              <a:t>*</a:t>
            </a:r>
            <a:r>
              <a:rPr lang="zh-CN" altLang="en-US" sz="1200" b="0" dirty="0">
                <a:solidFill>
                  <a:prstClr val="black"/>
                </a:solidFill>
                <a:ea typeface="微软雅黑" panose="020B0503020204020204" pitchFamily="34" charset="-122"/>
                <a:cs typeface="Times New Roman" panose="02020603050405020304" pitchFamily="18" charset="0"/>
              </a:rPr>
              <a:t>代表最下面还有另外的两个耦合已知厚度钢板的超层</a:t>
            </a:r>
            <a:endParaRPr lang="en-US" altLang="zh-CN" sz="1200" b="0" dirty="0">
              <a:solidFill>
                <a:prstClr val="black"/>
              </a:solidFill>
              <a:ea typeface="微软雅黑" panose="020B0503020204020204" pitchFamily="34" charset="-122"/>
              <a:cs typeface="Times New Roman" panose="02020603050405020304" pitchFamily="18" charset="0"/>
            </a:endParaRPr>
          </a:p>
        </p:txBody>
      </p:sp>
      <p:sp>
        <p:nvSpPr>
          <p:cNvPr id="15" name="矩形 14">
            <a:extLst>
              <a:ext uri="{FF2B5EF4-FFF2-40B4-BE49-F238E27FC236}">
                <a16:creationId xmlns:a16="http://schemas.microsoft.com/office/drawing/2014/main" id="{FAF3EDF5-8242-4E80-8935-B6F76C6794CC}"/>
              </a:ext>
            </a:extLst>
          </p:cNvPr>
          <p:cNvSpPr/>
          <p:nvPr/>
        </p:nvSpPr>
        <p:spPr>
          <a:xfrm>
            <a:off x="2143610" y="1420755"/>
            <a:ext cx="7651532"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高能所的宇宙线缪子散射成像系统与国内外其他研究机构的基于闪烁探测器的宇宙线缪子散射成像系统参数对比</a:t>
            </a:r>
          </a:p>
        </p:txBody>
      </p:sp>
    </p:spTree>
    <p:extLst>
      <p:ext uri="{BB962C8B-B14F-4D97-AF65-F5344CB8AC3E}">
        <p14:creationId xmlns:p14="http://schemas.microsoft.com/office/powerpoint/2010/main" val="4151253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1694329" y="55035"/>
            <a:ext cx="2772060"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成像算法</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8" name="灯片编号占位符 2">
            <a:extLst>
              <a:ext uri="{FF2B5EF4-FFF2-40B4-BE49-F238E27FC236}">
                <a16:creationId xmlns:a16="http://schemas.microsoft.com/office/drawing/2014/main" id="{86FA03F8-17E5-4B55-9628-84F28FBABBF4}"/>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29" name="图片 28" descr="G:\2022年文件\博士论文\图片\第五章\5-5.png">
            <a:extLst>
              <a:ext uri="{FF2B5EF4-FFF2-40B4-BE49-F238E27FC236}">
                <a16:creationId xmlns:a16="http://schemas.microsoft.com/office/drawing/2014/main" id="{840F3150-CB57-4362-B439-F9998EA7FAE9}"/>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0329" y="4046052"/>
            <a:ext cx="5862138" cy="2304222"/>
          </a:xfrm>
          <a:prstGeom prst="rect">
            <a:avLst/>
          </a:prstGeom>
          <a:noFill/>
          <a:ln>
            <a:noFill/>
          </a:ln>
        </p:spPr>
      </p:pic>
      <p:sp>
        <p:nvSpPr>
          <p:cNvPr id="31" name="矩形 30">
            <a:extLst>
              <a:ext uri="{FF2B5EF4-FFF2-40B4-BE49-F238E27FC236}">
                <a16:creationId xmlns:a16="http://schemas.microsoft.com/office/drawing/2014/main" id="{3CFB2FBF-874A-417C-A361-1A15A32749BB}"/>
              </a:ext>
            </a:extLst>
          </p:cNvPr>
          <p:cNvSpPr/>
          <p:nvPr/>
        </p:nvSpPr>
        <p:spPr>
          <a:xfrm>
            <a:off x="619186" y="1285368"/>
            <a:ext cx="5863062" cy="1938992"/>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Times New Roman" pitchFamily="18" charset="0"/>
                <a:ea typeface="微软雅黑" panose="020B0503020204020204" pitchFamily="34" charset="-122"/>
                <a:cs typeface="Times New Roman" panose="02020603050405020304" pitchFamily="18" charset="0"/>
              </a:rPr>
              <a:t>PoCA</a:t>
            </a:r>
            <a:r>
              <a:rPr kumimoji="0" lang="zh-CN" altLang="zh-CN" sz="2000" b="1" i="0" u="none" strike="noStrike" kern="1200" cap="none" spc="0" normalizeH="0" baseline="0" noProof="0" dirty="0">
                <a:ln>
                  <a:noFill/>
                </a:ln>
                <a:solidFill>
                  <a:prstClr val="white"/>
                </a:solidFill>
                <a:effectLst/>
                <a:uLnTx/>
                <a:uFillTx/>
                <a:latin typeface="Times New Roman" pitchFamily="18" charset="0"/>
                <a:ea typeface="微软雅黑" panose="020B0503020204020204" pitchFamily="34" charset="-122"/>
                <a:cs typeface="Times New Roman" panose="02020603050405020304" pitchFamily="18" charset="0"/>
              </a:rPr>
              <a:t>算法假设缪子在材料中</a:t>
            </a:r>
            <a:r>
              <a:rPr kumimoji="0" lang="zh-CN" altLang="en-US" sz="2000" b="1" i="0" u="none" strike="noStrike" kern="1200" cap="none" spc="0" normalizeH="0" baseline="0" noProof="0" dirty="0">
                <a:ln>
                  <a:noFill/>
                </a:ln>
                <a:solidFill>
                  <a:prstClr val="white"/>
                </a:solidFill>
                <a:effectLst/>
                <a:uLnTx/>
                <a:uFillTx/>
                <a:latin typeface="Times New Roman" pitchFamily="18" charset="0"/>
                <a:ea typeface="微软雅黑" panose="020B0503020204020204" pitchFamily="34" charset="-122"/>
                <a:cs typeface="Times New Roman" panose="02020603050405020304" pitchFamily="18" charset="0"/>
              </a:rPr>
              <a:t>只散射一次</a:t>
            </a:r>
            <a:r>
              <a:rPr kumimoji="0" lang="zh-CN" altLang="zh-CN" sz="2000" b="1" i="0" u="none" strike="noStrike" kern="1200" cap="none" spc="0" normalizeH="0" baseline="0" noProof="0" dirty="0">
                <a:ln>
                  <a:noFill/>
                </a:ln>
                <a:solidFill>
                  <a:prstClr val="white"/>
                </a:solidFill>
                <a:effectLst/>
                <a:uLnTx/>
                <a:uFillTx/>
                <a:latin typeface="Times New Roman" pitchFamily="18" charset="0"/>
                <a:ea typeface="微软雅黑" panose="020B0503020204020204" pitchFamily="34" charset="-122"/>
                <a:cs typeface="Times New Roman" panose="02020603050405020304" pitchFamily="18" charset="0"/>
              </a:rPr>
              <a:t>，散射点所在的体素被</a:t>
            </a:r>
            <a:r>
              <a:rPr kumimoji="0" lang="zh-CN" altLang="en-US" sz="2000" b="1" i="0" u="none" strike="noStrike" kern="1200" cap="none" spc="0" normalizeH="0" baseline="0" noProof="0" dirty="0">
                <a:ln>
                  <a:noFill/>
                </a:ln>
                <a:solidFill>
                  <a:prstClr val="white"/>
                </a:solidFill>
                <a:effectLst/>
                <a:uLnTx/>
                <a:uFillTx/>
                <a:latin typeface="Times New Roman" pitchFamily="18" charset="0"/>
                <a:ea typeface="微软雅黑" panose="020B0503020204020204" pitchFamily="34" charset="-122"/>
                <a:cs typeface="Times New Roman" panose="02020603050405020304" pitchFamily="18" charset="0"/>
              </a:rPr>
              <a:t>称</a:t>
            </a:r>
            <a:r>
              <a:rPr kumimoji="0" lang="zh-CN" altLang="zh-CN" sz="2000" b="1" i="0" u="none" strike="noStrike" kern="1200" cap="none" spc="0" normalizeH="0" baseline="0" noProof="0" dirty="0">
                <a:ln>
                  <a:noFill/>
                </a:ln>
                <a:solidFill>
                  <a:prstClr val="white"/>
                </a:solidFill>
                <a:effectLst/>
                <a:uLnTx/>
                <a:uFillTx/>
                <a:latin typeface="Times New Roman" pitchFamily="18" charset="0"/>
                <a:ea typeface="微软雅黑" panose="020B0503020204020204" pitchFamily="34" charset="-122"/>
                <a:cs typeface="Times New Roman" panose="02020603050405020304" pitchFamily="18" charset="0"/>
              </a:rPr>
              <a:t>为</a:t>
            </a:r>
            <a:r>
              <a:rPr kumimoji="0" lang="en-US" altLang="zh-CN" sz="2000" b="1" i="0" u="none" strike="noStrike" kern="1200" cap="none" spc="0" normalizeH="0" baseline="0" noProof="0" dirty="0">
                <a:ln>
                  <a:noFill/>
                </a:ln>
                <a:solidFill>
                  <a:prstClr val="white"/>
                </a:solidFill>
                <a:effectLst/>
                <a:uLnTx/>
                <a:uFillTx/>
                <a:latin typeface="Times New Roman" pitchFamily="18" charset="0"/>
                <a:ea typeface="微软雅黑" panose="020B0503020204020204" pitchFamily="34" charset="-122"/>
                <a:cs typeface="Times New Roman" panose="02020603050405020304" pitchFamily="18" charset="0"/>
              </a:rPr>
              <a:t>PoCA</a:t>
            </a:r>
            <a:r>
              <a:rPr kumimoji="0" lang="zh-CN" altLang="zh-CN" sz="2000" b="1" i="0" u="none" strike="noStrike" kern="1200" cap="none" spc="0" normalizeH="0" baseline="0" noProof="0" dirty="0">
                <a:ln>
                  <a:noFill/>
                </a:ln>
                <a:solidFill>
                  <a:prstClr val="white"/>
                </a:solidFill>
                <a:effectLst/>
                <a:uLnTx/>
                <a:uFillTx/>
                <a:latin typeface="Times New Roman" pitchFamily="18" charset="0"/>
                <a:ea typeface="微软雅黑" panose="020B0503020204020204" pitchFamily="34" charset="-122"/>
                <a:cs typeface="Times New Roman" panose="02020603050405020304" pitchFamily="18" charset="0"/>
              </a:rPr>
              <a:t>点。散射点通过缪子入射方向与出射方向径迹延长线的交点进行计算。</a:t>
            </a:r>
            <a:r>
              <a:rPr kumimoji="0" lang="zh-CN" altLang="en-US" sz="2000" b="1" i="0" u="none" strike="noStrike" kern="1200" cap="none" spc="0" normalizeH="0" baseline="0" noProof="0" dirty="0">
                <a:ln>
                  <a:noFill/>
                </a:ln>
                <a:solidFill>
                  <a:prstClr val="white"/>
                </a:solidFill>
                <a:effectLst/>
                <a:uLnTx/>
                <a:uFillTx/>
                <a:latin typeface="Times New Roman" pitchFamily="18" charset="0"/>
                <a:ea typeface="微软雅黑" panose="020B0503020204020204" pitchFamily="34" charset="-122"/>
                <a:cs typeface="Times New Roman" panose="02020603050405020304" pitchFamily="18" charset="0"/>
              </a:rPr>
              <a:t>散射密度计算如下：</a:t>
            </a:r>
          </a:p>
        </p:txBody>
      </p:sp>
      <p:sp>
        <p:nvSpPr>
          <p:cNvPr id="32" name="矩形 31">
            <a:extLst>
              <a:ext uri="{FF2B5EF4-FFF2-40B4-BE49-F238E27FC236}">
                <a16:creationId xmlns:a16="http://schemas.microsoft.com/office/drawing/2014/main" id="{57CF0493-54C4-484D-A981-3BDD0F0F0BFE}"/>
              </a:ext>
            </a:extLst>
          </p:cNvPr>
          <p:cNvSpPr/>
          <p:nvPr/>
        </p:nvSpPr>
        <p:spPr>
          <a:xfrm>
            <a:off x="1433186" y="6223635"/>
            <a:ext cx="3033203" cy="33855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Times New Roman" pitchFamily="18" charset="0"/>
                <a:ea typeface="微软雅黑" panose="020B0503020204020204" pitchFamily="34" charset="-122"/>
                <a:cs typeface="Times New Roman" panose="02020603050405020304" pitchFamily="18" charset="0"/>
              </a:rPr>
              <a:t> PoCA</a:t>
            </a:r>
            <a:r>
              <a:rPr kumimoji="0" lang="zh-CN" altLang="zh-CN" sz="1600" b="1" i="0" u="none" strike="noStrike" kern="1200" cap="none" spc="0" normalizeH="0" baseline="0" noProof="0" dirty="0">
                <a:ln>
                  <a:noFill/>
                </a:ln>
                <a:solidFill>
                  <a:prstClr val="white"/>
                </a:solidFill>
                <a:effectLst/>
                <a:uLnTx/>
                <a:uFillTx/>
                <a:latin typeface="Times New Roman" pitchFamily="18" charset="0"/>
                <a:ea typeface="微软雅黑" panose="020B0503020204020204" pitchFamily="34" charset="-122"/>
                <a:cs typeface="Times New Roman" panose="02020603050405020304" pitchFamily="18" charset="0"/>
              </a:rPr>
              <a:t>算法重建散射密度的过程</a:t>
            </a:r>
            <a:endParaRPr kumimoji="0" lang="zh-CN" altLang="en-US" sz="1600" b="1" i="0" u="none" strike="noStrike" kern="1200" cap="none" spc="0" normalizeH="0" baseline="0" noProof="0" dirty="0">
              <a:ln>
                <a:noFill/>
              </a:ln>
              <a:solidFill>
                <a:prstClr val="white"/>
              </a:solidFill>
              <a:effectLst/>
              <a:uLnTx/>
              <a:uFillTx/>
              <a:latin typeface="Times New Roman" pitchFamily="18" charset="0"/>
              <a:ea typeface="微软雅黑" panose="020B0503020204020204" pitchFamily="34" charset="-122"/>
              <a:cs typeface="Times New Roman" panose="02020603050405020304" pitchFamily="18" charset="0"/>
            </a:endParaRPr>
          </a:p>
        </p:txBody>
      </p:sp>
      <p:pic>
        <p:nvPicPr>
          <p:cNvPr id="34" name="图片 33">
            <a:extLst>
              <a:ext uri="{FF2B5EF4-FFF2-40B4-BE49-F238E27FC236}">
                <a16:creationId xmlns:a16="http://schemas.microsoft.com/office/drawing/2014/main" id="{943C2FE2-A41A-4D54-824E-F2FB5DBDCDBA}"/>
              </a:ext>
            </a:extLst>
          </p:cNvPr>
          <p:cNvPicPr>
            <a:picLocks noChangeAspect="1"/>
          </p:cNvPicPr>
          <p:nvPr/>
        </p:nvPicPr>
        <p:blipFill>
          <a:blip r:embed="rId4"/>
          <a:stretch>
            <a:fillRect/>
          </a:stretch>
        </p:blipFill>
        <p:spPr>
          <a:xfrm>
            <a:off x="7392633" y="1384300"/>
            <a:ext cx="4444036" cy="4349750"/>
          </a:xfrm>
          <a:prstGeom prst="rect">
            <a:avLst/>
          </a:prstGeom>
        </p:spPr>
      </p:pic>
      <p:sp>
        <p:nvSpPr>
          <p:cNvPr id="35" name="矩形 34">
            <a:extLst>
              <a:ext uri="{FF2B5EF4-FFF2-40B4-BE49-F238E27FC236}">
                <a16:creationId xmlns:a16="http://schemas.microsoft.com/office/drawing/2014/main" id="{AA34DAED-4B26-482E-B721-99A4936A9203}"/>
              </a:ext>
            </a:extLst>
          </p:cNvPr>
          <p:cNvSpPr/>
          <p:nvPr/>
        </p:nvSpPr>
        <p:spPr>
          <a:xfrm>
            <a:off x="8409011" y="6180997"/>
            <a:ext cx="2236125" cy="33855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Times New Roman" pitchFamily="18" charset="0"/>
                <a:ea typeface="微软雅黑" panose="020B0503020204020204" pitchFamily="34" charset="-122"/>
                <a:cs typeface="Times New Roman" panose="02020603050405020304" pitchFamily="18" charset="0"/>
              </a:rPr>
              <a:t> PoCA</a:t>
            </a:r>
            <a:r>
              <a:rPr kumimoji="0" lang="zh-CN" altLang="zh-CN" sz="1600" b="1" i="0" u="none" strike="noStrike" kern="1200" cap="none" spc="0" normalizeH="0" baseline="0" noProof="0" dirty="0">
                <a:ln>
                  <a:noFill/>
                </a:ln>
                <a:solidFill>
                  <a:prstClr val="white"/>
                </a:solidFill>
                <a:effectLst/>
                <a:uLnTx/>
                <a:uFillTx/>
                <a:latin typeface="Times New Roman" pitchFamily="18" charset="0"/>
                <a:ea typeface="微软雅黑" panose="020B0503020204020204" pitchFamily="34" charset="-122"/>
                <a:cs typeface="Times New Roman" panose="02020603050405020304" pitchFamily="18" charset="0"/>
              </a:rPr>
              <a:t>算法</a:t>
            </a:r>
            <a:r>
              <a:rPr kumimoji="0" lang="zh-CN" altLang="en-US" sz="1600" b="1" i="0" u="none" strike="noStrike" kern="1200" cap="none" spc="0" normalizeH="0" baseline="0" noProof="0" dirty="0">
                <a:ln>
                  <a:noFill/>
                </a:ln>
                <a:solidFill>
                  <a:prstClr val="white"/>
                </a:solidFill>
                <a:effectLst/>
                <a:uLnTx/>
                <a:uFillTx/>
                <a:latin typeface="Times New Roman" pitchFamily="18" charset="0"/>
                <a:ea typeface="微软雅黑" panose="020B0503020204020204" pitchFamily="34" charset="-122"/>
                <a:cs typeface="Times New Roman" panose="02020603050405020304" pitchFamily="18" charset="0"/>
              </a:rPr>
              <a:t>实现流程图</a:t>
            </a:r>
          </a:p>
        </p:txBody>
      </p:sp>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13822FE4-8858-4929-B45E-31F81A65BAD8}"/>
                  </a:ext>
                </a:extLst>
              </p:cNvPr>
              <p:cNvSpPr/>
              <p:nvPr/>
            </p:nvSpPr>
            <p:spPr>
              <a:xfrm>
                <a:off x="2117259" y="3224360"/>
                <a:ext cx="1665055" cy="9362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accPr>
                      <m:e>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𝜆</m:t>
                        </m:r>
                      </m:e>
                    </m:acc>
                    <m:r>
                      <a:rPr kumimoji="0" lang="zh-CN" altLang="en-US" sz="1800" b="0" i="0" u="none" strike="noStrike" kern="1200" cap="none" spc="0" normalizeH="0" baseline="0" noProof="0">
                        <a:ln>
                          <a:noFill/>
                        </a:ln>
                        <a:solidFill>
                          <a:prstClr val="black"/>
                        </a:solidFill>
                        <a:effectLst/>
                        <a:uLnTx/>
                        <a:uFillTx/>
                        <a:latin typeface="Cambria Math" panose="02040503050406030204" pitchFamily="18" charset="0"/>
                        <a:cs typeface="+mn-cs"/>
                      </a:rPr>
                      <m:t>=</m:t>
                    </m:r>
                    <m:nary>
                      <m:naryPr>
                        <m:chr m:val="∑"/>
                        <m:limLoc m:val="undOvr"/>
                        <m:grow m:val="on"/>
                        <m:ctrlP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𝑖</m:t>
                        </m:r>
                        <m:r>
                          <a:rPr kumimoji="0" lang="zh-CN" altLang="en-US" sz="1800" b="0" i="0" u="none" strike="noStrike" kern="1200" cap="none" spc="0" normalizeH="0" baseline="0" noProof="0">
                            <a:ln>
                              <a:noFill/>
                            </a:ln>
                            <a:solidFill>
                              <a:prstClr val="black"/>
                            </a:solidFill>
                            <a:effectLst/>
                            <a:uLnTx/>
                            <a:uFillTx/>
                            <a:latin typeface="Cambria Math" panose="02040503050406030204" pitchFamily="18" charset="0"/>
                            <a:cs typeface="+mn-cs"/>
                          </a:rPr>
                          <m:t>=1</m:t>
                        </m:r>
                      </m:sub>
                      <m:sup>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sup>
                      <m:e>
                        <m:f>
                          <m:fPr>
                            <m:ctrlP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sSubSup>
                              <m:sSubSupPr>
                                <m:ctrlP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𝜃</m:t>
                                </m:r>
                              </m:e>
                              <m:sub>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𝑖</m:t>
                                </m:r>
                              </m:sub>
                              <m:sup>
                                <m:r>
                                  <a:rPr kumimoji="0" lang="zh-CN" altLang="en-US" sz="1800" b="0" i="0" u="none" strike="noStrike" kern="1200" cap="none" spc="0" normalizeH="0" baseline="0" noProof="0">
                                    <a:ln>
                                      <a:noFill/>
                                    </a:ln>
                                    <a:solidFill>
                                      <a:prstClr val="black"/>
                                    </a:solidFill>
                                    <a:effectLst/>
                                    <a:uLnTx/>
                                    <a:uFillTx/>
                                    <a:latin typeface="Cambria Math" panose="02040503050406030204" pitchFamily="18" charset="0"/>
                                    <a:cs typeface="+mn-cs"/>
                                  </a:rPr>
                                  <m:t>2</m:t>
                                </m:r>
                              </m:sup>
                            </m:sSubSup>
                          </m:num>
                          <m:den>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sSub>
                              <m:sSubPr>
                                <m:ctrlP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𝐿</m:t>
                                </m:r>
                              </m:e>
                              <m:sub>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𝑖</m:t>
                                </m:r>
                              </m:sub>
                            </m:sSub>
                          </m:den>
                        </m:f>
                      </m:e>
                    </m:nary>
                  </m:oMath>
                </a14:m>
                <a:r>
                  <a:rPr kumimoji="0" lang="en-US" altLang="zh-CN"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	</a:t>
                </a:r>
                <a:endParaRPr kumimoji="0" lang="zh-CN" altLang="en-US"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mc:Choice>
        <mc:Fallback xmlns="">
          <p:sp>
            <p:nvSpPr>
              <p:cNvPr id="37" name="矩形 36">
                <a:extLst>
                  <a:ext uri="{FF2B5EF4-FFF2-40B4-BE49-F238E27FC236}">
                    <a16:creationId xmlns:a16="http://schemas.microsoft.com/office/drawing/2014/main" id="{13822FE4-8858-4929-B45E-31F81A65BAD8}"/>
                  </a:ext>
                </a:extLst>
              </p:cNvPr>
              <p:cNvSpPr>
                <a:spLocks noRot="1" noChangeAspect="1" noMove="1" noResize="1" noEditPoints="1" noAdjustHandles="1" noChangeArrowheads="1" noChangeShapeType="1" noTextEdit="1"/>
              </p:cNvSpPr>
              <p:nvPr/>
            </p:nvSpPr>
            <p:spPr>
              <a:xfrm>
                <a:off x="2117259" y="3224360"/>
                <a:ext cx="1665055" cy="936282"/>
              </a:xfrm>
              <a:prstGeom prst="rect">
                <a:avLst/>
              </a:prstGeom>
              <a:blipFill>
                <a:blip r:embed="rId5"/>
                <a:stretch>
                  <a:fillRect/>
                </a:stretch>
              </a:blipFill>
            </p:spPr>
            <p:txBody>
              <a:bodyPr/>
              <a:lstStyle/>
              <a:p>
                <a:r>
                  <a:rPr lang="zh-CN" altLang="en-US">
                    <a:noFill/>
                  </a:rPr>
                  <a:t> </a:t>
                </a:r>
              </a:p>
            </p:txBody>
          </p:sp>
        </mc:Fallback>
      </mc:AlternateContent>
      <p:sp>
        <p:nvSpPr>
          <p:cNvPr id="38" name="矩形 37">
            <a:extLst>
              <a:ext uri="{FF2B5EF4-FFF2-40B4-BE49-F238E27FC236}">
                <a16:creationId xmlns:a16="http://schemas.microsoft.com/office/drawing/2014/main" id="{146676BA-4D9D-4C3E-ADBB-1BE774F5B647}"/>
              </a:ext>
            </a:extLst>
          </p:cNvPr>
          <p:cNvSpPr/>
          <p:nvPr/>
        </p:nvSpPr>
        <p:spPr>
          <a:xfrm>
            <a:off x="771586" y="1437768"/>
            <a:ext cx="5863062" cy="128971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PoCA </a:t>
            </a:r>
            <a:r>
              <a:rPr kumimoji="0" lang="zh-CN" altLang="zh-CN"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算法假设缪子在材料中</a:t>
            </a:r>
            <a:r>
              <a:rPr kumimoji="0" lang="zh-CN" altLang="en-US"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只散射一次</a:t>
            </a:r>
            <a:r>
              <a:rPr kumimoji="0" lang="zh-CN" altLang="zh-CN"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，散射点所在的体素被</a:t>
            </a:r>
            <a:r>
              <a:rPr kumimoji="0" lang="zh-CN" altLang="en-US"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称</a:t>
            </a:r>
            <a:r>
              <a:rPr kumimoji="0" lang="zh-CN" altLang="zh-CN"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为</a:t>
            </a:r>
            <a:r>
              <a:rPr kumimoji="0" lang="en-US" altLang="zh-CN"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 PoCA </a:t>
            </a:r>
            <a:r>
              <a:rPr kumimoji="0" lang="zh-CN" altLang="zh-CN"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点。散射点通过缪子入射方向与出射方向径迹延长线的交点进行计算。</a:t>
            </a:r>
            <a:r>
              <a:rPr kumimoji="0" lang="zh-CN" altLang="en-US"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散射密度计算如下：</a:t>
            </a:r>
          </a:p>
        </p:txBody>
      </p:sp>
      <p:sp>
        <p:nvSpPr>
          <p:cNvPr id="39" name="矩形 38">
            <a:extLst>
              <a:ext uri="{FF2B5EF4-FFF2-40B4-BE49-F238E27FC236}">
                <a16:creationId xmlns:a16="http://schemas.microsoft.com/office/drawing/2014/main" id="{43ED5A11-4960-4A34-9913-955F8CE288B4}"/>
              </a:ext>
            </a:extLst>
          </p:cNvPr>
          <p:cNvSpPr/>
          <p:nvPr/>
        </p:nvSpPr>
        <p:spPr>
          <a:xfrm>
            <a:off x="1585586" y="6376035"/>
            <a:ext cx="303320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 </a:t>
            </a:r>
            <a:r>
              <a:rPr kumimoji="0" lang="en-US" altLang="zh-CN" sz="16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PoCA </a:t>
            </a:r>
            <a:r>
              <a:rPr kumimoji="0" lang="zh-CN" altLang="zh-CN" sz="16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算法重建散射密度的过程</a:t>
            </a:r>
            <a:endParaRPr kumimoji="0" lang="zh-CN" altLang="en-US" sz="16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40" name="文本框 39">
            <a:extLst>
              <a:ext uri="{FF2B5EF4-FFF2-40B4-BE49-F238E27FC236}">
                <a16:creationId xmlns:a16="http://schemas.microsoft.com/office/drawing/2014/main" id="{AFE579E6-43FB-49EF-9545-5892F6681073}"/>
              </a:ext>
            </a:extLst>
          </p:cNvPr>
          <p:cNvSpPr txBox="1"/>
          <p:nvPr/>
        </p:nvSpPr>
        <p:spPr>
          <a:xfrm>
            <a:off x="0" y="655881"/>
            <a:ext cx="6312024" cy="499432"/>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Pct val="80000"/>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PoCA (Point of Closest Approach)  </a:t>
            </a:r>
            <a:r>
              <a:rPr kumimoji="0" lang="zh-CN" altLang="en-US" sz="20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算法原理及实现</a:t>
            </a:r>
          </a:p>
        </p:txBody>
      </p:sp>
      <p:sp>
        <p:nvSpPr>
          <p:cNvPr id="42" name="矩形 41">
            <a:extLst>
              <a:ext uri="{FF2B5EF4-FFF2-40B4-BE49-F238E27FC236}">
                <a16:creationId xmlns:a16="http://schemas.microsoft.com/office/drawing/2014/main" id="{17B2AE2D-6DB8-4883-95C6-7E14534AE81D}"/>
              </a:ext>
            </a:extLst>
          </p:cNvPr>
          <p:cNvSpPr/>
          <p:nvPr/>
        </p:nvSpPr>
        <p:spPr>
          <a:xfrm>
            <a:off x="8576447" y="6333397"/>
            <a:ext cx="223612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 PoCA </a:t>
            </a:r>
            <a:r>
              <a:rPr kumimoji="0" lang="zh-CN" altLang="zh-CN" sz="16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算法</a:t>
            </a:r>
            <a:r>
              <a:rPr kumimoji="0" lang="zh-CN" altLang="en-US" sz="16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实现流程图</a:t>
            </a:r>
          </a:p>
        </p:txBody>
      </p:sp>
    </p:spTree>
    <p:extLst>
      <p:ext uri="{BB962C8B-B14F-4D97-AF65-F5344CB8AC3E}">
        <p14:creationId xmlns:p14="http://schemas.microsoft.com/office/powerpoint/2010/main" val="3190955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成像研究</a:t>
            </a:r>
          </a:p>
        </p:txBody>
      </p:sp>
      <p:sp>
        <p:nvSpPr>
          <p:cNvPr id="64" name="矩形 63">
            <a:extLst>
              <a:ext uri="{FF2B5EF4-FFF2-40B4-BE49-F238E27FC236}">
                <a16:creationId xmlns:a16="http://schemas.microsoft.com/office/drawing/2014/main" id="{31AE7B40-305D-4797-A483-6061E7B9CBB4}"/>
              </a:ext>
            </a:extLst>
          </p:cNvPr>
          <p:cNvSpPr/>
          <p:nvPr/>
        </p:nvSpPr>
        <p:spPr>
          <a:xfrm>
            <a:off x="-3787" y="655126"/>
            <a:ext cx="3290102" cy="2346091"/>
          </a:xfrm>
          <a:prstGeom prst="rect">
            <a:avLst/>
          </a:prstGeom>
        </p:spPr>
        <p:txBody>
          <a:bodyPr wrap="square">
            <a:spAutoFit/>
          </a:bodyPr>
          <a:lstStyle/>
          <a:p>
            <a:pPr marL="342900" lvl="0" indent="-342900" algn="l" fontAlgn="auto">
              <a:lnSpc>
                <a:spcPct val="150000"/>
              </a:lnSpc>
              <a:spcBef>
                <a:spcPts val="0"/>
              </a:spcBef>
              <a:spcAft>
                <a:spcPts val="0"/>
              </a:spcAft>
              <a:buFont typeface="Arial" panose="020B0604020202020204" pitchFamily="34" charset="0"/>
              <a:buChar char="•"/>
              <a:defRPr/>
            </a:pPr>
            <a:r>
              <a:rPr lang="zh-CN" altLang="en-US" sz="2000" b="0" dirty="0">
                <a:solidFill>
                  <a:prstClr val="black"/>
                </a:solidFill>
                <a:ea typeface="微软雅黑" panose="020B0503020204020204" pitchFamily="34" charset="-122"/>
                <a:cs typeface="Times New Roman" panose="02020603050405020304" pitchFamily="18" charset="0"/>
              </a:rPr>
              <a:t>使用宇宙线缪子散射成像系统</a:t>
            </a:r>
            <a:r>
              <a:rPr kumimoji="0" lang="zh-CN" altLang="en-US" sz="20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对钨块拼成  </a:t>
            </a:r>
            <a:r>
              <a:rPr kumimoji="0" lang="en-US" altLang="zh-CN" sz="20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IHEP  </a:t>
            </a:r>
            <a:r>
              <a:rPr lang="zh-CN" altLang="en-US" sz="2000" b="0" dirty="0">
                <a:solidFill>
                  <a:prstClr val="black"/>
                </a:solidFill>
                <a:ea typeface="微软雅黑" panose="020B0503020204020204" pitchFamily="34" charset="-122"/>
                <a:cs typeface="Times New Roman" panose="02020603050405020304" pitchFamily="18" charset="0"/>
              </a:rPr>
              <a:t>字母分别进行 </a:t>
            </a:r>
            <a:r>
              <a:rPr lang="en-US" altLang="zh-CN" sz="2000" b="0" dirty="0">
                <a:solidFill>
                  <a:prstClr val="black"/>
                </a:solidFill>
                <a:ea typeface="微软雅黑" panose="020B0503020204020204" pitchFamily="34" charset="-122"/>
                <a:cs typeface="Times New Roman" panose="02020603050405020304" pitchFamily="18" charset="0"/>
              </a:rPr>
              <a:t>24 h </a:t>
            </a:r>
            <a:r>
              <a:rPr lang="zh-CN" altLang="en-US" sz="2000" b="0" dirty="0">
                <a:solidFill>
                  <a:prstClr val="black"/>
                </a:solidFill>
                <a:ea typeface="微软雅黑" panose="020B0503020204020204" pitchFamily="34" charset="-122"/>
                <a:cs typeface="Times New Roman" panose="02020603050405020304" pitchFamily="18" charset="0"/>
              </a:rPr>
              <a:t>成像，使用  </a:t>
            </a:r>
            <a:r>
              <a:rPr lang="en-US" altLang="zh-CN" sz="2000" b="0" dirty="0" err="1">
                <a:solidFill>
                  <a:prstClr val="black"/>
                </a:solidFill>
                <a:ea typeface="微软雅黑" panose="020B0503020204020204" pitchFamily="34" charset="-122"/>
                <a:cs typeface="Times New Roman" panose="02020603050405020304" pitchFamily="18" charset="0"/>
              </a:rPr>
              <a:t>PoCA</a:t>
            </a:r>
            <a:r>
              <a:rPr lang="en-US" altLang="zh-CN" sz="2000" b="0" dirty="0">
                <a:solidFill>
                  <a:prstClr val="black"/>
                </a:solidFill>
                <a:ea typeface="微软雅黑" panose="020B0503020204020204" pitchFamily="34" charset="-122"/>
                <a:cs typeface="Times New Roman" panose="02020603050405020304" pitchFamily="18" charset="0"/>
              </a:rPr>
              <a:t>  </a:t>
            </a:r>
            <a:r>
              <a:rPr lang="zh-CN" altLang="en-US" sz="2000" b="0" dirty="0">
                <a:solidFill>
                  <a:prstClr val="black"/>
                </a:solidFill>
                <a:ea typeface="微软雅黑" panose="020B0503020204020204" pitchFamily="34" charset="-122"/>
                <a:cs typeface="Times New Roman" panose="02020603050405020304" pitchFamily="18" charset="0"/>
              </a:rPr>
              <a:t>算法以及滤波算法重建成像结果</a:t>
            </a:r>
            <a:endParaRPr kumimoji="0" lang="en-US" altLang="zh-CN" sz="20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16" name="灯片编号占位符 2">
            <a:extLst>
              <a:ext uri="{FF2B5EF4-FFF2-40B4-BE49-F238E27FC236}">
                <a16:creationId xmlns:a16="http://schemas.microsoft.com/office/drawing/2014/main" id="{950D2F91-C37D-4238-B4CA-9494CE3B4D49}"/>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3" name="图片 2">
            <a:extLst>
              <a:ext uri="{FF2B5EF4-FFF2-40B4-BE49-F238E27FC236}">
                <a16:creationId xmlns:a16="http://schemas.microsoft.com/office/drawing/2014/main" id="{94126CF3-F867-4B24-BE80-8AA6D8D5D7BC}"/>
              </a:ext>
            </a:extLst>
          </p:cNvPr>
          <p:cNvPicPr>
            <a:picLocks noChangeAspect="1"/>
          </p:cNvPicPr>
          <p:nvPr/>
        </p:nvPicPr>
        <p:blipFill>
          <a:blip r:embed="rId3"/>
          <a:stretch>
            <a:fillRect/>
          </a:stretch>
        </p:blipFill>
        <p:spPr>
          <a:xfrm>
            <a:off x="352299" y="3508413"/>
            <a:ext cx="2684059" cy="2012257"/>
          </a:xfrm>
          <a:prstGeom prst="rect">
            <a:avLst/>
          </a:prstGeom>
        </p:spPr>
      </p:pic>
      <p:pic>
        <p:nvPicPr>
          <p:cNvPr id="12" name="图片 11">
            <a:extLst>
              <a:ext uri="{FF2B5EF4-FFF2-40B4-BE49-F238E27FC236}">
                <a16:creationId xmlns:a16="http://schemas.microsoft.com/office/drawing/2014/main" id="{7965D0C4-2C80-42E5-9123-EBA007ACEB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5378" y="2132916"/>
            <a:ext cx="2160000" cy="2160000"/>
          </a:xfrm>
          <a:prstGeom prst="rect">
            <a:avLst/>
          </a:prstGeom>
        </p:spPr>
      </p:pic>
      <p:pic>
        <p:nvPicPr>
          <p:cNvPr id="13" name="图片 12">
            <a:extLst>
              <a:ext uri="{FF2B5EF4-FFF2-40B4-BE49-F238E27FC236}">
                <a16:creationId xmlns:a16="http://schemas.microsoft.com/office/drawing/2014/main" id="{1AA243DD-5D35-4AA5-9C8C-7498C24B4E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8163" y="2133096"/>
            <a:ext cx="2160000" cy="2160000"/>
          </a:xfrm>
          <a:prstGeom prst="rect">
            <a:avLst/>
          </a:prstGeom>
        </p:spPr>
      </p:pic>
      <p:pic>
        <p:nvPicPr>
          <p:cNvPr id="14" name="图片 13">
            <a:extLst>
              <a:ext uri="{FF2B5EF4-FFF2-40B4-BE49-F238E27FC236}">
                <a16:creationId xmlns:a16="http://schemas.microsoft.com/office/drawing/2014/main" id="{31CCD12D-0465-4BBC-9945-CC8E626CE7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0948" y="2133096"/>
            <a:ext cx="2160000" cy="2160000"/>
          </a:xfrm>
          <a:prstGeom prst="rect">
            <a:avLst/>
          </a:prstGeom>
        </p:spPr>
      </p:pic>
      <p:pic>
        <p:nvPicPr>
          <p:cNvPr id="15" name="图片 14">
            <a:extLst>
              <a:ext uri="{FF2B5EF4-FFF2-40B4-BE49-F238E27FC236}">
                <a16:creationId xmlns:a16="http://schemas.microsoft.com/office/drawing/2014/main" id="{5495A197-96EE-436F-B5F7-93D3C864C6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83733" y="2133096"/>
            <a:ext cx="2160000" cy="2160000"/>
          </a:xfrm>
          <a:prstGeom prst="rect">
            <a:avLst/>
          </a:prstGeom>
        </p:spPr>
      </p:pic>
      <p:pic>
        <p:nvPicPr>
          <p:cNvPr id="17" name="图片 16">
            <a:extLst>
              <a:ext uri="{FF2B5EF4-FFF2-40B4-BE49-F238E27FC236}">
                <a16:creationId xmlns:a16="http://schemas.microsoft.com/office/drawing/2014/main" id="{3F6CDC81-7ACF-4731-98BC-1DCB788727F3}"/>
              </a:ext>
            </a:extLst>
          </p:cNvPr>
          <p:cNvPicPr>
            <a:picLocks noChangeAspect="1"/>
          </p:cNvPicPr>
          <p:nvPr/>
        </p:nvPicPr>
        <p:blipFill>
          <a:blip r:embed="rId8"/>
          <a:stretch>
            <a:fillRect/>
          </a:stretch>
        </p:blipFill>
        <p:spPr>
          <a:xfrm>
            <a:off x="3285378" y="4149080"/>
            <a:ext cx="2160000" cy="2160000"/>
          </a:xfrm>
          <a:prstGeom prst="rect">
            <a:avLst/>
          </a:prstGeom>
        </p:spPr>
      </p:pic>
      <p:pic>
        <p:nvPicPr>
          <p:cNvPr id="18" name="图片 17">
            <a:extLst>
              <a:ext uri="{FF2B5EF4-FFF2-40B4-BE49-F238E27FC236}">
                <a16:creationId xmlns:a16="http://schemas.microsoft.com/office/drawing/2014/main" id="{10E05828-575D-44D1-9655-A328FA9080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18163" y="4149080"/>
            <a:ext cx="2160000" cy="2160000"/>
          </a:xfrm>
          <a:prstGeom prst="rect">
            <a:avLst/>
          </a:prstGeom>
        </p:spPr>
      </p:pic>
      <p:pic>
        <p:nvPicPr>
          <p:cNvPr id="19" name="图片 18">
            <a:extLst>
              <a:ext uri="{FF2B5EF4-FFF2-40B4-BE49-F238E27FC236}">
                <a16:creationId xmlns:a16="http://schemas.microsoft.com/office/drawing/2014/main" id="{0F04775F-7EEA-4720-A369-3855F11D0247}"/>
              </a:ext>
            </a:extLst>
          </p:cNvPr>
          <p:cNvPicPr>
            <a:picLocks noChangeAspect="1"/>
          </p:cNvPicPr>
          <p:nvPr/>
        </p:nvPicPr>
        <p:blipFill>
          <a:blip r:embed="rId10"/>
          <a:stretch>
            <a:fillRect/>
          </a:stretch>
        </p:blipFill>
        <p:spPr>
          <a:xfrm>
            <a:off x="7750948" y="4149080"/>
            <a:ext cx="2160000" cy="2160000"/>
          </a:xfrm>
          <a:prstGeom prst="rect">
            <a:avLst/>
          </a:prstGeom>
        </p:spPr>
      </p:pic>
      <p:pic>
        <p:nvPicPr>
          <p:cNvPr id="20" name="图片 19">
            <a:extLst>
              <a:ext uri="{FF2B5EF4-FFF2-40B4-BE49-F238E27FC236}">
                <a16:creationId xmlns:a16="http://schemas.microsoft.com/office/drawing/2014/main" id="{21F9EB70-7573-42D3-8397-A56B493FF7FD}"/>
              </a:ext>
            </a:extLst>
          </p:cNvPr>
          <p:cNvPicPr>
            <a:picLocks noChangeAspect="1"/>
          </p:cNvPicPr>
          <p:nvPr/>
        </p:nvPicPr>
        <p:blipFill>
          <a:blip r:embed="rId11"/>
          <a:stretch>
            <a:fillRect/>
          </a:stretch>
        </p:blipFill>
        <p:spPr>
          <a:xfrm>
            <a:off x="9983733" y="4149080"/>
            <a:ext cx="2160000" cy="2160000"/>
          </a:xfrm>
          <a:prstGeom prst="rect">
            <a:avLst/>
          </a:prstGeom>
        </p:spPr>
      </p:pic>
      <p:pic>
        <p:nvPicPr>
          <p:cNvPr id="21" name="图片 20">
            <a:extLst>
              <a:ext uri="{FF2B5EF4-FFF2-40B4-BE49-F238E27FC236}">
                <a16:creationId xmlns:a16="http://schemas.microsoft.com/office/drawing/2014/main" id="{8051FA5C-79D8-4DE7-9118-CB8ABDF6D0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26905" y="1196752"/>
            <a:ext cx="1073656" cy="1080000"/>
          </a:xfrm>
          <a:prstGeom prst="rect">
            <a:avLst/>
          </a:prstGeom>
        </p:spPr>
      </p:pic>
      <p:pic>
        <p:nvPicPr>
          <p:cNvPr id="22" name="图片 21">
            <a:extLst>
              <a:ext uri="{FF2B5EF4-FFF2-40B4-BE49-F238E27FC236}">
                <a16:creationId xmlns:a16="http://schemas.microsoft.com/office/drawing/2014/main" id="{873E3BDF-2EBA-4C3C-99D5-9727B1BF856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90274" y="1196752"/>
            <a:ext cx="1081348" cy="1080000"/>
          </a:xfrm>
          <a:prstGeom prst="rect">
            <a:avLst/>
          </a:prstGeom>
        </p:spPr>
      </p:pic>
      <p:pic>
        <p:nvPicPr>
          <p:cNvPr id="23" name="图片 22">
            <a:extLst>
              <a:ext uri="{FF2B5EF4-FFF2-40B4-BE49-F238E27FC236}">
                <a16:creationId xmlns:a16="http://schemas.microsoft.com/office/drawing/2014/main" id="{410536E3-2E30-4533-986D-EAF4AF31522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60573" y="1196752"/>
            <a:ext cx="1075180" cy="1080000"/>
          </a:xfrm>
          <a:prstGeom prst="rect">
            <a:avLst/>
          </a:prstGeom>
        </p:spPr>
      </p:pic>
      <p:pic>
        <p:nvPicPr>
          <p:cNvPr id="24" name="图片 23">
            <a:extLst>
              <a:ext uri="{FF2B5EF4-FFF2-40B4-BE49-F238E27FC236}">
                <a16:creationId xmlns:a16="http://schemas.microsoft.com/office/drawing/2014/main" id="{73FE8F2B-D84F-40BB-8D50-82E459D18BD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25829" y="1196752"/>
            <a:ext cx="1079098" cy="1080000"/>
          </a:xfrm>
          <a:prstGeom prst="rect">
            <a:avLst/>
          </a:prstGeom>
        </p:spPr>
      </p:pic>
      <p:sp>
        <p:nvSpPr>
          <p:cNvPr id="25" name="矩形 24">
            <a:extLst>
              <a:ext uri="{FF2B5EF4-FFF2-40B4-BE49-F238E27FC236}">
                <a16:creationId xmlns:a16="http://schemas.microsoft.com/office/drawing/2014/main" id="{1FCA68A9-74C7-4E80-984A-791499326CF4}"/>
              </a:ext>
            </a:extLst>
          </p:cNvPr>
          <p:cNvSpPr/>
          <p:nvPr/>
        </p:nvSpPr>
        <p:spPr>
          <a:xfrm>
            <a:off x="506478" y="5528265"/>
            <a:ext cx="2375699"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CN" altLang="en-US" sz="1200" b="0" dirty="0">
                <a:solidFill>
                  <a:prstClr val="black"/>
                </a:solidFill>
                <a:ea typeface="微软雅黑" panose="020B0503020204020204" pitchFamily="34" charset="-122"/>
                <a:cs typeface="Times New Roman" panose="02020603050405020304" pitchFamily="18" charset="0"/>
              </a:rPr>
              <a:t>钨块拼成的 </a:t>
            </a:r>
            <a:r>
              <a:rPr lang="en-US" altLang="zh-CN" sz="1200" b="0" dirty="0">
                <a:solidFill>
                  <a:prstClr val="black"/>
                </a:solidFill>
                <a:ea typeface="微软雅黑" panose="020B0503020204020204" pitchFamily="34" charset="-122"/>
                <a:cs typeface="Times New Roman" panose="02020603050405020304" pitchFamily="18" charset="0"/>
              </a:rPr>
              <a:t>H </a:t>
            </a:r>
            <a:r>
              <a:rPr lang="zh-CN" altLang="en-US" sz="1200" b="0" dirty="0">
                <a:solidFill>
                  <a:prstClr val="black"/>
                </a:solidFill>
                <a:ea typeface="微软雅黑" panose="020B0503020204020204" pitchFamily="34" charset="-122"/>
                <a:cs typeface="Times New Roman" panose="02020603050405020304" pitchFamily="18" charset="0"/>
              </a:rPr>
              <a:t>字母成像现场图</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27" name="内容占位符 2">
            <a:extLst>
              <a:ext uri="{FF2B5EF4-FFF2-40B4-BE49-F238E27FC236}">
                <a16:creationId xmlns:a16="http://schemas.microsoft.com/office/drawing/2014/main" id="{C8E055AC-BB0C-46F3-8F3B-A7F2A9AEF01A}"/>
              </a:ext>
            </a:extLst>
          </p:cNvPr>
          <p:cNvSpPr txBox="1">
            <a:spLocks/>
          </p:cNvSpPr>
          <p:nvPr/>
        </p:nvSpPr>
        <p:spPr bwMode="auto">
          <a:xfrm>
            <a:off x="3359697" y="690858"/>
            <a:ext cx="8832304" cy="4201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lvl="0" indent="0">
              <a:lnSpc>
                <a:spcPct val="150000"/>
              </a:lnSpc>
              <a:buClr>
                <a:prstClr val="black"/>
              </a:buClr>
              <a:buNone/>
              <a:defRPr/>
            </a:pPr>
            <a:r>
              <a:rPr lang="en-US" altLang="zh-CN" sz="1200" b="0" kern="0" dirty="0">
                <a:solidFill>
                  <a:srgbClr val="000000"/>
                </a:solidFill>
                <a:latin typeface="Times New Roman" panose="02020603050405020304" pitchFamily="18" charset="0"/>
                <a:cs typeface="Times New Roman" panose="02020603050405020304" pitchFamily="18" charset="0"/>
              </a:rPr>
              <a:t>IHEP </a:t>
            </a:r>
            <a:r>
              <a:rPr lang="zh-CN" altLang="en-US" sz="1200" b="0" kern="0" dirty="0">
                <a:solidFill>
                  <a:srgbClr val="000000"/>
                </a:solidFill>
                <a:latin typeface="Times New Roman" panose="02020603050405020304" pitchFamily="18" charset="0"/>
                <a:cs typeface="Times New Roman" panose="02020603050405020304" pitchFamily="18" charset="0"/>
              </a:rPr>
              <a:t>字母的尺寸分别为：</a:t>
            </a:r>
            <a:r>
              <a:rPr lang="en-US" altLang="zh-CN" sz="1200" b="0" kern="0" dirty="0">
                <a:solidFill>
                  <a:srgbClr val="000000"/>
                </a:solidFill>
                <a:latin typeface="Times New Roman" panose="02020603050405020304" pitchFamily="18" charset="0"/>
                <a:cs typeface="Times New Roman" panose="02020603050405020304" pitchFamily="18" charset="0"/>
              </a:rPr>
              <a:t>15 cm × 8 cm × 3.75 cm</a:t>
            </a:r>
            <a:r>
              <a:rPr lang="zh-CN" altLang="en-US" sz="1200" b="0" kern="0" dirty="0">
                <a:solidFill>
                  <a:srgbClr val="000000"/>
                </a:solidFill>
                <a:latin typeface="Times New Roman" panose="02020603050405020304" pitchFamily="18" charset="0"/>
                <a:cs typeface="Times New Roman" panose="02020603050405020304" pitchFamily="18" charset="0"/>
              </a:rPr>
              <a:t>、</a:t>
            </a:r>
            <a:r>
              <a:rPr lang="en-US" altLang="zh-CN" sz="1200" b="0" kern="0" dirty="0">
                <a:solidFill>
                  <a:srgbClr val="000000"/>
                </a:solidFill>
                <a:latin typeface="Times New Roman" panose="02020603050405020304" pitchFamily="18" charset="0"/>
                <a:cs typeface="Times New Roman" panose="02020603050405020304" pitchFamily="18" charset="0"/>
              </a:rPr>
              <a:t>15 cm × 10 cm × 3.75 cm</a:t>
            </a:r>
            <a:r>
              <a:rPr lang="zh-CN" altLang="en-US" sz="1200" b="0" kern="0" dirty="0">
                <a:solidFill>
                  <a:srgbClr val="000000"/>
                </a:solidFill>
                <a:latin typeface="Times New Roman" panose="02020603050405020304" pitchFamily="18" charset="0"/>
                <a:cs typeface="Times New Roman" panose="02020603050405020304" pitchFamily="18" charset="0"/>
              </a:rPr>
              <a:t>、</a:t>
            </a:r>
            <a:r>
              <a:rPr lang="en-US" altLang="zh-CN" sz="1200" b="0" kern="0" dirty="0">
                <a:solidFill>
                  <a:srgbClr val="000000"/>
                </a:solidFill>
                <a:latin typeface="Times New Roman" panose="02020603050405020304" pitchFamily="18" charset="0"/>
                <a:cs typeface="Times New Roman" panose="02020603050405020304" pitchFamily="18" charset="0"/>
              </a:rPr>
              <a:t>15 cm × 10 cm × 3.75 cm</a:t>
            </a:r>
            <a:r>
              <a:rPr lang="zh-CN" altLang="en-US" sz="1200" b="0" kern="0" dirty="0">
                <a:solidFill>
                  <a:srgbClr val="000000"/>
                </a:solidFill>
                <a:latin typeface="Times New Roman" panose="02020603050405020304" pitchFamily="18" charset="0"/>
                <a:cs typeface="Times New Roman" panose="02020603050405020304" pitchFamily="18" charset="0"/>
              </a:rPr>
              <a:t>、</a:t>
            </a:r>
            <a:r>
              <a:rPr lang="en-US" altLang="zh-CN" sz="1200" b="0" kern="0" dirty="0">
                <a:solidFill>
                  <a:srgbClr val="000000"/>
                </a:solidFill>
                <a:latin typeface="Times New Roman" panose="02020603050405020304" pitchFamily="18" charset="0"/>
                <a:cs typeface="Times New Roman" panose="02020603050405020304" pitchFamily="18" charset="0"/>
              </a:rPr>
              <a:t> 15 cm × 9 cm × 3.75 cm</a:t>
            </a:r>
            <a:endParaRPr kumimoji="0" lang="en-US" altLang="zh-CN" sz="12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28" name="矩形 27">
            <a:extLst>
              <a:ext uri="{FF2B5EF4-FFF2-40B4-BE49-F238E27FC236}">
                <a16:creationId xmlns:a16="http://schemas.microsoft.com/office/drawing/2014/main" id="{FCA59D6A-AC60-4952-8E00-22C260C3ABD7}"/>
              </a:ext>
            </a:extLst>
          </p:cNvPr>
          <p:cNvSpPr/>
          <p:nvPr/>
        </p:nvSpPr>
        <p:spPr>
          <a:xfrm>
            <a:off x="914630" y="5953380"/>
            <a:ext cx="10149103" cy="580865"/>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CN" altLang="en-US" sz="2400" b="1"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宇宙线缪子散射成像系统可对高 </a:t>
            </a:r>
            <a:r>
              <a:rPr kumimoji="0" lang="en-US" altLang="zh-CN" sz="2400" b="1"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Z </a:t>
            </a:r>
            <a:r>
              <a:rPr kumimoji="0" lang="zh-CN" altLang="en-US" sz="2400" b="1"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物体成像，物体的尺寸和形状清晰</a:t>
            </a:r>
          </a:p>
        </p:txBody>
      </p:sp>
      <p:sp>
        <p:nvSpPr>
          <p:cNvPr id="26" name="文本框 10">
            <a:extLst>
              <a:ext uri="{FF2B5EF4-FFF2-40B4-BE49-F238E27FC236}">
                <a16:creationId xmlns:a16="http://schemas.microsoft.com/office/drawing/2014/main" id="{29EB6B44-47A7-445F-9B76-2A6200E7A101}"/>
              </a:ext>
            </a:extLst>
          </p:cNvPr>
          <p:cNvSpPr txBox="1"/>
          <p:nvPr/>
        </p:nvSpPr>
        <p:spPr>
          <a:xfrm>
            <a:off x="191343" y="6446260"/>
            <a:ext cx="11189153" cy="336118"/>
          </a:xfrm>
          <a:prstGeom prst="rect">
            <a:avLst/>
          </a:prstGeom>
          <a:noFill/>
        </p:spPr>
        <p:txBody>
          <a:bodyPr wrap="square">
            <a:spAutoFit/>
          </a:bodyPr>
          <a:lstStyle>
            <a:defPPr>
              <a:defRPr lang="en-US"/>
            </a:defPPr>
            <a:lvl1pPr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1pPr>
            <a:lvl2pPr marL="4572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2pPr>
            <a:lvl3pPr marL="9144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3pPr>
            <a:lvl4pPr marL="13716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4pPr>
            <a:lvl5pPr marL="18288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5pPr>
            <a:lvl6pPr marL="2286000" algn="l" defTabSz="914400" rtl="0" eaLnBrk="1" latinLnBrk="0" hangingPunct="1">
              <a:defRPr sz="3600" b="1" kern="1200">
                <a:solidFill>
                  <a:schemeClr val="bg1"/>
                </a:solidFill>
                <a:latin typeface="Times New Roman" pitchFamily="18" charset="0"/>
                <a:ea typeface="华文中宋" pitchFamily="2" charset="-122"/>
                <a:cs typeface="+mn-cs"/>
              </a:defRPr>
            </a:lvl6pPr>
            <a:lvl7pPr marL="2743200" algn="l" defTabSz="914400" rtl="0" eaLnBrk="1" latinLnBrk="0" hangingPunct="1">
              <a:defRPr sz="3600" b="1" kern="1200">
                <a:solidFill>
                  <a:schemeClr val="bg1"/>
                </a:solidFill>
                <a:latin typeface="Times New Roman" pitchFamily="18" charset="0"/>
                <a:ea typeface="华文中宋" pitchFamily="2" charset="-122"/>
                <a:cs typeface="+mn-cs"/>
              </a:defRPr>
            </a:lvl7pPr>
            <a:lvl8pPr marL="3200400" algn="l" defTabSz="914400" rtl="0" eaLnBrk="1" latinLnBrk="0" hangingPunct="1">
              <a:defRPr sz="3600" b="1" kern="1200">
                <a:solidFill>
                  <a:schemeClr val="bg1"/>
                </a:solidFill>
                <a:latin typeface="Times New Roman" pitchFamily="18" charset="0"/>
                <a:ea typeface="华文中宋" pitchFamily="2" charset="-122"/>
                <a:cs typeface="+mn-cs"/>
              </a:defRPr>
            </a:lvl8pPr>
            <a:lvl9pPr marL="3657600" algn="l" defTabSz="914400" rtl="0" eaLnBrk="1" latinLnBrk="0" hangingPunct="1">
              <a:defRPr sz="3600" b="1" kern="1200">
                <a:solidFill>
                  <a:schemeClr val="bg1"/>
                </a:solidFill>
                <a:latin typeface="Times New Roman" pitchFamily="18" charset="0"/>
                <a:ea typeface="华文中宋" pitchFamily="2" charset="-122"/>
                <a:cs typeface="+mn-cs"/>
              </a:defRPr>
            </a:lvl9pPr>
          </a:lstStyle>
          <a:p>
            <a:pPr marR="0" lvl="1" algn="l" defTabSz="914400" rtl="0" eaLnBrk="1" fontAlgn="auto" latinLnBrk="0" hangingPunct="1">
              <a:lnSpc>
                <a:spcPct val="150000"/>
              </a:lnSpc>
              <a:spcBef>
                <a:spcPts val="600"/>
              </a:spcBef>
              <a:spcAft>
                <a:spcPts val="0"/>
              </a:spcAft>
              <a:buClrTx/>
              <a:buSzTx/>
              <a:tabLst/>
              <a:defRPr/>
            </a:pPr>
            <a:r>
              <a:rPr kumimoji="0" lang="en-US" altLang="zh-CN" sz="1200" b="0" i="0" u="none" strike="noStrike" kern="1200" cap="none" spc="0" normalizeH="0" baseline="0" noProof="0" dirty="0" err="1">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rPr>
              <a:t>Zhai</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rPr>
              <a:t> J, </a:t>
            </a:r>
            <a:r>
              <a:rPr kumimoji="0" lang="en-US" altLang="zh-CN" sz="1200" i="0" u="none" strike="noStrike" kern="1200" cap="none" spc="0" normalizeH="0" baseline="0" noProof="0" dirty="0">
                <a:ln>
                  <a:noFill/>
                </a:ln>
                <a:solidFill>
                  <a:srgbClr val="FF0000"/>
                </a:solidFill>
                <a:effectLst/>
                <a:uLnTx/>
                <a:uFillTx/>
                <a:latin typeface="Times New Roman" pitchFamily="18" charset="0"/>
                <a:ea typeface="宋体" panose="02010600030101010101" pitchFamily="2" charset="-122"/>
                <a:cs typeface="Times New Roman" panose="02020603050405020304" pitchFamily="18" charset="0"/>
              </a:rPr>
              <a:t>Feng M</a:t>
            </a: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anose="02020603050405020304" pitchFamily="18" charset="0"/>
              </a:rPr>
              <a:t>, Pan B, et al. Compact cosmic ray muon scattering imaging system based on plastic scintillating fibers. Journal of Instrumentation. 2024;19(12):P12016. </a:t>
            </a:r>
          </a:p>
        </p:txBody>
      </p:sp>
    </p:spTree>
    <p:extLst>
      <p:ext uri="{BB962C8B-B14F-4D97-AF65-F5344CB8AC3E}">
        <p14:creationId xmlns:p14="http://schemas.microsoft.com/office/powerpoint/2010/main" val="273124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成像研究</a:t>
            </a:r>
          </a:p>
        </p:txBody>
      </p:sp>
      <p:sp>
        <p:nvSpPr>
          <p:cNvPr id="64" name="矩形 63">
            <a:extLst>
              <a:ext uri="{FF2B5EF4-FFF2-40B4-BE49-F238E27FC236}">
                <a16:creationId xmlns:a16="http://schemas.microsoft.com/office/drawing/2014/main" id="{31AE7B40-305D-4797-A483-6061E7B9CBB4}"/>
              </a:ext>
            </a:extLst>
          </p:cNvPr>
          <p:cNvSpPr/>
          <p:nvPr/>
        </p:nvSpPr>
        <p:spPr>
          <a:xfrm>
            <a:off x="216776" y="652967"/>
            <a:ext cx="3354146" cy="2807756"/>
          </a:xfrm>
          <a:prstGeom prst="rect">
            <a:avLst/>
          </a:prstGeom>
        </p:spPr>
        <p:txBody>
          <a:bodyPr wrap="square">
            <a:spAutoFit/>
          </a:bodyPr>
          <a:lstStyle/>
          <a:p>
            <a:pPr marL="342900" lvl="0" indent="-342900" algn="l" fontAlgn="auto">
              <a:lnSpc>
                <a:spcPct val="150000"/>
              </a:lnSpc>
              <a:spcBef>
                <a:spcPts val="0"/>
              </a:spcBef>
              <a:spcAft>
                <a:spcPts val="0"/>
              </a:spcAft>
              <a:buFont typeface="Arial" panose="020B0604020202020204" pitchFamily="34" charset="0"/>
              <a:buChar char="•"/>
              <a:defRPr/>
            </a:pPr>
            <a:r>
              <a:rPr lang="zh-CN" altLang="en-US" sz="2000" b="0" dirty="0">
                <a:solidFill>
                  <a:prstClr val="black"/>
                </a:solidFill>
                <a:ea typeface="微软雅黑" panose="020B0503020204020204" pitchFamily="34" charset="-122"/>
                <a:cs typeface="Times New Roman" panose="02020603050405020304" pitchFamily="18" charset="0"/>
              </a:rPr>
              <a:t>使用宇宙线缪子散射成像系统对边长为 </a:t>
            </a:r>
            <a:r>
              <a:rPr lang="en-US" altLang="zh-CN" sz="2000" b="0" dirty="0">
                <a:solidFill>
                  <a:prstClr val="black"/>
                </a:solidFill>
                <a:ea typeface="微软雅黑" panose="020B0503020204020204" pitchFamily="34" charset="-122"/>
                <a:cs typeface="Times New Roman" panose="02020603050405020304" pitchFamily="18" charset="0"/>
              </a:rPr>
              <a:t>4 cm </a:t>
            </a:r>
            <a:r>
              <a:rPr lang="zh-CN" altLang="en-US" sz="2000" b="0" dirty="0">
                <a:solidFill>
                  <a:prstClr val="black"/>
                </a:solidFill>
                <a:ea typeface="微软雅黑" panose="020B0503020204020204" pitchFamily="34" charset="-122"/>
                <a:cs typeface="Times New Roman" panose="02020603050405020304" pitchFamily="18" charset="0"/>
              </a:rPr>
              <a:t>的铅铁、铅铝铁以及铅铁铝铜分别进行 </a:t>
            </a:r>
            <a:r>
              <a:rPr lang="en-US" altLang="zh-CN" sz="2000" b="0" dirty="0">
                <a:solidFill>
                  <a:prstClr val="black"/>
                </a:solidFill>
                <a:ea typeface="微软雅黑" panose="020B0503020204020204" pitchFamily="34" charset="-122"/>
                <a:cs typeface="Times New Roman" panose="02020603050405020304" pitchFamily="18" charset="0"/>
              </a:rPr>
              <a:t>24 h </a:t>
            </a:r>
            <a:r>
              <a:rPr lang="zh-CN" altLang="en-US" sz="2000" b="0" dirty="0">
                <a:solidFill>
                  <a:prstClr val="black"/>
                </a:solidFill>
                <a:ea typeface="微软雅黑" panose="020B0503020204020204" pitchFamily="34" charset="-122"/>
                <a:cs typeface="Times New Roman" panose="02020603050405020304" pitchFamily="18" charset="0"/>
              </a:rPr>
              <a:t>成像，使用  </a:t>
            </a:r>
            <a:r>
              <a:rPr lang="en-US" altLang="zh-CN" sz="2000" b="0" dirty="0" err="1">
                <a:solidFill>
                  <a:prstClr val="black"/>
                </a:solidFill>
                <a:ea typeface="微软雅黑" panose="020B0503020204020204" pitchFamily="34" charset="-122"/>
                <a:cs typeface="Times New Roman" panose="02020603050405020304" pitchFamily="18" charset="0"/>
              </a:rPr>
              <a:t>PoCA</a:t>
            </a:r>
            <a:r>
              <a:rPr lang="en-US" altLang="zh-CN" sz="2000" b="0" dirty="0">
                <a:solidFill>
                  <a:prstClr val="black"/>
                </a:solidFill>
                <a:ea typeface="微软雅黑" panose="020B0503020204020204" pitchFamily="34" charset="-122"/>
                <a:cs typeface="Times New Roman" panose="02020603050405020304" pitchFamily="18" charset="0"/>
              </a:rPr>
              <a:t>  </a:t>
            </a:r>
            <a:r>
              <a:rPr lang="zh-CN" altLang="en-US" sz="2000" b="0" dirty="0">
                <a:solidFill>
                  <a:prstClr val="black"/>
                </a:solidFill>
                <a:ea typeface="微软雅黑" panose="020B0503020204020204" pitchFamily="34" charset="-122"/>
                <a:cs typeface="Times New Roman" panose="02020603050405020304" pitchFamily="18" charset="0"/>
              </a:rPr>
              <a:t>算法以及滤波算法重建成像结果</a:t>
            </a:r>
          </a:p>
        </p:txBody>
      </p:sp>
      <p:sp>
        <p:nvSpPr>
          <p:cNvPr id="16" name="灯片编号占位符 2">
            <a:extLst>
              <a:ext uri="{FF2B5EF4-FFF2-40B4-BE49-F238E27FC236}">
                <a16:creationId xmlns:a16="http://schemas.microsoft.com/office/drawing/2014/main" id="{950D2F91-C37D-4238-B4CA-9494CE3B4D49}"/>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6" name="图片 5">
            <a:extLst>
              <a:ext uri="{FF2B5EF4-FFF2-40B4-BE49-F238E27FC236}">
                <a16:creationId xmlns:a16="http://schemas.microsoft.com/office/drawing/2014/main" id="{D0452790-7EB1-454A-B64F-DE73A71EB9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922" y="4077312"/>
            <a:ext cx="2160000" cy="2160000"/>
          </a:xfrm>
          <a:prstGeom prst="rect">
            <a:avLst/>
          </a:prstGeom>
        </p:spPr>
      </p:pic>
      <p:pic>
        <p:nvPicPr>
          <p:cNvPr id="7" name="图片 6">
            <a:extLst>
              <a:ext uri="{FF2B5EF4-FFF2-40B4-BE49-F238E27FC236}">
                <a16:creationId xmlns:a16="http://schemas.microsoft.com/office/drawing/2014/main" id="{AF83EE65-F003-4C43-B721-C5A7B9F956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0922" y="2132856"/>
            <a:ext cx="2160000" cy="2160000"/>
          </a:xfrm>
          <a:prstGeom prst="rect">
            <a:avLst/>
          </a:prstGeom>
        </p:spPr>
      </p:pic>
      <p:pic>
        <p:nvPicPr>
          <p:cNvPr id="2" name="图片 1">
            <a:extLst>
              <a:ext uri="{FF2B5EF4-FFF2-40B4-BE49-F238E27FC236}">
                <a16:creationId xmlns:a16="http://schemas.microsoft.com/office/drawing/2014/main" id="{05899952-97D0-4E60-BCCB-ADAF446AABB8}"/>
              </a:ext>
            </a:extLst>
          </p:cNvPr>
          <p:cNvPicPr>
            <a:picLocks noChangeAspect="1"/>
          </p:cNvPicPr>
          <p:nvPr/>
        </p:nvPicPr>
        <p:blipFill>
          <a:blip r:embed="rId5"/>
          <a:stretch>
            <a:fillRect/>
          </a:stretch>
        </p:blipFill>
        <p:spPr>
          <a:xfrm>
            <a:off x="3929702" y="724630"/>
            <a:ext cx="1442440" cy="1440000"/>
          </a:xfrm>
          <a:prstGeom prst="rect">
            <a:avLst/>
          </a:prstGeom>
        </p:spPr>
      </p:pic>
      <p:pic>
        <p:nvPicPr>
          <p:cNvPr id="17" name="图片 16">
            <a:extLst>
              <a:ext uri="{FF2B5EF4-FFF2-40B4-BE49-F238E27FC236}">
                <a16:creationId xmlns:a16="http://schemas.microsoft.com/office/drawing/2014/main" id="{1C4B5573-686E-4706-9104-E4FE7CF396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8727" y="4077312"/>
            <a:ext cx="2160000" cy="2160000"/>
          </a:xfrm>
          <a:prstGeom prst="rect">
            <a:avLst/>
          </a:prstGeom>
        </p:spPr>
      </p:pic>
      <p:pic>
        <p:nvPicPr>
          <p:cNvPr id="18" name="图片 17">
            <a:extLst>
              <a:ext uri="{FF2B5EF4-FFF2-40B4-BE49-F238E27FC236}">
                <a16:creationId xmlns:a16="http://schemas.microsoft.com/office/drawing/2014/main" id="{2AE8D068-616F-41EC-8257-D1FE120ED8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8727" y="2132856"/>
            <a:ext cx="2160000" cy="2160000"/>
          </a:xfrm>
          <a:prstGeom prst="rect">
            <a:avLst/>
          </a:prstGeom>
        </p:spPr>
      </p:pic>
      <p:pic>
        <p:nvPicPr>
          <p:cNvPr id="4" name="图片 3">
            <a:extLst>
              <a:ext uri="{FF2B5EF4-FFF2-40B4-BE49-F238E27FC236}">
                <a16:creationId xmlns:a16="http://schemas.microsoft.com/office/drawing/2014/main" id="{D4AECC4C-6F3C-4B57-8CB5-9E6E983F63E9}"/>
              </a:ext>
            </a:extLst>
          </p:cNvPr>
          <p:cNvPicPr>
            <a:picLocks noChangeAspect="1"/>
          </p:cNvPicPr>
          <p:nvPr/>
        </p:nvPicPr>
        <p:blipFill>
          <a:blip r:embed="rId8"/>
          <a:stretch>
            <a:fillRect/>
          </a:stretch>
        </p:blipFill>
        <p:spPr>
          <a:xfrm>
            <a:off x="6767508" y="724630"/>
            <a:ext cx="1442439" cy="1440000"/>
          </a:xfrm>
          <a:prstGeom prst="rect">
            <a:avLst/>
          </a:prstGeom>
        </p:spPr>
      </p:pic>
      <p:pic>
        <p:nvPicPr>
          <p:cNvPr id="27" name="图片 26">
            <a:extLst>
              <a:ext uri="{FF2B5EF4-FFF2-40B4-BE49-F238E27FC236}">
                <a16:creationId xmlns:a16="http://schemas.microsoft.com/office/drawing/2014/main" id="{68D6DD2A-CCAD-4D00-AF8A-4AA0576159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9818" y="4077312"/>
            <a:ext cx="2160000" cy="2160000"/>
          </a:xfrm>
          <a:prstGeom prst="rect">
            <a:avLst/>
          </a:prstGeom>
        </p:spPr>
      </p:pic>
      <p:pic>
        <p:nvPicPr>
          <p:cNvPr id="28" name="图片 27">
            <a:extLst>
              <a:ext uri="{FF2B5EF4-FFF2-40B4-BE49-F238E27FC236}">
                <a16:creationId xmlns:a16="http://schemas.microsoft.com/office/drawing/2014/main" id="{82CBE46F-93CF-4D9C-8E4E-8F32BA43A3A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9818" y="2132856"/>
            <a:ext cx="2160000" cy="2160000"/>
          </a:xfrm>
          <a:prstGeom prst="rect">
            <a:avLst/>
          </a:prstGeom>
        </p:spPr>
      </p:pic>
      <p:pic>
        <p:nvPicPr>
          <p:cNvPr id="14" name="图片 13">
            <a:extLst>
              <a:ext uri="{FF2B5EF4-FFF2-40B4-BE49-F238E27FC236}">
                <a16:creationId xmlns:a16="http://schemas.microsoft.com/office/drawing/2014/main" id="{C85090AA-F8B3-4DAD-BB2A-C39900AC71DC}"/>
              </a:ext>
            </a:extLst>
          </p:cNvPr>
          <p:cNvPicPr>
            <a:picLocks noChangeAspect="1"/>
          </p:cNvPicPr>
          <p:nvPr/>
        </p:nvPicPr>
        <p:blipFill>
          <a:blip r:embed="rId11"/>
          <a:stretch>
            <a:fillRect/>
          </a:stretch>
        </p:blipFill>
        <p:spPr>
          <a:xfrm>
            <a:off x="9385411" y="724630"/>
            <a:ext cx="1488815" cy="1440000"/>
          </a:xfrm>
          <a:prstGeom prst="rect">
            <a:avLst/>
          </a:prstGeom>
        </p:spPr>
      </p:pic>
      <p:pic>
        <p:nvPicPr>
          <p:cNvPr id="15" name="图片 14">
            <a:extLst>
              <a:ext uri="{FF2B5EF4-FFF2-40B4-BE49-F238E27FC236}">
                <a16:creationId xmlns:a16="http://schemas.microsoft.com/office/drawing/2014/main" id="{45074A7A-88B1-4EBC-BDAE-6570C38A0BEF}"/>
              </a:ext>
            </a:extLst>
          </p:cNvPr>
          <p:cNvPicPr>
            <a:picLocks noChangeAspect="1"/>
          </p:cNvPicPr>
          <p:nvPr/>
        </p:nvPicPr>
        <p:blipFill>
          <a:blip r:embed="rId12"/>
          <a:stretch>
            <a:fillRect/>
          </a:stretch>
        </p:blipFill>
        <p:spPr>
          <a:xfrm>
            <a:off x="599952" y="3717032"/>
            <a:ext cx="2587795" cy="1940088"/>
          </a:xfrm>
          <a:prstGeom prst="rect">
            <a:avLst/>
          </a:prstGeom>
        </p:spPr>
      </p:pic>
      <p:sp>
        <p:nvSpPr>
          <p:cNvPr id="41" name="矩形 40">
            <a:extLst>
              <a:ext uri="{FF2B5EF4-FFF2-40B4-BE49-F238E27FC236}">
                <a16:creationId xmlns:a16="http://schemas.microsoft.com/office/drawing/2014/main" id="{DB315110-FC4E-4DF3-A058-2586B2C23D91}"/>
              </a:ext>
            </a:extLst>
          </p:cNvPr>
          <p:cNvSpPr/>
          <p:nvPr/>
        </p:nvSpPr>
        <p:spPr>
          <a:xfrm>
            <a:off x="1115313" y="5753395"/>
            <a:ext cx="1557073"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CN" altLang="en-US" sz="1200" b="0" dirty="0">
                <a:solidFill>
                  <a:prstClr val="black"/>
                </a:solidFill>
                <a:ea typeface="微软雅黑" panose="020B0503020204020204" pitchFamily="34" charset="-122"/>
                <a:cs typeface="Times New Roman" panose="02020603050405020304" pitchFamily="18" charset="0"/>
              </a:rPr>
              <a:t>铅铁块成像现场图</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42" name="矩形 41">
            <a:extLst>
              <a:ext uri="{FF2B5EF4-FFF2-40B4-BE49-F238E27FC236}">
                <a16:creationId xmlns:a16="http://schemas.microsoft.com/office/drawing/2014/main" id="{E3544889-99CB-461C-ACB6-A61B45C11969}"/>
              </a:ext>
            </a:extLst>
          </p:cNvPr>
          <p:cNvSpPr/>
          <p:nvPr/>
        </p:nvSpPr>
        <p:spPr>
          <a:xfrm>
            <a:off x="1893849" y="6061138"/>
            <a:ext cx="7920880" cy="580865"/>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CN" altLang="en-US" sz="2400" b="1"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宇宙线缪子散射成像系统可对</a:t>
            </a:r>
            <a:r>
              <a:rPr lang="zh-CN" altLang="en-US" sz="2400" dirty="0">
                <a:solidFill>
                  <a:prstClr val="black"/>
                </a:solidFill>
                <a:ea typeface="微软雅黑" panose="020B0503020204020204" pitchFamily="34" charset="-122"/>
                <a:cs typeface="Times New Roman" panose="02020603050405020304" pitchFamily="18" charset="0"/>
              </a:rPr>
              <a:t>中高 </a:t>
            </a:r>
            <a:r>
              <a:rPr lang="en-US" altLang="zh-CN" sz="2400" dirty="0">
                <a:solidFill>
                  <a:prstClr val="black"/>
                </a:solidFill>
                <a:ea typeface="微软雅黑" panose="020B0503020204020204" pitchFamily="34" charset="-122"/>
                <a:cs typeface="Times New Roman" panose="02020603050405020304" pitchFamily="18" charset="0"/>
              </a:rPr>
              <a:t>Z </a:t>
            </a:r>
            <a:r>
              <a:rPr lang="zh-CN" altLang="en-US" sz="2400" dirty="0">
                <a:solidFill>
                  <a:prstClr val="black"/>
                </a:solidFill>
                <a:ea typeface="微软雅黑" panose="020B0503020204020204" pitchFamily="34" charset="-122"/>
                <a:cs typeface="Times New Roman" panose="02020603050405020304" pitchFamily="18" charset="0"/>
              </a:rPr>
              <a:t>物质识别</a:t>
            </a:r>
            <a:endParaRPr kumimoji="0" lang="zh-CN" altLang="en-US" sz="2400" b="1"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098456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成像研究</a:t>
            </a:r>
          </a:p>
        </p:txBody>
      </p:sp>
      <p:sp>
        <p:nvSpPr>
          <p:cNvPr id="64" name="矩形 63">
            <a:extLst>
              <a:ext uri="{FF2B5EF4-FFF2-40B4-BE49-F238E27FC236}">
                <a16:creationId xmlns:a16="http://schemas.microsoft.com/office/drawing/2014/main" id="{31AE7B40-305D-4797-A483-6061E7B9CBB4}"/>
              </a:ext>
            </a:extLst>
          </p:cNvPr>
          <p:cNvSpPr/>
          <p:nvPr/>
        </p:nvSpPr>
        <p:spPr>
          <a:xfrm>
            <a:off x="216775" y="652967"/>
            <a:ext cx="7031353" cy="498663"/>
          </a:xfrm>
          <a:prstGeom prst="rect">
            <a:avLst/>
          </a:prstGeom>
        </p:spPr>
        <p:txBody>
          <a:bodyPr wrap="square">
            <a:spAutoFit/>
          </a:bodyPr>
          <a:lstStyle/>
          <a:p>
            <a:pPr marL="342900" lvl="0" indent="-342900" algn="l" fontAlgn="auto">
              <a:lnSpc>
                <a:spcPct val="150000"/>
              </a:lnSpc>
              <a:spcBef>
                <a:spcPts val="0"/>
              </a:spcBef>
              <a:spcAft>
                <a:spcPts val="0"/>
              </a:spcAft>
              <a:buFont typeface="Arial" panose="020B0604020202020204" pitchFamily="34" charset="0"/>
              <a:buChar char="•"/>
              <a:defRPr/>
            </a:pPr>
            <a:r>
              <a:rPr lang="zh-CN" altLang="en-US" sz="2000" b="0" dirty="0">
                <a:solidFill>
                  <a:prstClr val="black"/>
                </a:solidFill>
                <a:ea typeface="微软雅黑" panose="020B0503020204020204" pitchFamily="34" charset="-122"/>
                <a:cs typeface="Times New Roman" panose="02020603050405020304" pitchFamily="18" charset="0"/>
              </a:rPr>
              <a:t>中高 </a:t>
            </a:r>
            <a:r>
              <a:rPr lang="en-US" altLang="zh-CN" sz="2000" b="0" dirty="0">
                <a:solidFill>
                  <a:prstClr val="black"/>
                </a:solidFill>
                <a:ea typeface="微软雅黑" panose="020B0503020204020204" pitchFamily="34" charset="-122"/>
                <a:cs typeface="Times New Roman" panose="02020603050405020304" pitchFamily="18" charset="0"/>
              </a:rPr>
              <a:t>Z </a:t>
            </a:r>
            <a:r>
              <a:rPr lang="zh-CN" altLang="en-US" sz="2000" b="0" dirty="0">
                <a:solidFill>
                  <a:prstClr val="black"/>
                </a:solidFill>
                <a:ea typeface="微软雅黑" panose="020B0503020204020204" pitchFamily="34" charset="-122"/>
                <a:cs typeface="Times New Roman" panose="02020603050405020304" pitchFamily="18" charset="0"/>
              </a:rPr>
              <a:t>物质在宇宙线缪子散射成像中 </a:t>
            </a:r>
            <a:r>
              <a:rPr lang="en-US" altLang="zh-CN" sz="2000" b="0" dirty="0" err="1">
                <a:solidFill>
                  <a:prstClr val="black"/>
                </a:solidFill>
                <a:ea typeface="微软雅黑" panose="020B0503020204020204" pitchFamily="34" charset="-122"/>
                <a:cs typeface="Times New Roman" panose="02020603050405020304" pitchFamily="18" charset="0"/>
              </a:rPr>
              <a:t>PoCA</a:t>
            </a:r>
            <a:r>
              <a:rPr lang="en-US" altLang="zh-CN" sz="2000" b="0" dirty="0">
                <a:solidFill>
                  <a:prstClr val="black"/>
                </a:solidFill>
                <a:ea typeface="微软雅黑" panose="020B0503020204020204" pitchFamily="34" charset="-122"/>
                <a:cs typeface="Times New Roman" panose="02020603050405020304" pitchFamily="18" charset="0"/>
              </a:rPr>
              <a:t> </a:t>
            </a:r>
            <a:r>
              <a:rPr lang="zh-CN" altLang="en-US" sz="2000" b="0" dirty="0">
                <a:solidFill>
                  <a:prstClr val="black"/>
                </a:solidFill>
                <a:ea typeface="微软雅黑" panose="020B0503020204020204" pitchFamily="34" charset="-122"/>
                <a:cs typeface="Times New Roman" panose="02020603050405020304" pitchFamily="18" charset="0"/>
              </a:rPr>
              <a:t>点的数据量</a:t>
            </a:r>
          </a:p>
        </p:txBody>
      </p:sp>
      <p:sp>
        <p:nvSpPr>
          <p:cNvPr id="16" name="灯片编号占位符 2">
            <a:extLst>
              <a:ext uri="{FF2B5EF4-FFF2-40B4-BE49-F238E27FC236}">
                <a16:creationId xmlns:a16="http://schemas.microsoft.com/office/drawing/2014/main" id="{950D2F91-C37D-4238-B4CA-9494CE3B4D49}"/>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17" name="图片 16">
            <a:extLst>
              <a:ext uri="{FF2B5EF4-FFF2-40B4-BE49-F238E27FC236}">
                <a16:creationId xmlns:a16="http://schemas.microsoft.com/office/drawing/2014/main" id="{1C4B5573-686E-4706-9104-E4FE7CF396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290" y="1124744"/>
            <a:ext cx="1980000" cy="1980000"/>
          </a:xfrm>
          <a:prstGeom prst="rect">
            <a:avLst/>
          </a:prstGeom>
        </p:spPr>
      </p:pic>
      <p:pic>
        <p:nvPicPr>
          <p:cNvPr id="4" name="图片 3">
            <a:extLst>
              <a:ext uri="{FF2B5EF4-FFF2-40B4-BE49-F238E27FC236}">
                <a16:creationId xmlns:a16="http://schemas.microsoft.com/office/drawing/2014/main" id="{D4AECC4C-6F3C-4B57-8CB5-9E6E983F63E9}"/>
              </a:ext>
            </a:extLst>
          </p:cNvPr>
          <p:cNvPicPr>
            <a:picLocks noChangeAspect="1"/>
          </p:cNvPicPr>
          <p:nvPr/>
        </p:nvPicPr>
        <p:blipFill>
          <a:blip r:embed="rId4"/>
          <a:stretch>
            <a:fillRect/>
          </a:stretch>
        </p:blipFill>
        <p:spPr>
          <a:xfrm>
            <a:off x="1331996" y="1214744"/>
            <a:ext cx="1803048" cy="1800000"/>
          </a:xfrm>
          <a:prstGeom prst="rect">
            <a:avLst/>
          </a:prstGeom>
        </p:spPr>
      </p:pic>
      <p:pic>
        <p:nvPicPr>
          <p:cNvPr id="27" name="图片 26">
            <a:extLst>
              <a:ext uri="{FF2B5EF4-FFF2-40B4-BE49-F238E27FC236}">
                <a16:creationId xmlns:a16="http://schemas.microsoft.com/office/drawing/2014/main" id="{68D6DD2A-CCAD-4D00-AF8A-4AA0576159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0336" y="1124744"/>
            <a:ext cx="1980000" cy="1980000"/>
          </a:xfrm>
          <a:prstGeom prst="rect">
            <a:avLst/>
          </a:prstGeom>
        </p:spPr>
      </p:pic>
      <p:pic>
        <p:nvPicPr>
          <p:cNvPr id="14" name="图片 13">
            <a:extLst>
              <a:ext uri="{FF2B5EF4-FFF2-40B4-BE49-F238E27FC236}">
                <a16:creationId xmlns:a16="http://schemas.microsoft.com/office/drawing/2014/main" id="{C85090AA-F8B3-4DAD-BB2A-C39900AC71DC}"/>
              </a:ext>
            </a:extLst>
          </p:cNvPr>
          <p:cNvPicPr>
            <a:picLocks noChangeAspect="1"/>
          </p:cNvPicPr>
          <p:nvPr/>
        </p:nvPicPr>
        <p:blipFill>
          <a:blip r:embed="rId6"/>
          <a:stretch>
            <a:fillRect/>
          </a:stretch>
        </p:blipFill>
        <p:spPr>
          <a:xfrm>
            <a:off x="6744072" y="1214744"/>
            <a:ext cx="1861018" cy="1800000"/>
          </a:xfrm>
          <a:prstGeom prst="rect">
            <a:avLst/>
          </a:prstGeom>
        </p:spPr>
      </p:pic>
      <p:sp>
        <p:nvSpPr>
          <p:cNvPr id="42" name="矩形 41">
            <a:extLst>
              <a:ext uri="{FF2B5EF4-FFF2-40B4-BE49-F238E27FC236}">
                <a16:creationId xmlns:a16="http://schemas.microsoft.com/office/drawing/2014/main" id="{E3544889-99CB-461C-ACB6-A61B45C11969}"/>
              </a:ext>
            </a:extLst>
          </p:cNvPr>
          <p:cNvSpPr/>
          <p:nvPr/>
        </p:nvSpPr>
        <p:spPr>
          <a:xfrm>
            <a:off x="1893849" y="6061138"/>
            <a:ext cx="7920880" cy="580865"/>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lang="zh-CN" altLang="en-US" sz="2400" dirty="0">
                <a:solidFill>
                  <a:prstClr val="black"/>
                </a:solidFill>
                <a:ea typeface="微软雅黑" panose="020B0503020204020204" pitchFamily="34" charset="-122"/>
                <a:cs typeface="Times New Roman" panose="02020603050405020304" pitchFamily="18" charset="0"/>
              </a:rPr>
              <a:t>物质的原子序数越高，成像中 </a:t>
            </a:r>
            <a:r>
              <a:rPr lang="en-US" altLang="zh-CN" sz="2400" dirty="0" err="1">
                <a:solidFill>
                  <a:prstClr val="black"/>
                </a:solidFill>
                <a:ea typeface="微软雅黑" panose="020B0503020204020204" pitchFamily="34" charset="-122"/>
                <a:cs typeface="Times New Roman" panose="02020603050405020304" pitchFamily="18" charset="0"/>
              </a:rPr>
              <a:t>PoCA</a:t>
            </a:r>
            <a:r>
              <a:rPr lang="en-US" altLang="zh-CN" sz="2400" dirty="0">
                <a:solidFill>
                  <a:prstClr val="black"/>
                </a:solidFill>
                <a:ea typeface="微软雅黑" panose="020B0503020204020204" pitchFamily="34" charset="-122"/>
                <a:cs typeface="Times New Roman" panose="02020603050405020304" pitchFamily="18" charset="0"/>
              </a:rPr>
              <a:t> </a:t>
            </a:r>
            <a:r>
              <a:rPr lang="zh-CN" altLang="en-US" sz="2400" dirty="0">
                <a:solidFill>
                  <a:prstClr val="black"/>
                </a:solidFill>
                <a:ea typeface="微软雅黑" panose="020B0503020204020204" pitchFamily="34" charset="-122"/>
                <a:cs typeface="Times New Roman" panose="02020603050405020304" pitchFamily="18" charset="0"/>
              </a:rPr>
              <a:t>点的数量量越大</a:t>
            </a:r>
            <a:endParaRPr kumimoji="0" lang="zh-CN" altLang="en-US" sz="2400" b="1"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pic>
        <p:nvPicPr>
          <p:cNvPr id="10" name="图片 9">
            <a:extLst>
              <a:ext uri="{FF2B5EF4-FFF2-40B4-BE49-F238E27FC236}">
                <a16:creationId xmlns:a16="http://schemas.microsoft.com/office/drawing/2014/main" id="{EF3CB3C9-F69B-4BC6-91CF-73E2D5D75B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0290" y="3264990"/>
            <a:ext cx="3600000" cy="2700000"/>
          </a:xfrm>
          <a:prstGeom prst="rect">
            <a:avLst/>
          </a:prstGeom>
        </p:spPr>
      </p:pic>
      <p:pic>
        <p:nvPicPr>
          <p:cNvPr id="12" name="图片 11">
            <a:extLst>
              <a:ext uri="{FF2B5EF4-FFF2-40B4-BE49-F238E27FC236}">
                <a16:creationId xmlns:a16="http://schemas.microsoft.com/office/drawing/2014/main" id="{65CF6DB1-4D55-4760-9F62-B3D420ADDC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0336" y="3264990"/>
            <a:ext cx="3600000" cy="2700000"/>
          </a:xfrm>
          <a:prstGeom prst="rect">
            <a:avLst/>
          </a:prstGeom>
        </p:spPr>
      </p:pic>
    </p:spTree>
    <p:extLst>
      <p:ext uri="{BB962C8B-B14F-4D97-AF65-F5344CB8AC3E}">
        <p14:creationId xmlns:p14="http://schemas.microsoft.com/office/powerpoint/2010/main" val="14354981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成像研究</a:t>
            </a:r>
          </a:p>
        </p:txBody>
      </p:sp>
      <p:sp>
        <p:nvSpPr>
          <p:cNvPr id="64" name="矩形 63">
            <a:extLst>
              <a:ext uri="{FF2B5EF4-FFF2-40B4-BE49-F238E27FC236}">
                <a16:creationId xmlns:a16="http://schemas.microsoft.com/office/drawing/2014/main" id="{31AE7B40-305D-4797-A483-6061E7B9CBB4}"/>
              </a:ext>
            </a:extLst>
          </p:cNvPr>
          <p:cNvSpPr/>
          <p:nvPr/>
        </p:nvSpPr>
        <p:spPr>
          <a:xfrm>
            <a:off x="216775" y="652967"/>
            <a:ext cx="4151033" cy="498663"/>
          </a:xfrm>
          <a:prstGeom prst="rect">
            <a:avLst/>
          </a:prstGeom>
        </p:spPr>
        <p:txBody>
          <a:bodyPr wrap="square">
            <a:spAutoFit/>
          </a:bodyPr>
          <a:lstStyle/>
          <a:p>
            <a:pPr marL="342900" lvl="0" indent="-342900" algn="l" fontAlgn="auto">
              <a:lnSpc>
                <a:spcPct val="150000"/>
              </a:lnSpc>
              <a:spcBef>
                <a:spcPts val="0"/>
              </a:spcBef>
              <a:spcAft>
                <a:spcPts val="0"/>
              </a:spcAft>
              <a:buFont typeface="Arial" panose="020B0604020202020204" pitchFamily="34" charset="0"/>
              <a:buChar char="•"/>
              <a:defRPr/>
            </a:pPr>
            <a:r>
              <a:rPr lang="zh-CN" altLang="en-US" sz="2000" b="0" dirty="0">
                <a:solidFill>
                  <a:prstClr val="black"/>
                </a:solidFill>
                <a:ea typeface="微软雅黑" panose="020B0503020204020204" pitchFamily="34" charset="-122"/>
                <a:cs typeface="Times New Roman" panose="02020603050405020304" pitchFamily="18" charset="0"/>
              </a:rPr>
              <a:t>对铅块和铁块进行不同时间成像</a:t>
            </a:r>
          </a:p>
        </p:txBody>
      </p:sp>
      <p:sp>
        <p:nvSpPr>
          <p:cNvPr id="16" name="灯片编号占位符 2">
            <a:extLst>
              <a:ext uri="{FF2B5EF4-FFF2-40B4-BE49-F238E27FC236}">
                <a16:creationId xmlns:a16="http://schemas.microsoft.com/office/drawing/2014/main" id="{950D2F91-C37D-4238-B4CA-9494CE3B4D49}"/>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42" name="矩形 41">
            <a:extLst>
              <a:ext uri="{FF2B5EF4-FFF2-40B4-BE49-F238E27FC236}">
                <a16:creationId xmlns:a16="http://schemas.microsoft.com/office/drawing/2014/main" id="{E3544889-99CB-461C-ACB6-A61B45C11969}"/>
              </a:ext>
            </a:extLst>
          </p:cNvPr>
          <p:cNvSpPr/>
          <p:nvPr/>
        </p:nvSpPr>
        <p:spPr>
          <a:xfrm>
            <a:off x="1006590" y="6061139"/>
            <a:ext cx="10178816" cy="580865"/>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lang="zh-CN" altLang="en-US" sz="2400" dirty="0">
                <a:solidFill>
                  <a:prstClr val="black"/>
                </a:solidFill>
                <a:ea typeface="微软雅黑" panose="020B0503020204020204" pitchFamily="34" charset="-122"/>
                <a:cs typeface="Times New Roman" panose="02020603050405020304" pitchFamily="18" charset="0"/>
              </a:rPr>
              <a:t>宇宙线缪子散射成像系统在 </a:t>
            </a:r>
            <a:r>
              <a:rPr lang="en-US" altLang="zh-CN" sz="2400" dirty="0">
                <a:solidFill>
                  <a:prstClr val="black"/>
                </a:solidFill>
                <a:ea typeface="微软雅黑" panose="020B0503020204020204" pitchFamily="34" charset="-122"/>
                <a:cs typeface="Times New Roman" panose="02020603050405020304" pitchFamily="18" charset="0"/>
              </a:rPr>
              <a:t>4 h </a:t>
            </a:r>
            <a:r>
              <a:rPr lang="zh-CN" altLang="en-US" sz="2400" dirty="0">
                <a:solidFill>
                  <a:prstClr val="black"/>
                </a:solidFill>
                <a:ea typeface="微软雅黑" panose="020B0503020204020204" pitchFamily="34" charset="-122"/>
                <a:cs typeface="Times New Roman" panose="02020603050405020304" pitchFamily="18" charset="0"/>
              </a:rPr>
              <a:t>内可实现边长为 </a:t>
            </a:r>
            <a:r>
              <a:rPr lang="en-US" altLang="zh-CN" sz="2400" dirty="0">
                <a:solidFill>
                  <a:prstClr val="black"/>
                </a:solidFill>
                <a:ea typeface="微软雅黑" panose="020B0503020204020204" pitchFamily="34" charset="-122"/>
                <a:cs typeface="Times New Roman" panose="02020603050405020304" pitchFamily="18" charset="0"/>
              </a:rPr>
              <a:t>4 cm </a:t>
            </a:r>
            <a:r>
              <a:rPr lang="zh-CN" altLang="en-US" sz="2400" dirty="0">
                <a:solidFill>
                  <a:prstClr val="black"/>
                </a:solidFill>
                <a:ea typeface="微软雅黑" panose="020B0503020204020204" pitchFamily="34" charset="-122"/>
                <a:cs typeface="Times New Roman" panose="02020603050405020304" pitchFamily="18" charset="0"/>
              </a:rPr>
              <a:t>铅块和铁块的识别</a:t>
            </a:r>
            <a:endParaRPr kumimoji="0" lang="zh-CN" altLang="en-US" sz="2400" b="1"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pic>
        <p:nvPicPr>
          <p:cNvPr id="13" name="图片 12">
            <a:extLst>
              <a:ext uri="{FF2B5EF4-FFF2-40B4-BE49-F238E27FC236}">
                <a16:creationId xmlns:a16="http://schemas.microsoft.com/office/drawing/2014/main" id="{2BD8F4A8-163A-4B48-8925-556AD6B612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000" y="1359786"/>
            <a:ext cx="2160000" cy="2160000"/>
          </a:xfrm>
          <a:prstGeom prst="rect">
            <a:avLst/>
          </a:prstGeom>
        </p:spPr>
      </p:pic>
      <p:pic>
        <p:nvPicPr>
          <p:cNvPr id="18" name="图片 17">
            <a:extLst>
              <a:ext uri="{FF2B5EF4-FFF2-40B4-BE49-F238E27FC236}">
                <a16:creationId xmlns:a16="http://schemas.microsoft.com/office/drawing/2014/main" id="{6AD553A3-9CAB-4E59-B452-CFA4E1CE86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4332" y="1359786"/>
            <a:ext cx="2160000" cy="2160000"/>
          </a:xfrm>
          <a:prstGeom prst="rect">
            <a:avLst/>
          </a:prstGeom>
        </p:spPr>
      </p:pic>
      <p:pic>
        <p:nvPicPr>
          <p:cNvPr id="20" name="图片 19">
            <a:extLst>
              <a:ext uri="{FF2B5EF4-FFF2-40B4-BE49-F238E27FC236}">
                <a16:creationId xmlns:a16="http://schemas.microsoft.com/office/drawing/2014/main" id="{C4189412-C246-46AF-A044-E8C0F4A0F2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2664" y="1359786"/>
            <a:ext cx="2160000" cy="2160000"/>
          </a:xfrm>
          <a:prstGeom prst="rect">
            <a:avLst/>
          </a:prstGeom>
        </p:spPr>
      </p:pic>
      <p:pic>
        <p:nvPicPr>
          <p:cNvPr id="22" name="图片 21">
            <a:extLst>
              <a:ext uri="{FF2B5EF4-FFF2-40B4-BE49-F238E27FC236}">
                <a16:creationId xmlns:a16="http://schemas.microsoft.com/office/drawing/2014/main" id="{F58371F9-A4EB-425A-BD5A-19353C5C50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336" y="3668104"/>
            <a:ext cx="2160000" cy="2160000"/>
          </a:xfrm>
          <a:prstGeom prst="rect">
            <a:avLst/>
          </a:prstGeom>
        </p:spPr>
      </p:pic>
      <p:pic>
        <p:nvPicPr>
          <p:cNvPr id="24" name="图片 23">
            <a:extLst>
              <a:ext uri="{FF2B5EF4-FFF2-40B4-BE49-F238E27FC236}">
                <a16:creationId xmlns:a16="http://schemas.microsoft.com/office/drawing/2014/main" id="{EB615090-5EFD-45D8-8BD2-C3FAA65966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7668" y="3668104"/>
            <a:ext cx="2160000" cy="2160000"/>
          </a:xfrm>
          <a:prstGeom prst="rect">
            <a:avLst/>
          </a:prstGeom>
        </p:spPr>
      </p:pic>
      <p:pic>
        <p:nvPicPr>
          <p:cNvPr id="26" name="图片 25">
            <a:extLst>
              <a:ext uri="{FF2B5EF4-FFF2-40B4-BE49-F238E27FC236}">
                <a16:creationId xmlns:a16="http://schemas.microsoft.com/office/drawing/2014/main" id="{637C7677-3C39-46A2-87E7-00CFC9F3D9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6000" y="3668104"/>
            <a:ext cx="2160000" cy="2160000"/>
          </a:xfrm>
          <a:prstGeom prst="rect">
            <a:avLst/>
          </a:prstGeom>
        </p:spPr>
      </p:pic>
      <p:pic>
        <p:nvPicPr>
          <p:cNvPr id="29" name="图片 28">
            <a:extLst>
              <a:ext uri="{FF2B5EF4-FFF2-40B4-BE49-F238E27FC236}">
                <a16:creationId xmlns:a16="http://schemas.microsoft.com/office/drawing/2014/main" id="{C3EBBC2B-DD41-44C2-9C8B-BF7330695E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4332" y="3668104"/>
            <a:ext cx="2160000" cy="2160000"/>
          </a:xfrm>
          <a:prstGeom prst="rect">
            <a:avLst/>
          </a:prstGeom>
        </p:spPr>
      </p:pic>
      <p:pic>
        <p:nvPicPr>
          <p:cNvPr id="33" name="图片 32">
            <a:extLst>
              <a:ext uri="{FF2B5EF4-FFF2-40B4-BE49-F238E27FC236}">
                <a16:creationId xmlns:a16="http://schemas.microsoft.com/office/drawing/2014/main" id="{DD49934D-3FDD-47C4-A3F6-45B916CBF6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67668" y="1359786"/>
            <a:ext cx="2160000" cy="2160000"/>
          </a:xfrm>
          <a:prstGeom prst="rect">
            <a:avLst/>
          </a:prstGeom>
        </p:spPr>
      </p:pic>
      <p:pic>
        <p:nvPicPr>
          <p:cNvPr id="36" name="图片 35">
            <a:extLst>
              <a:ext uri="{FF2B5EF4-FFF2-40B4-BE49-F238E27FC236}">
                <a16:creationId xmlns:a16="http://schemas.microsoft.com/office/drawing/2014/main" id="{3492F8C6-AFE9-4E4A-A4E1-0DB7FB17D49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12664" y="3668104"/>
            <a:ext cx="2160000" cy="2160000"/>
          </a:xfrm>
          <a:prstGeom prst="rect">
            <a:avLst/>
          </a:prstGeom>
        </p:spPr>
      </p:pic>
      <p:pic>
        <p:nvPicPr>
          <p:cNvPr id="37" name="图片 36">
            <a:extLst>
              <a:ext uri="{FF2B5EF4-FFF2-40B4-BE49-F238E27FC236}">
                <a16:creationId xmlns:a16="http://schemas.microsoft.com/office/drawing/2014/main" id="{7B04E027-AE30-44A5-90AB-DAD99D344EAB}"/>
              </a:ext>
            </a:extLst>
          </p:cNvPr>
          <p:cNvPicPr>
            <a:picLocks noChangeAspect="1"/>
          </p:cNvPicPr>
          <p:nvPr/>
        </p:nvPicPr>
        <p:blipFill>
          <a:blip r:embed="rId12"/>
          <a:stretch>
            <a:fillRect/>
          </a:stretch>
        </p:blipFill>
        <p:spPr>
          <a:xfrm>
            <a:off x="291947" y="1539786"/>
            <a:ext cx="1803050" cy="1800000"/>
          </a:xfrm>
          <a:prstGeom prst="rect">
            <a:avLst/>
          </a:prstGeom>
        </p:spPr>
      </p:pic>
      <p:sp>
        <p:nvSpPr>
          <p:cNvPr id="38" name="矩形 37">
            <a:extLst>
              <a:ext uri="{FF2B5EF4-FFF2-40B4-BE49-F238E27FC236}">
                <a16:creationId xmlns:a16="http://schemas.microsoft.com/office/drawing/2014/main" id="{311C925A-B596-4E13-A988-2CD63A1EBF1E}"/>
              </a:ext>
            </a:extLst>
          </p:cNvPr>
          <p:cNvSpPr/>
          <p:nvPr/>
        </p:nvSpPr>
        <p:spPr>
          <a:xfrm>
            <a:off x="320535" y="3467885"/>
            <a:ext cx="1757601"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CN" altLang="en-US" sz="1200" b="0" dirty="0">
                <a:solidFill>
                  <a:prstClr val="black"/>
                </a:solidFill>
                <a:ea typeface="微软雅黑" panose="020B0503020204020204" pitchFamily="34" charset="-122"/>
                <a:cs typeface="Times New Roman" panose="02020603050405020304" pitchFamily="18" charset="0"/>
              </a:rPr>
              <a:t>边长为 </a:t>
            </a:r>
            <a:r>
              <a:rPr lang="en-US" altLang="zh-CN" sz="1200" b="0" dirty="0">
                <a:solidFill>
                  <a:prstClr val="black"/>
                </a:solidFill>
                <a:ea typeface="微软雅黑" panose="020B0503020204020204" pitchFamily="34" charset="-122"/>
                <a:cs typeface="Times New Roman" panose="02020603050405020304" pitchFamily="18" charset="0"/>
              </a:rPr>
              <a:t>4 cm </a:t>
            </a:r>
            <a:r>
              <a:rPr lang="zh-CN" altLang="en-US" sz="1200" b="0" dirty="0">
                <a:solidFill>
                  <a:prstClr val="black"/>
                </a:solidFill>
                <a:ea typeface="微软雅黑" panose="020B0503020204020204" pitchFamily="34" charset="-122"/>
                <a:cs typeface="Times New Roman" panose="02020603050405020304" pitchFamily="18" charset="0"/>
              </a:rPr>
              <a:t>的铅铁块</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39" name="矩形 38">
            <a:extLst>
              <a:ext uri="{FF2B5EF4-FFF2-40B4-BE49-F238E27FC236}">
                <a16:creationId xmlns:a16="http://schemas.microsoft.com/office/drawing/2014/main" id="{FCDE9CA1-214D-4237-8FF6-13FC009E0556}"/>
              </a:ext>
            </a:extLst>
          </p:cNvPr>
          <p:cNvSpPr/>
          <p:nvPr/>
        </p:nvSpPr>
        <p:spPr>
          <a:xfrm>
            <a:off x="3142240" y="3467885"/>
            <a:ext cx="1010855"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200" b="0" dirty="0">
                <a:solidFill>
                  <a:prstClr val="black"/>
                </a:solidFill>
                <a:ea typeface="微软雅黑" panose="020B0503020204020204" pitchFamily="34" charset="-122"/>
                <a:cs typeface="Times New Roman" panose="02020603050405020304" pitchFamily="18" charset="0"/>
              </a:rPr>
              <a:t>30 min </a:t>
            </a:r>
            <a:r>
              <a:rPr lang="zh-CN" altLang="en-US" sz="1200" b="0" dirty="0">
                <a:solidFill>
                  <a:prstClr val="black"/>
                </a:solidFill>
                <a:ea typeface="微软雅黑" panose="020B0503020204020204" pitchFamily="34" charset="-122"/>
                <a:cs typeface="Times New Roman" panose="02020603050405020304" pitchFamily="18" charset="0"/>
              </a:rPr>
              <a:t>成像</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40" name="矩形 39">
            <a:extLst>
              <a:ext uri="{FF2B5EF4-FFF2-40B4-BE49-F238E27FC236}">
                <a16:creationId xmlns:a16="http://schemas.microsoft.com/office/drawing/2014/main" id="{8E20A9AB-2058-49B7-B56C-6D4843FA6786}"/>
              </a:ext>
            </a:extLst>
          </p:cNvPr>
          <p:cNvSpPr/>
          <p:nvPr/>
        </p:nvSpPr>
        <p:spPr>
          <a:xfrm>
            <a:off x="5644950" y="3467885"/>
            <a:ext cx="902099"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200" b="0" dirty="0">
                <a:solidFill>
                  <a:prstClr val="black"/>
                </a:solidFill>
                <a:ea typeface="微软雅黑" panose="020B0503020204020204" pitchFamily="34" charset="-122"/>
                <a:cs typeface="Times New Roman" panose="02020603050405020304" pitchFamily="18" charset="0"/>
              </a:rPr>
              <a:t>1 h </a:t>
            </a:r>
            <a:r>
              <a:rPr lang="zh-CN" altLang="en-US" sz="1200" b="0" dirty="0">
                <a:solidFill>
                  <a:prstClr val="black"/>
                </a:solidFill>
                <a:ea typeface="微软雅黑" panose="020B0503020204020204" pitchFamily="34" charset="-122"/>
                <a:cs typeface="Times New Roman" panose="02020603050405020304" pitchFamily="18" charset="0"/>
              </a:rPr>
              <a:t>成像</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41" name="矩形 40">
            <a:extLst>
              <a:ext uri="{FF2B5EF4-FFF2-40B4-BE49-F238E27FC236}">
                <a16:creationId xmlns:a16="http://schemas.microsoft.com/office/drawing/2014/main" id="{B3851C41-A41F-4826-937C-057FF0E741A7}"/>
              </a:ext>
            </a:extLst>
          </p:cNvPr>
          <p:cNvSpPr/>
          <p:nvPr/>
        </p:nvSpPr>
        <p:spPr>
          <a:xfrm>
            <a:off x="8147662" y="3467885"/>
            <a:ext cx="793341"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200" b="0" dirty="0">
                <a:solidFill>
                  <a:prstClr val="black"/>
                </a:solidFill>
                <a:ea typeface="微软雅黑" panose="020B0503020204020204" pitchFamily="34" charset="-122"/>
                <a:cs typeface="Times New Roman" panose="02020603050405020304" pitchFamily="18" charset="0"/>
              </a:rPr>
              <a:t>2 h </a:t>
            </a:r>
            <a:r>
              <a:rPr lang="zh-CN" altLang="en-US" sz="1200" b="0" dirty="0">
                <a:solidFill>
                  <a:prstClr val="black"/>
                </a:solidFill>
                <a:ea typeface="微软雅黑" panose="020B0503020204020204" pitchFamily="34" charset="-122"/>
                <a:cs typeface="Times New Roman" panose="02020603050405020304" pitchFamily="18" charset="0"/>
              </a:rPr>
              <a:t>成像</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43" name="矩形 42">
            <a:extLst>
              <a:ext uri="{FF2B5EF4-FFF2-40B4-BE49-F238E27FC236}">
                <a16:creationId xmlns:a16="http://schemas.microsoft.com/office/drawing/2014/main" id="{6A9EEFA0-0E36-4822-AF5F-99E86AED3AF9}"/>
              </a:ext>
            </a:extLst>
          </p:cNvPr>
          <p:cNvSpPr/>
          <p:nvPr/>
        </p:nvSpPr>
        <p:spPr>
          <a:xfrm>
            <a:off x="10595994" y="3467885"/>
            <a:ext cx="793340"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200" b="0" dirty="0">
                <a:solidFill>
                  <a:prstClr val="black"/>
                </a:solidFill>
                <a:ea typeface="微软雅黑" panose="020B0503020204020204" pitchFamily="34" charset="-122"/>
                <a:cs typeface="Times New Roman" panose="02020603050405020304" pitchFamily="18" charset="0"/>
              </a:rPr>
              <a:t>4 h </a:t>
            </a:r>
            <a:r>
              <a:rPr lang="zh-CN" altLang="en-US" sz="1200" b="0" dirty="0">
                <a:solidFill>
                  <a:prstClr val="black"/>
                </a:solidFill>
                <a:ea typeface="微软雅黑" panose="020B0503020204020204" pitchFamily="34" charset="-122"/>
                <a:cs typeface="Times New Roman" panose="02020603050405020304" pitchFamily="18" charset="0"/>
              </a:rPr>
              <a:t>成像</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44" name="矩形 43">
            <a:extLst>
              <a:ext uri="{FF2B5EF4-FFF2-40B4-BE49-F238E27FC236}">
                <a16:creationId xmlns:a16="http://schemas.microsoft.com/office/drawing/2014/main" id="{603E906E-39BB-4931-AB36-8413965ACDEE}"/>
              </a:ext>
            </a:extLst>
          </p:cNvPr>
          <p:cNvSpPr/>
          <p:nvPr/>
        </p:nvSpPr>
        <p:spPr>
          <a:xfrm>
            <a:off x="802574" y="5822365"/>
            <a:ext cx="793521"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200" b="0" dirty="0">
                <a:solidFill>
                  <a:prstClr val="black"/>
                </a:solidFill>
                <a:ea typeface="微软雅黑" panose="020B0503020204020204" pitchFamily="34" charset="-122"/>
                <a:cs typeface="Times New Roman" panose="02020603050405020304" pitchFamily="18" charset="0"/>
              </a:rPr>
              <a:t>8 h </a:t>
            </a:r>
            <a:r>
              <a:rPr lang="zh-CN" altLang="en-US" sz="1200" b="0" dirty="0">
                <a:solidFill>
                  <a:prstClr val="black"/>
                </a:solidFill>
                <a:ea typeface="微软雅黑" panose="020B0503020204020204" pitchFamily="34" charset="-122"/>
                <a:cs typeface="Times New Roman" panose="02020603050405020304" pitchFamily="18" charset="0"/>
              </a:rPr>
              <a:t>成像</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45" name="矩形 44">
            <a:extLst>
              <a:ext uri="{FF2B5EF4-FFF2-40B4-BE49-F238E27FC236}">
                <a16:creationId xmlns:a16="http://schemas.microsoft.com/office/drawing/2014/main" id="{2242705B-5640-4859-A58D-5B0D7CDA2DF6}"/>
              </a:ext>
            </a:extLst>
          </p:cNvPr>
          <p:cNvSpPr/>
          <p:nvPr/>
        </p:nvSpPr>
        <p:spPr>
          <a:xfrm>
            <a:off x="3250906" y="5822365"/>
            <a:ext cx="793521"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200" b="0" dirty="0">
                <a:solidFill>
                  <a:prstClr val="black"/>
                </a:solidFill>
                <a:ea typeface="微软雅黑" panose="020B0503020204020204" pitchFamily="34" charset="-122"/>
                <a:cs typeface="Times New Roman" panose="02020603050405020304" pitchFamily="18" charset="0"/>
              </a:rPr>
              <a:t>12 h </a:t>
            </a:r>
            <a:r>
              <a:rPr lang="zh-CN" altLang="en-US" sz="1200" b="0" dirty="0">
                <a:solidFill>
                  <a:prstClr val="black"/>
                </a:solidFill>
                <a:ea typeface="微软雅黑" panose="020B0503020204020204" pitchFamily="34" charset="-122"/>
                <a:cs typeface="Times New Roman" panose="02020603050405020304" pitchFamily="18" charset="0"/>
              </a:rPr>
              <a:t>成像</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46" name="矩形 45">
            <a:extLst>
              <a:ext uri="{FF2B5EF4-FFF2-40B4-BE49-F238E27FC236}">
                <a16:creationId xmlns:a16="http://schemas.microsoft.com/office/drawing/2014/main" id="{6052636E-B914-401A-A290-C9FF188980D5}"/>
              </a:ext>
            </a:extLst>
          </p:cNvPr>
          <p:cNvSpPr/>
          <p:nvPr/>
        </p:nvSpPr>
        <p:spPr>
          <a:xfrm>
            <a:off x="5699238" y="5822365"/>
            <a:ext cx="793521"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200" b="0" dirty="0">
                <a:solidFill>
                  <a:prstClr val="black"/>
                </a:solidFill>
                <a:ea typeface="微软雅黑" panose="020B0503020204020204" pitchFamily="34" charset="-122"/>
                <a:cs typeface="Times New Roman" panose="02020603050405020304" pitchFamily="18" charset="0"/>
              </a:rPr>
              <a:t>16 h </a:t>
            </a:r>
            <a:r>
              <a:rPr lang="zh-CN" altLang="en-US" sz="1200" b="0" dirty="0">
                <a:solidFill>
                  <a:prstClr val="black"/>
                </a:solidFill>
                <a:ea typeface="微软雅黑" panose="020B0503020204020204" pitchFamily="34" charset="-122"/>
                <a:cs typeface="Times New Roman" panose="02020603050405020304" pitchFamily="18" charset="0"/>
              </a:rPr>
              <a:t>成像</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47" name="矩形 46">
            <a:extLst>
              <a:ext uri="{FF2B5EF4-FFF2-40B4-BE49-F238E27FC236}">
                <a16:creationId xmlns:a16="http://schemas.microsoft.com/office/drawing/2014/main" id="{2A182EE5-0703-4627-AC46-3D5B12B66717}"/>
              </a:ext>
            </a:extLst>
          </p:cNvPr>
          <p:cNvSpPr/>
          <p:nvPr/>
        </p:nvSpPr>
        <p:spPr>
          <a:xfrm>
            <a:off x="8147571" y="5822365"/>
            <a:ext cx="793521"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200" b="0" dirty="0">
                <a:solidFill>
                  <a:prstClr val="black"/>
                </a:solidFill>
                <a:ea typeface="微软雅黑" panose="020B0503020204020204" pitchFamily="34" charset="-122"/>
                <a:cs typeface="Times New Roman" panose="02020603050405020304" pitchFamily="18" charset="0"/>
              </a:rPr>
              <a:t>20 h </a:t>
            </a:r>
            <a:r>
              <a:rPr lang="zh-CN" altLang="en-US" sz="1200" b="0" dirty="0">
                <a:solidFill>
                  <a:prstClr val="black"/>
                </a:solidFill>
                <a:ea typeface="微软雅黑" panose="020B0503020204020204" pitchFamily="34" charset="-122"/>
                <a:cs typeface="Times New Roman" panose="02020603050405020304" pitchFamily="18" charset="0"/>
              </a:rPr>
              <a:t>成像</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48" name="矩形 47">
            <a:extLst>
              <a:ext uri="{FF2B5EF4-FFF2-40B4-BE49-F238E27FC236}">
                <a16:creationId xmlns:a16="http://schemas.microsoft.com/office/drawing/2014/main" id="{7D9420BD-7FA1-43BF-BE27-F024C60A8A77}"/>
              </a:ext>
            </a:extLst>
          </p:cNvPr>
          <p:cNvSpPr/>
          <p:nvPr/>
        </p:nvSpPr>
        <p:spPr>
          <a:xfrm>
            <a:off x="10606604" y="5822365"/>
            <a:ext cx="793521"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200" b="0" dirty="0">
                <a:solidFill>
                  <a:prstClr val="black"/>
                </a:solidFill>
                <a:ea typeface="微软雅黑" panose="020B0503020204020204" pitchFamily="34" charset="-122"/>
                <a:cs typeface="Times New Roman" panose="02020603050405020304" pitchFamily="18" charset="0"/>
              </a:rPr>
              <a:t>24 h </a:t>
            </a:r>
            <a:r>
              <a:rPr lang="zh-CN" altLang="en-US" sz="1200" b="0" dirty="0">
                <a:solidFill>
                  <a:prstClr val="black"/>
                </a:solidFill>
                <a:ea typeface="微软雅黑" panose="020B0503020204020204" pitchFamily="34" charset="-122"/>
                <a:cs typeface="Times New Roman" panose="02020603050405020304" pitchFamily="18" charset="0"/>
              </a:rPr>
              <a:t>成像</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853488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标题 1"/>
          <p:cNvSpPr>
            <a:spLocks noGrp="1"/>
          </p:cNvSpPr>
          <p:nvPr>
            <p:ph type="title"/>
          </p:nvPr>
        </p:nvSpPr>
        <p:spPr>
          <a:xfrm>
            <a:off x="1694329" y="55035"/>
            <a:ext cx="9115341" cy="609660"/>
          </a:xfrm>
        </p:spPr>
        <p:txBody>
          <a:bodyPr>
            <a:noAutofit/>
          </a:bodyPr>
          <a:lstStyle/>
          <a:p>
            <a:r>
              <a:rPr lang="zh-CN" altLang="en-US" sz="4000" dirty="0">
                <a:solidFill>
                  <a:schemeClr val="bg1"/>
                </a:solidFill>
                <a:latin typeface="Arial" panose="020B0604020202020204" pitchFamily="34" charset="0"/>
                <a:ea typeface="微软雅黑" panose="020B0503020204020204" pitchFamily="34" charset="-122"/>
                <a:sym typeface="Arial" panose="020B0604020202020204" pitchFamily="34" charset="0"/>
              </a:rPr>
              <a:t>提纲</a:t>
            </a:r>
          </a:p>
        </p:txBody>
      </p:sp>
      <p:sp>
        <p:nvSpPr>
          <p:cNvPr id="42" name="副标题 2"/>
          <p:cNvSpPr txBox="1"/>
          <p:nvPr/>
        </p:nvSpPr>
        <p:spPr>
          <a:xfrm>
            <a:off x="839416" y="1055386"/>
            <a:ext cx="7128792" cy="54699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kumimoji="0" lang="zh-CN" altLang="en-US" sz="28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研究背景与意义</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亚毫米位置分辨探测器设计</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探测器封装工艺研究</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通道压缩技术研究</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marR="0" lvl="0" indent="-514350" algn="l" defTabSz="914400" rtl="0" eaLnBrk="1" fontAlgn="auto" latinLnBrk="0" hangingPunct="1">
              <a:lnSpc>
                <a:spcPct val="120000"/>
              </a:lnSpc>
              <a:spcBef>
                <a:spcPts val="1800"/>
              </a:spcBef>
              <a:spcAft>
                <a:spcPts val="0"/>
              </a:spcAft>
              <a:buClrTx/>
              <a:buSzTx/>
              <a:buFont typeface="+mj-lt"/>
              <a:buAutoNum type="arabicPeriod"/>
              <a:tabLst/>
              <a:defRPr/>
            </a:pPr>
            <a:r>
              <a:rPr lang="zh-CN" altLang="en-US"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宇宙线缪子成像系统研制</a:t>
            </a:r>
            <a:endParaRPr lang="en-US" altLang="zh-CN" sz="280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marL="514350" lvl="0" indent="-514350" algn="l" fontAlgn="auto">
              <a:lnSpc>
                <a:spcPct val="120000"/>
              </a:lnSpc>
              <a:spcBef>
                <a:spcPts val="1800"/>
              </a:spcBef>
              <a:spcAft>
                <a:spcPts val="1200"/>
              </a:spcAft>
              <a:buFont typeface="+mj-lt"/>
              <a:buAutoNum type="arabicPeriod"/>
              <a:defRPr/>
            </a:pPr>
            <a:r>
              <a:rPr lang="zh-CN" altLang="en-US" sz="28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总结</a:t>
            </a:r>
            <a:r>
              <a:rPr kumimoji="0" lang="zh-CN" altLang="en-US" sz="280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与展望</a:t>
            </a:r>
            <a:endParaRPr kumimoji="0" lang="en-US" altLang="zh-CN" sz="280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6" name="灯片编号占位符 2">
            <a:extLst>
              <a:ext uri="{FF2B5EF4-FFF2-40B4-BE49-F238E27FC236}">
                <a16:creationId xmlns:a16="http://schemas.microsoft.com/office/drawing/2014/main" id="{73C69BBB-01A9-49A5-98A5-7570B335E616}"/>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46</a:t>
            </a:fld>
            <a:endParaRPr lang="zh-CN" altLang="en-US" sz="1400" dirty="0">
              <a:solidFill>
                <a:schemeClr val="tx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2151347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总结与展望</a:t>
            </a:r>
            <a:r>
              <a:rPr kumimoji="0" lang="en-US" altLang="zh-CN"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 </a:t>
            </a:r>
            <a:endPar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3" name="内容占位符 2">
            <a:extLst>
              <a:ext uri="{FF2B5EF4-FFF2-40B4-BE49-F238E27FC236}">
                <a16:creationId xmlns:a16="http://schemas.microsoft.com/office/drawing/2014/main" id="{97D8F669-27F0-4766-AD8D-838EABB97FD5}"/>
              </a:ext>
            </a:extLst>
          </p:cNvPr>
          <p:cNvSpPr>
            <a:spLocks noGrp="1"/>
          </p:cNvSpPr>
          <p:nvPr>
            <p:ph idx="1"/>
          </p:nvPr>
        </p:nvSpPr>
        <p:spPr>
          <a:xfrm>
            <a:off x="0" y="664695"/>
            <a:ext cx="12192000" cy="6076673"/>
          </a:xfrm>
        </p:spPr>
        <p:txBody>
          <a:bodyPr>
            <a:noAutofit/>
          </a:bodyPr>
          <a:lstStyle/>
          <a:p>
            <a:pPr lvl="1">
              <a:lnSpc>
                <a:spcPct val="200000"/>
              </a:lnSpc>
              <a:buClr>
                <a:schemeClr val="tx1"/>
              </a:buClr>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总结</a:t>
            </a:r>
            <a:endParaRPr lang="en-US" altLang="zh-CN"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marL="914400" lvl="1" indent="-457200">
              <a:lnSpc>
                <a:spcPct val="200000"/>
              </a:lnSpc>
              <a:buClr>
                <a:schemeClr val="tx1"/>
              </a:buClr>
              <a:buFont typeface="+mj-lt"/>
              <a:buAutoNum type="arabicPeriod"/>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开展了探测器结构的研究：</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提出了侧向耦合的探测器方案</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，设计了基于塑料闪烁光纤的具有四个超层的高位置分辨宇宙线缪子成像散射系统。</a:t>
            </a:r>
          </a:p>
          <a:p>
            <a:pPr marL="914400" lvl="1" indent="-457200">
              <a:lnSpc>
                <a:spcPct val="200000"/>
              </a:lnSpc>
              <a:buClr>
                <a:schemeClr val="tx1"/>
              </a:buClr>
              <a:buFont typeface="+mj-lt"/>
              <a:buAutoNum type="arabicPeriod"/>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开展了探测器单元的封装工艺的研究：为了评估不同封装工艺对探测器单元光收集效果的影响，研制了一套基于康普顿符合技术的测试平台，用于</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定量测试探测器单元的光收集效果。</a:t>
            </a:r>
          </a:p>
          <a:p>
            <a:pPr marL="914400" lvl="1" indent="-457200">
              <a:lnSpc>
                <a:spcPct val="200000"/>
              </a:lnSpc>
              <a:buClr>
                <a:schemeClr val="tx1"/>
              </a:buClr>
              <a:buFont typeface="+mj-lt"/>
              <a:buAutoNum type="arabicPeriod"/>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开展了读出电子学系统的研究：</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设计了一种位置编码读出方法</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，既可实现读出电子学通道的压缩，又可避免同时击中事例造成的混淆，并实现了读出电子学通道的</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5</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倍压缩。</a:t>
            </a:r>
          </a:p>
          <a:p>
            <a:pPr marL="914400" lvl="1" indent="-457200">
              <a:lnSpc>
                <a:spcPct val="200000"/>
              </a:lnSpc>
              <a:buClr>
                <a:schemeClr val="tx1"/>
              </a:buClr>
              <a:buFont typeface="+mj-lt"/>
              <a:buAutoNum type="arabicPeriod"/>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开展了宇宙线缪子成像系统的研究工作：研制了一套宇宙线缪子散射成像系统，</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开展了探测器的性能测试以及成像系统的成像研究。</a:t>
            </a:r>
          </a:p>
        </p:txBody>
      </p:sp>
      <p:sp>
        <p:nvSpPr>
          <p:cNvPr id="6" name="灯片编号占位符 2">
            <a:extLst>
              <a:ext uri="{FF2B5EF4-FFF2-40B4-BE49-F238E27FC236}">
                <a16:creationId xmlns:a16="http://schemas.microsoft.com/office/drawing/2014/main" id="{AC9115E0-ECA6-4F80-B0CB-ACB8B8FED0E0}"/>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总结与展望</a:t>
            </a:r>
            <a:r>
              <a:rPr kumimoji="0" lang="en-US" altLang="zh-CN"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 </a:t>
            </a:r>
            <a:endPar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1" name="灯片编号占位符 2">
            <a:extLst>
              <a:ext uri="{FF2B5EF4-FFF2-40B4-BE49-F238E27FC236}">
                <a16:creationId xmlns:a16="http://schemas.microsoft.com/office/drawing/2014/main" id="{BF09DD87-2D9D-4337-81CA-772D9DEB0923}"/>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29" name="内容占位符 2">
            <a:extLst>
              <a:ext uri="{FF2B5EF4-FFF2-40B4-BE49-F238E27FC236}">
                <a16:creationId xmlns:a16="http://schemas.microsoft.com/office/drawing/2014/main" id="{E974F4CA-78E8-43EF-BC79-249FAB404304}"/>
              </a:ext>
            </a:extLst>
          </p:cNvPr>
          <p:cNvSpPr>
            <a:spLocks noGrp="1"/>
          </p:cNvSpPr>
          <p:nvPr>
            <p:ph idx="1"/>
          </p:nvPr>
        </p:nvSpPr>
        <p:spPr>
          <a:xfrm>
            <a:off x="0" y="664695"/>
            <a:ext cx="12192000" cy="6076673"/>
          </a:xfrm>
        </p:spPr>
        <p:txBody>
          <a:bodyPr>
            <a:noAutofit/>
          </a:bodyPr>
          <a:lstStyle/>
          <a:p>
            <a:pPr lvl="1">
              <a:lnSpc>
                <a:spcPct val="200000"/>
              </a:lnSpc>
              <a:buClr>
                <a:schemeClr val="tx1"/>
              </a:buClr>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展望</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marL="914400" lvl="1" indent="-457200">
              <a:lnSpc>
                <a:spcPct val="200000"/>
              </a:lnSpc>
              <a:buClr>
                <a:schemeClr val="tx1"/>
              </a:buClr>
              <a:buFont typeface="+mj-lt"/>
              <a:buAutoNum type="arabicPeriod"/>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由于还有一些没有考虑到的宇宙线事例击中的情况，导致根据位置编码表反演响应的探测器单元时出现了误码情况，因此还需对当前通过宇宙线缪子散射成像获取的实验数据开展进一步的挖掘，进而</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增大有效成像的数据量</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a:t>
            </a:r>
          </a:p>
          <a:p>
            <a:pPr marL="914400" lvl="1" indent="-457200">
              <a:lnSpc>
                <a:spcPct val="200000"/>
              </a:lnSpc>
              <a:buClr>
                <a:schemeClr val="tx1"/>
              </a:buClr>
              <a:buFont typeface="+mj-lt"/>
              <a:buAutoNum type="arabicPeriod"/>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当前的宇宙线缪子散射成像系统无法对宇宙线缪子的动量信息进行测量，后面可以在该系统下面再组装结合一定厚度钢板的两个超层</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进行动量测量</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，使散射成像重建的图像效果更理想以及缩短成像时间。</a:t>
            </a:r>
          </a:p>
          <a:p>
            <a:pPr marL="914400" lvl="1" indent="-457200">
              <a:lnSpc>
                <a:spcPct val="200000"/>
              </a:lnSpc>
              <a:buClr>
                <a:schemeClr val="tx1"/>
              </a:buClr>
              <a:buFont typeface="+mj-lt"/>
              <a:buAutoNum type="arabicPeriod"/>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使用当前的宇宙线缪子散射成像系统对特殊核材料模型进行成像，</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研究宇宙线缪子对核材料在有无屏蔽材料下的成像效果</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p:txBody>
          <a:bodyPr>
            <a:normAutofit/>
          </a:bodyPr>
          <a:lstStyle/>
          <a:p>
            <a:pPr marL="0" indent="0" algn="ctr">
              <a:buNone/>
            </a:pPr>
            <a:r>
              <a:rPr lang="zh-CN" altLang="en-US" sz="9600" dirty="0">
                <a:latin typeface="微软雅黑" panose="020B0503020204020204" pitchFamily="34" charset="-122"/>
                <a:ea typeface="微软雅黑" panose="020B0503020204020204" pitchFamily="34" charset="-122"/>
              </a:rPr>
              <a:t>谢谢</a:t>
            </a:r>
            <a:endParaRPr lang="en-US" altLang="zh-CN" sz="9600" dirty="0">
              <a:latin typeface="微软雅黑" panose="020B0503020204020204" pitchFamily="34" charset="-122"/>
              <a:ea typeface="微软雅黑" panose="020B0503020204020204" pitchFamily="34" charset="-122"/>
            </a:endParaRPr>
          </a:p>
          <a:p>
            <a:pPr marL="0" indent="0" algn="ctr">
              <a:buNone/>
            </a:pPr>
            <a:r>
              <a:rPr lang="en-US" altLang="zh-CN" sz="6600" i="1" dirty="0">
                <a:latin typeface="微软雅黑" panose="020B0503020204020204" pitchFamily="34" charset="-122"/>
                <a:ea typeface="微软雅黑" panose="020B0503020204020204" pitchFamily="34" charset="-122"/>
              </a:rPr>
              <a:t>——</a:t>
            </a:r>
            <a:r>
              <a:rPr lang="zh-CN" altLang="en-US" sz="6600" i="1" dirty="0">
                <a:latin typeface="微软雅黑" panose="020B0503020204020204" pitchFamily="34" charset="-122"/>
                <a:ea typeface="微软雅黑" panose="020B0503020204020204" pitchFamily="34" charset="-122"/>
              </a:rPr>
              <a:t>请各位老师批评指正</a:t>
            </a:r>
            <a:r>
              <a:rPr lang="en-US" altLang="zh-CN" sz="6600" i="1" dirty="0">
                <a:latin typeface="微软雅黑" panose="020B0503020204020204" pitchFamily="34" charset="-122"/>
                <a:ea typeface="微软雅黑" panose="020B0503020204020204" pitchFamily="34" charset="-122"/>
              </a:rPr>
              <a:t>!</a:t>
            </a:r>
            <a:endParaRPr lang="zh-CN" altLang="en-US" sz="8800" i="1" dirty="0">
              <a:latin typeface="微软雅黑" panose="020B0503020204020204" pitchFamily="34" charset="-122"/>
              <a:ea typeface="微软雅黑" panose="020B0503020204020204" pitchFamily="34" charset="-122"/>
            </a:endParaRPr>
          </a:p>
        </p:txBody>
      </p:sp>
      <p:sp>
        <p:nvSpPr>
          <p:cNvPr id="5" name="灯片编号占位符 2">
            <a:extLst>
              <a:ext uri="{FF2B5EF4-FFF2-40B4-BE49-F238E27FC236}">
                <a16:creationId xmlns:a16="http://schemas.microsoft.com/office/drawing/2014/main" id="{ED85711B-2993-4B28-BB8B-D70EEC7603B2}"/>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灯片编号占位符 2">
            <a:extLst>
              <a:ext uri="{FF2B5EF4-FFF2-40B4-BE49-F238E27FC236}">
                <a16:creationId xmlns:a16="http://schemas.microsoft.com/office/drawing/2014/main" id="{774FC3A7-4DFC-4651-9BEC-F141860CEADB}"/>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5</a:t>
            </a:fld>
            <a:endParaRPr lang="zh-CN" altLang="en-US" sz="1400" dirty="0">
              <a:solidFill>
                <a:schemeClr val="tx1"/>
              </a:solidFill>
              <a:latin typeface="黑体" panose="02010609060101010101" pitchFamily="49" charset="-122"/>
              <a:ea typeface="黑体" panose="02010609060101010101" pitchFamily="49" charset="-122"/>
            </a:endParaRPr>
          </a:p>
        </p:txBody>
      </p:sp>
      <p:sp>
        <p:nvSpPr>
          <p:cNvPr id="21" name="标题 1">
            <a:extLst>
              <a:ext uri="{FF2B5EF4-FFF2-40B4-BE49-F238E27FC236}">
                <a16:creationId xmlns:a16="http://schemas.microsoft.com/office/drawing/2014/main" id="{7C3018DB-5B1A-4A7F-BCB7-54156B8F935F}"/>
              </a:ext>
            </a:extLst>
          </p:cNvPr>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defRPr/>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宇宙线缪子透射成像应用</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3" name="内容占位符 2">
            <a:extLst>
              <a:ext uri="{FF2B5EF4-FFF2-40B4-BE49-F238E27FC236}">
                <a16:creationId xmlns:a16="http://schemas.microsoft.com/office/drawing/2014/main" id="{6F2328EF-A20E-43C8-8C73-78C4A37AEFD5}"/>
              </a:ext>
            </a:extLst>
          </p:cNvPr>
          <p:cNvSpPr txBox="1">
            <a:spLocks/>
          </p:cNvSpPr>
          <p:nvPr/>
        </p:nvSpPr>
        <p:spPr bwMode="auto">
          <a:xfrm>
            <a:off x="1" y="602239"/>
            <a:ext cx="10200455" cy="6096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a:lnSpc>
                <a:spcPct val="150000"/>
              </a:lnSpc>
              <a:buClr>
                <a:schemeClr val="tx1"/>
              </a:buClr>
              <a:buFont typeface="Arial" panose="020B0604020202020204" pitchFamily="34" charset="0"/>
              <a:buChar char="•"/>
            </a:pPr>
            <a:r>
              <a:rPr lang="zh-CN" altLang="en-US" sz="2400" b="0" kern="0" dirty="0">
                <a:solidFill>
                  <a:srgbClr val="000000"/>
                </a:solidFill>
                <a:latin typeface="Times New Roman" panose="02020603050405020304" pitchFamily="18" charset="0"/>
                <a:cs typeface="Times New Roman" panose="02020603050405020304" pitchFamily="18" charset="0"/>
              </a:rPr>
              <a:t>宇宙线缪子透射成像应用于金字塔、火山、城墙、大楼等成像</a:t>
            </a:r>
          </a:p>
        </p:txBody>
      </p:sp>
      <p:pic>
        <p:nvPicPr>
          <p:cNvPr id="3" name="图片 2">
            <a:extLst>
              <a:ext uri="{FF2B5EF4-FFF2-40B4-BE49-F238E27FC236}">
                <a16:creationId xmlns:a16="http://schemas.microsoft.com/office/drawing/2014/main" id="{DF56E9E1-0A16-41F8-BEB6-69138A516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26168"/>
            <a:ext cx="5040000" cy="2785262"/>
          </a:xfrm>
          <a:prstGeom prst="rect">
            <a:avLst/>
          </a:prstGeom>
        </p:spPr>
      </p:pic>
      <p:pic>
        <p:nvPicPr>
          <p:cNvPr id="6" name="图片 5">
            <a:extLst>
              <a:ext uri="{FF2B5EF4-FFF2-40B4-BE49-F238E27FC236}">
                <a16:creationId xmlns:a16="http://schemas.microsoft.com/office/drawing/2014/main" id="{FAE2D1A0-1F9E-4A4B-8EC6-DF0E0BFFA7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001" y="1299567"/>
            <a:ext cx="5040000" cy="2438463"/>
          </a:xfrm>
          <a:prstGeom prst="rect">
            <a:avLst/>
          </a:prstGeom>
        </p:spPr>
      </p:pic>
      <p:pic>
        <p:nvPicPr>
          <p:cNvPr id="8" name="图片 7">
            <a:extLst>
              <a:ext uri="{FF2B5EF4-FFF2-40B4-BE49-F238E27FC236}">
                <a16:creationId xmlns:a16="http://schemas.microsoft.com/office/drawing/2014/main" id="{7278E5DA-826F-4FCF-BABD-D9FAEF5A5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236946"/>
            <a:ext cx="5040000" cy="2095199"/>
          </a:xfrm>
          <a:prstGeom prst="rect">
            <a:avLst/>
          </a:prstGeom>
        </p:spPr>
      </p:pic>
      <p:pic>
        <p:nvPicPr>
          <p:cNvPr id="10" name="图片 9">
            <a:extLst>
              <a:ext uri="{FF2B5EF4-FFF2-40B4-BE49-F238E27FC236}">
                <a16:creationId xmlns:a16="http://schemas.microsoft.com/office/drawing/2014/main" id="{D8435CAD-E801-4ADC-B3EC-BCEEEB8A94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001" y="4072639"/>
            <a:ext cx="5040000" cy="2412480"/>
          </a:xfrm>
          <a:prstGeom prst="rect">
            <a:avLst/>
          </a:prstGeom>
        </p:spPr>
      </p:pic>
      <p:sp>
        <p:nvSpPr>
          <p:cNvPr id="9" name="矩形 8">
            <a:extLst>
              <a:ext uri="{FF2B5EF4-FFF2-40B4-BE49-F238E27FC236}">
                <a16:creationId xmlns:a16="http://schemas.microsoft.com/office/drawing/2014/main" id="{97B1B3D9-DDE6-43E1-B128-59E2A75A821D}"/>
              </a:ext>
            </a:extLst>
          </p:cNvPr>
          <p:cNvSpPr/>
          <p:nvPr/>
        </p:nvSpPr>
        <p:spPr>
          <a:xfrm>
            <a:off x="604572" y="3738030"/>
            <a:ext cx="4706859" cy="276999"/>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胡夫金字塔通过宇宙线缪子透射成像发现新密室（</a:t>
            </a:r>
            <a:r>
              <a:rPr lang="en-US" altLang="zh-CN" sz="1200" b="0" dirty="0" err="1">
                <a:solidFill>
                  <a:schemeClr val="tx1"/>
                </a:solidFill>
                <a:ea typeface="微软雅黑" panose="020B0503020204020204" pitchFamily="34" charset="-122"/>
                <a:cs typeface="Times New Roman" panose="02020603050405020304" pitchFamily="18" charset="0"/>
              </a:rPr>
              <a:t>i</a:t>
            </a:r>
            <a:r>
              <a:rPr lang="zh-CN" altLang="en-US" sz="1200" b="0" dirty="0">
                <a:solidFill>
                  <a:schemeClr val="tx1"/>
                </a:solidFill>
                <a:ea typeface="微软雅黑" panose="020B0503020204020204" pitchFamily="34" charset="-122"/>
                <a:cs typeface="Times New Roman" panose="02020603050405020304" pitchFamily="18" charset="0"/>
              </a:rPr>
              <a:t>）与长廊（</a:t>
            </a:r>
            <a:r>
              <a:rPr lang="en-US" altLang="zh-CN" sz="1200" b="0" dirty="0">
                <a:solidFill>
                  <a:schemeClr val="tx1"/>
                </a:solidFill>
                <a:ea typeface="微软雅黑" panose="020B0503020204020204" pitchFamily="34" charset="-122"/>
                <a:cs typeface="Times New Roman" panose="02020603050405020304" pitchFamily="18" charset="0"/>
              </a:rPr>
              <a:t>h</a:t>
            </a:r>
            <a:r>
              <a:rPr lang="zh-CN" altLang="en-US" sz="1200" b="0" dirty="0">
                <a:solidFill>
                  <a:schemeClr val="tx1"/>
                </a:solidFill>
                <a:ea typeface="微软雅黑" panose="020B0503020204020204" pitchFamily="34" charset="-122"/>
                <a:cs typeface="Times New Roman" panose="02020603050405020304" pitchFamily="18" charset="0"/>
              </a:rPr>
              <a:t>）</a:t>
            </a:r>
          </a:p>
        </p:txBody>
      </p:sp>
      <p:sp>
        <p:nvSpPr>
          <p:cNvPr id="11" name="矩形 10">
            <a:extLst>
              <a:ext uri="{FF2B5EF4-FFF2-40B4-BE49-F238E27FC236}">
                <a16:creationId xmlns:a16="http://schemas.microsoft.com/office/drawing/2014/main" id="{E0210E6C-F384-4645-AA3C-50B5A5FB903B}"/>
              </a:ext>
            </a:extLst>
          </p:cNvPr>
          <p:cNvSpPr/>
          <p:nvPr/>
        </p:nvSpPr>
        <p:spPr>
          <a:xfrm>
            <a:off x="6262570" y="6395961"/>
            <a:ext cx="4706859" cy="276999"/>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兰州大学使用宇宙线缪子透射成像系统对西安城墙进行成像</a:t>
            </a:r>
          </a:p>
        </p:txBody>
      </p:sp>
      <p:sp>
        <p:nvSpPr>
          <p:cNvPr id="12" name="矩形 11">
            <a:extLst>
              <a:ext uri="{FF2B5EF4-FFF2-40B4-BE49-F238E27FC236}">
                <a16:creationId xmlns:a16="http://schemas.microsoft.com/office/drawing/2014/main" id="{F30A0A49-3ED4-459A-AC40-54C88CAC737C}"/>
              </a:ext>
            </a:extLst>
          </p:cNvPr>
          <p:cNvSpPr/>
          <p:nvPr/>
        </p:nvSpPr>
        <p:spPr>
          <a:xfrm>
            <a:off x="6491902" y="3896131"/>
            <a:ext cx="4248194" cy="276999"/>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宇宙线缪子透射成像对法国多姆山山顶的内部结构进行成像</a:t>
            </a:r>
            <a:endParaRPr lang="zh-CN" altLang="en-US" sz="1200" b="0" dirty="0">
              <a:solidFill>
                <a:schemeClr val="tx1"/>
              </a:solidFill>
              <a:highlight>
                <a:srgbClr val="FFFF00"/>
              </a:highlight>
              <a:ea typeface="微软雅黑" panose="020B0503020204020204" pitchFamily="34" charset="-122"/>
              <a:cs typeface="Times New Roman" panose="02020603050405020304" pitchFamily="18" charset="0"/>
            </a:endParaRPr>
          </a:p>
        </p:txBody>
      </p:sp>
      <p:sp>
        <p:nvSpPr>
          <p:cNvPr id="13" name="矩形 12">
            <a:extLst>
              <a:ext uri="{FF2B5EF4-FFF2-40B4-BE49-F238E27FC236}">
                <a16:creationId xmlns:a16="http://schemas.microsoft.com/office/drawing/2014/main" id="{14243CE0-F9DA-4A1A-8245-64B6149AF489}"/>
              </a:ext>
            </a:extLst>
          </p:cNvPr>
          <p:cNvSpPr/>
          <p:nvPr/>
        </p:nvSpPr>
        <p:spPr>
          <a:xfrm>
            <a:off x="857154" y="6478453"/>
            <a:ext cx="4201693" cy="276999"/>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日本九州大学使用宇宙线缪子透射成像系统对大楼进行成像</a:t>
            </a:r>
            <a:endParaRPr lang="zh-CN" altLang="en-US" sz="1200" b="0" dirty="0">
              <a:solidFill>
                <a:schemeClr val="tx1"/>
              </a:solidFill>
              <a:highlight>
                <a:srgbClr val="FFFF00"/>
              </a:highligh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5410674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a:extLst>
              <a:ext uri="{FF2B5EF4-FFF2-40B4-BE49-F238E27FC236}">
                <a16:creationId xmlns:a16="http://schemas.microsoft.com/office/drawing/2014/main" id="{2CBEF187-C517-44A9-A52B-E6898799B7FB}"/>
              </a:ext>
            </a:extLst>
          </p:cNvPr>
          <p:cNvSpPr/>
          <p:nvPr/>
        </p:nvSpPr>
        <p:spPr>
          <a:xfrm>
            <a:off x="1046256" y="6253071"/>
            <a:ext cx="1296145" cy="276999"/>
          </a:xfrm>
          <a:prstGeom prst="rect">
            <a:avLst/>
          </a:prstGeom>
        </p:spPr>
        <p:txBody>
          <a:bodyPr wrap="square">
            <a:spAutoFit/>
          </a:bodyPr>
          <a:lstStyle/>
          <a:p>
            <a:pPr lvl="0"/>
            <a:r>
              <a:rPr lang="en-US" altLang="zh-CN" sz="1200" b="0" dirty="0">
                <a:solidFill>
                  <a:prstClr val="black"/>
                </a:solidFill>
                <a:ea typeface="微软雅黑" panose="020B0503020204020204" pitchFamily="34" charset="-122"/>
                <a:cs typeface="Times New Roman" panose="02020603050405020304" pitchFamily="18" charset="0"/>
              </a:rPr>
              <a:t>Option A</a:t>
            </a:r>
            <a:r>
              <a:rPr lang="zh-CN" altLang="en-US" sz="1200" b="0" dirty="0">
                <a:solidFill>
                  <a:prstClr val="black"/>
                </a:solidFill>
                <a:ea typeface="微软雅黑" panose="020B0503020204020204" pitchFamily="34" charset="-122"/>
                <a:cs typeface="Times New Roman" panose="02020603050405020304" pitchFamily="18" charset="0"/>
              </a:rPr>
              <a:t>：斜切</a:t>
            </a:r>
          </a:p>
        </p:txBody>
      </p:sp>
      <p:sp>
        <p:nvSpPr>
          <p:cNvPr id="39" name="标题 1">
            <a:extLst>
              <a:ext uri="{FF2B5EF4-FFF2-40B4-BE49-F238E27FC236}">
                <a16:creationId xmlns:a16="http://schemas.microsoft.com/office/drawing/2014/main" id="{2476A370-54CD-424D-A1E3-17CEF324C605}"/>
              </a:ext>
            </a:extLst>
          </p:cNvPr>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高位置分辨探测器结构设计</a:t>
            </a:r>
            <a:endPar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1" name="灯片编号占位符 2">
            <a:extLst>
              <a:ext uri="{FF2B5EF4-FFF2-40B4-BE49-F238E27FC236}">
                <a16:creationId xmlns:a16="http://schemas.microsoft.com/office/drawing/2014/main" id="{AAAE982A-2750-4727-9BD8-745E6B1B7CE0}"/>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15" name="矩形 14">
            <a:extLst>
              <a:ext uri="{FF2B5EF4-FFF2-40B4-BE49-F238E27FC236}">
                <a16:creationId xmlns:a16="http://schemas.microsoft.com/office/drawing/2014/main" id="{69667EAB-CBA9-40A6-8FC2-9B891C29DD78}"/>
              </a:ext>
            </a:extLst>
          </p:cNvPr>
          <p:cNvSpPr/>
          <p:nvPr/>
        </p:nvSpPr>
        <p:spPr>
          <a:xfrm>
            <a:off x="4943872" y="6376577"/>
            <a:ext cx="1535336"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Option B</a:t>
            </a:r>
            <a:r>
              <a:rPr kumimoji="0" lang="zh-CN" altLang="en-US" sz="12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：侧向耦合</a:t>
            </a:r>
          </a:p>
        </p:txBody>
      </p:sp>
      <p:sp>
        <p:nvSpPr>
          <p:cNvPr id="19" name="标题 1">
            <a:extLst>
              <a:ext uri="{FF2B5EF4-FFF2-40B4-BE49-F238E27FC236}">
                <a16:creationId xmlns:a16="http://schemas.microsoft.com/office/drawing/2014/main" id="{5385BE66-0D68-42C7-B0C7-5071EE80B672}"/>
              </a:ext>
            </a:extLst>
          </p:cNvPr>
          <p:cNvSpPr txBox="1"/>
          <p:nvPr/>
        </p:nvSpPr>
        <p:spPr>
          <a:xfrm>
            <a:off x="10969162" y="55035"/>
            <a:ext cx="1224935"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备片</a:t>
            </a:r>
          </a:p>
        </p:txBody>
      </p:sp>
      <p:pic>
        <p:nvPicPr>
          <p:cNvPr id="20" name="图片 19">
            <a:extLst>
              <a:ext uri="{FF2B5EF4-FFF2-40B4-BE49-F238E27FC236}">
                <a16:creationId xmlns:a16="http://schemas.microsoft.com/office/drawing/2014/main" id="{02EAF54C-F0DF-4670-974F-336FC48C57F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73751" y="3443352"/>
            <a:ext cx="3937300" cy="2522019"/>
          </a:xfrm>
          <a:prstGeom prst="rect">
            <a:avLst/>
          </a:prstGeom>
          <a:noFill/>
        </p:spPr>
      </p:pic>
      <p:pic>
        <p:nvPicPr>
          <p:cNvPr id="21" name="图片 20">
            <a:extLst>
              <a:ext uri="{FF2B5EF4-FFF2-40B4-BE49-F238E27FC236}">
                <a16:creationId xmlns:a16="http://schemas.microsoft.com/office/drawing/2014/main" id="{B5668334-7039-4C44-924B-59335FE5984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419157" y="3534553"/>
            <a:ext cx="3665684" cy="2430818"/>
          </a:xfrm>
          <a:prstGeom prst="rect">
            <a:avLst/>
          </a:prstGeom>
          <a:noFill/>
        </p:spPr>
      </p:pic>
      <p:pic>
        <p:nvPicPr>
          <p:cNvPr id="25" name="图片 24">
            <a:extLst>
              <a:ext uri="{FF2B5EF4-FFF2-40B4-BE49-F238E27FC236}">
                <a16:creationId xmlns:a16="http://schemas.microsoft.com/office/drawing/2014/main" id="{31D1CDC0-FB0C-49A2-86BC-30AA92C2610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973848" y="1510925"/>
            <a:ext cx="3906525" cy="2507507"/>
          </a:xfrm>
          <a:prstGeom prst="rect">
            <a:avLst/>
          </a:prstGeom>
          <a:noFill/>
        </p:spPr>
      </p:pic>
      <p:pic>
        <p:nvPicPr>
          <p:cNvPr id="26" name="图片 25">
            <a:extLst>
              <a:ext uri="{FF2B5EF4-FFF2-40B4-BE49-F238E27FC236}">
                <a16:creationId xmlns:a16="http://schemas.microsoft.com/office/drawing/2014/main" id="{EE590AAA-9610-4457-A4A8-198491D6BDD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943936" y="3900722"/>
            <a:ext cx="4003471" cy="2398987"/>
          </a:xfrm>
          <a:prstGeom prst="rect">
            <a:avLst/>
          </a:prstGeom>
          <a:noFill/>
        </p:spPr>
      </p:pic>
      <p:sp>
        <p:nvSpPr>
          <p:cNvPr id="27" name="矩形 26">
            <a:extLst>
              <a:ext uri="{FF2B5EF4-FFF2-40B4-BE49-F238E27FC236}">
                <a16:creationId xmlns:a16="http://schemas.microsoft.com/office/drawing/2014/main" id="{933EC0F6-02FA-4320-8282-C00F5E5FE720}"/>
              </a:ext>
            </a:extLst>
          </p:cNvPr>
          <p:cNvSpPr/>
          <p:nvPr/>
        </p:nvSpPr>
        <p:spPr>
          <a:xfrm>
            <a:off x="7800146" y="803039"/>
            <a:ext cx="4036523" cy="707886"/>
          </a:xfrm>
          <a:prstGeom prst="rect">
            <a:avLst/>
          </a:prstGeom>
          <a:ln w="19050">
            <a:solidFill>
              <a:srgbClr val="41719C"/>
            </a:solidFill>
            <a:prstDash val="dash"/>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CN" altLang="en-US" sz="20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斜切位置分辨在</a:t>
            </a:r>
            <a:r>
              <a:rPr kumimoji="0" lang="en-US" altLang="zh-CN" sz="20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1mm</a:t>
            </a:r>
            <a:r>
              <a:rPr kumimoji="0" lang="zh-CN" altLang="en-US" sz="20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左右，侧向耦合位置分辨在</a:t>
            </a:r>
            <a:r>
              <a:rPr kumimoji="0" lang="en-US" altLang="zh-CN" sz="20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0.6mm</a:t>
            </a:r>
            <a:r>
              <a:rPr kumimoji="0" lang="zh-CN" altLang="en-US" sz="20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左右。</a:t>
            </a:r>
          </a:p>
        </p:txBody>
      </p:sp>
      <p:sp>
        <p:nvSpPr>
          <p:cNvPr id="28" name="文本框 27">
            <a:extLst>
              <a:ext uri="{FF2B5EF4-FFF2-40B4-BE49-F238E27FC236}">
                <a16:creationId xmlns:a16="http://schemas.microsoft.com/office/drawing/2014/main" id="{32BE35F0-9C6C-40F4-9411-A90B5278E5E6}"/>
              </a:ext>
            </a:extLst>
          </p:cNvPr>
          <p:cNvSpPr txBox="1"/>
          <p:nvPr/>
        </p:nvSpPr>
        <p:spPr>
          <a:xfrm>
            <a:off x="9161509" y="6317251"/>
            <a:ext cx="15312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位置分辨结果</a:t>
            </a:r>
          </a:p>
        </p:txBody>
      </p:sp>
      <p:sp>
        <p:nvSpPr>
          <p:cNvPr id="29" name="矩形 28">
            <a:extLst>
              <a:ext uri="{FF2B5EF4-FFF2-40B4-BE49-F238E27FC236}">
                <a16:creationId xmlns:a16="http://schemas.microsoft.com/office/drawing/2014/main" id="{D80B84A9-E735-40C9-97CA-E86031608030}"/>
              </a:ext>
            </a:extLst>
          </p:cNvPr>
          <p:cNvSpPr/>
          <p:nvPr/>
        </p:nvSpPr>
        <p:spPr>
          <a:xfrm>
            <a:off x="833530" y="1380562"/>
            <a:ext cx="6521632" cy="1938992"/>
          </a:xfrm>
          <a:prstGeom prst="rect">
            <a:avLst/>
          </a:prstGeom>
          <a:ln w="19050">
            <a:solidFill>
              <a:srgbClr val="41719C"/>
            </a:solidFill>
            <a:prstDash val="dash"/>
          </a:ln>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0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类型：塑料闪烁体</a:t>
            </a:r>
            <a:endParaRPr kumimoji="0" lang="en-US" altLang="zh-CN" sz="20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0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截面：</a:t>
            </a:r>
            <a:r>
              <a:rPr kumimoji="0" lang="en-US" altLang="zh-CN" sz="2000" b="0" i="0" u="none" strike="noStrike" kern="1200" cap="none" spc="0" normalizeH="0" baseline="0" noProof="0" dirty="0" err="1">
                <a:ln>
                  <a:noFill/>
                </a:ln>
                <a:solidFill>
                  <a:prstClr val="black"/>
                </a:solidFill>
                <a:effectLst/>
                <a:uLnTx/>
                <a:uFillTx/>
                <a:ea typeface="微软雅黑" panose="020B0503020204020204" pitchFamily="34" charset="-122"/>
                <a:cs typeface="Times New Roman" panose="02020603050405020304" pitchFamily="18" charset="0"/>
              </a:rPr>
              <a:t>6mm×6mm</a:t>
            </a:r>
            <a:endParaRPr kumimoji="0" lang="en-US" altLang="zh-CN" sz="20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0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结构：斜切和侧向耦合</a:t>
            </a:r>
            <a:endParaRPr kumimoji="0" lang="en-US" altLang="zh-CN" sz="20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0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读出：</a:t>
            </a:r>
            <a:r>
              <a:rPr kumimoji="0" lang="en-US" altLang="zh-CN" sz="2000" b="0" i="0" u="none" strike="noStrike" kern="1200" cap="none" spc="0" normalizeH="0" baseline="0" noProof="0" dirty="0" err="1">
                <a:ln>
                  <a:noFill/>
                </a:ln>
                <a:solidFill>
                  <a:prstClr val="black"/>
                </a:solidFill>
                <a:effectLst/>
                <a:uLnTx/>
                <a:uFillTx/>
                <a:ea typeface="微软雅黑" panose="020B0503020204020204" pitchFamily="34" charset="-122"/>
                <a:cs typeface="Times New Roman" panose="02020603050405020304" pitchFamily="18" charset="0"/>
              </a:rPr>
              <a:t>SiPM</a:t>
            </a:r>
            <a:r>
              <a:rPr kumimoji="0" lang="zh-CN" altLang="en-US" sz="20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一对一读出</a:t>
            </a:r>
          </a:p>
        </p:txBody>
      </p:sp>
      <p:sp>
        <p:nvSpPr>
          <p:cNvPr id="30" name="文本框 29">
            <a:extLst>
              <a:ext uri="{FF2B5EF4-FFF2-40B4-BE49-F238E27FC236}">
                <a16:creationId xmlns:a16="http://schemas.microsoft.com/office/drawing/2014/main" id="{97278298-EA9E-4B2E-9A4D-2E7561F185BB}"/>
              </a:ext>
            </a:extLst>
          </p:cNvPr>
          <p:cNvSpPr txBox="1"/>
          <p:nvPr/>
        </p:nvSpPr>
        <p:spPr>
          <a:xfrm>
            <a:off x="477029" y="723563"/>
            <a:ext cx="2623523" cy="46166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Pct val="80000"/>
              <a:buFont typeface="Wingdings" panose="05000000000000000000" pitchFamily="2" charset="2"/>
              <a:buChar char="n"/>
              <a:tabLst/>
              <a:defRPr/>
            </a:pPr>
            <a:r>
              <a:rPr kumimoji="0" lang="zh-CN" altLang="en-US" sz="24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rPr>
              <a:t>斜切与侧向耦合</a:t>
            </a:r>
          </a:p>
        </p:txBody>
      </p:sp>
    </p:spTree>
    <p:extLst>
      <p:ext uri="{BB962C8B-B14F-4D97-AF65-F5344CB8AC3E}">
        <p14:creationId xmlns:p14="http://schemas.microsoft.com/office/powerpoint/2010/main" val="1335513152"/>
      </p:ext>
    </p:extLst>
  </p:cSld>
  <p:clrMapOvr>
    <a:masterClrMapping/>
  </p:clrMapOvr>
  <mc:AlternateContent xmlns:mc="http://schemas.openxmlformats.org/markup-compatibility/2006" xmlns:p14="http://schemas.microsoft.com/office/powerpoint/2010/main">
    <mc:Choice Requires="p14">
      <p:transition spd="slow" p14:dur="2000" advTm="27820"/>
    </mc:Choice>
    <mc:Fallback xmlns="">
      <p:transition spd="slow" advTm="2782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1">
            <a:extLst>
              <a:ext uri="{FF2B5EF4-FFF2-40B4-BE49-F238E27FC236}">
                <a16:creationId xmlns:a16="http://schemas.microsoft.com/office/drawing/2014/main" id="{359CE26D-E89B-4BDA-89AB-6CE292A50E9B}"/>
              </a:ext>
            </a:extLst>
          </p:cNvPr>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前端电子学设计</a:t>
            </a:r>
          </a:p>
        </p:txBody>
      </p:sp>
      <p:sp>
        <p:nvSpPr>
          <p:cNvPr id="701" name="矩形 700">
            <a:extLst>
              <a:ext uri="{FF2B5EF4-FFF2-40B4-BE49-F238E27FC236}">
                <a16:creationId xmlns:a16="http://schemas.microsoft.com/office/drawing/2014/main" id="{F39ECFC1-D1CB-4F7E-8204-CAAFA1F4FE7D}"/>
              </a:ext>
            </a:extLst>
          </p:cNvPr>
          <p:cNvSpPr/>
          <p:nvPr/>
        </p:nvSpPr>
        <p:spPr>
          <a:xfrm>
            <a:off x="894849" y="6178208"/>
            <a:ext cx="10402302" cy="580415"/>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CN" altLang="en-US"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合适的分流电阻可使探测器信号</a:t>
            </a:r>
            <a:r>
              <a:rPr kumimoji="0" lang="zh-CN" altLang="en-US" sz="2400" b="1"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尽可能多</a:t>
            </a:r>
            <a:r>
              <a:rPr kumimoji="0" lang="zh-CN" altLang="en-US"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流入编码对应的读出电子学通道</a:t>
            </a:r>
          </a:p>
        </p:txBody>
      </p:sp>
      <p:sp>
        <p:nvSpPr>
          <p:cNvPr id="19" name="灯片编号占位符 2">
            <a:extLst>
              <a:ext uri="{FF2B5EF4-FFF2-40B4-BE49-F238E27FC236}">
                <a16:creationId xmlns:a16="http://schemas.microsoft.com/office/drawing/2014/main" id="{8327DF02-1E25-4F35-A709-0D89034A41C6}"/>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4" name="图片 3">
            <a:extLst>
              <a:ext uri="{FF2B5EF4-FFF2-40B4-BE49-F238E27FC236}">
                <a16:creationId xmlns:a16="http://schemas.microsoft.com/office/drawing/2014/main" id="{1A38D653-A06B-4097-AEED-C2F895E0FB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28" y="1780069"/>
            <a:ext cx="5399356" cy="3521046"/>
          </a:xfrm>
          <a:prstGeom prst="rect">
            <a:avLst/>
          </a:prstGeom>
        </p:spPr>
      </p:pic>
      <p:pic>
        <p:nvPicPr>
          <p:cNvPr id="14" name="图片 13">
            <a:extLst>
              <a:ext uri="{FF2B5EF4-FFF2-40B4-BE49-F238E27FC236}">
                <a16:creationId xmlns:a16="http://schemas.microsoft.com/office/drawing/2014/main" id="{85935CF0-FA86-462D-986A-2339588BE6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87984" y="1753809"/>
            <a:ext cx="3240000" cy="1944598"/>
          </a:xfrm>
          <a:prstGeom prst="rect">
            <a:avLst/>
          </a:prstGeom>
        </p:spPr>
      </p:pic>
      <p:pic>
        <p:nvPicPr>
          <p:cNvPr id="15" name="图片 14">
            <a:extLst>
              <a:ext uri="{FF2B5EF4-FFF2-40B4-BE49-F238E27FC236}">
                <a16:creationId xmlns:a16="http://schemas.microsoft.com/office/drawing/2014/main" id="{4695F28D-F529-4285-88C9-C60B9D8105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02186" y="1752012"/>
            <a:ext cx="3240000" cy="1946395"/>
          </a:xfrm>
          <a:prstGeom prst="rect">
            <a:avLst/>
          </a:prstGeom>
        </p:spPr>
      </p:pic>
      <p:pic>
        <p:nvPicPr>
          <p:cNvPr id="16" name="图片 15">
            <a:extLst>
              <a:ext uri="{FF2B5EF4-FFF2-40B4-BE49-F238E27FC236}">
                <a16:creationId xmlns:a16="http://schemas.microsoft.com/office/drawing/2014/main" id="{2BA6E8BD-FFA3-406F-A637-06AFEE15B9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91060" y="3786860"/>
            <a:ext cx="3240000" cy="1946395"/>
          </a:xfrm>
          <a:prstGeom prst="rect">
            <a:avLst/>
          </a:prstGeom>
        </p:spPr>
      </p:pic>
      <p:pic>
        <p:nvPicPr>
          <p:cNvPr id="20" name="图片 19">
            <a:extLst>
              <a:ext uri="{FF2B5EF4-FFF2-40B4-BE49-F238E27FC236}">
                <a16:creationId xmlns:a16="http://schemas.microsoft.com/office/drawing/2014/main" id="{DB662C38-44B5-458B-9AC7-380489378F8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2186" y="3786860"/>
            <a:ext cx="3240000" cy="1946396"/>
          </a:xfrm>
          <a:prstGeom prst="rect">
            <a:avLst/>
          </a:prstGeom>
        </p:spPr>
      </p:pic>
      <mc:AlternateContent xmlns:mc="http://schemas.openxmlformats.org/markup-compatibility/2006" xmlns:a14="http://schemas.microsoft.com/office/drawing/2010/main">
        <mc:Choice Requires="a14">
          <p:sp>
            <p:nvSpPr>
              <p:cNvPr id="87" name="文本框 86">
                <a:extLst>
                  <a:ext uri="{FF2B5EF4-FFF2-40B4-BE49-F238E27FC236}">
                    <a16:creationId xmlns:a16="http://schemas.microsoft.com/office/drawing/2014/main" id="{3C173D36-056F-46B0-B39D-13F19D12CCB3}"/>
                  </a:ext>
                </a:extLst>
              </p:cNvPr>
              <p:cNvSpPr txBox="1"/>
              <p:nvPr/>
            </p:nvSpPr>
            <p:spPr>
              <a:xfrm>
                <a:off x="313187" y="5712949"/>
                <a:ext cx="4867639"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ea typeface="微软雅黑" panose="020B0503020204020204" pitchFamily="34" charset="-122"/>
                              <a:cs typeface="+mn-cs"/>
                            </a:rPr>
                          </m:ctrlPr>
                        </m:sSubPr>
                        <m:e>
                          <m:r>
                            <a:rPr kumimoji="0" lang="en-US" altLang="zh-CN" sz="1400" b="0" i="1" u="none" strike="noStrike" kern="1200" cap="none" spc="0" normalizeH="0" baseline="0" noProof="0" dirty="0">
                              <a:ln>
                                <a:noFill/>
                              </a:ln>
                              <a:solidFill>
                                <a:prstClr val="black"/>
                              </a:solidFill>
                              <a:effectLst/>
                              <a:uLnTx/>
                              <a:uFillTx/>
                              <a:latin typeface="Cambria Math" panose="02040503050406030204" pitchFamily="18" charset="0"/>
                              <a:ea typeface="微软雅黑" panose="020B0503020204020204" pitchFamily="34" charset="-122"/>
                              <a:cs typeface="+mn-cs"/>
                            </a:rPr>
                            <m:t>𝑖</m:t>
                          </m:r>
                        </m:e>
                        <m:sub>
                          <m:r>
                            <a:rPr kumimoji="0" lang="en-US" altLang="zh-CN" sz="1400" b="0" i="1" u="none" strike="noStrike" kern="1200" cap="none" spc="0" normalizeH="0" baseline="0" noProof="0" dirty="0">
                              <a:ln>
                                <a:noFill/>
                              </a:ln>
                              <a:solidFill>
                                <a:prstClr val="black"/>
                              </a:solidFill>
                              <a:effectLst/>
                              <a:uLnTx/>
                              <a:uFillTx/>
                              <a:latin typeface="Cambria Math" panose="02040503050406030204" pitchFamily="18" charset="0"/>
                              <a:ea typeface="微软雅黑" panose="020B0503020204020204" pitchFamily="34" charset="-122"/>
                              <a:cs typeface="+mn-cs"/>
                            </a:rPr>
                            <m:t>1</m:t>
                          </m:r>
                          <m: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ea typeface="微软雅黑" panose="020B0503020204020204" pitchFamily="34" charset="-122"/>
                              <a:cs typeface="+mn-cs"/>
                            </a:rPr>
                            <m:t>1</m:t>
                          </m:r>
                        </m:sub>
                      </m:sSub>
                      <m:r>
                        <a:rPr kumimoji="0" lang="en-US" altLang="zh-CN" sz="1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zh-CN" sz="1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US" altLang="zh-CN" sz="1400" b="1" i="1" u="none" strike="noStrike" kern="1200" cap="none" spc="0" normalizeH="0" baseline="0" noProof="0" dirty="0" smtClean="0">
                          <a:ln>
                            <a:noFill/>
                          </a:ln>
                          <a:solidFill>
                            <a:srgbClr val="0000FF"/>
                          </a:solidFill>
                          <a:effectLst/>
                          <a:uLnTx/>
                          <a:uFillTx/>
                          <a:latin typeface="Cambria Math" panose="02040503050406030204" pitchFamily="18" charset="0"/>
                          <a:ea typeface="Cambria Math" panose="02040503050406030204" pitchFamily="18" charset="0"/>
                          <a:cs typeface="+mn-cs"/>
                        </a:rPr>
                        <m:t>𝑹</m:t>
                      </m:r>
                      <m:r>
                        <a:rPr kumimoji="0" lang="en-US" altLang="zh-CN" sz="1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zh-CN" sz="1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𝑅</m:t>
                          </m:r>
                        </m:e>
                        <m:sub>
                          <m:r>
                            <a:rPr kumimoji="0" lang="en-US" altLang="zh-CN" sz="1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𝑠</m:t>
                          </m:r>
                        </m:sub>
                      </m:sSub>
                      <m: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zh-CN" sz="1400" b="0" i="1" u="none" strike="noStrike" kern="1200" cap="none" spc="0" normalizeH="0" baseline="0" noProof="0" dirty="0">
                          <a:ln>
                            <a:noFill/>
                          </a:ln>
                          <a:solidFill>
                            <a:prstClr val="black"/>
                          </a:solidFill>
                          <a:effectLst/>
                          <a:uLnTx/>
                          <a:uFillTx/>
                          <a:latin typeface="Cambria Math" panose="02040503050406030204" pitchFamily="18" charset="0"/>
                          <a:ea typeface="微软雅黑" panose="020B0503020204020204" pitchFamily="34" charset="-122"/>
                          <a:cs typeface="+mn-cs"/>
                        </a:rPr>
                        <m:t>=</m:t>
                      </m:r>
                      <m:sSub>
                        <m:sSubPr>
                          <m:ctrlPr>
                            <a:rPr kumimoji="0" lang="en-US" altLang="zh-CN" sz="1400" b="0" i="1" u="none" strike="noStrike" kern="1200" cap="none" spc="0" normalizeH="0" baseline="0" noProof="0" dirty="0">
                              <a:ln>
                                <a:noFill/>
                              </a:ln>
                              <a:solidFill>
                                <a:prstClr val="black"/>
                              </a:solidFill>
                              <a:effectLst/>
                              <a:uLnTx/>
                              <a:uFillTx/>
                              <a:latin typeface="Cambria Math" panose="02040503050406030204" pitchFamily="18" charset="0"/>
                              <a:ea typeface="微软雅黑" panose="020B0503020204020204" pitchFamily="34" charset="-122"/>
                              <a:cs typeface="+mn-cs"/>
                            </a:rPr>
                          </m:ctrlPr>
                        </m:sSubPr>
                        <m:e>
                          <m:r>
                            <a:rPr kumimoji="0" lang="en-US" altLang="zh-CN" sz="1400" b="0" i="1" u="none" strike="noStrike" kern="1200" cap="none" spc="0" normalizeH="0" baseline="0" noProof="0" dirty="0">
                              <a:ln>
                                <a:noFill/>
                              </a:ln>
                              <a:solidFill>
                                <a:prstClr val="black"/>
                              </a:solidFill>
                              <a:effectLst/>
                              <a:uLnTx/>
                              <a:uFillTx/>
                              <a:latin typeface="Cambria Math" panose="02040503050406030204" pitchFamily="18" charset="0"/>
                              <a:ea typeface="微软雅黑" panose="020B0503020204020204" pitchFamily="34" charset="-122"/>
                              <a:cs typeface="+mn-cs"/>
                            </a:rPr>
                            <m:t>𝑖</m:t>
                          </m:r>
                        </m:e>
                        <m:sub>
                          <m:r>
                            <a:rPr kumimoji="0" lang="en-US" altLang="zh-CN" sz="1400" b="0" i="1" u="none" strike="noStrike" kern="1200" cap="none" spc="0" normalizeH="0" baseline="0" noProof="0" dirty="0">
                              <a:ln>
                                <a:noFill/>
                              </a:ln>
                              <a:solidFill>
                                <a:prstClr val="black"/>
                              </a:solidFill>
                              <a:effectLst/>
                              <a:uLnTx/>
                              <a:uFillTx/>
                              <a:latin typeface="Cambria Math" panose="02040503050406030204" pitchFamily="18" charset="0"/>
                              <a:ea typeface="微软雅黑" panose="020B0503020204020204" pitchFamily="34" charset="-122"/>
                              <a:cs typeface="+mn-cs"/>
                            </a:rPr>
                            <m:t>1</m:t>
                          </m:r>
                          <m: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ea typeface="微软雅黑" panose="020B0503020204020204" pitchFamily="34" charset="-122"/>
                              <a:cs typeface="+mn-cs"/>
                            </a:rPr>
                            <m:t>2</m:t>
                          </m:r>
                        </m:sub>
                      </m:sSub>
                      <m:r>
                        <a:rPr kumimoji="0" lang="en-US" altLang="zh-CN" sz="1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US" altLang="zh-CN" sz="1400" b="1" i="1" u="none" strike="noStrike" kern="1200" cap="none" spc="0" normalizeH="0" baseline="0" noProof="0" dirty="0" smtClean="0">
                          <a:ln>
                            <a:noFill/>
                          </a:ln>
                          <a:solidFill>
                            <a:srgbClr val="0000FF"/>
                          </a:solidFill>
                          <a:effectLst/>
                          <a:uLnTx/>
                          <a:uFillTx/>
                          <a:latin typeface="Cambria Math" panose="02040503050406030204" pitchFamily="18" charset="0"/>
                          <a:ea typeface="Cambria Math" panose="02040503050406030204" pitchFamily="18" charset="0"/>
                          <a:cs typeface="+mn-cs"/>
                        </a:rPr>
                        <m:t>𝑹</m:t>
                      </m:r>
                      <m:r>
                        <a:rPr kumimoji="0" lang="en-US" altLang="zh-CN" sz="14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zh-CN" sz="1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𝑅</m:t>
                          </m:r>
                        </m:e>
                        <m:sub>
                          <m:r>
                            <a:rPr kumimoji="0" lang="en-US" altLang="zh-CN" sz="1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𝑠</m:t>
                          </m:r>
                        </m:sub>
                      </m:sSub>
                      <m: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zh-CN" sz="1400" b="0" i="1" u="none" strike="noStrike" kern="1200" cap="none" spc="0" normalizeH="0" baseline="0" noProof="0" dirty="0">
                              <a:ln>
                                <a:noFill/>
                              </a:ln>
                              <a:solidFill>
                                <a:prstClr val="black"/>
                              </a:solidFill>
                              <a:effectLst/>
                              <a:uLnTx/>
                              <a:uFillTx/>
                              <a:latin typeface="Cambria Math" panose="02040503050406030204" pitchFamily="18" charset="0"/>
                              <a:ea typeface="微软雅黑" panose="020B0503020204020204" pitchFamily="34" charset="-122"/>
                              <a:cs typeface="+mn-cs"/>
                            </a:rPr>
                          </m:ctrlPr>
                        </m:sSubPr>
                        <m:e>
                          <m:r>
                            <a:rPr kumimoji="0" lang="en-US" altLang="zh-CN" sz="1400" b="0" i="1" u="none" strike="noStrike" kern="1200" cap="none" spc="0" normalizeH="0" baseline="0" noProof="0" dirty="0">
                              <a:ln>
                                <a:noFill/>
                              </a:ln>
                              <a:solidFill>
                                <a:prstClr val="black"/>
                              </a:solidFill>
                              <a:effectLst/>
                              <a:uLnTx/>
                              <a:uFillTx/>
                              <a:latin typeface="Cambria Math" panose="02040503050406030204" pitchFamily="18" charset="0"/>
                              <a:ea typeface="微软雅黑" panose="020B0503020204020204" pitchFamily="34" charset="-122"/>
                              <a:cs typeface="+mn-cs"/>
                            </a:rPr>
                            <m:t>𝑖</m:t>
                          </m:r>
                        </m:e>
                        <m:sub>
                          <m:r>
                            <a:rPr kumimoji="0" lang="en-US" altLang="zh-CN" sz="1400" b="0" i="1" u="none" strike="noStrike" kern="1200" cap="none" spc="0" normalizeH="0" baseline="0" noProof="0" dirty="0">
                              <a:ln>
                                <a:noFill/>
                              </a:ln>
                              <a:solidFill>
                                <a:prstClr val="black"/>
                              </a:solidFill>
                              <a:effectLst/>
                              <a:uLnTx/>
                              <a:uFillTx/>
                              <a:latin typeface="Cambria Math" panose="02040503050406030204" pitchFamily="18" charset="0"/>
                              <a:ea typeface="微软雅黑" panose="020B0503020204020204" pitchFamily="34" charset="-122"/>
                              <a:cs typeface="+mn-cs"/>
                            </a:rPr>
                            <m:t>1</m:t>
                          </m:r>
                          <m: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ea typeface="微软雅黑" panose="020B0503020204020204" pitchFamily="34" charset="-122"/>
                              <a:cs typeface="+mn-cs"/>
                            </a:rPr>
                            <m:t>3</m:t>
                          </m:r>
                        </m:sub>
                      </m:sSub>
                      <m:r>
                        <a:rPr kumimoji="0" lang="en-US" altLang="zh-CN" sz="1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50</m:t>
                      </m:r>
                      <m:r>
                        <a:rPr kumimoji="0" lang="zh-CN" alt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𝛺</m:t>
                      </m:r>
                      <m: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zh-CN" sz="1400" b="1" i="1" u="none" strike="noStrike" kern="1200" cap="none" spc="0" normalizeH="0" baseline="0" noProof="0" dirty="0" smtClean="0">
                              <a:ln>
                                <a:noFill/>
                              </a:ln>
                              <a:solidFill>
                                <a:srgbClr val="FF0000"/>
                              </a:solidFill>
                              <a:effectLst/>
                              <a:uLnTx/>
                              <a:uFillTx/>
                              <a:latin typeface="Cambria Math" panose="02040503050406030204" pitchFamily="18" charset="0"/>
                              <a:ea typeface="微软雅黑" panose="020B0503020204020204" pitchFamily="34" charset="-122"/>
                              <a:cs typeface="+mn-cs"/>
                            </a:rPr>
                          </m:ctrlPr>
                        </m:sSubPr>
                        <m:e>
                          <m:r>
                            <a:rPr kumimoji="0" lang="en-US" altLang="zh-CN" sz="1400" b="1" i="1" u="none" strike="noStrike" kern="1200" cap="none" spc="0" normalizeH="0" baseline="0" noProof="0" dirty="0">
                              <a:ln>
                                <a:noFill/>
                              </a:ln>
                              <a:solidFill>
                                <a:srgbClr val="FF0000"/>
                              </a:solidFill>
                              <a:effectLst/>
                              <a:uLnTx/>
                              <a:uFillTx/>
                              <a:latin typeface="Cambria Math" panose="02040503050406030204" pitchFamily="18" charset="0"/>
                              <a:ea typeface="微软雅黑" panose="020B0503020204020204" pitchFamily="34" charset="-122"/>
                              <a:cs typeface="+mn-cs"/>
                            </a:rPr>
                            <m:t>𝒊</m:t>
                          </m:r>
                        </m:e>
                        <m:sub>
                          <m:r>
                            <a:rPr kumimoji="0" lang="en-US" altLang="zh-CN" sz="1400" b="1" i="1" u="none" strike="noStrike" kern="1200" cap="none" spc="0" normalizeH="0" baseline="0" noProof="0" dirty="0">
                              <a:ln>
                                <a:noFill/>
                              </a:ln>
                              <a:solidFill>
                                <a:srgbClr val="FF0000"/>
                              </a:solidFill>
                              <a:effectLst/>
                              <a:uLnTx/>
                              <a:uFillTx/>
                              <a:latin typeface="Cambria Math" panose="02040503050406030204" pitchFamily="18" charset="0"/>
                              <a:ea typeface="微软雅黑" panose="020B0503020204020204" pitchFamily="34" charset="-122"/>
                              <a:cs typeface="+mn-cs"/>
                            </a:rPr>
                            <m:t>𝟏</m:t>
                          </m:r>
                          <m:r>
                            <a:rPr kumimoji="0" lang="en-US" altLang="zh-CN" sz="1400" b="1" i="1" u="none" strike="noStrike" kern="1200" cap="none" spc="0" normalizeH="0" baseline="0" noProof="0" dirty="0" smtClean="0">
                              <a:ln>
                                <a:noFill/>
                              </a:ln>
                              <a:solidFill>
                                <a:srgbClr val="FF0000"/>
                              </a:solidFill>
                              <a:effectLst/>
                              <a:uLnTx/>
                              <a:uFillTx/>
                              <a:latin typeface="Cambria Math" panose="02040503050406030204" pitchFamily="18" charset="0"/>
                              <a:ea typeface="微软雅黑" panose="020B0503020204020204" pitchFamily="34" charset="-122"/>
                              <a:cs typeface="+mn-cs"/>
                            </a:rPr>
                            <m:t>𝟒</m:t>
                          </m:r>
                        </m:sub>
                      </m:sSub>
                      <m:r>
                        <a:rPr kumimoji="0" lang="en-US" altLang="zh-CN" sz="1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zh-CN" sz="1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𝑅</m:t>
                          </m:r>
                        </m:e>
                        <m:sub>
                          <m:r>
                            <a:rPr kumimoji="0" lang="en-US" altLang="zh-CN" sz="1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𝑠</m:t>
                          </m:r>
                        </m:sub>
                      </m:sSub>
                    </m:oMath>
                  </m:oMathPara>
                </a14:m>
                <a:endParaRPr kumimoji="0" lang="en-US" altLang="zh-CN" sz="1400" b="0"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anose="02020603050405020304" pitchFamily="18" charset="0"/>
                </a:endParaRPr>
              </a:p>
            </p:txBody>
          </p:sp>
        </mc:Choice>
        <mc:Fallback xmlns="">
          <p:sp>
            <p:nvSpPr>
              <p:cNvPr id="87" name="文本框 86">
                <a:extLst>
                  <a:ext uri="{FF2B5EF4-FFF2-40B4-BE49-F238E27FC236}">
                    <a16:creationId xmlns:a16="http://schemas.microsoft.com/office/drawing/2014/main" id="{3C173D36-056F-46B0-B39D-13F19D12CCB3}"/>
                  </a:ext>
                </a:extLst>
              </p:cNvPr>
              <p:cNvSpPr txBox="1">
                <a:spLocks noRot="1" noChangeAspect="1" noMove="1" noResize="1" noEditPoints="1" noAdjustHandles="1" noChangeArrowheads="1" noChangeShapeType="1" noTextEdit="1"/>
              </p:cNvSpPr>
              <p:nvPr/>
            </p:nvSpPr>
            <p:spPr>
              <a:xfrm>
                <a:off x="313187" y="5712949"/>
                <a:ext cx="4867639" cy="307777"/>
              </a:xfrm>
              <a:prstGeom prst="rect">
                <a:avLst/>
              </a:prstGeom>
              <a:blipFill>
                <a:blip r:embed="rId8"/>
                <a:stretch>
                  <a:fillRect b="-7843"/>
                </a:stretch>
              </a:blipFill>
            </p:spPr>
            <p:txBody>
              <a:bodyPr/>
              <a:lstStyle/>
              <a:p>
                <a:r>
                  <a:rPr lang="zh-CN" altLang="en-US">
                    <a:noFill/>
                  </a:rPr>
                  <a:t> </a:t>
                </a:r>
              </a:p>
            </p:txBody>
          </p:sp>
        </mc:Fallback>
      </mc:AlternateContent>
      <p:sp>
        <p:nvSpPr>
          <p:cNvPr id="88" name="内容占位符 2">
            <a:extLst>
              <a:ext uri="{FF2B5EF4-FFF2-40B4-BE49-F238E27FC236}">
                <a16:creationId xmlns:a16="http://schemas.microsoft.com/office/drawing/2014/main" id="{4F4DB035-2B2E-4DFB-864E-1898EF4DBA08}"/>
              </a:ext>
            </a:extLst>
          </p:cNvPr>
          <p:cNvSpPr txBox="1">
            <a:spLocks/>
          </p:cNvSpPr>
          <p:nvPr/>
        </p:nvSpPr>
        <p:spPr bwMode="auto">
          <a:xfrm>
            <a:off x="129333" y="846936"/>
            <a:ext cx="2664296" cy="5254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342900" marR="0" lvl="0" indent="-342900" algn="l" defTabSz="914400" rtl="0" eaLnBrk="0" fontAlgn="base" latinLnBrk="0" hangingPunct="0">
              <a:lnSpc>
                <a:spcPct val="150000"/>
              </a:lnSpc>
              <a:spcBef>
                <a:spcPct val="20000"/>
              </a:spcBef>
              <a:spcAft>
                <a:spcPct val="0"/>
              </a:spcAft>
              <a:buClr>
                <a:prstClr val="black"/>
              </a:buClr>
              <a:buSzPct val="90000"/>
              <a:buFont typeface="Arial" panose="020B0604020202020204" pitchFamily="34" charset="0"/>
              <a:buChar char="•"/>
              <a:tabLst/>
              <a:defRPr/>
            </a:pPr>
            <a:r>
              <a:rPr kumimoji="0" lang="zh-CN" altLang="en-US" sz="2000" b="0" i="0" u="none" strike="noStrike" kern="0" cap="none" spc="0" normalizeH="0" baseline="0" noProof="0" dirty="0">
                <a:ln>
                  <a:noFill/>
                </a:ln>
                <a:solidFill>
                  <a:prstClr val="black"/>
                </a:solidFill>
                <a:effectLst/>
                <a:uLnTx/>
                <a:uFillTx/>
                <a:latin typeface="Times New Roman" panose="02020603050405020304" pitchFamily="18" charset="0"/>
                <a:ea typeface="微软雅黑" pitchFamily="34" charset="-122"/>
                <a:cs typeface="Times New Roman" panose="02020603050405020304" pitchFamily="18" charset="0"/>
              </a:rPr>
              <a:t>前端电子学调参</a:t>
            </a:r>
          </a:p>
        </p:txBody>
      </p:sp>
      <p:sp>
        <p:nvSpPr>
          <p:cNvPr id="90" name="矩形 89">
            <a:extLst>
              <a:ext uri="{FF2B5EF4-FFF2-40B4-BE49-F238E27FC236}">
                <a16:creationId xmlns:a16="http://schemas.microsoft.com/office/drawing/2014/main" id="{79EF2478-DA18-43CA-95CB-7EAA26836ABA}"/>
              </a:ext>
            </a:extLst>
          </p:cNvPr>
          <p:cNvSpPr/>
          <p:nvPr/>
        </p:nvSpPr>
        <p:spPr>
          <a:xfrm>
            <a:off x="5532510" y="851538"/>
            <a:ext cx="6548885" cy="700448"/>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anose="02020603050405020304" pitchFamily="18" charset="0"/>
              </a:rPr>
              <a:t>分流电阻为 </a:t>
            </a:r>
            <a:r>
              <a:rPr kumimoji="0" lang="en-US" altLang="zh-CN" sz="1400" b="0"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anose="02020603050405020304" pitchFamily="18" charset="0"/>
              </a:rPr>
              <a:t>1000 Ω </a:t>
            </a:r>
            <a:r>
              <a:rPr kumimoji="0" lang="zh-CN" altLang="en-US" sz="1400" b="0"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anose="02020603050405020304" pitchFamily="18" charset="0"/>
              </a:rPr>
              <a:t>非编码对应的电子学通道串扰的信号比分流电阻为 </a:t>
            </a:r>
            <a:r>
              <a:rPr kumimoji="0" lang="en-US" altLang="zh-CN" sz="1400" b="0"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anose="02020603050405020304" pitchFamily="18" charset="0"/>
              </a:rPr>
              <a:t>100 Ω </a:t>
            </a:r>
            <a:r>
              <a:rPr kumimoji="0" lang="zh-CN" altLang="en-US" sz="1400" b="0"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anose="02020603050405020304" pitchFamily="18" charset="0"/>
              </a:rPr>
              <a:t>小，但是同时也衰减了电子学通道的信号幅度以及延长了电子学通道的脉冲宽度</a:t>
            </a:r>
          </a:p>
        </p:txBody>
      </p:sp>
      <p:sp>
        <p:nvSpPr>
          <p:cNvPr id="13" name="矩形 12">
            <a:extLst>
              <a:ext uri="{FF2B5EF4-FFF2-40B4-BE49-F238E27FC236}">
                <a16:creationId xmlns:a16="http://schemas.microsoft.com/office/drawing/2014/main" id="{4DEDAFFB-1923-4268-9ED8-CC9E8B377796}"/>
              </a:ext>
            </a:extLst>
          </p:cNvPr>
          <p:cNvSpPr/>
          <p:nvPr/>
        </p:nvSpPr>
        <p:spPr>
          <a:xfrm>
            <a:off x="6965936" y="5839602"/>
            <a:ext cx="3724096" cy="276999"/>
          </a:xfrm>
          <a:prstGeom prst="rect">
            <a:avLst/>
          </a:prstGeom>
        </p:spPr>
        <p:txBody>
          <a:bodyPr wrap="none">
            <a:spAutoFit/>
          </a:bodyPr>
          <a:lstStyle/>
          <a:p>
            <a:pPr lvl="0"/>
            <a:r>
              <a:rPr lang="zh-CN" altLang="en-US" sz="1200" b="0" dirty="0">
                <a:solidFill>
                  <a:prstClr val="black"/>
                </a:solidFill>
                <a:ea typeface="微软雅黑" panose="020B0503020204020204" pitchFamily="34" charset="-122"/>
                <a:cs typeface="Times New Roman" panose="02020603050405020304" pitchFamily="18" charset="0"/>
              </a:rPr>
              <a:t>不同分流电阻条件下，两个读出电子学通道的波形图</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17" name="矩形 16">
            <a:extLst>
              <a:ext uri="{FF2B5EF4-FFF2-40B4-BE49-F238E27FC236}">
                <a16:creationId xmlns:a16="http://schemas.microsoft.com/office/drawing/2014/main" id="{77285238-90AA-4697-95EE-B1ED49D07729}"/>
              </a:ext>
            </a:extLst>
          </p:cNvPr>
          <p:cNvSpPr/>
          <p:nvPr/>
        </p:nvSpPr>
        <p:spPr>
          <a:xfrm>
            <a:off x="1423567" y="5372252"/>
            <a:ext cx="2646878" cy="276999"/>
          </a:xfrm>
          <a:prstGeom prst="rect">
            <a:avLst/>
          </a:prstGeom>
        </p:spPr>
        <p:txBody>
          <a:bodyPr wrap="none">
            <a:spAutoFit/>
          </a:bodyPr>
          <a:lstStyle/>
          <a:p>
            <a:pPr lvl="0"/>
            <a:r>
              <a:rPr lang="zh-CN" altLang="en-US" sz="1200" b="0" dirty="0">
                <a:solidFill>
                  <a:prstClr val="black"/>
                </a:solidFill>
                <a:ea typeface="微软雅黑" panose="020B0503020204020204" pitchFamily="34" charset="-122"/>
                <a:cs typeface="Times New Roman" panose="02020603050405020304" pitchFamily="18" charset="0"/>
              </a:rPr>
              <a:t>融合位置编码信息的前端电子学简图</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18" name="标题 1">
            <a:extLst>
              <a:ext uri="{FF2B5EF4-FFF2-40B4-BE49-F238E27FC236}">
                <a16:creationId xmlns:a16="http://schemas.microsoft.com/office/drawing/2014/main" id="{79404DBC-DB04-4481-A991-2EDDD6A37103}"/>
              </a:ext>
            </a:extLst>
          </p:cNvPr>
          <p:cNvSpPr txBox="1"/>
          <p:nvPr/>
        </p:nvSpPr>
        <p:spPr>
          <a:xfrm>
            <a:off x="10969162" y="55035"/>
            <a:ext cx="1224935"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备片</a:t>
            </a:r>
          </a:p>
        </p:txBody>
      </p:sp>
    </p:spTree>
    <p:extLst>
      <p:ext uri="{BB962C8B-B14F-4D97-AF65-F5344CB8AC3E}">
        <p14:creationId xmlns:p14="http://schemas.microsoft.com/office/powerpoint/2010/main" val="27796277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探测器的符合事例率与探测效率</a:t>
            </a:r>
          </a:p>
        </p:txBody>
      </p:sp>
      <mc:AlternateContent xmlns:mc="http://schemas.openxmlformats.org/markup-compatibility/2006" xmlns:a14="http://schemas.microsoft.com/office/drawing/2010/main">
        <mc:Choice Requires="a14">
          <p:sp>
            <p:nvSpPr>
              <p:cNvPr id="54" name="矩形 53">
                <a:extLst>
                  <a:ext uri="{FF2B5EF4-FFF2-40B4-BE49-F238E27FC236}">
                    <a16:creationId xmlns:a16="http://schemas.microsoft.com/office/drawing/2014/main" id="{17BB5BBA-2FF5-45BB-BC6E-9F694E9A175D}"/>
                  </a:ext>
                </a:extLst>
              </p:cNvPr>
              <p:cNvSpPr/>
              <p:nvPr/>
            </p:nvSpPr>
            <p:spPr>
              <a:xfrm>
                <a:off x="707383" y="5947425"/>
                <a:ext cx="11089232" cy="49898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anose="02020603050405020304" pitchFamily="18" charset="0"/>
                  </a:rPr>
                  <a:t>模拟的缪子事例率低于理论计算的缪子事例率，由于缪子通量模拟的缪子通量比 </a:t>
                </a:r>
                <a14:m>
                  <m:oMath xmlns:m="http://schemas.openxmlformats.org/officeDocument/2006/math">
                    <m:r>
                      <a:rPr kumimoji="0" lang="en-US" altLang="zh-CN" sz="2000" b="0" i="1" u="none" strike="noStrike" kern="0" cap="none" spc="0" normalizeH="0" baseline="0" noProof="0" smtClean="0">
                        <a:ln>
                          <a:noFill/>
                        </a:ln>
                        <a:solidFill>
                          <a:schemeClr val="tx1"/>
                        </a:solidFill>
                        <a:effectLst/>
                        <a:uLnTx/>
                        <a:uFillTx/>
                        <a:latin typeface="Cambria Math" panose="02040503050406030204" pitchFamily="18" charset="0"/>
                        <a:cs typeface="+mn-cs"/>
                      </a:rPr>
                      <m:t>1</m:t>
                    </m:r>
                    <m:sSup>
                      <m:sSupPr>
                        <m:ctrlPr>
                          <a:rPr kumimoji="0" lang="en-US" altLang="zh-CN" sz="2000" b="0" i="1" u="none" strike="noStrike" kern="0" cap="none" spc="0" normalizeH="0" baseline="0" noProof="0">
                            <a:ln>
                              <a:noFill/>
                            </a:ln>
                            <a:solidFill>
                              <a:schemeClr val="tx1"/>
                            </a:solidFill>
                            <a:effectLst/>
                            <a:uLnTx/>
                            <a:uFillTx/>
                            <a:latin typeface="Cambria Math" panose="02040503050406030204" pitchFamily="18" charset="0"/>
                            <a:cs typeface="+mn-cs"/>
                          </a:rPr>
                        </m:ctrlPr>
                      </m:sSupPr>
                      <m:e>
                        <m:r>
                          <a:rPr kumimoji="0" lang="en-US" altLang="zh-CN" sz="2000" b="0" i="1" u="none" strike="noStrike" kern="0" cap="none" spc="0" normalizeH="0" baseline="0" noProof="0">
                            <a:ln>
                              <a:noFill/>
                            </a:ln>
                            <a:solidFill>
                              <a:schemeClr val="tx1"/>
                            </a:solidFill>
                            <a:effectLst/>
                            <a:uLnTx/>
                            <a:uFillTx/>
                            <a:latin typeface="Cambria Math" panose="02040503050406030204" pitchFamily="18" charset="0"/>
                            <a:cs typeface="+mn-cs"/>
                          </a:rPr>
                          <m:t>𝑐𝑚</m:t>
                        </m:r>
                      </m:e>
                      <m:sup>
                        <m:r>
                          <a:rPr kumimoji="0" lang="en-US" altLang="zh-CN" sz="2000" b="0" i="1" u="none" strike="noStrike" kern="0" cap="none" spc="0" normalizeH="0" baseline="0" noProof="0">
                            <a:ln>
                              <a:noFill/>
                            </a:ln>
                            <a:solidFill>
                              <a:schemeClr val="tx1"/>
                            </a:solidFill>
                            <a:effectLst/>
                            <a:uLnTx/>
                            <a:uFillTx/>
                            <a:latin typeface="Cambria Math" panose="02040503050406030204" pitchFamily="18" charset="0"/>
                            <a:cs typeface="+mn-cs"/>
                          </a:rPr>
                          <m:t>−2</m:t>
                        </m:r>
                      </m:sup>
                    </m:sSup>
                    <m:sSup>
                      <m:sSupPr>
                        <m:ctrlPr>
                          <a:rPr kumimoji="0" lang="en-US" altLang="zh-CN" sz="2000" b="0" i="1" u="none" strike="noStrike" kern="0" cap="none" spc="0" normalizeH="0" baseline="0" noProof="0">
                            <a:ln>
                              <a:noFill/>
                            </a:ln>
                            <a:solidFill>
                              <a:schemeClr val="tx1"/>
                            </a:solidFill>
                            <a:effectLst/>
                            <a:uLnTx/>
                            <a:uFillTx/>
                            <a:latin typeface="Cambria Math" panose="02040503050406030204" pitchFamily="18" charset="0"/>
                            <a:cs typeface="+mn-cs"/>
                          </a:rPr>
                        </m:ctrlPr>
                      </m:sSupPr>
                      <m:e>
                        <m:r>
                          <a:rPr kumimoji="0" lang="en-US" altLang="zh-CN" sz="2000" b="0" i="1" u="none" strike="noStrike" kern="0" cap="none" spc="0" normalizeH="0" baseline="0" noProof="0">
                            <a:ln>
                              <a:noFill/>
                            </a:ln>
                            <a:solidFill>
                              <a:schemeClr val="tx1"/>
                            </a:solidFill>
                            <a:effectLst/>
                            <a:uLnTx/>
                            <a:uFillTx/>
                            <a:latin typeface="Cambria Math" panose="02040503050406030204" pitchFamily="18" charset="0"/>
                            <a:cs typeface="+mn-cs"/>
                          </a:rPr>
                          <m:t>𝑚𝑖𝑛</m:t>
                        </m:r>
                      </m:e>
                      <m:sup>
                        <m:r>
                          <a:rPr kumimoji="0" lang="en-US" altLang="zh-CN" sz="2000" b="0" i="1" u="none" strike="noStrike" kern="0" cap="none" spc="0" normalizeH="0" baseline="0" noProof="0">
                            <a:ln>
                              <a:noFill/>
                            </a:ln>
                            <a:solidFill>
                              <a:schemeClr val="tx1"/>
                            </a:solidFill>
                            <a:effectLst/>
                            <a:uLnTx/>
                            <a:uFillTx/>
                            <a:latin typeface="Cambria Math" panose="02040503050406030204" pitchFamily="18" charset="0"/>
                            <a:cs typeface="+mn-cs"/>
                          </a:rPr>
                          <m:t>−1</m:t>
                        </m:r>
                      </m:sup>
                    </m:sSup>
                    <m:r>
                      <a:rPr kumimoji="0" lang="en-US" altLang="zh-CN" sz="2000" b="0" i="1" u="none" strike="noStrike" kern="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 </m:t>
                    </m:r>
                  </m:oMath>
                </a14:m>
                <a:r>
                  <a:rPr kumimoji="0" lang="zh-CN" altLang="en-US" sz="2000" b="0" i="0" u="none" strike="noStrike" kern="120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anose="02020603050405020304" pitchFamily="18" charset="0"/>
                  </a:rPr>
                  <a:t> 小</a:t>
                </a:r>
              </a:p>
            </p:txBody>
          </p:sp>
        </mc:Choice>
        <mc:Fallback xmlns="">
          <p:sp>
            <p:nvSpPr>
              <p:cNvPr id="54" name="矩形 53">
                <a:extLst>
                  <a:ext uri="{FF2B5EF4-FFF2-40B4-BE49-F238E27FC236}">
                    <a16:creationId xmlns:a16="http://schemas.microsoft.com/office/drawing/2014/main" id="{17BB5BBA-2FF5-45BB-BC6E-9F694E9A175D}"/>
                  </a:ext>
                </a:extLst>
              </p:cNvPr>
              <p:cNvSpPr>
                <a:spLocks noRot="1" noChangeAspect="1" noMove="1" noResize="1" noEditPoints="1" noAdjustHandles="1" noChangeArrowheads="1" noChangeShapeType="1" noTextEdit="1"/>
              </p:cNvSpPr>
              <p:nvPr/>
            </p:nvSpPr>
            <p:spPr>
              <a:xfrm>
                <a:off x="707383" y="5947425"/>
                <a:ext cx="11089232" cy="498983"/>
              </a:xfrm>
              <a:prstGeom prst="rect">
                <a:avLst/>
              </a:prstGeom>
              <a:blipFill>
                <a:blip r:embed="rId3"/>
                <a:stretch>
                  <a:fillRect l="-550" b="-22222"/>
                </a:stretch>
              </a:blipFill>
            </p:spPr>
            <p:txBody>
              <a:bodyPr/>
              <a:lstStyle/>
              <a:p>
                <a:r>
                  <a:rPr lang="zh-CN" altLang="en-US">
                    <a:noFill/>
                  </a:rPr>
                  <a:t> </a:t>
                </a:r>
              </a:p>
            </p:txBody>
          </p:sp>
        </mc:Fallback>
      </mc:AlternateContent>
      <p:sp>
        <p:nvSpPr>
          <p:cNvPr id="55" name="灯片编号占位符 2">
            <a:extLst>
              <a:ext uri="{FF2B5EF4-FFF2-40B4-BE49-F238E27FC236}">
                <a16:creationId xmlns:a16="http://schemas.microsoft.com/office/drawing/2014/main" id="{289578DE-53BD-4EF6-A0A3-C94243832C4B}"/>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57" name="矩形 56">
            <a:extLst>
              <a:ext uri="{FF2B5EF4-FFF2-40B4-BE49-F238E27FC236}">
                <a16:creationId xmlns:a16="http://schemas.microsoft.com/office/drawing/2014/main" id="{6088CF47-1BAC-4978-A708-48818BE3A5CF}"/>
              </a:ext>
            </a:extLst>
          </p:cNvPr>
          <p:cNvSpPr/>
          <p:nvPr/>
        </p:nvSpPr>
        <p:spPr>
          <a:xfrm>
            <a:off x="277004" y="676905"/>
            <a:ext cx="3586744" cy="499432"/>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0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模拟缪子事例率</a:t>
            </a:r>
            <a:endParaRPr kumimoji="0" lang="en-US" altLang="zh-CN" sz="20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D8345678-F799-4803-893A-7CA925091F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34487" y="918485"/>
            <a:ext cx="8838092" cy="3728841"/>
          </a:xfrm>
          <a:prstGeom prst="rect">
            <a:avLst/>
          </a:prstGeom>
        </p:spPr>
      </p:pic>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17290E94-C338-4B9A-9AEF-8C36DB255256}"/>
                  </a:ext>
                </a:extLst>
              </p:cNvPr>
              <p:cNvSpPr txBox="1"/>
              <p:nvPr/>
            </p:nvSpPr>
            <p:spPr>
              <a:xfrm>
                <a:off x="3074564" y="4974118"/>
                <a:ext cx="8502578" cy="923330"/>
              </a:xfrm>
              <a:prstGeom prst="rect">
                <a:avLst/>
              </a:prstGeom>
              <a:noFill/>
            </p:spPr>
            <p:txBody>
              <a:bodyPr wrap="square" rtlCol="0">
                <a:spAutoFit/>
              </a:bodyPr>
              <a:lstStyle/>
              <a:p>
                <a:pPr lvl="0">
                  <a:defRPr/>
                </a:pPr>
                <a:r>
                  <a:rPr kumimoji="0" lang="zh-CN" altLang="en-US"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通过 </a:t>
                </a:r>
                <a:r>
                  <a:rPr kumimoji="0" lang="en-US" altLang="zh-CN"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CRY </a:t>
                </a:r>
                <a:r>
                  <a:rPr kumimoji="0" lang="zh-CN" altLang="en-US"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宇宙射线软件包在 </a:t>
                </a:r>
                <a:r>
                  <a:rPr kumimoji="0" lang="en-US" altLang="zh-CN"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Z=0 </a:t>
                </a:r>
                <a:r>
                  <a:rPr kumimoji="0" lang="zh-CN" altLang="en-US"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即 </a:t>
                </a:r>
                <a:r>
                  <a:rPr kumimoji="0" lang="en-US" altLang="zh-CN"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XY </a:t>
                </a:r>
                <a:r>
                  <a:rPr kumimoji="0" lang="zh-CN" altLang="en-US"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平面</a:t>
                </a:r>
                <a:r>
                  <a:rPr kumimoji="0" lang="en-US" altLang="zh-CN"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1</a:t>
                </a:r>
                <a:r>
                  <a:rPr kumimoji="0" lang="zh-CN" altLang="en-US"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平方米面源发射</a:t>
                </a:r>
                <a:r>
                  <a:rPr kumimoji="0" lang="en-US" altLang="zh-CN"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60</a:t>
                </a:r>
                <a:r>
                  <a:rPr kumimoji="0" lang="zh-CN" altLang="en-US"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万个宇宙线缪子，</a:t>
                </a:r>
                <a:r>
                  <a:rPr kumimoji="0" lang="en-US" altLang="zh-CN"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8</a:t>
                </a:r>
                <a:r>
                  <a:rPr kumimoji="0" lang="zh-CN" altLang="en-US"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个</a:t>
                </a:r>
                <a:r>
                  <a:rPr lang="zh-CN" altLang="en-US" sz="1800" b="0" dirty="0">
                    <a:solidFill>
                      <a:prstClr val="black"/>
                    </a:solidFill>
                    <a:ea typeface="微软雅黑" panose="020B0503020204020204" pitchFamily="34" charset="-122"/>
                    <a:cs typeface="Times New Roman" panose="02020603050405020304" pitchFamily="18" charset="0"/>
                  </a:rPr>
                  <a:t>位置灵敏探测器</a:t>
                </a:r>
                <a:r>
                  <a:rPr kumimoji="0" lang="zh-CN" altLang="en-US"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符合得到的缪子事例数为</a:t>
                </a:r>
                <a:r>
                  <a:rPr kumimoji="0" lang="en-US" altLang="zh-CN"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2862</a:t>
                </a:r>
                <a:r>
                  <a:rPr kumimoji="0" lang="zh-CN" altLang="en-US"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，宇宙线缪子产生的时间为 </a:t>
                </a:r>
                <a:r>
                  <a:rPr kumimoji="0" lang="en-US" altLang="zh-CN"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5233 s</a:t>
                </a:r>
                <a:r>
                  <a:rPr kumimoji="0" lang="zh-CN" altLang="en-US"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，因此通过模拟的缪子事例率为 </a:t>
                </a:r>
                <a:r>
                  <a:rPr kumimoji="0" lang="en-US" altLang="zh-CN" sz="1800"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anose="02020603050405020304" pitchFamily="18" charset="0"/>
                  </a:rPr>
                  <a:t>0.55 cps</a:t>
                </a:r>
                <a:r>
                  <a:rPr kumimoji="0" lang="zh-CN" altLang="en-US" sz="18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，缪子的通量为 </a:t>
                </a:r>
                <a14:m>
                  <m:oMath xmlns:m="http://schemas.openxmlformats.org/officeDocument/2006/math">
                    <m:sSup>
                      <m:sSupPr>
                        <m:ctrlPr>
                          <a:rPr lang="en-US" altLang="zh-CN" sz="1800" i="1" smtClean="0">
                            <a:solidFill>
                              <a:srgbClr val="FF0000"/>
                            </a:solidFill>
                            <a:latin typeface="Cambria Math" panose="02040503050406030204" pitchFamily="18" charset="0"/>
                            <a:ea typeface="Cambria Math" panose="02040503050406030204" pitchFamily="18" charset="0"/>
                          </a:rPr>
                        </m:ctrlPr>
                      </m:sSupPr>
                      <m:e>
                        <m:r>
                          <a:rPr lang="en-US" altLang="zh-CN" sz="1800" b="1" i="1" smtClean="0">
                            <a:solidFill>
                              <a:srgbClr val="FF0000"/>
                            </a:solidFill>
                            <a:latin typeface="Cambria Math" panose="02040503050406030204" pitchFamily="18" charset="0"/>
                            <a:ea typeface="Cambria Math" panose="02040503050406030204" pitchFamily="18" charset="0"/>
                          </a:rPr>
                          <m:t>𝟎</m:t>
                        </m:r>
                        <m:r>
                          <a:rPr lang="en-US" altLang="zh-CN" sz="1800" b="1" i="1" smtClean="0">
                            <a:solidFill>
                              <a:srgbClr val="FF0000"/>
                            </a:solidFill>
                            <a:latin typeface="Cambria Math" panose="02040503050406030204" pitchFamily="18" charset="0"/>
                            <a:ea typeface="Cambria Math" panose="02040503050406030204" pitchFamily="18" charset="0"/>
                          </a:rPr>
                          <m:t>.</m:t>
                        </m:r>
                        <m:r>
                          <a:rPr lang="en-US" altLang="zh-CN" sz="1800" b="1" i="1" smtClean="0">
                            <a:solidFill>
                              <a:srgbClr val="FF0000"/>
                            </a:solidFill>
                            <a:latin typeface="Cambria Math" panose="02040503050406030204" pitchFamily="18" charset="0"/>
                            <a:ea typeface="Cambria Math" panose="02040503050406030204" pitchFamily="18" charset="0"/>
                          </a:rPr>
                          <m:t>𝟔𝟗</m:t>
                        </m:r>
                        <m:r>
                          <a:rPr lang="en-US" altLang="zh-CN" sz="1800" b="1" i="1" smtClean="0">
                            <a:solidFill>
                              <a:srgbClr val="FF0000"/>
                            </a:solidFill>
                            <a:latin typeface="Cambria Math" panose="02040503050406030204" pitchFamily="18" charset="0"/>
                            <a:ea typeface="Cambria Math" panose="02040503050406030204" pitchFamily="18" charset="0"/>
                          </a:rPr>
                          <m:t> </m:t>
                        </m:r>
                        <m:r>
                          <a:rPr lang="en-US" altLang="zh-CN" sz="1800" b="1" i="1">
                            <a:solidFill>
                              <a:srgbClr val="FF0000"/>
                            </a:solidFill>
                            <a:latin typeface="Cambria Math" panose="02040503050406030204" pitchFamily="18" charset="0"/>
                            <a:ea typeface="Cambria Math" panose="02040503050406030204" pitchFamily="18" charset="0"/>
                          </a:rPr>
                          <m:t>𝒄𝒎</m:t>
                        </m:r>
                      </m:e>
                      <m:sup>
                        <m:r>
                          <a:rPr lang="en-US" altLang="zh-CN" sz="1800" b="1" i="1" smtClean="0">
                            <a:solidFill>
                              <a:srgbClr val="FF0000"/>
                            </a:solidFill>
                            <a:latin typeface="Cambria Math" panose="02040503050406030204" pitchFamily="18" charset="0"/>
                            <a:ea typeface="Cambria Math" panose="02040503050406030204" pitchFamily="18" charset="0"/>
                          </a:rPr>
                          <m:t>−</m:t>
                        </m:r>
                        <m:r>
                          <a:rPr lang="en-US" altLang="zh-CN" sz="1800" b="1" i="1">
                            <a:solidFill>
                              <a:srgbClr val="FF0000"/>
                            </a:solidFill>
                            <a:latin typeface="Cambria Math" panose="02040503050406030204" pitchFamily="18" charset="0"/>
                            <a:ea typeface="Cambria Math" panose="02040503050406030204" pitchFamily="18" charset="0"/>
                          </a:rPr>
                          <m:t>𝟐</m:t>
                        </m:r>
                      </m:sup>
                    </m:sSup>
                    <m:r>
                      <a:rPr lang="en-US" altLang="zh-CN" sz="1800" b="1" i="1">
                        <a:solidFill>
                          <a:srgbClr val="FF0000"/>
                        </a:solidFill>
                        <a:latin typeface="Cambria Math" panose="02040503050406030204" pitchFamily="18" charset="0"/>
                        <a:ea typeface="Cambria Math" panose="02040503050406030204" pitchFamily="18" charset="0"/>
                      </a:rPr>
                      <m:t>∙</m:t>
                    </m:r>
                    <m:sSup>
                      <m:sSupPr>
                        <m:ctrlPr>
                          <a:rPr lang="en-US" altLang="zh-CN" sz="1800" i="1" smtClean="0">
                            <a:solidFill>
                              <a:srgbClr val="FF0000"/>
                            </a:solidFill>
                            <a:latin typeface="Cambria Math" panose="02040503050406030204" pitchFamily="18" charset="0"/>
                            <a:ea typeface="Cambria Math" panose="02040503050406030204" pitchFamily="18" charset="0"/>
                          </a:rPr>
                        </m:ctrlPr>
                      </m:sSupPr>
                      <m:e>
                        <m:r>
                          <a:rPr lang="en-US" altLang="zh-CN" sz="1800" b="1" i="1">
                            <a:solidFill>
                              <a:srgbClr val="FF0000"/>
                            </a:solidFill>
                            <a:latin typeface="Cambria Math" panose="02040503050406030204" pitchFamily="18" charset="0"/>
                            <a:ea typeface="Cambria Math" panose="02040503050406030204" pitchFamily="18" charset="0"/>
                          </a:rPr>
                          <m:t>𝒎𝒊𝒏</m:t>
                        </m:r>
                      </m:e>
                      <m:sup>
                        <m:r>
                          <a:rPr lang="en-US" altLang="zh-CN" sz="1800" b="1" i="1" smtClean="0">
                            <a:solidFill>
                              <a:srgbClr val="FF0000"/>
                            </a:solidFill>
                            <a:latin typeface="Cambria Math" panose="02040503050406030204" pitchFamily="18" charset="0"/>
                            <a:ea typeface="Cambria Math" panose="02040503050406030204" pitchFamily="18" charset="0"/>
                          </a:rPr>
                          <m:t>−</m:t>
                        </m:r>
                        <m:r>
                          <a:rPr lang="en-US" altLang="zh-CN" sz="1800" b="1" i="1" smtClean="0">
                            <a:solidFill>
                              <a:srgbClr val="FF0000"/>
                            </a:solidFill>
                            <a:latin typeface="Cambria Math" panose="02040503050406030204" pitchFamily="18" charset="0"/>
                            <a:ea typeface="Cambria Math" panose="02040503050406030204" pitchFamily="18" charset="0"/>
                          </a:rPr>
                          <m:t>𝟏</m:t>
                        </m:r>
                      </m:sup>
                    </m:sSup>
                  </m:oMath>
                </a14:m>
                <a:endParaRPr kumimoji="0" lang="zh-CN" altLang="en-US" sz="180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endParaRPr>
              </a:p>
            </p:txBody>
          </p:sp>
        </mc:Choice>
        <mc:Fallback xmlns="">
          <p:sp>
            <p:nvSpPr>
              <p:cNvPr id="44" name="文本框 43">
                <a:extLst>
                  <a:ext uri="{FF2B5EF4-FFF2-40B4-BE49-F238E27FC236}">
                    <a16:creationId xmlns:a16="http://schemas.microsoft.com/office/drawing/2014/main" id="{17290E94-C338-4B9A-9AEF-8C36DB255256}"/>
                  </a:ext>
                </a:extLst>
              </p:cNvPr>
              <p:cNvSpPr txBox="1">
                <a:spLocks noRot="1" noChangeAspect="1" noMove="1" noResize="1" noEditPoints="1" noAdjustHandles="1" noChangeArrowheads="1" noChangeShapeType="1" noTextEdit="1"/>
              </p:cNvSpPr>
              <p:nvPr/>
            </p:nvSpPr>
            <p:spPr>
              <a:xfrm>
                <a:off x="3074564" y="4974118"/>
                <a:ext cx="8502578" cy="923330"/>
              </a:xfrm>
              <a:prstGeom prst="rect">
                <a:avLst/>
              </a:prstGeom>
              <a:blipFill>
                <a:blip r:embed="rId5"/>
                <a:stretch>
                  <a:fillRect l="-1935" t="-3974" r="-1935" b="-10596"/>
                </a:stretch>
              </a:blipFill>
            </p:spPr>
            <p:txBody>
              <a:bodyPr/>
              <a:lstStyle/>
              <a:p>
                <a:r>
                  <a:rPr lang="zh-CN" altLang="en-US">
                    <a:noFill/>
                  </a:rPr>
                  <a:t> </a:t>
                </a:r>
              </a:p>
            </p:txBody>
          </p:sp>
        </mc:Fallback>
      </mc:AlternateContent>
      <p:sp>
        <p:nvSpPr>
          <p:cNvPr id="8" name="标题 1">
            <a:extLst>
              <a:ext uri="{FF2B5EF4-FFF2-40B4-BE49-F238E27FC236}">
                <a16:creationId xmlns:a16="http://schemas.microsoft.com/office/drawing/2014/main" id="{D501330F-C76F-4D28-A60C-AD311D2ACCF6}"/>
              </a:ext>
            </a:extLst>
          </p:cNvPr>
          <p:cNvSpPr txBox="1"/>
          <p:nvPr/>
        </p:nvSpPr>
        <p:spPr>
          <a:xfrm>
            <a:off x="10969162" y="55035"/>
            <a:ext cx="1224935"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备片</a:t>
            </a:r>
          </a:p>
        </p:txBody>
      </p:sp>
    </p:spTree>
    <p:extLst>
      <p:ext uri="{BB962C8B-B14F-4D97-AF65-F5344CB8AC3E}">
        <p14:creationId xmlns:p14="http://schemas.microsoft.com/office/powerpoint/2010/main" val="26049047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反射材料</a:t>
            </a:r>
          </a:p>
        </p:txBody>
      </p:sp>
      <p:sp>
        <p:nvSpPr>
          <p:cNvPr id="12" name="灯片编号占位符 2">
            <a:extLst>
              <a:ext uri="{FF2B5EF4-FFF2-40B4-BE49-F238E27FC236}">
                <a16:creationId xmlns:a16="http://schemas.microsoft.com/office/drawing/2014/main" id="{1483B6D0-4253-474A-B9EA-2A0140307847}"/>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53</a:t>
            </a:fld>
            <a:endParaRPr lang="zh-CN" altLang="en-US" sz="1400" dirty="0">
              <a:solidFill>
                <a:schemeClr val="tx1"/>
              </a:solidFill>
              <a:latin typeface="黑体" panose="02010609060101010101" pitchFamily="49" charset="-122"/>
              <a:ea typeface="黑体" panose="02010609060101010101" pitchFamily="49" charset="-122"/>
            </a:endParaRPr>
          </a:p>
        </p:txBody>
      </p:sp>
      <p:sp>
        <p:nvSpPr>
          <p:cNvPr id="13" name="矩形 12">
            <a:extLst>
              <a:ext uri="{FF2B5EF4-FFF2-40B4-BE49-F238E27FC236}">
                <a16:creationId xmlns:a16="http://schemas.microsoft.com/office/drawing/2014/main" id="{EB623770-4169-4325-A38B-D0A6439C25EC}"/>
              </a:ext>
            </a:extLst>
          </p:cNvPr>
          <p:cNvSpPr/>
          <p:nvPr/>
        </p:nvSpPr>
        <p:spPr>
          <a:xfrm>
            <a:off x="2265834" y="6055788"/>
            <a:ext cx="7992888" cy="580415"/>
          </a:xfrm>
          <a:prstGeom prst="rect">
            <a:avLst/>
          </a:prstGeom>
        </p:spPr>
        <p:txBody>
          <a:bodyPr wrap="square">
            <a:spAutoFit/>
          </a:bodyPr>
          <a:lstStyle/>
          <a:p>
            <a:pPr marL="342900" lvl="0" indent="-342900" algn="l" fontAlgn="auto">
              <a:lnSpc>
                <a:spcPct val="150000"/>
              </a:lnSpc>
              <a:spcBef>
                <a:spcPts val="0"/>
              </a:spcBef>
              <a:spcAft>
                <a:spcPts val="0"/>
              </a:spcAft>
              <a:buFont typeface="Wingdings" panose="05000000000000000000" pitchFamily="2" charset="2"/>
              <a:buChar char="n"/>
            </a:pPr>
            <a:r>
              <a:rPr lang="zh-CN" altLang="en-US" sz="2400" dirty="0">
                <a:solidFill>
                  <a:prstClr val="black"/>
                </a:solidFill>
                <a:latin typeface="+mj-lt"/>
                <a:ea typeface="微软雅黑" panose="020B0503020204020204" pitchFamily="34" charset="-122"/>
                <a:cs typeface="Times New Roman" panose="02020603050405020304" pitchFamily="18" charset="0"/>
              </a:rPr>
              <a:t>闪烁探测器包裹 </a:t>
            </a:r>
            <a:r>
              <a:rPr lang="en-US" altLang="zh-CN" sz="2400" dirty="0">
                <a:solidFill>
                  <a:prstClr val="black"/>
                </a:solidFill>
                <a:latin typeface="+mj-lt"/>
                <a:ea typeface="微软雅黑" panose="020B0503020204020204" pitchFamily="34" charset="-122"/>
                <a:cs typeface="Times New Roman" panose="02020603050405020304" pitchFamily="18" charset="0"/>
              </a:rPr>
              <a:t>ESR </a:t>
            </a:r>
            <a:r>
              <a:rPr lang="zh-CN" altLang="en-US" sz="2400" dirty="0">
                <a:solidFill>
                  <a:prstClr val="black"/>
                </a:solidFill>
                <a:latin typeface="+mj-lt"/>
                <a:ea typeface="微软雅黑" panose="020B0503020204020204" pitchFamily="34" charset="-122"/>
                <a:cs typeface="Times New Roman" panose="02020603050405020304" pitchFamily="18" charset="0"/>
              </a:rPr>
              <a:t>作为反射层可增加闪烁光的收集</a:t>
            </a:r>
            <a:endParaRPr kumimoji="0" lang="en-US" altLang="zh-CN" sz="2400" b="0" i="0" u="none" strike="noStrike" kern="1200" cap="none" spc="0" normalizeH="0" baseline="0" noProof="0" dirty="0">
              <a:ln>
                <a:noFill/>
              </a:ln>
              <a:solidFill>
                <a:srgbClr val="FF0000"/>
              </a:solidFill>
              <a:effectLst/>
              <a:uLnTx/>
              <a:uFillTx/>
              <a:latin typeface="+mj-lt"/>
              <a:ea typeface="微软雅黑" panose="020B0503020204020204" pitchFamily="34" charset="-122"/>
              <a:cs typeface="Times New Roman" panose="02020603050405020304" pitchFamily="18" charset="0"/>
            </a:endParaRPr>
          </a:p>
        </p:txBody>
      </p:sp>
      <p:pic>
        <p:nvPicPr>
          <p:cNvPr id="16" name="图片 15">
            <a:extLst>
              <a:ext uri="{FF2B5EF4-FFF2-40B4-BE49-F238E27FC236}">
                <a16:creationId xmlns:a16="http://schemas.microsoft.com/office/drawing/2014/main" id="{6D302D4B-F702-4818-BE56-92733154ED88}"/>
              </a:ext>
            </a:extLst>
          </p:cNvPr>
          <p:cNvPicPr>
            <a:picLocks noChangeAspect="1"/>
          </p:cNvPicPr>
          <p:nvPr/>
        </p:nvPicPr>
        <p:blipFill rotWithShape="1">
          <a:blip r:embed="rId3"/>
          <a:srcRect r="66463" b="50000"/>
          <a:stretch/>
        </p:blipFill>
        <p:spPr>
          <a:xfrm>
            <a:off x="695400" y="1139565"/>
            <a:ext cx="1710533" cy="1620000"/>
          </a:xfrm>
          <a:prstGeom prst="rect">
            <a:avLst/>
          </a:prstGeom>
        </p:spPr>
      </p:pic>
      <p:pic>
        <p:nvPicPr>
          <p:cNvPr id="25" name="图片 24">
            <a:extLst>
              <a:ext uri="{FF2B5EF4-FFF2-40B4-BE49-F238E27FC236}">
                <a16:creationId xmlns:a16="http://schemas.microsoft.com/office/drawing/2014/main" id="{63390FB6-FBED-40DA-A900-AE51A395BA5C}"/>
              </a:ext>
            </a:extLst>
          </p:cNvPr>
          <p:cNvPicPr>
            <a:picLocks noChangeAspect="1"/>
          </p:cNvPicPr>
          <p:nvPr/>
        </p:nvPicPr>
        <p:blipFill rotWithShape="1">
          <a:blip r:embed="rId3"/>
          <a:srcRect t="50000" r="66463"/>
          <a:stretch/>
        </p:blipFill>
        <p:spPr>
          <a:xfrm>
            <a:off x="697812" y="3207564"/>
            <a:ext cx="1710533" cy="1620000"/>
          </a:xfrm>
          <a:prstGeom prst="rect">
            <a:avLst/>
          </a:prstGeom>
        </p:spPr>
      </p:pic>
      <p:pic>
        <p:nvPicPr>
          <p:cNvPr id="26" name="图片 25">
            <a:extLst>
              <a:ext uri="{FF2B5EF4-FFF2-40B4-BE49-F238E27FC236}">
                <a16:creationId xmlns:a16="http://schemas.microsoft.com/office/drawing/2014/main" id="{B4A5A2D1-1132-409A-BC3F-E560F7974645}"/>
              </a:ext>
            </a:extLst>
          </p:cNvPr>
          <p:cNvPicPr>
            <a:picLocks noChangeAspect="1"/>
          </p:cNvPicPr>
          <p:nvPr/>
        </p:nvPicPr>
        <p:blipFill rotWithShape="1">
          <a:blip r:embed="rId4"/>
          <a:srcRect l="10819" t="10862" r="40259" b="-320"/>
          <a:stretch/>
        </p:blipFill>
        <p:spPr>
          <a:xfrm>
            <a:off x="6938548" y="1582918"/>
            <a:ext cx="5025397" cy="3113078"/>
          </a:xfrm>
          <a:prstGeom prst="rect">
            <a:avLst/>
          </a:prstGeom>
        </p:spPr>
      </p:pic>
      <p:pic>
        <p:nvPicPr>
          <p:cNvPr id="27" name="图片 26">
            <a:extLst>
              <a:ext uri="{FF2B5EF4-FFF2-40B4-BE49-F238E27FC236}">
                <a16:creationId xmlns:a16="http://schemas.microsoft.com/office/drawing/2014/main" id="{EC59A0DC-E50B-4397-A912-BF234DF73F31}"/>
              </a:ext>
            </a:extLst>
          </p:cNvPr>
          <p:cNvPicPr>
            <a:picLocks noChangeAspect="1"/>
          </p:cNvPicPr>
          <p:nvPr/>
        </p:nvPicPr>
        <p:blipFill rotWithShape="1">
          <a:blip r:embed="rId4"/>
          <a:srcRect l="60343" t="54810" r="22456"/>
          <a:stretch/>
        </p:blipFill>
        <p:spPr>
          <a:xfrm>
            <a:off x="2774176" y="1139565"/>
            <a:ext cx="2160000" cy="1922454"/>
          </a:xfrm>
          <a:prstGeom prst="rect">
            <a:avLst/>
          </a:prstGeom>
        </p:spPr>
      </p:pic>
      <p:pic>
        <p:nvPicPr>
          <p:cNvPr id="28" name="图片 27">
            <a:extLst>
              <a:ext uri="{FF2B5EF4-FFF2-40B4-BE49-F238E27FC236}">
                <a16:creationId xmlns:a16="http://schemas.microsoft.com/office/drawing/2014/main" id="{298658AA-3FB6-49BD-A33A-AAB2DF86CE1D}"/>
              </a:ext>
            </a:extLst>
          </p:cNvPr>
          <p:cNvPicPr>
            <a:picLocks noChangeAspect="1"/>
          </p:cNvPicPr>
          <p:nvPr/>
        </p:nvPicPr>
        <p:blipFill rotWithShape="1">
          <a:blip r:embed="rId4"/>
          <a:srcRect l="78301" t="54810"/>
          <a:stretch/>
        </p:blipFill>
        <p:spPr>
          <a:xfrm>
            <a:off x="4246174" y="3500306"/>
            <a:ext cx="2160000" cy="1523903"/>
          </a:xfrm>
          <a:prstGeom prst="rect">
            <a:avLst/>
          </a:prstGeom>
        </p:spPr>
      </p:pic>
      <p:sp>
        <p:nvSpPr>
          <p:cNvPr id="29" name="矩形 28">
            <a:extLst>
              <a:ext uri="{FF2B5EF4-FFF2-40B4-BE49-F238E27FC236}">
                <a16:creationId xmlns:a16="http://schemas.microsoft.com/office/drawing/2014/main" id="{8998EF54-73B7-457B-89A6-AC72E23FCF75}"/>
              </a:ext>
            </a:extLst>
          </p:cNvPr>
          <p:cNvSpPr/>
          <p:nvPr/>
        </p:nvSpPr>
        <p:spPr>
          <a:xfrm>
            <a:off x="1219270" y="2862458"/>
            <a:ext cx="662792" cy="276999"/>
          </a:xfrm>
          <a:prstGeom prst="rect">
            <a:avLst/>
          </a:prstGeom>
        </p:spPr>
        <p:txBody>
          <a:bodyPr wrap="square">
            <a:spAutoFit/>
          </a:bodyPr>
          <a:lstStyle/>
          <a:p>
            <a:r>
              <a:rPr lang="en-US" altLang="zh-CN" sz="1200" b="0" dirty="0">
                <a:solidFill>
                  <a:schemeClr val="tx1"/>
                </a:solidFill>
                <a:ea typeface="微软雅黑" panose="020B0503020204020204" pitchFamily="34" charset="-122"/>
                <a:cs typeface="Times New Roman" panose="02020603050405020304" pitchFamily="18" charset="0"/>
              </a:rPr>
              <a:t>ESR</a:t>
            </a:r>
            <a:endParaRPr lang="zh-CN" altLang="en-US" sz="1200" b="0" dirty="0">
              <a:solidFill>
                <a:schemeClr val="tx1"/>
              </a:solidFill>
              <a:ea typeface="微软雅黑" panose="020B0503020204020204" pitchFamily="34" charset="-122"/>
              <a:cs typeface="Times New Roman" panose="02020603050405020304" pitchFamily="18" charset="0"/>
            </a:endParaRPr>
          </a:p>
        </p:txBody>
      </p:sp>
      <p:sp>
        <p:nvSpPr>
          <p:cNvPr id="32" name="矩形 31">
            <a:extLst>
              <a:ext uri="{FF2B5EF4-FFF2-40B4-BE49-F238E27FC236}">
                <a16:creationId xmlns:a16="http://schemas.microsoft.com/office/drawing/2014/main" id="{429F507D-CA6E-43B3-993A-044311447A00}"/>
              </a:ext>
            </a:extLst>
          </p:cNvPr>
          <p:cNvSpPr/>
          <p:nvPr/>
        </p:nvSpPr>
        <p:spPr>
          <a:xfrm>
            <a:off x="1362933" y="4791205"/>
            <a:ext cx="662792" cy="276999"/>
          </a:xfrm>
          <a:prstGeom prst="rect">
            <a:avLst/>
          </a:prstGeom>
        </p:spPr>
        <p:txBody>
          <a:bodyPr wrap="square">
            <a:spAutoFit/>
          </a:bodyPr>
          <a:lstStyle/>
          <a:p>
            <a:r>
              <a:rPr lang="en-US" altLang="zh-CN" sz="1200" b="0" dirty="0">
                <a:solidFill>
                  <a:schemeClr val="tx1"/>
                </a:solidFill>
                <a:ea typeface="微软雅黑" panose="020B0503020204020204" pitchFamily="34" charset="-122"/>
                <a:cs typeface="Times New Roman" panose="02020603050405020304" pitchFamily="18" charset="0"/>
              </a:rPr>
              <a:t>Teflon</a:t>
            </a:r>
            <a:endParaRPr lang="zh-CN" altLang="en-US" sz="1200" b="0" dirty="0">
              <a:solidFill>
                <a:schemeClr val="tx1"/>
              </a:solidFill>
              <a:ea typeface="微软雅黑" panose="020B0503020204020204" pitchFamily="34" charset="-122"/>
              <a:cs typeface="Times New Roman" panose="02020603050405020304" pitchFamily="18" charset="0"/>
            </a:endParaRPr>
          </a:p>
        </p:txBody>
      </p:sp>
      <p:sp>
        <p:nvSpPr>
          <p:cNvPr id="33" name="矩形 32">
            <a:extLst>
              <a:ext uri="{FF2B5EF4-FFF2-40B4-BE49-F238E27FC236}">
                <a16:creationId xmlns:a16="http://schemas.microsoft.com/office/drawing/2014/main" id="{EBCC901E-4A2E-4C32-8F70-B6399964CC2B}"/>
              </a:ext>
            </a:extLst>
          </p:cNvPr>
          <p:cNvSpPr/>
          <p:nvPr/>
        </p:nvSpPr>
        <p:spPr>
          <a:xfrm>
            <a:off x="4390070" y="3190785"/>
            <a:ext cx="1872208" cy="276999"/>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镜面反射属性的反射层</a:t>
            </a:r>
          </a:p>
        </p:txBody>
      </p:sp>
      <p:sp>
        <p:nvSpPr>
          <p:cNvPr id="34" name="矩形 33">
            <a:extLst>
              <a:ext uri="{FF2B5EF4-FFF2-40B4-BE49-F238E27FC236}">
                <a16:creationId xmlns:a16="http://schemas.microsoft.com/office/drawing/2014/main" id="{CCAC06F7-092A-4EDD-96AC-ABAF2F9CE39E}"/>
              </a:ext>
            </a:extLst>
          </p:cNvPr>
          <p:cNvSpPr/>
          <p:nvPr/>
        </p:nvSpPr>
        <p:spPr>
          <a:xfrm>
            <a:off x="4539266" y="5024209"/>
            <a:ext cx="1573817" cy="276999"/>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漫反射属性的反射层</a:t>
            </a:r>
          </a:p>
        </p:txBody>
      </p:sp>
      <p:sp>
        <p:nvSpPr>
          <p:cNvPr id="35" name="矩形 34">
            <a:extLst>
              <a:ext uri="{FF2B5EF4-FFF2-40B4-BE49-F238E27FC236}">
                <a16:creationId xmlns:a16="http://schemas.microsoft.com/office/drawing/2014/main" id="{A3E1E644-07C0-4BDE-AF5F-1D77C47AC30F}"/>
              </a:ext>
            </a:extLst>
          </p:cNvPr>
          <p:cNvSpPr/>
          <p:nvPr/>
        </p:nvSpPr>
        <p:spPr>
          <a:xfrm>
            <a:off x="7218998" y="4804416"/>
            <a:ext cx="4464496" cy="276999"/>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从带有反射层的闪烁体中逃逸的光重新反射回闪烁体中的示意图</a:t>
            </a:r>
          </a:p>
        </p:txBody>
      </p:sp>
      <p:sp>
        <p:nvSpPr>
          <p:cNvPr id="36" name="矩形 35">
            <a:extLst>
              <a:ext uri="{FF2B5EF4-FFF2-40B4-BE49-F238E27FC236}">
                <a16:creationId xmlns:a16="http://schemas.microsoft.com/office/drawing/2014/main" id="{790C9148-5EB4-4CA4-9990-59C3B96BA94C}"/>
              </a:ext>
            </a:extLst>
          </p:cNvPr>
          <p:cNvSpPr/>
          <p:nvPr/>
        </p:nvSpPr>
        <p:spPr>
          <a:xfrm>
            <a:off x="4105568" y="5219339"/>
            <a:ext cx="7704856" cy="873957"/>
          </a:xfrm>
          <a:prstGeom prst="rect">
            <a:avLst/>
          </a:prstGeom>
        </p:spPr>
        <p:txBody>
          <a:bodyPr wrap="square">
            <a:spAutoFit/>
          </a:bodyPr>
          <a:lstStyle/>
          <a:p>
            <a:pPr marL="342900" lvl="0" indent="-342900" algn="l" fontAlgn="auto">
              <a:lnSpc>
                <a:spcPct val="150000"/>
              </a:lnSpc>
              <a:spcBef>
                <a:spcPts val="0"/>
              </a:spcBef>
              <a:spcAft>
                <a:spcPts val="0"/>
              </a:spcAft>
              <a:buFont typeface="Arial" panose="020B0604020202020204" pitchFamily="34" charset="0"/>
              <a:buChar char="•"/>
              <a:defRPr/>
            </a:pPr>
            <a:r>
              <a:rPr lang="en-US" altLang="zh-CN" sz="1800" b="0" dirty="0">
                <a:solidFill>
                  <a:prstClr val="black"/>
                </a:solidFill>
                <a:latin typeface="+mj-lt"/>
                <a:ea typeface="微软雅黑" panose="020B0503020204020204" pitchFamily="34" charset="-122"/>
              </a:rPr>
              <a:t>Teflon</a:t>
            </a:r>
            <a:r>
              <a:rPr lang="zh-CN" altLang="en-US" sz="1800" b="0" dirty="0">
                <a:solidFill>
                  <a:prstClr val="black"/>
                </a:solidFill>
                <a:latin typeface="+mj-lt"/>
                <a:ea typeface="微软雅黑" panose="020B0503020204020204" pitchFamily="34" charset="-122"/>
              </a:rPr>
              <a:t>：反射率为 </a:t>
            </a:r>
            <a:r>
              <a:rPr lang="en-US" altLang="zh-CN" sz="1800" b="0" dirty="0">
                <a:solidFill>
                  <a:prstClr val="black"/>
                </a:solidFill>
                <a:latin typeface="+mj-lt"/>
                <a:ea typeface="微软雅黑" panose="020B0503020204020204" pitchFamily="34" charset="-122"/>
              </a:rPr>
              <a:t>99%</a:t>
            </a:r>
            <a:r>
              <a:rPr lang="zh-CN" altLang="en-US" sz="1800" b="0" dirty="0">
                <a:solidFill>
                  <a:prstClr val="black"/>
                </a:solidFill>
                <a:latin typeface="+mj-lt"/>
                <a:ea typeface="微软雅黑" panose="020B0503020204020204" pitchFamily="34" charset="-122"/>
              </a:rPr>
              <a:t>，</a:t>
            </a:r>
            <a:r>
              <a:rPr lang="zh-CN" altLang="en-US" sz="1800" b="0" dirty="0">
                <a:solidFill>
                  <a:prstClr val="black"/>
                </a:solidFill>
                <a:ea typeface="微软雅黑" panose="020B0503020204020204" pitchFamily="34" charset="-122"/>
              </a:rPr>
              <a:t>不包含任何金属成分，非常薄，但硬度较差</a:t>
            </a:r>
            <a:endParaRPr lang="en-US" altLang="zh-CN" sz="1800" b="0" dirty="0">
              <a:solidFill>
                <a:prstClr val="black"/>
              </a:solidFill>
              <a:latin typeface="+mj-lt"/>
              <a:ea typeface="微软雅黑" panose="020B0503020204020204" pitchFamily="34" charset="-122"/>
            </a:endParaRPr>
          </a:p>
          <a:p>
            <a:pPr marL="342900" lvl="0" indent="-342900" algn="l" fontAlgn="auto">
              <a:lnSpc>
                <a:spcPct val="150000"/>
              </a:lnSpc>
              <a:spcBef>
                <a:spcPts val="0"/>
              </a:spcBef>
              <a:spcAft>
                <a:spcPts val="0"/>
              </a:spcAft>
              <a:buFont typeface="Arial" panose="020B0604020202020204" pitchFamily="34" charset="0"/>
              <a:buChar char="•"/>
              <a:defRPr/>
            </a:pPr>
            <a:r>
              <a:rPr kumimoji="0" lang="en-US" altLang="zh-CN" sz="1800" b="0" i="0" u="none" strike="noStrike" kern="1200" cap="none" spc="0" normalizeH="0" baseline="0" noProof="0" dirty="0">
                <a:ln>
                  <a:noFill/>
                </a:ln>
                <a:solidFill>
                  <a:prstClr val="black"/>
                </a:solidFill>
                <a:effectLst/>
                <a:uLnTx/>
                <a:uFillTx/>
                <a:latin typeface="+mj-lt"/>
                <a:ea typeface="微软雅黑" panose="020B0503020204020204" pitchFamily="34" charset="-122"/>
              </a:rPr>
              <a:t>ESR</a:t>
            </a:r>
            <a:r>
              <a:rPr lang="zh-CN" altLang="en-US" sz="1800" b="0" dirty="0">
                <a:solidFill>
                  <a:prstClr val="black"/>
                </a:solidFill>
                <a:latin typeface="+mj-lt"/>
                <a:ea typeface="微软雅黑" panose="020B0503020204020204" pitchFamily="34" charset="-122"/>
              </a:rPr>
              <a:t>：反射率 </a:t>
            </a:r>
            <a:r>
              <a:rPr lang="en-US" altLang="zh-CN" sz="1800" b="0" dirty="0">
                <a:solidFill>
                  <a:prstClr val="black"/>
                </a:solidFill>
                <a:latin typeface="+mj-lt"/>
                <a:ea typeface="微软雅黑" panose="020B0503020204020204" pitchFamily="34" charset="-122"/>
              </a:rPr>
              <a:t>98.5%</a:t>
            </a:r>
            <a:r>
              <a:rPr lang="zh-CN" altLang="en-US" sz="1800" b="0" dirty="0">
                <a:solidFill>
                  <a:prstClr val="black"/>
                </a:solidFill>
                <a:latin typeface="+mj-lt"/>
                <a:ea typeface="微软雅黑" panose="020B0503020204020204" pitchFamily="34" charset="-122"/>
              </a:rPr>
              <a:t>，不包含任何金属成分，非常薄，不易破损</a:t>
            </a:r>
            <a:endParaRPr lang="en-US" altLang="zh-CN" sz="1800" b="0" dirty="0">
              <a:solidFill>
                <a:prstClr val="black"/>
              </a:solidFill>
              <a:latin typeface="+mj-lt"/>
              <a:ea typeface="微软雅黑" panose="020B0503020204020204" pitchFamily="34" charset="-122"/>
            </a:endParaRPr>
          </a:p>
        </p:txBody>
      </p:sp>
      <p:sp>
        <p:nvSpPr>
          <p:cNvPr id="21" name="矩形 20">
            <a:extLst>
              <a:ext uri="{FF2B5EF4-FFF2-40B4-BE49-F238E27FC236}">
                <a16:creationId xmlns:a16="http://schemas.microsoft.com/office/drawing/2014/main" id="{9E83D728-8AF5-4813-8D9E-0CD33F4CF532}"/>
              </a:ext>
            </a:extLst>
          </p:cNvPr>
          <p:cNvSpPr/>
          <p:nvPr/>
        </p:nvSpPr>
        <p:spPr>
          <a:xfrm>
            <a:off x="0" y="676300"/>
            <a:ext cx="12072664" cy="499624"/>
          </a:xfrm>
          <a:prstGeom prst="rect">
            <a:avLst/>
          </a:prstGeom>
        </p:spPr>
        <p:txBody>
          <a:bodyPr wrap="square">
            <a:spAutoFit/>
          </a:bodyPr>
          <a:lstStyle/>
          <a:p>
            <a:pPr algn="l">
              <a:lnSpc>
                <a:spcPct val="150000"/>
              </a:lnSpc>
            </a:pPr>
            <a:r>
              <a:rPr lang="zh-CN" altLang="en-US" sz="2000" b="0" dirty="0">
                <a:solidFill>
                  <a:schemeClr val="tx1"/>
                </a:solidFill>
                <a:latin typeface="微软雅黑" panose="020B0503020204020204" pitchFamily="34" charset="-122"/>
                <a:ea typeface="微软雅黑" panose="020B0503020204020204" pitchFamily="34" charset="-122"/>
              </a:rPr>
              <a:t>由于塑料闪烁光纤光收集效率低，因此需要通过封装工艺提高塑料闪烁光纤的光收集效率</a:t>
            </a:r>
          </a:p>
        </p:txBody>
      </p:sp>
      <p:sp>
        <p:nvSpPr>
          <p:cNvPr id="22" name="标题 1">
            <a:extLst>
              <a:ext uri="{FF2B5EF4-FFF2-40B4-BE49-F238E27FC236}">
                <a16:creationId xmlns:a16="http://schemas.microsoft.com/office/drawing/2014/main" id="{E9973D97-0150-44A9-AE82-4CEA4BE332EB}"/>
              </a:ext>
            </a:extLst>
          </p:cNvPr>
          <p:cNvSpPr txBox="1"/>
          <p:nvPr/>
        </p:nvSpPr>
        <p:spPr>
          <a:xfrm>
            <a:off x="10969162" y="55035"/>
            <a:ext cx="1224935"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备片</a:t>
            </a:r>
          </a:p>
        </p:txBody>
      </p:sp>
    </p:spTree>
    <p:extLst>
      <p:ext uri="{BB962C8B-B14F-4D97-AF65-F5344CB8AC3E}">
        <p14:creationId xmlns:p14="http://schemas.microsoft.com/office/powerpoint/2010/main" val="18620170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a:extLst>
              <a:ext uri="{FF2B5EF4-FFF2-40B4-BE49-F238E27FC236}">
                <a16:creationId xmlns:a16="http://schemas.microsoft.com/office/drawing/2014/main" id="{77401E13-3E50-4DE4-B812-C2C779BD3454}"/>
              </a:ext>
            </a:extLst>
          </p:cNvPr>
          <p:cNvSpPr txBox="1">
            <a:spLocks/>
          </p:cNvSpPr>
          <p:nvPr/>
        </p:nvSpPr>
        <p:spPr bwMode="auto">
          <a:xfrm>
            <a:off x="119336" y="688993"/>
            <a:ext cx="11665296" cy="12278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lvl="0">
              <a:lnSpc>
                <a:spcPct val="150000"/>
              </a:lnSpc>
              <a:buClr>
                <a:prstClr val="black"/>
              </a:buClr>
              <a:buFont typeface="Arial" panose="020B0604020202020204" pitchFamily="34" charset="0"/>
              <a:buChar char="•"/>
            </a:pPr>
            <a:r>
              <a:rPr lang="zh-CN" altLang="en-US" sz="2000" b="0" kern="0" dirty="0">
                <a:solidFill>
                  <a:srgbClr val="000000"/>
                </a:solidFill>
                <a:latin typeface="Times New Roman" panose="02020603050405020304" pitchFamily="18" charset="0"/>
                <a:cs typeface="Times New Roman" panose="02020603050405020304" pitchFamily="18" charset="0"/>
              </a:rPr>
              <a:t>通过线性拟合将一个符合事例中四个的 </a:t>
            </a:r>
            <a:r>
              <a:rPr lang="en-US" altLang="zh-CN" sz="2000" b="0" kern="0" dirty="0">
                <a:solidFill>
                  <a:srgbClr val="000000"/>
                </a:solidFill>
                <a:latin typeface="Times New Roman" panose="02020603050405020304" pitchFamily="18" charset="0"/>
                <a:cs typeface="Times New Roman" panose="02020603050405020304" pitchFamily="18" charset="0"/>
              </a:rPr>
              <a:t>X </a:t>
            </a:r>
            <a:r>
              <a:rPr lang="zh-CN" altLang="en-US" sz="2000" b="0" kern="0" dirty="0">
                <a:solidFill>
                  <a:srgbClr val="000000"/>
                </a:solidFill>
                <a:latin typeface="Times New Roman" panose="02020603050405020304" pitchFamily="18" charset="0"/>
                <a:cs typeface="Times New Roman" panose="02020603050405020304" pitchFamily="18" charset="0"/>
              </a:rPr>
              <a:t>坐标以及 </a:t>
            </a:r>
            <a:r>
              <a:rPr lang="en-US" altLang="zh-CN" sz="2000" b="0" kern="0" dirty="0">
                <a:solidFill>
                  <a:srgbClr val="000000"/>
                </a:solidFill>
                <a:latin typeface="Times New Roman" panose="02020603050405020304" pitchFamily="18" charset="0"/>
                <a:cs typeface="Times New Roman" panose="02020603050405020304" pitchFamily="18" charset="0"/>
              </a:rPr>
              <a:t>Y </a:t>
            </a:r>
            <a:r>
              <a:rPr lang="zh-CN" altLang="en-US" sz="2000" b="0" kern="0" dirty="0">
                <a:solidFill>
                  <a:srgbClr val="000000"/>
                </a:solidFill>
                <a:latin typeface="Times New Roman" panose="02020603050405020304" pitchFamily="18" charset="0"/>
                <a:cs typeface="Times New Roman" panose="02020603050405020304" pitchFamily="18" charset="0"/>
              </a:rPr>
              <a:t>坐标与对应的 </a:t>
            </a:r>
            <a:r>
              <a:rPr lang="en-US" altLang="zh-CN" sz="2000" b="0" kern="0" dirty="0">
                <a:solidFill>
                  <a:srgbClr val="000000"/>
                </a:solidFill>
                <a:latin typeface="Times New Roman" panose="02020603050405020304" pitchFamily="18" charset="0"/>
                <a:cs typeface="Times New Roman" panose="02020603050405020304" pitchFamily="18" charset="0"/>
              </a:rPr>
              <a:t>Z </a:t>
            </a:r>
            <a:r>
              <a:rPr lang="zh-CN" altLang="en-US" sz="2000" b="0" kern="0" dirty="0">
                <a:solidFill>
                  <a:srgbClr val="000000"/>
                </a:solidFill>
                <a:latin typeface="Times New Roman" panose="02020603050405020304" pitchFamily="18" charset="0"/>
                <a:cs typeface="Times New Roman" panose="02020603050405020304" pitchFamily="18" charset="0"/>
              </a:rPr>
              <a:t>坐标分别拟合成两条直线，通过判断两条直线方程的拟合优度是否都大于 </a:t>
            </a:r>
            <a:r>
              <a:rPr lang="en-US" altLang="zh-CN" sz="2000" b="0" kern="0" dirty="0">
                <a:solidFill>
                  <a:srgbClr val="000000"/>
                </a:solidFill>
                <a:latin typeface="Times New Roman" panose="02020603050405020304" pitchFamily="18" charset="0"/>
                <a:cs typeface="Times New Roman" panose="02020603050405020304" pitchFamily="18" charset="0"/>
              </a:rPr>
              <a:t>0.9 </a:t>
            </a:r>
            <a:r>
              <a:rPr lang="zh-CN" altLang="en-US" sz="2000" b="0" kern="0" dirty="0">
                <a:solidFill>
                  <a:srgbClr val="000000"/>
                </a:solidFill>
                <a:latin typeface="Times New Roman" panose="02020603050405020304" pitchFamily="18" charset="0"/>
                <a:cs typeface="Times New Roman" panose="02020603050405020304" pitchFamily="18" charset="0"/>
              </a:rPr>
              <a:t>决定该符合事例是否为宇宙线缪子事例</a:t>
            </a:r>
            <a:endParaRPr kumimoji="0" lang="en-US" altLang="zh-CN" sz="20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33" name="矩形 32">
            <a:extLst>
              <a:ext uri="{FF2B5EF4-FFF2-40B4-BE49-F238E27FC236}">
                <a16:creationId xmlns:a16="http://schemas.microsoft.com/office/drawing/2014/main" id="{2CBEF187-C517-44A9-A52B-E6898799B7FB}"/>
              </a:ext>
            </a:extLst>
          </p:cNvPr>
          <p:cNvSpPr/>
          <p:nvPr/>
        </p:nvSpPr>
        <p:spPr>
          <a:xfrm>
            <a:off x="1055441" y="6376576"/>
            <a:ext cx="2376264" cy="276999"/>
          </a:xfrm>
          <a:prstGeom prst="rect">
            <a:avLst/>
          </a:prstGeom>
        </p:spPr>
        <p:txBody>
          <a:bodyPr wrap="square">
            <a:spAutoFit/>
          </a:bodyPr>
          <a:lstStyle/>
          <a:p>
            <a:pPr lvl="0"/>
            <a:r>
              <a:rPr lang="zh-CN" altLang="en-US" sz="1200" b="0" dirty="0">
                <a:solidFill>
                  <a:prstClr val="black"/>
                </a:solidFill>
                <a:ea typeface="微软雅黑" panose="020B0503020204020204" pitchFamily="34" charset="-122"/>
                <a:cs typeface="Times New Roman" panose="02020603050405020304" pitchFamily="18" charset="0"/>
              </a:rPr>
              <a:t>利用线性拟合的宇宙线缪子径迹</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39" name="标题 1">
            <a:extLst>
              <a:ext uri="{FF2B5EF4-FFF2-40B4-BE49-F238E27FC236}">
                <a16:creationId xmlns:a16="http://schemas.microsoft.com/office/drawing/2014/main" id="{2476A370-54CD-424D-A1E3-17CEF324C605}"/>
              </a:ext>
            </a:extLst>
          </p:cNvPr>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宇宙线缪子事例判选</a:t>
            </a:r>
            <a:endPar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1" name="灯片编号占位符 2">
            <a:extLst>
              <a:ext uri="{FF2B5EF4-FFF2-40B4-BE49-F238E27FC236}">
                <a16:creationId xmlns:a16="http://schemas.microsoft.com/office/drawing/2014/main" id="{AAAE982A-2750-4727-9BD8-745E6B1B7CE0}"/>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12" name="图片 11">
            <a:extLst>
              <a:ext uri="{FF2B5EF4-FFF2-40B4-BE49-F238E27FC236}">
                <a16:creationId xmlns:a16="http://schemas.microsoft.com/office/drawing/2014/main" id="{72BAB069-B908-4453-A265-A180D1450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658" y="2103926"/>
            <a:ext cx="3203043" cy="2160000"/>
          </a:xfrm>
          <a:prstGeom prst="rect">
            <a:avLst/>
          </a:prstGeom>
        </p:spPr>
      </p:pic>
      <p:pic>
        <p:nvPicPr>
          <p:cNvPr id="13" name="图片 12">
            <a:extLst>
              <a:ext uri="{FF2B5EF4-FFF2-40B4-BE49-F238E27FC236}">
                <a16:creationId xmlns:a16="http://schemas.microsoft.com/office/drawing/2014/main" id="{CA4DE0EB-517F-4B69-ADFC-AA559FF849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703" y="4203939"/>
            <a:ext cx="3203042" cy="2160000"/>
          </a:xfrm>
          <a:prstGeom prst="rect">
            <a:avLst/>
          </a:prstGeom>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0600E362-E5FD-4DDD-8AEC-E911F3FBB8CC}"/>
                  </a:ext>
                </a:extLst>
              </p:cNvPr>
              <p:cNvSpPr txBox="1"/>
              <p:nvPr/>
            </p:nvSpPr>
            <p:spPr>
              <a:xfrm>
                <a:off x="7032104" y="3453788"/>
                <a:ext cx="5087888" cy="280358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每分钟缪子事例率</a:t>
                </a:r>
                <a:r>
                  <a:rPr lang="zh-CN" altLang="en-US" sz="1600" b="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16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𝑐𝑜𝑖𝑛𝑐𝑖𝑑𝑒𝑛𝑐𝑒</m:t>
                      </m:r>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𝑟𝑎𝑡𝑒</m:t>
                      </m:r>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zh-CN" sz="16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𝑚𝑢𝑜𝑛</m:t>
                      </m:r>
                      <m:r>
                        <a:rPr kumimoji="0" lang="en-US" altLang="zh-CN" sz="16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_</m:t>
                      </m:r>
                      <m:r>
                        <a:rPr kumimoji="0" lang="en-US" altLang="zh-CN" sz="16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𝑓𝑙𝑢𝑥</m:t>
                      </m:r>
                      <m:r>
                        <a:rPr kumimoji="0" lang="en-US" altLang="zh-CN" sz="16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nary>
                        <m:naryPr>
                          <m:ctrlPr>
                            <a:rPr kumimoji="0" lang="zh-CN" altLang="en-US" sz="1600" b="0" i="1" u="none" strike="noStrike" kern="1200" cap="none" spc="0" normalizeH="0" baseline="0" noProof="0">
                              <a:ln>
                                <a:noFill/>
                              </a:ln>
                              <a:solidFill>
                                <a:srgbClr val="000000"/>
                              </a:solidFill>
                              <a:effectLst/>
                              <a:uLnTx/>
                              <a:uFillTx/>
                              <a:latin typeface="Cambria Math" panose="02040503050406030204" pitchFamily="18" charset="0"/>
                              <a:cs typeface="+mn-cs"/>
                            </a:rPr>
                          </m:ctrlPr>
                        </m:naryPr>
                        <m:sub>
                          <m:r>
                            <m:rPr>
                              <m:brk m:alnAt="23"/>
                            </m:rP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𝑅</m:t>
                          </m:r>
                        </m:sup>
                        <m:e>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r>
                            <a:rPr kumimoji="0" lang="zh-CN" altLang="en-US" sz="1600" b="0" i="1" u="none" strike="noStrike" kern="1200" cap="none" spc="0" normalizeH="0" baseline="0" noProof="0">
                              <a:ln>
                                <a:noFill/>
                              </a:ln>
                              <a:solidFill>
                                <a:srgbClr val="000000"/>
                              </a:solidFill>
                              <a:effectLst/>
                              <a:uLnTx/>
                              <a:uFillTx/>
                              <a:latin typeface="Cambria Math" panose="02040503050406030204" pitchFamily="18" charset="0"/>
                              <a:cs typeface="+mn-cs"/>
                            </a:rPr>
                            <m:t>𝜋</m:t>
                          </m:r>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nary>
                                <m:naryPr>
                                  <m:ctrlP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naryPr>
                                <m:sub>
                                  <m:r>
                                    <m:rPr>
                                      <m:brk m:alnAt="23"/>
                                    </m:rP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𝑎𝑟𝑐𝑡𝑎𝑛</m:t>
                                  </m:r>
                                  <m:f>
                                    <m:fPr>
                                      <m:ctrlP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𝑅</m:t>
                                      </m:r>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num>
                                    <m:den>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h</m:t>
                                      </m:r>
                                    </m:den>
                                  </m:f>
                                </m:sup>
                                <m:e>
                                  <m:func>
                                    <m:funcPr>
                                      <m:ctrlP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sSup>
                                        <m:sSupPr>
                                          <m:ctrlP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altLang="zh-CN" sz="16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cos</m:t>
                                          </m:r>
                                        </m:e>
                                        <m:sup>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fName>
                                    <m:e>
                                      <m:r>
                                        <a:rPr kumimoji="0" lang="zh-CN" altLang="en-US"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func>
                                </m:e>
                              </m:nary>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r>
                                <a:rPr kumimoji="0" lang="zh-CN" altLang="en-US"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num>
                            <m:den>
                              <m:nary>
                                <m:naryPr>
                                  <m:ctrlP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naryPr>
                                <m:sub>
                                  <m:r>
                                    <m:rPr>
                                      <m:brk m:alnAt="23"/>
                                    </m:rP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f>
                                    <m:fPr>
                                      <m:ctrlP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zh-CN" altLang="en-US"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num>
                                    <m:den>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den>
                                  </m:f>
                                </m:sup>
                                <m:e>
                                  <m:func>
                                    <m:funcPr>
                                      <m:ctrlP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sSup>
                                        <m:sSupPr>
                                          <m:ctrlP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altLang="zh-CN" sz="16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cos</m:t>
                                          </m:r>
                                        </m:e>
                                        <m:sup>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fName>
                                    <m:e>
                                      <m:r>
                                        <a:rPr kumimoji="0" lang="zh-CN" altLang="en-US"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func>
                                </m:e>
                              </m:nary>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r>
                                <a:rPr kumimoji="0" lang="zh-CN" altLang="en-US"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den>
                          </m:f>
                        </m:e>
                      </m:nary>
                      <m:r>
                        <a:rPr kumimoji="0" lang="en-US" altLang="zh-CN" sz="16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r>
                        <m:rPr>
                          <m:sty m:val="p"/>
                        </m:rPr>
                        <a:rPr kumimoji="0" lang="en-US" altLang="zh-CN" sz="16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dr</m:t>
                      </m:r>
                    </m:oMath>
                  </m:oMathPara>
                </a14:m>
                <a:endPar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285750" lvl="0" indent="-285750" algn="l" fontAlgn="auto">
                  <a:lnSpc>
                    <a:spcPct val="150000"/>
                  </a:lnSpc>
                  <a:spcBef>
                    <a:spcPts val="0"/>
                  </a:spcBef>
                  <a:spcAft>
                    <a:spcPts val="0"/>
                  </a:spcAft>
                  <a:buFont typeface="Wingdings" panose="05000000000000000000" pitchFamily="2" charset="2"/>
                  <a:buChar char="Ø"/>
                  <a:defRPr/>
                </a:pPr>
                <a:r>
                  <a:rPr kumimoji="0" lang="zh-CN"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理论计算探测效率为</a:t>
                </a: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100%</a:t>
                </a:r>
                <a:r>
                  <a:rPr kumimoji="0" lang="zh-CN"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的缪子事例率为</a:t>
                </a:r>
                <a:r>
                  <a:rPr lang="zh-CN" altLang="en-US" sz="1600" b="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1600" b="0" i="1">
                        <a:solidFill>
                          <a:srgbClr val="000000"/>
                        </a:solidFill>
                        <a:latin typeface="Cambria Math" panose="02040503050406030204" pitchFamily="18" charset="0"/>
                        <a:ea typeface="Cambria Math" panose="02040503050406030204" pitchFamily="18" charset="0"/>
                      </a:rPr>
                      <m:t>𝑚𝑢𝑜𝑛</m:t>
                    </m:r>
                    <m:r>
                      <a:rPr lang="en-US" altLang="zh-CN" sz="1600" b="0" i="1">
                        <a:solidFill>
                          <a:srgbClr val="000000"/>
                        </a:solidFill>
                        <a:latin typeface="Cambria Math" panose="02040503050406030204" pitchFamily="18" charset="0"/>
                        <a:ea typeface="Cambria Math" panose="02040503050406030204" pitchFamily="18" charset="0"/>
                      </a:rPr>
                      <m:t>_</m:t>
                    </m:r>
                    <m:r>
                      <a:rPr lang="en-US" altLang="zh-CN" sz="1600" b="0" i="1">
                        <a:solidFill>
                          <a:srgbClr val="000000"/>
                        </a:solidFill>
                        <a:latin typeface="Cambria Math" panose="02040503050406030204" pitchFamily="18" charset="0"/>
                        <a:ea typeface="Cambria Math" panose="02040503050406030204" pitchFamily="18" charset="0"/>
                      </a:rPr>
                      <m:t>𝑓𝑙𝑢𝑥</m:t>
                    </m:r>
                    <m:r>
                      <a:rPr lang="en-US" altLang="zh-CN" sz="1600" b="0" i="1">
                        <a:solidFill>
                          <a:srgbClr val="000000"/>
                        </a:solidFill>
                        <a:latin typeface="Cambria Math" panose="02040503050406030204" pitchFamily="18" charset="0"/>
                        <a:ea typeface="Cambria Math" panose="02040503050406030204" pitchFamily="18" charset="0"/>
                      </a:rPr>
                      <m:t>∙ 0.98 </m:t>
                    </m:r>
                    <m:r>
                      <m:rPr>
                        <m:sty m:val="p"/>
                      </m:rP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cps</m:t>
                    </m:r>
                  </m:oMath>
                </a14:m>
                <a:endPar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0600E362-E5FD-4DDD-8AEC-E911F3FBB8CC}"/>
                  </a:ext>
                </a:extLst>
              </p:cNvPr>
              <p:cNvSpPr txBox="1">
                <a:spLocks noRot="1" noChangeAspect="1" noMove="1" noResize="1" noEditPoints="1" noAdjustHandles="1" noChangeArrowheads="1" noChangeShapeType="1" noTextEdit="1"/>
              </p:cNvSpPr>
              <p:nvPr/>
            </p:nvSpPr>
            <p:spPr>
              <a:xfrm>
                <a:off x="7032104" y="3453788"/>
                <a:ext cx="5087888" cy="2803588"/>
              </a:xfrm>
              <a:prstGeom prst="rect">
                <a:avLst/>
              </a:prstGeom>
              <a:blipFill>
                <a:blip r:embed="rId5"/>
                <a:stretch>
                  <a:fillRect l="-480" b="-871"/>
                </a:stretch>
              </a:blipFill>
              <a:ln>
                <a:noFill/>
              </a:ln>
            </p:spPr>
            <p:txBody>
              <a:bodyPr/>
              <a:lstStyle/>
              <a:p>
                <a:r>
                  <a:rPr lang="zh-CN" altLang="en-US">
                    <a:noFill/>
                  </a:rPr>
                  <a:t> </a:t>
                </a:r>
              </a:p>
            </p:txBody>
          </p:sp>
        </mc:Fallback>
      </mc:AlternateContent>
      <p:sp>
        <p:nvSpPr>
          <p:cNvPr id="15" name="矩形 14">
            <a:extLst>
              <a:ext uri="{FF2B5EF4-FFF2-40B4-BE49-F238E27FC236}">
                <a16:creationId xmlns:a16="http://schemas.microsoft.com/office/drawing/2014/main" id="{69667EAB-CBA9-40A6-8FC2-9B891C29DD78}"/>
              </a:ext>
            </a:extLst>
          </p:cNvPr>
          <p:cNvSpPr/>
          <p:nvPr/>
        </p:nvSpPr>
        <p:spPr>
          <a:xfrm>
            <a:off x="4709550" y="6376577"/>
            <a:ext cx="1769658"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rPr>
              <a:t>缪子事例率分析模型</a:t>
            </a:r>
          </a:p>
        </p:txBody>
      </p:sp>
      <p:pic>
        <p:nvPicPr>
          <p:cNvPr id="17" name="图片 16">
            <a:extLst>
              <a:ext uri="{FF2B5EF4-FFF2-40B4-BE49-F238E27FC236}">
                <a16:creationId xmlns:a16="http://schemas.microsoft.com/office/drawing/2014/main" id="{E0534B77-024C-40E0-B294-CFD430158B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7810" y="1921848"/>
            <a:ext cx="2401483" cy="4214847"/>
          </a:xfrm>
          <a:prstGeom prst="rect">
            <a:avLst/>
          </a:prstGeom>
        </p:spPr>
      </p:pic>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58962DBA-21E7-44F3-8533-1F41DF429994}"/>
                  </a:ext>
                </a:extLst>
              </p:cNvPr>
              <p:cNvSpPr txBox="1"/>
              <p:nvPr/>
            </p:nvSpPr>
            <p:spPr>
              <a:xfrm>
                <a:off x="1271465" y="1772816"/>
                <a:ext cx="1944216" cy="395558"/>
              </a:xfrm>
              <a:prstGeom prst="rect">
                <a:avLst/>
              </a:prstGeom>
              <a:noFill/>
              <a:ln>
                <a:noFill/>
              </a:ln>
            </p:spPr>
            <p:txBody>
              <a:bodyPr wrap="square" rtlCol="0">
                <a:spAutoFit/>
              </a:bodyPr>
              <a:lstStyle/>
              <a:p>
                <a:pPr lvl="0" algn="l">
                  <a:defRPr/>
                </a:pPr>
                <a14:m>
                  <m:oMathPara xmlns:m="http://schemas.openxmlformats.org/officeDocument/2006/math">
                    <m:oMathParaPr>
                      <m:jc m:val="centerGroup"/>
                    </m:oMathParaPr>
                    <m:oMath xmlns:m="http://schemas.openxmlformats.org/officeDocument/2006/math">
                      <m:sSub>
                        <m:sSubPr>
                          <m:ctrlPr>
                            <a:rPr lang="zh-CN" altLang="zh-CN" sz="1800" b="0" i="1" smtClean="0">
                              <a:solidFill>
                                <a:schemeClr val="tx1"/>
                              </a:solidFill>
                              <a:latin typeface="Cambria Math" panose="02040503050406030204" pitchFamily="18" charset="0"/>
                            </a:rPr>
                          </m:ctrlPr>
                        </m:sSubPr>
                        <m:e>
                          <m:r>
                            <a:rPr lang="en-US" altLang="zh-CN" sz="1800" b="0" i="1">
                              <a:solidFill>
                                <a:schemeClr val="tx1"/>
                              </a:solidFill>
                              <a:latin typeface="Cambria Math" panose="02040503050406030204" pitchFamily="18" charset="0"/>
                            </a:rPr>
                            <m:t>𝑥</m:t>
                          </m:r>
                        </m:e>
                        <m:sub>
                          <m:r>
                            <a:rPr lang="en-US" altLang="zh-CN" sz="1800" b="0" i="1">
                              <a:solidFill>
                                <a:schemeClr val="tx1"/>
                              </a:solidFill>
                              <a:latin typeface="Cambria Math" panose="02040503050406030204" pitchFamily="18" charset="0"/>
                            </a:rPr>
                            <m:t>𝑓𝑖𝑡</m:t>
                          </m:r>
                        </m:sub>
                      </m:sSub>
                      <m:r>
                        <a:rPr lang="en-US" altLang="zh-CN" sz="1800" b="0" i="1">
                          <a:solidFill>
                            <a:schemeClr val="tx1"/>
                          </a:solidFill>
                          <a:latin typeface="Cambria Math" panose="02040503050406030204" pitchFamily="18" charset="0"/>
                        </a:rPr>
                        <m:t>=</m:t>
                      </m:r>
                      <m:sSub>
                        <m:sSubPr>
                          <m:ctrlPr>
                            <a:rPr lang="zh-CN" altLang="zh-CN" sz="1800" b="0" i="1">
                              <a:solidFill>
                                <a:schemeClr val="tx1"/>
                              </a:solidFill>
                              <a:latin typeface="Cambria Math" panose="02040503050406030204" pitchFamily="18" charset="0"/>
                            </a:rPr>
                          </m:ctrlPr>
                        </m:sSubPr>
                        <m:e>
                          <m:r>
                            <a:rPr lang="en-US" altLang="zh-CN" sz="1800" b="0" i="1">
                              <a:solidFill>
                                <a:schemeClr val="tx1"/>
                              </a:solidFill>
                              <a:latin typeface="Cambria Math" panose="02040503050406030204" pitchFamily="18" charset="0"/>
                            </a:rPr>
                            <m:t>𝑘</m:t>
                          </m:r>
                        </m:e>
                        <m:sub>
                          <m:r>
                            <a:rPr lang="en-US" altLang="zh-CN" sz="1800" b="0" i="1">
                              <a:solidFill>
                                <a:schemeClr val="tx1"/>
                              </a:solidFill>
                              <a:latin typeface="Cambria Math" panose="02040503050406030204" pitchFamily="18" charset="0"/>
                            </a:rPr>
                            <m:t>𝑖</m:t>
                          </m:r>
                        </m:sub>
                      </m:sSub>
                      <m:r>
                        <a:rPr lang="en-US" altLang="zh-CN" sz="1800" b="0" i="1">
                          <a:solidFill>
                            <a:schemeClr val="tx1"/>
                          </a:solidFill>
                          <a:latin typeface="Cambria Math" panose="02040503050406030204" pitchFamily="18" charset="0"/>
                        </a:rPr>
                        <m:t>∙</m:t>
                      </m:r>
                      <m:sSub>
                        <m:sSubPr>
                          <m:ctrlPr>
                            <a:rPr lang="zh-CN" altLang="zh-CN" sz="1800" b="0" i="1">
                              <a:solidFill>
                                <a:schemeClr val="tx1"/>
                              </a:solidFill>
                              <a:latin typeface="Cambria Math" panose="02040503050406030204" pitchFamily="18" charset="0"/>
                            </a:rPr>
                          </m:ctrlPr>
                        </m:sSubPr>
                        <m:e>
                          <m:r>
                            <a:rPr lang="en-US" altLang="zh-CN" sz="1800" b="0" i="1">
                              <a:solidFill>
                                <a:schemeClr val="tx1"/>
                              </a:solidFill>
                              <a:latin typeface="Cambria Math" panose="02040503050406030204" pitchFamily="18" charset="0"/>
                            </a:rPr>
                            <m:t>𝑧</m:t>
                          </m:r>
                        </m:e>
                        <m:sub>
                          <m:r>
                            <a:rPr lang="en-US" altLang="zh-CN" sz="1800" b="0" i="1">
                              <a:solidFill>
                                <a:schemeClr val="tx1"/>
                              </a:solidFill>
                              <a:latin typeface="Cambria Math" panose="02040503050406030204" pitchFamily="18" charset="0"/>
                            </a:rPr>
                            <m:t>𝑖</m:t>
                          </m:r>
                        </m:sub>
                      </m:sSub>
                      <m:r>
                        <a:rPr lang="en-US" altLang="zh-CN" sz="1800" b="0" i="1">
                          <a:solidFill>
                            <a:schemeClr val="tx1"/>
                          </a:solidFill>
                          <a:latin typeface="Cambria Math" panose="02040503050406030204" pitchFamily="18" charset="0"/>
                        </a:rPr>
                        <m:t>+</m:t>
                      </m:r>
                      <m:sSub>
                        <m:sSubPr>
                          <m:ctrlPr>
                            <a:rPr lang="zh-CN" altLang="zh-CN" sz="1800" b="0" i="1">
                              <a:solidFill>
                                <a:schemeClr val="tx1"/>
                              </a:solidFill>
                              <a:latin typeface="Cambria Math" panose="02040503050406030204" pitchFamily="18" charset="0"/>
                            </a:rPr>
                          </m:ctrlPr>
                        </m:sSubPr>
                        <m:e>
                          <m:r>
                            <a:rPr lang="en-US" altLang="zh-CN" sz="1800" b="0" i="1">
                              <a:solidFill>
                                <a:schemeClr val="tx1"/>
                              </a:solidFill>
                              <a:latin typeface="Cambria Math" panose="02040503050406030204" pitchFamily="18" charset="0"/>
                            </a:rPr>
                            <m:t>𝑏</m:t>
                          </m:r>
                        </m:e>
                        <m:sub>
                          <m:r>
                            <a:rPr lang="en-US" altLang="zh-CN" sz="1800" b="0" i="1">
                              <a:solidFill>
                                <a:schemeClr val="tx1"/>
                              </a:solidFill>
                              <a:latin typeface="Cambria Math" panose="02040503050406030204" pitchFamily="18" charset="0"/>
                            </a:rPr>
                            <m:t>𝑖</m:t>
                          </m:r>
                        </m:sub>
                      </m:sSub>
                    </m:oMath>
                  </m:oMathPara>
                </a14:m>
                <a:endParaRPr kumimoji="0" lang="en-US" altLang="zh-CN" sz="1800" b="0" i="0" u="none" strike="noStrike" kern="120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endParaRPr>
              </a:p>
            </p:txBody>
          </p:sp>
        </mc:Choice>
        <mc:Fallback xmlns="">
          <p:sp>
            <p:nvSpPr>
              <p:cNvPr id="16" name="文本框 15">
                <a:extLst>
                  <a:ext uri="{FF2B5EF4-FFF2-40B4-BE49-F238E27FC236}">
                    <a16:creationId xmlns:a16="http://schemas.microsoft.com/office/drawing/2014/main" id="{58962DBA-21E7-44F3-8533-1F41DF429994}"/>
                  </a:ext>
                </a:extLst>
              </p:cNvPr>
              <p:cNvSpPr txBox="1">
                <a:spLocks noRot="1" noChangeAspect="1" noMove="1" noResize="1" noEditPoints="1" noAdjustHandles="1" noChangeArrowheads="1" noChangeShapeType="1" noTextEdit="1"/>
              </p:cNvSpPr>
              <p:nvPr/>
            </p:nvSpPr>
            <p:spPr>
              <a:xfrm>
                <a:off x="1271465" y="1772816"/>
                <a:ext cx="1944216" cy="395558"/>
              </a:xfrm>
              <a:prstGeom prst="rect">
                <a:avLst/>
              </a:prstGeom>
              <a:blipFill>
                <a:blip r:embed="rId7"/>
                <a:stretch>
                  <a:fillRect b="-9231"/>
                </a:stretch>
              </a:blipFill>
              <a:ln>
                <a:noFill/>
              </a:ln>
            </p:spPr>
            <p:txBody>
              <a:bodyPr/>
              <a:lstStyle/>
              <a:p>
                <a:r>
                  <a:rPr lang="zh-CN" altLang="en-US">
                    <a:noFill/>
                  </a:rPr>
                  <a:t> </a:t>
                </a:r>
              </a:p>
            </p:txBody>
          </p:sp>
        </mc:Fallback>
      </mc:AlternateContent>
      <p:sp>
        <p:nvSpPr>
          <p:cNvPr id="18" name="文本框 17">
            <a:extLst>
              <a:ext uri="{FF2B5EF4-FFF2-40B4-BE49-F238E27FC236}">
                <a16:creationId xmlns:a16="http://schemas.microsoft.com/office/drawing/2014/main" id="{9A787F76-280A-407E-8994-A12321779CC5}"/>
              </a:ext>
            </a:extLst>
          </p:cNvPr>
          <p:cNvSpPr txBox="1"/>
          <p:nvPr/>
        </p:nvSpPr>
        <p:spPr>
          <a:xfrm>
            <a:off x="7150090" y="2176863"/>
            <a:ext cx="4597420" cy="78739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24 h </a:t>
            </a:r>
            <a:r>
              <a:rPr kumimoji="0" lang="zh-CN"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测量的</a:t>
            </a:r>
            <a:r>
              <a:rPr lang="zh-CN" altLang="en-US" sz="1600" b="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宇宙线缪子事例数为：</a:t>
            </a:r>
            <a:r>
              <a:rPr lang="en-US" altLang="zh-CN" sz="1600" b="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46367</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实测的宇宙线缪子事例率为：</a:t>
            </a: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0.53 cps</a:t>
            </a:r>
          </a:p>
        </p:txBody>
      </p:sp>
      <p:sp>
        <p:nvSpPr>
          <p:cNvPr id="19" name="标题 1">
            <a:extLst>
              <a:ext uri="{FF2B5EF4-FFF2-40B4-BE49-F238E27FC236}">
                <a16:creationId xmlns:a16="http://schemas.microsoft.com/office/drawing/2014/main" id="{5385BE66-0D68-42C7-B0C7-5071EE80B672}"/>
              </a:ext>
            </a:extLst>
          </p:cNvPr>
          <p:cNvSpPr txBox="1"/>
          <p:nvPr/>
        </p:nvSpPr>
        <p:spPr>
          <a:xfrm>
            <a:off x="10969162" y="55035"/>
            <a:ext cx="1224935"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备片</a:t>
            </a:r>
          </a:p>
        </p:txBody>
      </p:sp>
    </p:spTree>
    <p:extLst>
      <p:ext uri="{BB962C8B-B14F-4D97-AF65-F5344CB8AC3E}">
        <p14:creationId xmlns:p14="http://schemas.microsoft.com/office/powerpoint/2010/main" val="1766277258"/>
      </p:ext>
    </p:extLst>
  </p:cSld>
  <p:clrMapOvr>
    <a:masterClrMapping/>
  </p:clrMapOvr>
  <mc:AlternateContent xmlns:mc="http://schemas.openxmlformats.org/markup-compatibility/2006" xmlns:p14="http://schemas.microsoft.com/office/powerpoint/2010/main">
    <mc:Choice Requires="p14">
      <p:transition spd="slow" p14:dur="2000" advTm="27820"/>
    </mc:Choice>
    <mc:Fallback xmlns="">
      <p:transition spd="slow" advTm="2782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标题 1">
            <a:extLst>
              <a:ext uri="{FF2B5EF4-FFF2-40B4-BE49-F238E27FC236}">
                <a16:creationId xmlns:a16="http://schemas.microsoft.com/office/drawing/2014/main" id="{56784EBA-3104-41BC-91AD-FFF2ACEA24E4}"/>
              </a:ext>
            </a:extLst>
          </p:cNvPr>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宇宙线缪子事例判选</a:t>
            </a:r>
          </a:p>
        </p:txBody>
      </p:sp>
      <p:sp>
        <p:nvSpPr>
          <p:cNvPr id="98" name="内容占位符 2">
            <a:extLst>
              <a:ext uri="{FF2B5EF4-FFF2-40B4-BE49-F238E27FC236}">
                <a16:creationId xmlns:a16="http://schemas.microsoft.com/office/drawing/2014/main" id="{E50AD6F2-ABBE-425F-8EFE-B7B6DA567A2D}"/>
              </a:ext>
            </a:extLst>
          </p:cNvPr>
          <p:cNvSpPr txBox="1">
            <a:spLocks/>
          </p:cNvSpPr>
          <p:nvPr/>
        </p:nvSpPr>
        <p:spPr bwMode="auto">
          <a:xfrm>
            <a:off x="91060" y="689376"/>
            <a:ext cx="6869036" cy="5254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342900" marR="0" lvl="0" indent="-342900" algn="l" defTabSz="914400" rtl="0" eaLnBrk="0" fontAlgn="base" latinLnBrk="0" hangingPunct="0">
              <a:lnSpc>
                <a:spcPct val="150000"/>
              </a:lnSpc>
              <a:spcBef>
                <a:spcPct val="20000"/>
              </a:spcBef>
              <a:spcAft>
                <a:spcPct val="0"/>
              </a:spcAft>
              <a:buClr>
                <a:prstClr val="black"/>
              </a:buClr>
              <a:buSzPct val="90000"/>
              <a:buFont typeface="Arial" panose="020B0604020202020204" pitchFamily="34" charset="0"/>
              <a:buChar char="•"/>
              <a:tabLst/>
              <a:defRPr/>
            </a:pPr>
            <a:r>
              <a:rPr kumimoji="0" lang="zh-CN" altLang="en-US" sz="2000" b="0" i="0" u="none" strike="noStrike" kern="0" cap="none" spc="0" normalizeH="0" baseline="0" noProof="0" dirty="0">
                <a:ln>
                  <a:noFill/>
                </a:ln>
                <a:solidFill>
                  <a:prstClr val="black"/>
                </a:solidFill>
                <a:effectLst/>
                <a:uLnTx/>
                <a:uFillTx/>
                <a:latin typeface="Times New Roman" panose="02020603050405020304" pitchFamily="18" charset="0"/>
                <a:ea typeface="微软雅黑" pitchFamily="34" charset="-122"/>
                <a:cs typeface="Times New Roman" panose="02020603050405020304" pitchFamily="18" charset="0"/>
              </a:rPr>
              <a:t>缪子事例在四个超层的位置点分布</a:t>
            </a:r>
          </a:p>
        </p:txBody>
      </p:sp>
      <p:pic>
        <p:nvPicPr>
          <p:cNvPr id="4" name="图片 3">
            <a:extLst>
              <a:ext uri="{FF2B5EF4-FFF2-40B4-BE49-F238E27FC236}">
                <a16:creationId xmlns:a16="http://schemas.microsoft.com/office/drawing/2014/main" id="{CFCD7FDC-B779-4811-BA8A-5AE6551B3F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342" y="1233101"/>
            <a:ext cx="2389208" cy="1799999"/>
          </a:xfrm>
          <a:prstGeom prst="rect">
            <a:avLst/>
          </a:prstGeom>
        </p:spPr>
      </p:pic>
      <p:pic>
        <p:nvPicPr>
          <p:cNvPr id="6" name="图片 5">
            <a:extLst>
              <a:ext uri="{FF2B5EF4-FFF2-40B4-BE49-F238E27FC236}">
                <a16:creationId xmlns:a16="http://schemas.microsoft.com/office/drawing/2014/main" id="{6942AC39-FACC-4B56-9BA5-129D4605712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55344" y="1233101"/>
            <a:ext cx="2389208" cy="1799999"/>
          </a:xfrm>
          <a:prstGeom prst="rect">
            <a:avLst/>
          </a:prstGeom>
        </p:spPr>
      </p:pic>
      <p:pic>
        <p:nvPicPr>
          <p:cNvPr id="9" name="图片 8">
            <a:extLst>
              <a:ext uri="{FF2B5EF4-FFF2-40B4-BE49-F238E27FC236}">
                <a16:creationId xmlns:a16="http://schemas.microsoft.com/office/drawing/2014/main" id="{A7FED1CD-3C78-4FA2-9F21-B64E60F07C0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02164" y="1233101"/>
            <a:ext cx="2389208" cy="1800000"/>
          </a:xfrm>
          <a:prstGeom prst="rect">
            <a:avLst/>
          </a:prstGeom>
        </p:spPr>
      </p:pic>
      <p:pic>
        <p:nvPicPr>
          <p:cNvPr id="11" name="图片 10">
            <a:extLst>
              <a:ext uri="{FF2B5EF4-FFF2-40B4-BE49-F238E27FC236}">
                <a16:creationId xmlns:a16="http://schemas.microsoft.com/office/drawing/2014/main" id="{B4720A84-1587-4AF3-A23A-009C0EB28E7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466305" y="1233101"/>
            <a:ext cx="2389208" cy="1800000"/>
          </a:xfrm>
          <a:prstGeom prst="rect">
            <a:avLst/>
          </a:prstGeom>
        </p:spPr>
      </p:pic>
      <p:pic>
        <p:nvPicPr>
          <p:cNvPr id="14" name="图片 13">
            <a:extLst>
              <a:ext uri="{FF2B5EF4-FFF2-40B4-BE49-F238E27FC236}">
                <a16:creationId xmlns:a16="http://schemas.microsoft.com/office/drawing/2014/main" id="{6A551E33-9018-4E7F-ACF6-C0F72CE75B6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37416" y="3052637"/>
            <a:ext cx="2518705" cy="1800000"/>
          </a:xfrm>
          <a:prstGeom prst="rect">
            <a:avLst/>
          </a:prstGeom>
        </p:spPr>
      </p:pic>
      <p:pic>
        <p:nvPicPr>
          <p:cNvPr id="18" name="图片 17">
            <a:extLst>
              <a:ext uri="{FF2B5EF4-FFF2-40B4-BE49-F238E27FC236}">
                <a16:creationId xmlns:a16="http://schemas.microsoft.com/office/drawing/2014/main" id="{E9E956B4-B3E5-4D93-833B-C56811D321A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401557" y="3052637"/>
            <a:ext cx="2518704" cy="1800000"/>
          </a:xfrm>
          <a:prstGeom prst="rect">
            <a:avLst/>
          </a:prstGeom>
        </p:spPr>
      </p:pic>
      <p:pic>
        <p:nvPicPr>
          <p:cNvPr id="20" name="图片 19">
            <a:extLst>
              <a:ext uri="{FF2B5EF4-FFF2-40B4-BE49-F238E27FC236}">
                <a16:creationId xmlns:a16="http://schemas.microsoft.com/office/drawing/2014/main" id="{1FABB913-C213-49E7-960E-82DBE0A16DD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72594" y="4898010"/>
            <a:ext cx="2518704" cy="1800000"/>
          </a:xfrm>
          <a:prstGeom prst="rect">
            <a:avLst/>
          </a:prstGeom>
        </p:spPr>
      </p:pic>
      <p:pic>
        <p:nvPicPr>
          <p:cNvPr id="28" name="图片 27">
            <a:extLst>
              <a:ext uri="{FF2B5EF4-FFF2-40B4-BE49-F238E27FC236}">
                <a16:creationId xmlns:a16="http://schemas.microsoft.com/office/drawing/2014/main" id="{BFEB93DB-B88F-4866-A70C-D9C1BDDB72C3}"/>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290596" y="4898010"/>
            <a:ext cx="2518705" cy="1800000"/>
          </a:xfrm>
          <a:prstGeom prst="rect">
            <a:avLst/>
          </a:prstGeom>
        </p:spPr>
      </p:pic>
      <p:pic>
        <p:nvPicPr>
          <p:cNvPr id="31" name="图片 30">
            <a:extLst>
              <a:ext uri="{FF2B5EF4-FFF2-40B4-BE49-F238E27FC236}">
                <a16:creationId xmlns:a16="http://schemas.microsoft.com/office/drawing/2014/main" id="{CDE435FE-70DB-47E8-9561-9CDE3C0D1E6C}"/>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337416" y="4898010"/>
            <a:ext cx="2518705" cy="1800000"/>
          </a:xfrm>
          <a:prstGeom prst="rect">
            <a:avLst/>
          </a:prstGeom>
        </p:spPr>
      </p:pic>
      <p:pic>
        <p:nvPicPr>
          <p:cNvPr id="33" name="图片 32">
            <a:extLst>
              <a:ext uri="{FF2B5EF4-FFF2-40B4-BE49-F238E27FC236}">
                <a16:creationId xmlns:a16="http://schemas.microsoft.com/office/drawing/2014/main" id="{F4125308-8B3A-43CF-9CAC-93FB2ECFC0E6}"/>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9401557" y="4898010"/>
            <a:ext cx="2518705" cy="1800000"/>
          </a:xfrm>
          <a:prstGeom prst="rect">
            <a:avLst/>
          </a:prstGeom>
        </p:spPr>
      </p:pic>
      <p:pic>
        <p:nvPicPr>
          <p:cNvPr id="36" name="图片 35">
            <a:extLst>
              <a:ext uri="{FF2B5EF4-FFF2-40B4-BE49-F238E27FC236}">
                <a16:creationId xmlns:a16="http://schemas.microsoft.com/office/drawing/2014/main" id="{DAE13C42-2B64-4732-927A-272B6BF9D53D}"/>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91060" y="3048982"/>
            <a:ext cx="2671420" cy="1800000"/>
          </a:xfrm>
          <a:prstGeom prst="rect">
            <a:avLst/>
          </a:prstGeom>
        </p:spPr>
      </p:pic>
      <p:pic>
        <p:nvPicPr>
          <p:cNvPr id="38" name="图片 37">
            <a:extLst>
              <a:ext uri="{FF2B5EF4-FFF2-40B4-BE49-F238E27FC236}">
                <a16:creationId xmlns:a16="http://schemas.microsoft.com/office/drawing/2014/main" id="{55642723-DFC4-473A-B71E-075C269FA7D3}"/>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3290596" y="3052637"/>
            <a:ext cx="2518704" cy="1800000"/>
          </a:xfrm>
          <a:prstGeom prst="rect">
            <a:avLst/>
          </a:prstGeom>
        </p:spPr>
      </p:pic>
      <p:sp>
        <p:nvSpPr>
          <p:cNvPr id="42" name="灯片编号占位符 2">
            <a:extLst>
              <a:ext uri="{FF2B5EF4-FFF2-40B4-BE49-F238E27FC236}">
                <a16:creationId xmlns:a16="http://schemas.microsoft.com/office/drawing/2014/main" id="{38E4BFD7-7916-4886-814A-A531CEDD7AD5}"/>
              </a:ext>
            </a:extLst>
          </p:cNvPr>
          <p:cNvSpPr>
            <a:spLocks noGrp="1"/>
          </p:cNvSpPr>
          <p:nvPr>
            <p:ph type="sldNum" sz="quarter" idx="12"/>
          </p:nvPr>
        </p:nvSpPr>
        <p:spPr>
          <a:xfrm>
            <a:off x="9448800" y="6457196"/>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B7375C-2102-483B-A4CB-22C5C2D4D236}" type="slidenum">
              <a:rPr kumimoji="0" lang="zh-CN" altLang="en-US" sz="1400" b="1" i="0" u="none" strike="noStrike" kern="120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17" name="标题 1">
            <a:extLst>
              <a:ext uri="{FF2B5EF4-FFF2-40B4-BE49-F238E27FC236}">
                <a16:creationId xmlns:a16="http://schemas.microsoft.com/office/drawing/2014/main" id="{35C6E13A-7A4A-4D0A-A2FA-AF4A1CB90E02}"/>
              </a:ext>
            </a:extLst>
          </p:cNvPr>
          <p:cNvSpPr txBox="1"/>
          <p:nvPr/>
        </p:nvSpPr>
        <p:spPr>
          <a:xfrm>
            <a:off x="10969162" y="55035"/>
            <a:ext cx="1224935"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备片</a:t>
            </a:r>
          </a:p>
        </p:txBody>
      </p:sp>
    </p:spTree>
    <p:extLst>
      <p:ext uri="{BB962C8B-B14F-4D97-AF65-F5344CB8AC3E}">
        <p14:creationId xmlns:p14="http://schemas.microsoft.com/office/powerpoint/2010/main" val="581767872"/>
      </p:ext>
    </p:extLst>
  </p:cSld>
  <p:clrMapOvr>
    <a:masterClrMapping/>
  </p:clrMapOvr>
  <mc:AlternateContent xmlns:mc="http://schemas.openxmlformats.org/markup-compatibility/2006" xmlns:p14="http://schemas.microsoft.com/office/powerpoint/2010/main">
    <mc:Choice Requires="p14">
      <p:transition spd="slow" p14:dur="2000" advTm="4289"/>
    </mc:Choice>
    <mc:Fallback xmlns="">
      <p:transition spd="slow" advTm="428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defRPr/>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宇宙线缪子散射成像应用</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52" name="内容占位符 2">
            <a:extLst>
              <a:ext uri="{FF2B5EF4-FFF2-40B4-BE49-F238E27FC236}">
                <a16:creationId xmlns:a16="http://schemas.microsoft.com/office/drawing/2014/main" id="{C422FA45-B918-4DE9-94D5-9B79D8050518}"/>
              </a:ext>
            </a:extLst>
          </p:cNvPr>
          <p:cNvSpPr txBox="1">
            <a:spLocks/>
          </p:cNvSpPr>
          <p:nvPr/>
        </p:nvSpPr>
        <p:spPr bwMode="auto">
          <a:xfrm>
            <a:off x="1" y="602239"/>
            <a:ext cx="12191999" cy="6096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a:lnSpc>
                <a:spcPct val="150000"/>
              </a:lnSpc>
              <a:buClr>
                <a:schemeClr val="tx1"/>
              </a:buClr>
              <a:buFont typeface="Arial" panose="020B0604020202020204" pitchFamily="34" charset="0"/>
              <a:buChar char="•"/>
            </a:pPr>
            <a:r>
              <a:rPr lang="zh-CN" altLang="en-US" sz="2400" b="0" kern="0" dirty="0">
                <a:solidFill>
                  <a:srgbClr val="000000"/>
                </a:solidFill>
                <a:latin typeface="Times New Roman" panose="02020603050405020304" pitchFamily="18" charset="0"/>
                <a:cs typeface="Times New Roman" panose="02020603050405020304" pitchFamily="18" charset="0"/>
              </a:rPr>
              <a:t>宇宙线缪子散射成像可实现中高 </a:t>
            </a:r>
            <a:r>
              <a:rPr lang="en-US" altLang="zh-CN" sz="2400" b="0" kern="0" dirty="0">
                <a:solidFill>
                  <a:srgbClr val="000000"/>
                </a:solidFill>
                <a:latin typeface="Times New Roman" panose="02020603050405020304" pitchFamily="18" charset="0"/>
                <a:cs typeface="Times New Roman" panose="02020603050405020304" pitchFamily="18" charset="0"/>
              </a:rPr>
              <a:t>Z </a:t>
            </a:r>
            <a:r>
              <a:rPr lang="zh-CN" altLang="en-US" sz="2400" b="0" kern="0" dirty="0">
                <a:solidFill>
                  <a:srgbClr val="000000"/>
                </a:solidFill>
                <a:latin typeface="Times New Roman" panose="02020603050405020304" pitchFamily="18" charset="0"/>
                <a:cs typeface="Times New Roman" panose="02020603050405020304" pitchFamily="18" charset="0"/>
              </a:rPr>
              <a:t>物质识别，应用于乏燃料、反应堆、集装箱等成像</a:t>
            </a:r>
          </a:p>
        </p:txBody>
      </p:sp>
      <p:pic>
        <p:nvPicPr>
          <p:cNvPr id="6" name="图片 5">
            <a:extLst>
              <a:ext uri="{FF2B5EF4-FFF2-40B4-BE49-F238E27FC236}">
                <a16:creationId xmlns:a16="http://schemas.microsoft.com/office/drawing/2014/main" id="{2F6D3E6B-14E1-4A1C-8333-61A6ACFF37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4072" y="4089174"/>
            <a:ext cx="5261733" cy="2160000"/>
          </a:xfrm>
          <a:prstGeom prst="rect">
            <a:avLst/>
          </a:prstGeom>
        </p:spPr>
      </p:pic>
      <p:pic>
        <p:nvPicPr>
          <p:cNvPr id="8" name="图片 7">
            <a:extLst>
              <a:ext uri="{FF2B5EF4-FFF2-40B4-BE49-F238E27FC236}">
                <a16:creationId xmlns:a16="http://schemas.microsoft.com/office/drawing/2014/main" id="{C88557AD-C29D-4550-B788-4EC6D570F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360" y="4089174"/>
            <a:ext cx="1891940" cy="2160000"/>
          </a:xfrm>
          <a:prstGeom prst="rect">
            <a:avLst/>
          </a:prstGeom>
        </p:spPr>
      </p:pic>
      <p:pic>
        <p:nvPicPr>
          <p:cNvPr id="10" name="图片 9">
            <a:extLst>
              <a:ext uri="{FF2B5EF4-FFF2-40B4-BE49-F238E27FC236}">
                <a16:creationId xmlns:a16="http://schemas.microsoft.com/office/drawing/2014/main" id="{CD762D8C-4FBB-462C-A0D8-0EB95AE8E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5686" y="4089174"/>
            <a:ext cx="3240000" cy="2160000"/>
          </a:xfrm>
          <a:prstGeom prst="rect">
            <a:avLst/>
          </a:prstGeom>
        </p:spPr>
      </p:pic>
      <p:grpSp>
        <p:nvGrpSpPr>
          <p:cNvPr id="17" name="组合 16">
            <a:extLst>
              <a:ext uri="{FF2B5EF4-FFF2-40B4-BE49-F238E27FC236}">
                <a16:creationId xmlns:a16="http://schemas.microsoft.com/office/drawing/2014/main" id="{6ECB8BDD-AADD-4004-B930-D53D756B4913}"/>
              </a:ext>
            </a:extLst>
          </p:cNvPr>
          <p:cNvGrpSpPr/>
          <p:nvPr/>
        </p:nvGrpSpPr>
        <p:grpSpPr>
          <a:xfrm>
            <a:off x="6785687" y="1255404"/>
            <a:ext cx="5093198" cy="2232248"/>
            <a:chOff x="1055440" y="3282165"/>
            <a:chExt cx="5074282" cy="1418859"/>
          </a:xfrm>
        </p:grpSpPr>
        <p:pic>
          <p:nvPicPr>
            <p:cNvPr id="12" name="图片 11">
              <a:extLst>
                <a:ext uri="{FF2B5EF4-FFF2-40B4-BE49-F238E27FC236}">
                  <a16:creationId xmlns:a16="http://schemas.microsoft.com/office/drawing/2014/main" id="{9965EDF9-B376-4925-968E-DDA78E3E5C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440" y="3282752"/>
              <a:ext cx="3282482" cy="1418272"/>
            </a:xfrm>
            <a:prstGeom prst="rect">
              <a:avLst/>
            </a:prstGeom>
          </p:spPr>
        </p:pic>
        <p:pic>
          <p:nvPicPr>
            <p:cNvPr id="14" name="图片 13">
              <a:extLst>
                <a:ext uri="{FF2B5EF4-FFF2-40B4-BE49-F238E27FC236}">
                  <a16:creationId xmlns:a16="http://schemas.microsoft.com/office/drawing/2014/main" id="{3718989D-BB82-44F0-847C-766FD947CB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7921" y="3282165"/>
              <a:ext cx="1791801" cy="1418272"/>
            </a:xfrm>
            <a:prstGeom prst="rect">
              <a:avLst/>
            </a:prstGeom>
          </p:spPr>
        </p:pic>
      </p:grpSp>
      <p:pic>
        <p:nvPicPr>
          <p:cNvPr id="16" name="图片 15">
            <a:extLst>
              <a:ext uri="{FF2B5EF4-FFF2-40B4-BE49-F238E27FC236}">
                <a16:creationId xmlns:a16="http://schemas.microsoft.com/office/drawing/2014/main" id="{D9C79F2F-4B6E-4787-9C2A-E7053F29B3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940" y="1303247"/>
            <a:ext cx="6030605" cy="2231324"/>
          </a:xfrm>
          <a:prstGeom prst="rect">
            <a:avLst/>
          </a:prstGeom>
        </p:spPr>
      </p:pic>
      <p:sp>
        <p:nvSpPr>
          <p:cNvPr id="35" name="矩形 34">
            <a:extLst>
              <a:ext uri="{FF2B5EF4-FFF2-40B4-BE49-F238E27FC236}">
                <a16:creationId xmlns:a16="http://schemas.microsoft.com/office/drawing/2014/main" id="{BBB1D2ED-B879-4EFA-BA77-C8EAE8C1A18A}"/>
              </a:ext>
            </a:extLst>
          </p:cNvPr>
          <p:cNvSpPr/>
          <p:nvPr/>
        </p:nvSpPr>
        <p:spPr>
          <a:xfrm>
            <a:off x="1254911" y="3549420"/>
            <a:ext cx="4465433" cy="276999"/>
          </a:xfrm>
          <a:prstGeom prst="rect">
            <a:avLst/>
          </a:prstGeom>
        </p:spPr>
        <p:txBody>
          <a:bodyPr wrap="square">
            <a:spAutoFit/>
          </a:bodyPr>
          <a:lstStyle/>
          <a:p>
            <a:pPr lvl="0"/>
            <a:r>
              <a:rPr lang="en-US" altLang="zh-CN" sz="1200" b="0" dirty="0">
                <a:solidFill>
                  <a:prstClr val="black"/>
                </a:solidFill>
                <a:ea typeface="微软雅黑" panose="020B0503020204020204" pitchFamily="34" charset="-122"/>
                <a:cs typeface="Times New Roman" panose="02020603050405020304" pitchFamily="18" charset="0"/>
              </a:rPr>
              <a:t>LANL </a:t>
            </a:r>
            <a:r>
              <a:rPr lang="zh-CN" altLang="en-US" sz="1200" b="0" dirty="0">
                <a:solidFill>
                  <a:prstClr val="black"/>
                </a:solidFill>
                <a:ea typeface="微软雅黑" panose="020B0503020204020204" pitchFamily="34" charset="-122"/>
                <a:cs typeface="Times New Roman" panose="02020603050405020304" pitchFamily="18" charset="0"/>
              </a:rPr>
              <a:t>通过宇宙线缪子散射成像系统识别钨圆柱体和铁制滑轨</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36" name="矩形 35">
            <a:extLst>
              <a:ext uri="{FF2B5EF4-FFF2-40B4-BE49-F238E27FC236}">
                <a16:creationId xmlns:a16="http://schemas.microsoft.com/office/drawing/2014/main" id="{2BAD9707-AE01-40F9-87D2-7B25BD0F7A9B}"/>
              </a:ext>
            </a:extLst>
          </p:cNvPr>
          <p:cNvSpPr/>
          <p:nvPr/>
        </p:nvSpPr>
        <p:spPr>
          <a:xfrm>
            <a:off x="7875140" y="3521918"/>
            <a:ext cx="2831063" cy="461665"/>
          </a:xfrm>
          <a:prstGeom prst="rect">
            <a:avLst/>
          </a:prstGeom>
        </p:spPr>
        <p:txBody>
          <a:bodyPr wrap="square">
            <a:spAutoFit/>
          </a:bodyPr>
          <a:lstStyle/>
          <a:p>
            <a:pPr lvl="0"/>
            <a:r>
              <a:rPr lang="en-US" altLang="zh-CN" sz="1200" b="0" dirty="0">
                <a:solidFill>
                  <a:prstClr val="black"/>
                </a:solidFill>
                <a:ea typeface="微软雅黑" panose="020B0503020204020204" pitchFamily="34" charset="-122"/>
                <a:cs typeface="Times New Roman" panose="02020603050405020304" pitchFamily="18" charset="0"/>
              </a:rPr>
              <a:t>INFN </a:t>
            </a:r>
            <a:r>
              <a:rPr lang="zh-CN" altLang="en-US" sz="1200" b="0" dirty="0">
                <a:solidFill>
                  <a:prstClr val="black"/>
                </a:solidFill>
                <a:ea typeface="微软雅黑" panose="020B0503020204020204" pitchFamily="34" charset="-122"/>
                <a:cs typeface="Times New Roman" panose="02020603050405020304" pitchFamily="18" charset="0"/>
              </a:rPr>
              <a:t>通过宇宙线缪子散射成像系统识别藏匿在装满废金属盒子中的铅块</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44" name="矩形 43">
            <a:extLst>
              <a:ext uri="{FF2B5EF4-FFF2-40B4-BE49-F238E27FC236}">
                <a16:creationId xmlns:a16="http://schemas.microsoft.com/office/drawing/2014/main" id="{D9EEA754-7E8C-44C9-A1DA-8CFEF1501736}"/>
              </a:ext>
            </a:extLst>
          </p:cNvPr>
          <p:cNvSpPr/>
          <p:nvPr/>
        </p:nvSpPr>
        <p:spPr>
          <a:xfrm>
            <a:off x="7748405" y="6373429"/>
            <a:ext cx="3253067" cy="276999"/>
          </a:xfrm>
          <a:prstGeom prst="rect">
            <a:avLst/>
          </a:prstGeom>
        </p:spPr>
        <p:txBody>
          <a:bodyPr wrap="square">
            <a:spAutoFit/>
          </a:bodyPr>
          <a:lstStyle/>
          <a:p>
            <a:pPr lvl="0"/>
            <a:r>
              <a:rPr lang="zh-CN" altLang="en-US" sz="1200" b="0" dirty="0">
                <a:solidFill>
                  <a:prstClr val="black"/>
                </a:solidFill>
                <a:ea typeface="微软雅黑" panose="020B0503020204020204" pitchFamily="34" charset="-122"/>
                <a:cs typeface="Times New Roman" panose="02020603050405020304" pitchFamily="18" charset="0"/>
              </a:rPr>
              <a:t>宇宙线缪子散射成像可用于对反应堆进行成像</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45" name="矩形 44">
            <a:extLst>
              <a:ext uri="{FF2B5EF4-FFF2-40B4-BE49-F238E27FC236}">
                <a16:creationId xmlns:a16="http://schemas.microsoft.com/office/drawing/2014/main" id="{AB2B9415-674C-4A3E-9592-9885611026C3}"/>
              </a:ext>
            </a:extLst>
          </p:cNvPr>
          <p:cNvSpPr/>
          <p:nvPr/>
        </p:nvSpPr>
        <p:spPr>
          <a:xfrm>
            <a:off x="3576068" y="6281096"/>
            <a:ext cx="1819237" cy="461665"/>
          </a:xfrm>
          <a:prstGeom prst="rect">
            <a:avLst/>
          </a:prstGeom>
        </p:spPr>
        <p:txBody>
          <a:bodyPr wrap="square">
            <a:spAutoFit/>
          </a:bodyPr>
          <a:lstStyle/>
          <a:p>
            <a:pPr lvl="0"/>
            <a:r>
              <a:rPr lang="zh-CN" altLang="en-US" sz="1200" b="0" dirty="0">
                <a:solidFill>
                  <a:prstClr val="black"/>
                </a:solidFill>
                <a:ea typeface="微软雅黑" panose="020B0503020204020204" pitchFamily="34" charset="-122"/>
                <a:cs typeface="Times New Roman" panose="02020603050405020304" pitchFamily="18" charset="0"/>
              </a:rPr>
              <a:t>宇宙线缪子散射成像可用于对乏燃料进行成像</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46" name="矩形 45">
            <a:extLst>
              <a:ext uri="{FF2B5EF4-FFF2-40B4-BE49-F238E27FC236}">
                <a16:creationId xmlns:a16="http://schemas.microsoft.com/office/drawing/2014/main" id="{F93607B2-A71A-4DCD-AF80-CEE96AE39BAC}"/>
              </a:ext>
            </a:extLst>
          </p:cNvPr>
          <p:cNvSpPr/>
          <p:nvPr/>
        </p:nvSpPr>
        <p:spPr>
          <a:xfrm>
            <a:off x="345293" y="6281096"/>
            <a:ext cx="1819236" cy="461665"/>
          </a:xfrm>
          <a:prstGeom prst="rect">
            <a:avLst/>
          </a:prstGeom>
        </p:spPr>
        <p:txBody>
          <a:bodyPr wrap="square">
            <a:spAutoFit/>
          </a:bodyPr>
          <a:lstStyle/>
          <a:p>
            <a:pPr lvl="0"/>
            <a:r>
              <a:rPr lang="zh-CN" altLang="en-US" sz="1200" b="0" dirty="0">
                <a:solidFill>
                  <a:prstClr val="black"/>
                </a:solidFill>
                <a:ea typeface="微软雅黑" panose="020B0503020204020204" pitchFamily="34" charset="-122"/>
                <a:cs typeface="Times New Roman" panose="02020603050405020304" pitchFamily="18" charset="0"/>
              </a:rPr>
              <a:t>宇宙线缪子散射成像可用于对集装箱进行成像</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26" name="灯片编号占位符 2">
            <a:extLst>
              <a:ext uri="{FF2B5EF4-FFF2-40B4-BE49-F238E27FC236}">
                <a16:creationId xmlns:a16="http://schemas.microsoft.com/office/drawing/2014/main" id="{E359C6E0-5CFD-4820-86CA-85B53F7CC347}"/>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6</a:t>
            </a:fld>
            <a:endParaRPr lang="zh-CN" altLang="en-US" sz="1400" dirty="0">
              <a:solidFill>
                <a:schemeClr val="tx1"/>
              </a:solidFill>
              <a:latin typeface="黑体" panose="02010609060101010101" pitchFamily="49" charset="-122"/>
              <a:ea typeface="黑体" panose="02010609060101010101" pitchFamily="49" charset="-122"/>
            </a:endParaRPr>
          </a:p>
        </p:txBody>
      </p:sp>
      <p:grpSp>
        <p:nvGrpSpPr>
          <p:cNvPr id="25" name="组合 24">
            <a:extLst>
              <a:ext uri="{FF2B5EF4-FFF2-40B4-BE49-F238E27FC236}">
                <a16:creationId xmlns:a16="http://schemas.microsoft.com/office/drawing/2014/main" id="{57A53573-C508-4312-939B-816DF33A3DC4}"/>
              </a:ext>
            </a:extLst>
          </p:cNvPr>
          <p:cNvGrpSpPr/>
          <p:nvPr/>
        </p:nvGrpSpPr>
        <p:grpSpPr>
          <a:xfrm>
            <a:off x="6744072" y="1250076"/>
            <a:ext cx="5093198" cy="2232248"/>
            <a:chOff x="1055440" y="3282165"/>
            <a:chExt cx="5074282" cy="1418859"/>
          </a:xfrm>
        </p:grpSpPr>
        <p:pic>
          <p:nvPicPr>
            <p:cNvPr id="27" name="图片 26">
              <a:extLst>
                <a:ext uri="{FF2B5EF4-FFF2-40B4-BE49-F238E27FC236}">
                  <a16:creationId xmlns:a16="http://schemas.microsoft.com/office/drawing/2014/main" id="{5FE155B9-9958-4B2C-B52F-ABA19AC827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440" y="3282752"/>
              <a:ext cx="3282482" cy="1418272"/>
            </a:xfrm>
            <a:prstGeom prst="rect">
              <a:avLst/>
            </a:prstGeom>
          </p:spPr>
        </p:pic>
        <p:pic>
          <p:nvPicPr>
            <p:cNvPr id="28" name="图片 27">
              <a:extLst>
                <a:ext uri="{FF2B5EF4-FFF2-40B4-BE49-F238E27FC236}">
                  <a16:creationId xmlns:a16="http://schemas.microsoft.com/office/drawing/2014/main" id="{85BAA61A-FF0B-4DF0-9717-E635C698AB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7921" y="3282165"/>
              <a:ext cx="1791801" cy="1418272"/>
            </a:xfrm>
            <a:prstGeom prst="rect">
              <a:avLst/>
            </a:prstGeom>
          </p:spPr>
        </p:pic>
      </p:grpSp>
      <p:pic>
        <p:nvPicPr>
          <p:cNvPr id="29" name="图片 28">
            <a:extLst>
              <a:ext uri="{FF2B5EF4-FFF2-40B4-BE49-F238E27FC236}">
                <a16:creationId xmlns:a16="http://schemas.microsoft.com/office/drawing/2014/main" id="{929CA5E2-D33B-436A-9510-104FBFDB95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323" y="1250538"/>
            <a:ext cx="6030608" cy="2231325"/>
          </a:xfrm>
          <a:prstGeom prst="rect">
            <a:avLst/>
          </a:prstGeom>
        </p:spPr>
      </p:pic>
    </p:spTree>
    <p:extLst>
      <p:ext uri="{BB962C8B-B14F-4D97-AF65-F5344CB8AC3E}">
        <p14:creationId xmlns:p14="http://schemas.microsoft.com/office/powerpoint/2010/main" val="3385736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F3F81651-9A01-4629-9ABE-DBC3A00C5DD6}"/>
              </a:ext>
            </a:extLst>
          </p:cNvPr>
          <p:cNvSpPr/>
          <p:nvPr/>
        </p:nvSpPr>
        <p:spPr>
          <a:xfrm>
            <a:off x="7235006" y="5678004"/>
            <a:ext cx="3742247" cy="276999"/>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带电粒子穿越物质时发生多次库伦散射的示意图</a:t>
            </a:r>
          </a:p>
        </p:txBody>
      </p:sp>
      <p:pic>
        <p:nvPicPr>
          <p:cNvPr id="24" name="图片 23">
            <a:extLst>
              <a:ext uri="{FF2B5EF4-FFF2-40B4-BE49-F238E27FC236}">
                <a16:creationId xmlns:a16="http://schemas.microsoft.com/office/drawing/2014/main" id="{2234424E-F4DB-4515-AC3F-E42310661D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029" y="2677137"/>
            <a:ext cx="4307867" cy="2880000"/>
          </a:xfrm>
          <a:prstGeom prst="rect">
            <a:avLst/>
          </a:prstGeom>
        </p:spPr>
      </p:pic>
      <p:pic>
        <p:nvPicPr>
          <p:cNvPr id="39" name="图片 38">
            <a:extLst>
              <a:ext uri="{FF2B5EF4-FFF2-40B4-BE49-F238E27FC236}">
                <a16:creationId xmlns:a16="http://schemas.microsoft.com/office/drawing/2014/main" id="{4CBD561F-919F-416D-85A0-771504CAAE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4607" y="3429001"/>
            <a:ext cx="4823044" cy="2282960"/>
          </a:xfrm>
          <a:prstGeom prst="rect">
            <a:avLst/>
          </a:prstGeom>
        </p:spPr>
      </p:pic>
      <p:sp>
        <p:nvSpPr>
          <p:cNvPr id="43" name="矩形 42">
            <a:extLst>
              <a:ext uri="{FF2B5EF4-FFF2-40B4-BE49-F238E27FC236}">
                <a16:creationId xmlns:a16="http://schemas.microsoft.com/office/drawing/2014/main" id="{A5C1A795-047C-4440-86BD-04267A1F4D3B}"/>
              </a:ext>
            </a:extLst>
          </p:cNvPr>
          <p:cNvSpPr/>
          <p:nvPr/>
        </p:nvSpPr>
        <p:spPr>
          <a:xfrm>
            <a:off x="1490068" y="5625375"/>
            <a:ext cx="3031788" cy="276999"/>
          </a:xfrm>
          <a:prstGeom prst="rect">
            <a:avLst/>
          </a:prstGeom>
        </p:spPr>
        <p:txBody>
          <a:bodyPr wrap="square">
            <a:spAutoFit/>
          </a:bodyPr>
          <a:lstStyle/>
          <a:p>
            <a:r>
              <a:rPr lang="zh-CN" altLang="en-US" sz="1200" b="0" dirty="0">
                <a:solidFill>
                  <a:schemeClr val="tx1"/>
                </a:solidFill>
                <a:ea typeface="微软雅黑" panose="020B0503020204020204" pitchFamily="34" charset="-122"/>
                <a:cs typeface="Times New Roman" panose="02020603050405020304" pitchFamily="18" charset="0"/>
              </a:rPr>
              <a:t>带正电的缪子在铜材料中的能量损失</a:t>
            </a:r>
          </a:p>
        </p:txBody>
      </p:sp>
      <p:sp>
        <p:nvSpPr>
          <p:cNvPr id="14" name="标题 1">
            <a:extLst>
              <a:ext uri="{FF2B5EF4-FFF2-40B4-BE49-F238E27FC236}">
                <a16:creationId xmlns:a16="http://schemas.microsoft.com/office/drawing/2014/main" id="{B54BC62B-0B1A-4728-ACBC-E668CB7112AA}"/>
              </a:ext>
            </a:extLst>
          </p:cNvPr>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宇宙线缪子与物质相互作用过程</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5" name="内容占位符 2">
            <a:extLst>
              <a:ext uri="{FF2B5EF4-FFF2-40B4-BE49-F238E27FC236}">
                <a16:creationId xmlns:a16="http://schemas.microsoft.com/office/drawing/2014/main" id="{A45D092C-2BAE-4653-B30D-F525E3B165BD}"/>
              </a:ext>
            </a:extLst>
          </p:cNvPr>
          <p:cNvSpPr txBox="1">
            <a:spLocks/>
          </p:cNvSpPr>
          <p:nvPr/>
        </p:nvSpPr>
        <p:spPr bwMode="auto">
          <a:xfrm>
            <a:off x="2" y="692697"/>
            <a:ext cx="1919534" cy="5169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indent="0">
              <a:lnSpc>
                <a:spcPct val="150000"/>
              </a:lnSpc>
              <a:buClrTx/>
              <a:buNone/>
            </a:pPr>
            <a:r>
              <a:rPr lang="zh-CN" altLang="en-US" sz="2000" b="0" kern="0" dirty="0">
                <a:solidFill>
                  <a:srgbClr val="000000"/>
                </a:solidFill>
                <a:latin typeface="Times New Roman" panose="02020603050405020304" pitchFamily="18" charset="0"/>
                <a:cs typeface="Times New Roman" panose="02020603050405020304" pitchFamily="18" charset="0"/>
              </a:rPr>
              <a:t>电离能损过程</a:t>
            </a:r>
          </a:p>
        </p:txBody>
      </p:sp>
      <p:sp>
        <p:nvSpPr>
          <p:cNvPr id="17" name="矩形 16">
            <a:extLst>
              <a:ext uri="{FF2B5EF4-FFF2-40B4-BE49-F238E27FC236}">
                <a16:creationId xmlns:a16="http://schemas.microsoft.com/office/drawing/2014/main" id="{DB0E3122-0438-463E-B4C0-72076DD4BE3E}"/>
              </a:ext>
            </a:extLst>
          </p:cNvPr>
          <p:cNvSpPr/>
          <p:nvPr/>
        </p:nvSpPr>
        <p:spPr>
          <a:xfrm>
            <a:off x="985599" y="5870836"/>
            <a:ext cx="3878701" cy="873957"/>
          </a:xfrm>
          <a:prstGeom prst="rect">
            <a:avLst/>
          </a:prstGeom>
        </p:spPr>
        <p:txBody>
          <a:bodyPr wrap="square">
            <a:spAutoFit/>
          </a:bodyPr>
          <a:lstStyle/>
          <a:p>
            <a:pPr lvl="0" algn="l" fontAlgn="auto">
              <a:lnSpc>
                <a:spcPct val="150000"/>
              </a:lnSpc>
              <a:spcBef>
                <a:spcPts val="0"/>
              </a:spcBef>
              <a:spcAft>
                <a:spcPts val="0"/>
              </a:spcAft>
            </a:pPr>
            <a:r>
              <a:rPr lang="zh-CN" altLang="en-US" sz="1800" b="0" dirty="0">
                <a:solidFill>
                  <a:prstClr val="black"/>
                </a:solidFill>
                <a:latin typeface="Arial"/>
                <a:ea typeface="微软雅黑" panose="020B0503020204020204" pitchFamily="34" charset="-122"/>
                <a:cs typeface="Times New Roman" panose="02020603050405020304" pitchFamily="18" charset="0"/>
              </a:rPr>
              <a:t>宇宙线缪子在探测器中发生电离能损过程，沉积能量，进而产生脉冲信号</a:t>
            </a:r>
            <a:endParaRPr kumimoji="0" lang="en-US" altLang="zh-CN" sz="1800" b="0" i="0" u="none" strike="noStrike" kern="1200" cap="none" spc="0" normalizeH="0" baseline="0" noProof="0" dirty="0">
              <a:ln>
                <a:noFill/>
              </a:ln>
              <a:solidFill>
                <a:srgbClr val="FF0000"/>
              </a:solidFill>
              <a:effectLst/>
              <a:uLnTx/>
              <a:uFillTx/>
              <a:latin typeface="Arial"/>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940FC632-D614-4C34-AC05-B2FA1C07584B}"/>
                  </a:ext>
                </a:extLst>
              </p:cNvPr>
              <p:cNvSpPr/>
              <p:nvPr/>
            </p:nvSpPr>
            <p:spPr>
              <a:xfrm>
                <a:off x="765900" y="1201918"/>
                <a:ext cx="4471020" cy="144110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anose="02020603050405020304" pitchFamily="18" charset="0"/>
                  </a:rPr>
                  <a:t>Bethe-Bloch </a:t>
                </a:r>
                <a:r>
                  <a:rPr kumimoji="0" lang="zh-CN" altLang="en-US" sz="1200" b="0" i="0" u="none" strike="noStrike" kern="120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anose="02020603050405020304" pitchFamily="18" charset="0"/>
                  </a:rPr>
                  <a:t>公式</a:t>
                </a:r>
                <a:r>
                  <a:rPr lang="zh-CN" altLang="en-US" sz="1200" b="0" dirty="0">
                    <a:solidFill>
                      <a:schemeClr val="tx1"/>
                    </a:solidFill>
                    <a:ea typeface="微软雅黑" panose="020B0503020204020204" pitchFamily="34" charset="-122"/>
                    <a:cs typeface="Times New Roman" panose="02020603050405020304" pitchFamily="18" charset="0"/>
                  </a:rPr>
                  <a:t>：</a:t>
                </a:r>
                <a:endParaRPr kumimoji="0" lang="en-US" altLang="zh-CN" sz="1200" b="0" i="1" u="none" strike="noStrike" kern="1200" cap="none" spc="0" normalizeH="0" baseline="0" noProof="0" dirty="0">
                  <a:ln>
                    <a:noFill/>
                  </a:ln>
                  <a:solidFill>
                    <a:schemeClr val="tx1"/>
                  </a:solidFill>
                  <a:effectLst/>
                  <a:uLnTx/>
                  <a:uFillTx/>
                  <a:latin typeface="Cambria Math" panose="02040503050406030204" pitchFamily="18" charset="0"/>
                  <a:ea typeface="微软雅黑" panose="020B0503020204020204" pitchFamily="34" charset="-122"/>
                  <a:cs typeface="Times New Roman" panose="02020603050405020304" pitchFamily="18" charset="0"/>
                </a:endParaRPr>
              </a:p>
              <a:p>
                <a:pPr lvl="0" algn="l">
                  <a:defRPr/>
                </a:pPr>
                <a14:m>
                  <m:oMathPara xmlns:m="http://schemas.openxmlformats.org/officeDocument/2006/math">
                    <m:oMathParaPr>
                      <m:jc m:val="centerGroup"/>
                    </m:oMathParaPr>
                    <m:oMath xmlns:m="http://schemas.openxmlformats.org/officeDocument/2006/math">
                      <m:r>
                        <a:rPr lang="en-US" altLang="zh-CN" sz="1200" i="1" smtClean="0">
                          <a:solidFill>
                            <a:schemeClr val="tx1"/>
                          </a:solidFill>
                          <a:latin typeface="Cambria Math" panose="02040503050406030204" pitchFamily="18" charset="0"/>
                          <a:ea typeface="宋体" panose="02010600030101010101" pitchFamily="2" charset="-122"/>
                        </a:rPr>
                        <m:t>−</m:t>
                      </m:r>
                      <m:f>
                        <m:fPr>
                          <m:ctrlPr>
                            <a:rPr lang="zh-CN" altLang="zh-CN" sz="1200" i="1">
                              <a:solidFill>
                                <a:schemeClr val="tx1"/>
                              </a:solidFill>
                              <a:latin typeface="Cambria Math" panose="02040503050406030204" pitchFamily="18" charset="0"/>
                              <a:ea typeface="Cambria Math" panose="02040503050406030204" pitchFamily="18" charset="0"/>
                            </a:rPr>
                          </m:ctrlPr>
                        </m:fPr>
                        <m:num>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𝑑𝐸</m:t>
                          </m:r>
                        </m:num>
                        <m:den>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𝑑𝑋</m:t>
                          </m:r>
                        </m:den>
                      </m:f>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𝐾</m:t>
                      </m:r>
                      <m:sSup>
                        <m:sSupPr>
                          <m:ctrlPr>
                            <a:rPr lang="zh-CN" altLang="zh-CN" sz="1200" i="1">
                              <a:solidFill>
                                <a:schemeClr val="tx1"/>
                              </a:solidFill>
                              <a:latin typeface="Cambria Math" panose="02040503050406030204" pitchFamily="18" charset="0"/>
                              <a:ea typeface="Cambria Math" panose="02040503050406030204" pitchFamily="18" charset="0"/>
                            </a:rPr>
                          </m:ctrlPr>
                        </m:sSup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𝓏</m:t>
                          </m:r>
                        </m:e>
                        <m:sup>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2</m:t>
                          </m:r>
                        </m:sup>
                      </m:sSup>
                      <m:f>
                        <m:fPr>
                          <m:ctrlPr>
                            <a:rPr lang="zh-CN" altLang="zh-CN" sz="1200" i="1">
                              <a:solidFill>
                                <a:schemeClr val="tx1"/>
                              </a:solidFill>
                              <a:latin typeface="Cambria Math" panose="02040503050406030204" pitchFamily="18" charset="0"/>
                              <a:ea typeface="Cambria Math" panose="02040503050406030204" pitchFamily="18" charset="0"/>
                            </a:rPr>
                          </m:ctrlPr>
                        </m:fPr>
                        <m:num>
                          <m:r>
                            <m:rPr>
                              <m:sty m:val="p"/>
                            </m:rPr>
                            <a:rPr lang="en-US" altLang="zh-CN" sz="1200" i="1" smtClean="0">
                              <a:solidFill>
                                <a:schemeClr val="tx1"/>
                              </a:solidFill>
                              <a:latin typeface="Cambria Math" panose="02040503050406030204" pitchFamily="18" charset="0"/>
                              <a:ea typeface="Cambria Math" panose="02040503050406030204" pitchFamily="18" charset="0"/>
                            </a:rPr>
                            <m:t>Z</m:t>
                          </m:r>
                        </m:num>
                        <m:den>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𝐴</m:t>
                          </m:r>
                        </m:den>
                      </m:f>
                      <m:f>
                        <m:fPr>
                          <m:ctrlPr>
                            <a:rPr lang="zh-CN" altLang="zh-CN" sz="1200" i="1">
                              <a:solidFill>
                                <a:schemeClr val="tx1"/>
                              </a:solidFill>
                              <a:latin typeface="Cambria Math" panose="02040503050406030204" pitchFamily="18" charset="0"/>
                              <a:ea typeface="Cambria Math" panose="02040503050406030204" pitchFamily="18" charset="0"/>
                            </a:rPr>
                          </m:ctrlPr>
                        </m:fPr>
                        <m:num>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1</m:t>
                          </m:r>
                        </m:num>
                        <m:den>
                          <m:sSup>
                            <m:sSupPr>
                              <m:ctrlPr>
                                <a:rPr lang="zh-CN" altLang="zh-CN" sz="1200" i="1">
                                  <a:solidFill>
                                    <a:schemeClr val="tx1"/>
                                  </a:solidFill>
                                  <a:latin typeface="Cambria Math" panose="02040503050406030204" pitchFamily="18" charset="0"/>
                                  <a:ea typeface="Cambria Math" panose="02040503050406030204" pitchFamily="18" charset="0"/>
                                </a:rPr>
                              </m:ctrlPr>
                            </m:sSup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𝛽</m:t>
                              </m:r>
                            </m:e>
                            <m:sup>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2</m:t>
                              </m:r>
                            </m:sup>
                          </m:sSup>
                        </m:den>
                      </m:f>
                      <m:d>
                        <m:dPr>
                          <m:begChr m:val="["/>
                          <m:endChr m:val="]"/>
                          <m:ctrlPr>
                            <a:rPr lang="en-US" altLang="zh-CN" sz="1200" i="1" smtClean="0">
                              <a:solidFill>
                                <a:schemeClr val="tx1"/>
                              </a:solidFill>
                              <a:latin typeface="Cambria Math" panose="02040503050406030204" pitchFamily="18" charset="0"/>
                              <a:ea typeface="宋体" panose="02010600030101010101" pitchFamily="2" charset="-122"/>
                              <a:cs typeface="Times New Roman" panose="02020603050405020304" pitchFamily="18" charset="0"/>
                            </a:rPr>
                          </m:ctrlPr>
                        </m:dPr>
                        <m:e>
                          <m:f>
                            <m:fPr>
                              <m:ctrlPr>
                                <a:rPr lang="zh-CN" altLang="zh-CN" sz="1200" b="0" i="1">
                                  <a:solidFill>
                                    <a:schemeClr val="tx1"/>
                                  </a:solidFill>
                                  <a:latin typeface="Cambria Math" panose="02040503050406030204" pitchFamily="18" charset="0"/>
                                  <a:ea typeface="Cambria Math" panose="02040503050406030204" pitchFamily="18" charset="0"/>
                                </a:rPr>
                              </m:ctrlPr>
                            </m:fPr>
                            <m:num>
                              <m:r>
                                <a:rPr lang="en-US" altLang="zh-CN" sz="1200" b="0" i="0">
                                  <a:solidFill>
                                    <a:schemeClr val="tx1"/>
                                  </a:solidFill>
                                  <a:latin typeface="Cambria Math" panose="02040503050406030204" pitchFamily="18" charset="0"/>
                                  <a:ea typeface="宋体" panose="02010600030101010101" pitchFamily="2" charset="-122"/>
                                  <a:cs typeface="Times New Roman" panose="02020603050405020304" pitchFamily="18" charset="0"/>
                                </a:rPr>
                                <m:t>1</m:t>
                              </m:r>
                            </m:num>
                            <m:den>
                              <m:r>
                                <a:rPr lang="en-US" altLang="zh-CN" sz="1200" b="0" i="0" smtClean="0">
                                  <a:solidFill>
                                    <a:schemeClr val="tx1"/>
                                  </a:solidFill>
                                  <a:latin typeface="Cambria Math" panose="02040503050406030204" pitchFamily="18" charset="0"/>
                                  <a:ea typeface="宋体" panose="02010600030101010101" pitchFamily="2" charset="-122"/>
                                  <a:cs typeface="Times New Roman" panose="02020603050405020304" pitchFamily="18" charset="0"/>
                                </a:rPr>
                                <m:t>2</m:t>
                              </m:r>
                            </m:den>
                          </m:f>
                          <m:func>
                            <m:funcPr>
                              <m:ctrlPr>
                                <a:rPr lang="zh-CN" altLang="zh-CN" sz="1200" i="1">
                                  <a:solidFill>
                                    <a:schemeClr val="tx1"/>
                                  </a:solidFill>
                                  <a:latin typeface="Cambria Math" panose="02040503050406030204" pitchFamily="18" charset="0"/>
                                  <a:ea typeface="Cambria Math" panose="02040503050406030204" pitchFamily="18" charset="0"/>
                                </a:rPr>
                              </m:ctrlPr>
                            </m:funcPr>
                            <m:fNa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𝑙𝑛</m:t>
                              </m:r>
                            </m:fName>
                            <m:e>
                              <m:f>
                                <m:fPr>
                                  <m:ctrlPr>
                                    <a:rPr lang="zh-CN" altLang="zh-CN" sz="1200" i="1">
                                      <a:solidFill>
                                        <a:schemeClr val="tx1"/>
                                      </a:solidFill>
                                      <a:latin typeface="Cambria Math" panose="02040503050406030204" pitchFamily="18" charset="0"/>
                                      <a:ea typeface="Cambria Math" panose="02040503050406030204" pitchFamily="18" charset="0"/>
                                    </a:rPr>
                                  </m:ctrlPr>
                                </m:fPr>
                                <m:num>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2</m:t>
                                  </m:r>
                                  <m:sSub>
                                    <m:sSubPr>
                                      <m:ctrlPr>
                                        <a:rPr lang="zh-CN" altLang="zh-CN" sz="1200" i="1">
                                          <a:solidFill>
                                            <a:schemeClr val="tx1"/>
                                          </a:solidFill>
                                          <a:latin typeface="Cambria Math" panose="02040503050406030204" pitchFamily="18" charset="0"/>
                                          <a:ea typeface="Cambria Math" panose="02040503050406030204" pitchFamily="18" charset="0"/>
                                        </a:rPr>
                                      </m:ctrlPr>
                                    </m:sSub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𝑚</m:t>
                                      </m:r>
                                    </m:e>
                                    <m:sub>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𝑒</m:t>
                                      </m:r>
                                    </m:sub>
                                  </m:sSub>
                                  <m:sSup>
                                    <m:sSupPr>
                                      <m:ctrlPr>
                                        <a:rPr lang="zh-CN" altLang="zh-CN" sz="1200" i="1">
                                          <a:solidFill>
                                            <a:schemeClr val="tx1"/>
                                          </a:solidFill>
                                          <a:latin typeface="Cambria Math" panose="02040503050406030204" pitchFamily="18" charset="0"/>
                                          <a:ea typeface="Cambria Math" panose="02040503050406030204" pitchFamily="18" charset="0"/>
                                        </a:rPr>
                                      </m:ctrlPr>
                                    </m:sSup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𝑐</m:t>
                                      </m:r>
                                    </m:e>
                                    <m:sup>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2</m:t>
                                      </m:r>
                                    </m:sup>
                                  </m:sSup>
                                  <m:sSup>
                                    <m:sSupPr>
                                      <m:ctrlPr>
                                        <a:rPr lang="zh-CN" altLang="zh-CN" sz="1200" i="1">
                                          <a:solidFill>
                                            <a:schemeClr val="tx1"/>
                                          </a:solidFill>
                                          <a:latin typeface="Cambria Math" panose="02040503050406030204" pitchFamily="18" charset="0"/>
                                          <a:ea typeface="Cambria Math" panose="02040503050406030204" pitchFamily="18" charset="0"/>
                                        </a:rPr>
                                      </m:ctrlPr>
                                    </m:sSup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𝛽</m:t>
                                      </m:r>
                                    </m:e>
                                    <m:sup>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2</m:t>
                                      </m:r>
                                    </m:sup>
                                  </m:sSup>
                                  <m:sSup>
                                    <m:sSupPr>
                                      <m:ctrlPr>
                                        <a:rPr lang="zh-CN" altLang="zh-CN" sz="1200" i="1">
                                          <a:solidFill>
                                            <a:schemeClr val="tx1"/>
                                          </a:solidFill>
                                          <a:latin typeface="Cambria Math" panose="02040503050406030204" pitchFamily="18" charset="0"/>
                                          <a:ea typeface="Cambria Math" panose="02040503050406030204" pitchFamily="18" charset="0"/>
                                        </a:rPr>
                                      </m:ctrlPr>
                                    </m:sSup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𝛾</m:t>
                                      </m:r>
                                    </m:e>
                                    <m:sup>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2</m:t>
                                      </m:r>
                                    </m:sup>
                                  </m:sSup>
                                  <m:sSub>
                                    <m:sSubPr>
                                      <m:ctrlPr>
                                        <a:rPr lang="zh-CN" altLang="zh-CN" sz="1200" i="1">
                                          <a:solidFill>
                                            <a:schemeClr val="tx1"/>
                                          </a:solidFill>
                                          <a:latin typeface="Cambria Math" panose="02040503050406030204" pitchFamily="18" charset="0"/>
                                          <a:ea typeface="Cambria Math" panose="02040503050406030204" pitchFamily="18" charset="0"/>
                                        </a:rPr>
                                      </m:ctrlPr>
                                    </m:sSub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𝑊</m:t>
                                      </m:r>
                                    </m:e>
                                    <m:sub>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𝑚𝑎𝑥</m:t>
                                      </m:r>
                                    </m:sub>
                                  </m:sSub>
                                </m:num>
                                <m:den>
                                  <m:sSup>
                                    <m:sSupPr>
                                      <m:ctrlPr>
                                        <a:rPr lang="zh-CN" altLang="zh-CN" sz="1200" i="1">
                                          <a:solidFill>
                                            <a:schemeClr val="tx1"/>
                                          </a:solidFill>
                                          <a:latin typeface="Cambria Math" panose="02040503050406030204" pitchFamily="18" charset="0"/>
                                          <a:ea typeface="Cambria Math" panose="02040503050406030204" pitchFamily="18" charset="0"/>
                                        </a:rPr>
                                      </m:ctrlPr>
                                    </m:sSup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𝐼</m:t>
                                      </m:r>
                                    </m:e>
                                    <m:sup>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2</m:t>
                                      </m:r>
                                    </m:sup>
                                  </m:sSup>
                                </m:den>
                              </m:f>
                              <m:r>
                                <a:rPr lang="en-US" altLang="zh-CN" sz="1200" i="1">
                                  <a:solidFill>
                                    <a:schemeClr val="tx1"/>
                                  </a:solidFill>
                                  <a:latin typeface="Cambria Math" panose="02040503050406030204" pitchFamily="18" charset="0"/>
                                  <a:ea typeface="宋体" panose="02010600030101010101" pitchFamily="2" charset="-122"/>
                                </a:rPr>
                                <m:t>−</m:t>
                              </m:r>
                              <m:sSup>
                                <m:sSupPr>
                                  <m:ctrlPr>
                                    <a:rPr lang="zh-CN" altLang="zh-CN" sz="1200" i="1">
                                      <a:solidFill>
                                        <a:schemeClr val="tx1"/>
                                      </a:solidFill>
                                      <a:latin typeface="Cambria Math" panose="02040503050406030204" pitchFamily="18" charset="0"/>
                                      <a:ea typeface="Cambria Math" panose="02040503050406030204" pitchFamily="18" charset="0"/>
                                    </a:rPr>
                                  </m:ctrlPr>
                                </m:sSup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𝛽</m:t>
                                  </m:r>
                                </m:e>
                                <m:sup>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2</m:t>
                                  </m:r>
                                </m:sup>
                              </m:sSup>
                              <m:r>
                                <a:rPr lang="en-US" altLang="zh-CN" sz="1200" i="1">
                                  <a:solidFill>
                                    <a:schemeClr val="tx1"/>
                                  </a:solidFill>
                                  <a:latin typeface="Cambria Math" panose="02040503050406030204" pitchFamily="18" charset="0"/>
                                  <a:ea typeface="宋体" panose="02010600030101010101" pitchFamily="2" charset="-122"/>
                                </a:rPr>
                                <m:t>−</m:t>
                              </m:r>
                              <m:f>
                                <m:fPr>
                                  <m:ctrlPr>
                                    <a:rPr lang="zh-CN" altLang="zh-CN" sz="1200" i="1">
                                      <a:solidFill>
                                        <a:schemeClr val="tx1"/>
                                      </a:solidFill>
                                      <a:latin typeface="Cambria Math" panose="02040503050406030204" pitchFamily="18" charset="0"/>
                                      <a:ea typeface="Cambria Math" panose="02040503050406030204" pitchFamily="18" charset="0"/>
                                    </a:rPr>
                                  </m:ctrlPr>
                                </m:fPr>
                                <m:num>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𝛿</m:t>
                                  </m:r>
                                  <m:d>
                                    <m:dPr>
                                      <m:ctrlPr>
                                        <a:rPr lang="zh-CN" altLang="zh-CN" sz="1200" i="1">
                                          <a:solidFill>
                                            <a:schemeClr val="tx1"/>
                                          </a:solidFill>
                                          <a:latin typeface="Cambria Math" panose="02040503050406030204" pitchFamily="18" charset="0"/>
                                          <a:ea typeface="Cambria Math" panose="02040503050406030204" pitchFamily="18" charset="0"/>
                                        </a:rPr>
                                      </m:ctrlPr>
                                    </m:d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𝛽𝛾</m:t>
                                      </m:r>
                                    </m:e>
                                  </m:d>
                                </m:num>
                                <m:den>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2</m:t>
                                  </m:r>
                                </m:den>
                              </m:f>
                            </m:e>
                          </m:func>
                        </m:e>
                      </m:d>
                    </m:oMath>
                  </m:oMathPara>
                </a14:m>
                <a:endParaRPr kumimoji="0" lang="en-US" altLang="zh-CN" sz="1200" b="0" i="0" u="none" strike="noStrike" kern="120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anose="02020603050405020304" pitchFamily="18" charset="0"/>
                </a:endParaRPr>
              </a:p>
              <a:p>
                <a:pPr lvl="0" algn="l">
                  <a:defRPr/>
                </a:pPr>
                <a14:m>
                  <m:oMathPara xmlns:m="http://schemas.openxmlformats.org/officeDocument/2006/math">
                    <m:oMathParaPr>
                      <m:jc m:val="centerGroup"/>
                    </m:oMathParaPr>
                    <m:oMath xmlns:m="http://schemas.openxmlformats.org/officeDocument/2006/math">
                      <m:r>
                        <a:rPr lang="en-US" altLang="zh-CN" sz="1200" i="1" smtClean="0">
                          <a:solidFill>
                            <a:schemeClr val="tx1"/>
                          </a:solidFill>
                          <a:latin typeface="Cambria Math" panose="02040503050406030204" pitchFamily="18" charset="0"/>
                          <a:ea typeface="宋体" panose="02010600030101010101" pitchFamily="2" charset="-122"/>
                          <a:cs typeface="Times New Roman" panose="02020603050405020304" pitchFamily="18" charset="0"/>
                        </a:rPr>
                        <m:t>𝐾</m:t>
                      </m:r>
                      <m:r>
                        <a:rPr lang="en-US" altLang="zh-CN" sz="1200" i="1" smtClean="0">
                          <a:solidFill>
                            <a:schemeClr val="tx1"/>
                          </a:solidFill>
                          <a:latin typeface="Cambria Math" panose="02040503050406030204" pitchFamily="18" charset="0"/>
                          <a:ea typeface="宋体" panose="02010600030101010101" pitchFamily="2" charset="-122"/>
                          <a:cs typeface="Times New Roman" panose="02020603050405020304" pitchFamily="18" charset="0"/>
                        </a:rPr>
                        <m:t>=4</m:t>
                      </m:r>
                      <m:r>
                        <a:rPr lang="en-US" altLang="zh-CN" sz="1200" i="1" smtClean="0">
                          <a:solidFill>
                            <a:schemeClr val="tx1"/>
                          </a:solidFill>
                          <a:latin typeface="Cambria Math" panose="02040503050406030204" pitchFamily="18" charset="0"/>
                          <a:ea typeface="宋体" panose="02010600030101010101" pitchFamily="2" charset="-122"/>
                          <a:cs typeface="Times New Roman" panose="02020603050405020304" pitchFamily="18" charset="0"/>
                        </a:rPr>
                        <m:t>𝜋</m:t>
                      </m:r>
                      <m:sSub>
                        <m:sSubPr>
                          <m:ctrlPr>
                            <a:rPr lang="zh-CN" altLang="zh-CN" sz="1200" i="1">
                              <a:solidFill>
                                <a:schemeClr val="tx1"/>
                              </a:solidFill>
                              <a:latin typeface="Cambria Math" panose="02040503050406030204" pitchFamily="18" charset="0"/>
                              <a:ea typeface="Cambria Math" panose="02040503050406030204" pitchFamily="18" charset="0"/>
                            </a:rPr>
                          </m:ctrlPr>
                        </m:sSub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𝑁</m:t>
                          </m:r>
                        </m:e>
                        <m:sub>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𝐴</m:t>
                          </m:r>
                        </m:sub>
                      </m:sSub>
                      <m:sSubSup>
                        <m:sSubSupPr>
                          <m:ctrlPr>
                            <a:rPr lang="zh-CN" altLang="zh-CN" sz="12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𝑟</m:t>
                          </m:r>
                        </m:e>
                        <m:sub>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𝑒</m:t>
                          </m:r>
                        </m:sub>
                        <m:sup>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2</m:t>
                          </m:r>
                        </m:sup>
                      </m:sSubSup>
                      <m:sSub>
                        <m:sSubPr>
                          <m:ctrlPr>
                            <a:rPr lang="zh-CN" altLang="zh-CN" sz="12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𝑚</m:t>
                          </m:r>
                        </m:e>
                        <m:sub>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𝑒</m:t>
                          </m:r>
                        </m:sub>
                      </m:sSub>
                      <m:sSup>
                        <m:sSupPr>
                          <m:ctrlPr>
                            <a:rPr lang="zh-CN" altLang="zh-CN" sz="12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𝑐</m:t>
                          </m:r>
                        </m:e>
                        <m:sup>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2</m:t>
                          </m:r>
                        </m:sup>
                      </m:sSup>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=0.3071 </m:t>
                      </m:r>
                      <m:f>
                        <m:fPr>
                          <m:ctrlPr>
                            <a:rPr lang="zh-CN" altLang="zh-CN" sz="12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𝑀𝑒𝑉</m:t>
                          </m:r>
                        </m:num>
                        <m:den>
                          <m:f>
                            <m:fPr>
                              <m:type m:val="lin"/>
                              <m:ctrlPr>
                                <a:rPr lang="zh-CN" altLang="zh-CN" sz="12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𝑔</m:t>
                              </m:r>
                            </m:num>
                            <m:den>
                              <m:sSup>
                                <m:sSupPr>
                                  <m:ctrlPr>
                                    <a:rPr lang="zh-CN" altLang="zh-CN" sz="12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𝑐𝑚</m:t>
                                  </m:r>
                                </m:e>
                                <m:sup>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2</m:t>
                                  </m:r>
                                </m:sup>
                              </m:sSup>
                            </m:den>
                          </m:f>
                        </m:den>
                      </m:f>
                    </m:oMath>
                  </m:oMathPara>
                </a14:m>
                <a:endParaRPr kumimoji="0" lang="en-US" altLang="zh-CN" sz="1200" b="0" i="0" u="none" strike="noStrike" kern="120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anose="02020603050405020304" pitchFamily="18" charset="0"/>
                </a:endParaRPr>
              </a:p>
              <a:p>
                <a:pPr lvl="0" algn="l">
                  <a:defRPr/>
                </a:pPr>
                <a14:m>
                  <m:oMath xmlns:m="http://schemas.openxmlformats.org/officeDocument/2006/math">
                    <m:sSub>
                      <m:sSubPr>
                        <m:ctrlPr>
                          <a:rPr lang="zh-CN" altLang="zh-CN" sz="1200" i="1">
                            <a:solidFill>
                              <a:schemeClr val="tx1"/>
                            </a:solidFill>
                            <a:latin typeface="Cambria Math" panose="02040503050406030204" pitchFamily="18" charset="0"/>
                            <a:ea typeface="Cambria Math" panose="02040503050406030204" pitchFamily="18" charset="0"/>
                          </a:rPr>
                        </m:ctrlPr>
                      </m:sSub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𝑊</m:t>
                        </m:r>
                      </m:e>
                      <m:sub>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𝑚𝑎𝑥</m:t>
                        </m:r>
                      </m:sub>
                    </m:sSub>
                  </m:oMath>
                </a14:m>
                <a:r>
                  <a:rPr kumimoji="0" lang="zh-CN" altLang="en-US" sz="1200" b="0" i="0" u="none" strike="noStrike" kern="120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anose="02020603050405020304" pitchFamily="18" charset="0"/>
                  </a:rPr>
                  <a:t> 为一次碰撞中传递的最大能量；</a:t>
                </a:r>
                <a:r>
                  <a:rPr kumimoji="0" lang="en-US" altLang="zh-CN" sz="1200" b="0" i="0" u="none" strike="noStrike" kern="120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anose="02020603050405020304" pitchFamily="18" charset="0"/>
                  </a:rPr>
                  <a:t> </a:t>
                </a:r>
                <a14:m>
                  <m:oMath xmlns:m="http://schemas.openxmlformats.org/officeDocument/2006/math">
                    <m:r>
                      <a:rPr kumimoji="0" lang="en-US" altLang="zh-CN" sz="12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Times New Roman" panose="02020603050405020304" pitchFamily="18" charset="0"/>
                      </a:rPr>
                      <m:t>𝐼</m:t>
                    </m:r>
                    <m:r>
                      <a:rPr kumimoji="0" lang="en-US" altLang="zh-CN" sz="12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Times New Roman" panose="02020603050405020304" pitchFamily="18" charset="0"/>
                      </a:rPr>
                      <m:t> </m:t>
                    </m:r>
                  </m:oMath>
                </a14:m>
                <a:r>
                  <a:rPr kumimoji="0" lang="zh-CN" altLang="en-US" sz="1200" b="0" i="0" u="none" strike="noStrike" kern="120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anose="02020603050405020304" pitchFamily="18" charset="0"/>
                  </a:rPr>
                  <a:t> 为平均激发能；</a:t>
                </a:r>
                <a14:m>
                  <m:oMath xmlns:m="http://schemas.openxmlformats.org/officeDocument/2006/math">
                    <m:r>
                      <a:rPr kumimoji="0" lang="zh-CN" altLang="en-US" sz="12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Times New Roman" panose="02020603050405020304" pitchFamily="18" charset="0"/>
                      </a:rPr>
                      <m:t>𝛿</m:t>
                    </m:r>
                  </m:oMath>
                </a14:m>
                <a:r>
                  <a:rPr kumimoji="0" lang="zh-CN" altLang="en-US" sz="1200" b="0" i="0" u="none" strike="noStrike" kern="120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anose="02020603050405020304" pitchFamily="18" charset="0"/>
                  </a:rPr>
                  <a:t> 为电离能量损失的密度效应校正</a:t>
                </a:r>
              </a:p>
            </p:txBody>
          </p:sp>
        </mc:Choice>
        <mc:Fallback xmlns="">
          <p:sp>
            <p:nvSpPr>
              <p:cNvPr id="13" name="矩形 12">
                <a:extLst>
                  <a:ext uri="{FF2B5EF4-FFF2-40B4-BE49-F238E27FC236}">
                    <a16:creationId xmlns:a16="http://schemas.microsoft.com/office/drawing/2014/main" id="{940FC632-D614-4C34-AC05-B2FA1C07584B}"/>
                  </a:ext>
                </a:extLst>
              </p:cNvPr>
              <p:cNvSpPr>
                <a:spLocks noRot="1" noChangeAspect="1" noMove="1" noResize="1" noEditPoints="1" noAdjustHandles="1" noChangeArrowheads="1" noChangeShapeType="1" noTextEdit="1"/>
              </p:cNvSpPr>
              <p:nvPr/>
            </p:nvSpPr>
            <p:spPr>
              <a:xfrm>
                <a:off x="765900" y="1201918"/>
                <a:ext cx="4471020" cy="1441100"/>
              </a:xfrm>
              <a:prstGeom prst="rect">
                <a:avLst/>
              </a:prstGeom>
              <a:blipFill>
                <a:blip r:embed="rId5"/>
                <a:stretch>
                  <a:fillRect l="-136" b="-2532"/>
                </a:stretch>
              </a:blipFill>
            </p:spPr>
            <p:txBody>
              <a:bodyPr/>
              <a:lstStyle/>
              <a:p>
                <a:r>
                  <a:rPr lang="zh-CN" altLang="en-US">
                    <a:noFill/>
                  </a:rPr>
                  <a:t> </a:t>
                </a:r>
              </a:p>
            </p:txBody>
          </p:sp>
        </mc:Fallback>
      </mc:AlternateContent>
      <p:sp>
        <p:nvSpPr>
          <p:cNvPr id="19" name="内容占位符 2">
            <a:extLst>
              <a:ext uri="{FF2B5EF4-FFF2-40B4-BE49-F238E27FC236}">
                <a16:creationId xmlns:a16="http://schemas.microsoft.com/office/drawing/2014/main" id="{8B8EE78D-2B7C-4833-B4E0-04CDD4E9EC56}"/>
              </a:ext>
            </a:extLst>
          </p:cNvPr>
          <p:cNvSpPr txBox="1">
            <a:spLocks/>
          </p:cNvSpPr>
          <p:nvPr/>
        </p:nvSpPr>
        <p:spPr bwMode="auto">
          <a:xfrm>
            <a:off x="6095999" y="692697"/>
            <a:ext cx="2592277" cy="5169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indent="0">
              <a:lnSpc>
                <a:spcPct val="150000"/>
              </a:lnSpc>
              <a:buClrTx/>
              <a:buNone/>
            </a:pPr>
            <a:r>
              <a:rPr lang="zh-CN" altLang="en-US" sz="2000" b="0" kern="0" dirty="0">
                <a:solidFill>
                  <a:srgbClr val="000000"/>
                </a:solidFill>
                <a:latin typeface="Times New Roman" panose="02020603050405020304" pitchFamily="18" charset="0"/>
                <a:cs typeface="Times New Roman" panose="02020603050405020304" pitchFamily="18" charset="0"/>
              </a:rPr>
              <a:t>多次库伦散射过程</a:t>
            </a:r>
          </a:p>
        </p:txBody>
      </p:sp>
      <mc:AlternateContent xmlns:mc="http://schemas.openxmlformats.org/markup-compatibility/2006" xmlns:a14="http://schemas.microsoft.com/office/drawing/2010/main">
        <mc:Choice Requires="a14">
          <p:sp>
            <p:nvSpPr>
              <p:cNvPr id="20" name="矩形 19">
                <a:extLst>
                  <a:ext uri="{FF2B5EF4-FFF2-40B4-BE49-F238E27FC236}">
                    <a16:creationId xmlns:a16="http://schemas.microsoft.com/office/drawing/2014/main" id="{14C5457A-6E08-4089-9436-AD3E7F346A44}"/>
                  </a:ext>
                </a:extLst>
              </p:cNvPr>
              <p:cNvSpPr/>
              <p:nvPr/>
            </p:nvSpPr>
            <p:spPr>
              <a:xfrm>
                <a:off x="6184017" y="1427478"/>
                <a:ext cx="2955167" cy="1750479"/>
              </a:xfrm>
              <a:prstGeom prst="rect">
                <a:avLst/>
              </a:prstGeom>
            </p:spPr>
            <p:txBody>
              <a:bodyPr wrap="square">
                <a:spAutoFit/>
              </a:bodyPr>
              <a:lstStyle>
                <a:defPPr>
                  <a:defRPr lang="en-US"/>
                </a:defPPr>
                <a:lvl1pPr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1pPr>
                <a:lvl2pPr marL="4572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2pPr>
                <a:lvl3pPr marL="9144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3pPr>
                <a:lvl4pPr marL="13716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4pPr>
                <a:lvl5pPr marL="18288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5pPr>
                <a:lvl6pPr marL="2286000" algn="l" defTabSz="914400" rtl="0" eaLnBrk="1" latinLnBrk="0" hangingPunct="1">
                  <a:defRPr sz="3600" b="1" kern="1200">
                    <a:solidFill>
                      <a:schemeClr val="bg1"/>
                    </a:solidFill>
                    <a:latin typeface="Times New Roman" pitchFamily="18" charset="0"/>
                    <a:ea typeface="华文中宋" pitchFamily="2" charset="-122"/>
                    <a:cs typeface="+mn-cs"/>
                  </a:defRPr>
                </a:lvl6pPr>
                <a:lvl7pPr marL="2743200" algn="l" defTabSz="914400" rtl="0" eaLnBrk="1" latinLnBrk="0" hangingPunct="1">
                  <a:defRPr sz="3600" b="1" kern="1200">
                    <a:solidFill>
                      <a:schemeClr val="bg1"/>
                    </a:solidFill>
                    <a:latin typeface="Times New Roman" pitchFamily="18" charset="0"/>
                    <a:ea typeface="华文中宋" pitchFamily="2" charset="-122"/>
                    <a:cs typeface="+mn-cs"/>
                  </a:defRPr>
                </a:lvl7pPr>
                <a:lvl8pPr marL="3200400" algn="l" defTabSz="914400" rtl="0" eaLnBrk="1" latinLnBrk="0" hangingPunct="1">
                  <a:defRPr sz="3600" b="1" kern="1200">
                    <a:solidFill>
                      <a:schemeClr val="bg1"/>
                    </a:solidFill>
                    <a:latin typeface="Times New Roman" pitchFamily="18" charset="0"/>
                    <a:ea typeface="华文中宋" pitchFamily="2" charset="-122"/>
                    <a:cs typeface="+mn-cs"/>
                  </a:defRPr>
                </a:lvl8pPr>
                <a:lvl9pPr marL="3657600" algn="l" defTabSz="914400" rtl="0" eaLnBrk="1" latinLnBrk="0" hangingPunct="1">
                  <a:defRPr sz="3600" b="1" kern="1200">
                    <a:solidFill>
                      <a:schemeClr val="bg1"/>
                    </a:solidFill>
                    <a:latin typeface="Times New Roman" pitchFamily="18" charset="0"/>
                    <a:ea typeface="华文中宋"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anose="02020603050405020304" pitchFamily="18" charset="0"/>
                  </a:rPr>
                  <a:t>Molière </a:t>
                </a:r>
                <a:r>
                  <a:rPr kumimoji="0" lang="zh-CN" altLang="en-US" sz="1200" b="0" i="0" u="none" strike="noStrike" kern="120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anose="02020603050405020304" pitchFamily="18" charset="0"/>
                  </a:rPr>
                  <a:t>公式：</a:t>
                </a:r>
                <a:endParaRPr kumimoji="0" lang="en-US" altLang="zh-CN" sz="1200" b="0" i="0" u="none" strike="noStrike" kern="120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anose="02020603050405020304" pitchFamily="18" charset="0"/>
                </a:endParaRPr>
              </a:p>
              <a:p>
                <a:pPr lvl="0" algn="l">
                  <a:defRPr/>
                </a:pPr>
                <a14:m>
                  <m:oMathPara xmlns:m="http://schemas.openxmlformats.org/officeDocument/2006/math">
                    <m:oMathParaPr>
                      <m:jc m:val="centerGroup"/>
                    </m:oMathParaPr>
                    <m:oMath xmlns:m="http://schemas.openxmlformats.org/officeDocument/2006/math">
                      <m:sSub>
                        <m:sSubPr>
                          <m:ctrlPr>
                            <a:rPr lang="zh-CN" altLang="zh-CN" sz="1200" i="1" smtClean="0">
                              <a:solidFill>
                                <a:schemeClr val="tx1"/>
                              </a:solidFill>
                              <a:latin typeface="Cambria Math" panose="02040503050406030204" pitchFamily="18" charset="0"/>
                              <a:ea typeface="Cambria Math" panose="02040503050406030204" pitchFamily="18" charset="0"/>
                            </a:rPr>
                          </m:ctrlPr>
                        </m:sSub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𝜎</m:t>
                          </m:r>
                        </m:e>
                        <m:sub>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𝜃</m:t>
                          </m:r>
                        </m:sub>
                      </m:sSub>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1200" i="1">
                              <a:solidFill>
                                <a:schemeClr val="tx1"/>
                              </a:solidFill>
                              <a:latin typeface="Cambria Math" panose="02040503050406030204" pitchFamily="18" charset="0"/>
                              <a:ea typeface="Cambria Math" panose="02040503050406030204" pitchFamily="18" charset="0"/>
                            </a:rPr>
                          </m:ctrlPr>
                        </m:fPr>
                        <m:num>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13.6 </m:t>
                          </m:r>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𝑀𝑒𝑉</m:t>
                          </m:r>
                        </m:num>
                        <m:den>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𝛽</m:t>
                          </m:r>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𝑐𝑝</m:t>
                          </m:r>
                        </m:den>
                      </m:f>
                      <m:r>
                        <a:rPr lang="zh-CN" altLang="en-US" sz="1200" b="0" i="0" smtClean="0">
                          <a:solidFill>
                            <a:schemeClr val="tx1"/>
                          </a:solidFill>
                          <a:latin typeface="Cambria Math" panose="02040503050406030204" pitchFamily="18" charset="0"/>
                          <a:ea typeface="宋体" panose="02010600030101010101" pitchFamily="2" charset="-122"/>
                          <a:cs typeface="Times New Roman" panose="02020603050405020304" pitchFamily="18" charset="0"/>
                        </a:rPr>
                        <m:t>𝓏</m:t>
                      </m:r>
                      <m:rad>
                        <m:radPr>
                          <m:degHide m:val="on"/>
                          <m:ctrlPr>
                            <a:rPr lang="zh-CN" altLang="zh-CN" sz="1200" i="1">
                              <a:solidFill>
                                <a:schemeClr val="tx1"/>
                              </a:solidFill>
                              <a:latin typeface="Cambria Math" panose="02040503050406030204" pitchFamily="18" charset="0"/>
                              <a:ea typeface="Cambria Math" panose="02040503050406030204" pitchFamily="18" charset="0"/>
                            </a:rPr>
                          </m:ctrlPr>
                        </m:radPr>
                        <m:deg/>
                        <m:e>
                          <m:f>
                            <m:fPr>
                              <m:ctrlPr>
                                <a:rPr lang="zh-CN" altLang="zh-CN" sz="1200" i="1">
                                  <a:solidFill>
                                    <a:schemeClr val="tx1"/>
                                  </a:solidFill>
                                  <a:latin typeface="Cambria Math" panose="02040503050406030204" pitchFamily="18" charset="0"/>
                                  <a:ea typeface="Cambria Math" panose="02040503050406030204" pitchFamily="18" charset="0"/>
                                </a:rPr>
                              </m:ctrlPr>
                            </m:fPr>
                            <m:num>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𝑥</m:t>
                              </m:r>
                            </m:num>
                            <m:den>
                              <m:sSub>
                                <m:sSubPr>
                                  <m:ctrlPr>
                                    <a:rPr lang="zh-CN" altLang="zh-CN" sz="1200" i="1">
                                      <a:solidFill>
                                        <a:schemeClr val="tx1"/>
                                      </a:solidFill>
                                      <a:latin typeface="Cambria Math" panose="02040503050406030204" pitchFamily="18" charset="0"/>
                                      <a:ea typeface="Cambria Math" panose="02040503050406030204" pitchFamily="18" charset="0"/>
                                    </a:rPr>
                                  </m:ctrlPr>
                                </m:sSub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𝑋</m:t>
                                  </m:r>
                                </m:e>
                                <m:sub>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0</m:t>
                                  </m:r>
                                </m:sub>
                              </m:sSub>
                            </m:den>
                          </m:f>
                        </m:e>
                      </m:rad>
                      <m:d>
                        <m:dPr>
                          <m:begChr m:val="["/>
                          <m:endChr m:val="]"/>
                          <m:ctrlPr>
                            <a:rPr lang="zh-CN" altLang="zh-CN" sz="1200" i="1">
                              <a:solidFill>
                                <a:schemeClr val="tx1"/>
                              </a:solidFill>
                              <a:latin typeface="Cambria Math" panose="02040503050406030204" pitchFamily="18" charset="0"/>
                              <a:ea typeface="Cambria Math" panose="02040503050406030204" pitchFamily="18" charset="0"/>
                            </a:rPr>
                          </m:ctrlPr>
                        </m:d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1+0.038</m:t>
                          </m:r>
                          <m:func>
                            <m:funcPr>
                              <m:ctrlPr>
                                <a:rPr lang="zh-CN" altLang="zh-CN" sz="1200" i="1">
                                  <a:solidFill>
                                    <a:schemeClr val="tx1"/>
                                  </a:solidFill>
                                  <a:latin typeface="Cambria Math" panose="02040503050406030204" pitchFamily="18" charset="0"/>
                                  <a:ea typeface="Cambria Math" panose="02040503050406030204" pitchFamily="18" charset="0"/>
                                </a:rPr>
                              </m:ctrlPr>
                            </m:funcPr>
                            <m:fNa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𝑙𝑛</m:t>
                              </m:r>
                            </m:fName>
                            <m:e>
                              <m:f>
                                <m:fPr>
                                  <m:ctrlPr>
                                    <a:rPr lang="zh-CN" altLang="zh-CN" sz="1200" i="1">
                                      <a:solidFill>
                                        <a:schemeClr val="tx1"/>
                                      </a:solidFill>
                                      <a:latin typeface="Cambria Math" panose="02040503050406030204" pitchFamily="18" charset="0"/>
                                      <a:ea typeface="Cambria Math" panose="02040503050406030204" pitchFamily="18" charset="0"/>
                                    </a:rPr>
                                  </m:ctrlPr>
                                </m:fPr>
                                <m:num>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𝑥</m:t>
                                  </m:r>
                                  <m:sSup>
                                    <m:sSupPr>
                                      <m:ctrlPr>
                                        <a:rPr lang="zh-CN" altLang="zh-CN" sz="1200" i="1">
                                          <a:solidFill>
                                            <a:schemeClr val="tx1"/>
                                          </a:solidFill>
                                          <a:latin typeface="Cambria Math" panose="02040503050406030204" pitchFamily="18" charset="0"/>
                                          <a:ea typeface="Cambria Math" panose="02040503050406030204" pitchFamily="18" charset="0"/>
                                        </a:rPr>
                                      </m:ctrlPr>
                                    </m:sSup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𝓏</m:t>
                                      </m:r>
                                    </m:e>
                                    <m:sup>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2</m:t>
                                      </m:r>
                                    </m:sup>
                                  </m:sSup>
                                </m:num>
                                <m:den>
                                  <m:sSub>
                                    <m:sSubPr>
                                      <m:ctrlPr>
                                        <a:rPr lang="zh-CN" altLang="zh-CN" sz="1200" i="1">
                                          <a:solidFill>
                                            <a:schemeClr val="tx1"/>
                                          </a:solidFill>
                                          <a:latin typeface="Cambria Math" panose="02040503050406030204" pitchFamily="18" charset="0"/>
                                          <a:ea typeface="Cambria Math" panose="02040503050406030204" pitchFamily="18" charset="0"/>
                                        </a:rPr>
                                      </m:ctrlPr>
                                    </m:sSub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𝑋</m:t>
                                      </m:r>
                                    </m:e>
                                    <m:sub>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0</m:t>
                                      </m:r>
                                    </m:sub>
                                  </m:sSub>
                                  <m:sSup>
                                    <m:sSupPr>
                                      <m:ctrlPr>
                                        <a:rPr lang="zh-CN" altLang="zh-CN" sz="1200" i="1">
                                          <a:solidFill>
                                            <a:schemeClr val="tx1"/>
                                          </a:solidFill>
                                          <a:latin typeface="Cambria Math" panose="02040503050406030204" pitchFamily="18" charset="0"/>
                                          <a:ea typeface="Cambria Math" panose="02040503050406030204" pitchFamily="18" charset="0"/>
                                        </a:rPr>
                                      </m:ctrlPr>
                                    </m:sSup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𝛽</m:t>
                                      </m:r>
                                    </m:e>
                                    <m:sup>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2</m:t>
                                      </m:r>
                                    </m:sup>
                                  </m:sSup>
                                </m:den>
                              </m:f>
                            </m:e>
                          </m:func>
                        </m:e>
                      </m:d>
                    </m:oMath>
                  </m:oMathPara>
                </a14:m>
                <a:endParaRPr kumimoji="0" lang="en-US" altLang="zh-CN" sz="1200" b="0" i="0" u="none" strike="noStrike" kern="120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anose="02020603050405020304" pitchFamily="18" charset="0"/>
                </a:endParaRPr>
              </a:p>
              <a:p>
                <a:pPr lvl="0" algn="l">
                  <a:defRPr/>
                </a:pPr>
                <a14:m>
                  <m:oMathPara xmlns:m="http://schemas.openxmlformats.org/officeDocument/2006/math">
                    <m:oMathParaPr>
                      <m:jc m:val="centerGroup"/>
                    </m:oMathParaPr>
                    <m:oMath xmlns:m="http://schemas.openxmlformats.org/officeDocument/2006/math">
                      <m:sSub>
                        <m:sSubPr>
                          <m:ctrlPr>
                            <a:rPr lang="zh-CN" altLang="zh-CN" sz="12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𝑋</m:t>
                          </m:r>
                        </m:e>
                        <m:sub>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0</m:t>
                          </m:r>
                        </m:sub>
                      </m:sSub>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=716.4</m:t>
                      </m:r>
                      <m:f>
                        <m:fPr>
                          <m:type m:val="lin"/>
                          <m:ctrlPr>
                            <a:rPr lang="zh-CN" altLang="zh-CN" sz="1200" i="1">
                              <a:solidFill>
                                <a:schemeClr val="tx1"/>
                              </a:solidFill>
                              <a:latin typeface="Cambria Math" panose="02040503050406030204" pitchFamily="18" charset="0"/>
                              <a:ea typeface="Cambria Math" panose="02040503050406030204" pitchFamily="18" charset="0"/>
                            </a:rPr>
                          </m:ctrlPr>
                        </m:fPr>
                        <m:num>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𝑔</m:t>
                          </m:r>
                        </m:num>
                        <m:den>
                          <m:sSup>
                            <m:sSupPr>
                              <m:ctrlPr>
                                <a:rPr lang="zh-CN" altLang="zh-CN" sz="1200" i="1">
                                  <a:solidFill>
                                    <a:schemeClr val="tx1"/>
                                  </a:solidFill>
                                  <a:latin typeface="Cambria Math" panose="02040503050406030204" pitchFamily="18" charset="0"/>
                                  <a:ea typeface="Cambria Math" panose="02040503050406030204" pitchFamily="18" charset="0"/>
                                </a:rPr>
                              </m:ctrlPr>
                            </m:sSup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𝑐𝑚</m:t>
                              </m:r>
                            </m:e>
                            <m:sup>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2</m:t>
                              </m:r>
                            </m:sup>
                          </m:sSup>
                        </m:den>
                      </m:f>
                      <m:f>
                        <m:fPr>
                          <m:ctrlPr>
                            <a:rPr lang="zh-CN" altLang="zh-CN" sz="1200" i="1">
                              <a:solidFill>
                                <a:schemeClr val="tx1"/>
                              </a:solidFill>
                              <a:latin typeface="Cambria Math" panose="02040503050406030204" pitchFamily="18" charset="0"/>
                              <a:ea typeface="Cambria Math" panose="02040503050406030204" pitchFamily="18" charset="0"/>
                            </a:rPr>
                          </m:ctrlPr>
                        </m:fPr>
                        <m:num>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𝐴</m:t>
                          </m:r>
                        </m:num>
                        <m:den>
                          <m:r>
                            <a:rPr lang="en-US" altLang="zh-CN" sz="120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𝑍</m:t>
                          </m:r>
                          <m:d>
                            <m:dPr>
                              <m:ctrlPr>
                                <a:rPr lang="zh-CN" altLang="zh-CN" sz="1200" i="1">
                                  <a:solidFill>
                                    <a:schemeClr val="tx1"/>
                                  </a:solidFill>
                                  <a:latin typeface="Cambria Math" panose="02040503050406030204" pitchFamily="18" charset="0"/>
                                  <a:ea typeface="Cambria Math" panose="02040503050406030204" pitchFamily="18" charset="0"/>
                                </a:rPr>
                              </m:ctrlPr>
                            </m:dPr>
                            <m:e>
                              <m:r>
                                <a:rPr lang="en-US" altLang="zh-CN" sz="120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𝑍</m:t>
                              </m:r>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+1</m:t>
                              </m:r>
                            </m:e>
                          </m:d>
                          <m:r>
                            <m:rPr>
                              <m:sty m:val="p"/>
                            </m:rPr>
                            <a:rPr lang="en-US" altLang="zh-CN" sz="1200">
                              <a:solidFill>
                                <a:schemeClr val="tx1"/>
                              </a:solidFill>
                              <a:latin typeface="Cambria Math" panose="02040503050406030204" pitchFamily="18" charset="0"/>
                              <a:ea typeface="宋体" panose="02010600030101010101" pitchFamily="2" charset="-122"/>
                              <a:cs typeface="Times New Roman" panose="02020603050405020304" pitchFamily="18" charset="0"/>
                            </a:rPr>
                            <m:t>ln</m:t>
                          </m:r>
                          <m:r>
                            <a:rPr lang="en-US" altLang="zh-CN" sz="120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1200" i="1">
                                  <a:solidFill>
                                    <a:schemeClr val="tx1"/>
                                  </a:solidFill>
                                  <a:latin typeface="Cambria Math" panose="02040503050406030204" pitchFamily="18" charset="0"/>
                                  <a:ea typeface="Cambria Math" panose="02040503050406030204" pitchFamily="18" charset="0"/>
                                </a:rPr>
                              </m:ctrlPr>
                            </m:fPr>
                            <m:num>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287</m:t>
                              </m:r>
                            </m:num>
                            <m:den>
                              <m:rad>
                                <m:radPr>
                                  <m:degHide m:val="on"/>
                                  <m:ctrlPr>
                                    <a:rPr lang="zh-CN" altLang="zh-CN" sz="1200" i="1">
                                      <a:solidFill>
                                        <a:schemeClr val="tx1"/>
                                      </a:solidFill>
                                      <a:latin typeface="Cambria Math" panose="02040503050406030204" pitchFamily="18" charset="0"/>
                                      <a:ea typeface="Cambria Math" panose="02040503050406030204" pitchFamily="18" charset="0"/>
                                    </a:rPr>
                                  </m:ctrlPr>
                                </m:radPr>
                                <m:deg/>
                                <m:e>
                                  <m:r>
                                    <a:rPr lang="en-US" altLang="zh-CN" sz="120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𝑍</m:t>
                                  </m:r>
                                </m:e>
                              </m:rad>
                            </m:den>
                          </m:f>
                        </m:den>
                      </m:f>
                    </m:oMath>
                  </m:oMathPara>
                </a14:m>
                <a:endParaRPr lang="en-US" altLang="zh-CN" sz="1200" i="1" dirty="0">
                  <a:solidFill>
                    <a:schemeClr val="tx1"/>
                  </a:solidFill>
                  <a:latin typeface="Cambria Math" panose="02040503050406030204" pitchFamily="18" charset="0"/>
                  <a:ea typeface="Cambria Math" panose="02040503050406030204" pitchFamily="18" charset="0"/>
                </a:endParaRPr>
              </a:p>
              <a:p>
                <a:pPr lvl="0" algn="l">
                  <a:defRPr/>
                </a:pPr>
                <a14:m>
                  <m:oMathPara xmlns:m="http://schemas.openxmlformats.org/officeDocument/2006/math">
                    <m:oMathParaPr>
                      <m:jc m:val="centerGroup"/>
                    </m:oMathParaPr>
                    <m:oMath xmlns:m="http://schemas.openxmlformats.org/officeDocument/2006/math">
                      <m:sSub>
                        <m:sSubPr>
                          <m:ctrlPr>
                            <a:rPr lang="zh-CN" altLang="zh-CN" sz="1200" i="1" smtClean="0">
                              <a:solidFill>
                                <a:schemeClr val="tx1"/>
                              </a:solidFill>
                              <a:latin typeface="Cambria Math" panose="02040503050406030204" pitchFamily="18" charset="0"/>
                              <a:ea typeface="Cambria Math" panose="02040503050406030204" pitchFamily="18" charset="0"/>
                            </a:rPr>
                          </m:ctrlPr>
                        </m:sSub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𝜎</m:t>
                          </m:r>
                        </m:e>
                        <m:sub>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𝜃</m:t>
                          </m:r>
                        </m:sub>
                      </m:sSub>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sSubSup>
                        <m:sSubSupPr>
                          <m:ctrlPr>
                            <a:rPr lang="zh-CN" altLang="zh-CN" sz="1200" i="1">
                              <a:solidFill>
                                <a:schemeClr val="tx1"/>
                              </a:solidFill>
                              <a:latin typeface="Cambria Math" panose="02040503050406030204" pitchFamily="18" charset="0"/>
                              <a:ea typeface="Cambria Math" panose="02040503050406030204" pitchFamily="18" charset="0"/>
                            </a:rPr>
                          </m:ctrlPr>
                        </m:sSubSup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𝜃</m:t>
                          </m:r>
                        </m:e>
                        <m:sub>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𝑝𝑙𝑎𝑛𝑒</m:t>
                          </m:r>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𝑥</m:t>
                          </m:r>
                        </m:sub>
                        <m:sup>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𝑟𝑚𝑠</m:t>
                          </m:r>
                        </m:sup>
                      </m:sSubSup>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sSubSup>
                        <m:sSubSupPr>
                          <m:ctrlPr>
                            <a:rPr lang="zh-CN" altLang="zh-CN" sz="1200" i="1">
                              <a:solidFill>
                                <a:schemeClr val="tx1"/>
                              </a:solidFill>
                              <a:latin typeface="Cambria Math" panose="02040503050406030204" pitchFamily="18" charset="0"/>
                              <a:ea typeface="Cambria Math" panose="02040503050406030204" pitchFamily="18" charset="0"/>
                            </a:rPr>
                          </m:ctrlPr>
                        </m:sSubSup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𝜃</m:t>
                          </m:r>
                        </m:e>
                        <m:sub>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𝑝𝑙𝑎𝑛𝑒</m:t>
                          </m:r>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𝑦</m:t>
                          </m:r>
                        </m:sub>
                        <m:sup>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𝑟𝑚𝑠</m:t>
                          </m:r>
                        </m:sup>
                      </m:sSubSup>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1200" i="1">
                              <a:solidFill>
                                <a:schemeClr val="tx1"/>
                              </a:solidFill>
                              <a:latin typeface="Cambria Math" panose="02040503050406030204" pitchFamily="18" charset="0"/>
                              <a:ea typeface="Cambria Math" panose="02040503050406030204" pitchFamily="18" charset="0"/>
                            </a:rPr>
                          </m:ctrlPr>
                        </m:fPr>
                        <m:num>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1</m:t>
                          </m:r>
                        </m:num>
                        <m:den>
                          <m:rad>
                            <m:radPr>
                              <m:degHide m:val="on"/>
                              <m:ctrlPr>
                                <a:rPr lang="zh-CN" altLang="zh-CN" sz="1200" i="1">
                                  <a:solidFill>
                                    <a:schemeClr val="tx1"/>
                                  </a:solidFill>
                                  <a:latin typeface="Cambria Math" panose="02040503050406030204" pitchFamily="18" charset="0"/>
                                  <a:ea typeface="Cambria Math" panose="02040503050406030204" pitchFamily="18" charset="0"/>
                                </a:rPr>
                              </m:ctrlPr>
                            </m:radPr>
                            <m:deg/>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2</m:t>
                              </m:r>
                            </m:e>
                          </m:rad>
                        </m:den>
                      </m:f>
                      <m:sSubSup>
                        <m:sSubSupPr>
                          <m:ctrlPr>
                            <a:rPr lang="zh-CN" altLang="zh-CN" sz="1200" i="1">
                              <a:solidFill>
                                <a:schemeClr val="tx1"/>
                              </a:solidFill>
                              <a:latin typeface="Cambria Math" panose="02040503050406030204" pitchFamily="18" charset="0"/>
                              <a:ea typeface="Cambria Math" panose="02040503050406030204" pitchFamily="18" charset="0"/>
                            </a:rPr>
                          </m:ctrlPr>
                        </m:sSubSupPr>
                        <m:e>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𝜃</m:t>
                          </m:r>
                        </m:e>
                        <m:sub>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𝑠𝑝𝑎𝑐𝑒</m:t>
                          </m:r>
                        </m:sub>
                        <m:sup>
                          <m:r>
                            <a:rPr lang="en-US" altLang="zh-CN" sz="12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𝑟𝑚𝑠</m:t>
                          </m:r>
                        </m:sup>
                      </m:sSubSup>
                    </m:oMath>
                  </m:oMathPara>
                </a14:m>
                <a:endParaRPr kumimoji="0" lang="en-US" altLang="zh-CN" sz="1200" b="0" i="0" u="none" strike="noStrike" kern="120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anose="02020603050405020304" pitchFamily="18" charset="0"/>
                </a:endParaRPr>
              </a:p>
            </p:txBody>
          </p:sp>
        </mc:Choice>
        <mc:Fallback xmlns="">
          <p:sp>
            <p:nvSpPr>
              <p:cNvPr id="20" name="矩形 19">
                <a:extLst>
                  <a:ext uri="{FF2B5EF4-FFF2-40B4-BE49-F238E27FC236}">
                    <a16:creationId xmlns:a16="http://schemas.microsoft.com/office/drawing/2014/main" id="{14C5457A-6E08-4089-9436-AD3E7F346A44}"/>
                  </a:ext>
                </a:extLst>
              </p:cNvPr>
              <p:cNvSpPr>
                <a:spLocks noRot="1" noChangeAspect="1" noMove="1" noResize="1" noEditPoints="1" noAdjustHandles="1" noChangeArrowheads="1" noChangeShapeType="1" noTextEdit="1"/>
              </p:cNvSpPr>
              <p:nvPr/>
            </p:nvSpPr>
            <p:spPr>
              <a:xfrm>
                <a:off x="6184017" y="1427478"/>
                <a:ext cx="2955167" cy="1750479"/>
              </a:xfrm>
              <a:prstGeom prst="rect">
                <a:avLst/>
              </a:prstGeom>
              <a:blipFill>
                <a:blip r:embed="rId6"/>
                <a:stretch>
                  <a:fillRect/>
                </a:stretch>
              </a:blipFill>
            </p:spPr>
            <p:txBody>
              <a:bodyPr/>
              <a:lstStyle/>
              <a:p>
                <a:r>
                  <a:rPr lang="zh-CN" altLang="en-US">
                    <a:noFill/>
                  </a:rPr>
                  <a:t> </a:t>
                </a:r>
              </a:p>
            </p:txBody>
          </p:sp>
        </mc:Fallback>
      </mc:AlternateContent>
      <p:sp>
        <p:nvSpPr>
          <p:cNvPr id="21" name="矩形 20">
            <a:extLst>
              <a:ext uri="{FF2B5EF4-FFF2-40B4-BE49-F238E27FC236}">
                <a16:creationId xmlns:a16="http://schemas.microsoft.com/office/drawing/2014/main" id="{E2352A6A-D736-45CB-9E73-61CA00C2D2B2}"/>
              </a:ext>
            </a:extLst>
          </p:cNvPr>
          <p:cNvSpPr/>
          <p:nvPr/>
        </p:nvSpPr>
        <p:spPr>
          <a:xfrm>
            <a:off x="6456040" y="5870836"/>
            <a:ext cx="5300179" cy="873957"/>
          </a:xfrm>
          <a:prstGeom prst="rect">
            <a:avLst/>
          </a:prstGeom>
        </p:spPr>
        <p:txBody>
          <a:bodyPr wrap="square">
            <a:spAutoFit/>
          </a:bodyPr>
          <a:lstStyle/>
          <a:p>
            <a:pPr lvl="0" algn="l" fontAlgn="auto">
              <a:lnSpc>
                <a:spcPct val="150000"/>
              </a:lnSpc>
              <a:spcBef>
                <a:spcPts val="0"/>
              </a:spcBef>
              <a:spcAft>
                <a:spcPts val="0"/>
              </a:spcAft>
            </a:pPr>
            <a:r>
              <a:rPr lang="zh-CN" altLang="en-US" sz="1800" b="0" dirty="0">
                <a:solidFill>
                  <a:prstClr val="black"/>
                </a:solidFill>
                <a:latin typeface="Arial"/>
                <a:ea typeface="微软雅黑" panose="020B0503020204020204" pitchFamily="34" charset="-122"/>
                <a:cs typeface="Times New Roman" panose="02020603050405020304" pitchFamily="18" charset="0"/>
              </a:rPr>
              <a:t>宇宙线缪子穿越物体时除了发生电离能损过程外，还发生多次库伦散射改变宇宙线缪子的飞行方向</a:t>
            </a:r>
            <a:endParaRPr kumimoji="0" lang="en-US" altLang="zh-CN" sz="1800" b="0" i="0" u="none" strike="noStrike" kern="1200" cap="none" spc="0" normalizeH="0" baseline="0" noProof="0" dirty="0">
              <a:ln>
                <a:noFill/>
              </a:ln>
              <a:solidFill>
                <a:srgbClr val="FF0000"/>
              </a:solidFill>
              <a:effectLst/>
              <a:uLnTx/>
              <a:uFillTx/>
              <a:latin typeface="Arial"/>
              <a:ea typeface="微软雅黑" panose="020B0503020204020204" pitchFamily="34" charset="-122"/>
              <a:cs typeface="Times New Roman" panose="02020603050405020304" pitchFamily="18" charset="0"/>
            </a:endParaRPr>
          </a:p>
        </p:txBody>
      </p:sp>
      <p:pic>
        <p:nvPicPr>
          <p:cNvPr id="23" name="图片 22">
            <a:extLst>
              <a:ext uri="{FF2B5EF4-FFF2-40B4-BE49-F238E27FC236}">
                <a16:creationId xmlns:a16="http://schemas.microsoft.com/office/drawing/2014/main" id="{04CE2B62-BC90-4B4E-9052-5BA0953E5B4D}"/>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9466177" y="1270027"/>
            <a:ext cx="2578074" cy="2026125"/>
          </a:xfrm>
          <a:prstGeom prst="rect">
            <a:avLst/>
          </a:prstGeom>
          <a:noFill/>
        </p:spPr>
      </p:pic>
      <p:sp>
        <p:nvSpPr>
          <p:cNvPr id="25" name="文本框 24">
            <a:extLst>
              <a:ext uri="{FF2B5EF4-FFF2-40B4-BE49-F238E27FC236}">
                <a16:creationId xmlns:a16="http://schemas.microsoft.com/office/drawing/2014/main" id="{8563FF05-7960-4AA8-9297-4E8DD77EE11E}"/>
              </a:ext>
            </a:extLst>
          </p:cNvPr>
          <p:cNvSpPr txBox="1"/>
          <p:nvPr/>
        </p:nvSpPr>
        <p:spPr>
          <a:xfrm>
            <a:off x="9760947" y="3255367"/>
            <a:ext cx="1988534" cy="461665"/>
          </a:xfrm>
          <a:prstGeom prst="rect">
            <a:avLst/>
          </a:prstGeom>
          <a:noFill/>
        </p:spPr>
        <p:txBody>
          <a:bodyPr wrap="square" rtlCol="0">
            <a:spAutoFit/>
          </a:bodyPr>
          <a:lstStyle/>
          <a:p>
            <a:r>
              <a:rPr lang="en-US" altLang="zh-CN" sz="1200" b="0" dirty="0">
                <a:solidFill>
                  <a:schemeClr val="tx1"/>
                </a:solidFill>
                <a:ea typeface="微软雅黑" panose="020B0503020204020204" pitchFamily="34" charset="-122"/>
                <a:cs typeface="Times New Roman" panose="02020603050405020304" pitchFamily="18" charset="0"/>
              </a:rPr>
              <a:t>3 GeV </a:t>
            </a:r>
            <a:r>
              <a:rPr lang="zh-CN" altLang="en-US" sz="1200" b="0" dirty="0">
                <a:solidFill>
                  <a:schemeClr val="tx1"/>
                </a:solidFill>
                <a:ea typeface="微软雅黑" panose="020B0503020204020204" pitchFamily="34" charset="-122"/>
                <a:cs typeface="Times New Roman" panose="02020603050405020304" pitchFamily="18" charset="0"/>
              </a:rPr>
              <a:t>缪子被 </a:t>
            </a:r>
            <a:r>
              <a:rPr lang="en-US" altLang="zh-CN" sz="1200" b="0" dirty="0">
                <a:solidFill>
                  <a:schemeClr val="tx1"/>
                </a:solidFill>
                <a:ea typeface="微软雅黑" panose="020B0503020204020204" pitchFamily="34" charset="-122"/>
                <a:cs typeface="Times New Roman" panose="02020603050405020304" pitchFamily="18" charset="0"/>
              </a:rPr>
              <a:t>10 cm </a:t>
            </a:r>
            <a:r>
              <a:rPr lang="zh-CN" altLang="en-US" sz="1200" b="0" dirty="0">
                <a:solidFill>
                  <a:schemeClr val="tx1"/>
                </a:solidFill>
                <a:ea typeface="微软雅黑" panose="020B0503020204020204" pitchFamily="34" charset="-122"/>
                <a:cs typeface="Times New Roman" panose="02020603050405020304" pitchFamily="18" charset="0"/>
              </a:rPr>
              <a:t>厚的铀散射后的散射角分布</a:t>
            </a:r>
          </a:p>
        </p:txBody>
      </p:sp>
      <p:sp>
        <p:nvSpPr>
          <p:cNvPr id="4" name="矩形 3">
            <a:extLst>
              <a:ext uri="{FF2B5EF4-FFF2-40B4-BE49-F238E27FC236}">
                <a16:creationId xmlns:a16="http://schemas.microsoft.com/office/drawing/2014/main" id="{D1E9FAE0-44EF-4E6E-AD2A-AEBC0DD55410}"/>
              </a:ext>
            </a:extLst>
          </p:cNvPr>
          <p:cNvSpPr/>
          <p:nvPr/>
        </p:nvSpPr>
        <p:spPr>
          <a:xfrm>
            <a:off x="9318430" y="739952"/>
            <a:ext cx="2873568" cy="523220"/>
          </a:xfrm>
          <a:prstGeom prst="rect">
            <a:avLst/>
          </a:prstGeom>
        </p:spPr>
        <p:txBody>
          <a:bodyPr wrap="square">
            <a:spAutoFit/>
          </a:bodyPr>
          <a:lstStyle/>
          <a:p>
            <a:r>
              <a:rPr lang="zh-CN" altLang="en-US" sz="1400" b="0" dirty="0">
                <a:solidFill>
                  <a:schemeClr val="tx1"/>
                </a:solidFill>
                <a:ea typeface="微软雅黑" panose="020B0503020204020204" pitchFamily="34" charset="-122"/>
                <a:cs typeface="Times New Roman" panose="02020603050405020304" pitchFamily="18" charset="0"/>
              </a:rPr>
              <a:t>根据中心极限定理，</a:t>
            </a:r>
            <a:r>
              <a:rPr lang="zh-CN" altLang="zh-CN" sz="1400" b="0" dirty="0">
                <a:solidFill>
                  <a:schemeClr val="tx1"/>
                </a:solidFill>
                <a:ea typeface="微软雅黑" panose="020B0503020204020204" pitchFamily="34" charset="-122"/>
                <a:cs typeface="Times New Roman" panose="02020603050405020304" pitchFamily="18" charset="0"/>
              </a:rPr>
              <a:t>散射角分布服从高斯分布，且平均值在</a:t>
            </a:r>
            <a:r>
              <a:rPr lang="en-US" altLang="zh-CN" sz="1400" b="0" dirty="0">
                <a:solidFill>
                  <a:schemeClr val="tx1"/>
                </a:solidFill>
                <a:ea typeface="微软雅黑" panose="020B0503020204020204" pitchFamily="34" charset="-122"/>
                <a:cs typeface="Times New Roman" panose="02020603050405020304" pitchFamily="18" charset="0"/>
              </a:rPr>
              <a:t>0</a:t>
            </a:r>
            <a:r>
              <a:rPr lang="zh-CN" altLang="zh-CN" sz="1400" b="0" dirty="0">
                <a:solidFill>
                  <a:schemeClr val="tx1"/>
                </a:solidFill>
                <a:ea typeface="微软雅黑" panose="020B0503020204020204" pitchFamily="34" charset="-122"/>
                <a:cs typeface="Times New Roman" panose="02020603050405020304" pitchFamily="18" charset="0"/>
              </a:rPr>
              <a:t>附近</a:t>
            </a:r>
            <a:endParaRPr lang="zh-CN" altLang="en-US" sz="1400" b="0" dirty="0">
              <a:solidFill>
                <a:schemeClr val="tx1"/>
              </a:solidFill>
              <a:ea typeface="微软雅黑" panose="020B0503020204020204" pitchFamily="34" charset="-122"/>
              <a:cs typeface="Times New Roman" panose="02020603050405020304" pitchFamily="18" charset="0"/>
            </a:endParaRPr>
          </a:p>
        </p:txBody>
      </p:sp>
      <p:sp>
        <p:nvSpPr>
          <p:cNvPr id="27" name="灯片编号占位符 2">
            <a:extLst>
              <a:ext uri="{FF2B5EF4-FFF2-40B4-BE49-F238E27FC236}">
                <a16:creationId xmlns:a16="http://schemas.microsoft.com/office/drawing/2014/main" id="{0E3B221B-4262-46A0-A98A-9D7701F30FAB}"/>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7</a:t>
            </a:fld>
            <a:endParaRPr lang="zh-CN" altLang="en-US" sz="1400" dirty="0">
              <a:solidFill>
                <a:schemeClr val="tx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354742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defRPr/>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宇宙线缪子散射成像的探测器</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graphicFrame>
        <p:nvGraphicFramePr>
          <p:cNvPr id="40" name="表格 39">
            <a:extLst>
              <a:ext uri="{FF2B5EF4-FFF2-40B4-BE49-F238E27FC236}">
                <a16:creationId xmlns:a16="http://schemas.microsoft.com/office/drawing/2014/main" id="{EBBD929D-42A7-4E31-B73E-DB2058A2502F}"/>
              </a:ext>
            </a:extLst>
          </p:cNvPr>
          <p:cNvGraphicFramePr>
            <a:graphicFrameLocks noGrp="1"/>
          </p:cNvGraphicFramePr>
          <p:nvPr>
            <p:extLst>
              <p:ext uri="{D42A27DB-BD31-4B8C-83A1-F6EECF244321}">
                <p14:modId xmlns:p14="http://schemas.microsoft.com/office/powerpoint/2010/main" val="3322308320"/>
              </p:ext>
            </p:extLst>
          </p:nvPr>
        </p:nvGraphicFramePr>
        <p:xfrm>
          <a:off x="3323654" y="1276809"/>
          <a:ext cx="8424000" cy="4319013"/>
        </p:xfrm>
        <a:graphic>
          <a:graphicData uri="http://schemas.openxmlformats.org/drawingml/2006/table">
            <a:tbl>
              <a:tblPr firstRow="1" firstCol="1" bandRow="1">
                <a:tableStyleId>{5C22544A-7EE6-4342-B048-85BDC9FD1C3A}</a:tableStyleId>
              </a:tblPr>
              <a:tblGrid>
                <a:gridCol w="972000">
                  <a:extLst>
                    <a:ext uri="{9D8B030D-6E8A-4147-A177-3AD203B41FA5}">
                      <a16:colId xmlns:a16="http://schemas.microsoft.com/office/drawing/2014/main" val="2433780083"/>
                    </a:ext>
                  </a:extLst>
                </a:gridCol>
                <a:gridCol w="756000">
                  <a:extLst>
                    <a:ext uri="{9D8B030D-6E8A-4147-A177-3AD203B41FA5}">
                      <a16:colId xmlns:a16="http://schemas.microsoft.com/office/drawing/2014/main" val="450691276"/>
                    </a:ext>
                  </a:extLst>
                </a:gridCol>
                <a:gridCol w="828000">
                  <a:extLst>
                    <a:ext uri="{9D8B030D-6E8A-4147-A177-3AD203B41FA5}">
                      <a16:colId xmlns:a16="http://schemas.microsoft.com/office/drawing/2014/main" val="372013572"/>
                    </a:ext>
                  </a:extLst>
                </a:gridCol>
                <a:gridCol w="1584000">
                  <a:extLst>
                    <a:ext uri="{9D8B030D-6E8A-4147-A177-3AD203B41FA5}">
                      <a16:colId xmlns:a16="http://schemas.microsoft.com/office/drawing/2014/main" val="4241794088"/>
                    </a:ext>
                  </a:extLst>
                </a:gridCol>
                <a:gridCol w="1548000">
                  <a:extLst>
                    <a:ext uri="{9D8B030D-6E8A-4147-A177-3AD203B41FA5}">
                      <a16:colId xmlns:a16="http://schemas.microsoft.com/office/drawing/2014/main" val="4171365757"/>
                    </a:ext>
                  </a:extLst>
                </a:gridCol>
                <a:gridCol w="1368000">
                  <a:extLst>
                    <a:ext uri="{9D8B030D-6E8A-4147-A177-3AD203B41FA5}">
                      <a16:colId xmlns:a16="http://schemas.microsoft.com/office/drawing/2014/main" val="1361804779"/>
                    </a:ext>
                  </a:extLst>
                </a:gridCol>
                <a:gridCol w="1368000">
                  <a:extLst>
                    <a:ext uri="{9D8B030D-6E8A-4147-A177-3AD203B41FA5}">
                      <a16:colId xmlns:a16="http://schemas.microsoft.com/office/drawing/2014/main" val="3718460509"/>
                    </a:ext>
                  </a:extLst>
                </a:gridCol>
              </a:tblGrid>
              <a:tr h="407413">
                <a:tc>
                  <a:txBody>
                    <a:bodyPr/>
                    <a:lstStyle/>
                    <a:p>
                      <a:pPr algn="ctr">
                        <a:spcBef>
                          <a:spcPts val="200"/>
                        </a:spcBef>
                        <a:spcAft>
                          <a:spcPts val="0"/>
                        </a:spcAft>
                      </a:pP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探测器类型</a:t>
                      </a:r>
                      <a:endParaRPr 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研究机构</a:t>
                      </a:r>
                      <a:endParaRPr 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超层结构</a:t>
                      </a:r>
                      <a:endParaRPr 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位置分辨</a:t>
                      </a:r>
                      <a:endParaRPr 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角分辨</a:t>
                      </a:r>
                      <a:endParaRPr 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探测效率</a:t>
                      </a:r>
                      <a:endParaRPr 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灵敏面积</a:t>
                      </a:r>
                      <a:endParaRPr 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615069825"/>
                  </a:ext>
                </a:extLst>
              </a:tr>
              <a:tr h="359482">
                <a:tc>
                  <a:txBody>
                    <a:bodyPr/>
                    <a:lstStyle/>
                    <a:p>
                      <a:pPr algn="ctr">
                        <a:spcBef>
                          <a:spcPts val="200"/>
                        </a:spcBef>
                        <a:spcAft>
                          <a:spcPts val="0"/>
                        </a:spcAft>
                      </a:pP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漂移室</a:t>
                      </a:r>
                      <a:endParaRPr lang="zh-CN" sz="12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b="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LANL</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（美）</a:t>
                      </a:r>
                      <a:endParaRPr kumimoji="0" lang="zh-CN"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上下各两个超层</a:t>
                      </a:r>
                      <a:endParaRPr 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0.4 mm</a:t>
                      </a:r>
                      <a:endPar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2 mrad</a:t>
                      </a:r>
                      <a:endPar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~100%</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60 cm × 60 cm</a:t>
                      </a:r>
                      <a:endParaRPr 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442151140"/>
                  </a:ext>
                </a:extLst>
              </a:tr>
              <a:tr h="359482">
                <a:tc>
                  <a:txBody>
                    <a:bodyPr/>
                    <a:lstStyle/>
                    <a:p>
                      <a:pPr algn="ctr">
                        <a:spcBef>
                          <a:spcPts val="200"/>
                        </a:spcBef>
                        <a:spcAft>
                          <a:spcPts val="0"/>
                        </a:spcAft>
                      </a:pP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漂移管</a:t>
                      </a:r>
                      <a:endParaRPr lang="zh-CN" sz="12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LANL</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（美）</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上下各三个超层</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0.4 mm</a:t>
                      </a:r>
                      <a:endPar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2 mrad</a:t>
                      </a:r>
                      <a:endPar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~100%</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1.5 m × 1.5 m </a:t>
                      </a:r>
                    </a:p>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&amp;</a:t>
                      </a: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1 m × 1 m</a:t>
                      </a:r>
                      <a:endParaRPr lang="zh-CN" alt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748112248"/>
                  </a:ext>
                </a:extLst>
              </a:tr>
              <a:tr h="359482">
                <a:tc>
                  <a:txBody>
                    <a:bodyPr/>
                    <a:lstStyle/>
                    <a:p>
                      <a:pPr algn="ctr">
                        <a:spcBef>
                          <a:spcPts val="200"/>
                        </a:spcBef>
                        <a:spcAft>
                          <a:spcPts val="0"/>
                        </a:spcAft>
                      </a:pP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漂移室</a:t>
                      </a:r>
                      <a:endParaRPr lang="zh-CN" sz="12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CRIPT</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（加拿大）</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上下各两个超层</a:t>
                      </a:r>
                      <a:endParaRPr kumimoji="0" lang="zh-CN"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1.73 mm</a:t>
                      </a:r>
                      <a:endParaRPr lang="zh-CN" altLang="zh-CN" sz="1200" b="1" dirty="0">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2.5 m × 1.2 m</a:t>
                      </a:r>
                      <a:endParaRPr 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231373319"/>
                  </a:ext>
                </a:extLst>
              </a:tr>
              <a:tr h="359482">
                <a:tc>
                  <a:txBody>
                    <a:bodyPr/>
                    <a:lstStyle/>
                    <a:p>
                      <a:pPr algn="ctr">
                        <a:spcBef>
                          <a:spcPts val="200"/>
                        </a:spcBef>
                        <a:spcAft>
                          <a:spcPts val="0"/>
                        </a:spcAft>
                      </a:pP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漂移室</a:t>
                      </a:r>
                      <a:endParaRPr lang="zh-CN" sz="12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b="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INFN</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（意大利）</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上下各</a:t>
                      </a: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三</a:t>
                      </a:r>
                      <a:r>
                        <a:rPr kumimoji="0" lang="zh-CN"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个超层</a:t>
                      </a: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0.3 mm</a:t>
                      </a:r>
                      <a:endPar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1.2 </a:t>
                      </a:r>
                      <a:r>
                        <a:rPr lang="en-US" altLang="zh-CN" sz="1200" b="1" dirty="0" err="1">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mrad</a:t>
                      </a:r>
                      <a:r>
                        <a:rPr lang="en-US" alt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 </a:t>
                      </a: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3 m × 2.5 m</a:t>
                      </a:r>
                      <a:endParaRPr 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920847425"/>
                  </a:ext>
                </a:extLst>
              </a:tr>
              <a:tr h="359482">
                <a:tc>
                  <a:txBody>
                    <a:bodyPr/>
                    <a:lstStyle/>
                    <a:p>
                      <a:pPr algn="ctr">
                        <a:spcBef>
                          <a:spcPts val="200"/>
                        </a:spcBef>
                        <a:spcAft>
                          <a:spcPts val="0"/>
                        </a:spcAft>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MRPC</a:t>
                      </a:r>
                      <a:endParaRPr lang="zh-CN" sz="12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清华</a:t>
                      </a:r>
                      <a:endPar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（中）</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上下各</a:t>
                      </a: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三</a:t>
                      </a:r>
                      <a:r>
                        <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个超层</a:t>
                      </a: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0.5 mm  @ intrinsic</a:t>
                      </a: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&amp; 0.8 mm @ measured</a:t>
                      </a:r>
                      <a:endPar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8.4 mrad</a:t>
                      </a:r>
                      <a:endPar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~80% @ </a:t>
                      </a: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intrinsic</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&amp;  ~26% @ system</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73.6 cm × 73.6 cm</a:t>
                      </a:r>
                      <a:endParaRPr 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22520153"/>
                  </a:ext>
                </a:extLst>
              </a:tr>
              <a:tr h="359482">
                <a:tc>
                  <a:txBody>
                    <a:bodyPr/>
                    <a:lstStyle/>
                    <a:p>
                      <a:pPr algn="ctr">
                        <a:spcBef>
                          <a:spcPts val="200"/>
                        </a:spcBef>
                        <a:spcAft>
                          <a:spcPts val="0"/>
                        </a:spcAft>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RPC</a:t>
                      </a:r>
                      <a:endParaRPr lang="zh-CN" sz="12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Bristol</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（英）</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上下各</a:t>
                      </a: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三</a:t>
                      </a:r>
                      <a:r>
                        <a:rPr kumimoji="0" lang="zh-CN"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个超层</a:t>
                      </a:r>
                      <a:endParaRPr kumimoji="0" lang="zh-CN"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0.5 mm @ intrinsic</a:t>
                      </a:r>
                      <a:endPar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95% @ intrinsic</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50 cm × 50 cm</a:t>
                      </a:r>
                      <a:endParaRPr 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93237339"/>
                  </a:ext>
                </a:extLst>
              </a:tr>
              <a:tr h="359482">
                <a:tc>
                  <a:txBody>
                    <a:bodyPr/>
                    <a:lstStyle/>
                    <a:p>
                      <a:pPr algn="ctr">
                        <a:spcBef>
                          <a:spcPts val="200"/>
                        </a:spcBef>
                        <a:spcAft>
                          <a:spcPts val="0"/>
                        </a:spcAft>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MRPC</a:t>
                      </a:r>
                      <a:endParaRPr lang="zh-CN" sz="12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LIP</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（葡萄牙）</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上下各</a:t>
                      </a: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两</a:t>
                      </a:r>
                      <a:r>
                        <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个超层</a:t>
                      </a:r>
                      <a:endParaRPr 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b="1" dirty="0">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rPr>
                        <a:t>0.85 cm  @ X</a:t>
                      </a:r>
                      <a:r>
                        <a:rPr lang="zh-CN" altLang="en-US" sz="1200" b="1" dirty="0">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1200" b="1" dirty="0">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b="1" dirty="0">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rPr>
                        <a:t>&amp; 1.6 cm @ Y</a:t>
                      </a:r>
                      <a:endParaRPr lang="zh-CN" altLang="zh-CN" sz="1200" b="1" dirty="0">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b="1"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1.5° @ X</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b="1"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&amp; 2.9° @ Y</a:t>
                      </a:r>
                      <a:endParaRPr kumimoji="0" lang="zh-CN" altLang="zh-CN" sz="12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&gt; 98% @ intrinsic</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1.6 m × 1.2 m</a:t>
                      </a:r>
                      <a:endParaRPr 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57604847"/>
                  </a:ext>
                </a:extLst>
              </a:tr>
              <a:tr h="359482">
                <a:tc>
                  <a:txBody>
                    <a:bodyPr/>
                    <a:lstStyle/>
                    <a:p>
                      <a:pPr algn="ctr">
                        <a:spcBef>
                          <a:spcPts val="200"/>
                        </a:spcBef>
                        <a:spcAft>
                          <a:spcPts val="0"/>
                        </a:spcAft>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Micromegas</a:t>
                      </a:r>
                      <a:endParaRPr lang="zh-CN" sz="12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CEA</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（法）</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上下各</a:t>
                      </a: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两</a:t>
                      </a:r>
                      <a:r>
                        <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个超层</a:t>
                      </a:r>
                      <a:endParaRPr 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0.3 mm</a:t>
                      </a:r>
                      <a:endPar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b="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0.35 mrad @ first</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b="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&amp; 0.9 mrad @ second</a:t>
                      </a:r>
                      <a:endParaRPr kumimoji="0" lang="zh-CN"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95%</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50 cm × 50 cm</a:t>
                      </a:r>
                      <a:endParaRPr 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826071054"/>
                  </a:ext>
                </a:extLst>
              </a:tr>
              <a:tr h="359482">
                <a:tc>
                  <a:txBody>
                    <a:bodyPr/>
                    <a:lstStyle/>
                    <a:p>
                      <a:pPr algn="ctr">
                        <a:spcBef>
                          <a:spcPts val="200"/>
                        </a:spcBef>
                        <a:spcAft>
                          <a:spcPts val="0"/>
                        </a:spcAft>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Micromegas</a:t>
                      </a:r>
                      <a:endParaRPr lang="zh-CN" altLang="zh-CN" sz="12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中科大</a:t>
                      </a:r>
                      <a:endPar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（中）</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上下各</a:t>
                      </a: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四</a:t>
                      </a:r>
                      <a:r>
                        <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个超层</a:t>
                      </a: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&lt; 0.1 mm</a:t>
                      </a:r>
                      <a:endParaRPr lang="zh-CN" alt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zh-CN" sz="12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98%</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15 cm × 15 cm</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&amp;</a:t>
                      </a: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40 cm × 40 cm</a:t>
                      </a:r>
                      <a:endParaRPr kumimoji="0" lang="zh-CN"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943881"/>
                  </a:ext>
                </a:extLst>
              </a:tr>
              <a:tr h="359482">
                <a:tc>
                  <a:txBody>
                    <a:bodyPr/>
                    <a:lstStyle/>
                    <a:p>
                      <a:pPr algn="ctr">
                        <a:spcBef>
                          <a:spcPts val="200"/>
                        </a:spcBef>
                        <a:spcAft>
                          <a:spcPts val="0"/>
                        </a:spcAft>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GEM</a:t>
                      </a:r>
                      <a:endParaRPr lang="zh-CN" sz="12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FIT</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（美）</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上下各</a:t>
                      </a: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两</a:t>
                      </a:r>
                      <a:r>
                        <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个超层</a:t>
                      </a:r>
                      <a:endParaRPr 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0.13 mm</a:t>
                      </a:r>
                      <a:endParaRPr lang="zh-CN" alt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zh-CN" sz="12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30 cm × 30 cm</a:t>
                      </a:r>
                    </a:p>
                  </a:txBody>
                  <a:tcPr marL="68580" marR="68580" marT="0" marB="0" anchor="ctr"/>
                </a:tc>
                <a:extLst>
                  <a:ext uri="{0D108BD9-81ED-4DB2-BD59-A6C34878D82A}">
                    <a16:rowId xmlns:a16="http://schemas.microsoft.com/office/drawing/2014/main" val="2945252862"/>
                  </a:ext>
                </a:extLst>
              </a:tr>
            </a:tbl>
          </a:graphicData>
        </a:graphic>
      </p:graphicFrame>
      <p:sp>
        <p:nvSpPr>
          <p:cNvPr id="6" name="内容占位符 2">
            <a:extLst>
              <a:ext uri="{FF2B5EF4-FFF2-40B4-BE49-F238E27FC236}">
                <a16:creationId xmlns:a16="http://schemas.microsoft.com/office/drawing/2014/main" id="{71E8247D-3C43-48E6-87B2-4632AB184056}"/>
              </a:ext>
            </a:extLst>
          </p:cNvPr>
          <p:cNvSpPr txBox="1">
            <a:spLocks/>
          </p:cNvSpPr>
          <p:nvPr/>
        </p:nvSpPr>
        <p:spPr bwMode="auto">
          <a:xfrm>
            <a:off x="2773" y="683347"/>
            <a:ext cx="3320881" cy="9559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indent="0">
              <a:lnSpc>
                <a:spcPct val="150000"/>
              </a:lnSpc>
              <a:buClrTx/>
              <a:buNone/>
            </a:pPr>
            <a:r>
              <a:rPr lang="zh-CN" altLang="en-US" sz="2000" b="0" kern="0" dirty="0">
                <a:solidFill>
                  <a:srgbClr val="000000"/>
                </a:solidFill>
                <a:latin typeface="Times New Roman" panose="02020603050405020304" pitchFamily="18" charset="0"/>
                <a:cs typeface="Times New Roman" panose="02020603050405020304" pitchFamily="18" charset="0"/>
              </a:rPr>
              <a:t>气体探测器最先被用于搭建宇宙线缪子散射成像系统</a:t>
            </a:r>
            <a:endParaRPr lang="en-US" altLang="zh-CN" sz="2000" b="0" kern="0" dirty="0">
              <a:solidFill>
                <a:srgbClr val="000000"/>
              </a:solidFill>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DD7A5930-C24E-45AA-B234-5319D37EB3A6}"/>
              </a:ext>
            </a:extLst>
          </p:cNvPr>
          <p:cNvSpPr/>
          <p:nvPr/>
        </p:nvSpPr>
        <p:spPr>
          <a:xfrm>
            <a:off x="4943872" y="997356"/>
            <a:ext cx="5147564" cy="276999"/>
          </a:xfrm>
          <a:prstGeom prst="rect">
            <a:avLst/>
          </a:prstGeom>
        </p:spPr>
        <p:txBody>
          <a:bodyPr wrap="none">
            <a:spAutoFit/>
          </a:bodyPr>
          <a:lstStyle/>
          <a:p>
            <a:pPr lvl="0"/>
            <a:r>
              <a:rPr lang="zh-CN" altLang="en-US" sz="1200" b="0" dirty="0">
                <a:solidFill>
                  <a:prstClr val="black"/>
                </a:solidFill>
                <a:ea typeface="微软雅黑" panose="020B0503020204020204" pitchFamily="34" charset="-122"/>
                <a:cs typeface="Times New Roman" panose="02020603050405020304" pitchFamily="18" charset="0"/>
              </a:rPr>
              <a:t>国内外主要研究机构搭建的基于气体探测器的宇宙线缪子散射成像系统</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28" name="矩形 27">
            <a:extLst>
              <a:ext uri="{FF2B5EF4-FFF2-40B4-BE49-F238E27FC236}">
                <a16:creationId xmlns:a16="http://schemas.microsoft.com/office/drawing/2014/main" id="{038F849F-A521-4CEE-A459-DCDB9E9DB867}"/>
              </a:ext>
            </a:extLst>
          </p:cNvPr>
          <p:cNvSpPr/>
          <p:nvPr/>
        </p:nvSpPr>
        <p:spPr>
          <a:xfrm>
            <a:off x="1622465" y="6160953"/>
            <a:ext cx="9259067" cy="580415"/>
          </a:xfrm>
          <a:prstGeom prst="rect">
            <a:avLst/>
          </a:prstGeom>
        </p:spPr>
        <p:txBody>
          <a:bodyPr wrap="square">
            <a:spAutoFit/>
          </a:bodyPr>
          <a:lstStyle/>
          <a:p>
            <a:pPr marL="342900" lvl="0" indent="-342900" algn="l" fontAlgn="auto">
              <a:lnSpc>
                <a:spcPct val="150000"/>
              </a:lnSpc>
              <a:spcBef>
                <a:spcPts val="0"/>
              </a:spcBef>
              <a:spcAft>
                <a:spcPts val="0"/>
              </a:spcAft>
              <a:buFont typeface="Wingdings" panose="05000000000000000000" pitchFamily="2" charset="2"/>
              <a:buChar char="n"/>
            </a:pPr>
            <a:r>
              <a:rPr lang="zh-CN" altLang="en-US" sz="2400" dirty="0">
                <a:solidFill>
                  <a:prstClr val="black"/>
                </a:solidFill>
                <a:latin typeface="Arial"/>
                <a:ea typeface="微软雅黑" panose="020B0503020204020204" pitchFamily="34" charset="-122"/>
                <a:cs typeface="Times New Roman" panose="02020603050405020304" pitchFamily="18" charset="0"/>
              </a:rPr>
              <a:t>气体探测的位置分辨好以及探测效率高，但对环境的适应性较差</a:t>
            </a:r>
            <a:endParaRPr kumimoji="0" lang="en-US" altLang="zh-CN" sz="2400" b="0" i="0" u="none" strike="noStrike" kern="1200" cap="none" spc="0" normalizeH="0" baseline="0" noProof="0" dirty="0">
              <a:ln>
                <a:noFill/>
              </a:ln>
              <a:solidFill>
                <a:srgbClr val="FF0000"/>
              </a:solidFill>
              <a:effectLst/>
              <a:uLnTx/>
              <a:uFillTx/>
              <a:latin typeface="Arial"/>
              <a:ea typeface="微软雅黑" panose="020B0503020204020204" pitchFamily="34" charset="-122"/>
              <a:cs typeface="Times New Roman" panose="02020603050405020304" pitchFamily="18" charset="0"/>
            </a:endParaRPr>
          </a:p>
        </p:txBody>
      </p:sp>
      <p:sp>
        <p:nvSpPr>
          <p:cNvPr id="29" name="矩形 28">
            <a:extLst>
              <a:ext uri="{FF2B5EF4-FFF2-40B4-BE49-F238E27FC236}">
                <a16:creationId xmlns:a16="http://schemas.microsoft.com/office/drawing/2014/main" id="{52FC0722-27BE-48D7-A961-C0629FC6A6A8}"/>
              </a:ext>
            </a:extLst>
          </p:cNvPr>
          <p:cNvSpPr/>
          <p:nvPr/>
        </p:nvSpPr>
        <p:spPr>
          <a:xfrm>
            <a:off x="5474412" y="5633756"/>
            <a:ext cx="4543104" cy="646331"/>
          </a:xfrm>
          <a:prstGeom prst="rect">
            <a:avLst/>
          </a:prstGeom>
        </p:spPr>
        <p:txBody>
          <a:bodyPr wrap="square">
            <a:spAutoFit/>
          </a:bodyPr>
          <a:lstStyle/>
          <a:p>
            <a:pPr lvl="0" algn="l">
              <a:defRPr/>
            </a:pPr>
            <a:r>
              <a:rPr lang="zh-CN" altLang="en-US" sz="1200" b="0" dirty="0">
                <a:solidFill>
                  <a:schemeClr val="tx1"/>
                </a:solidFill>
                <a:ea typeface="微软雅黑" panose="020B0503020204020204" pitchFamily="34" charset="-122"/>
                <a:cs typeface="Times New Roman" panose="02020603050405020304" pitchFamily="18" charset="0"/>
              </a:rPr>
              <a:t>注：</a:t>
            </a:r>
            <a:r>
              <a:rPr lang="en-US" altLang="zh-CN" sz="1200" b="0" dirty="0">
                <a:solidFill>
                  <a:schemeClr val="tx1"/>
                </a:solidFill>
                <a:ea typeface="微软雅黑" panose="020B0503020204020204" pitchFamily="34" charset="-122"/>
                <a:cs typeface="Times New Roman" panose="02020603050405020304" pitchFamily="18" charset="0"/>
              </a:rPr>
              <a:t>*</a:t>
            </a:r>
            <a:r>
              <a:rPr lang="zh-CN" altLang="en-US" sz="1200" b="0" dirty="0">
                <a:solidFill>
                  <a:schemeClr val="tx1"/>
                </a:solidFill>
                <a:ea typeface="微软雅黑" panose="020B0503020204020204" pitchFamily="34" charset="-122"/>
                <a:cs typeface="Times New Roman" panose="02020603050405020304" pitchFamily="18" charset="0"/>
              </a:rPr>
              <a:t>代表最下面还有另外的两个耦合已知厚度铁板的超层</a:t>
            </a:r>
            <a:endParaRPr lang="en-US" altLang="zh-CN" sz="1200" b="0" dirty="0">
              <a:solidFill>
                <a:schemeClr val="tx1"/>
              </a:solidFill>
              <a:ea typeface="微软雅黑" panose="020B0503020204020204" pitchFamily="34" charset="-122"/>
              <a:cs typeface="Times New Roman" panose="02020603050405020304" pitchFamily="18" charset="0"/>
            </a:endParaRPr>
          </a:p>
          <a:p>
            <a:pPr lvl="0" algn="l">
              <a:defRPr/>
            </a:pPr>
            <a:r>
              <a:rPr lang="en-US" altLang="zh-CN" sz="1200" b="0" dirty="0">
                <a:solidFill>
                  <a:schemeClr val="tx1"/>
                </a:solidFill>
                <a:ea typeface="微软雅黑" panose="020B0503020204020204" pitchFamily="34" charset="-122"/>
                <a:cs typeface="Times New Roman" panose="02020603050405020304" pitchFamily="18" charset="0"/>
              </a:rPr>
              <a:t>**</a:t>
            </a:r>
            <a:r>
              <a:rPr lang="zh-CN" altLang="en-US" sz="1200" b="0" dirty="0">
                <a:solidFill>
                  <a:schemeClr val="tx1"/>
                </a:solidFill>
                <a:ea typeface="微软雅黑" panose="020B0503020204020204" pitchFamily="34" charset="-122"/>
                <a:cs typeface="Times New Roman" panose="02020603050405020304" pitchFamily="18" charset="0"/>
              </a:rPr>
              <a:t>代表成像空间上下还夹着两个闪烁体触发探测器</a:t>
            </a:r>
            <a:endParaRPr lang="en-US" altLang="zh-CN" sz="1200" b="0" dirty="0">
              <a:solidFill>
                <a:schemeClr val="tx1"/>
              </a:solidFill>
              <a:ea typeface="微软雅黑" panose="020B0503020204020204" pitchFamily="34" charset="-122"/>
              <a:cs typeface="Times New Roman" panose="02020603050405020304" pitchFamily="18" charset="0"/>
            </a:endParaRPr>
          </a:p>
          <a:p>
            <a:pPr lvl="0" algn="l">
              <a:defRPr/>
            </a:pPr>
            <a:r>
              <a:rPr lang="en-US" altLang="zh-CN" sz="1200" b="0" dirty="0">
                <a:solidFill>
                  <a:schemeClr val="tx1"/>
                </a:solidFill>
                <a:ea typeface="微软雅黑" panose="020B0503020204020204" pitchFamily="34" charset="-122"/>
                <a:cs typeface="Times New Roman" panose="02020603050405020304" pitchFamily="18" charset="0"/>
              </a:rPr>
              <a:t>***</a:t>
            </a:r>
            <a:r>
              <a:rPr lang="zh-CN" altLang="en-US" sz="1200" b="0" dirty="0">
                <a:solidFill>
                  <a:schemeClr val="tx1"/>
                </a:solidFill>
                <a:ea typeface="微软雅黑" panose="020B0503020204020204" pitchFamily="34" charset="-122"/>
                <a:cs typeface="Times New Roman" panose="02020603050405020304" pitchFamily="18" charset="0"/>
              </a:rPr>
              <a:t>代表超层最上和最下各有一层塑料闪烁探测器作为外触发层</a:t>
            </a:r>
            <a:endParaRPr lang="en-US" altLang="zh-CN" sz="1200" b="0" dirty="0">
              <a:solidFill>
                <a:schemeClr val="tx1"/>
              </a:solidFill>
              <a:ea typeface="微软雅黑" panose="020B0503020204020204" pitchFamily="34" charset="-122"/>
              <a:cs typeface="Times New Roman" panose="02020603050405020304" pitchFamily="18" charset="0"/>
            </a:endParaRPr>
          </a:p>
        </p:txBody>
      </p:sp>
      <p:sp>
        <p:nvSpPr>
          <p:cNvPr id="21" name="灯片编号占位符 2">
            <a:extLst>
              <a:ext uri="{FF2B5EF4-FFF2-40B4-BE49-F238E27FC236}">
                <a16:creationId xmlns:a16="http://schemas.microsoft.com/office/drawing/2014/main" id="{993BBE04-0278-457C-9D7A-62222896C375}"/>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8</a:t>
            </a:fld>
            <a:endParaRPr lang="zh-CN" altLang="en-US" sz="1400" dirty="0">
              <a:solidFill>
                <a:schemeClr val="tx1"/>
              </a:solidFill>
              <a:latin typeface="黑体" panose="02010609060101010101" pitchFamily="49" charset="-122"/>
              <a:ea typeface="黑体" panose="02010609060101010101" pitchFamily="49" charset="-122"/>
            </a:endParaRPr>
          </a:p>
        </p:txBody>
      </p:sp>
      <p:pic>
        <p:nvPicPr>
          <p:cNvPr id="3" name="图片 2">
            <a:extLst>
              <a:ext uri="{FF2B5EF4-FFF2-40B4-BE49-F238E27FC236}">
                <a16:creationId xmlns:a16="http://schemas.microsoft.com/office/drawing/2014/main" id="{3BC8B02C-C8BD-49B6-8313-06C9BDD8CE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60" y="2276872"/>
            <a:ext cx="3135863" cy="2349546"/>
          </a:xfrm>
          <a:prstGeom prst="rect">
            <a:avLst/>
          </a:prstGeom>
        </p:spPr>
      </p:pic>
      <p:sp>
        <p:nvSpPr>
          <p:cNvPr id="14" name="文本框 13">
            <a:extLst>
              <a:ext uri="{FF2B5EF4-FFF2-40B4-BE49-F238E27FC236}">
                <a16:creationId xmlns:a16="http://schemas.microsoft.com/office/drawing/2014/main" id="{65295FCA-0A7A-47A2-80E7-A9917DEFC230}"/>
              </a:ext>
            </a:extLst>
          </p:cNvPr>
          <p:cNvSpPr txBox="1"/>
          <p:nvPr/>
        </p:nvSpPr>
        <p:spPr>
          <a:xfrm>
            <a:off x="407368" y="4702109"/>
            <a:ext cx="2209364" cy="461665"/>
          </a:xfrm>
          <a:prstGeom prst="rect">
            <a:avLst/>
          </a:prstGeom>
          <a:noFill/>
        </p:spPr>
        <p:txBody>
          <a:bodyPr wrap="square" rtlCol="0">
            <a:spAutoFit/>
          </a:bodyPr>
          <a:lstStyle/>
          <a:p>
            <a:r>
              <a:rPr lang="en-US" altLang="zh-CN" sz="1200" b="0" dirty="0">
                <a:solidFill>
                  <a:schemeClr val="tx1"/>
                </a:solidFill>
                <a:ea typeface="微软雅黑" panose="020B0503020204020204" pitchFamily="34" charset="-122"/>
                <a:cs typeface="Times New Roman" panose="02020603050405020304" pitchFamily="18" charset="0"/>
              </a:rPr>
              <a:t> </a:t>
            </a:r>
            <a:r>
              <a:rPr lang="zh-CN" altLang="en-US" sz="1200" b="0" dirty="0">
                <a:solidFill>
                  <a:schemeClr val="tx1"/>
                </a:solidFill>
                <a:ea typeface="微软雅黑" panose="020B0503020204020204" pitchFamily="34" charset="-122"/>
                <a:cs typeface="Times New Roman" panose="02020603050405020304" pitchFamily="18" charset="0"/>
              </a:rPr>
              <a:t>意大利 </a:t>
            </a:r>
            <a:r>
              <a:rPr lang="en-US" altLang="zh-CN" sz="1200" b="0" dirty="0">
                <a:solidFill>
                  <a:schemeClr val="tx1"/>
                </a:solidFill>
                <a:ea typeface="微软雅黑" panose="020B0503020204020204" pitchFamily="34" charset="-122"/>
                <a:cs typeface="Times New Roman" panose="02020603050405020304" pitchFamily="18" charset="0"/>
              </a:rPr>
              <a:t>INFN </a:t>
            </a:r>
            <a:r>
              <a:rPr lang="zh-CN" altLang="en-US" sz="1200" b="0" dirty="0">
                <a:solidFill>
                  <a:schemeClr val="tx1"/>
                </a:solidFill>
                <a:ea typeface="微软雅黑" panose="020B0503020204020204" pitchFamily="34" charset="-122"/>
                <a:cs typeface="Times New Roman" panose="02020603050405020304" pitchFamily="18" charset="0"/>
              </a:rPr>
              <a:t>搭建的基于漂移室的宇宙线缪子散射成像系统</a:t>
            </a:r>
          </a:p>
        </p:txBody>
      </p:sp>
    </p:spTree>
    <p:extLst>
      <p:ext uri="{BB962C8B-B14F-4D97-AF65-F5344CB8AC3E}">
        <p14:creationId xmlns:p14="http://schemas.microsoft.com/office/powerpoint/2010/main" val="1932497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694329" y="55035"/>
            <a:ext cx="9115341" cy="60966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defRPr/>
            </a:pPr>
            <a:r>
              <a:rPr lang="zh-CN" altLang="en-US" sz="4000" b="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宇宙线缪子散射成像的探测器</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graphicFrame>
        <p:nvGraphicFramePr>
          <p:cNvPr id="40" name="表格 39">
            <a:extLst>
              <a:ext uri="{FF2B5EF4-FFF2-40B4-BE49-F238E27FC236}">
                <a16:creationId xmlns:a16="http://schemas.microsoft.com/office/drawing/2014/main" id="{EBBD929D-42A7-4E31-B73E-DB2058A2502F}"/>
              </a:ext>
            </a:extLst>
          </p:cNvPr>
          <p:cNvGraphicFramePr>
            <a:graphicFrameLocks noGrp="1"/>
          </p:cNvGraphicFramePr>
          <p:nvPr>
            <p:extLst>
              <p:ext uri="{D42A27DB-BD31-4B8C-83A1-F6EECF244321}">
                <p14:modId xmlns:p14="http://schemas.microsoft.com/office/powerpoint/2010/main" val="358387067"/>
              </p:ext>
            </p:extLst>
          </p:nvPr>
        </p:nvGraphicFramePr>
        <p:xfrm>
          <a:off x="3576672" y="1787436"/>
          <a:ext cx="8568000" cy="3145533"/>
        </p:xfrm>
        <a:graphic>
          <a:graphicData uri="http://schemas.openxmlformats.org/drawingml/2006/table">
            <a:tbl>
              <a:tblPr firstRow="1" firstCol="1" bandRow="1">
                <a:tableStyleId>{5C22544A-7EE6-4342-B048-85BDC9FD1C3A}</a:tableStyleId>
              </a:tblPr>
              <a:tblGrid>
                <a:gridCol w="1080000">
                  <a:extLst>
                    <a:ext uri="{9D8B030D-6E8A-4147-A177-3AD203B41FA5}">
                      <a16:colId xmlns:a16="http://schemas.microsoft.com/office/drawing/2014/main" val="2433780083"/>
                    </a:ext>
                  </a:extLst>
                </a:gridCol>
                <a:gridCol w="936000">
                  <a:extLst>
                    <a:ext uri="{9D8B030D-6E8A-4147-A177-3AD203B41FA5}">
                      <a16:colId xmlns:a16="http://schemas.microsoft.com/office/drawing/2014/main" val="450691276"/>
                    </a:ext>
                  </a:extLst>
                </a:gridCol>
                <a:gridCol w="756000">
                  <a:extLst>
                    <a:ext uri="{9D8B030D-6E8A-4147-A177-3AD203B41FA5}">
                      <a16:colId xmlns:a16="http://schemas.microsoft.com/office/drawing/2014/main" val="372013572"/>
                    </a:ext>
                  </a:extLst>
                </a:gridCol>
                <a:gridCol w="1548000">
                  <a:extLst>
                    <a:ext uri="{9D8B030D-6E8A-4147-A177-3AD203B41FA5}">
                      <a16:colId xmlns:a16="http://schemas.microsoft.com/office/drawing/2014/main" val="4241794088"/>
                    </a:ext>
                  </a:extLst>
                </a:gridCol>
                <a:gridCol w="1548000">
                  <a:extLst>
                    <a:ext uri="{9D8B030D-6E8A-4147-A177-3AD203B41FA5}">
                      <a16:colId xmlns:a16="http://schemas.microsoft.com/office/drawing/2014/main" val="4171365757"/>
                    </a:ext>
                  </a:extLst>
                </a:gridCol>
                <a:gridCol w="1368000">
                  <a:extLst>
                    <a:ext uri="{9D8B030D-6E8A-4147-A177-3AD203B41FA5}">
                      <a16:colId xmlns:a16="http://schemas.microsoft.com/office/drawing/2014/main" val="1361804779"/>
                    </a:ext>
                  </a:extLst>
                </a:gridCol>
                <a:gridCol w="1332000">
                  <a:extLst>
                    <a:ext uri="{9D8B030D-6E8A-4147-A177-3AD203B41FA5}">
                      <a16:colId xmlns:a16="http://schemas.microsoft.com/office/drawing/2014/main" val="3718460509"/>
                    </a:ext>
                  </a:extLst>
                </a:gridCol>
              </a:tblGrid>
              <a:tr h="407413">
                <a:tc>
                  <a:txBody>
                    <a:bodyPr/>
                    <a:lstStyle/>
                    <a:p>
                      <a:pPr algn="ctr">
                        <a:spcBef>
                          <a:spcPts val="200"/>
                        </a:spcBef>
                        <a:spcAft>
                          <a:spcPts val="0"/>
                        </a:spcAft>
                      </a:pP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探测器类型</a:t>
                      </a:r>
                      <a:endParaRPr 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研究机构</a:t>
                      </a:r>
                      <a:endParaRPr 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超层布局</a:t>
                      </a:r>
                      <a:endParaRPr 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位置分辨</a:t>
                      </a:r>
                      <a:endParaRPr 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角分辨</a:t>
                      </a:r>
                      <a:endParaRPr 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探测效率</a:t>
                      </a:r>
                      <a:endParaRPr 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Bef>
                          <a:spcPts val="200"/>
                        </a:spcBef>
                        <a:spcAft>
                          <a:spcPts val="0"/>
                        </a:spcAft>
                      </a:pP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灵敏面积</a:t>
                      </a:r>
                      <a:endParaRPr 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615069825"/>
                  </a:ext>
                </a:extLst>
              </a:tr>
              <a:tr h="359482">
                <a:tc>
                  <a:txBody>
                    <a:bodyPr/>
                    <a:lstStyle/>
                    <a:p>
                      <a:pPr algn="ctr">
                        <a:spcBef>
                          <a:spcPts val="200"/>
                        </a:spcBef>
                        <a:spcAft>
                          <a:spcPts val="0"/>
                        </a:spcAft>
                      </a:pPr>
                      <a:r>
                        <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三角形塑闪条嵌入波移光纤</a:t>
                      </a:r>
                      <a:endParaRPr lang="zh-CN" sz="12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b="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CRIPT </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（加拿大）</a:t>
                      </a:r>
                      <a:endParaRPr kumimoji="0" lang="zh-CN"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上下各</a:t>
                      </a: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两</a:t>
                      </a:r>
                      <a:r>
                        <a:rPr kumimoji="0" lang="zh-CN"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个超层</a:t>
                      </a: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12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2.5 mm</a:t>
                      </a:r>
                      <a:endPar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4.9 mrad @ plane</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&amp; 7 mrad @ space</a:t>
                      </a:r>
                      <a:endPar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97%</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2 m × 2 m</a:t>
                      </a:r>
                      <a:endParaRPr kumimoji="0" lang="zh-CN"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473896249"/>
                  </a:ext>
                </a:extLst>
              </a:tr>
              <a:tr h="359482">
                <a:tc>
                  <a:txBody>
                    <a:bodyPr/>
                    <a:lstStyle/>
                    <a:p>
                      <a:pPr algn="ctr">
                        <a:spcBef>
                          <a:spcPts val="200"/>
                        </a:spcBef>
                        <a:spcAft>
                          <a:spcPts val="0"/>
                        </a:spcAft>
                      </a:pP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方形塑闪条嵌入移光纤</a:t>
                      </a:r>
                      <a:endParaRPr lang="zh-CN" sz="12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Muon Portal</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（意大利）</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上下各</a:t>
                      </a: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两</a:t>
                      </a:r>
                      <a:r>
                        <a:rPr kumimoji="0" lang="zh-CN"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个超层</a:t>
                      </a:r>
                      <a:endParaRPr kumimoji="0" lang="zh-CN"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3 mm @ intrinsic</a:t>
                      </a:r>
                      <a:endPar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zh-CN" sz="12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90% @ </a:t>
                      </a: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intrinsic</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6 m × 3 m</a:t>
                      </a:r>
                      <a:endParaRPr kumimoji="0" lang="zh-CN"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55787555"/>
                  </a:ext>
                </a:extLst>
              </a:tr>
              <a:tr h="359482">
                <a:tc>
                  <a:txBody>
                    <a:bodyPr/>
                    <a:lstStyle/>
                    <a:p>
                      <a:pPr algn="ctr">
                        <a:spcBef>
                          <a:spcPts val="200"/>
                        </a:spcBef>
                        <a:spcAft>
                          <a:spcPts val="0"/>
                        </a:spcAft>
                      </a:pP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塑闪板嵌入波移光纤</a:t>
                      </a:r>
                      <a:endParaRPr lang="zh-CN" sz="12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OSU</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（美）</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上下各</a:t>
                      </a: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两</a:t>
                      </a:r>
                      <a:r>
                        <a:rPr kumimoji="0" lang="zh-CN"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个超层</a:t>
                      </a:r>
                      <a:endParaRPr kumimoji="0" lang="zh-CN"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&lt; 1 cm</a:t>
                      </a:r>
                      <a:endPar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zh-CN" sz="12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32 cm × 32 cm</a:t>
                      </a:r>
                      <a:endParaRPr kumimoji="0" lang="zh-CN"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404835697"/>
                  </a:ext>
                </a:extLst>
              </a:tr>
              <a:tr h="359482">
                <a:tc>
                  <a:txBody>
                    <a:bodyPr/>
                    <a:lstStyle/>
                    <a:p>
                      <a:pPr algn="ctr">
                        <a:spcBef>
                          <a:spcPts val="200"/>
                        </a:spcBef>
                        <a:spcAft>
                          <a:spcPts val="0"/>
                        </a:spcAft>
                      </a:pP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塑闪板耦合波移光纤</a:t>
                      </a:r>
                      <a:endParaRPr lang="zh-CN" sz="12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延世大学</a:t>
                      </a:r>
                      <a:endPar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（韩）</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上下各</a:t>
                      </a: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两</a:t>
                      </a:r>
                      <a:r>
                        <a:rPr kumimoji="0" lang="zh-CN"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个超层</a:t>
                      </a:r>
                      <a:endParaRPr kumimoji="0" lang="zh-CN"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4.25 mm  @ X</a:t>
                      </a: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&amp; 5.25 mm @ Y</a:t>
                      </a:r>
                      <a:endParaRPr lang="zh-CN" altLang="zh-CN" sz="12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zh-CN" sz="12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50 cm × 50 cm</a:t>
                      </a:r>
                      <a:endParaRPr kumimoji="0" lang="zh-CN"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952940553"/>
                  </a:ext>
                </a:extLst>
              </a:tr>
              <a:tr h="359482">
                <a:tc>
                  <a:txBody>
                    <a:bodyPr/>
                    <a:lstStyle/>
                    <a:p>
                      <a:pPr algn="ctr">
                        <a:spcBef>
                          <a:spcPts val="200"/>
                        </a:spcBef>
                        <a:spcAft>
                          <a:spcPts val="0"/>
                        </a:spcAft>
                      </a:pPr>
                      <a:r>
                        <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三棱柱塑料闪烁体</a:t>
                      </a:r>
                      <a:endParaRPr lang="zh-CN" sz="12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兰大</a:t>
                      </a:r>
                      <a:endPar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（中）</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上下各</a:t>
                      </a: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两</a:t>
                      </a:r>
                      <a:r>
                        <a:rPr kumimoji="0" lang="zh-CN"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个超层</a:t>
                      </a:r>
                      <a:endParaRPr kumimoji="0" lang="zh-CN"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2.5 mm</a:t>
                      </a:r>
                      <a:endPar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8.73 mrad @ plane</a:t>
                      </a:r>
                      <a:endParaRPr kumimoji="0" lang="zh-CN" altLang="zh-CN" sz="12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98%</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48 cm × 48 cm</a:t>
                      </a:r>
                      <a:endParaRPr kumimoji="0" lang="zh-CN"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147491568"/>
                  </a:ext>
                </a:extLst>
              </a:tr>
              <a:tr h="359482">
                <a:tc>
                  <a:txBody>
                    <a:bodyPr/>
                    <a:lstStyle/>
                    <a:p>
                      <a:pPr algn="ctr">
                        <a:spcBef>
                          <a:spcPts val="200"/>
                        </a:spcBef>
                        <a:spcAft>
                          <a:spcPts val="0"/>
                        </a:spcAft>
                      </a:pPr>
                      <a:r>
                        <a:rPr lang="zh-CN" altLang="en-US" sz="1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圆形塑料闪烁光纤</a:t>
                      </a:r>
                      <a:endParaRPr 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Glasgow</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（英）</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上下各</a:t>
                      </a: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两</a:t>
                      </a:r>
                      <a:r>
                        <a:rPr kumimoji="0" lang="zh-CN"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个超层</a:t>
                      </a:r>
                      <a:endParaRPr kumimoji="0" lang="zh-CN"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0.6 mm @ simulation</a:t>
                      </a:r>
                      <a:endParaRPr lang="zh-CN" altLang="zh-CN" sz="1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3.3 mrad @ simulation</a:t>
                      </a:r>
                      <a:endParaRPr kumimoji="0" lang="zh-CN" altLang="zh-CN" sz="12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70% ~ 86%</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&amp; 34% @ operating</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25.6 cm × 25.6 cm</a:t>
                      </a:r>
                      <a:endParaRPr kumimoji="0" lang="zh-CN"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03302565"/>
                  </a:ext>
                </a:extLst>
              </a:tr>
              <a:tr h="359482">
                <a:tc>
                  <a:txBody>
                    <a:bodyPr/>
                    <a:lstStyle/>
                    <a:p>
                      <a:pPr algn="ctr">
                        <a:spcBef>
                          <a:spcPts val="200"/>
                        </a:spcBef>
                        <a:spcAft>
                          <a:spcPts val="0"/>
                        </a:spcAft>
                      </a:pP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硅条传感器</a:t>
                      </a:r>
                      <a:endParaRPr lang="zh-CN" sz="1200" b="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剑桥</a:t>
                      </a:r>
                      <a:r>
                        <a:rPr lang="zh-CN" altLang="en-US" sz="1200" dirty="0">
                          <a:effectLst/>
                          <a:latin typeface="Times New Roman" panose="02020603050405020304" pitchFamily="18" charset="0"/>
                          <a:ea typeface="微软雅黑" panose="020B0503020204020204" pitchFamily="34" charset="-122"/>
                          <a:cs typeface="Times New Roman" panose="02020603050405020304" pitchFamily="18" charset="0"/>
                        </a:rPr>
                        <a:t>大学</a:t>
                      </a:r>
                      <a:endPar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（英）</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zh-CN"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上下各</a:t>
                      </a:r>
                      <a:r>
                        <a:rPr kumimoji="0" lang="zh-CN" altLang="en-US"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四</a:t>
                      </a:r>
                      <a:r>
                        <a:rPr kumimoji="0" lang="zh-CN"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个超层</a:t>
                      </a: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2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b="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1.5 mrad</a:t>
                      </a:r>
                      <a:endParaRPr kumimoji="0" lang="zh-CN"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zh-CN" sz="120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altLang="zh-CN" sz="1200" dirty="0">
                          <a:effectLst/>
                          <a:latin typeface="Times New Roman" panose="02020603050405020304" pitchFamily="18" charset="0"/>
                          <a:ea typeface="微软雅黑" panose="020B0503020204020204" pitchFamily="34" charset="-122"/>
                          <a:cs typeface="Times New Roman" panose="02020603050405020304" pitchFamily="18" charset="0"/>
                        </a:rPr>
                        <a:t>12.8 cm × 6.4 cm</a:t>
                      </a:r>
                      <a:endParaRPr kumimoji="0" lang="zh-CN"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108106952"/>
                  </a:ext>
                </a:extLst>
              </a:tr>
            </a:tbl>
          </a:graphicData>
        </a:graphic>
      </p:graphicFrame>
      <p:sp>
        <p:nvSpPr>
          <p:cNvPr id="6" name="矩形 5">
            <a:extLst>
              <a:ext uri="{FF2B5EF4-FFF2-40B4-BE49-F238E27FC236}">
                <a16:creationId xmlns:a16="http://schemas.microsoft.com/office/drawing/2014/main" id="{6544E8C7-FB72-4028-844E-5342D1821BEF}"/>
              </a:ext>
            </a:extLst>
          </p:cNvPr>
          <p:cNvSpPr/>
          <p:nvPr/>
        </p:nvSpPr>
        <p:spPr>
          <a:xfrm>
            <a:off x="4767517" y="1475922"/>
            <a:ext cx="6186310" cy="276999"/>
          </a:xfrm>
          <a:prstGeom prst="rect">
            <a:avLst/>
          </a:prstGeom>
        </p:spPr>
        <p:txBody>
          <a:bodyPr wrap="none">
            <a:spAutoFit/>
          </a:bodyPr>
          <a:lstStyle/>
          <a:p>
            <a:pPr lvl="0"/>
            <a:r>
              <a:rPr lang="zh-CN" altLang="en-US" sz="1200" b="0" dirty="0">
                <a:solidFill>
                  <a:prstClr val="black"/>
                </a:solidFill>
                <a:ea typeface="微软雅黑" panose="020B0503020204020204" pitchFamily="34" charset="-122"/>
                <a:cs typeface="Times New Roman" panose="02020603050405020304" pitchFamily="18" charset="0"/>
              </a:rPr>
              <a:t>国内外主要研究机构搭建的基于闪烁探测器以及半导体探测器的宇宙线缪子散射成像系统</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anose="02020603050405020304" pitchFamily="18" charset="0"/>
            </a:endParaRPr>
          </a:p>
        </p:txBody>
      </p:sp>
      <p:sp>
        <p:nvSpPr>
          <p:cNvPr id="7" name="矩形 6">
            <a:extLst>
              <a:ext uri="{FF2B5EF4-FFF2-40B4-BE49-F238E27FC236}">
                <a16:creationId xmlns:a16="http://schemas.microsoft.com/office/drawing/2014/main" id="{A0ACEBC0-5B79-42A8-B044-00F45E405367}"/>
              </a:ext>
            </a:extLst>
          </p:cNvPr>
          <p:cNvSpPr/>
          <p:nvPr/>
        </p:nvSpPr>
        <p:spPr>
          <a:xfrm>
            <a:off x="3521278" y="5499359"/>
            <a:ext cx="8514921" cy="1134413"/>
          </a:xfrm>
          <a:prstGeom prst="rect">
            <a:avLst/>
          </a:prstGeom>
        </p:spPr>
        <p:txBody>
          <a:bodyPr wrap="square">
            <a:spAutoFit/>
          </a:bodyPr>
          <a:lstStyle/>
          <a:p>
            <a:pPr marL="342900" lvl="0" indent="-342900" algn="l" fontAlgn="auto">
              <a:lnSpc>
                <a:spcPct val="150000"/>
              </a:lnSpc>
              <a:spcBef>
                <a:spcPts val="0"/>
              </a:spcBef>
              <a:spcAft>
                <a:spcPts val="0"/>
              </a:spcAft>
              <a:buFont typeface="Wingdings" panose="05000000000000000000" pitchFamily="2" charset="2"/>
              <a:buChar char="n"/>
            </a:pPr>
            <a:r>
              <a:rPr lang="zh-CN" altLang="en-US" sz="2400" dirty="0">
                <a:solidFill>
                  <a:prstClr val="black"/>
                </a:solidFill>
                <a:latin typeface="Arial"/>
                <a:ea typeface="微软雅黑" panose="020B0503020204020204" pitchFamily="34" charset="-122"/>
                <a:cs typeface="Times New Roman" panose="02020603050405020304" pitchFamily="18" charset="0"/>
              </a:rPr>
              <a:t>闪烁探测器的可塑性强以及环境适应性强，但位置分辨较差</a:t>
            </a:r>
            <a:endParaRPr lang="en-US" altLang="zh-CN" sz="2400" dirty="0">
              <a:solidFill>
                <a:prstClr val="black"/>
              </a:solidFill>
              <a:latin typeface="Arial"/>
              <a:ea typeface="微软雅黑" panose="020B0503020204020204" pitchFamily="34" charset="-122"/>
              <a:cs typeface="Times New Roman" panose="02020603050405020304" pitchFamily="18" charset="0"/>
            </a:endParaRPr>
          </a:p>
          <a:p>
            <a:pPr marL="342900" lvl="0" indent="-342900" algn="l" fontAlgn="auto">
              <a:lnSpc>
                <a:spcPct val="150000"/>
              </a:lnSpc>
              <a:spcBef>
                <a:spcPts val="0"/>
              </a:spcBef>
              <a:spcAft>
                <a:spcPts val="0"/>
              </a:spcAft>
              <a:buFont typeface="Wingdings" panose="05000000000000000000" pitchFamily="2" charset="2"/>
              <a:buChar char="n"/>
            </a:pPr>
            <a:r>
              <a:rPr kumimoji="0" lang="zh-CN" altLang="en-US" sz="2400"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panose="02020603050405020304" pitchFamily="18" charset="0"/>
              </a:rPr>
              <a:t>半导体探测器的角分辨非常好，但价格昂贵</a:t>
            </a:r>
            <a:endParaRPr kumimoji="0" lang="en-US" altLang="zh-CN" sz="2400" i="0" u="none" strike="noStrike" kern="1200" cap="none" spc="0" normalizeH="0" baseline="0" noProof="0" dirty="0">
              <a:ln>
                <a:noFill/>
              </a:ln>
              <a:solidFill>
                <a:srgbClr val="FF0000"/>
              </a:solidFill>
              <a:effectLst/>
              <a:uLnTx/>
              <a:uFillTx/>
              <a:latin typeface="Arial"/>
              <a:ea typeface="微软雅黑" panose="020B0503020204020204" pitchFamily="34" charset="-122"/>
              <a:cs typeface="Times New Roman" panose="02020603050405020304" pitchFamily="18" charset="0"/>
            </a:endParaRPr>
          </a:p>
        </p:txBody>
      </p:sp>
      <p:sp>
        <p:nvSpPr>
          <p:cNvPr id="8" name="内容占位符 2">
            <a:extLst>
              <a:ext uri="{FF2B5EF4-FFF2-40B4-BE49-F238E27FC236}">
                <a16:creationId xmlns:a16="http://schemas.microsoft.com/office/drawing/2014/main" id="{C2A31BA0-3F44-4FBE-B706-CFC6DB74938F}"/>
              </a:ext>
            </a:extLst>
          </p:cNvPr>
          <p:cNvSpPr txBox="1">
            <a:spLocks/>
          </p:cNvSpPr>
          <p:nvPr/>
        </p:nvSpPr>
        <p:spPr bwMode="auto">
          <a:xfrm>
            <a:off x="10452" y="669681"/>
            <a:ext cx="7885748" cy="5513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marL="0" indent="0">
              <a:lnSpc>
                <a:spcPct val="150000"/>
              </a:lnSpc>
              <a:buClrTx/>
              <a:buNone/>
            </a:pPr>
            <a:r>
              <a:rPr lang="zh-CN" altLang="en-US" sz="2000" b="0" kern="0" dirty="0">
                <a:solidFill>
                  <a:srgbClr val="000000"/>
                </a:solidFill>
                <a:latin typeface="Times New Roman" panose="02020603050405020304" pitchFamily="18" charset="0"/>
                <a:cs typeface="Times New Roman" panose="02020603050405020304" pitchFamily="18" charset="0"/>
              </a:rPr>
              <a:t>闪烁探测器与半导体探测器逐步被用于搭建宇宙线缪子散射成像系统</a:t>
            </a:r>
          </a:p>
        </p:txBody>
      </p:sp>
      <p:sp>
        <p:nvSpPr>
          <p:cNvPr id="20" name="矩形 19">
            <a:extLst>
              <a:ext uri="{FF2B5EF4-FFF2-40B4-BE49-F238E27FC236}">
                <a16:creationId xmlns:a16="http://schemas.microsoft.com/office/drawing/2014/main" id="{8FABFDAB-C5D2-4E8D-8050-38863A3E2C73}"/>
              </a:ext>
            </a:extLst>
          </p:cNvPr>
          <p:cNvSpPr/>
          <p:nvPr/>
        </p:nvSpPr>
        <p:spPr>
          <a:xfrm>
            <a:off x="5817430" y="4960796"/>
            <a:ext cx="4086484" cy="461665"/>
          </a:xfrm>
          <a:prstGeom prst="rect">
            <a:avLst/>
          </a:prstGeom>
        </p:spPr>
        <p:txBody>
          <a:bodyPr wrap="square">
            <a:spAutoFit/>
          </a:bodyPr>
          <a:lstStyle/>
          <a:p>
            <a:pPr lvl="0" algn="l">
              <a:defRPr/>
            </a:pPr>
            <a:r>
              <a:rPr lang="zh-CN" altLang="en-US" sz="1200" b="0" dirty="0">
                <a:solidFill>
                  <a:schemeClr val="tx1"/>
                </a:solidFill>
                <a:ea typeface="微软雅黑" panose="020B0503020204020204" pitchFamily="34" charset="-122"/>
                <a:cs typeface="Times New Roman" panose="02020603050405020304" pitchFamily="18" charset="0"/>
              </a:rPr>
              <a:t>注：</a:t>
            </a:r>
            <a:r>
              <a:rPr lang="en-US" altLang="zh-CN" sz="1200" b="0" dirty="0">
                <a:solidFill>
                  <a:schemeClr val="tx1"/>
                </a:solidFill>
                <a:ea typeface="微软雅黑" panose="020B0503020204020204" pitchFamily="34" charset="-122"/>
                <a:cs typeface="Times New Roman" panose="02020603050405020304" pitchFamily="18" charset="0"/>
              </a:rPr>
              <a:t>*</a:t>
            </a:r>
            <a:r>
              <a:rPr lang="zh-CN" altLang="en-US" sz="1200" b="0" dirty="0">
                <a:solidFill>
                  <a:schemeClr val="tx1"/>
                </a:solidFill>
                <a:ea typeface="微软雅黑" panose="020B0503020204020204" pitchFamily="34" charset="-122"/>
                <a:cs typeface="Times New Roman" panose="02020603050405020304" pitchFamily="18" charset="0"/>
              </a:rPr>
              <a:t>代表最下面还有另外的两个耦合已知厚度钢板的超层</a:t>
            </a:r>
            <a:endParaRPr lang="en-US" altLang="zh-CN" sz="1200" b="0" dirty="0">
              <a:solidFill>
                <a:schemeClr val="tx1"/>
              </a:solidFill>
              <a:ea typeface="微软雅黑" panose="020B0503020204020204" pitchFamily="34" charset="-122"/>
              <a:cs typeface="Times New Roman" panose="02020603050405020304" pitchFamily="18" charset="0"/>
            </a:endParaRPr>
          </a:p>
          <a:p>
            <a:pPr lvl="0" algn="l">
              <a:defRPr/>
            </a:pPr>
            <a:r>
              <a:rPr lang="en-US" altLang="zh-CN" sz="1200" b="0" dirty="0">
                <a:solidFill>
                  <a:schemeClr val="tx1"/>
                </a:solidFill>
                <a:ea typeface="微软雅黑" panose="020B0503020204020204" pitchFamily="34" charset="-122"/>
                <a:cs typeface="Times New Roman" panose="02020603050405020304" pitchFamily="18" charset="0"/>
              </a:rPr>
              <a:t>**</a:t>
            </a:r>
            <a:r>
              <a:rPr lang="zh-CN" altLang="en-US" sz="1200" b="0" dirty="0">
                <a:solidFill>
                  <a:schemeClr val="tx1"/>
                </a:solidFill>
                <a:ea typeface="微软雅黑" panose="020B0503020204020204" pitchFamily="34" charset="-122"/>
                <a:cs typeface="Times New Roman" panose="02020603050405020304" pitchFamily="18" charset="0"/>
              </a:rPr>
              <a:t>代表最上和最下各有一层塑料闪烁探测器作为外触发层</a:t>
            </a:r>
            <a:endParaRPr lang="en-US" altLang="zh-CN" sz="1200" b="0" dirty="0">
              <a:solidFill>
                <a:schemeClr val="tx1"/>
              </a:solidFill>
              <a:ea typeface="微软雅黑" panose="020B0503020204020204" pitchFamily="34" charset="-122"/>
              <a:cs typeface="Times New Roman" panose="02020603050405020304" pitchFamily="18" charset="0"/>
            </a:endParaRPr>
          </a:p>
        </p:txBody>
      </p:sp>
      <p:sp>
        <p:nvSpPr>
          <p:cNvPr id="18" name="灯片编号占位符 2">
            <a:extLst>
              <a:ext uri="{FF2B5EF4-FFF2-40B4-BE49-F238E27FC236}">
                <a16:creationId xmlns:a16="http://schemas.microsoft.com/office/drawing/2014/main" id="{E1CE7D2D-988C-4A1A-B2A5-666E1A071FBB}"/>
              </a:ext>
            </a:extLst>
          </p:cNvPr>
          <p:cNvSpPr>
            <a:spLocks noGrp="1"/>
          </p:cNvSpPr>
          <p:nvPr>
            <p:ph type="sldNum" sz="quarter" idx="12"/>
          </p:nvPr>
        </p:nvSpPr>
        <p:spPr>
          <a:xfrm>
            <a:off x="9448800" y="6457196"/>
            <a:ext cx="2743200" cy="365125"/>
          </a:xfrm>
        </p:spPr>
        <p:txBody>
          <a:bodyPr/>
          <a:lstStyle/>
          <a:p>
            <a:fld id="{A9B7375C-2102-483B-A4CB-22C5C2D4D236}" type="slidenum">
              <a:rPr lang="zh-CN" altLang="en-US" sz="1400" smtClean="0">
                <a:solidFill>
                  <a:schemeClr val="tx1"/>
                </a:solidFill>
                <a:latin typeface="黑体" panose="02010609060101010101" pitchFamily="49" charset="-122"/>
                <a:ea typeface="黑体" panose="02010609060101010101" pitchFamily="49" charset="-122"/>
              </a:rPr>
              <a:t>9</a:t>
            </a:fld>
            <a:endParaRPr lang="zh-CN" altLang="en-US" sz="1400" dirty="0">
              <a:solidFill>
                <a:schemeClr val="tx1"/>
              </a:solidFill>
              <a:latin typeface="黑体" panose="02010609060101010101" pitchFamily="49" charset="-122"/>
              <a:ea typeface="黑体" panose="02010609060101010101" pitchFamily="49" charset="-122"/>
            </a:endParaRPr>
          </a:p>
        </p:txBody>
      </p:sp>
      <p:pic>
        <p:nvPicPr>
          <p:cNvPr id="5" name="图片 4">
            <a:extLst>
              <a:ext uri="{FF2B5EF4-FFF2-40B4-BE49-F238E27FC236}">
                <a16:creationId xmlns:a16="http://schemas.microsoft.com/office/drawing/2014/main" id="{B3CD29A8-4DB7-4C1F-85A0-3EFEE2632B7E}"/>
              </a:ext>
            </a:extLst>
          </p:cNvPr>
          <p:cNvPicPr>
            <a:picLocks noChangeAspect="1"/>
          </p:cNvPicPr>
          <p:nvPr/>
        </p:nvPicPr>
        <p:blipFill>
          <a:blip r:embed="rId3"/>
          <a:stretch>
            <a:fillRect/>
          </a:stretch>
        </p:blipFill>
        <p:spPr>
          <a:xfrm>
            <a:off x="184189" y="1362332"/>
            <a:ext cx="3309333" cy="4076897"/>
          </a:xfrm>
          <a:prstGeom prst="rect">
            <a:avLst/>
          </a:prstGeom>
        </p:spPr>
      </p:pic>
      <p:sp>
        <p:nvSpPr>
          <p:cNvPr id="21" name="文本框 20">
            <a:extLst>
              <a:ext uri="{FF2B5EF4-FFF2-40B4-BE49-F238E27FC236}">
                <a16:creationId xmlns:a16="http://schemas.microsoft.com/office/drawing/2014/main" id="{15E08E19-E9DB-44D2-B2B3-4EEA2735904F}"/>
              </a:ext>
            </a:extLst>
          </p:cNvPr>
          <p:cNvSpPr txBox="1"/>
          <p:nvPr/>
        </p:nvSpPr>
        <p:spPr>
          <a:xfrm>
            <a:off x="55711" y="5495668"/>
            <a:ext cx="3277235" cy="461665"/>
          </a:xfrm>
          <a:prstGeom prst="rect">
            <a:avLst/>
          </a:prstGeom>
          <a:noFill/>
        </p:spPr>
        <p:txBody>
          <a:bodyPr wrap="square" rtlCol="0">
            <a:spAutoFit/>
          </a:bodyPr>
          <a:lstStyle/>
          <a:p>
            <a:r>
              <a:rPr lang="en-US" altLang="zh-CN" sz="1200" b="0" dirty="0">
                <a:solidFill>
                  <a:schemeClr val="tx1"/>
                </a:solidFill>
                <a:ea typeface="微软雅黑" panose="020B0503020204020204" pitchFamily="34" charset="-122"/>
                <a:cs typeface="Times New Roman" panose="02020603050405020304" pitchFamily="18" charset="0"/>
              </a:rPr>
              <a:t> </a:t>
            </a:r>
            <a:r>
              <a:rPr lang="zh-CN" altLang="en-US" sz="1200" b="0" dirty="0">
                <a:solidFill>
                  <a:schemeClr val="tx1"/>
                </a:solidFill>
                <a:ea typeface="微软雅黑" panose="020B0503020204020204" pitchFamily="34" charset="-122"/>
                <a:cs typeface="Times New Roman" panose="02020603050405020304" pitchFamily="18" charset="0"/>
              </a:rPr>
              <a:t>加拿大 </a:t>
            </a:r>
            <a:r>
              <a:rPr lang="en-US" altLang="zh-CN" sz="1200" b="0" dirty="0">
                <a:solidFill>
                  <a:schemeClr val="tx1"/>
                </a:solidFill>
                <a:ea typeface="微软雅黑" panose="020B0503020204020204" pitchFamily="34" charset="-122"/>
                <a:cs typeface="Times New Roman" panose="02020603050405020304" pitchFamily="18" charset="0"/>
              </a:rPr>
              <a:t>CRIPT </a:t>
            </a:r>
            <a:r>
              <a:rPr lang="zh-CN" altLang="en-US" sz="1200" b="0" dirty="0">
                <a:solidFill>
                  <a:schemeClr val="tx1"/>
                </a:solidFill>
                <a:ea typeface="微软雅黑" panose="020B0503020204020204" pitchFamily="34" charset="-122"/>
                <a:cs typeface="Times New Roman" panose="02020603050405020304" pitchFamily="18" charset="0"/>
              </a:rPr>
              <a:t>搭建的基于三角形塑料闪烁体条嵌入波移光纤的宇宙线缪子散射成像系统</a:t>
            </a:r>
          </a:p>
        </p:txBody>
      </p:sp>
    </p:spTree>
    <p:extLst>
      <p:ext uri="{BB962C8B-B14F-4D97-AF65-F5344CB8AC3E}">
        <p14:creationId xmlns:p14="http://schemas.microsoft.com/office/powerpoint/2010/main" val="2625028247"/>
      </p:ext>
    </p:extLst>
  </p:cSld>
  <p:clrMapOvr>
    <a:masterClrMapping/>
  </p:clrMapOvr>
</p:sld>
</file>

<file path=ppt/theme/theme1.xml><?xml version="1.0" encoding="utf-8"?>
<a:theme xmlns:a="http://schemas.openxmlformats.org/drawingml/2006/main" name="自定义设计方案">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a:spPr>
      <a:bodyPr vert="horz" wrap="square" lIns="91440" tIns="45720" rIns="91440" bIns="45720" numCol="1" anchor="t" anchorCtr="0" compatLnSpc="1">
        <a:prstTxWarp prst="textNoShape">
          <a:avLst/>
        </a:prstTxWarp>
        <a:spAutoFit/>
      </a:bodyPr>
      <a:lstStyle>
        <a:defPPr marL="1588"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bg1"/>
            </a:solidFill>
            <a:effectLst/>
            <a:latin typeface="Times New Roman" pitchFamily="18" charset="0"/>
            <a:ea typeface="华文中宋" pitchFamily="2" charset="-122"/>
          </a:defRPr>
        </a:defPPr>
      </a:lstStyle>
    </a:spDef>
    <a:lnDef>
      <a:spPr bwMode="auto">
        <a:xfrm>
          <a:off x="0" y="0"/>
          <a:ext cx="1" cy="1"/>
        </a:xfrm>
        <a:custGeom>
          <a:avLst/>
          <a:gdLst/>
          <a:ahLst/>
          <a:cxnLst/>
          <a:rect l="0" t="0" r="0" b="0"/>
          <a:pathLst/>
        </a:custGeom>
        <a:solidFill>
          <a:srgbClr val="FF000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a:spPr>
      <a:bodyPr vert="horz" wrap="square" lIns="91440" tIns="45720" rIns="91440" bIns="45720" numCol="1" anchor="t" anchorCtr="0" compatLnSpc="1">
        <a:prstTxWarp prst="textNoShape">
          <a:avLst/>
        </a:prstTxWarp>
        <a:spAutoFit/>
      </a:bodyPr>
      <a:lstStyle>
        <a:defPPr marL="1588"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bg1"/>
            </a:solidFill>
            <a:effectLst/>
            <a:latin typeface="Times New Roman" pitchFamily="18" charset="0"/>
            <a:ea typeface="华文中宋" pitchFamily="2" charset="-122"/>
          </a:defRPr>
        </a:defPPr>
      </a:lstStyle>
    </a:ln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自定义设计方案">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a:spPr>
      <a:bodyPr vert="horz" wrap="square" lIns="91440" tIns="45720" rIns="91440" bIns="45720" numCol="1" anchor="t" anchorCtr="0" compatLnSpc="1">
        <a:prstTxWarp prst="textNoShape">
          <a:avLst/>
        </a:prstTxWarp>
        <a:spAutoFit/>
      </a:bodyPr>
      <a:lstStyle>
        <a:defPPr marL="1588"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bg1"/>
            </a:solidFill>
            <a:effectLst/>
            <a:latin typeface="Times New Roman" pitchFamily="18" charset="0"/>
            <a:ea typeface="华文中宋" pitchFamily="2" charset="-122"/>
          </a:defRPr>
        </a:defPPr>
      </a:lstStyle>
    </a:spDef>
    <a:lnDef>
      <a:spPr bwMode="auto">
        <a:xfrm>
          <a:off x="0" y="0"/>
          <a:ext cx="1" cy="1"/>
        </a:xfrm>
        <a:custGeom>
          <a:avLst/>
          <a:gdLst/>
          <a:ahLst/>
          <a:cxnLst/>
          <a:rect l="0" t="0" r="0" b="0"/>
          <a:pathLst/>
        </a:custGeom>
        <a:solidFill>
          <a:srgbClr val="FF000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a:spPr>
      <a:bodyPr vert="horz" wrap="square" lIns="91440" tIns="45720" rIns="91440" bIns="45720" numCol="1" anchor="t" anchorCtr="0" compatLnSpc="1">
        <a:prstTxWarp prst="textNoShape">
          <a:avLst/>
        </a:prstTxWarp>
        <a:spAutoFit/>
      </a:bodyPr>
      <a:lstStyle>
        <a:defPPr marL="1588"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bg1"/>
            </a:solidFill>
            <a:effectLst/>
            <a:latin typeface="Times New Roman" pitchFamily="18" charset="0"/>
            <a:ea typeface="华文中宋" pitchFamily="2" charset="-122"/>
          </a:defRPr>
        </a:defPPr>
      </a:lstStyle>
    </a:ln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Microsoft YaHei"/>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Microsoft YaHei"/>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s4nd2pp">
      <a:majorFont>
        <a:latin typeface="Calibri" panose="020F0302020204030204"/>
        <a:ea typeface="微软雅黑"/>
        <a:cs typeface=""/>
      </a:majorFont>
      <a:minorFont>
        <a:latin typeface="Calibri" panose="020F0502020204030204"/>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75991</TotalTime>
  <Words>5706</Words>
  <Application>Microsoft Office PowerPoint</Application>
  <PresentationFormat>宽屏</PresentationFormat>
  <Paragraphs>1048</Paragraphs>
  <Slides>55</Slides>
  <Notes>55</Notes>
  <HiddenSlides>0</HiddenSlides>
  <MMClips>0</MMClips>
  <ScaleCrop>false</ScaleCrop>
  <HeadingPairs>
    <vt:vector size="6" baseType="variant">
      <vt:variant>
        <vt:lpstr>已用的字体</vt:lpstr>
      </vt:variant>
      <vt:variant>
        <vt:i4>9</vt:i4>
      </vt:variant>
      <vt:variant>
        <vt:lpstr>主题</vt:lpstr>
      </vt:variant>
      <vt:variant>
        <vt:i4>4</vt:i4>
      </vt:variant>
      <vt:variant>
        <vt:lpstr>幻灯片标题</vt:lpstr>
      </vt:variant>
      <vt:variant>
        <vt:i4>55</vt:i4>
      </vt:variant>
    </vt:vector>
  </HeadingPairs>
  <TitlesOfParts>
    <vt:vector size="68" baseType="lpstr">
      <vt:lpstr>黑体</vt:lpstr>
      <vt:lpstr>楷体</vt:lpstr>
      <vt:lpstr>微软雅黑</vt:lpstr>
      <vt:lpstr>Arial</vt:lpstr>
      <vt:lpstr>Calibri</vt:lpstr>
      <vt:lpstr>Cambria Math</vt:lpstr>
      <vt:lpstr>Tahoma</vt:lpstr>
      <vt:lpstr>Times New Roman</vt:lpstr>
      <vt:lpstr>Wingdings</vt:lpstr>
      <vt:lpstr>自定义设计方案</vt:lpstr>
      <vt:lpstr>1_自定义设计方案</vt:lpstr>
      <vt:lpstr>Office 主题</vt:lpstr>
      <vt:lpstr>1_Office 主题</vt:lpstr>
      <vt:lpstr>PowerPoint 演示文稿</vt:lpstr>
      <vt:lpstr>提纲</vt:lpstr>
      <vt:lpstr>选题意义</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提纲</vt:lpstr>
      <vt:lpstr>PowerPoint 演示文稿</vt:lpstr>
      <vt:lpstr>PowerPoint 演示文稿</vt:lpstr>
      <vt:lpstr>PowerPoint 演示文稿</vt:lpstr>
      <vt:lpstr>PowerPoint 演示文稿</vt:lpstr>
      <vt:lpstr>PowerPoint 演示文稿</vt:lpstr>
      <vt:lpstr>提纲</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提纲</vt:lpstr>
      <vt:lpstr>PowerPoint 演示文稿</vt:lpstr>
      <vt:lpstr>PowerPoint 演示文稿</vt:lpstr>
      <vt:lpstr>PowerPoint 演示文稿</vt:lpstr>
      <vt:lpstr>PowerPoint 演示文稿</vt:lpstr>
      <vt:lpstr>提纲</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提纲</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MC SYSTEM</dc:creator>
  <cp:lastModifiedBy>美婵 冯</cp:lastModifiedBy>
  <cp:revision>2119</cp:revision>
  <dcterms:created xsi:type="dcterms:W3CDTF">2010-03-12T08:32:26Z</dcterms:created>
  <dcterms:modified xsi:type="dcterms:W3CDTF">2024-12-20T01:39:47Z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TC100690452052</vt:lpwstr>
  </property>
</Properties>
</file>